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0" r:id="rId2"/>
    <p:sldMasterId id="2147483651" r:id="rId3"/>
    <p:sldMasterId id="2147483652" r:id="rId4"/>
    <p:sldMasterId id="2147483654" r:id="rId5"/>
  </p:sldMasterIdLst>
  <p:notesMasterIdLst>
    <p:notesMasterId r:id="rId108"/>
  </p:notesMasterIdLst>
  <p:handoutMasterIdLst>
    <p:handoutMasterId r:id="rId109"/>
  </p:handoutMasterIdLst>
  <p:sldIdLst>
    <p:sldId id="616" r:id="rId6"/>
    <p:sldId id="617" r:id="rId7"/>
    <p:sldId id="618" r:id="rId8"/>
    <p:sldId id="636" r:id="rId9"/>
    <p:sldId id="619" r:id="rId10"/>
    <p:sldId id="620" r:id="rId11"/>
    <p:sldId id="621" r:id="rId12"/>
    <p:sldId id="622" r:id="rId13"/>
    <p:sldId id="635" r:id="rId14"/>
    <p:sldId id="623" r:id="rId15"/>
    <p:sldId id="624" r:id="rId16"/>
    <p:sldId id="625" r:id="rId17"/>
    <p:sldId id="626" r:id="rId18"/>
    <p:sldId id="627" r:id="rId19"/>
    <p:sldId id="628" r:id="rId20"/>
    <p:sldId id="629" r:id="rId21"/>
    <p:sldId id="630" r:id="rId22"/>
    <p:sldId id="631" r:id="rId23"/>
    <p:sldId id="632" r:id="rId24"/>
    <p:sldId id="633" r:id="rId25"/>
    <p:sldId id="634" r:id="rId26"/>
    <p:sldId id="637" r:id="rId27"/>
    <p:sldId id="638" r:id="rId28"/>
    <p:sldId id="639" r:id="rId29"/>
    <p:sldId id="640" r:id="rId30"/>
    <p:sldId id="641" r:id="rId31"/>
    <p:sldId id="642" r:id="rId32"/>
    <p:sldId id="643" r:id="rId33"/>
    <p:sldId id="644" r:id="rId34"/>
    <p:sldId id="645" r:id="rId35"/>
    <p:sldId id="646" r:id="rId36"/>
    <p:sldId id="647" r:id="rId37"/>
    <p:sldId id="648" r:id="rId38"/>
    <p:sldId id="649" r:id="rId39"/>
    <p:sldId id="650" r:id="rId40"/>
    <p:sldId id="651" r:id="rId41"/>
    <p:sldId id="652" r:id="rId42"/>
    <p:sldId id="653" r:id="rId43"/>
    <p:sldId id="654" r:id="rId44"/>
    <p:sldId id="655" r:id="rId45"/>
    <p:sldId id="656" r:id="rId46"/>
    <p:sldId id="657" r:id="rId47"/>
    <p:sldId id="658" r:id="rId48"/>
    <p:sldId id="659" r:id="rId49"/>
    <p:sldId id="660" r:id="rId50"/>
    <p:sldId id="661" r:id="rId51"/>
    <p:sldId id="662" r:id="rId52"/>
    <p:sldId id="663" r:id="rId53"/>
    <p:sldId id="664" r:id="rId54"/>
    <p:sldId id="665" r:id="rId55"/>
    <p:sldId id="666" r:id="rId56"/>
    <p:sldId id="667" r:id="rId57"/>
    <p:sldId id="668" r:id="rId58"/>
    <p:sldId id="669" r:id="rId59"/>
    <p:sldId id="670" r:id="rId60"/>
    <p:sldId id="671" r:id="rId61"/>
    <p:sldId id="672" r:id="rId62"/>
    <p:sldId id="673" r:id="rId63"/>
    <p:sldId id="674" r:id="rId64"/>
    <p:sldId id="675" r:id="rId65"/>
    <p:sldId id="676" r:id="rId66"/>
    <p:sldId id="677" r:id="rId67"/>
    <p:sldId id="678" r:id="rId68"/>
    <p:sldId id="679" r:id="rId69"/>
    <p:sldId id="680" r:id="rId70"/>
    <p:sldId id="681" r:id="rId71"/>
    <p:sldId id="682" r:id="rId72"/>
    <p:sldId id="683" r:id="rId73"/>
    <p:sldId id="684" r:id="rId74"/>
    <p:sldId id="685" r:id="rId75"/>
    <p:sldId id="686" r:id="rId76"/>
    <p:sldId id="687" r:id="rId77"/>
    <p:sldId id="688" r:id="rId78"/>
    <p:sldId id="689" r:id="rId79"/>
    <p:sldId id="690" r:id="rId80"/>
    <p:sldId id="691" r:id="rId81"/>
    <p:sldId id="692" r:id="rId82"/>
    <p:sldId id="693" r:id="rId83"/>
    <p:sldId id="694" r:id="rId84"/>
    <p:sldId id="695" r:id="rId85"/>
    <p:sldId id="696" r:id="rId86"/>
    <p:sldId id="697" r:id="rId87"/>
    <p:sldId id="698" r:id="rId88"/>
    <p:sldId id="699" r:id="rId89"/>
    <p:sldId id="700" r:id="rId90"/>
    <p:sldId id="701" r:id="rId91"/>
    <p:sldId id="702" r:id="rId92"/>
    <p:sldId id="703" r:id="rId93"/>
    <p:sldId id="704" r:id="rId94"/>
    <p:sldId id="705" r:id="rId95"/>
    <p:sldId id="706" r:id="rId96"/>
    <p:sldId id="707" r:id="rId97"/>
    <p:sldId id="708" r:id="rId98"/>
    <p:sldId id="709" r:id="rId99"/>
    <p:sldId id="710" r:id="rId100"/>
    <p:sldId id="711" r:id="rId101"/>
    <p:sldId id="712" r:id="rId102"/>
    <p:sldId id="713" r:id="rId103"/>
    <p:sldId id="714" r:id="rId104"/>
    <p:sldId id="715" r:id="rId105"/>
    <p:sldId id="716" r:id="rId106"/>
    <p:sldId id="717" r:id="rId107"/>
  </p:sldIdLst>
  <p:sldSz cx="9144000" cy="6858000" type="screen4x3"/>
  <p:notesSz cx="6858000" cy="9144000"/>
  <p:embeddedFontLst>
    <p:embeddedFont>
      <p:font typeface="隶书" panose="02010509060101010101" pitchFamily="49" charset="-122"/>
      <p:regular r:id="rId110"/>
    </p:embeddedFont>
    <p:embeddedFont>
      <p:font typeface="黑体" panose="02010609060101010101" pitchFamily="49" charset="-122"/>
      <p:regular r:id="rId111"/>
    </p:embeddedFont>
    <p:embeddedFont>
      <p:font typeface="MT Extra" panose="02010600030101010101"/>
      <p:regular r:id="rId112"/>
    </p:embeddedFont>
    <p:embeddedFont>
      <p:font typeface="楷体" panose="02010609060101010101" pitchFamily="49" charset="-122"/>
      <p:regular r:id="rId113"/>
    </p:embeddedFont>
    <p:embeddedFont>
      <p:font typeface="仿宋_GB2312" panose="02010600030101010101" charset="-122"/>
      <p:regular r:id="rId114"/>
    </p:embeddedFont>
    <p:embeddedFont>
      <p:font typeface="华文中宋" panose="02010600040101010101" pitchFamily="2" charset="-122"/>
      <p:regular r:id="rId115"/>
    </p:embeddedFont>
  </p:embeddedFontLst>
  <p:defaultTextStyle>
    <a:defPPr>
      <a:defRPr lang="zh-CN"/>
    </a:defPPr>
    <a:lvl1pPr algn="l" rtl="0" eaLnBrk="0" fontAlgn="base" hangingPunct="0">
      <a:spcBef>
        <a:spcPct val="50000"/>
      </a:spcBef>
      <a:spcAft>
        <a:spcPct val="0"/>
      </a:spcAft>
      <a:defRPr kumimoji="1" b="1" kern="1200">
        <a:solidFill>
          <a:schemeClr val="tx1"/>
        </a:solidFill>
        <a:latin typeface="Arial" pitchFamily="34" charset="0"/>
        <a:ea typeface="宋体" pitchFamily="2" charset="-122"/>
        <a:cs typeface="+mn-cs"/>
      </a:defRPr>
    </a:lvl1pPr>
    <a:lvl2pPr marL="457200" algn="l" rtl="0" eaLnBrk="0" fontAlgn="base" hangingPunct="0">
      <a:spcBef>
        <a:spcPct val="50000"/>
      </a:spcBef>
      <a:spcAft>
        <a:spcPct val="0"/>
      </a:spcAft>
      <a:defRPr kumimoji="1" b="1" kern="1200">
        <a:solidFill>
          <a:schemeClr val="tx1"/>
        </a:solidFill>
        <a:latin typeface="Arial" pitchFamily="34" charset="0"/>
        <a:ea typeface="宋体" pitchFamily="2" charset="-122"/>
        <a:cs typeface="+mn-cs"/>
      </a:defRPr>
    </a:lvl2pPr>
    <a:lvl3pPr marL="914400" algn="l" rtl="0" eaLnBrk="0" fontAlgn="base" hangingPunct="0">
      <a:spcBef>
        <a:spcPct val="50000"/>
      </a:spcBef>
      <a:spcAft>
        <a:spcPct val="0"/>
      </a:spcAft>
      <a:defRPr kumimoji="1" b="1" kern="1200">
        <a:solidFill>
          <a:schemeClr val="tx1"/>
        </a:solidFill>
        <a:latin typeface="Arial" pitchFamily="34" charset="0"/>
        <a:ea typeface="宋体" pitchFamily="2" charset="-122"/>
        <a:cs typeface="+mn-cs"/>
      </a:defRPr>
    </a:lvl3pPr>
    <a:lvl4pPr marL="1371600" algn="l" rtl="0" eaLnBrk="0" fontAlgn="base" hangingPunct="0">
      <a:spcBef>
        <a:spcPct val="50000"/>
      </a:spcBef>
      <a:spcAft>
        <a:spcPct val="0"/>
      </a:spcAft>
      <a:defRPr kumimoji="1" b="1" kern="1200">
        <a:solidFill>
          <a:schemeClr val="tx1"/>
        </a:solidFill>
        <a:latin typeface="Arial" pitchFamily="34" charset="0"/>
        <a:ea typeface="宋体" pitchFamily="2" charset="-122"/>
        <a:cs typeface="+mn-cs"/>
      </a:defRPr>
    </a:lvl4pPr>
    <a:lvl5pPr marL="1828800" algn="l" rtl="0" eaLnBrk="0" fontAlgn="base" hangingPunct="0">
      <a:spcBef>
        <a:spcPct val="50000"/>
      </a:spcBef>
      <a:spcAft>
        <a:spcPct val="0"/>
      </a:spcAft>
      <a:defRPr kumimoji="1" b="1" kern="1200">
        <a:solidFill>
          <a:schemeClr val="tx1"/>
        </a:solidFill>
        <a:latin typeface="Arial" pitchFamily="34" charset="0"/>
        <a:ea typeface="宋体" pitchFamily="2" charset="-122"/>
        <a:cs typeface="+mn-cs"/>
      </a:defRPr>
    </a:lvl5pPr>
    <a:lvl6pPr marL="2286000" algn="l" defTabSz="914400" rtl="0" eaLnBrk="1" latinLnBrk="0" hangingPunct="1">
      <a:defRPr kumimoji="1" b="1" kern="1200">
        <a:solidFill>
          <a:schemeClr val="tx1"/>
        </a:solidFill>
        <a:latin typeface="Arial" pitchFamily="34" charset="0"/>
        <a:ea typeface="宋体" pitchFamily="2" charset="-122"/>
        <a:cs typeface="+mn-cs"/>
      </a:defRPr>
    </a:lvl6pPr>
    <a:lvl7pPr marL="2743200" algn="l" defTabSz="914400" rtl="0" eaLnBrk="1" latinLnBrk="0" hangingPunct="1">
      <a:defRPr kumimoji="1" b="1" kern="1200">
        <a:solidFill>
          <a:schemeClr val="tx1"/>
        </a:solidFill>
        <a:latin typeface="Arial" pitchFamily="34" charset="0"/>
        <a:ea typeface="宋体" pitchFamily="2" charset="-122"/>
        <a:cs typeface="+mn-cs"/>
      </a:defRPr>
    </a:lvl7pPr>
    <a:lvl8pPr marL="3200400" algn="l" defTabSz="914400" rtl="0" eaLnBrk="1" latinLnBrk="0" hangingPunct="1">
      <a:defRPr kumimoji="1" b="1" kern="1200">
        <a:solidFill>
          <a:schemeClr val="tx1"/>
        </a:solidFill>
        <a:latin typeface="Arial" pitchFamily="34" charset="0"/>
        <a:ea typeface="宋体" pitchFamily="2" charset="-122"/>
        <a:cs typeface="+mn-cs"/>
      </a:defRPr>
    </a:lvl8pPr>
    <a:lvl9pPr marL="3657600" algn="l" defTabSz="914400" rtl="0" eaLnBrk="1" latinLnBrk="0" hangingPunct="1">
      <a:defRPr kumimoji="1"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724B04"/>
    <a:srgbClr val="FF0066"/>
    <a:srgbClr val="FFFF00"/>
    <a:srgbClr val="0033CC"/>
    <a:srgbClr val="00CC00"/>
    <a:srgbClr val="FFFF6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p:cViewPr>
        <p:scale>
          <a:sx n="80" d="100"/>
          <a:sy n="80" d="100"/>
        </p:scale>
        <p:origin x="1517" y="12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5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viewProps" Target="viewProps.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font" Target="fonts/font3.fntdata"/><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font" Target="fonts/font4.fntdata"/><Relationship Id="rId118" Type="http://schemas.openxmlformats.org/officeDocument/2006/relationships/theme" Target="theme/theme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notesMaster" Target="notesMasters/notesMaster1.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font" Target="fonts/font5.fntdata"/><Relationship Id="rId119"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handoutMaster" Target="handoutMasters/handoutMaster1.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font" Target="fonts/font1.fntdata"/><Relationship Id="rId115" Type="http://schemas.openxmlformats.org/officeDocument/2006/relationships/font" Target="fonts/font6.fntdata"/><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font" Target="fonts/font2.fntdata"/><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10.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10.wmf"/><Relationship Id="rId5" Type="http://schemas.openxmlformats.org/officeDocument/2006/relationships/image" Target="../media/image43.wmf"/><Relationship Id="rId4"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4.wmf"/><Relationship Id="rId5" Type="http://schemas.openxmlformats.org/officeDocument/2006/relationships/image" Target="../media/image49.wmf"/><Relationship Id="rId4"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e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6.wmf"/><Relationship Id="rId1" Type="http://schemas.openxmlformats.org/officeDocument/2006/relationships/image" Target="../media/image101.wmf"/><Relationship Id="rId4" Type="http://schemas.openxmlformats.org/officeDocument/2006/relationships/image" Target="../media/image10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5.emf"/><Relationship Id="rId7" Type="http://schemas.openxmlformats.org/officeDocument/2006/relationships/image" Target="../media/image100.wmf"/><Relationship Id="rId2" Type="http://schemas.openxmlformats.org/officeDocument/2006/relationships/image" Target="../media/image104.emf"/><Relationship Id="rId1" Type="http://schemas.openxmlformats.org/officeDocument/2006/relationships/image" Target="../media/image103.emf"/><Relationship Id="rId6" Type="http://schemas.openxmlformats.org/officeDocument/2006/relationships/image" Target="../media/image108.emf"/><Relationship Id="rId5" Type="http://schemas.openxmlformats.org/officeDocument/2006/relationships/image" Target="../media/image107.emf"/><Relationship Id="rId4" Type="http://schemas.openxmlformats.org/officeDocument/2006/relationships/image" Target="../media/image106.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111.wmf"/><Relationship Id="rId1" Type="http://schemas.openxmlformats.org/officeDocument/2006/relationships/image" Target="../media/image11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99.wmf"/><Relationship Id="rId1" Type="http://schemas.openxmlformats.org/officeDocument/2006/relationships/image" Target="../media/image11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15.wmf"/><Relationship Id="rId1" Type="http://schemas.openxmlformats.org/officeDocument/2006/relationships/image" Target="../media/image11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1.wmf"/><Relationship Id="rId1" Type="http://schemas.openxmlformats.org/officeDocument/2006/relationships/image" Target="../media/image8.wmf"/><Relationship Id="rId4"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5" Type="http://schemas.openxmlformats.org/officeDocument/2006/relationships/image" Target="../media/image138.wmf"/><Relationship Id="rId4" Type="http://schemas.openxmlformats.org/officeDocument/2006/relationships/image" Target="../media/image13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53.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image" Target="../media/image159.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 Id="rId5" Type="http://schemas.openxmlformats.org/officeDocument/2006/relationships/image" Target="../media/image168.wmf"/><Relationship Id="rId4" Type="http://schemas.openxmlformats.org/officeDocument/2006/relationships/image" Target="../media/image167.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69.wmf"/><Relationship Id="rId1" Type="http://schemas.openxmlformats.org/officeDocument/2006/relationships/image" Target="../media/image166.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73.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7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5" Type="http://schemas.openxmlformats.org/officeDocument/2006/relationships/image" Target="../media/image179.wmf"/><Relationship Id="rId4" Type="http://schemas.openxmlformats.org/officeDocument/2006/relationships/image" Target="../media/image178.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image" Target="../media/image178.wmf"/><Relationship Id="rId7" Type="http://schemas.openxmlformats.org/officeDocument/2006/relationships/image" Target="../media/image184.wmf"/><Relationship Id="rId2" Type="http://schemas.openxmlformats.org/officeDocument/2006/relationships/image" Target="../media/image181.wmf"/><Relationship Id="rId1" Type="http://schemas.openxmlformats.org/officeDocument/2006/relationships/image" Target="../media/image180.wmf"/><Relationship Id="rId6" Type="http://schemas.openxmlformats.org/officeDocument/2006/relationships/image" Target="../media/image183.wmf"/><Relationship Id="rId5" Type="http://schemas.openxmlformats.org/officeDocument/2006/relationships/image" Target="../media/image182.wmf"/><Relationship Id="rId4" Type="http://schemas.openxmlformats.org/officeDocument/2006/relationships/image" Target="../media/image179.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 Id="rId5" Type="http://schemas.openxmlformats.org/officeDocument/2006/relationships/image" Target="../media/image180.wmf"/><Relationship Id="rId4" Type="http://schemas.openxmlformats.org/officeDocument/2006/relationships/image" Target="../media/image189.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91.wmf"/><Relationship Id="rId1" Type="http://schemas.openxmlformats.org/officeDocument/2006/relationships/image" Target="../media/image190.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93.wmf"/><Relationship Id="rId1" Type="http://schemas.openxmlformats.org/officeDocument/2006/relationships/image" Target="../media/image192.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6" Type="http://schemas.openxmlformats.org/officeDocument/2006/relationships/image" Target="../media/image199.wmf"/><Relationship Id="rId5" Type="http://schemas.openxmlformats.org/officeDocument/2006/relationships/image" Target="../media/image198.wmf"/><Relationship Id="rId4" Type="http://schemas.openxmlformats.org/officeDocument/2006/relationships/image" Target="../media/image197.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00.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4" Type="http://schemas.openxmlformats.org/officeDocument/2006/relationships/image" Target="../media/image205.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13.wmf"/><Relationship Id="rId7" Type="http://schemas.openxmlformats.org/officeDocument/2006/relationships/image" Target="../media/image217.png"/><Relationship Id="rId2" Type="http://schemas.openxmlformats.org/officeDocument/2006/relationships/image" Target="../media/image212.wmf"/><Relationship Id="rId1" Type="http://schemas.openxmlformats.org/officeDocument/2006/relationships/image" Target="../media/image211.wmf"/><Relationship Id="rId6" Type="http://schemas.openxmlformats.org/officeDocument/2006/relationships/image" Target="../media/image216.wmf"/><Relationship Id="rId5" Type="http://schemas.openxmlformats.org/officeDocument/2006/relationships/image" Target="../media/image215.wmf"/><Relationship Id="rId4" Type="http://schemas.openxmlformats.org/officeDocument/2006/relationships/image" Target="../media/image21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e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image" Target="../media/image228.png"/><Relationship Id="rId3" Type="http://schemas.openxmlformats.org/officeDocument/2006/relationships/image" Target="../media/image220.png"/><Relationship Id="rId7" Type="http://schemas.openxmlformats.org/officeDocument/2006/relationships/image" Target="../media/image222.wmf"/><Relationship Id="rId12" Type="http://schemas.openxmlformats.org/officeDocument/2006/relationships/image" Target="../media/image227.wmf"/><Relationship Id="rId2" Type="http://schemas.openxmlformats.org/officeDocument/2006/relationships/image" Target="../media/image219.wmf"/><Relationship Id="rId1" Type="http://schemas.openxmlformats.org/officeDocument/2006/relationships/image" Target="../media/image218.png"/><Relationship Id="rId6" Type="http://schemas.openxmlformats.org/officeDocument/2006/relationships/image" Target="../media/image221.wmf"/><Relationship Id="rId11" Type="http://schemas.openxmlformats.org/officeDocument/2006/relationships/image" Target="../media/image226.wmf"/><Relationship Id="rId5" Type="http://schemas.openxmlformats.org/officeDocument/2006/relationships/image" Target="../media/image208.wmf"/><Relationship Id="rId15" Type="http://schemas.openxmlformats.org/officeDocument/2006/relationships/image" Target="../media/image230.wmf"/><Relationship Id="rId10" Type="http://schemas.openxmlformats.org/officeDocument/2006/relationships/image" Target="../media/image225.png"/><Relationship Id="rId4" Type="http://schemas.openxmlformats.org/officeDocument/2006/relationships/image" Target="../media/image207.wmf"/><Relationship Id="rId9" Type="http://schemas.openxmlformats.org/officeDocument/2006/relationships/image" Target="../media/image224.wmf"/><Relationship Id="rId14" Type="http://schemas.openxmlformats.org/officeDocument/2006/relationships/image" Target="../media/image229.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17.png"/><Relationship Id="rId2" Type="http://schemas.openxmlformats.org/officeDocument/2006/relationships/image" Target="../media/image231.wmf"/><Relationship Id="rId1" Type="http://schemas.openxmlformats.org/officeDocument/2006/relationships/image" Target="../media/image212.wmf"/><Relationship Id="rId6" Type="http://schemas.openxmlformats.org/officeDocument/2006/relationships/image" Target="../media/image234.wmf"/><Relationship Id="rId5" Type="http://schemas.openxmlformats.org/officeDocument/2006/relationships/image" Target="../media/image233.wmf"/><Relationship Id="rId4" Type="http://schemas.openxmlformats.org/officeDocument/2006/relationships/image" Target="../media/image232.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232.wmf"/><Relationship Id="rId1" Type="http://schemas.openxmlformats.org/officeDocument/2006/relationships/image" Target="../media/image231.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236.wmf"/><Relationship Id="rId1" Type="http://schemas.openxmlformats.org/officeDocument/2006/relationships/image" Target="../media/image235.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239.wmf"/><Relationship Id="rId1" Type="http://schemas.openxmlformats.org/officeDocument/2006/relationships/image" Target="../media/image238.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41.wmf"/><Relationship Id="rId1" Type="http://schemas.openxmlformats.org/officeDocument/2006/relationships/image" Target="../media/image240.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 Id="rId4" Type="http://schemas.openxmlformats.org/officeDocument/2006/relationships/image" Target="../media/image245.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48.wmf"/><Relationship Id="rId2" Type="http://schemas.openxmlformats.org/officeDocument/2006/relationships/image" Target="../media/image247.wmf"/><Relationship Id="rId1" Type="http://schemas.openxmlformats.org/officeDocument/2006/relationships/image" Target="../media/image246.wmf"/><Relationship Id="rId6" Type="http://schemas.openxmlformats.org/officeDocument/2006/relationships/image" Target="../media/image251.wmf"/><Relationship Id="rId5" Type="http://schemas.openxmlformats.org/officeDocument/2006/relationships/image" Target="../media/image250.wmf"/><Relationship Id="rId4" Type="http://schemas.openxmlformats.org/officeDocument/2006/relationships/image" Target="../media/image249.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 Id="rId4" Type="http://schemas.openxmlformats.org/officeDocument/2006/relationships/image" Target="../media/image255.wmf"/></Relationships>
</file>

<file path=ppt/drawings/_rels/vmlDrawing69.vml.rels><?xml version="1.0" encoding="UTF-8" standalone="yes"?>
<Relationships xmlns="http://schemas.openxmlformats.org/package/2006/relationships"><Relationship Id="rId8" Type="http://schemas.openxmlformats.org/officeDocument/2006/relationships/image" Target="../media/image263.wmf"/><Relationship Id="rId3" Type="http://schemas.openxmlformats.org/officeDocument/2006/relationships/image" Target="../media/image258.wmf"/><Relationship Id="rId7" Type="http://schemas.openxmlformats.org/officeDocument/2006/relationships/image" Target="../media/image262.wmf"/><Relationship Id="rId2" Type="http://schemas.openxmlformats.org/officeDocument/2006/relationships/image" Target="../media/image257.wmf"/><Relationship Id="rId1" Type="http://schemas.openxmlformats.org/officeDocument/2006/relationships/image" Target="../media/image256.wmf"/><Relationship Id="rId6" Type="http://schemas.openxmlformats.org/officeDocument/2006/relationships/image" Target="../media/image261.wmf"/><Relationship Id="rId5" Type="http://schemas.openxmlformats.org/officeDocument/2006/relationships/image" Target="../media/image260.wmf"/><Relationship Id="rId4" Type="http://schemas.openxmlformats.org/officeDocument/2006/relationships/image" Target="../media/image25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265.wmf"/><Relationship Id="rId1" Type="http://schemas.openxmlformats.org/officeDocument/2006/relationships/image" Target="../media/image264.wmf"/></Relationships>
</file>

<file path=ppt/drawings/_rels/vmlDrawing71.vml.rels><?xml version="1.0" encoding="UTF-8" standalone="yes"?>
<Relationships xmlns="http://schemas.openxmlformats.org/package/2006/relationships"><Relationship Id="rId8" Type="http://schemas.openxmlformats.org/officeDocument/2006/relationships/image" Target="../media/image273.wmf"/><Relationship Id="rId3" Type="http://schemas.openxmlformats.org/officeDocument/2006/relationships/image" Target="../media/image268.wmf"/><Relationship Id="rId7" Type="http://schemas.openxmlformats.org/officeDocument/2006/relationships/image" Target="../media/image272.wmf"/><Relationship Id="rId2" Type="http://schemas.openxmlformats.org/officeDocument/2006/relationships/image" Target="../media/image267.wmf"/><Relationship Id="rId1" Type="http://schemas.openxmlformats.org/officeDocument/2006/relationships/image" Target="../media/image266.wmf"/><Relationship Id="rId6" Type="http://schemas.openxmlformats.org/officeDocument/2006/relationships/image" Target="../media/image271.wmf"/><Relationship Id="rId5" Type="http://schemas.openxmlformats.org/officeDocument/2006/relationships/image" Target="../media/image270.wmf"/><Relationship Id="rId4" Type="http://schemas.openxmlformats.org/officeDocument/2006/relationships/image" Target="../media/image269.wmf"/><Relationship Id="rId9" Type="http://schemas.openxmlformats.org/officeDocument/2006/relationships/image" Target="../media/image274.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77.wmf"/><Relationship Id="rId2" Type="http://schemas.openxmlformats.org/officeDocument/2006/relationships/image" Target="../media/image276.wmf"/><Relationship Id="rId1" Type="http://schemas.openxmlformats.org/officeDocument/2006/relationships/image" Target="../media/image275.wmf"/><Relationship Id="rId6" Type="http://schemas.openxmlformats.org/officeDocument/2006/relationships/image" Target="../media/image280.wmf"/><Relationship Id="rId5" Type="http://schemas.openxmlformats.org/officeDocument/2006/relationships/image" Target="../media/image279.wmf"/><Relationship Id="rId4" Type="http://schemas.openxmlformats.org/officeDocument/2006/relationships/image" Target="../media/image278.w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286.wmf"/><Relationship Id="rId3" Type="http://schemas.openxmlformats.org/officeDocument/2006/relationships/image" Target="../media/image282.wmf"/><Relationship Id="rId7" Type="http://schemas.openxmlformats.org/officeDocument/2006/relationships/image" Target="../media/image285.wmf"/><Relationship Id="rId2" Type="http://schemas.openxmlformats.org/officeDocument/2006/relationships/image" Target="../media/image274.wmf"/><Relationship Id="rId1" Type="http://schemas.openxmlformats.org/officeDocument/2006/relationships/image" Target="../media/image281.wmf"/><Relationship Id="rId6" Type="http://schemas.openxmlformats.org/officeDocument/2006/relationships/image" Target="../media/image284.wmf"/><Relationship Id="rId11" Type="http://schemas.openxmlformats.org/officeDocument/2006/relationships/image" Target="../media/image289.wmf"/><Relationship Id="rId5" Type="http://schemas.openxmlformats.org/officeDocument/2006/relationships/image" Target="../media/image280.wmf"/><Relationship Id="rId10" Type="http://schemas.openxmlformats.org/officeDocument/2006/relationships/image" Target="../media/image288.wmf"/><Relationship Id="rId4" Type="http://schemas.openxmlformats.org/officeDocument/2006/relationships/image" Target="../media/image283.wmf"/><Relationship Id="rId9" Type="http://schemas.openxmlformats.org/officeDocument/2006/relationships/image" Target="../media/image287.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91.wmf"/><Relationship Id="rId2" Type="http://schemas.openxmlformats.org/officeDocument/2006/relationships/image" Target="../media/image290.wmf"/><Relationship Id="rId1" Type="http://schemas.openxmlformats.org/officeDocument/2006/relationships/image" Target="../media/image274.wmf"/><Relationship Id="rId4" Type="http://schemas.openxmlformats.org/officeDocument/2006/relationships/image" Target="../media/image292.wmf"/></Relationships>
</file>

<file path=ppt/drawings/_rels/vmlDrawing75.vml.rels><?xml version="1.0" encoding="UTF-8" standalone="yes"?>
<Relationships xmlns="http://schemas.openxmlformats.org/package/2006/relationships"><Relationship Id="rId8" Type="http://schemas.openxmlformats.org/officeDocument/2006/relationships/image" Target="../media/image300.wmf"/><Relationship Id="rId13" Type="http://schemas.openxmlformats.org/officeDocument/2006/relationships/image" Target="../media/image305.wmf"/><Relationship Id="rId18" Type="http://schemas.openxmlformats.org/officeDocument/2006/relationships/image" Target="../media/image310.wmf"/><Relationship Id="rId3" Type="http://schemas.openxmlformats.org/officeDocument/2006/relationships/image" Target="../media/image295.wmf"/><Relationship Id="rId7" Type="http://schemas.openxmlformats.org/officeDocument/2006/relationships/image" Target="../media/image299.wmf"/><Relationship Id="rId12" Type="http://schemas.openxmlformats.org/officeDocument/2006/relationships/image" Target="../media/image304.emf"/><Relationship Id="rId17" Type="http://schemas.openxmlformats.org/officeDocument/2006/relationships/image" Target="../media/image309.wmf"/><Relationship Id="rId2" Type="http://schemas.openxmlformats.org/officeDocument/2006/relationships/image" Target="../media/image294.wmf"/><Relationship Id="rId16" Type="http://schemas.openxmlformats.org/officeDocument/2006/relationships/image" Target="../media/image308.wmf"/><Relationship Id="rId1" Type="http://schemas.openxmlformats.org/officeDocument/2006/relationships/image" Target="../media/image293.wmf"/><Relationship Id="rId6" Type="http://schemas.openxmlformats.org/officeDocument/2006/relationships/image" Target="../media/image298.wmf"/><Relationship Id="rId11" Type="http://schemas.openxmlformats.org/officeDocument/2006/relationships/image" Target="../media/image303.wmf"/><Relationship Id="rId5" Type="http://schemas.openxmlformats.org/officeDocument/2006/relationships/image" Target="../media/image297.wmf"/><Relationship Id="rId15" Type="http://schemas.openxmlformats.org/officeDocument/2006/relationships/image" Target="../media/image307.wmf"/><Relationship Id="rId10" Type="http://schemas.openxmlformats.org/officeDocument/2006/relationships/image" Target="../media/image302.wmf"/><Relationship Id="rId4" Type="http://schemas.openxmlformats.org/officeDocument/2006/relationships/image" Target="../media/image296.wmf"/><Relationship Id="rId9" Type="http://schemas.openxmlformats.org/officeDocument/2006/relationships/image" Target="../media/image301.wmf"/><Relationship Id="rId14" Type="http://schemas.openxmlformats.org/officeDocument/2006/relationships/image" Target="../media/image306.w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317.wmf"/><Relationship Id="rId3" Type="http://schemas.openxmlformats.org/officeDocument/2006/relationships/image" Target="../media/image313.wmf"/><Relationship Id="rId7" Type="http://schemas.openxmlformats.org/officeDocument/2006/relationships/image" Target="../media/image316.wmf"/><Relationship Id="rId12" Type="http://schemas.openxmlformats.org/officeDocument/2006/relationships/image" Target="../media/image321.wmf"/><Relationship Id="rId2" Type="http://schemas.openxmlformats.org/officeDocument/2006/relationships/image" Target="../media/image312.wmf"/><Relationship Id="rId1" Type="http://schemas.openxmlformats.org/officeDocument/2006/relationships/image" Target="../media/image311.wmf"/><Relationship Id="rId6" Type="http://schemas.openxmlformats.org/officeDocument/2006/relationships/image" Target="../media/image315.wmf"/><Relationship Id="rId11" Type="http://schemas.openxmlformats.org/officeDocument/2006/relationships/image" Target="../media/image320.wmf"/><Relationship Id="rId5" Type="http://schemas.openxmlformats.org/officeDocument/2006/relationships/image" Target="../media/image314.wmf"/><Relationship Id="rId10" Type="http://schemas.openxmlformats.org/officeDocument/2006/relationships/image" Target="../media/image319.wmf"/><Relationship Id="rId4" Type="http://schemas.openxmlformats.org/officeDocument/2006/relationships/image" Target="../media/image293.wmf"/><Relationship Id="rId9" Type="http://schemas.openxmlformats.org/officeDocument/2006/relationships/image" Target="../media/image318.wmf"/></Relationships>
</file>

<file path=ppt/drawings/_rels/vmlDrawing77.vml.rels><?xml version="1.0" encoding="UTF-8" standalone="yes"?>
<Relationships xmlns="http://schemas.openxmlformats.org/package/2006/relationships"><Relationship Id="rId8" Type="http://schemas.openxmlformats.org/officeDocument/2006/relationships/image" Target="../media/image304.emf"/><Relationship Id="rId13" Type="http://schemas.openxmlformats.org/officeDocument/2006/relationships/image" Target="../media/image310.wmf"/><Relationship Id="rId3" Type="http://schemas.openxmlformats.org/officeDocument/2006/relationships/image" Target="../media/image324.wmf"/><Relationship Id="rId7" Type="http://schemas.openxmlformats.org/officeDocument/2006/relationships/image" Target="../media/image327.wmf"/><Relationship Id="rId12" Type="http://schemas.openxmlformats.org/officeDocument/2006/relationships/image" Target="../media/image309.wmf"/><Relationship Id="rId2" Type="http://schemas.openxmlformats.org/officeDocument/2006/relationships/image" Target="../media/image323.wmf"/><Relationship Id="rId1" Type="http://schemas.openxmlformats.org/officeDocument/2006/relationships/image" Target="../media/image322.wmf"/><Relationship Id="rId6" Type="http://schemas.openxmlformats.org/officeDocument/2006/relationships/image" Target="../media/image307.wmf"/><Relationship Id="rId11" Type="http://schemas.openxmlformats.org/officeDocument/2006/relationships/image" Target="../media/image308.wmf"/><Relationship Id="rId5" Type="http://schemas.openxmlformats.org/officeDocument/2006/relationships/image" Target="../media/image326.wmf"/><Relationship Id="rId10" Type="http://schemas.openxmlformats.org/officeDocument/2006/relationships/image" Target="../media/image306.wmf"/><Relationship Id="rId4" Type="http://schemas.openxmlformats.org/officeDocument/2006/relationships/image" Target="../media/image325.wmf"/><Relationship Id="rId9" Type="http://schemas.openxmlformats.org/officeDocument/2006/relationships/image" Target="../media/image305.wmf"/></Relationships>
</file>

<file path=ppt/drawings/_rels/vmlDrawing78.vml.rels><?xml version="1.0" encoding="UTF-8" standalone="yes"?>
<Relationships xmlns="http://schemas.openxmlformats.org/package/2006/relationships"><Relationship Id="rId2" Type="http://schemas.openxmlformats.org/officeDocument/2006/relationships/image" Target="../media/image329.wmf"/><Relationship Id="rId1" Type="http://schemas.openxmlformats.org/officeDocument/2006/relationships/image" Target="../media/image328.wmf"/></Relationships>
</file>

<file path=ppt/drawings/_rels/vmlDrawing79.vml.rels><?xml version="1.0" encoding="UTF-8" standalone="yes"?>
<Relationships xmlns="http://schemas.openxmlformats.org/package/2006/relationships"><Relationship Id="rId8" Type="http://schemas.openxmlformats.org/officeDocument/2006/relationships/image" Target="../media/image337.wmf"/><Relationship Id="rId3" Type="http://schemas.openxmlformats.org/officeDocument/2006/relationships/image" Target="../media/image332.wmf"/><Relationship Id="rId7" Type="http://schemas.openxmlformats.org/officeDocument/2006/relationships/image" Target="../media/image336.wmf"/><Relationship Id="rId2" Type="http://schemas.openxmlformats.org/officeDocument/2006/relationships/image" Target="../media/image331.wmf"/><Relationship Id="rId1" Type="http://schemas.openxmlformats.org/officeDocument/2006/relationships/image" Target="../media/image330.emf"/><Relationship Id="rId6" Type="http://schemas.openxmlformats.org/officeDocument/2006/relationships/image" Target="../media/image335.wmf"/><Relationship Id="rId5" Type="http://schemas.openxmlformats.org/officeDocument/2006/relationships/image" Target="../media/image334.wmf"/><Relationship Id="rId4" Type="http://schemas.openxmlformats.org/officeDocument/2006/relationships/image" Target="../media/image3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0.vml.rels><?xml version="1.0" encoding="UTF-8" standalone="yes"?>
<Relationships xmlns="http://schemas.openxmlformats.org/package/2006/relationships"><Relationship Id="rId8" Type="http://schemas.openxmlformats.org/officeDocument/2006/relationships/image" Target="../media/image340.wmf"/><Relationship Id="rId3" Type="http://schemas.openxmlformats.org/officeDocument/2006/relationships/image" Target="../media/image337.wmf"/><Relationship Id="rId7" Type="http://schemas.openxmlformats.org/officeDocument/2006/relationships/image" Target="../media/image339.wmf"/><Relationship Id="rId2" Type="http://schemas.openxmlformats.org/officeDocument/2006/relationships/image" Target="../media/image336.wmf"/><Relationship Id="rId1" Type="http://schemas.openxmlformats.org/officeDocument/2006/relationships/image" Target="../media/image338.wmf"/><Relationship Id="rId6" Type="http://schemas.openxmlformats.org/officeDocument/2006/relationships/image" Target="../media/image331.wmf"/><Relationship Id="rId5" Type="http://schemas.openxmlformats.org/officeDocument/2006/relationships/image" Target="../media/image330.emf"/><Relationship Id="rId10" Type="http://schemas.openxmlformats.org/officeDocument/2006/relationships/image" Target="../media/image342.wmf"/><Relationship Id="rId4" Type="http://schemas.openxmlformats.org/officeDocument/2006/relationships/image" Target="../media/image332.wmf"/><Relationship Id="rId9" Type="http://schemas.openxmlformats.org/officeDocument/2006/relationships/image" Target="../media/image341.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345.wmf"/><Relationship Id="rId2" Type="http://schemas.openxmlformats.org/officeDocument/2006/relationships/image" Target="../media/image344.wmf"/><Relationship Id="rId1" Type="http://schemas.openxmlformats.org/officeDocument/2006/relationships/image" Target="../media/image343.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348.wmf"/><Relationship Id="rId2" Type="http://schemas.openxmlformats.org/officeDocument/2006/relationships/image" Target="../media/image347.wmf"/><Relationship Id="rId1" Type="http://schemas.openxmlformats.org/officeDocument/2006/relationships/image" Target="../media/image346.wmf"/><Relationship Id="rId6" Type="http://schemas.openxmlformats.org/officeDocument/2006/relationships/image" Target="../media/image267.wmf"/><Relationship Id="rId5" Type="http://schemas.openxmlformats.org/officeDocument/2006/relationships/image" Target="../media/image343.wmf"/><Relationship Id="rId4" Type="http://schemas.openxmlformats.org/officeDocument/2006/relationships/image" Target="../media/image349.wmf"/></Relationships>
</file>

<file path=ppt/drawings/_rels/vmlDrawing83.vml.rels><?xml version="1.0" encoding="UTF-8" standalone="yes"?>
<Relationships xmlns="http://schemas.openxmlformats.org/package/2006/relationships"><Relationship Id="rId2" Type="http://schemas.openxmlformats.org/officeDocument/2006/relationships/image" Target="../media/image352.wmf"/><Relationship Id="rId1" Type="http://schemas.openxmlformats.org/officeDocument/2006/relationships/image" Target="../media/image351.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355.wmf"/><Relationship Id="rId2" Type="http://schemas.openxmlformats.org/officeDocument/2006/relationships/image" Target="../media/image354.wmf"/><Relationship Id="rId1" Type="http://schemas.openxmlformats.org/officeDocument/2006/relationships/image" Target="../media/image353.wmf"/><Relationship Id="rId4" Type="http://schemas.openxmlformats.org/officeDocument/2006/relationships/image" Target="../media/image356.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35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kumimoji="0" sz="1200" b="0">
                <a:ea typeface="仿宋_GB2312" pitchFamily="49"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0" sz="1200" b="0">
                <a:ea typeface="仿宋_GB2312" pitchFamily="49"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kumimoji="0" sz="1200" b="0">
                <a:ea typeface="仿宋_GB2312" pitchFamily="49"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kumimoji="0" sz="1200" b="0">
                <a:ea typeface="仿宋_GB2312" pitchFamily="49" charset="-122"/>
              </a:defRPr>
            </a:lvl1pPr>
          </a:lstStyle>
          <a:p>
            <a:pPr>
              <a:defRPr/>
            </a:pPr>
            <a:fld id="{5BC649CC-F402-4295-9CE4-FDB823A26B85}" type="slidenum">
              <a:rPr lang="en-US" altLang="zh-CN"/>
              <a:pPr>
                <a:defRPr/>
              </a:pPr>
              <a:t>‹#›</a:t>
            </a:fld>
            <a:endParaRPr lang="en-US" altLang="zh-CN"/>
          </a:p>
        </p:txBody>
      </p:sp>
    </p:spTree>
    <p:extLst>
      <p:ext uri="{BB962C8B-B14F-4D97-AF65-F5344CB8AC3E}">
        <p14:creationId xmlns:p14="http://schemas.microsoft.com/office/powerpoint/2010/main" val="1558883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0" sz="1200" b="0">
                <a:ea typeface="仿宋_GB2312" pitchFamily="49"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200" b="0">
                <a:ea typeface="仿宋_GB2312" pitchFamily="49" charset="-122"/>
              </a:defRPr>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200" b="0">
                <a:ea typeface="仿宋_GB2312" pitchFamily="49"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200" b="0">
                <a:ea typeface="仿宋_GB2312" pitchFamily="49" charset="-122"/>
              </a:defRPr>
            </a:lvl1pPr>
          </a:lstStyle>
          <a:p>
            <a:pPr>
              <a:defRPr/>
            </a:pPr>
            <a:fld id="{A7C6A0A2-7D89-49ED-BFCC-732EC4645B04}" type="slidenum">
              <a:rPr lang="en-US" altLang="zh-CN"/>
              <a:pPr>
                <a:defRPr/>
              </a:pPr>
              <a:t>‹#›</a:t>
            </a:fld>
            <a:endParaRPr lang="en-US" altLang="zh-CN"/>
          </a:p>
        </p:txBody>
      </p:sp>
    </p:spTree>
    <p:extLst>
      <p:ext uri="{BB962C8B-B14F-4D97-AF65-F5344CB8AC3E}">
        <p14:creationId xmlns:p14="http://schemas.microsoft.com/office/powerpoint/2010/main" val="19938923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仿宋_GB2312" pitchFamily="49"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仿宋_GB2312" pitchFamily="49"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仿宋_GB2312" pitchFamily="49"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仿宋_GB2312" pitchFamily="49"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仿宋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342834636"/>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171915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4975" y="274638"/>
            <a:ext cx="2108200" cy="54483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175375" cy="5448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90923193"/>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63575" y="119697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854575" y="1196975"/>
            <a:ext cx="4038600" cy="4525963"/>
          </a:xfrm>
        </p:spPr>
        <p:txBody>
          <a:bodyPr/>
          <a:lstStyle/>
          <a:p>
            <a:pPr lvl="0"/>
            <a:endParaRPr lang="zh-CN" altLang="en-US" noProof="0" smtClean="0"/>
          </a:p>
        </p:txBody>
      </p:sp>
    </p:spTree>
    <p:extLst>
      <p:ext uri="{BB962C8B-B14F-4D97-AF65-F5344CB8AC3E}">
        <p14:creationId xmlns:p14="http://schemas.microsoft.com/office/powerpoint/2010/main" val="1060265084"/>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435975" cy="5448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48767812"/>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63575" y="11969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54575" y="1196975"/>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63575" y="35353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854575" y="3535363"/>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76492178"/>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144493931"/>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12354434"/>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48124349"/>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3575" y="1196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4575" y="1196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89932470"/>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1784305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78649745"/>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79661662"/>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9865018"/>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92298309"/>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58951511"/>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55337663"/>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4975" y="274638"/>
            <a:ext cx="2108200" cy="54483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175375" cy="5448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6271695"/>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050845955"/>
      </p:ext>
    </p:extLst>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5001348"/>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626459156"/>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3575" y="1196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4575" y="1196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6226846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99069997"/>
      </p:ext>
    </p:extLst>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71109284"/>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54246027"/>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43263"/>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39603741"/>
      </p:ext>
    </p:extLst>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34540172"/>
      </p:ext>
    </p:extLst>
  </p:cSld>
  <p:clrMapOvr>
    <a:masterClrMapping/>
  </p:clrMapOvr>
  <p:transition spd="slow">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4640427"/>
      </p:ext>
    </p:extLst>
  </p:cSld>
  <p:clrMapOvr>
    <a:masterClrMapping/>
  </p:clrMapOvr>
  <p:transition spd="slow">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4975" y="274638"/>
            <a:ext cx="2108200" cy="54483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175375" cy="5448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21524505"/>
      </p:ext>
    </p:extLst>
  </p:cSld>
  <p:clrMapOvr>
    <a:masterClrMapping/>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3638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B43A1E0A-4D2D-4AD7-B078-1E925CDFD098}" type="slidenum">
              <a:rPr lang="en-US" altLang="zh-CN"/>
              <a:pPr>
                <a:defRPr/>
              </a:pPr>
              <a:t>‹#›</a:t>
            </a:fld>
            <a:endParaRPr lang="en-US" altLang="zh-CN"/>
          </a:p>
        </p:txBody>
      </p:sp>
    </p:spTree>
    <p:extLst>
      <p:ext uri="{BB962C8B-B14F-4D97-AF65-F5344CB8AC3E}">
        <p14:creationId xmlns:p14="http://schemas.microsoft.com/office/powerpoint/2010/main" val="332935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3E042389-92D4-43DA-859C-DCC50BAF9573}" type="slidenum">
              <a:rPr lang="en-US" altLang="zh-CN"/>
              <a:pPr>
                <a:defRPr/>
              </a:pPr>
              <a:t>‹#›</a:t>
            </a:fld>
            <a:endParaRPr lang="en-US" altLang="zh-CN"/>
          </a:p>
        </p:txBody>
      </p:sp>
    </p:spTree>
    <p:extLst>
      <p:ext uri="{BB962C8B-B14F-4D97-AF65-F5344CB8AC3E}">
        <p14:creationId xmlns:p14="http://schemas.microsoft.com/office/powerpoint/2010/main" val="683744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3575" y="1196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4575" y="11969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32303975"/>
      </p:ext>
    </p:extLst>
  </p:cSld>
  <p:clrMapOvr>
    <a:masterClrMapping/>
  </p:clrMapOvr>
  <p:transition spd="slow">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2C82E398-B31A-4475-BC78-C34ED176A146}" type="slidenum">
              <a:rPr lang="en-US" altLang="zh-CN"/>
              <a:pPr>
                <a:defRPr/>
              </a:pPr>
              <a:t>‹#›</a:t>
            </a:fld>
            <a:endParaRPr lang="en-US" altLang="zh-CN"/>
          </a:p>
        </p:txBody>
      </p:sp>
    </p:spTree>
    <p:extLst>
      <p:ext uri="{BB962C8B-B14F-4D97-AF65-F5344CB8AC3E}">
        <p14:creationId xmlns:p14="http://schemas.microsoft.com/office/powerpoint/2010/main" val="20377990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
          <p:cNvSpPr>
            <a:spLocks noGrp="1" noChangeArrowheads="1"/>
          </p:cNvSpPr>
          <p:nvPr>
            <p:ph type="sldNum" sz="quarter" idx="12"/>
          </p:nvPr>
        </p:nvSpPr>
        <p:spPr>
          <a:ln/>
        </p:spPr>
        <p:txBody>
          <a:bodyPr/>
          <a:lstStyle>
            <a:lvl1pPr>
              <a:defRPr/>
            </a:lvl1pPr>
          </a:lstStyle>
          <a:p>
            <a:pPr>
              <a:defRPr/>
            </a:pPr>
            <a:fld id="{4424CFFC-D7E8-48BC-A22B-F846FF334224}" type="slidenum">
              <a:rPr lang="en-US" altLang="zh-CN"/>
              <a:pPr>
                <a:defRPr/>
              </a:pPr>
              <a:t>‹#›</a:t>
            </a:fld>
            <a:endParaRPr lang="en-US" altLang="zh-CN"/>
          </a:p>
        </p:txBody>
      </p:sp>
    </p:spTree>
    <p:extLst>
      <p:ext uri="{BB962C8B-B14F-4D97-AF65-F5344CB8AC3E}">
        <p14:creationId xmlns:p14="http://schemas.microsoft.com/office/powerpoint/2010/main" val="39755321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
          <p:cNvSpPr>
            <a:spLocks noGrp="1" noChangeArrowheads="1"/>
          </p:cNvSpPr>
          <p:nvPr>
            <p:ph type="sldNum" sz="quarter" idx="12"/>
          </p:nvPr>
        </p:nvSpPr>
        <p:spPr>
          <a:ln/>
        </p:spPr>
        <p:txBody>
          <a:bodyPr/>
          <a:lstStyle>
            <a:lvl1pPr>
              <a:defRPr/>
            </a:lvl1pPr>
          </a:lstStyle>
          <a:p>
            <a:pPr>
              <a:defRPr/>
            </a:pPr>
            <a:fld id="{7855DB79-3430-4B8B-8A3A-7863AEE8BD43}" type="slidenum">
              <a:rPr lang="en-US" altLang="zh-CN"/>
              <a:pPr>
                <a:defRPr/>
              </a:pPr>
              <a:t>‹#›</a:t>
            </a:fld>
            <a:endParaRPr lang="en-US" altLang="zh-CN"/>
          </a:p>
        </p:txBody>
      </p:sp>
    </p:spTree>
    <p:extLst>
      <p:ext uri="{BB962C8B-B14F-4D97-AF65-F5344CB8AC3E}">
        <p14:creationId xmlns:p14="http://schemas.microsoft.com/office/powerpoint/2010/main" val="30171859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
          <p:cNvSpPr>
            <a:spLocks noGrp="1" noChangeArrowheads="1"/>
          </p:cNvSpPr>
          <p:nvPr>
            <p:ph type="sldNum" sz="quarter" idx="12"/>
          </p:nvPr>
        </p:nvSpPr>
        <p:spPr>
          <a:ln/>
        </p:spPr>
        <p:txBody>
          <a:bodyPr/>
          <a:lstStyle>
            <a:lvl1pPr>
              <a:defRPr/>
            </a:lvl1pPr>
          </a:lstStyle>
          <a:p>
            <a:pPr>
              <a:defRPr/>
            </a:pPr>
            <a:fld id="{E2C9CB3A-BA43-4662-9A7D-C2708BD9750B}" type="slidenum">
              <a:rPr lang="en-US" altLang="zh-CN"/>
              <a:pPr>
                <a:defRPr/>
              </a:pPr>
              <a:t>‹#›</a:t>
            </a:fld>
            <a:endParaRPr lang="en-US" altLang="zh-CN"/>
          </a:p>
        </p:txBody>
      </p:sp>
    </p:spTree>
    <p:extLst>
      <p:ext uri="{BB962C8B-B14F-4D97-AF65-F5344CB8AC3E}">
        <p14:creationId xmlns:p14="http://schemas.microsoft.com/office/powerpoint/2010/main" val="7333703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3D1EE354-DE7D-434A-9C86-56B4DF150DE0}" type="slidenum">
              <a:rPr lang="en-US" altLang="zh-CN"/>
              <a:pPr>
                <a:defRPr/>
              </a:pPr>
              <a:t>‹#›</a:t>
            </a:fld>
            <a:endParaRPr lang="en-US" altLang="zh-CN"/>
          </a:p>
        </p:txBody>
      </p:sp>
    </p:spTree>
    <p:extLst>
      <p:ext uri="{BB962C8B-B14F-4D97-AF65-F5344CB8AC3E}">
        <p14:creationId xmlns:p14="http://schemas.microsoft.com/office/powerpoint/2010/main" val="36523101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0BD7C1C4-9281-4E96-B3FB-79EF20E85E9A}" type="slidenum">
              <a:rPr lang="en-US" altLang="zh-CN"/>
              <a:pPr>
                <a:defRPr/>
              </a:pPr>
              <a:t>‹#›</a:t>
            </a:fld>
            <a:endParaRPr lang="en-US" altLang="zh-CN"/>
          </a:p>
        </p:txBody>
      </p:sp>
    </p:spTree>
    <p:extLst>
      <p:ext uri="{BB962C8B-B14F-4D97-AF65-F5344CB8AC3E}">
        <p14:creationId xmlns:p14="http://schemas.microsoft.com/office/powerpoint/2010/main" val="2959960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DD002AF3-FED6-42E6-BB5D-660CAFB216C3}" type="slidenum">
              <a:rPr lang="en-US" altLang="zh-CN"/>
              <a:pPr>
                <a:defRPr/>
              </a:pPr>
              <a:t>‹#›</a:t>
            </a:fld>
            <a:endParaRPr lang="en-US" altLang="zh-CN"/>
          </a:p>
        </p:txBody>
      </p:sp>
    </p:spTree>
    <p:extLst>
      <p:ext uri="{BB962C8B-B14F-4D97-AF65-F5344CB8AC3E}">
        <p14:creationId xmlns:p14="http://schemas.microsoft.com/office/powerpoint/2010/main" val="26603877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A1594A91-BF91-418F-BD2D-0AB9BBD7DC92}" type="slidenum">
              <a:rPr lang="en-US" altLang="zh-CN"/>
              <a:pPr>
                <a:defRPr/>
              </a:pPr>
              <a:t>‹#›</a:t>
            </a:fld>
            <a:endParaRPr lang="en-US" altLang="zh-CN"/>
          </a:p>
        </p:txBody>
      </p:sp>
    </p:spTree>
    <p:extLst>
      <p:ext uri="{BB962C8B-B14F-4D97-AF65-F5344CB8AC3E}">
        <p14:creationId xmlns:p14="http://schemas.microsoft.com/office/powerpoint/2010/main" val="3023530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344573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F1E8B63D-7D12-425B-BC2B-84B166E3F5E7}" type="slidenum">
              <a:rPr lang="en-US" altLang="zh-CN"/>
              <a:pPr>
                <a:defRPr/>
              </a:pPr>
              <a:t>‹#›</a:t>
            </a:fld>
            <a:endParaRPr lang="en-US" altLang="zh-CN"/>
          </a:p>
        </p:txBody>
      </p:sp>
    </p:spTree>
    <p:extLst>
      <p:ext uri="{BB962C8B-B14F-4D97-AF65-F5344CB8AC3E}">
        <p14:creationId xmlns:p14="http://schemas.microsoft.com/office/powerpoint/2010/main" val="243203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23339492"/>
      </p:ext>
    </p:extLst>
  </p:cSld>
  <p:clrMapOvr>
    <a:masterClrMapping/>
  </p:clrMapOvr>
  <p:transition spd="slow">
    <p:wip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E085CAAF-4321-47BB-BEBA-3D97AA04C995}" type="slidenum">
              <a:rPr lang="en-US" altLang="zh-CN"/>
              <a:pPr>
                <a:defRPr/>
              </a:pPr>
              <a:t>‹#›</a:t>
            </a:fld>
            <a:endParaRPr lang="en-US" altLang="zh-CN"/>
          </a:p>
        </p:txBody>
      </p:sp>
    </p:spTree>
    <p:extLst>
      <p:ext uri="{BB962C8B-B14F-4D97-AF65-F5344CB8AC3E}">
        <p14:creationId xmlns:p14="http://schemas.microsoft.com/office/powerpoint/2010/main" val="7737462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1ABE2B19-20F7-4A89-9F68-D9287A803602}" type="slidenum">
              <a:rPr lang="en-US" altLang="zh-CN"/>
              <a:pPr>
                <a:defRPr/>
              </a:pPr>
              <a:t>‹#›</a:t>
            </a:fld>
            <a:endParaRPr lang="en-US" altLang="zh-CN"/>
          </a:p>
        </p:txBody>
      </p:sp>
    </p:spTree>
    <p:extLst>
      <p:ext uri="{BB962C8B-B14F-4D97-AF65-F5344CB8AC3E}">
        <p14:creationId xmlns:p14="http://schemas.microsoft.com/office/powerpoint/2010/main" val="38289674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
          <p:cNvSpPr>
            <a:spLocks noGrp="1" noChangeArrowheads="1"/>
          </p:cNvSpPr>
          <p:nvPr>
            <p:ph type="sldNum" sz="quarter" idx="12"/>
          </p:nvPr>
        </p:nvSpPr>
        <p:spPr>
          <a:ln/>
        </p:spPr>
        <p:txBody>
          <a:bodyPr/>
          <a:lstStyle>
            <a:lvl1pPr>
              <a:defRPr/>
            </a:lvl1pPr>
          </a:lstStyle>
          <a:p>
            <a:pPr>
              <a:defRPr/>
            </a:pPr>
            <a:fld id="{851A4745-6640-4665-AA97-6591C84081C8}" type="slidenum">
              <a:rPr lang="en-US" altLang="zh-CN"/>
              <a:pPr>
                <a:defRPr/>
              </a:pPr>
              <a:t>‹#›</a:t>
            </a:fld>
            <a:endParaRPr lang="en-US" altLang="zh-CN"/>
          </a:p>
        </p:txBody>
      </p:sp>
    </p:spTree>
    <p:extLst>
      <p:ext uri="{BB962C8B-B14F-4D97-AF65-F5344CB8AC3E}">
        <p14:creationId xmlns:p14="http://schemas.microsoft.com/office/powerpoint/2010/main" val="8670499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
          <p:cNvSpPr>
            <a:spLocks noGrp="1" noChangeArrowheads="1"/>
          </p:cNvSpPr>
          <p:nvPr>
            <p:ph type="sldNum" sz="quarter" idx="12"/>
          </p:nvPr>
        </p:nvSpPr>
        <p:spPr>
          <a:ln/>
        </p:spPr>
        <p:txBody>
          <a:bodyPr/>
          <a:lstStyle>
            <a:lvl1pPr>
              <a:defRPr/>
            </a:lvl1pPr>
          </a:lstStyle>
          <a:p>
            <a:pPr>
              <a:defRPr/>
            </a:pPr>
            <a:fld id="{67584FAF-EBCB-4C47-8AAE-F482C5ABB431}" type="slidenum">
              <a:rPr lang="en-US" altLang="zh-CN"/>
              <a:pPr>
                <a:defRPr/>
              </a:pPr>
              <a:t>‹#›</a:t>
            </a:fld>
            <a:endParaRPr lang="en-US" altLang="zh-CN"/>
          </a:p>
        </p:txBody>
      </p:sp>
    </p:spTree>
    <p:extLst>
      <p:ext uri="{BB962C8B-B14F-4D97-AF65-F5344CB8AC3E}">
        <p14:creationId xmlns:p14="http://schemas.microsoft.com/office/powerpoint/2010/main" val="14090195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
          <p:cNvSpPr>
            <a:spLocks noGrp="1" noChangeArrowheads="1"/>
          </p:cNvSpPr>
          <p:nvPr>
            <p:ph type="sldNum" sz="quarter" idx="12"/>
          </p:nvPr>
        </p:nvSpPr>
        <p:spPr>
          <a:ln/>
        </p:spPr>
        <p:txBody>
          <a:bodyPr/>
          <a:lstStyle>
            <a:lvl1pPr>
              <a:defRPr/>
            </a:lvl1pPr>
          </a:lstStyle>
          <a:p>
            <a:pPr>
              <a:defRPr/>
            </a:pPr>
            <a:fld id="{E13B8396-A2FA-45B4-BEE0-6C186B6474DE}" type="slidenum">
              <a:rPr lang="en-US" altLang="zh-CN"/>
              <a:pPr>
                <a:defRPr/>
              </a:pPr>
              <a:t>‹#›</a:t>
            </a:fld>
            <a:endParaRPr lang="en-US" altLang="zh-CN"/>
          </a:p>
        </p:txBody>
      </p:sp>
    </p:spTree>
    <p:extLst>
      <p:ext uri="{BB962C8B-B14F-4D97-AF65-F5344CB8AC3E}">
        <p14:creationId xmlns:p14="http://schemas.microsoft.com/office/powerpoint/2010/main" val="4997357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68C33450-E18C-4D4D-978F-855DE458CCE7}" type="slidenum">
              <a:rPr lang="en-US" altLang="zh-CN"/>
              <a:pPr>
                <a:defRPr/>
              </a:pPr>
              <a:t>‹#›</a:t>
            </a:fld>
            <a:endParaRPr lang="en-US" altLang="zh-CN"/>
          </a:p>
        </p:txBody>
      </p:sp>
    </p:spTree>
    <p:extLst>
      <p:ext uri="{BB962C8B-B14F-4D97-AF65-F5344CB8AC3E}">
        <p14:creationId xmlns:p14="http://schemas.microsoft.com/office/powerpoint/2010/main" val="13378083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A1490B79-F45A-463E-955A-999EFB8A0FA5}" type="slidenum">
              <a:rPr lang="en-US" altLang="zh-CN"/>
              <a:pPr>
                <a:defRPr/>
              </a:pPr>
              <a:t>‹#›</a:t>
            </a:fld>
            <a:endParaRPr lang="en-US" altLang="zh-CN"/>
          </a:p>
        </p:txBody>
      </p:sp>
    </p:spTree>
    <p:extLst>
      <p:ext uri="{BB962C8B-B14F-4D97-AF65-F5344CB8AC3E}">
        <p14:creationId xmlns:p14="http://schemas.microsoft.com/office/powerpoint/2010/main" val="3350701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FDDE389A-BCC9-4BFB-912C-10581B61D7D7}" type="slidenum">
              <a:rPr lang="en-US" altLang="zh-CN"/>
              <a:pPr>
                <a:defRPr/>
              </a:pPr>
              <a:t>‹#›</a:t>
            </a:fld>
            <a:endParaRPr lang="en-US" altLang="zh-CN"/>
          </a:p>
        </p:txBody>
      </p:sp>
    </p:spTree>
    <p:extLst>
      <p:ext uri="{BB962C8B-B14F-4D97-AF65-F5344CB8AC3E}">
        <p14:creationId xmlns:p14="http://schemas.microsoft.com/office/powerpoint/2010/main" val="334666547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4F471EFB-0A22-4D05-A62E-C10A79F33AE0}" type="slidenum">
              <a:rPr lang="en-US" altLang="zh-CN"/>
              <a:pPr>
                <a:defRPr/>
              </a:pPr>
              <a:t>‹#›</a:t>
            </a:fld>
            <a:endParaRPr lang="en-US" altLang="zh-CN"/>
          </a:p>
        </p:txBody>
      </p:sp>
    </p:spTree>
    <p:extLst>
      <p:ext uri="{BB962C8B-B14F-4D97-AF65-F5344CB8AC3E}">
        <p14:creationId xmlns:p14="http://schemas.microsoft.com/office/powerpoint/2010/main" val="32741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5735895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88848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976514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91208471"/>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2.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4.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2.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4.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4"/>
          <p:cNvSpPr>
            <a:spLocks noGrp="1" noChangeArrowheads="1"/>
          </p:cNvSpPr>
          <p:nvPr>
            <p:ph type="body" idx="1"/>
          </p:nvPr>
        </p:nvSpPr>
        <p:spPr bwMode="auto">
          <a:xfrm>
            <a:off x="663575" y="11969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20483" name="Picture 5" descr="图片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84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p:nvSpPr>
        <p:spPr bwMode="auto">
          <a:xfrm>
            <a:off x="1476375" y="6400800"/>
            <a:ext cx="6048375" cy="457200"/>
          </a:xfrm>
          <a:prstGeom prst="rect">
            <a:avLst/>
          </a:prstGeom>
          <a:noFill/>
          <a:ln w="9525" algn="ctr">
            <a:noFill/>
            <a:miter lim="800000"/>
            <a:headEnd/>
            <a:tailEnd/>
          </a:ln>
          <a:effectLst/>
        </p:spPr>
        <p:txBody>
          <a:bodyPr>
            <a:spAutoFit/>
          </a:bodyPr>
          <a:lstStyle/>
          <a:p>
            <a:pPr algn="ctr" eaLnBrk="1" hangingPunct="1">
              <a:defRPr/>
            </a:pPr>
            <a:r>
              <a:rPr lang="zh-CN" altLang="en-US" sz="2400" dirty="0">
                <a:solidFill>
                  <a:srgbClr val="3366FF"/>
                </a:solidFill>
                <a:latin typeface="楷体" panose="02010609060101010101" pitchFamily="49" charset="-122"/>
                <a:ea typeface="楷体" panose="02010609060101010101" pitchFamily="49" charset="-122"/>
              </a:rPr>
              <a:t>太 原 理 工 大 学 物理与光电工程学院</a:t>
            </a:r>
          </a:p>
        </p:txBody>
      </p:sp>
    </p:spTree>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4000" r:id="rId13"/>
    <p:sldLayoutId id="2147484001" r:id="rId14"/>
  </p:sldLayoutIdLst>
  <p:transition spd="slow">
    <p:wipe/>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itchFamily="34" charset="0"/>
          <a:ea typeface="隶书" pitchFamily="49" charset="-122"/>
        </a:defRPr>
      </a:lvl2pPr>
      <a:lvl3pPr algn="ctr" rtl="0" eaLnBrk="0" fontAlgn="base" hangingPunct="0">
        <a:spcBef>
          <a:spcPct val="0"/>
        </a:spcBef>
        <a:spcAft>
          <a:spcPct val="0"/>
        </a:spcAft>
        <a:defRPr sz="4000">
          <a:solidFill>
            <a:schemeClr val="tx2"/>
          </a:solidFill>
          <a:latin typeface="Arial" pitchFamily="34" charset="0"/>
          <a:ea typeface="隶书" pitchFamily="49" charset="-122"/>
        </a:defRPr>
      </a:lvl3pPr>
      <a:lvl4pPr algn="ctr" rtl="0" eaLnBrk="0" fontAlgn="base" hangingPunct="0">
        <a:spcBef>
          <a:spcPct val="0"/>
        </a:spcBef>
        <a:spcAft>
          <a:spcPct val="0"/>
        </a:spcAft>
        <a:defRPr sz="4000">
          <a:solidFill>
            <a:schemeClr val="tx2"/>
          </a:solidFill>
          <a:latin typeface="Arial" pitchFamily="34" charset="0"/>
          <a:ea typeface="隶书" pitchFamily="49" charset="-122"/>
        </a:defRPr>
      </a:lvl4pPr>
      <a:lvl5pPr algn="ctr" rtl="0" eaLnBrk="0" fontAlgn="base" hangingPunct="0">
        <a:spcBef>
          <a:spcPct val="0"/>
        </a:spcBef>
        <a:spcAft>
          <a:spcPct val="0"/>
        </a:spcAft>
        <a:defRPr sz="4000">
          <a:solidFill>
            <a:schemeClr val="tx2"/>
          </a:solidFill>
          <a:latin typeface="Arial" pitchFamily="34" charset="0"/>
          <a:ea typeface="隶书" pitchFamily="49" charset="-122"/>
        </a:defRPr>
      </a:lvl5pPr>
      <a:lvl6pPr marL="457200" algn="ctr" rtl="0" fontAlgn="base">
        <a:spcBef>
          <a:spcPct val="0"/>
        </a:spcBef>
        <a:spcAft>
          <a:spcPct val="0"/>
        </a:spcAft>
        <a:defRPr sz="4000">
          <a:solidFill>
            <a:schemeClr val="tx2"/>
          </a:solidFill>
          <a:latin typeface="Arial" pitchFamily="34" charset="0"/>
          <a:ea typeface="隶书" pitchFamily="49" charset="-122"/>
        </a:defRPr>
      </a:lvl6pPr>
      <a:lvl7pPr marL="914400" algn="ctr" rtl="0" fontAlgn="base">
        <a:spcBef>
          <a:spcPct val="0"/>
        </a:spcBef>
        <a:spcAft>
          <a:spcPct val="0"/>
        </a:spcAft>
        <a:defRPr sz="4000">
          <a:solidFill>
            <a:schemeClr val="tx2"/>
          </a:solidFill>
          <a:latin typeface="Arial" pitchFamily="34" charset="0"/>
          <a:ea typeface="隶书" pitchFamily="49" charset="-122"/>
        </a:defRPr>
      </a:lvl7pPr>
      <a:lvl8pPr marL="1371600" algn="ctr" rtl="0" fontAlgn="base">
        <a:spcBef>
          <a:spcPct val="0"/>
        </a:spcBef>
        <a:spcAft>
          <a:spcPct val="0"/>
        </a:spcAft>
        <a:defRPr sz="4000">
          <a:solidFill>
            <a:schemeClr val="tx2"/>
          </a:solidFill>
          <a:latin typeface="Arial" pitchFamily="34" charset="0"/>
          <a:ea typeface="隶书" pitchFamily="49" charset="-122"/>
        </a:defRPr>
      </a:lvl8pPr>
      <a:lvl9pPr marL="1828800" algn="ctr" rtl="0" fontAlgn="base">
        <a:spcBef>
          <a:spcPct val="0"/>
        </a:spcBef>
        <a:spcAft>
          <a:spcPct val="0"/>
        </a:spcAft>
        <a:defRPr sz="4000">
          <a:solidFill>
            <a:schemeClr val="tx2"/>
          </a:solidFill>
          <a:latin typeface="Arial" pitchFamily="34" charset="0"/>
          <a:ea typeface="隶书" pitchFamily="49" charset="-122"/>
        </a:defRPr>
      </a:lvl9pPr>
    </p:titleStyle>
    <p:bodyStyle>
      <a:lvl1pPr marL="342900" indent="-342900" algn="l" rtl="0" eaLnBrk="0" fontAlgn="base" hangingPunct="0">
        <a:spcBef>
          <a:spcPct val="20000"/>
        </a:spcBef>
        <a:spcAft>
          <a:spcPct val="0"/>
        </a:spcAft>
        <a:buClr>
          <a:srgbClr val="3366FF"/>
        </a:buClr>
        <a:buSzPct val="80000"/>
        <a:buFont typeface="Wingdings" pitchFamily="2" charset="2"/>
        <a:buChar char="v"/>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itchFamily="2" charset="2"/>
        <a:buChar char="Ø"/>
        <a:defRPr sz="2800">
          <a:solidFill>
            <a:schemeClr val="tx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仿宋_GB2312"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仿宋_GB2312"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仿宋_GB2312" pitchFamily="49" charset="-122"/>
        </a:defRPr>
      </a:lvl5pPr>
      <a:lvl6pPr marL="2514600" indent="-228600" algn="l" rtl="0" fontAlgn="base">
        <a:spcBef>
          <a:spcPct val="20000"/>
        </a:spcBef>
        <a:spcAft>
          <a:spcPct val="0"/>
        </a:spcAft>
        <a:buChar char="»"/>
        <a:defRPr sz="2000">
          <a:solidFill>
            <a:schemeClr val="tx1"/>
          </a:solidFill>
          <a:latin typeface="+mn-lt"/>
          <a:ea typeface="仿宋_GB2312" pitchFamily="49" charset="-122"/>
        </a:defRPr>
      </a:lvl6pPr>
      <a:lvl7pPr marL="2971800" indent="-228600" algn="l" rtl="0" fontAlgn="base">
        <a:spcBef>
          <a:spcPct val="20000"/>
        </a:spcBef>
        <a:spcAft>
          <a:spcPct val="0"/>
        </a:spcAft>
        <a:buChar char="»"/>
        <a:defRPr sz="2000">
          <a:solidFill>
            <a:schemeClr val="tx1"/>
          </a:solidFill>
          <a:latin typeface="+mn-lt"/>
          <a:ea typeface="仿宋_GB2312" pitchFamily="49" charset="-122"/>
        </a:defRPr>
      </a:lvl7pPr>
      <a:lvl8pPr marL="3429000" indent="-228600" algn="l" rtl="0" fontAlgn="base">
        <a:spcBef>
          <a:spcPct val="20000"/>
        </a:spcBef>
        <a:spcAft>
          <a:spcPct val="0"/>
        </a:spcAft>
        <a:buChar char="»"/>
        <a:defRPr sz="2000">
          <a:solidFill>
            <a:schemeClr val="tx1"/>
          </a:solidFill>
          <a:latin typeface="+mn-lt"/>
          <a:ea typeface="仿宋_GB2312" pitchFamily="49" charset="-122"/>
        </a:defRPr>
      </a:lvl8pPr>
      <a:lvl9pPr marL="3886200" indent="-228600" algn="l" rtl="0" fontAlgn="base">
        <a:spcBef>
          <a:spcPct val="20000"/>
        </a:spcBef>
        <a:spcAft>
          <a:spcPct val="0"/>
        </a:spcAft>
        <a:buChar char="»"/>
        <a:defRPr sz="2000">
          <a:solidFill>
            <a:schemeClr val="tx1"/>
          </a:solidFill>
          <a:latin typeface="+mn-lt"/>
          <a:ea typeface="仿宋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bwMode="auto">
          <a:xfrm>
            <a:off x="663575" y="11969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21507" name="Picture 3" descr="图片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4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1476375" y="6400800"/>
            <a:ext cx="6048375" cy="457200"/>
          </a:xfrm>
          <a:prstGeom prst="rect">
            <a:avLst/>
          </a:prstGeom>
          <a:noFill/>
          <a:ln w="9525" algn="ctr">
            <a:noFill/>
            <a:miter lim="800000"/>
            <a:headEnd/>
            <a:tailEnd/>
          </a:ln>
          <a:effectLst/>
        </p:spPr>
        <p:txBody>
          <a:bodyPr>
            <a:spAutoFit/>
          </a:bodyPr>
          <a:lstStyle/>
          <a:p>
            <a:pPr algn="ctr" eaLnBrk="1" hangingPunct="1">
              <a:defRPr/>
            </a:pPr>
            <a:r>
              <a:rPr lang="zh-CN" altLang="en-US" sz="2400">
                <a:solidFill>
                  <a:srgbClr val="3366FF"/>
                </a:solidFill>
                <a:ea typeface="楷体" pitchFamily="49" charset="-122"/>
              </a:rPr>
              <a:t>太 原 理 工 大 学 理 学 院 物 理 系</a:t>
            </a:r>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ransition spd="slow">
    <p:wipe/>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itchFamily="34" charset="0"/>
          <a:ea typeface="仿宋_GB2312" pitchFamily="49" charset="-122"/>
        </a:defRPr>
      </a:lvl2pPr>
      <a:lvl3pPr algn="ctr" rtl="0" eaLnBrk="0" fontAlgn="base" hangingPunct="0">
        <a:spcBef>
          <a:spcPct val="0"/>
        </a:spcBef>
        <a:spcAft>
          <a:spcPct val="0"/>
        </a:spcAft>
        <a:defRPr sz="4000">
          <a:solidFill>
            <a:schemeClr val="tx2"/>
          </a:solidFill>
          <a:latin typeface="Arial" pitchFamily="34" charset="0"/>
          <a:ea typeface="仿宋_GB2312" pitchFamily="49" charset="-122"/>
        </a:defRPr>
      </a:lvl3pPr>
      <a:lvl4pPr algn="ctr" rtl="0" eaLnBrk="0" fontAlgn="base" hangingPunct="0">
        <a:spcBef>
          <a:spcPct val="0"/>
        </a:spcBef>
        <a:spcAft>
          <a:spcPct val="0"/>
        </a:spcAft>
        <a:defRPr sz="4000">
          <a:solidFill>
            <a:schemeClr val="tx2"/>
          </a:solidFill>
          <a:latin typeface="Arial" pitchFamily="34" charset="0"/>
          <a:ea typeface="仿宋_GB2312" pitchFamily="49" charset="-122"/>
        </a:defRPr>
      </a:lvl4pPr>
      <a:lvl5pPr algn="ctr" rtl="0" eaLnBrk="0" fontAlgn="base" hangingPunct="0">
        <a:spcBef>
          <a:spcPct val="0"/>
        </a:spcBef>
        <a:spcAft>
          <a:spcPct val="0"/>
        </a:spcAft>
        <a:defRPr sz="4000">
          <a:solidFill>
            <a:schemeClr val="tx2"/>
          </a:solidFill>
          <a:latin typeface="Arial" pitchFamily="34" charset="0"/>
          <a:ea typeface="仿宋_GB2312" pitchFamily="49" charset="-122"/>
        </a:defRPr>
      </a:lvl5pPr>
      <a:lvl6pPr marL="457200" algn="ctr" rtl="0" fontAlgn="base">
        <a:spcBef>
          <a:spcPct val="0"/>
        </a:spcBef>
        <a:spcAft>
          <a:spcPct val="0"/>
        </a:spcAft>
        <a:defRPr sz="4000">
          <a:solidFill>
            <a:schemeClr val="tx2"/>
          </a:solidFill>
          <a:latin typeface="Arial" pitchFamily="34" charset="0"/>
          <a:ea typeface="仿宋_GB2312" pitchFamily="49" charset="-122"/>
        </a:defRPr>
      </a:lvl6pPr>
      <a:lvl7pPr marL="914400" algn="ctr" rtl="0" fontAlgn="base">
        <a:spcBef>
          <a:spcPct val="0"/>
        </a:spcBef>
        <a:spcAft>
          <a:spcPct val="0"/>
        </a:spcAft>
        <a:defRPr sz="4000">
          <a:solidFill>
            <a:schemeClr val="tx2"/>
          </a:solidFill>
          <a:latin typeface="Arial" pitchFamily="34" charset="0"/>
          <a:ea typeface="仿宋_GB2312" pitchFamily="49" charset="-122"/>
        </a:defRPr>
      </a:lvl7pPr>
      <a:lvl8pPr marL="1371600" algn="ctr" rtl="0" fontAlgn="base">
        <a:spcBef>
          <a:spcPct val="0"/>
        </a:spcBef>
        <a:spcAft>
          <a:spcPct val="0"/>
        </a:spcAft>
        <a:defRPr sz="4000">
          <a:solidFill>
            <a:schemeClr val="tx2"/>
          </a:solidFill>
          <a:latin typeface="Arial" pitchFamily="34" charset="0"/>
          <a:ea typeface="仿宋_GB2312" pitchFamily="49" charset="-122"/>
        </a:defRPr>
      </a:lvl8pPr>
      <a:lvl9pPr marL="1828800" algn="ctr" rtl="0" fontAlgn="base">
        <a:spcBef>
          <a:spcPct val="0"/>
        </a:spcBef>
        <a:spcAft>
          <a:spcPct val="0"/>
        </a:spcAft>
        <a:defRPr sz="4000">
          <a:solidFill>
            <a:schemeClr val="tx2"/>
          </a:solidFill>
          <a:latin typeface="Arial" pitchFamily="34" charset="0"/>
          <a:ea typeface="仿宋_GB2312" pitchFamily="49" charset="-122"/>
        </a:defRPr>
      </a:lvl9pPr>
    </p:titleStyle>
    <p:bodyStyle>
      <a:lvl1pPr marL="342900" indent="-342900" algn="l" rtl="0" eaLnBrk="0" fontAlgn="base" hangingPunct="0">
        <a:spcBef>
          <a:spcPct val="20000"/>
        </a:spcBef>
        <a:spcAft>
          <a:spcPct val="0"/>
        </a:spcAft>
        <a:buClr>
          <a:srgbClr val="3366FF"/>
        </a:buClr>
        <a:buSzPct val="80000"/>
        <a:buFont typeface="Wingdings" pitchFamily="2" charset="2"/>
        <a:buChar char="v"/>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bwMode="auto">
          <a:xfrm>
            <a:off x="663575" y="11969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22531" name="Picture 3" descr="图片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4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Text Box 5"/>
          <p:cNvSpPr txBox="1">
            <a:spLocks noChangeArrowheads="1"/>
          </p:cNvSpPr>
          <p:nvPr/>
        </p:nvSpPr>
        <p:spPr bwMode="auto">
          <a:xfrm>
            <a:off x="1476375" y="6400800"/>
            <a:ext cx="6048375" cy="457200"/>
          </a:xfrm>
          <a:prstGeom prst="rect">
            <a:avLst/>
          </a:prstGeom>
          <a:noFill/>
          <a:ln w="9525" algn="ctr">
            <a:noFill/>
            <a:miter lim="800000"/>
            <a:headEnd/>
            <a:tailEnd/>
          </a:ln>
          <a:effectLst/>
        </p:spPr>
        <p:txBody>
          <a:bodyPr>
            <a:spAutoFit/>
          </a:bodyPr>
          <a:lstStyle/>
          <a:p>
            <a:pPr algn="ctr" eaLnBrk="1" hangingPunct="1">
              <a:defRPr/>
            </a:pPr>
            <a:r>
              <a:rPr lang="zh-CN" altLang="en-US" sz="2400">
                <a:solidFill>
                  <a:srgbClr val="3366FF"/>
                </a:solidFill>
                <a:ea typeface="楷体" pitchFamily="49" charset="-122"/>
              </a:rPr>
              <a:t>太 原 理 工 大 学 理 学 院 物 理 系</a:t>
            </a:r>
          </a:p>
        </p:txBody>
      </p: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transition spd="slow">
    <p:wipe/>
  </p:transition>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itchFamily="34" charset="0"/>
          <a:ea typeface="仿宋_GB2312" pitchFamily="49" charset="-122"/>
        </a:defRPr>
      </a:lvl2pPr>
      <a:lvl3pPr algn="ctr" rtl="0" eaLnBrk="0" fontAlgn="base" hangingPunct="0">
        <a:spcBef>
          <a:spcPct val="0"/>
        </a:spcBef>
        <a:spcAft>
          <a:spcPct val="0"/>
        </a:spcAft>
        <a:defRPr sz="4000">
          <a:solidFill>
            <a:schemeClr val="tx2"/>
          </a:solidFill>
          <a:latin typeface="Arial" pitchFamily="34" charset="0"/>
          <a:ea typeface="仿宋_GB2312" pitchFamily="49" charset="-122"/>
        </a:defRPr>
      </a:lvl3pPr>
      <a:lvl4pPr algn="ctr" rtl="0" eaLnBrk="0" fontAlgn="base" hangingPunct="0">
        <a:spcBef>
          <a:spcPct val="0"/>
        </a:spcBef>
        <a:spcAft>
          <a:spcPct val="0"/>
        </a:spcAft>
        <a:defRPr sz="4000">
          <a:solidFill>
            <a:schemeClr val="tx2"/>
          </a:solidFill>
          <a:latin typeface="Arial" pitchFamily="34" charset="0"/>
          <a:ea typeface="仿宋_GB2312" pitchFamily="49" charset="-122"/>
        </a:defRPr>
      </a:lvl4pPr>
      <a:lvl5pPr algn="ctr" rtl="0" eaLnBrk="0" fontAlgn="base" hangingPunct="0">
        <a:spcBef>
          <a:spcPct val="0"/>
        </a:spcBef>
        <a:spcAft>
          <a:spcPct val="0"/>
        </a:spcAft>
        <a:defRPr sz="4000">
          <a:solidFill>
            <a:schemeClr val="tx2"/>
          </a:solidFill>
          <a:latin typeface="Arial" pitchFamily="34" charset="0"/>
          <a:ea typeface="仿宋_GB2312" pitchFamily="49" charset="-122"/>
        </a:defRPr>
      </a:lvl5pPr>
      <a:lvl6pPr marL="457200" algn="ctr" rtl="0" fontAlgn="base">
        <a:spcBef>
          <a:spcPct val="0"/>
        </a:spcBef>
        <a:spcAft>
          <a:spcPct val="0"/>
        </a:spcAft>
        <a:defRPr sz="4000">
          <a:solidFill>
            <a:schemeClr val="tx2"/>
          </a:solidFill>
          <a:latin typeface="Arial" pitchFamily="34" charset="0"/>
          <a:ea typeface="仿宋_GB2312" pitchFamily="49" charset="-122"/>
        </a:defRPr>
      </a:lvl6pPr>
      <a:lvl7pPr marL="914400" algn="ctr" rtl="0" fontAlgn="base">
        <a:spcBef>
          <a:spcPct val="0"/>
        </a:spcBef>
        <a:spcAft>
          <a:spcPct val="0"/>
        </a:spcAft>
        <a:defRPr sz="4000">
          <a:solidFill>
            <a:schemeClr val="tx2"/>
          </a:solidFill>
          <a:latin typeface="Arial" pitchFamily="34" charset="0"/>
          <a:ea typeface="仿宋_GB2312" pitchFamily="49" charset="-122"/>
        </a:defRPr>
      </a:lvl7pPr>
      <a:lvl8pPr marL="1371600" algn="ctr" rtl="0" fontAlgn="base">
        <a:spcBef>
          <a:spcPct val="0"/>
        </a:spcBef>
        <a:spcAft>
          <a:spcPct val="0"/>
        </a:spcAft>
        <a:defRPr sz="4000">
          <a:solidFill>
            <a:schemeClr val="tx2"/>
          </a:solidFill>
          <a:latin typeface="Arial" pitchFamily="34" charset="0"/>
          <a:ea typeface="仿宋_GB2312" pitchFamily="49" charset="-122"/>
        </a:defRPr>
      </a:lvl8pPr>
      <a:lvl9pPr marL="1828800" algn="ctr" rtl="0" fontAlgn="base">
        <a:spcBef>
          <a:spcPct val="0"/>
        </a:spcBef>
        <a:spcAft>
          <a:spcPct val="0"/>
        </a:spcAft>
        <a:defRPr sz="4000">
          <a:solidFill>
            <a:schemeClr val="tx2"/>
          </a:solidFill>
          <a:latin typeface="Arial" pitchFamily="34" charset="0"/>
          <a:ea typeface="仿宋_GB2312" pitchFamily="49" charset="-122"/>
        </a:defRPr>
      </a:lvl9pPr>
    </p:titleStyle>
    <p:bodyStyle>
      <a:lvl1pPr marL="342900" indent="-342900" algn="l" rtl="0" eaLnBrk="0" fontAlgn="base" hangingPunct="0">
        <a:spcBef>
          <a:spcPct val="20000"/>
        </a:spcBef>
        <a:spcAft>
          <a:spcPct val="0"/>
        </a:spcAft>
        <a:buClr>
          <a:srgbClr val="3366FF"/>
        </a:buClr>
        <a:buSzPct val="80000"/>
        <a:buFont typeface="Wingdings" pitchFamily="2" charset="2"/>
        <a:buChar char="v"/>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3554" name="Group 2"/>
          <p:cNvGrpSpPr>
            <a:grpSpLocks/>
          </p:cNvGrpSpPr>
          <p:nvPr/>
        </p:nvGrpSpPr>
        <p:grpSpPr bwMode="auto">
          <a:xfrm>
            <a:off x="0" y="0"/>
            <a:ext cx="9144000" cy="6856413"/>
            <a:chOff x="0" y="0"/>
            <a:chExt cx="5760" cy="4319"/>
          </a:xfrm>
        </p:grpSpPr>
        <p:sp>
          <p:nvSpPr>
            <p:cNvPr id="332803"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zh-CN" altLang="en-US"/>
            </a:p>
          </p:txBody>
        </p:sp>
        <p:sp>
          <p:nvSpPr>
            <p:cNvPr id="332804"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a:p>
          </p:txBody>
        </p:sp>
        <p:sp>
          <p:nvSpPr>
            <p:cNvPr id="332805"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zh-CN" altLang="en-US"/>
            </a:p>
          </p:txBody>
        </p:sp>
        <p:sp>
          <p:nvSpPr>
            <p:cNvPr id="332806"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zh-CN" altLang="en-US"/>
            </a:p>
          </p:txBody>
        </p:sp>
        <p:sp>
          <p:nvSpPr>
            <p:cNvPr id="332807"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zh-CN" altLang="en-US"/>
            </a:p>
          </p:txBody>
        </p:sp>
        <p:sp>
          <p:nvSpPr>
            <p:cNvPr id="332808"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pPr>
                <a:defRPr/>
              </a:pPr>
              <a:endParaRPr lang="zh-CN" altLang="en-US"/>
            </a:p>
          </p:txBody>
        </p:sp>
        <p:sp>
          <p:nvSpPr>
            <p:cNvPr id="332809"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pPr>
                <a:defRPr/>
              </a:pPr>
              <a:endParaRPr lang="zh-CN" altLang="en-US"/>
            </a:p>
          </p:txBody>
        </p:sp>
        <p:sp>
          <p:nvSpPr>
            <p:cNvPr id="332810"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a:p>
          </p:txBody>
        </p:sp>
        <p:sp>
          <p:nvSpPr>
            <p:cNvPr id="332811"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pPr>
                <a:defRPr/>
              </a:pPr>
              <a:endParaRPr lang="zh-CN" altLang="en-US"/>
            </a:p>
          </p:txBody>
        </p:sp>
        <p:sp>
          <p:nvSpPr>
            <p:cNvPr id="332812"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zh-CN" altLang="en-US"/>
            </a:p>
          </p:txBody>
        </p:sp>
        <p:sp>
          <p:nvSpPr>
            <p:cNvPr id="332813"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pPr>
                <a:defRPr/>
              </a:pPr>
              <a:endParaRPr lang="zh-CN" altLang="en-US"/>
            </a:p>
          </p:txBody>
        </p:sp>
        <p:sp>
          <p:nvSpPr>
            <p:cNvPr id="332814"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zh-CN" altLang="en-US"/>
            </a:p>
          </p:txBody>
        </p:sp>
        <p:sp>
          <p:nvSpPr>
            <p:cNvPr id="332815"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zh-CN" altLang="en-US"/>
            </a:p>
          </p:txBody>
        </p:sp>
        <p:sp>
          <p:nvSpPr>
            <p:cNvPr id="332816"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zh-CN" altLang="en-US"/>
            </a:p>
          </p:txBody>
        </p:sp>
        <p:sp>
          <p:nvSpPr>
            <p:cNvPr id="332817"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zh-CN" altLang="en-US"/>
            </a:p>
          </p:txBody>
        </p:sp>
        <p:sp>
          <p:nvSpPr>
            <p:cNvPr id="332818"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zh-CN" altLang="en-US"/>
            </a:p>
          </p:txBody>
        </p:sp>
        <p:sp>
          <p:nvSpPr>
            <p:cNvPr id="332819"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pPr>
                <a:defRPr/>
              </a:pPr>
              <a:endParaRPr lang="zh-CN" altLang="en-US"/>
            </a:p>
          </p:txBody>
        </p:sp>
        <p:sp>
          <p:nvSpPr>
            <p:cNvPr id="332820"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zh-CN" altLang="en-US"/>
            </a:p>
          </p:txBody>
        </p:sp>
        <p:sp>
          <p:nvSpPr>
            <p:cNvPr id="332821"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pPr>
                <a:defRPr/>
              </a:pPr>
              <a:endParaRPr lang="zh-CN" altLang="en-US"/>
            </a:p>
          </p:txBody>
        </p:sp>
        <p:sp>
          <p:nvSpPr>
            <p:cNvPr id="332822"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zh-CN" altLang="en-US"/>
            </a:p>
          </p:txBody>
        </p:sp>
        <p:sp>
          <p:nvSpPr>
            <p:cNvPr id="332823"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zh-CN" altLang="en-US"/>
            </a:p>
          </p:txBody>
        </p:sp>
        <p:sp>
          <p:nvSpPr>
            <p:cNvPr id="332824"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zh-CN" altLang="en-US"/>
            </a:p>
          </p:txBody>
        </p:sp>
        <p:sp>
          <p:nvSpPr>
            <p:cNvPr id="332825"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pPr>
                <a:defRPr/>
              </a:pPr>
              <a:endParaRPr lang="zh-CN" altLang="en-US"/>
            </a:p>
          </p:txBody>
        </p:sp>
        <p:sp>
          <p:nvSpPr>
            <p:cNvPr id="332826"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zh-CN" altLang="en-US"/>
            </a:p>
          </p:txBody>
        </p:sp>
        <p:sp>
          <p:nvSpPr>
            <p:cNvPr id="332827"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zh-CN" altLang="en-US"/>
            </a:p>
          </p:txBody>
        </p:sp>
        <p:sp>
          <p:nvSpPr>
            <p:cNvPr id="332828"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pPr>
                <a:defRPr/>
              </a:pPr>
              <a:endParaRPr lang="zh-CN" altLang="en-US"/>
            </a:p>
          </p:txBody>
        </p:sp>
        <p:sp>
          <p:nvSpPr>
            <p:cNvPr id="332829"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zh-CN" altLang="en-US"/>
            </a:p>
          </p:txBody>
        </p:sp>
        <p:sp>
          <p:nvSpPr>
            <p:cNvPr id="332830"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pPr>
                <a:defRPr/>
              </a:pPr>
              <a:endParaRPr lang="zh-CN" altLang="en-US"/>
            </a:p>
          </p:txBody>
        </p:sp>
        <p:sp>
          <p:nvSpPr>
            <p:cNvPr id="332831"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a:p>
          </p:txBody>
        </p:sp>
        <p:sp>
          <p:nvSpPr>
            <p:cNvPr id="332832"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zh-CN" altLang="en-US"/>
            </a:p>
          </p:txBody>
        </p:sp>
        <p:sp>
          <p:nvSpPr>
            <p:cNvPr id="332833"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zh-CN" altLang="en-US"/>
            </a:p>
          </p:txBody>
        </p:sp>
        <p:sp>
          <p:nvSpPr>
            <p:cNvPr id="332834"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332835"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zh-CN" altLang="en-US"/>
            </a:p>
          </p:txBody>
        </p:sp>
        <p:sp>
          <p:nvSpPr>
            <p:cNvPr id="332836"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zh-CN" altLang="en-US"/>
            </a:p>
          </p:txBody>
        </p:sp>
        <p:sp>
          <p:nvSpPr>
            <p:cNvPr id="332837"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zh-CN" altLang="en-US"/>
            </a:p>
          </p:txBody>
        </p:sp>
        <p:sp>
          <p:nvSpPr>
            <p:cNvPr id="332838"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zh-CN" altLang="en-US"/>
            </a:p>
          </p:txBody>
        </p:sp>
        <p:grpSp>
          <p:nvGrpSpPr>
            <p:cNvPr id="23596" name="Group 39"/>
            <p:cNvGrpSpPr>
              <a:grpSpLocks/>
            </p:cNvGrpSpPr>
            <p:nvPr userDrawn="1"/>
          </p:nvGrpSpPr>
          <p:grpSpPr bwMode="auto">
            <a:xfrm>
              <a:off x="0" y="1632"/>
              <a:ext cx="5758" cy="1858"/>
              <a:chOff x="0" y="1632"/>
              <a:chExt cx="5758" cy="1858"/>
            </a:xfrm>
          </p:grpSpPr>
          <p:sp>
            <p:nvSpPr>
              <p:cNvPr id="332840"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a:p>
            </p:txBody>
          </p:sp>
          <p:sp>
            <p:nvSpPr>
              <p:cNvPr id="332841"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zh-CN" altLang="en-US"/>
              </a:p>
            </p:txBody>
          </p:sp>
        </p:grpSp>
      </p:grpSp>
      <p:sp>
        <p:nvSpPr>
          <p:cNvPr id="332842"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32843"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2844"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kumimoji="0" sz="1200" b="0">
                <a:effectLst>
                  <a:outerShdw blurRad="38100" dist="38100" dir="2700000" algn="tl">
                    <a:srgbClr val="000000"/>
                  </a:outerShdw>
                </a:effectLst>
              </a:defRPr>
            </a:lvl1pPr>
          </a:lstStyle>
          <a:p>
            <a:pPr>
              <a:defRPr/>
            </a:pPr>
            <a:endParaRPr lang="en-US" altLang="zh-CN"/>
          </a:p>
        </p:txBody>
      </p:sp>
      <p:sp>
        <p:nvSpPr>
          <p:cNvPr id="332845"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defRPr kumimoji="0" sz="1200" b="0">
                <a:effectLst>
                  <a:outerShdw blurRad="38100" dist="38100" dir="2700000" algn="tl">
                    <a:srgbClr val="000000"/>
                  </a:outerShdw>
                </a:effectLst>
              </a:defRPr>
            </a:lvl1pPr>
          </a:lstStyle>
          <a:p>
            <a:pPr>
              <a:defRPr/>
            </a:pPr>
            <a:endParaRPr lang="en-US" altLang="zh-CN"/>
          </a:p>
        </p:txBody>
      </p:sp>
      <p:sp>
        <p:nvSpPr>
          <p:cNvPr id="332846"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kumimoji="0" sz="1200" b="0">
                <a:effectLst>
                  <a:outerShdw blurRad="38100" dist="38100" dir="2700000" algn="tl">
                    <a:srgbClr val="000000"/>
                  </a:outerShdw>
                </a:effectLst>
              </a:defRPr>
            </a:lvl1pPr>
          </a:lstStyle>
          <a:p>
            <a:pPr>
              <a:defRPr/>
            </a:pPr>
            <a:fld id="{AC6D2A4A-1EBA-48E6-98FD-412187D5BF7E}"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998"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1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4578" name="Group 2"/>
          <p:cNvGrpSpPr>
            <a:grpSpLocks/>
          </p:cNvGrpSpPr>
          <p:nvPr/>
        </p:nvGrpSpPr>
        <p:grpSpPr bwMode="auto">
          <a:xfrm>
            <a:off x="0" y="0"/>
            <a:ext cx="9144000" cy="6856413"/>
            <a:chOff x="0" y="0"/>
            <a:chExt cx="5760" cy="4319"/>
          </a:xfrm>
        </p:grpSpPr>
        <p:sp>
          <p:nvSpPr>
            <p:cNvPr id="38605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zh-CN" altLang="en-US"/>
            </a:p>
          </p:txBody>
        </p:sp>
        <p:sp>
          <p:nvSpPr>
            <p:cNvPr id="38605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a:p>
          </p:txBody>
        </p:sp>
        <p:sp>
          <p:nvSpPr>
            <p:cNvPr id="38605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zh-CN" altLang="en-US"/>
            </a:p>
          </p:txBody>
        </p:sp>
        <p:sp>
          <p:nvSpPr>
            <p:cNvPr id="38605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zh-CN" altLang="en-US"/>
            </a:p>
          </p:txBody>
        </p:sp>
        <p:sp>
          <p:nvSpPr>
            <p:cNvPr id="38605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zh-CN" altLang="en-US"/>
            </a:p>
          </p:txBody>
        </p:sp>
        <p:sp>
          <p:nvSpPr>
            <p:cNvPr id="38605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pPr>
                <a:defRPr/>
              </a:pPr>
              <a:endParaRPr lang="zh-CN" altLang="en-US"/>
            </a:p>
          </p:txBody>
        </p:sp>
        <p:sp>
          <p:nvSpPr>
            <p:cNvPr id="38605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pPr>
                <a:defRPr/>
              </a:pPr>
              <a:endParaRPr lang="zh-CN" altLang="en-US"/>
            </a:p>
          </p:txBody>
        </p:sp>
        <p:sp>
          <p:nvSpPr>
            <p:cNvPr id="38605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a:p>
          </p:txBody>
        </p:sp>
        <p:sp>
          <p:nvSpPr>
            <p:cNvPr id="38605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pPr>
                <a:defRPr/>
              </a:pPr>
              <a:endParaRPr lang="zh-CN" altLang="en-US"/>
            </a:p>
          </p:txBody>
        </p:sp>
        <p:sp>
          <p:nvSpPr>
            <p:cNvPr id="38606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zh-CN" altLang="en-US"/>
            </a:p>
          </p:txBody>
        </p:sp>
        <p:sp>
          <p:nvSpPr>
            <p:cNvPr id="38606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pPr>
                <a:defRPr/>
              </a:pPr>
              <a:endParaRPr lang="zh-CN" altLang="en-US"/>
            </a:p>
          </p:txBody>
        </p:sp>
        <p:sp>
          <p:nvSpPr>
            <p:cNvPr id="38606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zh-CN" altLang="en-US"/>
            </a:p>
          </p:txBody>
        </p:sp>
        <p:sp>
          <p:nvSpPr>
            <p:cNvPr id="38606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zh-CN" altLang="en-US"/>
            </a:p>
          </p:txBody>
        </p:sp>
        <p:sp>
          <p:nvSpPr>
            <p:cNvPr id="38606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zh-CN" altLang="en-US"/>
            </a:p>
          </p:txBody>
        </p:sp>
        <p:sp>
          <p:nvSpPr>
            <p:cNvPr id="38606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zh-CN" altLang="en-US"/>
            </a:p>
          </p:txBody>
        </p:sp>
        <p:sp>
          <p:nvSpPr>
            <p:cNvPr id="38606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zh-CN" altLang="en-US"/>
            </a:p>
          </p:txBody>
        </p:sp>
        <p:sp>
          <p:nvSpPr>
            <p:cNvPr id="38606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pPr>
                <a:defRPr/>
              </a:pPr>
              <a:endParaRPr lang="zh-CN" altLang="en-US"/>
            </a:p>
          </p:txBody>
        </p:sp>
        <p:sp>
          <p:nvSpPr>
            <p:cNvPr id="38606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zh-CN" altLang="en-US"/>
            </a:p>
          </p:txBody>
        </p:sp>
        <p:sp>
          <p:nvSpPr>
            <p:cNvPr id="38606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pPr>
                <a:defRPr/>
              </a:pPr>
              <a:endParaRPr lang="zh-CN" altLang="en-US"/>
            </a:p>
          </p:txBody>
        </p:sp>
        <p:sp>
          <p:nvSpPr>
            <p:cNvPr id="38607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zh-CN" altLang="en-US"/>
            </a:p>
          </p:txBody>
        </p:sp>
        <p:sp>
          <p:nvSpPr>
            <p:cNvPr id="38607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zh-CN" altLang="en-US"/>
            </a:p>
          </p:txBody>
        </p:sp>
        <p:sp>
          <p:nvSpPr>
            <p:cNvPr id="38607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zh-CN" altLang="en-US"/>
            </a:p>
          </p:txBody>
        </p:sp>
        <p:sp>
          <p:nvSpPr>
            <p:cNvPr id="38607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pPr>
                <a:defRPr/>
              </a:pPr>
              <a:endParaRPr lang="zh-CN" altLang="en-US"/>
            </a:p>
          </p:txBody>
        </p:sp>
        <p:sp>
          <p:nvSpPr>
            <p:cNvPr id="38607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zh-CN" altLang="en-US"/>
            </a:p>
          </p:txBody>
        </p:sp>
        <p:sp>
          <p:nvSpPr>
            <p:cNvPr id="38607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zh-CN" altLang="en-US"/>
            </a:p>
          </p:txBody>
        </p:sp>
        <p:sp>
          <p:nvSpPr>
            <p:cNvPr id="38607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pPr>
                <a:defRPr/>
              </a:pPr>
              <a:endParaRPr lang="zh-CN" altLang="en-US"/>
            </a:p>
          </p:txBody>
        </p:sp>
        <p:sp>
          <p:nvSpPr>
            <p:cNvPr id="38607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zh-CN" altLang="en-US"/>
            </a:p>
          </p:txBody>
        </p:sp>
        <p:sp>
          <p:nvSpPr>
            <p:cNvPr id="38607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pPr>
                <a:defRPr/>
              </a:pPr>
              <a:endParaRPr lang="zh-CN" altLang="en-US"/>
            </a:p>
          </p:txBody>
        </p:sp>
        <p:sp>
          <p:nvSpPr>
            <p:cNvPr id="38607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a:p>
          </p:txBody>
        </p:sp>
        <p:sp>
          <p:nvSpPr>
            <p:cNvPr id="38608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zh-CN" altLang="en-US"/>
            </a:p>
          </p:txBody>
        </p:sp>
        <p:sp>
          <p:nvSpPr>
            <p:cNvPr id="38608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zh-CN" altLang="en-US"/>
            </a:p>
          </p:txBody>
        </p:sp>
        <p:sp>
          <p:nvSpPr>
            <p:cNvPr id="38608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p>
          </p:txBody>
        </p:sp>
        <p:sp>
          <p:nvSpPr>
            <p:cNvPr id="38608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zh-CN" altLang="en-US"/>
            </a:p>
          </p:txBody>
        </p:sp>
        <p:sp>
          <p:nvSpPr>
            <p:cNvPr id="38608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zh-CN" altLang="en-US"/>
            </a:p>
          </p:txBody>
        </p:sp>
        <p:sp>
          <p:nvSpPr>
            <p:cNvPr id="38608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zh-CN" altLang="en-US"/>
            </a:p>
          </p:txBody>
        </p:sp>
        <p:sp>
          <p:nvSpPr>
            <p:cNvPr id="38608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zh-CN" altLang="en-US"/>
            </a:p>
          </p:txBody>
        </p:sp>
        <p:grpSp>
          <p:nvGrpSpPr>
            <p:cNvPr id="24620" name="Group 39"/>
            <p:cNvGrpSpPr>
              <a:grpSpLocks/>
            </p:cNvGrpSpPr>
            <p:nvPr userDrawn="1"/>
          </p:nvGrpSpPr>
          <p:grpSpPr bwMode="auto">
            <a:xfrm>
              <a:off x="0" y="1632"/>
              <a:ext cx="5758" cy="1858"/>
              <a:chOff x="0" y="1632"/>
              <a:chExt cx="5758" cy="1858"/>
            </a:xfrm>
          </p:grpSpPr>
          <p:sp>
            <p:nvSpPr>
              <p:cNvPr id="38608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a:p>
            </p:txBody>
          </p:sp>
          <p:sp>
            <p:nvSpPr>
              <p:cNvPr id="38608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zh-CN" altLang="en-US"/>
              </a:p>
            </p:txBody>
          </p:sp>
        </p:grpSp>
      </p:grpSp>
      <p:sp>
        <p:nvSpPr>
          <p:cNvPr id="386090"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86091"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6092"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kumimoji="0" sz="1200" b="0">
                <a:effectLst>
                  <a:outerShdw blurRad="38100" dist="38100" dir="2700000" algn="tl">
                    <a:srgbClr val="000000"/>
                  </a:outerShdw>
                </a:effectLst>
              </a:defRPr>
            </a:lvl1pPr>
          </a:lstStyle>
          <a:p>
            <a:pPr>
              <a:defRPr/>
            </a:pPr>
            <a:endParaRPr lang="en-US" altLang="zh-CN"/>
          </a:p>
        </p:txBody>
      </p:sp>
      <p:sp>
        <p:nvSpPr>
          <p:cNvPr id="386093"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defRPr kumimoji="0" sz="1200" b="0">
                <a:effectLst>
                  <a:outerShdw blurRad="38100" dist="38100" dir="2700000" algn="tl">
                    <a:srgbClr val="000000"/>
                  </a:outerShdw>
                </a:effectLst>
              </a:defRPr>
            </a:lvl1pPr>
          </a:lstStyle>
          <a:p>
            <a:pPr>
              <a:defRPr/>
            </a:pPr>
            <a:endParaRPr lang="en-US" altLang="zh-CN"/>
          </a:p>
        </p:txBody>
      </p:sp>
      <p:sp>
        <p:nvSpPr>
          <p:cNvPr id="386094"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kumimoji="0" sz="1200" b="0">
                <a:effectLst>
                  <a:outerShdw blurRad="38100" dist="38100" dir="2700000" algn="tl">
                    <a:srgbClr val="000000"/>
                  </a:outerShdw>
                </a:effectLst>
              </a:defRPr>
            </a:lvl1pPr>
          </a:lstStyle>
          <a:p>
            <a:pPr>
              <a:defRPr/>
            </a:pPr>
            <a:fld id="{0DF63EDB-C63D-4D99-978D-BC3F739E4B34}"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999"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1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4.w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386.bin"/><Relationship Id="rId2" Type="http://schemas.openxmlformats.org/officeDocument/2006/relationships/slideLayout" Target="../slideLayouts/slideLayout4.xml"/><Relationship Id="rId1" Type="http://schemas.openxmlformats.org/officeDocument/2006/relationships/vmlDrawing" Target="../drawings/vmlDrawing83.vml"/><Relationship Id="rId6" Type="http://schemas.openxmlformats.org/officeDocument/2006/relationships/image" Target="../media/image352.wmf"/><Relationship Id="rId5" Type="http://schemas.openxmlformats.org/officeDocument/2006/relationships/oleObject" Target="../embeddings/oleObject387.bin"/><Relationship Id="rId4" Type="http://schemas.openxmlformats.org/officeDocument/2006/relationships/image" Target="../media/image351.wmf"/></Relationships>
</file>

<file path=ppt/slides/_rels/slide101.xml.rels><?xml version="1.0" encoding="UTF-8" standalone="yes"?>
<Relationships xmlns="http://schemas.openxmlformats.org/package/2006/relationships"><Relationship Id="rId8" Type="http://schemas.openxmlformats.org/officeDocument/2006/relationships/image" Target="../media/image355.wmf"/><Relationship Id="rId3" Type="http://schemas.openxmlformats.org/officeDocument/2006/relationships/oleObject" Target="../embeddings/oleObject388.bin"/><Relationship Id="rId7" Type="http://schemas.openxmlformats.org/officeDocument/2006/relationships/oleObject" Target="../embeddings/oleObject390.bin"/><Relationship Id="rId2" Type="http://schemas.openxmlformats.org/officeDocument/2006/relationships/slideLayout" Target="../slideLayouts/slideLayout7.xml"/><Relationship Id="rId1" Type="http://schemas.openxmlformats.org/officeDocument/2006/relationships/vmlDrawing" Target="../drawings/vmlDrawing84.vml"/><Relationship Id="rId6" Type="http://schemas.openxmlformats.org/officeDocument/2006/relationships/image" Target="../media/image354.wmf"/><Relationship Id="rId5" Type="http://schemas.openxmlformats.org/officeDocument/2006/relationships/oleObject" Target="../embeddings/oleObject389.bin"/><Relationship Id="rId10" Type="http://schemas.openxmlformats.org/officeDocument/2006/relationships/image" Target="../media/image356.wmf"/><Relationship Id="rId4" Type="http://schemas.openxmlformats.org/officeDocument/2006/relationships/image" Target="../media/image353.wmf"/><Relationship Id="rId9" Type="http://schemas.openxmlformats.org/officeDocument/2006/relationships/oleObject" Target="../embeddings/oleObject391.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92.bin"/><Relationship Id="rId2" Type="http://schemas.openxmlformats.org/officeDocument/2006/relationships/slideLayout" Target="../slideLayouts/slideLayout7.xml"/><Relationship Id="rId1" Type="http://schemas.openxmlformats.org/officeDocument/2006/relationships/vmlDrawing" Target="../drawings/vmlDrawing85.vml"/><Relationship Id="rId4" Type="http://schemas.openxmlformats.org/officeDocument/2006/relationships/image" Target="../media/image357.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6.wmf"/><Relationship Id="rId5" Type="http://schemas.openxmlformats.org/officeDocument/2006/relationships/oleObject" Target="../embeddings/oleObject31.bin"/><Relationship Id="rId4" Type="http://schemas.openxmlformats.org/officeDocument/2006/relationships/image" Target="../media/image35.wmf"/><Relationship Id="rId9" Type="http://schemas.openxmlformats.org/officeDocument/2006/relationships/image" Target="../media/image37.wmf"/></Relationships>
</file>

<file path=ppt/slides/_rels/slide1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0.wmf"/><Relationship Id="rId5" Type="http://schemas.openxmlformats.org/officeDocument/2006/relationships/oleObject" Target="../embeddings/oleObject35.bin"/><Relationship Id="rId4" Type="http://schemas.openxmlformats.org/officeDocument/2006/relationships/image" Target="../media/image38.wmf"/></Relationships>
</file>

<file path=ppt/slides/_rels/slide13.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4.png"/><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0.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2.wmf"/><Relationship Id="rId4" Type="http://schemas.openxmlformats.org/officeDocument/2006/relationships/image" Target="../media/image10.wmf"/><Relationship Id="rId9" Type="http://schemas.openxmlformats.org/officeDocument/2006/relationships/oleObject" Target="../embeddings/oleObject40.bin"/></Relationships>
</file>

<file path=ppt/slides/_rels/slide14.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9.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6.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5.bin"/></Relationships>
</file>

<file path=ppt/slides/_rels/slide15.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49.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1.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50.bin"/><Relationship Id="rId14" Type="http://schemas.openxmlformats.org/officeDocument/2006/relationships/image" Target="../media/image54.wmf"/></Relationships>
</file>

<file path=ppt/slides/_rels/slide16.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59.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6.wmf"/><Relationship Id="rId11" Type="http://schemas.openxmlformats.org/officeDocument/2006/relationships/image" Target="../media/image60.png"/><Relationship Id="rId5" Type="http://schemas.openxmlformats.org/officeDocument/2006/relationships/oleObject" Target="../embeddings/oleObject54.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6.bin"/></Relationships>
</file>

<file path=ppt/slides/_rels/slide17.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image" Target="../media/image65.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2.wmf"/><Relationship Id="rId11" Type="http://schemas.openxmlformats.org/officeDocument/2006/relationships/image" Target="../media/image67.png"/><Relationship Id="rId5" Type="http://schemas.openxmlformats.org/officeDocument/2006/relationships/oleObject" Target="../embeddings/oleObject59.bin"/><Relationship Id="rId15" Type="http://schemas.openxmlformats.org/officeDocument/2006/relationships/image" Target="../media/image66.wmf"/><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1.bin"/><Relationship Id="rId14" Type="http://schemas.openxmlformats.org/officeDocument/2006/relationships/oleObject" Target="../embeddings/oleObject63.bin"/></Relationships>
</file>

<file path=ppt/slides/_rels/slide18.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9.w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7.bin"/></Relationships>
</file>

<file path=ppt/slides/_rels/slide19.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4.wmf"/><Relationship Id="rId11" Type="http://schemas.openxmlformats.org/officeDocument/2006/relationships/image" Target="../media/image60.png"/><Relationship Id="rId5" Type="http://schemas.openxmlformats.org/officeDocument/2006/relationships/oleObject" Target="../embeddings/oleObject70.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72.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81.wmf"/><Relationship Id="rId3" Type="http://schemas.openxmlformats.org/officeDocument/2006/relationships/image" Target="../media/image31.png"/><Relationship Id="rId7" Type="http://schemas.openxmlformats.org/officeDocument/2006/relationships/image" Target="../media/image78.wmf"/><Relationship Id="rId12" Type="http://schemas.openxmlformats.org/officeDocument/2006/relationships/oleObject" Target="../embeddings/oleObject77.bin"/><Relationship Id="rId17" Type="http://schemas.openxmlformats.org/officeDocument/2006/relationships/image" Target="../media/image83.wmf"/><Relationship Id="rId2" Type="http://schemas.openxmlformats.org/officeDocument/2006/relationships/slideLayout" Target="../slideLayouts/slideLayout7.xml"/><Relationship Id="rId16" Type="http://schemas.openxmlformats.org/officeDocument/2006/relationships/oleObject" Target="../embeddings/oleObject79.bin"/><Relationship Id="rId1" Type="http://schemas.openxmlformats.org/officeDocument/2006/relationships/vmlDrawing" Target="../drawings/vmlDrawing18.vml"/><Relationship Id="rId6" Type="http://schemas.openxmlformats.org/officeDocument/2006/relationships/oleObject" Target="../embeddings/oleObject74.bin"/><Relationship Id="rId11" Type="http://schemas.openxmlformats.org/officeDocument/2006/relationships/image" Target="../media/image80.wmf"/><Relationship Id="rId5" Type="http://schemas.openxmlformats.org/officeDocument/2006/relationships/image" Target="../media/image77.emf"/><Relationship Id="rId15" Type="http://schemas.openxmlformats.org/officeDocument/2006/relationships/image" Target="../media/image82.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79.wmf"/><Relationship Id="rId14" Type="http://schemas.openxmlformats.org/officeDocument/2006/relationships/oleObject" Target="../embeddings/oleObject78.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oleObject" Target="../embeddings/oleObject80.bin"/><Relationship Id="rId7" Type="http://schemas.openxmlformats.org/officeDocument/2006/relationships/image" Target="../media/image85.wmf"/><Relationship Id="rId12"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81.bin"/><Relationship Id="rId11" Type="http://schemas.openxmlformats.org/officeDocument/2006/relationships/image" Target="../media/image87.wmf"/><Relationship Id="rId5" Type="http://schemas.openxmlformats.org/officeDocument/2006/relationships/image" Target="../media/image88.png"/><Relationship Id="rId10" Type="http://schemas.openxmlformats.org/officeDocument/2006/relationships/oleObject" Target="../embeddings/oleObject83.bin"/><Relationship Id="rId4" Type="http://schemas.openxmlformats.org/officeDocument/2006/relationships/image" Target="../media/image84.wmf"/><Relationship Id="rId9" Type="http://schemas.openxmlformats.org/officeDocument/2006/relationships/image" Target="../media/image86.w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89.wmf"/></Relationships>
</file>

<file path=ppt/slides/_rels/slide24.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91.wmf"/><Relationship Id="rId5" Type="http://schemas.openxmlformats.org/officeDocument/2006/relationships/oleObject" Target="../embeddings/oleObject87.bin"/><Relationship Id="rId4" Type="http://schemas.openxmlformats.org/officeDocument/2006/relationships/image" Target="../media/image90.wmf"/></Relationships>
</file>

<file path=ppt/slides/_rels/slide25.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94.bin"/><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97.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94.w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92.bin"/><Relationship Id="rId14" Type="http://schemas.openxmlformats.org/officeDocument/2006/relationships/image" Target="../media/image9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00.wmf"/><Relationship Id="rId5" Type="http://schemas.openxmlformats.org/officeDocument/2006/relationships/oleObject" Target="../embeddings/oleObject96.bin"/><Relationship Id="rId4" Type="http://schemas.openxmlformats.org/officeDocument/2006/relationships/image" Target="../media/image99.wmf"/></Relationships>
</file>

<file path=ppt/slides/_rels/slide27.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96.wmf"/><Relationship Id="rId5" Type="http://schemas.openxmlformats.org/officeDocument/2006/relationships/oleObject" Target="../embeddings/oleObject98.bin"/><Relationship Id="rId10" Type="http://schemas.openxmlformats.org/officeDocument/2006/relationships/image" Target="../media/image102.wmf"/><Relationship Id="rId4" Type="http://schemas.openxmlformats.org/officeDocument/2006/relationships/image" Target="../media/image101.wmf"/><Relationship Id="rId9" Type="http://schemas.openxmlformats.org/officeDocument/2006/relationships/oleObject" Target="../embeddings/oleObject100.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03.bin"/><Relationship Id="rId13" Type="http://schemas.openxmlformats.org/officeDocument/2006/relationships/image" Target="../media/image107.emf"/><Relationship Id="rId3" Type="http://schemas.openxmlformats.org/officeDocument/2006/relationships/image" Target="../media/image109.png"/><Relationship Id="rId7" Type="http://schemas.openxmlformats.org/officeDocument/2006/relationships/image" Target="../media/image104.emf"/><Relationship Id="rId12" Type="http://schemas.openxmlformats.org/officeDocument/2006/relationships/oleObject" Target="../embeddings/oleObject105.bin"/><Relationship Id="rId17" Type="http://schemas.openxmlformats.org/officeDocument/2006/relationships/image" Target="../media/image100.wmf"/><Relationship Id="rId2" Type="http://schemas.openxmlformats.org/officeDocument/2006/relationships/slideLayout" Target="../slideLayouts/slideLayout7.xml"/><Relationship Id="rId16" Type="http://schemas.openxmlformats.org/officeDocument/2006/relationships/oleObject" Target="../embeddings/oleObject107.bin"/><Relationship Id="rId1" Type="http://schemas.openxmlformats.org/officeDocument/2006/relationships/vmlDrawing" Target="../drawings/vmlDrawing25.vml"/><Relationship Id="rId6" Type="http://schemas.openxmlformats.org/officeDocument/2006/relationships/oleObject" Target="../embeddings/oleObject102.bin"/><Relationship Id="rId11" Type="http://schemas.openxmlformats.org/officeDocument/2006/relationships/image" Target="../media/image106.emf"/><Relationship Id="rId5" Type="http://schemas.openxmlformats.org/officeDocument/2006/relationships/image" Target="../media/image103.emf"/><Relationship Id="rId15" Type="http://schemas.openxmlformats.org/officeDocument/2006/relationships/image" Target="../media/image108.emf"/><Relationship Id="rId10" Type="http://schemas.openxmlformats.org/officeDocument/2006/relationships/oleObject" Target="../embeddings/oleObject104.bin"/><Relationship Id="rId4" Type="http://schemas.openxmlformats.org/officeDocument/2006/relationships/oleObject" Target="../embeddings/oleObject101.bin"/><Relationship Id="rId9" Type="http://schemas.openxmlformats.org/officeDocument/2006/relationships/image" Target="../media/image105.emf"/><Relationship Id="rId14" Type="http://schemas.openxmlformats.org/officeDocument/2006/relationships/oleObject" Target="../embeddings/oleObject106.bin"/></Relationships>
</file>

<file path=ppt/slides/_rels/slide29.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11.wmf"/><Relationship Id="rId5" Type="http://schemas.openxmlformats.org/officeDocument/2006/relationships/oleObject" Target="../embeddings/oleObject109.bin"/><Relationship Id="rId4" Type="http://schemas.openxmlformats.org/officeDocument/2006/relationships/image" Target="../media/image110.wmf"/></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5.bin"/><Relationship Id="rId14" Type="http://schemas.openxmlformats.org/officeDocument/2006/relationships/image" Target="../media/image11.wmf"/></Relationships>
</file>

<file path=ppt/slides/_rels/slide30.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99.wmf"/><Relationship Id="rId5" Type="http://schemas.openxmlformats.org/officeDocument/2006/relationships/oleObject" Target="../embeddings/oleObject112.bin"/><Relationship Id="rId4" Type="http://schemas.openxmlformats.org/officeDocument/2006/relationships/image" Target="../media/image112.wmf"/></Relationships>
</file>

<file path=ppt/slides/_rels/slide3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15.wmf"/><Relationship Id="rId5" Type="http://schemas.openxmlformats.org/officeDocument/2006/relationships/oleObject" Target="../embeddings/oleObject115.bin"/><Relationship Id="rId4" Type="http://schemas.openxmlformats.org/officeDocument/2006/relationships/image" Target="../media/image114.wmf"/></Relationships>
</file>

<file path=ppt/slides/_rels/slide3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1.wmf"/><Relationship Id="rId5" Type="http://schemas.openxmlformats.org/officeDocument/2006/relationships/oleObject" Target="../embeddings/oleObject118.bin"/><Relationship Id="rId10" Type="http://schemas.openxmlformats.org/officeDocument/2006/relationships/image" Target="../media/image116.wmf"/><Relationship Id="rId4" Type="http://schemas.openxmlformats.org/officeDocument/2006/relationships/image" Target="../media/image8.wmf"/><Relationship Id="rId9" Type="http://schemas.openxmlformats.org/officeDocument/2006/relationships/oleObject" Target="../embeddings/oleObject120.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18.wmf"/><Relationship Id="rId5" Type="http://schemas.openxmlformats.org/officeDocument/2006/relationships/oleObject" Target="../embeddings/oleObject122.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24.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27.bin"/><Relationship Id="rId3" Type="http://schemas.openxmlformats.org/officeDocument/2006/relationships/oleObject" Target="../embeddings/oleObject125.bin"/><Relationship Id="rId7" Type="http://schemas.openxmlformats.org/officeDocument/2006/relationships/image" Target="../media/image126.png"/><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23.wmf"/><Relationship Id="rId11" Type="http://schemas.openxmlformats.org/officeDocument/2006/relationships/image" Target="../media/image125.wmf"/><Relationship Id="rId5" Type="http://schemas.openxmlformats.org/officeDocument/2006/relationships/oleObject" Target="../embeddings/oleObject126.bin"/><Relationship Id="rId10" Type="http://schemas.openxmlformats.org/officeDocument/2006/relationships/oleObject" Target="../embeddings/oleObject128.bin"/><Relationship Id="rId4" Type="http://schemas.openxmlformats.org/officeDocument/2006/relationships/image" Target="../media/image122.wmf"/><Relationship Id="rId9" Type="http://schemas.openxmlformats.org/officeDocument/2006/relationships/image" Target="../media/image124.wmf"/></Relationships>
</file>

<file path=ppt/slides/_rels/slide39.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image" Target="../media/image132.w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29.wmf"/><Relationship Id="rId11" Type="http://schemas.openxmlformats.org/officeDocument/2006/relationships/image" Target="../media/image127.png"/><Relationship Id="rId5" Type="http://schemas.openxmlformats.org/officeDocument/2006/relationships/oleObject" Target="../embeddings/oleObject130.bin"/><Relationship Id="rId15" Type="http://schemas.openxmlformats.org/officeDocument/2006/relationships/image" Target="../media/image133.wmf"/><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32.bin"/><Relationship Id="rId14" Type="http://schemas.openxmlformats.org/officeDocument/2006/relationships/oleObject" Target="../embeddings/oleObject134.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38.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35.wmf"/><Relationship Id="rId11" Type="http://schemas.openxmlformats.org/officeDocument/2006/relationships/oleObject" Target="../embeddings/oleObject139.bin"/><Relationship Id="rId5" Type="http://schemas.openxmlformats.org/officeDocument/2006/relationships/oleObject" Target="../embeddings/oleObject136.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38.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34.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36.wmf"/><Relationship Id="rId5" Type="http://schemas.openxmlformats.org/officeDocument/2006/relationships/oleObject" Target="../embeddings/oleObject142.bin"/><Relationship Id="rId4" Type="http://schemas.openxmlformats.org/officeDocument/2006/relationships/image" Target="../media/image35.wmf"/><Relationship Id="rId9" Type="http://schemas.openxmlformats.org/officeDocument/2006/relationships/image" Target="../media/image37.wmf"/></Relationships>
</file>

<file path=ppt/slides/_rels/slide45.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40.wmf"/><Relationship Id="rId5" Type="http://schemas.openxmlformats.org/officeDocument/2006/relationships/oleObject" Target="../embeddings/oleObject146.bin"/><Relationship Id="rId4" Type="http://schemas.openxmlformats.org/officeDocument/2006/relationships/image" Target="../media/image13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142.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44.wmf"/><Relationship Id="rId5" Type="http://schemas.openxmlformats.org/officeDocument/2006/relationships/oleObject" Target="../embeddings/oleObject150.bin"/><Relationship Id="rId4" Type="http://schemas.openxmlformats.org/officeDocument/2006/relationships/image" Target="../media/image143.wmf"/></Relationships>
</file>

<file path=ppt/slides/_rels/slide48.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46.wmf"/><Relationship Id="rId5" Type="http://schemas.openxmlformats.org/officeDocument/2006/relationships/oleObject" Target="../embeddings/oleObject152.bin"/><Relationship Id="rId4" Type="http://schemas.openxmlformats.org/officeDocument/2006/relationships/image" Target="../media/image145.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49.wmf"/><Relationship Id="rId5" Type="http://schemas.openxmlformats.org/officeDocument/2006/relationships/oleObject" Target="../embeddings/oleObject155.bin"/><Relationship Id="rId4" Type="http://schemas.openxmlformats.org/officeDocument/2006/relationships/image" Target="../media/image148.wmf"/></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s>
</file>

<file path=ppt/slides/_rels/slide50.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161.bin"/><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54.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51.wmf"/><Relationship Id="rId11" Type="http://schemas.openxmlformats.org/officeDocument/2006/relationships/oleObject" Target="../embeddings/oleObject160.bin"/><Relationship Id="rId5" Type="http://schemas.openxmlformats.org/officeDocument/2006/relationships/oleObject" Target="../embeddings/oleObject157.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59.bin"/><Relationship Id="rId14" Type="http://schemas.openxmlformats.org/officeDocument/2006/relationships/image" Target="../media/image155.wmf"/></Relationships>
</file>

<file path=ppt/slides/_rels/slide51.x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57.wmf"/><Relationship Id="rId5" Type="http://schemas.openxmlformats.org/officeDocument/2006/relationships/oleObject" Target="../embeddings/oleObject163.bin"/><Relationship Id="rId4" Type="http://schemas.openxmlformats.org/officeDocument/2006/relationships/image" Target="../media/image156.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60.wmf"/><Relationship Id="rId5" Type="http://schemas.openxmlformats.org/officeDocument/2006/relationships/oleObject" Target="../embeddings/oleObject166.bin"/><Relationship Id="rId4" Type="http://schemas.openxmlformats.org/officeDocument/2006/relationships/image" Target="../media/image159.wm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54.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oleObject" Target="../embeddings/oleObject167.bin"/><Relationship Id="rId7" Type="http://schemas.openxmlformats.org/officeDocument/2006/relationships/oleObject" Target="../embeddings/oleObject169.bin"/><Relationship Id="rId2" Type="http://schemas.openxmlformats.org/officeDocument/2006/relationships/slideLayout" Target="../slideLayouts/slideLayout1.xml"/><Relationship Id="rId1" Type="http://schemas.openxmlformats.org/officeDocument/2006/relationships/vmlDrawing" Target="../drawings/vmlDrawing44.vml"/><Relationship Id="rId6" Type="http://schemas.openxmlformats.org/officeDocument/2006/relationships/image" Target="../media/image162.wmf"/><Relationship Id="rId5" Type="http://schemas.openxmlformats.org/officeDocument/2006/relationships/oleObject" Target="../embeddings/oleObject168.bin"/><Relationship Id="rId4" Type="http://schemas.openxmlformats.org/officeDocument/2006/relationships/image" Target="../media/image161.wmf"/></Relationships>
</file>

<file path=ppt/slides/_rels/slide55.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68.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65.wmf"/><Relationship Id="rId11" Type="http://schemas.openxmlformats.org/officeDocument/2006/relationships/oleObject" Target="../embeddings/oleObject174.bin"/><Relationship Id="rId5" Type="http://schemas.openxmlformats.org/officeDocument/2006/relationships/oleObject" Target="../embeddings/oleObject171.bin"/><Relationship Id="rId10" Type="http://schemas.openxmlformats.org/officeDocument/2006/relationships/image" Target="../media/image167.wmf"/><Relationship Id="rId4" Type="http://schemas.openxmlformats.org/officeDocument/2006/relationships/image" Target="../media/image164.wmf"/><Relationship Id="rId9" Type="http://schemas.openxmlformats.org/officeDocument/2006/relationships/oleObject" Target="../embeddings/oleObject173.bin"/></Relationships>
</file>

<file path=ppt/slides/_rels/slide56.xml.rels><?xml version="1.0" encoding="UTF-8" standalone="yes"?>
<Relationships xmlns="http://schemas.openxmlformats.org/package/2006/relationships"><Relationship Id="rId8" Type="http://schemas.openxmlformats.org/officeDocument/2006/relationships/image" Target="../media/image171.emf"/><Relationship Id="rId3" Type="http://schemas.openxmlformats.org/officeDocument/2006/relationships/oleObject" Target="../embeddings/oleObject175.bin"/><Relationship Id="rId7" Type="http://schemas.openxmlformats.org/officeDocument/2006/relationships/image" Target="../media/image170.e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69.wmf"/><Relationship Id="rId5" Type="http://schemas.openxmlformats.org/officeDocument/2006/relationships/oleObject" Target="../embeddings/oleObject176.bin"/><Relationship Id="rId4" Type="http://schemas.openxmlformats.org/officeDocument/2006/relationships/image" Target="../media/image166.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image" Target="../media/image172.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78.bin"/><Relationship Id="rId2" Type="http://schemas.openxmlformats.org/officeDocument/2006/relationships/slideLayout" Target="../slideLayouts/slideLayout7.xml"/><Relationship Id="rId1" Type="http://schemas.openxmlformats.org/officeDocument/2006/relationships/vmlDrawing" Target="../drawings/vmlDrawing48.vml"/><Relationship Id="rId4" Type="http://schemas.openxmlformats.org/officeDocument/2006/relationships/image" Target="../media/image173.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174.wmf"/></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4.bin"/></Relationships>
</file>

<file path=ppt/slides/_rels/slide60.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oleObject" Target="../embeddings/oleObject180.bin"/><Relationship Id="rId7" Type="http://schemas.openxmlformats.org/officeDocument/2006/relationships/oleObject" Target="../embeddings/oleObject182.bin"/><Relationship Id="rId12" Type="http://schemas.openxmlformats.org/officeDocument/2006/relationships/image" Target="../media/image179.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76.wmf"/><Relationship Id="rId11" Type="http://schemas.openxmlformats.org/officeDocument/2006/relationships/oleObject" Target="../embeddings/oleObject184.bin"/><Relationship Id="rId5" Type="http://schemas.openxmlformats.org/officeDocument/2006/relationships/oleObject" Target="../embeddings/oleObject181.bin"/><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183.bin"/></Relationships>
</file>

<file path=ppt/slides/_rels/slide61.xml.rels><?xml version="1.0" encoding="UTF-8" standalone="yes"?>
<Relationships xmlns="http://schemas.openxmlformats.org/package/2006/relationships"><Relationship Id="rId8" Type="http://schemas.openxmlformats.org/officeDocument/2006/relationships/image" Target="../media/image178.wmf"/><Relationship Id="rId13" Type="http://schemas.openxmlformats.org/officeDocument/2006/relationships/oleObject" Target="../embeddings/oleObject190.bin"/><Relationship Id="rId18" Type="http://schemas.openxmlformats.org/officeDocument/2006/relationships/image" Target="../media/image185.wmf"/><Relationship Id="rId3" Type="http://schemas.openxmlformats.org/officeDocument/2006/relationships/oleObject" Target="../embeddings/oleObject185.bin"/><Relationship Id="rId7" Type="http://schemas.openxmlformats.org/officeDocument/2006/relationships/oleObject" Target="../embeddings/oleObject187.bin"/><Relationship Id="rId12" Type="http://schemas.openxmlformats.org/officeDocument/2006/relationships/image" Target="../media/image182.wmf"/><Relationship Id="rId17" Type="http://schemas.openxmlformats.org/officeDocument/2006/relationships/oleObject" Target="../embeddings/oleObject192.bin"/><Relationship Id="rId2" Type="http://schemas.openxmlformats.org/officeDocument/2006/relationships/slideLayout" Target="../slideLayouts/slideLayout7.xml"/><Relationship Id="rId16" Type="http://schemas.openxmlformats.org/officeDocument/2006/relationships/image" Target="../media/image184.wmf"/><Relationship Id="rId1" Type="http://schemas.openxmlformats.org/officeDocument/2006/relationships/vmlDrawing" Target="../drawings/vmlDrawing51.vml"/><Relationship Id="rId6" Type="http://schemas.openxmlformats.org/officeDocument/2006/relationships/image" Target="../media/image181.wmf"/><Relationship Id="rId11" Type="http://schemas.openxmlformats.org/officeDocument/2006/relationships/oleObject" Target="../embeddings/oleObject189.bin"/><Relationship Id="rId5" Type="http://schemas.openxmlformats.org/officeDocument/2006/relationships/oleObject" Target="../embeddings/oleObject186.bin"/><Relationship Id="rId15" Type="http://schemas.openxmlformats.org/officeDocument/2006/relationships/oleObject" Target="../embeddings/oleObject191.bin"/><Relationship Id="rId10" Type="http://schemas.openxmlformats.org/officeDocument/2006/relationships/image" Target="../media/image179.wmf"/><Relationship Id="rId4" Type="http://schemas.openxmlformats.org/officeDocument/2006/relationships/image" Target="../media/image180.wmf"/><Relationship Id="rId9" Type="http://schemas.openxmlformats.org/officeDocument/2006/relationships/oleObject" Target="../embeddings/oleObject188.bin"/><Relationship Id="rId14" Type="http://schemas.openxmlformats.org/officeDocument/2006/relationships/image" Target="../media/image183.wmf"/></Relationships>
</file>

<file path=ppt/slides/_rels/slide62.xml.rels><?xml version="1.0" encoding="UTF-8" standalone="yes"?>
<Relationships xmlns="http://schemas.openxmlformats.org/package/2006/relationships"><Relationship Id="rId8" Type="http://schemas.openxmlformats.org/officeDocument/2006/relationships/image" Target="../media/image188.wmf"/><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180.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187.wmf"/><Relationship Id="rId11" Type="http://schemas.openxmlformats.org/officeDocument/2006/relationships/oleObject" Target="../embeddings/oleObject197.bin"/><Relationship Id="rId5" Type="http://schemas.openxmlformats.org/officeDocument/2006/relationships/oleObject" Target="../embeddings/oleObject194.bin"/><Relationship Id="rId10" Type="http://schemas.openxmlformats.org/officeDocument/2006/relationships/image" Target="../media/image189.wmf"/><Relationship Id="rId4" Type="http://schemas.openxmlformats.org/officeDocument/2006/relationships/image" Target="../media/image186.wmf"/><Relationship Id="rId9" Type="http://schemas.openxmlformats.org/officeDocument/2006/relationships/oleObject" Target="../embeddings/oleObject196.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191.wmf"/><Relationship Id="rId5" Type="http://schemas.openxmlformats.org/officeDocument/2006/relationships/oleObject" Target="../embeddings/oleObject199.bin"/><Relationship Id="rId4" Type="http://schemas.openxmlformats.org/officeDocument/2006/relationships/image" Target="../media/image190.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193.wmf"/><Relationship Id="rId5" Type="http://schemas.openxmlformats.org/officeDocument/2006/relationships/oleObject" Target="../embeddings/oleObject201.bin"/><Relationship Id="rId4" Type="http://schemas.openxmlformats.org/officeDocument/2006/relationships/image" Target="../media/image192.wmf"/></Relationships>
</file>

<file path=ppt/slides/_rels/slide65.x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oleObject" Target="../embeddings/oleObject207.bin"/><Relationship Id="rId3" Type="http://schemas.openxmlformats.org/officeDocument/2006/relationships/oleObject" Target="../embeddings/oleObject202.bin"/><Relationship Id="rId7" Type="http://schemas.openxmlformats.org/officeDocument/2006/relationships/oleObject" Target="../embeddings/oleObject204.bin"/><Relationship Id="rId12" Type="http://schemas.openxmlformats.org/officeDocument/2006/relationships/image" Target="../media/image198.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195.wmf"/><Relationship Id="rId11" Type="http://schemas.openxmlformats.org/officeDocument/2006/relationships/oleObject" Target="../embeddings/oleObject206.bin"/><Relationship Id="rId5" Type="http://schemas.openxmlformats.org/officeDocument/2006/relationships/oleObject" Target="../embeddings/oleObject203.bin"/><Relationship Id="rId10" Type="http://schemas.openxmlformats.org/officeDocument/2006/relationships/image" Target="../media/image197.wmf"/><Relationship Id="rId4" Type="http://schemas.openxmlformats.org/officeDocument/2006/relationships/image" Target="../media/image194.wmf"/><Relationship Id="rId9" Type="http://schemas.openxmlformats.org/officeDocument/2006/relationships/oleObject" Target="../embeddings/oleObject205.bin"/><Relationship Id="rId14" Type="http://schemas.openxmlformats.org/officeDocument/2006/relationships/image" Target="../media/image199.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08.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201.wmf"/><Relationship Id="rId5" Type="http://schemas.openxmlformats.org/officeDocument/2006/relationships/oleObject" Target="../embeddings/oleObject209.bin"/><Relationship Id="rId4" Type="http://schemas.openxmlformats.org/officeDocument/2006/relationships/image" Target="../media/image200.wmf"/></Relationships>
</file>

<file path=ppt/slides/_rels/slide67.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210.bin"/><Relationship Id="rId7" Type="http://schemas.openxmlformats.org/officeDocument/2006/relationships/oleObject" Target="../embeddings/oleObject212.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203.wmf"/><Relationship Id="rId5" Type="http://schemas.openxmlformats.org/officeDocument/2006/relationships/oleObject" Target="../embeddings/oleObject211.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213.bin"/></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69.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image" Target="../media/image209.png"/><Relationship Id="rId7" Type="http://schemas.openxmlformats.org/officeDocument/2006/relationships/oleObject" Target="../embeddings/oleObject215.bin"/><Relationship Id="rId2" Type="http://schemas.openxmlformats.org/officeDocument/2006/relationships/slideLayout" Target="../slideLayouts/slideLayout13.xml"/><Relationship Id="rId1" Type="http://schemas.openxmlformats.org/officeDocument/2006/relationships/vmlDrawing" Target="../drawings/vmlDrawing58.vml"/><Relationship Id="rId6" Type="http://schemas.openxmlformats.org/officeDocument/2006/relationships/image" Target="../media/image210.png"/><Relationship Id="rId5" Type="http://schemas.openxmlformats.org/officeDocument/2006/relationships/image" Target="../media/image206.wmf"/><Relationship Id="rId10" Type="http://schemas.openxmlformats.org/officeDocument/2006/relationships/image" Target="../media/image208.wmf"/><Relationship Id="rId4" Type="http://schemas.openxmlformats.org/officeDocument/2006/relationships/oleObject" Target="../embeddings/oleObject214.bin"/><Relationship Id="rId9" Type="http://schemas.openxmlformats.org/officeDocument/2006/relationships/oleObject" Target="../embeddings/oleObject216.bin"/></Relationships>
</file>

<file path=ppt/slides/_rels/slide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20.wmf"/></Relationships>
</file>

<file path=ppt/slides/_rels/slide70.x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oleObject" Target="../embeddings/oleObject222.bin"/><Relationship Id="rId3" Type="http://schemas.openxmlformats.org/officeDocument/2006/relationships/oleObject" Target="../embeddings/oleObject217.bin"/><Relationship Id="rId7" Type="http://schemas.openxmlformats.org/officeDocument/2006/relationships/oleObject" Target="../embeddings/oleObject219.bin"/><Relationship Id="rId12" Type="http://schemas.openxmlformats.org/officeDocument/2006/relationships/image" Target="../media/image215.wmf"/><Relationship Id="rId2" Type="http://schemas.openxmlformats.org/officeDocument/2006/relationships/slideLayout" Target="../slideLayouts/slideLayout2.xml"/><Relationship Id="rId16" Type="http://schemas.openxmlformats.org/officeDocument/2006/relationships/image" Target="../media/image217.png"/><Relationship Id="rId1" Type="http://schemas.openxmlformats.org/officeDocument/2006/relationships/vmlDrawing" Target="../drawings/vmlDrawing59.vml"/><Relationship Id="rId6" Type="http://schemas.openxmlformats.org/officeDocument/2006/relationships/image" Target="../media/image212.w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oleObject" Target="../embeddings/oleObject223.bin"/><Relationship Id="rId10" Type="http://schemas.openxmlformats.org/officeDocument/2006/relationships/image" Target="../media/image214.wmf"/><Relationship Id="rId4" Type="http://schemas.openxmlformats.org/officeDocument/2006/relationships/image" Target="../media/image211.wmf"/><Relationship Id="rId9" Type="http://schemas.openxmlformats.org/officeDocument/2006/relationships/oleObject" Target="../embeddings/oleObject220.bin"/><Relationship Id="rId14" Type="http://schemas.openxmlformats.org/officeDocument/2006/relationships/image" Target="../media/image216.wmf"/></Relationships>
</file>

<file path=ppt/slides/_rels/slide71.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oleObject" Target="../embeddings/oleObject229.bin"/><Relationship Id="rId18" Type="http://schemas.openxmlformats.org/officeDocument/2006/relationships/image" Target="../media/image223.wmf"/><Relationship Id="rId26" Type="http://schemas.openxmlformats.org/officeDocument/2006/relationships/image" Target="../media/image227.wmf"/><Relationship Id="rId3" Type="http://schemas.openxmlformats.org/officeDocument/2006/relationships/oleObject" Target="../embeddings/oleObject224.bin"/><Relationship Id="rId21" Type="http://schemas.openxmlformats.org/officeDocument/2006/relationships/oleObject" Target="../embeddings/oleObject233.bin"/><Relationship Id="rId7" Type="http://schemas.openxmlformats.org/officeDocument/2006/relationships/oleObject" Target="../embeddings/oleObject226.bin"/><Relationship Id="rId12" Type="http://schemas.openxmlformats.org/officeDocument/2006/relationships/image" Target="../media/image208.wmf"/><Relationship Id="rId17" Type="http://schemas.openxmlformats.org/officeDocument/2006/relationships/oleObject" Target="../embeddings/oleObject231.bin"/><Relationship Id="rId25" Type="http://schemas.openxmlformats.org/officeDocument/2006/relationships/oleObject" Target="../embeddings/oleObject235.bin"/><Relationship Id="rId2" Type="http://schemas.openxmlformats.org/officeDocument/2006/relationships/slideLayout" Target="../slideLayouts/slideLayout7.xml"/><Relationship Id="rId16" Type="http://schemas.openxmlformats.org/officeDocument/2006/relationships/image" Target="../media/image222.wmf"/><Relationship Id="rId20" Type="http://schemas.openxmlformats.org/officeDocument/2006/relationships/image" Target="../media/image224.wmf"/><Relationship Id="rId29" Type="http://schemas.openxmlformats.org/officeDocument/2006/relationships/oleObject" Target="../embeddings/oleObject237.bin"/><Relationship Id="rId1" Type="http://schemas.openxmlformats.org/officeDocument/2006/relationships/vmlDrawing" Target="../drawings/vmlDrawing60.vml"/><Relationship Id="rId6" Type="http://schemas.openxmlformats.org/officeDocument/2006/relationships/image" Target="../media/image219.wmf"/><Relationship Id="rId11" Type="http://schemas.openxmlformats.org/officeDocument/2006/relationships/oleObject" Target="../embeddings/oleObject228.bin"/><Relationship Id="rId24" Type="http://schemas.openxmlformats.org/officeDocument/2006/relationships/image" Target="../media/image226.wmf"/><Relationship Id="rId32" Type="http://schemas.openxmlformats.org/officeDocument/2006/relationships/image" Target="../media/image230.wmf"/><Relationship Id="rId5" Type="http://schemas.openxmlformats.org/officeDocument/2006/relationships/oleObject" Target="../embeddings/oleObject225.bin"/><Relationship Id="rId15" Type="http://schemas.openxmlformats.org/officeDocument/2006/relationships/oleObject" Target="../embeddings/oleObject230.bin"/><Relationship Id="rId23" Type="http://schemas.openxmlformats.org/officeDocument/2006/relationships/oleObject" Target="../embeddings/oleObject234.bin"/><Relationship Id="rId28" Type="http://schemas.openxmlformats.org/officeDocument/2006/relationships/image" Target="../media/image228.png"/><Relationship Id="rId10" Type="http://schemas.openxmlformats.org/officeDocument/2006/relationships/image" Target="../media/image207.wmf"/><Relationship Id="rId19" Type="http://schemas.openxmlformats.org/officeDocument/2006/relationships/oleObject" Target="../embeddings/oleObject232.bin"/><Relationship Id="rId31" Type="http://schemas.openxmlformats.org/officeDocument/2006/relationships/oleObject" Target="../embeddings/oleObject238.bin"/><Relationship Id="rId4" Type="http://schemas.openxmlformats.org/officeDocument/2006/relationships/image" Target="../media/image218.png"/><Relationship Id="rId9" Type="http://schemas.openxmlformats.org/officeDocument/2006/relationships/oleObject" Target="../embeddings/oleObject227.bin"/><Relationship Id="rId14" Type="http://schemas.openxmlformats.org/officeDocument/2006/relationships/image" Target="../media/image221.wmf"/><Relationship Id="rId22" Type="http://schemas.openxmlformats.org/officeDocument/2006/relationships/image" Target="../media/image225.png"/><Relationship Id="rId27" Type="http://schemas.openxmlformats.org/officeDocument/2006/relationships/oleObject" Target="../embeddings/oleObject236.bin"/><Relationship Id="rId30" Type="http://schemas.openxmlformats.org/officeDocument/2006/relationships/image" Target="../media/image229.wmf"/></Relationships>
</file>

<file path=ppt/slides/_rels/slide72.xml.rels><?xml version="1.0" encoding="UTF-8" standalone="yes"?>
<Relationships xmlns="http://schemas.openxmlformats.org/package/2006/relationships"><Relationship Id="rId8" Type="http://schemas.openxmlformats.org/officeDocument/2006/relationships/image" Target="../media/image217.png"/><Relationship Id="rId13" Type="http://schemas.openxmlformats.org/officeDocument/2006/relationships/oleObject" Target="../embeddings/oleObject244.bin"/><Relationship Id="rId3" Type="http://schemas.openxmlformats.org/officeDocument/2006/relationships/oleObject" Target="../embeddings/oleObject239.bin"/><Relationship Id="rId7" Type="http://schemas.openxmlformats.org/officeDocument/2006/relationships/oleObject" Target="../embeddings/oleObject241.bin"/><Relationship Id="rId12" Type="http://schemas.openxmlformats.org/officeDocument/2006/relationships/image" Target="../media/image233.wmf"/><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231.wmf"/><Relationship Id="rId11" Type="http://schemas.openxmlformats.org/officeDocument/2006/relationships/oleObject" Target="../embeddings/oleObject243.bin"/><Relationship Id="rId5" Type="http://schemas.openxmlformats.org/officeDocument/2006/relationships/oleObject" Target="../embeddings/oleObject240.bin"/><Relationship Id="rId10" Type="http://schemas.openxmlformats.org/officeDocument/2006/relationships/image" Target="../media/image232.wmf"/><Relationship Id="rId4" Type="http://schemas.openxmlformats.org/officeDocument/2006/relationships/image" Target="../media/image212.wmf"/><Relationship Id="rId9" Type="http://schemas.openxmlformats.org/officeDocument/2006/relationships/oleObject" Target="../embeddings/oleObject242.bin"/><Relationship Id="rId14" Type="http://schemas.openxmlformats.org/officeDocument/2006/relationships/image" Target="../media/image234.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45.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232.wmf"/><Relationship Id="rId5" Type="http://schemas.openxmlformats.org/officeDocument/2006/relationships/oleObject" Target="../embeddings/oleObject246.bin"/><Relationship Id="rId4" Type="http://schemas.openxmlformats.org/officeDocument/2006/relationships/image" Target="../media/image231.wmf"/></Relationships>
</file>

<file path=ppt/slides/_rels/slide74.xml.rels><?xml version="1.0" encoding="UTF-8" standalone="yes"?>
<Relationships xmlns="http://schemas.openxmlformats.org/package/2006/relationships"><Relationship Id="rId3" Type="http://schemas.openxmlformats.org/officeDocument/2006/relationships/image" Target="../media/image237.png"/><Relationship Id="rId7" Type="http://schemas.openxmlformats.org/officeDocument/2006/relationships/image" Target="../media/image236.wmf"/><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oleObject" Target="../embeddings/oleObject248.bin"/><Relationship Id="rId5" Type="http://schemas.openxmlformats.org/officeDocument/2006/relationships/image" Target="../media/image235.wmf"/><Relationship Id="rId4" Type="http://schemas.openxmlformats.org/officeDocument/2006/relationships/oleObject" Target="../embeddings/oleObject247.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49.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239.wmf"/><Relationship Id="rId5" Type="http://schemas.openxmlformats.org/officeDocument/2006/relationships/oleObject" Target="../embeddings/oleObject250.bin"/><Relationship Id="rId4" Type="http://schemas.openxmlformats.org/officeDocument/2006/relationships/image" Target="../media/image238.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51.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241.wmf"/><Relationship Id="rId5" Type="http://schemas.openxmlformats.org/officeDocument/2006/relationships/oleObject" Target="../embeddings/oleObject252.bin"/><Relationship Id="rId4" Type="http://schemas.openxmlformats.org/officeDocument/2006/relationships/image" Target="../media/image240.wmf"/></Relationships>
</file>

<file path=ppt/slides/_rels/slide77.xml.rels><?xml version="1.0" encoding="UTF-8" standalone="yes"?>
<Relationships xmlns="http://schemas.openxmlformats.org/package/2006/relationships"><Relationship Id="rId8" Type="http://schemas.openxmlformats.org/officeDocument/2006/relationships/image" Target="../media/image244.wmf"/><Relationship Id="rId3" Type="http://schemas.openxmlformats.org/officeDocument/2006/relationships/oleObject" Target="../embeddings/oleObject253.bin"/><Relationship Id="rId7" Type="http://schemas.openxmlformats.org/officeDocument/2006/relationships/oleObject" Target="../embeddings/oleObject255.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243.wmf"/><Relationship Id="rId5" Type="http://schemas.openxmlformats.org/officeDocument/2006/relationships/oleObject" Target="../embeddings/oleObject254.bin"/><Relationship Id="rId10" Type="http://schemas.openxmlformats.org/officeDocument/2006/relationships/image" Target="../media/image245.wmf"/><Relationship Id="rId4" Type="http://schemas.openxmlformats.org/officeDocument/2006/relationships/image" Target="../media/image242.wmf"/><Relationship Id="rId9" Type="http://schemas.openxmlformats.org/officeDocument/2006/relationships/oleObject" Target="../embeddings/oleObject256.bin"/></Relationships>
</file>

<file path=ppt/slides/_rels/slide78.xml.rels><?xml version="1.0" encoding="UTF-8" standalone="yes"?>
<Relationships xmlns="http://schemas.openxmlformats.org/package/2006/relationships"><Relationship Id="rId8" Type="http://schemas.openxmlformats.org/officeDocument/2006/relationships/image" Target="../media/image248.wmf"/><Relationship Id="rId13" Type="http://schemas.openxmlformats.org/officeDocument/2006/relationships/oleObject" Target="../embeddings/oleObject262.bin"/><Relationship Id="rId3" Type="http://schemas.openxmlformats.org/officeDocument/2006/relationships/oleObject" Target="../embeddings/oleObject257.bin"/><Relationship Id="rId7" Type="http://schemas.openxmlformats.org/officeDocument/2006/relationships/oleObject" Target="../embeddings/oleObject259.bin"/><Relationship Id="rId12" Type="http://schemas.openxmlformats.org/officeDocument/2006/relationships/image" Target="../media/image250.w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247.wmf"/><Relationship Id="rId11" Type="http://schemas.openxmlformats.org/officeDocument/2006/relationships/oleObject" Target="../embeddings/oleObject261.bin"/><Relationship Id="rId5" Type="http://schemas.openxmlformats.org/officeDocument/2006/relationships/oleObject" Target="../embeddings/oleObject258.bin"/><Relationship Id="rId10" Type="http://schemas.openxmlformats.org/officeDocument/2006/relationships/image" Target="../media/image249.wmf"/><Relationship Id="rId4" Type="http://schemas.openxmlformats.org/officeDocument/2006/relationships/image" Target="../media/image246.wmf"/><Relationship Id="rId9" Type="http://schemas.openxmlformats.org/officeDocument/2006/relationships/oleObject" Target="../embeddings/oleObject260.bin"/><Relationship Id="rId14" Type="http://schemas.openxmlformats.org/officeDocument/2006/relationships/image" Target="../media/image251.wmf"/></Relationships>
</file>

<file path=ppt/slides/_rels/slide79.x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oleObject" Target="../embeddings/oleObject263.bin"/><Relationship Id="rId7" Type="http://schemas.openxmlformats.org/officeDocument/2006/relationships/oleObject" Target="../embeddings/oleObject265.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253.wmf"/><Relationship Id="rId5" Type="http://schemas.openxmlformats.org/officeDocument/2006/relationships/oleObject" Target="../embeddings/oleObject264.bin"/><Relationship Id="rId10" Type="http://schemas.openxmlformats.org/officeDocument/2006/relationships/image" Target="../media/image255.wmf"/><Relationship Id="rId4" Type="http://schemas.openxmlformats.org/officeDocument/2006/relationships/image" Target="../media/image252.wmf"/><Relationship Id="rId9" Type="http://schemas.openxmlformats.org/officeDocument/2006/relationships/oleObject" Target="../embeddings/oleObject266.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7.emf"/><Relationship Id="rId18" Type="http://schemas.openxmlformats.org/officeDocument/2006/relationships/oleObject" Target="../embeddings/oleObject26.bin"/><Relationship Id="rId3" Type="http://schemas.openxmlformats.org/officeDocument/2006/relationships/oleObject" Target="../embeddings/oleObject19.bin"/><Relationship Id="rId7" Type="http://schemas.openxmlformats.org/officeDocument/2006/relationships/image" Target="../media/image31.png"/><Relationship Id="rId12" Type="http://schemas.openxmlformats.org/officeDocument/2006/relationships/oleObject" Target="../embeddings/oleObject23.bin"/><Relationship Id="rId17" Type="http://schemas.openxmlformats.org/officeDocument/2006/relationships/image" Target="../media/image29.wmf"/><Relationship Id="rId2" Type="http://schemas.openxmlformats.org/officeDocument/2006/relationships/slideLayout" Target="../slideLayouts/slideLayout7.xml"/><Relationship Id="rId16" Type="http://schemas.openxmlformats.org/officeDocument/2006/relationships/oleObject" Target="../embeddings/oleObject25.bin"/><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image" Target="../media/image26.emf"/><Relationship Id="rId5" Type="http://schemas.openxmlformats.org/officeDocument/2006/relationships/oleObject" Target="../embeddings/oleObject20.bin"/><Relationship Id="rId15" Type="http://schemas.openxmlformats.org/officeDocument/2006/relationships/image" Target="../media/image28.emf"/><Relationship Id="rId10" Type="http://schemas.openxmlformats.org/officeDocument/2006/relationships/oleObject" Target="../embeddings/oleObject22.bin"/><Relationship Id="rId19" Type="http://schemas.openxmlformats.org/officeDocument/2006/relationships/image" Target="../media/image30.wmf"/><Relationship Id="rId4" Type="http://schemas.openxmlformats.org/officeDocument/2006/relationships/image" Target="../media/image23.wmf"/><Relationship Id="rId9" Type="http://schemas.openxmlformats.org/officeDocument/2006/relationships/image" Target="../media/image25.emf"/><Relationship Id="rId14" Type="http://schemas.openxmlformats.org/officeDocument/2006/relationships/oleObject" Target="../embeddings/oleObject24.bin"/></Relationships>
</file>

<file path=ppt/slides/_rels/slide80.xml.rels><?xml version="1.0" encoding="UTF-8" standalone="yes"?>
<Relationships xmlns="http://schemas.openxmlformats.org/package/2006/relationships"><Relationship Id="rId8" Type="http://schemas.openxmlformats.org/officeDocument/2006/relationships/image" Target="../media/image258.wmf"/><Relationship Id="rId13" Type="http://schemas.openxmlformats.org/officeDocument/2006/relationships/oleObject" Target="../embeddings/oleObject272.bin"/><Relationship Id="rId18" Type="http://schemas.openxmlformats.org/officeDocument/2006/relationships/image" Target="../media/image263.wmf"/><Relationship Id="rId3" Type="http://schemas.openxmlformats.org/officeDocument/2006/relationships/oleObject" Target="../embeddings/oleObject267.bin"/><Relationship Id="rId7" Type="http://schemas.openxmlformats.org/officeDocument/2006/relationships/oleObject" Target="../embeddings/oleObject269.bin"/><Relationship Id="rId12" Type="http://schemas.openxmlformats.org/officeDocument/2006/relationships/image" Target="../media/image260.wmf"/><Relationship Id="rId17" Type="http://schemas.openxmlformats.org/officeDocument/2006/relationships/oleObject" Target="../embeddings/oleObject274.bin"/><Relationship Id="rId2" Type="http://schemas.openxmlformats.org/officeDocument/2006/relationships/slideLayout" Target="../slideLayouts/slideLayout7.xml"/><Relationship Id="rId16" Type="http://schemas.openxmlformats.org/officeDocument/2006/relationships/image" Target="../media/image262.wmf"/><Relationship Id="rId1" Type="http://schemas.openxmlformats.org/officeDocument/2006/relationships/vmlDrawing" Target="../drawings/vmlDrawing69.vml"/><Relationship Id="rId6" Type="http://schemas.openxmlformats.org/officeDocument/2006/relationships/image" Target="../media/image257.wmf"/><Relationship Id="rId11" Type="http://schemas.openxmlformats.org/officeDocument/2006/relationships/oleObject" Target="../embeddings/oleObject271.bin"/><Relationship Id="rId5" Type="http://schemas.openxmlformats.org/officeDocument/2006/relationships/oleObject" Target="../embeddings/oleObject268.bin"/><Relationship Id="rId15" Type="http://schemas.openxmlformats.org/officeDocument/2006/relationships/oleObject" Target="../embeddings/oleObject273.bin"/><Relationship Id="rId10" Type="http://schemas.openxmlformats.org/officeDocument/2006/relationships/image" Target="../media/image259.wmf"/><Relationship Id="rId4" Type="http://schemas.openxmlformats.org/officeDocument/2006/relationships/image" Target="../media/image256.wmf"/><Relationship Id="rId9" Type="http://schemas.openxmlformats.org/officeDocument/2006/relationships/oleObject" Target="../embeddings/oleObject270.bin"/><Relationship Id="rId14" Type="http://schemas.openxmlformats.org/officeDocument/2006/relationships/image" Target="../media/image261.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75.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265.wmf"/><Relationship Id="rId5" Type="http://schemas.openxmlformats.org/officeDocument/2006/relationships/oleObject" Target="../embeddings/oleObject276.bin"/><Relationship Id="rId4" Type="http://schemas.openxmlformats.org/officeDocument/2006/relationships/image" Target="../media/image264.wmf"/></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8" Type="http://schemas.openxmlformats.org/officeDocument/2006/relationships/image" Target="../media/image268.wmf"/><Relationship Id="rId13" Type="http://schemas.openxmlformats.org/officeDocument/2006/relationships/oleObject" Target="../embeddings/oleObject282.bin"/><Relationship Id="rId18" Type="http://schemas.openxmlformats.org/officeDocument/2006/relationships/oleObject" Target="../embeddings/oleObject285.bin"/><Relationship Id="rId3" Type="http://schemas.openxmlformats.org/officeDocument/2006/relationships/oleObject" Target="../embeddings/oleObject277.bin"/><Relationship Id="rId21" Type="http://schemas.openxmlformats.org/officeDocument/2006/relationships/image" Target="../media/image273.wmf"/><Relationship Id="rId7" Type="http://schemas.openxmlformats.org/officeDocument/2006/relationships/oleObject" Target="../embeddings/oleObject279.bin"/><Relationship Id="rId12" Type="http://schemas.openxmlformats.org/officeDocument/2006/relationships/image" Target="../media/image270.wmf"/><Relationship Id="rId17" Type="http://schemas.openxmlformats.org/officeDocument/2006/relationships/oleObject" Target="../embeddings/oleObject284.bin"/><Relationship Id="rId2" Type="http://schemas.openxmlformats.org/officeDocument/2006/relationships/slideLayout" Target="../slideLayouts/slideLayout1.xml"/><Relationship Id="rId16" Type="http://schemas.openxmlformats.org/officeDocument/2006/relationships/image" Target="../media/image272.wmf"/><Relationship Id="rId20" Type="http://schemas.openxmlformats.org/officeDocument/2006/relationships/oleObject" Target="../embeddings/oleObject287.bin"/><Relationship Id="rId1" Type="http://schemas.openxmlformats.org/officeDocument/2006/relationships/vmlDrawing" Target="../drawings/vmlDrawing71.vml"/><Relationship Id="rId6" Type="http://schemas.openxmlformats.org/officeDocument/2006/relationships/image" Target="../media/image267.wmf"/><Relationship Id="rId11" Type="http://schemas.openxmlformats.org/officeDocument/2006/relationships/oleObject" Target="../embeddings/oleObject281.bin"/><Relationship Id="rId5" Type="http://schemas.openxmlformats.org/officeDocument/2006/relationships/oleObject" Target="../embeddings/oleObject278.bin"/><Relationship Id="rId15" Type="http://schemas.openxmlformats.org/officeDocument/2006/relationships/oleObject" Target="../embeddings/oleObject283.bin"/><Relationship Id="rId23" Type="http://schemas.openxmlformats.org/officeDocument/2006/relationships/image" Target="../media/image274.wmf"/><Relationship Id="rId10" Type="http://schemas.openxmlformats.org/officeDocument/2006/relationships/image" Target="../media/image269.wmf"/><Relationship Id="rId19" Type="http://schemas.openxmlformats.org/officeDocument/2006/relationships/oleObject" Target="../embeddings/oleObject286.bin"/><Relationship Id="rId4" Type="http://schemas.openxmlformats.org/officeDocument/2006/relationships/image" Target="../media/image266.wmf"/><Relationship Id="rId9" Type="http://schemas.openxmlformats.org/officeDocument/2006/relationships/oleObject" Target="../embeddings/oleObject280.bin"/><Relationship Id="rId14" Type="http://schemas.openxmlformats.org/officeDocument/2006/relationships/image" Target="../media/image271.wmf"/><Relationship Id="rId22" Type="http://schemas.openxmlformats.org/officeDocument/2006/relationships/oleObject" Target="../embeddings/oleObject288.bin"/></Relationships>
</file>

<file path=ppt/slides/_rels/slide85.xml.rels><?xml version="1.0" encoding="UTF-8" standalone="yes"?>
<Relationships xmlns="http://schemas.openxmlformats.org/package/2006/relationships"><Relationship Id="rId8" Type="http://schemas.openxmlformats.org/officeDocument/2006/relationships/image" Target="../media/image277.wmf"/><Relationship Id="rId13" Type="http://schemas.openxmlformats.org/officeDocument/2006/relationships/oleObject" Target="../embeddings/oleObject294.bin"/><Relationship Id="rId3" Type="http://schemas.openxmlformats.org/officeDocument/2006/relationships/oleObject" Target="../embeddings/oleObject289.bin"/><Relationship Id="rId7" Type="http://schemas.openxmlformats.org/officeDocument/2006/relationships/oleObject" Target="../embeddings/oleObject291.bin"/><Relationship Id="rId12" Type="http://schemas.openxmlformats.org/officeDocument/2006/relationships/image" Target="../media/image279.wmf"/><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276.wmf"/><Relationship Id="rId11" Type="http://schemas.openxmlformats.org/officeDocument/2006/relationships/oleObject" Target="../embeddings/oleObject293.bin"/><Relationship Id="rId5" Type="http://schemas.openxmlformats.org/officeDocument/2006/relationships/oleObject" Target="../embeddings/oleObject290.bin"/><Relationship Id="rId10" Type="http://schemas.openxmlformats.org/officeDocument/2006/relationships/image" Target="../media/image278.wmf"/><Relationship Id="rId4" Type="http://schemas.openxmlformats.org/officeDocument/2006/relationships/image" Target="../media/image275.wmf"/><Relationship Id="rId9" Type="http://schemas.openxmlformats.org/officeDocument/2006/relationships/oleObject" Target="../embeddings/oleObject292.bin"/><Relationship Id="rId14" Type="http://schemas.openxmlformats.org/officeDocument/2006/relationships/image" Target="../media/image280.wmf"/></Relationships>
</file>

<file path=ppt/slides/_rels/slide86.xml.rels><?xml version="1.0" encoding="UTF-8" standalone="yes"?>
<Relationships xmlns="http://schemas.openxmlformats.org/package/2006/relationships"><Relationship Id="rId8" Type="http://schemas.openxmlformats.org/officeDocument/2006/relationships/image" Target="../media/image282.wmf"/><Relationship Id="rId13" Type="http://schemas.openxmlformats.org/officeDocument/2006/relationships/oleObject" Target="../embeddings/oleObject300.bin"/><Relationship Id="rId18" Type="http://schemas.openxmlformats.org/officeDocument/2006/relationships/image" Target="../media/image286.wmf"/><Relationship Id="rId3" Type="http://schemas.openxmlformats.org/officeDocument/2006/relationships/oleObject" Target="../embeddings/oleObject295.bin"/><Relationship Id="rId21" Type="http://schemas.openxmlformats.org/officeDocument/2006/relationships/image" Target="../media/image287.wmf"/><Relationship Id="rId7" Type="http://schemas.openxmlformats.org/officeDocument/2006/relationships/oleObject" Target="../embeddings/oleObject297.bin"/><Relationship Id="rId12" Type="http://schemas.openxmlformats.org/officeDocument/2006/relationships/image" Target="../media/image280.wmf"/><Relationship Id="rId17" Type="http://schemas.openxmlformats.org/officeDocument/2006/relationships/oleObject" Target="../embeddings/oleObject302.bin"/><Relationship Id="rId25" Type="http://schemas.openxmlformats.org/officeDocument/2006/relationships/image" Target="../media/image289.wmf"/><Relationship Id="rId2" Type="http://schemas.openxmlformats.org/officeDocument/2006/relationships/slideLayout" Target="../slideLayouts/slideLayout7.xml"/><Relationship Id="rId16" Type="http://schemas.openxmlformats.org/officeDocument/2006/relationships/image" Target="../media/image285.wmf"/><Relationship Id="rId20" Type="http://schemas.openxmlformats.org/officeDocument/2006/relationships/oleObject" Target="../embeddings/oleObject304.bin"/><Relationship Id="rId1" Type="http://schemas.openxmlformats.org/officeDocument/2006/relationships/vmlDrawing" Target="../drawings/vmlDrawing73.vml"/><Relationship Id="rId6" Type="http://schemas.openxmlformats.org/officeDocument/2006/relationships/image" Target="../media/image274.wmf"/><Relationship Id="rId11" Type="http://schemas.openxmlformats.org/officeDocument/2006/relationships/oleObject" Target="../embeddings/oleObject299.bin"/><Relationship Id="rId24" Type="http://schemas.openxmlformats.org/officeDocument/2006/relationships/oleObject" Target="../embeddings/oleObject306.bin"/><Relationship Id="rId5" Type="http://schemas.openxmlformats.org/officeDocument/2006/relationships/oleObject" Target="../embeddings/oleObject296.bin"/><Relationship Id="rId15" Type="http://schemas.openxmlformats.org/officeDocument/2006/relationships/oleObject" Target="../embeddings/oleObject301.bin"/><Relationship Id="rId23" Type="http://schemas.openxmlformats.org/officeDocument/2006/relationships/image" Target="../media/image288.wmf"/><Relationship Id="rId10" Type="http://schemas.openxmlformats.org/officeDocument/2006/relationships/image" Target="../media/image283.wmf"/><Relationship Id="rId19" Type="http://schemas.openxmlformats.org/officeDocument/2006/relationships/oleObject" Target="../embeddings/oleObject303.bin"/><Relationship Id="rId4" Type="http://schemas.openxmlformats.org/officeDocument/2006/relationships/image" Target="../media/image281.wmf"/><Relationship Id="rId9" Type="http://schemas.openxmlformats.org/officeDocument/2006/relationships/oleObject" Target="../embeddings/oleObject298.bin"/><Relationship Id="rId14" Type="http://schemas.openxmlformats.org/officeDocument/2006/relationships/image" Target="../media/image284.wmf"/><Relationship Id="rId22" Type="http://schemas.openxmlformats.org/officeDocument/2006/relationships/oleObject" Target="../embeddings/oleObject305.bin"/></Relationships>
</file>

<file path=ppt/slides/_rels/slide87.xml.rels><?xml version="1.0" encoding="UTF-8" standalone="yes"?>
<Relationships xmlns="http://schemas.openxmlformats.org/package/2006/relationships"><Relationship Id="rId8" Type="http://schemas.openxmlformats.org/officeDocument/2006/relationships/image" Target="../media/image291.wmf"/><Relationship Id="rId3" Type="http://schemas.openxmlformats.org/officeDocument/2006/relationships/oleObject" Target="../embeddings/oleObject307.bin"/><Relationship Id="rId7" Type="http://schemas.openxmlformats.org/officeDocument/2006/relationships/oleObject" Target="../embeddings/oleObject309.bin"/><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image" Target="../media/image290.wmf"/><Relationship Id="rId5" Type="http://schemas.openxmlformats.org/officeDocument/2006/relationships/oleObject" Target="../embeddings/oleObject308.bin"/><Relationship Id="rId10" Type="http://schemas.openxmlformats.org/officeDocument/2006/relationships/image" Target="../media/image292.wmf"/><Relationship Id="rId4" Type="http://schemas.openxmlformats.org/officeDocument/2006/relationships/image" Target="../media/image274.wmf"/><Relationship Id="rId9" Type="http://schemas.openxmlformats.org/officeDocument/2006/relationships/oleObject" Target="../embeddings/oleObject310.bin"/></Relationships>
</file>

<file path=ppt/slides/_rels/slide88.xml.rels><?xml version="1.0" encoding="UTF-8" standalone="yes"?>
<Relationships xmlns="http://schemas.openxmlformats.org/package/2006/relationships"><Relationship Id="rId13" Type="http://schemas.openxmlformats.org/officeDocument/2006/relationships/image" Target="../media/image297.wmf"/><Relationship Id="rId18" Type="http://schemas.openxmlformats.org/officeDocument/2006/relationships/oleObject" Target="../embeddings/oleObject319.bin"/><Relationship Id="rId26" Type="http://schemas.openxmlformats.org/officeDocument/2006/relationships/oleObject" Target="../embeddings/oleObject323.bin"/><Relationship Id="rId39" Type="http://schemas.openxmlformats.org/officeDocument/2006/relationships/image" Target="../media/image310.wmf"/><Relationship Id="rId21" Type="http://schemas.openxmlformats.org/officeDocument/2006/relationships/image" Target="../media/image301.wmf"/><Relationship Id="rId34" Type="http://schemas.openxmlformats.org/officeDocument/2006/relationships/oleObject" Target="../embeddings/oleObject327.bin"/><Relationship Id="rId7" Type="http://schemas.openxmlformats.org/officeDocument/2006/relationships/oleObject" Target="../embeddings/oleObject313.bin"/><Relationship Id="rId12" Type="http://schemas.openxmlformats.org/officeDocument/2006/relationships/oleObject" Target="../embeddings/oleObject316.bin"/><Relationship Id="rId17" Type="http://schemas.openxmlformats.org/officeDocument/2006/relationships/image" Target="../media/image299.wmf"/><Relationship Id="rId25" Type="http://schemas.openxmlformats.org/officeDocument/2006/relationships/image" Target="../media/image303.wmf"/><Relationship Id="rId33" Type="http://schemas.openxmlformats.org/officeDocument/2006/relationships/image" Target="../media/image307.wmf"/><Relationship Id="rId38" Type="http://schemas.openxmlformats.org/officeDocument/2006/relationships/oleObject" Target="../embeddings/oleObject329.bin"/><Relationship Id="rId2" Type="http://schemas.openxmlformats.org/officeDocument/2006/relationships/slideLayout" Target="../slideLayouts/slideLayout7.xml"/><Relationship Id="rId16" Type="http://schemas.openxmlformats.org/officeDocument/2006/relationships/oleObject" Target="../embeddings/oleObject318.bin"/><Relationship Id="rId20" Type="http://schemas.openxmlformats.org/officeDocument/2006/relationships/oleObject" Target="../embeddings/oleObject320.bin"/><Relationship Id="rId29" Type="http://schemas.openxmlformats.org/officeDocument/2006/relationships/image" Target="../media/image305.wmf"/><Relationship Id="rId1" Type="http://schemas.openxmlformats.org/officeDocument/2006/relationships/vmlDrawing" Target="../drawings/vmlDrawing75.vml"/><Relationship Id="rId6" Type="http://schemas.openxmlformats.org/officeDocument/2006/relationships/image" Target="../media/image294.wmf"/><Relationship Id="rId11" Type="http://schemas.openxmlformats.org/officeDocument/2006/relationships/oleObject" Target="../embeddings/oleObject315.bin"/><Relationship Id="rId24" Type="http://schemas.openxmlformats.org/officeDocument/2006/relationships/oleObject" Target="../embeddings/oleObject322.bin"/><Relationship Id="rId32" Type="http://schemas.openxmlformats.org/officeDocument/2006/relationships/oleObject" Target="../embeddings/oleObject326.bin"/><Relationship Id="rId37" Type="http://schemas.openxmlformats.org/officeDocument/2006/relationships/image" Target="../media/image309.wmf"/><Relationship Id="rId5" Type="http://schemas.openxmlformats.org/officeDocument/2006/relationships/oleObject" Target="../embeddings/oleObject312.bin"/><Relationship Id="rId15" Type="http://schemas.openxmlformats.org/officeDocument/2006/relationships/image" Target="../media/image298.wmf"/><Relationship Id="rId23" Type="http://schemas.openxmlformats.org/officeDocument/2006/relationships/image" Target="../media/image302.wmf"/><Relationship Id="rId28" Type="http://schemas.openxmlformats.org/officeDocument/2006/relationships/oleObject" Target="../embeddings/oleObject324.bin"/><Relationship Id="rId36" Type="http://schemas.openxmlformats.org/officeDocument/2006/relationships/oleObject" Target="../embeddings/oleObject328.bin"/><Relationship Id="rId10" Type="http://schemas.openxmlformats.org/officeDocument/2006/relationships/image" Target="../media/image296.wmf"/><Relationship Id="rId19" Type="http://schemas.openxmlformats.org/officeDocument/2006/relationships/image" Target="../media/image300.wmf"/><Relationship Id="rId31" Type="http://schemas.openxmlformats.org/officeDocument/2006/relationships/image" Target="../media/image306.wmf"/><Relationship Id="rId4" Type="http://schemas.openxmlformats.org/officeDocument/2006/relationships/image" Target="../media/image293.wmf"/><Relationship Id="rId9" Type="http://schemas.openxmlformats.org/officeDocument/2006/relationships/oleObject" Target="../embeddings/oleObject314.bin"/><Relationship Id="rId14" Type="http://schemas.openxmlformats.org/officeDocument/2006/relationships/oleObject" Target="../embeddings/oleObject317.bin"/><Relationship Id="rId22" Type="http://schemas.openxmlformats.org/officeDocument/2006/relationships/oleObject" Target="../embeddings/oleObject321.bin"/><Relationship Id="rId27" Type="http://schemas.openxmlformats.org/officeDocument/2006/relationships/image" Target="../media/image304.emf"/><Relationship Id="rId30" Type="http://schemas.openxmlformats.org/officeDocument/2006/relationships/oleObject" Target="../embeddings/oleObject325.bin"/><Relationship Id="rId35" Type="http://schemas.openxmlformats.org/officeDocument/2006/relationships/image" Target="../media/image308.wmf"/><Relationship Id="rId8" Type="http://schemas.openxmlformats.org/officeDocument/2006/relationships/image" Target="../media/image295.wmf"/><Relationship Id="rId3" Type="http://schemas.openxmlformats.org/officeDocument/2006/relationships/oleObject" Target="../embeddings/oleObject311.bin"/></Relationships>
</file>

<file path=ppt/slides/_rels/slide89.xml.rels><?xml version="1.0" encoding="UTF-8" standalone="yes"?>
<Relationships xmlns="http://schemas.openxmlformats.org/package/2006/relationships"><Relationship Id="rId8" Type="http://schemas.openxmlformats.org/officeDocument/2006/relationships/image" Target="../media/image313.wmf"/><Relationship Id="rId13" Type="http://schemas.openxmlformats.org/officeDocument/2006/relationships/oleObject" Target="../embeddings/oleObject335.bin"/><Relationship Id="rId18" Type="http://schemas.openxmlformats.org/officeDocument/2006/relationships/image" Target="../media/image317.wmf"/><Relationship Id="rId26" Type="http://schemas.openxmlformats.org/officeDocument/2006/relationships/image" Target="../media/image321.wmf"/><Relationship Id="rId3" Type="http://schemas.openxmlformats.org/officeDocument/2006/relationships/oleObject" Target="../embeddings/oleObject330.bin"/><Relationship Id="rId21" Type="http://schemas.openxmlformats.org/officeDocument/2006/relationships/oleObject" Target="../embeddings/oleObject339.bin"/><Relationship Id="rId7" Type="http://schemas.openxmlformats.org/officeDocument/2006/relationships/oleObject" Target="../embeddings/oleObject332.bin"/><Relationship Id="rId12" Type="http://schemas.openxmlformats.org/officeDocument/2006/relationships/image" Target="../media/image314.wmf"/><Relationship Id="rId17" Type="http://schemas.openxmlformats.org/officeDocument/2006/relationships/oleObject" Target="../embeddings/oleObject337.bin"/><Relationship Id="rId25" Type="http://schemas.openxmlformats.org/officeDocument/2006/relationships/oleObject" Target="../embeddings/oleObject341.bin"/><Relationship Id="rId2" Type="http://schemas.openxmlformats.org/officeDocument/2006/relationships/slideLayout" Target="../slideLayouts/slideLayout7.xml"/><Relationship Id="rId16" Type="http://schemas.openxmlformats.org/officeDocument/2006/relationships/image" Target="../media/image316.wmf"/><Relationship Id="rId20" Type="http://schemas.openxmlformats.org/officeDocument/2006/relationships/image" Target="../media/image318.wmf"/><Relationship Id="rId1" Type="http://schemas.openxmlformats.org/officeDocument/2006/relationships/vmlDrawing" Target="../drawings/vmlDrawing76.vml"/><Relationship Id="rId6" Type="http://schemas.openxmlformats.org/officeDocument/2006/relationships/image" Target="../media/image312.wmf"/><Relationship Id="rId11" Type="http://schemas.openxmlformats.org/officeDocument/2006/relationships/oleObject" Target="../embeddings/oleObject334.bin"/><Relationship Id="rId24" Type="http://schemas.openxmlformats.org/officeDocument/2006/relationships/image" Target="../media/image320.wmf"/><Relationship Id="rId5" Type="http://schemas.openxmlformats.org/officeDocument/2006/relationships/oleObject" Target="../embeddings/oleObject331.bin"/><Relationship Id="rId15" Type="http://schemas.openxmlformats.org/officeDocument/2006/relationships/oleObject" Target="../embeddings/oleObject336.bin"/><Relationship Id="rId23" Type="http://schemas.openxmlformats.org/officeDocument/2006/relationships/oleObject" Target="../embeddings/oleObject340.bin"/><Relationship Id="rId10" Type="http://schemas.openxmlformats.org/officeDocument/2006/relationships/image" Target="../media/image293.wmf"/><Relationship Id="rId19" Type="http://schemas.openxmlformats.org/officeDocument/2006/relationships/oleObject" Target="../embeddings/oleObject338.bin"/><Relationship Id="rId4" Type="http://schemas.openxmlformats.org/officeDocument/2006/relationships/image" Target="../media/image311.wmf"/><Relationship Id="rId9" Type="http://schemas.openxmlformats.org/officeDocument/2006/relationships/oleObject" Target="../embeddings/oleObject333.bin"/><Relationship Id="rId14" Type="http://schemas.openxmlformats.org/officeDocument/2006/relationships/image" Target="../media/image315.wmf"/><Relationship Id="rId22" Type="http://schemas.openxmlformats.org/officeDocument/2006/relationships/image" Target="../media/image31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3.wmf"/><Relationship Id="rId5" Type="http://schemas.openxmlformats.org/officeDocument/2006/relationships/oleObject" Target="../embeddings/oleObject28.bin"/><Relationship Id="rId4" Type="http://schemas.openxmlformats.org/officeDocument/2006/relationships/image" Target="../media/image32.wmf"/></Relationships>
</file>

<file path=ppt/slides/_rels/slide90.xml.rels><?xml version="1.0" encoding="UTF-8" standalone="yes"?>
<Relationships xmlns="http://schemas.openxmlformats.org/package/2006/relationships"><Relationship Id="rId8" Type="http://schemas.openxmlformats.org/officeDocument/2006/relationships/image" Target="../media/image324.wmf"/><Relationship Id="rId13" Type="http://schemas.openxmlformats.org/officeDocument/2006/relationships/oleObject" Target="../embeddings/oleObject347.bin"/><Relationship Id="rId18" Type="http://schemas.openxmlformats.org/officeDocument/2006/relationships/image" Target="../media/image304.emf"/><Relationship Id="rId26" Type="http://schemas.openxmlformats.org/officeDocument/2006/relationships/oleObject" Target="../embeddings/oleObject354.bin"/><Relationship Id="rId3" Type="http://schemas.openxmlformats.org/officeDocument/2006/relationships/oleObject" Target="../embeddings/oleObject342.bin"/><Relationship Id="rId21" Type="http://schemas.openxmlformats.org/officeDocument/2006/relationships/oleObject" Target="../embeddings/oleObject351.bin"/><Relationship Id="rId7" Type="http://schemas.openxmlformats.org/officeDocument/2006/relationships/oleObject" Target="../embeddings/oleObject344.bin"/><Relationship Id="rId12" Type="http://schemas.openxmlformats.org/officeDocument/2006/relationships/image" Target="../media/image326.wmf"/><Relationship Id="rId17" Type="http://schemas.openxmlformats.org/officeDocument/2006/relationships/oleObject" Target="../embeddings/oleObject349.bin"/><Relationship Id="rId25" Type="http://schemas.openxmlformats.org/officeDocument/2006/relationships/image" Target="../media/image308.wmf"/><Relationship Id="rId2" Type="http://schemas.openxmlformats.org/officeDocument/2006/relationships/slideLayout" Target="../slideLayouts/slideLayout7.xml"/><Relationship Id="rId16" Type="http://schemas.openxmlformats.org/officeDocument/2006/relationships/image" Target="../media/image327.wmf"/><Relationship Id="rId20" Type="http://schemas.openxmlformats.org/officeDocument/2006/relationships/image" Target="../media/image305.wmf"/><Relationship Id="rId29" Type="http://schemas.openxmlformats.org/officeDocument/2006/relationships/image" Target="../media/image310.wmf"/><Relationship Id="rId1" Type="http://schemas.openxmlformats.org/officeDocument/2006/relationships/vmlDrawing" Target="../drawings/vmlDrawing77.vml"/><Relationship Id="rId6" Type="http://schemas.openxmlformats.org/officeDocument/2006/relationships/image" Target="../media/image323.wmf"/><Relationship Id="rId11" Type="http://schemas.openxmlformats.org/officeDocument/2006/relationships/oleObject" Target="../embeddings/oleObject346.bin"/><Relationship Id="rId24" Type="http://schemas.openxmlformats.org/officeDocument/2006/relationships/oleObject" Target="../embeddings/oleObject353.bin"/><Relationship Id="rId5" Type="http://schemas.openxmlformats.org/officeDocument/2006/relationships/oleObject" Target="../embeddings/oleObject343.bin"/><Relationship Id="rId15" Type="http://schemas.openxmlformats.org/officeDocument/2006/relationships/oleObject" Target="../embeddings/oleObject348.bin"/><Relationship Id="rId23" Type="http://schemas.openxmlformats.org/officeDocument/2006/relationships/oleObject" Target="../embeddings/oleObject352.bin"/><Relationship Id="rId28" Type="http://schemas.openxmlformats.org/officeDocument/2006/relationships/oleObject" Target="../embeddings/oleObject355.bin"/><Relationship Id="rId10" Type="http://schemas.openxmlformats.org/officeDocument/2006/relationships/image" Target="../media/image325.wmf"/><Relationship Id="rId19" Type="http://schemas.openxmlformats.org/officeDocument/2006/relationships/oleObject" Target="../embeddings/oleObject350.bin"/><Relationship Id="rId4" Type="http://schemas.openxmlformats.org/officeDocument/2006/relationships/image" Target="../media/image322.wmf"/><Relationship Id="rId9" Type="http://schemas.openxmlformats.org/officeDocument/2006/relationships/oleObject" Target="../embeddings/oleObject345.bin"/><Relationship Id="rId14" Type="http://schemas.openxmlformats.org/officeDocument/2006/relationships/image" Target="../media/image307.wmf"/><Relationship Id="rId22" Type="http://schemas.openxmlformats.org/officeDocument/2006/relationships/image" Target="../media/image306.wmf"/><Relationship Id="rId27" Type="http://schemas.openxmlformats.org/officeDocument/2006/relationships/image" Target="../media/image309.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56.bin"/><Relationship Id="rId2" Type="http://schemas.openxmlformats.org/officeDocument/2006/relationships/slideLayout" Target="../slideLayouts/slideLayout7.xml"/><Relationship Id="rId1" Type="http://schemas.openxmlformats.org/officeDocument/2006/relationships/vmlDrawing" Target="../drawings/vmlDrawing78.vml"/><Relationship Id="rId6" Type="http://schemas.openxmlformats.org/officeDocument/2006/relationships/image" Target="../media/image329.wmf"/><Relationship Id="rId5" Type="http://schemas.openxmlformats.org/officeDocument/2006/relationships/oleObject" Target="../embeddings/oleObject357.bin"/><Relationship Id="rId4" Type="http://schemas.openxmlformats.org/officeDocument/2006/relationships/image" Target="../media/image328.wmf"/></Relationships>
</file>

<file path=ppt/slides/_rels/slide92.xml.rels><?xml version="1.0" encoding="UTF-8" standalone="yes"?>
<Relationships xmlns="http://schemas.openxmlformats.org/package/2006/relationships"><Relationship Id="rId8" Type="http://schemas.openxmlformats.org/officeDocument/2006/relationships/image" Target="../media/image332.wmf"/><Relationship Id="rId13" Type="http://schemas.openxmlformats.org/officeDocument/2006/relationships/oleObject" Target="../embeddings/oleObject363.bin"/><Relationship Id="rId18" Type="http://schemas.openxmlformats.org/officeDocument/2006/relationships/image" Target="../media/image337.wmf"/><Relationship Id="rId3" Type="http://schemas.openxmlformats.org/officeDocument/2006/relationships/oleObject" Target="../embeddings/oleObject358.bin"/><Relationship Id="rId7" Type="http://schemas.openxmlformats.org/officeDocument/2006/relationships/oleObject" Target="../embeddings/oleObject360.bin"/><Relationship Id="rId12" Type="http://schemas.openxmlformats.org/officeDocument/2006/relationships/image" Target="../media/image334.wmf"/><Relationship Id="rId17" Type="http://schemas.openxmlformats.org/officeDocument/2006/relationships/oleObject" Target="../embeddings/oleObject365.bin"/><Relationship Id="rId2" Type="http://schemas.openxmlformats.org/officeDocument/2006/relationships/slideLayout" Target="../slideLayouts/slideLayout7.xml"/><Relationship Id="rId16" Type="http://schemas.openxmlformats.org/officeDocument/2006/relationships/image" Target="../media/image336.wmf"/><Relationship Id="rId1" Type="http://schemas.openxmlformats.org/officeDocument/2006/relationships/vmlDrawing" Target="../drawings/vmlDrawing79.vml"/><Relationship Id="rId6" Type="http://schemas.openxmlformats.org/officeDocument/2006/relationships/image" Target="../media/image331.wmf"/><Relationship Id="rId11" Type="http://schemas.openxmlformats.org/officeDocument/2006/relationships/oleObject" Target="../embeddings/oleObject362.bin"/><Relationship Id="rId5" Type="http://schemas.openxmlformats.org/officeDocument/2006/relationships/oleObject" Target="../embeddings/oleObject359.bin"/><Relationship Id="rId15" Type="http://schemas.openxmlformats.org/officeDocument/2006/relationships/oleObject" Target="../embeddings/oleObject364.bin"/><Relationship Id="rId10" Type="http://schemas.openxmlformats.org/officeDocument/2006/relationships/image" Target="../media/image333.wmf"/><Relationship Id="rId4" Type="http://schemas.openxmlformats.org/officeDocument/2006/relationships/image" Target="../media/image330.emf"/><Relationship Id="rId9" Type="http://schemas.openxmlformats.org/officeDocument/2006/relationships/oleObject" Target="../embeddings/oleObject361.bin"/><Relationship Id="rId14" Type="http://schemas.openxmlformats.org/officeDocument/2006/relationships/image" Target="../media/image335.wmf"/></Relationships>
</file>

<file path=ppt/slides/_rels/slide93.xml.rels><?xml version="1.0" encoding="UTF-8" standalone="yes"?>
<Relationships xmlns="http://schemas.openxmlformats.org/package/2006/relationships"><Relationship Id="rId8" Type="http://schemas.openxmlformats.org/officeDocument/2006/relationships/image" Target="../media/image337.wmf"/><Relationship Id="rId13" Type="http://schemas.openxmlformats.org/officeDocument/2006/relationships/oleObject" Target="../embeddings/oleObject371.bin"/><Relationship Id="rId18" Type="http://schemas.openxmlformats.org/officeDocument/2006/relationships/image" Target="../media/image340.wmf"/><Relationship Id="rId3" Type="http://schemas.openxmlformats.org/officeDocument/2006/relationships/oleObject" Target="../embeddings/oleObject366.bin"/><Relationship Id="rId21" Type="http://schemas.openxmlformats.org/officeDocument/2006/relationships/image" Target="../media/image341.wmf"/><Relationship Id="rId7" Type="http://schemas.openxmlformats.org/officeDocument/2006/relationships/oleObject" Target="../embeddings/oleObject368.bin"/><Relationship Id="rId12" Type="http://schemas.openxmlformats.org/officeDocument/2006/relationships/image" Target="../media/image330.emf"/><Relationship Id="rId17" Type="http://schemas.openxmlformats.org/officeDocument/2006/relationships/oleObject" Target="../embeddings/oleObject373.bin"/><Relationship Id="rId2" Type="http://schemas.openxmlformats.org/officeDocument/2006/relationships/slideLayout" Target="../slideLayouts/slideLayout7.xml"/><Relationship Id="rId16" Type="http://schemas.openxmlformats.org/officeDocument/2006/relationships/image" Target="../media/image339.wmf"/><Relationship Id="rId20" Type="http://schemas.openxmlformats.org/officeDocument/2006/relationships/oleObject" Target="../embeddings/oleObject375.bin"/><Relationship Id="rId1" Type="http://schemas.openxmlformats.org/officeDocument/2006/relationships/vmlDrawing" Target="../drawings/vmlDrawing80.vml"/><Relationship Id="rId6" Type="http://schemas.openxmlformats.org/officeDocument/2006/relationships/image" Target="../media/image336.wmf"/><Relationship Id="rId11" Type="http://schemas.openxmlformats.org/officeDocument/2006/relationships/oleObject" Target="../embeddings/oleObject370.bin"/><Relationship Id="rId5" Type="http://schemas.openxmlformats.org/officeDocument/2006/relationships/oleObject" Target="../embeddings/oleObject367.bin"/><Relationship Id="rId15" Type="http://schemas.openxmlformats.org/officeDocument/2006/relationships/oleObject" Target="../embeddings/oleObject372.bin"/><Relationship Id="rId23" Type="http://schemas.openxmlformats.org/officeDocument/2006/relationships/image" Target="../media/image342.wmf"/><Relationship Id="rId10" Type="http://schemas.openxmlformats.org/officeDocument/2006/relationships/image" Target="../media/image332.wmf"/><Relationship Id="rId19" Type="http://schemas.openxmlformats.org/officeDocument/2006/relationships/oleObject" Target="../embeddings/oleObject374.bin"/><Relationship Id="rId4" Type="http://schemas.openxmlformats.org/officeDocument/2006/relationships/image" Target="../media/image338.wmf"/><Relationship Id="rId9" Type="http://schemas.openxmlformats.org/officeDocument/2006/relationships/oleObject" Target="../embeddings/oleObject369.bin"/><Relationship Id="rId14" Type="http://schemas.openxmlformats.org/officeDocument/2006/relationships/image" Target="../media/image331.wmf"/><Relationship Id="rId22" Type="http://schemas.openxmlformats.org/officeDocument/2006/relationships/oleObject" Target="../embeddings/oleObject376.bin"/></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95.xml.rels><?xml version="1.0" encoding="UTF-8" standalone="yes"?>
<Relationships xmlns="http://schemas.openxmlformats.org/package/2006/relationships"><Relationship Id="rId8" Type="http://schemas.openxmlformats.org/officeDocument/2006/relationships/image" Target="../media/image345.wmf"/><Relationship Id="rId3" Type="http://schemas.openxmlformats.org/officeDocument/2006/relationships/oleObject" Target="../embeddings/oleObject377.bin"/><Relationship Id="rId7" Type="http://schemas.openxmlformats.org/officeDocument/2006/relationships/oleObject" Target="../embeddings/oleObject379.bin"/><Relationship Id="rId2" Type="http://schemas.openxmlformats.org/officeDocument/2006/relationships/slideLayout" Target="../slideLayouts/slideLayout7.xml"/><Relationship Id="rId1" Type="http://schemas.openxmlformats.org/officeDocument/2006/relationships/vmlDrawing" Target="../drawings/vmlDrawing81.vml"/><Relationship Id="rId6" Type="http://schemas.openxmlformats.org/officeDocument/2006/relationships/image" Target="../media/image344.wmf"/><Relationship Id="rId5" Type="http://schemas.openxmlformats.org/officeDocument/2006/relationships/oleObject" Target="../embeddings/oleObject378.bin"/><Relationship Id="rId4" Type="http://schemas.openxmlformats.org/officeDocument/2006/relationships/image" Target="../media/image343.wmf"/></Relationships>
</file>

<file path=ppt/slides/_rels/slide96.xml.rels><?xml version="1.0" encoding="UTF-8" standalone="yes"?>
<Relationships xmlns="http://schemas.openxmlformats.org/package/2006/relationships"><Relationship Id="rId8" Type="http://schemas.openxmlformats.org/officeDocument/2006/relationships/image" Target="../media/image348.wmf"/><Relationship Id="rId13" Type="http://schemas.openxmlformats.org/officeDocument/2006/relationships/oleObject" Target="../embeddings/oleObject385.bin"/><Relationship Id="rId3" Type="http://schemas.openxmlformats.org/officeDocument/2006/relationships/oleObject" Target="../embeddings/oleObject380.bin"/><Relationship Id="rId7" Type="http://schemas.openxmlformats.org/officeDocument/2006/relationships/oleObject" Target="../embeddings/oleObject382.bin"/><Relationship Id="rId12" Type="http://schemas.openxmlformats.org/officeDocument/2006/relationships/image" Target="../media/image343.wmf"/><Relationship Id="rId2" Type="http://schemas.openxmlformats.org/officeDocument/2006/relationships/slideLayout" Target="../slideLayouts/slideLayout14.xml"/><Relationship Id="rId1" Type="http://schemas.openxmlformats.org/officeDocument/2006/relationships/vmlDrawing" Target="../drawings/vmlDrawing82.vml"/><Relationship Id="rId6" Type="http://schemas.openxmlformats.org/officeDocument/2006/relationships/image" Target="../media/image347.wmf"/><Relationship Id="rId11" Type="http://schemas.openxmlformats.org/officeDocument/2006/relationships/oleObject" Target="../embeddings/oleObject384.bin"/><Relationship Id="rId5" Type="http://schemas.openxmlformats.org/officeDocument/2006/relationships/oleObject" Target="../embeddings/oleObject381.bin"/><Relationship Id="rId10" Type="http://schemas.openxmlformats.org/officeDocument/2006/relationships/image" Target="../media/image349.wmf"/><Relationship Id="rId4" Type="http://schemas.openxmlformats.org/officeDocument/2006/relationships/image" Target="../media/image346.wmf"/><Relationship Id="rId9" Type="http://schemas.openxmlformats.org/officeDocument/2006/relationships/oleObject" Target="../embeddings/oleObject383.bin"/><Relationship Id="rId14" Type="http://schemas.openxmlformats.org/officeDocument/2006/relationships/image" Target="../media/image267.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323850" y="1989138"/>
            <a:ext cx="8604250" cy="1079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600" b="1" dirty="0" smtClean="0">
                <a:latin typeface="楷体" panose="02010609060101010101" pitchFamily="49" charset="-122"/>
                <a:ea typeface="楷体" panose="02010609060101010101" pitchFamily="49" charset="-122"/>
              </a:rPr>
              <a:t>第六节  方形镜共焦腔的行波场</a:t>
            </a:r>
          </a:p>
        </p:txBody>
      </p:sp>
    </p:spTree>
    <p:custDataLst>
      <p:tags r:id="rId1"/>
    </p:custData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3221" name="Text Box 5"/>
          <p:cNvSpPr txBox="1">
            <a:spLocks noChangeArrowheads="1"/>
          </p:cNvSpPr>
          <p:nvPr/>
        </p:nvSpPr>
        <p:spPr bwMode="auto">
          <a:xfrm>
            <a:off x="428625" y="357188"/>
            <a:ext cx="2663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宋体" pitchFamily="2" charset="-122"/>
                <a:ea typeface="楷体" panose="02010609060101010101" pitchFamily="49" charset="-122"/>
              </a:rPr>
              <a:t>三、模体积</a:t>
            </a:r>
            <a:endParaRPr kumimoji="0" lang="zh-CN" altLang="en-US" sz="2800" dirty="0">
              <a:ea typeface="楷体" panose="02010609060101010101" pitchFamily="49" charset="-122"/>
            </a:endParaRPr>
          </a:p>
        </p:txBody>
      </p:sp>
      <p:sp>
        <p:nvSpPr>
          <p:cNvPr id="393222" name="Text Box 6"/>
          <p:cNvSpPr txBox="1">
            <a:spLocks noChangeArrowheads="1"/>
          </p:cNvSpPr>
          <p:nvPr/>
        </p:nvSpPr>
        <p:spPr bwMode="auto">
          <a:xfrm>
            <a:off x="571500" y="1143000"/>
            <a:ext cx="7993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、定义：描述某一腔模在腔内扩展的空间范围。</a:t>
            </a:r>
          </a:p>
        </p:txBody>
      </p:sp>
      <p:sp>
        <p:nvSpPr>
          <p:cNvPr id="393223" name="Text Box 7"/>
          <p:cNvSpPr txBox="1">
            <a:spLocks noChangeArrowheads="1"/>
          </p:cNvSpPr>
          <p:nvPr/>
        </p:nvSpPr>
        <p:spPr bwMode="auto">
          <a:xfrm>
            <a:off x="571500" y="1785938"/>
            <a:ext cx="7993063"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20000"/>
              </a:lnSpc>
            </a:pPr>
            <a:r>
              <a:rPr kumimoji="0" lang="en-US" altLang="zh-CN" sz="2800" dirty="0">
                <a:latin typeface="宋体" pitchFamily="2" charset="-122"/>
              </a:rPr>
              <a:t>2</a:t>
            </a:r>
            <a:r>
              <a:rPr kumimoji="0" lang="zh-CN" altLang="en-US" sz="2800" dirty="0">
                <a:latin typeface="楷体" panose="02010609060101010101" pitchFamily="49" charset="-122"/>
                <a:ea typeface="楷体" panose="02010609060101010101" pitchFamily="49" charset="-122"/>
              </a:rPr>
              <a:t>、意义：模体积大</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对激活介质能量的提取就大，对模式振荡作贡献的粒子数越多，就有可能获得大的输出功率。</a:t>
            </a:r>
          </a:p>
        </p:txBody>
      </p:sp>
      <p:sp>
        <p:nvSpPr>
          <p:cNvPr id="393224" name="Text Box 8"/>
          <p:cNvSpPr txBox="1">
            <a:spLocks noChangeArrowheads="1"/>
          </p:cNvSpPr>
          <p:nvPr/>
        </p:nvSpPr>
        <p:spPr bwMode="auto">
          <a:xfrm>
            <a:off x="714375" y="3571875"/>
            <a:ext cx="79930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ea typeface="楷体" panose="02010609060101010101" pitchFamily="49" charset="-122"/>
              </a:rPr>
              <a:t>决定一个模式能否振荡，能获得多大的输出功率，与其它模式的竞争情况等。</a:t>
            </a:r>
          </a:p>
        </p:txBody>
      </p:sp>
      <p:sp>
        <p:nvSpPr>
          <p:cNvPr id="393225" name="Text Box 9"/>
          <p:cNvSpPr txBox="1">
            <a:spLocks noChangeArrowheads="1"/>
          </p:cNvSpPr>
          <p:nvPr/>
        </p:nvSpPr>
        <p:spPr bwMode="auto">
          <a:xfrm>
            <a:off x="571500" y="5000625"/>
            <a:ext cx="5616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3</a:t>
            </a:r>
            <a:r>
              <a:rPr kumimoji="0" lang="zh-CN" altLang="en-US" sz="2800" dirty="0">
                <a:latin typeface="楷体" panose="02010609060101010101" pitchFamily="49" charset="-122"/>
                <a:ea typeface="楷体" panose="02010609060101010101" pitchFamily="49" charset="-122"/>
              </a:rPr>
              <a:t>、对称共焦腔基模的模体积：</a:t>
            </a:r>
            <a:endParaRPr kumimoji="0" lang="zh-CN" altLang="el-GR" sz="2800" dirty="0">
              <a:latin typeface="楷体" panose="02010609060101010101" pitchFamily="49" charset="-122"/>
              <a:ea typeface="楷体" panose="02010609060101010101" pitchFamily="49" charset="-122"/>
            </a:endParaRPr>
          </a:p>
        </p:txBody>
      </p:sp>
      <p:graphicFrame>
        <p:nvGraphicFramePr>
          <p:cNvPr id="393226" name="Object 10"/>
          <p:cNvGraphicFramePr>
            <a:graphicFrameLocks noChangeAspect="1"/>
          </p:cNvGraphicFramePr>
          <p:nvPr/>
        </p:nvGraphicFramePr>
        <p:xfrm>
          <a:off x="5572125" y="4714875"/>
          <a:ext cx="3384550" cy="935038"/>
        </p:xfrm>
        <a:graphic>
          <a:graphicData uri="http://schemas.openxmlformats.org/presentationml/2006/ole">
            <mc:AlternateContent xmlns:mc="http://schemas.openxmlformats.org/markup-compatibility/2006">
              <mc:Choice xmlns:v="urn:schemas-microsoft-com:vml" Requires="v">
                <p:oleObj spid="_x0000_s8202" name="公式" r:id="rId3" imgW="1409400" imgH="444240" progId="Equation.3">
                  <p:embed/>
                </p:oleObj>
              </mc:Choice>
              <mc:Fallback>
                <p:oleObj name="公式" r:id="rId3" imgW="1409400" imgH="4442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4714875"/>
                        <a:ext cx="3384550" cy="935038"/>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0" name="Line 11"/>
          <p:cNvSpPr>
            <a:spLocks noChangeShapeType="1"/>
          </p:cNvSpPr>
          <p:nvPr/>
        </p:nvSpPr>
        <p:spPr bwMode="auto">
          <a:xfrm>
            <a:off x="430213" y="928688"/>
            <a:ext cx="8713787"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3221"/>
                                        </p:tgtEl>
                                        <p:attrNameLst>
                                          <p:attrName>style.visibility</p:attrName>
                                        </p:attrNameLst>
                                      </p:cBhvr>
                                      <p:to>
                                        <p:strVal val="visible"/>
                                      </p:to>
                                    </p:set>
                                    <p:animEffect transition="in" filter="box(in)">
                                      <p:cBhvr>
                                        <p:cTn id="7" dur="500"/>
                                        <p:tgtEl>
                                          <p:spTgt spid="393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3222"/>
                                        </p:tgtEl>
                                        <p:attrNameLst>
                                          <p:attrName>style.visibility</p:attrName>
                                        </p:attrNameLst>
                                      </p:cBhvr>
                                      <p:to>
                                        <p:strVal val="visible"/>
                                      </p:to>
                                    </p:set>
                                    <p:animEffect transition="in" filter="box(in)">
                                      <p:cBhvr>
                                        <p:cTn id="12" dur="500"/>
                                        <p:tgtEl>
                                          <p:spTgt spid="3932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93223"/>
                                        </p:tgtEl>
                                        <p:attrNameLst>
                                          <p:attrName>style.visibility</p:attrName>
                                        </p:attrNameLst>
                                      </p:cBhvr>
                                      <p:to>
                                        <p:strVal val="visible"/>
                                      </p:to>
                                    </p:set>
                                    <p:animEffect transition="in" filter="box(in)">
                                      <p:cBhvr>
                                        <p:cTn id="17" dur="500"/>
                                        <p:tgtEl>
                                          <p:spTgt spid="3932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93224"/>
                                        </p:tgtEl>
                                        <p:attrNameLst>
                                          <p:attrName>style.visibility</p:attrName>
                                        </p:attrNameLst>
                                      </p:cBhvr>
                                      <p:to>
                                        <p:strVal val="visible"/>
                                      </p:to>
                                    </p:set>
                                    <p:animEffect transition="in" filter="box(in)">
                                      <p:cBhvr>
                                        <p:cTn id="22" dur="500"/>
                                        <p:tgtEl>
                                          <p:spTgt spid="3932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93225"/>
                                        </p:tgtEl>
                                        <p:attrNameLst>
                                          <p:attrName>style.visibility</p:attrName>
                                        </p:attrNameLst>
                                      </p:cBhvr>
                                      <p:to>
                                        <p:strVal val="visible"/>
                                      </p:to>
                                    </p:set>
                                    <p:animEffect transition="in" filter="box(in)">
                                      <p:cBhvr>
                                        <p:cTn id="27" dur="500"/>
                                        <p:tgtEl>
                                          <p:spTgt spid="3932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3226"/>
                                        </p:tgtEl>
                                        <p:attrNameLst>
                                          <p:attrName>style.visibility</p:attrName>
                                        </p:attrNameLst>
                                      </p:cBhvr>
                                      <p:to>
                                        <p:strVal val="visible"/>
                                      </p:to>
                                    </p:set>
                                    <p:animEffect transition="in" filter="blinds(horizontal)">
                                      <p:cBhvr>
                                        <p:cTn id="32" dur="500"/>
                                        <p:tgtEl>
                                          <p:spTgt spid="393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1" grpId="0"/>
      <p:bldP spid="393222" grpId="0"/>
      <p:bldP spid="393223" grpId="0"/>
      <p:bldP spid="393224" grpId="0"/>
      <p:bldP spid="39322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6" name="Text Box 4"/>
          <p:cNvSpPr txBox="1">
            <a:spLocks noChangeArrowheads="1"/>
          </p:cNvSpPr>
          <p:nvPr/>
        </p:nvSpPr>
        <p:spPr bwMode="auto">
          <a:xfrm>
            <a:off x="714375" y="1770063"/>
            <a:ext cx="8027988"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楷体" panose="02010609060101010101" pitchFamily="49" charset="-122"/>
                <a:ea typeface="楷体" panose="02010609060101010101" pitchFamily="49" charset="-122"/>
              </a:rPr>
              <a:t>设：</a:t>
            </a:r>
            <a:r>
              <a:rPr lang="en-US" altLang="zh-CN" sz="2800" i="1" dirty="0" err="1">
                <a:latin typeface="Times New Roman" pitchFamily="18" charset="0"/>
                <a:ea typeface="楷体" panose="02010609060101010101" pitchFamily="49" charset="-122"/>
              </a:rPr>
              <a:t>q</a:t>
            </a:r>
            <a:r>
              <a:rPr lang="en-US" altLang="zh-CN" sz="2800" i="1" baseline="-25000" dirty="0" err="1">
                <a:latin typeface="Times New Roman" pitchFamily="18" charset="0"/>
                <a:ea typeface="楷体" panose="02010609060101010101" pitchFamily="49" charset="-122"/>
              </a:rPr>
              <a:t>M</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某一高斯光束从腔内某一参考面（如，腔的一个镜面）出发时的</a:t>
            </a:r>
            <a:r>
              <a:rPr lang="en-US" altLang="zh-CN" sz="2800" dirty="0">
                <a:latin typeface="楷体" panose="02010609060101010101" pitchFamily="49" charset="-122"/>
                <a:ea typeface="楷体" panose="02010609060101010101" pitchFamily="49" charset="-122"/>
              </a:rPr>
              <a:t>q</a:t>
            </a:r>
            <a:r>
              <a:rPr lang="zh-CN" altLang="en-US" sz="2800" dirty="0">
                <a:latin typeface="楷体" panose="02010609060101010101" pitchFamily="49" charset="-122"/>
                <a:ea typeface="楷体" panose="02010609060101010101" pitchFamily="49" charset="-122"/>
              </a:rPr>
              <a:t>参数。</a:t>
            </a:r>
          </a:p>
          <a:p>
            <a:r>
              <a:rPr lang="en-US" altLang="zh-CN" sz="2800" i="1" dirty="0" err="1">
                <a:latin typeface="Times New Roman" pitchFamily="18" charset="0"/>
                <a:ea typeface="楷体" panose="02010609060101010101" pitchFamily="49" charset="-122"/>
              </a:rPr>
              <a:t>q’</a:t>
            </a:r>
            <a:r>
              <a:rPr lang="en-US" altLang="zh-CN" sz="2800" i="1" baseline="-25000" dirty="0" err="1">
                <a:latin typeface="Times New Roman" pitchFamily="18" charset="0"/>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：在腔内往返一周后其</a:t>
            </a:r>
            <a:r>
              <a:rPr lang="en-US" altLang="zh-CN" sz="2800" dirty="0">
                <a:latin typeface="楷体" panose="02010609060101010101" pitchFamily="49" charset="-122"/>
                <a:ea typeface="楷体" panose="02010609060101010101" pitchFamily="49" charset="-122"/>
              </a:rPr>
              <a:t>q</a:t>
            </a:r>
            <a:r>
              <a:rPr lang="zh-CN" altLang="en-US" sz="2800" dirty="0">
                <a:latin typeface="楷体" panose="02010609060101010101" pitchFamily="49" charset="-122"/>
                <a:ea typeface="楷体" panose="02010609060101010101" pitchFamily="49" charset="-122"/>
              </a:rPr>
              <a:t>参数值，有</a:t>
            </a:r>
          </a:p>
        </p:txBody>
      </p:sp>
      <p:graphicFrame>
        <p:nvGraphicFramePr>
          <p:cNvPr id="443397" name="Object 5"/>
          <p:cNvGraphicFramePr>
            <a:graphicFrameLocks noGrp="1" noChangeAspect="1"/>
          </p:cNvGraphicFramePr>
          <p:nvPr>
            <p:ph sz="half" idx="1"/>
          </p:nvPr>
        </p:nvGraphicFramePr>
        <p:xfrm>
          <a:off x="2643188" y="3509963"/>
          <a:ext cx="2376487" cy="1062037"/>
        </p:xfrm>
        <a:graphic>
          <a:graphicData uri="http://schemas.openxmlformats.org/presentationml/2006/ole">
            <mc:AlternateContent xmlns:mc="http://schemas.openxmlformats.org/markup-compatibility/2006">
              <mc:Choice xmlns:v="urn:schemas-microsoft-com:vml" Requires="v">
                <p:oleObj spid="_x0000_s154628" name="公式" r:id="rId3" imgW="965160" imgH="431640" progId="Equation.3">
                  <p:embed/>
                </p:oleObj>
              </mc:Choice>
              <mc:Fallback>
                <p:oleObj name="公式" r:id="rId3" imgW="9651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88" y="3509963"/>
                        <a:ext cx="2376487"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3399" name="Text Box 7"/>
          <p:cNvSpPr txBox="1">
            <a:spLocks noChangeArrowheads="1"/>
          </p:cNvSpPr>
          <p:nvPr/>
        </p:nvSpPr>
        <p:spPr bwMode="auto">
          <a:xfrm>
            <a:off x="642938" y="4910138"/>
            <a:ext cx="813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高斯光束能成为谐振腔的自再现模的条件</a:t>
            </a:r>
          </a:p>
        </p:txBody>
      </p:sp>
      <p:graphicFrame>
        <p:nvGraphicFramePr>
          <p:cNvPr id="443400" name="Object 8"/>
          <p:cNvGraphicFramePr>
            <a:graphicFrameLocks noGrp="1" noChangeAspect="1"/>
          </p:cNvGraphicFramePr>
          <p:nvPr>
            <p:ph sz="half" idx="2"/>
          </p:nvPr>
        </p:nvGraphicFramePr>
        <p:xfrm>
          <a:off x="3143250" y="5715000"/>
          <a:ext cx="1439863" cy="544513"/>
        </p:xfrm>
        <a:graphic>
          <a:graphicData uri="http://schemas.openxmlformats.org/presentationml/2006/ole">
            <mc:AlternateContent xmlns:mc="http://schemas.openxmlformats.org/markup-compatibility/2006">
              <mc:Choice xmlns:v="urn:schemas-microsoft-com:vml" Requires="v">
                <p:oleObj spid="_x0000_s154629" name="公式" r:id="rId5" imgW="571320" imgH="215640" progId="Equation.3">
                  <p:embed/>
                </p:oleObj>
              </mc:Choice>
              <mc:Fallback>
                <p:oleObj name="公式" r:id="rId5" imgW="5713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5715000"/>
                        <a:ext cx="1439863"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a:spLocks noChangeArrowheads="1"/>
          </p:cNvSpPr>
          <p:nvPr/>
        </p:nvSpPr>
        <p:spPr bwMode="auto">
          <a:xfrm>
            <a:off x="714375" y="642938"/>
            <a:ext cx="76438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楷体" panose="02010609060101010101" pitchFamily="49" charset="-122"/>
                <a:ea typeface="楷体" panose="02010609060101010101" pitchFamily="49" charset="-122"/>
              </a:rPr>
              <a:t>根据自再现模的定义，稳定腔的任一高斯模在腔内往返一周后，应重现其自身。</a:t>
            </a:r>
          </a:p>
        </p:txBody>
      </p:sp>
    </p:spTree>
    <p:extLst>
      <p:ext uri="{BB962C8B-B14F-4D97-AF65-F5344CB8AC3E}">
        <p14:creationId xmlns:p14="http://schemas.microsoft.com/office/powerpoint/2010/main" val="18241604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33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33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339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43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P spid="443399" grpId="0"/>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6468" name="Object 4"/>
          <p:cNvGraphicFramePr>
            <a:graphicFrameLocks noChangeAspect="1"/>
          </p:cNvGraphicFramePr>
          <p:nvPr/>
        </p:nvGraphicFramePr>
        <p:xfrm>
          <a:off x="2932113" y="981075"/>
          <a:ext cx="2344737" cy="1062038"/>
        </p:xfrm>
        <a:graphic>
          <a:graphicData uri="http://schemas.openxmlformats.org/presentationml/2006/ole">
            <mc:AlternateContent xmlns:mc="http://schemas.openxmlformats.org/markup-compatibility/2006">
              <mc:Choice xmlns:v="urn:schemas-microsoft-com:vml" Requires="v">
                <p:oleObj spid="_x0000_s155654" name="公式" r:id="rId3" imgW="952200" imgH="431640" progId="Equation.3">
                  <p:embed/>
                </p:oleObj>
              </mc:Choice>
              <mc:Fallback>
                <p:oleObj name="公式" r:id="rId3" imgW="9522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113" y="981075"/>
                        <a:ext cx="2344737"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6469" name="Text Box 5"/>
          <p:cNvSpPr txBox="1">
            <a:spLocks noChangeArrowheads="1"/>
          </p:cNvSpPr>
          <p:nvPr/>
        </p:nvSpPr>
        <p:spPr bwMode="auto">
          <a:xfrm>
            <a:off x="684213" y="333375"/>
            <a:ext cx="4968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所以，对腔的高斯模应有</a:t>
            </a:r>
          </a:p>
        </p:txBody>
      </p:sp>
      <p:sp>
        <p:nvSpPr>
          <p:cNvPr id="446470" name="Text Box 6"/>
          <p:cNvSpPr txBox="1">
            <a:spLocks noChangeArrowheads="1"/>
          </p:cNvSpPr>
          <p:nvPr/>
        </p:nvSpPr>
        <p:spPr bwMode="auto">
          <a:xfrm>
            <a:off x="755650" y="2205038"/>
            <a:ext cx="79930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楷体" panose="02010609060101010101" pitchFamily="49" charset="-122"/>
                <a:ea typeface="楷体" panose="02010609060101010101" pitchFamily="49" charset="-122"/>
              </a:rPr>
              <a:t>式中，</a:t>
            </a:r>
            <a:r>
              <a:rPr lang="en-US" altLang="zh-CN" sz="2800" dirty="0">
                <a:latin typeface="楷体" panose="02010609060101010101" pitchFamily="49" charset="-122"/>
                <a:ea typeface="楷体" panose="02010609060101010101" pitchFamily="49" charset="-122"/>
              </a:rPr>
              <a:t>A,B,C,D</a:t>
            </a:r>
            <a:r>
              <a:rPr lang="zh-CN" altLang="en-US" sz="2800" dirty="0">
                <a:latin typeface="楷体" panose="02010609060101010101" pitchFamily="49" charset="-122"/>
                <a:ea typeface="楷体" panose="02010609060101010101" pitchFamily="49" charset="-122"/>
              </a:rPr>
              <a:t>为傍轴光束在腔内的往返矩阵的元素。上式可解得</a:t>
            </a:r>
          </a:p>
        </p:txBody>
      </p:sp>
      <p:graphicFrame>
        <p:nvGraphicFramePr>
          <p:cNvPr id="446471" name="Object 7"/>
          <p:cNvGraphicFramePr>
            <a:graphicFrameLocks noChangeAspect="1"/>
          </p:cNvGraphicFramePr>
          <p:nvPr/>
        </p:nvGraphicFramePr>
        <p:xfrm>
          <a:off x="2484438" y="3141663"/>
          <a:ext cx="4321175" cy="1100137"/>
        </p:xfrm>
        <a:graphic>
          <a:graphicData uri="http://schemas.openxmlformats.org/presentationml/2006/ole">
            <mc:AlternateContent xmlns:mc="http://schemas.openxmlformats.org/markup-compatibility/2006">
              <mc:Choice xmlns:v="urn:schemas-microsoft-com:vml" Requires="v">
                <p:oleObj spid="_x0000_s155655" name="公式" r:id="rId5" imgW="1993680" imgH="507960" progId="Equation.3">
                  <p:embed/>
                </p:oleObj>
              </mc:Choice>
              <mc:Fallback>
                <p:oleObj name="公式" r:id="rId5" imgW="199368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3141663"/>
                        <a:ext cx="4321175"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6472" name="Object 8"/>
          <p:cNvGraphicFramePr>
            <a:graphicFrameLocks noChangeAspect="1"/>
          </p:cNvGraphicFramePr>
          <p:nvPr/>
        </p:nvGraphicFramePr>
        <p:xfrm>
          <a:off x="1476375" y="5516563"/>
          <a:ext cx="1800225" cy="900112"/>
        </p:xfrm>
        <a:graphic>
          <a:graphicData uri="http://schemas.openxmlformats.org/presentationml/2006/ole">
            <mc:AlternateContent xmlns:mc="http://schemas.openxmlformats.org/markup-compatibility/2006">
              <mc:Choice xmlns:v="urn:schemas-microsoft-com:vml" Requires="v">
                <p:oleObj spid="_x0000_s155656" name="公式" r:id="rId7" imgW="787320" imgH="393480" progId="Equation.3">
                  <p:embed/>
                </p:oleObj>
              </mc:Choice>
              <mc:Fallback>
                <p:oleObj name="公式" r:id="rId7" imgW="78732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5516563"/>
                        <a:ext cx="1800225"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6474" name="Text Box 10"/>
          <p:cNvSpPr txBox="1">
            <a:spLocks noChangeArrowheads="1"/>
          </p:cNvSpPr>
          <p:nvPr/>
        </p:nvSpPr>
        <p:spPr bwMode="auto">
          <a:xfrm>
            <a:off x="755650" y="4292600"/>
            <a:ext cx="79200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可算得高斯模在参考面处的等相位面曲率半径和光斑尺寸为</a:t>
            </a:r>
          </a:p>
        </p:txBody>
      </p:sp>
      <p:graphicFrame>
        <p:nvGraphicFramePr>
          <p:cNvPr id="446475" name="Object 11"/>
          <p:cNvGraphicFramePr>
            <a:graphicFrameLocks noChangeAspect="1"/>
          </p:cNvGraphicFramePr>
          <p:nvPr/>
        </p:nvGraphicFramePr>
        <p:xfrm>
          <a:off x="4859338" y="4670425"/>
          <a:ext cx="3095625" cy="2187575"/>
        </p:xfrm>
        <a:graphic>
          <a:graphicData uri="http://schemas.openxmlformats.org/presentationml/2006/ole">
            <mc:AlternateContent xmlns:mc="http://schemas.openxmlformats.org/markup-compatibility/2006">
              <mc:Choice xmlns:v="urn:schemas-microsoft-com:vml" Requires="v">
                <p:oleObj spid="_x0000_s155657" name="公式" r:id="rId9" imgW="1473120" imgH="1041120" progId="Equation.3">
                  <p:embed/>
                </p:oleObj>
              </mc:Choice>
              <mc:Fallback>
                <p:oleObj name="公式" r:id="rId9" imgW="1473120" imgH="10411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4670425"/>
                        <a:ext cx="3095625" cy="218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387926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64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64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64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64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464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46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9" grpId="0"/>
      <p:bldP spid="446470" grpId="0"/>
      <p:bldP spid="44647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3" name="Text Box 5"/>
          <p:cNvSpPr txBox="1">
            <a:spLocks noChangeArrowheads="1"/>
          </p:cNvSpPr>
          <p:nvPr/>
        </p:nvSpPr>
        <p:spPr bwMode="auto">
          <a:xfrm>
            <a:off x="250825" y="404813"/>
            <a:ext cx="82819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solidFill>
                  <a:srgbClr val="FF0000"/>
                </a:solidFill>
                <a:latin typeface="楷体" panose="02010609060101010101" pitchFamily="49" charset="-122"/>
                <a:ea typeface="楷体" panose="02010609060101010101" pitchFamily="49" charset="-122"/>
              </a:rPr>
              <a:t>说明</a:t>
            </a:r>
            <a:r>
              <a:rPr lang="zh-CN" altLang="en-US" sz="2800" dirty="0">
                <a:solidFill>
                  <a:srgbClr val="FF0000"/>
                </a:solidFill>
                <a:latin typeface="楷体" panose="02010609060101010101" pitchFamily="49" charset="-122"/>
                <a:ea typeface="楷体" panose="02010609060101010101" pitchFamily="49" charset="-122"/>
                <a:sym typeface="Wingdings" pitchFamily="2" charset="2"/>
              </a:rPr>
              <a:t>：</a:t>
            </a:r>
            <a:r>
              <a:rPr lang="en-US" altLang="zh-CN" sz="2800" dirty="0">
                <a:latin typeface="楷体" panose="02010609060101010101" pitchFamily="49" charset="-122"/>
                <a:ea typeface="楷体" panose="02010609060101010101" pitchFamily="49" charset="-122"/>
                <a:sym typeface="Wingdings" pitchFamily="2" charset="2"/>
              </a:rPr>
              <a:t>1.</a:t>
            </a:r>
            <a:r>
              <a:rPr lang="zh-CN" altLang="en-US" sz="2800" dirty="0">
                <a:latin typeface="楷体" panose="02010609060101010101" pitchFamily="49" charset="-122"/>
                <a:ea typeface="楷体" panose="02010609060101010101" pitchFamily="49" charset="-122"/>
                <a:sym typeface="Wingdings" pitchFamily="2" charset="2"/>
              </a:rPr>
              <a:t>上式表明，一旦给定了稳定腔的具体几何结构，其高斯模的特征就可按照上式完全确定。</a:t>
            </a:r>
            <a:endParaRPr lang="zh-CN" altLang="en-US" sz="2800" dirty="0">
              <a:latin typeface="楷体" panose="02010609060101010101" pitchFamily="49" charset="-122"/>
              <a:ea typeface="楷体" panose="02010609060101010101" pitchFamily="49" charset="-122"/>
            </a:endParaRPr>
          </a:p>
        </p:txBody>
      </p:sp>
      <p:graphicFrame>
        <p:nvGraphicFramePr>
          <p:cNvPr id="447494" name="Object 6"/>
          <p:cNvGraphicFramePr>
            <a:graphicFrameLocks noChangeAspect="1"/>
          </p:cNvGraphicFramePr>
          <p:nvPr/>
        </p:nvGraphicFramePr>
        <p:xfrm>
          <a:off x="3419475" y="4652963"/>
          <a:ext cx="1871663" cy="782637"/>
        </p:xfrm>
        <a:graphic>
          <a:graphicData uri="http://schemas.openxmlformats.org/presentationml/2006/ole">
            <mc:AlternateContent xmlns:mc="http://schemas.openxmlformats.org/markup-compatibility/2006">
              <mc:Choice xmlns:v="urn:schemas-microsoft-com:vml" Requires="v">
                <p:oleObj spid="_x0000_s156675" name="公式" r:id="rId3" imgW="939600" imgH="393480" progId="Equation.3">
                  <p:embed/>
                </p:oleObj>
              </mc:Choice>
              <mc:Fallback>
                <p:oleObj name="公式" r:id="rId3" imgW="9396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4652963"/>
                        <a:ext cx="1871663"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7496" name="Text Box 8"/>
          <p:cNvSpPr txBox="1">
            <a:spLocks noChangeArrowheads="1"/>
          </p:cNvSpPr>
          <p:nvPr/>
        </p:nvSpPr>
        <p:spPr bwMode="auto">
          <a:xfrm>
            <a:off x="179388" y="1484313"/>
            <a:ext cx="8964612"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10000"/>
              </a:lnSpc>
            </a:pPr>
            <a:r>
              <a:rPr lang="en-US" altLang="zh-CN" sz="2800" dirty="0">
                <a:latin typeface="楷体" panose="02010609060101010101" pitchFamily="49" charset="-122"/>
                <a:ea typeface="楷体" panose="02010609060101010101" pitchFamily="49" charset="-122"/>
                <a:sym typeface="Wingdings" pitchFamily="2" charset="2"/>
              </a:rPr>
              <a:t>    2.</a:t>
            </a:r>
            <a:r>
              <a:rPr lang="zh-CN" altLang="en-US" sz="2800" dirty="0">
                <a:latin typeface="楷体" panose="02010609060101010101" pitchFamily="49" charset="-122"/>
                <a:ea typeface="楷体" panose="02010609060101010101" pitchFamily="49" charset="-122"/>
                <a:sym typeface="Wingdings" pitchFamily="2" charset="2"/>
              </a:rPr>
              <a:t>上式不仅适用于两镜组成的共轴球面腔，而且适用于所有稳定腔，从而可求出任何稳定腔内任一参考面处高斯光束的参数。</a:t>
            </a:r>
            <a:endParaRPr lang="zh-CN" altLang="en-US" dirty="0">
              <a:sym typeface="Wingdings" pitchFamily="2" charset="2"/>
            </a:endParaRPr>
          </a:p>
        </p:txBody>
      </p:sp>
      <p:sp>
        <p:nvSpPr>
          <p:cNvPr id="447497" name="Text Box 9"/>
          <p:cNvSpPr txBox="1">
            <a:spLocks noChangeArrowheads="1"/>
          </p:cNvSpPr>
          <p:nvPr/>
        </p:nvSpPr>
        <p:spPr bwMode="auto">
          <a:xfrm>
            <a:off x="323850" y="2997200"/>
            <a:ext cx="8423275"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10000"/>
              </a:lnSpc>
            </a:pPr>
            <a:r>
              <a:rPr lang="en-US" altLang="zh-CN" sz="2800" dirty="0">
                <a:latin typeface="楷体" panose="02010609060101010101" pitchFamily="49" charset="-122"/>
                <a:ea typeface="楷体" panose="02010609060101010101" pitchFamily="49" charset="-122"/>
                <a:sym typeface="Wingdings" pitchFamily="2" charset="2"/>
              </a:rPr>
              <a:t>   3.</a:t>
            </a:r>
            <a:r>
              <a:rPr lang="zh-CN" altLang="en-US" sz="2800" dirty="0">
                <a:latin typeface="楷体" panose="02010609060101010101" pitchFamily="49" charset="-122"/>
                <a:ea typeface="楷体" panose="02010609060101010101" pitchFamily="49" charset="-122"/>
                <a:sym typeface="Wingdings" pitchFamily="2" charset="2"/>
              </a:rPr>
              <a:t>通过上式，可以导出腔的稳定性条件</a:t>
            </a:r>
          </a:p>
          <a:p>
            <a:pPr>
              <a:lnSpc>
                <a:spcPct val="110000"/>
              </a:lnSpc>
              <a:spcBef>
                <a:spcPct val="10000"/>
              </a:spcBef>
            </a:pPr>
            <a:r>
              <a:rPr lang="zh-CN" altLang="en-US" sz="2800" dirty="0">
                <a:latin typeface="楷体" panose="02010609060101010101" pitchFamily="49" charset="-122"/>
                <a:ea typeface="楷体" panose="02010609060101010101" pitchFamily="49" charset="-122"/>
                <a:sym typeface="Wingdings" pitchFamily="2" charset="2"/>
              </a:rPr>
              <a:t>    腔内存在着真实的高斯模的条件应该是能由上式得到实数 </a:t>
            </a:r>
            <a:r>
              <a:rPr lang="el-GR" altLang="zh-CN" sz="2800" dirty="0">
                <a:latin typeface="楷体" panose="02010609060101010101" pitchFamily="49" charset="-122"/>
                <a:ea typeface="楷体" panose="02010609060101010101" pitchFamily="49" charset="-122"/>
                <a:sym typeface="Wingdings" pitchFamily="2" charset="2"/>
              </a:rPr>
              <a:t>ω</a:t>
            </a:r>
            <a:r>
              <a:rPr lang="en-US" altLang="zh-CN" sz="2800" baseline="-25000" dirty="0">
                <a:latin typeface="楷体" panose="02010609060101010101" pitchFamily="49" charset="-122"/>
                <a:ea typeface="楷体" panose="02010609060101010101" pitchFamily="49" charset="-122"/>
                <a:sym typeface="Wingdings" pitchFamily="2" charset="2"/>
              </a:rPr>
              <a:t>m</a:t>
            </a:r>
            <a:r>
              <a:rPr lang="en-US" altLang="zh-CN" sz="2800" dirty="0">
                <a:latin typeface="楷体" panose="02010609060101010101" pitchFamily="49" charset="-122"/>
                <a:ea typeface="楷体" panose="02010609060101010101" pitchFamily="49" charset="-122"/>
                <a:sym typeface="Wingdings" pitchFamily="2" charset="2"/>
              </a:rPr>
              <a:t> </a:t>
            </a:r>
            <a:r>
              <a:rPr lang="zh-CN" altLang="en-US" sz="2800" dirty="0">
                <a:latin typeface="楷体" panose="02010609060101010101" pitchFamily="49" charset="-122"/>
                <a:ea typeface="楷体" panose="02010609060101010101" pitchFamily="49" charset="-122"/>
                <a:sym typeface="Wingdings" pitchFamily="2" charset="2"/>
              </a:rPr>
              <a:t>值，应有</a:t>
            </a:r>
            <a:endParaRPr lang="zh-CN" altLang="en-US" sz="2800" dirty="0">
              <a:latin typeface="楷体" panose="02010609060101010101" pitchFamily="49" charset="-122"/>
              <a:ea typeface="楷体" panose="02010609060101010101" pitchFamily="49" charset="-122"/>
            </a:endParaRPr>
          </a:p>
        </p:txBody>
      </p:sp>
      <p:sp>
        <p:nvSpPr>
          <p:cNvPr id="447498" name="Text Box 10"/>
          <p:cNvSpPr txBox="1">
            <a:spLocks noChangeArrowheads="1"/>
          </p:cNvSpPr>
          <p:nvPr/>
        </p:nvSpPr>
        <p:spPr bwMode="auto">
          <a:xfrm>
            <a:off x="0" y="5445125"/>
            <a:ext cx="88931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sym typeface="Wingdings" pitchFamily="2" charset="2"/>
              </a:rPr>
              <a:t>   4. </a:t>
            </a:r>
            <a:r>
              <a:rPr lang="zh-CN" altLang="en-US" sz="2800" dirty="0">
                <a:latin typeface="楷体" panose="02010609060101010101" pitchFamily="49" charset="-122"/>
                <a:ea typeface="楷体" panose="02010609060101010101" pitchFamily="49" charset="-122"/>
                <a:sym typeface="Wingdings" pitchFamily="2" charset="2"/>
              </a:rPr>
              <a:t>在稳定光学腔中不存在傍轴光线的几何逸出损耗与腔内存在着高斯光束型的本征模这一断言是等价的。</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983063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74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74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749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749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7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3" grpId="0"/>
      <p:bldP spid="447496" grpId="0"/>
      <p:bldP spid="447497" grpId="0"/>
      <p:bldP spid="447498"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2" name="Text Box 2"/>
          <p:cNvSpPr txBox="1">
            <a:spLocks noChangeArrowheads="1"/>
          </p:cNvSpPr>
          <p:nvPr/>
        </p:nvSpPr>
        <p:spPr bwMode="auto">
          <a:xfrm>
            <a:off x="466725" y="381000"/>
            <a:ext cx="7778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solidFill>
                  <a:schemeClr val="accent2"/>
                </a:solidFill>
                <a:latin typeface="Times New Roman" pitchFamily="18" charset="0"/>
                <a:ea typeface="楷体" panose="02010609060101010101" pitchFamily="49" charset="-122"/>
              </a:rPr>
              <a:t>基模往往集中在腔的轴线附近。</a:t>
            </a:r>
            <a:r>
              <a:rPr lang="zh-CN" altLang="en-US" sz="2400" b="0" dirty="0">
                <a:latin typeface="Times New Roman" pitchFamily="18" charset="0"/>
                <a:ea typeface="黑体" pitchFamily="49" charset="-122"/>
              </a:rPr>
              <a:t>  </a:t>
            </a:r>
          </a:p>
        </p:txBody>
      </p:sp>
      <p:sp>
        <p:nvSpPr>
          <p:cNvPr id="9223" name="Text Box 5"/>
          <p:cNvSpPr txBox="1">
            <a:spLocks noChangeArrowheads="1"/>
          </p:cNvSpPr>
          <p:nvPr/>
        </p:nvSpPr>
        <p:spPr bwMode="auto">
          <a:xfrm>
            <a:off x="431800" y="2636838"/>
            <a:ext cx="8712200"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400" dirty="0">
                <a:latin typeface="Times New Roman" pitchFamily="18" charset="0"/>
                <a:ea typeface="楷体" panose="02010609060101010101" pitchFamily="49" charset="-122"/>
              </a:rPr>
              <a:t>例：（二氧化碳激光器）</a:t>
            </a:r>
          </a:p>
          <a:p>
            <a:r>
              <a:rPr kumimoji="0" lang="zh-CN" altLang="en-US" sz="2200" b="0" i="1" dirty="0">
                <a:sym typeface="Symbol" pitchFamily="18" charset="2"/>
              </a:rPr>
              <a:t></a:t>
            </a:r>
            <a:r>
              <a:rPr lang="en-US" altLang="zh-CN" sz="2200" b="0" i="1" dirty="0">
                <a:sym typeface="Symbol" pitchFamily="18" charset="2"/>
              </a:rPr>
              <a:t>=10.6m, L=1m, 2a=20mm        =5.3cm</a:t>
            </a:r>
            <a:r>
              <a:rPr lang="en-US" altLang="zh-CN" sz="2200" b="0" i="1" baseline="30000" dirty="0">
                <a:sym typeface="Symbol" pitchFamily="18" charset="2"/>
              </a:rPr>
              <a:t>3</a:t>
            </a:r>
            <a:r>
              <a:rPr lang="en-US" altLang="zh-CN" sz="2200" b="0" i="1" dirty="0">
                <a:sym typeface="Symbol" pitchFamily="18" charset="2"/>
              </a:rPr>
              <a:t>   V=314cm</a:t>
            </a:r>
            <a:r>
              <a:rPr lang="en-US" altLang="zh-CN" sz="2200" b="0" i="1" baseline="30000" dirty="0">
                <a:sym typeface="Symbol" pitchFamily="18" charset="2"/>
              </a:rPr>
              <a:t>3</a:t>
            </a:r>
            <a:r>
              <a:rPr lang="en-US" altLang="zh-CN" sz="2200" b="0" dirty="0">
                <a:sym typeface="Symbol" pitchFamily="18" charset="2"/>
              </a:rPr>
              <a:t>  </a:t>
            </a:r>
          </a:p>
          <a:p>
            <a:r>
              <a:rPr lang="en-US" altLang="zh-CN" sz="2200" b="0" dirty="0">
                <a:sym typeface="Symbol" pitchFamily="18" charset="2"/>
              </a:rPr>
              <a:t>                / </a:t>
            </a:r>
            <a:r>
              <a:rPr lang="en-US" altLang="zh-CN" sz="2200" b="0" i="1" dirty="0">
                <a:sym typeface="Symbol" pitchFamily="18" charset="2"/>
              </a:rPr>
              <a:t>V = 5.3 / 314 = 1.7%   </a:t>
            </a:r>
            <a:r>
              <a:rPr lang="zh-CN" altLang="en-US" sz="2400" dirty="0">
                <a:ea typeface="楷体" panose="02010609060101010101" pitchFamily="49" charset="-122"/>
                <a:sym typeface="Symbol" pitchFamily="18" charset="2"/>
              </a:rPr>
              <a:t>难以获得高功率</a:t>
            </a:r>
            <a:endParaRPr lang="zh-CN" altLang="en-US" sz="2400" dirty="0">
              <a:ea typeface="楷体" panose="02010609060101010101" pitchFamily="49" charset="-122"/>
            </a:endParaRPr>
          </a:p>
        </p:txBody>
      </p:sp>
      <p:graphicFrame>
        <p:nvGraphicFramePr>
          <p:cNvPr id="9218" name="Object 6"/>
          <p:cNvGraphicFramePr>
            <a:graphicFrameLocks noChangeAspect="1"/>
          </p:cNvGraphicFramePr>
          <p:nvPr/>
        </p:nvGraphicFramePr>
        <p:xfrm>
          <a:off x="1331913" y="3716338"/>
          <a:ext cx="334962" cy="381000"/>
        </p:xfrm>
        <a:graphic>
          <a:graphicData uri="http://schemas.openxmlformats.org/presentationml/2006/ole">
            <mc:AlternateContent xmlns:mc="http://schemas.openxmlformats.org/markup-compatibility/2006">
              <mc:Choice xmlns:v="urn:schemas-microsoft-com:vml" Requires="v">
                <p:oleObj spid="_x0000_s9247" name="公式" r:id="rId3" imgW="279360" imgH="317160" progId="Equation.3">
                  <p:embed/>
                </p:oleObj>
              </mc:Choice>
              <mc:Fallback>
                <p:oleObj name="公式" r:id="rId3" imgW="279360" imgH="3171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716338"/>
                        <a:ext cx="3349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Text Box 8"/>
          <p:cNvSpPr txBox="1">
            <a:spLocks noChangeArrowheads="1"/>
          </p:cNvSpPr>
          <p:nvPr/>
        </p:nvSpPr>
        <p:spPr bwMode="auto">
          <a:xfrm>
            <a:off x="468313" y="4508500"/>
            <a:ext cx="7156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4 </a:t>
            </a:r>
            <a:r>
              <a:rPr lang="zh-CN" altLang="en-US" sz="2800" dirty="0">
                <a:latin typeface="楷体" panose="02010609060101010101" pitchFamily="49" charset="-122"/>
                <a:ea typeface="楷体" panose="02010609060101010101" pitchFamily="49" charset="-122"/>
              </a:rPr>
              <a:t>高阶模体积－ 模阶次 </a:t>
            </a:r>
            <a:r>
              <a:rPr lang="zh-CN" altLang="en-US" sz="2800" dirty="0">
                <a:latin typeface="楷体" panose="02010609060101010101" pitchFamily="49" charset="-122"/>
                <a:ea typeface="楷体" panose="02010609060101010101" pitchFamily="49" charset="-122"/>
                <a:sym typeface="Symbol" pitchFamily="18" charset="2"/>
              </a:rPr>
              <a:t>，模体积 </a:t>
            </a:r>
          </a:p>
        </p:txBody>
      </p:sp>
      <p:graphicFrame>
        <p:nvGraphicFramePr>
          <p:cNvPr id="9219" name="Object 9"/>
          <p:cNvGraphicFramePr>
            <a:graphicFrameLocks noChangeAspect="1"/>
          </p:cNvGraphicFramePr>
          <p:nvPr/>
        </p:nvGraphicFramePr>
        <p:xfrm>
          <a:off x="1071563" y="5214938"/>
          <a:ext cx="7000875" cy="955675"/>
        </p:xfrm>
        <a:graphic>
          <a:graphicData uri="http://schemas.openxmlformats.org/presentationml/2006/ole">
            <mc:AlternateContent xmlns:mc="http://schemas.openxmlformats.org/markup-compatibility/2006">
              <mc:Choice xmlns:v="urn:schemas-microsoft-com:vml" Requires="v">
                <p:oleObj spid="_x0000_s9248" name="公式" r:id="rId5" imgW="2527200" imgH="419040" progId="Equation.3">
                  <p:embed/>
                </p:oleObj>
              </mc:Choice>
              <mc:Fallback>
                <p:oleObj name="公式" r:id="rId5" imgW="2527200" imgH="4190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63" y="5214938"/>
                        <a:ext cx="7000875"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5" name="Arc 11"/>
          <p:cNvSpPr>
            <a:spLocks/>
          </p:cNvSpPr>
          <p:nvPr/>
        </p:nvSpPr>
        <p:spPr bwMode="auto">
          <a:xfrm>
            <a:off x="2722563" y="1752600"/>
            <a:ext cx="3741737" cy="303213"/>
          </a:xfrm>
          <a:custGeom>
            <a:avLst/>
            <a:gdLst>
              <a:gd name="T0" fmla="*/ 0 w 36326"/>
              <a:gd name="T1" fmla="*/ 2147483647 h 21600"/>
              <a:gd name="T2" fmla="*/ 2147483647 w 36326"/>
              <a:gd name="T3" fmla="*/ 2147483647 h 21600"/>
              <a:gd name="T4" fmla="*/ 2147483647 w 36326"/>
              <a:gd name="T5" fmla="*/ 2147483647 h 21600"/>
              <a:gd name="T6" fmla="*/ 0 60000 65536"/>
              <a:gd name="T7" fmla="*/ 0 60000 65536"/>
              <a:gd name="T8" fmla="*/ 0 60000 65536"/>
              <a:gd name="T9" fmla="*/ 0 w 36326"/>
              <a:gd name="T10" fmla="*/ 0 h 21600"/>
              <a:gd name="T11" fmla="*/ 36326 w 36326"/>
              <a:gd name="T12" fmla="*/ 21600 h 21600"/>
            </a:gdLst>
            <a:ahLst/>
            <a:cxnLst>
              <a:cxn ang="T6">
                <a:pos x="T0" y="T1"/>
              </a:cxn>
              <a:cxn ang="T7">
                <a:pos x="T2" y="T3"/>
              </a:cxn>
              <a:cxn ang="T8">
                <a:pos x="T4" y="T5"/>
              </a:cxn>
            </a:cxnLst>
            <a:rect l="T9" t="T10" r="T11" b="T12"/>
            <a:pathLst>
              <a:path w="36326" h="21600" fill="none" extrusionOk="0">
                <a:moveTo>
                  <a:pt x="-1" y="10557"/>
                </a:moveTo>
                <a:cubicBezTo>
                  <a:pt x="3893" y="4011"/>
                  <a:pt x="10947" y="-1"/>
                  <a:pt x="18564" y="0"/>
                </a:cubicBezTo>
                <a:cubicBezTo>
                  <a:pt x="25653" y="0"/>
                  <a:pt x="32291" y="3479"/>
                  <a:pt x="36326" y="9308"/>
                </a:cubicBezTo>
              </a:path>
              <a:path w="36326" h="21600" stroke="0" extrusionOk="0">
                <a:moveTo>
                  <a:pt x="-1" y="10557"/>
                </a:moveTo>
                <a:cubicBezTo>
                  <a:pt x="3893" y="4011"/>
                  <a:pt x="10947" y="-1"/>
                  <a:pt x="18564" y="0"/>
                </a:cubicBezTo>
                <a:cubicBezTo>
                  <a:pt x="25653" y="0"/>
                  <a:pt x="32291" y="3479"/>
                  <a:pt x="36326" y="9308"/>
                </a:cubicBezTo>
                <a:lnTo>
                  <a:pt x="18564" y="21600"/>
                </a:lnTo>
                <a:close/>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9226" name="Arc 12"/>
          <p:cNvSpPr>
            <a:spLocks/>
          </p:cNvSpPr>
          <p:nvPr/>
        </p:nvSpPr>
        <p:spPr bwMode="auto">
          <a:xfrm rot="10734999">
            <a:off x="2720975" y="1217613"/>
            <a:ext cx="3768725" cy="306387"/>
          </a:xfrm>
          <a:custGeom>
            <a:avLst/>
            <a:gdLst>
              <a:gd name="T0" fmla="*/ 0 w 38766"/>
              <a:gd name="T1" fmla="*/ 2147483647 h 21600"/>
              <a:gd name="T2" fmla="*/ 2147483647 w 38766"/>
              <a:gd name="T3" fmla="*/ 2147483647 h 21600"/>
              <a:gd name="T4" fmla="*/ 2147483647 w 38766"/>
              <a:gd name="T5" fmla="*/ 2147483647 h 21600"/>
              <a:gd name="T6" fmla="*/ 0 60000 65536"/>
              <a:gd name="T7" fmla="*/ 0 60000 65536"/>
              <a:gd name="T8" fmla="*/ 0 60000 65536"/>
              <a:gd name="T9" fmla="*/ 0 w 38766"/>
              <a:gd name="T10" fmla="*/ 0 h 21600"/>
              <a:gd name="T11" fmla="*/ 38766 w 38766"/>
              <a:gd name="T12" fmla="*/ 21600 h 21600"/>
            </a:gdLst>
            <a:ahLst/>
            <a:cxnLst>
              <a:cxn ang="T6">
                <a:pos x="T0" y="T1"/>
              </a:cxn>
              <a:cxn ang="T7">
                <a:pos x="T2" y="T3"/>
              </a:cxn>
              <a:cxn ang="T8">
                <a:pos x="T4" y="T5"/>
              </a:cxn>
            </a:cxnLst>
            <a:rect l="T9" t="T10" r="T11" b="T12"/>
            <a:pathLst>
              <a:path w="38766" h="21600" fill="none" extrusionOk="0">
                <a:moveTo>
                  <a:pt x="0" y="9923"/>
                </a:moveTo>
                <a:cubicBezTo>
                  <a:pt x="3974" y="3738"/>
                  <a:pt x="10820" y="-1"/>
                  <a:pt x="18172" y="0"/>
                </a:cubicBezTo>
                <a:cubicBezTo>
                  <a:pt x="27591" y="0"/>
                  <a:pt x="35925" y="6104"/>
                  <a:pt x="38766" y="15085"/>
                </a:cubicBezTo>
              </a:path>
              <a:path w="38766" h="21600" stroke="0" extrusionOk="0">
                <a:moveTo>
                  <a:pt x="0" y="9923"/>
                </a:moveTo>
                <a:cubicBezTo>
                  <a:pt x="3974" y="3738"/>
                  <a:pt x="10820" y="-1"/>
                  <a:pt x="18172" y="0"/>
                </a:cubicBezTo>
                <a:cubicBezTo>
                  <a:pt x="27591" y="0"/>
                  <a:pt x="35925" y="6104"/>
                  <a:pt x="38766" y="15085"/>
                </a:cubicBezTo>
                <a:lnTo>
                  <a:pt x="18172" y="21600"/>
                </a:lnTo>
                <a:close/>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9227" name="Arc 13"/>
          <p:cNvSpPr>
            <a:spLocks/>
          </p:cNvSpPr>
          <p:nvPr/>
        </p:nvSpPr>
        <p:spPr bwMode="auto">
          <a:xfrm>
            <a:off x="6300788" y="1035050"/>
            <a:ext cx="209550" cy="1371600"/>
          </a:xfrm>
          <a:custGeom>
            <a:avLst/>
            <a:gdLst>
              <a:gd name="T0" fmla="*/ 146224930 w 28916"/>
              <a:gd name="T1" fmla="*/ 0 h 43200"/>
              <a:gd name="T2" fmla="*/ 0 w 28916"/>
              <a:gd name="T3" fmla="*/ 2147483647 h 43200"/>
              <a:gd name="T4" fmla="*/ 146224930 w 28916"/>
              <a:gd name="T5" fmla="*/ 2147483647 h 43200"/>
              <a:gd name="T6" fmla="*/ 0 60000 65536"/>
              <a:gd name="T7" fmla="*/ 0 60000 65536"/>
              <a:gd name="T8" fmla="*/ 0 60000 65536"/>
              <a:gd name="T9" fmla="*/ 0 w 28916"/>
              <a:gd name="T10" fmla="*/ 0 h 43200"/>
              <a:gd name="T11" fmla="*/ 28916 w 28916"/>
              <a:gd name="T12" fmla="*/ 43200 h 43200"/>
            </a:gdLst>
            <a:ahLst/>
            <a:cxnLst>
              <a:cxn ang="T6">
                <a:pos x="T0" y="T1"/>
              </a:cxn>
              <a:cxn ang="T7">
                <a:pos x="T2" y="T3"/>
              </a:cxn>
              <a:cxn ang="T8">
                <a:pos x="T4" y="T5"/>
              </a:cxn>
            </a:cxnLst>
            <a:rect l="T9" t="T10" r="T11" b="T12"/>
            <a:pathLst>
              <a:path w="28916" h="43200" fill="none" extrusionOk="0">
                <a:moveTo>
                  <a:pt x="7315" y="0"/>
                </a:moveTo>
                <a:cubicBezTo>
                  <a:pt x="19245" y="0"/>
                  <a:pt x="28916" y="9670"/>
                  <a:pt x="28916" y="21600"/>
                </a:cubicBezTo>
                <a:cubicBezTo>
                  <a:pt x="28916" y="33529"/>
                  <a:pt x="19245" y="43200"/>
                  <a:pt x="7316" y="43200"/>
                </a:cubicBezTo>
                <a:cubicBezTo>
                  <a:pt x="4821" y="43200"/>
                  <a:pt x="2346" y="42768"/>
                  <a:pt x="-1" y="41923"/>
                </a:cubicBezTo>
              </a:path>
              <a:path w="28916" h="43200" stroke="0" extrusionOk="0">
                <a:moveTo>
                  <a:pt x="7315" y="0"/>
                </a:moveTo>
                <a:cubicBezTo>
                  <a:pt x="19245" y="0"/>
                  <a:pt x="28916" y="9670"/>
                  <a:pt x="28916" y="21600"/>
                </a:cubicBezTo>
                <a:cubicBezTo>
                  <a:pt x="28916" y="33529"/>
                  <a:pt x="19245" y="43200"/>
                  <a:pt x="7316" y="43200"/>
                </a:cubicBezTo>
                <a:cubicBezTo>
                  <a:pt x="4821" y="43200"/>
                  <a:pt x="2346" y="42768"/>
                  <a:pt x="-1" y="41923"/>
                </a:cubicBezTo>
                <a:lnTo>
                  <a:pt x="7316"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9228" name="Line 14"/>
          <p:cNvSpPr>
            <a:spLocks noChangeShapeType="1"/>
          </p:cNvSpPr>
          <p:nvPr/>
        </p:nvSpPr>
        <p:spPr bwMode="auto">
          <a:xfrm>
            <a:off x="6378575" y="1035050"/>
            <a:ext cx="233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5"/>
          <p:cNvSpPr>
            <a:spLocks noChangeShapeType="1"/>
          </p:cNvSpPr>
          <p:nvPr/>
        </p:nvSpPr>
        <p:spPr bwMode="auto">
          <a:xfrm>
            <a:off x="6611938" y="103505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16"/>
          <p:cNvSpPr>
            <a:spLocks noChangeShapeType="1"/>
          </p:cNvSpPr>
          <p:nvPr/>
        </p:nvSpPr>
        <p:spPr bwMode="auto">
          <a:xfrm>
            <a:off x="6378575" y="2406650"/>
            <a:ext cx="233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Arc 17"/>
          <p:cNvSpPr>
            <a:spLocks/>
          </p:cNvSpPr>
          <p:nvPr/>
        </p:nvSpPr>
        <p:spPr bwMode="auto">
          <a:xfrm rot="10769608">
            <a:off x="2644775" y="990600"/>
            <a:ext cx="155575" cy="1368425"/>
          </a:xfrm>
          <a:custGeom>
            <a:avLst/>
            <a:gdLst>
              <a:gd name="T0" fmla="*/ 32982504 w 28916"/>
              <a:gd name="T1" fmla="*/ 0 h 43200"/>
              <a:gd name="T2" fmla="*/ 0 w 28916"/>
              <a:gd name="T3" fmla="*/ 2147483647 h 43200"/>
              <a:gd name="T4" fmla="*/ 32982504 w 28916"/>
              <a:gd name="T5" fmla="*/ 2147483647 h 43200"/>
              <a:gd name="T6" fmla="*/ 0 60000 65536"/>
              <a:gd name="T7" fmla="*/ 0 60000 65536"/>
              <a:gd name="T8" fmla="*/ 0 60000 65536"/>
              <a:gd name="T9" fmla="*/ 0 w 28916"/>
              <a:gd name="T10" fmla="*/ 0 h 43200"/>
              <a:gd name="T11" fmla="*/ 28916 w 28916"/>
              <a:gd name="T12" fmla="*/ 43200 h 43200"/>
            </a:gdLst>
            <a:ahLst/>
            <a:cxnLst>
              <a:cxn ang="T6">
                <a:pos x="T0" y="T1"/>
              </a:cxn>
              <a:cxn ang="T7">
                <a:pos x="T2" y="T3"/>
              </a:cxn>
              <a:cxn ang="T8">
                <a:pos x="T4" y="T5"/>
              </a:cxn>
            </a:cxnLst>
            <a:rect l="T9" t="T10" r="T11" b="T12"/>
            <a:pathLst>
              <a:path w="28916" h="43200" fill="none" extrusionOk="0">
                <a:moveTo>
                  <a:pt x="7315" y="0"/>
                </a:moveTo>
                <a:cubicBezTo>
                  <a:pt x="19245" y="0"/>
                  <a:pt x="28916" y="9670"/>
                  <a:pt x="28916" y="21600"/>
                </a:cubicBezTo>
                <a:cubicBezTo>
                  <a:pt x="28916" y="33529"/>
                  <a:pt x="19245" y="43200"/>
                  <a:pt x="7316" y="43200"/>
                </a:cubicBezTo>
                <a:cubicBezTo>
                  <a:pt x="4821" y="43200"/>
                  <a:pt x="2346" y="42768"/>
                  <a:pt x="-1" y="41923"/>
                </a:cubicBezTo>
              </a:path>
              <a:path w="28916" h="43200" stroke="0" extrusionOk="0">
                <a:moveTo>
                  <a:pt x="7315" y="0"/>
                </a:moveTo>
                <a:cubicBezTo>
                  <a:pt x="19245" y="0"/>
                  <a:pt x="28916" y="9670"/>
                  <a:pt x="28916" y="21600"/>
                </a:cubicBezTo>
                <a:cubicBezTo>
                  <a:pt x="28916" y="33529"/>
                  <a:pt x="19245" y="43200"/>
                  <a:pt x="7316" y="43200"/>
                </a:cubicBezTo>
                <a:cubicBezTo>
                  <a:pt x="4821" y="43200"/>
                  <a:pt x="2346" y="42768"/>
                  <a:pt x="-1" y="41923"/>
                </a:cubicBezTo>
                <a:lnTo>
                  <a:pt x="7316"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9232" name="Line 18"/>
          <p:cNvSpPr>
            <a:spLocks noChangeShapeType="1"/>
          </p:cNvSpPr>
          <p:nvPr/>
        </p:nvSpPr>
        <p:spPr bwMode="auto">
          <a:xfrm rot="10769608">
            <a:off x="2571750" y="2362200"/>
            <a:ext cx="233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3" name="Line 19"/>
          <p:cNvSpPr>
            <a:spLocks noChangeShapeType="1"/>
          </p:cNvSpPr>
          <p:nvPr/>
        </p:nvSpPr>
        <p:spPr bwMode="auto">
          <a:xfrm rot="10769608">
            <a:off x="2560638" y="990600"/>
            <a:ext cx="233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4" name="Line 20"/>
          <p:cNvSpPr>
            <a:spLocks noChangeShapeType="1"/>
          </p:cNvSpPr>
          <p:nvPr/>
        </p:nvSpPr>
        <p:spPr bwMode="auto">
          <a:xfrm>
            <a:off x="2566988" y="9906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5" name="Line 21"/>
          <p:cNvSpPr>
            <a:spLocks noChangeShapeType="1"/>
          </p:cNvSpPr>
          <p:nvPr/>
        </p:nvSpPr>
        <p:spPr bwMode="auto">
          <a:xfrm>
            <a:off x="4511675" y="990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Line 22"/>
          <p:cNvSpPr>
            <a:spLocks noChangeShapeType="1"/>
          </p:cNvSpPr>
          <p:nvPr/>
        </p:nvSpPr>
        <p:spPr bwMode="auto">
          <a:xfrm>
            <a:off x="4511675" y="1752600"/>
            <a:ext cx="0" cy="457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Line 23"/>
          <p:cNvSpPr>
            <a:spLocks noChangeShapeType="1"/>
          </p:cNvSpPr>
          <p:nvPr/>
        </p:nvSpPr>
        <p:spPr bwMode="auto">
          <a:xfrm>
            <a:off x="6488113" y="1371600"/>
            <a:ext cx="622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8" name="Line 24"/>
          <p:cNvSpPr>
            <a:spLocks noChangeShapeType="1"/>
          </p:cNvSpPr>
          <p:nvPr/>
        </p:nvSpPr>
        <p:spPr bwMode="auto">
          <a:xfrm>
            <a:off x="6502400" y="1873250"/>
            <a:ext cx="622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9" name="Line 25"/>
          <p:cNvSpPr>
            <a:spLocks noChangeShapeType="1"/>
          </p:cNvSpPr>
          <p:nvPr/>
        </p:nvSpPr>
        <p:spPr bwMode="auto">
          <a:xfrm>
            <a:off x="6845300" y="1339850"/>
            <a:ext cx="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0" name="Text Box 26"/>
          <p:cNvSpPr txBox="1">
            <a:spLocks noChangeArrowheads="1"/>
          </p:cNvSpPr>
          <p:nvPr/>
        </p:nvSpPr>
        <p:spPr bwMode="auto">
          <a:xfrm>
            <a:off x="6845300" y="1447800"/>
            <a:ext cx="487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1600" b="0" i="1">
                <a:ea typeface="黑体" pitchFamily="49" charset="-122"/>
              </a:rPr>
              <a:t>w</a:t>
            </a:r>
            <a:r>
              <a:rPr lang="en-US" altLang="zh-CN" sz="1600" b="0" i="1" baseline="-25000">
                <a:ea typeface="黑体" pitchFamily="49" charset="-122"/>
              </a:rPr>
              <a:t>0s</a:t>
            </a:r>
            <a:endParaRPr lang="en-US" altLang="zh-CN" sz="2400" b="0">
              <a:ea typeface="黑体" pitchFamily="49" charset="-122"/>
            </a:endParaRPr>
          </a:p>
        </p:txBody>
      </p:sp>
      <p:graphicFrame>
        <p:nvGraphicFramePr>
          <p:cNvPr id="9220" name="Object 27"/>
          <p:cNvGraphicFramePr>
            <a:graphicFrameLocks noChangeAspect="1"/>
          </p:cNvGraphicFramePr>
          <p:nvPr/>
        </p:nvGraphicFramePr>
        <p:xfrm>
          <a:off x="4572000" y="3141663"/>
          <a:ext cx="334963" cy="381000"/>
        </p:xfrm>
        <a:graphic>
          <a:graphicData uri="http://schemas.openxmlformats.org/presentationml/2006/ole">
            <mc:AlternateContent xmlns:mc="http://schemas.openxmlformats.org/markup-compatibility/2006">
              <mc:Choice xmlns:v="urn:schemas-microsoft-com:vml" Requires="v">
                <p:oleObj spid="_x0000_s9249" name="公式" r:id="rId7" imgW="279360" imgH="317160" progId="Equation.3">
                  <p:embed/>
                </p:oleObj>
              </mc:Choice>
              <mc:Fallback>
                <p:oleObj name="公式" r:id="rId7" imgW="279360" imgH="31716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141663"/>
                        <a:ext cx="3349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41" name="Line 28"/>
          <p:cNvSpPr>
            <a:spLocks noChangeShapeType="1"/>
          </p:cNvSpPr>
          <p:nvPr/>
        </p:nvSpPr>
        <p:spPr bwMode="auto">
          <a:xfrm>
            <a:off x="2673350" y="1143000"/>
            <a:ext cx="373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2" name="Line 29"/>
          <p:cNvSpPr>
            <a:spLocks noChangeShapeType="1"/>
          </p:cNvSpPr>
          <p:nvPr/>
        </p:nvSpPr>
        <p:spPr bwMode="auto">
          <a:xfrm>
            <a:off x="2722563" y="2241550"/>
            <a:ext cx="373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21" name="Object 30"/>
          <p:cNvGraphicFramePr>
            <a:graphicFrameLocks noChangeAspect="1"/>
          </p:cNvGraphicFramePr>
          <p:nvPr/>
        </p:nvGraphicFramePr>
        <p:xfrm>
          <a:off x="7451725" y="1412875"/>
          <a:ext cx="1079500" cy="650875"/>
        </p:xfrm>
        <a:graphic>
          <a:graphicData uri="http://schemas.openxmlformats.org/presentationml/2006/ole">
            <mc:AlternateContent xmlns:mc="http://schemas.openxmlformats.org/markup-compatibility/2006">
              <mc:Choice xmlns:v="urn:schemas-microsoft-com:vml" Requires="v">
                <p:oleObj spid="_x0000_s9250" name="公式" r:id="rId8" imgW="736560" imgH="444240" progId="Equation.3">
                  <p:embed/>
                </p:oleObj>
              </mc:Choice>
              <mc:Fallback>
                <p:oleObj name="公式" r:id="rId8" imgW="736560" imgH="444240" progId="Equation.3">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51725" y="1412875"/>
                        <a:ext cx="1079500" cy="650875"/>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4"/>
          <p:cNvSpPr>
            <a:spLocks noChangeArrowheads="1"/>
          </p:cNvSpPr>
          <p:nvPr/>
        </p:nvSpPr>
        <p:spPr bwMode="auto">
          <a:xfrm>
            <a:off x="611188" y="188913"/>
            <a:ext cx="6840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ea typeface="楷体" panose="02010609060101010101" pitchFamily="49" charset="-122"/>
              </a:rPr>
              <a:t>四、等相位面的分布</a:t>
            </a:r>
          </a:p>
        </p:txBody>
      </p:sp>
      <p:sp>
        <p:nvSpPr>
          <p:cNvPr id="396293" name="Rectangle 5"/>
          <p:cNvSpPr>
            <a:spLocks noChangeArrowheads="1"/>
          </p:cNvSpPr>
          <p:nvPr/>
        </p:nvSpPr>
        <p:spPr bwMode="auto">
          <a:xfrm>
            <a:off x="468313" y="4149725"/>
            <a:ext cx="6840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、与腔轴线相交于</a:t>
            </a:r>
            <a:r>
              <a:rPr lang="en-US" altLang="zh-CN" sz="2800" dirty="0">
                <a:latin typeface="楷体" panose="02010609060101010101" pitchFamily="49" charset="-122"/>
                <a:ea typeface="楷体" panose="02010609060101010101" pitchFamily="49" charset="-122"/>
              </a:rPr>
              <a:t>z</a:t>
            </a:r>
            <a:r>
              <a:rPr lang="en-US" altLang="zh-CN" sz="2800" baseline="-25000" dirty="0">
                <a:latin typeface="楷体" panose="02010609060101010101" pitchFamily="49" charset="-122"/>
                <a:ea typeface="楷体" panose="02010609060101010101" pitchFamily="49" charset="-122"/>
              </a:rPr>
              <a:t>0</a:t>
            </a:r>
            <a:r>
              <a:rPr lang="zh-CN" altLang="en-US" sz="2800" dirty="0">
                <a:latin typeface="楷体" panose="02010609060101010101" pitchFamily="49" charset="-122"/>
                <a:ea typeface="楷体" panose="02010609060101010101" pitchFamily="49" charset="-122"/>
              </a:rPr>
              <a:t>的等相位面的方程</a:t>
            </a:r>
          </a:p>
        </p:txBody>
      </p:sp>
      <p:graphicFrame>
        <p:nvGraphicFramePr>
          <p:cNvPr id="396294" name="Object 6"/>
          <p:cNvGraphicFramePr>
            <a:graphicFrameLocks noChangeAspect="1"/>
          </p:cNvGraphicFramePr>
          <p:nvPr/>
        </p:nvGraphicFramePr>
        <p:xfrm>
          <a:off x="468313" y="981075"/>
          <a:ext cx="8280400" cy="2074863"/>
        </p:xfrm>
        <a:graphic>
          <a:graphicData uri="http://schemas.openxmlformats.org/presentationml/2006/ole">
            <mc:AlternateContent xmlns:mc="http://schemas.openxmlformats.org/markup-compatibility/2006">
              <mc:Choice xmlns:v="urn:schemas-microsoft-com:vml" Requires="v">
                <p:oleObj spid="_x0000_s10252" name="公式" r:id="rId3" imgW="3047760" imgH="863280" progId="Equation.3">
                  <p:embed/>
                </p:oleObj>
              </mc:Choice>
              <mc:Fallback>
                <p:oleObj name="公式" r:id="rId3" imgW="3047760" imgH="8632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981075"/>
                        <a:ext cx="8280400" cy="2074863"/>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6295" name="Rectangle 7"/>
          <p:cNvSpPr>
            <a:spLocks noChangeArrowheads="1"/>
          </p:cNvSpPr>
          <p:nvPr/>
        </p:nvSpPr>
        <p:spPr bwMode="auto">
          <a:xfrm>
            <a:off x="2268538" y="2565400"/>
            <a:ext cx="1008062" cy="431800"/>
          </a:xfrm>
          <a:prstGeom prst="rect">
            <a:avLst/>
          </a:prstGeom>
          <a:noFill/>
          <a:ln w="381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96296" name="Object 8"/>
          <p:cNvGraphicFramePr>
            <a:graphicFrameLocks noChangeAspect="1"/>
          </p:cNvGraphicFramePr>
          <p:nvPr/>
        </p:nvGraphicFramePr>
        <p:xfrm>
          <a:off x="611188" y="3141663"/>
          <a:ext cx="7199312" cy="928687"/>
        </p:xfrm>
        <a:graphic>
          <a:graphicData uri="http://schemas.openxmlformats.org/presentationml/2006/ole">
            <mc:AlternateContent xmlns:mc="http://schemas.openxmlformats.org/markup-compatibility/2006">
              <mc:Choice xmlns:v="urn:schemas-microsoft-com:vml" Requires="v">
                <p:oleObj spid="_x0000_s10253" name="公式" r:id="rId5" imgW="3466800" imgH="482400" progId="Equation.3">
                  <p:embed/>
                </p:oleObj>
              </mc:Choice>
              <mc:Fallback>
                <p:oleObj name="公式" r:id="rId5" imgW="3466800" imgH="4824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141663"/>
                        <a:ext cx="7199312" cy="92868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6297" name="Object 9"/>
          <p:cNvGraphicFramePr>
            <a:graphicFrameLocks noChangeAspect="1"/>
          </p:cNvGraphicFramePr>
          <p:nvPr/>
        </p:nvGraphicFramePr>
        <p:xfrm>
          <a:off x="755650" y="4797425"/>
          <a:ext cx="7092950" cy="1368425"/>
        </p:xfrm>
        <a:graphic>
          <a:graphicData uri="http://schemas.openxmlformats.org/presentationml/2006/ole">
            <mc:AlternateContent xmlns:mc="http://schemas.openxmlformats.org/markup-compatibility/2006">
              <mc:Choice xmlns:v="urn:schemas-microsoft-com:vml" Requires="v">
                <p:oleObj spid="_x0000_s10254" name="公式" r:id="rId7" imgW="3416040" imgH="711000" progId="Equation.3">
                  <p:embed/>
                </p:oleObj>
              </mc:Choice>
              <mc:Fallback>
                <p:oleObj name="公式" r:id="rId7" imgW="3416040" imgH="711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797425"/>
                        <a:ext cx="7092950" cy="13684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8" name="Line 10"/>
          <p:cNvSpPr>
            <a:spLocks noChangeShapeType="1"/>
          </p:cNvSpPr>
          <p:nvPr/>
        </p:nvSpPr>
        <p:spPr bwMode="auto">
          <a:xfrm>
            <a:off x="250825" y="765175"/>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6292"/>
                                        </p:tgtEl>
                                        <p:attrNameLst>
                                          <p:attrName>style.visibility</p:attrName>
                                        </p:attrNameLst>
                                      </p:cBhvr>
                                      <p:to>
                                        <p:strVal val="visible"/>
                                      </p:to>
                                    </p:set>
                                    <p:animEffect transition="in" filter="blinds(horizontal)">
                                      <p:cBhvr>
                                        <p:cTn id="7" dur="500"/>
                                        <p:tgtEl>
                                          <p:spTgt spid="396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96294"/>
                                        </p:tgtEl>
                                        <p:attrNameLst>
                                          <p:attrName>style.visibility</p:attrName>
                                        </p:attrNameLst>
                                      </p:cBhvr>
                                      <p:to>
                                        <p:strVal val="visible"/>
                                      </p:to>
                                    </p:set>
                                    <p:animEffect transition="in" filter="checkerboard(across)">
                                      <p:cBhvr>
                                        <p:cTn id="12" dur="500"/>
                                        <p:tgtEl>
                                          <p:spTgt spid="396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6295"/>
                                        </p:tgtEl>
                                        <p:attrNameLst>
                                          <p:attrName>style.visibility</p:attrName>
                                        </p:attrNameLst>
                                      </p:cBhvr>
                                      <p:to>
                                        <p:strVal val="visible"/>
                                      </p:to>
                                    </p:set>
                                    <p:animEffect transition="in" filter="blinds(horizontal)">
                                      <p:cBhvr>
                                        <p:cTn id="17" dur="500"/>
                                        <p:tgtEl>
                                          <p:spTgt spid="396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6"/>
                                        </p:tgtEl>
                                        <p:attrNameLst>
                                          <p:attrName>style.visibility</p:attrName>
                                        </p:attrNameLst>
                                      </p:cBhvr>
                                      <p:to>
                                        <p:strVal val="visible"/>
                                      </p:to>
                                    </p:set>
                                    <p:animEffect transition="in" filter="blinds(horizontal)">
                                      <p:cBhvr>
                                        <p:cTn id="22" dur="500"/>
                                        <p:tgtEl>
                                          <p:spTgt spid="3962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6293"/>
                                        </p:tgtEl>
                                        <p:attrNameLst>
                                          <p:attrName>style.visibility</p:attrName>
                                        </p:attrNameLst>
                                      </p:cBhvr>
                                      <p:to>
                                        <p:strVal val="visible"/>
                                      </p:to>
                                    </p:set>
                                    <p:animEffect transition="in" filter="blinds(horizontal)">
                                      <p:cBhvr>
                                        <p:cTn id="27" dur="500"/>
                                        <p:tgtEl>
                                          <p:spTgt spid="3962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6297"/>
                                        </p:tgtEl>
                                        <p:attrNameLst>
                                          <p:attrName>style.visibility</p:attrName>
                                        </p:attrNameLst>
                                      </p:cBhvr>
                                      <p:to>
                                        <p:strVal val="visible"/>
                                      </p:to>
                                    </p:set>
                                    <p:animEffect transition="in" filter="blinds(horizontal)">
                                      <p:cBhvr>
                                        <p:cTn id="32" dur="500"/>
                                        <p:tgtEl>
                                          <p:spTgt spid="396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p:bldP spid="396293" grpId="0"/>
      <p:bldP spid="3962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Text Box 2"/>
          <p:cNvSpPr txBox="1">
            <a:spLocks noChangeArrowheads="1"/>
          </p:cNvSpPr>
          <p:nvPr/>
        </p:nvSpPr>
        <p:spPr bwMode="auto">
          <a:xfrm>
            <a:off x="233363" y="228600"/>
            <a:ext cx="3189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000" dirty="0">
                <a:solidFill>
                  <a:schemeClr val="accent2"/>
                </a:solidFill>
                <a:latin typeface="楷体" panose="02010609060101010101" pitchFamily="49" charset="-122"/>
                <a:ea typeface="楷体" panose="02010609060101010101" pitchFamily="49" charset="-122"/>
                <a:sym typeface="Monotype Sorts"/>
              </a:rPr>
              <a:t>  </a:t>
            </a:r>
            <a:r>
              <a:rPr lang="zh-CN" altLang="en-US" sz="2800" u="sng" dirty="0">
                <a:solidFill>
                  <a:schemeClr val="accent2"/>
                </a:solidFill>
                <a:latin typeface="楷体" panose="02010609060101010101" pitchFamily="49" charset="-122"/>
                <a:ea typeface="楷体" panose="02010609060101010101" pitchFamily="49" charset="-122"/>
                <a:sym typeface="Monotype Sorts"/>
              </a:rPr>
              <a:t>等相位面</a:t>
            </a:r>
            <a:r>
              <a:rPr lang="en-US" altLang="zh-CN" sz="2800" dirty="0">
                <a:solidFill>
                  <a:schemeClr val="accent2"/>
                </a:solidFill>
                <a:latin typeface="楷体" panose="02010609060101010101" pitchFamily="49" charset="-122"/>
                <a:ea typeface="楷体" panose="02010609060101010101" pitchFamily="49" charset="-122"/>
                <a:sym typeface="Monotype Sorts"/>
              </a:rPr>
              <a:t>(</a:t>
            </a:r>
            <a:r>
              <a:rPr lang="zh-CN" altLang="en-US" sz="2800" dirty="0">
                <a:solidFill>
                  <a:schemeClr val="accent2"/>
                </a:solidFill>
                <a:latin typeface="楷体" panose="02010609060101010101" pitchFamily="49" charset="-122"/>
                <a:ea typeface="楷体" panose="02010609060101010101" pitchFamily="49" charset="-122"/>
              </a:rPr>
              <a:t>波面</a:t>
            </a:r>
            <a:r>
              <a:rPr lang="en-US" altLang="zh-CN" sz="2800" dirty="0">
                <a:solidFill>
                  <a:schemeClr val="accent2"/>
                </a:solidFill>
                <a:latin typeface="楷体" panose="02010609060101010101" pitchFamily="49" charset="-122"/>
                <a:ea typeface="楷体" panose="02010609060101010101" pitchFamily="49" charset="-122"/>
              </a:rPr>
              <a:t>)</a:t>
            </a:r>
          </a:p>
        </p:txBody>
      </p:sp>
      <p:graphicFrame>
        <p:nvGraphicFramePr>
          <p:cNvPr id="397315" name="Object 3"/>
          <p:cNvGraphicFramePr>
            <a:graphicFrameLocks noChangeAspect="1"/>
          </p:cNvGraphicFramePr>
          <p:nvPr/>
        </p:nvGraphicFramePr>
        <p:xfrm>
          <a:off x="684213" y="836613"/>
          <a:ext cx="7172325" cy="925512"/>
        </p:xfrm>
        <a:graphic>
          <a:graphicData uri="http://schemas.openxmlformats.org/presentationml/2006/ole">
            <mc:AlternateContent xmlns:mc="http://schemas.openxmlformats.org/markup-compatibility/2006">
              <mc:Choice xmlns:v="urn:schemas-microsoft-com:vml" Requires="v">
                <p:oleObj spid="_x0000_s11284" name="公式" r:id="rId3" imgW="3466800" imgH="482400" progId="Equation.3">
                  <p:embed/>
                </p:oleObj>
              </mc:Choice>
              <mc:Fallback>
                <p:oleObj name="公式" r:id="rId3" imgW="3466800" imgH="4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836613"/>
                        <a:ext cx="7172325"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7316" name="Object 4"/>
          <p:cNvGraphicFramePr>
            <a:graphicFrameLocks noChangeAspect="1"/>
          </p:cNvGraphicFramePr>
          <p:nvPr/>
        </p:nvGraphicFramePr>
        <p:xfrm>
          <a:off x="5867400" y="4292600"/>
          <a:ext cx="2878138" cy="439738"/>
        </p:xfrm>
        <a:graphic>
          <a:graphicData uri="http://schemas.openxmlformats.org/presentationml/2006/ole">
            <mc:AlternateContent xmlns:mc="http://schemas.openxmlformats.org/markup-compatibility/2006">
              <mc:Choice xmlns:v="urn:schemas-microsoft-com:vml" Requires="v">
                <p:oleObj spid="_x0000_s11285" name="公式" r:id="rId5" imgW="1346040" imgH="228600" progId="Equation.3">
                  <p:embed/>
                </p:oleObj>
              </mc:Choice>
              <mc:Fallback>
                <p:oleObj name="公式" r:id="rId5" imgW="134604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292600"/>
                        <a:ext cx="2878138" cy="4397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7318" name="Text Box 6"/>
          <p:cNvSpPr txBox="1">
            <a:spLocks noChangeArrowheads="1"/>
          </p:cNvSpPr>
          <p:nvPr/>
        </p:nvSpPr>
        <p:spPr bwMode="auto">
          <a:xfrm>
            <a:off x="611188" y="21336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800" dirty="0">
                <a:latin typeface="Times New Roman" pitchFamily="18" charset="0"/>
                <a:ea typeface="楷体" panose="02010609060101010101" pitchFamily="49" charset="-122"/>
              </a:rPr>
              <a:t>其中</a:t>
            </a:r>
          </a:p>
        </p:txBody>
      </p:sp>
      <p:graphicFrame>
        <p:nvGraphicFramePr>
          <p:cNvPr id="397319" name="Object 7"/>
          <p:cNvGraphicFramePr>
            <a:graphicFrameLocks noChangeAspect="1"/>
          </p:cNvGraphicFramePr>
          <p:nvPr/>
        </p:nvGraphicFramePr>
        <p:xfrm>
          <a:off x="1763713" y="1989138"/>
          <a:ext cx="1450975" cy="811212"/>
        </p:xfrm>
        <a:graphic>
          <a:graphicData uri="http://schemas.openxmlformats.org/presentationml/2006/ole">
            <mc:AlternateContent xmlns:mc="http://schemas.openxmlformats.org/markup-compatibility/2006">
              <mc:Choice xmlns:v="urn:schemas-microsoft-com:vml" Requires="v">
                <p:oleObj spid="_x0000_s11286" name="公式" r:id="rId7" imgW="749160" imgH="419040" progId="Equation.3">
                  <p:embed/>
                </p:oleObj>
              </mc:Choice>
              <mc:Fallback>
                <p:oleObj name="公式" r:id="rId7" imgW="749160" imgH="419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1989138"/>
                        <a:ext cx="1450975"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7320" name="Object 8"/>
          <p:cNvGraphicFramePr>
            <a:graphicFrameLocks noChangeAspect="1"/>
          </p:cNvGraphicFramePr>
          <p:nvPr/>
        </p:nvGraphicFramePr>
        <p:xfrm>
          <a:off x="3635375" y="1989138"/>
          <a:ext cx="2263775" cy="958850"/>
        </p:xfrm>
        <a:graphic>
          <a:graphicData uri="http://schemas.openxmlformats.org/presentationml/2006/ole">
            <mc:AlternateContent xmlns:mc="http://schemas.openxmlformats.org/markup-compatibility/2006">
              <mc:Choice xmlns:v="urn:schemas-microsoft-com:vml" Requires="v">
                <p:oleObj spid="_x0000_s11287" name="公式" r:id="rId9" imgW="1079280" imgH="457200" progId="Equation.3">
                  <p:embed/>
                </p:oleObj>
              </mc:Choice>
              <mc:Fallback>
                <p:oleObj name="公式" r:id="rId9" imgW="1079280" imgH="457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75" y="1989138"/>
                        <a:ext cx="2263775"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7322" name="Text Box 10"/>
          <p:cNvSpPr txBox="1">
            <a:spLocks noChangeArrowheads="1"/>
          </p:cNvSpPr>
          <p:nvPr/>
        </p:nvSpPr>
        <p:spPr bwMode="auto">
          <a:xfrm>
            <a:off x="5332413" y="3284538"/>
            <a:ext cx="38115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600" dirty="0">
                <a:latin typeface="Times New Roman" pitchFamily="18" charset="0"/>
                <a:ea typeface="楷体" panose="02010609060101010101" pitchFamily="49" charset="-122"/>
              </a:rPr>
              <a:t>对于一个等相位面应有</a:t>
            </a:r>
          </a:p>
        </p:txBody>
      </p:sp>
      <p:graphicFrame>
        <p:nvGraphicFramePr>
          <p:cNvPr id="397323" name="Object 11"/>
          <p:cNvGraphicFramePr>
            <a:graphicFrameLocks noChangeAspect="1"/>
          </p:cNvGraphicFramePr>
          <p:nvPr/>
        </p:nvGraphicFramePr>
        <p:xfrm>
          <a:off x="1619250" y="5516563"/>
          <a:ext cx="5715000" cy="822325"/>
        </p:xfrm>
        <a:graphic>
          <a:graphicData uri="http://schemas.openxmlformats.org/presentationml/2006/ole">
            <mc:AlternateContent xmlns:mc="http://schemas.openxmlformats.org/markup-compatibility/2006">
              <mc:Choice xmlns:v="urn:schemas-microsoft-com:vml" Requires="v">
                <p:oleObj spid="_x0000_s11288" name="公式" r:id="rId11" imgW="2781000" imgH="431640" progId="Equation.3">
                  <p:embed/>
                </p:oleObj>
              </mc:Choice>
              <mc:Fallback>
                <p:oleObj name="公式" r:id="rId11" imgW="2781000" imgH="43164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5516563"/>
                        <a:ext cx="5715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7325" name="Text Box 13"/>
          <p:cNvSpPr txBox="1">
            <a:spLocks noChangeArrowheads="1"/>
          </p:cNvSpPr>
          <p:nvPr/>
        </p:nvSpPr>
        <p:spPr bwMode="auto">
          <a:xfrm>
            <a:off x="6084888" y="2205038"/>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400" i="1" dirty="0">
                <a:latin typeface="Times New Roman" pitchFamily="18" charset="0"/>
                <a:ea typeface="楷体" panose="02010609060101010101" pitchFamily="49" charset="-122"/>
              </a:rPr>
              <a:t>L</a:t>
            </a:r>
            <a:r>
              <a:rPr lang="zh-CN" altLang="en-US" sz="2400" dirty="0">
                <a:latin typeface="楷体" panose="02010609060101010101" pitchFamily="49" charset="-122"/>
                <a:ea typeface="楷体" panose="02010609060101010101" pitchFamily="49" charset="-122"/>
              </a:rPr>
              <a:t>为共焦腔腔长</a:t>
            </a:r>
            <a:r>
              <a:rPr lang="en-US" altLang="zh-CN" sz="2400" dirty="0">
                <a:latin typeface="Times New Roman" pitchFamily="18" charset="0"/>
                <a:ea typeface="楷体" panose="02010609060101010101" pitchFamily="49" charset="-122"/>
              </a:rPr>
              <a:t>=2</a:t>
            </a:r>
            <a:r>
              <a:rPr lang="en-US" altLang="zh-CN" sz="2400" i="1" dirty="0">
                <a:latin typeface="Times New Roman" pitchFamily="18" charset="0"/>
                <a:ea typeface="楷体" panose="02010609060101010101" pitchFamily="49" charset="-122"/>
              </a:rPr>
              <a:t>f</a:t>
            </a:r>
          </a:p>
        </p:txBody>
      </p:sp>
      <p:grpSp>
        <p:nvGrpSpPr>
          <p:cNvPr id="2" name="Group 20"/>
          <p:cNvGrpSpPr>
            <a:grpSpLocks/>
          </p:cNvGrpSpPr>
          <p:nvPr/>
        </p:nvGrpSpPr>
        <p:grpSpPr bwMode="auto">
          <a:xfrm>
            <a:off x="-180975" y="3357563"/>
            <a:ext cx="5518150" cy="2422525"/>
            <a:chOff x="0" y="2069"/>
            <a:chExt cx="3476" cy="1526"/>
          </a:xfrm>
        </p:grpSpPr>
        <p:pic>
          <p:nvPicPr>
            <p:cNvPr id="11276" name="Picture 9" descr="共焦腔相位面"/>
            <p:cNvPicPr>
              <a:picLocks noChangeAspect="1" noChangeArrowheads="1"/>
            </p:cNvPicPr>
            <p:nvPr/>
          </p:nvPicPr>
          <p:blipFill>
            <a:blip r:embed="rId13">
              <a:lum bright="-12000" contrast="18000"/>
              <a:extLst>
                <a:ext uri="{28A0092B-C50C-407E-A947-70E740481C1C}">
                  <a14:useLocalDpi xmlns:a14="http://schemas.microsoft.com/office/drawing/2010/main" val="0"/>
                </a:ext>
              </a:extLst>
            </a:blip>
            <a:srcRect l="7693" t="3462" r="8960" b="53250"/>
            <a:stretch>
              <a:fillRect/>
            </a:stretch>
          </p:blipFill>
          <p:spPr bwMode="auto">
            <a:xfrm>
              <a:off x="340" y="2069"/>
              <a:ext cx="3136"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Text Box 18"/>
            <p:cNvSpPr txBox="1">
              <a:spLocks noChangeArrowheads="1"/>
            </p:cNvSpPr>
            <p:nvPr/>
          </p:nvSpPr>
          <p:spPr bwMode="auto">
            <a:xfrm>
              <a:off x="0" y="3339"/>
              <a:ext cx="1270" cy="256"/>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000" b="0">
                  <a:ea typeface="黑体" pitchFamily="49" charset="-122"/>
                </a:rPr>
                <a:t>相位的坐标原点</a:t>
              </a:r>
            </a:p>
          </p:txBody>
        </p:sp>
        <p:sp>
          <p:nvSpPr>
            <p:cNvPr id="11278" name="Line 19"/>
            <p:cNvSpPr>
              <a:spLocks noChangeShapeType="1"/>
            </p:cNvSpPr>
            <p:nvPr/>
          </p:nvSpPr>
          <p:spPr bwMode="auto">
            <a:xfrm flipV="1">
              <a:off x="249" y="2659"/>
              <a:ext cx="1008" cy="67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73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73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73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73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73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73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732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973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97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4" grpId="0"/>
      <p:bldP spid="397318" grpId="0"/>
      <p:bldP spid="397322" grpId="0"/>
      <p:bldP spid="3973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8338" name="Object 2"/>
          <p:cNvGraphicFramePr>
            <a:graphicFrameLocks noChangeAspect="1"/>
          </p:cNvGraphicFramePr>
          <p:nvPr/>
        </p:nvGraphicFramePr>
        <p:xfrm>
          <a:off x="468313" y="2276475"/>
          <a:ext cx="7848600" cy="1524000"/>
        </p:xfrm>
        <a:graphic>
          <a:graphicData uri="http://schemas.openxmlformats.org/presentationml/2006/ole">
            <mc:AlternateContent xmlns:mc="http://schemas.openxmlformats.org/markup-compatibility/2006">
              <mc:Choice xmlns:v="urn:schemas-microsoft-com:vml" Requires="v">
                <p:oleObj spid="_x0000_s12333" name="公式" r:id="rId3" imgW="3365280" imgH="774360" progId="Equation.3">
                  <p:embed/>
                </p:oleObj>
              </mc:Choice>
              <mc:Fallback>
                <p:oleObj name="公式" r:id="rId3" imgW="3365280" imgH="7743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276475"/>
                        <a:ext cx="78486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8339" name="Rectangle 3"/>
          <p:cNvSpPr>
            <a:spLocks noChangeArrowheads="1"/>
          </p:cNvSpPr>
          <p:nvPr/>
        </p:nvSpPr>
        <p:spPr bwMode="auto">
          <a:xfrm>
            <a:off x="539750" y="1479550"/>
            <a:ext cx="24112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400" b="0" dirty="0">
                <a:ea typeface="黑体" pitchFamily="49" charset="-122"/>
              </a:rPr>
              <a:t> </a:t>
            </a:r>
            <a:r>
              <a:rPr lang="en-US" altLang="zh-CN" sz="2400" i="1" dirty="0">
                <a:latin typeface="Times New Roman" pitchFamily="18" charset="0"/>
                <a:ea typeface="楷体" panose="02010609060101010101" pitchFamily="49" charset="-122"/>
              </a:rPr>
              <a:t>k=2</a:t>
            </a:r>
            <a:r>
              <a:rPr lang="en-US" altLang="zh-CN" sz="2400" i="1" dirty="0">
                <a:latin typeface="Times New Roman" pitchFamily="18" charset="0"/>
                <a:ea typeface="楷体" panose="02010609060101010101" pitchFamily="49" charset="-122"/>
                <a:sym typeface="Symbol" pitchFamily="18" charset="2"/>
              </a:rPr>
              <a:t>/</a:t>
            </a:r>
            <a:r>
              <a:rPr lang="zh-CN" altLang="en-US" sz="2400" dirty="0">
                <a:latin typeface="楷体" panose="02010609060101010101" pitchFamily="49" charset="-122"/>
                <a:ea typeface="楷体" panose="02010609060101010101" pitchFamily="49" charset="-122"/>
              </a:rPr>
              <a:t>为很大数</a:t>
            </a:r>
          </a:p>
          <a:p>
            <a:pPr>
              <a:spcBef>
                <a:spcPct val="0"/>
              </a:spcBef>
            </a:pPr>
            <a:r>
              <a:rPr lang="zh-CN" altLang="en-US" sz="2400" dirty="0">
                <a:latin typeface="楷体" panose="02010609060101010101" pitchFamily="49" charset="-122"/>
                <a:ea typeface="楷体" panose="02010609060101010101" pitchFamily="49" charset="-122"/>
              </a:rPr>
              <a:t>近轴情况，</a:t>
            </a:r>
            <a:r>
              <a:rPr lang="en-US" altLang="zh-CN" sz="2400" b="0" i="1" dirty="0">
                <a:latin typeface="Times New Roman" pitchFamily="18" charset="0"/>
                <a:ea typeface="黑体" pitchFamily="49" charset="-122"/>
              </a:rPr>
              <a:t>z</a:t>
            </a:r>
            <a:r>
              <a:rPr lang="en-US" altLang="zh-CN" sz="2400" b="0" i="1" baseline="-25000" dirty="0">
                <a:latin typeface="Times New Roman" pitchFamily="18" charset="0"/>
                <a:ea typeface="黑体" pitchFamily="49" charset="-122"/>
              </a:rPr>
              <a:t>0</a:t>
            </a:r>
            <a:r>
              <a:rPr lang="en-US" altLang="zh-CN" sz="2400" b="0" i="1" dirty="0">
                <a:latin typeface="Times New Roman" pitchFamily="18" charset="0"/>
                <a:ea typeface="黑体" pitchFamily="49" charset="-122"/>
                <a:sym typeface="Symbol" pitchFamily="18" charset="2"/>
              </a:rPr>
              <a:t>z</a:t>
            </a:r>
          </a:p>
        </p:txBody>
      </p:sp>
      <p:sp>
        <p:nvSpPr>
          <p:cNvPr id="398340" name="Text Box 4"/>
          <p:cNvSpPr txBox="1">
            <a:spLocks noChangeArrowheads="1"/>
          </p:cNvSpPr>
          <p:nvPr/>
        </p:nvSpPr>
        <p:spPr bwMode="auto">
          <a:xfrm>
            <a:off x="3132138" y="3357563"/>
            <a:ext cx="1789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400" dirty="0">
                <a:solidFill>
                  <a:schemeClr val="accent2"/>
                </a:solidFill>
                <a:latin typeface="Times New Roman" pitchFamily="18" charset="0"/>
                <a:ea typeface="楷体" panose="02010609060101010101" pitchFamily="49" charset="-122"/>
              </a:rPr>
              <a:t>抛物面方程</a:t>
            </a:r>
            <a:endParaRPr lang="zh-CN" altLang="en-US" sz="2400" dirty="0">
              <a:latin typeface="Times New Roman" pitchFamily="18" charset="0"/>
              <a:ea typeface="楷体" panose="02010609060101010101" pitchFamily="49" charset="-122"/>
            </a:endParaRPr>
          </a:p>
        </p:txBody>
      </p:sp>
      <p:sp>
        <p:nvSpPr>
          <p:cNvPr id="398341" name="Line 5"/>
          <p:cNvSpPr>
            <a:spLocks noChangeShapeType="1"/>
          </p:cNvSpPr>
          <p:nvPr/>
        </p:nvSpPr>
        <p:spPr bwMode="auto">
          <a:xfrm flipV="1">
            <a:off x="4787900" y="3068638"/>
            <a:ext cx="936625" cy="504825"/>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98342" name="Object 6"/>
          <p:cNvGraphicFramePr>
            <a:graphicFrameLocks noChangeAspect="1"/>
          </p:cNvGraphicFramePr>
          <p:nvPr/>
        </p:nvGraphicFramePr>
        <p:xfrm>
          <a:off x="211138" y="228600"/>
          <a:ext cx="8945562" cy="884238"/>
        </p:xfrm>
        <a:graphic>
          <a:graphicData uri="http://schemas.openxmlformats.org/presentationml/2006/ole">
            <mc:AlternateContent xmlns:mc="http://schemas.openxmlformats.org/markup-compatibility/2006">
              <mc:Choice xmlns:v="urn:schemas-microsoft-com:vml" Requires="v">
                <p:oleObj spid="_x0000_s12334" name="公式" r:id="rId5" imgW="4902120" imgH="482400" progId="Equation.3">
                  <p:embed/>
                </p:oleObj>
              </mc:Choice>
              <mc:Fallback>
                <p:oleObj name="公式" r:id="rId5" imgW="4902120" imgH="482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138" y="228600"/>
                        <a:ext cx="8945562"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8343" name="Object 7"/>
          <p:cNvGraphicFramePr>
            <a:graphicFrameLocks noChangeAspect="1"/>
          </p:cNvGraphicFramePr>
          <p:nvPr/>
        </p:nvGraphicFramePr>
        <p:xfrm>
          <a:off x="2916238" y="1700213"/>
          <a:ext cx="3849687" cy="495300"/>
        </p:xfrm>
        <a:graphic>
          <a:graphicData uri="http://schemas.openxmlformats.org/presentationml/2006/ole">
            <mc:AlternateContent xmlns:mc="http://schemas.openxmlformats.org/markup-compatibility/2006">
              <mc:Choice xmlns:v="urn:schemas-microsoft-com:vml" Requires="v">
                <p:oleObj spid="_x0000_s12335" name="公式" r:id="rId7" imgW="1777680" imgH="228600" progId="Equation.3">
                  <p:embed/>
                </p:oleObj>
              </mc:Choice>
              <mc:Fallback>
                <p:oleObj name="公式" r:id="rId7" imgW="177768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1700213"/>
                        <a:ext cx="38496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8344" name="Text Box 8"/>
          <p:cNvSpPr txBox="1">
            <a:spLocks noChangeArrowheads="1"/>
          </p:cNvSpPr>
          <p:nvPr/>
        </p:nvSpPr>
        <p:spPr bwMode="auto">
          <a:xfrm rot="1811738">
            <a:off x="622300" y="914400"/>
            <a:ext cx="839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400" b="0">
                <a:latin typeface="Times New Roman" pitchFamily="18" charset="0"/>
              </a:rPr>
              <a:t>= </a:t>
            </a:r>
            <a:r>
              <a:rPr lang="en-US" altLang="zh-CN" sz="2400" b="0" i="1">
                <a:latin typeface="Times New Roman" pitchFamily="18" charset="0"/>
              </a:rPr>
              <a:t>f</a:t>
            </a:r>
            <a:r>
              <a:rPr lang="en-US" altLang="zh-CN" sz="2400" b="0">
                <a:latin typeface="Times New Roman" pitchFamily="18" charset="0"/>
              </a:rPr>
              <a:t>+z</a:t>
            </a:r>
          </a:p>
        </p:txBody>
      </p:sp>
      <p:sp>
        <p:nvSpPr>
          <p:cNvPr id="398345" name="Line 9"/>
          <p:cNvSpPr>
            <a:spLocks noChangeShapeType="1"/>
          </p:cNvSpPr>
          <p:nvPr/>
        </p:nvSpPr>
        <p:spPr bwMode="auto">
          <a:xfrm>
            <a:off x="466725" y="914400"/>
            <a:ext cx="933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8346" name="Line 10"/>
          <p:cNvSpPr>
            <a:spLocks noChangeShapeType="1"/>
          </p:cNvSpPr>
          <p:nvPr/>
        </p:nvSpPr>
        <p:spPr bwMode="auto">
          <a:xfrm>
            <a:off x="5600700" y="914400"/>
            <a:ext cx="1089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8347" name="Text Box 11"/>
          <p:cNvSpPr txBox="1">
            <a:spLocks noChangeArrowheads="1"/>
          </p:cNvSpPr>
          <p:nvPr/>
        </p:nvSpPr>
        <p:spPr bwMode="auto">
          <a:xfrm rot="1845988">
            <a:off x="5989638" y="914400"/>
            <a:ext cx="94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400" b="0">
                <a:latin typeface="Times New Roman" pitchFamily="18" charset="0"/>
              </a:rPr>
              <a:t>= </a:t>
            </a:r>
            <a:r>
              <a:rPr lang="en-US" altLang="zh-CN" sz="2400" b="0" i="1">
                <a:latin typeface="Times New Roman" pitchFamily="18" charset="0"/>
              </a:rPr>
              <a:t>f</a:t>
            </a:r>
            <a:r>
              <a:rPr lang="en-US" altLang="zh-CN" sz="2400" b="0">
                <a:latin typeface="Times New Roman" pitchFamily="18" charset="0"/>
              </a:rPr>
              <a:t>+z</a:t>
            </a:r>
            <a:r>
              <a:rPr lang="en-US" altLang="zh-CN" sz="2400" b="0" baseline="-25000">
                <a:latin typeface="Times New Roman" pitchFamily="18" charset="0"/>
              </a:rPr>
              <a:t>0</a:t>
            </a:r>
          </a:p>
        </p:txBody>
      </p:sp>
      <p:sp>
        <p:nvSpPr>
          <p:cNvPr id="398348" name="Line 12"/>
          <p:cNvSpPr>
            <a:spLocks noChangeShapeType="1"/>
          </p:cNvSpPr>
          <p:nvPr/>
        </p:nvSpPr>
        <p:spPr bwMode="auto">
          <a:xfrm flipV="1">
            <a:off x="3344863" y="228600"/>
            <a:ext cx="1477962" cy="91440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8349" name="Line 13"/>
          <p:cNvSpPr>
            <a:spLocks noChangeShapeType="1"/>
          </p:cNvSpPr>
          <p:nvPr/>
        </p:nvSpPr>
        <p:spPr bwMode="auto">
          <a:xfrm flipV="1">
            <a:off x="7467600" y="152400"/>
            <a:ext cx="1477963" cy="91440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8350" name="Object 14"/>
          <p:cNvGraphicFramePr>
            <a:graphicFrameLocks noChangeAspect="1"/>
          </p:cNvGraphicFramePr>
          <p:nvPr/>
        </p:nvGraphicFramePr>
        <p:xfrm>
          <a:off x="4554538" y="4868863"/>
          <a:ext cx="2209800" cy="914400"/>
        </p:xfrm>
        <a:graphic>
          <a:graphicData uri="http://schemas.openxmlformats.org/presentationml/2006/ole">
            <mc:AlternateContent xmlns:mc="http://schemas.openxmlformats.org/markup-compatibility/2006">
              <mc:Choice xmlns:v="urn:schemas-microsoft-com:vml" Requires="v">
                <p:oleObj spid="_x0000_s12336" name="公式" r:id="rId9" imgW="1104840" imgH="457200" progId="Equation.3">
                  <p:embed/>
                </p:oleObj>
              </mc:Choice>
              <mc:Fallback>
                <p:oleObj name="公式" r:id="rId9" imgW="1104840" imgH="4572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54538" y="4868863"/>
                        <a:ext cx="2209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8351" name="Text Box 15"/>
          <p:cNvSpPr txBox="1">
            <a:spLocks noChangeArrowheads="1"/>
          </p:cNvSpPr>
          <p:nvPr/>
        </p:nvSpPr>
        <p:spPr bwMode="auto">
          <a:xfrm>
            <a:off x="539750" y="3933825"/>
            <a:ext cx="210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400" dirty="0">
                <a:solidFill>
                  <a:schemeClr val="accent2"/>
                </a:solidFill>
                <a:ea typeface="楷体" panose="02010609060101010101" pitchFamily="49" charset="-122"/>
              </a:rPr>
              <a:t>近轴球面波</a:t>
            </a:r>
            <a:endParaRPr lang="zh-CN" altLang="en-US" sz="2400" dirty="0">
              <a:ea typeface="楷体" panose="02010609060101010101" pitchFamily="49" charset="-122"/>
            </a:endParaRPr>
          </a:p>
        </p:txBody>
      </p:sp>
      <p:grpSp>
        <p:nvGrpSpPr>
          <p:cNvPr id="2" name="Group 16"/>
          <p:cNvGrpSpPr>
            <a:grpSpLocks/>
          </p:cNvGrpSpPr>
          <p:nvPr/>
        </p:nvGrpSpPr>
        <p:grpSpPr bwMode="auto">
          <a:xfrm>
            <a:off x="468313" y="4508500"/>
            <a:ext cx="3344862" cy="1814513"/>
            <a:chOff x="340" y="2750"/>
            <a:chExt cx="2107" cy="1143"/>
          </a:xfrm>
        </p:grpSpPr>
        <p:grpSp>
          <p:nvGrpSpPr>
            <p:cNvPr id="12309" name="Group 17"/>
            <p:cNvGrpSpPr>
              <a:grpSpLocks/>
            </p:cNvGrpSpPr>
            <p:nvPr/>
          </p:nvGrpSpPr>
          <p:grpSpPr bwMode="auto">
            <a:xfrm>
              <a:off x="340" y="2750"/>
              <a:ext cx="2107" cy="1143"/>
              <a:chOff x="240" y="2544"/>
              <a:chExt cx="2064" cy="1143"/>
            </a:xfrm>
          </p:grpSpPr>
          <p:grpSp>
            <p:nvGrpSpPr>
              <p:cNvPr id="12312" name="Group 18"/>
              <p:cNvGrpSpPr>
                <a:grpSpLocks/>
              </p:cNvGrpSpPr>
              <p:nvPr/>
            </p:nvGrpSpPr>
            <p:grpSpPr bwMode="auto">
              <a:xfrm>
                <a:off x="240" y="2544"/>
                <a:ext cx="2064" cy="1104"/>
                <a:chOff x="384" y="240"/>
                <a:chExt cx="2160" cy="1248"/>
              </a:xfrm>
            </p:grpSpPr>
            <p:sp>
              <p:nvSpPr>
                <p:cNvPr id="12315" name="Arc 19"/>
                <p:cNvSpPr>
                  <a:spLocks/>
                </p:cNvSpPr>
                <p:nvPr/>
              </p:nvSpPr>
              <p:spPr bwMode="auto">
                <a:xfrm>
                  <a:off x="1920" y="384"/>
                  <a:ext cx="144" cy="1104"/>
                </a:xfrm>
                <a:custGeom>
                  <a:avLst/>
                  <a:gdLst>
                    <a:gd name="T0" fmla="*/ 0 w 21600"/>
                    <a:gd name="T1" fmla="*/ 0 h 43183"/>
                    <a:gd name="T2" fmla="*/ 0 w 21600"/>
                    <a:gd name="T3" fmla="*/ 0 h 43183"/>
                    <a:gd name="T4" fmla="*/ 0 w 21600"/>
                    <a:gd name="T5" fmla="*/ 0 h 43183"/>
                    <a:gd name="T6" fmla="*/ 0 60000 65536"/>
                    <a:gd name="T7" fmla="*/ 0 60000 65536"/>
                    <a:gd name="T8" fmla="*/ 0 60000 65536"/>
                    <a:gd name="T9" fmla="*/ 0 w 21600"/>
                    <a:gd name="T10" fmla="*/ 0 h 43183"/>
                    <a:gd name="T11" fmla="*/ 21600 w 21600"/>
                    <a:gd name="T12" fmla="*/ 43183 h 43183"/>
                  </a:gdLst>
                  <a:ahLst/>
                  <a:cxnLst>
                    <a:cxn ang="T6">
                      <a:pos x="T0" y="T1"/>
                    </a:cxn>
                    <a:cxn ang="T7">
                      <a:pos x="T2" y="T3"/>
                    </a:cxn>
                    <a:cxn ang="T8">
                      <a:pos x="T4" y="T5"/>
                    </a:cxn>
                  </a:cxnLst>
                  <a:rect l="T9" t="T10" r="T11" b="T12"/>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2316" name="Line 20"/>
                <p:cNvSpPr>
                  <a:spLocks noChangeShapeType="1"/>
                </p:cNvSpPr>
                <p:nvPr/>
              </p:nvSpPr>
              <p:spPr bwMode="auto">
                <a:xfrm>
                  <a:off x="384" y="912"/>
                  <a:ext cx="21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Line 21"/>
                <p:cNvSpPr>
                  <a:spLocks noChangeShapeType="1"/>
                </p:cNvSpPr>
                <p:nvPr/>
              </p:nvSpPr>
              <p:spPr bwMode="auto">
                <a:xfrm>
                  <a:off x="1968" y="4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8" name="Line 22"/>
                <p:cNvSpPr>
                  <a:spLocks noChangeShapeType="1"/>
                </p:cNvSpPr>
                <p:nvPr/>
              </p:nvSpPr>
              <p:spPr bwMode="auto">
                <a:xfrm flipV="1">
                  <a:off x="1104" y="336"/>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9" name="Line 23"/>
                <p:cNvSpPr>
                  <a:spLocks noChangeShapeType="1"/>
                </p:cNvSpPr>
                <p:nvPr/>
              </p:nvSpPr>
              <p:spPr bwMode="auto">
                <a:xfrm flipV="1">
                  <a:off x="768" y="432"/>
                  <a:ext cx="120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0" name="Text Box 24"/>
                <p:cNvSpPr txBox="1">
                  <a:spLocks noChangeArrowheads="1"/>
                </p:cNvSpPr>
                <p:nvPr/>
              </p:nvSpPr>
              <p:spPr bwMode="auto">
                <a:xfrm>
                  <a:off x="711" y="887"/>
                  <a:ext cx="19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b="0">
                      <a:ea typeface="黑体" pitchFamily="49" charset="-122"/>
                    </a:rPr>
                    <a:t>c</a:t>
                  </a:r>
                  <a:endParaRPr lang="en-US" altLang="zh-CN" sz="2400" b="0">
                    <a:ea typeface="黑体" pitchFamily="49" charset="-122"/>
                  </a:endParaRPr>
                </a:p>
              </p:txBody>
            </p:sp>
            <p:sp>
              <p:nvSpPr>
                <p:cNvPr id="12321" name="Text Box 25"/>
                <p:cNvSpPr txBox="1">
                  <a:spLocks noChangeArrowheads="1"/>
                </p:cNvSpPr>
                <p:nvPr/>
              </p:nvSpPr>
              <p:spPr bwMode="auto">
                <a:xfrm rot="-1201081">
                  <a:off x="1252" y="480"/>
                  <a:ext cx="298"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1400" b="0">
                      <a:ea typeface="黑体" pitchFamily="49" charset="-122"/>
                    </a:rPr>
                    <a:t>R</a:t>
                  </a:r>
                  <a:r>
                    <a:rPr lang="en-US" altLang="zh-CN" sz="1400" b="0" baseline="-25000">
                      <a:ea typeface="黑体" pitchFamily="49" charset="-122"/>
                    </a:rPr>
                    <a:t>0</a:t>
                  </a:r>
                  <a:endParaRPr lang="en-US" altLang="zh-CN" sz="2400" b="0">
                    <a:ea typeface="黑体" pitchFamily="49" charset="-122"/>
                  </a:endParaRPr>
                </a:p>
              </p:txBody>
            </p:sp>
            <p:sp>
              <p:nvSpPr>
                <p:cNvPr id="12322" name="Text Box 26"/>
                <p:cNvSpPr txBox="1">
                  <a:spLocks noChangeArrowheads="1"/>
                </p:cNvSpPr>
                <p:nvPr/>
              </p:nvSpPr>
              <p:spPr bwMode="auto">
                <a:xfrm>
                  <a:off x="1920" y="240"/>
                  <a:ext cx="4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1600" b="0" i="1">
                      <a:latin typeface="Times New Roman" pitchFamily="18" charset="0"/>
                      <a:ea typeface="黑体" pitchFamily="49" charset="-122"/>
                    </a:rPr>
                    <a:t>(x,y,z)</a:t>
                  </a:r>
                  <a:endParaRPr lang="en-US" altLang="zh-CN" sz="2400" b="0">
                    <a:ea typeface="黑体" pitchFamily="49" charset="-122"/>
                  </a:endParaRPr>
                </a:p>
              </p:txBody>
            </p:sp>
            <p:sp>
              <p:nvSpPr>
                <p:cNvPr id="12323" name="Text Box 27"/>
                <p:cNvSpPr txBox="1">
                  <a:spLocks noChangeArrowheads="1"/>
                </p:cNvSpPr>
                <p:nvPr/>
              </p:nvSpPr>
              <p:spPr bwMode="auto">
                <a:xfrm>
                  <a:off x="1871" y="864"/>
                  <a:ext cx="17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1600" b="0" i="1">
                      <a:latin typeface="Times New Roman" pitchFamily="18" charset="0"/>
                      <a:ea typeface="黑体" pitchFamily="49" charset="-122"/>
                    </a:rPr>
                    <a:t>z</a:t>
                  </a:r>
                  <a:endParaRPr lang="en-US" altLang="zh-CN" sz="2400" b="0">
                    <a:ea typeface="黑体" pitchFamily="49" charset="-122"/>
                  </a:endParaRPr>
                </a:p>
              </p:txBody>
            </p:sp>
            <p:sp>
              <p:nvSpPr>
                <p:cNvPr id="12324" name="Text Box 28"/>
                <p:cNvSpPr txBox="1">
                  <a:spLocks noChangeArrowheads="1"/>
                </p:cNvSpPr>
                <p:nvPr/>
              </p:nvSpPr>
              <p:spPr bwMode="auto">
                <a:xfrm>
                  <a:off x="2064" y="865"/>
                  <a:ext cx="2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1600" b="0" i="1">
                      <a:latin typeface="Times New Roman" pitchFamily="18" charset="0"/>
                      <a:ea typeface="黑体" pitchFamily="49" charset="-122"/>
                    </a:rPr>
                    <a:t>z</a:t>
                  </a:r>
                  <a:r>
                    <a:rPr lang="en-US" altLang="zh-CN" sz="1600" b="0" i="1" baseline="-25000">
                      <a:latin typeface="Times New Roman" pitchFamily="18" charset="0"/>
                      <a:ea typeface="黑体" pitchFamily="49" charset="-122"/>
                    </a:rPr>
                    <a:t>0</a:t>
                  </a:r>
                  <a:endParaRPr lang="en-US" altLang="zh-CN" sz="2400" b="0">
                    <a:ea typeface="黑体" pitchFamily="49" charset="-122"/>
                  </a:endParaRPr>
                </a:p>
              </p:txBody>
            </p:sp>
            <p:sp>
              <p:nvSpPr>
                <p:cNvPr id="12325" name="Text Box 29"/>
                <p:cNvSpPr txBox="1">
                  <a:spLocks noChangeArrowheads="1"/>
                </p:cNvSpPr>
                <p:nvPr/>
              </p:nvSpPr>
              <p:spPr bwMode="auto">
                <a:xfrm>
                  <a:off x="2198" y="445"/>
                  <a:ext cx="11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endParaRPr lang="zh-CN" altLang="zh-CN" sz="2400" b="0">
                    <a:ea typeface="黑体" pitchFamily="49" charset="-122"/>
                  </a:endParaRPr>
                </a:p>
              </p:txBody>
            </p:sp>
            <p:graphicFrame>
              <p:nvGraphicFramePr>
                <p:cNvPr id="12294" name="Object 30"/>
                <p:cNvGraphicFramePr>
                  <a:graphicFrameLocks noChangeAspect="1"/>
                </p:cNvGraphicFramePr>
                <p:nvPr/>
              </p:nvGraphicFramePr>
              <p:xfrm>
                <a:off x="2064" y="528"/>
                <a:ext cx="480" cy="220"/>
              </p:xfrm>
              <a:graphic>
                <a:graphicData uri="http://schemas.openxmlformats.org/presentationml/2006/ole">
                  <mc:AlternateContent xmlns:mc="http://schemas.openxmlformats.org/markup-compatibility/2006">
                    <mc:Choice xmlns:v="urn:schemas-microsoft-com:vml" Requires="v">
                      <p:oleObj spid="_x0000_s12337" name="公式" r:id="rId11" imgW="609480" imgH="279360" progId="Equation.3">
                        <p:embed/>
                      </p:oleObj>
                    </mc:Choice>
                    <mc:Fallback>
                      <p:oleObj name="公式" r:id="rId11" imgW="609480" imgH="279360"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4" y="528"/>
                              <a:ext cx="480"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26" name="Line 31"/>
                <p:cNvSpPr>
                  <a:spLocks noChangeShapeType="1"/>
                </p:cNvSpPr>
                <p:nvPr/>
              </p:nvSpPr>
              <p:spPr bwMode="auto">
                <a:xfrm flipV="1">
                  <a:off x="1968" y="624"/>
                  <a:ext cx="14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7" name="Text Box 32"/>
                <p:cNvSpPr txBox="1">
                  <a:spLocks noChangeArrowheads="1"/>
                </p:cNvSpPr>
                <p:nvPr/>
              </p:nvSpPr>
              <p:spPr bwMode="auto">
                <a:xfrm>
                  <a:off x="1057" y="864"/>
                  <a:ext cx="18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1600" b="0" i="1">
                      <a:latin typeface="Times New Roman" pitchFamily="18" charset="0"/>
                      <a:ea typeface="黑体" pitchFamily="49" charset="-122"/>
                    </a:rPr>
                    <a:t>0</a:t>
                  </a:r>
                  <a:endParaRPr lang="en-US" altLang="zh-CN" sz="2400" b="0">
                    <a:ea typeface="黑体" pitchFamily="49" charset="-122"/>
                  </a:endParaRPr>
                </a:p>
              </p:txBody>
            </p:sp>
          </p:grpSp>
          <p:sp>
            <p:nvSpPr>
              <p:cNvPr id="12313" name="Text Box 33"/>
              <p:cNvSpPr txBox="1">
                <a:spLocks noChangeArrowheads="1"/>
              </p:cNvSpPr>
              <p:nvPr/>
            </p:nvSpPr>
            <p:spPr bwMode="auto">
              <a:xfrm>
                <a:off x="672" y="3456"/>
                <a:ext cx="5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b="0">
                    <a:ea typeface="黑体" pitchFamily="49" charset="-122"/>
                  </a:rPr>
                  <a:t>球面波</a:t>
                </a:r>
                <a:endParaRPr lang="zh-CN" altLang="en-US" sz="2400" b="0">
                  <a:ea typeface="黑体" pitchFamily="49" charset="-122"/>
                </a:endParaRPr>
              </a:p>
            </p:txBody>
          </p:sp>
          <p:sp>
            <p:nvSpPr>
              <p:cNvPr id="12314" name="Text Box 34"/>
              <p:cNvSpPr txBox="1">
                <a:spLocks noChangeArrowheads="1"/>
              </p:cNvSpPr>
              <p:nvPr/>
            </p:nvSpPr>
            <p:spPr bwMode="auto">
              <a:xfrm>
                <a:off x="768" y="2544"/>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1600" b="0">
                    <a:latin typeface="Times New Roman" pitchFamily="18" charset="0"/>
                  </a:rPr>
                  <a:t>y</a:t>
                </a:r>
              </a:p>
            </p:txBody>
          </p:sp>
        </p:grpSp>
        <p:sp>
          <p:nvSpPr>
            <p:cNvPr id="12310" name="Line 35"/>
            <p:cNvSpPr>
              <a:spLocks noChangeShapeType="1"/>
            </p:cNvSpPr>
            <p:nvPr/>
          </p:nvSpPr>
          <p:spPr bwMode="auto">
            <a:xfrm flipV="1">
              <a:off x="748" y="3113"/>
              <a:ext cx="1225" cy="226"/>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 name="Line 36"/>
            <p:cNvSpPr>
              <a:spLocks noChangeShapeType="1"/>
            </p:cNvSpPr>
            <p:nvPr/>
          </p:nvSpPr>
          <p:spPr bwMode="auto">
            <a:xfrm>
              <a:off x="1882" y="2931"/>
              <a:ext cx="91" cy="40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8373" name="Text Box 37"/>
          <p:cNvSpPr txBox="1">
            <a:spLocks noChangeArrowheads="1"/>
          </p:cNvSpPr>
          <p:nvPr/>
        </p:nvSpPr>
        <p:spPr bwMode="auto">
          <a:xfrm>
            <a:off x="4500563" y="4149725"/>
            <a:ext cx="210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400" b="0">
                <a:latin typeface="黑体" pitchFamily="49" charset="-122"/>
                <a:ea typeface="黑体" pitchFamily="49" charset="-122"/>
              </a:rPr>
              <a:t>当</a:t>
            </a:r>
            <a:r>
              <a:rPr lang="en-US" altLang="zh-CN" sz="2400" b="0">
                <a:latin typeface="Times New Roman" pitchFamily="18" charset="0"/>
                <a:ea typeface="黑体" pitchFamily="49" charset="-122"/>
              </a:rPr>
              <a:t>z&gt;0</a:t>
            </a:r>
            <a:r>
              <a:rPr lang="zh-CN" altLang="en-US" sz="2400" b="0">
                <a:latin typeface="黑体" pitchFamily="49" charset="-122"/>
                <a:ea typeface="黑体" pitchFamily="49" charset="-122"/>
              </a:rPr>
              <a:t>时：</a:t>
            </a:r>
          </a:p>
        </p:txBody>
      </p:sp>
      <p:sp>
        <p:nvSpPr>
          <p:cNvPr id="398374" name="AutoShape 38"/>
          <p:cNvSpPr>
            <a:spLocks noChangeArrowheads="1"/>
          </p:cNvSpPr>
          <p:nvPr/>
        </p:nvSpPr>
        <p:spPr bwMode="auto">
          <a:xfrm>
            <a:off x="7308850" y="4221163"/>
            <a:ext cx="215900" cy="1439862"/>
          </a:xfrm>
          <a:prstGeom prst="upDownArrow">
            <a:avLst>
              <a:gd name="adj1" fmla="val 50000"/>
              <a:gd name="adj2" fmla="val 133382"/>
            </a:avLst>
          </a:prstGeom>
          <a:solidFill>
            <a:schemeClr val="accent1"/>
          </a:solidFill>
          <a:ln w="9525">
            <a:solidFill>
              <a:schemeClr val="tx1"/>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98375" name="Text Box 39"/>
          <p:cNvSpPr txBox="1">
            <a:spLocks noChangeArrowheads="1"/>
          </p:cNvSpPr>
          <p:nvPr/>
        </p:nvSpPr>
        <p:spPr bwMode="auto">
          <a:xfrm>
            <a:off x="7596188" y="4724400"/>
            <a:ext cx="865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000" b="0">
                <a:ea typeface="黑体" pitchFamily="49" charset="-122"/>
              </a:rPr>
              <a:t>比较</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83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83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834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8347">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83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834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833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9834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9833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834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834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835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837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39835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837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98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p:bldP spid="398340" grpId="0"/>
      <p:bldP spid="398341" grpId="0" animBg="1"/>
      <p:bldP spid="398344" grpId="0"/>
      <p:bldP spid="398345" grpId="0" animBg="1"/>
      <p:bldP spid="398346" grpId="0" animBg="1"/>
      <p:bldP spid="398348" grpId="0" animBg="1"/>
      <p:bldP spid="398349" grpId="0" animBg="1"/>
      <p:bldP spid="398351" grpId="0"/>
      <p:bldP spid="398373" grpId="0"/>
      <p:bldP spid="398374" grpId="0" animBg="1"/>
      <p:bldP spid="39837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500063" y="549275"/>
            <a:ext cx="7667625" cy="1941513"/>
            <a:chOff x="315" y="346"/>
            <a:chExt cx="4830" cy="1223"/>
          </a:xfrm>
        </p:grpSpPr>
        <p:graphicFrame>
          <p:nvGraphicFramePr>
            <p:cNvPr id="13318" name="Object 2"/>
            <p:cNvGraphicFramePr>
              <a:graphicFrameLocks noChangeAspect="1"/>
            </p:cNvGraphicFramePr>
            <p:nvPr/>
          </p:nvGraphicFramePr>
          <p:xfrm>
            <a:off x="2695" y="657"/>
            <a:ext cx="2446" cy="912"/>
          </p:xfrm>
          <a:graphic>
            <a:graphicData uri="http://schemas.openxmlformats.org/presentationml/2006/ole">
              <mc:AlternateContent xmlns:mc="http://schemas.openxmlformats.org/markup-compatibility/2006">
                <mc:Choice xmlns:v="urn:schemas-microsoft-com:vml" Requires="v">
                  <p:oleObj spid="_x0000_s13358" name="公式" r:id="rId3" imgW="1638000" imgH="774360" progId="Equation.3">
                    <p:embed/>
                  </p:oleObj>
                </mc:Choice>
                <mc:Fallback>
                  <p:oleObj name="公式" r:id="rId3" imgW="1638000" imgH="7743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 y="657"/>
                          <a:ext cx="2446"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6" name="Text Box 3"/>
            <p:cNvSpPr txBox="1">
              <a:spLocks noChangeArrowheads="1"/>
            </p:cNvSpPr>
            <p:nvPr/>
          </p:nvSpPr>
          <p:spPr bwMode="auto">
            <a:xfrm>
              <a:off x="315" y="346"/>
              <a:ext cx="132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solidFill>
                    <a:schemeClr val="accent2"/>
                  </a:solidFill>
                  <a:ea typeface="楷体" panose="02010609060101010101" pitchFamily="49" charset="-122"/>
                </a:rPr>
                <a:t>近轴球面波</a:t>
              </a:r>
              <a:endParaRPr lang="zh-CN" altLang="en-US" sz="2800" dirty="0">
                <a:ea typeface="楷体" panose="02010609060101010101" pitchFamily="49" charset="-122"/>
              </a:endParaRPr>
            </a:p>
          </p:txBody>
        </p:sp>
        <p:graphicFrame>
          <p:nvGraphicFramePr>
            <p:cNvPr id="13319" name="Object 4"/>
            <p:cNvGraphicFramePr>
              <a:graphicFrameLocks noChangeAspect="1"/>
            </p:cNvGraphicFramePr>
            <p:nvPr/>
          </p:nvGraphicFramePr>
          <p:xfrm>
            <a:off x="377" y="657"/>
            <a:ext cx="1392" cy="576"/>
          </p:xfrm>
          <a:graphic>
            <a:graphicData uri="http://schemas.openxmlformats.org/presentationml/2006/ole">
              <mc:AlternateContent xmlns:mc="http://schemas.openxmlformats.org/markup-compatibility/2006">
                <mc:Choice xmlns:v="urn:schemas-microsoft-com:vml" Requires="v">
                  <p:oleObj spid="_x0000_s13359" name="公式" r:id="rId5" imgW="1104840" imgH="457200" progId="Equation.3">
                    <p:embed/>
                  </p:oleObj>
                </mc:Choice>
                <mc:Fallback>
                  <p:oleObj name="公式" r:id="rId5" imgW="110484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 y="657"/>
                          <a:ext cx="1392"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7" name="Text Box 5"/>
            <p:cNvSpPr txBox="1">
              <a:spLocks noChangeArrowheads="1"/>
            </p:cNvSpPr>
            <p:nvPr/>
          </p:nvSpPr>
          <p:spPr bwMode="auto">
            <a:xfrm>
              <a:off x="2608" y="436"/>
              <a:ext cx="1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800" dirty="0">
                  <a:solidFill>
                    <a:schemeClr val="accent2"/>
                  </a:solidFill>
                  <a:ea typeface="楷体" panose="02010609060101010101" pitchFamily="49" charset="-122"/>
                </a:rPr>
                <a:t>近轴高斯光波</a:t>
              </a:r>
              <a:endParaRPr lang="zh-CN" altLang="en-US" sz="2800" dirty="0">
                <a:ea typeface="楷体" panose="02010609060101010101" pitchFamily="49" charset="-122"/>
              </a:endParaRPr>
            </a:p>
          </p:txBody>
        </p:sp>
        <p:grpSp>
          <p:nvGrpSpPr>
            <p:cNvPr id="13348" name="Group 6"/>
            <p:cNvGrpSpPr>
              <a:grpSpLocks/>
            </p:cNvGrpSpPr>
            <p:nvPr/>
          </p:nvGrpSpPr>
          <p:grpSpPr bwMode="auto">
            <a:xfrm>
              <a:off x="1882" y="799"/>
              <a:ext cx="735" cy="288"/>
              <a:chOff x="1968" y="2256"/>
              <a:chExt cx="720" cy="288"/>
            </a:xfrm>
          </p:grpSpPr>
          <p:sp>
            <p:nvSpPr>
              <p:cNvPr id="13350" name="AutoShape 7"/>
              <p:cNvSpPr>
                <a:spLocks noChangeArrowheads="1"/>
              </p:cNvSpPr>
              <p:nvPr/>
            </p:nvSpPr>
            <p:spPr bwMode="auto">
              <a:xfrm>
                <a:off x="1968" y="2256"/>
                <a:ext cx="720" cy="288"/>
              </a:xfrm>
              <a:prstGeom prst="leftRightArrowCallout">
                <a:avLst>
                  <a:gd name="adj1" fmla="val 25000"/>
                  <a:gd name="adj2" fmla="val 25000"/>
                  <a:gd name="adj3" fmla="val 31250"/>
                  <a:gd name="adj4" fmla="val 50000"/>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3351" name="Text Box 8"/>
              <p:cNvSpPr txBox="1">
                <a:spLocks noChangeArrowheads="1"/>
              </p:cNvSpPr>
              <p:nvPr/>
            </p:nvSpPr>
            <p:spPr bwMode="auto">
              <a:xfrm>
                <a:off x="2112" y="2256"/>
                <a:ext cx="4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000" b="0">
                    <a:ea typeface="黑体" pitchFamily="49" charset="-122"/>
                  </a:rPr>
                  <a:t>比较</a:t>
                </a:r>
                <a:endParaRPr lang="zh-CN" altLang="en-US" sz="2400" b="0">
                  <a:ea typeface="黑体" pitchFamily="49" charset="-122"/>
                </a:endParaRPr>
              </a:p>
            </p:txBody>
          </p:sp>
        </p:grpSp>
        <p:sp>
          <p:nvSpPr>
            <p:cNvPr id="13349" name="Oval 9"/>
            <p:cNvSpPr>
              <a:spLocks noChangeArrowheads="1"/>
            </p:cNvSpPr>
            <p:nvPr/>
          </p:nvSpPr>
          <p:spPr bwMode="auto">
            <a:xfrm>
              <a:off x="3724" y="897"/>
              <a:ext cx="1421" cy="672"/>
            </a:xfrm>
            <a:prstGeom prst="ellipse">
              <a:avLst/>
            </a:prstGeom>
            <a:noFill/>
            <a:ln w="9525" cap="rnd">
              <a:solidFill>
                <a:srgbClr val="FF33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pSp>
      <p:sp>
        <p:nvSpPr>
          <p:cNvPr id="13321" name="Text Box 10"/>
          <p:cNvSpPr txBox="1">
            <a:spLocks noChangeArrowheads="1"/>
          </p:cNvSpPr>
          <p:nvPr/>
        </p:nvSpPr>
        <p:spPr bwMode="auto">
          <a:xfrm>
            <a:off x="528638" y="43402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endParaRPr lang="zh-CN" altLang="zh-CN" sz="2400" b="0">
              <a:ea typeface="黑体" pitchFamily="49" charset="-122"/>
            </a:endParaRPr>
          </a:p>
        </p:txBody>
      </p:sp>
      <p:sp>
        <p:nvSpPr>
          <p:cNvPr id="399371" name="Text Box 11"/>
          <p:cNvSpPr txBox="1">
            <a:spLocks noChangeArrowheads="1"/>
          </p:cNvSpPr>
          <p:nvPr/>
        </p:nvSpPr>
        <p:spPr bwMode="auto">
          <a:xfrm>
            <a:off x="388938" y="5157788"/>
            <a:ext cx="855662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buFontTx/>
              <a:buChar char="•"/>
            </a:pPr>
            <a:r>
              <a:rPr lang="en-US" altLang="zh-CN" sz="2400" dirty="0">
                <a:solidFill>
                  <a:srgbClr val="660033"/>
                </a:solidFill>
                <a:latin typeface="楷体" panose="02010609060101010101" pitchFamily="49" charset="-122"/>
                <a:ea typeface="楷体" panose="02010609060101010101" pitchFamily="49" charset="-122"/>
              </a:rPr>
              <a:t>  </a:t>
            </a:r>
            <a:r>
              <a:rPr lang="zh-CN" altLang="en-US" sz="2800" dirty="0">
                <a:solidFill>
                  <a:srgbClr val="C00000"/>
                </a:solidFill>
                <a:latin typeface="楷体" panose="02010609060101010101" pitchFamily="49" charset="-122"/>
                <a:ea typeface="楷体" panose="02010609060101010101" pitchFamily="49" charset="-122"/>
              </a:rPr>
              <a:t>高斯光波在腔轴附近可近似为球面波</a:t>
            </a:r>
            <a:r>
              <a:rPr lang="zh-CN" altLang="en-US" sz="2800" dirty="0">
                <a:solidFill>
                  <a:srgbClr val="660033"/>
                </a:solidFill>
                <a:latin typeface="楷体" panose="02010609060101010101" pitchFamily="49" charset="-122"/>
                <a:ea typeface="楷体" panose="02010609060101010101" pitchFamily="49" charset="-122"/>
              </a:rPr>
              <a:t>，</a:t>
            </a:r>
          </a:p>
          <a:p>
            <a:r>
              <a:rPr lang="zh-CN" altLang="en-US" sz="2800" dirty="0">
                <a:solidFill>
                  <a:srgbClr val="660033"/>
                </a:solidFill>
                <a:latin typeface="楷体" panose="02010609060101010101" pitchFamily="49" charset="-122"/>
                <a:ea typeface="楷体" panose="02010609060101010101" pitchFamily="49" charset="-122"/>
              </a:rPr>
              <a:t>   </a:t>
            </a:r>
            <a:r>
              <a:rPr lang="zh-CN" altLang="en-US" sz="2800" dirty="0">
                <a:solidFill>
                  <a:srgbClr val="C00000"/>
                </a:solidFill>
                <a:latin typeface="楷体" panose="02010609060101010101" pitchFamily="49" charset="-122"/>
                <a:ea typeface="楷体" panose="02010609060101010101" pitchFamily="49" charset="-122"/>
              </a:rPr>
              <a:t>球面半径</a:t>
            </a:r>
            <a:endParaRPr lang="zh-CN" altLang="en-US" sz="2400" dirty="0">
              <a:solidFill>
                <a:srgbClr val="C00000"/>
              </a:solidFill>
              <a:latin typeface="楷体" panose="02010609060101010101" pitchFamily="49" charset="-122"/>
              <a:ea typeface="楷体" panose="02010609060101010101" pitchFamily="49" charset="-122"/>
            </a:endParaRPr>
          </a:p>
        </p:txBody>
      </p:sp>
      <p:sp>
        <p:nvSpPr>
          <p:cNvPr id="399372" name="Text Box 12"/>
          <p:cNvSpPr txBox="1">
            <a:spLocks noChangeArrowheads="1"/>
          </p:cNvSpPr>
          <p:nvPr/>
        </p:nvSpPr>
        <p:spPr bwMode="auto">
          <a:xfrm>
            <a:off x="4643438" y="115888"/>
            <a:ext cx="4373562" cy="466725"/>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400" dirty="0">
                <a:ea typeface="楷体" panose="02010609060101010101" pitchFamily="49" charset="-122"/>
              </a:rPr>
              <a:t>抛物面方程近轴处近似为球面</a:t>
            </a:r>
          </a:p>
        </p:txBody>
      </p:sp>
      <p:graphicFrame>
        <p:nvGraphicFramePr>
          <p:cNvPr id="399373" name="Object 13"/>
          <p:cNvGraphicFramePr>
            <a:graphicFrameLocks noChangeAspect="1"/>
          </p:cNvGraphicFramePr>
          <p:nvPr/>
        </p:nvGraphicFramePr>
        <p:xfrm>
          <a:off x="1187450" y="2133600"/>
          <a:ext cx="4167188" cy="992188"/>
        </p:xfrm>
        <a:graphic>
          <a:graphicData uri="http://schemas.openxmlformats.org/presentationml/2006/ole">
            <mc:AlternateContent xmlns:mc="http://schemas.openxmlformats.org/markup-compatibility/2006">
              <mc:Choice xmlns:v="urn:schemas-microsoft-com:vml" Requires="v">
                <p:oleObj spid="_x0000_s13360" name="公式" r:id="rId7" imgW="2222280" imgH="558720" progId="Equation.3">
                  <p:embed/>
                </p:oleObj>
              </mc:Choice>
              <mc:Fallback>
                <p:oleObj name="公式" r:id="rId7" imgW="2222280" imgH="55872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2133600"/>
                        <a:ext cx="4167188"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374" name="AutoShape 14"/>
          <p:cNvSpPr>
            <a:spLocks noChangeArrowheads="1"/>
          </p:cNvSpPr>
          <p:nvPr/>
        </p:nvSpPr>
        <p:spPr bwMode="auto">
          <a:xfrm>
            <a:off x="622300" y="2414588"/>
            <a:ext cx="466725" cy="304800"/>
          </a:xfrm>
          <a:prstGeom prst="rightArrow">
            <a:avLst>
              <a:gd name="adj1" fmla="val 50000"/>
              <a:gd name="adj2" fmla="val 3828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99392" name="Object 32"/>
          <p:cNvGraphicFramePr>
            <a:graphicFrameLocks noChangeAspect="1"/>
          </p:cNvGraphicFramePr>
          <p:nvPr/>
        </p:nvGraphicFramePr>
        <p:xfrm>
          <a:off x="1187450" y="3860800"/>
          <a:ext cx="4476750" cy="1420813"/>
        </p:xfrm>
        <a:graphic>
          <a:graphicData uri="http://schemas.openxmlformats.org/presentationml/2006/ole">
            <mc:AlternateContent xmlns:mc="http://schemas.openxmlformats.org/markup-compatibility/2006">
              <mc:Choice xmlns:v="urn:schemas-microsoft-com:vml" Requires="v">
                <p:oleObj spid="_x0000_s13361" name="公式" r:id="rId9" imgW="2387520" imgH="799920" progId="Equation.3">
                  <p:embed/>
                </p:oleObj>
              </mc:Choice>
              <mc:Fallback>
                <p:oleObj name="公式" r:id="rId9" imgW="2387520" imgH="79992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860800"/>
                        <a:ext cx="4476750" cy="1420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393" name="AutoShape 33"/>
          <p:cNvSpPr>
            <a:spLocks noChangeArrowheads="1"/>
          </p:cNvSpPr>
          <p:nvPr/>
        </p:nvSpPr>
        <p:spPr bwMode="auto">
          <a:xfrm>
            <a:off x="622300" y="4090988"/>
            <a:ext cx="466725" cy="304800"/>
          </a:xfrm>
          <a:prstGeom prst="rightArrow">
            <a:avLst>
              <a:gd name="adj1" fmla="val 50000"/>
              <a:gd name="adj2" fmla="val 3828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99394" name="Text Box 34"/>
          <p:cNvSpPr txBox="1">
            <a:spLocks noChangeArrowheads="1"/>
          </p:cNvSpPr>
          <p:nvPr/>
        </p:nvSpPr>
        <p:spPr bwMode="auto">
          <a:xfrm>
            <a:off x="611188" y="3284538"/>
            <a:ext cx="4321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楷体" panose="02010609060101010101" pitchFamily="49" charset="-122"/>
                <a:ea typeface="楷体" panose="02010609060101010101" pitchFamily="49" charset="-122"/>
              </a:rPr>
              <a:t>当</a:t>
            </a:r>
            <a:r>
              <a:rPr lang="en-US" altLang="zh-CN" sz="2800" dirty="0">
                <a:latin typeface="楷体" panose="02010609060101010101" pitchFamily="49" charset="-122"/>
                <a:ea typeface="楷体" panose="02010609060101010101" pitchFamily="49" charset="-122"/>
              </a:rPr>
              <a:t>z&lt;0</a:t>
            </a:r>
            <a:r>
              <a:rPr lang="zh-CN" altLang="en-US" sz="2800" dirty="0">
                <a:latin typeface="楷体" panose="02010609060101010101" pitchFamily="49" charset="-122"/>
                <a:ea typeface="楷体" panose="02010609060101010101" pitchFamily="49" charset="-122"/>
              </a:rPr>
              <a:t>时，同样处理可得：</a:t>
            </a:r>
          </a:p>
        </p:txBody>
      </p:sp>
      <p:grpSp>
        <p:nvGrpSpPr>
          <p:cNvPr id="4" name="Group 39"/>
          <p:cNvGrpSpPr>
            <a:grpSpLocks/>
          </p:cNvGrpSpPr>
          <p:nvPr/>
        </p:nvGrpSpPr>
        <p:grpSpPr bwMode="auto">
          <a:xfrm>
            <a:off x="5724525" y="2947988"/>
            <a:ext cx="3609975" cy="1814512"/>
            <a:chOff x="3606" y="1857"/>
            <a:chExt cx="2274" cy="1143"/>
          </a:xfrm>
        </p:grpSpPr>
        <p:grpSp>
          <p:nvGrpSpPr>
            <p:cNvPr id="13328" name="Group 15"/>
            <p:cNvGrpSpPr>
              <a:grpSpLocks/>
            </p:cNvGrpSpPr>
            <p:nvPr/>
          </p:nvGrpSpPr>
          <p:grpSpPr bwMode="auto">
            <a:xfrm>
              <a:off x="3606" y="1857"/>
              <a:ext cx="2274" cy="1143"/>
              <a:chOff x="3006" y="1800"/>
              <a:chExt cx="2228" cy="1143"/>
            </a:xfrm>
          </p:grpSpPr>
          <p:sp>
            <p:nvSpPr>
              <p:cNvPr id="13331" name="Arc 16"/>
              <p:cNvSpPr>
                <a:spLocks/>
              </p:cNvSpPr>
              <p:nvPr/>
            </p:nvSpPr>
            <p:spPr bwMode="auto">
              <a:xfrm flipH="1">
                <a:off x="3286" y="1896"/>
                <a:ext cx="144" cy="960"/>
              </a:xfrm>
              <a:custGeom>
                <a:avLst/>
                <a:gdLst>
                  <a:gd name="T0" fmla="*/ 0 w 21600"/>
                  <a:gd name="T1" fmla="*/ 0 h 43183"/>
                  <a:gd name="T2" fmla="*/ 0 w 21600"/>
                  <a:gd name="T3" fmla="*/ 0 h 43183"/>
                  <a:gd name="T4" fmla="*/ 0 w 21600"/>
                  <a:gd name="T5" fmla="*/ 0 h 43183"/>
                  <a:gd name="T6" fmla="*/ 0 60000 65536"/>
                  <a:gd name="T7" fmla="*/ 0 60000 65536"/>
                  <a:gd name="T8" fmla="*/ 0 60000 65536"/>
                  <a:gd name="T9" fmla="*/ 0 w 21600"/>
                  <a:gd name="T10" fmla="*/ 0 h 43183"/>
                  <a:gd name="T11" fmla="*/ 21600 w 21600"/>
                  <a:gd name="T12" fmla="*/ 43183 h 43183"/>
                </a:gdLst>
                <a:ahLst/>
                <a:cxnLst>
                  <a:cxn ang="T6">
                    <a:pos x="T0" y="T1"/>
                  </a:cxn>
                  <a:cxn ang="T7">
                    <a:pos x="T2" y="T3"/>
                  </a:cxn>
                  <a:cxn ang="T8">
                    <a:pos x="T4" y="T5"/>
                  </a:cxn>
                </a:cxnLst>
                <a:rect l="T9" t="T10" r="T11" b="T12"/>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3332" name="Line 17"/>
              <p:cNvSpPr>
                <a:spLocks noChangeShapeType="1"/>
              </p:cNvSpPr>
              <p:nvPr/>
            </p:nvSpPr>
            <p:spPr bwMode="auto">
              <a:xfrm>
                <a:off x="3006" y="2376"/>
                <a:ext cx="20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3" name="Line 18"/>
              <p:cNvSpPr>
                <a:spLocks noChangeShapeType="1"/>
              </p:cNvSpPr>
              <p:nvPr/>
            </p:nvSpPr>
            <p:spPr bwMode="auto">
              <a:xfrm>
                <a:off x="3340" y="1992"/>
                <a:ext cx="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4" name="Line 19"/>
              <p:cNvSpPr>
                <a:spLocks noChangeShapeType="1"/>
              </p:cNvSpPr>
              <p:nvPr/>
            </p:nvSpPr>
            <p:spPr bwMode="auto">
              <a:xfrm flipV="1">
                <a:off x="4078" y="1885"/>
                <a:ext cx="0" cy="8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5" name="Line 20"/>
              <p:cNvSpPr>
                <a:spLocks noChangeShapeType="1"/>
              </p:cNvSpPr>
              <p:nvPr/>
            </p:nvSpPr>
            <p:spPr bwMode="auto">
              <a:xfrm flipH="1" flipV="1">
                <a:off x="3342" y="1992"/>
                <a:ext cx="144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6" name="Text Box 21"/>
              <p:cNvSpPr txBox="1">
                <a:spLocks noChangeArrowheads="1"/>
              </p:cNvSpPr>
              <p:nvPr/>
            </p:nvSpPr>
            <p:spPr bwMode="auto">
              <a:xfrm>
                <a:off x="4686" y="2280"/>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b="0">
                    <a:ea typeface="黑体" pitchFamily="49" charset="-122"/>
                  </a:rPr>
                  <a:t>c</a:t>
                </a:r>
                <a:endParaRPr lang="en-US" altLang="zh-CN" sz="2400" b="0">
                  <a:ea typeface="黑体" pitchFamily="49" charset="-122"/>
                </a:endParaRPr>
              </a:p>
            </p:txBody>
          </p:sp>
          <p:sp>
            <p:nvSpPr>
              <p:cNvPr id="13337" name="Text Box 22"/>
              <p:cNvSpPr txBox="1">
                <a:spLocks noChangeArrowheads="1"/>
              </p:cNvSpPr>
              <p:nvPr/>
            </p:nvSpPr>
            <p:spPr bwMode="auto">
              <a:xfrm rot="1030104">
                <a:off x="4062" y="2040"/>
                <a:ext cx="2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1400" b="0">
                    <a:ea typeface="黑体" pitchFamily="49" charset="-122"/>
                  </a:rPr>
                  <a:t>R</a:t>
                </a:r>
                <a:r>
                  <a:rPr lang="en-US" altLang="zh-CN" sz="1400" b="0" baseline="-25000">
                    <a:ea typeface="黑体" pitchFamily="49" charset="-122"/>
                  </a:rPr>
                  <a:t>0</a:t>
                </a:r>
                <a:endParaRPr lang="en-US" altLang="zh-CN" sz="2400" b="0">
                  <a:ea typeface="黑体" pitchFamily="49" charset="-122"/>
                </a:endParaRPr>
              </a:p>
            </p:txBody>
          </p:sp>
          <p:sp>
            <p:nvSpPr>
              <p:cNvPr id="13338" name="Text Box 23"/>
              <p:cNvSpPr txBox="1">
                <a:spLocks noChangeArrowheads="1"/>
              </p:cNvSpPr>
              <p:nvPr/>
            </p:nvSpPr>
            <p:spPr bwMode="auto">
              <a:xfrm>
                <a:off x="3006" y="1800"/>
                <a:ext cx="4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1600" b="0" i="1">
                    <a:latin typeface="Times New Roman" pitchFamily="18" charset="0"/>
                    <a:ea typeface="黑体" pitchFamily="49" charset="-122"/>
                  </a:rPr>
                  <a:t>(x,y,z)</a:t>
                </a:r>
                <a:endParaRPr lang="en-US" altLang="zh-CN" sz="2400" b="0">
                  <a:ea typeface="黑体" pitchFamily="49" charset="-122"/>
                </a:endParaRPr>
              </a:p>
            </p:txBody>
          </p:sp>
          <p:sp>
            <p:nvSpPr>
              <p:cNvPr id="13339" name="Text Box 24"/>
              <p:cNvSpPr txBox="1">
                <a:spLocks noChangeArrowheads="1"/>
              </p:cNvSpPr>
              <p:nvPr/>
            </p:nvSpPr>
            <p:spPr bwMode="auto">
              <a:xfrm>
                <a:off x="3294" y="2328"/>
                <a:ext cx="1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1600" b="0" i="1">
                    <a:latin typeface="Times New Roman" pitchFamily="18" charset="0"/>
                    <a:ea typeface="黑体" pitchFamily="49" charset="-122"/>
                  </a:rPr>
                  <a:t>z</a:t>
                </a:r>
                <a:endParaRPr lang="en-US" altLang="zh-CN" sz="2400" b="0">
                  <a:ea typeface="黑体" pitchFamily="49" charset="-122"/>
                </a:endParaRPr>
              </a:p>
            </p:txBody>
          </p:sp>
          <p:sp>
            <p:nvSpPr>
              <p:cNvPr id="13340" name="Text Box 25"/>
              <p:cNvSpPr txBox="1">
                <a:spLocks noChangeArrowheads="1"/>
              </p:cNvSpPr>
              <p:nvPr/>
            </p:nvSpPr>
            <p:spPr bwMode="auto">
              <a:xfrm>
                <a:off x="3102" y="2328"/>
                <a:ext cx="2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1600" b="0" i="1">
                    <a:latin typeface="Times New Roman" pitchFamily="18" charset="0"/>
                    <a:ea typeface="黑体" pitchFamily="49" charset="-122"/>
                  </a:rPr>
                  <a:t>z</a:t>
                </a:r>
                <a:r>
                  <a:rPr lang="en-US" altLang="zh-CN" sz="1600" b="0" i="1" baseline="-25000">
                    <a:latin typeface="Times New Roman" pitchFamily="18" charset="0"/>
                    <a:ea typeface="黑体" pitchFamily="49" charset="-122"/>
                  </a:rPr>
                  <a:t>0</a:t>
                </a:r>
                <a:endParaRPr lang="en-US" altLang="zh-CN" sz="2400" b="0">
                  <a:ea typeface="黑体" pitchFamily="49" charset="-122"/>
                </a:endParaRPr>
              </a:p>
            </p:txBody>
          </p:sp>
          <p:sp>
            <p:nvSpPr>
              <p:cNvPr id="13341" name="Text Box 26"/>
              <p:cNvSpPr txBox="1">
                <a:spLocks noChangeArrowheads="1"/>
              </p:cNvSpPr>
              <p:nvPr/>
            </p:nvSpPr>
            <p:spPr bwMode="auto">
              <a:xfrm>
                <a:off x="5123" y="1981"/>
                <a:ext cx="1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endParaRPr lang="zh-CN" altLang="zh-CN" sz="2400" b="0">
                  <a:ea typeface="黑体" pitchFamily="49" charset="-122"/>
                </a:endParaRPr>
              </a:p>
            </p:txBody>
          </p:sp>
          <p:graphicFrame>
            <p:nvGraphicFramePr>
              <p:cNvPr id="13317" name="Object 27"/>
              <p:cNvGraphicFramePr>
                <a:graphicFrameLocks noChangeAspect="1"/>
              </p:cNvGraphicFramePr>
              <p:nvPr/>
            </p:nvGraphicFramePr>
            <p:xfrm>
              <a:off x="3456" y="2016"/>
              <a:ext cx="459" cy="194"/>
            </p:xfrm>
            <a:graphic>
              <a:graphicData uri="http://schemas.openxmlformats.org/presentationml/2006/ole">
                <mc:AlternateContent xmlns:mc="http://schemas.openxmlformats.org/markup-compatibility/2006">
                  <mc:Choice xmlns:v="urn:schemas-microsoft-com:vml" Requires="v">
                    <p:oleObj spid="_x0000_s13362" name="公式" r:id="rId11" imgW="609480" imgH="279360" progId="Equation.3">
                      <p:embed/>
                    </p:oleObj>
                  </mc:Choice>
                  <mc:Fallback>
                    <p:oleObj name="公式" r:id="rId11" imgW="609480" imgH="27936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 y="2016"/>
                            <a:ext cx="459"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2" name="Line 28"/>
              <p:cNvSpPr>
                <a:spLocks noChangeShapeType="1"/>
              </p:cNvSpPr>
              <p:nvPr/>
            </p:nvSpPr>
            <p:spPr bwMode="auto">
              <a:xfrm flipV="1">
                <a:off x="3342" y="2136"/>
                <a:ext cx="137"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3" name="Text Box 29"/>
              <p:cNvSpPr txBox="1">
                <a:spLocks noChangeArrowheads="1"/>
              </p:cNvSpPr>
              <p:nvPr/>
            </p:nvSpPr>
            <p:spPr bwMode="auto">
              <a:xfrm>
                <a:off x="4032" y="2352"/>
                <a:ext cx="1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1600" b="0" i="1">
                    <a:latin typeface="Times New Roman" pitchFamily="18" charset="0"/>
                    <a:ea typeface="黑体" pitchFamily="49" charset="-122"/>
                  </a:rPr>
                  <a:t>0</a:t>
                </a:r>
                <a:endParaRPr lang="en-US" altLang="zh-CN" sz="2400" b="0">
                  <a:ea typeface="黑体" pitchFamily="49" charset="-122"/>
                </a:endParaRPr>
              </a:p>
            </p:txBody>
          </p:sp>
          <p:sp>
            <p:nvSpPr>
              <p:cNvPr id="13344" name="Text Box 30"/>
              <p:cNvSpPr txBox="1">
                <a:spLocks noChangeArrowheads="1"/>
              </p:cNvSpPr>
              <p:nvPr/>
            </p:nvSpPr>
            <p:spPr bwMode="auto">
              <a:xfrm>
                <a:off x="3822" y="2712"/>
                <a:ext cx="5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b="0">
                    <a:ea typeface="黑体" pitchFamily="49" charset="-122"/>
                  </a:rPr>
                  <a:t>球面波</a:t>
                </a:r>
                <a:endParaRPr lang="zh-CN" altLang="en-US" sz="2400" b="0">
                  <a:ea typeface="黑体" pitchFamily="49" charset="-122"/>
                </a:endParaRPr>
              </a:p>
            </p:txBody>
          </p:sp>
          <p:sp>
            <p:nvSpPr>
              <p:cNvPr id="13345" name="Text Box 31"/>
              <p:cNvSpPr txBox="1">
                <a:spLocks noChangeArrowheads="1"/>
              </p:cNvSpPr>
              <p:nvPr/>
            </p:nvSpPr>
            <p:spPr bwMode="auto">
              <a:xfrm>
                <a:off x="3918" y="1800"/>
                <a:ext cx="1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1600" b="0">
                    <a:latin typeface="Times New Roman" pitchFamily="18" charset="0"/>
                  </a:rPr>
                  <a:t>y</a:t>
                </a:r>
              </a:p>
            </p:txBody>
          </p:sp>
        </p:grpSp>
        <p:sp>
          <p:nvSpPr>
            <p:cNvPr id="13329" name="Line 35"/>
            <p:cNvSpPr>
              <a:spLocks noChangeShapeType="1"/>
            </p:cNvSpPr>
            <p:nvPr/>
          </p:nvSpPr>
          <p:spPr bwMode="auto">
            <a:xfrm flipH="1" flipV="1">
              <a:off x="3878" y="2251"/>
              <a:ext cx="1497" cy="181"/>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Line 36"/>
            <p:cNvSpPr>
              <a:spLocks noChangeShapeType="1"/>
            </p:cNvSpPr>
            <p:nvPr/>
          </p:nvSpPr>
          <p:spPr bwMode="auto">
            <a:xfrm flipH="1">
              <a:off x="3878" y="2024"/>
              <a:ext cx="91" cy="40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99397" name="Object 37"/>
          <p:cNvGraphicFramePr>
            <a:graphicFrameLocks noChangeAspect="1"/>
          </p:cNvGraphicFramePr>
          <p:nvPr/>
        </p:nvGraphicFramePr>
        <p:xfrm>
          <a:off x="5003800" y="5516563"/>
          <a:ext cx="3667125" cy="1036637"/>
        </p:xfrm>
        <a:graphic>
          <a:graphicData uri="http://schemas.openxmlformats.org/presentationml/2006/ole">
            <mc:AlternateContent xmlns:mc="http://schemas.openxmlformats.org/markup-compatibility/2006">
              <mc:Choice xmlns:v="urn:schemas-microsoft-com:vml" Requires="v">
                <p:oleObj spid="_x0000_s13363" name="公式" r:id="rId13" imgW="1955520" imgH="583920" progId="Equation.3">
                  <p:embed/>
                </p:oleObj>
              </mc:Choice>
              <mc:Fallback>
                <p:oleObj name="公式" r:id="rId13" imgW="1955520" imgH="583920" progId="Equation.3">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3800" y="5516563"/>
                        <a:ext cx="3667125" cy="1036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3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9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939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993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937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99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1" grpId="0"/>
      <p:bldP spid="399372" grpId="0" animBg="1"/>
      <p:bldP spid="399374" grpId="0" animBg="1"/>
      <p:bldP spid="399393" grpId="0" animBg="1"/>
      <p:bldP spid="3993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0" y="2565400"/>
            <a:ext cx="9144000" cy="946150"/>
            <a:chOff x="0" y="1616"/>
            <a:chExt cx="5760" cy="596"/>
          </a:xfrm>
        </p:grpSpPr>
        <p:sp>
          <p:nvSpPr>
            <p:cNvPr id="14350" name="Text Box 2"/>
            <p:cNvSpPr txBox="1">
              <a:spLocks noChangeArrowheads="1"/>
            </p:cNvSpPr>
            <p:nvPr/>
          </p:nvSpPr>
          <p:spPr bwMode="auto">
            <a:xfrm>
              <a:off x="0" y="1616"/>
              <a:ext cx="576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solidFill>
                    <a:srgbClr val="660066"/>
                  </a:solidFill>
                  <a:latin typeface="楷体" panose="02010609060101010101" pitchFamily="49" charset="-122"/>
                  <a:ea typeface="楷体" panose="02010609060101010101" pitchFamily="49" charset="-122"/>
                  <a:sym typeface="Symbol" pitchFamily="18" charset="2"/>
                </a:rPr>
                <a:t> </a:t>
              </a:r>
              <a:r>
                <a:rPr lang="zh-CN" altLang="en-US" sz="2800" dirty="0">
                  <a:solidFill>
                    <a:srgbClr val="660066"/>
                  </a:solidFill>
                  <a:latin typeface="楷体" panose="02010609060101010101" pitchFamily="49" charset="-122"/>
                  <a:ea typeface="楷体" panose="02010609060101010101" pitchFamily="49" charset="-122"/>
                  <a:sym typeface="Symbol" pitchFamily="18" charset="2"/>
                </a:rPr>
                <a:t>等相位面</a:t>
              </a:r>
              <a:r>
                <a:rPr lang="zh-CN" altLang="en-US" sz="2800" dirty="0">
                  <a:solidFill>
                    <a:srgbClr val="660033"/>
                  </a:solidFill>
                  <a:latin typeface="楷体" panose="02010609060101010101" pitchFamily="49" charset="-122"/>
                  <a:ea typeface="楷体" panose="02010609060101010101" pitchFamily="49" charset="-122"/>
                </a:rPr>
                <a:t>在腔轴附近，抛物面   球面，与</a:t>
              </a:r>
              <a:r>
                <a:rPr lang="en-US" altLang="zh-CN" sz="2800" i="1" dirty="0">
                  <a:solidFill>
                    <a:srgbClr val="660033"/>
                  </a:solidFill>
                  <a:latin typeface="Times New Roman" pitchFamily="18" charset="0"/>
                  <a:ea typeface="楷体" panose="02010609060101010101" pitchFamily="49" charset="-122"/>
                </a:rPr>
                <a:t>m, n</a:t>
              </a:r>
              <a:r>
                <a:rPr lang="en-US" altLang="zh-CN" sz="2800" dirty="0">
                  <a:solidFill>
                    <a:srgbClr val="660033"/>
                  </a:solidFill>
                  <a:latin typeface="楷体" panose="02010609060101010101" pitchFamily="49" charset="-122"/>
                  <a:ea typeface="楷体" panose="02010609060101010101" pitchFamily="49" charset="-122"/>
                </a:rPr>
                <a:t> </a:t>
              </a:r>
              <a:r>
                <a:rPr lang="zh-CN" altLang="en-US" sz="2800" dirty="0">
                  <a:solidFill>
                    <a:srgbClr val="660033"/>
                  </a:solidFill>
                  <a:latin typeface="楷体" panose="02010609060101010101" pitchFamily="49" charset="-122"/>
                  <a:ea typeface="楷体" panose="02010609060101010101" pitchFamily="49" charset="-122"/>
                </a:rPr>
                <a:t>模序数无关</a:t>
              </a:r>
              <a:endParaRPr lang="zh-CN" altLang="en-US" sz="2800" dirty="0">
                <a:latin typeface="楷体" panose="02010609060101010101" pitchFamily="49" charset="-122"/>
                <a:ea typeface="楷体" panose="02010609060101010101" pitchFamily="49" charset="-122"/>
              </a:endParaRPr>
            </a:p>
          </p:txBody>
        </p:sp>
        <p:sp>
          <p:nvSpPr>
            <p:cNvPr id="14351" name="Line 3"/>
            <p:cNvSpPr>
              <a:spLocks noChangeShapeType="1"/>
            </p:cNvSpPr>
            <p:nvPr/>
          </p:nvSpPr>
          <p:spPr bwMode="auto">
            <a:xfrm>
              <a:off x="3198" y="1797"/>
              <a:ext cx="294" cy="0"/>
            </a:xfrm>
            <a:prstGeom prst="line">
              <a:avLst/>
            </a:prstGeom>
            <a:noFill/>
            <a:ln w="9525">
              <a:solidFill>
                <a:srgbClr val="6600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400388" name="Object 4"/>
          <p:cNvGraphicFramePr>
            <a:graphicFrameLocks noChangeAspect="1"/>
          </p:cNvGraphicFramePr>
          <p:nvPr/>
        </p:nvGraphicFramePr>
        <p:xfrm>
          <a:off x="1763713" y="1557338"/>
          <a:ext cx="5592762" cy="1089025"/>
        </p:xfrm>
        <a:graphic>
          <a:graphicData uri="http://schemas.openxmlformats.org/presentationml/2006/ole">
            <mc:AlternateContent xmlns:mc="http://schemas.openxmlformats.org/markup-compatibility/2006">
              <mc:Choice xmlns:v="urn:schemas-microsoft-com:vml" Requires="v">
                <p:oleObj spid="_x0000_s14357" name="公式" r:id="rId3" imgW="2997000" imgH="558720" progId="Equation.3">
                  <p:embed/>
                </p:oleObj>
              </mc:Choice>
              <mc:Fallback>
                <p:oleObj name="公式" r:id="rId3" imgW="2997000" imgH="5587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557338"/>
                        <a:ext cx="5592762"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389" name="Rectangle 5"/>
          <p:cNvSpPr>
            <a:spLocks noChangeArrowheads="1"/>
          </p:cNvSpPr>
          <p:nvPr/>
        </p:nvSpPr>
        <p:spPr bwMode="auto">
          <a:xfrm>
            <a:off x="2143125" y="4652963"/>
            <a:ext cx="7000875"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20000"/>
              </a:lnSpc>
              <a:spcBef>
                <a:spcPct val="0"/>
              </a:spcBef>
            </a:pPr>
            <a:r>
              <a:rPr lang="en-US" altLang="zh-CN" sz="2800" i="1" dirty="0">
                <a:latin typeface="Times New Roman" pitchFamily="18" charset="0"/>
                <a:ea typeface="楷体" panose="02010609060101010101" pitchFamily="49" charset="-122"/>
              </a:rPr>
              <a:t>R</a:t>
            </a:r>
            <a:r>
              <a:rPr lang="en-US" altLang="zh-CN" sz="2800" dirty="0">
                <a:latin typeface="Times New Roman" pitchFamily="18" charset="0"/>
                <a:ea typeface="楷体" panose="02010609060101010101" pitchFamily="49" charset="-122"/>
              </a:rPr>
              <a:t>(</a:t>
            </a:r>
            <a:r>
              <a:rPr lang="en-US" altLang="zh-CN" sz="2800" i="1" dirty="0">
                <a:latin typeface="Times New Roman" pitchFamily="18" charset="0"/>
                <a:ea typeface="楷体" panose="02010609060101010101" pitchFamily="49" charset="-122"/>
              </a:rPr>
              <a:t>z</a:t>
            </a:r>
            <a:r>
              <a:rPr lang="en-US" altLang="zh-CN" sz="2800" i="1" baseline="-25000" dirty="0">
                <a:latin typeface="Times New Roman" pitchFamily="18" charset="0"/>
                <a:ea typeface="楷体" panose="02010609060101010101" pitchFamily="49" charset="-122"/>
              </a:rPr>
              <a:t>0</a:t>
            </a:r>
            <a:r>
              <a:rPr lang="en-US" altLang="zh-CN" sz="2800" dirty="0">
                <a:latin typeface="Times New Roman" pitchFamily="18" charset="0"/>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相等，共焦腔光束的波面在腔中心两侧对称分布</a:t>
            </a:r>
          </a:p>
        </p:txBody>
      </p:sp>
      <p:graphicFrame>
        <p:nvGraphicFramePr>
          <p:cNvPr id="400390" name="Object 6"/>
          <p:cNvGraphicFramePr>
            <a:graphicFrameLocks noChangeAspect="1"/>
          </p:cNvGraphicFramePr>
          <p:nvPr/>
        </p:nvGraphicFramePr>
        <p:xfrm>
          <a:off x="466725" y="4065588"/>
          <a:ext cx="2644775" cy="534987"/>
        </p:xfrm>
        <a:graphic>
          <a:graphicData uri="http://schemas.openxmlformats.org/presentationml/2006/ole">
            <mc:AlternateContent xmlns:mc="http://schemas.openxmlformats.org/markup-compatibility/2006">
              <mc:Choice xmlns:v="urn:schemas-microsoft-com:vml" Requires="v">
                <p:oleObj spid="_x0000_s14358" name="公式" r:id="rId5" imgW="1295280" imgH="228600" progId="Equation.3">
                  <p:embed/>
                </p:oleObj>
              </mc:Choice>
              <mc:Fallback>
                <p:oleObj name="公式" r:id="rId5" imgW="129528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5" y="4065588"/>
                        <a:ext cx="2644775"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391" name="Text Box 7"/>
          <p:cNvSpPr txBox="1">
            <a:spLocks noChangeArrowheads="1"/>
          </p:cNvSpPr>
          <p:nvPr/>
        </p:nvSpPr>
        <p:spPr bwMode="auto">
          <a:xfrm>
            <a:off x="3344863" y="4038600"/>
            <a:ext cx="4511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无穷远处，等相位面为</a:t>
            </a:r>
            <a:r>
              <a:rPr lang="zh-CN" altLang="en-US" sz="2800" u="sng" dirty="0">
                <a:solidFill>
                  <a:schemeClr val="accent2"/>
                </a:solidFill>
                <a:ea typeface="楷体" panose="02010609060101010101" pitchFamily="49" charset="-122"/>
              </a:rPr>
              <a:t>平面</a:t>
            </a:r>
            <a:endParaRPr lang="zh-CN" altLang="en-US" sz="2800" i="1" u="sng" dirty="0">
              <a:solidFill>
                <a:schemeClr val="accent2"/>
              </a:solidFill>
              <a:ea typeface="楷体" panose="02010609060101010101" pitchFamily="49" charset="-122"/>
            </a:endParaRPr>
          </a:p>
        </p:txBody>
      </p:sp>
      <p:graphicFrame>
        <p:nvGraphicFramePr>
          <p:cNvPr id="400392" name="Object 8"/>
          <p:cNvGraphicFramePr>
            <a:graphicFrameLocks noChangeAspect="1"/>
          </p:cNvGraphicFramePr>
          <p:nvPr/>
        </p:nvGraphicFramePr>
        <p:xfrm>
          <a:off x="466725" y="3379788"/>
          <a:ext cx="2566988" cy="525462"/>
        </p:xfrm>
        <a:graphic>
          <a:graphicData uri="http://schemas.openxmlformats.org/presentationml/2006/ole">
            <mc:AlternateContent xmlns:mc="http://schemas.openxmlformats.org/markup-compatibility/2006">
              <mc:Choice xmlns:v="urn:schemas-microsoft-com:vml" Requires="v">
                <p:oleObj spid="_x0000_s14359" name="公式" r:id="rId7" imgW="1282680" imgH="228600" progId="Equation.3">
                  <p:embed/>
                </p:oleObj>
              </mc:Choice>
              <mc:Fallback>
                <p:oleObj name="公式" r:id="rId7" imgW="128268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725" y="3379788"/>
                        <a:ext cx="2566988"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393" name="Text Box 9"/>
          <p:cNvSpPr txBox="1">
            <a:spLocks noChangeArrowheads="1"/>
          </p:cNvSpPr>
          <p:nvPr/>
        </p:nvSpPr>
        <p:spPr bwMode="auto">
          <a:xfrm>
            <a:off x="2947988" y="3357563"/>
            <a:ext cx="6196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800" dirty="0">
                <a:ea typeface="楷体" panose="02010609060101010101" pitchFamily="49" charset="-122"/>
              </a:rPr>
              <a:t>共焦腔中心，波面为垂直腔轴的</a:t>
            </a:r>
            <a:r>
              <a:rPr lang="zh-CN" altLang="en-US" sz="2800" u="sng" dirty="0">
                <a:solidFill>
                  <a:schemeClr val="accent2"/>
                </a:solidFill>
                <a:ea typeface="楷体" panose="02010609060101010101" pitchFamily="49" charset="-122"/>
              </a:rPr>
              <a:t>平面</a:t>
            </a:r>
          </a:p>
        </p:txBody>
      </p:sp>
      <p:graphicFrame>
        <p:nvGraphicFramePr>
          <p:cNvPr id="400394" name="Object 10"/>
          <p:cNvGraphicFramePr>
            <a:graphicFrameLocks noChangeAspect="1"/>
          </p:cNvGraphicFramePr>
          <p:nvPr/>
        </p:nvGraphicFramePr>
        <p:xfrm>
          <a:off x="481013" y="4724400"/>
          <a:ext cx="1371600" cy="595313"/>
        </p:xfrm>
        <a:graphic>
          <a:graphicData uri="http://schemas.openxmlformats.org/presentationml/2006/ole">
            <mc:AlternateContent xmlns:mc="http://schemas.openxmlformats.org/markup-compatibility/2006">
              <mc:Choice xmlns:v="urn:schemas-microsoft-com:vml" Requires="v">
                <p:oleObj spid="_x0000_s14360" name="公式" r:id="rId9" imgW="583920" imgH="253800" progId="Equation.3">
                  <p:embed/>
                </p:oleObj>
              </mc:Choice>
              <mc:Fallback>
                <p:oleObj name="公式" r:id="rId9" imgW="583920" imgH="253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013" y="4724400"/>
                        <a:ext cx="13716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00395" name="Picture 11" descr="共焦腔相位面"/>
          <p:cNvPicPr>
            <a:picLocks noChangeAspect="1" noChangeArrowheads="1"/>
          </p:cNvPicPr>
          <p:nvPr/>
        </p:nvPicPr>
        <p:blipFill>
          <a:blip r:embed="rId11">
            <a:extLst>
              <a:ext uri="{28A0092B-C50C-407E-A947-70E740481C1C}">
                <a14:useLocalDpi xmlns:a14="http://schemas.microsoft.com/office/drawing/2010/main" val="0"/>
              </a:ext>
            </a:extLst>
          </a:blip>
          <a:srcRect l="18005" t="64844" r="17586"/>
          <a:stretch>
            <a:fillRect/>
          </a:stretch>
        </p:blipFill>
        <p:spPr bwMode="auto">
          <a:xfrm>
            <a:off x="1477963" y="0"/>
            <a:ext cx="63007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0396" name="Object 12"/>
          <p:cNvGraphicFramePr>
            <a:graphicFrameLocks noChangeAspect="1"/>
          </p:cNvGraphicFramePr>
          <p:nvPr/>
        </p:nvGraphicFramePr>
        <p:xfrm>
          <a:off x="395288" y="5695950"/>
          <a:ext cx="4511675" cy="469900"/>
        </p:xfrm>
        <a:graphic>
          <a:graphicData uri="http://schemas.openxmlformats.org/presentationml/2006/ole">
            <mc:AlternateContent xmlns:mc="http://schemas.openxmlformats.org/markup-compatibility/2006">
              <mc:Choice xmlns:v="urn:schemas-microsoft-com:vml" Requires="v">
                <p:oleObj spid="_x0000_s14361" name="公式" r:id="rId12" imgW="2158920" imgH="228600" progId="Equation.3">
                  <p:embed/>
                </p:oleObj>
              </mc:Choice>
              <mc:Fallback>
                <p:oleObj name="公式" r:id="rId12" imgW="2158920" imgH="2286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288" y="5695950"/>
                        <a:ext cx="451167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397" name="Text Box 13"/>
          <p:cNvSpPr txBox="1">
            <a:spLocks noChangeArrowheads="1"/>
          </p:cNvSpPr>
          <p:nvPr/>
        </p:nvSpPr>
        <p:spPr bwMode="auto">
          <a:xfrm>
            <a:off x="5062538" y="5668963"/>
            <a:ext cx="35020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600" u="sng" dirty="0">
                <a:solidFill>
                  <a:srgbClr val="FF3300"/>
                </a:solidFill>
                <a:ea typeface="楷体" panose="02010609060101010101" pitchFamily="49" charset="-122"/>
              </a:rPr>
              <a:t>波面与共焦腔镜面重合</a:t>
            </a:r>
            <a:endParaRPr lang="zh-CN" altLang="en-US" sz="2400" i="1" u="sng" dirty="0">
              <a:ea typeface="楷体" panose="02010609060101010101" pitchFamily="49" charset="-122"/>
            </a:endParaRPr>
          </a:p>
        </p:txBody>
      </p:sp>
      <p:sp>
        <p:nvSpPr>
          <p:cNvPr id="14349" name="Text Box 14"/>
          <p:cNvSpPr txBox="1">
            <a:spLocks noChangeArrowheads="1"/>
          </p:cNvSpPr>
          <p:nvPr/>
        </p:nvSpPr>
        <p:spPr bwMode="auto">
          <a:xfrm>
            <a:off x="642938" y="6215063"/>
            <a:ext cx="8101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400" dirty="0">
                <a:solidFill>
                  <a:srgbClr val="CC3300"/>
                </a:solidFill>
                <a:ea typeface="楷体" panose="02010609060101010101" pitchFamily="49" charset="-122"/>
              </a:rPr>
              <a:t>与波面重合的反射镜面将不扰动场的分布</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03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038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0039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039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0039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039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0039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038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0039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00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9" grpId="0"/>
      <p:bldP spid="400391" grpId="0"/>
      <p:bldP spid="400393" grpId="0"/>
      <p:bldP spid="40039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1410" name="Object 2"/>
          <p:cNvGraphicFramePr>
            <a:graphicFrameLocks noChangeAspect="1"/>
          </p:cNvGraphicFramePr>
          <p:nvPr/>
        </p:nvGraphicFramePr>
        <p:xfrm>
          <a:off x="539750" y="836613"/>
          <a:ext cx="5491163" cy="1060450"/>
        </p:xfrm>
        <a:graphic>
          <a:graphicData uri="http://schemas.openxmlformats.org/presentationml/2006/ole">
            <mc:AlternateContent xmlns:mc="http://schemas.openxmlformats.org/markup-compatibility/2006">
              <mc:Choice xmlns:v="urn:schemas-microsoft-com:vml" Requires="v">
                <p:oleObj spid="_x0000_s15392" name="公式" r:id="rId3" imgW="3022560" imgH="558720" progId="Equation.3">
                  <p:embed/>
                </p:oleObj>
              </mc:Choice>
              <mc:Fallback>
                <p:oleObj name="公式" r:id="rId3" imgW="3022560" imgH="5587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836613"/>
                        <a:ext cx="5491163"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1411" name="Text Box 3"/>
          <p:cNvSpPr txBox="1">
            <a:spLocks noChangeArrowheads="1"/>
          </p:cNvSpPr>
          <p:nvPr/>
        </p:nvSpPr>
        <p:spPr bwMode="auto">
          <a:xfrm>
            <a:off x="0" y="260350"/>
            <a:ext cx="73279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buFontTx/>
              <a:buChar char="•"/>
            </a:pPr>
            <a:r>
              <a:rPr lang="en-US" altLang="zh-CN" sz="2600" dirty="0">
                <a:solidFill>
                  <a:srgbClr val="660033"/>
                </a:solidFill>
                <a:latin typeface="楷体" panose="02010609060101010101" pitchFamily="49" charset="-122"/>
                <a:ea typeface="楷体" panose="02010609060101010101" pitchFamily="49" charset="-122"/>
              </a:rPr>
              <a:t> </a:t>
            </a:r>
            <a:r>
              <a:rPr lang="zh-CN" altLang="en-US" sz="2600" dirty="0">
                <a:solidFill>
                  <a:srgbClr val="0033CC"/>
                </a:solidFill>
                <a:latin typeface="楷体" panose="02010609060101010101" pitchFamily="49" charset="-122"/>
                <a:ea typeface="楷体" panose="02010609060101010101" pitchFamily="49" charset="-122"/>
              </a:rPr>
              <a:t>光束波面的曲率中心（球面波</a:t>
            </a:r>
            <a:r>
              <a:rPr lang="zh-CN" altLang="en-US" sz="2600" dirty="0">
                <a:solidFill>
                  <a:srgbClr val="0033CC"/>
                </a:solidFill>
                <a:ea typeface="楷体" panose="02010609060101010101" pitchFamily="49" charset="-122"/>
              </a:rPr>
              <a:t>“</a:t>
            </a:r>
            <a:r>
              <a:rPr lang="zh-CN" altLang="en-US" sz="2600" dirty="0">
                <a:solidFill>
                  <a:srgbClr val="0033CC"/>
                </a:solidFill>
                <a:latin typeface="楷体" panose="02010609060101010101" pitchFamily="49" charset="-122"/>
                <a:ea typeface="楷体" panose="02010609060101010101" pitchFamily="49" charset="-122"/>
              </a:rPr>
              <a:t>发光点</a:t>
            </a:r>
            <a:r>
              <a:rPr lang="zh-CN" altLang="en-US" sz="2600" dirty="0">
                <a:solidFill>
                  <a:srgbClr val="0033CC"/>
                </a:solidFill>
                <a:ea typeface="楷体" panose="02010609060101010101" pitchFamily="49" charset="-122"/>
              </a:rPr>
              <a:t>”</a:t>
            </a:r>
            <a:r>
              <a:rPr lang="zh-CN" altLang="en-US" sz="2600" dirty="0">
                <a:solidFill>
                  <a:srgbClr val="0033CC"/>
                </a:solidFill>
                <a:latin typeface="楷体" panose="02010609060101010101" pitchFamily="49" charset="-122"/>
                <a:ea typeface="楷体" panose="02010609060101010101" pitchFamily="49" charset="-122"/>
              </a:rPr>
              <a:t>）</a:t>
            </a:r>
          </a:p>
        </p:txBody>
      </p:sp>
      <p:graphicFrame>
        <p:nvGraphicFramePr>
          <p:cNvPr id="401412" name="Object 4"/>
          <p:cNvGraphicFramePr>
            <a:graphicFrameLocks noChangeAspect="1"/>
          </p:cNvGraphicFramePr>
          <p:nvPr/>
        </p:nvGraphicFramePr>
        <p:xfrm>
          <a:off x="323850" y="1916113"/>
          <a:ext cx="1244600" cy="449262"/>
        </p:xfrm>
        <a:graphic>
          <a:graphicData uri="http://schemas.openxmlformats.org/presentationml/2006/ole">
            <mc:AlternateContent xmlns:mc="http://schemas.openxmlformats.org/markup-compatibility/2006">
              <mc:Choice xmlns:v="urn:schemas-microsoft-com:vml" Requires="v">
                <p:oleObj spid="_x0000_s15393" name="公式" r:id="rId5" imgW="685800" imgH="253800" progId="Equation.3">
                  <p:embed/>
                </p:oleObj>
              </mc:Choice>
              <mc:Fallback>
                <p:oleObj name="公式" r:id="rId5" imgW="685800" imgH="253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1916113"/>
                        <a:ext cx="12446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1413" name="Text Box 5"/>
          <p:cNvSpPr txBox="1">
            <a:spLocks noChangeArrowheads="1"/>
          </p:cNvSpPr>
          <p:nvPr/>
        </p:nvSpPr>
        <p:spPr bwMode="auto">
          <a:xfrm>
            <a:off x="2555875" y="1863725"/>
            <a:ext cx="447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400" dirty="0">
                <a:ea typeface="楷体" panose="02010609060101010101" pitchFamily="49" charset="-122"/>
              </a:rPr>
              <a:t>曲率中心永远不会在共焦腔中心</a:t>
            </a:r>
          </a:p>
        </p:txBody>
      </p:sp>
      <p:graphicFrame>
        <p:nvGraphicFramePr>
          <p:cNvPr id="401414" name="Object 6"/>
          <p:cNvGraphicFramePr>
            <a:graphicFrameLocks noChangeAspect="1"/>
          </p:cNvGraphicFramePr>
          <p:nvPr/>
        </p:nvGraphicFramePr>
        <p:xfrm>
          <a:off x="611188" y="2492375"/>
          <a:ext cx="2100262" cy="436563"/>
        </p:xfrm>
        <a:graphic>
          <a:graphicData uri="http://schemas.openxmlformats.org/presentationml/2006/ole">
            <mc:AlternateContent xmlns:mc="http://schemas.openxmlformats.org/markup-compatibility/2006">
              <mc:Choice xmlns:v="urn:schemas-microsoft-com:vml" Requires="v">
                <p:oleObj spid="_x0000_s15394" name="公式" r:id="rId7" imgW="1130040" imgH="241200" progId="Equation.3">
                  <p:embed/>
                </p:oleObj>
              </mc:Choice>
              <mc:Fallback>
                <p:oleObj name="公式" r:id="rId7" imgW="1130040" imgH="241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492375"/>
                        <a:ext cx="2100262"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1415" name="Text Box 7"/>
          <p:cNvSpPr txBox="1">
            <a:spLocks noChangeArrowheads="1"/>
          </p:cNvSpPr>
          <p:nvPr/>
        </p:nvSpPr>
        <p:spPr bwMode="auto">
          <a:xfrm>
            <a:off x="2987675" y="2492375"/>
            <a:ext cx="6156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400" dirty="0">
                <a:ea typeface="楷体" panose="02010609060101010101" pitchFamily="49" charset="-122"/>
              </a:rPr>
              <a:t>波面离腔中心越远，曲率中心离中心越近</a:t>
            </a:r>
          </a:p>
        </p:txBody>
      </p:sp>
      <p:graphicFrame>
        <p:nvGraphicFramePr>
          <p:cNvPr id="401416" name="Object 8"/>
          <p:cNvGraphicFramePr>
            <a:graphicFrameLocks noChangeAspect="1"/>
          </p:cNvGraphicFramePr>
          <p:nvPr/>
        </p:nvGraphicFramePr>
        <p:xfrm>
          <a:off x="179388" y="2946400"/>
          <a:ext cx="2506662" cy="2384425"/>
        </p:xfrm>
        <a:graphic>
          <a:graphicData uri="http://schemas.openxmlformats.org/presentationml/2006/ole">
            <mc:AlternateContent xmlns:mc="http://schemas.openxmlformats.org/markup-compatibility/2006">
              <mc:Choice xmlns:v="urn:schemas-microsoft-com:vml" Requires="v">
                <p:oleObj spid="_x0000_s15395" name="公式" r:id="rId9" imgW="1231560" imgH="1206360" progId="Equation.3">
                  <p:embed/>
                </p:oleObj>
              </mc:Choice>
              <mc:Fallback>
                <p:oleObj name="公式" r:id="rId9" imgW="1231560" imgH="120636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388" y="2946400"/>
                        <a:ext cx="2506662" cy="238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5"/>
          <p:cNvGrpSpPr>
            <a:grpSpLocks/>
          </p:cNvGrpSpPr>
          <p:nvPr/>
        </p:nvGrpSpPr>
        <p:grpSpPr bwMode="auto">
          <a:xfrm>
            <a:off x="2339975" y="5181600"/>
            <a:ext cx="5051425" cy="1676400"/>
            <a:chOff x="1474" y="3264"/>
            <a:chExt cx="3182" cy="1056"/>
          </a:xfrm>
        </p:grpSpPr>
        <p:pic>
          <p:nvPicPr>
            <p:cNvPr id="15379" name="Picture 9" descr="共焦腔相位面"/>
            <p:cNvPicPr>
              <a:picLocks noChangeAspect="1" noChangeArrowheads="1"/>
            </p:cNvPicPr>
            <p:nvPr/>
          </p:nvPicPr>
          <p:blipFill>
            <a:blip r:embed="rId11">
              <a:extLst>
                <a:ext uri="{28A0092B-C50C-407E-A947-70E740481C1C}">
                  <a14:useLocalDpi xmlns:a14="http://schemas.microsoft.com/office/drawing/2010/main" val="0"/>
                </a:ext>
              </a:extLst>
            </a:blip>
            <a:srcRect l="18005" t="64844" r="17586"/>
            <a:stretch>
              <a:fillRect/>
            </a:stretch>
          </p:blipFill>
          <p:spPr bwMode="auto">
            <a:xfrm>
              <a:off x="1474" y="3473"/>
              <a:ext cx="3182"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0" name="Line 10"/>
            <p:cNvSpPr>
              <a:spLocks noChangeShapeType="1"/>
            </p:cNvSpPr>
            <p:nvPr/>
          </p:nvSpPr>
          <p:spPr bwMode="auto">
            <a:xfrm flipV="1">
              <a:off x="2925" y="3793"/>
              <a:ext cx="1147" cy="114"/>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1" name="Line 11"/>
            <p:cNvSpPr>
              <a:spLocks noChangeShapeType="1"/>
            </p:cNvSpPr>
            <p:nvPr/>
          </p:nvSpPr>
          <p:spPr bwMode="auto">
            <a:xfrm>
              <a:off x="2204" y="3912"/>
              <a:ext cx="1084" cy="62"/>
            </a:xfrm>
            <a:prstGeom prst="line">
              <a:avLst/>
            </a:prstGeom>
            <a:noFill/>
            <a:ln w="222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2" name="Line 12"/>
            <p:cNvSpPr>
              <a:spLocks noChangeShapeType="1"/>
            </p:cNvSpPr>
            <p:nvPr/>
          </p:nvSpPr>
          <p:spPr bwMode="auto">
            <a:xfrm flipV="1">
              <a:off x="2612" y="3724"/>
              <a:ext cx="816" cy="181"/>
            </a:xfrm>
            <a:prstGeom prst="line">
              <a:avLst/>
            </a:prstGeom>
            <a:noFill/>
            <a:ln w="222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3" name="Line 13"/>
            <p:cNvSpPr>
              <a:spLocks noChangeShapeType="1"/>
            </p:cNvSpPr>
            <p:nvPr/>
          </p:nvSpPr>
          <p:spPr bwMode="auto">
            <a:xfrm>
              <a:off x="2640" y="3408"/>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4" name="Line 14"/>
            <p:cNvSpPr>
              <a:spLocks noChangeShapeType="1"/>
            </p:cNvSpPr>
            <p:nvPr/>
          </p:nvSpPr>
          <p:spPr bwMode="auto">
            <a:xfrm>
              <a:off x="3456" y="3408"/>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5" name="Line 15"/>
            <p:cNvSpPr>
              <a:spLocks noChangeShapeType="1"/>
            </p:cNvSpPr>
            <p:nvPr/>
          </p:nvSpPr>
          <p:spPr bwMode="auto">
            <a:xfrm>
              <a:off x="2653" y="3456"/>
              <a:ext cx="80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67" name="Object 16"/>
            <p:cNvGraphicFramePr>
              <a:graphicFrameLocks noChangeAspect="1"/>
            </p:cNvGraphicFramePr>
            <p:nvPr/>
          </p:nvGraphicFramePr>
          <p:xfrm>
            <a:off x="2880" y="3264"/>
            <a:ext cx="304" cy="128"/>
          </p:xfrm>
          <a:graphic>
            <a:graphicData uri="http://schemas.openxmlformats.org/presentationml/2006/ole">
              <mc:AlternateContent xmlns:mc="http://schemas.openxmlformats.org/markup-compatibility/2006">
                <mc:Choice xmlns:v="urn:schemas-microsoft-com:vml" Requires="v">
                  <p:oleObj spid="_x0000_s15396" name="公式" r:id="rId12" imgW="482400" imgH="203040" progId="Equation.3">
                    <p:embed/>
                  </p:oleObj>
                </mc:Choice>
                <mc:Fallback>
                  <p:oleObj name="公式" r:id="rId12" imgW="482400" imgH="20304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0" y="3264"/>
                          <a:ext cx="304"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1425" name="Line 17"/>
          <p:cNvSpPr>
            <a:spLocks noChangeShapeType="1"/>
          </p:cNvSpPr>
          <p:nvPr/>
        </p:nvSpPr>
        <p:spPr bwMode="auto">
          <a:xfrm>
            <a:off x="1258888" y="5229225"/>
            <a:ext cx="935037"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6" name="Line 18"/>
          <p:cNvSpPr>
            <a:spLocks noChangeShapeType="1"/>
          </p:cNvSpPr>
          <p:nvPr/>
        </p:nvSpPr>
        <p:spPr bwMode="auto">
          <a:xfrm>
            <a:off x="1331913" y="3595688"/>
            <a:ext cx="1008062" cy="0"/>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1427" name="Line 19"/>
          <p:cNvSpPr>
            <a:spLocks noChangeShapeType="1"/>
          </p:cNvSpPr>
          <p:nvPr/>
        </p:nvSpPr>
        <p:spPr bwMode="auto">
          <a:xfrm>
            <a:off x="1331913" y="4437063"/>
            <a:ext cx="935037" cy="0"/>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66" name="Object 20"/>
          <p:cNvGraphicFramePr>
            <a:graphicFrameLocks noChangeAspect="1"/>
          </p:cNvGraphicFramePr>
          <p:nvPr/>
        </p:nvGraphicFramePr>
        <p:xfrm>
          <a:off x="4084638" y="6597650"/>
          <a:ext cx="342900" cy="177800"/>
        </p:xfrm>
        <a:graphic>
          <a:graphicData uri="http://schemas.openxmlformats.org/presentationml/2006/ole">
            <mc:AlternateContent xmlns:mc="http://schemas.openxmlformats.org/markup-compatibility/2006">
              <mc:Choice xmlns:v="urn:schemas-microsoft-com:vml" Requires="v">
                <p:oleObj spid="_x0000_s15397" name="公式" r:id="rId14" imgW="342720" imgH="177480" progId="Equation.3">
                  <p:embed/>
                </p:oleObj>
              </mc:Choice>
              <mc:Fallback>
                <p:oleObj name="公式" r:id="rId14" imgW="342720" imgH="177480"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4638" y="6597650"/>
                        <a:ext cx="3429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5" name="Text Box 21"/>
          <p:cNvSpPr txBox="1">
            <a:spLocks noChangeArrowheads="1"/>
          </p:cNvSpPr>
          <p:nvPr/>
        </p:nvSpPr>
        <p:spPr bwMode="auto">
          <a:xfrm>
            <a:off x="6156325" y="2349500"/>
            <a:ext cx="2987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endParaRPr kumimoji="0" lang="zh-CN" altLang="zh-CN"/>
          </a:p>
        </p:txBody>
      </p:sp>
      <p:sp>
        <p:nvSpPr>
          <p:cNvPr id="401430" name="Text Box 22"/>
          <p:cNvSpPr txBox="1">
            <a:spLocks noChangeArrowheads="1"/>
          </p:cNvSpPr>
          <p:nvPr/>
        </p:nvSpPr>
        <p:spPr bwMode="auto">
          <a:xfrm>
            <a:off x="2627313" y="3141663"/>
            <a:ext cx="6337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400" dirty="0">
                <a:ea typeface="楷体" panose="02010609060101010101" pitchFamily="49" charset="-122"/>
              </a:rPr>
              <a:t>镜面本身是波面，曲率中心落在另一个镜面的中心</a:t>
            </a:r>
          </a:p>
        </p:txBody>
      </p:sp>
      <p:sp>
        <p:nvSpPr>
          <p:cNvPr id="401431" name="Text Box 23"/>
          <p:cNvSpPr txBox="1">
            <a:spLocks noChangeArrowheads="1"/>
          </p:cNvSpPr>
          <p:nvPr/>
        </p:nvSpPr>
        <p:spPr bwMode="auto">
          <a:xfrm>
            <a:off x="2627313" y="3917950"/>
            <a:ext cx="612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400" dirty="0">
                <a:ea typeface="楷体" panose="02010609060101010101" pitchFamily="49" charset="-122"/>
              </a:rPr>
              <a:t>在腔内的波面，曲率中心落在腔外</a:t>
            </a:r>
          </a:p>
        </p:txBody>
      </p:sp>
      <p:sp>
        <p:nvSpPr>
          <p:cNvPr id="401432" name="Text Box 24"/>
          <p:cNvSpPr txBox="1">
            <a:spLocks noChangeArrowheads="1"/>
          </p:cNvSpPr>
          <p:nvPr/>
        </p:nvSpPr>
        <p:spPr bwMode="auto">
          <a:xfrm>
            <a:off x="2771775" y="47244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400" dirty="0">
                <a:ea typeface="楷体" panose="02010609060101010101" pitchFamily="49" charset="-122"/>
              </a:rPr>
              <a:t>在腔外的波面，曲率中心落在腔内</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14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14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14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14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14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14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142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14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142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143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14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1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p:bldP spid="401413" grpId="0"/>
      <p:bldP spid="401415" grpId="0"/>
      <p:bldP spid="401425" grpId="0" animBg="1"/>
      <p:bldP spid="401426" grpId="0" animBg="1"/>
      <p:bldP spid="401427" grpId="0" animBg="1"/>
      <p:bldP spid="401430" grpId="0"/>
      <p:bldP spid="401431" grpId="0"/>
      <p:bldP spid="4014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ChangeArrowheads="1"/>
          </p:cNvSpPr>
          <p:nvPr/>
        </p:nvSpPr>
        <p:spPr bwMode="auto">
          <a:xfrm>
            <a:off x="395288" y="260350"/>
            <a:ext cx="4105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、等相面特点</a:t>
            </a:r>
          </a:p>
        </p:txBody>
      </p:sp>
      <p:sp>
        <p:nvSpPr>
          <p:cNvPr id="402437" name="Rectangle 5"/>
          <p:cNvSpPr>
            <a:spLocks noChangeArrowheads="1"/>
          </p:cNvSpPr>
          <p:nvPr/>
        </p:nvSpPr>
        <p:spPr bwMode="auto">
          <a:xfrm>
            <a:off x="395288" y="836613"/>
            <a:ext cx="37449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近似为抛物面</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顶点在：</a:t>
            </a:r>
            <a:r>
              <a:rPr lang="en-US" altLang="zh-CN" sz="2800" dirty="0">
                <a:latin typeface="楷体" panose="02010609060101010101" pitchFamily="49" charset="-122"/>
                <a:ea typeface="楷体" panose="02010609060101010101" pitchFamily="49" charset="-122"/>
              </a:rPr>
              <a:t>z=z</a:t>
            </a:r>
            <a:r>
              <a:rPr lang="en-US" altLang="zh-CN" sz="2800" baseline="-25000" dirty="0">
                <a:latin typeface="楷体" panose="02010609060101010101" pitchFamily="49" charset="-122"/>
                <a:ea typeface="楷体" panose="02010609060101010101" pitchFamily="49" charset="-122"/>
              </a:rPr>
              <a:t>0</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焦距为：</a:t>
            </a:r>
          </a:p>
        </p:txBody>
      </p:sp>
      <p:graphicFrame>
        <p:nvGraphicFramePr>
          <p:cNvPr id="402438" name="Object 6"/>
          <p:cNvGraphicFramePr>
            <a:graphicFrameLocks noChangeAspect="1"/>
          </p:cNvGraphicFramePr>
          <p:nvPr/>
        </p:nvGraphicFramePr>
        <p:xfrm>
          <a:off x="4572000" y="836613"/>
          <a:ext cx="3700463" cy="1000125"/>
        </p:xfrm>
        <a:graphic>
          <a:graphicData uri="http://schemas.openxmlformats.org/presentationml/2006/ole">
            <mc:AlternateContent xmlns:mc="http://schemas.openxmlformats.org/markup-compatibility/2006">
              <mc:Choice xmlns:v="urn:schemas-microsoft-com:vml" Requires="v">
                <p:oleObj spid="_x0000_s16402" name="公式" r:id="rId3" imgW="1587240" imgH="507960" progId="Equation.3">
                  <p:embed/>
                </p:oleObj>
              </mc:Choice>
              <mc:Fallback>
                <p:oleObj name="公式" r:id="rId3" imgW="1587240" imgH="5079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836613"/>
                        <a:ext cx="3700463" cy="10001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2439" name="Rectangle 7"/>
          <p:cNvSpPr>
            <a:spLocks noChangeArrowheads="1"/>
          </p:cNvSpPr>
          <p:nvPr/>
        </p:nvSpPr>
        <p:spPr bwMode="auto">
          <a:xfrm>
            <a:off x="323850" y="2082800"/>
            <a:ext cx="8135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800" dirty="0">
                <a:latin typeface="楷体" panose="02010609060101010101" pitchFamily="49" charset="-122"/>
                <a:ea typeface="楷体" panose="02010609060101010101" pitchFamily="49" charset="-122"/>
              </a:rPr>
              <a:t>(2) </a:t>
            </a:r>
            <a:r>
              <a:rPr lang="zh-CN" altLang="en-US" sz="2800" dirty="0">
                <a:latin typeface="楷体" panose="02010609060101010101" pitchFamily="49" charset="-122"/>
                <a:ea typeface="楷体" panose="02010609060101010101" pitchFamily="49" charset="-122"/>
              </a:rPr>
              <a:t>在          的范围内</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等相面近似为球面</a:t>
            </a:r>
          </a:p>
        </p:txBody>
      </p:sp>
      <p:graphicFrame>
        <p:nvGraphicFramePr>
          <p:cNvPr id="402440" name="Object 8"/>
          <p:cNvGraphicFramePr>
            <a:graphicFrameLocks noChangeAspect="1"/>
          </p:cNvGraphicFramePr>
          <p:nvPr/>
        </p:nvGraphicFramePr>
        <p:xfrm>
          <a:off x="1763713" y="2133600"/>
          <a:ext cx="1211262" cy="441325"/>
        </p:xfrm>
        <a:graphic>
          <a:graphicData uri="http://schemas.openxmlformats.org/presentationml/2006/ole">
            <mc:AlternateContent xmlns:mc="http://schemas.openxmlformats.org/markup-compatibility/2006">
              <mc:Choice xmlns:v="urn:schemas-microsoft-com:vml" Requires="v">
                <p:oleObj spid="_x0000_s16403" name="公式" r:id="rId5" imgW="558720" imgH="203040" progId="Equation.3">
                  <p:embed/>
                </p:oleObj>
              </mc:Choice>
              <mc:Fallback>
                <p:oleObj name="公式" r:id="rId5" imgW="558720" imgH="2030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133600"/>
                        <a:ext cx="1211262" cy="44132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2441" name="Rectangle 9"/>
          <p:cNvSpPr>
            <a:spLocks noChangeArrowheads="1"/>
          </p:cNvSpPr>
          <p:nvPr/>
        </p:nvSpPr>
        <p:spPr bwMode="auto">
          <a:xfrm>
            <a:off x="396875" y="2659063"/>
            <a:ext cx="6913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800" dirty="0">
                <a:latin typeface="楷体" panose="02010609060101010101" pitchFamily="49" charset="-122"/>
                <a:ea typeface="楷体" panose="02010609060101010101" pitchFamily="49" charset="-122"/>
              </a:rPr>
              <a:t>与腔轴交于</a:t>
            </a:r>
            <a:r>
              <a:rPr lang="en-US" altLang="zh-CN" sz="2800" dirty="0">
                <a:latin typeface="楷体" panose="02010609060101010101" pitchFamily="49" charset="-122"/>
                <a:ea typeface="楷体" panose="02010609060101010101" pitchFamily="49" charset="-122"/>
              </a:rPr>
              <a:t>z</a:t>
            </a:r>
            <a:r>
              <a:rPr lang="en-US" altLang="zh-CN" sz="2800" baseline="-25000" dirty="0">
                <a:latin typeface="楷体" panose="02010609060101010101" pitchFamily="49" charset="-122"/>
                <a:ea typeface="楷体" panose="02010609060101010101" pitchFamily="49" charset="-122"/>
              </a:rPr>
              <a:t>0</a:t>
            </a:r>
            <a:r>
              <a:rPr lang="zh-CN" altLang="en-US" sz="2800" dirty="0">
                <a:latin typeface="楷体" panose="02010609060101010101" pitchFamily="49" charset="-122"/>
                <a:ea typeface="楷体" panose="02010609060101010101" pitchFamily="49" charset="-122"/>
              </a:rPr>
              <a:t>处的等相面曲率半径为</a:t>
            </a:r>
            <a:r>
              <a:rPr lang="en-US" altLang="zh-CN" sz="2800" dirty="0">
                <a:latin typeface="楷体" panose="02010609060101010101" pitchFamily="49" charset="-122"/>
                <a:ea typeface="楷体" panose="02010609060101010101" pitchFamily="49" charset="-122"/>
              </a:rPr>
              <a:t>:</a:t>
            </a:r>
          </a:p>
        </p:txBody>
      </p:sp>
      <p:graphicFrame>
        <p:nvGraphicFramePr>
          <p:cNvPr id="402442" name="Object 10"/>
          <p:cNvGraphicFramePr>
            <a:graphicFrameLocks noChangeAspect="1"/>
          </p:cNvGraphicFramePr>
          <p:nvPr/>
        </p:nvGraphicFramePr>
        <p:xfrm>
          <a:off x="1116013" y="3284538"/>
          <a:ext cx="5976937" cy="1130300"/>
        </p:xfrm>
        <a:graphic>
          <a:graphicData uri="http://schemas.openxmlformats.org/presentationml/2006/ole">
            <mc:AlternateContent xmlns:mc="http://schemas.openxmlformats.org/markup-compatibility/2006">
              <mc:Choice xmlns:v="urn:schemas-microsoft-com:vml" Requires="v">
                <p:oleObj spid="_x0000_s16404" name="公式" r:id="rId7" imgW="2082600" imgH="507960" progId="Equation.3">
                  <p:embed/>
                </p:oleObj>
              </mc:Choice>
              <mc:Fallback>
                <p:oleObj name="公式" r:id="rId7" imgW="2082600" imgH="50796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3284538"/>
                        <a:ext cx="5976937" cy="11303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2443" name="Rectangle 11"/>
          <p:cNvSpPr>
            <a:spLocks noChangeArrowheads="1"/>
          </p:cNvSpPr>
          <p:nvPr/>
        </p:nvSpPr>
        <p:spPr bwMode="auto">
          <a:xfrm>
            <a:off x="395288" y="4638675"/>
            <a:ext cx="792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800" dirty="0">
                <a:latin typeface="楷体" panose="02010609060101010101" pitchFamily="49" charset="-122"/>
                <a:ea typeface="楷体" panose="02010609060101010101" pitchFamily="49" charset="-122"/>
              </a:rPr>
              <a:t>(3) </a:t>
            </a:r>
            <a:r>
              <a:rPr lang="zh-CN" altLang="en-US" sz="2800" dirty="0">
                <a:latin typeface="楷体" panose="02010609060101010101" pitchFamily="49" charset="-122"/>
                <a:ea typeface="楷体" panose="02010609060101010101" pitchFamily="49" charset="-122"/>
              </a:rPr>
              <a:t>有</a:t>
            </a:r>
            <a:r>
              <a:rPr lang="zh-CN" altLang="en-US" sz="2800" dirty="0">
                <a:solidFill>
                  <a:srgbClr val="FFFF00"/>
                </a:solidFill>
                <a:latin typeface="Times New Roman" pitchFamily="18" charset="0"/>
                <a:cs typeface="Times New Roman" pitchFamily="18" charset="0"/>
              </a:rPr>
              <a:t>                                           </a:t>
            </a:r>
            <a:r>
              <a:rPr lang="en-US" altLang="zh-CN" sz="2800" dirty="0">
                <a:solidFill>
                  <a:srgbClr val="FFFF00"/>
                </a:solidFill>
                <a:latin typeface="Times New Roman" pitchFamily="18" charset="0"/>
                <a:cs typeface="Times New Roman" pitchFamily="18" charset="0"/>
              </a:rPr>
              <a:t>,</a:t>
            </a:r>
            <a:endParaRPr lang="en-US" altLang="zh-CN" sz="2800" dirty="0">
              <a:solidFill>
                <a:srgbClr val="FFFF00"/>
              </a:solidFill>
              <a:cs typeface="Times New Roman" pitchFamily="18" charset="0"/>
            </a:endParaRPr>
          </a:p>
        </p:txBody>
      </p:sp>
      <p:graphicFrame>
        <p:nvGraphicFramePr>
          <p:cNvPr id="402444" name="Object 12"/>
          <p:cNvGraphicFramePr>
            <a:graphicFrameLocks noChangeAspect="1"/>
          </p:cNvGraphicFramePr>
          <p:nvPr/>
        </p:nvGraphicFramePr>
        <p:xfrm>
          <a:off x="1619250" y="4652963"/>
          <a:ext cx="3389313" cy="509587"/>
        </p:xfrm>
        <a:graphic>
          <a:graphicData uri="http://schemas.openxmlformats.org/presentationml/2006/ole">
            <mc:AlternateContent xmlns:mc="http://schemas.openxmlformats.org/markup-compatibility/2006">
              <mc:Choice xmlns:v="urn:schemas-microsoft-com:vml" Requires="v">
                <p:oleObj spid="_x0000_s16405" name="公式" r:id="rId9" imgW="1180800" imgH="228600" progId="Equation.3">
                  <p:embed/>
                </p:oleObj>
              </mc:Choice>
              <mc:Fallback>
                <p:oleObj name="公式" r:id="rId9" imgW="1180800" imgH="2286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4652963"/>
                        <a:ext cx="3389313" cy="50958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2445" name="Object 13"/>
          <p:cNvGraphicFramePr>
            <a:graphicFrameLocks noChangeAspect="1"/>
          </p:cNvGraphicFramePr>
          <p:nvPr/>
        </p:nvGraphicFramePr>
        <p:xfrm>
          <a:off x="5435600" y="4638675"/>
          <a:ext cx="3389313" cy="509588"/>
        </p:xfrm>
        <a:graphic>
          <a:graphicData uri="http://schemas.openxmlformats.org/presentationml/2006/ole">
            <mc:AlternateContent xmlns:mc="http://schemas.openxmlformats.org/markup-compatibility/2006">
              <mc:Choice xmlns:v="urn:schemas-microsoft-com:vml" Requires="v">
                <p:oleObj spid="_x0000_s16406" name="公式" r:id="rId11" imgW="1180800" imgH="228600" progId="Equation.3">
                  <p:embed/>
                </p:oleObj>
              </mc:Choice>
              <mc:Fallback>
                <p:oleObj name="公式" r:id="rId11" imgW="1180800" imgH="2286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5600" y="4638675"/>
                        <a:ext cx="3389313" cy="50958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2446" name="Rectangle 14"/>
          <p:cNvSpPr>
            <a:spLocks noChangeArrowheads="1"/>
          </p:cNvSpPr>
          <p:nvPr/>
        </p:nvSpPr>
        <p:spPr bwMode="auto">
          <a:xfrm>
            <a:off x="539750" y="5373688"/>
            <a:ext cx="8604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说明等相面是凹面向着腔心的，且 </a:t>
            </a:r>
            <a:r>
              <a:rPr lang="en-US" altLang="zh-CN" sz="2800" i="1" dirty="0">
                <a:latin typeface="Times New Roman" pitchFamily="18" charset="0"/>
                <a:ea typeface="楷体" panose="02010609060101010101" pitchFamily="49" charset="-122"/>
              </a:rPr>
              <a:t>R</a:t>
            </a:r>
            <a:r>
              <a:rPr lang="en-US" altLang="zh-CN" sz="2800" i="1"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随 </a:t>
            </a:r>
            <a:r>
              <a:rPr lang="en-US" altLang="zh-CN" sz="2800" i="1" dirty="0">
                <a:latin typeface="Times New Roman" pitchFamily="18" charset="0"/>
                <a:ea typeface="楷体" panose="02010609060101010101" pitchFamily="49" charset="-122"/>
              </a:rPr>
              <a:t>z </a:t>
            </a:r>
            <a:r>
              <a:rPr lang="en-US" altLang="zh-CN" sz="2800" baseline="-25000" dirty="0">
                <a:latin typeface="Times New Roman" pitchFamily="18" charset="0"/>
                <a:ea typeface="楷体" panose="02010609060101010101" pitchFamily="49" charset="-122"/>
              </a:rPr>
              <a:t>0</a:t>
            </a:r>
            <a:r>
              <a:rPr lang="zh-CN" altLang="en-US" sz="2800" dirty="0">
                <a:latin typeface="楷体" panose="02010609060101010101" pitchFamily="49" charset="-122"/>
                <a:ea typeface="楷体" panose="02010609060101010101" pitchFamily="49" charset="-122"/>
              </a:rPr>
              <a:t>而变。</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2436"/>
                                        </p:tgtEl>
                                        <p:attrNameLst>
                                          <p:attrName>style.visibility</p:attrName>
                                        </p:attrNameLst>
                                      </p:cBhvr>
                                      <p:to>
                                        <p:strVal val="visible"/>
                                      </p:to>
                                    </p:set>
                                    <p:animEffect transition="in" filter="checkerboard(across)">
                                      <p:cBhvr>
                                        <p:cTn id="7" dur="500"/>
                                        <p:tgtEl>
                                          <p:spTgt spid="402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2437"/>
                                        </p:tgtEl>
                                        <p:attrNameLst>
                                          <p:attrName>style.visibility</p:attrName>
                                        </p:attrNameLst>
                                      </p:cBhvr>
                                      <p:to>
                                        <p:strVal val="visible"/>
                                      </p:to>
                                    </p:set>
                                    <p:animEffect transition="in" filter="checkerboard(across)">
                                      <p:cBhvr>
                                        <p:cTn id="12" dur="500"/>
                                        <p:tgtEl>
                                          <p:spTgt spid="402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02438"/>
                                        </p:tgtEl>
                                        <p:attrNameLst>
                                          <p:attrName>style.visibility</p:attrName>
                                        </p:attrNameLst>
                                      </p:cBhvr>
                                      <p:to>
                                        <p:strVal val="visible"/>
                                      </p:to>
                                    </p:set>
                                    <p:animEffect transition="in" filter="checkerboard(across)">
                                      <p:cBhvr>
                                        <p:cTn id="17" dur="500"/>
                                        <p:tgtEl>
                                          <p:spTgt spid="4024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02439"/>
                                        </p:tgtEl>
                                        <p:attrNameLst>
                                          <p:attrName>style.visibility</p:attrName>
                                        </p:attrNameLst>
                                      </p:cBhvr>
                                      <p:to>
                                        <p:strVal val="visible"/>
                                      </p:to>
                                    </p:set>
                                    <p:animEffect transition="in" filter="checkerboard(across)">
                                      <p:cBhvr>
                                        <p:cTn id="22" dur="500"/>
                                        <p:tgtEl>
                                          <p:spTgt spid="402439"/>
                                        </p:tgtEl>
                                      </p:cBhvr>
                                    </p:animEffect>
                                  </p:childTnLst>
                                </p:cTn>
                              </p:par>
                              <p:par>
                                <p:cTn id="23" presetID="5" presetClass="entr" presetSubtype="10" fill="hold" nodeType="withEffect">
                                  <p:stCondLst>
                                    <p:cond delay="0"/>
                                  </p:stCondLst>
                                  <p:childTnLst>
                                    <p:set>
                                      <p:cBhvr>
                                        <p:cTn id="24" dur="1" fill="hold">
                                          <p:stCondLst>
                                            <p:cond delay="0"/>
                                          </p:stCondLst>
                                        </p:cTn>
                                        <p:tgtEl>
                                          <p:spTgt spid="402440"/>
                                        </p:tgtEl>
                                        <p:attrNameLst>
                                          <p:attrName>style.visibility</p:attrName>
                                        </p:attrNameLst>
                                      </p:cBhvr>
                                      <p:to>
                                        <p:strVal val="visible"/>
                                      </p:to>
                                    </p:set>
                                    <p:animEffect transition="in" filter="checkerboard(across)">
                                      <p:cBhvr>
                                        <p:cTn id="25" dur="500"/>
                                        <p:tgtEl>
                                          <p:spTgt spid="402440"/>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402441"/>
                                        </p:tgtEl>
                                        <p:attrNameLst>
                                          <p:attrName>style.visibility</p:attrName>
                                        </p:attrNameLst>
                                      </p:cBhvr>
                                      <p:to>
                                        <p:strVal val="visible"/>
                                      </p:to>
                                    </p:set>
                                    <p:animEffect transition="in" filter="checkerboard(across)">
                                      <p:cBhvr>
                                        <p:cTn id="28" dur="500"/>
                                        <p:tgtEl>
                                          <p:spTgt spid="40244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402442"/>
                                        </p:tgtEl>
                                        <p:attrNameLst>
                                          <p:attrName>style.visibility</p:attrName>
                                        </p:attrNameLst>
                                      </p:cBhvr>
                                      <p:to>
                                        <p:strVal val="visible"/>
                                      </p:to>
                                    </p:set>
                                    <p:animEffect transition="in" filter="checkerboard(across)">
                                      <p:cBhvr>
                                        <p:cTn id="33" dur="500"/>
                                        <p:tgtEl>
                                          <p:spTgt spid="40244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02443"/>
                                        </p:tgtEl>
                                        <p:attrNameLst>
                                          <p:attrName>style.visibility</p:attrName>
                                        </p:attrNameLst>
                                      </p:cBhvr>
                                      <p:to>
                                        <p:strVal val="visible"/>
                                      </p:to>
                                    </p:set>
                                    <p:animEffect transition="in" filter="checkerboard(across)">
                                      <p:cBhvr>
                                        <p:cTn id="38" dur="500"/>
                                        <p:tgtEl>
                                          <p:spTgt spid="402443"/>
                                        </p:tgtEl>
                                      </p:cBhvr>
                                    </p:animEffect>
                                  </p:childTnLst>
                                </p:cTn>
                              </p:par>
                              <p:par>
                                <p:cTn id="39" presetID="5" presetClass="entr" presetSubtype="10" fill="hold" nodeType="withEffect">
                                  <p:stCondLst>
                                    <p:cond delay="0"/>
                                  </p:stCondLst>
                                  <p:childTnLst>
                                    <p:set>
                                      <p:cBhvr>
                                        <p:cTn id="40" dur="1" fill="hold">
                                          <p:stCondLst>
                                            <p:cond delay="0"/>
                                          </p:stCondLst>
                                        </p:cTn>
                                        <p:tgtEl>
                                          <p:spTgt spid="402444"/>
                                        </p:tgtEl>
                                        <p:attrNameLst>
                                          <p:attrName>style.visibility</p:attrName>
                                        </p:attrNameLst>
                                      </p:cBhvr>
                                      <p:to>
                                        <p:strVal val="visible"/>
                                      </p:to>
                                    </p:set>
                                    <p:animEffect transition="in" filter="checkerboard(across)">
                                      <p:cBhvr>
                                        <p:cTn id="41" dur="500"/>
                                        <p:tgtEl>
                                          <p:spTgt spid="402444"/>
                                        </p:tgtEl>
                                      </p:cBhvr>
                                    </p:animEffect>
                                  </p:childTnLst>
                                </p:cTn>
                              </p:par>
                              <p:par>
                                <p:cTn id="42" presetID="5" presetClass="entr" presetSubtype="10" fill="hold" nodeType="withEffect">
                                  <p:stCondLst>
                                    <p:cond delay="0"/>
                                  </p:stCondLst>
                                  <p:childTnLst>
                                    <p:set>
                                      <p:cBhvr>
                                        <p:cTn id="43" dur="1" fill="hold">
                                          <p:stCondLst>
                                            <p:cond delay="0"/>
                                          </p:stCondLst>
                                        </p:cTn>
                                        <p:tgtEl>
                                          <p:spTgt spid="402445"/>
                                        </p:tgtEl>
                                        <p:attrNameLst>
                                          <p:attrName>style.visibility</p:attrName>
                                        </p:attrNameLst>
                                      </p:cBhvr>
                                      <p:to>
                                        <p:strVal val="visible"/>
                                      </p:to>
                                    </p:set>
                                    <p:animEffect transition="in" filter="checkerboard(across)">
                                      <p:cBhvr>
                                        <p:cTn id="44" dur="500"/>
                                        <p:tgtEl>
                                          <p:spTgt spid="402445"/>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402446"/>
                                        </p:tgtEl>
                                        <p:attrNameLst>
                                          <p:attrName>style.visibility</p:attrName>
                                        </p:attrNameLst>
                                      </p:cBhvr>
                                      <p:to>
                                        <p:strVal val="visible"/>
                                      </p:to>
                                    </p:set>
                                    <p:animEffect transition="in" filter="checkerboard(across)">
                                      <p:cBhvr>
                                        <p:cTn id="47" dur="500"/>
                                        <p:tgtEl>
                                          <p:spTgt spid="402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p:bldP spid="402437" grpId="0"/>
      <p:bldP spid="402439" grpId="0"/>
      <p:bldP spid="402441" grpId="0"/>
      <p:bldP spid="402443" grpId="0"/>
      <p:bldP spid="4024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Rectangle 4"/>
          <p:cNvSpPr>
            <a:spLocks noChangeArrowheads="1"/>
          </p:cNvSpPr>
          <p:nvPr/>
        </p:nvSpPr>
        <p:spPr bwMode="auto">
          <a:xfrm>
            <a:off x="468313" y="322263"/>
            <a:ext cx="8351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800" dirty="0">
                <a:latin typeface="楷体" panose="02010609060101010101" pitchFamily="49" charset="-122"/>
                <a:ea typeface="楷体" panose="02010609060101010101" pitchFamily="49" charset="-122"/>
              </a:rPr>
              <a:t>(4) </a:t>
            </a:r>
            <a:r>
              <a:rPr lang="zh-CN" altLang="en-US" sz="2800" dirty="0">
                <a:latin typeface="楷体" panose="02010609060101010101" pitchFamily="49" charset="-122"/>
                <a:ea typeface="楷体" panose="02010609060101010101" pitchFamily="49" charset="-122"/>
              </a:rPr>
              <a:t>当                时，</a:t>
            </a:r>
            <a:r>
              <a:rPr lang="zh-CN" altLang="en-US" sz="2800" dirty="0">
                <a:solidFill>
                  <a:srgbClr val="FFFF00"/>
                </a:solidFill>
                <a:cs typeface="Times New Roman" pitchFamily="18" charset="0"/>
              </a:rPr>
              <a:t>                              </a:t>
            </a:r>
            <a:r>
              <a:rPr lang="zh-CN" altLang="en-US" sz="2800" dirty="0">
                <a:cs typeface="Times New Roman" pitchFamily="18" charset="0"/>
              </a:rPr>
              <a:t>。</a:t>
            </a:r>
          </a:p>
        </p:txBody>
      </p:sp>
      <p:graphicFrame>
        <p:nvGraphicFramePr>
          <p:cNvPr id="403461" name="Object 5"/>
          <p:cNvGraphicFramePr>
            <a:graphicFrameLocks noChangeAspect="1"/>
          </p:cNvGraphicFramePr>
          <p:nvPr/>
        </p:nvGraphicFramePr>
        <p:xfrm>
          <a:off x="1619250" y="250825"/>
          <a:ext cx="2587625" cy="877888"/>
        </p:xfrm>
        <a:graphic>
          <a:graphicData uri="http://schemas.openxmlformats.org/presentationml/2006/ole">
            <mc:AlternateContent xmlns:mc="http://schemas.openxmlformats.org/markup-compatibility/2006">
              <mc:Choice xmlns:v="urn:schemas-microsoft-com:vml" Requires="v">
                <p:oleObj spid="_x0000_s17424" name="公式" r:id="rId3" imgW="901440" imgH="393480" progId="Equation.3">
                  <p:embed/>
                </p:oleObj>
              </mc:Choice>
              <mc:Fallback>
                <p:oleObj name="公式" r:id="rId3" imgW="90144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50825"/>
                        <a:ext cx="2587625" cy="87788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3462" name="Object 6"/>
          <p:cNvGraphicFramePr>
            <a:graphicFrameLocks noChangeAspect="1"/>
          </p:cNvGraphicFramePr>
          <p:nvPr/>
        </p:nvGraphicFramePr>
        <p:xfrm>
          <a:off x="5076825" y="322263"/>
          <a:ext cx="2843213" cy="509587"/>
        </p:xfrm>
        <a:graphic>
          <a:graphicData uri="http://schemas.openxmlformats.org/presentationml/2006/ole">
            <mc:AlternateContent xmlns:mc="http://schemas.openxmlformats.org/markup-compatibility/2006">
              <mc:Choice xmlns:v="urn:schemas-microsoft-com:vml" Requires="v">
                <p:oleObj spid="_x0000_s17425" name="公式" r:id="rId5" imgW="990360" imgH="228600" progId="Equation.3">
                  <p:embed/>
                </p:oleObj>
              </mc:Choice>
              <mc:Fallback>
                <p:oleObj name="公式" r:id="rId5" imgW="99036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322263"/>
                        <a:ext cx="2843213" cy="50958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3463" name="Rectangle 7"/>
          <p:cNvSpPr>
            <a:spLocks noChangeArrowheads="1"/>
          </p:cNvSpPr>
          <p:nvPr/>
        </p:nvSpPr>
        <p:spPr bwMode="auto">
          <a:xfrm>
            <a:off x="828675" y="1171575"/>
            <a:ext cx="6767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800" dirty="0">
                <a:latin typeface="Times New Roman" pitchFamily="18" charset="0"/>
                <a:ea typeface="楷体" panose="02010609060101010101" pitchFamily="49" charset="-122"/>
              </a:rPr>
              <a:t>即反射镜面本身与两个等相面重合。</a:t>
            </a:r>
            <a:endParaRPr lang="zh-CN" altLang="en-US" sz="2800" dirty="0">
              <a:ea typeface="楷体" panose="02010609060101010101" pitchFamily="49" charset="-122"/>
            </a:endParaRPr>
          </a:p>
        </p:txBody>
      </p:sp>
      <p:sp>
        <p:nvSpPr>
          <p:cNvPr id="403464" name="Rectangle 8"/>
          <p:cNvSpPr>
            <a:spLocks noChangeArrowheads="1"/>
          </p:cNvSpPr>
          <p:nvPr/>
        </p:nvSpPr>
        <p:spPr bwMode="auto">
          <a:xfrm>
            <a:off x="431800" y="1901825"/>
            <a:ext cx="8748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800" dirty="0">
                <a:latin typeface="楷体" panose="02010609060101010101" pitchFamily="49" charset="-122"/>
                <a:ea typeface="楷体" panose="02010609060101010101" pitchFamily="49" charset="-122"/>
              </a:rPr>
              <a:t>(5) </a:t>
            </a:r>
            <a:r>
              <a:rPr lang="zh-CN" altLang="en-US" sz="2800" dirty="0">
                <a:latin typeface="楷体" panose="02010609060101010101" pitchFamily="49" charset="-122"/>
                <a:ea typeface="楷体" panose="02010609060101010101" pitchFamily="49" charset="-122"/>
              </a:rPr>
              <a:t>当           时，          。腔心和无穷远处</a:t>
            </a:r>
          </a:p>
        </p:txBody>
      </p:sp>
      <p:graphicFrame>
        <p:nvGraphicFramePr>
          <p:cNvPr id="403465" name="Object 9"/>
          <p:cNvGraphicFramePr>
            <a:graphicFrameLocks noChangeAspect="1"/>
          </p:cNvGraphicFramePr>
          <p:nvPr/>
        </p:nvGraphicFramePr>
        <p:xfrm>
          <a:off x="1547813" y="1901825"/>
          <a:ext cx="1930400" cy="509588"/>
        </p:xfrm>
        <a:graphic>
          <a:graphicData uri="http://schemas.openxmlformats.org/presentationml/2006/ole">
            <mc:AlternateContent xmlns:mc="http://schemas.openxmlformats.org/markup-compatibility/2006">
              <mc:Choice xmlns:v="urn:schemas-microsoft-com:vml" Requires="v">
                <p:oleObj spid="_x0000_s17426" name="公式" r:id="rId7" imgW="672840" imgH="228600" progId="Equation.3">
                  <p:embed/>
                </p:oleObj>
              </mc:Choice>
              <mc:Fallback>
                <p:oleObj name="公式" r:id="rId7" imgW="67284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1901825"/>
                        <a:ext cx="1930400" cy="50958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3466" name="Object 10"/>
          <p:cNvGraphicFramePr>
            <a:graphicFrameLocks noChangeAspect="1"/>
          </p:cNvGraphicFramePr>
          <p:nvPr/>
        </p:nvGraphicFramePr>
        <p:xfrm>
          <a:off x="4500563" y="1974850"/>
          <a:ext cx="1347787" cy="396875"/>
        </p:xfrm>
        <a:graphic>
          <a:graphicData uri="http://schemas.openxmlformats.org/presentationml/2006/ole">
            <mc:AlternateContent xmlns:mc="http://schemas.openxmlformats.org/markup-compatibility/2006">
              <mc:Choice xmlns:v="urn:schemas-microsoft-com:vml" Requires="v">
                <p:oleObj spid="_x0000_s17427" name="公式" r:id="rId9" imgW="469800" imgH="177480" progId="Equation.3">
                  <p:embed/>
                </p:oleObj>
              </mc:Choice>
              <mc:Fallback>
                <p:oleObj name="公式" r:id="rId9" imgW="469800" imgH="1774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1974850"/>
                        <a:ext cx="1347787" cy="3968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3467" name="Rectangle 11"/>
          <p:cNvSpPr>
            <a:spLocks noChangeArrowheads="1"/>
          </p:cNvSpPr>
          <p:nvPr/>
        </p:nvSpPr>
        <p:spPr bwMode="auto">
          <a:xfrm>
            <a:off x="468313" y="3068638"/>
            <a:ext cx="849630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20000"/>
              </a:lnSpc>
              <a:spcBef>
                <a:spcPct val="0"/>
              </a:spcBef>
            </a:pPr>
            <a:r>
              <a:rPr lang="en-US" altLang="zh-CN" sz="2800" dirty="0">
                <a:latin typeface="楷体" panose="02010609060101010101" pitchFamily="49" charset="-122"/>
                <a:ea typeface="楷体" panose="02010609060101010101" pitchFamily="49" charset="-122"/>
              </a:rPr>
              <a:t>(6) </a:t>
            </a:r>
            <a:r>
              <a:rPr lang="zh-CN" altLang="en-US" sz="2800" dirty="0">
                <a:latin typeface="楷体" panose="02010609060101010101" pitchFamily="49" charset="-122"/>
                <a:ea typeface="楷体" panose="02010609060101010101" pitchFamily="49" charset="-122"/>
              </a:rPr>
              <a:t>在等相面处放一个相应曲率半径的反射镜片，共焦场分布不受影响。</a:t>
            </a:r>
          </a:p>
        </p:txBody>
      </p:sp>
      <p:sp>
        <p:nvSpPr>
          <p:cNvPr id="403468" name="Rectangle 12"/>
          <p:cNvSpPr>
            <a:spLocks noChangeArrowheads="1"/>
          </p:cNvSpPr>
          <p:nvPr/>
        </p:nvSpPr>
        <p:spPr bwMode="auto">
          <a:xfrm>
            <a:off x="928688" y="2478088"/>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的等相面为平面。</a:t>
            </a:r>
          </a:p>
        </p:txBody>
      </p:sp>
      <p:pic>
        <p:nvPicPr>
          <p:cNvPr id="403469" name="Picture 13" descr="共焦腔相位面"/>
          <p:cNvPicPr>
            <a:picLocks noChangeAspect="1" noChangeArrowheads="1"/>
          </p:cNvPicPr>
          <p:nvPr/>
        </p:nvPicPr>
        <p:blipFill>
          <a:blip r:embed="rId11">
            <a:extLst>
              <a:ext uri="{28A0092B-C50C-407E-A947-70E740481C1C}">
                <a14:useLocalDpi xmlns:a14="http://schemas.microsoft.com/office/drawing/2010/main" val="0"/>
              </a:ext>
            </a:extLst>
          </a:blip>
          <a:srcRect l="18005" t="64844" r="17586"/>
          <a:stretch>
            <a:fillRect/>
          </a:stretch>
        </p:blipFill>
        <p:spPr bwMode="auto">
          <a:xfrm>
            <a:off x="1331913" y="4437063"/>
            <a:ext cx="63007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3460"/>
                                        </p:tgtEl>
                                        <p:attrNameLst>
                                          <p:attrName>style.visibility</p:attrName>
                                        </p:attrNameLst>
                                      </p:cBhvr>
                                      <p:to>
                                        <p:strVal val="visible"/>
                                      </p:to>
                                    </p:set>
                                    <p:animEffect transition="in" filter="checkerboard(across)">
                                      <p:cBhvr>
                                        <p:cTn id="7" dur="500"/>
                                        <p:tgtEl>
                                          <p:spTgt spid="403460"/>
                                        </p:tgtEl>
                                      </p:cBhvr>
                                    </p:animEffect>
                                  </p:childTnLst>
                                </p:cTn>
                              </p:par>
                              <p:par>
                                <p:cTn id="8" presetID="5" presetClass="entr" presetSubtype="10" fill="hold" nodeType="withEffect">
                                  <p:stCondLst>
                                    <p:cond delay="0"/>
                                  </p:stCondLst>
                                  <p:childTnLst>
                                    <p:set>
                                      <p:cBhvr>
                                        <p:cTn id="9" dur="1" fill="hold">
                                          <p:stCondLst>
                                            <p:cond delay="0"/>
                                          </p:stCondLst>
                                        </p:cTn>
                                        <p:tgtEl>
                                          <p:spTgt spid="403461"/>
                                        </p:tgtEl>
                                        <p:attrNameLst>
                                          <p:attrName>style.visibility</p:attrName>
                                        </p:attrNameLst>
                                      </p:cBhvr>
                                      <p:to>
                                        <p:strVal val="visible"/>
                                      </p:to>
                                    </p:set>
                                    <p:animEffect transition="in" filter="checkerboard(across)">
                                      <p:cBhvr>
                                        <p:cTn id="10" dur="500"/>
                                        <p:tgtEl>
                                          <p:spTgt spid="403461"/>
                                        </p:tgtEl>
                                      </p:cBhvr>
                                    </p:animEffect>
                                  </p:childTnLst>
                                </p:cTn>
                              </p:par>
                              <p:par>
                                <p:cTn id="11" presetID="5" presetClass="entr" presetSubtype="10" fill="hold" nodeType="withEffect">
                                  <p:stCondLst>
                                    <p:cond delay="0"/>
                                  </p:stCondLst>
                                  <p:childTnLst>
                                    <p:set>
                                      <p:cBhvr>
                                        <p:cTn id="12" dur="1" fill="hold">
                                          <p:stCondLst>
                                            <p:cond delay="0"/>
                                          </p:stCondLst>
                                        </p:cTn>
                                        <p:tgtEl>
                                          <p:spTgt spid="403462"/>
                                        </p:tgtEl>
                                        <p:attrNameLst>
                                          <p:attrName>style.visibility</p:attrName>
                                        </p:attrNameLst>
                                      </p:cBhvr>
                                      <p:to>
                                        <p:strVal val="visible"/>
                                      </p:to>
                                    </p:set>
                                    <p:animEffect transition="in" filter="checkerboard(across)">
                                      <p:cBhvr>
                                        <p:cTn id="13" dur="500"/>
                                        <p:tgtEl>
                                          <p:spTgt spid="40346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403463"/>
                                        </p:tgtEl>
                                        <p:attrNameLst>
                                          <p:attrName>style.visibility</p:attrName>
                                        </p:attrNameLst>
                                      </p:cBhvr>
                                      <p:to>
                                        <p:strVal val="visible"/>
                                      </p:to>
                                    </p:set>
                                    <p:animEffect transition="in" filter="checkerboard(across)">
                                      <p:cBhvr>
                                        <p:cTn id="16" dur="500"/>
                                        <p:tgtEl>
                                          <p:spTgt spid="40346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403464"/>
                                        </p:tgtEl>
                                        <p:attrNameLst>
                                          <p:attrName>style.visibility</p:attrName>
                                        </p:attrNameLst>
                                      </p:cBhvr>
                                      <p:to>
                                        <p:strVal val="visible"/>
                                      </p:to>
                                    </p:set>
                                    <p:animEffect transition="in" filter="checkerboard(across)">
                                      <p:cBhvr>
                                        <p:cTn id="21" dur="500"/>
                                        <p:tgtEl>
                                          <p:spTgt spid="403464"/>
                                        </p:tgtEl>
                                      </p:cBhvr>
                                    </p:animEffect>
                                  </p:childTnLst>
                                </p:cTn>
                              </p:par>
                              <p:par>
                                <p:cTn id="22" presetID="5" presetClass="entr" presetSubtype="10" fill="hold" nodeType="withEffect">
                                  <p:stCondLst>
                                    <p:cond delay="0"/>
                                  </p:stCondLst>
                                  <p:childTnLst>
                                    <p:set>
                                      <p:cBhvr>
                                        <p:cTn id="23" dur="1" fill="hold">
                                          <p:stCondLst>
                                            <p:cond delay="0"/>
                                          </p:stCondLst>
                                        </p:cTn>
                                        <p:tgtEl>
                                          <p:spTgt spid="403465"/>
                                        </p:tgtEl>
                                        <p:attrNameLst>
                                          <p:attrName>style.visibility</p:attrName>
                                        </p:attrNameLst>
                                      </p:cBhvr>
                                      <p:to>
                                        <p:strVal val="visible"/>
                                      </p:to>
                                    </p:set>
                                    <p:animEffect transition="in" filter="checkerboard(across)">
                                      <p:cBhvr>
                                        <p:cTn id="24" dur="500"/>
                                        <p:tgtEl>
                                          <p:spTgt spid="403465"/>
                                        </p:tgtEl>
                                      </p:cBhvr>
                                    </p:animEffect>
                                  </p:childTnLst>
                                </p:cTn>
                              </p:par>
                              <p:par>
                                <p:cTn id="25" presetID="5" presetClass="entr" presetSubtype="10" fill="hold" nodeType="withEffect">
                                  <p:stCondLst>
                                    <p:cond delay="0"/>
                                  </p:stCondLst>
                                  <p:childTnLst>
                                    <p:set>
                                      <p:cBhvr>
                                        <p:cTn id="26" dur="1" fill="hold">
                                          <p:stCondLst>
                                            <p:cond delay="0"/>
                                          </p:stCondLst>
                                        </p:cTn>
                                        <p:tgtEl>
                                          <p:spTgt spid="403466"/>
                                        </p:tgtEl>
                                        <p:attrNameLst>
                                          <p:attrName>style.visibility</p:attrName>
                                        </p:attrNameLst>
                                      </p:cBhvr>
                                      <p:to>
                                        <p:strVal val="visible"/>
                                      </p:to>
                                    </p:set>
                                    <p:animEffect transition="in" filter="checkerboard(across)">
                                      <p:cBhvr>
                                        <p:cTn id="27" dur="500"/>
                                        <p:tgtEl>
                                          <p:spTgt spid="403466"/>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403468"/>
                                        </p:tgtEl>
                                        <p:attrNameLst>
                                          <p:attrName>style.visibility</p:attrName>
                                        </p:attrNameLst>
                                      </p:cBhvr>
                                      <p:to>
                                        <p:strVal val="visible"/>
                                      </p:to>
                                    </p:set>
                                    <p:animEffect transition="in" filter="checkerboard(across)">
                                      <p:cBhvr>
                                        <p:cTn id="30" dur="500"/>
                                        <p:tgtEl>
                                          <p:spTgt spid="40346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403467"/>
                                        </p:tgtEl>
                                        <p:attrNameLst>
                                          <p:attrName>style.visibility</p:attrName>
                                        </p:attrNameLst>
                                      </p:cBhvr>
                                      <p:to>
                                        <p:strVal val="visible"/>
                                      </p:to>
                                    </p:set>
                                    <p:animEffect transition="in" filter="box(in)">
                                      <p:cBhvr>
                                        <p:cTn id="35" dur="500"/>
                                        <p:tgtEl>
                                          <p:spTgt spid="40346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403469"/>
                                        </p:tgtEl>
                                        <p:attrNameLst>
                                          <p:attrName>style.visibility</p:attrName>
                                        </p:attrNameLst>
                                      </p:cBhvr>
                                      <p:to>
                                        <p:strVal val="visible"/>
                                      </p:to>
                                    </p:set>
                                    <p:animEffect transition="in" filter="box(in)">
                                      <p:cBhvr>
                                        <p:cTn id="40" dur="500"/>
                                        <p:tgtEl>
                                          <p:spTgt spid="403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0" grpId="0"/>
      <p:bldP spid="403463" grpId="0"/>
      <p:bldP spid="403464" grpId="0"/>
      <p:bldP spid="403467" grpId="0"/>
      <p:bldP spid="4034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6" name="Rectangle 4"/>
          <p:cNvSpPr>
            <a:spLocks noChangeArrowheads="1"/>
          </p:cNvSpPr>
          <p:nvPr/>
        </p:nvSpPr>
        <p:spPr bwMode="auto">
          <a:xfrm>
            <a:off x="179388" y="260350"/>
            <a:ext cx="8497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一、方形镜对称共焦腔的行波场－厄米特</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高斯光束</a:t>
            </a:r>
          </a:p>
        </p:txBody>
      </p:sp>
      <p:sp>
        <p:nvSpPr>
          <p:cNvPr id="387077" name="Rectangle 5"/>
          <p:cNvSpPr>
            <a:spLocks noChangeArrowheads="1"/>
          </p:cNvSpPr>
          <p:nvPr/>
        </p:nvSpPr>
        <p:spPr bwMode="auto">
          <a:xfrm>
            <a:off x="755650" y="1125538"/>
            <a:ext cx="2519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、推导方法</a:t>
            </a:r>
          </a:p>
        </p:txBody>
      </p:sp>
      <p:sp>
        <p:nvSpPr>
          <p:cNvPr id="387078" name="AutoShape 6"/>
          <p:cNvSpPr>
            <a:spLocks noChangeArrowheads="1"/>
          </p:cNvSpPr>
          <p:nvPr/>
        </p:nvSpPr>
        <p:spPr bwMode="auto">
          <a:xfrm>
            <a:off x="3203575" y="2852738"/>
            <a:ext cx="933450" cy="152400"/>
          </a:xfrm>
          <a:prstGeom prst="rightArrow">
            <a:avLst>
              <a:gd name="adj1" fmla="val 50000"/>
              <a:gd name="adj2" fmla="val 153125"/>
            </a:avLst>
          </a:prstGeom>
          <a:solidFill>
            <a:srgbClr val="FFFF00"/>
          </a:solidFill>
          <a:ln w="38100">
            <a:solidFill>
              <a:srgbClr val="FF33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87079" name="Text Box 7"/>
          <p:cNvSpPr txBox="1">
            <a:spLocks noChangeArrowheads="1"/>
          </p:cNvSpPr>
          <p:nvPr/>
        </p:nvSpPr>
        <p:spPr bwMode="auto">
          <a:xfrm>
            <a:off x="2700338" y="1773238"/>
            <a:ext cx="2819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400" dirty="0">
                <a:latin typeface="Times New Roman" pitchFamily="18" charset="0"/>
                <a:ea typeface="楷体" panose="02010609060101010101" pitchFamily="49" charset="-122"/>
              </a:rPr>
              <a:t>菲涅耳</a:t>
            </a:r>
            <a:r>
              <a:rPr lang="en-US" altLang="zh-CN" sz="2400" dirty="0">
                <a:latin typeface="Times New Roman" pitchFamily="18" charset="0"/>
                <a:ea typeface="楷体" panose="02010609060101010101" pitchFamily="49" charset="-122"/>
              </a:rPr>
              <a:t>—</a:t>
            </a:r>
            <a:r>
              <a:rPr lang="zh-CN" altLang="en-US" sz="2400" dirty="0">
                <a:latin typeface="Times New Roman" pitchFamily="18" charset="0"/>
                <a:ea typeface="楷体" panose="02010609060101010101" pitchFamily="49" charset="-122"/>
              </a:rPr>
              <a:t>基尔霍夫衍射积分公式</a:t>
            </a:r>
          </a:p>
        </p:txBody>
      </p:sp>
      <p:sp>
        <p:nvSpPr>
          <p:cNvPr id="387080" name="Text Box 8"/>
          <p:cNvSpPr txBox="1">
            <a:spLocks noChangeArrowheads="1"/>
          </p:cNvSpPr>
          <p:nvPr/>
        </p:nvSpPr>
        <p:spPr bwMode="auto">
          <a:xfrm>
            <a:off x="4284663" y="2636838"/>
            <a:ext cx="3398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Times New Roman" pitchFamily="18" charset="0"/>
                <a:ea typeface="楷体" panose="02010609060101010101" pitchFamily="49" charset="-122"/>
              </a:rPr>
              <a:t>腔内、外任一点的场</a:t>
            </a:r>
          </a:p>
        </p:txBody>
      </p:sp>
      <p:sp>
        <p:nvSpPr>
          <p:cNvPr id="387081" name="Line 9"/>
          <p:cNvSpPr>
            <a:spLocks noChangeShapeType="1"/>
          </p:cNvSpPr>
          <p:nvPr/>
        </p:nvSpPr>
        <p:spPr bwMode="auto">
          <a:xfrm flipH="1">
            <a:off x="3635375" y="2565400"/>
            <a:ext cx="77788"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7082" name="Text Box 10"/>
          <p:cNvSpPr txBox="1">
            <a:spLocks noChangeArrowheads="1"/>
          </p:cNvSpPr>
          <p:nvPr/>
        </p:nvSpPr>
        <p:spPr bwMode="auto">
          <a:xfrm>
            <a:off x="1042988" y="2636838"/>
            <a:ext cx="197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800" dirty="0">
                <a:latin typeface="Times New Roman" pitchFamily="18" charset="0"/>
                <a:ea typeface="楷体" panose="02010609060101010101" pitchFamily="49" charset="-122"/>
              </a:rPr>
              <a:t>镜面上的场</a:t>
            </a:r>
          </a:p>
        </p:txBody>
      </p:sp>
      <p:sp>
        <p:nvSpPr>
          <p:cNvPr id="387083" name="Rectangle 11"/>
          <p:cNvSpPr>
            <a:spLocks noChangeArrowheads="1"/>
          </p:cNvSpPr>
          <p:nvPr/>
        </p:nvSpPr>
        <p:spPr bwMode="auto">
          <a:xfrm>
            <a:off x="755650" y="3429000"/>
            <a:ext cx="734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、腔中的场分布</a:t>
            </a:r>
          </a:p>
        </p:txBody>
      </p:sp>
      <p:graphicFrame>
        <p:nvGraphicFramePr>
          <p:cNvPr id="387084" name="Object 12"/>
          <p:cNvGraphicFramePr>
            <a:graphicFrameLocks noChangeAspect="1"/>
          </p:cNvGraphicFramePr>
          <p:nvPr/>
        </p:nvGraphicFramePr>
        <p:xfrm>
          <a:off x="292100" y="4143375"/>
          <a:ext cx="8834438" cy="2136775"/>
        </p:xfrm>
        <a:graphic>
          <a:graphicData uri="http://schemas.openxmlformats.org/presentationml/2006/ole">
            <mc:AlternateContent xmlns:mc="http://schemas.openxmlformats.org/markup-compatibility/2006">
              <mc:Choice xmlns:v="urn:schemas-microsoft-com:vml" Requires="v">
                <p:oleObj spid="_x0000_s1037" name="Equation" r:id="rId3" imgW="3251160" imgH="888840" progId="Equation.DSMT4">
                  <p:embed/>
                </p:oleObj>
              </mc:Choice>
              <mc:Fallback>
                <p:oleObj name="Equation" r:id="rId3" imgW="3251160" imgH="88884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 y="4143375"/>
                        <a:ext cx="8834438" cy="21367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7085" name="Text Box 13"/>
          <p:cNvSpPr txBox="1">
            <a:spLocks noChangeArrowheads="1"/>
          </p:cNvSpPr>
          <p:nvPr/>
        </p:nvSpPr>
        <p:spPr bwMode="auto">
          <a:xfrm>
            <a:off x="3924300" y="5734050"/>
            <a:ext cx="417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en-US" altLang="zh-CN" sz="2400" dirty="0">
                <a:solidFill>
                  <a:srgbClr val="FF0000"/>
                </a:solidFill>
                <a:latin typeface="Times New Roman" pitchFamily="18" charset="0"/>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在厄米特</a:t>
            </a:r>
            <a:r>
              <a:rPr lang="en-US" altLang="zh-CN" sz="2400" dirty="0">
                <a:solidFill>
                  <a:srgbClr val="FF0000"/>
                </a:solidFill>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高斯近似下</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box(in)">
                                      <p:cBhvr>
                                        <p:cTn id="7" dur="500"/>
                                        <p:tgtEl>
                                          <p:spTgt spid="387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87077"/>
                                        </p:tgtEl>
                                        <p:attrNameLst>
                                          <p:attrName>style.visibility</p:attrName>
                                        </p:attrNameLst>
                                      </p:cBhvr>
                                      <p:to>
                                        <p:strVal val="visible"/>
                                      </p:to>
                                    </p:set>
                                    <p:animEffect transition="in" filter="barn(inHorizontal)">
                                      <p:cBhvr>
                                        <p:cTn id="12" dur="500"/>
                                        <p:tgtEl>
                                          <p:spTgt spid="3870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7082"/>
                                        </p:tgtEl>
                                        <p:attrNameLst>
                                          <p:attrName>style.visibility</p:attrName>
                                        </p:attrNameLst>
                                      </p:cBhvr>
                                      <p:to>
                                        <p:strVal val="visible"/>
                                      </p:to>
                                    </p:set>
                                    <p:animEffect transition="in" filter="box(in)">
                                      <p:cBhvr>
                                        <p:cTn id="17" dur="500"/>
                                        <p:tgtEl>
                                          <p:spTgt spid="3870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7078"/>
                                        </p:tgtEl>
                                        <p:attrNameLst>
                                          <p:attrName>style.visibility</p:attrName>
                                        </p:attrNameLst>
                                      </p:cBhvr>
                                      <p:to>
                                        <p:strVal val="visible"/>
                                      </p:to>
                                    </p:set>
                                    <p:animEffect transition="in" filter="box(in)">
                                      <p:cBhvr>
                                        <p:cTn id="22" dur="500"/>
                                        <p:tgtEl>
                                          <p:spTgt spid="38707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87081"/>
                                        </p:tgtEl>
                                        <p:attrNameLst>
                                          <p:attrName>style.visibility</p:attrName>
                                        </p:attrNameLst>
                                      </p:cBhvr>
                                      <p:to>
                                        <p:strVal val="visible"/>
                                      </p:to>
                                    </p:set>
                                    <p:animEffect transition="in" filter="box(in)">
                                      <p:cBhvr>
                                        <p:cTn id="25" dur="500"/>
                                        <p:tgtEl>
                                          <p:spTgt spid="38708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87079"/>
                                        </p:tgtEl>
                                        <p:attrNameLst>
                                          <p:attrName>style.visibility</p:attrName>
                                        </p:attrNameLst>
                                      </p:cBhvr>
                                      <p:to>
                                        <p:strVal val="visible"/>
                                      </p:to>
                                    </p:set>
                                    <p:animEffect transition="in" filter="box(in)">
                                      <p:cBhvr>
                                        <p:cTn id="28" dur="500"/>
                                        <p:tgtEl>
                                          <p:spTgt spid="38707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87080"/>
                                        </p:tgtEl>
                                        <p:attrNameLst>
                                          <p:attrName>style.visibility</p:attrName>
                                        </p:attrNameLst>
                                      </p:cBhvr>
                                      <p:to>
                                        <p:strVal val="visible"/>
                                      </p:to>
                                    </p:set>
                                    <p:animEffect transition="in" filter="checkerboard(across)">
                                      <p:cBhvr>
                                        <p:cTn id="33" dur="500"/>
                                        <p:tgtEl>
                                          <p:spTgt spid="38708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6" fill="hold" grpId="0" nodeType="clickEffect">
                                  <p:stCondLst>
                                    <p:cond delay="0"/>
                                  </p:stCondLst>
                                  <p:childTnLst>
                                    <p:set>
                                      <p:cBhvr>
                                        <p:cTn id="37" dur="1" fill="hold">
                                          <p:stCondLst>
                                            <p:cond delay="0"/>
                                          </p:stCondLst>
                                        </p:cTn>
                                        <p:tgtEl>
                                          <p:spTgt spid="387083"/>
                                        </p:tgtEl>
                                        <p:attrNameLst>
                                          <p:attrName>style.visibility</p:attrName>
                                        </p:attrNameLst>
                                      </p:cBhvr>
                                      <p:to>
                                        <p:strVal val="visible"/>
                                      </p:to>
                                    </p:set>
                                    <p:animEffect transition="in" filter="barn(inHorizontal)">
                                      <p:cBhvr>
                                        <p:cTn id="38" dur="500"/>
                                        <p:tgtEl>
                                          <p:spTgt spid="38708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387084"/>
                                        </p:tgtEl>
                                        <p:attrNameLst>
                                          <p:attrName>style.visibility</p:attrName>
                                        </p:attrNameLst>
                                      </p:cBhvr>
                                      <p:to>
                                        <p:strVal val="visible"/>
                                      </p:to>
                                    </p:set>
                                    <p:animEffect transition="in" filter="checkerboard(across)">
                                      <p:cBhvr>
                                        <p:cTn id="43" dur="500"/>
                                        <p:tgtEl>
                                          <p:spTgt spid="38708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387085"/>
                                        </p:tgtEl>
                                        <p:attrNameLst>
                                          <p:attrName>style.visibility</p:attrName>
                                        </p:attrNameLst>
                                      </p:cBhvr>
                                      <p:to>
                                        <p:strVal val="visible"/>
                                      </p:to>
                                    </p:set>
                                    <p:animEffect transition="in" filter="box(in)">
                                      <p:cBhvr>
                                        <p:cTn id="48" dur="500"/>
                                        <p:tgtEl>
                                          <p:spTgt spid="387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p:bldP spid="387077" grpId="0"/>
      <p:bldP spid="387078" grpId="0" animBg="1"/>
      <p:bldP spid="387079" grpId="0"/>
      <p:bldP spid="387080" grpId="0"/>
      <p:bldP spid="387081" grpId="0" animBg="1"/>
      <p:bldP spid="387082" grpId="0"/>
      <p:bldP spid="387083" grpId="0"/>
      <p:bldP spid="38708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Text Box 4"/>
          <p:cNvSpPr txBox="1">
            <a:spLocks noChangeArrowheads="1"/>
          </p:cNvSpPr>
          <p:nvPr/>
        </p:nvSpPr>
        <p:spPr bwMode="auto">
          <a:xfrm>
            <a:off x="323850" y="333375"/>
            <a:ext cx="540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五、远场发散角</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全角</a:t>
            </a:r>
            <a:r>
              <a:rPr lang="en-US" altLang="zh-CN" sz="2800" dirty="0">
                <a:latin typeface="楷体" panose="02010609060101010101" pitchFamily="49" charset="-122"/>
                <a:ea typeface="楷体" panose="02010609060101010101" pitchFamily="49" charset="-122"/>
              </a:rPr>
              <a:t>)</a:t>
            </a:r>
          </a:p>
        </p:txBody>
      </p:sp>
      <p:pic>
        <p:nvPicPr>
          <p:cNvPr id="404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225" y="1485900"/>
            <a:ext cx="4086225"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4486" name="Object 6"/>
          <p:cNvGraphicFramePr>
            <a:graphicFrameLocks noChangeAspect="1"/>
          </p:cNvGraphicFramePr>
          <p:nvPr/>
        </p:nvGraphicFramePr>
        <p:xfrm>
          <a:off x="6588125" y="2205038"/>
          <a:ext cx="387350" cy="503237"/>
        </p:xfrm>
        <a:graphic>
          <a:graphicData uri="http://schemas.openxmlformats.org/presentationml/2006/ole">
            <mc:AlternateContent xmlns:mc="http://schemas.openxmlformats.org/markup-compatibility/2006">
              <mc:Choice xmlns:v="urn:schemas-microsoft-com:vml" Requires="v">
                <p:oleObj spid="_x0000_s18455" name="公式" r:id="rId4" imgW="164880" imgH="228600" progId="Equation.3">
                  <p:embed/>
                </p:oleObj>
              </mc:Choice>
              <mc:Fallback>
                <p:oleObj name="公式" r:id="rId4" imgW="16488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25" y="2205038"/>
                        <a:ext cx="387350" cy="503237"/>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4487" name="Text Box 7"/>
          <p:cNvSpPr txBox="1">
            <a:spLocks noChangeArrowheads="1"/>
          </p:cNvSpPr>
          <p:nvPr/>
        </p:nvSpPr>
        <p:spPr bwMode="auto">
          <a:xfrm>
            <a:off x="468313" y="1989138"/>
            <a:ext cx="33131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、定义：双曲线两渐近线间的夹角。</a:t>
            </a:r>
          </a:p>
        </p:txBody>
      </p:sp>
      <p:sp>
        <p:nvSpPr>
          <p:cNvPr id="404488" name="Text Box 8"/>
          <p:cNvSpPr txBox="1">
            <a:spLocks noChangeArrowheads="1"/>
          </p:cNvSpPr>
          <p:nvPr/>
        </p:nvSpPr>
        <p:spPr bwMode="auto">
          <a:xfrm>
            <a:off x="684213" y="3284538"/>
            <a:ext cx="1439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基模：</a:t>
            </a:r>
          </a:p>
        </p:txBody>
      </p:sp>
      <p:graphicFrame>
        <p:nvGraphicFramePr>
          <p:cNvPr id="404489" name="Object 9"/>
          <p:cNvGraphicFramePr>
            <a:graphicFrameLocks noChangeAspect="1"/>
          </p:cNvGraphicFramePr>
          <p:nvPr/>
        </p:nvGraphicFramePr>
        <p:xfrm>
          <a:off x="511175" y="3860800"/>
          <a:ext cx="2781300" cy="949325"/>
        </p:xfrm>
        <a:graphic>
          <a:graphicData uri="http://schemas.openxmlformats.org/presentationml/2006/ole">
            <mc:AlternateContent xmlns:mc="http://schemas.openxmlformats.org/markup-compatibility/2006">
              <mc:Choice xmlns:v="urn:schemas-microsoft-com:vml" Requires="v">
                <p:oleObj spid="_x0000_s18456" name="公式" r:id="rId6" imgW="1155600" imgH="393480" progId="Equation.3">
                  <p:embed/>
                </p:oleObj>
              </mc:Choice>
              <mc:Fallback>
                <p:oleObj name="公式" r:id="rId6" imgW="1155600" imgH="39348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175" y="3860800"/>
                        <a:ext cx="2781300" cy="94932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4490" name="Text Box 10"/>
          <p:cNvSpPr txBox="1">
            <a:spLocks noChangeArrowheads="1"/>
          </p:cNvSpPr>
          <p:nvPr/>
        </p:nvSpPr>
        <p:spPr bwMode="auto">
          <a:xfrm>
            <a:off x="3276600" y="4005263"/>
            <a:ext cx="1366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400">
                <a:latin typeface="宋体" pitchFamily="2" charset="-122"/>
              </a:rPr>
              <a:t>[</a:t>
            </a:r>
            <a:r>
              <a:rPr lang="zh-CN" altLang="en-US" sz="2400">
                <a:latin typeface="宋体" pitchFamily="2" charset="-122"/>
              </a:rPr>
              <a:t>弧度</a:t>
            </a:r>
            <a:r>
              <a:rPr lang="en-US" altLang="zh-CN" sz="2400">
                <a:latin typeface="宋体" pitchFamily="2" charset="-122"/>
              </a:rPr>
              <a:t>]</a:t>
            </a:r>
          </a:p>
        </p:txBody>
      </p:sp>
      <p:graphicFrame>
        <p:nvGraphicFramePr>
          <p:cNvPr id="404491" name="Object 11"/>
          <p:cNvGraphicFramePr>
            <a:graphicFrameLocks noChangeAspect="1"/>
          </p:cNvGraphicFramePr>
          <p:nvPr/>
        </p:nvGraphicFramePr>
        <p:xfrm>
          <a:off x="4427538" y="3789363"/>
          <a:ext cx="3168650" cy="1108075"/>
        </p:xfrm>
        <a:graphic>
          <a:graphicData uri="http://schemas.openxmlformats.org/presentationml/2006/ole">
            <mc:AlternateContent xmlns:mc="http://schemas.openxmlformats.org/markup-compatibility/2006">
              <mc:Choice xmlns:v="urn:schemas-microsoft-com:vml" Requires="v">
                <p:oleObj spid="_x0000_s18457" name="公式" r:id="rId8" imgW="1346040" imgH="469800" progId="Equation.3">
                  <p:embed/>
                </p:oleObj>
              </mc:Choice>
              <mc:Fallback>
                <p:oleObj name="公式" r:id="rId8" imgW="1346040" imgH="4698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7538" y="3789363"/>
                        <a:ext cx="3168650" cy="110807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4492" name="Object 12"/>
          <p:cNvGraphicFramePr>
            <a:graphicFrameLocks noChangeAspect="1"/>
          </p:cNvGraphicFramePr>
          <p:nvPr/>
        </p:nvGraphicFramePr>
        <p:xfrm>
          <a:off x="611188" y="5013325"/>
          <a:ext cx="2930525" cy="1108075"/>
        </p:xfrm>
        <a:graphic>
          <a:graphicData uri="http://schemas.openxmlformats.org/presentationml/2006/ole">
            <mc:AlternateContent xmlns:mc="http://schemas.openxmlformats.org/markup-compatibility/2006">
              <mc:Choice xmlns:v="urn:schemas-microsoft-com:vml" Requires="v">
                <p:oleObj spid="_x0000_s18458" name="公式" r:id="rId10" imgW="1244520" imgH="469800" progId="Equation.3">
                  <p:embed/>
                </p:oleObj>
              </mc:Choice>
              <mc:Fallback>
                <p:oleObj name="公式" r:id="rId10" imgW="1244520" imgH="4698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5013325"/>
                        <a:ext cx="2930525" cy="110807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4493" name="Object 13"/>
          <p:cNvGraphicFramePr>
            <a:graphicFrameLocks noChangeAspect="1"/>
          </p:cNvGraphicFramePr>
          <p:nvPr/>
        </p:nvGraphicFramePr>
        <p:xfrm>
          <a:off x="3505200" y="5013325"/>
          <a:ext cx="1138238" cy="1106488"/>
        </p:xfrm>
        <a:graphic>
          <a:graphicData uri="http://schemas.openxmlformats.org/presentationml/2006/ole">
            <mc:AlternateContent xmlns:mc="http://schemas.openxmlformats.org/markup-compatibility/2006">
              <mc:Choice xmlns:v="urn:schemas-microsoft-com:vml" Requires="v">
                <p:oleObj spid="_x0000_s18459" name="公式" r:id="rId12" imgW="431640" imgH="419040" progId="Equation.3">
                  <p:embed/>
                </p:oleObj>
              </mc:Choice>
              <mc:Fallback>
                <p:oleObj name="公式" r:id="rId12" imgW="431640" imgH="41904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5200" y="5013325"/>
                        <a:ext cx="1138238" cy="1106488"/>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4494" name="Object 14"/>
          <p:cNvGraphicFramePr>
            <a:graphicFrameLocks noChangeAspect="1"/>
          </p:cNvGraphicFramePr>
          <p:nvPr/>
        </p:nvGraphicFramePr>
        <p:xfrm>
          <a:off x="4643438" y="5013325"/>
          <a:ext cx="1400175" cy="1109663"/>
        </p:xfrm>
        <a:graphic>
          <a:graphicData uri="http://schemas.openxmlformats.org/presentationml/2006/ole">
            <mc:AlternateContent xmlns:mc="http://schemas.openxmlformats.org/markup-compatibility/2006">
              <mc:Choice xmlns:v="urn:schemas-microsoft-com:vml" Requires="v">
                <p:oleObj spid="_x0000_s18460" name="公式" r:id="rId14" imgW="609480" imgH="482400" progId="Equation.3">
                  <p:embed/>
                </p:oleObj>
              </mc:Choice>
              <mc:Fallback>
                <p:oleObj name="公式" r:id="rId14" imgW="609480" imgH="48240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3438" y="5013325"/>
                        <a:ext cx="1400175" cy="1109663"/>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4495" name="Object 15"/>
          <p:cNvGraphicFramePr>
            <a:graphicFrameLocks noChangeAspect="1"/>
          </p:cNvGraphicFramePr>
          <p:nvPr/>
        </p:nvGraphicFramePr>
        <p:xfrm>
          <a:off x="6300788" y="5300663"/>
          <a:ext cx="1711325" cy="581025"/>
        </p:xfrm>
        <a:graphic>
          <a:graphicData uri="http://schemas.openxmlformats.org/presentationml/2006/ole">
            <mc:AlternateContent xmlns:mc="http://schemas.openxmlformats.org/markup-compatibility/2006">
              <mc:Choice xmlns:v="urn:schemas-microsoft-com:vml" Requires="v">
                <p:oleObj spid="_x0000_s18461" name="公式" r:id="rId16" imgW="711000" imgH="241200" progId="Equation.3">
                  <p:embed/>
                </p:oleObj>
              </mc:Choice>
              <mc:Fallback>
                <p:oleObj name="公式" r:id="rId16" imgW="711000" imgH="241200"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00788" y="5300663"/>
                        <a:ext cx="1711325" cy="58102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6" name="Line 16"/>
          <p:cNvSpPr>
            <a:spLocks noChangeShapeType="1"/>
          </p:cNvSpPr>
          <p:nvPr/>
        </p:nvSpPr>
        <p:spPr bwMode="auto">
          <a:xfrm>
            <a:off x="215900" y="857250"/>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4497" name="Text Box 17"/>
          <p:cNvSpPr txBox="1">
            <a:spLocks noChangeArrowheads="1"/>
          </p:cNvSpPr>
          <p:nvPr/>
        </p:nvSpPr>
        <p:spPr bwMode="auto">
          <a:xfrm>
            <a:off x="468313" y="1052513"/>
            <a:ext cx="69834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800" dirty="0">
                <a:ea typeface="楷体" panose="02010609060101010101" pitchFamily="49" charset="-122"/>
              </a:rPr>
              <a:t>基模光斑大小变化规律</a:t>
            </a:r>
            <a:r>
              <a:rPr lang="en-US" altLang="zh-CN" sz="2800" dirty="0">
                <a:ea typeface="楷体" panose="02010609060101010101" pitchFamily="49" charset="-122"/>
              </a:rPr>
              <a:t>——</a:t>
            </a:r>
            <a:r>
              <a:rPr lang="zh-CN" altLang="en-US" sz="2800" dirty="0">
                <a:ea typeface="楷体" panose="02010609060101010101" pitchFamily="49" charset="-122"/>
              </a:rPr>
              <a:t>双曲线函数</a:t>
            </a:r>
            <a:endParaRPr lang="zh-CN" altLang="en-US" sz="2800" b="0" dirty="0">
              <a:ea typeface="楷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4484"/>
                                        </p:tgtEl>
                                        <p:attrNameLst>
                                          <p:attrName>style.visibility</p:attrName>
                                        </p:attrNameLst>
                                      </p:cBhvr>
                                      <p:to>
                                        <p:strVal val="visible"/>
                                      </p:to>
                                    </p:set>
                                    <p:animEffect transition="in" filter="checkerboard(across)">
                                      <p:cBhvr>
                                        <p:cTn id="7" dur="500"/>
                                        <p:tgtEl>
                                          <p:spTgt spid="404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04497">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04485"/>
                                        </p:tgtEl>
                                        <p:attrNameLst>
                                          <p:attrName>style.visibility</p:attrName>
                                        </p:attrNameLst>
                                      </p:cBhvr>
                                      <p:to>
                                        <p:strVal val="visible"/>
                                      </p:to>
                                    </p:set>
                                    <p:animEffect transition="in" filter="blinds(horizontal)">
                                      <p:cBhvr>
                                        <p:cTn id="16" dur="500"/>
                                        <p:tgtEl>
                                          <p:spTgt spid="4044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404486"/>
                                        </p:tgtEl>
                                        <p:attrNameLst>
                                          <p:attrName>style.visibility</p:attrName>
                                        </p:attrNameLst>
                                      </p:cBhvr>
                                      <p:to>
                                        <p:strVal val="visible"/>
                                      </p:to>
                                    </p:set>
                                    <p:animEffect transition="in" filter="checkerboard(across)">
                                      <p:cBhvr>
                                        <p:cTn id="21" dur="500"/>
                                        <p:tgtEl>
                                          <p:spTgt spid="4044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404487"/>
                                        </p:tgtEl>
                                        <p:attrNameLst>
                                          <p:attrName>style.visibility</p:attrName>
                                        </p:attrNameLst>
                                      </p:cBhvr>
                                      <p:to>
                                        <p:strVal val="visible"/>
                                      </p:to>
                                    </p:set>
                                    <p:animEffect transition="in" filter="checkerboard(across)">
                                      <p:cBhvr>
                                        <p:cTn id="26" dur="500"/>
                                        <p:tgtEl>
                                          <p:spTgt spid="40448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404488"/>
                                        </p:tgtEl>
                                        <p:attrNameLst>
                                          <p:attrName>style.visibility</p:attrName>
                                        </p:attrNameLst>
                                      </p:cBhvr>
                                      <p:to>
                                        <p:strVal val="visible"/>
                                      </p:to>
                                    </p:set>
                                    <p:animEffect transition="in" filter="checkerboard(across)">
                                      <p:cBhvr>
                                        <p:cTn id="31" dur="500"/>
                                        <p:tgtEl>
                                          <p:spTgt spid="40448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404489"/>
                                        </p:tgtEl>
                                        <p:attrNameLst>
                                          <p:attrName>style.visibility</p:attrName>
                                        </p:attrNameLst>
                                      </p:cBhvr>
                                      <p:to>
                                        <p:strVal val="visible"/>
                                      </p:to>
                                    </p:set>
                                    <p:animEffect transition="in" filter="box(in)">
                                      <p:cBhvr>
                                        <p:cTn id="36" dur="500"/>
                                        <p:tgtEl>
                                          <p:spTgt spid="404489"/>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04490"/>
                                        </p:tgtEl>
                                        <p:attrNameLst>
                                          <p:attrName>style.visibility</p:attrName>
                                        </p:attrNameLst>
                                      </p:cBhvr>
                                      <p:to>
                                        <p:strVal val="visible"/>
                                      </p:to>
                                    </p:set>
                                    <p:animEffect transition="in" filter="box(in)">
                                      <p:cBhvr>
                                        <p:cTn id="39" dur="500"/>
                                        <p:tgtEl>
                                          <p:spTgt spid="40449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404491"/>
                                        </p:tgtEl>
                                        <p:attrNameLst>
                                          <p:attrName>style.visibility</p:attrName>
                                        </p:attrNameLst>
                                      </p:cBhvr>
                                      <p:to>
                                        <p:strVal val="visible"/>
                                      </p:to>
                                    </p:set>
                                    <p:animEffect transition="in" filter="box(in)">
                                      <p:cBhvr>
                                        <p:cTn id="44" dur="500"/>
                                        <p:tgtEl>
                                          <p:spTgt spid="40449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404492"/>
                                        </p:tgtEl>
                                        <p:attrNameLst>
                                          <p:attrName>style.visibility</p:attrName>
                                        </p:attrNameLst>
                                      </p:cBhvr>
                                      <p:to>
                                        <p:strVal val="visible"/>
                                      </p:to>
                                    </p:set>
                                    <p:animEffect transition="in" filter="box(in)">
                                      <p:cBhvr>
                                        <p:cTn id="49" dur="500"/>
                                        <p:tgtEl>
                                          <p:spTgt spid="40449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nodeType="clickEffect">
                                  <p:stCondLst>
                                    <p:cond delay="0"/>
                                  </p:stCondLst>
                                  <p:childTnLst>
                                    <p:set>
                                      <p:cBhvr>
                                        <p:cTn id="53" dur="1" fill="hold">
                                          <p:stCondLst>
                                            <p:cond delay="0"/>
                                          </p:stCondLst>
                                        </p:cTn>
                                        <p:tgtEl>
                                          <p:spTgt spid="404493"/>
                                        </p:tgtEl>
                                        <p:attrNameLst>
                                          <p:attrName>style.visibility</p:attrName>
                                        </p:attrNameLst>
                                      </p:cBhvr>
                                      <p:to>
                                        <p:strVal val="visible"/>
                                      </p:to>
                                    </p:set>
                                    <p:animEffect transition="in" filter="box(in)">
                                      <p:cBhvr>
                                        <p:cTn id="54" dur="500"/>
                                        <p:tgtEl>
                                          <p:spTgt spid="40449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404494"/>
                                        </p:tgtEl>
                                        <p:attrNameLst>
                                          <p:attrName>style.visibility</p:attrName>
                                        </p:attrNameLst>
                                      </p:cBhvr>
                                      <p:to>
                                        <p:strVal val="visible"/>
                                      </p:to>
                                    </p:set>
                                    <p:animEffect transition="in" filter="box(in)">
                                      <p:cBhvr>
                                        <p:cTn id="59" dur="500"/>
                                        <p:tgtEl>
                                          <p:spTgt spid="40449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16" fill="hold" nodeType="clickEffect">
                                  <p:stCondLst>
                                    <p:cond delay="0"/>
                                  </p:stCondLst>
                                  <p:childTnLst>
                                    <p:set>
                                      <p:cBhvr>
                                        <p:cTn id="63" dur="1" fill="hold">
                                          <p:stCondLst>
                                            <p:cond delay="0"/>
                                          </p:stCondLst>
                                        </p:cTn>
                                        <p:tgtEl>
                                          <p:spTgt spid="404495"/>
                                        </p:tgtEl>
                                        <p:attrNameLst>
                                          <p:attrName>style.visibility</p:attrName>
                                        </p:attrNameLst>
                                      </p:cBhvr>
                                      <p:to>
                                        <p:strVal val="visible"/>
                                      </p:to>
                                    </p:set>
                                    <p:animEffect transition="in" filter="box(in)">
                                      <p:cBhvr>
                                        <p:cTn id="64" dur="500"/>
                                        <p:tgtEl>
                                          <p:spTgt spid="404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p:bldP spid="404487" grpId="0"/>
      <p:bldP spid="404488" grpId="0"/>
      <p:bldP spid="4044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Text Box 2"/>
          <p:cNvSpPr txBox="1">
            <a:spLocks noChangeArrowheads="1"/>
          </p:cNvSpPr>
          <p:nvPr/>
        </p:nvSpPr>
        <p:spPr bwMode="auto">
          <a:xfrm>
            <a:off x="233363" y="228600"/>
            <a:ext cx="873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400" dirty="0">
                <a:latin typeface="楷体" panose="02010609060101010101" pitchFamily="49" charset="-122"/>
                <a:ea typeface="楷体" panose="02010609060101010101" pitchFamily="49" charset="-122"/>
                <a:sym typeface="Monotype Sorts"/>
              </a:rPr>
              <a:t>远场发散角</a:t>
            </a:r>
            <a:r>
              <a:rPr lang="en-US" altLang="zh-CN" sz="2400" i="1" dirty="0">
                <a:latin typeface="楷体" panose="02010609060101010101" pitchFamily="49" charset="-122"/>
                <a:ea typeface="楷体" panose="02010609060101010101" pitchFamily="49" charset="-122"/>
              </a:rPr>
              <a:t>q</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共焦腔基模光束</a:t>
            </a:r>
            <a:r>
              <a:rPr lang="en-US" altLang="zh-CN" sz="2400" dirty="0">
                <a:latin typeface="楷体" panose="02010609060101010101" pitchFamily="49" charset="-122"/>
                <a:ea typeface="楷体" panose="02010609060101010101" pitchFamily="49" charset="-122"/>
              </a:rPr>
              <a:t>)</a:t>
            </a:r>
            <a:r>
              <a:rPr lang="en-US" altLang="zh-CN" sz="2400" dirty="0">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光束方向性</a:t>
            </a:r>
          </a:p>
        </p:txBody>
      </p:sp>
      <p:graphicFrame>
        <p:nvGraphicFramePr>
          <p:cNvPr id="19458" name="Object 6"/>
          <p:cNvGraphicFramePr>
            <a:graphicFrameLocks noChangeAspect="1"/>
          </p:cNvGraphicFramePr>
          <p:nvPr/>
        </p:nvGraphicFramePr>
        <p:xfrm>
          <a:off x="900113" y="1268413"/>
          <a:ext cx="1865312" cy="892175"/>
        </p:xfrm>
        <a:graphic>
          <a:graphicData uri="http://schemas.openxmlformats.org/presentationml/2006/ole">
            <mc:AlternateContent xmlns:mc="http://schemas.openxmlformats.org/markup-compatibility/2006">
              <mc:Choice xmlns:v="urn:schemas-microsoft-com:vml" Requires="v">
                <p:oleObj spid="_x0000_s19475" name="公式" r:id="rId3" imgW="838080" imgH="469800" progId="Equation.3">
                  <p:embed/>
                </p:oleObj>
              </mc:Choice>
              <mc:Fallback>
                <p:oleObj name="公式" r:id="rId3" imgW="838080" imgH="469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268413"/>
                        <a:ext cx="1865312"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464" name="Picture 7" descr="基模光斑半径"/>
          <p:cNvPicPr>
            <a:picLocks noChangeAspect="1" noChangeArrowheads="1"/>
          </p:cNvPicPr>
          <p:nvPr/>
        </p:nvPicPr>
        <p:blipFill>
          <a:blip r:embed="rId5">
            <a:lum bright="-24000" contrast="30000"/>
            <a:extLst>
              <a:ext uri="{28A0092B-C50C-407E-A947-70E740481C1C}">
                <a14:useLocalDpi xmlns:a14="http://schemas.microsoft.com/office/drawing/2010/main" val="0"/>
              </a:ext>
            </a:extLst>
          </a:blip>
          <a:srcRect r="6000"/>
          <a:stretch>
            <a:fillRect/>
          </a:stretch>
        </p:blipFill>
        <p:spPr bwMode="auto">
          <a:xfrm>
            <a:off x="4211638" y="692150"/>
            <a:ext cx="4932362"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59" name="Object 9"/>
          <p:cNvGraphicFramePr>
            <a:graphicFrameLocks noChangeAspect="1"/>
          </p:cNvGraphicFramePr>
          <p:nvPr/>
        </p:nvGraphicFramePr>
        <p:xfrm>
          <a:off x="3995738" y="3213100"/>
          <a:ext cx="4562475" cy="720725"/>
        </p:xfrm>
        <a:graphic>
          <a:graphicData uri="http://schemas.openxmlformats.org/presentationml/2006/ole">
            <mc:AlternateContent xmlns:mc="http://schemas.openxmlformats.org/markup-compatibility/2006">
              <mc:Choice xmlns:v="urn:schemas-microsoft-com:vml" Requires="v">
                <p:oleObj spid="_x0000_s19476" name="公式" r:id="rId6" imgW="3377880" imgH="545760" progId="Equation.3">
                  <p:embed/>
                </p:oleObj>
              </mc:Choice>
              <mc:Fallback>
                <p:oleObj name="公式" r:id="rId6" imgW="3377880" imgH="54576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738" y="3213100"/>
                        <a:ext cx="456247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10"/>
          <p:cNvGraphicFramePr>
            <a:graphicFrameLocks noChangeAspect="1"/>
          </p:cNvGraphicFramePr>
          <p:nvPr/>
        </p:nvGraphicFramePr>
        <p:xfrm>
          <a:off x="468313" y="3213100"/>
          <a:ext cx="2736850" cy="693738"/>
        </p:xfrm>
        <a:graphic>
          <a:graphicData uri="http://schemas.openxmlformats.org/presentationml/2006/ole">
            <mc:AlternateContent xmlns:mc="http://schemas.openxmlformats.org/markup-compatibility/2006">
              <mc:Choice xmlns:v="urn:schemas-microsoft-com:vml" Requires="v">
                <p:oleObj spid="_x0000_s19477" name="公式" r:id="rId8" imgW="1752480" imgH="444240" progId="Equation.3">
                  <p:embed/>
                </p:oleObj>
              </mc:Choice>
              <mc:Fallback>
                <p:oleObj name="公式" r:id="rId8" imgW="1752480" imgH="44424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13" y="3213100"/>
                        <a:ext cx="2736850" cy="6937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5" name="Text Box 13"/>
          <p:cNvSpPr txBox="1">
            <a:spLocks noChangeArrowheads="1"/>
          </p:cNvSpPr>
          <p:nvPr/>
        </p:nvSpPr>
        <p:spPr bwMode="auto">
          <a:xfrm>
            <a:off x="395288" y="4292600"/>
            <a:ext cx="8401050" cy="969963"/>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400" b="0">
                <a:ea typeface="黑体" pitchFamily="49" charset="-122"/>
              </a:rPr>
              <a:t> </a:t>
            </a:r>
            <a:r>
              <a:rPr lang="zh-CN" altLang="en-US" sz="2200" b="0">
                <a:solidFill>
                  <a:schemeClr val="accent2"/>
                </a:solidFill>
                <a:ea typeface="黑体" pitchFamily="49" charset="-122"/>
              </a:rPr>
              <a:t>实例</a:t>
            </a:r>
            <a:r>
              <a:rPr lang="en-US" altLang="zh-CN" sz="2200" b="0">
                <a:ea typeface="黑体" pitchFamily="49" charset="-122"/>
              </a:rPr>
              <a:t>:    </a:t>
            </a:r>
            <a:r>
              <a:rPr lang="en-US" altLang="zh-CN" sz="2200" b="0" i="1">
                <a:solidFill>
                  <a:srgbClr val="660033"/>
                </a:solidFill>
                <a:ea typeface="黑体" pitchFamily="49" charset="-122"/>
              </a:rPr>
              <a:t>He - Ne</a:t>
            </a:r>
            <a:r>
              <a:rPr lang="en-US" altLang="zh-CN" sz="2200" b="0" i="1">
                <a:ea typeface="黑体" pitchFamily="49" charset="-122"/>
              </a:rPr>
              <a:t> :</a:t>
            </a:r>
            <a:r>
              <a:rPr lang="en-US" altLang="zh-CN" sz="2200" b="0">
                <a:ea typeface="黑体" pitchFamily="49" charset="-122"/>
              </a:rPr>
              <a:t>   </a:t>
            </a:r>
            <a:r>
              <a:rPr lang="en-US" altLang="zh-CN" sz="2200" b="0" i="1">
                <a:ea typeface="黑体" pitchFamily="49" charset="-122"/>
              </a:rPr>
              <a:t>L=30cm </a:t>
            </a:r>
            <a:r>
              <a:rPr lang="en-US" altLang="zh-CN" sz="2200" b="0" i="1">
                <a:latin typeface="Symbol" pitchFamily="18" charset="2"/>
                <a:ea typeface="黑体" pitchFamily="49" charset="-122"/>
              </a:rPr>
              <a:t>  l</a:t>
            </a:r>
            <a:r>
              <a:rPr lang="en-US" altLang="zh-CN" sz="2200" b="0" i="1">
                <a:ea typeface="黑体" pitchFamily="49" charset="-122"/>
              </a:rPr>
              <a:t>=632.8nm</a:t>
            </a:r>
            <a:r>
              <a:rPr lang="en-US" altLang="zh-CN" sz="2200" b="0">
                <a:ea typeface="黑体" pitchFamily="49" charset="-122"/>
              </a:rPr>
              <a:t>             ~ </a:t>
            </a:r>
            <a:r>
              <a:rPr lang="en-US" altLang="zh-CN" sz="2200" b="0">
                <a:solidFill>
                  <a:schemeClr val="accent2"/>
                </a:solidFill>
                <a:ea typeface="黑体" pitchFamily="49" charset="-122"/>
              </a:rPr>
              <a:t>2.3</a:t>
            </a:r>
            <a:r>
              <a:rPr lang="en-US" altLang="zh-CN" sz="2200" b="0">
                <a:ea typeface="黑体" pitchFamily="49" charset="-122"/>
              </a:rPr>
              <a:t> </a:t>
            </a:r>
            <a:r>
              <a:rPr lang="zh-CN" altLang="en-US" sz="2200" b="0">
                <a:ea typeface="黑体" pitchFamily="49" charset="-122"/>
              </a:rPr>
              <a:t>毫弧度</a:t>
            </a:r>
          </a:p>
          <a:p>
            <a:r>
              <a:rPr lang="zh-CN" altLang="en-US" sz="2200" b="0">
                <a:ea typeface="黑体" pitchFamily="49" charset="-122"/>
              </a:rPr>
              <a:t>             </a:t>
            </a:r>
            <a:r>
              <a:rPr lang="en-US" altLang="zh-CN" sz="2200" b="0">
                <a:solidFill>
                  <a:srgbClr val="660033"/>
                </a:solidFill>
                <a:ea typeface="黑体" pitchFamily="49" charset="-122"/>
              </a:rPr>
              <a:t>CO</a:t>
            </a:r>
            <a:r>
              <a:rPr lang="en-US" altLang="zh-CN" sz="2200" b="0" baseline="-25000">
                <a:solidFill>
                  <a:srgbClr val="660033"/>
                </a:solidFill>
                <a:ea typeface="黑体" pitchFamily="49" charset="-122"/>
              </a:rPr>
              <a:t>2</a:t>
            </a:r>
            <a:r>
              <a:rPr lang="en-US" altLang="zh-CN" sz="2200" b="0" baseline="-25000">
                <a:ea typeface="黑体" pitchFamily="49" charset="-122"/>
              </a:rPr>
              <a:t> :            </a:t>
            </a:r>
            <a:r>
              <a:rPr lang="en-US" altLang="zh-CN" sz="2200" b="0" i="1">
                <a:ea typeface="黑体" pitchFamily="49" charset="-122"/>
              </a:rPr>
              <a:t>L=100cm </a:t>
            </a:r>
            <a:r>
              <a:rPr lang="en-US" altLang="zh-CN" sz="2200" b="0" i="1">
                <a:latin typeface="Symbol" pitchFamily="18" charset="2"/>
                <a:ea typeface="黑体" pitchFamily="49" charset="-122"/>
              </a:rPr>
              <a:t>  l</a:t>
            </a:r>
            <a:r>
              <a:rPr lang="en-US" altLang="zh-CN" sz="2200" b="0" i="1">
                <a:ea typeface="黑体" pitchFamily="49" charset="-122"/>
              </a:rPr>
              <a:t>= 10.6</a:t>
            </a:r>
            <a:r>
              <a:rPr lang="en-US" altLang="zh-CN" sz="2200" b="0" i="1">
                <a:latin typeface="Symbol" pitchFamily="18" charset="2"/>
                <a:ea typeface="黑体" pitchFamily="49" charset="-122"/>
              </a:rPr>
              <a:t>m</a:t>
            </a:r>
            <a:r>
              <a:rPr lang="en-US" altLang="zh-CN" sz="2200" b="0" i="1">
                <a:ea typeface="黑体" pitchFamily="49" charset="-122"/>
              </a:rPr>
              <a:t>m</a:t>
            </a:r>
            <a:r>
              <a:rPr lang="en-US" altLang="zh-CN" sz="2200" b="0">
                <a:ea typeface="黑体" pitchFamily="49" charset="-122"/>
              </a:rPr>
              <a:t>             ~ </a:t>
            </a:r>
            <a:r>
              <a:rPr lang="en-US" altLang="zh-CN" sz="2200" b="0">
                <a:solidFill>
                  <a:schemeClr val="accent2"/>
                </a:solidFill>
                <a:ea typeface="黑体" pitchFamily="49" charset="-122"/>
              </a:rPr>
              <a:t>5.2</a:t>
            </a:r>
            <a:r>
              <a:rPr lang="en-US" altLang="zh-CN" sz="2200" b="0">
                <a:ea typeface="黑体" pitchFamily="49" charset="-122"/>
              </a:rPr>
              <a:t> </a:t>
            </a:r>
            <a:r>
              <a:rPr lang="zh-CN" altLang="en-US" sz="2200" b="0">
                <a:ea typeface="黑体" pitchFamily="49" charset="-122"/>
              </a:rPr>
              <a:t>毫弧度</a:t>
            </a:r>
            <a:endParaRPr lang="zh-CN" altLang="en-US" sz="2200" b="0" i="1">
              <a:ea typeface="黑体" pitchFamily="49" charset="-122"/>
            </a:endParaRPr>
          </a:p>
        </p:txBody>
      </p:sp>
      <p:graphicFrame>
        <p:nvGraphicFramePr>
          <p:cNvPr id="19461" name="Object 14"/>
          <p:cNvGraphicFramePr>
            <a:graphicFrameLocks noChangeAspect="1"/>
          </p:cNvGraphicFramePr>
          <p:nvPr/>
        </p:nvGraphicFramePr>
        <p:xfrm>
          <a:off x="5795963" y="4292600"/>
          <a:ext cx="530225" cy="506413"/>
        </p:xfrm>
        <a:graphic>
          <a:graphicData uri="http://schemas.openxmlformats.org/presentationml/2006/ole">
            <mc:AlternateContent xmlns:mc="http://schemas.openxmlformats.org/markup-compatibility/2006">
              <mc:Choice xmlns:v="urn:schemas-microsoft-com:vml" Requires="v">
                <p:oleObj spid="_x0000_s19478" name="公式" r:id="rId10" imgW="279360" imgH="266400" progId="Equation.3">
                  <p:embed/>
                </p:oleObj>
              </mc:Choice>
              <mc:Fallback>
                <p:oleObj name="公式" r:id="rId10" imgW="279360" imgH="2664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5963" y="4292600"/>
                        <a:ext cx="5302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15"/>
          <p:cNvGraphicFramePr>
            <a:graphicFrameLocks noChangeAspect="1"/>
          </p:cNvGraphicFramePr>
          <p:nvPr/>
        </p:nvGraphicFramePr>
        <p:xfrm>
          <a:off x="5724525" y="4797425"/>
          <a:ext cx="530225" cy="506413"/>
        </p:xfrm>
        <a:graphic>
          <a:graphicData uri="http://schemas.openxmlformats.org/presentationml/2006/ole">
            <mc:AlternateContent xmlns:mc="http://schemas.openxmlformats.org/markup-compatibility/2006">
              <mc:Choice xmlns:v="urn:schemas-microsoft-com:vml" Requires="v">
                <p:oleObj spid="_x0000_s19479" name="公式" r:id="rId12" imgW="279360" imgH="266400" progId="Equation.3">
                  <p:embed/>
                </p:oleObj>
              </mc:Choice>
              <mc:Fallback>
                <p:oleObj name="公式" r:id="rId12" imgW="279360" imgH="2664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24525" y="4797425"/>
                        <a:ext cx="5302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6" name="Text Box 16"/>
          <p:cNvSpPr txBox="1">
            <a:spLocks noChangeArrowheads="1"/>
          </p:cNvSpPr>
          <p:nvPr/>
        </p:nvSpPr>
        <p:spPr bwMode="auto">
          <a:xfrm>
            <a:off x="250825" y="5589588"/>
            <a:ext cx="860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400" dirty="0">
                <a:latin typeface="楷体" panose="02010609060101010101" pitchFamily="49" charset="-122"/>
                <a:ea typeface="楷体" panose="02010609060101010101" pitchFamily="49" charset="-122"/>
              </a:rPr>
              <a:t>基模光束有优良的方向性，高阶模的发散角随模阶次</a:t>
            </a:r>
            <a:r>
              <a:rPr kumimoji="0" lang="en-US" altLang="zh-CN" sz="2400" i="1" dirty="0">
                <a:latin typeface="Times New Roman" pitchFamily="18" charset="0"/>
                <a:ea typeface="楷体" panose="02010609060101010101" pitchFamily="49" charset="-122"/>
              </a:rPr>
              <a:t>m, n</a:t>
            </a:r>
            <a:r>
              <a:rPr kumimoji="0" lang="zh-CN" altLang="en-US" sz="2400" dirty="0">
                <a:latin typeface="楷体" panose="02010609060101010101" pitchFamily="49" charset="-122"/>
                <a:ea typeface="楷体" panose="02010609060101010101" pitchFamily="49" charset="-122"/>
              </a:rPr>
              <a:t>而增大</a:t>
            </a:r>
            <a:r>
              <a:rPr kumimoji="0" lang="en-US" altLang="zh-CN" sz="2400" dirty="0">
                <a:latin typeface="楷体" panose="02010609060101010101" pitchFamily="49" charset="-122"/>
                <a:ea typeface="楷体" panose="02010609060101010101" pitchFamily="49" charset="-122"/>
              </a:rPr>
              <a:t>, </a:t>
            </a:r>
            <a:r>
              <a:rPr kumimoji="0" lang="zh-CN" altLang="en-US" sz="2400" dirty="0">
                <a:latin typeface="楷体" panose="02010609060101010101" pitchFamily="49" charset="-122"/>
                <a:ea typeface="楷体" panose="02010609060101010101" pitchFamily="49" charset="-122"/>
              </a:rPr>
              <a:t>光束方向性变差</a:t>
            </a:r>
          </a:p>
        </p:txBody>
      </p:sp>
      <p:sp>
        <p:nvSpPr>
          <p:cNvPr id="19467" name="AutoShape 17"/>
          <p:cNvSpPr>
            <a:spLocks noChangeArrowheads="1"/>
          </p:cNvSpPr>
          <p:nvPr/>
        </p:nvSpPr>
        <p:spPr bwMode="auto">
          <a:xfrm flipV="1">
            <a:off x="3635375" y="5300663"/>
            <a:ext cx="431800" cy="360362"/>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9468" name="AutoShape 19"/>
          <p:cNvSpPr>
            <a:spLocks noChangeArrowheads="1"/>
          </p:cNvSpPr>
          <p:nvPr/>
        </p:nvSpPr>
        <p:spPr bwMode="auto">
          <a:xfrm>
            <a:off x="1619250" y="2276475"/>
            <a:ext cx="215900" cy="576263"/>
          </a:xfrm>
          <a:prstGeom prst="downArrow">
            <a:avLst>
              <a:gd name="adj1" fmla="val 50000"/>
              <a:gd name="adj2" fmla="val 66728"/>
            </a:avLst>
          </a:prstGeom>
          <a:solidFill>
            <a:schemeClr val="accent1"/>
          </a:solidFill>
          <a:ln w="9525" algn="ctr">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9469" name="AutoShape 20"/>
          <p:cNvSpPr>
            <a:spLocks noChangeArrowheads="1"/>
          </p:cNvSpPr>
          <p:nvPr/>
        </p:nvSpPr>
        <p:spPr bwMode="auto">
          <a:xfrm>
            <a:off x="3276600" y="3573463"/>
            <a:ext cx="719138" cy="142875"/>
          </a:xfrm>
          <a:prstGeom prst="rightArrow">
            <a:avLst>
              <a:gd name="adj1" fmla="val 50000"/>
              <a:gd name="adj2" fmla="val 125833"/>
            </a:avLst>
          </a:prstGeom>
          <a:solidFill>
            <a:schemeClr val="accent1"/>
          </a:solidFill>
          <a:ln w="9525" algn="ctr">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755650" y="2349500"/>
            <a:ext cx="7920038" cy="1439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600" b="1" dirty="0" smtClean="0">
                <a:latin typeface="楷体" panose="02010609060101010101" pitchFamily="49" charset="-122"/>
                <a:ea typeface="楷体" panose="02010609060101010101" pitchFamily="49" charset="-122"/>
              </a:rPr>
              <a:t>第七节  圆形镜共焦腔</a:t>
            </a:r>
          </a:p>
        </p:txBody>
      </p:sp>
    </p:spTree>
    <p:custDataLst>
      <p:tags r:id="rId1"/>
    </p:custDataLst>
    <p:extLst>
      <p:ext uri="{BB962C8B-B14F-4D97-AF65-F5344CB8AC3E}">
        <p14:creationId xmlns:p14="http://schemas.microsoft.com/office/powerpoint/2010/main" val="3199328699"/>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5" name="Rectangle 5"/>
          <p:cNvSpPr>
            <a:spLocks noChangeArrowheads="1"/>
          </p:cNvSpPr>
          <p:nvPr/>
        </p:nvSpPr>
        <p:spPr bwMode="auto">
          <a:xfrm>
            <a:off x="611188" y="765175"/>
            <a:ext cx="7920037" cy="94615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solidFill>
                  <a:srgbClr val="000000"/>
                </a:solidFill>
                <a:ea typeface="楷体" panose="02010609060101010101" pitchFamily="49" charset="-122"/>
              </a:rPr>
              <a:t>圆形镜共焦腔模式的积分方程有严格的解析解</a:t>
            </a:r>
            <a:r>
              <a:rPr lang="en-US" altLang="zh-CN" sz="2800" dirty="0">
                <a:solidFill>
                  <a:srgbClr val="000000"/>
                </a:solidFill>
                <a:ea typeface="楷体" panose="02010609060101010101" pitchFamily="49" charset="-122"/>
              </a:rPr>
              <a:t>——</a:t>
            </a:r>
            <a:r>
              <a:rPr lang="zh-CN" altLang="en-US" sz="2800" dirty="0">
                <a:solidFill>
                  <a:srgbClr val="FF00FF"/>
                </a:solidFill>
                <a:ea typeface="楷体" panose="02010609060101010101" pitchFamily="49" charset="-122"/>
              </a:rPr>
              <a:t>超椭球函数</a:t>
            </a:r>
            <a:r>
              <a:rPr lang="zh-CN" altLang="en-US" sz="2800" dirty="0">
                <a:solidFill>
                  <a:srgbClr val="000000"/>
                </a:solidFill>
                <a:ea typeface="楷体" panose="02010609060101010101" pitchFamily="49" charset="-122"/>
              </a:rPr>
              <a:t>！</a:t>
            </a:r>
          </a:p>
        </p:txBody>
      </p:sp>
      <p:sp>
        <p:nvSpPr>
          <p:cNvPr id="419846" name="Rectangle 6"/>
          <p:cNvSpPr>
            <a:spLocks noChangeArrowheads="1"/>
          </p:cNvSpPr>
          <p:nvPr/>
        </p:nvSpPr>
        <p:spPr bwMode="auto">
          <a:xfrm>
            <a:off x="611188" y="1844675"/>
            <a:ext cx="8353425" cy="1227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40000"/>
              </a:lnSpc>
            </a:pPr>
            <a:r>
              <a:rPr lang="zh-CN" altLang="en-US" sz="2800" dirty="0">
                <a:latin typeface="楷体" panose="02010609060101010101" pitchFamily="49" charset="-122"/>
                <a:ea typeface="楷体" panose="02010609060101010101" pitchFamily="49" charset="-122"/>
              </a:rPr>
              <a:t>数学上，对超椭球函数的研究不像对长椭球函数那样成熟！这里只讨论菲涅耳数</a:t>
            </a:r>
            <a:r>
              <a:rPr lang="en-US" altLang="zh-CN" sz="2800" dirty="0">
                <a:latin typeface="Times New Roman" pitchFamily="18" charset="0"/>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足够大时的近似解。</a:t>
            </a:r>
          </a:p>
        </p:txBody>
      </p:sp>
      <p:sp>
        <p:nvSpPr>
          <p:cNvPr id="419847" name="Text Box 7"/>
          <p:cNvSpPr txBox="1">
            <a:spLocks noChangeArrowheads="1"/>
          </p:cNvSpPr>
          <p:nvPr/>
        </p:nvSpPr>
        <p:spPr bwMode="auto">
          <a:xfrm>
            <a:off x="468313" y="3357563"/>
            <a:ext cx="3960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宋体" pitchFamily="2" charset="-122"/>
                <a:ea typeface="楷体" panose="02010609060101010101" pitchFamily="49" charset="-122"/>
              </a:rPr>
              <a:t>一、拉盖尔</a:t>
            </a:r>
            <a:r>
              <a:rPr kumimoji="0" lang="en-US" altLang="zh-CN" sz="2800" dirty="0">
                <a:latin typeface="宋体" pitchFamily="2" charset="-122"/>
                <a:ea typeface="楷体" panose="02010609060101010101" pitchFamily="49" charset="-122"/>
              </a:rPr>
              <a:t>—</a:t>
            </a:r>
            <a:r>
              <a:rPr kumimoji="0" lang="zh-CN" altLang="en-US" sz="2800" dirty="0">
                <a:latin typeface="宋体" pitchFamily="2" charset="-122"/>
                <a:ea typeface="楷体" panose="02010609060101010101" pitchFamily="49" charset="-122"/>
              </a:rPr>
              <a:t>高斯近似</a:t>
            </a:r>
            <a:endParaRPr kumimoji="0" lang="zh-CN" altLang="en-US" sz="2800" dirty="0">
              <a:latin typeface="Times New Roman" pitchFamily="18" charset="0"/>
              <a:ea typeface="楷体" panose="02010609060101010101" pitchFamily="49" charset="-122"/>
            </a:endParaRPr>
          </a:p>
        </p:txBody>
      </p:sp>
      <p:sp>
        <p:nvSpPr>
          <p:cNvPr id="419848" name="Text Box 8"/>
          <p:cNvSpPr txBox="1">
            <a:spLocks noChangeArrowheads="1"/>
          </p:cNvSpPr>
          <p:nvPr/>
        </p:nvSpPr>
        <p:spPr bwMode="auto">
          <a:xfrm>
            <a:off x="684213" y="4076700"/>
            <a:ext cx="7488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、当          时，可用拉盖尔</a:t>
            </a:r>
            <a:r>
              <a:rPr kumimoji="0" lang="en-US" altLang="zh-CN" sz="2800" dirty="0">
                <a:latin typeface="宋体" pitchFamily="2"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高斯近似</a:t>
            </a:r>
          </a:p>
        </p:txBody>
      </p:sp>
      <p:graphicFrame>
        <p:nvGraphicFramePr>
          <p:cNvPr id="419849" name="Object 9"/>
          <p:cNvGraphicFramePr>
            <a:graphicFrameLocks noChangeAspect="1"/>
          </p:cNvGraphicFramePr>
          <p:nvPr/>
        </p:nvGraphicFramePr>
        <p:xfrm>
          <a:off x="1835150" y="4149725"/>
          <a:ext cx="1419225" cy="396875"/>
        </p:xfrm>
        <a:graphic>
          <a:graphicData uri="http://schemas.openxmlformats.org/presentationml/2006/ole">
            <mc:AlternateContent xmlns:mc="http://schemas.openxmlformats.org/markup-compatibility/2006">
              <mc:Choice xmlns:v="urn:schemas-microsoft-com:vml" Requires="v">
                <p:oleObj spid="_x0000_s90115" name="公式" r:id="rId3" imgW="495000" imgH="177480" progId="Equation.3">
                  <p:embed/>
                </p:oleObj>
              </mc:Choice>
              <mc:Fallback>
                <p:oleObj name="公式" r:id="rId3" imgW="49500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149725"/>
                        <a:ext cx="1419225" cy="3968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50" name="Text Box 10"/>
          <p:cNvSpPr txBox="1">
            <a:spLocks noChangeArrowheads="1"/>
          </p:cNvSpPr>
          <p:nvPr/>
        </p:nvSpPr>
        <p:spPr bwMode="auto">
          <a:xfrm>
            <a:off x="684213" y="4724400"/>
            <a:ext cx="75612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镜面上的场分布：本征函数拉盖尔</a:t>
            </a:r>
            <a:r>
              <a:rPr lang="en-US" altLang="zh-CN" sz="2800" dirty="0">
                <a:latin typeface="宋体" pitchFamily="2"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高斯函数</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用极坐标</a:t>
            </a:r>
            <a:r>
              <a:rPr lang="en-US" altLang="zh-CN" sz="28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7371091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45"/>
                                        </p:tgtEl>
                                        <p:attrNameLst>
                                          <p:attrName>style.visibility</p:attrName>
                                        </p:attrNameLst>
                                      </p:cBhvr>
                                      <p:to>
                                        <p:strVal val="visible"/>
                                      </p:to>
                                    </p:set>
                                    <p:animEffect transition="in" filter="blinds(horizontal)">
                                      <p:cBhvr>
                                        <p:cTn id="7" dur="500"/>
                                        <p:tgtEl>
                                          <p:spTgt spid="419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46"/>
                                        </p:tgtEl>
                                        <p:attrNameLst>
                                          <p:attrName>style.visibility</p:attrName>
                                        </p:attrNameLst>
                                      </p:cBhvr>
                                      <p:to>
                                        <p:strVal val="visible"/>
                                      </p:to>
                                    </p:set>
                                    <p:animEffect transition="in" filter="blinds(horizontal)">
                                      <p:cBhvr>
                                        <p:cTn id="12" dur="500"/>
                                        <p:tgtEl>
                                          <p:spTgt spid="419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9847"/>
                                        </p:tgtEl>
                                        <p:attrNameLst>
                                          <p:attrName>style.visibility</p:attrName>
                                        </p:attrNameLst>
                                      </p:cBhvr>
                                      <p:to>
                                        <p:strVal val="visible"/>
                                      </p:to>
                                    </p:set>
                                    <p:animEffect transition="in" filter="box(in)">
                                      <p:cBhvr>
                                        <p:cTn id="17" dur="500"/>
                                        <p:tgtEl>
                                          <p:spTgt spid="4198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19848"/>
                                        </p:tgtEl>
                                        <p:attrNameLst>
                                          <p:attrName>style.visibility</p:attrName>
                                        </p:attrNameLst>
                                      </p:cBhvr>
                                      <p:to>
                                        <p:strVal val="visible"/>
                                      </p:to>
                                    </p:set>
                                    <p:animEffect transition="in" filter="box(in)">
                                      <p:cBhvr>
                                        <p:cTn id="22" dur="500"/>
                                        <p:tgtEl>
                                          <p:spTgt spid="419848"/>
                                        </p:tgtEl>
                                      </p:cBhvr>
                                    </p:animEffect>
                                  </p:childTnLst>
                                </p:cTn>
                              </p:par>
                              <p:par>
                                <p:cTn id="23" presetID="5" presetClass="entr" presetSubtype="10" fill="hold" nodeType="withEffect">
                                  <p:stCondLst>
                                    <p:cond delay="0"/>
                                  </p:stCondLst>
                                  <p:childTnLst>
                                    <p:set>
                                      <p:cBhvr>
                                        <p:cTn id="24" dur="1" fill="hold">
                                          <p:stCondLst>
                                            <p:cond delay="0"/>
                                          </p:stCondLst>
                                        </p:cTn>
                                        <p:tgtEl>
                                          <p:spTgt spid="419849"/>
                                        </p:tgtEl>
                                        <p:attrNameLst>
                                          <p:attrName>style.visibility</p:attrName>
                                        </p:attrNameLst>
                                      </p:cBhvr>
                                      <p:to>
                                        <p:strVal val="visible"/>
                                      </p:to>
                                    </p:set>
                                    <p:animEffect transition="in" filter="checkerboard(across)">
                                      <p:cBhvr>
                                        <p:cTn id="25" dur="500"/>
                                        <p:tgtEl>
                                          <p:spTgt spid="41984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419850"/>
                                        </p:tgtEl>
                                        <p:attrNameLst>
                                          <p:attrName>style.visibility</p:attrName>
                                        </p:attrNameLst>
                                      </p:cBhvr>
                                      <p:to>
                                        <p:strVal val="visible"/>
                                      </p:to>
                                    </p:set>
                                    <p:animEffect transition="in" filter="box(in)">
                                      <p:cBhvr>
                                        <p:cTn id="30" dur="500"/>
                                        <p:tgtEl>
                                          <p:spTgt spid="419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5" grpId="0" animBg="1"/>
      <p:bldP spid="419846" grpId="0"/>
      <p:bldP spid="419847" grpId="0"/>
      <p:bldP spid="419848" grpId="0"/>
      <p:bldP spid="4198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0868" name="Object 4"/>
          <p:cNvGraphicFramePr>
            <a:graphicFrameLocks noChangeAspect="1"/>
          </p:cNvGraphicFramePr>
          <p:nvPr/>
        </p:nvGraphicFramePr>
        <p:xfrm>
          <a:off x="663575" y="1052513"/>
          <a:ext cx="7929563" cy="1300162"/>
        </p:xfrm>
        <a:graphic>
          <a:graphicData uri="http://schemas.openxmlformats.org/presentationml/2006/ole">
            <mc:AlternateContent xmlns:mc="http://schemas.openxmlformats.org/markup-compatibility/2006">
              <mc:Choice xmlns:v="urn:schemas-microsoft-com:vml" Requires="v">
                <p:oleObj spid="_x0000_s91141" name="公式" r:id="rId3" imgW="3251160" imgH="533160" progId="Equation.3">
                  <p:embed/>
                </p:oleObj>
              </mc:Choice>
              <mc:Fallback>
                <p:oleObj name="公式" r:id="rId3" imgW="325116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5" y="1052513"/>
                        <a:ext cx="7929563" cy="130016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869" name="Text Box 5"/>
          <p:cNvSpPr txBox="1">
            <a:spLocks noChangeArrowheads="1"/>
          </p:cNvSpPr>
          <p:nvPr/>
        </p:nvSpPr>
        <p:spPr bwMode="auto">
          <a:xfrm>
            <a:off x="1116013" y="2703513"/>
            <a:ext cx="252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归一化常数</a:t>
            </a:r>
          </a:p>
        </p:txBody>
      </p:sp>
      <p:sp>
        <p:nvSpPr>
          <p:cNvPr id="420870" name="Rectangle 6"/>
          <p:cNvSpPr>
            <a:spLocks noChangeArrowheads="1"/>
          </p:cNvSpPr>
          <p:nvPr/>
        </p:nvSpPr>
        <p:spPr bwMode="auto">
          <a:xfrm>
            <a:off x="2268538" y="1339850"/>
            <a:ext cx="647700" cy="792163"/>
          </a:xfrm>
          <a:prstGeom prst="rect">
            <a:avLst/>
          </a:prstGeom>
          <a:noFill/>
          <a:ln w="381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420871" name="AutoShape 7"/>
          <p:cNvSpPr>
            <a:spLocks noChangeArrowheads="1"/>
          </p:cNvSpPr>
          <p:nvPr/>
        </p:nvSpPr>
        <p:spPr bwMode="auto">
          <a:xfrm>
            <a:off x="2484438" y="2132013"/>
            <a:ext cx="287337" cy="431800"/>
          </a:xfrm>
          <a:prstGeom prst="downArrow">
            <a:avLst>
              <a:gd name="adj1" fmla="val 50000"/>
              <a:gd name="adj2" fmla="val 37569"/>
            </a:avLst>
          </a:prstGeom>
          <a:solidFill>
            <a:srgbClr val="FF00FF"/>
          </a:solidFill>
          <a:ln w="19050">
            <a:solidFill>
              <a:srgbClr val="FFFF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420872" name="Object 8"/>
          <p:cNvGraphicFramePr>
            <a:graphicFrameLocks noChangeAspect="1"/>
          </p:cNvGraphicFramePr>
          <p:nvPr/>
        </p:nvGraphicFramePr>
        <p:xfrm>
          <a:off x="3302000" y="2560638"/>
          <a:ext cx="1627188" cy="1084262"/>
        </p:xfrm>
        <a:graphic>
          <a:graphicData uri="http://schemas.openxmlformats.org/presentationml/2006/ole">
            <mc:AlternateContent xmlns:mc="http://schemas.openxmlformats.org/markup-compatibility/2006">
              <mc:Choice xmlns:v="urn:schemas-microsoft-com:vml" Requires="v">
                <p:oleObj spid="_x0000_s91142" name="公式" r:id="rId5" imgW="723600" imgH="482400" progId="Equation.3">
                  <p:embed/>
                </p:oleObj>
              </mc:Choice>
              <mc:Fallback>
                <p:oleObj name="公式" r:id="rId5" imgW="72360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2000" y="2560638"/>
                        <a:ext cx="1627188" cy="1084262"/>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873" name="Text Box 9"/>
          <p:cNvSpPr txBox="1">
            <a:spLocks noChangeArrowheads="1"/>
          </p:cNvSpPr>
          <p:nvPr/>
        </p:nvSpPr>
        <p:spPr bwMode="auto">
          <a:xfrm>
            <a:off x="755650" y="3644900"/>
            <a:ext cx="76327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说明</a:t>
            </a:r>
            <a:r>
              <a:rPr lang="en-US" altLang="zh-CN" sz="2800" dirty="0">
                <a:latin typeface="楷体" panose="02010609060101010101" pitchFamily="49" charset="-122"/>
                <a:ea typeface="楷体" panose="02010609060101010101" pitchFamily="49" charset="-122"/>
              </a:rPr>
              <a:t>: </a:t>
            </a:r>
            <a:r>
              <a:rPr lang="en-US" altLang="zh-CN" sz="2800" dirty="0">
                <a:latin typeface="Times New Roman" pitchFamily="18" charset="0"/>
                <a:ea typeface="楷体" panose="02010609060101010101" pitchFamily="49" charset="-122"/>
              </a:rPr>
              <a:t>cos</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和 </a:t>
            </a:r>
            <a:r>
              <a:rPr lang="en-US" altLang="zh-CN" sz="2800" dirty="0">
                <a:latin typeface="Times New Roman" pitchFamily="18" charset="0"/>
                <a:ea typeface="楷体" panose="02010609060101010101" pitchFamily="49" charset="-122"/>
              </a:rPr>
              <a:t>sin </a:t>
            </a:r>
            <a:r>
              <a:rPr lang="zh-CN" altLang="en-US" sz="2800" dirty="0">
                <a:latin typeface="楷体" panose="02010609060101010101" pitchFamily="49" charset="-122"/>
                <a:ea typeface="楷体" panose="02010609060101010101" pitchFamily="49" charset="-122"/>
              </a:rPr>
              <a:t>可任取其一，但当</a:t>
            </a:r>
            <a:r>
              <a:rPr lang="en-US" altLang="zh-CN" sz="2800" dirty="0">
                <a:latin typeface="Times New Roman" pitchFamily="18" charset="0"/>
                <a:ea typeface="楷体" panose="02010609060101010101" pitchFamily="49" charset="-122"/>
              </a:rPr>
              <a:t>m=0</a:t>
            </a:r>
            <a:r>
              <a:rPr lang="zh-CN" altLang="en-US" sz="2800" dirty="0">
                <a:latin typeface="楷体" panose="02010609060101010101" pitchFamily="49" charset="-122"/>
                <a:ea typeface="楷体" panose="02010609060101010101" pitchFamily="49" charset="-122"/>
              </a:rPr>
              <a:t>时，只能取</a:t>
            </a:r>
            <a:r>
              <a:rPr lang="en-US" altLang="zh-CN" sz="2800" dirty="0">
                <a:latin typeface="Times New Roman" pitchFamily="18" charset="0"/>
                <a:ea typeface="楷体" panose="02010609060101010101" pitchFamily="49" charset="-122"/>
              </a:rPr>
              <a:t>cos</a:t>
            </a:r>
            <a:r>
              <a:rPr lang="zh-CN" altLang="en-US" sz="2800" dirty="0">
                <a:latin typeface="楷体" panose="02010609060101010101" pitchFamily="49" charset="-122"/>
                <a:ea typeface="楷体" panose="02010609060101010101" pitchFamily="49" charset="-122"/>
              </a:rPr>
              <a:t>，否则本征函数无意义。</a:t>
            </a:r>
          </a:p>
        </p:txBody>
      </p:sp>
      <p:sp>
        <p:nvSpPr>
          <p:cNvPr id="420874" name="Text Box 10"/>
          <p:cNvSpPr txBox="1">
            <a:spLocks noChangeArrowheads="1"/>
          </p:cNvSpPr>
          <p:nvPr/>
        </p:nvSpPr>
        <p:spPr bwMode="auto">
          <a:xfrm>
            <a:off x="6659563" y="2560638"/>
            <a:ext cx="18716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Times New Roman" pitchFamily="18" charset="0"/>
                <a:ea typeface="楷体" panose="02010609060101010101" pitchFamily="49" charset="-122"/>
              </a:rPr>
              <a:t>缔合拉盖尔多项式</a:t>
            </a:r>
          </a:p>
        </p:txBody>
      </p:sp>
      <p:graphicFrame>
        <p:nvGraphicFramePr>
          <p:cNvPr id="420875" name="Object 11"/>
          <p:cNvGraphicFramePr>
            <a:graphicFrameLocks noChangeAspect="1"/>
          </p:cNvGraphicFramePr>
          <p:nvPr/>
        </p:nvGraphicFramePr>
        <p:xfrm>
          <a:off x="5292725" y="2776538"/>
          <a:ext cx="912813" cy="541337"/>
        </p:xfrm>
        <a:graphic>
          <a:graphicData uri="http://schemas.openxmlformats.org/presentationml/2006/ole">
            <mc:AlternateContent xmlns:mc="http://schemas.openxmlformats.org/markup-compatibility/2006">
              <mc:Choice xmlns:v="urn:schemas-microsoft-com:vml" Requires="v">
                <p:oleObj spid="_x0000_s91143" name="公式" r:id="rId7" imgW="406080" imgH="241200" progId="Equation.3">
                  <p:embed/>
                </p:oleObj>
              </mc:Choice>
              <mc:Fallback>
                <p:oleObj name="公式" r:id="rId7" imgW="40608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2776538"/>
                        <a:ext cx="912813" cy="541337"/>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876" name="AutoShape 12"/>
          <p:cNvSpPr>
            <a:spLocks noChangeArrowheads="1"/>
          </p:cNvSpPr>
          <p:nvPr/>
        </p:nvSpPr>
        <p:spPr bwMode="auto">
          <a:xfrm>
            <a:off x="6372225" y="2921000"/>
            <a:ext cx="215900" cy="358775"/>
          </a:xfrm>
          <a:prstGeom prst="rightArrow">
            <a:avLst>
              <a:gd name="adj1" fmla="val 50000"/>
              <a:gd name="adj2" fmla="val 25000"/>
            </a:avLst>
          </a:prstGeom>
          <a:solidFill>
            <a:srgbClr val="FF00FF"/>
          </a:solidFill>
          <a:ln w="38100">
            <a:solidFill>
              <a:srgbClr val="9933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420877" name="Text Box 13"/>
          <p:cNvSpPr txBox="1">
            <a:spLocks noChangeArrowheads="1"/>
          </p:cNvSpPr>
          <p:nvPr/>
        </p:nvSpPr>
        <p:spPr bwMode="auto">
          <a:xfrm>
            <a:off x="611188" y="4868863"/>
            <a:ext cx="4175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(2) </a:t>
            </a:r>
            <a:r>
              <a:rPr lang="zh-CN" altLang="en-US" sz="2800" dirty="0">
                <a:latin typeface="楷体" panose="02010609060101010101" pitchFamily="49" charset="-122"/>
                <a:ea typeface="楷体" panose="02010609060101010101" pitchFamily="49" charset="-122"/>
              </a:rPr>
              <a:t>缔合拉盖尔多项式</a:t>
            </a:r>
          </a:p>
        </p:txBody>
      </p:sp>
    </p:spTree>
    <p:extLst>
      <p:ext uri="{BB962C8B-B14F-4D97-AF65-F5344CB8AC3E}">
        <p14:creationId xmlns:p14="http://schemas.microsoft.com/office/powerpoint/2010/main" val="9412555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box(in)">
                                      <p:cBhvr>
                                        <p:cTn id="7" dur="500"/>
                                        <p:tgtEl>
                                          <p:spTgt spid="420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20871"/>
                                        </p:tgtEl>
                                        <p:attrNameLst>
                                          <p:attrName>style.visibility</p:attrName>
                                        </p:attrNameLst>
                                      </p:cBhvr>
                                      <p:to>
                                        <p:strVal val="visible"/>
                                      </p:to>
                                    </p:set>
                                    <p:animEffect transition="in" filter="box(in)">
                                      <p:cBhvr>
                                        <p:cTn id="12" dur="500"/>
                                        <p:tgtEl>
                                          <p:spTgt spid="420871"/>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20870"/>
                                        </p:tgtEl>
                                        <p:attrNameLst>
                                          <p:attrName>style.visibility</p:attrName>
                                        </p:attrNameLst>
                                      </p:cBhvr>
                                      <p:to>
                                        <p:strVal val="visible"/>
                                      </p:to>
                                    </p:set>
                                    <p:animEffect transition="in" filter="box(in)">
                                      <p:cBhvr>
                                        <p:cTn id="15" dur="500"/>
                                        <p:tgtEl>
                                          <p:spTgt spid="4208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20869"/>
                                        </p:tgtEl>
                                        <p:attrNameLst>
                                          <p:attrName>style.visibility</p:attrName>
                                        </p:attrNameLst>
                                      </p:cBhvr>
                                      <p:to>
                                        <p:strVal val="visible"/>
                                      </p:to>
                                    </p:set>
                                    <p:animEffect transition="in" filter="box(in)">
                                      <p:cBhvr>
                                        <p:cTn id="20" dur="500"/>
                                        <p:tgtEl>
                                          <p:spTgt spid="42086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420872"/>
                                        </p:tgtEl>
                                        <p:attrNameLst>
                                          <p:attrName>style.visibility</p:attrName>
                                        </p:attrNameLst>
                                      </p:cBhvr>
                                      <p:to>
                                        <p:strVal val="visible"/>
                                      </p:to>
                                    </p:set>
                                    <p:animEffect transition="in" filter="box(in)">
                                      <p:cBhvr>
                                        <p:cTn id="25" dur="500"/>
                                        <p:tgtEl>
                                          <p:spTgt spid="42087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20875"/>
                                        </p:tgtEl>
                                        <p:attrNameLst>
                                          <p:attrName>style.visibility</p:attrName>
                                        </p:attrNameLst>
                                      </p:cBhvr>
                                      <p:to>
                                        <p:strVal val="visible"/>
                                      </p:to>
                                    </p:set>
                                    <p:animEffect transition="in" filter="box(in)">
                                      <p:cBhvr>
                                        <p:cTn id="30" dur="500"/>
                                        <p:tgtEl>
                                          <p:spTgt spid="42087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420876"/>
                                        </p:tgtEl>
                                        <p:attrNameLst>
                                          <p:attrName>style.visibility</p:attrName>
                                        </p:attrNameLst>
                                      </p:cBhvr>
                                      <p:to>
                                        <p:strVal val="visible"/>
                                      </p:to>
                                    </p:set>
                                    <p:animEffect transition="in" filter="checkerboard(across)">
                                      <p:cBhvr>
                                        <p:cTn id="35" dur="500"/>
                                        <p:tgtEl>
                                          <p:spTgt spid="420876"/>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420874"/>
                                        </p:tgtEl>
                                        <p:attrNameLst>
                                          <p:attrName>style.visibility</p:attrName>
                                        </p:attrNameLst>
                                      </p:cBhvr>
                                      <p:to>
                                        <p:strVal val="visible"/>
                                      </p:to>
                                    </p:set>
                                    <p:animEffect transition="in" filter="checkerboard(across)">
                                      <p:cBhvr>
                                        <p:cTn id="38" dur="500"/>
                                        <p:tgtEl>
                                          <p:spTgt spid="42087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420873"/>
                                        </p:tgtEl>
                                        <p:attrNameLst>
                                          <p:attrName>style.visibility</p:attrName>
                                        </p:attrNameLst>
                                      </p:cBhvr>
                                      <p:to>
                                        <p:strVal val="visible"/>
                                      </p:to>
                                    </p:set>
                                    <p:animEffect transition="in" filter="box(in)">
                                      <p:cBhvr>
                                        <p:cTn id="43" dur="500"/>
                                        <p:tgtEl>
                                          <p:spTgt spid="42087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420877"/>
                                        </p:tgtEl>
                                        <p:attrNameLst>
                                          <p:attrName>style.visibility</p:attrName>
                                        </p:attrNameLst>
                                      </p:cBhvr>
                                      <p:to>
                                        <p:strVal val="visible"/>
                                      </p:to>
                                    </p:set>
                                    <p:animEffect transition="in" filter="box(in)">
                                      <p:cBhvr>
                                        <p:cTn id="48" dur="500"/>
                                        <p:tgtEl>
                                          <p:spTgt spid="420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9" grpId="0"/>
      <p:bldP spid="420870" grpId="0" animBg="1"/>
      <p:bldP spid="420871" grpId="0" animBg="1"/>
      <p:bldP spid="420873" grpId="0"/>
      <p:bldP spid="420874" grpId="0"/>
      <p:bldP spid="420876" grpId="0" animBg="1"/>
      <p:bldP spid="4208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1892" name="Object 4"/>
          <p:cNvGraphicFramePr>
            <a:graphicFrameLocks noChangeAspect="1"/>
          </p:cNvGraphicFramePr>
          <p:nvPr/>
        </p:nvGraphicFramePr>
        <p:xfrm>
          <a:off x="1763713" y="2420938"/>
          <a:ext cx="1341437" cy="541337"/>
        </p:xfrm>
        <a:graphic>
          <a:graphicData uri="http://schemas.openxmlformats.org/presentationml/2006/ole">
            <mc:AlternateContent xmlns:mc="http://schemas.openxmlformats.org/markup-compatibility/2006">
              <mc:Choice xmlns:v="urn:schemas-microsoft-com:vml" Requires="v">
                <p:oleObj spid="_x0000_s92168" name="公式" r:id="rId3" imgW="596880" imgH="241200" progId="Equation.3">
                  <p:embed/>
                </p:oleObj>
              </mc:Choice>
              <mc:Fallback>
                <p:oleObj name="公式" r:id="rId3" imgW="5968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420938"/>
                        <a:ext cx="1341437" cy="541337"/>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893" name="Object 5"/>
          <p:cNvGraphicFramePr>
            <a:graphicFrameLocks noChangeAspect="1"/>
          </p:cNvGraphicFramePr>
          <p:nvPr/>
        </p:nvGraphicFramePr>
        <p:xfrm>
          <a:off x="3492500" y="2420938"/>
          <a:ext cx="4330700" cy="604837"/>
        </p:xfrm>
        <a:graphic>
          <a:graphicData uri="http://schemas.openxmlformats.org/presentationml/2006/ole">
            <mc:AlternateContent xmlns:mc="http://schemas.openxmlformats.org/markup-compatibility/2006">
              <mc:Choice xmlns:v="urn:schemas-microsoft-com:vml" Requires="v">
                <p:oleObj spid="_x0000_s92169" name="公式" r:id="rId5" imgW="1333440" imgH="228600" progId="Equation.3">
                  <p:embed/>
                </p:oleObj>
              </mc:Choice>
              <mc:Fallback>
                <p:oleObj name="公式" r:id="rId5" imgW="13334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2420938"/>
                        <a:ext cx="4330700" cy="604837"/>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894" name="Object 6"/>
          <p:cNvGraphicFramePr>
            <a:graphicFrameLocks noChangeAspect="1"/>
          </p:cNvGraphicFramePr>
          <p:nvPr/>
        </p:nvGraphicFramePr>
        <p:xfrm>
          <a:off x="1414463" y="404813"/>
          <a:ext cx="5916612" cy="1827212"/>
        </p:xfrm>
        <a:graphic>
          <a:graphicData uri="http://schemas.openxmlformats.org/presentationml/2006/ole">
            <mc:AlternateContent xmlns:mc="http://schemas.openxmlformats.org/markup-compatibility/2006">
              <mc:Choice xmlns:v="urn:schemas-microsoft-com:vml" Requires="v">
                <p:oleObj spid="_x0000_s92170" name="公式" r:id="rId7" imgW="2412720" imgH="914400" progId="Equation.3">
                  <p:embed/>
                </p:oleObj>
              </mc:Choice>
              <mc:Fallback>
                <p:oleObj name="公式" r:id="rId7" imgW="2412720" imgH="914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4463" y="404813"/>
                        <a:ext cx="5916612" cy="182721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5" name="Text Box 7"/>
          <p:cNvSpPr txBox="1">
            <a:spLocks noChangeArrowheads="1"/>
          </p:cNvSpPr>
          <p:nvPr/>
        </p:nvSpPr>
        <p:spPr bwMode="auto">
          <a:xfrm>
            <a:off x="539750" y="3128963"/>
            <a:ext cx="4175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(3) </a:t>
            </a:r>
            <a:r>
              <a:rPr lang="zh-CN" altLang="en-US" sz="2800" dirty="0">
                <a:latin typeface="楷体" panose="02010609060101010101" pitchFamily="49" charset="-122"/>
                <a:ea typeface="楷体" panose="02010609060101010101" pitchFamily="49" charset="-122"/>
              </a:rPr>
              <a:t>前几阶镜面场函数</a:t>
            </a:r>
          </a:p>
        </p:txBody>
      </p:sp>
      <p:graphicFrame>
        <p:nvGraphicFramePr>
          <p:cNvPr id="421896" name="Object 8"/>
          <p:cNvGraphicFramePr>
            <a:graphicFrameLocks noChangeAspect="1"/>
          </p:cNvGraphicFramePr>
          <p:nvPr/>
        </p:nvGraphicFramePr>
        <p:xfrm>
          <a:off x="1042988" y="3705225"/>
          <a:ext cx="3097212" cy="990600"/>
        </p:xfrm>
        <a:graphic>
          <a:graphicData uri="http://schemas.openxmlformats.org/presentationml/2006/ole">
            <mc:AlternateContent xmlns:mc="http://schemas.openxmlformats.org/markup-compatibility/2006">
              <mc:Choice xmlns:v="urn:schemas-microsoft-com:vml" Requires="v">
                <p:oleObj spid="_x0000_s92171" name="公式" r:id="rId9" imgW="1269720" imgH="406080" progId="Equation.3">
                  <p:embed/>
                </p:oleObj>
              </mc:Choice>
              <mc:Fallback>
                <p:oleObj name="公式" r:id="rId9" imgW="1269720" imgH="40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3705225"/>
                        <a:ext cx="3097212" cy="9906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7" name="Text Box 9"/>
          <p:cNvSpPr txBox="1">
            <a:spLocks noChangeArrowheads="1"/>
          </p:cNvSpPr>
          <p:nvPr/>
        </p:nvSpPr>
        <p:spPr bwMode="auto">
          <a:xfrm>
            <a:off x="4787900" y="3933825"/>
            <a:ext cx="4032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与方形镜的情形一样</a:t>
            </a:r>
          </a:p>
        </p:txBody>
      </p:sp>
      <p:sp>
        <p:nvSpPr>
          <p:cNvPr id="421898" name="AutoShape 10"/>
          <p:cNvSpPr>
            <a:spLocks noChangeArrowheads="1"/>
          </p:cNvSpPr>
          <p:nvPr/>
        </p:nvSpPr>
        <p:spPr bwMode="auto">
          <a:xfrm>
            <a:off x="4500563" y="4065588"/>
            <a:ext cx="215900" cy="358775"/>
          </a:xfrm>
          <a:prstGeom prst="rightArrow">
            <a:avLst>
              <a:gd name="adj1" fmla="val 50000"/>
              <a:gd name="adj2" fmla="val 25000"/>
            </a:avLst>
          </a:prstGeom>
          <a:solidFill>
            <a:srgbClr val="FF00FF"/>
          </a:solidFill>
          <a:ln w="38100">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421899" name="Object 11"/>
          <p:cNvGraphicFramePr>
            <a:graphicFrameLocks noChangeAspect="1"/>
          </p:cNvGraphicFramePr>
          <p:nvPr/>
        </p:nvGraphicFramePr>
        <p:xfrm>
          <a:off x="250825" y="4797425"/>
          <a:ext cx="4356100" cy="1150938"/>
        </p:xfrm>
        <a:graphic>
          <a:graphicData uri="http://schemas.openxmlformats.org/presentationml/2006/ole">
            <mc:AlternateContent xmlns:mc="http://schemas.openxmlformats.org/markup-compatibility/2006">
              <mc:Choice xmlns:v="urn:schemas-microsoft-com:vml" Requires="v">
                <p:oleObj spid="_x0000_s92172" name="公式" r:id="rId11" imgW="1968480" imgH="520560" progId="Equation.3">
                  <p:embed/>
                </p:oleObj>
              </mc:Choice>
              <mc:Fallback>
                <p:oleObj name="公式" r:id="rId11" imgW="1968480" imgH="5205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825" y="4797425"/>
                        <a:ext cx="4356100" cy="115093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900" name="Object 12"/>
          <p:cNvGraphicFramePr>
            <a:graphicFrameLocks noChangeAspect="1"/>
          </p:cNvGraphicFramePr>
          <p:nvPr/>
        </p:nvGraphicFramePr>
        <p:xfrm>
          <a:off x="4683125" y="4740275"/>
          <a:ext cx="4281488" cy="1209675"/>
        </p:xfrm>
        <a:graphic>
          <a:graphicData uri="http://schemas.openxmlformats.org/presentationml/2006/ole">
            <mc:AlternateContent xmlns:mc="http://schemas.openxmlformats.org/markup-compatibility/2006">
              <mc:Choice xmlns:v="urn:schemas-microsoft-com:vml" Requires="v">
                <p:oleObj spid="_x0000_s92173" name="公式" r:id="rId13" imgW="1930320" imgH="545760" progId="Equation.3">
                  <p:embed/>
                </p:oleObj>
              </mc:Choice>
              <mc:Fallback>
                <p:oleObj name="公式" r:id="rId13" imgW="1930320" imgH="5457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125" y="4740275"/>
                        <a:ext cx="4281488" cy="12096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834365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21894"/>
                                        </p:tgtEl>
                                        <p:attrNameLst>
                                          <p:attrName>style.visibility</p:attrName>
                                        </p:attrNameLst>
                                      </p:cBhvr>
                                      <p:to>
                                        <p:strVal val="visible"/>
                                      </p:to>
                                    </p:set>
                                    <p:animEffect transition="in" filter="checkerboard(across)">
                                      <p:cBhvr>
                                        <p:cTn id="7" dur="500"/>
                                        <p:tgtEl>
                                          <p:spTgt spid="4218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21892"/>
                                        </p:tgtEl>
                                        <p:attrNameLst>
                                          <p:attrName>style.visibility</p:attrName>
                                        </p:attrNameLst>
                                      </p:cBhvr>
                                      <p:to>
                                        <p:strVal val="visible"/>
                                      </p:to>
                                    </p:set>
                                    <p:animEffect transition="in" filter="box(in)">
                                      <p:cBhvr>
                                        <p:cTn id="12" dur="500"/>
                                        <p:tgtEl>
                                          <p:spTgt spid="421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21893"/>
                                        </p:tgtEl>
                                        <p:attrNameLst>
                                          <p:attrName>style.visibility</p:attrName>
                                        </p:attrNameLst>
                                      </p:cBhvr>
                                      <p:to>
                                        <p:strVal val="visible"/>
                                      </p:to>
                                    </p:set>
                                    <p:animEffect transition="in" filter="checkerboard(across)">
                                      <p:cBhvr>
                                        <p:cTn id="17" dur="500"/>
                                        <p:tgtEl>
                                          <p:spTgt spid="4218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21895"/>
                                        </p:tgtEl>
                                        <p:attrNameLst>
                                          <p:attrName>style.visibility</p:attrName>
                                        </p:attrNameLst>
                                      </p:cBhvr>
                                      <p:to>
                                        <p:strVal val="visible"/>
                                      </p:to>
                                    </p:set>
                                    <p:animEffect transition="in" filter="box(in)">
                                      <p:cBhvr>
                                        <p:cTn id="22" dur="500"/>
                                        <p:tgtEl>
                                          <p:spTgt spid="4218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21896"/>
                                        </p:tgtEl>
                                        <p:attrNameLst>
                                          <p:attrName>style.visibility</p:attrName>
                                        </p:attrNameLst>
                                      </p:cBhvr>
                                      <p:to>
                                        <p:strVal val="visible"/>
                                      </p:to>
                                    </p:set>
                                    <p:animEffect transition="in" filter="box(in)">
                                      <p:cBhvr>
                                        <p:cTn id="27" dur="500"/>
                                        <p:tgtEl>
                                          <p:spTgt spid="4218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21898"/>
                                        </p:tgtEl>
                                        <p:attrNameLst>
                                          <p:attrName>style.visibility</p:attrName>
                                        </p:attrNameLst>
                                      </p:cBhvr>
                                      <p:to>
                                        <p:strVal val="visible"/>
                                      </p:to>
                                    </p:set>
                                    <p:animEffect transition="in" filter="checkerboard(across)">
                                      <p:cBhvr>
                                        <p:cTn id="32" dur="500"/>
                                        <p:tgtEl>
                                          <p:spTgt spid="4218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21897"/>
                                        </p:tgtEl>
                                        <p:attrNameLst>
                                          <p:attrName>style.visibility</p:attrName>
                                        </p:attrNameLst>
                                      </p:cBhvr>
                                      <p:to>
                                        <p:strVal val="visible"/>
                                      </p:to>
                                    </p:set>
                                    <p:animEffect transition="in" filter="box(in)">
                                      <p:cBhvr>
                                        <p:cTn id="37" dur="500"/>
                                        <p:tgtEl>
                                          <p:spTgt spid="4218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21899"/>
                                        </p:tgtEl>
                                        <p:attrNameLst>
                                          <p:attrName>style.visibility</p:attrName>
                                        </p:attrNameLst>
                                      </p:cBhvr>
                                      <p:to>
                                        <p:strVal val="visible"/>
                                      </p:to>
                                    </p:set>
                                    <p:animEffect transition="in" filter="box(in)">
                                      <p:cBhvr>
                                        <p:cTn id="42" dur="500"/>
                                        <p:tgtEl>
                                          <p:spTgt spid="4218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21900"/>
                                        </p:tgtEl>
                                        <p:attrNameLst>
                                          <p:attrName>style.visibility</p:attrName>
                                        </p:attrNameLst>
                                      </p:cBhvr>
                                      <p:to>
                                        <p:strVal val="visible"/>
                                      </p:to>
                                    </p:set>
                                    <p:animEffect transition="in" filter="box(in)">
                                      <p:cBhvr>
                                        <p:cTn id="47" dur="500"/>
                                        <p:tgtEl>
                                          <p:spTgt spid="421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5" grpId="0"/>
      <p:bldP spid="421897" grpId="0"/>
      <p:bldP spid="42189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6" name="Text Box 4"/>
          <p:cNvSpPr txBox="1">
            <a:spLocks noChangeArrowheads="1"/>
          </p:cNvSpPr>
          <p:nvPr/>
        </p:nvSpPr>
        <p:spPr bwMode="auto">
          <a:xfrm>
            <a:off x="468313" y="1036638"/>
            <a:ext cx="4319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a:t>
            </a:r>
            <a:r>
              <a:rPr lang="zh-CN" altLang="en-US" sz="2800" dirty="0">
                <a:solidFill>
                  <a:srgbClr val="FFFF00"/>
                </a:solidFill>
                <a:latin typeface="Times New Roman" pitchFamily="18" charset="0"/>
                <a:cs typeface="Times New Roman" pitchFamily="18" charset="0"/>
              </a:rPr>
              <a:t>                        </a:t>
            </a:r>
            <a:r>
              <a:rPr lang="zh-CN" altLang="en-US" sz="2800" dirty="0">
                <a:latin typeface="Times New Roman" pitchFamily="18" charset="0"/>
                <a:ea typeface="楷体" panose="02010609060101010101" pitchFamily="49" charset="-122"/>
              </a:rPr>
              <a:t>本征值</a:t>
            </a:r>
          </a:p>
        </p:txBody>
      </p:sp>
      <p:graphicFrame>
        <p:nvGraphicFramePr>
          <p:cNvPr id="422917" name="Object 5"/>
          <p:cNvGraphicFramePr>
            <a:graphicFrameLocks noChangeAspect="1"/>
          </p:cNvGraphicFramePr>
          <p:nvPr/>
        </p:nvGraphicFramePr>
        <p:xfrm>
          <a:off x="4427538" y="893763"/>
          <a:ext cx="3600450" cy="876300"/>
        </p:xfrm>
        <a:graphic>
          <a:graphicData uri="http://schemas.openxmlformats.org/presentationml/2006/ole">
            <mc:AlternateContent xmlns:mc="http://schemas.openxmlformats.org/markup-compatibility/2006">
              <mc:Choice xmlns:v="urn:schemas-microsoft-com:vml" Requires="v">
                <p:oleObj spid="_x0000_s93188" name="公式" r:id="rId3" imgW="1231560" imgH="368280" progId="Equation.3">
                  <p:embed/>
                </p:oleObj>
              </mc:Choice>
              <mc:Fallback>
                <p:oleObj name="公式" r:id="rId3" imgW="1231560" imgH="368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893763"/>
                        <a:ext cx="3600450" cy="8763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2918" name="Text Box 6"/>
          <p:cNvSpPr txBox="1">
            <a:spLocks noChangeArrowheads="1"/>
          </p:cNvSpPr>
          <p:nvPr/>
        </p:nvSpPr>
        <p:spPr bwMode="auto">
          <a:xfrm>
            <a:off x="827088" y="2205038"/>
            <a:ext cx="8316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说明：</a:t>
            </a:r>
            <a:r>
              <a:rPr lang="en-US" altLang="zh-CN" sz="2800" dirty="0">
                <a:latin typeface="Times New Roman" pitchFamily="18" charset="0"/>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越大，用拉盖尔</a:t>
            </a:r>
            <a:r>
              <a:rPr lang="en-US" altLang="zh-CN" sz="2800" dirty="0">
                <a:latin typeface="Times New Roman" pitchFamily="18" charset="0"/>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高斯近似的误差越小！</a:t>
            </a:r>
          </a:p>
        </p:txBody>
      </p:sp>
      <p:graphicFrame>
        <p:nvGraphicFramePr>
          <p:cNvPr id="422921" name="Object 9"/>
          <p:cNvGraphicFramePr>
            <a:graphicFrameLocks noChangeAspect="1"/>
          </p:cNvGraphicFramePr>
          <p:nvPr/>
        </p:nvGraphicFramePr>
        <p:xfrm>
          <a:off x="1547813" y="1036638"/>
          <a:ext cx="1657350" cy="565150"/>
        </p:xfrm>
        <a:graphic>
          <a:graphicData uri="http://schemas.openxmlformats.org/presentationml/2006/ole">
            <mc:AlternateContent xmlns:mc="http://schemas.openxmlformats.org/markup-compatibility/2006">
              <mc:Choice xmlns:v="urn:schemas-microsoft-com:vml" Requires="v">
                <p:oleObj spid="_x0000_s93189" name="公式" r:id="rId5" imgW="545760" imgH="228600" progId="Equation.3">
                  <p:embed/>
                </p:oleObj>
              </mc:Choice>
              <mc:Fallback>
                <p:oleObj name="公式" r:id="rId5" imgW="5457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036638"/>
                        <a:ext cx="1657350" cy="56515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959533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2921"/>
                                        </p:tgtEl>
                                        <p:attrNameLst>
                                          <p:attrName>style.visibility</p:attrName>
                                        </p:attrNameLst>
                                      </p:cBhvr>
                                      <p:to>
                                        <p:strVal val="visible"/>
                                      </p:to>
                                    </p:set>
                                    <p:animEffect transition="in" filter="blinds(horizontal)">
                                      <p:cBhvr>
                                        <p:cTn id="7" dur="500"/>
                                        <p:tgtEl>
                                          <p:spTgt spid="4229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2916"/>
                                        </p:tgtEl>
                                        <p:attrNameLst>
                                          <p:attrName>style.visibility</p:attrName>
                                        </p:attrNameLst>
                                      </p:cBhvr>
                                      <p:to>
                                        <p:strVal val="visible"/>
                                      </p:to>
                                    </p:set>
                                    <p:animEffect transition="in" filter="blinds(horizontal)">
                                      <p:cBhvr>
                                        <p:cTn id="10" dur="500"/>
                                        <p:tgtEl>
                                          <p:spTgt spid="4229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422917"/>
                                        </p:tgtEl>
                                        <p:attrNameLst>
                                          <p:attrName>style.visibility</p:attrName>
                                        </p:attrNameLst>
                                      </p:cBhvr>
                                      <p:to>
                                        <p:strVal val="visible"/>
                                      </p:to>
                                    </p:set>
                                    <p:animEffect transition="in" filter="checkerboard(across)">
                                      <p:cBhvr>
                                        <p:cTn id="15" dur="500"/>
                                        <p:tgtEl>
                                          <p:spTgt spid="4229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22918"/>
                                        </p:tgtEl>
                                        <p:attrNameLst>
                                          <p:attrName>style.visibility</p:attrName>
                                        </p:attrNameLst>
                                      </p:cBhvr>
                                      <p:to>
                                        <p:strVal val="visible"/>
                                      </p:to>
                                    </p:set>
                                    <p:animEffect transition="in" filter="box(in)">
                                      <p:cBhvr>
                                        <p:cTn id="20" dur="500"/>
                                        <p:tgtEl>
                                          <p:spTgt spid="422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6" grpId="0"/>
      <p:bldP spid="4229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3" name="Text Box 5"/>
          <p:cNvSpPr txBox="1">
            <a:spLocks noChangeArrowheads="1"/>
          </p:cNvSpPr>
          <p:nvPr/>
        </p:nvSpPr>
        <p:spPr bwMode="auto">
          <a:xfrm>
            <a:off x="395288" y="260350"/>
            <a:ext cx="8351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宋体" pitchFamily="2" charset="-122"/>
                <a:ea typeface="楷体" panose="02010609060101010101" pitchFamily="49" charset="-122"/>
              </a:rPr>
              <a:t>二、拉盖尔</a:t>
            </a:r>
            <a:r>
              <a:rPr kumimoji="0" lang="en-US" altLang="zh-CN" sz="2800" dirty="0">
                <a:latin typeface="宋体" pitchFamily="2" charset="-122"/>
                <a:ea typeface="楷体" panose="02010609060101010101" pitchFamily="49" charset="-122"/>
              </a:rPr>
              <a:t>—</a:t>
            </a:r>
            <a:r>
              <a:rPr kumimoji="0" lang="zh-CN" altLang="en-US" sz="2800" dirty="0">
                <a:latin typeface="宋体" pitchFamily="2" charset="-122"/>
                <a:ea typeface="楷体" panose="02010609060101010101" pitchFamily="49" charset="-122"/>
              </a:rPr>
              <a:t>高斯近似下共焦腔模的特征</a:t>
            </a:r>
            <a:endParaRPr kumimoji="0" lang="zh-CN" altLang="en-US" sz="2800" dirty="0">
              <a:latin typeface="Times New Roman" pitchFamily="18" charset="0"/>
              <a:ea typeface="楷体" panose="02010609060101010101" pitchFamily="49" charset="-122"/>
            </a:endParaRPr>
          </a:p>
        </p:txBody>
      </p:sp>
      <p:sp>
        <p:nvSpPr>
          <p:cNvPr id="432134" name="Text Box 6"/>
          <p:cNvSpPr txBox="1">
            <a:spLocks noChangeArrowheads="1"/>
          </p:cNvSpPr>
          <p:nvPr/>
        </p:nvSpPr>
        <p:spPr bwMode="auto">
          <a:xfrm>
            <a:off x="611188" y="981075"/>
            <a:ext cx="3960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、模的振幅分布</a:t>
            </a:r>
          </a:p>
        </p:txBody>
      </p:sp>
      <p:sp>
        <p:nvSpPr>
          <p:cNvPr id="432136" name="Text Box 8"/>
          <p:cNvSpPr txBox="1">
            <a:spLocks noChangeArrowheads="1"/>
          </p:cNvSpPr>
          <p:nvPr/>
        </p:nvSpPr>
        <p:spPr bwMode="auto">
          <a:xfrm>
            <a:off x="827088" y="1773238"/>
            <a:ext cx="2736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基模</a:t>
            </a:r>
            <a:endParaRPr kumimoji="0" lang="zh-CN" altLang="en-US" sz="2800" baseline="-25000" dirty="0">
              <a:latin typeface="楷体" panose="02010609060101010101" pitchFamily="49" charset="-122"/>
              <a:ea typeface="楷体" panose="02010609060101010101" pitchFamily="49" charset="-122"/>
            </a:endParaRPr>
          </a:p>
        </p:txBody>
      </p:sp>
      <p:graphicFrame>
        <p:nvGraphicFramePr>
          <p:cNvPr id="432137" name="Object 9"/>
          <p:cNvGraphicFramePr>
            <a:graphicFrameLocks noChangeAspect="1"/>
          </p:cNvGraphicFramePr>
          <p:nvPr/>
        </p:nvGraphicFramePr>
        <p:xfrm>
          <a:off x="2484438" y="1700213"/>
          <a:ext cx="1387475" cy="565150"/>
        </p:xfrm>
        <a:graphic>
          <a:graphicData uri="http://schemas.openxmlformats.org/presentationml/2006/ole">
            <mc:AlternateContent xmlns:mc="http://schemas.openxmlformats.org/markup-compatibility/2006">
              <mc:Choice xmlns:v="urn:schemas-microsoft-com:vml" Requires="v">
                <p:oleObj spid="_x0000_s94214" name="公式" r:id="rId3" imgW="457200" imgH="228600" progId="Equation.3">
                  <p:embed/>
                </p:oleObj>
              </mc:Choice>
              <mc:Fallback>
                <p:oleObj name="公式" r:id="rId3" imgW="457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700213"/>
                        <a:ext cx="1387475" cy="56515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2138" name="Object 10"/>
          <p:cNvGraphicFramePr>
            <a:graphicFrameLocks noChangeAspect="1"/>
          </p:cNvGraphicFramePr>
          <p:nvPr/>
        </p:nvGraphicFramePr>
        <p:xfrm>
          <a:off x="900113" y="2565400"/>
          <a:ext cx="3097212" cy="990600"/>
        </p:xfrm>
        <a:graphic>
          <a:graphicData uri="http://schemas.openxmlformats.org/presentationml/2006/ole">
            <mc:AlternateContent xmlns:mc="http://schemas.openxmlformats.org/markup-compatibility/2006">
              <mc:Choice xmlns:v="urn:schemas-microsoft-com:vml" Requires="v">
                <p:oleObj spid="_x0000_s94215" name="公式" r:id="rId5" imgW="1269720" imgH="406080" progId="Equation.3">
                  <p:embed/>
                </p:oleObj>
              </mc:Choice>
              <mc:Fallback>
                <p:oleObj name="公式" r:id="rId5" imgW="126972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565400"/>
                        <a:ext cx="3097212" cy="9906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2139" name="Text Box 11"/>
          <p:cNvSpPr txBox="1">
            <a:spLocks noChangeArrowheads="1"/>
          </p:cNvSpPr>
          <p:nvPr/>
        </p:nvSpPr>
        <p:spPr bwMode="auto">
          <a:xfrm>
            <a:off x="4572000" y="2708275"/>
            <a:ext cx="4032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与方形镜的情形一样</a:t>
            </a:r>
          </a:p>
        </p:txBody>
      </p:sp>
      <p:sp>
        <p:nvSpPr>
          <p:cNvPr id="432140" name="AutoShape 12"/>
          <p:cNvSpPr>
            <a:spLocks noChangeArrowheads="1"/>
          </p:cNvSpPr>
          <p:nvPr/>
        </p:nvSpPr>
        <p:spPr bwMode="auto">
          <a:xfrm>
            <a:off x="4211638" y="2852738"/>
            <a:ext cx="215900" cy="358775"/>
          </a:xfrm>
          <a:prstGeom prst="rightArrow">
            <a:avLst>
              <a:gd name="adj1" fmla="val 50000"/>
              <a:gd name="adj2" fmla="val 25000"/>
            </a:avLst>
          </a:prstGeom>
          <a:solidFill>
            <a:srgbClr val="FF00FF"/>
          </a:solidFill>
          <a:ln w="38100">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432141" name="Text Box 13"/>
          <p:cNvSpPr txBox="1">
            <a:spLocks noChangeArrowheads="1"/>
          </p:cNvSpPr>
          <p:nvPr/>
        </p:nvSpPr>
        <p:spPr bwMode="auto">
          <a:xfrm>
            <a:off x="1042988" y="4797425"/>
            <a:ext cx="201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光斑半径</a:t>
            </a:r>
          </a:p>
        </p:txBody>
      </p:sp>
      <p:graphicFrame>
        <p:nvGraphicFramePr>
          <p:cNvPr id="432142" name="Object 14"/>
          <p:cNvGraphicFramePr>
            <a:graphicFrameLocks noChangeAspect="1"/>
          </p:cNvGraphicFramePr>
          <p:nvPr/>
        </p:nvGraphicFramePr>
        <p:xfrm>
          <a:off x="2916238" y="4581525"/>
          <a:ext cx="1627187" cy="1084263"/>
        </p:xfrm>
        <a:graphic>
          <a:graphicData uri="http://schemas.openxmlformats.org/presentationml/2006/ole">
            <mc:AlternateContent xmlns:mc="http://schemas.openxmlformats.org/markup-compatibility/2006">
              <mc:Choice xmlns:v="urn:schemas-microsoft-com:vml" Requires="v">
                <p:oleObj spid="_x0000_s94216" name="公式" r:id="rId7" imgW="723600" imgH="482400" progId="Equation.3">
                  <p:embed/>
                </p:oleObj>
              </mc:Choice>
              <mc:Fallback>
                <p:oleObj name="公式" r:id="rId7" imgW="72360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4581525"/>
                        <a:ext cx="1627187" cy="1084263"/>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2143" name="Text Box 15"/>
          <p:cNvSpPr txBox="1">
            <a:spLocks noChangeArrowheads="1"/>
          </p:cNvSpPr>
          <p:nvPr/>
        </p:nvSpPr>
        <p:spPr bwMode="auto">
          <a:xfrm>
            <a:off x="900113" y="3789363"/>
            <a:ext cx="7920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花样特点：无节线，在 </a:t>
            </a:r>
            <a:r>
              <a:rPr lang="en-US" altLang="zh-CN" sz="2800" dirty="0">
                <a:latin typeface="楷体" panose="02010609060101010101" pitchFamily="49" charset="-122"/>
                <a:ea typeface="楷体" panose="02010609060101010101" pitchFamily="49" charset="-122"/>
              </a:rPr>
              <a:t>r = 0 </a:t>
            </a:r>
            <a:r>
              <a:rPr lang="zh-CN" altLang="en-US" sz="2800" dirty="0">
                <a:latin typeface="楷体" panose="02010609060101010101" pitchFamily="49" charset="-122"/>
                <a:ea typeface="楷体" panose="02010609060101010101" pitchFamily="49" charset="-122"/>
              </a:rPr>
              <a:t>处振幅最大。</a:t>
            </a:r>
          </a:p>
        </p:txBody>
      </p:sp>
      <p:sp>
        <p:nvSpPr>
          <p:cNvPr id="432144" name="Text Box 16"/>
          <p:cNvSpPr txBox="1">
            <a:spLocks noChangeArrowheads="1"/>
          </p:cNvSpPr>
          <p:nvPr/>
        </p:nvSpPr>
        <p:spPr bwMode="auto">
          <a:xfrm>
            <a:off x="827088" y="5876925"/>
            <a:ext cx="8316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高次模          ：与对应的本征函数一样。</a:t>
            </a:r>
            <a:endParaRPr kumimoji="0" lang="zh-CN" altLang="en-US" sz="2800" baseline="-25000" dirty="0">
              <a:latin typeface="楷体" panose="02010609060101010101" pitchFamily="49" charset="-122"/>
              <a:ea typeface="楷体" panose="02010609060101010101" pitchFamily="49" charset="-122"/>
            </a:endParaRPr>
          </a:p>
        </p:txBody>
      </p:sp>
      <p:graphicFrame>
        <p:nvGraphicFramePr>
          <p:cNvPr id="432145" name="Object 17"/>
          <p:cNvGraphicFramePr>
            <a:graphicFrameLocks noChangeAspect="1"/>
          </p:cNvGraphicFramePr>
          <p:nvPr/>
        </p:nvGraphicFramePr>
        <p:xfrm>
          <a:off x="2700338" y="5876925"/>
          <a:ext cx="1425575" cy="565150"/>
        </p:xfrm>
        <a:graphic>
          <a:graphicData uri="http://schemas.openxmlformats.org/presentationml/2006/ole">
            <mc:AlternateContent xmlns:mc="http://schemas.openxmlformats.org/markup-compatibility/2006">
              <mc:Choice xmlns:v="urn:schemas-microsoft-com:vml" Requires="v">
                <p:oleObj spid="_x0000_s94217" name="公式" r:id="rId9" imgW="469800" imgH="228600" progId="Equation.3">
                  <p:embed/>
                </p:oleObj>
              </mc:Choice>
              <mc:Fallback>
                <p:oleObj name="公式" r:id="rId9" imgW="4698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5876925"/>
                        <a:ext cx="1425575" cy="56515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210296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2133"/>
                                        </p:tgtEl>
                                        <p:attrNameLst>
                                          <p:attrName>style.visibility</p:attrName>
                                        </p:attrNameLst>
                                      </p:cBhvr>
                                      <p:to>
                                        <p:strVal val="visible"/>
                                      </p:to>
                                    </p:set>
                                    <p:animEffect transition="in" filter="box(in)">
                                      <p:cBhvr>
                                        <p:cTn id="7" dur="500"/>
                                        <p:tgtEl>
                                          <p:spTgt spid="432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2134"/>
                                        </p:tgtEl>
                                        <p:attrNameLst>
                                          <p:attrName>style.visibility</p:attrName>
                                        </p:attrNameLst>
                                      </p:cBhvr>
                                      <p:to>
                                        <p:strVal val="visible"/>
                                      </p:to>
                                    </p:set>
                                    <p:animEffect transition="in" filter="box(in)">
                                      <p:cBhvr>
                                        <p:cTn id="12" dur="500"/>
                                        <p:tgtEl>
                                          <p:spTgt spid="4321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32136"/>
                                        </p:tgtEl>
                                        <p:attrNameLst>
                                          <p:attrName>style.visibility</p:attrName>
                                        </p:attrNameLst>
                                      </p:cBhvr>
                                      <p:to>
                                        <p:strVal val="visible"/>
                                      </p:to>
                                    </p:set>
                                    <p:animEffect transition="in" filter="checkerboard(across)">
                                      <p:cBhvr>
                                        <p:cTn id="17" dur="500"/>
                                        <p:tgtEl>
                                          <p:spTgt spid="432136"/>
                                        </p:tgtEl>
                                      </p:cBhvr>
                                    </p:animEffect>
                                  </p:childTnLst>
                                </p:cTn>
                              </p:par>
                              <p:par>
                                <p:cTn id="18" presetID="5" presetClass="entr" presetSubtype="10" fill="hold" nodeType="withEffect">
                                  <p:stCondLst>
                                    <p:cond delay="0"/>
                                  </p:stCondLst>
                                  <p:childTnLst>
                                    <p:set>
                                      <p:cBhvr>
                                        <p:cTn id="19" dur="1" fill="hold">
                                          <p:stCondLst>
                                            <p:cond delay="0"/>
                                          </p:stCondLst>
                                        </p:cTn>
                                        <p:tgtEl>
                                          <p:spTgt spid="432137"/>
                                        </p:tgtEl>
                                        <p:attrNameLst>
                                          <p:attrName>style.visibility</p:attrName>
                                        </p:attrNameLst>
                                      </p:cBhvr>
                                      <p:to>
                                        <p:strVal val="visible"/>
                                      </p:to>
                                    </p:set>
                                    <p:animEffect transition="in" filter="checkerboard(across)">
                                      <p:cBhvr>
                                        <p:cTn id="20" dur="500"/>
                                        <p:tgtEl>
                                          <p:spTgt spid="43213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432138"/>
                                        </p:tgtEl>
                                        <p:attrNameLst>
                                          <p:attrName>style.visibility</p:attrName>
                                        </p:attrNameLst>
                                      </p:cBhvr>
                                      <p:to>
                                        <p:strVal val="visible"/>
                                      </p:to>
                                    </p:set>
                                    <p:animEffect transition="in" filter="box(in)">
                                      <p:cBhvr>
                                        <p:cTn id="25" dur="500"/>
                                        <p:tgtEl>
                                          <p:spTgt spid="43213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432140"/>
                                        </p:tgtEl>
                                        <p:attrNameLst>
                                          <p:attrName>style.visibility</p:attrName>
                                        </p:attrNameLst>
                                      </p:cBhvr>
                                      <p:to>
                                        <p:strVal val="visible"/>
                                      </p:to>
                                    </p:set>
                                    <p:animEffect transition="in" filter="checkerboard(across)">
                                      <p:cBhvr>
                                        <p:cTn id="30" dur="500"/>
                                        <p:tgtEl>
                                          <p:spTgt spid="4321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432139"/>
                                        </p:tgtEl>
                                        <p:attrNameLst>
                                          <p:attrName>style.visibility</p:attrName>
                                        </p:attrNameLst>
                                      </p:cBhvr>
                                      <p:to>
                                        <p:strVal val="visible"/>
                                      </p:to>
                                    </p:set>
                                    <p:animEffect transition="in" filter="box(in)">
                                      <p:cBhvr>
                                        <p:cTn id="35" dur="500"/>
                                        <p:tgtEl>
                                          <p:spTgt spid="4321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432143"/>
                                        </p:tgtEl>
                                        <p:attrNameLst>
                                          <p:attrName>style.visibility</p:attrName>
                                        </p:attrNameLst>
                                      </p:cBhvr>
                                      <p:to>
                                        <p:strVal val="visible"/>
                                      </p:to>
                                    </p:set>
                                    <p:animEffect transition="in" filter="box(in)">
                                      <p:cBhvr>
                                        <p:cTn id="40" dur="500"/>
                                        <p:tgtEl>
                                          <p:spTgt spid="43214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432141"/>
                                        </p:tgtEl>
                                        <p:attrNameLst>
                                          <p:attrName>style.visibility</p:attrName>
                                        </p:attrNameLst>
                                      </p:cBhvr>
                                      <p:to>
                                        <p:strVal val="visible"/>
                                      </p:to>
                                    </p:set>
                                    <p:animEffect transition="in" filter="box(in)">
                                      <p:cBhvr>
                                        <p:cTn id="45" dur="500"/>
                                        <p:tgtEl>
                                          <p:spTgt spid="43214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432142"/>
                                        </p:tgtEl>
                                        <p:attrNameLst>
                                          <p:attrName>style.visibility</p:attrName>
                                        </p:attrNameLst>
                                      </p:cBhvr>
                                      <p:to>
                                        <p:strVal val="visible"/>
                                      </p:to>
                                    </p:set>
                                    <p:animEffect transition="in" filter="box(in)">
                                      <p:cBhvr>
                                        <p:cTn id="50" dur="500"/>
                                        <p:tgtEl>
                                          <p:spTgt spid="43214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grpId="0" nodeType="clickEffect">
                                  <p:stCondLst>
                                    <p:cond delay="0"/>
                                  </p:stCondLst>
                                  <p:childTnLst>
                                    <p:set>
                                      <p:cBhvr>
                                        <p:cTn id="54" dur="1" fill="hold">
                                          <p:stCondLst>
                                            <p:cond delay="0"/>
                                          </p:stCondLst>
                                        </p:cTn>
                                        <p:tgtEl>
                                          <p:spTgt spid="432144"/>
                                        </p:tgtEl>
                                        <p:attrNameLst>
                                          <p:attrName>style.visibility</p:attrName>
                                        </p:attrNameLst>
                                      </p:cBhvr>
                                      <p:to>
                                        <p:strVal val="visible"/>
                                      </p:to>
                                    </p:set>
                                    <p:animEffect transition="in" filter="checkerboard(across)">
                                      <p:cBhvr>
                                        <p:cTn id="55" dur="500"/>
                                        <p:tgtEl>
                                          <p:spTgt spid="432144"/>
                                        </p:tgtEl>
                                      </p:cBhvr>
                                    </p:animEffect>
                                  </p:childTnLst>
                                </p:cTn>
                              </p:par>
                              <p:par>
                                <p:cTn id="56" presetID="5" presetClass="entr" presetSubtype="10" fill="hold" nodeType="withEffect">
                                  <p:stCondLst>
                                    <p:cond delay="0"/>
                                  </p:stCondLst>
                                  <p:childTnLst>
                                    <p:set>
                                      <p:cBhvr>
                                        <p:cTn id="57" dur="1" fill="hold">
                                          <p:stCondLst>
                                            <p:cond delay="0"/>
                                          </p:stCondLst>
                                        </p:cTn>
                                        <p:tgtEl>
                                          <p:spTgt spid="432145"/>
                                        </p:tgtEl>
                                        <p:attrNameLst>
                                          <p:attrName>style.visibility</p:attrName>
                                        </p:attrNameLst>
                                      </p:cBhvr>
                                      <p:to>
                                        <p:strVal val="visible"/>
                                      </p:to>
                                    </p:set>
                                    <p:animEffect transition="in" filter="checkerboard(across)">
                                      <p:cBhvr>
                                        <p:cTn id="58" dur="500"/>
                                        <p:tgtEl>
                                          <p:spTgt spid="432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3" grpId="0"/>
      <p:bldP spid="432134" grpId="0"/>
      <p:bldP spid="432136" grpId="0"/>
      <p:bldP spid="432139" grpId="0"/>
      <p:bldP spid="432140" grpId="0" animBg="1"/>
      <p:bldP spid="432141" grpId="0"/>
      <p:bldP spid="432143" grpId="0"/>
      <p:bldP spid="4321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333375"/>
            <a:ext cx="590550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23941" name="Object 5"/>
          <p:cNvGraphicFramePr>
            <a:graphicFrameLocks noChangeAspect="1"/>
          </p:cNvGraphicFramePr>
          <p:nvPr/>
        </p:nvGraphicFramePr>
        <p:xfrm>
          <a:off x="3203575" y="1412875"/>
          <a:ext cx="1152525" cy="576263"/>
        </p:xfrm>
        <a:graphic>
          <a:graphicData uri="http://schemas.openxmlformats.org/presentationml/2006/ole">
            <mc:AlternateContent xmlns:mc="http://schemas.openxmlformats.org/markup-compatibility/2006">
              <mc:Choice xmlns:v="urn:schemas-microsoft-com:vml" Requires="v">
                <p:oleObj spid="_x0000_s95241" name="公式" r:id="rId4" imgW="457200" imgH="228600" progId="Equation.3">
                  <p:embed/>
                </p:oleObj>
              </mc:Choice>
              <mc:Fallback>
                <p:oleObj name="公式" r:id="rId4" imgW="4572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1412875"/>
                        <a:ext cx="1152525" cy="57626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3942" name="Object 6"/>
          <p:cNvGraphicFramePr>
            <a:graphicFrameLocks noChangeAspect="1"/>
          </p:cNvGraphicFramePr>
          <p:nvPr/>
        </p:nvGraphicFramePr>
        <p:xfrm>
          <a:off x="5219700" y="1412875"/>
          <a:ext cx="1120775" cy="576263"/>
        </p:xfrm>
        <a:graphic>
          <a:graphicData uri="http://schemas.openxmlformats.org/presentationml/2006/ole">
            <mc:AlternateContent xmlns:mc="http://schemas.openxmlformats.org/markup-compatibility/2006">
              <mc:Choice xmlns:v="urn:schemas-microsoft-com:vml" Requires="v">
                <p:oleObj spid="_x0000_s95242" name="公式" r:id="rId6" imgW="444240" imgH="228600" progId="Equation.3">
                  <p:embed/>
                </p:oleObj>
              </mc:Choice>
              <mc:Fallback>
                <p:oleObj name="公式" r:id="rId6" imgW="44424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1412875"/>
                        <a:ext cx="1120775" cy="57626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3943" name="Object 7"/>
          <p:cNvGraphicFramePr>
            <a:graphicFrameLocks noChangeAspect="1"/>
          </p:cNvGraphicFramePr>
          <p:nvPr/>
        </p:nvGraphicFramePr>
        <p:xfrm>
          <a:off x="7523163" y="1341438"/>
          <a:ext cx="1154112" cy="576262"/>
        </p:xfrm>
        <a:graphic>
          <a:graphicData uri="http://schemas.openxmlformats.org/presentationml/2006/ole">
            <mc:AlternateContent xmlns:mc="http://schemas.openxmlformats.org/markup-compatibility/2006">
              <mc:Choice xmlns:v="urn:schemas-microsoft-com:vml" Requires="v">
                <p:oleObj spid="_x0000_s95243" name="公式" r:id="rId8" imgW="457200" imgH="228600" progId="Equation.3">
                  <p:embed/>
                </p:oleObj>
              </mc:Choice>
              <mc:Fallback>
                <p:oleObj name="公式" r:id="rId8" imgW="4572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23163" y="1341438"/>
                        <a:ext cx="1154112" cy="57626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3944" name="Object 8"/>
          <p:cNvGraphicFramePr>
            <a:graphicFrameLocks noChangeAspect="1"/>
          </p:cNvGraphicFramePr>
          <p:nvPr/>
        </p:nvGraphicFramePr>
        <p:xfrm>
          <a:off x="3130550" y="3141663"/>
          <a:ext cx="1122363" cy="576262"/>
        </p:xfrm>
        <a:graphic>
          <a:graphicData uri="http://schemas.openxmlformats.org/presentationml/2006/ole">
            <mc:AlternateContent xmlns:mc="http://schemas.openxmlformats.org/markup-compatibility/2006">
              <mc:Choice xmlns:v="urn:schemas-microsoft-com:vml" Requires="v">
                <p:oleObj spid="_x0000_s95244" name="公式" r:id="rId10" imgW="444240" imgH="228600" progId="Equation.3">
                  <p:embed/>
                </p:oleObj>
              </mc:Choice>
              <mc:Fallback>
                <p:oleObj name="公式" r:id="rId10" imgW="44424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0550" y="3141663"/>
                        <a:ext cx="1122363" cy="57626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3945" name="Object 9"/>
          <p:cNvGraphicFramePr>
            <a:graphicFrameLocks noChangeAspect="1"/>
          </p:cNvGraphicFramePr>
          <p:nvPr/>
        </p:nvGraphicFramePr>
        <p:xfrm>
          <a:off x="5273675" y="3197225"/>
          <a:ext cx="1154113" cy="574675"/>
        </p:xfrm>
        <a:graphic>
          <a:graphicData uri="http://schemas.openxmlformats.org/presentationml/2006/ole">
            <mc:AlternateContent xmlns:mc="http://schemas.openxmlformats.org/markup-compatibility/2006">
              <mc:Choice xmlns:v="urn:schemas-microsoft-com:vml" Requires="v">
                <p:oleObj spid="_x0000_s95245" name="公式" r:id="rId12" imgW="457200" imgH="228600" progId="Equation.3">
                  <p:embed/>
                </p:oleObj>
              </mc:Choice>
              <mc:Fallback>
                <p:oleObj name="公式" r:id="rId12" imgW="4572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73675" y="3197225"/>
                        <a:ext cx="1154113" cy="57467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3946" name="Object 10"/>
          <p:cNvGraphicFramePr>
            <a:graphicFrameLocks noChangeAspect="1"/>
          </p:cNvGraphicFramePr>
          <p:nvPr/>
        </p:nvGraphicFramePr>
        <p:xfrm>
          <a:off x="7596188" y="3213100"/>
          <a:ext cx="1122362" cy="576263"/>
        </p:xfrm>
        <a:graphic>
          <a:graphicData uri="http://schemas.openxmlformats.org/presentationml/2006/ole">
            <mc:AlternateContent xmlns:mc="http://schemas.openxmlformats.org/markup-compatibility/2006">
              <mc:Choice xmlns:v="urn:schemas-microsoft-com:vml" Requires="v">
                <p:oleObj spid="_x0000_s95246" name="公式" r:id="rId14" imgW="444240" imgH="228600" progId="Equation.3">
                  <p:embed/>
                </p:oleObj>
              </mc:Choice>
              <mc:Fallback>
                <p:oleObj name="公式" r:id="rId14" imgW="44424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96188" y="3213100"/>
                        <a:ext cx="1122362" cy="57626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3947" name="Rectangle 11"/>
          <p:cNvSpPr>
            <a:spLocks noChangeArrowheads="1"/>
          </p:cNvSpPr>
          <p:nvPr/>
        </p:nvSpPr>
        <p:spPr bwMode="auto">
          <a:xfrm>
            <a:off x="468313" y="908050"/>
            <a:ext cx="230346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80000"/>
              </a:lnSpc>
            </a:pPr>
            <a:r>
              <a:rPr lang="en-US" altLang="zh-CN" sz="2800" i="1" dirty="0">
                <a:latin typeface="Times New Roman" pitchFamily="18" charset="0"/>
                <a:ea typeface="楷体" panose="02010609060101010101" pitchFamily="49" charset="-122"/>
              </a:rPr>
              <a:t>m</a:t>
            </a:r>
            <a:r>
              <a:rPr lang="zh-CN" altLang="en-US" sz="2800" dirty="0">
                <a:latin typeface="Times New Roman" pitchFamily="18" charset="0"/>
                <a:ea typeface="楷体" panose="02010609060101010101" pitchFamily="49" charset="-122"/>
              </a:rPr>
              <a:t>、</a:t>
            </a:r>
            <a:r>
              <a:rPr lang="en-US" altLang="zh-CN" sz="2800" i="1" dirty="0">
                <a:latin typeface="Times New Roman" pitchFamily="18" charset="0"/>
                <a:ea typeface="楷体" panose="02010609060101010101" pitchFamily="49" charset="-122"/>
              </a:rPr>
              <a:t>n</a:t>
            </a:r>
            <a:r>
              <a:rPr lang="zh-CN" altLang="en-US" sz="2800" i="1" dirty="0">
                <a:latin typeface="楷体" panose="02010609060101010101" pitchFamily="49" charset="-122"/>
                <a:ea typeface="楷体" panose="02010609060101010101" pitchFamily="49" charset="-122"/>
              </a:rPr>
              <a:t>的意义</a:t>
            </a:r>
            <a:r>
              <a:rPr lang="en-US" altLang="zh-CN" sz="2800" i="1"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p:txBody>
      </p:sp>
      <p:sp>
        <p:nvSpPr>
          <p:cNvPr id="423948" name="Rectangle 12"/>
          <p:cNvSpPr>
            <a:spLocks noChangeArrowheads="1"/>
          </p:cNvSpPr>
          <p:nvPr/>
        </p:nvSpPr>
        <p:spPr bwMode="auto">
          <a:xfrm>
            <a:off x="539750" y="3933825"/>
            <a:ext cx="81359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i="1" dirty="0" err="1">
                <a:latin typeface="Times New Roman" pitchFamily="18" charset="0"/>
                <a:ea typeface="楷体" panose="02010609060101010101" pitchFamily="49" charset="-122"/>
              </a:rPr>
              <a:t>TEM</a:t>
            </a:r>
            <a:r>
              <a:rPr lang="en-US" altLang="zh-CN" sz="2800" i="1" baseline="-25000" dirty="0" err="1">
                <a:latin typeface="Times New Roman" pitchFamily="18" charset="0"/>
                <a:ea typeface="楷体" panose="02010609060101010101" pitchFamily="49" charset="-122"/>
              </a:rPr>
              <a:t>mn</a:t>
            </a:r>
            <a:r>
              <a:rPr lang="zh-CN" altLang="en-US" sz="2800" dirty="0">
                <a:latin typeface="楷体" panose="02010609060101010101" pitchFamily="49" charset="-122"/>
                <a:ea typeface="楷体" panose="02010609060101010101" pitchFamily="49" charset="-122"/>
              </a:rPr>
              <a:t>的光斑半径：场振幅下降为最外面一个极大值的</a:t>
            </a:r>
            <a:r>
              <a:rPr lang="en-US" altLang="zh-CN" sz="2800" dirty="0">
                <a:latin typeface="Times New Roman" pitchFamily="18" charset="0"/>
                <a:ea typeface="楷体" panose="02010609060101010101" pitchFamily="49" charset="-122"/>
              </a:rPr>
              <a:t>1/e</a:t>
            </a:r>
            <a:r>
              <a:rPr lang="zh-CN" altLang="en-US" sz="2800" dirty="0">
                <a:latin typeface="楷体" panose="02010609060101010101" pitchFamily="49" charset="-122"/>
                <a:ea typeface="楷体" panose="02010609060101010101" pitchFamily="49" charset="-122"/>
              </a:rPr>
              <a:t>的点与镜面中心的距离。</a:t>
            </a:r>
          </a:p>
        </p:txBody>
      </p:sp>
      <p:sp>
        <p:nvSpPr>
          <p:cNvPr id="423949" name="Rectangle 13"/>
          <p:cNvSpPr>
            <a:spLocks noChangeArrowheads="1"/>
          </p:cNvSpPr>
          <p:nvPr/>
        </p:nvSpPr>
        <p:spPr bwMode="auto">
          <a:xfrm>
            <a:off x="611188" y="5013325"/>
            <a:ext cx="63373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80000"/>
              </a:lnSpc>
            </a:pPr>
            <a:r>
              <a:rPr lang="zh-CN" altLang="en-US" sz="2800" dirty="0">
                <a:latin typeface="Times New Roman" pitchFamily="18" charset="0"/>
                <a:ea typeface="楷体" panose="02010609060101010101" pitchFamily="49" charset="-122"/>
              </a:rPr>
              <a:t>特点：阶次越高，光斑半径越大。</a:t>
            </a:r>
          </a:p>
        </p:txBody>
      </p:sp>
      <p:sp>
        <p:nvSpPr>
          <p:cNvPr id="423950" name="Text Box 14"/>
          <p:cNvSpPr txBox="1">
            <a:spLocks noChangeArrowheads="1"/>
          </p:cNvSpPr>
          <p:nvPr/>
        </p:nvSpPr>
        <p:spPr bwMode="auto">
          <a:xfrm>
            <a:off x="395288" y="5445125"/>
            <a:ext cx="3960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、模的相位分布</a:t>
            </a:r>
          </a:p>
        </p:txBody>
      </p:sp>
      <p:sp>
        <p:nvSpPr>
          <p:cNvPr id="423951" name="Text Box 15"/>
          <p:cNvSpPr txBox="1">
            <a:spLocks noChangeArrowheads="1"/>
          </p:cNvSpPr>
          <p:nvPr/>
        </p:nvSpPr>
        <p:spPr bwMode="auto">
          <a:xfrm>
            <a:off x="755650" y="5949950"/>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800" dirty="0">
                <a:latin typeface="楷体" panose="02010609060101010101" pitchFamily="49" charset="-122"/>
                <a:ea typeface="楷体" panose="02010609060101010101" pitchFamily="49" charset="-122"/>
              </a:rPr>
              <a:t>因</a:t>
            </a:r>
            <a:r>
              <a:rPr lang="zh-CN" altLang="en-US" sz="2800" i="1"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为实数，则等相位面也为镜面。</a:t>
            </a:r>
          </a:p>
        </p:txBody>
      </p:sp>
      <p:graphicFrame>
        <p:nvGraphicFramePr>
          <p:cNvPr id="423952" name="Object 16"/>
          <p:cNvGraphicFramePr>
            <a:graphicFrameLocks noChangeAspect="1"/>
          </p:cNvGraphicFramePr>
          <p:nvPr/>
        </p:nvGraphicFramePr>
        <p:xfrm>
          <a:off x="1331913" y="6021388"/>
          <a:ext cx="1368425" cy="466725"/>
        </p:xfrm>
        <a:graphic>
          <a:graphicData uri="http://schemas.openxmlformats.org/presentationml/2006/ole">
            <mc:AlternateContent xmlns:mc="http://schemas.openxmlformats.org/markup-compatibility/2006">
              <mc:Choice xmlns:v="urn:schemas-microsoft-com:vml" Requires="v">
                <p:oleObj spid="_x0000_s95247" name="公式" r:id="rId16" imgW="545760" imgH="228600" progId="Equation.3">
                  <p:embed/>
                </p:oleObj>
              </mc:Choice>
              <mc:Fallback>
                <p:oleObj name="公式" r:id="rId16" imgW="54576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31913" y="6021388"/>
                        <a:ext cx="1368425" cy="46672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Box 14"/>
          <p:cNvSpPr txBox="1">
            <a:spLocks noChangeArrowheads="1"/>
          </p:cNvSpPr>
          <p:nvPr/>
        </p:nvSpPr>
        <p:spPr bwMode="auto">
          <a:xfrm>
            <a:off x="642938" y="1500188"/>
            <a:ext cx="20716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400" i="1" dirty="0">
                <a:latin typeface="Times New Roman" pitchFamily="18" charset="0"/>
                <a:cs typeface="Times New Roman" pitchFamily="18" charset="0"/>
              </a:rPr>
              <a:t>m</a:t>
            </a:r>
            <a:r>
              <a:rPr lang="zh-CN" altLang="en-US" sz="2400" dirty="0">
                <a:latin typeface="楷体" panose="02010609060101010101" pitchFamily="49" charset="-122"/>
                <a:ea typeface="楷体" panose="02010609060101010101" pitchFamily="49" charset="-122"/>
              </a:rPr>
              <a:t>沿幅角方向的节线数目</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暗直径数）</a:t>
            </a:r>
          </a:p>
        </p:txBody>
      </p:sp>
      <p:sp>
        <p:nvSpPr>
          <p:cNvPr id="16" name="TextBox 15"/>
          <p:cNvSpPr txBox="1">
            <a:spLocks noChangeArrowheads="1"/>
          </p:cNvSpPr>
          <p:nvPr/>
        </p:nvSpPr>
        <p:spPr bwMode="auto">
          <a:xfrm>
            <a:off x="642938" y="2786063"/>
            <a:ext cx="20716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400" i="1" dirty="0">
                <a:latin typeface="Times New Roman" pitchFamily="18" charset="0"/>
                <a:cs typeface="Times New Roman" pitchFamily="18" charset="0"/>
              </a:rPr>
              <a:t>n</a:t>
            </a:r>
            <a:r>
              <a:rPr lang="zh-CN" altLang="en-US" sz="2400" dirty="0">
                <a:latin typeface="楷体" panose="02010609060101010101" pitchFamily="49" charset="-122"/>
                <a:ea typeface="楷体" panose="02010609060101010101" pitchFamily="49" charset="-122"/>
              </a:rPr>
              <a:t>沿径向的节线数目（暗环数）。</a:t>
            </a:r>
          </a:p>
        </p:txBody>
      </p:sp>
    </p:spTree>
    <p:extLst>
      <p:ext uri="{BB962C8B-B14F-4D97-AF65-F5344CB8AC3E}">
        <p14:creationId xmlns:p14="http://schemas.microsoft.com/office/powerpoint/2010/main" val="39844661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23940"/>
                                        </p:tgtEl>
                                        <p:attrNameLst>
                                          <p:attrName>style.visibility</p:attrName>
                                        </p:attrNameLst>
                                      </p:cBhvr>
                                      <p:to>
                                        <p:strVal val="visible"/>
                                      </p:to>
                                    </p:set>
                                    <p:animEffect transition="in" filter="checkerboard(across)">
                                      <p:cBhvr>
                                        <p:cTn id="7" dur="500"/>
                                        <p:tgtEl>
                                          <p:spTgt spid="423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23941"/>
                                        </p:tgtEl>
                                        <p:attrNameLst>
                                          <p:attrName>style.visibility</p:attrName>
                                        </p:attrNameLst>
                                      </p:cBhvr>
                                      <p:to>
                                        <p:strVal val="visible"/>
                                      </p:to>
                                    </p:set>
                                    <p:animEffect transition="in" filter="box(in)">
                                      <p:cBhvr>
                                        <p:cTn id="12" dur="500"/>
                                        <p:tgtEl>
                                          <p:spTgt spid="423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3942"/>
                                        </p:tgtEl>
                                        <p:attrNameLst>
                                          <p:attrName>style.visibility</p:attrName>
                                        </p:attrNameLst>
                                      </p:cBhvr>
                                      <p:to>
                                        <p:strVal val="visible"/>
                                      </p:to>
                                    </p:set>
                                    <p:animEffect transition="in" filter="blinds(horizontal)">
                                      <p:cBhvr>
                                        <p:cTn id="17" dur="500"/>
                                        <p:tgtEl>
                                          <p:spTgt spid="4239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23943"/>
                                        </p:tgtEl>
                                        <p:attrNameLst>
                                          <p:attrName>style.visibility</p:attrName>
                                        </p:attrNameLst>
                                      </p:cBhvr>
                                      <p:to>
                                        <p:strVal val="visible"/>
                                      </p:to>
                                    </p:set>
                                    <p:animEffect transition="in" filter="checkerboard(across)">
                                      <p:cBhvr>
                                        <p:cTn id="22" dur="500"/>
                                        <p:tgtEl>
                                          <p:spTgt spid="4239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23944"/>
                                        </p:tgtEl>
                                        <p:attrNameLst>
                                          <p:attrName>style.visibility</p:attrName>
                                        </p:attrNameLst>
                                      </p:cBhvr>
                                      <p:to>
                                        <p:strVal val="visible"/>
                                      </p:to>
                                    </p:set>
                                    <p:animEffect transition="in" filter="checkerboard(across)">
                                      <p:cBhvr>
                                        <p:cTn id="27" dur="500"/>
                                        <p:tgtEl>
                                          <p:spTgt spid="4239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23945"/>
                                        </p:tgtEl>
                                        <p:attrNameLst>
                                          <p:attrName>style.visibility</p:attrName>
                                        </p:attrNameLst>
                                      </p:cBhvr>
                                      <p:to>
                                        <p:strVal val="visible"/>
                                      </p:to>
                                    </p:set>
                                    <p:animEffect transition="in" filter="box(in)">
                                      <p:cBhvr>
                                        <p:cTn id="32" dur="500"/>
                                        <p:tgtEl>
                                          <p:spTgt spid="4239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423946"/>
                                        </p:tgtEl>
                                        <p:attrNameLst>
                                          <p:attrName>style.visibility</p:attrName>
                                        </p:attrNameLst>
                                      </p:cBhvr>
                                      <p:to>
                                        <p:strVal val="visible"/>
                                      </p:to>
                                    </p:set>
                                    <p:animEffect transition="in" filter="checkerboard(across)">
                                      <p:cBhvr>
                                        <p:cTn id="37" dur="500"/>
                                        <p:tgtEl>
                                          <p:spTgt spid="4239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423947"/>
                                        </p:tgtEl>
                                        <p:attrNameLst>
                                          <p:attrName>style.visibility</p:attrName>
                                        </p:attrNameLst>
                                      </p:cBhvr>
                                      <p:to>
                                        <p:strVal val="visible"/>
                                      </p:to>
                                    </p:set>
                                    <p:anim calcmode="discrete" valueType="clr">
                                      <p:cBhvr override="childStyle">
                                        <p:cTn id="42" dur="80"/>
                                        <p:tgtEl>
                                          <p:spTgt spid="423947"/>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423947"/>
                                        </p:tgtEl>
                                        <p:attrNameLst>
                                          <p:attrName>fillcolor</p:attrName>
                                        </p:attrNameLst>
                                      </p:cBhvr>
                                      <p:tavLst>
                                        <p:tav tm="0">
                                          <p:val>
                                            <p:clrVal>
                                              <a:schemeClr val="accent2"/>
                                            </p:clrVal>
                                          </p:val>
                                        </p:tav>
                                        <p:tav tm="50000">
                                          <p:val>
                                            <p:clrVal>
                                              <a:schemeClr val="hlink"/>
                                            </p:clrVal>
                                          </p:val>
                                        </p:tav>
                                      </p:tavLst>
                                    </p:anim>
                                    <p:set>
                                      <p:cBhvr>
                                        <p:cTn id="44" dur="80"/>
                                        <p:tgtEl>
                                          <p:spTgt spid="423947"/>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7" presetClass="entr" presetSubtype="0" fill="hold" grpId="0" nodeType="clickEffect">
                                  <p:stCondLst>
                                    <p:cond delay="0"/>
                                  </p:stCondLst>
                                  <p:iterate type="lt">
                                    <p:tmPct val="50000"/>
                                  </p:iterate>
                                  <p:childTnLst>
                                    <p:set>
                                      <p:cBhvr>
                                        <p:cTn id="56" dur="1" fill="hold">
                                          <p:stCondLst>
                                            <p:cond delay="0"/>
                                          </p:stCondLst>
                                        </p:cTn>
                                        <p:tgtEl>
                                          <p:spTgt spid="423948"/>
                                        </p:tgtEl>
                                        <p:attrNameLst>
                                          <p:attrName>style.visibility</p:attrName>
                                        </p:attrNameLst>
                                      </p:cBhvr>
                                      <p:to>
                                        <p:strVal val="visible"/>
                                      </p:to>
                                    </p:set>
                                    <p:anim calcmode="discrete" valueType="clr">
                                      <p:cBhvr override="childStyle">
                                        <p:cTn id="57" dur="80"/>
                                        <p:tgtEl>
                                          <p:spTgt spid="423948"/>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423948"/>
                                        </p:tgtEl>
                                        <p:attrNameLst>
                                          <p:attrName>fillcolor</p:attrName>
                                        </p:attrNameLst>
                                      </p:cBhvr>
                                      <p:tavLst>
                                        <p:tav tm="0">
                                          <p:val>
                                            <p:clrVal>
                                              <a:schemeClr val="accent2"/>
                                            </p:clrVal>
                                          </p:val>
                                        </p:tav>
                                        <p:tav tm="50000">
                                          <p:val>
                                            <p:clrVal>
                                              <a:schemeClr val="hlink"/>
                                            </p:clrVal>
                                          </p:val>
                                        </p:tav>
                                      </p:tavLst>
                                    </p:anim>
                                    <p:set>
                                      <p:cBhvr>
                                        <p:cTn id="59" dur="80"/>
                                        <p:tgtEl>
                                          <p:spTgt spid="423948"/>
                                        </p:tgtEl>
                                        <p:attrNameLst>
                                          <p:attrName>fill.type</p:attrName>
                                        </p:attrNameLst>
                                      </p:cBhvr>
                                      <p:to>
                                        <p:strVal val="solid"/>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7" presetClass="entr" presetSubtype="0" fill="hold" grpId="0" nodeType="clickEffect">
                                  <p:stCondLst>
                                    <p:cond delay="0"/>
                                  </p:stCondLst>
                                  <p:iterate type="lt">
                                    <p:tmPct val="50000"/>
                                  </p:iterate>
                                  <p:childTnLst>
                                    <p:set>
                                      <p:cBhvr>
                                        <p:cTn id="63" dur="1" fill="hold">
                                          <p:stCondLst>
                                            <p:cond delay="0"/>
                                          </p:stCondLst>
                                        </p:cTn>
                                        <p:tgtEl>
                                          <p:spTgt spid="423949"/>
                                        </p:tgtEl>
                                        <p:attrNameLst>
                                          <p:attrName>style.visibility</p:attrName>
                                        </p:attrNameLst>
                                      </p:cBhvr>
                                      <p:to>
                                        <p:strVal val="visible"/>
                                      </p:to>
                                    </p:set>
                                    <p:anim calcmode="discrete" valueType="clr">
                                      <p:cBhvr override="childStyle">
                                        <p:cTn id="64" dur="80"/>
                                        <p:tgtEl>
                                          <p:spTgt spid="423949"/>
                                        </p:tgtEl>
                                        <p:attrNameLst>
                                          <p:attrName>style.color</p:attrName>
                                        </p:attrNameLst>
                                      </p:cBhvr>
                                      <p:tavLst>
                                        <p:tav tm="0">
                                          <p:val>
                                            <p:clrVal>
                                              <a:schemeClr val="accent2"/>
                                            </p:clrVal>
                                          </p:val>
                                        </p:tav>
                                        <p:tav tm="50000">
                                          <p:val>
                                            <p:clrVal>
                                              <a:schemeClr val="hlink"/>
                                            </p:clrVal>
                                          </p:val>
                                        </p:tav>
                                      </p:tavLst>
                                    </p:anim>
                                    <p:anim calcmode="discrete" valueType="clr">
                                      <p:cBhvr>
                                        <p:cTn id="65" dur="80"/>
                                        <p:tgtEl>
                                          <p:spTgt spid="423949"/>
                                        </p:tgtEl>
                                        <p:attrNameLst>
                                          <p:attrName>fillcolor</p:attrName>
                                        </p:attrNameLst>
                                      </p:cBhvr>
                                      <p:tavLst>
                                        <p:tav tm="0">
                                          <p:val>
                                            <p:clrVal>
                                              <a:schemeClr val="accent2"/>
                                            </p:clrVal>
                                          </p:val>
                                        </p:tav>
                                        <p:tav tm="50000">
                                          <p:val>
                                            <p:clrVal>
                                              <a:schemeClr val="hlink"/>
                                            </p:clrVal>
                                          </p:val>
                                        </p:tav>
                                      </p:tavLst>
                                    </p:anim>
                                    <p:set>
                                      <p:cBhvr>
                                        <p:cTn id="66" dur="80"/>
                                        <p:tgtEl>
                                          <p:spTgt spid="423949"/>
                                        </p:tgtEl>
                                        <p:attrNameLst>
                                          <p:attrName>fill.type</p:attrName>
                                        </p:attrNameLst>
                                      </p:cBhvr>
                                      <p:to>
                                        <p:strVal val="solid"/>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423950"/>
                                        </p:tgtEl>
                                        <p:attrNameLst>
                                          <p:attrName>style.visibility</p:attrName>
                                        </p:attrNameLst>
                                      </p:cBhvr>
                                      <p:to>
                                        <p:strVal val="visible"/>
                                      </p:to>
                                    </p:set>
                                    <p:animEffect transition="in" filter="box(in)">
                                      <p:cBhvr>
                                        <p:cTn id="71" dur="500"/>
                                        <p:tgtEl>
                                          <p:spTgt spid="42395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5" presetClass="entr" presetSubtype="10" fill="hold" nodeType="clickEffect">
                                  <p:stCondLst>
                                    <p:cond delay="0"/>
                                  </p:stCondLst>
                                  <p:childTnLst>
                                    <p:set>
                                      <p:cBhvr>
                                        <p:cTn id="75" dur="1" fill="hold">
                                          <p:stCondLst>
                                            <p:cond delay="0"/>
                                          </p:stCondLst>
                                        </p:cTn>
                                        <p:tgtEl>
                                          <p:spTgt spid="423952"/>
                                        </p:tgtEl>
                                        <p:attrNameLst>
                                          <p:attrName>style.visibility</p:attrName>
                                        </p:attrNameLst>
                                      </p:cBhvr>
                                      <p:to>
                                        <p:strVal val="visible"/>
                                      </p:to>
                                    </p:set>
                                    <p:animEffect transition="in" filter="checkerboard(across)">
                                      <p:cBhvr>
                                        <p:cTn id="76" dur="500"/>
                                        <p:tgtEl>
                                          <p:spTgt spid="423952"/>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423951"/>
                                        </p:tgtEl>
                                        <p:attrNameLst>
                                          <p:attrName>style.visibility</p:attrName>
                                        </p:attrNameLst>
                                      </p:cBhvr>
                                      <p:to>
                                        <p:strVal val="visible"/>
                                      </p:to>
                                    </p:set>
                                    <p:animEffect transition="in" filter="checkerboard(across)">
                                      <p:cBhvr>
                                        <p:cTn id="79" dur="500"/>
                                        <p:tgtEl>
                                          <p:spTgt spid="423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7" grpId="0"/>
      <p:bldP spid="423948" grpId="0"/>
      <p:bldP spid="423949" grpId="0"/>
      <p:bldP spid="423950" grpId="0"/>
      <p:bldP spid="423951" grpId="0"/>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4" name="Text Box 4"/>
          <p:cNvSpPr txBox="1">
            <a:spLocks noChangeArrowheads="1"/>
          </p:cNvSpPr>
          <p:nvPr/>
        </p:nvSpPr>
        <p:spPr bwMode="auto">
          <a:xfrm>
            <a:off x="539750" y="260350"/>
            <a:ext cx="4319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sym typeface="Wingdings" pitchFamily="2" charset="2"/>
              </a:rPr>
              <a:t>单程相移和谐振频率</a:t>
            </a:r>
          </a:p>
        </p:txBody>
      </p:sp>
      <p:graphicFrame>
        <p:nvGraphicFramePr>
          <p:cNvPr id="424965" name="Object 5"/>
          <p:cNvGraphicFramePr>
            <a:graphicFrameLocks noChangeAspect="1"/>
          </p:cNvGraphicFramePr>
          <p:nvPr/>
        </p:nvGraphicFramePr>
        <p:xfrm>
          <a:off x="714375" y="1643063"/>
          <a:ext cx="5467350" cy="844550"/>
        </p:xfrm>
        <a:graphic>
          <a:graphicData uri="http://schemas.openxmlformats.org/presentationml/2006/ole">
            <mc:AlternateContent xmlns:mc="http://schemas.openxmlformats.org/markup-compatibility/2006">
              <mc:Choice xmlns:v="urn:schemas-microsoft-com:vml" Requires="v">
                <p:oleObj spid="_x0000_s96261" name="公式" r:id="rId3" imgW="2273040" imgH="431640" progId="Equation.3">
                  <p:embed/>
                </p:oleObj>
              </mc:Choice>
              <mc:Fallback>
                <p:oleObj name="公式" r:id="rId3" imgW="227304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1643063"/>
                        <a:ext cx="5467350" cy="84455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4966" name="AutoShape 6"/>
          <p:cNvSpPr>
            <a:spLocks noChangeArrowheads="1"/>
          </p:cNvSpPr>
          <p:nvPr/>
        </p:nvSpPr>
        <p:spPr bwMode="auto">
          <a:xfrm>
            <a:off x="3492500" y="2349500"/>
            <a:ext cx="144463" cy="287338"/>
          </a:xfrm>
          <a:prstGeom prst="downArrow">
            <a:avLst>
              <a:gd name="adj1" fmla="val 50000"/>
              <a:gd name="adj2" fmla="val 49725"/>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424967" name="Text Box 7"/>
          <p:cNvSpPr txBox="1">
            <a:spLocks noChangeArrowheads="1"/>
          </p:cNvSpPr>
          <p:nvPr/>
        </p:nvSpPr>
        <p:spPr bwMode="auto">
          <a:xfrm>
            <a:off x="2643188" y="2714625"/>
            <a:ext cx="1800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sym typeface="Wingdings" pitchFamily="2" charset="2"/>
              </a:rPr>
              <a:t>几何相移</a:t>
            </a:r>
            <a:endParaRPr kumimoji="0" lang="zh-CN" altLang="en-US" sz="2800" dirty="0">
              <a:latin typeface="Times New Roman" pitchFamily="18" charset="0"/>
              <a:ea typeface="楷体" panose="02010609060101010101" pitchFamily="49" charset="-122"/>
            </a:endParaRPr>
          </a:p>
        </p:txBody>
      </p:sp>
      <p:sp>
        <p:nvSpPr>
          <p:cNvPr id="424968" name="AutoShape 8"/>
          <p:cNvSpPr>
            <a:spLocks noChangeArrowheads="1"/>
          </p:cNvSpPr>
          <p:nvPr/>
        </p:nvSpPr>
        <p:spPr bwMode="auto">
          <a:xfrm>
            <a:off x="5003800" y="2349500"/>
            <a:ext cx="215900" cy="287338"/>
          </a:xfrm>
          <a:prstGeom prst="downArrow">
            <a:avLst>
              <a:gd name="adj1" fmla="val 50000"/>
              <a:gd name="adj2" fmla="val 33272"/>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424969" name="Text Box 9"/>
          <p:cNvSpPr txBox="1">
            <a:spLocks noChangeArrowheads="1"/>
          </p:cNvSpPr>
          <p:nvPr/>
        </p:nvSpPr>
        <p:spPr bwMode="auto">
          <a:xfrm>
            <a:off x="4214813" y="2714625"/>
            <a:ext cx="1800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sym typeface="Wingdings" pitchFamily="2" charset="2"/>
              </a:rPr>
              <a:t>附加相移</a:t>
            </a:r>
            <a:endParaRPr kumimoji="0" lang="zh-CN" altLang="en-US" sz="2800" dirty="0">
              <a:latin typeface="Times New Roman" pitchFamily="18" charset="0"/>
              <a:ea typeface="楷体" panose="02010609060101010101" pitchFamily="49" charset="-122"/>
            </a:endParaRPr>
          </a:p>
        </p:txBody>
      </p:sp>
      <p:sp>
        <p:nvSpPr>
          <p:cNvPr id="424970" name="Text Box 10"/>
          <p:cNvSpPr txBox="1">
            <a:spLocks noChangeArrowheads="1"/>
          </p:cNvSpPr>
          <p:nvPr/>
        </p:nvSpPr>
        <p:spPr bwMode="auto">
          <a:xfrm>
            <a:off x="719138" y="908050"/>
            <a:ext cx="2339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sym typeface="Wingdings" pitchFamily="2" charset="2"/>
              </a:rPr>
              <a:t>单程相移</a:t>
            </a:r>
          </a:p>
        </p:txBody>
      </p:sp>
      <p:sp>
        <p:nvSpPr>
          <p:cNvPr id="424971" name="Text Box 11"/>
          <p:cNvSpPr txBox="1">
            <a:spLocks noChangeArrowheads="1"/>
          </p:cNvSpPr>
          <p:nvPr/>
        </p:nvSpPr>
        <p:spPr bwMode="auto">
          <a:xfrm>
            <a:off x="611188" y="3429000"/>
            <a:ext cx="2700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en-US" altLang="zh-CN" sz="2800" dirty="0">
                <a:latin typeface="楷体" panose="02010609060101010101" pitchFamily="49" charset="-122"/>
                <a:ea typeface="楷体" panose="02010609060101010101" pitchFamily="49" charset="-122"/>
              </a:rPr>
              <a:t>(2) </a:t>
            </a:r>
            <a:r>
              <a:rPr kumimoji="0" lang="zh-CN" altLang="en-US" sz="2800" dirty="0">
                <a:latin typeface="楷体" panose="02010609060101010101" pitchFamily="49" charset="-122"/>
                <a:ea typeface="楷体" panose="02010609060101010101" pitchFamily="49" charset="-122"/>
                <a:sym typeface="Wingdings" pitchFamily="2" charset="2"/>
              </a:rPr>
              <a:t>谐振频率</a:t>
            </a:r>
          </a:p>
        </p:txBody>
      </p:sp>
      <p:sp>
        <p:nvSpPr>
          <p:cNvPr id="424972" name="Text Box 12"/>
          <p:cNvSpPr txBox="1">
            <a:spLocks noChangeArrowheads="1"/>
          </p:cNvSpPr>
          <p:nvPr/>
        </p:nvSpPr>
        <p:spPr bwMode="auto">
          <a:xfrm>
            <a:off x="1547813" y="4437063"/>
            <a:ext cx="51117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800" dirty="0">
                <a:latin typeface="Times New Roman" pitchFamily="18" charset="0"/>
                <a:ea typeface="楷体" panose="02010609060101010101" pitchFamily="49" charset="-122"/>
              </a:rPr>
              <a:t>可见，相移特点以及频率的高度简并都与方形镜的类似！</a:t>
            </a:r>
            <a:endParaRPr kumimoji="0" lang="zh-CN" altLang="en-US" sz="2800" dirty="0">
              <a:latin typeface="Times New Roman" pitchFamily="18" charset="0"/>
              <a:ea typeface="楷体" panose="02010609060101010101" pitchFamily="49" charset="-122"/>
              <a:sym typeface="Wingdings" pitchFamily="2" charset="2"/>
            </a:endParaRPr>
          </a:p>
        </p:txBody>
      </p:sp>
      <p:graphicFrame>
        <p:nvGraphicFramePr>
          <p:cNvPr id="424973" name="Object 13"/>
          <p:cNvGraphicFramePr>
            <a:graphicFrameLocks noChangeAspect="1"/>
          </p:cNvGraphicFramePr>
          <p:nvPr/>
        </p:nvGraphicFramePr>
        <p:xfrm>
          <a:off x="3132138" y="3284538"/>
          <a:ext cx="4140200" cy="941387"/>
        </p:xfrm>
        <a:graphic>
          <a:graphicData uri="http://schemas.openxmlformats.org/presentationml/2006/ole">
            <mc:AlternateContent xmlns:mc="http://schemas.openxmlformats.org/markup-compatibility/2006">
              <mc:Choice xmlns:v="urn:schemas-microsoft-com:vml" Requires="v">
                <p:oleObj spid="_x0000_s96262" name="公式" r:id="rId5" imgW="1904760" imgH="444240" progId="Equation.3">
                  <p:embed/>
                </p:oleObj>
              </mc:Choice>
              <mc:Fallback>
                <p:oleObj name="公式" r:id="rId5" imgW="1904760" imgH="444240" progId="Equation.3">
                  <p:embed/>
                  <p:pic>
                    <p:nvPicPr>
                      <p:cNvPr id="0" name=""/>
                      <p:cNvPicPr>
                        <a:picLocks noChangeAspect="1" noChangeArrowheads="1"/>
                      </p:cNvPicPr>
                      <p:nvPr/>
                    </p:nvPicPr>
                    <p:blipFill>
                      <a:blip r:embed="rId6">
                        <a:lum bright="-88000"/>
                        <a:extLst>
                          <a:ext uri="{28A0092B-C50C-407E-A947-70E740481C1C}">
                            <a14:useLocalDpi xmlns:a14="http://schemas.microsoft.com/office/drawing/2010/main" val="0"/>
                          </a:ext>
                        </a:extLst>
                      </a:blip>
                      <a:srcRect/>
                      <a:stretch>
                        <a:fillRect/>
                      </a:stretch>
                    </p:blipFill>
                    <p:spPr bwMode="auto">
                      <a:xfrm>
                        <a:off x="3132138" y="3284538"/>
                        <a:ext cx="4140200" cy="941387"/>
                      </a:xfrm>
                      <a:prstGeom prst="rect">
                        <a:avLst/>
                      </a:prstGeom>
                      <a:gradFill rotWithShape="1">
                        <a:gsLst>
                          <a:gs pos="0">
                            <a:srgbClr val="FF00FF"/>
                          </a:gs>
                          <a:gs pos="50000">
                            <a:srgbClr val="CCFF99"/>
                          </a:gs>
                          <a:gs pos="100000">
                            <a:srgbClr val="FF00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2917" name="Object 12"/>
          <p:cNvGraphicFramePr>
            <a:graphicFrameLocks noChangeAspect="1"/>
          </p:cNvGraphicFramePr>
          <p:nvPr/>
        </p:nvGraphicFramePr>
        <p:xfrm>
          <a:off x="4929188" y="642938"/>
          <a:ext cx="3600450" cy="876300"/>
        </p:xfrm>
        <a:graphic>
          <a:graphicData uri="http://schemas.openxmlformats.org/presentationml/2006/ole">
            <mc:AlternateContent xmlns:mc="http://schemas.openxmlformats.org/markup-compatibility/2006">
              <mc:Choice xmlns:v="urn:schemas-microsoft-com:vml" Requires="v">
                <p:oleObj spid="_x0000_s96263" name="公式" r:id="rId7" imgW="1231560" imgH="368280" progId="Equation.3">
                  <p:embed/>
                </p:oleObj>
              </mc:Choice>
              <mc:Fallback>
                <p:oleObj name="公式" r:id="rId7" imgW="1231560" imgH="368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9188" y="642938"/>
                        <a:ext cx="3600450" cy="8763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262620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4964"/>
                                        </p:tgtEl>
                                        <p:attrNameLst>
                                          <p:attrName>style.visibility</p:attrName>
                                        </p:attrNameLst>
                                      </p:cBhvr>
                                      <p:to>
                                        <p:strVal val="visible"/>
                                      </p:to>
                                    </p:set>
                                    <p:animEffect transition="in" filter="blinds(horizontal)">
                                      <p:cBhvr>
                                        <p:cTn id="7" dur="500"/>
                                        <p:tgtEl>
                                          <p:spTgt spid="424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22917"/>
                                        </p:tgtEl>
                                        <p:attrNameLst>
                                          <p:attrName>style.visibility</p:attrName>
                                        </p:attrNameLst>
                                      </p:cBhvr>
                                      <p:to>
                                        <p:strVal val="visible"/>
                                      </p:to>
                                    </p:set>
                                    <p:animEffect transition="in" filter="checkerboard(across)">
                                      <p:cBhvr>
                                        <p:cTn id="12" dur="500"/>
                                        <p:tgtEl>
                                          <p:spTgt spid="4229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970"/>
                                        </p:tgtEl>
                                        <p:attrNameLst>
                                          <p:attrName>style.visibility</p:attrName>
                                        </p:attrNameLst>
                                      </p:cBhvr>
                                      <p:to>
                                        <p:strVal val="visible"/>
                                      </p:to>
                                    </p:set>
                                    <p:animEffect transition="in" filter="blinds(horizontal)">
                                      <p:cBhvr>
                                        <p:cTn id="17" dur="500"/>
                                        <p:tgtEl>
                                          <p:spTgt spid="4249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24965"/>
                                        </p:tgtEl>
                                        <p:attrNameLst>
                                          <p:attrName>style.visibility</p:attrName>
                                        </p:attrNameLst>
                                      </p:cBhvr>
                                      <p:to>
                                        <p:strVal val="visible"/>
                                      </p:to>
                                    </p:set>
                                    <p:animEffect transition="in" filter="box(in)">
                                      <p:cBhvr>
                                        <p:cTn id="22" dur="500"/>
                                        <p:tgtEl>
                                          <p:spTgt spid="4249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424966"/>
                                        </p:tgtEl>
                                        <p:attrNameLst>
                                          <p:attrName>style.visibility</p:attrName>
                                        </p:attrNameLst>
                                      </p:cBhvr>
                                      <p:to>
                                        <p:strVal val="visible"/>
                                      </p:to>
                                    </p:set>
                                    <p:anim calcmode="lin" valueType="num">
                                      <p:cBhvr additive="base">
                                        <p:cTn id="27" dur="500" fill="hold"/>
                                        <p:tgtEl>
                                          <p:spTgt spid="424966"/>
                                        </p:tgtEl>
                                        <p:attrNameLst>
                                          <p:attrName>ppt_x</p:attrName>
                                        </p:attrNameLst>
                                      </p:cBhvr>
                                      <p:tavLst>
                                        <p:tav tm="0">
                                          <p:val>
                                            <p:strVal val="#ppt_x"/>
                                          </p:val>
                                        </p:tav>
                                        <p:tav tm="100000">
                                          <p:val>
                                            <p:strVal val="#ppt_x"/>
                                          </p:val>
                                        </p:tav>
                                      </p:tavLst>
                                    </p:anim>
                                    <p:anim calcmode="lin" valueType="num">
                                      <p:cBhvr additive="base">
                                        <p:cTn id="28" dur="500" fill="hold"/>
                                        <p:tgtEl>
                                          <p:spTgt spid="424966"/>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24967"/>
                                        </p:tgtEl>
                                        <p:attrNameLst>
                                          <p:attrName>style.visibility</p:attrName>
                                        </p:attrNameLst>
                                      </p:cBhvr>
                                      <p:to>
                                        <p:strVal val="visible"/>
                                      </p:to>
                                    </p:set>
                                    <p:animEffect transition="in" filter="blinds(horizontal)">
                                      <p:cBhvr>
                                        <p:cTn id="33" dur="500"/>
                                        <p:tgtEl>
                                          <p:spTgt spid="42496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424968"/>
                                        </p:tgtEl>
                                        <p:attrNameLst>
                                          <p:attrName>style.visibility</p:attrName>
                                        </p:attrNameLst>
                                      </p:cBhvr>
                                      <p:to>
                                        <p:strVal val="visible"/>
                                      </p:to>
                                    </p:set>
                                    <p:anim calcmode="lin" valueType="num">
                                      <p:cBhvr additive="base">
                                        <p:cTn id="38" dur="500" fill="hold"/>
                                        <p:tgtEl>
                                          <p:spTgt spid="424968"/>
                                        </p:tgtEl>
                                        <p:attrNameLst>
                                          <p:attrName>ppt_x</p:attrName>
                                        </p:attrNameLst>
                                      </p:cBhvr>
                                      <p:tavLst>
                                        <p:tav tm="0">
                                          <p:val>
                                            <p:strVal val="#ppt_x"/>
                                          </p:val>
                                        </p:tav>
                                        <p:tav tm="100000">
                                          <p:val>
                                            <p:strVal val="#ppt_x"/>
                                          </p:val>
                                        </p:tav>
                                      </p:tavLst>
                                    </p:anim>
                                    <p:anim calcmode="lin" valueType="num">
                                      <p:cBhvr additive="base">
                                        <p:cTn id="39" dur="500" fill="hold"/>
                                        <p:tgtEl>
                                          <p:spTgt spid="424968"/>
                                        </p:tgtEl>
                                        <p:attrNameLst>
                                          <p:attrName>ppt_y</p:attrName>
                                        </p:attrNameLst>
                                      </p:cBhvr>
                                      <p:tavLst>
                                        <p:tav tm="0">
                                          <p:val>
                                            <p:strVal val="0-#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24969"/>
                                        </p:tgtEl>
                                        <p:attrNameLst>
                                          <p:attrName>style.visibility</p:attrName>
                                        </p:attrNameLst>
                                      </p:cBhvr>
                                      <p:to>
                                        <p:strVal val="visible"/>
                                      </p:to>
                                    </p:set>
                                    <p:animEffect transition="in" filter="blinds(horizontal)">
                                      <p:cBhvr>
                                        <p:cTn id="44" dur="500"/>
                                        <p:tgtEl>
                                          <p:spTgt spid="42496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24971"/>
                                        </p:tgtEl>
                                        <p:attrNameLst>
                                          <p:attrName>style.visibility</p:attrName>
                                        </p:attrNameLst>
                                      </p:cBhvr>
                                      <p:to>
                                        <p:strVal val="visible"/>
                                      </p:to>
                                    </p:set>
                                    <p:animEffect transition="in" filter="blinds(horizontal)">
                                      <p:cBhvr>
                                        <p:cTn id="49" dur="500"/>
                                        <p:tgtEl>
                                          <p:spTgt spid="42497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nodeType="clickEffect">
                                  <p:stCondLst>
                                    <p:cond delay="0"/>
                                  </p:stCondLst>
                                  <p:childTnLst>
                                    <p:set>
                                      <p:cBhvr>
                                        <p:cTn id="53" dur="1" fill="hold">
                                          <p:stCondLst>
                                            <p:cond delay="0"/>
                                          </p:stCondLst>
                                        </p:cTn>
                                        <p:tgtEl>
                                          <p:spTgt spid="424973"/>
                                        </p:tgtEl>
                                        <p:attrNameLst>
                                          <p:attrName>style.visibility</p:attrName>
                                        </p:attrNameLst>
                                      </p:cBhvr>
                                      <p:to>
                                        <p:strVal val="visible"/>
                                      </p:to>
                                    </p:set>
                                    <p:animEffect transition="in" filter="checkerboard(across)">
                                      <p:cBhvr>
                                        <p:cTn id="54" dur="500"/>
                                        <p:tgtEl>
                                          <p:spTgt spid="42497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424972"/>
                                        </p:tgtEl>
                                        <p:attrNameLst>
                                          <p:attrName>style.visibility</p:attrName>
                                        </p:attrNameLst>
                                      </p:cBhvr>
                                      <p:to>
                                        <p:strVal val="visible"/>
                                      </p:to>
                                    </p:set>
                                    <p:animEffect transition="in" filter="box(in)">
                                      <p:cBhvr>
                                        <p:cTn id="59" dur="500"/>
                                        <p:tgtEl>
                                          <p:spTgt spid="424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4" grpId="0"/>
      <p:bldP spid="424966" grpId="0" animBg="1"/>
      <p:bldP spid="424967" grpId="0"/>
      <p:bldP spid="424968" grpId="0" animBg="1"/>
      <p:bldP spid="424969" grpId="0"/>
      <p:bldP spid="424970" grpId="0"/>
      <p:bldP spid="424971" grpId="0"/>
      <p:bldP spid="4249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Rectangle 4"/>
          <p:cNvSpPr>
            <a:spLocks noChangeArrowheads="1"/>
          </p:cNvSpPr>
          <p:nvPr/>
        </p:nvSpPr>
        <p:spPr bwMode="auto">
          <a:xfrm>
            <a:off x="611188" y="5373688"/>
            <a:ext cx="6840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i="1" dirty="0">
                <a:latin typeface="楷体" panose="02010609060101010101" pitchFamily="49" charset="-122"/>
                <a:ea typeface="楷体" panose="02010609060101010101" pitchFamily="49" charset="-122"/>
              </a:rPr>
              <a:t>E</a:t>
            </a:r>
            <a:r>
              <a:rPr lang="en-US" altLang="zh-CN" sz="2800" baseline="-25000" dirty="0">
                <a:latin typeface="楷体" panose="02010609060101010101" pitchFamily="49" charset="-122"/>
                <a:ea typeface="楷体" panose="02010609060101010101" pitchFamily="49" charset="-122"/>
              </a:rPr>
              <a:t>0</a:t>
            </a:r>
            <a:r>
              <a:rPr lang="zh-CN" altLang="en-US" sz="2800" dirty="0">
                <a:latin typeface="楷体" panose="02010609060101010101" pitchFamily="49" charset="-122"/>
                <a:ea typeface="楷体" panose="02010609060101010101" pitchFamily="49" charset="-122"/>
              </a:rPr>
              <a:t>，</a:t>
            </a:r>
            <a:r>
              <a:rPr lang="en-US" altLang="zh-CN" sz="2800" i="1" dirty="0" err="1">
                <a:latin typeface="楷体" panose="02010609060101010101" pitchFamily="49" charset="-122"/>
                <a:ea typeface="楷体" panose="02010609060101010101" pitchFamily="49" charset="-122"/>
              </a:rPr>
              <a:t>A</a:t>
            </a:r>
            <a:r>
              <a:rPr lang="en-US" altLang="zh-CN" sz="2800" baseline="-25000" dirty="0" err="1">
                <a:latin typeface="楷体" panose="02010609060101010101" pitchFamily="49" charset="-122"/>
                <a:ea typeface="楷体" panose="02010609060101010101" pitchFamily="49" charset="-122"/>
              </a:rPr>
              <a:t>mn</a:t>
            </a:r>
            <a:r>
              <a:rPr lang="en-US" altLang="zh-CN" sz="2800" dirty="0">
                <a:latin typeface="楷体" panose="02010609060101010101" pitchFamily="49" charset="-122"/>
                <a:ea typeface="楷体" panose="02010609060101010101" pitchFamily="49" charset="-122"/>
              </a:rPr>
              <a:t>, </a:t>
            </a:r>
            <a:r>
              <a:rPr lang="en-US" altLang="zh-CN" sz="2800" i="1" dirty="0">
                <a:latin typeface="Times New Roman" pitchFamily="18" charset="0"/>
                <a:ea typeface="楷体" panose="02010609060101010101" pitchFamily="49" charset="-122"/>
              </a:rPr>
              <a:t>w</a:t>
            </a:r>
            <a:r>
              <a:rPr lang="en-US" altLang="zh-CN" sz="2800" baseline="-25000" dirty="0">
                <a:latin typeface="楷体" panose="02010609060101010101" pitchFamily="49" charset="-122"/>
                <a:ea typeface="楷体" panose="02010609060101010101" pitchFamily="49" charset="-122"/>
              </a:rPr>
              <a:t>0 </a:t>
            </a:r>
            <a:r>
              <a:rPr lang="zh-CN" altLang="en-US" sz="2800" dirty="0">
                <a:latin typeface="楷体" panose="02010609060101010101" pitchFamily="49" charset="-122"/>
                <a:ea typeface="楷体" panose="02010609060101010101" pitchFamily="49" charset="-122"/>
              </a:rPr>
              <a:t>均为常数</a:t>
            </a:r>
            <a:r>
              <a:rPr lang="zh-CN" altLang="en-US" sz="2800" dirty="0">
                <a:solidFill>
                  <a:srgbClr val="FFFF00"/>
                </a:solidFill>
                <a:latin typeface="Times New Roman" pitchFamily="18" charset="0"/>
              </a:rPr>
              <a:t> </a:t>
            </a:r>
          </a:p>
        </p:txBody>
      </p:sp>
      <p:sp>
        <p:nvSpPr>
          <p:cNvPr id="388101" name="Rectangle 5"/>
          <p:cNvSpPr>
            <a:spLocks noChangeArrowheads="1"/>
          </p:cNvSpPr>
          <p:nvPr/>
        </p:nvSpPr>
        <p:spPr bwMode="auto">
          <a:xfrm>
            <a:off x="468313" y="5949950"/>
            <a:ext cx="5040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b="0" dirty="0">
                <a:latin typeface="楷体" panose="02010609060101010101" pitchFamily="49" charset="-122"/>
                <a:ea typeface="楷体" panose="02010609060101010101" pitchFamily="49" charset="-122"/>
              </a:rPr>
              <a:t> </a:t>
            </a:r>
            <a:r>
              <a:rPr lang="en-US" altLang="zh-CN" sz="2800" b="0" i="1" dirty="0">
                <a:latin typeface="Times New Roman" pitchFamily="18" charset="0"/>
                <a:ea typeface="楷体" panose="02010609060101010101" pitchFamily="49" charset="-122"/>
              </a:rPr>
              <a:t>w</a:t>
            </a:r>
            <a:r>
              <a:rPr lang="en-US" altLang="zh-CN" sz="2800" baseline="-25000" dirty="0">
                <a:latin typeface="楷体" panose="02010609060101010101" pitchFamily="49" charset="-122"/>
                <a:ea typeface="楷体" panose="02010609060101010101" pitchFamily="49" charset="-122"/>
              </a:rPr>
              <a:t>0 </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基模高斯光束腰斑半径</a:t>
            </a:r>
          </a:p>
        </p:txBody>
      </p:sp>
      <p:graphicFrame>
        <p:nvGraphicFramePr>
          <p:cNvPr id="388102" name="Object 6"/>
          <p:cNvGraphicFramePr>
            <a:graphicFrameLocks noChangeAspect="1"/>
          </p:cNvGraphicFramePr>
          <p:nvPr/>
        </p:nvGraphicFramePr>
        <p:xfrm>
          <a:off x="2425700" y="4149725"/>
          <a:ext cx="3668713" cy="1101725"/>
        </p:xfrm>
        <a:graphic>
          <a:graphicData uri="http://schemas.openxmlformats.org/presentationml/2006/ole">
            <mc:AlternateContent xmlns:mc="http://schemas.openxmlformats.org/markup-compatibility/2006">
              <mc:Choice xmlns:v="urn:schemas-microsoft-com:vml" Requires="v">
                <p:oleObj spid="_x0000_s2065" name="公式" r:id="rId3" imgW="1523880" imgH="457200" progId="Equation.3">
                  <p:embed/>
                </p:oleObj>
              </mc:Choice>
              <mc:Fallback>
                <p:oleObj name="公式" r:id="rId3" imgW="1523880"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700" y="4149725"/>
                        <a:ext cx="3668713" cy="11017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8103" name="Object 7"/>
          <p:cNvGraphicFramePr>
            <a:graphicFrameLocks noChangeAspect="1"/>
          </p:cNvGraphicFramePr>
          <p:nvPr/>
        </p:nvGraphicFramePr>
        <p:xfrm>
          <a:off x="1631950" y="549275"/>
          <a:ext cx="6569075" cy="1087438"/>
        </p:xfrm>
        <a:graphic>
          <a:graphicData uri="http://schemas.openxmlformats.org/presentationml/2006/ole">
            <mc:AlternateContent xmlns:mc="http://schemas.openxmlformats.org/markup-compatibility/2006">
              <mc:Choice xmlns:v="urn:schemas-microsoft-com:vml" Requires="v">
                <p:oleObj spid="_x0000_s2066" name="公式" r:id="rId5" imgW="3276360" imgH="533160" progId="Equation.3">
                  <p:embed/>
                </p:oleObj>
              </mc:Choice>
              <mc:Fallback>
                <p:oleObj name="公式" r:id="rId5" imgW="3276360" imgH="5331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1950" y="549275"/>
                        <a:ext cx="6569075" cy="108743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8104" name="Object 8"/>
          <p:cNvGraphicFramePr>
            <a:graphicFrameLocks noChangeAspect="1"/>
          </p:cNvGraphicFramePr>
          <p:nvPr/>
        </p:nvGraphicFramePr>
        <p:xfrm>
          <a:off x="1619250" y="3068638"/>
          <a:ext cx="841375" cy="855662"/>
        </p:xfrm>
        <a:graphic>
          <a:graphicData uri="http://schemas.openxmlformats.org/presentationml/2006/ole">
            <mc:AlternateContent xmlns:mc="http://schemas.openxmlformats.org/markup-compatibility/2006">
              <mc:Choice xmlns:v="urn:schemas-microsoft-com:vml" Requires="v">
                <p:oleObj spid="_x0000_s2067" name="公式" r:id="rId7" imgW="419040" imgH="419040" progId="Equation.3">
                  <p:embed/>
                </p:oleObj>
              </mc:Choice>
              <mc:Fallback>
                <p:oleObj name="公式" r:id="rId7" imgW="419040" imgH="4190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068638"/>
                        <a:ext cx="841375" cy="855662"/>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8105" name="Object 9"/>
          <p:cNvGraphicFramePr>
            <a:graphicFrameLocks noChangeAspect="1"/>
          </p:cNvGraphicFramePr>
          <p:nvPr/>
        </p:nvGraphicFramePr>
        <p:xfrm>
          <a:off x="3419475" y="3068638"/>
          <a:ext cx="841375" cy="804862"/>
        </p:xfrm>
        <a:graphic>
          <a:graphicData uri="http://schemas.openxmlformats.org/presentationml/2006/ole">
            <mc:AlternateContent xmlns:mc="http://schemas.openxmlformats.org/markup-compatibility/2006">
              <mc:Choice xmlns:v="urn:schemas-microsoft-com:vml" Requires="v">
                <p:oleObj spid="_x0000_s2068" name="公式" r:id="rId9" imgW="419040" imgH="393480" progId="Equation.3">
                  <p:embed/>
                </p:oleObj>
              </mc:Choice>
              <mc:Fallback>
                <p:oleObj name="公式" r:id="rId9" imgW="419040" imgH="3934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5" y="3068638"/>
                        <a:ext cx="841375" cy="804862"/>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8106" name="Object 10"/>
          <p:cNvGraphicFramePr>
            <a:graphicFrameLocks noChangeAspect="1"/>
          </p:cNvGraphicFramePr>
          <p:nvPr/>
        </p:nvGraphicFramePr>
        <p:xfrm>
          <a:off x="755650" y="1773238"/>
          <a:ext cx="8137525" cy="1049337"/>
        </p:xfrm>
        <a:graphic>
          <a:graphicData uri="http://schemas.openxmlformats.org/presentationml/2006/ole">
            <mc:AlternateContent xmlns:mc="http://schemas.openxmlformats.org/markup-compatibility/2006">
              <mc:Choice xmlns:v="urn:schemas-microsoft-com:vml" Requires="v">
                <p:oleObj spid="_x0000_s2069" name="公式" r:id="rId11" imgW="3466800" imgH="482400" progId="Equation.3">
                  <p:embed/>
                </p:oleObj>
              </mc:Choice>
              <mc:Fallback>
                <p:oleObj name="公式" r:id="rId11" imgW="3466800" imgH="4824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1773238"/>
                        <a:ext cx="8137525" cy="104933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8107" name="Object 11"/>
          <p:cNvGraphicFramePr>
            <a:graphicFrameLocks noChangeAspect="1"/>
          </p:cNvGraphicFramePr>
          <p:nvPr/>
        </p:nvGraphicFramePr>
        <p:xfrm>
          <a:off x="5219700" y="3068638"/>
          <a:ext cx="2376488" cy="995362"/>
        </p:xfrm>
        <a:graphic>
          <a:graphicData uri="http://schemas.openxmlformats.org/presentationml/2006/ole">
            <mc:AlternateContent xmlns:mc="http://schemas.openxmlformats.org/markup-compatibility/2006">
              <mc:Choice xmlns:v="urn:schemas-microsoft-com:vml" Requires="v">
                <p:oleObj spid="_x0000_s2070" name="公式" r:id="rId13" imgW="1091880" imgH="457200" progId="Equation.3">
                  <p:embed/>
                </p:oleObj>
              </mc:Choice>
              <mc:Fallback>
                <p:oleObj name="公式" r:id="rId13" imgW="1091880" imgH="4572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9700" y="3068638"/>
                        <a:ext cx="2376488" cy="99536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 name="Text Box 14"/>
          <p:cNvSpPr txBox="1">
            <a:spLocks noChangeArrowheads="1"/>
          </p:cNvSpPr>
          <p:nvPr/>
        </p:nvSpPr>
        <p:spPr bwMode="auto">
          <a:xfrm>
            <a:off x="395288" y="404813"/>
            <a:ext cx="1223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其中</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88103"/>
                                        </p:tgtEl>
                                        <p:attrNameLst>
                                          <p:attrName>style.visibility</p:attrName>
                                        </p:attrNameLst>
                                      </p:cBhvr>
                                      <p:to>
                                        <p:strVal val="visible"/>
                                      </p:to>
                                    </p:set>
                                    <p:animEffect transition="in" filter="checkerboard(across)">
                                      <p:cBhvr>
                                        <p:cTn id="7" dur="500"/>
                                        <p:tgtEl>
                                          <p:spTgt spid="388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8106"/>
                                        </p:tgtEl>
                                        <p:attrNameLst>
                                          <p:attrName>style.visibility</p:attrName>
                                        </p:attrNameLst>
                                      </p:cBhvr>
                                      <p:to>
                                        <p:strVal val="visible"/>
                                      </p:to>
                                    </p:set>
                                    <p:animEffect transition="in" filter="blinds(horizontal)">
                                      <p:cBhvr>
                                        <p:cTn id="12" dur="500"/>
                                        <p:tgtEl>
                                          <p:spTgt spid="3881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88104"/>
                                        </p:tgtEl>
                                        <p:attrNameLst>
                                          <p:attrName>style.visibility</p:attrName>
                                        </p:attrNameLst>
                                      </p:cBhvr>
                                      <p:to>
                                        <p:strVal val="visible"/>
                                      </p:to>
                                    </p:set>
                                    <p:animEffect transition="in" filter="checkerboard(across)">
                                      <p:cBhvr>
                                        <p:cTn id="17" dur="500"/>
                                        <p:tgtEl>
                                          <p:spTgt spid="3881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88105"/>
                                        </p:tgtEl>
                                        <p:attrNameLst>
                                          <p:attrName>style.visibility</p:attrName>
                                        </p:attrNameLst>
                                      </p:cBhvr>
                                      <p:to>
                                        <p:strVal val="visible"/>
                                      </p:to>
                                    </p:set>
                                    <p:animEffect transition="in" filter="checkerboard(across)">
                                      <p:cBhvr>
                                        <p:cTn id="22" dur="500"/>
                                        <p:tgtEl>
                                          <p:spTgt spid="3881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88107"/>
                                        </p:tgtEl>
                                        <p:attrNameLst>
                                          <p:attrName>style.visibility</p:attrName>
                                        </p:attrNameLst>
                                      </p:cBhvr>
                                      <p:to>
                                        <p:strVal val="visible"/>
                                      </p:to>
                                    </p:set>
                                    <p:animEffect transition="in" filter="blinds(horizontal)">
                                      <p:cBhvr>
                                        <p:cTn id="27" dur="500"/>
                                        <p:tgtEl>
                                          <p:spTgt spid="3881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88102"/>
                                        </p:tgtEl>
                                        <p:attrNameLst>
                                          <p:attrName>style.visibility</p:attrName>
                                        </p:attrNameLst>
                                      </p:cBhvr>
                                      <p:to>
                                        <p:strVal val="visible"/>
                                      </p:to>
                                    </p:set>
                                    <p:animEffect transition="in" filter="blinds(horizontal)">
                                      <p:cBhvr>
                                        <p:cTn id="32" dur="500"/>
                                        <p:tgtEl>
                                          <p:spTgt spid="3881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88100"/>
                                        </p:tgtEl>
                                        <p:attrNameLst>
                                          <p:attrName>style.visibility</p:attrName>
                                        </p:attrNameLst>
                                      </p:cBhvr>
                                      <p:to>
                                        <p:strVal val="visible"/>
                                      </p:to>
                                    </p:set>
                                    <p:animEffect transition="in" filter="box(in)">
                                      <p:cBhvr>
                                        <p:cTn id="37" dur="500"/>
                                        <p:tgtEl>
                                          <p:spTgt spid="3881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88101"/>
                                        </p:tgtEl>
                                        <p:attrNameLst>
                                          <p:attrName>style.visibility</p:attrName>
                                        </p:attrNameLst>
                                      </p:cBhvr>
                                      <p:to>
                                        <p:strVal val="visible"/>
                                      </p:to>
                                    </p:set>
                                    <p:animEffect transition="in" filter="box(in)">
                                      <p:cBhvr>
                                        <p:cTn id="42" dur="500"/>
                                        <p:tgtEl>
                                          <p:spTgt spid="388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0" grpId="0"/>
      <p:bldP spid="38810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8" name="Rectangle 4"/>
          <p:cNvSpPr>
            <a:spLocks noChangeArrowheads="1"/>
          </p:cNvSpPr>
          <p:nvPr/>
        </p:nvSpPr>
        <p:spPr bwMode="auto">
          <a:xfrm>
            <a:off x="611188" y="533400"/>
            <a:ext cx="7705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(3) </a:t>
            </a:r>
            <a:r>
              <a:rPr lang="zh-CN" altLang="en-US" sz="2800" dirty="0">
                <a:latin typeface="楷体" panose="02010609060101010101" pitchFamily="49" charset="-122"/>
                <a:ea typeface="楷体" panose="02010609060101010101" pitchFamily="49" charset="-122"/>
              </a:rPr>
              <a:t>频率间隔：也与方形镜的一样。</a:t>
            </a:r>
          </a:p>
        </p:txBody>
      </p:sp>
      <p:sp>
        <p:nvSpPr>
          <p:cNvPr id="425989" name="Text Box 5"/>
          <p:cNvSpPr txBox="1">
            <a:spLocks noChangeArrowheads="1"/>
          </p:cNvSpPr>
          <p:nvPr/>
        </p:nvSpPr>
        <p:spPr bwMode="auto">
          <a:xfrm>
            <a:off x="539750" y="1338263"/>
            <a:ext cx="7921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单程衍射损耗</a:t>
            </a:r>
          </a:p>
        </p:txBody>
      </p:sp>
      <p:graphicFrame>
        <p:nvGraphicFramePr>
          <p:cNvPr id="425990" name="Object 6"/>
          <p:cNvGraphicFramePr>
            <a:graphicFrameLocks noChangeAspect="1"/>
          </p:cNvGraphicFramePr>
          <p:nvPr/>
        </p:nvGraphicFramePr>
        <p:xfrm>
          <a:off x="3708400" y="1338263"/>
          <a:ext cx="1789113" cy="896937"/>
        </p:xfrm>
        <a:graphic>
          <a:graphicData uri="http://schemas.openxmlformats.org/presentationml/2006/ole">
            <mc:AlternateContent xmlns:mc="http://schemas.openxmlformats.org/markup-compatibility/2006">
              <mc:Choice xmlns:v="urn:schemas-microsoft-com:vml" Requires="v">
                <p:oleObj spid="_x0000_s97285" name="公式" r:id="rId3" imgW="952200" imgH="520560" progId="Equation.3">
                  <p:embed/>
                </p:oleObj>
              </mc:Choice>
              <mc:Fallback>
                <p:oleObj name="公式" r:id="rId3" imgW="952200" imgH="520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338263"/>
                        <a:ext cx="1789113" cy="896937"/>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5991" name="Object 7"/>
          <p:cNvGraphicFramePr>
            <a:graphicFrameLocks noChangeAspect="1"/>
          </p:cNvGraphicFramePr>
          <p:nvPr/>
        </p:nvGraphicFramePr>
        <p:xfrm>
          <a:off x="1692275" y="2346325"/>
          <a:ext cx="3600450" cy="876300"/>
        </p:xfrm>
        <a:graphic>
          <a:graphicData uri="http://schemas.openxmlformats.org/presentationml/2006/ole">
            <mc:AlternateContent xmlns:mc="http://schemas.openxmlformats.org/markup-compatibility/2006">
              <mc:Choice xmlns:v="urn:schemas-microsoft-com:vml" Requires="v">
                <p:oleObj spid="_x0000_s97286" name="公式" r:id="rId5" imgW="1231560" imgH="368280" progId="Equation.3">
                  <p:embed/>
                </p:oleObj>
              </mc:Choice>
              <mc:Fallback>
                <p:oleObj name="公式" r:id="rId5" imgW="123156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346325"/>
                        <a:ext cx="3600450" cy="8763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5992" name="AutoShape 8"/>
          <p:cNvSpPr>
            <a:spLocks/>
          </p:cNvSpPr>
          <p:nvPr/>
        </p:nvSpPr>
        <p:spPr bwMode="auto">
          <a:xfrm>
            <a:off x="5580063" y="1555750"/>
            <a:ext cx="71437" cy="1728788"/>
          </a:xfrm>
          <a:prstGeom prst="rightBrace">
            <a:avLst>
              <a:gd name="adj1" fmla="val 20166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425993" name="AutoShape 9"/>
          <p:cNvSpPr>
            <a:spLocks noChangeArrowheads="1"/>
          </p:cNvSpPr>
          <p:nvPr/>
        </p:nvSpPr>
        <p:spPr bwMode="auto">
          <a:xfrm>
            <a:off x="5724525" y="2317750"/>
            <a:ext cx="395288" cy="358775"/>
          </a:xfrm>
          <a:prstGeom prst="rightArrow">
            <a:avLst>
              <a:gd name="adj1" fmla="val 50000"/>
              <a:gd name="adj2" fmla="val 27544"/>
            </a:avLst>
          </a:prstGeom>
          <a:solidFill>
            <a:srgbClr val="FFFF00"/>
          </a:solidFill>
          <a:ln w="2857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425994" name="Object 10"/>
          <p:cNvGraphicFramePr>
            <a:graphicFrameLocks noChangeAspect="1"/>
          </p:cNvGraphicFramePr>
          <p:nvPr/>
        </p:nvGraphicFramePr>
        <p:xfrm>
          <a:off x="6156325" y="2274888"/>
          <a:ext cx="906463" cy="393700"/>
        </p:xfrm>
        <a:graphic>
          <a:graphicData uri="http://schemas.openxmlformats.org/presentationml/2006/ole">
            <mc:AlternateContent xmlns:mc="http://schemas.openxmlformats.org/markup-compatibility/2006">
              <mc:Choice xmlns:v="urn:schemas-microsoft-com:vml" Requires="v">
                <p:oleObj spid="_x0000_s97287" name="公式" r:id="rId7" imgW="482400" imgH="228600" progId="Equation.3">
                  <p:embed/>
                </p:oleObj>
              </mc:Choice>
              <mc:Fallback>
                <p:oleObj name="公式" r:id="rId7" imgW="4824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2274888"/>
                        <a:ext cx="906463" cy="3937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5995" name="Rectangle 11"/>
          <p:cNvSpPr>
            <a:spLocks noChangeArrowheads="1"/>
          </p:cNvSpPr>
          <p:nvPr/>
        </p:nvSpPr>
        <p:spPr bwMode="auto">
          <a:xfrm>
            <a:off x="900113" y="4652963"/>
            <a:ext cx="7272337"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10000"/>
              </a:lnSpc>
              <a:spcBef>
                <a:spcPct val="0"/>
              </a:spcBef>
            </a:pPr>
            <a:r>
              <a:rPr lang="zh-CN" altLang="en-US" sz="2800" dirty="0">
                <a:latin typeface="楷体" panose="02010609060101010101" pitchFamily="49" charset="-122"/>
                <a:ea typeface="楷体" panose="02010609060101010101" pitchFamily="49" charset="-122"/>
              </a:rPr>
              <a:t>数值迭代表明，损耗仍然与</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相关！而且在菲涅耳数相同时，圆形镜共焦腔的损耗要大方形镜的几倍。</a:t>
            </a:r>
          </a:p>
        </p:txBody>
      </p:sp>
      <p:sp>
        <p:nvSpPr>
          <p:cNvPr id="425996" name="Text Box 12"/>
          <p:cNvSpPr txBox="1">
            <a:spLocks noChangeArrowheads="1"/>
          </p:cNvSpPr>
          <p:nvPr/>
        </p:nvSpPr>
        <p:spPr bwMode="auto">
          <a:xfrm>
            <a:off x="468313" y="3573463"/>
            <a:ext cx="8280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kumimoji="1" b="1">
                <a:solidFill>
                  <a:schemeClr val="tx1"/>
                </a:solidFill>
                <a:latin typeface="Arial" pitchFamily="34" charset="0"/>
                <a:ea typeface="宋体" pitchFamily="2" charset="-122"/>
              </a:defRPr>
            </a:lvl1pPr>
            <a:lvl2pPr>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lvl="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只有精确解才能给出损耗与</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及横模指标</a:t>
            </a:r>
            <a:r>
              <a:rPr lang="en-US" altLang="zh-CN" sz="2800" dirty="0">
                <a:latin typeface="楷体" panose="02010609060101010101" pitchFamily="49" charset="-122"/>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和</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的关系！</a:t>
            </a:r>
          </a:p>
        </p:txBody>
      </p:sp>
    </p:spTree>
    <p:extLst>
      <p:ext uri="{BB962C8B-B14F-4D97-AF65-F5344CB8AC3E}">
        <p14:creationId xmlns:p14="http://schemas.microsoft.com/office/powerpoint/2010/main" val="25447106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5988"/>
                                        </p:tgtEl>
                                        <p:attrNameLst>
                                          <p:attrName>style.visibility</p:attrName>
                                        </p:attrNameLst>
                                      </p:cBhvr>
                                      <p:to>
                                        <p:strVal val="visible"/>
                                      </p:to>
                                    </p:set>
                                    <p:animEffect transition="in" filter="blinds(horizontal)">
                                      <p:cBhvr>
                                        <p:cTn id="7" dur="500"/>
                                        <p:tgtEl>
                                          <p:spTgt spid="425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5989"/>
                                        </p:tgtEl>
                                        <p:attrNameLst>
                                          <p:attrName>style.visibility</p:attrName>
                                        </p:attrNameLst>
                                      </p:cBhvr>
                                      <p:to>
                                        <p:strVal val="visible"/>
                                      </p:to>
                                    </p:set>
                                    <p:animEffect transition="in" filter="blinds(horizontal)">
                                      <p:cBhvr>
                                        <p:cTn id="12" dur="500"/>
                                        <p:tgtEl>
                                          <p:spTgt spid="4259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5990"/>
                                        </p:tgtEl>
                                        <p:attrNameLst>
                                          <p:attrName>style.visibility</p:attrName>
                                        </p:attrNameLst>
                                      </p:cBhvr>
                                      <p:to>
                                        <p:strVal val="visible"/>
                                      </p:to>
                                    </p:set>
                                    <p:animEffect transition="in" filter="blinds(horizontal)">
                                      <p:cBhvr>
                                        <p:cTn id="17" dur="500"/>
                                        <p:tgtEl>
                                          <p:spTgt spid="4259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25991"/>
                                        </p:tgtEl>
                                        <p:attrNameLst>
                                          <p:attrName>style.visibility</p:attrName>
                                        </p:attrNameLst>
                                      </p:cBhvr>
                                      <p:to>
                                        <p:strVal val="visible"/>
                                      </p:to>
                                    </p:set>
                                    <p:animEffect transition="in" filter="checkerboard(across)">
                                      <p:cBhvr>
                                        <p:cTn id="22" dur="500"/>
                                        <p:tgtEl>
                                          <p:spTgt spid="4259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5992"/>
                                        </p:tgtEl>
                                        <p:attrNameLst>
                                          <p:attrName>style.visibility</p:attrName>
                                        </p:attrNameLst>
                                      </p:cBhvr>
                                      <p:to>
                                        <p:strVal val="visible"/>
                                      </p:to>
                                    </p:set>
                                    <p:animEffect transition="in" filter="blinds(horizontal)">
                                      <p:cBhvr>
                                        <p:cTn id="27" dur="500"/>
                                        <p:tgtEl>
                                          <p:spTgt spid="4259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425993"/>
                                        </p:tgtEl>
                                        <p:attrNameLst>
                                          <p:attrName>style.visibility</p:attrName>
                                        </p:attrNameLst>
                                      </p:cBhvr>
                                      <p:to>
                                        <p:strVal val="visible"/>
                                      </p:to>
                                    </p:set>
                                    <p:anim calcmode="lin" valueType="num">
                                      <p:cBhvr additive="base">
                                        <p:cTn id="32" dur="500" fill="hold"/>
                                        <p:tgtEl>
                                          <p:spTgt spid="425993"/>
                                        </p:tgtEl>
                                        <p:attrNameLst>
                                          <p:attrName>ppt_x</p:attrName>
                                        </p:attrNameLst>
                                      </p:cBhvr>
                                      <p:tavLst>
                                        <p:tav tm="0">
                                          <p:val>
                                            <p:strVal val="0-#ppt_w/2"/>
                                          </p:val>
                                        </p:tav>
                                        <p:tav tm="100000">
                                          <p:val>
                                            <p:strVal val="#ppt_x"/>
                                          </p:val>
                                        </p:tav>
                                      </p:tavLst>
                                    </p:anim>
                                    <p:anim calcmode="lin" valueType="num">
                                      <p:cBhvr additive="base">
                                        <p:cTn id="33" dur="500" fill="hold"/>
                                        <p:tgtEl>
                                          <p:spTgt spid="425993"/>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25994"/>
                                        </p:tgtEl>
                                        <p:attrNameLst>
                                          <p:attrName>style.visibility</p:attrName>
                                        </p:attrNameLst>
                                      </p:cBhvr>
                                      <p:to>
                                        <p:strVal val="visible"/>
                                      </p:to>
                                    </p:set>
                                    <p:animEffect transition="in" filter="blinds(horizontal)">
                                      <p:cBhvr>
                                        <p:cTn id="38" dur="500"/>
                                        <p:tgtEl>
                                          <p:spTgt spid="42599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599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25995"/>
                                        </p:tgtEl>
                                        <p:attrNameLst>
                                          <p:attrName>style.visibility</p:attrName>
                                        </p:attrNameLst>
                                      </p:cBhvr>
                                      <p:to>
                                        <p:strVal val="visible"/>
                                      </p:to>
                                    </p:set>
                                    <p:animEffect transition="in" filter="blinds(horizontal)">
                                      <p:cBhvr>
                                        <p:cTn id="47" dur="500"/>
                                        <p:tgtEl>
                                          <p:spTgt spid="425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p:bldP spid="425989" grpId="0"/>
      <p:bldP spid="425992" grpId="0" animBg="1"/>
      <p:bldP spid="425993" grpId="0" animBg="1"/>
      <p:bldP spid="425995" grpId="0"/>
      <p:bldP spid="42599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ChangeArrowheads="1"/>
          </p:cNvSpPr>
          <p:nvPr/>
        </p:nvSpPr>
        <p:spPr bwMode="auto">
          <a:xfrm>
            <a:off x="323850" y="404813"/>
            <a:ext cx="7705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三、 圆形镜共焦腔的行波场</a:t>
            </a:r>
          </a:p>
        </p:txBody>
      </p:sp>
      <p:sp>
        <p:nvSpPr>
          <p:cNvPr id="9222" name="Line 9"/>
          <p:cNvSpPr>
            <a:spLocks noChangeShapeType="1"/>
          </p:cNvSpPr>
          <p:nvPr/>
        </p:nvSpPr>
        <p:spPr bwMode="auto">
          <a:xfrm>
            <a:off x="179388" y="981075"/>
            <a:ext cx="8713787"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7020" name="Text Box 12"/>
          <p:cNvSpPr txBox="1">
            <a:spLocks noChangeArrowheads="1"/>
          </p:cNvSpPr>
          <p:nvPr/>
        </p:nvSpPr>
        <p:spPr bwMode="auto">
          <a:xfrm>
            <a:off x="468313" y="1052513"/>
            <a:ext cx="8135937" cy="98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10000"/>
              </a:lnSpc>
            </a:pP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在拉盖尔</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高斯近似下，由一个镜面上的场所产生的圆形镜共焦腔的行波场为</a:t>
            </a:r>
          </a:p>
        </p:txBody>
      </p:sp>
      <p:graphicFrame>
        <p:nvGraphicFramePr>
          <p:cNvPr id="427021" name="Object 13"/>
          <p:cNvGraphicFramePr>
            <a:graphicFrameLocks noChangeAspect="1"/>
          </p:cNvGraphicFramePr>
          <p:nvPr/>
        </p:nvGraphicFramePr>
        <p:xfrm>
          <a:off x="857250" y="2071688"/>
          <a:ext cx="7235825" cy="2009775"/>
        </p:xfrm>
        <a:graphic>
          <a:graphicData uri="http://schemas.openxmlformats.org/presentationml/2006/ole">
            <mc:AlternateContent xmlns:mc="http://schemas.openxmlformats.org/markup-compatibility/2006">
              <mc:Choice xmlns:v="urn:schemas-microsoft-com:vml" Requires="v">
                <p:oleObj spid="_x0000_s98309" name="Equation" r:id="rId3" imgW="3504960" imgH="914400" progId="Equation.DSMT4">
                  <p:embed/>
                </p:oleObj>
              </mc:Choice>
              <mc:Fallback>
                <p:oleObj name="Equation" r:id="rId3" imgW="3504960" imgH="914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2071688"/>
                        <a:ext cx="7235825" cy="20097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7022" name="Object 14"/>
          <p:cNvGraphicFramePr>
            <a:graphicFrameLocks noChangeAspect="1"/>
          </p:cNvGraphicFramePr>
          <p:nvPr/>
        </p:nvGraphicFramePr>
        <p:xfrm>
          <a:off x="971550" y="4724400"/>
          <a:ext cx="6121400" cy="1009650"/>
        </p:xfrm>
        <a:graphic>
          <a:graphicData uri="http://schemas.openxmlformats.org/presentationml/2006/ole">
            <mc:AlternateContent xmlns:mc="http://schemas.openxmlformats.org/markup-compatibility/2006">
              <mc:Choice xmlns:v="urn:schemas-microsoft-com:vml" Requires="v">
                <p:oleObj spid="_x0000_s98310" name="公式" r:id="rId5" imgW="3288960" imgH="533160" progId="Equation.3">
                  <p:embed/>
                </p:oleObj>
              </mc:Choice>
              <mc:Fallback>
                <p:oleObj name="公式" r:id="rId5" imgW="328896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724400"/>
                        <a:ext cx="6121400" cy="100965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7024" name="Object 16"/>
          <p:cNvGraphicFramePr>
            <a:graphicFrameLocks noChangeAspect="1"/>
          </p:cNvGraphicFramePr>
          <p:nvPr/>
        </p:nvGraphicFramePr>
        <p:xfrm>
          <a:off x="900113" y="5907088"/>
          <a:ext cx="7380287" cy="950912"/>
        </p:xfrm>
        <a:graphic>
          <a:graphicData uri="http://schemas.openxmlformats.org/presentationml/2006/ole">
            <mc:AlternateContent xmlns:mc="http://schemas.openxmlformats.org/markup-compatibility/2006">
              <mc:Choice xmlns:v="urn:schemas-microsoft-com:vml" Requires="v">
                <p:oleObj spid="_x0000_s98311" name="公式" r:id="rId7" imgW="3466800" imgH="482400" progId="Equation.3">
                  <p:embed/>
                </p:oleObj>
              </mc:Choice>
              <mc:Fallback>
                <p:oleObj name="公式" r:id="rId7" imgW="346680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5907088"/>
                        <a:ext cx="7380287" cy="95091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7025" name="Text Box 17"/>
          <p:cNvSpPr txBox="1">
            <a:spLocks noChangeArrowheads="1"/>
          </p:cNvSpPr>
          <p:nvPr/>
        </p:nvSpPr>
        <p:spPr bwMode="auto">
          <a:xfrm>
            <a:off x="133350" y="4143375"/>
            <a:ext cx="1223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其中</a:t>
            </a:r>
          </a:p>
        </p:txBody>
      </p:sp>
    </p:spTree>
    <p:extLst>
      <p:ext uri="{BB962C8B-B14F-4D97-AF65-F5344CB8AC3E}">
        <p14:creationId xmlns:p14="http://schemas.microsoft.com/office/powerpoint/2010/main" val="10952579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7012"/>
                                        </p:tgtEl>
                                        <p:attrNameLst>
                                          <p:attrName>style.visibility</p:attrName>
                                        </p:attrNameLst>
                                      </p:cBhvr>
                                      <p:to>
                                        <p:strVal val="visible"/>
                                      </p:to>
                                    </p:set>
                                    <p:animEffect transition="in" filter="blinds(horizontal)">
                                      <p:cBhvr>
                                        <p:cTn id="7" dur="500"/>
                                        <p:tgtEl>
                                          <p:spTgt spid="427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2702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427021"/>
                                        </p:tgtEl>
                                        <p:attrNameLst>
                                          <p:attrName>style.visibility</p:attrName>
                                        </p:attrNameLst>
                                      </p:cBhvr>
                                      <p:to>
                                        <p:strVal val="visible"/>
                                      </p:to>
                                    </p:set>
                                    <p:animEffect transition="in" filter="checkerboard(across)">
                                      <p:cBhvr>
                                        <p:cTn id="16" dur="500"/>
                                        <p:tgtEl>
                                          <p:spTgt spid="4270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702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427022"/>
                                        </p:tgtEl>
                                        <p:attrNameLst>
                                          <p:attrName>style.visibility</p:attrName>
                                        </p:attrNameLst>
                                      </p:cBhvr>
                                      <p:to>
                                        <p:strVal val="visible"/>
                                      </p:to>
                                    </p:set>
                                    <p:animEffect transition="in" filter="checkerboard(across)">
                                      <p:cBhvr>
                                        <p:cTn id="25" dur="500"/>
                                        <p:tgtEl>
                                          <p:spTgt spid="42702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27024"/>
                                        </p:tgtEl>
                                        <p:attrNameLst>
                                          <p:attrName>style.visibility</p:attrName>
                                        </p:attrNameLst>
                                      </p:cBhvr>
                                      <p:to>
                                        <p:strVal val="visible"/>
                                      </p:to>
                                    </p:set>
                                    <p:animEffect transition="in" filter="blinds(horizontal)">
                                      <p:cBhvr>
                                        <p:cTn id="30" dur="500"/>
                                        <p:tgtEl>
                                          <p:spTgt spid="427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2" grpId="0"/>
      <p:bldP spid="427020" grpId="0"/>
      <p:bldP spid="4270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Rectangle 4"/>
          <p:cNvSpPr>
            <a:spLocks noChangeArrowheads="1"/>
          </p:cNvSpPr>
          <p:nvPr/>
        </p:nvSpPr>
        <p:spPr bwMode="auto">
          <a:xfrm>
            <a:off x="539750" y="3933825"/>
            <a:ext cx="82073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20000"/>
              </a:lnSpc>
              <a:spcBef>
                <a:spcPct val="0"/>
              </a:spcBef>
            </a:pPr>
            <a:r>
              <a:rPr lang="en-US" altLang="zh-CN" sz="2800" dirty="0">
                <a:solidFill>
                  <a:srgbClr val="FFFF00"/>
                </a:solidFill>
                <a:latin typeface="宋体" pitchFamily="2" charset="-122"/>
              </a:rPr>
              <a:t>   </a:t>
            </a:r>
            <a:r>
              <a:rPr lang="zh-CN" altLang="en-US" sz="2800" dirty="0">
                <a:latin typeface="楷体" panose="02010609060101010101" pitchFamily="49" charset="-122"/>
                <a:ea typeface="楷体" panose="02010609060101010101" pitchFamily="49" charset="-122"/>
              </a:rPr>
              <a:t>圆形镜共焦腔的行波场与方形镜共焦腔的行波场表达式十分类似。圆形镜共焦腔的行波场特性的推导方法与方形镜相同</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其基模光束的特征也完全相同。</a:t>
            </a:r>
          </a:p>
        </p:txBody>
      </p:sp>
      <p:graphicFrame>
        <p:nvGraphicFramePr>
          <p:cNvPr id="435205" name="Object 5"/>
          <p:cNvGraphicFramePr>
            <a:graphicFrameLocks noChangeAspect="1"/>
          </p:cNvGraphicFramePr>
          <p:nvPr/>
        </p:nvGraphicFramePr>
        <p:xfrm>
          <a:off x="1692275" y="1268413"/>
          <a:ext cx="841375" cy="855662"/>
        </p:xfrm>
        <a:graphic>
          <a:graphicData uri="http://schemas.openxmlformats.org/presentationml/2006/ole">
            <mc:AlternateContent xmlns:mc="http://schemas.openxmlformats.org/markup-compatibility/2006">
              <mc:Choice xmlns:v="urn:schemas-microsoft-com:vml" Requires="v">
                <p:oleObj spid="_x0000_s99334" name="公式" r:id="rId3" imgW="419040" imgH="419040" progId="Equation.3">
                  <p:embed/>
                </p:oleObj>
              </mc:Choice>
              <mc:Fallback>
                <p:oleObj name="公式" r:id="rId3" imgW="41904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268413"/>
                        <a:ext cx="841375" cy="855662"/>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6" name="Object 6"/>
          <p:cNvGraphicFramePr>
            <a:graphicFrameLocks noChangeAspect="1"/>
          </p:cNvGraphicFramePr>
          <p:nvPr/>
        </p:nvGraphicFramePr>
        <p:xfrm>
          <a:off x="5219700" y="1268413"/>
          <a:ext cx="2376488" cy="995362"/>
        </p:xfrm>
        <a:graphic>
          <a:graphicData uri="http://schemas.openxmlformats.org/presentationml/2006/ole">
            <mc:AlternateContent xmlns:mc="http://schemas.openxmlformats.org/markup-compatibility/2006">
              <mc:Choice xmlns:v="urn:schemas-microsoft-com:vml" Requires="v">
                <p:oleObj spid="_x0000_s99335" name="公式" r:id="rId5" imgW="1091880" imgH="457200" progId="Equation.3">
                  <p:embed/>
                </p:oleObj>
              </mc:Choice>
              <mc:Fallback>
                <p:oleObj name="公式" r:id="rId5" imgW="109188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1268413"/>
                        <a:ext cx="2376488" cy="99536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7" name="Object 7"/>
          <p:cNvGraphicFramePr>
            <a:graphicFrameLocks noChangeAspect="1"/>
          </p:cNvGraphicFramePr>
          <p:nvPr/>
        </p:nvGraphicFramePr>
        <p:xfrm>
          <a:off x="3492500" y="1341438"/>
          <a:ext cx="841375" cy="804862"/>
        </p:xfrm>
        <a:graphic>
          <a:graphicData uri="http://schemas.openxmlformats.org/presentationml/2006/ole">
            <mc:AlternateContent xmlns:mc="http://schemas.openxmlformats.org/markup-compatibility/2006">
              <mc:Choice xmlns:v="urn:schemas-microsoft-com:vml" Requires="v">
                <p:oleObj spid="_x0000_s99336" name="公式" r:id="rId7" imgW="419040" imgH="393480" progId="Equation.3">
                  <p:embed/>
                </p:oleObj>
              </mc:Choice>
              <mc:Fallback>
                <p:oleObj name="公式" r:id="rId7" imgW="41904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1341438"/>
                        <a:ext cx="841375" cy="804862"/>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8" name="Object 8"/>
          <p:cNvGraphicFramePr>
            <a:graphicFrameLocks noChangeAspect="1"/>
          </p:cNvGraphicFramePr>
          <p:nvPr/>
        </p:nvGraphicFramePr>
        <p:xfrm>
          <a:off x="2195513" y="2636838"/>
          <a:ext cx="3698875" cy="1101725"/>
        </p:xfrm>
        <a:graphic>
          <a:graphicData uri="http://schemas.openxmlformats.org/presentationml/2006/ole">
            <mc:AlternateContent xmlns:mc="http://schemas.openxmlformats.org/markup-compatibility/2006">
              <mc:Choice xmlns:v="urn:schemas-microsoft-com:vml" Requires="v">
                <p:oleObj spid="_x0000_s99337" name="公式" r:id="rId9" imgW="1536480" imgH="457200" progId="Equation.3">
                  <p:embed/>
                </p:oleObj>
              </mc:Choice>
              <mc:Fallback>
                <p:oleObj name="公式" r:id="rId9" imgW="153648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2636838"/>
                        <a:ext cx="3698875" cy="11017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488946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35205"/>
                                        </p:tgtEl>
                                        <p:attrNameLst>
                                          <p:attrName>style.visibility</p:attrName>
                                        </p:attrNameLst>
                                      </p:cBhvr>
                                      <p:to>
                                        <p:strVal val="visible"/>
                                      </p:to>
                                    </p:set>
                                    <p:animEffect transition="in" filter="checkerboard(across)">
                                      <p:cBhvr>
                                        <p:cTn id="7" dur="500"/>
                                        <p:tgtEl>
                                          <p:spTgt spid="435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35207"/>
                                        </p:tgtEl>
                                        <p:attrNameLst>
                                          <p:attrName>style.visibility</p:attrName>
                                        </p:attrNameLst>
                                      </p:cBhvr>
                                      <p:to>
                                        <p:strVal val="visible"/>
                                      </p:to>
                                    </p:set>
                                    <p:animEffect transition="in" filter="checkerboard(across)">
                                      <p:cBhvr>
                                        <p:cTn id="12" dur="500"/>
                                        <p:tgtEl>
                                          <p:spTgt spid="4352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5206"/>
                                        </p:tgtEl>
                                        <p:attrNameLst>
                                          <p:attrName>style.visibility</p:attrName>
                                        </p:attrNameLst>
                                      </p:cBhvr>
                                      <p:to>
                                        <p:strVal val="visible"/>
                                      </p:to>
                                    </p:set>
                                    <p:animEffect transition="in" filter="blinds(horizontal)">
                                      <p:cBhvr>
                                        <p:cTn id="17" dur="500"/>
                                        <p:tgtEl>
                                          <p:spTgt spid="4352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5208"/>
                                        </p:tgtEl>
                                        <p:attrNameLst>
                                          <p:attrName>style.visibility</p:attrName>
                                        </p:attrNameLst>
                                      </p:cBhvr>
                                      <p:to>
                                        <p:strVal val="visible"/>
                                      </p:to>
                                    </p:set>
                                    <p:animEffect transition="in" filter="blinds(horizontal)">
                                      <p:cBhvr>
                                        <p:cTn id="22" dur="500"/>
                                        <p:tgtEl>
                                          <p:spTgt spid="4352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5204"/>
                                        </p:tgtEl>
                                        <p:attrNameLst>
                                          <p:attrName>style.visibility</p:attrName>
                                        </p:attrNameLst>
                                      </p:cBhvr>
                                      <p:to>
                                        <p:strVal val="visible"/>
                                      </p:to>
                                    </p:set>
                                    <p:animEffect transition="in" filter="blinds(horizontal)">
                                      <p:cBhvr>
                                        <p:cTn id="27" dur="500"/>
                                        <p:tgtEl>
                                          <p:spTgt spid="435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80" name="Rectangle 4"/>
          <p:cNvSpPr>
            <a:spLocks noChangeArrowheads="1"/>
          </p:cNvSpPr>
          <p:nvPr/>
        </p:nvSpPr>
        <p:spPr bwMode="auto">
          <a:xfrm>
            <a:off x="179388" y="333375"/>
            <a:ext cx="6840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四、 对称共焦腔的模式小结</a:t>
            </a:r>
          </a:p>
        </p:txBody>
      </p:sp>
      <p:sp>
        <p:nvSpPr>
          <p:cNvPr id="434181" name="Rectangle 5"/>
          <p:cNvSpPr>
            <a:spLocks noChangeArrowheads="1"/>
          </p:cNvSpPr>
          <p:nvPr/>
        </p:nvSpPr>
        <p:spPr bwMode="auto">
          <a:xfrm>
            <a:off x="611188" y="981075"/>
            <a:ext cx="80645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 对称共焦腔在近似下</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在</a:t>
            </a:r>
            <a:r>
              <a:rPr lang="en-US" altLang="zh-CN" sz="2800" dirty="0">
                <a:latin typeface="楷体" panose="02010609060101010101" pitchFamily="49" charset="-122"/>
                <a:ea typeface="楷体" panose="02010609060101010101" pitchFamily="49" charset="-122"/>
              </a:rPr>
              <a:t>N&gt;&gt;1</a:t>
            </a:r>
            <a:r>
              <a:rPr lang="zh-CN" altLang="en-US" sz="2800" dirty="0">
                <a:latin typeface="楷体" panose="02010609060101010101" pitchFamily="49" charset="-122"/>
                <a:ea typeface="楷体" panose="02010609060101010101" pitchFamily="49" charset="-122"/>
              </a:rPr>
              <a:t>时</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自再现模可以用厄米特</a:t>
            </a:r>
            <a:r>
              <a:rPr lang="en-US" altLang="zh-CN" sz="2800" dirty="0">
                <a:latin typeface="Times New Roman" pitchFamily="18" charset="0"/>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高斯或拉盖尔</a:t>
            </a:r>
            <a:r>
              <a:rPr lang="en-US" altLang="zh-CN" sz="2800" dirty="0">
                <a:latin typeface="Times New Roman" pitchFamily="18" charset="0"/>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高斯函数近似描述场分布。其中人们较多关心基模情况，对应的行波为基模高斯光束。</a:t>
            </a:r>
          </a:p>
        </p:txBody>
      </p:sp>
      <p:sp>
        <p:nvSpPr>
          <p:cNvPr id="434182" name="Rectangle 6"/>
          <p:cNvSpPr>
            <a:spLocks noChangeArrowheads="1"/>
          </p:cNvSpPr>
          <p:nvPr/>
        </p:nvSpPr>
        <p:spPr bwMode="auto">
          <a:xfrm>
            <a:off x="539750" y="2852738"/>
            <a:ext cx="8135938" cy="145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10000"/>
              </a:lnSpc>
              <a:spcBef>
                <a:spcPct val="0"/>
              </a:spcBef>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、只有精确解才能正确描述共焦腔模的损耗特性。每一横模的损耗由腔的菲涅耳数决定，不同横模的损耗各不相同。一般，阶次越高的模损耗也越大。</a:t>
            </a:r>
          </a:p>
        </p:txBody>
      </p:sp>
      <p:sp>
        <p:nvSpPr>
          <p:cNvPr id="20485" name="Line 7"/>
          <p:cNvSpPr>
            <a:spLocks noChangeShapeType="1"/>
          </p:cNvSpPr>
          <p:nvPr/>
        </p:nvSpPr>
        <p:spPr bwMode="auto">
          <a:xfrm>
            <a:off x="179388" y="981075"/>
            <a:ext cx="8713787"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4184" name="Rectangle 8"/>
          <p:cNvSpPr>
            <a:spLocks noChangeArrowheads="1"/>
          </p:cNvSpPr>
          <p:nvPr/>
        </p:nvSpPr>
        <p:spPr bwMode="auto">
          <a:xfrm>
            <a:off x="571500" y="4714875"/>
            <a:ext cx="82089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、衍射损耗低； 模简并；基模光斑尺寸沿腔轴以双曲线规律变化</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等相位面近似为球面，在反射镜处，等相位面与镜面重合。</a:t>
            </a:r>
          </a:p>
        </p:txBody>
      </p:sp>
    </p:spTree>
    <p:extLst>
      <p:ext uri="{BB962C8B-B14F-4D97-AF65-F5344CB8AC3E}">
        <p14:creationId xmlns:p14="http://schemas.microsoft.com/office/powerpoint/2010/main" val="26500886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4180"/>
                                        </p:tgtEl>
                                        <p:attrNameLst>
                                          <p:attrName>style.visibility</p:attrName>
                                        </p:attrNameLst>
                                      </p:cBhvr>
                                      <p:to>
                                        <p:strVal val="visible"/>
                                      </p:to>
                                    </p:set>
                                    <p:animEffect transition="in" filter="blinds(horizontal)">
                                      <p:cBhvr>
                                        <p:cTn id="7" dur="500"/>
                                        <p:tgtEl>
                                          <p:spTgt spid="434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4181"/>
                                        </p:tgtEl>
                                        <p:attrNameLst>
                                          <p:attrName>style.visibility</p:attrName>
                                        </p:attrNameLst>
                                      </p:cBhvr>
                                      <p:to>
                                        <p:strVal val="visible"/>
                                      </p:to>
                                    </p:set>
                                    <p:animEffect transition="in" filter="blinds(horizontal)">
                                      <p:cBhvr>
                                        <p:cTn id="12" dur="500"/>
                                        <p:tgtEl>
                                          <p:spTgt spid="434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4182"/>
                                        </p:tgtEl>
                                        <p:attrNameLst>
                                          <p:attrName>style.visibility</p:attrName>
                                        </p:attrNameLst>
                                      </p:cBhvr>
                                      <p:to>
                                        <p:strVal val="visible"/>
                                      </p:to>
                                    </p:set>
                                    <p:animEffect transition="in" filter="blinds(horizontal)">
                                      <p:cBhvr>
                                        <p:cTn id="17" dur="500"/>
                                        <p:tgtEl>
                                          <p:spTgt spid="4341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4184"/>
                                        </p:tgtEl>
                                        <p:attrNameLst>
                                          <p:attrName>style.visibility</p:attrName>
                                        </p:attrNameLst>
                                      </p:cBhvr>
                                      <p:to>
                                        <p:strVal val="visible"/>
                                      </p:to>
                                    </p:set>
                                    <p:animEffect transition="in" filter="blinds(horizontal)">
                                      <p:cBhvr>
                                        <p:cTn id="22" dur="500"/>
                                        <p:tgtEl>
                                          <p:spTgt spid="434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0" grpId="0"/>
      <p:bldP spid="434181" grpId="0"/>
      <p:bldP spid="434182" grpId="0"/>
      <p:bldP spid="4341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2"/>
          <p:cNvSpPr>
            <a:spLocks noChangeArrowheads="1"/>
          </p:cNvSpPr>
          <p:nvPr/>
        </p:nvSpPr>
        <p:spPr bwMode="auto">
          <a:xfrm>
            <a:off x="2484438" y="260350"/>
            <a:ext cx="41560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400" b="0">
                <a:ea typeface="黑体" pitchFamily="49" charset="-122"/>
              </a:rPr>
              <a:t>自再现模所应满足的积分方程</a:t>
            </a:r>
          </a:p>
        </p:txBody>
      </p:sp>
      <p:sp>
        <p:nvSpPr>
          <p:cNvPr id="11271" name="Rectangle 3"/>
          <p:cNvSpPr>
            <a:spLocks noChangeArrowheads="1"/>
          </p:cNvSpPr>
          <p:nvPr/>
        </p:nvSpPr>
        <p:spPr bwMode="auto">
          <a:xfrm>
            <a:off x="4787900" y="981075"/>
            <a:ext cx="1717675" cy="466725"/>
          </a:xfrm>
          <a:prstGeom prst="rect">
            <a:avLst/>
          </a:prstGeom>
          <a:noFill/>
          <a:ln w="952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400" b="0">
                <a:solidFill>
                  <a:srgbClr val="A50021"/>
                </a:solidFill>
                <a:ea typeface="黑体" pitchFamily="49" charset="-122"/>
              </a:rPr>
              <a:t>分离变量法</a:t>
            </a:r>
          </a:p>
        </p:txBody>
      </p:sp>
      <p:sp>
        <p:nvSpPr>
          <p:cNvPr id="11272" name="Rectangle 4"/>
          <p:cNvSpPr>
            <a:spLocks noChangeArrowheads="1"/>
          </p:cNvSpPr>
          <p:nvPr/>
        </p:nvSpPr>
        <p:spPr bwMode="auto">
          <a:xfrm>
            <a:off x="250825" y="1771650"/>
            <a:ext cx="4156075" cy="7715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gn="ctr" eaLnBrk="1" hangingPunct="1">
              <a:spcBef>
                <a:spcPct val="0"/>
              </a:spcBef>
            </a:pPr>
            <a:r>
              <a:rPr kumimoji="0" lang="zh-CN" altLang="en-US" sz="2400" b="0">
                <a:ea typeface="黑体" pitchFamily="49" charset="-122"/>
              </a:rPr>
              <a:t>方形镜对称共焦腔</a:t>
            </a:r>
            <a:r>
              <a:rPr kumimoji="0" lang="zh-CN" altLang="en-US" sz="2400" b="0">
                <a:solidFill>
                  <a:srgbClr val="A50021"/>
                </a:solidFill>
                <a:ea typeface="黑体" pitchFamily="49" charset="-122"/>
              </a:rPr>
              <a:t>镜面场分布</a:t>
            </a:r>
          </a:p>
          <a:p>
            <a:pPr algn="ctr" eaLnBrk="1" hangingPunct="1">
              <a:spcBef>
                <a:spcPct val="0"/>
              </a:spcBef>
            </a:pPr>
            <a:r>
              <a:rPr kumimoji="0" lang="zh-CN" altLang="en-US" sz="2000" b="0">
                <a:latin typeface="黑体" pitchFamily="49" charset="-122"/>
                <a:ea typeface="黑体" pitchFamily="49" charset="-122"/>
              </a:rPr>
              <a:t>（长椭球函数）</a:t>
            </a:r>
          </a:p>
        </p:txBody>
      </p:sp>
      <p:sp>
        <p:nvSpPr>
          <p:cNvPr id="11273" name="Rectangle 5"/>
          <p:cNvSpPr>
            <a:spLocks noChangeArrowheads="1"/>
          </p:cNvSpPr>
          <p:nvPr/>
        </p:nvSpPr>
        <p:spPr bwMode="auto">
          <a:xfrm>
            <a:off x="1331913" y="3786188"/>
            <a:ext cx="2124075" cy="4667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400" b="0">
                <a:ea typeface="黑体" pitchFamily="49" charset="-122"/>
              </a:rPr>
              <a:t>厄米</a:t>
            </a:r>
            <a:r>
              <a:rPr kumimoji="0" lang="en-US" altLang="zh-CN" sz="2400" b="0">
                <a:ea typeface="黑体" pitchFamily="49" charset="-122"/>
              </a:rPr>
              <a:t>-</a:t>
            </a:r>
            <a:r>
              <a:rPr kumimoji="0" lang="zh-CN" altLang="en-US" sz="2400" b="0">
                <a:ea typeface="黑体" pitchFamily="49" charset="-122"/>
              </a:rPr>
              <a:t>高斯函数</a:t>
            </a:r>
          </a:p>
        </p:txBody>
      </p:sp>
      <p:sp>
        <p:nvSpPr>
          <p:cNvPr id="11274" name="Rectangle 6"/>
          <p:cNvSpPr>
            <a:spLocks noChangeArrowheads="1"/>
          </p:cNvSpPr>
          <p:nvPr/>
        </p:nvSpPr>
        <p:spPr bwMode="auto">
          <a:xfrm>
            <a:off x="4572000" y="1771650"/>
            <a:ext cx="4325938" cy="7715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gn="ctr" eaLnBrk="1" hangingPunct="1">
              <a:spcBef>
                <a:spcPct val="0"/>
              </a:spcBef>
            </a:pPr>
            <a:r>
              <a:rPr kumimoji="0" lang="zh-CN" altLang="en-US" sz="2400" b="0">
                <a:ea typeface="黑体" pitchFamily="49" charset="-122"/>
              </a:rPr>
              <a:t>圆形镜对称共焦腔</a:t>
            </a:r>
            <a:r>
              <a:rPr kumimoji="0" lang="zh-CN" altLang="en-US" sz="2400" b="0">
                <a:solidFill>
                  <a:srgbClr val="A50021"/>
                </a:solidFill>
                <a:ea typeface="黑体" pitchFamily="49" charset="-122"/>
              </a:rPr>
              <a:t>镜面场分布</a:t>
            </a:r>
          </a:p>
          <a:p>
            <a:pPr algn="ctr" eaLnBrk="1" hangingPunct="1">
              <a:spcBef>
                <a:spcPct val="0"/>
              </a:spcBef>
            </a:pPr>
            <a:r>
              <a:rPr kumimoji="0" lang="zh-CN" altLang="en-US" sz="2000" b="0">
                <a:latin typeface="黑体" pitchFamily="49" charset="-122"/>
                <a:ea typeface="黑体" pitchFamily="49" charset="-122"/>
              </a:rPr>
              <a:t>（超椭球函数）</a:t>
            </a:r>
          </a:p>
        </p:txBody>
      </p:sp>
      <p:sp>
        <p:nvSpPr>
          <p:cNvPr id="11275" name="Rectangle 7"/>
          <p:cNvSpPr>
            <a:spLocks noChangeArrowheads="1"/>
          </p:cNvSpPr>
          <p:nvPr/>
        </p:nvSpPr>
        <p:spPr bwMode="auto">
          <a:xfrm>
            <a:off x="2555875" y="981075"/>
            <a:ext cx="1717675" cy="466725"/>
          </a:xfrm>
          <a:prstGeom prst="rect">
            <a:avLst/>
          </a:prstGeom>
          <a:noFill/>
          <a:ln w="952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400" b="0">
                <a:solidFill>
                  <a:srgbClr val="A50021"/>
                </a:solidFill>
                <a:ea typeface="黑体" pitchFamily="49" charset="-122"/>
              </a:rPr>
              <a:t>对称共焦腔</a:t>
            </a:r>
          </a:p>
        </p:txBody>
      </p:sp>
      <p:sp>
        <p:nvSpPr>
          <p:cNvPr id="11276" name="Rectangle 8"/>
          <p:cNvSpPr>
            <a:spLocks noChangeArrowheads="1"/>
          </p:cNvSpPr>
          <p:nvPr/>
        </p:nvSpPr>
        <p:spPr bwMode="auto">
          <a:xfrm>
            <a:off x="5580063" y="3789363"/>
            <a:ext cx="2428875" cy="4667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400" b="0">
                <a:ea typeface="黑体" pitchFamily="49" charset="-122"/>
                <a:sym typeface="Symbol" pitchFamily="18" charset="2"/>
              </a:rPr>
              <a:t>拉盖尔</a:t>
            </a:r>
            <a:r>
              <a:rPr kumimoji="0" lang="en-US" altLang="zh-CN" sz="2400" b="0">
                <a:ea typeface="黑体" pitchFamily="49" charset="-122"/>
                <a:sym typeface="Symbol" pitchFamily="18" charset="2"/>
              </a:rPr>
              <a:t>-</a:t>
            </a:r>
            <a:r>
              <a:rPr kumimoji="0" lang="zh-CN" altLang="en-US" sz="2400" b="0">
                <a:ea typeface="黑体" pitchFamily="49" charset="-122"/>
                <a:sym typeface="Symbol" pitchFamily="18" charset="2"/>
              </a:rPr>
              <a:t>高斯函数</a:t>
            </a:r>
          </a:p>
        </p:txBody>
      </p:sp>
      <p:sp>
        <p:nvSpPr>
          <p:cNvPr id="11277" name="Text Box 9"/>
          <p:cNvSpPr txBox="1">
            <a:spLocks noChangeArrowheads="1"/>
          </p:cNvSpPr>
          <p:nvPr/>
        </p:nvSpPr>
        <p:spPr bwMode="auto">
          <a:xfrm>
            <a:off x="3995738" y="3068638"/>
            <a:ext cx="914400" cy="831850"/>
          </a:xfrm>
          <a:prstGeom prst="rect">
            <a:avLst/>
          </a:prstGeom>
          <a:noFill/>
          <a:ln w="952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gn="ctr" eaLnBrk="1" hangingPunct="1">
              <a:spcBef>
                <a:spcPct val="0"/>
              </a:spcBef>
            </a:pPr>
            <a:r>
              <a:rPr kumimoji="0" lang="en-US" altLang="zh-CN" sz="2400" b="0" i="1">
                <a:solidFill>
                  <a:srgbClr val="A50021"/>
                </a:solidFill>
                <a:latin typeface="Times New Roman" pitchFamily="18" charset="0"/>
                <a:ea typeface="黑体" pitchFamily="49" charset="-122"/>
              </a:rPr>
              <a:t>N</a:t>
            </a:r>
            <a:r>
              <a:rPr kumimoji="0" lang="en-US" altLang="zh-CN" sz="2400" b="0" i="1">
                <a:solidFill>
                  <a:srgbClr val="A50021"/>
                </a:solidFill>
                <a:latin typeface="Times New Roman" pitchFamily="18" charset="0"/>
                <a:ea typeface="黑体" pitchFamily="49" charset="-122"/>
                <a:sym typeface="Symbol" pitchFamily="18" charset="2"/>
              </a:rPr>
              <a:t></a:t>
            </a:r>
          </a:p>
          <a:p>
            <a:pPr algn="ctr" eaLnBrk="1" hangingPunct="1">
              <a:spcBef>
                <a:spcPct val="0"/>
              </a:spcBef>
            </a:pPr>
            <a:r>
              <a:rPr kumimoji="0" lang="zh-CN" altLang="en-US" sz="2400" b="0">
                <a:solidFill>
                  <a:srgbClr val="A50021"/>
                </a:solidFill>
                <a:ea typeface="黑体" pitchFamily="49" charset="-122"/>
              </a:rPr>
              <a:t>近似</a:t>
            </a:r>
          </a:p>
        </p:txBody>
      </p:sp>
      <p:sp>
        <p:nvSpPr>
          <p:cNvPr id="11278" name="Rectangle 10"/>
          <p:cNvSpPr>
            <a:spLocks noChangeArrowheads="1"/>
          </p:cNvSpPr>
          <p:nvPr/>
        </p:nvSpPr>
        <p:spPr bwMode="auto">
          <a:xfrm>
            <a:off x="0" y="429260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a:solidFill>
                  <a:srgbClr val="A50021"/>
                </a:solidFill>
                <a:ea typeface="黑体" pitchFamily="49" charset="-122"/>
              </a:rPr>
              <a:t>镜面场分布</a:t>
            </a:r>
          </a:p>
        </p:txBody>
      </p:sp>
      <p:sp>
        <p:nvSpPr>
          <p:cNvPr id="11279" name="Rectangle 11"/>
          <p:cNvSpPr>
            <a:spLocks noChangeArrowheads="1"/>
          </p:cNvSpPr>
          <p:nvPr/>
        </p:nvSpPr>
        <p:spPr bwMode="auto">
          <a:xfrm>
            <a:off x="7359650" y="4508500"/>
            <a:ext cx="1784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a:solidFill>
                  <a:srgbClr val="A50021"/>
                </a:solidFill>
                <a:ea typeface="黑体" pitchFamily="49" charset="-122"/>
              </a:rPr>
              <a:t>空间行波场分布</a:t>
            </a:r>
          </a:p>
        </p:txBody>
      </p:sp>
      <p:sp>
        <p:nvSpPr>
          <p:cNvPr id="11280" name="Oval 12"/>
          <p:cNvSpPr>
            <a:spLocks noChangeArrowheads="1"/>
          </p:cNvSpPr>
          <p:nvPr/>
        </p:nvSpPr>
        <p:spPr bwMode="auto">
          <a:xfrm>
            <a:off x="179388" y="188913"/>
            <a:ext cx="8785225" cy="4679950"/>
          </a:xfrm>
          <a:prstGeom prst="ellipse">
            <a:avLst/>
          </a:prstGeom>
          <a:noFill/>
          <a:ln w="38100">
            <a:solidFill>
              <a:srgbClr val="8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1281" name="AutoShape 13"/>
          <p:cNvSpPr>
            <a:spLocks noChangeArrowheads="1"/>
          </p:cNvSpPr>
          <p:nvPr/>
        </p:nvSpPr>
        <p:spPr bwMode="auto">
          <a:xfrm>
            <a:off x="4356100" y="836613"/>
            <a:ext cx="360363" cy="863600"/>
          </a:xfrm>
          <a:prstGeom prst="downArrow">
            <a:avLst>
              <a:gd name="adj1" fmla="val 50000"/>
              <a:gd name="adj2" fmla="val 59912"/>
            </a:avLst>
          </a:prstGeom>
          <a:solidFill>
            <a:schemeClr val="accent1"/>
          </a:solidFill>
          <a:ln w="9525">
            <a:solidFill>
              <a:schemeClr val="tx1"/>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1282" name="AutoShape 14"/>
          <p:cNvSpPr>
            <a:spLocks noChangeArrowheads="1"/>
          </p:cNvSpPr>
          <p:nvPr/>
        </p:nvSpPr>
        <p:spPr bwMode="auto">
          <a:xfrm>
            <a:off x="2268538" y="2636838"/>
            <a:ext cx="287337" cy="1008062"/>
          </a:xfrm>
          <a:prstGeom prst="downArrow">
            <a:avLst>
              <a:gd name="adj1" fmla="val 50000"/>
              <a:gd name="adj2" fmla="val 87707"/>
            </a:avLst>
          </a:prstGeom>
          <a:solidFill>
            <a:schemeClr val="accent1"/>
          </a:solidFill>
          <a:ln w="9525">
            <a:solidFill>
              <a:schemeClr val="tx1"/>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1283" name="AutoShape 15"/>
          <p:cNvSpPr>
            <a:spLocks noChangeArrowheads="1"/>
          </p:cNvSpPr>
          <p:nvPr/>
        </p:nvSpPr>
        <p:spPr bwMode="auto">
          <a:xfrm>
            <a:off x="6588125" y="2636838"/>
            <a:ext cx="288925" cy="1008062"/>
          </a:xfrm>
          <a:prstGeom prst="downArrow">
            <a:avLst>
              <a:gd name="adj1" fmla="val 50000"/>
              <a:gd name="adj2" fmla="val 87225"/>
            </a:avLst>
          </a:prstGeom>
          <a:solidFill>
            <a:schemeClr val="accent1"/>
          </a:solidFill>
          <a:ln w="9525">
            <a:solidFill>
              <a:schemeClr val="tx1"/>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1284" name="Line 16"/>
          <p:cNvSpPr>
            <a:spLocks noChangeShapeType="1"/>
          </p:cNvSpPr>
          <p:nvPr/>
        </p:nvSpPr>
        <p:spPr bwMode="auto">
          <a:xfrm flipH="1">
            <a:off x="2771775" y="3451225"/>
            <a:ext cx="1152525" cy="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5" name="Line 17"/>
          <p:cNvSpPr>
            <a:spLocks noChangeShapeType="1"/>
          </p:cNvSpPr>
          <p:nvPr/>
        </p:nvSpPr>
        <p:spPr bwMode="auto">
          <a:xfrm>
            <a:off x="5003800" y="3451225"/>
            <a:ext cx="1439863" cy="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6" name="AutoShape 18"/>
          <p:cNvSpPr>
            <a:spLocks noChangeArrowheads="1"/>
          </p:cNvSpPr>
          <p:nvPr/>
        </p:nvSpPr>
        <p:spPr bwMode="auto">
          <a:xfrm rot="1866813">
            <a:off x="827088" y="3644900"/>
            <a:ext cx="287337" cy="647700"/>
          </a:xfrm>
          <a:prstGeom prst="upArrow">
            <a:avLst>
              <a:gd name="adj1" fmla="val 50000"/>
              <a:gd name="adj2" fmla="val 56354"/>
            </a:avLst>
          </a:prstGeom>
          <a:solidFill>
            <a:srgbClr val="A50021"/>
          </a:solidFill>
          <a:ln w="9525">
            <a:solidFill>
              <a:schemeClr val="tx1"/>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1287" name="AutoShape 19"/>
          <p:cNvSpPr>
            <a:spLocks noChangeArrowheads="1"/>
          </p:cNvSpPr>
          <p:nvPr/>
        </p:nvSpPr>
        <p:spPr bwMode="auto">
          <a:xfrm rot="1866813" flipH="1" flipV="1">
            <a:off x="8243888" y="4868863"/>
            <a:ext cx="287337" cy="647700"/>
          </a:xfrm>
          <a:prstGeom prst="upArrow">
            <a:avLst>
              <a:gd name="adj1" fmla="val 50000"/>
              <a:gd name="adj2" fmla="val 56354"/>
            </a:avLst>
          </a:prstGeom>
          <a:solidFill>
            <a:srgbClr val="A50021"/>
          </a:solidFill>
          <a:ln w="9525">
            <a:solidFill>
              <a:schemeClr val="tx1"/>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1288" name="Rectangle 20"/>
          <p:cNvSpPr>
            <a:spLocks noChangeArrowheads="1"/>
          </p:cNvSpPr>
          <p:nvPr/>
        </p:nvSpPr>
        <p:spPr bwMode="auto">
          <a:xfrm>
            <a:off x="3419475" y="2565400"/>
            <a:ext cx="2736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000">
                <a:solidFill>
                  <a:srgbClr val="CC00CC"/>
                </a:solidFill>
                <a:latin typeface="黑体" pitchFamily="49" charset="-122"/>
                <a:ea typeface="黑体" pitchFamily="49" charset="-122"/>
                <a:sym typeface="Symbol" pitchFamily="18" charset="2"/>
              </a:rPr>
              <a:t>本征值</a:t>
            </a:r>
            <a:r>
              <a:rPr lang="zh-CN" altLang="en-US" sz="2000" b="0">
                <a:sym typeface="Symbol" pitchFamily="18" charset="2"/>
              </a:rPr>
              <a:t> </a:t>
            </a:r>
            <a:r>
              <a:rPr lang="zh-CN" altLang="en-US" sz="2000" i="1">
                <a:solidFill>
                  <a:srgbClr val="CC00CC"/>
                </a:solidFill>
                <a:sym typeface="Symbol" pitchFamily="18" charset="2"/>
              </a:rPr>
              <a:t></a:t>
            </a:r>
            <a:r>
              <a:rPr lang="en-US" altLang="zh-CN" sz="2000" i="1" baseline="-25000">
                <a:solidFill>
                  <a:srgbClr val="CC00CC"/>
                </a:solidFill>
                <a:sym typeface="Symbol" pitchFamily="18" charset="2"/>
              </a:rPr>
              <a:t>D</a:t>
            </a:r>
            <a:r>
              <a:rPr lang="zh-CN" altLang="en-US" sz="2000">
                <a:solidFill>
                  <a:srgbClr val="CC00CC"/>
                </a:solidFill>
                <a:sym typeface="Symbol" pitchFamily="18" charset="2"/>
              </a:rPr>
              <a:t>，</a:t>
            </a:r>
            <a:r>
              <a:rPr lang="en-US" altLang="zh-CN" sz="2000">
                <a:solidFill>
                  <a:srgbClr val="CC00CC"/>
                </a:solidFill>
                <a:latin typeface="Symbol" pitchFamily="18" charset="2"/>
                <a:sym typeface="Symbol" pitchFamily="18" charset="2"/>
              </a:rPr>
              <a:t>n</a:t>
            </a:r>
            <a:r>
              <a:rPr lang="en-US" altLang="zh-CN" sz="2000" baseline="-25000">
                <a:solidFill>
                  <a:srgbClr val="CC00CC"/>
                </a:solidFill>
                <a:sym typeface="Symbol" pitchFamily="18" charset="2"/>
              </a:rPr>
              <a:t>mnq</a:t>
            </a:r>
            <a:endParaRPr lang="en-US" altLang="zh-CN" sz="2000">
              <a:solidFill>
                <a:srgbClr val="CC00CC"/>
              </a:solidFill>
              <a:latin typeface="黑体" pitchFamily="49" charset="-122"/>
              <a:ea typeface="黑体" pitchFamily="49" charset="-122"/>
              <a:sym typeface="Symbol" pitchFamily="18" charset="2"/>
            </a:endParaRPr>
          </a:p>
        </p:txBody>
      </p:sp>
      <p:sp>
        <p:nvSpPr>
          <p:cNvPr id="11289" name="Rectangle 21"/>
          <p:cNvSpPr>
            <a:spLocks noChangeArrowheads="1"/>
          </p:cNvSpPr>
          <p:nvPr/>
        </p:nvSpPr>
        <p:spPr bwMode="auto">
          <a:xfrm>
            <a:off x="1258888" y="5013325"/>
            <a:ext cx="2327275" cy="4667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400" b="0">
                <a:ea typeface="黑体" pitchFamily="49" charset="-122"/>
              </a:rPr>
              <a:t>腔内、外行波场</a:t>
            </a:r>
          </a:p>
        </p:txBody>
      </p:sp>
      <p:sp>
        <p:nvSpPr>
          <p:cNvPr id="11290" name="Rectangle 22"/>
          <p:cNvSpPr>
            <a:spLocks noChangeArrowheads="1"/>
          </p:cNvSpPr>
          <p:nvPr/>
        </p:nvSpPr>
        <p:spPr bwMode="auto">
          <a:xfrm>
            <a:off x="5629275" y="5013325"/>
            <a:ext cx="2327275" cy="4667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400" b="0">
                <a:ea typeface="黑体" pitchFamily="49" charset="-122"/>
              </a:rPr>
              <a:t>腔内、外行波场</a:t>
            </a:r>
          </a:p>
        </p:txBody>
      </p:sp>
      <p:sp>
        <p:nvSpPr>
          <p:cNvPr id="11291" name="AutoShape 23"/>
          <p:cNvSpPr>
            <a:spLocks noChangeArrowheads="1"/>
          </p:cNvSpPr>
          <p:nvPr/>
        </p:nvSpPr>
        <p:spPr bwMode="auto">
          <a:xfrm>
            <a:off x="2268538" y="4292600"/>
            <a:ext cx="287337" cy="649288"/>
          </a:xfrm>
          <a:prstGeom prst="downArrow">
            <a:avLst>
              <a:gd name="adj1" fmla="val 50000"/>
              <a:gd name="adj2" fmla="val 56492"/>
            </a:avLst>
          </a:prstGeom>
          <a:solidFill>
            <a:schemeClr val="accent1"/>
          </a:solidFill>
          <a:ln w="9525">
            <a:solidFill>
              <a:schemeClr val="tx1"/>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1292" name="AutoShape 24"/>
          <p:cNvSpPr>
            <a:spLocks noChangeArrowheads="1"/>
          </p:cNvSpPr>
          <p:nvPr/>
        </p:nvSpPr>
        <p:spPr bwMode="auto">
          <a:xfrm>
            <a:off x="6588125" y="4292600"/>
            <a:ext cx="287338" cy="649288"/>
          </a:xfrm>
          <a:prstGeom prst="downArrow">
            <a:avLst>
              <a:gd name="adj1" fmla="val 50000"/>
              <a:gd name="adj2" fmla="val 56492"/>
            </a:avLst>
          </a:prstGeom>
          <a:solidFill>
            <a:schemeClr val="accent1"/>
          </a:solidFill>
          <a:ln w="9525">
            <a:solidFill>
              <a:schemeClr val="tx1"/>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1293" name="Text Box 25"/>
          <p:cNvSpPr txBox="1">
            <a:spLocks noChangeArrowheads="1"/>
          </p:cNvSpPr>
          <p:nvPr/>
        </p:nvSpPr>
        <p:spPr bwMode="auto">
          <a:xfrm>
            <a:off x="1908175" y="6035675"/>
            <a:ext cx="5427663" cy="4667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400" b="0">
                <a:ea typeface="黑体" pitchFamily="49" charset="-122"/>
              </a:rPr>
              <a:t>基模</a:t>
            </a:r>
            <a:r>
              <a:rPr kumimoji="0" lang="zh-CN" altLang="en-US" sz="2400" b="0">
                <a:ea typeface="黑体" pitchFamily="49" charset="-122"/>
                <a:sym typeface="Symbol" pitchFamily="18" charset="2"/>
              </a:rPr>
              <a:t></a:t>
            </a:r>
            <a:r>
              <a:rPr kumimoji="0" lang="zh-CN" altLang="en-US" sz="2400" b="0">
                <a:ea typeface="黑体" pitchFamily="49" charset="-122"/>
              </a:rPr>
              <a:t>高斯光束：</a:t>
            </a:r>
            <a:r>
              <a:rPr kumimoji="0" lang="en-US" altLang="zh-CN" sz="2400" b="0" i="1">
                <a:latin typeface="Times New Roman" pitchFamily="18" charset="0"/>
                <a:ea typeface="黑体" pitchFamily="49" charset="-122"/>
              </a:rPr>
              <a:t>w</a:t>
            </a:r>
            <a:r>
              <a:rPr kumimoji="0" lang="en-US" altLang="zh-CN" sz="2400" b="0" i="1" baseline="-25000">
                <a:latin typeface="Times New Roman" pitchFamily="18" charset="0"/>
                <a:ea typeface="黑体" pitchFamily="49" charset="-122"/>
              </a:rPr>
              <a:t>0</a:t>
            </a:r>
            <a:r>
              <a:rPr kumimoji="0" lang="zh-CN" altLang="en-US" sz="2400" b="0" i="1">
                <a:latin typeface="Times New Roman" pitchFamily="18" charset="0"/>
                <a:ea typeface="黑体" pitchFamily="49" charset="-122"/>
              </a:rPr>
              <a:t>、</a:t>
            </a:r>
            <a:r>
              <a:rPr kumimoji="0" lang="en-US" altLang="zh-CN" sz="2400" b="0" i="1">
                <a:latin typeface="Times New Roman" pitchFamily="18" charset="0"/>
                <a:ea typeface="黑体" pitchFamily="49" charset="-122"/>
              </a:rPr>
              <a:t>f</a:t>
            </a:r>
            <a:r>
              <a:rPr kumimoji="0" lang="zh-CN" altLang="en-US" sz="2400" b="0" i="1">
                <a:latin typeface="Times New Roman" pitchFamily="18" charset="0"/>
                <a:ea typeface="黑体" pitchFamily="49" charset="-122"/>
              </a:rPr>
              <a:t>、</a:t>
            </a:r>
            <a:r>
              <a:rPr kumimoji="0" lang="en-US" altLang="zh-CN" sz="2400" b="0" i="1">
                <a:latin typeface="Times New Roman" pitchFamily="18" charset="0"/>
                <a:ea typeface="黑体" pitchFamily="49" charset="-122"/>
              </a:rPr>
              <a:t>w(z)</a:t>
            </a:r>
            <a:r>
              <a:rPr kumimoji="0" lang="zh-CN" altLang="en-US" sz="2400" b="0" i="1">
                <a:latin typeface="Times New Roman" pitchFamily="18" charset="0"/>
                <a:ea typeface="黑体" pitchFamily="49" charset="-122"/>
              </a:rPr>
              <a:t>、</a:t>
            </a:r>
            <a:r>
              <a:rPr kumimoji="0" lang="en-US" altLang="zh-CN" sz="2400" b="0" i="1">
                <a:latin typeface="Times New Roman" pitchFamily="18" charset="0"/>
                <a:ea typeface="黑体" pitchFamily="49" charset="-122"/>
              </a:rPr>
              <a:t>R(z)</a:t>
            </a:r>
            <a:r>
              <a:rPr kumimoji="0" lang="zh-CN" altLang="en-US" sz="2400" b="0" i="1">
                <a:latin typeface="Times New Roman" pitchFamily="18" charset="0"/>
                <a:ea typeface="黑体" pitchFamily="49" charset="-122"/>
              </a:rPr>
              <a:t>、</a:t>
            </a:r>
            <a:r>
              <a:rPr kumimoji="0" lang="zh-CN" altLang="en-US" sz="2400" b="0" i="1">
                <a:latin typeface="Times New Roman" pitchFamily="18" charset="0"/>
                <a:ea typeface="黑体" pitchFamily="49" charset="-122"/>
                <a:sym typeface="Symbol" pitchFamily="18" charset="2"/>
              </a:rPr>
              <a:t></a:t>
            </a:r>
            <a:endParaRPr kumimoji="0" lang="zh-CN" altLang="en-US" sz="2400" b="0" i="1" baseline="-25000">
              <a:latin typeface="Times New Roman" pitchFamily="18" charset="0"/>
              <a:ea typeface="黑体" pitchFamily="49" charset="-122"/>
              <a:sym typeface="Symbol" pitchFamily="18" charset="2"/>
            </a:endParaRPr>
          </a:p>
        </p:txBody>
      </p:sp>
      <p:sp>
        <p:nvSpPr>
          <p:cNvPr id="11294" name="AutoShape 26"/>
          <p:cNvSpPr>
            <a:spLocks noChangeArrowheads="1"/>
          </p:cNvSpPr>
          <p:nvPr/>
        </p:nvSpPr>
        <p:spPr bwMode="auto">
          <a:xfrm rot="-3013253">
            <a:off x="2670176" y="5402262"/>
            <a:ext cx="252412" cy="696913"/>
          </a:xfrm>
          <a:prstGeom prst="downArrow">
            <a:avLst>
              <a:gd name="adj1" fmla="val 50000"/>
              <a:gd name="adj2" fmla="val 69025"/>
            </a:avLst>
          </a:prstGeom>
          <a:solidFill>
            <a:schemeClr val="accent1"/>
          </a:solidFill>
          <a:ln w="9525">
            <a:solidFill>
              <a:schemeClr val="tx1"/>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1295" name="AutoShape 27"/>
          <p:cNvSpPr>
            <a:spLocks noChangeArrowheads="1"/>
          </p:cNvSpPr>
          <p:nvPr/>
        </p:nvSpPr>
        <p:spPr bwMode="auto">
          <a:xfrm rot="3297091">
            <a:off x="6257926" y="5402262"/>
            <a:ext cx="252412" cy="696913"/>
          </a:xfrm>
          <a:prstGeom prst="downArrow">
            <a:avLst>
              <a:gd name="adj1" fmla="val 50000"/>
              <a:gd name="adj2" fmla="val 69025"/>
            </a:avLst>
          </a:prstGeom>
          <a:solidFill>
            <a:schemeClr val="accent1"/>
          </a:solidFill>
          <a:ln w="9525">
            <a:solidFill>
              <a:schemeClr val="tx1"/>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1296" name="Oval 28"/>
          <p:cNvSpPr>
            <a:spLocks noChangeArrowheads="1"/>
          </p:cNvSpPr>
          <p:nvPr/>
        </p:nvSpPr>
        <p:spPr bwMode="auto">
          <a:xfrm>
            <a:off x="468313" y="4752975"/>
            <a:ext cx="8207375" cy="1989138"/>
          </a:xfrm>
          <a:prstGeom prst="ellipse">
            <a:avLst/>
          </a:prstGeom>
          <a:noFill/>
          <a:ln w="38100" algn="ctr">
            <a:solidFill>
              <a:srgbClr val="8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1297" name="Rectangle 29"/>
          <p:cNvSpPr>
            <a:spLocks noChangeArrowheads="1"/>
          </p:cNvSpPr>
          <p:nvPr/>
        </p:nvSpPr>
        <p:spPr bwMode="auto">
          <a:xfrm>
            <a:off x="3851275" y="2133600"/>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000">
                <a:solidFill>
                  <a:srgbClr val="CC00CC"/>
                </a:solidFill>
                <a:latin typeface="黑体" pitchFamily="49" charset="-122"/>
                <a:ea typeface="黑体" pitchFamily="49" charset="-122"/>
              </a:rPr>
              <a:t>本征函数</a:t>
            </a:r>
            <a:endParaRPr lang="zh-CN" altLang="en-US" sz="2000">
              <a:solidFill>
                <a:srgbClr val="CC00CC"/>
              </a:solidFill>
              <a:latin typeface="黑体" pitchFamily="49" charset="-122"/>
              <a:ea typeface="黑体" pitchFamily="49" charset="-122"/>
              <a:sym typeface="Symbol" pitchFamily="18" charset="2"/>
            </a:endParaRPr>
          </a:p>
        </p:txBody>
      </p:sp>
      <p:sp>
        <p:nvSpPr>
          <p:cNvPr id="11298" name="Text Box 30"/>
          <p:cNvSpPr txBox="1">
            <a:spLocks noChangeArrowheads="1"/>
          </p:cNvSpPr>
          <p:nvPr/>
        </p:nvSpPr>
        <p:spPr bwMode="auto">
          <a:xfrm>
            <a:off x="3276600" y="4040188"/>
            <a:ext cx="2663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000">
                <a:solidFill>
                  <a:srgbClr val="CC00CC"/>
                </a:solidFill>
                <a:latin typeface="黑体" pitchFamily="49" charset="-122"/>
                <a:ea typeface="黑体" pitchFamily="49" charset="-122"/>
              </a:rPr>
              <a:t>镜</a:t>
            </a:r>
            <a:r>
              <a:rPr lang="zh-CN" altLang="en-US" sz="2000">
                <a:solidFill>
                  <a:srgbClr val="CC00CC"/>
                </a:solidFill>
                <a:latin typeface="黑体" pitchFamily="49" charset="-122"/>
                <a:ea typeface="黑体" pitchFamily="49" charset="-122"/>
              </a:rPr>
              <a:t>面上光斑</a:t>
            </a:r>
          </a:p>
        </p:txBody>
      </p:sp>
      <p:graphicFrame>
        <p:nvGraphicFramePr>
          <p:cNvPr id="11266" name="Object 31"/>
          <p:cNvGraphicFramePr>
            <a:graphicFrameLocks noChangeAspect="1"/>
          </p:cNvGraphicFramePr>
          <p:nvPr/>
        </p:nvGraphicFramePr>
        <p:xfrm>
          <a:off x="0" y="5516563"/>
          <a:ext cx="1042988" cy="688975"/>
        </p:xfrm>
        <a:graphic>
          <a:graphicData uri="http://schemas.openxmlformats.org/presentationml/2006/ole">
            <mc:AlternateContent xmlns:mc="http://schemas.openxmlformats.org/markup-compatibility/2006">
              <mc:Choice xmlns:v="urn:schemas-microsoft-com:vml" Requires="v">
                <p:oleObj spid="_x0000_s100358" name="公式" r:id="rId3" imgW="672840" imgH="444240" progId="Equation.3">
                  <p:embed/>
                </p:oleObj>
              </mc:Choice>
              <mc:Fallback>
                <p:oleObj name="公式" r:id="rId3" imgW="67284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16563"/>
                        <a:ext cx="1042988"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9" name="Text Box 32"/>
          <p:cNvSpPr txBox="1">
            <a:spLocks noChangeArrowheads="1"/>
          </p:cNvSpPr>
          <p:nvPr/>
        </p:nvSpPr>
        <p:spPr bwMode="auto">
          <a:xfrm>
            <a:off x="3851275" y="5013325"/>
            <a:ext cx="1584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000">
                <a:solidFill>
                  <a:srgbClr val="CC00CC"/>
                </a:solidFill>
                <a:latin typeface="黑体" pitchFamily="49" charset="-122"/>
                <a:ea typeface="黑体" pitchFamily="49" charset="-122"/>
              </a:rPr>
              <a:t>空间场分布</a:t>
            </a:r>
          </a:p>
          <a:p>
            <a:pPr eaLnBrk="1" hangingPunct="1">
              <a:spcBef>
                <a:spcPct val="0"/>
              </a:spcBef>
            </a:pPr>
            <a:r>
              <a:rPr kumimoji="0" lang="zh-CN" altLang="en-US" sz="2000">
                <a:solidFill>
                  <a:srgbClr val="CC00CC"/>
                </a:solidFill>
                <a:latin typeface="黑体" pitchFamily="49" charset="-122"/>
                <a:ea typeface="黑体" pitchFamily="49" charset="-122"/>
              </a:rPr>
              <a:t>光斑、相位</a:t>
            </a:r>
          </a:p>
        </p:txBody>
      </p:sp>
      <p:graphicFrame>
        <p:nvGraphicFramePr>
          <p:cNvPr id="11267" name="Object 33"/>
          <p:cNvGraphicFramePr>
            <a:graphicFrameLocks noChangeAspect="1"/>
          </p:cNvGraphicFramePr>
          <p:nvPr/>
        </p:nvGraphicFramePr>
        <p:xfrm>
          <a:off x="0" y="6197600"/>
          <a:ext cx="1547813" cy="660400"/>
        </p:xfrm>
        <a:graphic>
          <a:graphicData uri="http://schemas.openxmlformats.org/presentationml/2006/ole">
            <mc:AlternateContent xmlns:mc="http://schemas.openxmlformats.org/markup-compatibility/2006">
              <mc:Choice xmlns:v="urn:schemas-microsoft-com:vml" Requires="v">
                <p:oleObj spid="_x0000_s100359" name="公式" r:id="rId5" imgW="1269720" imgH="533160" progId="Equation.3">
                  <p:embed/>
                </p:oleObj>
              </mc:Choice>
              <mc:Fallback>
                <p:oleObj name="公式" r:id="rId5" imgW="126972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197600"/>
                        <a:ext cx="1547813"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34"/>
          <p:cNvGraphicFramePr>
            <a:graphicFrameLocks noChangeAspect="1"/>
          </p:cNvGraphicFramePr>
          <p:nvPr/>
        </p:nvGraphicFramePr>
        <p:xfrm>
          <a:off x="7810500" y="5643563"/>
          <a:ext cx="1333500" cy="665162"/>
        </p:xfrm>
        <a:graphic>
          <a:graphicData uri="http://schemas.openxmlformats.org/presentationml/2006/ole">
            <mc:AlternateContent xmlns:mc="http://schemas.openxmlformats.org/markup-compatibility/2006">
              <mc:Choice xmlns:v="urn:schemas-microsoft-com:vml" Requires="v">
                <p:oleObj spid="_x0000_s100360" name="公式" r:id="rId7" imgW="914400" imgH="482400" progId="Equation.3">
                  <p:embed/>
                </p:oleObj>
              </mc:Choice>
              <mc:Fallback>
                <p:oleObj name="公式" r:id="rId7" imgW="91440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0500" y="5643563"/>
                        <a:ext cx="1333500"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35"/>
          <p:cNvGraphicFramePr>
            <a:graphicFrameLocks noChangeAspect="1"/>
          </p:cNvGraphicFramePr>
          <p:nvPr/>
        </p:nvGraphicFramePr>
        <p:xfrm>
          <a:off x="7891463" y="6259513"/>
          <a:ext cx="1252537" cy="598487"/>
        </p:xfrm>
        <a:graphic>
          <a:graphicData uri="http://schemas.openxmlformats.org/presentationml/2006/ole">
            <mc:AlternateContent xmlns:mc="http://schemas.openxmlformats.org/markup-compatibility/2006">
              <mc:Choice xmlns:v="urn:schemas-microsoft-com:vml" Requires="v">
                <p:oleObj spid="_x0000_s100361" name="公式" r:id="rId9" imgW="838080" imgH="469800" progId="Equation.3">
                  <p:embed/>
                </p:oleObj>
              </mc:Choice>
              <mc:Fallback>
                <p:oleObj name="公式" r:id="rId9" imgW="838080" imgH="469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91463" y="6259513"/>
                        <a:ext cx="1252537"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0" name="Rectangle 36"/>
          <p:cNvSpPr>
            <a:spLocks noChangeArrowheads="1"/>
          </p:cNvSpPr>
          <p:nvPr/>
        </p:nvSpPr>
        <p:spPr bwMode="auto">
          <a:xfrm>
            <a:off x="0" y="260350"/>
            <a:ext cx="17129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400" b="0">
                <a:ea typeface="黑体" pitchFamily="49" charset="-122"/>
              </a:rPr>
              <a:t>衍射损耗</a:t>
            </a:r>
            <a:r>
              <a:rPr kumimoji="0" lang="zh-CN" altLang="en-US" sz="2400" b="0">
                <a:ea typeface="黑体" pitchFamily="49" charset="-122"/>
                <a:sym typeface="Symbol" pitchFamily="18" charset="2"/>
              </a:rPr>
              <a:t></a:t>
            </a:r>
          </a:p>
        </p:txBody>
      </p:sp>
      <p:sp>
        <p:nvSpPr>
          <p:cNvPr id="11301" name="AutoShape 37"/>
          <p:cNvSpPr>
            <a:spLocks noChangeArrowheads="1"/>
          </p:cNvSpPr>
          <p:nvPr/>
        </p:nvSpPr>
        <p:spPr bwMode="auto">
          <a:xfrm>
            <a:off x="1835150" y="404813"/>
            <a:ext cx="504825" cy="215900"/>
          </a:xfrm>
          <a:prstGeom prst="rightArrow">
            <a:avLst>
              <a:gd name="adj1" fmla="val 50000"/>
              <a:gd name="adj2" fmla="val 58456"/>
            </a:avLst>
          </a:prstGeom>
          <a:solidFill>
            <a:schemeClr val="accent1"/>
          </a:solidFill>
          <a:ln w="9525">
            <a:solidFill>
              <a:schemeClr val="tx1"/>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Tree>
    <p:extLst>
      <p:ext uri="{BB962C8B-B14F-4D97-AF65-F5344CB8AC3E}">
        <p14:creationId xmlns:p14="http://schemas.microsoft.com/office/powerpoint/2010/main" val="3667160829"/>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539750" y="1916113"/>
            <a:ext cx="8424863" cy="2087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800" b="1" dirty="0" smtClean="0">
                <a:ea typeface="楷体" panose="02010609060101010101" pitchFamily="49" charset="-122"/>
              </a:rPr>
              <a:t>第八节</a:t>
            </a:r>
            <a:br>
              <a:rPr lang="zh-CN" altLang="en-US" sz="4800" b="1" dirty="0" smtClean="0">
                <a:ea typeface="楷体" panose="02010609060101010101" pitchFamily="49" charset="-122"/>
              </a:rPr>
            </a:br>
            <a:r>
              <a:rPr lang="zh-CN" altLang="en-US" sz="4800" b="1" dirty="0" smtClean="0">
                <a:ea typeface="楷体" panose="02010609060101010101" pitchFamily="49" charset="-122"/>
              </a:rPr>
              <a:t>一般稳定球面镜腔的模式特征</a:t>
            </a:r>
            <a:br>
              <a:rPr lang="zh-CN" altLang="en-US" sz="4800" b="1" dirty="0" smtClean="0">
                <a:ea typeface="楷体" panose="02010609060101010101" pitchFamily="49" charset="-122"/>
              </a:rPr>
            </a:br>
            <a:endParaRPr lang="zh-CN" altLang="en-US" sz="4800" b="1" dirty="0" smtClean="0">
              <a:ea typeface="楷体" panose="02010609060101010101" pitchFamily="49" charset="-122"/>
            </a:endParaRPr>
          </a:p>
        </p:txBody>
      </p:sp>
    </p:spTree>
    <p:custDataLst>
      <p:tags r:id="rId1"/>
    </p:custDataLst>
    <p:extLst>
      <p:ext uri="{BB962C8B-B14F-4D97-AF65-F5344CB8AC3E}">
        <p14:creationId xmlns:p14="http://schemas.microsoft.com/office/powerpoint/2010/main" val="922681984"/>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a:hlinkClick r:id="" action="ppaction://hlinkshowjump?jump=previousslide" highlightClick="1"/>
          </p:cNvPr>
          <p:cNvSpPr>
            <a:spLocks noChangeArrowheads="1"/>
          </p:cNvSpPr>
          <p:nvPr/>
        </p:nvSpPr>
        <p:spPr bwMode="auto">
          <a:xfrm>
            <a:off x="7308850" y="5991225"/>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20483" name="AutoShape 3">
            <a:hlinkClick r:id="" action="ppaction://hlinkshowjump?jump=nextslide" highlightClick="1"/>
          </p:cNvPr>
          <p:cNvSpPr>
            <a:spLocks noChangeArrowheads="1"/>
          </p:cNvSpPr>
          <p:nvPr/>
        </p:nvSpPr>
        <p:spPr bwMode="auto">
          <a:xfrm>
            <a:off x="8174038" y="5988050"/>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33829" name="Rectangle 5"/>
          <p:cNvSpPr>
            <a:spLocks noChangeArrowheads="1"/>
          </p:cNvSpPr>
          <p:nvPr/>
        </p:nvSpPr>
        <p:spPr bwMode="auto">
          <a:xfrm>
            <a:off x="684213" y="1412875"/>
            <a:ext cx="6970712" cy="5191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solidFill>
                  <a:srgbClr val="000000"/>
                </a:solidFill>
                <a:latin typeface="Times New Roman" pitchFamily="18" charset="0"/>
                <a:ea typeface="楷体" panose="02010609060101010101" pitchFamily="49" charset="-122"/>
              </a:rPr>
              <a:t>处理原则：稳定球面腔与共焦腔的等价性。</a:t>
            </a:r>
          </a:p>
        </p:txBody>
      </p:sp>
      <p:sp>
        <p:nvSpPr>
          <p:cNvPr id="333830" name="Text Box 6"/>
          <p:cNvSpPr txBox="1">
            <a:spLocks noChangeArrowheads="1"/>
          </p:cNvSpPr>
          <p:nvPr/>
        </p:nvSpPr>
        <p:spPr bwMode="auto">
          <a:xfrm>
            <a:off x="179388" y="260350"/>
            <a:ext cx="8569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宋体" pitchFamily="2" charset="-122"/>
                <a:ea typeface="楷体" panose="02010609060101010101" pitchFamily="49" charset="-122"/>
              </a:rPr>
              <a:t>一、</a:t>
            </a:r>
            <a:r>
              <a:rPr lang="zh-CN" altLang="en-US" sz="2800" dirty="0">
                <a:latin typeface="Times New Roman" pitchFamily="18" charset="0"/>
                <a:ea typeface="楷体" panose="02010609060101010101" pitchFamily="49" charset="-122"/>
              </a:rPr>
              <a:t>将共焦腔的模式理论推广到一般稳定球面镜腔</a:t>
            </a:r>
          </a:p>
        </p:txBody>
      </p:sp>
      <p:sp>
        <p:nvSpPr>
          <p:cNvPr id="333831" name="Text Box 7"/>
          <p:cNvSpPr txBox="1">
            <a:spLocks noChangeArrowheads="1"/>
          </p:cNvSpPr>
          <p:nvPr/>
        </p:nvSpPr>
        <p:spPr bwMode="auto">
          <a:xfrm>
            <a:off x="323850" y="2349500"/>
            <a:ext cx="8820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、任何一个共焦腔可以与无穷多个稳定球面镜腔等价</a:t>
            </a:r>
          </a:p>
        </p:txBody>
      </p:sp>
      <p:sp>
        <p:nvSpPr>
          <p:cNvPr id="333832" name="Text Box 8"/>
          <p:cNvSpPr txBox="1">
            <a:spLocks noChangeArrowheads="1"/>
          </p:cNvSpPr>
          <p:nvPr/>
        </p:nvSpPr>
        <p:spPr bwMode="auto">
          <a:xfrm>
            <a:off x="684213" y="3284538"/>
            <a:ext cx="813752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400" dirty="0">
                <a:latin typeface="楷体" panose="02010609060101010101" pitchFamily="49" charset="-122"/>
                <a:ea typeface="楷体" panose="02010609060101010101" pitchFamily="49" charset="-122"/>
              </a:rPr>
              <a:t>① </a:t>
            </a:r>
            <a:r>
              <a:rPr lang="zh-CN" altLang="en-US" sz="2800" dirty="0">
                <a:latin typeface="楷体" panose="02010609060101010101" pitchFamily="49" charset="-122"/>
                <a:ea typeface="楷体" panose="02010609060101010101" pitchFamily="49" charset="-122"/>
              </a:rPr>
              <a:t>等价的含义：二者有相同的行波场。</a:t>
            </a:r>
          </a:p>
          <a:p>
            <a:pPr>
              <a:lnSpc>
                <a:spcPct val="120000"/>
              </a:lnSpc>
            </a:pPr>
            <a:r>
              <a:rPr lang="zh-CN" altLang="en-US" sz="2800" dirty="0">
                <a:latin typeface="楷体" panose="02010609060101010101" pitchFamily="49" charset="-122"/>
                <a:ea typeface="楷体" panose="02010609060101010101" pitchFamily="49" charset="-122"/>
              </a:rPr>
              <a:t>   以共焦腔模式空间分布，尤其是其等相位面的分布规律为依据。</a:t>
            </a:r>
          </a:p>
        </p:txBody>
      </p:sp>
    </p:spTree>
    <p:extLst>
      <p:ext uri="{BB962C8B-B14F-4D97-AF65-F5344CB8AC3E}">
        <p14:creationId xmlns:p14="http://schemas.microsoft.com/office/powerpoint/2010/main" val="40049006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3830"/>
                                        </p:tgtEl>
                                        <p:attrNameLst>
                                          <p:attrName>style.visibility</p:attrName>
                                        </p:attrNameLst>
                                      </p:cBhvr>
                                      <p:to>
                                        <p:strVal val="visible"/>
                                      </p:to>
                                    </p:set>
                                    <p:animEffect transition="in" filter="blinds(horizontal)">
                                      <p:cBhvr>
                                        <p:cTn id="7" dur="500"/>
                                        <p:tgtEl>
                                          <p:spTgt spid="3338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3829"/>
                                        </p:tgtEl>
                                        <p:attrNameLst>
                                          <p:attrName>style.visibility</p:attrName>
                                        </p:attrNameLst>
                                      </p:cBhvr>
                                      <p:to>
                                        <p:strVal val="visible"/>
                                      </p:to>
                                    </p:set>
                                    <p:animEffect transition="in" filter="blinds(horizontal)">
                                      <p:cBhvr>
                                        <p:cTn id="12" dur="500"/>
                                        <p:tgtEl>
                                          <p:spTgt spid="333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3831"/>
                                        </p:tgtEl>
                                        <p:attrNameLst>
                                          <p:attrName>style.visibility</p:attrName>
                                        </p:attrNameLst>
                                      </p:cBhvr>
                                      <p:to>
                                        <p:strVal val="visible"/>
                                      </p:to>
                                    </p:set>
                                    <p:animEffect transition="in" filter="blinds(horizontal)">
                                      <p:cBhvr>
                                        <p:cTn id="17" dur="500"/>
                                        <p:tgtEl>
                                          <p:spTgt spid="3338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3832"/>
                                        </p:tgtEl>
                                        <p:attrNameLst>
                                          <p:attrName>style.visibility</p:attrName>
                                        </p:attrNameLst>
                                      </p:cBhvr>
                                      <p:to>
                                        <p:strVal val="visible"/>
                                      </p:to>
                                    </p:set>
                                    <p:animEffect transition="in" filter="blinds(horizontal)">
                                      <p:cBhvr>
                                        <p:cTn id="22" dur="500"/>
                                        <p:tgtEl>
                                          <p:spTgt spid="333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9" grpId="0" animBg="1"/>
      <p:bldP spid="333830" grpId="0"/>
      <p:bldP spid="333831" grpId="0"/>
      <p:bldP spid="3338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a:hlinkClick r:id="" action="ppaction://hlinkshowjump?jump=previousslide" highlightClick="1"/>
          </p:cNvPr>
          <p:cNvSpPr>
            <a:spLocks noChangeArrowheads="1"/>
          </p:cNvSpPr>
          <p:nvPr/>
        </p:nvSpPr>
        <p:spPr bwMode="auto">
          <a:xfrm>
            <a:off x="7019925" y="6381750"/>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21507" name="AutoShape 3">
            <a:hlinkClick r:id="" action="ppaction://hlinkshowjump?jump=nextslide" highlightClick="1"/>
          </p:cNvPr>
          <p:cNvSpPr>
            <a:spLocks noChangeArrowheads="1"/>
          </p:cNvSpPr>
          <p:nvPr/>
        </p:nvSpPr>
        <p:spPr bwMode="auto">
          <a:xfrm>
            <a:off x="8174038" y="6381750"/>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34852" name="Text Box 4"/>
          <p:cNvSpPr txBox="1">
            <a:spLocks noChangeArrowheads="1"/>
          </p:cNvSpPr>
          <p:nvPr/>
        </p:nvSpPr>
        <p:spPr bwMode="auto">
          <a:xfrm>
            <a:off x="539750" y="765175"/>
            <a:ext cx="81359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400" dirty="0">
                <a:latin typeface="Times New Roman" pitchFamily="18" charset="0"/>
                <a:ea typeface="楷体" panose="02010609060101010101" pitchFamily="49" charset="-122"/>
              </a:rPr>
              <a:t>②</a:t>
            </a:r>
            <a:r>
              <a:rPr lang="zh-CN" altLang="en-US" sz="2800" dirty="0">
                <a:latin typeface="Times New Roman" pitchFamily="18" charset="0"/>
                <a:ea typeface="楷体" panose="02010609060101010101" pitchFamily="49" charset="-122"/>
              </a:rPr>
              <a:t>在共焦场的任意两等相面处放上相应曲率半径的球面反射镜，原共焦场分布不受影响，由此可以逻辑地建立起无穷多个新的谐振腔</a:t>
            </a:r>
            <a:r>
              <a:rPr lang="en-US" altLang="zh-CN" sz="2800" dirty="0">
                <a:latin typeface="Times New Roman" pitchFamily="18" charset="0"/>
                <a:ea typeface="楷体" panose="02010609060101010101" pitchFamily="49" charset="-122"/>
              </a:rPr>
              <a:t>——</a:t>
            </a:r>
            <a:r>
              <a:rPr lang="zh-CN" altLang="en-US" sz="2800" dirty="0">
                <a:latin typeface="Times New Roman" pitchFamily="18" charset="0"/>
                <a:ea typeface="楷体" panose="02010609060101010101" pitchFamily="49" charset="-122"/>
              </a:rPr>
              <a:t>稳定腔。</a:t>
            </a:r>
          </a:p>
        </p:txBody>
      </p:sp>
      <p:sp>
        <p:nvSpPr>
          <p:cNvPr id="334853" name="Text Box 5"/>
          <p:cNvSpPr txBox="1">
            <a:spLocks noChangeArrowheads="1"/>
          </p:cNvSpPr>
          <p:nvPr/>
        </p:nvSpPr>
        <p:spPr bwMode="auto">
          <a:xfrm>
            <a:off x="611188" y="2349500"/>
            <a:ext cx="79216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楷体" panose="02010609060101010101" pitchFamily="49" charset="-122"/>
                <a:ea typeface="楷体" panose="02010609060101010101" pitchFamily="49" charset="-122"/>
              </a:rPr>
              <a:t>理解：若有焦距为</a:t>
            </a:r>
            <a:r>
              <a:rPr lang="en-US" altLang="zh-CN" sz="2800" i="1" dirty="0">
                <a:latin typeface="Times New Roman" pitchFamily="18" charset="0"/>
                <a:ea typeface="楷体" panose="02010609060101010101" pitchFamily="49" charset="-122"/>
              </a:rPr>
              <a:t>f </a:t>
            </a:r>
            <a:r>
              <a:rPr lang="zh-CN" altLang="en-US" sz="2800" dirty="0">
                <a:latin typeface="楷体" panose="02010609060101010101" pitchFamily="49" charset="-122"/>
                <a:ea typeface="楷体" panose="02010609060101010101" pitchFamily="49" charset="-122"/>
              </a:rPr>
              <a:t>的共焦腔</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则其任意两等相面可构成稳定腔</a:t>
            </a:r>
            <a:r>
              <a:rPr lang="en-US" altLang="zh-CN" sz="2800" dirty="0">
                <a:latin typeface="楷体" panose="02010609060101010101" pitchFamily="49" charset="-122"/>
                <a:ea typeface="楷体" panose="02010609060101010101" pitchFamily="49" charset="-122"/>
              </a:rPr>
              <a:t>.</a:t>
            </a:r>
          </a:p>
        </p:txBody>
      </p:sp>
      <p:grpSp>
        <p:nvGrpSpPr>
          <p:cNvPr id="21510" name="Group 15"/>
          <p:cNvGrpSpPr>
            <a:grpSpLocks/>
          </p:cNvGrpSpPr>
          <p:nvPr/>
        </p:nvGrpSpPr>
        <p:grpSpPr bwMode="auto">
          <a:xfrm>
            <a:off x="1763713" y="3357563"/>
            <a:ext cx="5688012" cy="2906712"/>
            <a:chOff x="1383" y="2024"/>
            <a:chExt cx="3583" cy="1831"/>
          </a:xfrm>
        </p:grpSpPr>
        <p:pic>
          <p:nvPicPr>
            <p:cNvPr id="2151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 y="2387"/>
              <a:ext cx="3266" cy="1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Text Box 7"/>
            <p:cNvSpPr txBox="1">
              <a:spLocks noChangeArrowheads="1"/>
            </p:cNvSpPr>
            <p:nvPr/>
          </p:nvSpPr>
          <p:spPr bwMode="auto">
            <a:xfrm>
              <a:off x="2562" y="3521"/>
              <a:ext cx="9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400" dirty="0">
                  <a:latin typeface="Times New Roman" pitchFamily="18" charset="0"/>
                  <a:ea typeface="楷体" panose="02010609060101010101" pitchFamily="49" charset="-122"/>
                </a:rPr>
                <a:t>共焦腔面</a:t>
              </a:r>
            </a:p>
          </p:txBody>
        </p:sp>
        <p:sp>
          <p:nvSpPr>
            <p:cNvPr id="21513" name="Text Box 8"/>
            <p:cNvSpPr txBox="1">
              <a:spLocks noChangeArrowheads="1"/>
            </p:cNvSpPr>
            <p:nvPr/>
          </p:nvSpPr>
          <p:spPr bwMode="auto">
            <a:xfrm>
              <a:off x="1474" y="3385"/>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400" i="1">
                  <a:solidFill>
                    <a:srgbClr val="FF0000"/>
                  </a:solidFill>
                  <a:latin typeface="Times New Roman" pitchFamily="18" charset="0"/>
                </a:rPr>
                <a:t>C</a:t>
              </a:r>
              <a:r>
                <a:rPr lang="en-US" altLang="zh-CN" sz="2400" baseline="-25000">
                  <a:solidFill>
                    <a:srgbClr val="FF0000"/>
                  </a:solidFill>
                  <a:latin typeface="Times New Roman" pitchFamily="18" charset="0"/>
                </a:rPr>
                <a:t>1</a:t>
              </a:r>
              <a:endParaRPr lang="en-US" altLang="zh-CN" sz="2800" baseline="-25000">
                <a:solidFill>
                  <a:srgbClr val="FF0000"/>
                </a:solidFill>
                <a:latin typeface="Times New Roman" pitchFamily="18" charset="0"/>
              </a:endParaRPr>
            </a:p>
          </p:txBody>
        </p:sp>
        <p:sp>
          <p:nvSpPr>
            <p:cNvPr id="21514" name="Text Box 9"/>
            <p:cNvSpPr txBox="1">
              <a:spLocks noChangeArrowheads="1"/>
            </p:cNvSpPr>
            <p:nvPr/>
          </p:nvSpPr>
          <p:spPr bwMode="auto">
            <a:xfrm>
              <a:off x="4059" y="3385"/>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400" i="1">
                  <a:solidFill>
                    <a:srgbClr val="FF0000"/>
                  </a:solidFill>
                  <a:latin typeface="Times New Roman" pitchFamily="18" charset="0"/>
                </a:rPr>
                <a:t>C</a:t>
              </a:r>
              <a:r>
                <a:rPr lang="en-US" altLang="zh-CN" sz="2400" baseline="-25000">
                  <a:solidFill>
                    <a:srgbClr val="FF0000"/>
                  </a:solidFill>
                  <a:latin typeface="Times New Roman" pitchFamily="18" charset="0"/>
                </a:rPr>
                <a:t>2</a:t>
              </a:r>
              <a:endParaRPr lang="en-US" altLang="zh-CN" sz="2800" baseline="-25000">
                <a:solidFill>
                  <a:srgbClr val="FF0000"/>
                </a:solidFill>
                <a:latin typeface="Times New Roman" pitchFamily="18" charset="0"/>
              </a:endParaRPr>
            </a:p>
          </p:txBody>
        </p:sp>
        <p:sp>
          <p:nvSpPr>
            <p:cNvPr id="21515" name="Text Box 10"/>
            <p:cNvSpPr txBox="1">
              <a:spLocks noChangeArrowheads="1"/>
            </p:cNvSpPr>
            <p:nvPr/>
          </p:nvSpPr>
          <p:spPr bwMode="auto">
            <a:xfrm>
              <a:off x="3152" y="2024"/>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400" i="1">
                  <a:solidFill>
                    <a:srgbClr val="FF0000"/>
                  </a:solidFill>
                  <a:latin typeface="Times New Roman" pitchFamily="18" charset="0"/>
                </a:rPr>
                <a:t>C</a:t>
              </a:r>
              <a:r>
                <a:rPr lang="en-US" altLang="zh-CN" sz="2400" baseline="-25000">
                  <a:solidFill>
                    <a:srgbClr val="FF0000"/>
                  </a:solidFill>
                  <a:latin typeface="Times New Roman" pitchFamily="18" charset="0"/>
                </a:rPr>
                <a:t>3</a:t>
              </a:r>
              <a:endParaRPr lang="en-US" altLang="zh-CN" sz="2800" baseline="-25000">
                <a:solidFill>
                  <a:srgbClr val="FF0000"/>
                </a:solidFill>
                <a:latin typeface="Times New Roman" pitchFamily="18" charset="0"/>
              </a:endParaRPr>
            </a:p>
          </p:txBody>
        </p:sp>
        <p:sp>
          <p:nvSpPr>
            <p:cNvPr id="21516" name="Text Box 11"/>
            <p:cNvSpPr txBox="1">
              <a:spLocks noChangeArrowheads="1"/>
            </p:cNvSpPr>
            <p:nvPr/>
          </p:nvSpPr>
          <p:spPr bwMode="auto">
            <a:xfrm>
              <a:off x="2699" y="3113"/>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400" i="1">
                  <a:solidFill>
                    <a:srgbClr val="FF0000"/>
                  </a:solidFill>
                  <a:latin typeface="Times New Roman" pitchFamily="18" charset="0"/>
                </a:rPr>
                <a:t>C</a:t>
              </a:r>
              <a:r>
                <a:rPr lang="en-US" altLang="zh-CN" sz="2400" baseline="-25000">
                  <a:solidFill>
                    <a:srgbClr val="FF0000"/>
                  </a:solidFill>
                  <a:latin typeface="Times New Roman" pitchFamily="18" charset="0"/>
                </a:rPr>
                <a:t>4</a:t>
              </a:r>
              <a:endParaRPr lang="en-US" altLang="zh-CN" sz="2800" baseline="-25000">
                <a:solidFill>
                  <a:srgbClr val="FF0000"/>
                </a:solidFill>
                <a:latin typeface="Times New Roman" pitchFamily="18" charset="0"/>
              </a:endParaRPr>
            </a:p>
          </p:txBody>
        </p:sp>
        <p:sp>
          <p:nvSpPr>
            <p:cNvPr id="21517" name="Text Box 12"/>
            <p:cNvSpPr txBox="1">
              <a:spLocks noChangeArrowheads="1"/>
            </p:cNvSpPr>
            <p:nvPr/>
          </p:nvSpPr>
          <p:spPr bwMode="auto">
            <a:xfrm>
              <a:off x="4649" y="2886"/>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i="1">
                  <a:solidFill>
                    <a:srgbClr val="FF0000"/>
                  </a:solidFill>
                  <a:latin typeface="Times New Roman" pitchFamily="18" charset="0"/>
                </a:rPr>
                <a:t>z</a:t>
              </a:r>
              <a:endParaRPr lang="en-US" altLang="zh-CN" sz="2800" baseline="-25000">
                <a:solidFill>
                  <a:srgbClr val="FF0000"/>
                </a:solidFill>
                <a:latin typeface="Times New Roman" pitchFamily="18" charset="0"/>
              </a:endParaRPr>
            </a:p>
          </p:txBody>
        </p:sp>
        <p:sp>
          <p:nvSpPr>
            <p:cNvPr id="21518" name="Text Box 13"/>
            <p:cNvSpPr txBox="1">
              <a:spLocks noChangeArrowheads="1"/>
            </p:cNvSpPr>
            <p:nvPr/>
          </p:nvSpPr>
          <p:spPr bwMode="auto">
            <a:xfrm>
              <a:off x="1383" y="265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i="1">
                  <a:solidFill>
                    <a:srgbClr val="FF0000"/>
                  </a:solidFill>
                  <a:latin typeface="Times New Roman" pitchFamily="18" charset="0"/>
                </a:rPr>
                <a:t>z</a:t>
              </a:r>
              <a:r>
                <a:rPr lang="en-US" altLang="zh-CN" sz="2800" baseline="-25000">
                  <a:solidFill>
                    <a:srgbClr val="FF0000"/>
                  </a:solidFill>
                  <a:latin typeface="Times New Roman" pitchFamily="18" charset="0"/>
                </a:rPr>
                <a:t>1</a:t>
              </a:r>
            </a:p>
          </p:txBody>
        </p:sp>
        <p:sp>
          <p:nvSpPr>
            <p:cNvPr id="21519" name="Text Box 14"/>
            <p:cNvSpPr txBox="1">
              <a:spLocks noChangeArrowheads="1"/>
            </p:cNvSpPr>
            <p:nvPr/>
          </p:nvSpPr>
          <p:spPr bwMode="auto">
            <a:xfrm>
              <a:off x="4332" y="2931"/>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i="1">
                  <a:solidFill>
                    <a:srgbClr val="FF0000"/>
                  </a:solidFill>
                  <a:latin typeface="Times New Roman" pitchFamily="18" charset="0"/>
                </a:rPr>
                <a:t>z</a:t>
              </a:r>
              <a:r>
                <a:rPr lang="en-US" altLang="zh-CN" sz="2800" baseline="-25000">
                  <a:solidFill>
                    <a:srgbClr val="FF0000"/>
                  </a:solidFill>
                  <a:latin typeface="Times New Roman" pitchFamily="18" charset="0"/>
                </a:rPr>
                <a:t>2</a:t>
              </a:r>
            </a:p>
          </p:txBody>
        </p:sp>
      </p:grpSp>
    </p:spTree>
    <p:extLst>
      <p:ext uri="{BB962C8B-B14F-4D97-AF65-F5344CB8AC3E}">
        <p14:creationId xmlns:p14="http://schemas.microsoft.com/office/powerpoint/2010/main" val="14203289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4852"/>
                                        </p:tgtEl>
                                        <p:attrNameLst>
                                          <p:attrName>style.visibility</p:attrName>
                                        </p:attrNameLst>
                                      </p:cBhvr>
                                      <p:to>
                                        <p:strVal val="visible"/>
                                      </p:to>
                                    </p:set>
                                    <p:animEffect transition="in" filter="blinds(horizontal)">
                                      <p:cBhvr>
                                        <p:cTn id="7" dur="500"/>
                                        <p:tgtEl>
                                          <p:spTgt spid="334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4853"/>
                                        </p:tgtEl>
                                        <p:attrNameLst>
                                          <p:attrName>style.visibility</p:attrName>
                                        </p:attrNameLst>
                                      </p:cBhvr>
                                      <p:to>
                                        <p:strVal val="visible"/>
                                      </p:to>
                                    </p:set>
                                    <p:animEffect transition="in" filter="blinds(horizontal)">
                                      <p:cBhvr>
                                        <p:cTn id="12" dur="500"/>
                                        <p:tgtEl>
                                          <p:spTgt spid="334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p:bldP spid="33485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ext Box 2"/>
          <p:cNvSpPr txBox="1">
            <a:spLocks noChangeArrowheads="1"/>
          </p:cNvSpPr>
          <p:nvPr/>
        </p:nvSpPr>
        <p:spPr bwMode="auto">
          <a:xfrm>
            <a:off x="457200" y="38100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solidFill>
                  <a:srgbClr val="CC3300"/>
                </a:solidFill>
                <a:latin typeface="楷体" panose="02010609060101010101" pitchFamily="49" charset="-122"/>
                <a:ea typeface="楷体" panose="02010609060101010101" pitchFamily="49" charset="-122"/>
                <a:sym typeface="Monotype Sorts"/>
              </a:rPr>
              <a:t> </a:t>
            </a:r>
            <a:r>
              <a:rPr lang="en-US" altLang="zh-CN" sz="2800" dirty="0">
                <a:solidFill>
                  <a:srgbClr val="0000FF"/>
                </a:solidFill>
                <a:latin typeface="楷体" panose="02010609060101010101" pitchFamily="49" charset="-122"/>
                <a:ea typeface="楷体" panose="02010609060101010101" pitchFamily="49" charset="-122"/>
                <a:sym typeface="Monotype Sorts"/>
              </a:rPr>
              <a:t> </a:t>
            </a:r>
            <a:r>
              <a:rPr lang="zh-CN" altLang="en-US" sz="2800" dirty="0">
                <a:solidFill>
                  <a:srgbClr val="0000FF"/>
                </a:solidFill>
                <a:latin typeface="楷体" panose="02010609060101010101" pitchFamily="49" charset="-122"/>
                <a:ea typeface="楷体" panose="02010609060101010101" pitchFamily="49" charset="-122"/>
              </a:rPr>
              <a:t>任何一个共焦腔与无穷多个稳定球面腔等价</a:t>
            </a:r>
            <a:endParaRPr lang="zh-CN" altLang="en-US" sz="2800" dirty="0">
              <a:latin typeface="楷体" panose="02010609060101010101" pitchFamily="49" charset="-122"/>
              <a:ea typeface="楷体" panose="02010609060101010101" pitchFamily="49" charset="-122"/>
            </a:endParaRPr>
          </a:p>
        </p:txBody>
      </p:sp>
      <p:graphicFrame>
        <p:nvGraphicFramePr>
          <p:cNvPr id="1026" name="Object 3"/>
          <p:cNvGraphicFramePr>
            <a:graphicFrameLocks noChangeAspect="1"/>
          </p:cNvGraphicFramePr>
          <p:nvPr/>
        </p:nvGraphicFramePr>
        <p:xfrm>
          <a:off x="981075" y="3787775"/>
          <a:ext cx="3046413" cy="830263"/>
        </p:xfrm>
        <a:graphic>
          <a:graphicData uri="http://schemas.openxmlformats.org/presentationml/2006/ole">
            <mc:AlternateContent xmlns:mc="http://schemas.openxmlformats.org/markup-compatibility/2006">
              <mc:Choice xmlns:v="urn:schemas-microsoft-com:vml" Requires="v">
                <p:oleObj spid="_x0000_s101382" name="公式" r:id="rId3" imgW="1765080" imgH="482400" progId="Equation.3">
                  <p:embed/>
                </p:oleObj>
              </mc:Choice>
              <mc:Fallback>
                <p:oleObj name="公式" r:id="rId3" imgW="176508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75" y="3787775"/>
                        <a:ext cx="3046413"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4"/>
          <p:cNvGraphicFramePr>
            <a:graphicFrameLocks noChangeAspect="1"/>
          </p:cNvGraphicFramePr>
          <p:nvPr/>
        </p:nvGraphicFramePr>
        <p:xfrm>
          <a:off x="5003800" y="1196975"/>
          <a:ext cx="3124200" cy="1876425"/>
        </p:xfrm>
        <a:graphic>
          <a:graphicData uri="http://schemas.openxmlformats.org/presentationml/2006/ole">
            <mc:AlternateContent xmlns:mc="http://schemas.openxmlformats.org/markup-compatibility/2006">
              <mc:Choice xmlns:v="urn:schemas-microsoft-com:vml" Requires="v">
                <p:oleObj spid="_x0000_s101383" name="公式" r:id="rId5" imgW="1701720" imgH="1117440" progId="Equation.3">
                  <p:embed/>
                </p:oleObj>
              </mc:Choice>
              <mc:Fallback>
                <p:oleObj name="公式" r:id="rId5" imgW="1701720" imgH="1117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1196975"/>
                        <a:ext cx="3124200" cy="187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31" name="Picture 7" descr="f2"/>
          <p:cNvPicPr>
            <a:picLocks noChangeAspect="1" noChangeArrowheads="1"/>
          </p:cNvPicPr>
          <p:nvPr/>
        </p:nvPicPr>
        <p:blipFill>
          <a:blip r:embed="rId7">
            <a:lum bright="-42000" contrast="60000"/>
            <a:extLst>
              <a:ext uri="{28A0092B-C50C-407E-A947-70E740481C1C}">
                <a14:useLocalDpi xmlns:a14="http://schemas.microsoft.com/office/drawing/2010/main" val="0"/>
              </a:ext>
            </a:extLst>
          </a:blip>
          <a:srcRect l="24164" t="30206" r="6796" b="22713"/>
          <a:stretch>
            <a:fillRect/>
          </a:stretch>
        </p:blipFill>
        <p:spPr bwMode="auto">
          <a:xfrm>
            <a:off x="381000" y="1752600"/>
            <a:ext cx="426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8" name="Object 8"/>
          <p:cNvGraphicFramePr>
            <a:graphicFrameLocks noChangeAspect="1"/>
          </p:cNvGraphicFramePr>
          <p:nvPr/>
        </p:nvGraphicFramePr>
        <p:xfrm>
          <a:off x="4932363" y="3429000"/>
          <a:ext cx="1295400" cy="420688"/>
        </p:xfrm>
        <a:graphic>
          <a:graphicData uri="http://schemas.openxmlformats.org/presentationml/2006/ole">
            <mc:AlternateContent xmlns:mc="http://schemas.openxmlformats.org/markup-compatibility/2006">
              <mc:Choice xmlns:v="urn:schemas-microsoft-com:vml" Requires="v">
                <p:oleObj spid="_x0000_s101384" name="公式" r:id="rId8" imgW="660240" imgH="215640" progId="Equation.3">
                  <p:embed/>
                </p:oleObj>
              </mc:Choice>
              <mc:Fallback>
                <p:oleObj name="公式" r:id="rId8" imgW="66024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2363" y="3429000"/>
                        <a:ext cx="12954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
          <p:cNvGrpSpPr>
            <a:grpSpLocks/>
          </p:cNvGrpSpPr>
          <p:nvPr/>
        </p:nvGrpSpPr>
        <p:grpSpPr bwMode="auto">
          <a:xfrm>
            <a:off x="468313" y="4868863"/>
            <a:ext cx="8351837" cy="792162"/>
            <a:chOff x="295" y="3067"/>
            <a:chExt cx="5084" cy="538"/>
          </a:xfrm>
        </p:grpSpPr>
        <p:graphicFrame>
          <p:nvGraphicFramePr>
            <p:cNvPr id="1029" name="Object 5"/>
            <p:cNvGraphicFramePr>
              <a:graphicFrameLocks noChangeAspect="1"/>
            </p:cNvGraphicFramePr>
            <p:nvPr/>
          </p:nvGraphicFramePr>
          <p:xfrm>
            <a:off x="2336" y="3067"/>
            <a:ext cx="1688" cy="538"/>
          </p:xfrm>
          <a:graphic>
            <a:graphicData uri="http://schemas.openxmlformats.org/presentationml/2006/ole">
              <mc:AlternateContent xmlns:mc="http://schemas.openxmlformats.org/markup-compatibility/2006">
                <mc:Choice xmlns:v="urn:schemas-microsoft-com:vml" Requires="v">
                  <p:oleObj spid="_x0000_s101385" name="公式" r:id="rId10" imgW="1587240" imgH="495000" progId="Equation.3">
                    <p:embed/>
                  </p:oleObj>
                </mc:Choice>
                <mc:Fallback>
                  <p:oleObj name="公式" r:id="rId10" imgW="1587240" imgH="495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6" y="3067"/>
                          <a:ext cx="1688"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3" name="Text Box 6"/>
            <p:cNvSpPr txBox="1">
              <a:spLocks noChangeArrowheads="1"/>
            </p:cNvSpPr>
            <p:nvPr/>
          </p:nvSpPr>
          <p:spPr bwMode="auto">
            <a:xfrm>
              <a:off x="295" y="3203"/>
              <a:ext cx="2112"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400" dirty="0">
                  <a:latin typeface="楷体" panose="02010609060101010101" pitchFamily="49" charset="-122"/>
                  <a:ea typeface="楷体" panose="02010609060101010101" pitchFamily="49" charset="-122"/>
                </a:rPr>
                <a:t>可以证明</a:t>
              </a:r>
              <a:r>
                <a:rPr lang="en-US" altLang="zh-CN" sz="2400" dirty="0">
                  <a:latin typeface="楷体" panose="02010609060101010101" pitchFamily="49" charset="-122"/>
                  <a:ea typeface="楷体" panose="02010609060101010101" pitchFamily="49" charset="-122"/>
                </a:rPr>
                <a:t>R</a:t>
              </a:r>
              <a:r>
                <a:rPr lang="en-US"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 R</a:t>
              </a:r>
              <a:r>
                <a:rPr lang="en-US" altLang="zh-CN" sz="2400" baseline="-25000" dirty="0">
                  <a:latin typeface="楷体" panose="02010609060101010101" pitchFamily="49" charset="-122"/>
                  <a:ea typeface="楷体" panose="02010609060101010101" pitchFamily="49" charset="-122"/>
                </a:rPr>
                <a:t>2</a:t>
              </a:r>
              <a:r>
                <a:rPr lang="en-US" altLang="zh-CN" sz="2400" dirty="0">
                  <a:latin typeface="楷体" panose="02010609060101010101" pitchFamily="49" charset="-122"/>
                  <a:ea typeface="楷体" panose="02010609060101010101" pitchFamily="49" charset="-122"/>
                </a:rPr>
                <a:t>, L</a:t>
              </a:r>
              <a:r>
                <a:rPr lang="zh-CN" altLang="en-US" sz="2400" dirty="0">
                  <a:latin typeface="楷体" panose="02010609060101010101" pitchFamily="49" charset="-122"/>
                  <a:ea typeface="楷体" panose="02010609060101010101" pitchFamily="49" charset="-122"/>
                </a:rPr>
                <a:t>满足</a:t>
              </a:r>
              <a:r>
                <a:rPr lang="zh-CN" altLang="en-US" sz="2400" b="0" dirty="0"/>
                <a:t> </a:t>
              </a:r>
              <a:endParaRPr lang="zh-CN" altLang="en-US" sz="2400" b="0" dirty="0">
                <a:latin typeface="Times New Roman" pitchFamily="18" charset="0"/>
              </a:endParaRPr>
            </a:p>
          </p:txBody>
        </p:sp>
        <p:sp>
          <p:nvSpPr>
            <p:cNvPr id="1034" name="Text Box 9"/>
            <p:cNvSpPr txBox="1">
              <a:spLocks noChangeArrowheads="1"/>
            </p:cNvSpPr>
            <p:nvPr/>
          </p:nvSpPr>
          <p:spPr bwMode="auto">
            <a:xfrm>
              <a:off x="4105" y="3203"/>
              <a:ext cx="127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400" dirty="0">
                  <a:latin typeface="Times New Roman" pitchFamily="18" charset="0"/>
                  <a:ea typeface="楷体" panose="02010609060101010101" pitchFamily="49" charset="-122"/>
                </a:rPr>
                <a:t>是稳定球面腔</a:t>
              </a:r>
              <a:endParaRPr lang="zh-CN" altLang="en-US" sz="2000" dirty="0">
                <a:latin typeface="Times New Roman" pitchFamily="18" charset="0"/>
                <a:ea typeface="楷体" panose="02010609060101010101" pitchFamily="49" charset="-122"/>
              </a:endParaRPr>
            </a:p>
          </p:txBody>
        </p:sp>
      </p:grpSp>
    </p:spTree>
    <p:extLst>
      <p:ext uri="{BB962C8B-B14F-4D97-AF65-F5344CB8AC3E}">
        <p14:creationId xmlns:p14="http://schemas.microsoft.com/office/powerpoint/2010/main" val="39579733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a:hlinkClick r:id="" action="ppaction://hlinkshowjump?jump=previousslide" highlightClick="1"/>
          </p:cNvPr>
          <p:cNvSpPr>
            <a:spLocks noChangeArrowheads="1"/>
          </p:cNvSpPr>
          <p:nvPr/>
        </p:nvSpPr>
        <p:spPr bwMode="auto">
          <a:xfrm>
            <a:off x="7019925" y="6453188"/>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22531" name="AutoShape 3">
            <a:hlinkClick r:id="" action="ppaction://hlinkshowjump?jump=nextslide" highlightClick="1"/>
          </p:cNvPr>
          <p:cNvSpPr>
            <a:spLocks noChangeArrowheads="1"/>
          </p:cNvSpPr>
          <p:nvPr/>
        </p:nvSpPr>
        <p:spPr bwMode="auto">
          <a:xfrm>
            <a:off x="8174038" y="6381750"/>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37924" name="Text Box 4"/>
          <p:cNvSpPr txBox="1">
            <a:spLocks noChangeArrowheads="1"/>
          </p:cNvSpPr>
          <p:nvPr/>
        </p:nvSpPr>
        <p:spPr bwMode="auto">
          <a:xfrm>
            <a:off x="323850" y="3671888"/>
            <a:ext cx="790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、任意一个稳定球面腔唯一地等价于某一共焦腔</a:t>
            </a:r>
          </a:p>
        </p:txBody>
      </p:sp>
      <p:sp>
        <p:nvSpPr>
          <p:cNvPr id="337925" name="Text Box 5"/>
          <p:cNvSpPr txBox="1">
            <a:spLocks noChangeArrowheads="1"/>
          </p:cNvSpPr>
          <p:nvPr/>
        </p:nvSpPr>
        <p:spPr bwMode="auto">
          <a:xfrm>
            <a:off x="323850" y="4508500"/>
            <a:ext cx="88201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solidFill>
                  <a:srgbClr val="FFFF00"/>
                </a:solidFill>
                <a:latin typeface="Times New Roman" pitchFamily="18" charset="0"/>
              </a:rPr>
              <a:t>    </a:t>
            </a:r>
            <a:r>
              <a:rPr lang="zh-CN" altLang="en-US" sz="2800" dirty="0">
                <a:latin typeface="Times New Roman" pitchFamily="18" charset="0"/>
                <a:ea typeface="楷体" panose="02010609060101010101" pitchFamily="49" charset="-122"/>
              </a:rPr>
              <a:t>如果某一个球面腔满足稳定性条件，则可以找到一个而且也只能找到一个共焦腔，其行波场的某两个等相面与给定球面腔的两个反射镜面相重合。</a:t>
            </a:r>
          </a:p>
        </p:txBody>
      </p:sp>
      <p:pic>
        <p:nvPicPr>
          <p:cNvPr id="22534" name="Picture 7" descr="f2"/>
          <p:cNvPicPr>
            <a:picLocks noChangeAspect="1" noChangeArrowheads="1"/>
          </p:cNvPicPr>
          <p:nvPr/>
        </p:nvPicPr>
        <p:blipFill>
          <a:blip r:embed="rId2">
            <a:lum bright="-12000" contrast="18000"/>
            <a:extLst>
              <a:ext uri="{28A0092B-C50C-407E-A947-70E740481C1C}">
                <a14:useLocalDpi xmlns:a14="http://schemas.microsoft.com/office/drawing/2010/main" val="0"/>
              </a:ext>
            </a:extLst>
          </a:blip>
          <a:srcRect l="17809" t="18513" r="9589" b="4793"/>
          <a:stretch>
            <a:fillRect/>
          </a:stretch>
        </p:blipFill>
        <p:spPr bwMode="auto">
          <a:xfrm>
            <a:off x="1752600" y="533400"/>
            <a:ext cx="51816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0322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24"/>
                                        </p:tgtEl>
                                        <p:attrNameLst>
                                          <p:attrName>style.visibility</p:attrName>
                                        </p:attrNameLst>
                                      </p:cBhvr>
                                      <p:to>
                                        <p:strVal val="visible"/>
                                      </p:to>
                                    </p:set>
                                    <p:animEffect transition="in" filter="blinds(horizontal)">
                                      <p:cBhvr>
                                        <p:cTn id="7" dur="500"/>
                                        <p:tgtEl>
                                          <p:spTgt spid="337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7925"/>
                                        </p:tgtEl>
                                        <p:attrNameLst>
                                          <p:attrName>style.visibility</p:attrName>
                                        </p:attrNameLst>
                                      </p:cBhvr>
                                      <p:to>
                                        <p:strVal val="visible"/>
                                      </p:to>
                                    </p:set>
                                    <p:animEffect transition="in" filter="box(in)">
                                      <p:cBhvr>
                                        <p:cTn id="12" dur="500"/>
                                        <p:tgtEl>
                                          <p:spTgt spid="337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4" grpId="0"/>
      <p:bldP spid="3379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4" name="Rectangle 4"/>
          <p:cNvSpPr>
            <a:spLocks noChangeArrowheads="1"/>
          </p:cNvSpPr>
          <p:nvPr/>
        </p:nvSpPr>
        <p:spPr bwMode="auto">
          <a:xfrm>
            <a:off x="539750" y="981075"/>
            <a:ext cx="828040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特点</a:t>
            </a:r>
            <a:r>
              <a:rPr lang="zh-CN" altLang="en-US" sz="2800" baseline="-250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t>
            </a:r>
          </a:p>
          <a:p>
            <a:pPr eaLnBrk="1" hangingPunct="1">
              <a:lnSpc>
                <a:spcPct val="110000"/>
              </a:lnSpc>
              <a:spcBef>
                <a:spcPct val="0"/>
              </a:spcBef>
            </a:pPr>
            <a:r>
              <a:rPr lang="en-US" altLang="zh-CN" sz="2800" dirty="0">
                <a:latin typeface="楷体" panose="02010609060101010101" pitchFamily="49" charset="-122"/>
                <a:ea typeface="楷体" panose="02010609060101010101" pitchFamily="49" charset="-122"/>
              </a:rPr>
              <a:t> (1) </a:t>
            </a:r>
            <a:r>
              <a:rPr lang="en-US" altLang="zh-CN" sz="2800" i="1" dirty="0" err="1">
                <a:latin typeface="Times New Roman" pitchFamily="18" charset="0"/>
                <a:ea typeface="楷体" panose="02010609060101010101" pitchFamily="49" charset="-122"/>
              </a:rPr>
              <a:t>E</a:t>
            </a:r>
            <a:r>
              <a:rPr lang="en-US" altLang="zh-CN" sz="2800" baseline="-25000" dirty="0" err="1">
                <a:latin typeface="Times New Roman" pitchFamily="18" charset="0"/>
                <a:ea typeface="楷体" panose="02010609060101010101" pitchFamily="49" charset="-122"/>
              </a:rPr>
              <a:t>mn</a:t>
            </a:r>
            <a:r>
              <a:rPr lang="en-US" altLang="zh-CN" sz="2800" dirty="0">
                <a:latin typeface="Times New Roman" pitchFamily="18" charset="0"/>
                <a:ea typeface="楷体" panose="02010609060101010101" pitchFamily="49" charset="-122"/>
              </a:rPr>
              <a:t>(x, y, z )</a:t>
            </a:r>
            <a:r>
              <a:rPr lang="zh-CN" altLang="en-US" sz="2800" dirty="0">
                <a:latin typeface="楷体" panose="02010609060101010101" pitchFamily="49" charset="-122"/>
                <a:ea typeface="楷体" panose="02010609060101010101" pitchFamily="49" charset="-122"/>
              </a:rPr>
              <a:t>是由腔的一个镜面上的场产生，并沿着腔的轴线而传播的行波场。</a:t>
            </a:r>
          </a:p>
        </p:txBody>
      </p:sp>
      <p:sp>
        <p:nvSpPr>
          <p:cNvPr id="409605" name="Rectangle 5"/>
          <p:cNvSpPr>
            <a:spLocks noChangeArrowheads="1"/>
          </p:cNvSpPr>
          <p:nvPr/>
        </p:nvSpPr>
        <p:spPr bwMode="auto">
          <a:xfrm>
            <a:off x="611188" y="2924175"/>
            <a:ext cx="80645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solidFill>
                  <a:srgbClr val="FFFF00"/>
                </a:solidFill>
                <a:latin typeface="Times New Roman" pitchFamily="18" charset="0"/>
              </a:rPr>
              <a:t>(</a:t>
            </a:r>
            <a:r>
              <a:rPr lang="en-US" altLang="zh-CN" sz="2800" dirty="0">
                <a:latin typeface="楷体" panose="02010609060101010101" pitchFamily="49" charset="-122"/>
                <a:ea typeface="楷体" panose="02010609060101010101" pitchFamily="49" charset="-122"/>
              </a:rPr>
              <a:t>2) </a:t>
            </a:r>
            <a:r>
              <a:rPr lang="zh-CN" altLang="en-US" sz="2800" dirty="0">
                <a:latin typeface="楷体" panose="02010609060101010101" pitchFamily="49" charset="-122"/>
                <a:ea typeface="楷体" panose="02010609060101010101" pitchFamily="49" charset="-122"/>
              </a:rPr>
              <a:t>考虑到镜的适当透过率后，</a:t>
            </a:r>
            <a:r>
              <a:rPr lang="en-US" altLang="zh-CN" sz="2800" i="1" dirty="0" err="1">
                <a:latin typeface="Times New Roman" pitchFamily="18" charset="0"/>
                <a:ea typeface="楷体" panose="02010609060101010101" pitchFamily="49" charset="-122"/>
              </a:rPr>
              <a:t>E</a:t>
            </a:r>
            <a:r>
              <a:rPr lang="en-US" altLang="zh-CN" sz="2800" baseline="-25000" dirty="0" err="1">
                <a:latin typeface="Times New Roman" pitchFamily="18" charset="0"/>
                <a:ea typeface="楷体" panose="02010609060101010101" pitchFamily="49" charset="-122"/>
              </a:rPr>
              <a:t>mn</a:t>
            </a:r>
            <a:r>
              <a:rPr lang="en-US" altLang="zh-CN" sz="2800" dirty="0">
                <a:latin typeface="Times New Roman" pitchFamily="18" charset="0"/>
                <a:ea typeface="楷体" panose="02010609060101010101" pitchFamily="49" charset="-122"/>
              </a:rPr>
              <a:t>(x, y, z )</a:t>
            </a:r>
            <a:r>
              <a:rPr lang="zh-CN" altLang="en-US" sz="2800" dirty="0">
                <a:latin typeface="Times New Roman" pitchFamily="18" charset="0"/>
                <a:ea typeface="楷体" panose="02010609060101010101" pitchFamily="49" charset="-122"/>
              </a:rPr>
              <a:t>不仅适用于腔内空间中的场，而且对输出到腔外的场也同样适用</a:t>
            </a:r>
            <a:r>
              <a:rPr lang="zh-CN" altLang="en-US" sz="2800" dirty="0">
                <a:latin typeface="楷体" panose="02010609060101010101" pitchFamily="49" charset="-122"/>
                <a:ea typeface="楷体" panose="02010609060101010101" pitchFamily="49" charset="-122"/>
              </a:rPr>
              <a:t>。</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box(in)">
                                      <p:cBhvr>
                                        <p:cTn id="7" dur="500"/>
                                        <p:tgtEl>
                                          <p:spTgt spid="409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9605"/>
                                        </p:tgtEl>
                                        <p:attrNameLst>
                                          <p:attrName>style.visibility</p:attrName>
                                        </p:attrNameLst>
                                      </p:cBhvr>
                                      <p:to>
                                        <p:strVal val="visible"/>
                                      </p:to>
                                    </p:set>
                                    <p:animEffect transition="in" filter="box(in)">
                                      <p:cBhvr>
                                        <p:cTn id="12" dur="500"/>
                                        <p:tgtEl>
                                          <p:spTgt spid="409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p:bldP spid="40960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ChangeArrowheads="1"/>
          </p:cNvSpPr>
          <p:nvPr/>
        </p:nvSpPr>
        <p:spPr bwMode="auto">
          <a:xfrm>
            <a:off x="381000" y="244475"/>
            <a:ext cx="77556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800" dirty="0">
                <a:solidFill>
                  <a:srgbClr val="CC3300"/>
                </a:solidFill>
                <a:latin typeface="楷体" panose="02010609060101010101" pitchFamily="49" charset="-122"/>
                <a:ea typeface="楷体" panose="02010609060101010101" pitchFamily="49" charset="-122"/>
                <a:sym typeface="Monotype Sorts"/>
              </a:rPr>
              <a:t> </a:t>
            </a:r>
            <a:r>
              <a:rPr lang="en-US" altLang="zh-CN" sz="2800" dirty="0">
                <a:latin typeface="楷体" panose="02010609060101010101" pitchFamily="49" charset="-122"/>
                <a:ea typeface="楷体" panose="02010609060101010101" pitchFamily="49" charset="-122"/>
                <a:sym typeface="Monotype Sorts"/>
              </a:rPr>
              <a:t> </a:t>
            </a:r>
            <a:r>
              <a:rPr lang="zh-CN" altLang="en-US" sz="2800" dirty="0">
                <a:solidFill>
                  <a:srgbClr val="0000FF"/>
                </a:solidFill>
                <a:latin typeface="楷体" panose="02010609060101010101" pitchFamily="49" charset="-122"/>
                <a:ea typeface="楷体" panose="02010609060101010101" pitchFamily="49" charset="-122"/>
              </a:rPr>
              <a:t>任意一个稳定球面腔只有一个等价的共焦腔</a:t>
            </a:r>
            <a:endParaRPr lang="zh-CN" altLang="en-US" sz="2800" dirty="0">
              <a:latin typeface="楷体" panose="02010609060101010101" pitchFamily="49" charset="-122"/>
              <a:ea typeface="楷体" panose="02010609060101010101" pitchFamily="49" charset="-122"/>
            </a:endParaRPr>
          </a:p>
        </p:txBody>
      </p:sp>
      <p:sp>
        <p:nvSpPr>
          <p:cNvPr id="2057" name="Text Box 3"/>
          <p:cNvSpPr txBox="1">
            <a:spLocks noChangeArrowheads="1"/>
          </p:cNvSpPr>
          <p:nvPr/>
        </p:nvSpPr>
        <p:spPr bwMode="auto">
          <a:xfrm>
            <a:off x="0" y="836613"/>
            <a:ext cx="8915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400" b="0" dirty="0">
                <a:latin typeface="Times New Roman" pitchFamily="18" charset="0"/>
                <a:ea typeface="黑体" pitchFamily="49" charset="-122"/>
              </a:rPr>
              <a:t>  </a:t>
            </a:r>
            <a:r>
              <a:rPr lang="zh-CN" altLang="en-US" sz="2600" dirty="0">
                <a:solidFill>
                  <a:srgbClr val="FF0000"/>
                </a:solidFill>
                <a:latin typeface="楷体" panose="02010609060101010101" pitchFamily="49" charset="-122"/>
                <a:ea typeface="楷体" panose="02010609060101010101" pitchFamily="49" charset="-122"/>
              </a:rPr>
              <a:t>关键问题：</a:t>
            </a:r>
            <a:r>
              <a:rPr lang="zh-CN" altLang="en-US" sz="2600" dirty="0">
                <a:solidFill>
                  <a:srgbClr val="660066"/>
                </a:solidFill>
                <a:latin typeface="楷体" panose="02010609060101010101" pitchFamily="49" charset="-122"/>
                <a:ea typeface="楷体" panose="02010609060101010101" pitchFamily="49" charset="-122"/>
              </a:rPr>
              <a:t>已知</a:t>
            </a:r>
            <a:r>
              <a:rPr lang="en-US" altLang="zh-CN" sz="2600" i="1" dirty="0">
                <a:solidFill>
                  <a:srgbClr val="660066"/>
                </a:solidFill>
                <a:latin typeface="Times New Roman" pitchFamily="18" charset="0"/>
                <a:ea typeface="楷体" panose="02010609060101010101" pitchFamily="49" charset="-122"/>
              </a:rPr>
              <a:t>R</a:t>
            </a:r>
            <a:r>
              <a:rPr lang="en-US" altLang="zh-CN" sz="2600" baseline="-25000" dirty="0">
                <a:solidFill>
                  <a:srgbClr val="660066"/>
                </a:solidFill>
                <a:latin typeface="Times New Roman" pitchFamily="18" charset="0"/>
                <a:ea typeface="楷体" panose="02010609060101010101" pitchFamily="49" charset="-122"/>
              </a:rPr>
              <a:t>1</a:t>
            </a:r>
            <a:r>
              <a:rPr lang="en-US" altLang="zh-CN" sz="2600" baseline="-25000" dirty="0">
                <a:solidFill>
                  <a:srgbClr val="660066"/>
                </a:solidFill>
                <a:latin typeface="楷体" panose="02010609060101010101" pitchFamily="49" charset="-122"/>
                <a:ea typeface="楷体" panose="02010609060101010101" pitchFamily="49" charset="-122"/>
              </a:rPr>
              <a:t> </a:t>
            </a:r>
            <a:r>
              <a:rPr lang="en-US" altLang="zh-CN" sz="2600" i="1" dirty="0">
                <a:solidFill>
                  <a:srgbClr val="660066"/>
                </a:solidFill>
                <a:latin typeface="楷体" panose="02010609060101010101" pitchFamily="49" charset="-122"/>
                <a:ea typeface="楷体" panose="02010609060101010101" pitchFamily="49" charset="-122"/>
              </a:rPr>
              <a:t>,</a:t>
            </a:r>
            <a:r>
              <a:rPr lang="en-US" altLang="zh-CN" sz="2600" i="1" dirty="0">
                <a:solidFill>
                  <a:srgbClr val="660066"/>
                </a:solidFill>
                <a:latin typeface="Times New Roman" pitchFamily="18" charset="0"/>
                <a:ea typeface="楷体" panose="02010609060101010101" pitchFamily="49" charset="-122"/>
              </a:rPr>
              <a:t>R</a:t>
            </a:r>
            <a:r>
              <a:rPr lang="en-US" altLang="zh-CN" sz="2600" baseline="-25000" dirty="0">
                <a:solidFill>
                  <a:srgbClr val="660066"/>
                </a:solidFill>
                <a:latin typeface="Times New Roman" pitchFamily="18" charset="0"/>
                <a:ea typeface="楷体" panose="02010609060101010101" pitchFamily="49" charset="-122"/>
              </a:rPr>
              <a:t>2</a:t>
            </a:r>
            <a:r>
              <a:rPr lang="en-US" altLang="zh-CN" sz="2600" baseline="-25000" dirty="0">
                <a:solidFill>
                  <a:srgbClr val="660066"/>
                </a:solidFill>
                <a:latin typeface="楷体" panose="02010609060101010101" pitchFamily="49" charset="-122"/>
                <a:ea typeface="楷体" panose="02010609060101010101" pitchFamily="49" charset="-122"/>
              </a:rPr>
              <a:t> </a:t>
            </a:r>
            <a:r>
              <a:rPr lang="en-US" altLang="zh-CN" sz="2600" i="1" dirty="0">
                <a:solidFill>
                  <a:srgbClr val="660066"/>
                </a:solidFill>
                <a:latin typeface="楷体" panose="02010609060101010101" pitchFamily="49" charset="-122"/>
                <a:ea typeface="楷体" panose="02010609060101010101" pitchFamily="49" charset="-122"/>
              </a:rPr>
              <a:t>,</a:t>
            </a:r>
            <a:r>
              <a:rPr lang="en-US" altLang="zh-CN" sz="2600" i="1" dirty="0">
                <a:solidFill>
                  <a:srgbClr val="660066"/>
                </a:solidFill>
                <a:latin typeface="Times New Roman" pitchFamily="18" charset="0"/>
                <a:ea typeface="楷体" panose="02010609060101010101" pitchFamily="49" charset="-122"/>
              </a:rPr>
              <a:t>L</a:t>
            </a:r>
            <a:r>
              <a:rPr lang="en-US" altLang="zh-CN" sz="2600" dirty="0">
                <a:solidFill>
                  <a:srgbClr val="660066"/>
                </a:solidFill>
                <a:latin typeface="Times New Roman" pitchFamily="18" charset="0"/>
                <a:ea typeface="楷体" panose="02010609060101010101" pitchFamily="49" charset="-122"/>
              </a:rPr>
              <a:t> </a:t>
            </a:r>
            <a:r>
              <a:rPr lang="zh-CN" altLang="en-US" sz="2600" dirty="0">
                <a:solidFill>
                  <a:srgbClr val="660066"/>
                </a:solidFill>
                <a:latin typeface="楷体" panose="02010609060101010101" pitchFamily="49" charset="-122"/>
                <a:ea typeface="楷体" panose="02010609060101010101" pitchFamily="49" charset="-122"/>
              </a:rPr>
              <a:t>如何求出等价共焦腔位置及 </a:t>
            </a:r>
            <a:r>
              <a:rPr lang="en-US" altLang="zh-CN" sz="2600" i="1" dirty="0">
                <a:solidFill>
                  <a:srgbClr val="660066"/>
                </a:solidFill>
                <a:latin typeface="Times New Roman" pitchFamily="18" charset="0"/>
                <a:ea typeface="楷体" panose="02010609060101010101" pitchFamily="49" charset="-122"/>
              </a:rPr>
              <a:t>f</a:t>
            </a:r>
            <a:r>
              <a:rPr lang="en-US" altLang="zh-CN" sz="2600" dirty="0">
                <a:solidFill>
                  <a:srgbClr val="660066"/>
                </a:solidFill>
                <a:latin typeface="楷体" panose="02010609060101010101" pitchFamily="49" charset="-122"/>
                <a:ea typeface="楷体" panose="02010609060101010101" pitchFamily="49" charset="-122"/>
              </a:rPr>
              <a:t> </a:t>
            </a:r>
            <a:r>
              <a:rPr lang="zh-CN" altLang="en-US" sz="2600" dirty="0">
                <a:solidFill>
                  <a:srgbClr val="660066"/>
                </a:solidFill>
                <a:latin typeface="楷体" panose="02010609060101010101" pitchFamily="49" charset="-122"/>
                <a:ea typeface="楷体" panose="02010609060101010101" pitchFamily="49" charset="-122"/>
              </a:rPr>
              <a:t>值</a:t>
            </a:r>
            <a:endParaRPr lang="zh-CN" altLang="en-US" sz="2400" dirty="0">
              <a:latin typeface="楷体" panose="02010609060101010101" pitchFamily="49" charset="-122"/>
              <a:ea typeface="楷体" panose="02010609060101010101" pitchFamily="49" charset="-122"/>
            </a:endParaRPr>
          </a:p>
        </p:txBody>
      </p:sp>
      <p:graphicFrame>
        <p:nvGraphicFramePr>
          <p:cNvPr id="2050" name="Object 4"/>
          <p:cNvGraphicFramePr>
            <a:graphicFrameLocks noChangeAspect="1"/>
          </p:cNvGraphicFramePr>
          <p:nvPr/>
        </p:nvGraphicFramePr>
        <p:xfrm>
          <a:off x="5029200" y="1371600"/>
          <a:ext cx="3276600" cy="1914525"/>
        </p:xfrm>
        <a:graphic>
          <a:graphicData uri="http://schemas.openxmlformats.org/presentationml/2006/ole">
            <mc:AlternateContent xmlns:mc="http://schemas.openxmlformats.org/markup-compatibility/2006">
              <mc:Choice xmlns:v="urn:schemas-microsoft-com:vml" Requires="v">
                <p:oleObj spid="_x0000_s102408" name="公式" r:id="rId3" imgW="1536480" imgH="965160" progId="Equation.3">
                  <p:embed/>
                </p:oleObj>
              </mc:Choice>
              <mc:Fallback>
                <p:oleObj name="公式" r:id="rId3" imgW="1536480" imgH="965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371600"/>
                        <a:ext cx="3276600" cy="191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p:cNvGraphicFramePr>
            <a:graphicFrameLocks noChangeAspect="1"/>
          </p:cNvGraphicFramePr>
          <p:nvPr/>
        </p:nvGraphicFramePr>
        <p:xfrm>
          <a:off x="5173663" y="3276600"/>
          <a:ext cx="1425575" cy="422275"/>
        </p:xfrm>
        <a:graphic>
          <a:graphicData uri="http://schemas.openxmlformats.org/presentationml/2006/ole">
            <mc:AlternateContent xmlns:mc="http://schemas.openxmlformats.org/markup-compatibility/2006">
              <mc:Choice xmlns:v="urn:schemas-microsoft-com:vml" Requires="v">
                <p:oleObj spid="_x0000_s102409" name="公式" r:id="rId5" imgW="660240" imgH="215640" progId="Equation.3">
                  <p:embed/>
                </p:oleObj>
              </mc:Choice>
              <mc:Fallback>
                <p:oleObj name="公式" r:id="rId5" imgW="6602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3663" y="3276600"/>
                        <a:ext cx="142557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6"/>
          <p:cNvGraphicFramePr>
            <a:graphicFrameLocks noChangeAspect="1"/>
          </p:cNvGraphicFramePr>
          <p:nvPr/>
        </p:nvGraphicFramePr>
        <p:xfrm>
          <a:off x="687388" y="3962400"/>
          <a:ext cx="6626225" cy="895350"/>
        </p:xfrm>
        <a:graphic>
          <a:graphicData uri="http://schemas.openxmlformats.org/presentationml/2006/ole">
            <mc:AlternateContent xmlns:mc="http://schemas.openxmlformats.org/markup-compatibility/2006">
              <mc:Choice xmlns:v="urn:schemas-microsoft-com:vml" Requires="v">
                <p:oleObj spid="_x0000_s102410" name="公式" r:id="rId7" imgW="3225600" imgH="431640" progId="Equation.3">
                  <p:embed/>
                </p:oleObj>
              </mc:Choice>
              <mc:Fallback>
                <p:oleObj name="公式" r:id="rId7" imgW="322560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388" y="3962400"/>
                        <a:ext cx="662622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7"/>
          <p:cNvGraphicFramePr>
            <a:graphicFrameLocks noChangeAspect="1"/>
          </p:cNvGraphicFramePr>
          <p:nvPr/>
        </p:nvGraphicFramePr>
        <p:xfrm>
          <a:off x="533400" y="5181600"/>
          <a:ext cx="4191000" cy="882650"/>
        </p:xfrm>
        <a:graphic>
          <a:graphicData uri="http://schemas.openxmlformats.org/presentationml/2006/ole">
            <mc:AlternateContent xmlns:mc="http://schemas.openxmlformats.org/markup-compatibility/2006">
              <mc:Choice xmlns:v="urn:schemas-microsoft-com:vml" Requires="v">
                <p:oleObj spid="_x0000_s102411" name="公式" r:id="rId9" imgW="2197080" imgH="431640" progId="Equation.3">
                  <p:embed/>
                </p:oleObj>
              </mc:Choice>
              <mc:Fallback>
                <p:oleObj name="公式" r:id="rId9" imgW="219708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5181600"/>
                        <a:ext cx="419100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8" name="Picture 8" descr="f2"/>
          <p:cNvPicPr>
            <a:picLocks noChangeAspect="1" noChangeArrowheads="1"/>
          </p:cNvPicPr>
          <p:nvPr/>
        </p:nvPicPr>
        <p:blipFill>
          <a:blip r:embed="rId11">
            <a:lum bright="-12000" contrast="18000"/>
            <a:extLst>
              <a:ext uri="{28A0092B-C50C-407E-A947-70E740481C1C}">
                <a14:useLocalDpi xmlns:a14="http://schemas.microsoft.com/office/drawing/2010/main" val="0"/>
              </a:ext>
            </a:extLst>
          </a:blip>
          <a:srcRect l="17809" t="18513" r="9589" b="4793"/>
          <a:stretch>
            <a:fillRect/>
          </a:stretch>
        </p:blipFill>
        <p:spPr bwMode="auto">
          <a:xfrm>
            <a:off x="304800" y="1600200"/>
            <a:ext cx="4038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54" name="Object 9"/>
          <p:cNvGraphicFramePr>
            <a:graphicFrameLocks noChangeAspect="1"/>
          </p:cNvGraphicFramePr>
          <p:nvPr/>
        </p:nvGraphicFramePr>
        <p:xfrm>
          <a:off x="5638800" y="5715000"/>
          <a:ext cx="3124200" cy="485775"/>
        </p:xfrm>
        <a:graphic>
          <a:graphicData uri="http://schemas.openxmlformats.org/presentationml/2006/ole">
            <mc:AlternateContent xmlns:mc="http://schemas.openxmlformats.org/markup-compatibility/2006">
              <mc:Choice xmlns:v="urn:schemas-microsoft-com:vml" Requires="v">
                <p:oleObj spid="_x0000_s102412" name="公式" r:id="rId12" imgW="1473120" imgH="228600" progId="Equation.3">
                  <p:embed/>
                </p:oleObj>
              </mc:Choice>
              <mc:Fallback>
                <p:oleObj name="公式" r:id="rId12" imgW="147312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38800" y="5715000"/>
                        <a:ext cx="31242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10"/>
          <p:cNvGraphicFramePr>
            <a:graphicFrameLocks noChangeAspect="1"/>
          </p:cNvGraphicFramePr>
          <p:nvPr/>
        </p:nvGraphicFramePr>
        <p:xfrm>
          <a:off x="5334000" y="5105400"/>
          <a:ext cx="3271838" cy="457200"/>
        </p:xfrm>
        <a:graphic>
          <a:graphicData uri="http://schemas.openxmlformats.org/presentationml/2006/ole">
            <mc:AlternateContent xmlns:mc="http://schemas.openxmlformats.org/markup-compatibility/2006">
              <mc:Choice xmlns:v="urn:schemas-microsoft-com:vml" Requires="v">
                <p:oleObj spid="_x0000_s102413" name="公式" r:id="rId14" imgW="1638000" imgH="215640" progId="Equation.3">
                  <p:embed/>
                </p:oleObj>
              </mc:Choice>
              <mc:Fallback>
                <p:oleObj name="公式" r:id="rId14" imgW="163800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0" y="5105400"/>
                        <a:ext cx="32718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9" name="Text Box 11"/>
          <p:cNvSpPr txBox="1">
            <a:spLocks noChangeArrowheads="1"/>
          </p:cNvSpPr>
          <p:nvPr/>
        </p:nvSpPr>
        <p:spPr bwMode="auto">
          <a:xfrm>
            <a:off x="4800600" y="5105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400" dirty="0">
                <a:ea typeface="楷体" panose="02010609060101010101" pitchFamily="49" charset="-122"/>
              </a:rPr>
              <a:t>当</a:t>
            </a:r>
          </a:p>
        </p:txBody>
      </p:sp>
      <p:sp>
        <p:nvSpPr>
          <p:cNvPr id="2060" name="Text Box 12"/>
          <p:cNvSpPr txBox="1">
            <a:spLocks noChangeArrowheads="1"/>
          </p:cNvSpPr>
          <p:nvPr/>
        </p:nvSpPr>
        <p:spPr bwMode="auto">
          <a:xfrm>
            <a:off x="4800600" y="5715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400" dirty="0">
                <a:ea typeface="楷体" panose="02010609060101010101" pitchFamily="49" charset="-122"/>
              </a:rPr>
              <a:t>可得</a:t>
            </a:r>
          </a:p>
        </p:txBody>
      </p:sp>
      <p:sp>
        <p:nvSpPr>
          <p:cNvPr id="2061" name="AutoShape 13"/>
          <p:cNvSpPr>
            <a:spLocks/>
          </p:cNvSpPr>
          <p:nvPr/>
        </p:nvSpPr>
        <p:spPr bwMode="auto">
          <a:xfrm>
            <a:off x="4572000" y="1828800"/>
            <a:ext cx="381000" cy="1676400"/>
          </a:xfrm>
          <a:prstGeom prst="leftBrace">
            <a:avLst>
              <a:gd name="adj1" fmla="val 3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Tree>
    <p:extLst>
      <p:ext uri="{BB962C8B-B14F-4D97-AF65-F5344CB8AC3E}">
        <p14:creationId xmlns:p14="http://schemas.microsoft.com/office/powerpoint/2010/main" val="1845044698"/>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a:hlinkClick r:id="" action="ppaction://hlinkshowjump?jump=previousslide" highlightClick="1"/>
          </p:cNvPr>
          <p:cNvSpPr>
            <a:spLocks noChangeArrowheads="1"/>
          </p:cNvSpPr>
          <p:nvPr/>
        </p:nvSpPr>
        <p:spPr bwMode="auto">
          <a:xfrm>
            <a:off x="7308850" y="6237288"/>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23555" name="AutoShape 3">
            <a:hlinkClick r:id="" action="ppaction://hlinkshowjump?jump=nextslide" highlightClick="1"/>
          </p:cNvPr>
          <p:cNvSpPr>
            <a:spLocks noChangeArrowheads="1"/>
          </p:cNvSpPr>
          <p:nvPr/>
        </p:nvSpPr>
        <p:spPr bwMode="auto">
          <a:xfrm>
            <a:off x="8243888" y="6237288"/>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39972" name="Text Box 4"/>
          <p:cNvSpPr txBox="1">
            <a:spLocks noChangeArrowheads="1"/>
          </p:cNvSpPr>
          <p:nvPr/>
        </p:nvSpPr>
        <p:spPr bwMode="auto">
          <a:xfrm>
            <a:off x="323850" y="304800"/>
            <a:ext cx="2808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、等价条件</a:t>
            </a:r>
          </a:p>
        </p:txBody>
      </p:sp>
      <p:sp>
        <p:nvSpPr>
          <p:cNvPr id="339973" name="Text Box 5"/>
          <p:cNvSpPr txBox="1">
            <a:spLocks noChangeArrowheads="1"/>
          </p:cNvSpPr>
          <p:nvPr/>
        </p:nvSpPr>
        <p:spPr bwMode="auto">
          <a:xfrm>
            <a:off x="755650" y="1125538"/>
            <a:ext cx="792003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Times New Roman" pitchFamily="18" charset="0"/>
                <a:ea typeface="楷体" panose="02010609060101010101" pitchFamily="49" charset="-122"/>
              </a:rPr>
              <a:t>以拉盖尔</a:t>
            </a:r>
            <a:r>
              <a:rPr lang="en-US" altLang="zh-CN" sz="2800" dirty="0">
                <a:latin typeface="Times New Roman" pitchFamily="18" charset="0"/>
                <a:ea typeface="楷体" panose="02010609060101010101" pitchFamily="49" charset="-122"/>
              </a:rPr>
              <a:t>—</a:t>
            </a:r>
            <a:r>
              <a:rPr lang="zh-CN" altLang="en-US" sz="2800" dirty="0">
                <a:latin typeface="Times New Roman" pitchFamily="18" charset="0"/>
                <a:ea typeface="楷体" panose="02010609060101010101" pitchFamily="49" charset="-122"/>
              </a:rPr>
              <a:t>高斯或厄米</a:t>
            </a:r>
            <a:r>
              <a:rPr lang="en-US" altLang="zh-CN" sz="2800" dirty="0">
                <a:latin typeface="Times New Roman" pitchFamily="18" charset="0"/>
                <a:ea typeface="楷体" panose="02010609060101010101" pitchFamily="49" charset="-122"/>
              </a:rPr>
              <a:t>—</a:t>
            </a:r>
            <a:r>
              <a:rPr lang="zh-CN" altLang="en-US" sz="2800" dirty="0">
                <a:latin typeface="Times New Roman" pitchFamily="18" charset="0"/>
                <a:ea typeface="楷体" panose="02010609060101010101" pitchFamily="49" charset="-122"/>
              </a:rPr>
              <a:t>高斯近似为前提。即只有稳定腔的孔径足够大，腔中的场集中在轴线附近时，等价结论才正确。</a:t>
            </a:r>
          </a:p>
        </p:txBody>
      </p:sp>
    </p:spTree>
    <p:extLst>
      <p:ext uri="{BB962C8B-B14F-4D97-AF65-F5344CB8AC3E}">
        <p14:creationId xmlns:p14="http://schemas.microsoft.com/office/powerpoint/2010/main" val="10867727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9972"/>
                                        </p:tgtEl>
                                        <p:attrNameLst>
                                          <p:attrName>style.visibility</p:attrName>
                                        </p:attrNameLst>
                                      </p:cBhvr>
                                      <p:to>
                                        <p:strVal val="visible"/>
                                      </p:to>
                                    </p:set>
                                    <p:animEffect transition="in" filter="box(in)">
                                      <p:cBhvr>
                                        <p:cTn id="7" dur="500"/>
                                        <p:tgtEl>
                                          <p:spTgt spid="339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9973"/>
                                        </p:tgtEl>
                                        <p:attrNameLst>
                                          <p:attrName>style.visibility</p:attrName>
                                        </p:attrNameLst>
                                      </p:cBhvr>
                                      <p:to>
                                        <p:strVal val="visible"/>
                                      </p:to>
                                    </p:set>
                                    <p:animEffect transition="in" filter="box(in)">
                                      <p:cBhvr>
                                        <p:cTn id="12" dur="500"/>
                                        <p:tgtEl>
                                          <p:spTgt spid="339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2" grpId="0"/>
      <p:bldP spid="33997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AutoShape 2">
            <a:hlinkClick r:id="" action="ppaction://hlinkshowjump?jump=previousslide" highlightClick="1"/>
          </p:cNvPr>
          <p:cNvSpPr>
            <a:spLocks noChangeArrowheads="1"/>
          </p:cNvSpPr>
          <p:nvPr/>
        </p:nvSpPr>
        <p:spPr bwMode="auto">
          <a:xfrm>
            <a:off x="7308850" y="6237288"/>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080" name="AutoShape 3">
            <a:hlinkClick r:id="" action="ppaction://hlinkshowjump?jump=nextslide" highlightClick="1"/>
          </p:cNvPr>
          <p:cNvSpPr>
            <a:spLocks noChangeArrowheads="1"/>
          </p:cNvSpPr>
          <p:nvPr/>
        </p:nvSpPr>
        <p:spPr bwMode="auto">
          <a:xfrm>
            <a:off x="8243888" y="6237288"/>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50214" name="Text Box 6"/>
          <p:cNvSpPr txBox="1">
            <a:spLocks noChangeArrowheads="1"/>
          </p:cNvSpPr>
          <p:nvPr/>
        </p:nvSpPr>
        <p:spPr bwMode="auto">
          <a:xfrm>
            <a:off x="250825" y="246063"/>
            <a:ext cx="698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楷体" panose="02010609060101010101" pitchFamily="49" charset="-122"/>
                <a:ea typeface="楷体" panose="02010609060101010101" pitchFamily="49" charset="-122"/>
              </a:rPr>
              <a:t>二、镜面上的光斑尺寸</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基模情况</a:t>
            </a:r>
            <a:r>
              <a:rPr lang="en-US" altLang="zh-CN" sz="2800" dirty="0">
                <a:latin typeface="楷体" panose="02010609060101010101" pitchFamily="49" charset="-122"/>
                <a:ea typeface="楷体" panose="02010609060101010101" pitchFamily="49" charset="-122"/>
              </a:rPr>
              <a:t>)</a:t>
            </a:r>
          </a:p>
        </p:txBody>
      </p:sp>
      <p:sp>
        <p:nvSpPr>
          <p:cNvPr id="350215" name="Text Box 7"/>
          <p:cNvSpPr txBox="1">
            <a:spLocks noChangeArrowheads="1"/>
          </p:cNvSpPr>
          <p:nvPr/>
        </p:nvSpPr>
        <p:spPr bwMode="auto">
          <a:xfrm>
            <a:off x="250825" y="1038225"/>
            <a:ext cx="8748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、思路：由</a:t>
            </a:r>
            <a:r>
              <a:rPr lang="zh-CN" altLang="en-US" sz="2800" dirty="0">
                <a:latin typeface="Times New Roman" pitchFamily="18" charset="0"/>
              </a:rPr>
              <a:t> </a:t>
            </a:r>
            <a:r>
              <a:rPr lang="en-US" altLang="zh-CN" sz="2800" i="1" dirty="0">
                <a:latin typeface="Times New Roman" pitchFamily="18" charset="0"/>
              </a:rPr>
              <a:t>R</a:t>
            </a:r>
            <a:r>
              <a:rPr lang="en-US" altLang="zh-CN" sz="2800" baseline="-25000" dirty="0">
                <a:latin typeface="Times New Roman" pitchFamily="18" charset="0"/>
              </a:rPr>
              <a:t>1</a:t>
            </a:r>
            <a:r>
              <a:rPr lang="en-US" altLang="zh-CN" sz="2800" dirty="0">
                <a:latin typeface="Times New Roman" pitchFamily="18" charset="0"/>
              </a:rPr>
              <a:t> </a:t>
            </a:r>
            <a:r>
              <a:rPr lang="en-US" altLang="zh-CN" sz="2800" i="1" dirty="0">
                <a:latin typeface="Times New Roman" pitchFamily="18" charset="0"/>
              </a:rPr>
              <a:t>, R</a:t>
            </a:r>
            <a:r>
              <a:rPr lang="en-US" altLang="zh-CN" sz="2800" baseline="-25000" dirty="0">
                <a:latin typeface="Times New Roman" pitchFamily="18" charset="0"/>
              </a:rPr>
              <a:t>2</a:t>
            </a:r>
            <a:r>
              <a:rPr lang="en-US" altLang="zh-CN" sz="2800" dirty="0">
                <a:latin typeface="Times New Roman" pitchFamily="18" charset="0"/>
              </a:rPr>
              <a:t> </a:t>
            </a:r>
            <a:r>
              <a:rPr lang="en-US" altLang="zh-CN" sz="2800" i="1" dirty="0">
                <a:latin typeface="Times New Roman" pitchFamily="18" charset="0"/>
              </a:rPr>
              <a:t>, L</a:t>
            </a:r>
            <a:r>
              <a:rPr lang="en-US" altLang="zh-CN" sz="2800" b="0" dirty="0">
                <a:latin typeface="Times New Roman" pitchFamily="18" charset="0"/>
              </a:rPr>
              <a:t>             </a:t>
            </a:r>
            <a:r>
              <a:rPr lang="en-US" altLang="zh-CN" sz="2800" i="1" dirty="0">
                <a:latin typeface="Times New Roman" pitchFamily="18" charset="0"/>
              </a:rPr>
              <a:t>z</a:t>
            </a:r>
            <a:r>
              <a:rPr lang="en-US" altLang="zh-CN" sz="2800" baseline="-25000" dirty="0">
                <a:latin typeface="Times New Roman" pitchFamily="18" charset="0"/>
              </a:rPr>
              <a:t>1</a:t>
            </a:r>
            <a:r>
              <a:rPr lang="en-US" altLang="zh-CN" sz="2800" dirty="0">
                <a:latin typeface="Times New Roman" pitchFamily="18" charset="0"/>
              </a:rPr>
              <a:t> </a:t>
            </a:r>
            <a:r>
              <a:rPr lang="en-US" altLang="zh-CN" sz="2800" i="1" dirty="0">
                <a:latin typeface="Times New Roman" pitchFamily="18" charset="0"/>
              </a:rPr>
              <a:t>, z</a:t>
            </a:r>
            <a:r>
              <a:rPr lang="en-US" altLang="zh-CN" sz="2800" baseline="-25000" dirty="0">
                <a:latin typeface="Times New Roman" pitchFamily="18" charset="0"/>
              </a:rPr>
              <a:t>2</a:t>
            </a:r>
            <a:r>
              <a:rPr lang="en-US" altLang="zh-CN" sz="2800" dirty="0">
                <a:latin typeface="Times New Roman" pitchFamily="18" charset="0"/>
              </a:rPr>
              <a:t> </a:t>
            </a:r>
            <a:r>
              <a:rPr lang="en-US" altLang="zh-CN" sz="2800" i="1" dirty="0">
                <a:latin typeface="Times New Roman" pitchFamily="18" charset="0"/>
              </a:rPr>
              <a:t>,  f</a:t>
            </a:r>
            <a:r>
              <a:rPr lang="en-US" altLang="zh-CN" sz="2800" b="0" dirty="0">
                <a:latin typeface="Times New Roman" pitchFamily="18" charset="0"/>
              </a:rPr>
              <a:t>  </a:t>
            </a:r>
            <a:r>
              <a:rPr lang="en-US" altLang="zh-CN" sz="2800" dirty="0">
                <a:latin typeface="Times New Roman" pitchFamily="18" charset="0"/>
              </a:rPr>
              <a:t>( </a:t>
            </a:r>
            <a:r>
              <a:rPr lang="zh-CN" altLang="en-US" sz="2800" dirty="0">
                <a:latin typeface="Times New Roman" pitchFamily="18" charset="0"/>
                <a:ea typeface="楷体" panose="02010609060101010101" pitchFamily="49" charset="-122"/>
              </a:rPr>
              <a:t>从而知道</a:t>
            </a:r>
            <a:r>
              <a:rPr lang="zh-CN" altLang="en-US" sz="2800" dirty="0">
                <a:latin typeface="Times New Roman" pitchFamily="18" charset="0"/>
              </a:rPr>
              <a:t>      </a:t>
            </a:r>
            <a:r>
              <a:rPr lang="en-US" altLang="zh-CN" sz="2800" dirty="0">
                <a:latin typeface="Times New Roman" pitchFamily="18" charset="0"/>
              </a:rPr>
              <a:t>)</a:t>
            </a:r>
          </a:p>
        </p:txBody>
      </p:sp>
      <p:sp>
        <p:nvSpPr>
          <p:cNvPr id="350216" name="AutoShape 8"/>
          <p:cNvSpPr>
            <a:spLocks noChangeArrowheads="1"/>
          </p:cNvSpPr>
          <p:nvPr/>
        </p:nvSpPr>
        <p:spPr bwMode="auto">
          <a:xfrm>
            <a:off x="4211638" y="1181100"/>
            <a:ext cx="288925" cy="287338"/>
          </a:xfrm>
          <a:prstGeom prst="rightArrow">
            <a:avLst>
              <a:gd name="adj1" fmla="val 50000"/>
              <a:gd name="adj2" fmla="val 25138"/>
            </a:avLst>
          </a:prstGeom>
          <a:solidFill>
            <a:srgbClr val="FF00FF"/>
          </a:solidFill>
          <a:ln w="38100">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50217" name="Object 9"/>
          <p:cNvGraphicFramePr>
            <a:graphicFrameLocks noChangeAspect="1"/>
          </p:cNvGraphicFramePr>
          <p:nvPr/>
        </p:nvGraphicFramePr>
        <p:xfrm>
          <a:off x="8172450" y="1038225"/>
          <a:ext cx="400050" cy="473075"/>
        </p:xfrm>
        <a:graphic>
          <a:graphicData uri="http://schemas.openxmlformats.org/presentationml/2006/ole">
            <mc:AlternateContent xmlns:mc="http://schemas.openxmlformats.org/markup-compatibility/2006">
              <mc:Choice xmlns:v="urn:schemas-microsoft-com:vml" Requires="v">
                <p:oleObj spid="_x0000_s103431" name="公式" r:id="rId3" imgW="190440" imgH="228600" progId="Equation.3">
                  <p:embed/>
                </p:oleObj>
              </mc:Choice>
              <mc:Fallback>
                <p:oleObj name="公式" r:id="rId3" imgW="1904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50" y="1038225"/>
                        <a:ext cx="400050" cy="4730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8" name="AutoShape 10"/>
          <p:cNvSpPr>
            <a:spLocks noChangeArrowheads="1"/>
          </p:cNvSpPr>
          <p:nvPr/>
        </p:nvSpPr>
        <p:spPr bwMode="auto">
          <a:xfrm>
            <a:off x="468313" y="2117725"/>
            <a:ext cx="288925" cy="287338"/>
          </a:xfrm>
          <a:prstGeom prst="rightArrow">
            <a:avLst>
              <a:gd name="adj1" fmla="val 50000"/>
              <a:gd name="adj2" fmla="val 25138"/>
            </a:avLst>
          </a:prstGeom>
          <a:solidFill>
            <a:srgbClr val="FF00FF"/>
          </a:solidFill>
          <a:ln w="38100">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50219" name="Object 11"/>
          <p:cNvGraphicFramePr>
            <a:graphicFrameLocks noChangeAspect="1"/>
          </p:cNvGraphicFramePr>
          <p:nvPr/>
        </p:nvGraphicFramePr>
        <p:xfrm>
          <a:off x="971550" y="1685925"/>
          <a:ext cx="2879725" cy="1225550"/>
        </p:xfrm>
        <a:graphic>
          <a:graphicData uri="http://schemas.openxmlformats.org/presentationml/2006/ole">
            <mc:AlternateContent xmlns:mc="http://schemas.openxmlformats.org/markup-compatibility/2006">
              <mc:Choice xmlns:v="urn:schemas-microsoft-com:vml" Requires="v">
                <p:oleObj spid="_x0000_s103432" name="公式" r:id="rId5" imgW="1269720" imgH="533160" progId="Equation.3">
                  <p:embed/>
                </p:oleObj>
              </mc:Choice>
              <mc:Fallback>
                <p:oleObj name="公式" r:id="rId5" imgW="126972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685925"/>
                        <a:ext cx="2879725" cy="122555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20" name="AutoShape 12"/>
          <p:cNvSpPr>
            <a:spLocks noChangeArrowheads="1"/>
          </p:cNvSpPr>
          <p:nvPr/>
        </p:nvSpPr>
        <p:spPr bwMode="auto">
          <a:xfrm>
            <a:off x="3995738" y="2189163"/>
            <a:ext cx="288925" cy="287337"/>
          </a:xfrm>
          <a:prstGeom prst="rightArrow">
            <a:avLst>
              <a:gd name="adj1" fmla="val 50000"/>
              <a:gd name="adj2" fmla="val 25138"/>
            </a:avLst>
          </a:prstGeom>
          <a:solidFill>
            <a:srgbClr val="FF00FF"/>
          </a:solidFill>
          <a:ln w="38100">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50221" name="Text Box 13"/>
          <p:cNvSpPr txBox="1">
            <a:spLocks noChangeArrowheads="1"/>
          </p:cNvSpPr>
          <p:nvPr/>
        </p:nvSpPr>
        <p:spPr bwMode="auto">
          <a:xfrm>
            <a:off x="4500563" y="2405063"/>
            <a:ext cx="124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Times New Roman" pitchFamily="18" charset="0"/>
                <a:ea typeface="楷体" panose="02010609060101010101" pitchFamily="49" charset="-122"/>
              </a:rPr>
              <a:t>(2.8.6)</a:t>
            </a:r>
          </a:p>
        </p:txBody>
      </p:sp>
      <p:graphicFrame>
        <p:nvGraphicFramePr>
          <p:cNvPr id="350222" name="Object 14"/>
          <p:cNvGraphicFramePr>
            <a:graphicFrameLocks noChangeAspect="1"/>
          </p:cNvGraphicFramePr>
          <p:nvPr/>
        </p:nvGraphicFramePr>
        <p:xfrm>
          <a:off x="4572000" y="1757363"/>
          <a:ext cx="1181100" cy="590550"/>
        </p:xfrm>
        <a:graphic>
          <a:graphicData uri="http://schemas.openxmlformats.org/presentationml/2006/ole">
            <mc:AlternateContent xmlns:mc="http://schemas.openxmlformats.org/markup-compatibility/2006">
              <mc:Choice xmlns:v="urn:schemas-microsoft-com:vml" Requires="v">
                <p:oleObj spid="_x0000_s103433" name="公式" r:id="rId7" imgW="469800" imgH="241200" progId="Equation.3">
                  <p:embed/>
                </p:oleObj>
              </mc:Choice>
              <mc:Fallback>
                <p:oleObj name="公式" r:id="rId7" imgW="46980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757363"/>
                        <a:ext cx="1181100" cy="59055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0223" name="Object 15"/>
          <p:cNvGraphicFramePr>
            <a:graphicFrameLocks noChangeAspect="1"/>
          </p:cNvGraphicFramePr>
          <p:nvPr/>
        </p:nvGraphicFramePr>
        <p:xfrm>
          <a:off x="6572250" y="2357438"/>
          <a:ext cx="1439863" cy="552450"/>
        </p:xfrm>
        <a:graphic>
          <a:graphicData uri="http://schemas.openxmlformats.org/presentationml/2006/ole">
            <mc:AlternateContent xmlns:mc="http://schemas.openxmlformats.org/markup-compatibility/2006">
              <mc:Choice xmlns:v="urn:schemas-microsoft-com:vml" Requires="v">
                <p:oleObj spid="_x0000_s103434" name="公式" r:id="rId9" imgW="571320" imgH="241200" progId="Equation.3">
                  <p:embed/>
                </p:oleObj>
              </mc:Choice>
              <mc:Fallback>
                <p:oleObj name="公式" r:id="rId9" imgW="57132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2250" y="2357438"/>
                        <a:ext cx="1439863" cy="55245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24" name="Text Box 16"/>
          <p:cNvSpPr txBox="1">
            <a:spLocks noChangeArrowheads="1"/>
          </p:cNvSpPr>
          <p:nvPr/>
        </p:nvSpPr>
        <p:spPr bwMode="auto">
          <a:xfrm>
            <a:off x="6643688" y="1714500"/>
            <a:ext cx="2135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非对称</a:t>
            </a:r>
          </a:p>
        </p:txBody>
      </p:sp>
      <p:sp>
        <p:nvSpPr>
          <p:cNvPr id="350225" name="Line 17"/>
          <p:cNvSpPr>
            <a:spLocks noChangeShapeType="1"/>
          </p:cNvSpPr>
          <p:nvPr/>
        </p:nvSpPr>
        <p:spPr bwMode="auto">
          <a:xfrm>
            <a:off x="250825" y="908050"/>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0226" name="Object 18"/>
          <p:cNvGraphicFramePr>
            <a:graphicFrameLocks noChangeAspect="1"/>
          </p:cNvGraphicFramePr>
          <p:nvPr/>
        </p:nvGraphicFramePr>
        <p:xfrm>
          <a:off x="0" y="3141663"/>
          <a:ext cx="9156700" cy="2646362"/>
        </p:xfrm>
        <a:graphic>
          <a:graphicData uri="http://schemas.openxmlformats.org/presentationml/2006/ole">
            <mc:AlternateContent xmlns:mc="http://schemas.openxmlformats.org/markup-compatibility/2006">
              <mc:Choice xmlns:v="urn:schemas-microsoft-com:vml" Requires="v">
                <p:oleObj spid="_x0000_s103435" name="公式" r:id="rId11" imgW="5537160" imgH="1600200" progId="Equation.3">
                  <p:embed/>
                </p:oleObj>
              </mc:Choice>
              <mc:Fallback>
                <p:oleObj name="公式" r:id="rId11" imgW="5537160" imgH="1600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3141663"/>
                        <a:ext cx="9156700" cy="264636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927838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0214"/>
                                        </p:tgtEl>
                                        <p:attrNameLst>
                                          <p:attrName>style.visibility</p:attrName>
                                        </p:attrNameLst>
                                      </p:cBhvr>
                                      <p:to>
                                        <p:strVal val="visible"/>
                                      </p:to>
                                    </p:set>
                                    <p:animEffect transition="in" filter="box(in)">
                                      <p:cBhvr>
                                        <p:cTn id="7" dur="500"/>
                                        <p:tgtEl>
                                          <p:spTgt spid="350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022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50216"/>
                                        </p:tgtEl>
                                        <p:attrNameLst>
                                          <p:attrName>style.visibility</p:attrName>
                                        </p:attrNameLst>
                                      </p:cBhvr>
                                      <p:to>
                                        <p:strVal val="visible"/>
                                      </p:to>
                                    </p:set>
                                    <p:animEffect transition="in" filter="blinds(horizontal)">
                                      <p:cBhvr>
                                        <p:cTn id="16" dur="500"/>
                                        <p:tgtEl>
                                          <p:spTgt spid="350216"/>
                                        </p:tgtEl>
                                      </p:cBhvr>
                                    </p:animEffect>
                                  </p:childTnLst>
                                </p:cTn>
                              </p:par>
                              <p:par>
                                <p:cTn id="17" presetID="3" presetClass="entr" presetSubtype="10" fill="hold" nodeType="withEffect">
                                  <p:stCondLst>
                                    <p:cond delay="0"/>
                                  </p:stCondLst>
                                  <p:childTnLst>
                                    <p:set>
                                      <p:cBhvr>
                                        <p:cTn id="18" dur="1" fill="hold">
                                          <p:stCondLst>
                                            <p:cond delay="0"/>
                                          </p:stCondLst>
                                        </p:cTn>
                                        <p:tgtEl>
                                          <p:spTgt spid="350217"/>
                                        </p:tgtEl>
                                        <p:attrNameLst>
                                          <p:attrName>style.visibility</p:attrName>
                                        </p:attrNameLst>
                                      </p:cBhvr>
                                      <p:to>
                                        <p:strVal val="visible"/>
                                      </p:to>
                                    </p:set>
                                    <p:animEffect transition="in" filter="blinds(horizontal)">
                                      <p:cBhvr>
                                        <p:cTn id="19" dur="500"/>
                                        <p:tgtEl>
                                          <p:spTgt spid="3502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50215"/>
                                        </p:tgtEl>
                                        <p:attrNameLst>
                                          <p:attrName>style.visibility</p:attrName>
                                        </p:attrNameLst>
                                      </p:cBhvr>
                                      <p:to>
                                        <p:strVal val="visible"/>
                                      </p:to>
                                    </p:set>
                                    <p:animEffect transition="in" filter="blinds(horizontal)">
                                      <p:cBhvr>
                                        <p:cTn id="22" dur="500"/>
                                        <p:tgtEl>
                                          <p:spTgt spid="3502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0218"/>
                                        </p:tgtEl>
                                        <p:attrNameLst>
                                          <p:attrName>style.visibility</p:attrName>
                                        </p:attrNameLst>
                                      </p:cBhvr>
                                      <p:to>
                                        <p:strVal val="visible"/>
                                      </p:to>
                                    </p:set>
                                    <p:animEffect transition="in" filter="blinds(horizontal)">
                                      <p:cBhvr>
                                        <p:cTn id="27" dur="500"/>
                                        <p:tgtEl>
                                          <p:spTgt spid="3502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50219"/>
                                        </p:tgtEl>
                                        <p:attrNameLst>
                                          <p:attrName>style.visibility</p:attrName>
                                        </p:attrNameLst>
                                      </p:cBhvr>
                                      <p:to>
                                        <p:strVal val="visible"/>
                                      </p:to>
                                    </p:set>
                                    <p:animEffect transition="in" filter="blinds(horizontal)">
                                      <p:cBhvr>
                                        <p:cTn id="32" dur="500"/>
                                        <p:tgtEl>
                                          <p:spTgt spid="3502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50220"/>
                                        </p:tgtEl>
                                        <p:attrNameLst>
                                          <p:attrName>style.visibility</p:attrName>
                                        </p:attrNameLst>
                                      </p:cBhvr>
                                      <p:to>
                                        <p:strVal val="visible"/>
                                      </p:to>
                                    </p:set>
                                    <p:animEffect transition="in" filter="blinds(horizontal)">
                                      <p:cBhvr>
                                        <p:cTn id="37" dur="500"/>
                                        <p:tgtEl>
                                          <p:spTgt spid="3502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50222"/>
                                        </p:tgtEl>
                                        <p:attrNameLst>
                                          <p:attrName>style.visibility</p:attrName>
                                        </p:attrNameLst>
                                      </p:cBhvr>
                                      <p:to>
                                        <p:strVal val="visible"/>
                                      </p:to>
                                    </p:set>
                                    <p:animEffect transition="in" filter="blinds(horizontal)">
                                      <p:cBhvr>
                                        <p:cTn id="42" dur="500"/>
                                        <p:tgtEl>
                                          <p:spTgt spid="35022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50221"/>
                                        </p:tgtEl>
                                        <p:attrNameLst>
                                          <p:attrName>style.visibility</p:attrName>
                                        </p:attrNameLst>
                                      </p:cBhvr>
                                      <p:to>
                                        <p:strVal val="visible"/>
                                      </p:to>
                                    </p:set>
                                    <p:animEffect transition="in" filter="blinds(horizontal)">
                                      <p:cBhvr>
                                        <p:cTn id="45" dur="500"/>
                                        <p:tgtEl>
                                          <p:spTgt spid="35022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50224"/>
                                        </p:tgtEl>
                                        <p:attrNameLst>
                                          <p:attrName>style.visibility</p:attrName>
                                        </p:attrNameLst>
                                      </p:cBhvr>
                                      <p:to>
                                        <p:strVal val="visible"/>
                                      </p:to>
                                    </p:set>
                                    <p:animEffect transition="in" filter="blinds(horizontal)">
                                      <p:cBhvr>
                                        <p:cTn id="50" dur="500"/>
                                        <p:tgtEl>
                                          <p:spTgt spid="350224"/>
                                        </p:tgtEl>
                                      </p:cBhvr>
                                    </p:animEffect>
                                  </p:childTnLst>
                                </p:cTn>
                              </p:par>
                              <p:par>
                                <p:cTn id="51" presetID="3" presetClass="entr" presetSubtype="10" fill="hold" nodeType="withEffect">
                                  <p:stCondLst>
                                    <p:cond delay="0"/>
                                  </p:stCondLst>
                                  <p:childTnLst>
                                    <p:set>
                                      <p:cBhvr>
                                        <p:cTn id="52" dur="1" fill="hold">
                                          <p:stCondLst>
                                            <p:cond delay="0"/>
                                          </p:stCondLst>
                                        </p:cTn>
                                        <p:tgtEl>
                                          <p:spTgt spid="350223"/>
                                        </p:tgtEl>
                                        <p:attrNameLst>
                                          <p:attrName>style.visibility</p:attrName>
                                        </p:attrNameLst>
                                      </p:cBhvr>
                                      <p:to>
                                        <p:strVal val="visible"/>
                                      </p:to>
                                    </p:set>
                                    <p:animEffect transition="in" filter="blinds(horizontal)">
                                      <p:cBhvr>
                                        <p:cTn id="53" dur="500"/>
                                        <p:tgtEl>
                                          <p:spTgt spid="35022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1" nodeType="clickEffect">
                                  <p:stCondLst>
                                    <p:cond delay="0"/>
                                  </p:stCondLst>
                                  <p:childTnLst>
                                    <p:set>
                                      <p:cBhvr>
                                        <p:cTn id="57" dur="1" fill="hold">
                                          <p:stCondLst>
                                            <p:cond delay="0"/>
                                          </p:stCondLst>
                                        </p:cTn>
                                        <p:tgtEl>
                                          <p:spTgt spid="350225"/>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350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4" grpId="0"/>
      <p:bldP spid="350215" grpId="0"/>
      <p:bldP spid="350216" grpId="0" animBg="1"/>
      <p:bldP spid="350218" grpId="0" animBg="1"/>
      <p:bldP spid="350220" grpId="0" animBg="1"/>
      <p:bldP spid="350221" grpId="0"/>
      <p:bldP spid="350224" grpId="0"/>
      <p:bldP spid="350225" grpId="0" animBg="1"/>
      <p:bldP spid="350225"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1" name="Text Box 5"/>
          <p:cNvSpPr txBox="1">
            <a:spLocks noChangeArrowheads="1"/>
          </p:cNvSpPr>
          <p:nvPr/>
        </p:nvSpPr>
        <p:spPr bwMode="auto">
          <a:xfrm>
            <a:off x="428625" y="357188"/>
            <a:ext cx="2663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宋体" pitchFamily="2" charset="-122"/>
                <a:ea typeface="楷体" panose="02010609060101010101" pitchFamily="49" charset="-122"/>
              </a:rPr>
              <a:t>三、模体积</a:t>
            </a:r>
            <a:endParaRPr kumimoji="0" lang="zh-CN" altLang="en-US" sz="2800" dirty="0">
              <a:ea typeface="楷体" panose="02010609060101010101" pitchFamily="49" charset="-122"/>
            </a:endParaRPr>
          </a:p>
        </p:txBody>
      </p:sp>
      <p:sp>
        <p:nvSpPr>
          <p:cNvPr id="393222" name="Text Box 6"/>
          <p:cNvSpPr txBox="1">
            <a:spLocks noChangeArrowheads="1"/>
          </p:cNvSpPr>
          <p:nvPr/>
        </p:nvSpPr>
        <p:spPr bwMode="auto">
          <a:xfrm>
            <a:off x="571500" y="1143000"/>
            <a:ext cx="7993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、定义：描述某一腔模在腔内扩展的空间范围。</a:t>
            </a:r>
          </a:p>
        </p:txBody>
      </p:sp>
      <p:sp>
        <p:nvSpPr>
          <p:cNvPr id="393223" name="Text Box 7"/>
          <p:cNvSpPr txBox="1">
            <a:spLocks noChangeArrowheads="1"/>
          </p:cNvSpPr>
          <p:nvPr/>
        </p:nvSpPr>
        <p:spPr bwMode="auto">
          <a:xfrm>
            <a:off x="571500" y="1785938"/>
            <a:ext cx="7993063"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20000"/>
              </a:lnSpc>
            </a:pPr>
            <a:r>
              <a:rPr kumimoji="0" lang="en-US" altLang="zh-CN" sz="2800" dirty="0">
                <a:latin typeface="宋体" pitchFamily="2" charset="-122"/>
              </a:rPr>
              <a:t>2</a:t>
            </a:r>
            <a:r>
              <a:rPr kumimoji="0" lang="zh-CN" altLang="en-US" sz="2800" dirty="0">
                <a:latin typeface="楷体" panose="02010609060101010101" pitchFamily="49" charset="-122"/>
                <a:ea typeface="楷体" panose="02010609060101010101" pitchFamily="49" charset="-122"/>
              </a:rPr>
              <a:t>、意义：模体积大</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对激活介质能量的提取就大，对模式振荡作贡献的粒子数越多，就有可能获得大的输出功率。</a:t>
            </a:r>
          </a:p>
        </p:txBody>
      </p:sp>
      <p:sp>
        <p:nvSpPr>
          <p:cNvPr id="393224" name="Text Box 8"/>
          <p:cNvSpPr txBox="1">
            <a:spLocks noChangeArrowheads="1"/>
          </p:cNvSpPr>
          <p:nvPr/>
        </p:nvSpPr>
        <p:spPr bwMode="auto">
          <a:xfrm>
            <a:off x="714375" y="3571875"/>
            <a:ext cx="79930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ea typeface="楷体" panose="02010609060101010101" pitchFamily="49" charset="-122"/>
              </a:rPr>
              <a:t>决定一个模式能否振荡，能获得多大的输出功率，与其它模式的竞争情况等。</a:t>
            </a:r>
          </a:p>
        </p:txBody>
      </p:sp>
      <p:sp>
        <p:nvSpPr>
          <p:cNvPr id="393225" name="Text Box 9"/>
          <p:cNvSpPr txBox="1">
            <a:spLocks noChangeArrowheads="1"/>
          </p:cNvSpPr>
          <p:nvPr/>
        </p:nvSpPr>
        <p:spPr bwMode="auto">
          <a:xfrm>
            <a:off x="571500" y="5000625"/>
            <a:ext cx="5616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3</a:t>
            </a:r>
            <a:r>
              <a:rPr kumimoji="0" lang="zh-CN" altLang="en-US" sz="2800" dirty="0">
                <a:latin typeface="楷体" panose="02010609060101010101" pitchFamily="49" charset="-122"/>
                <a:ea typeface="楷体" panose="02010609060101010101" pitchFamily="49" charset="-122"/>
              </a:rPr>
              <a:t>、对称共焦腔基模的模体积：</a:t>
            </a:r>
            <a:endParaRPr kumimoji="0" lang="zh-CN" altLang="el-GR" sz="2800" dirty="0">
              <a:latin typeface="楷体" panose="02010609060101010101" pitchFamily="49" charset="-122"/>
              <a:ea typeface="楷体" panose="02010609060101010101" pitchFamily="49" charset="-122"/>
            </a:endParaRPr>
          </a:p>
        </p:txBody>
      </p:sp>
      <p:graphicFrame>
        <p:nvGraphicFramePr>
          <p:cNvPr id="393226" name="Object 10"/>
          <p:cNvGraphicFramePr>
            <a:graphicFrameLocks noChangeAspect="1"/>
          </p:cNvGraphicFramePr>
          <p:nvPr/>
        </p:nvGraphicFramePr>
        <p:xfrm>
          <a:off x="5572125" y="4714875"/>
          <a:ext cx="3384550" cy="935038"/>
        </p:xfrm>
        <a:graphic>
          <a:graphicData uri="http://schemas.openxmlformats.org/presentationml/2006/ole">
            <mc:AlternateContent xmlns:mc="http://schemas.openxmlformats.org/markup-compatibility/2006">
              <mc:Choice xmlns:v="urn:schemas-microsoft-com:vml" Requires="v">
                <p:oleObj spid="_x0000_s104451" name="公式" r:id="rId3" imgW="1409400" imgH="444240" progId="Equation.3">
                  <p:embed/>
                </p:oleObj>
              </mc:Choice>
              <mc:Fallback>
                <p:oleObj name="公式" r:id="rId3" imgW="140940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4714875"/>
                        <a:ext cx="3384550" cy="935038"/>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4" name="Line 11"/>
          <p:cNvSpPr>
            <a:spLocks noChangeShapeType="1"/>
          </p:cNvSpPr>
          <p:nvPr/>
        </p:nvSpPr>
        <p:spPr bwMode="auto">
          <a:xfrm>
            <a:off x="430213" y="928688"/>
            <a:ext cx="8713787"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3302460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3221"/>
                                        </p:tgtEl>
                                        <p:attrNameLst>
                                          <p:attrName>style.visibility</p:attrName>
                                        </p:attrNameLst>
                                      </p:cBhvr>
                                      <p:to>
                                        <p:strVal val="visible"/>
                                      </p:to>
                                    </p:set>
                                    <p:animEffect transition="in" filter="box(in)">
                                      <p:cBhvr>
                                        <p:cTn id="7" dur="500"/>
                                        <p:tgtEl>
                                          <p:spTgt spid="393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3222"/>
                                        </p:tgtEl>
                                        <p:attrNameLst>
                                          <p:attrName>style.visibility</p:attrName>
                                        </p:attrNameLst>
                                      </p:cBhvr>
                                      <p:to>
                                        <p:strVal val="visible"/>
                                      </p:to>
                                    </p:set>
                                    <p:animEffect transition="in" filter="box(in)">
                                      <p:cBhvr>
                                        <p:cTn id="12" dur="500"/>
                                        <p:tgtEl>
                                          <p:spTgt spid="3932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93223"/>
                                        </p:tgtEl>
                                        <p:attrNameLst>
                                          <p:attrName>style.visibility</p:attrName>
                                        </p:attrNameLst>
                                      </p:cBhvr>
                                      <p:to>
                                        <p:strVal val="visible"/>
                                      </p:to>
                                    </p:set>
                                    <p:animEffect transition="in" filter="box(in)">
                                      <p:cBhvr>
                                        <p:cTn id="17" dur="500"/>
                                        <p:tgtEl>
                                          <p:spTgt spid="3932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93224"/>
                                        </p:tgtEl>
                                        <p:attrNameLst>
                                          <p:attrName>style.visibility</p:attrName>
                                        </p:attrNameLst>
                                      </p:cBhvr>
                                      <p:to>
                                        <p:strVal val="visible"/>
                                      </p:to>
                                    </p:set>
                                    <p:animEffect transition="in" filter="box(in)">
                                      <p:cBhvr>
                                        <p:cTn id="22" dur="500"/>
                                        <p:tgtEl>
                                          <p:spTgt spid="3932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93225"/>
                                        </p:tgtEl>
                                        <p:attrNameLst>
                                          <p:attrName>style.visibility</p:attrName>
                                        </p:attrNameLst>
                                      </p:cBhvr>
                                      <p:to>
                                        <p:strVal val="visible"/>
                                      </p:to>
                                    </p:set>
                                    <p:animEffect transition="in" filter="box(in)">
                                      <p:cBhvr>
                                        <p:cTn id="27" dur="500"/>
                                        <p:tgtEl>
                                          <p:spTgt spid="3932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3226"/>
                                        </p:tgtEl>
                                        <p:attrNameLst>
                                          <p:attrName>style.visibility</p:attrName>
                                        </p:attrNameLst>
                                      </p:cBhvr>
                                      <p:to>
                                        <p:strVal val="visible"/>
                                      </p:to>
                                    </p:set>
                                    <p:animEffect transition="in" filter="blinds(horizontal)">
                                      <p:cBhvr>
                                        <p:cTn id="32" dur="500"/>
                                        <p:tgtEl>
                                          <p:spTgt spid="393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1" grpId="0"/>
      <p:bldP spid="393222" grpId="0"/>
      <p:bldP spid="393223" grpId="0"/>
      <p:bldP spid="393224" grpId="0"/>
      <p:bldP spid="3932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ext Box 2"/>
          <p:cNvSpPr txBox="1">
            <a:spLocks noChangeArrowheads="1"/>
          </p:cNvSpPr>
          <p:nvPr/>
        </p:nvSpPr>
        <p:spPr bwMode="auto">
          <a:xfrm>
            <a:off x="466725" y="381000"/>
            <a:ext cx="7778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solidFill>
                  <a:schemeClr val="accent2"/>
                </a:solidFill>
                <a:latin typeface="Times New Roman" pitchFamily="18" charset="0"/>
                <a:ea typeface="楷体" panose="02010609060101010101" pitchFamily="49" charset="-122"/>
              </a:rPr>
              <a:t>基模往往集中在腔的轴线附近。</a:t>
            </a:r>
            <a:r>
              <a:rPr lang="zh-CN" altLang="en-US" sz="2400" b="0" dirty="0">
                <a:latin typeface="Times New Roman" pitchFamily="18" charset="0"/>
                <a:ea typeface="黑体" pitchFamily="49" charset="-122"/>
              </a:rPr>
              <a:t>  </a:t>
            </a:r>
          </a:p>
        </p:txBody>
      </p:sp>
      <p:sp>
        <p:nvSpPr>
          <p:cNvPr id="5127" name="Text Box 5"/>
          <p:cNvSpPr txBox="1">
            <a:spLocks noChangeArrowheads="1"/>
          </p:cNvSpPr>
          <p:nvPr/>
        </p:nvSpPr>
        <p:spPr bwMode="auto">
          <a:xfrm>
            <a:off x="431800" y="2636838"/>
            <a:ext cx="8712200"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400" dirty="0">
                <a:latin typeface="Times New Roman" pitchFamily="18" charset="0"/>
                <a:ea typeface="楷体" panose="02010609060101010101" pitchFamily="49" charset="-122"/>
              </a:rPr>
              <a:t>例：（二氧化碳激光器）</a:t>
            </a:r>
          </a:p>
          <a:p>
            <a:r>
              <a:rPr kumimoji="0" lang="zh-CN" altLang="en-US" sz="2200" b="0" i="1" dirty="0">
                <a:sym typeface="Symbol" pitchFamily="18" charset="2"/>
              </a:rPr>
              <a:t></a:t>
            </a:r>
            <a:r>
              <a:rPr lang="en-US" altLang="zh-CN" sz="2200" b="0" i="1" dirty="0">
                <a:sym typeface="Symbol" pitchFamily="18" charset="2"/>
              </a:rPr>
              <a:t>=10.6m, L=1m, 2a=20mm        =5.3cm</a:t>
            </a:r>
            <a:r>
              <a:rPr lang="en-US" altLang="zh-CN" sz="2200" b="0" i="1" baseline="30000" dirty="0">
                <a:sym typeface="Symbol" pitchFamily="18" charset="2"/>
              </a:rPr>
              <a:t>3</a:t>
            </a:r>
            <a:r>
              <a:rPr lang="en-US" altLang="zh-CN" sz="2200" b="0" i="1" dirty="0">
                <a:sym typeface="Symbol" pitchFamily="18" charset="2"/>
              </a:rPr>
              <a:t>   V=314cm</a:t>
            </a:r>
            <a:r>
              <a:rPr lang="en-US" altLang="zh-CN" sz="2200" b="0" i="1" baseline="30000" dirty="0">
                <a:sym typeface="Symbol" pitchFamily="18" charset="2"/>
              </a:rPr>
              <a:t>3</a:t>
            </a:r>
            <a:r>
              <a:rPr lang="en-US" altLang="zh-CN" sz="2200" b="0" dirty="0">
                <a:sym typeface="Symbol" pitchFamily="18" charset="2"/>
              </a:rPr>
              <a:t>  </a:t>
            </a:r>
          </a:p>
          <a:p>
            <a:r>
              <a:rPr lang="en-US" altLang="zh-CN" sz="2200" b="0" dirty="0">
                <a:sym typeface="Symbol" pitchFamily="18" charset="2"/>
              </a:rPr>
              <a:t>                / </a:t>
            </a:r>
            <a:r>
              <a:rPr lang="en-US" altLang="zh-CN" sz="2200" b="0" i="1" dirty="0">
                <a:sym typeface="Symbol" pitchFamily="18" charset="2"/>
              </a:rPr>
              <a:t>V = 5.3 / 314 = 1.7%   </a:t>
            </a:r>
            <a:r>
              <a:rPr lang="zh-CN" altLang="en-US" sz="2400" dirty="0">
                <a:ea typeface="楷体" panose="02010609060101010101" pitchFamily="49" charset="-122"/>
                <a:sym typeface="Symbol" pitchFamily="18" charset="2"/>
              </a:rPr>
              <a:t>难以获得高功率</a:t>
            </a:r>
            <a:endParaRPr lang="zh-CN" altLang="en-US" sz="2400" dirty="0">
              <a:ea typeface="楷体" panose="02010609060101010101" pitchFamily="49" charset="-122"/>
            </a:endParaRPr>
          </a:p>
        </p:txBody>
      </p:sp>
      <p:graphicFrame>
        <p:nvGraphicFramePr>
          <p:cNvPr id="5122" name="Object 6"/>
          <p:cNvGraphicFramePr>
            <a:graphicFrameLocks noChangeAspect="1"/>
          </p:cNvGraphicFramePr>
          <p:nvPr/>
        </p:nvGraphicFramePr>
        <p:xfrm>
          <a:off x="1331913" y="3716338"/>
          <a:ext cx="334962" cy="381000"/>
        </p:xfrm>
        <a:graphic>
          <a:graphicData uri="http://schemas.openxmlformats.org/presentationml/2006/ole">
            <mc:AlternateContent xmlns:mc="http://schemas.openxmlformats.org/markup-compatibility/2006">
              <mc:Choice xmlns:v="urn:schemas-microsoft-com:vml" Requires="v">
                <p:oleObj spid="_x0000_s105478" name="公式" r:id="rId3" imgW="279360" imgH="317160" progId="Equation.3">
                  <p:embed/>
                </p:oleObj>
              </mc:Choice>
              <mc:Fallback>
                <p:oleObj name="公式" r:id="rId3" imgW="279360" imgH="317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716338"/>
                        <a:ext cx="3349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Text Box 8"/>
          <p:cNvSpPr txBox="1">
            <a:spLocks noChangeArrowheads="1"/>
          </p:cNvSpPr>
          <p:nvPr/>
        </p:nvSpPr>
        <p:spPr bwMode="auto">
          <a:xfrm>
            <a:off x="468313" y="4508500"/>
            <a:ext cx="7156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4 </a:t>
            </a:r>
            <a:r>
              <a:rPr lang="zh-CN" altLang="en-US" sz="2800" dirty="0">
                <a:latin typeface="楷体" panose="02010609060101010101" pitchFamily="49" charset="-122"/>
                <a:ea typeface="楷体" panose="02010609060101010101" pitchFamily="49" charset="-122"/>
              </a:rPr>
              <a:t>高阶模体积－ 模阶次 </a:t>
            </a:r>
            <a:r>
              <a:rPr lang="zh-CN" altLang="en-US" sz="2800" dirty="0">
                <a:latin typeface="楷体" panose="02010609060101010101" pitchFamily="49" charset="-122"/>
                <a:ea typeface="楷体" panose="02010609060101010101" pitchFamily="49" charset="-122"/>
                <a:sym typeface="Symbol" pitchFamily="18" charset="2"/>
              </a:rPr>
              <a:t>，模体积 </a:t>
            </a:r>
          </a:p>
        </p:txBody>
      </p:sp>
      <p:graphicFrame>
        <p:nvGraphicFramePr>
          <p:cNvPr id="5123" name="Object 9"/>
          <p:cNvGraphicFramePr>
            <a:graphicFrameLocks noChangeAspect="1"/>
          </p:cNvGraphicFramePr>
          <p:nvPr/>
        </p:nvGraphicFramePr>
        <p:xfrm>
          <a:off x="1071563" y="5214938"/>
          <a:ext cx="7000875" cy="955675"/>
        </p:xfrm>
        <a:graphic>
          <a:graphicData uri="http://schemas.openxmlformats.org/presentationml/2006/ole">
            <mc:AlternateContent xmlns:mc="http://schemas.openxmlformats.org/markup-compatibility/2006">
              <mc:Choice xmlns:v="urn:schemas-microsoft-com:vml" Requires="v">
                <p:oleObj spid="_x0000_s105479" name="公式" r:id="rId5" imgW="2527200" imgH="419040" progId="Equation.3">
                  <p:embed/>
                </p:oleObj>
              </mc:Choice>
              <mc:Fallback>
                <p:oleObj name="公式" r:id="rId5" imgW="252720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563" y="5214938"/>
                        <a:ext cx="7000875"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Arc 11"/>
          <p:cNvSpPr>
            <a:spLocks/>
          </p:cNvSpPr>
          <p:nvPr/>
        </p:nvSpPr>
        <p:spPr bwMode="auto">
          <a:xfrm>
            <a:off x="2722563" y="1752600"/>
            <a:ext cx="3741737" cy="303213"/>
          </a:xfrm>
          <a:custGeom>
            <a:avLst/>
            <a:gdLst>
              <a:gd name="T0" fmla="*/ 0 w 36326"/>
              <a:gd name="T1" fmla="*/ 2147483647 h 21600"/>
              <a:gd name="T2" fmla="*/ 2147483647 w 36326"/>
              <a:gd name="T3" fmla="*/ 2147483647 h 21600"/>
              <a:gd name="T4" fmla="*/ 2147483647 w 36326"/>
              <a:gd name="T5" fmla="*/ 2147483647 h 21600"/>
              <a:gd name="T6" fmla="*/ 0 60000 65536"/>
              <a:gd name="T7" fmla="*/ 0 60000 65536"/>
              <a:gd name="T8" fmla="*/ 0 60000 65536"/>
              <a:gd name="T9" fmla="*/ 0 w 36326"/>
              <a:gd name="T10" fmla="*/ 0 h 21600"/>
              <a:gd name="T11" fmla="*/ 36326 w 36326"/>
              <a:gd name="T12" fmla="*/ 21600 h 21600"/>
            </a:gdLst>
            <a:ahLst/>
            <a:cxnLst>
              <a:cxn ang="T6">
                <a:pos x="T0" y="T1"/>
              </a:cxn>
              <a:cxn ang="T7">
                <a:pos x="T2" y="T3"/>
              </a:cxn>
              <a:cxn ang="T8">
                <a:pos x="T4" y="T5"/>
              </a:cxn>
            </a:cxnLst>
            <a:rect l="T9" t="T10" r="T11" b="T12"/>
            <a:pathLst>
              <a:path w="36326" h="21600" fill="none" extrusionOk="0">
                <a:moveTo>
                  <a:pt x="-1" y="10557"/>
                </a:moveTo>
                <a:cubicBezTo>
                  <a:pt x="3893" y="4011"/>
                  <a:pt x="10947" y="-1"/>
                  <a:pt x="18564" y="0"/>
                </a:cubicBezTo>
                <a:cubicBezTo>
                  <a:pt x="25653" y="0"/>
                  <a:pt x="32291" y="3479"/>
                  <a:pt x="36326" y="9308"/>
                </a:cubicBezTo>
              </a:path>
              <a:path w="36326" h="21600" stroke="0" extrusionOk="0">
                <a:moveTo>
                  <a:pt x="-1" y="10557"/>
                </a:moveTo>
                <a:cubicBezTo>
                  <a:pt x="3893" y="4011"/>
                  <a:pt x="10947" y="-1"/>
                  <a:pt x="18564" y="0"/>
                </a:cubicBezTo>
                <a:cubicBezTo>
                  <a:pt x="25653" y="0"/>
                  <a:pt x="32291" y="3479"/>
                  <a:pt x="36326" y="9308"/>
                </a:cubicBezTo>
                <a:lnTo>
                  <a:pt x="18564" y="21600"/>
                </a:lnTo>
                <a:close/>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5130" name="Arc 12"/>
          <p:cNvSpPr>
            <a:spLocks/>
          </p:cNvSpPr>
          <p:nvPr/>
        </p:nvSpPr>
        <p:spPr bwMode="auto">
          <a:xfrm rot="10734999">
            <a:off x="2720975" y="1217613"/>
            <a:ext cx="3768725" cy="306387"/>
          </a:xfrm>
          <a:custGeom>
            <a:avLst/>
            <a:gdLst>
              <a:gd name="T0" fmla="*/ 0 w 38766"/>
              <a:gd name="T1" fmla="*/ 2147483647 h 21600"/>
              <a:gd name="T2" fmla="*/ 2147483647 w 38766"/>
              <a:gd name="T3" fmla="*/ 2147483647 h 21600"/>
              <a:gd name="T4" fmla="*/ 2147483647 w 38766"/>
              <a:gd name="T5" fmla="*/ 2147483647 h 21600"/>
              <a:gd name="T6" fmla="*/ 0 60000 65536"/>
              <a:gd name="T7" fmla="*/ 0 60000 65536"/>
              <a:gd name="T8" fmla="*/ 0 60000 65536"/>
              <a:gd name="T9" fmla="*/ 0 w 38766"/>
              <a:gd name="T10" fmla="*/ 0 h 21600"/>
              <a:gd name="T11" fmla="*/ 38766 w 38766"/>
              <a:gd name="T12" fmla="*/ 21600 h 21600"/>
            </a:gdLst>
            <a:ahLst/>
            <a:cxnLst>
              <a:cxn ang="T6">
                <a:pos x="T0" y="T1"/>
              </a:cxn>
              <a:cxn ang="T7">
                <a:pos x="T2" y="T3"/>
              </a:cxn>
              <a:cxn ang="T8">
                <a:pos x="T4" y="T5"/>
              </a:cxn>
            </a:cxnLst>
            <a:rect l="T9" t="T10" r="T11" b="T12"/>
            <a:pathLst>
              <a:path w="38766" h="21600" fill="none" extrusionOk="0">
                <a:moveTo>
                  <a:pt x="0" y="9923"/>
                </a:moveTo>
                <a:cubicBezTo>
                  <a:pt x="3974" y="3738"/>
                  <a:pt x="10820" y="-1"/>
                  <a:pt x="18172" y="0"/>
                </a:cubicBezTo>
                <a:cubicBezTo>
                  <a:pt x="27591" y="0"/>
                  <a:pt x="35925" y="6104"/>
                  <a:pt x="38766" y="15085"/>
                </a:cubicBezTo>
              </a:path>
              <a:path w="38766" h="21600" stroke="0" extrusionOk="0">
                <a:moveTo>
                  <a:pt x="0" y="9923"/>
                </a:moveTo>
                <a:cubicBezTo>
                  <a:pt x="3974" y="3738"/>
                  <a:pt x="10820" y="-1"/>
                  <a:pt x="18172" y="0"/>
                </a:cubicBezTo>
                <a:cubicBezTo>
                  <a:pt x="27591" y="0"/>
                  <a:pt x="35925" y="6104"/>
                  <a:pt x="38766" y="15085"/>
                </a:cubicBezTo>
                <a:lnTo>
                  <a:pt x="18172" y="21600"/>
                </a:lnTo>
                <a:close/>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5131" name="Arc 13"/>
          <p:cNvSpPr>
            <a:spLocks/>
          </p:cNvSpPr>
          <p:nvPr/>
        </p:nvSpPr>
        <p:spPr bwMode="auto">
          <a:xfrm>
            <a:off x="6300788" y="1035050"/>
            <a:ext cx="209550" cy="1371600"/>
          </a:xfrm>
          <a:custGeom>
            <a:avLst/>
            <a:gdLst>
              <a:gd name="T0" fmla="*/ 146224930 w 28916"/>
              <a:gd name="T1" fmla="*/ 0 h 43200"/>
              <a:gd name="T2" fmla="*/ 0 w 28916"/>
              <a:gd name="T3" fmla="*/ 2147483647 h 43200"/>
              <a:gd name="T4" fmla="*/ 146224930 w 28916"/>
              <a:gd name="T5" fmla="*/ 2147483647 h 43200"/>
              <a:gd name="T6" fmla="*/ 0 60000 65536"/>
              <a:gd name="T7" fmla="*/ 0 60000 65536"/>
              <a:gd name="T8" fmla="*/ 0 60000 65536"/>
              <a:gd name="T9" fmla="*/ 0 w 28916"/>
              <a:gd name="T10" fmla="*/ 0 h 43200"/>
              <a:gd name="T11" fmla="*/ 28916 w 28916"/>
              <a:gd name="T12" fmla="*/ 43200 h 43200"/>
            </a:gdLst>
            <a:ahLst/>
            <a:cxnLst>
              <a:cxn ang="T6">
                <a:pos x="T0" y="T1"/>
              </a:cxn>
              <a:cxn ang="T7">
                <a:pos x="T2" y="T3"/>
              </a:cxn>
              <a:cxn ang="T8">
                <a:pos x="T4" y="T5"/>
              </a:cxn>
            </a:cxnLst>
            <a:rect l="T9" t="T10" r="T11" b="T12"/>
            <a:pathLst>
              <a:path w="28916" h="43200" fill="none" extrusionOk="0">
                <a:moveTo>
                  <a:pt x="7315" y="0"/>
                </a:moveTo>
                <a:cubicBezTo>
                  <a:pt x="19245" y="0"/>
                  <a:pt x="28916" y="9670"/>
                  <a:pt x="28916" y="21600"/>
                </a:cubicBezTo>
                <a:cubicBezTo>
                  <a:pt x="28916" y="33529"/>
                  <a:pt x="19245" y="43200"/>
                  <a:pt x="7316" y="43200"/>
                </a:cubicBezTo>
                <a:cubicBezTo>
                  <a:pt x="4821" y="43200"/>
                  <a:pt x="2346" y="42768"/>
                  <a:pt x="-1" y="41923"/>
                </a:cubicBezTo>
              </a:path>
              <a:path w="28916" h="43200" stroke="0" extrusionOk="0">
                <a:moveTo>
                  <a:pt x="7315" y="0"/>
                </a:moveTo>
                <a:cubicBezTo>
                  <a:pt x="19245" y="0"/>
                  <a:pt x="28916" y="9670"/>
                  <a:pt x="28916" y="21600"/>
                </a:cubicBezTo>
                <a:cubicBezTo>
                  <a:pt x="28916" y="33529"/>
                  <a:pt x="19245" y="43200"/>
                  <a:pt x="7316" y="43200"/>
                </a:cubicBezTo>
                <a:cubicBezTo>
                  <a:pt x="4821" y="43200"/>
                  <a:pt x="2346" y="42768"/>
                  <a:pt x="-1" y="41923"/>
                </a:cubicBezTo>
                <a:lnTo>
                  <a:pt x="7316"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5132" name="Line 14"/>
          <p:cNvSpPr>
            <a:spLocks noChangeShapeType="1"/>
          </p:cNvSpPr>
          <p:nvPr/>
        </p:nvSpPr>
        <p:spPr bwMode="auto">
          <a:xfrm>
            <a:off x="6378575" y="1035050"/>
            <a:ext cx="233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3" name="Line 15"/>
          <p:cNvSpPr>
            <a:spLocks noChangeShapeType="1"/>
          </p:cNvSpPr>
          <p:nvPr/>
        </p:nvSpPr>
        <p:spPr bwMode="auto">
          <a:xfrm>
            <a:off x="6611938" y="103505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4" name="Line 16"/>
          <p:cNvSpPr>
            <a:spLocks noChangeShapeType="1"/>
          </p:cNvSpPr>
          <p:nvPr/>
        </p:nvSpPr>
        <p:spPr bwMode="auto">
          <a:xfrm>
            <a:off x="6378575" y="2406650"/>
            <a:ext cx="233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5" name="Arc 17"/>
          <p:cNvSpPr>
            <a:spLocks/>
          </p:cNvSpPr>
          <p:nvPr/>
        </p:nvSpPr>
        <p:spPr bwMode="auto">
          <a:xfrm rot="10769608">
            <a:off x="2644775" y="990600"/>
            <a:ext cx="155575" cy="1368425"/>
          </a:xfrm>
          <a:custGeom>
            <a:avLst/>
            <a:gdLst>
              <a:gd name="T0" fmla="*/ 32982504 w 28916"/>
              <a:gd name="T1" fmla="*/ 0 h 43200"/>
              <a:gd name="T2" fmla="*/ 0 w 28916"/>
              <a:gd name="T3" fmla="*/ 2147483647 h 43200"/>
              <a:gd name="T4" fmla="*/ 32982504 w 28916"/>
              <a:gd name="T5" fmla="*/ 2147483647 h 43200"/>
              <a:gd name="T6" fmla="*/ 0 60000 65536"/>
              <a:gd name="T7" fmla="*/ 0 60000 65536"/>
              <a:gd name="T8" fmla="*/ 0 60000 65536"/>
              <a:gd name="T9" fmla="*/ 0 w 28916"/>
              <a:gd name="T10" fmla="*/ 0 h 43200"/>
              <a:gd name="T11" fmla="*/ 28916 w 28916"/>
              <a:gd name="T12" fmla="*/ 43200 h 43200"/>
            </a:gdLst>
            <a:ahLst/>
            <a:cxnLst>
              <a:cxn ang="T6">
                <a:pos x="T0" y="T1"/>
              </a:cxn>
              <a:cxn ang="T7">
                <a:pos x="T2" y="T3"/>
              </a:cxn>
              <a:cxn ang="T8">
                <a:pos x="T4" y="T5"/>
              </a:cxn>
            </a:cxnLst>
            <a:rect l="T9" t="T10" r="T11" b="T12"/>
            <a:pathLst>
              <a:path w="28916" h="43200" fill="none" extrusionOk="0">
                <a:moveTo>
                  <a:pt x="7315" y="0"/>
                </a:moveTo>
                <a:cubicBezTo>
                  <a:pt x="19245" y="0"/>
                  <a:pt x="28916" y="9670"/>
                  <a:pt x="28916" y="21600"/>
                </a:cubicBezTo>
                <a:cubicBezTo>
                  <a:pt x="28916" y="33529"/>
                  <a:pt x="19245" y="43200"/>
                  <a:pt x="7316" y="43200"/>
                </a:cubicBezTo>
                <a:cubicBezTo>
                  <a:pt x="4821" y="43200"/>
                  <a:pt x="2346" y="42768"/>
                  <a:pt x="-1" y="41923"/>
                </a:cubicBezTo>
              </a:path>
              <a:path w="28916" h="43200" stroke="0" extrusionOk="0">
                <a:moveTo>
                  <a:pt x="7315" y="0"/>
                </a:moveTo>
                <a:cubicBezTo>
                  <a:pt x="19245" y="0"/>
                  <a:pt x="28916" y="9670"/>
                  <a:pt x="28916" y="21600"/>
                </a:cubicBezTo>
                <a:cubicBezTo>
                  <a:pt x="28916" y="33529"/>
                  <a:pt x="19245" y="43200"/>
                  <a:pt x="7316" y="43200"/>
                </a:cubicBezTo>
                <a:cubicBezTo>
                  <a:pt x="4821" y="43200"/>
                  <a:pt x="2346" y="42768"/>
                  <a:pt x="-1" y="41923"/>
                </a:cubicBezTo>
                <a:lnTo>
                  <a:pt x="7316" y="216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5136" name="Line 18"/>
          <p:cNvSpPr>
            <a:spLocks noChangeShapeType="1"/>
          </p:cNvSpPr>
          <p:nvPr/>
        </p:nvSpPr>
        <p:spPr bwMode="auto">
          <a:xfrm rot="10769608">
            <a:off x="2571750" y="2362200"/>
            <a:ext cx="233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 name="Line 19"/>
          <p:cNvSpPr>
            <a:spLocks noChangeShapeType="1"/>
          </p:cNvSpPr>
          <p:nvPr/>
        </p:nvSpPr>
        <p:spPr bwMode="auto">
          <a:xfrm rot="10769608">
            <a:off x="2560638" y="990600"/>
            <a:ext cx="233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 name="Line 20"/>
          <p:cNvSpPr>
            <a:spLocks noChangeShapeType="1"/>
          </p:cNvSpPr>
          <p:nvPr/>
        </p:nvSpPr>
        <p:spPr bwMode="auto">
          <a:xfrm>
            <a:off x="2566988" y="9906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9" name="Line 21"/>
          <p:cNvSpPr>
            <a:spLocks noChangeShapeType="1"/>
          </p:cNvSpPr>
          <p:nvPr/>
        </p:nvSpPr>
        <p:spPr bwMode="auto">
          <a:xfrm>
            <a:off x="4511675" y="990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0" name="Line 22"/>
          <p:cNvSpPr>
            <a:spLocks noChangeShapeType="1"/>
          </p:cNvSpPr>
          <p:nvPr/>
        </p:nvSpPr>
        <p:spPr bwMode="auto">
          <a:xfrm>
            <a:off x="4511675" y="1752600"/>
            <a:ext cx="0" cy="457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1" name="Line 23"/>
          <p:cNvSpPr>
            <a:spLocks noChangeShapeType="1"/>
          </p:cNvSpPr>
          <p:nvPr/>
        </p:nvSpPr>
        <p:spPr bwMode="auto">
          <a:xfrm>
            <a:off x="6488113" y="1371600"/>
            <a:ext cx="622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2" name="Line 24"/>
          <p:cNvSpPr>
            <a:spLocks noChangeShapeType="1"/>
          </p:cNvSpPr>
          <p:nvPr/>
        </p:nvSpPr>
        <p:spPr bwMode="auto">
          <a:xfrm>
            <a:off x="6502400" y="1873250"/>
            <a:ext cx="622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3" name="Line 25"/>
          <p:cNvSpPr>
            <a:spLocks noChangeShapeType="1"/>
          </p:cNvSpPr>
          <p:nvPr/>
        </p:nvSpPr>
        <p:spPr bwMode="auto">
          <a:xfrm>
            <a:off x="6845300" y="1339850"/>
            <a:ext cx="0" cy="533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4" name="Text Box 26"/>
          <p:cNvSpPr txBox="1">
            <a:spLocks noChangeArrowheads="1"/>
          </p:cNvSpPr>
          <p:nvPr/>
        </p:nvSpPr>
        <p:spPr bwMode="auto">
          <a:xfrm>
            <a:off x="6845300" y="1447800"/>
            <a:ext cx="487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1600" b="0" i="1">
                <a:ea typeface="黑体" pitchFamily="49" charset="-122"/>
              </a:rPr>
              <a:t>w</a:t>
            </a:r>
            <a:r>
              <a:rPr lang="en-US" altLang="zh-CN" sz="1600" b="0" i="1" baseline="-25000">
                <a:ea typeface="黑体" pitchFamily="49" charset="-122"/>
              </a:rPr>
              <a:t>0s</a:t>
            </a:r>
            <a:endParaRPr lang="en-US" altLang="zh-CN" sz="2400" b="0">
              <a:ea typeface="黑体" pitchFamily="49" charset="-122"/>
            </a:endParaRPr>
          </a:p>
        </p:txBody>
      </p:sp>
      <p:graphicFrame>
        <p:nvGraphicFramePr>
          <p:cNvPr id="5124" name="Object 27"/>
          <p:cNvGraphicFramePr>
            <a:graphicFrameLocks noChangeAspect="1"/>
          </p:cNvGraphicFramePr>
          <p:nvPr/>
        </p:nvGraphicFramePr>
        <p:xfrm>
          <a:off x="4572000" y="3141663"/>
          <a:ext cx="334963" cy="381000"/>
        </p:xfrm>
        <a:graphic>
          <a:graphicData uri="http://schemas.openxmlformats.org/presentationml/2006/ole">
            <mc:AlternateContent xmlns:mc="http://schemas.openxmlformats.org/markup-compatibility/2006">
              <mc:Choice xmlns:v="urn:schemas-microsoft-com:vml" Requires="v">
                <p:oleObj spid="_x0000_s105480" name="公式" r:id="rId7" imgW="279360" imgH="317160" progId="Equation.3">
                  <p:embed/>
                </p:oleObj>
              </mc:Choice>
              <mc:Fallback>
                <p:oleObj name="公式" r:id="rId7" imgW="279360" imgH="317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141663"/>
                        <a:ext cx="3349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45" name="Line 28"/>
          <p:cNvSpPr>
            <a:spLocks noChangeShapeType="1"/>
          </p:cNvSpPr>
          <p:nvPr/>
        </p:nvSpPr>
        <p:spPr bwMode="auto">
          <a:xfrm>
            <a:off x="2673350" y="1143000"/>
            <a:ext cx="373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6" name="Line 29"/>
          <p:cNvSpPr>
            <a:spLocks noChangeShapeType="1"/>
          </p:cNvSpPr>
          <p:nvPr/>
        </p:nvSpPr>
        <p:spPr bwMode="auto">
          <a:xfrm>
            <a:off x="2722563" y="2241550"/>
            <a:ext cx="373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25" name="Object 30"/>
          <p:cNvGraphicFramePr>
            <a:graphicFrameLocks noChangeAspect="1"/>
          </p:cNvGraphicFramePr>
          <p:nvPr/>
        </p:nvGraphicFramePr>
        <p:xfrm>
          <a:off x="7451725" y="1412875"/>
          <a:ext cx="1079500" cy="650875"/>
        </p:xfrm>
        <a:graphic>
          <a:graphicData uri="http://schemas.openxmlformats.org/presentationml/2006/ole">
            <mc:AlternateContent xmlns:mc="http://schemas.openxmlformats.org/markup-compatibility/2006">
              <mc:Choice xmlns:v="urn:schemas-microsoft-com:vml" Requires="v">
                <p:oleObj spid="_x0000_s105481" name="公式" r:id="rId8" imgW="736560" imgH="444240" progId="Equation.3">
                  <p:embed/>
                </p:oleObj>
              </mc:Choice>
              <mc:Fallback>
                <p:oleObj name="公式" r:id="rId8" imgW="73656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51725" y="1412875"/>
                        <a:ext cx="1079500" cy="650875"/>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17489461"/>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2019" name="Object 3"/>
          <p:cNvGraphicFramePr>
            <a:graphicFrameLocks noChangeAspect="1"/>
          </p:cNvGraphicFramePr>
          <p:nvPr/>
        </p:nvGraphicFramePr>
        <p:xfrm>
          <a:off x="5000625" y="1071563"/>
          <a:ext cx="3313113" cy="1084262"/>
        </p:xfrm>
        <a:graphic>
          <a:graphicData uri="http://schemas.openxmlformats.org/presentationml/2006/ole">
            <mc:AlternateContent xmlns:mc="http://schemas.openxmlformats.org/markup-compatibility/2006">
              <mc:Choice xmlns:v="urn:schemas-microsoft-com:vml" Requires="v">
                <p:oleObj spid="_x0000_s106501" name="公式" r:id="rId3" imgW="1511280" imgH="507960" progId="Equation.3">
                  <p:embed/>
                </p:oleObj>
              </mc:Choice>
              <mc:Fallback>
                <p:oleObj name="公式" r:id="rId3" imgW="151128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1071563"/>
                        <a:ext cx="3313113" cy="1084262"/>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2020" name="AutoShape 4"/>
          <p:cNvSpPr>
            <a:spLocks noChangeArrowheads="1"/>
          </p:cNvSpPr>
          <p:nvPr/>
        </p:nvSpPr>
        <p:spPr bwMode="auto">
          <a:xfrm>
            <a:off x="8429625" y="1500188"/>
            <a:ext cx="288925" cy="287337"/>
          </a:xfrm>
          <a:prstGeom prst="rightArrow">
            <a:avLst>
              <a:gd name="adj1" fmla="val 50000"/>
              <a:gd name="adj2" fmla="val 25138"/>
            </a:avLst>
          </a:prstGeom>
          <a:solidFill>
            <a:srgbClr val="FF00FF"/>
          </a:solidFill>
          <a:ln w="38100">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42021" name="Text Box 5"/>
          <p:cNvSpPr txBox="1">
            <a:spLocks noChangeArrowheads="1"/>
          </p:cNvSpPr>
          <p:nvPr/>
        </p:nvSpPr>
        <p:spPr bwMode="auto">
          <a:xfrm>
            <a:off x="214313" y="1071563"/>
            <a:ext cx="5072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、一般球面腔基模的模体积</a:t>
            </a:r>
          </a:p>
        </p:txBody>
      </p:sp>
      <p:graphicFrame>
        <p:nvGraphicFramePr>
          <p:cNvPr id="342022" name="Object 6"/>
          <p:cNvGraphicFramePr>
            <a:graphicFrameLocks noChangeAspect="1"/>
          </p:cNvGraphicFramePr>
          <p:nvPr/>
        </p:nvGraphicFramePr>
        <p:xfrm>
          <a:off x="755650" y="2862263"/>
          <a:ext cx="8237538" cy="1798637"/>
        </p:xfrm>
        <a:graphic>
          <a:graphicData uri="http://schemas.openxmlformats.org/presentationml/2006/ole">
            <mc:AlternateContent xmlns:mc="http://schemas.openxmlformats.org/markup-compatibility/2006">
              <mc:Choice xmlns:v="urn:schemas-microsoft-com:vml" Requires="v">
                <p:oleObj spid="_x0000_s106502" name="公式" r:id="rId5" imgW="4305240" imgH="965160" progId="Equation.3">
                  <p:embed/>
                </p:oleObj>
              </mc:Choice>
              <mc:Fallback>
                <p:oleObj name="公式" r:id="rId5" imgW="4305240" imgH="965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862263"/>
                        <a:ext cx="8237538" cy="1798637"/>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2023" name="Object 7"/>
          <p:cNvGraphicFramePr>
            <a:graphicFrameLocks noChangeAspect="1"/>
          </p:cNvGraphicFramePr>
          <p:nvPr/>
        </p:nvGraphicFramePr>
        <p:xfrm>
          <a:off x="3125788" y="5376863"/>
          <a:ext cx="3359150" cy="860425"/>
        </p:xfrm>
        <a:graphic>
          <a:graphicData uri="http://schemas.openxmlformats.org/presentationml/2006/ole">
            <mc:AlternateContent xmlns:mc="http://schemas.openxmlformats.org/markup-compatibility/2006">
              <mc:Choice xmlns:v="urn:schemas-microsoft-com:vml" Requires="v">
                <p:oleObj spid="_x0000_s106503" name="公式" r:id="rId7" imgW="1879560" imgH="482400" progId="Equation.3">
                  <p:embed/>
                </p:oleObj>
              </mc:Choice>
              <mc:Fallback>
                <p:oleObj name="公式" r:id="rId7" imgW="187956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5788" y="5376863"/>
                        <a:ext cx="3359150" cy="860425"/>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2025" name="Line 9"/>
          <p:cNvSpPr>
            <a:spLocks noChangeShapeType="1"/>
          </p:cNvSpPr>
          <p:nvPr/>
        </p:nvSpPr>
        <p:spPr bwMode="auto">
          <a:xfrm>
            <a:off x="250825" y="908050"/>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9673527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20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42021"/>
                                        </p:tgtEl>
                                        <p:attrNameLst>
                                          <p:attrName>style.visibility</p:attrName>
                                        </p:attrNameLst>
                                      </p:cBhvr>
                                      <p:to>
                                        <p:strVal val="visible"/>
                                      </p:to>
                                    </p:set>
                                    <p:animEffect transition="in" filter="box(in)">
                                      <p:cBhvr>
                                        <p:cTn id="11" dur="500"/>
                                        <p:tgtEl>
                                          <p:spTgt spid="3420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342019"/>
                                        </p:tgtEl>
                                        <p:attrNameLst>
                                          <p:attrName>style.visibility</p:attrName>
                                        </p:attrNameLst>
                                      </p:cBhvr>
                                      <p:to>
                                        <p:strVal val="visible"/>
                                      </p:to>
                                    </p:set>
                                    <p:animEffect transition="in" filter="checkerboard(across)">
                                      <p:cBhvr>
                                        <p:cTn id="16" dur="500"/>
                                        <p:tgtEl>
                                          <p:spTgt spid="3420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42020"/>
                                        </p:tgtEl>
                                        <p:attrNameLst>
                                          <p:attrName>style.visibility</p:attrName>
                                        </p:attrNameLst>
                                      </p:cBhvr>
                                      <p:to>
                                        <p:strVal val="visible"/>
                                      </p:to>
                                    </p:set>
                                    <p:animEffect transition="in" filter="blinds(horizontal)">
                                      <p:cBhvr>
                                        <p:cTn id="21" dur="500"/>
                                        <p:tgtEl>
                                          <p:spTgt spid="3420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42022"/>
                                        </p:tgtEl>
                                        <p:attrNameLst>
                                          <p:attrName>style.visibility</p:attrName>
                                        </p:attrNameLst>
                                      </p:cBhvr>
                                      <p:to>
                                        <p:strVal val="visible"/>
                                      </p:to>
                                    </p:set>
                                    <p:animEffect transition="in" filter="blinds(horizontal)">
                                      <p:cBhvr>
                                        <p:cTn id="26" dur="500"/>
                                        <p:tgtEl>
                                          <p:spTgt spid="3420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42023"/>
                                        </p:tgtEl>
                                        <p:attrNameLst>
                                          <p:attrName>style.visibility</p:attrName>
                                        </p:attrNameLst>
                                      </p:cBhvr>
                                      <p:to>
                                        <p:strVal val="visible"/>
                                      </p:to>
                                    </p:set>
                                    <p:animEffect transition="in" filter="blinds(horizontal)">
                                      <p:cBhvr>
                                        <p:cTn id="31" dur="500"/>
                                        <p:tgtEl>
                                          <p:spTgt spid="34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0" grpId="0" animBg="1"/>
      <p:bldP spid="342021" grpId="0"/>
      <p:bldP spid="34202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AutoShape 2">
            <a:hlinkClick r:id="" action="ppaction://hlinkshowjump?jump=previousslide" highlightClick="1"/>
          </p:cNvPr>
          <p:cNvSpPr>
            <a:spLocks noChangeArrowheads="1"/>
          </p:cNvSpPr>
          <p:nvPr/>
        </p:nvSpPr>
        <p:spPr bwMode="auto">
          <a:xfrm>
            <a:off x="7308850" y="6237288"/>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7172" name="AutoShape 3">
            <a:hlinkClick r:id="" action="ppaction://hlinkshowjump?jump=nextslide" highlightClick="1"/>
          </p:cNvPr>
          <p:cNvSpPr>
            <a:spLocks noChangeArrowheads="1"/>
          </p:cNvSpPr>
          <p:nvPr/>
        </p:nvSpPr>
        <p:spPr bwMode="auto">
          <a:xfrm>
            <a:off x="8243888" y="6237288"/>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43044" name="Object 4"/>
          <p:cNvGraphicFramePr>
            <a:graphicFrameLocks noChangeAspect="1"/>
          </p:cNvGraphicFramePr>
          <p:nvPr/>
        </p:nvGraphicFramePr>
        <p:xfrm>
          <a:off x="1928813" y="2286000"/>
          <a:ext cx="4557712" cy="1147763"/>
        </p:xfrm>
        <a:graphic>
          <a:graphicData uri="http://schemas.openxmlformats.org/presentationml/2006/ole">
            <mc:AlternateContent xmlns:mc="http://schemas.openxmlformats.org/markup-compatibility/2006">
              <mc:Choice xmlns:v="urn:schemas-microsoft-com:vml" Requires="v">
                <p:oleObj spid="_x0000_s107523" name="公式" r:id="rId3" imgW="1815840" imgH="457200" progId="Equation.3">
                  <p:embed/>
                </p:oleObj>
              </mc:Choice>
              <mc:Fallback>
                <p:oleObj name="公式" r:id="rId3" imgW="181584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2286000"/>
                        <a:ext cx="4557712" cy="1147763"/>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3045" name="Text Box 5"/>
          <p:cNvSpPr txBox="1">
            <a:spLocks noChangeArrowheads="1"/>
          </p:cNvSpPr>
          <p:nvPr/>
        </p:nvSpPr>
        <p:spPr bwMode="auto">
          <a:xfrm>
            <a:off x="539750" y="260350"/>
            <a:ext cx="5818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、一般球面腔的高阶模</a:t>
            </a:r>
          </a:p>
        </p:txBody>
      </p:sp>
      <p:sp>
        <p:nvSpPr>
          <p:cNvPr id="343046" name="Text Box 6"/>
          <p:cNvSpPr txBox="1">
            <a:spLocks noChangeArrowheads="1"/>
          </p:cNvSpPr>
          <p:nvPr/>
        </p:nvSpPr>
        <p:spPr bwMode="auto">
          <a:xfrm>
            <a:off x="684213" y="1052513"/>
            <a:ext cx="8245475" cy="107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20000"/>
              </a:lnSpc>
            </a:pPr>
            <a:r>
              <a:rPr lang="zh-CN" altLang="en-US" sz="2800" dirty="0">
                <a:latin typeface="Times New Roman" pitchFamily="18" charset="0"/>
                <a:ea typeface="楷体" panose="02010609060101010101" pitchFamily="49" charset="-122"/>
              </a:rPr>
              <a:t>一般稳定腔高阶模的模体积与基模的比与共焦腔的高阶模与基模的模体积之比相等。</a:t>
            </a:r>
          </a:p>
        </p:txBody>
      </p:sp>
      <p:sp>
        <p:nvSpPr>
          <p:cNvPr id="343047" name="Rectangle 7"/>
          <p:cNvSpPr>
            <a:spLocks noChangeArrowheads="1"/>
          </p:cNvSpPr>
          <p:nvPr/>
        </p:nvSpPr>
        <p:spPr bwMode="auto">
          <a:xfrm>
            <a:off x="642938" y="4071938"/>
            <a:ext cx="7777162"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15000"/>
              </a:lnSpc>
              <a:spcBef>
                <a:spcPct val="0"/>
              </a:spcBef>
            </a:pPr>
            <a:r>
              <a:rPr kumimoji="0" lang="zh-CN" altLang="en-US" sz="2800" dirty="0">
                <a:latin typeface="楷体" panose="02010609060101010101" pitchFamily="49" charset="-122"/>
                <a:ea typeface="楷体" panose="02010609060101010101" pitchFamily="49" charset="-122"/>
              </a:rPr>
              <a:t>特点：随着腔趋向稳定区的边界，稳定腔的模体</a:t>
            </a:r>
          </a:p>
          <a:p>
            <a:pPr eaLnBrk="1" hangingPunct="1">
              <a:lnSpc>
                <a:spcPct val="115000"/>
              </a:lnSpc>
              <a:spcBef>
                <a:spcPct val="0"/>
              </a:spcBef>
            </a:pPr>
            <a:r>
              <a:rPr kumimoji="0" lang="zh-CN" altLang="en-US" sz="2800" dirty="0">
                <a:latin typeface="楷体" panose="02010609060101010101" pitchFamily="49" charset="-122"/>
                <a:ea typeface="楷体" panose="02010609060101010101" pitchFamily="49" charset="-122"/>
              </a:rPr>
              <a:t>     积急剧增大。在稳定区的内部，一般稳定</a:t>
            </a:r>
          </a:p>
          <a:p>
            <a:pPr eaLnBrk="1" hangingPunct="1">
              <a:lnSpc>
                <a:spcPct val="115000"/>
              </a:lnSpc>
              <a:spcBef>
                <a:spcPct val="0"/>
              </a:spcBef>
            </a:pPr>
            <a:r>
              <a:rPr kumimoji="0" lang="zh-CN" altLang="en-US" sz="2800" dirty="0">
                <a:latin typeface="楷体" panose="02010609060101010101" pitchFamily="49" charset="-122"/>
                <a:ea typeface="楷体" panose="02010609060101010101" pitchFamily="49" charset="-122"/>
              </a:rPr>
              <a:t>     球面腔的模体积与共焦腔的模体积有相同</a:t>
            </a:r>
          </a:p>
          <a:p>
            <a:pPr eaLnBrk="1" hangingPunct="1">
              <a:lnSpc>
                <a:spcPct val="115000"/>
              </a:lnSpc>
              <a:spcBef>
                <a:spcPct val="0"/>
              </a:spcBef>
            </a:pPr>
            <a:r>
              <a:rPr kumimoji="0" lang="zh-CN" altLang="en-US" sz="2800" dirty="0">
                <a:latin typeface="楷体" panose="02010609060101010101" pitchFamily="49" charset="-122"/>
                <a:ea typeface="楷体" panose="02010609060101010101" pitchFamily="49" charset="-122"/>
              </a:rPr>
              <a:t>     的数量级，场也是集中在腔的轴线附近。</a:t>
            </a:r>
          </a:p>
        </p:txBody>
      </p:sp>
    </p:spTree>
    <p:extLst>
      <p:ext uri="{BB962C8B-B14F-4D97-AF65-F5344CB8AC3E}">
        <p14:creationId xmlns:p14="http://schemas.microsoft.com/office/powerpoint/2010/main" val="16064669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3045"/>
                                        </p:tgtEl>
                                        <p:attrNameLst>
                                          <p:attrName>style.visibility</p:attrName>
                                        </p:attrNameLst>
                                      </p:cBhvr>
                                      <p:to>
                                        <p:strVal val="visible"/>
                                      </p:to>
                                    </p:set>
                                    <p:animEffect transition="in" filter="box(in)">
                                      <p:cBhvr>
                                        <p:cTn id="7" dur="500"/>
                                        <p:tgtEl>
                                          <p:spTgt spid="3430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3046"/>
                                        </p:tgtEl>
                                        <p:attrNameLst>
                                          <p:attrName>style.visibility</p:attrName>
                                        </p:attrNameLst>
                                      </p:cBhvr>
                                      <p:to>
                                        <p:strVal val="visible"/>
                                      </p:to>
                                    </p:set>
                                    <p:animEffect transition="in" filter="box(in)">
                                      <p:cBhvr>
                                        <p:cTn id="12" dur="500"/>
                                        <p:tgtEl>
                                          <p:spTgt spid="343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3044"/>
                                        </p:tgtEl>
                                        <p:attrNameLst>
                                          <p:attrName>style.visibility</p:attrName>
                                        </p:attrNameLst>
                                      </p:cBhvr>
                                      <p:to>
                                        <p:strVal val="visible"/>
                                      </p:to>
                                    </p:set>
                                    <p:animEffect transition="in" filter="blinds(horizontal)">
                                      <p:cBhvr>
                                        <p:cTn id="17" dur="500"/>
                                        <p:tgtEl>
                                          <p:spTgt spid="3430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3047"/>
                                        </p:tgtEl>
                                        <p:attrNameLst>
                                          <p:attrName>style.visibility</p:attrName>
                                        </p:attrNameLst>
                                      </p:cBhvr>
                                      <p:to>
                                        <p:strVal val="visible"/>
                                      </p:to>
                                    </p:set>
                                    <p:animEffect transition="in" filter="box(in)">
                                      <p:cBhvr>
                                        <p:cTn id="22" dur="500"/>
                                        <p:tgtEl>
                                          <p:spTgt spid="343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5" grpId="0"/>
      <p:bldP spid="343046" grpId="0"/>
      <p:bldP spid="34304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AutoShape 2">
            <a:hlinkClick r:id="" action="ppaction://hlinkshowjump?jump=previousslide" highlightClick="1"/>
          </p:cNvPr>
          <p:cNvSpPr>
            <a:spLocks noChangeArrowheads="1"/>
          </p:cNvSpPr>
          <p:nvPr/>
        </p:nvSpPr>
        <p:spPr bwMode="auto">
          <a:xfrm>
            <a:off x="7308850" y="6237288"/>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8197" name="AutoShape 3">
            <a:hlinkClick r:id="" action="ppaction://hlinkshowjump?jump=nextslide" highlightClick="1"/>
          </p:cNvPr>
          <p:cNvSpPr>
            <a:spLocks noChangeArrowheads="1"/>
          </p:cNvSpPr>
          <p:nvPr/>
        </p:nvSpPr>
        <p:spPr bwMode="auto">
          <a:xfrm>
            <a:off x="8243888" y="6237288"/>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52264" name="Text Box 8"/>
          <p:cNvSpPr txBox="1">
            <a:spLocks noChangeArrowheads="1"/>
          </p:cNvSpPr>
          <p:nvPr/>
        </p:nvSpPr>
        <p:spPr bwMode="auto">
          <a:xfrm>
            <a:off x="395288" y="333375"/>
            <a:ext cx="3744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Times New Roman" pitchFamily="18" charset="0"/>
                <a:ea typeface="楷体" panose="02010609060101010101" pitchFamily="49" charset="-122"/>
              </a:rPr>
              <a:t>四、等相面的分布</a:t>
            </a:r>
          </a:p>
        </p:txBody>
      </p:sp>
      <p:sp>
        <p:nvSpPr>
          <p:cNvPr id="352265" name="Text Box 9"/>
          <p:cNvSpPr txBox="1">
            <a:spLocks noChangeArrowheads="1"/>
          </p:cNvSpPr>
          <p:nvPr/>
        </p:nvSpPr>
        <p:spPr bwMode="auto">
          <a:xfrm>
            <a:off x="684213" y="1412875"/>
            <a:ext cx="7561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楷体" panose="02010609060101010101" pitchFamily="49" charset="-122"/>
                <a:ea typeface="楷体" panose="02010609060101010101" pitchFamily="49" charset="-122"/>
              </a:rPr>
              <a:t>将对应的等价共焦腔的 </a:t>
            </a:r>
            <a:r>
              <a:rPr lang="en-US" altLang="zh-CN" sz="2800" i="1" dirty="0">
                <a:latin typeface="Times New Roman" pitchFamily="18" charset="0"/>
                <a:ea typeface="楷体" panose="02010609060101010101" pitchFamily="49" charset="-122"/>
              </a:rPr>
              <a:t>f </a:t>
            </a:r>
            <a:r>
              <a:rPr lang="zh-CN" altLang="en-US" sz="2800" dirty="0">
                <a:latin typeface="楷体" panose="02010609060101010101" pitchFamily="49" charset="-122"/>
                <a:ea typeface="楷体" panose="02010609060101010101" pitchFamily="49" charset="-122"/>
              </a:rPr>
              <a:t>代入下列公式即可</a:t>
            </a:r>
          </a:p>
        </p:txBody>
      </p:sp>
      <p:graphicFrame>
        <p:nvGraphicFramePr>
          <p:cNvPr id="352266" name="Object 10"/>
          <p:cNvGraphicFramePr>
            <a:graphicFrameLocks noChangeAspect="1"/>
          </p:cNvGraphicFramePr>
          <p:nvPr/>
        </p:nvGraphicFramePr>
        <p:xfrm>
          <a:off x="611188" y="2276475"/>
          <a:ext cx="3384550" cy="879475"/>
        </p:xfrm>
        <a:graphic>
          <a:graphicData uri="http://schemas.openxmlformats.org/presentationml/2006/ole">
            <mc:AlternateContent xmlns:mc="http://schemas.openxmlformats.org/markup-compatibility/2006">
              <mc:Choice xmlns:v="urn:schemas-microsoft-com:vml" Requires="v">
                <p:oleObj spid="_x0000_s108548" name="公式" r:id="rId3" imgW="1815840" imgH="482400" progId="Equation.3">
                  <p:embed/>
                </p:oleObj>
              </mc:Choice>
              <mc:Fallback>
                <p:oleObj name="公式" r:id="rId3" imgW="18158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76475"/>
                        <a:ext cx="3384550" cy="87947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2267" name="AutoShape 11"/>
          <p:cNvSpPr>
            <a:spLocks noChangeArrowheads="1"/>
          </p:cNvSpPr>
          <p:nvPr/>
        </p:nvSpPr>
        <p:spPr bwMode="auto">
          <a:xfrm>
            <a:off x="4183063" y="2497138"/>
            <a:ext cx="233362" cy="228600"/>
          </a:xfrm>
          <a:prstGeom prst="rightArrow">
            <a:avLst>
              <a:gd name="adj1" fmla="val 50000"/>
              <a:gd name="adj2" fmla="val 25521"/>
            </a:avLst>
          </a:prstGeom>
          <a:solidFill>
            <a:srgbClr val="FF3300"/>
          </a:solidFill>
          <a:ln w="38100">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52268" name="Object 12"/>
          <p:cNvGraphicFramePr>
            <a:graphicFrameLocks noChangeAspect="1"/>
          </p:cNvGraphicFramePr>
          <p:nvPr/>
        </p:nvGraphicFramePr>
        <p:xfrm>
          <a:off x="4572000" y="2420938"/>
          <a:ext cx="4032250" cy="588962"/>
        </p:xfrm>
        <a:graphic>
          <a:graphicData uri="http://schemas.openxmlformats.org/presentationml/2006/ole">
            <mc:AlternateContent xmlns:mc="http://schemas.openxmlformats.org/markup-compatibility/2006">
              <mc:Choice xmlns:v="urn:schemas-microsoft-com:vml" Requires="v">
                <p:oleObj spid="_x0000_s108549" name="公式" r:id="rId5" imgW="1473120" imgH="241200" progId="Equation.3">
                  <p:embed/>
                </p:oleObj>
              </mc:Choice>
              <mc:Fallback>
                <p:oleObj name="公式" r:id="rId5" imgW="147312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420938"/>
                        <a:ext cx="4032250" cy="588962"/>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2269" name="Line 13"/>
          <p:cNvSpPr>
            <a:spLocks noChangeShapeType="1"/>
          </p:cNvSpPr>
          <p:nvPr/>
        </p:nvSpPr>
        <p:spPr bwMode="auto">
          <a:xfrm>
            <a:off x="250825" y="981075"/>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9923076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2264"/>
                                        </p:tgtEl>
                                        <p:attrNameLst>
                                          <p:attrName>style.visibility</p:attrName>
                                        </p:attrNameLst>
                                      </p:cBhvr>
                                      <p:to>
                                        <p:strVal val="visible"/>
                                      </p:to>
                                    </p:set>
                                    <p:animEffect transition="in" filter="box(in)">
                                      <p:cBhvr>
                                        <p:cTn id="7" dur="500"/>
                                        <p:tgtEl>
                                          <p:spTgt spid="3522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226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52265"/>
                                        </p:tgtEl>
                                        <p:attrNameLst>
                                          <p:attrName>style.visibility</p:attrName>
                                        </p:attrNameLst>
                                      </p:cBhvr>
                                      <p:to>
                                        <p:strVal val="visible"/>
                                      </p:to>
                                    </p:set>
                                    <p:animEffect transition="in" filter="box(in)">
                                      <p:cBhvr>
                                        <p:cTn id="16" dur="500"/>
                                        <p:tgtEl>
                                          <p:spTgt spid="3522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52266"/>
                                        </p:tgtEl>
                                        <p:attrNameLst>
                                          <p:attrName>style.visibility</p:attrName>
                                        </p:attrNameLst>
                                      </p:cBhvr>
                                      <p:to>
                                        <p:strVal val="visible"/>
                                      </p:to>
                                    </p:set>
                                    <p:animEffect transition="in" filter="blinds(horizontal)">
                                      <p:cBhvr>
                                        <p:cTn id="21" dur="500"/>
                                        <p:tgtEl>
                                          <p:spTgt spid="35226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52267"/>
                                        </p:tgtEl>
                                        <p:attrNameLst>
                                          <p:attrName>style.visibility</p:attrName>
                                        </p:attrNameLst>
                                      </p:cBhvr>
                                      <p:to>
                                        <p:strVal val="visible"/>
                                      </p:to>
                                    </p:set>
                                    <p:animEffect transition="in" filter="blinds(horizontal)">
                                      <p:cBhvr>
                                        <p:cTn id="26" dur="500"/>
                                        <p:tgtEl>
                                          <p:spTgt spid="35226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352268"/>
                                        </p:tgtEl>
                                        <p:attrNameLst>
                                          <p:attrName>style.visibility</p:attrName>
                                        </p:attrNameLst>
                                      </p:cBhvr>
                                      <p:to>
                                        <p:strVal val="visible"/>
                                      </p:to>
                                    </p:set>
                                    <p:animEffect transition="in" filter="checkerboard(across)">
                                      <p:cBhvr>
                                        <p:cTn id="31" dur="500"/>
                                        <p:tgtEl>
                                          <p:spTgt spid="352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4" grpId="0"/>
      <p:bldP spid="352265" grpId="0"/>
      <p:bldP spid="352267" grpId="0" animBg="1"/>
      <p:bldP spid="35226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2"/>
          <p:cNvSpPr txBox="1">
            <a:spLocks noChangeArrowheads="1"/>
          </p:cNvSpPr>
          <p:nvPr/>
        </p:nvSpPr>
        <p:spPr bwMode="auto">
          <a:xfrm>
            <a:off x="539750" y="333375"/>
            <a:ext cx="3744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Times New Roman" pitchFamily="18" charset="0"/>
                <a:ea typeface="楷体" panose="02010609060101010101" pitchFamily="49" charset="-122"/>
              </a:rPr>
              <a:t>五、谐振频率</a:t>
            </a:r>
          </a:p>
        </p:txBody>
      </p:sp>
      <p:sp>
        <p:nvSpPr>
          <p:cNvPr id="344067" name="Text Box 3"/>
          <p:cNvSpPr txBox="1">
            <a:spLocks noChangeArrowheads="1"/>
          </p:cNvSpPr>
          <p:nvPr/>
        </p:nvSpPr>
        <p:spPr bwMode="auto">
          <a:xfrm>
            <a:off x="250825" y="1335088"/>
            <a:ext cx="3025775"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楷体" panose="02010609060101010101" pitchFamily="49" charset="-122"/>
                <a:ea typeface="楷体" panose="02010609060101010101" pitchFamily="49" charset="-122"/>
              </a:rPr>
              <a:t>思路：</a:t>
            </a:r>
          </a:p>
          <a:p>
            <a:pPr>
              <a:lnSpc>
                <a:spcPct val="115000"/>
              </a:lnSpc>
            </a:pPr>
            <a:r>
              <a:rPr lang="zh-CN" altLang="en-US" sz="2800" dirty="0">
                <a:latin typeface="楷体" panose="02010609060101010101" pitchFamily="49" charset="-122"/>
                <a:ea typeface="楷体" panose="02010609060101010101" pitchFamily="49" charset="-122"/>
              </a:rPr>
              <a:t>将</a:t>
            </a:r>
            <a:r>
              <a:rPr lang="en-US" altLang="zh-CN" sz="2800" dirty="0">
                <a:latin typeface="Times New Roman" pitchFamily="18" charset="0"/>
                <a:ea typeface="楷体" panose="02010609060101010101" pitchFamily="49" charset="-122"/>
              </a:rPr>
              <a:t>z</a:t>
            </a:r>
            <a:r>
              <a:rPr lang="en-US" altLang="zh-CN" sz="2800" baseline="-25000" dirty="0">
                <a:latin typeface="Times New Roman" pitchFamily="18" charset="0"/>
                <a:ea typeface="楷体" panose="02010609060101010101" pitchFamily="49" charset="-122"/>
              </a:rPr>
              <a:t>1</a:t>
            </a:r>
            <a:r>
              <a:rPr lang="zh-CN" altLang="en-US" sz="2800" dirty="0">
                <a:latin typeface="Times New Roman" pitchFamily="18" charset="0"/>
                <a:ea typeface="楷体" panose="02010609060101010101" pitchFamily="49" charset="-122"/>
              </a:rPr>
              <a:t>、</a:t>
            </a:r>
            <a:r>
              <a:rPr lang="en-US" altLang="zh-CN" sz="2800" dirty="0">
                <a:latin typeface="Times New Roman" pitchFamily="18" charset="0"/>
                <a:ea typeface="楷体" panose="02010609060101010101" pitchFamily="49" charset="-122"/>
              </a:rPr>
              <a:t>z</a:t>
            </a:r>
            <a:r>
              <a:rPr lang="en-US" altLang="zh-CN" sz="2800" baseline="-25000" dirty="0">
                <a:latin typeface="Times New Roman" pitchFamily="18" charset="0"/>
                <a:ea typeface="楷体" panose="02010609060101010101" pitchFamily="49" charset="-122"/>
              </a:rPr>
              <a:t>2</a:t>
            </a:r>
            <a:r>
              <a:rPr lang="zh-CN" altLang="en-US" sz="2800" dirty="0">
                <a:latin typeface="Times New Roman" pitchFamily="18" charset="0"/>
                <a:ea typeface="楷体" panose="02010609060101010101" pitchFamily="49" charset="-122"/>
              </a:rPr>
              <a:t>、</a:t>
            </a:r>
            <a:r>
              <a:rPr lang="en-US" altLang="zh-CN" sz="2800" i="1" dirty="0">
                <a:latin typeface="Times New Roman" pitchFamily="18" charset="0"/>
                <a:ea typeface="楷体" panose="02010609060101010101" pitchFamily="49" charset="-122"/>
              </a:rPr>
              <a:t>f</a:t>
            </a:r>
            <a:r>
              <a:rPr lang="zh-CN" altLang="en-US" sz="2800" dirty="0">
                <a:latin typeface="楷体" panose="02010609060101010101" pitchFamily="49" charset="-122"/>
                <a:ea typeface="楷体" panose="02010609060101010101" pitchFamily="49" charset="-122"/>
              </a:rPr>
              <a:t>代入等价共焦腔的单程相移函数</a:t>
            </a:r>
          </a:p>
        </p:txBody>
      </p:sp>
      <p:sp>
        <p:nvSpPr>
          <p:cNvPr id="344068" name="AutoShape 4"/>
          <p:cNvSpPr>
            <a:spLocks noChangeArrowheads="1"/>
          </p:cNvSpPr>
          <p:nvPr/>
        </p:nvSpPr>
        <p:spPr bwMode="auto">
          <a:xfrm>
            <a:off x="3348038" y="2552700"/>
            <a:ext cx="360362" cy="287338"/>
          </a:xfrm>
          <a:prstGeom prst="rightArrow">
            <a:avLst>
              <a:gd name="adj1" fmla="val 50000"/>
              <a:gd name="adj2" fmla="val 31353"/>
            </a:avLst>
          </a:prstGeom>
          <a:solidFill>
            <a:srgbClr val="FF3300"/>
          </a:solidFill>
          <a:ln w="38100">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44069" name="Text Box 5"/>
          <p:cNvSpPr txBox="1">
            <a:spLocks noChangeArrowheads="1"/>
          </p:cNvSpPr>
          <p:nvPr/>
        </p:nvSpPr>
        <p:spPr bwMode="auto">
          <a:xfrm>
            <a:off x="3924300" y="2408238"/>
            <a:ext cx="1873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Times New Roman" pitchFamily="18" charset="0"/>
                <a:ea typeface="楷体" panose="02010609060101010101" pitchFamily="49" charset="-122"/>
              </a:rPr>
              <a:t>谐振条件</a:t>
            </a:r>
          </a:p>
        </p:txBody>
      </p:sp>
      <p:sp>
        <p:nvSpPr>
          <p:cNvPr id="344070" name="Text Box 6"/>
          <p:cNvSpPr txBox="1">
            <a:spLocks noChangeArrowheads="1"/>
          </p:cNvSpPr>
          <p:nvPr/>
        </p:nvSpPr>
        <p:spPr bwMode="auto">
          <a:xfrm>
            <a:off x="6084888" y="2408238"/>
            <a:ext cx="2592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Times New Roman" pitchFamily="18" charset="0"/>
                <a:ea typeface="楷体" panose="02010609060101010101" pitchFamily="49" charset="-122"/>
              </a:rPr>
              <a:t>谐振频率</a:t>
            </a:r>
          </a:p>
        </p:txBody>
      </p:sp>
      <p:sp>
        <p:nvSpPr>
          <p:cNvPr id="344071" name="AutoShape 7"/>
          <p:cNvSpPr>
            <a:spLocks noChangeArrowheads="1"/>
          </p:cNvSpPr>
          <p:nvPr/>
        </p:nvSpPr>
        <p:spPr bwMode="auto">
          <a:xfrm>
            <a:off x="5653088" y="2481263"/>
            <a:ext cx="287337" cy="358775"/>
          </a:xfrm>
          <a:prstGeom prst="rightArrow">
            <a:avLst>
              <a:gd name="adj1" fmla="val 50000"/>
              <a:gd name="adj2" fmla="val 25000"/>
            </a:avLst>
          </a:prstGeom>
          <a:solidFill>
            <a:srgbClr val="FF3300"/>
          </a:solidFill>
          <a:ln w="38100">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44072" name="Object 8"/>
          <p:cNvGraphicFramePr>
            <a:graphicFrameLocks noChangeAspect="1"/>
          </p:cNvGraphicFramePr>
          <p:nvPr/>
        </p:nvGraphicFramePr>
        <p:xfrm>
          <a:off x="7740650" y="2408238"/>
          <a:ext cx="765175" cy="588962"/>
        </p:xfrm>
        <a:graphic>
          <a:graphicData uri="http://schemas.openxmlformats.org/presentationml/2006/ole">
            <mc:AlternateContent xmlns:mc="http://schemas.openxmlformats.org/markup-compatibility/2006">
              <mc:Choice xmlns:v="urn:schemas-microsoft-com:vml" Requires="v">
                <p:oleObj spid="_x0000_s109573" name="Equation" r:id="rId3" imgW="279360" imgH="241200" progId="Equation.DSMT4">
                  <p:embed/>
                </p:oleObj>
              </mc:Choice>
              <mc:Fallback>
                <p:oleObj name="Equation" r:id="rId3" imgW="27936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0650" y="2408238"/>
                        <a:ext cx="765175" cy="588962"/>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7" name="AutoShape 16">
            <a:hlinkClick r:id="" action="ppaction://hlinkshowjump?jump=previousslide" highlightClick="1"/>
          </p:cNvPr>
          <p:cNvSpPr>
            <a:spLocks noChangeArrowheads="1"/>
          </p:cNvSpPr>
          <p:nvPr/>
        </p:nvSpPr>
        <p:spPr bwMode="auto">
          <a:xfrm>
            <a:off x="7308850" y="6308725"/>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9228" name="AutoShape 17">
            <a:hlinkClick r:id="" action="ppaction://hlinkshowjump?jump=nextslide" highlightClick="1"/>
          </p:cNvPr>
          <p:cNvSpPr>
            <a:spLocks noChangeArrowheads="1"/>
          </p:cNvSpPr>
          <p:nvPr/>
        </p:nvSpPr>
        <p:spPr bwMode="auto">
          <a:xfrm>
            <a:off x="8243888" y="6308725"/>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44082" name="Line 18"/>
          <p:cNvSpPr>
            <a:spLocks noChangeShapeType="1"/>
          </p:cNvSpPr>
          <p:nvPr/>
        </p:nvSpPr>
        <p:spPr bwMode="auto">
          <a:xfrm>
            <a:off x="250825" y="981075"/>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4083" name="Object 19"/>
          <p:cNvGraphicFramePr>
            <a:graphicFrameLocks noChangeAspect="1"/>
          </p:cNvGraphicFramePr>
          <p:nvPr/>
        </p:nvGraphicFramePr>
        <p:xfrm>
          <a:off x="2124075" y="3789363"/>
          <a:ext cx="6496050" cy="1050925"/>
        </p:xfrm>
        <a:graphic>
          <a:graphicData uri="http://schemas.openxmlformats.org/presentationml/2006/ole">
            <mc:AlternateContent xmlns:mc="http://schemas.openxmlformats.org/markup-compatibility/2006">
              <mc:Choice xmlns:v="urn:schemas-microsoft-com:vml" Requires="v">
                <p:oleObj spid="_x0000_s109574" name="Equation" r:id="rId5" imgW="2679480" imgH="444240" progId="Equation.DSMT4">
                  <p:embed/>
                </p:oleObj>
              </mc:Choice>
              <mc:Fallback>
                <p:oleObj name="Equation" r:id="rId5" imgW="2679480" imgH="444240" progId="Equation.DSMT4">
                  <p:embed/>
                  <p:pic>
                    <p:nvPicPr>
                      <p:cNvPr id="0" name=""/>
                      <p:cNvPicPr>
                        <a:picLocks noChangeAspect="1" noChangeArrowheads="1"/>
                      </p:cNvPicPr>
                      <p:nvPr/>
                    </p:nvPicPr>
                    <p:blipFill>
                      <a:blip r:embed="rId6">
                        <a:lum bright="-88000"/>
                        <a:extLst>
                          <a:ext uri="{28A0092B-C50C-407E-A947-70E740481C1C}">
                            <a14:useLocalDpi xmlns:a14="http://schemas.microsoft.com/office/drawing/2010/main" val="0"/>
                          </a:ext>
                        </a:extLst>
                      </a:blip>
                      <a:srcRect/>
                      <a:stretch>
                        <a:fillRect/>
                      </a:stretch>
                    </p:blipFill>
                    <p:spPr bwMode="auto">
                      <a:xfrm>
                        <a:off x="2124075" y="3789363"/>
                        <a:ext cx="6496050" cy="1050925"/>
                      </a:xfrm>
                      <a:prstGeom prst="rect">
                        <a:avLst/>
                      </a:prstGeom>
                      <a:gradFill rotWithShape="1">
                        <a:gsLst>
                          <a:gs pos="0">
                            <a:srgbClr val="00CC00"/>
                          </a:gs>
                          <a:gs pos="50000">
                            <a:srgbClr val="FFFF00"/>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4084" name="Object 20"/>
          <p:cNvGraphicFramePr>
            <a:graphicFrameLocks noChangeAspect="1"/>
          </p:cNvGraphicFramePr>
          <p:nvPr/>
        </p:nvGraphicFramePr>
        <p:xfrm>
          <a:off x="2124075" y="4941888"/>
          <a:ext cx="6680200" cy="1050925"/>
        </p:xfrm>
        <a:graphic>
          <a:graphicData uri="http://schemas.openxmlformats.org/presentationml/2006/ole">
            <mc:AlternateContent xmlns:mc="http://schemas.openxmlformats.org/markup-compatibility/2006">
              <mc:Choice xmlns:v="urn:schemas-microsoft-com:vml" Requires="v">
                <p:oleObj spid="_x0000_s109575" name="Equation" r:id="rId7" imgW="2755800" imgH="444240" progId="Equation.DSMT4">
                  <p:embed/>
                </p:oleObj>
              </mc:Choice>
              <mc:Fallback>
                <p:oleObj name="Equation" r:id="rId7" imgW="2755800" imgH="444240" progId="Equation.DSMT4">
                  <p:embed/>
                  <p:pic>
                    <p:nvPicPr>
                      <p:cNvPr id="0" name=""/>
                      <p:cNvPicPr>
                        <a:picLocks noChangeAspect="1" noChangeArrowheads="1"/>
                      </p:cNvPicPr>
                      <p:nvPr/>
                    </p:nvPicPr>
                    <p:blipFill>
                      <a:blip r:embed="rId8">
                        <a:lum bright="-88000"/>
                        <a:extLst>
                          <a:ext uri="{28A0092B-C50C-407E-A947-70E740481C1C}">
                            <a14:useLocalDpi xmlns:a14="http://schemas.microsoft.com/office/drawing/2010/main" val="0"/>
                          </a:ext>
                        </a:extLst>
                      </a:blip>
                      <a:srcRect/>
                      <a:stretch>
                        <a:fillRect/>
                      </a:stretch>
                    </p:blipFill>
                    <p:spPr bwMode="auto">
                      <a:xfrm>
                        <a:off x="2124075" y="4941888"/>
                        <a:ext cx="6680200" cy="1050925"/>
                      </a:xfrm>
                      <a:prstGeom prst="rect">
                        <a:avLst/>
                      </a:prstGeom>
                      <a:gradFill rotWithShape="1">
                        <a:gsLst>
                          <a:gs pos="0">
                            <a:srgbClr val="00CC00"/>
                          </a:gs>
                          <a:gs pos="50000">
                            <a:srgbClr val="FFFF00"/>
                          </a:gs>
                          <a:gs pos="100000">
                            <a:srgbClr val="00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4085" name="Text Box 21"/>
          <p:cNvSpPr txBox="1">
            <a:spLocks noChangeArrowheads="1"/>
          </p:cNvSpPr>
          <p:nvPr/>
        </p:nvSpPr>
        <p:spPr bwMode="auto">
          <a:xfrm>
            <a:off x="468313" y="4005263"/>
            <a:ext cx="1368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方形镜</a:t>
            </a:r>
          </a:p>
        </p:txBody>
      </p:sp>
      <p:sp>
        <p:nvSpPr>
          <p:cNvPr id="344086" name="Text Box 22"/>
          <p:cNvSpPr txBox="1">
            <a:spLocks noChangeArrowheads="1"/>
          </p:cNvSpPr>
          <p:nvPr/>
        </p:nvSpPr>
        <p:spPr bwMode="auto">
          <a:xfrm>
            <a:off x="395288" y="5229225"/>
            <a:ext cx="1368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圆形镜</a:t>
            </a:r>
          </a:p>
        </p:txBody>
      </p:sp>
    </p:spTree>
    <p:extLst>
      <p:ext uri="{BB962C8B-B14F-4D97-AF65-F5344CB8AC3E}">
        <p14:creationId xmlns:p14="http://schemas.microsoft.com/office/powerpoint/2010/main" val="11423795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4066"/>
                                        </p:tgtEl>
                                        <p:attrNameLst>
                                          <p:attrName>style.visibility</p:attrName>
                                        </p:attrNameLst>
                                      </p:cBhvr>
                                      <p:to>
                                        <p:strVal val="visible"/>
                                      </p:to>
                                    </p:set>
                                    <p:animEffect transition="in" filter="box(in)">
                                      <p:cBhvr>
                                        <p:cTn id="7" dur="500"/>
                                        <p:tgtEl>
                                          <p:spTgt spid="344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4408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44067"/>
                                        </p:tgtEl>
                                        <p:attrNameLst>
                                          <p:attrName>style.visibility</p:attrName>
                                        </p:attrNameLst>
                                      </p:cBhvr>
                                      <p:to>
                                        <p:strVal val="visible"/>
                                      </p:to>
                                    </p:set>
                                    <p:animEffect transition="in" filter="box(in)">
                                      <p:cBhvr>
                                        <p:cTn id="16" dur="500"/>
                                        <p:tgtEl>
                                          <p:spTgt spid="3440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44068"/>
                                        </p:tgtEl>
                                        <p:attrNameLst>
                                          <p:attrName>style.visibility</p:attrName>
                                        </p:attrNameLst>
                                      </p:cBhvr>
                                      <p:to>
                                        <p:strVal val="visible"/>
                                      </p:to>
                                    </p:set>
                                    <p:animEffect transition="in" filter="blinds(horizontal)">
                                      <p:cBhvr>
                                        <p:cTn id="21" dur="500"/>
                                        <p:tgtEl>
                                          <p:spTgt spid="34406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44069"/>
                                        </p:tgtEl>
                                        <p:attrNameLst>
                                          <p:attrName>style.visibility</p:attrName>
                                        </p:attrNameLst>
                                      </p:cBhvr>
                                      <p:to>
                                        <p:strVal val="visible"/>
                                      </p:to>
                                    </p:set>
                                    <p:animEffect transition="in" filter="box(in)">
                                      <p:cBhvr>
                                        <p:cTn id="26" dur="500"/>
                                        <p:tgtEl>
                                          <p:spTgt spid="3440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44071"/>
                                        </p:tgtEl>
                                        <p:attrNameLst>
                                          <p:attrName>style.visibility</p:attrName>
                                        </p:attrNameLst>
                                      </p:cBhvr>
                                      <p:to>
                                        <p:strVal val="visible"/>
                                      </p:to>
                                    </p:set>
                                    <p:animEffect transition="in" filter="blinds(horizontal)">
                                      <p:cBhvr>
                                        <p:cTn id="31" dur="500"/>
                                        <p:tgtEl>
                                          <p:spTgt spid="34407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44072"/>
                                        </p:tgtEl>
                                        <p:attrNameLst>
                                          <p:attrName>style.visibility</p:attrName>
                                        </p:attrNameLst>
                                      </p:cBhvr>
                                      <p:to>
                                        <p:strVal val="visible"/>
                                      </p:to>
                                    </p:set>
                                    <p:animEffect transition="in" filter="blinds(horizontal)">
                                      <p:cBhvr>
                                        <p:cTn id="36" dur="500"/>
                                        <p:tgtEl>
                                          <p:spTgt spid="34407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44070"/>
                                        </p:tgtEl>
                                        <p:attrNameLst>
                                          <p:attrName>style.visibility</p:attrName>
                                        </p:attrNameLst>
                                      </p:cBhvr>
                                      <p:to>
                                        <p:strVal val="visible"/>
                                      </p:to>
                                    </p:set>
                                    <p:animEffect transition="in" filter="blinds(horizontal)">
                                      <p:cBhvr>
                                        <p:cTn id="39" dur="500"/>
                                        <p:tgtEl>
                                          <p:spTgt spid="34407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4408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nodeType="clickEffect">
                                  <p:stCondLst>
                                    <p:cond delay="0"/>
                                  </p:stCondLst>
                                  <p:childTnLst>
                                    <p:set>
                                      <p:cBhvr>
                                        <p:cTn id="47" dur="1" fill="hold">
                                          <p:stCondLst>
                                            <p:cond delay="0"/>
                                          </p:stCondLst>
                                        </p:cTn>
                                        <p:tgtEl>
                                          <p:spTgt spid="344083"/>
                                        </p:tgtEl>
                                        <p:attrNameLst>
                                          <p:attrName>style.visibility</p:attrName>
                                        </p:attrNameLst>
                                      </p:cBhvr>
                                      <p:to>
                                        <p:strVal val="visible"/>
                                      </p:to>
                                    </p:set>
                                    <p:animEffect transition="in" filter="checkerboard(across)">
                                      <p:cBhvr>
                                        <p:cTn id="48" dur="500"/>
                                        <p:tgtEl>
                                          <p:spTgt spid="34408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408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344084"/>
                                        </p:tgtEl>
                                        <p:attrNameLst>
                                          <p:attrName>style.visibility</p:attrName>
                                        </p:attrNameLst>
                                      </p:cBhvr>
                                      <p:to>
                                        <p:strVal val="visible"/>
                                      </p:to>
                                    </p:set>
                                    <p:animEffect transition="in" filter="checkerboard(across)">
                                      <p:cBhvr>
                                        <p:cTn id="57" dur="500"/>
                                        <p:tgtEl>
                                          <p:spTgt spid="34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p:bldP spid="344067" grpId="0"/>
      <p:bldP spid="344068" grpId="0" animBg="1"/>
      <p:bldP spid="344069" grpId="0"/>
      <p:bldP spid="344070" grpId="0"/>
      <p:bldP spid="344071" grpId="0" animBg="1"/>
      <p:bldP spid="344082" grpId="0" animBg="1"/>
      <p:bldP spid="344085" grpId="0"/>
      <p:bldP spid="34408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13" name="Rectangle 9"/>
          <p:cNvSpPr>
            <a:spLocks noChangeArrowheads="1"/>
          </p:cNvSpPr>
          <p:nvPr/>
        </p:nvSpPr>
        <p:spPr bwMode="auto">
          <a:xfrm>
            <a:off x="179388" y="333375"/>
            <a:ext cx="338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六、衍射损耗</a:t>
            </a:r>
          </a:p>
        </p:txBody>
      </p:sp>
      <p:sp>
        <p:nvSpPr>
          <p:cNvPr id="354314" name="Rectangle 10"/>
          <p:cNvSpPr>
            <a:spLocks noChangeArrowheads="1"/>
          </p:cNvSpPr>
          <p:nvPr/>
        </p:nvSpPr>
        <p:spPr bwMode="auto">
          <a:xfrm>
            <a:off x="250825" y="1196975"/>
            <a:ext cx="4608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、共焦腔的衍射损耗特点</a:t>
            </a:r>
          </a:p>
        </p:txBody>
      </p:sp>
      <p:sp>
        <p:nvSpPr>
          <p:cNvPr id="354315" name="Rectangle 11"/>
          <p:cNvSpPr>
            <a:spLocks noChangeArrowheads="1"/>
          </p:cNvSpPr>
          <p:nvPr/>
        </p:nvSpPr>
        <p:spPr bwMode="auto">
          <a:xfrm>
            <a:off x="323850" y="2060575"/>
            <a:ext cx="8820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每一横模的单程衍射损耗单值地由腔的菲涅耳数决定！</a:t>
            </a:r>
          </a:p>
        </p:txBody>
      </p:sp>
      <p:graphicFrame>
        <p:nvGraphicFramePr>
          <p:cNvPr id="354316" name="Object 12"/>
          <p:cNvGraphicFramePr>
            <a:graphicFrameLocks noChangeAspect="1"/>
          </p:cNvGraphicFramePr>
          <p:nvPr/>
        </p:nvGraphicFramePr>
        <p:xfrm>
          <a:off x="4500563" y="3213100"/>
          <a:ext cx="2462212" cy="952500"/>
        </p:xfrm>
        <a:graphic>
          <a:graphicData uri="http://schemas.openxmlformats.org/presentationml/2006/ole">
            <mc:AlternateContent xmlns:mc="http://schemas.openxmlformats.org/markup-compatibility/2006">
              <mc:Choice xmlns:v="urn:schemas-microsoft-com:vml" Requires="v">
                <p:oleObj spid="_x0000_s110596" name="公式" r:id="rId3" imgW="1180800" imgH="457200" progId="Equation.3">
                  <p:embed/>
                </p:oleObj>
              </mc:Choice>
              <mc:Fallback>
                <p:oleObj name="公式" r:id="rId3" imgW="1180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3213100"/>
                        <a:ext cx="2462212" cy="9525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7" name="Object 13"/>
          <p:cNvGraphicFramePr>
            <a:graphicFrameLocks noChangeAspect="1"/>
          </p:cNvGraphicFramePr>
          <p:nvPr/>
        </p:nvGraphicFramePr>
        <p:xfrm>
          <a:off x="1258888" y="3357563"/>
          <a:ext cx="1828800" cy="774700"/>
        </p:xfrm>
        <a:graphic>
          <a:graphicData uri="http://schemas.openxmlformats.org/presentationml/2006/ole">
            <mc:AlternateContent xmlns:mc="http://schemas.openxmlformats.org/markup-compatibility/2006">
              <mc:Choice xmlns:v="urn:schemas-microsoft-com:vml" Requires="v">
                <p:oleObj spid="_x0000_s110597" name="公式" r:id="rId5" imgW="850680" imgH="444240" progId="Equation.3">
                  <p:embed/>
                </p:oleObj>
              </mc:Choice>
              <mc:Fallback>
                <p:oleObj name="公式" r:id="rId5" imgW="85068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357563"/>
                        <a:ext cx="1828800" cy="7747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18" name="Rectangle 14"/>
          <p:cNvSpPr>
            <a:spLocks noChangeArrowheads="1"/>
          </p:cNvSpPr>
          <p:nvPr/>
        </p:nvSpPr>
        <p:spPr bwMode="auto">
          <a:xfrm>
            <a:off x="6084888" y="3286125"/>
            <a:ext cx="935037" cy="863600"/>
          </a:xfrm>
          <a:prstGeom prst="rect">
            <a:avLst/>
          </a:prstGeom>
          <a:noFill/>
          <a:ln w="38100">
            <a:solidFill>
              <a:srgbClr val="FF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54319" name="Rectangle 15"/>
          <p:cNvSpPr>
            <a:spLocks noChangeArrowheads="1"/>
          </p:cNvSpPr>
          <p:nvPr/>
        </p:nvSpPr>
        <p:spPr bwMode="auto">
          <a:xfrm>
            <a:off x="684213" y="4797425"/>
            <a:ext cx="82089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共焦腔的菲涅耳数正比于镜的面积与镜面上光斑的面积之比。该比值越大，单程衍射损耗就越小。</a:t>
            </a:r>
          </a:p>
        </p:txBody>
      </p:sp>
      <p:sp>
        <p:nvSpPr>
          <p:cNvPr id="10249" name="AutoShape 16">
            <a:hlinkClick r:id="" action="ppaction://hlinkshowjump?jump=previousslide" highlightClick="1"/>
          </p:cNvPr>
          <p:cNvSpPr>
            <a:spLocks noChangeArrowheads="1"/>
          </p:cNvSpPr>
          <p:nvPr/>
        </p:nvSpPr>
        <p:spPr bwMode="auto">
          <a:xfrm>
            <a:off x="7308850" y="6308725"/>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0250" name="AutoShape 17">
            <a:hlinkClick r:id="" action="ppaction://hlinkshowjump?jump=nextslide" highlightClick="1"/>
          </p:cNvPr>
          <p:cNvSpPr>
            <a:spLocks noChangeArrowheads="1"/>
          </p:cNvSpPr>
          <p:nvPr/>
        </p:nvSpPr>
        <p:spPr bwMode="auto">
          <a:xfrm>
            <a:off x="8243888" y="6308725"/>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54322" name="Line 18"/>
          <p:cNvSpPr>
            <a:spLocks noChangeShapeType="1"/>
          </p:cNvSpPr>
          <p:nvPr/>
        </p:nvSpPr>
        <p:spPr bwMode="auto">
          <a:xfrm>
            <a:off x="250825" y="981075"/>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2242158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4313"/>
                                        </p:tgtEl>
                                        <p:attrNameLst>
                                          <p:attrName>style.visibility</p:attrName>
                                        </p:attrNameLst>
                                      </p:cBhvr>
                                      <p:to>
                                        <p:strVal val="visible"/>
                                      </p:to>
                                    </p:set>
                                    <p:animEffect transition="in" filter="blinds(horizontal)">
                                      <p:cBhvr>
                                        <p:cTn id="7" dur="500"/>
                                        <p:tgtEl>
                                          <p:spTgt spid="3543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432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54314"/>
                                        </p:tgtEl>
                                        <p:attrNameLst>
                                          <p:attrName>style.visibility</p:attrName>
                                        </p:attrNameLst>
                                      </p:cBhvr>
                                      <p:to>
                                        <p:strVal val="visible"/>
                                      </p:to>
                                    </p:set>
                                    <p:animEffect transition="in" filter="blinds(horizontal)">
                                      <p:cBhvr>
                                        <p:cTn id="16" dur="500"/>
                                        <p:tgtEl>
                                          <p:spTgt spid="3543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54315"/>
                                        </p:tgtEl>
                                        <p:attrNameLst>
                                          <p:attrName>style.visibility</p:attrName>
                                        </p:attrNameLst>
                                      </p:cBhvr>
                                      <p:to>
                                        <p:strVal val="visible"/>
                                      </p:to>
                                    </p:set>
                                    <p:animEffect transition="in" filter="blinds(horizontal)">
                                      <p:cBhvr>
                                        <p:cTn id="21" dur="500"/>
                                        <p:tgtEl>
                                          <p:spTgt spid="3543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5431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54316"/>
                                        </p:tgtEl>
                                        <p:attrNameLst>
                                          <p:attrName>style.visibility</p:attrName>
                                        </p:attrNameLst>
                                      </p:cBhvr>
                                      <p:to>
                                        <p:strVal val="visible"/>
                                      </p:to>
                                    </p:set>
                                    <p:animEffect transition="in" filter="blinds(horizontal)">
                                      <p:cBhvr>
                                        <p:cTn id="30" dur="500"/>
                                        <p:tgtEl>
                                          <p:spTgt spid="3543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54318"/>
                                        </p:tgtEl>
                                        <p:attrNameLst>
                                          <p:attrName>style.visibility</p:attrName>
                                        </p:attrNameLst>
                                      </p:cBhvr>
                                      <p:to>
                                        <p:strVal val="visible"/>
                                      </p:to>
                                    </p:set>
                                    <p:animEffect transition="in" filter="blinds(horizontal)">
                                      <p:cBhvr>
                                        <p:cTn id="35" dur="500"/>
                                        <p:tgtEl>
                                          <p:spTgt spid="35431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54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3" grpId="0"/>
      <p:bldP spid="354314" grpId="0"/>
      <p:bldP spid="354315" grpId="0"/>
      <p:bldP spid="354318" grpId="0" animBg="1"/>
      <p:bldP spid="354319" grpId="0"/>
      <p:bldP spid="3543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Text Box 2"/>
          <p:cNvSpPr txBox="1">
            <a:spLocks noChangeArrowheads="1"/>
          </p:cNvSpPr>
          <p:nvPr/>
        </p:nvSpPr>
        <p:spPr bwMode="auto">
          <a:xfrm>
            <a:off x="468313" y="333375"/>
            <a:ext cx="799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宋体" pitchFamily="2" charset="-122"/>
                <a:ea typeface="楷体" panose="02010609060101010101" pitchFamily="49" charset="-122"/>
              </a:rPr>
              <a:t>二、振幅分布和光斑尺寸</a:t>
            </a:r>
            <a:endParaRPr kumimoji="0" lang="zh-CN" altLang="en-US" sz="2800" dirty="0">
              <a:ea typeface="楷体" panose="02010609060101010101" pitchFamily="49" charset="-122"/>
            </a:endParaRPr>
          </a:p>
        </p:txBody>
      </p:sp>
      <p:sp>
        <p:nvSpPr>
          <p:cNvPr id="389125" name="Text Box 5"/>
          <p:cNvSpPr txBox="1">
            <a:spLocks noChangeArrowheads="1"/>
          </p:cNvSpPr>
          <p:nvPr/>
        </p:nvSpPr>
        <p:spPr bwMode="auto">
          <a:xfrm>
            <a:off x="755650" y="1052513"/>
            <a:ext cx="252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、振幅分布</a:t>
            </a:r>
          </a:p>
        </p:txBody>
      </p:sp>
      <p:graphicFrame>
        <p:nvGraphicFramePr>
          <p:cNvPr id="389126" name="Object 6"/>
          <p:cNvGraphicFramePr>
            <a:graphicFrameLocks noChangeAspect="1"/>
          </p:cNvGraphicFramePr>
          <p:nvPr/>
        </p:nvGraphicFramePr>
        <p:xfrm>
          <a:off x="755650" y="1628775"/>
          <a:ext cx="7753350" cy="1041400"/>
        </p:xfrm>
        <a:graphic>
          <a:graphicData uri="http://schemas.openxmlformats.org/presentationml/2006/ole">
            <mc:AlternateContent xmlns:mc="http://schemas.openxmlformats.org/markup-compatibility/2006">
              <mc:Choice xmlns:v="urn:schemas-microsoft-com:vml" Requires="v">
                <p:oleObj spid="_x0000_s3086" name="公式" r:id="rId3" imgW="3504960" imgH="533160" progId="Equation.3">
                  <p:embed/>
                </p:oleObj>
              </mc:Choice>
              <mc:Fallback>
                <p:oleObj name="公式" r:id="rId3" imgW="3504960" imgH="5331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28775"/>
                        <a:ext cx="7753350" cy="10414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27" name="Text Box 7"/>
          <p:cNvSpPr txBox="1">
            <a:spLocks noChangeArrowheads="1"/>
          </p:cNvSpPr>
          <p:nvPr/>
        </p:nvSpPr>
        <p:spPr bwMode="auto">
          <a:xfrm>
            <a:off x="684213" y="2924175"/>
            <a:ext cx="252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基模</a:t>
            </a:r>
          </a:p>
        </p:txBody>
      </p:sp>
      <p:graphicFrame>
        <p:nvGraphicFramePr>
          <p:cNvPr id="389128" name="Object 8"/>
          <p:cNvGraphicFramePr>
            <a:graphicFrameLocks noChangeAspect="1"/>
          </p:cNvGraphicFramePr>
          <p:nvPr/>
        </p:nvGraphicFramePr>
        <p:xfrm>
          <a:off x="2484438" y="2708275"/>
          <a:ext cx="4929187" cy="1039813"/>
        </p:xfrm>
        <a:graphic>
          <a:graphicData uri="http://schemas.openxmlformats.org/presentationml/2006/ole">
            <mc:AlternateContent xmlns:mc="http://schemas.openxmlformats.org/markup-compatibility/2006">
              <mc:Choice xmlns:v="urn:schemas-microsoft-com:vml" Requires="v">
                <p:oleObj spid="_x0000_s3087" name="公式" r:id="rId5" imgW="1981080" imgH="495000" progId="Equation.3">
                  <p:embed/>
                </p:oleObj>
              </mc:Choice>
              <mc:Fallback>
                <p:oleObj name="公式" r:id="rId5" imgW="1981080" imgH="4950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2708275"/>
                        <a:ext cx="4929187" cy="103981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29" name="Text Box 9"/>
          <p:cNvSpPr txBox="1">
            <a:spLocks noChangeArrowheads="1"/>
          </p:cNvSpPr>
          <p:nvPr/>
        </p:nvSpPr>
        <p:spPr bwMode="auto">
          <a:xfrm>
            <a:off x="4067175" y="3860800"/>
            <a:ext cx="4249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宋体" pitchFamily="2"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基模截面是高斯函数</a:t>
            </a:r>
          </a:p>
        </p:txBody>
      </p:sp>
      <p:sp>
        <p:nvSpPr>
          <p:cNvPr id="389130" name="Text Box 10"/>
          <p:cNvSpPr txBox="1">
            <a:spLocks noChangeArrowheads="1"/>
          </p:cNvSpPr>
          <p:nvPr/>
        </p:nvSpPr>
        <p:spPr bwMode="auto">
          <a:xfrm>
            <a:off x="684213" y="4292600"/>
            <a:ext cx="489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最初几阶横模</a:t>
            </a:r>
          </a:p>
        </p:txBody>
      </p:sp>
      <p:graphicFrame>
        <p:nvGraphicFramePr>
          <p:cNvPr id="389131" name="Object 11"/>
          <p:cNvGraphicFramePr>
            <a:graphicFrameLocks noChangeAspect="1"/>
          </p:cNvGraphicFramePr>
          <p:nvPr/>
        </p:nvGraphicFramePr>
        <p:xfrm>
          <a:off x="755650" y="4868863"/>
          <a:ext cx="6927850" cy="1169987"/>
        </p:xfrm>
        <a:graphic>
          <a:graphicData uri="http://schemas.openxmlformats.org/presentationml/2006/ole">
            <mc:AlternateContent xmlns:mc="http://schemas.openxmlformats.org/markup-compatibility/2006">
              <mc:Choice xmlns:v="urn:schemas-microsoft-com:vml" Requires="v">
                <p:oleObj spid="_x0000_s3088" name="公式" r:id="rId7" imgW="2476440" imgH="495000" progId="Equation.3">
                  <p:embed/>
                </p:oleObj>
              </mc:Choice>
              <mc:Fallback>
                <p:oleObj name="公式" r:id="rId7" imgW="2476440" imgH="4950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868863"/>
                        <a:ext cx="6927850" cy="116998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2" name="Line 12"/>
          <p:cNvSpPr>
            <a:spLocks noChangeShapeType="1"/>
          </p:cNvSpPr>
          <p:nvPr/>
        </p:nvSpPr>
        <p:spPr bwMode="auto">
          <a:xfrm>
            <a:off x="179388" y="981075"/>
            <a:ext cx="8713787"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9122"/>
                                        </p:tgtEl>
                                        <p:attrNameLst>
                                          <p:attrName>style.visibility</p:attrName>
                                        </p:attrNameLst>
                                      </p:cBhvr>
                                      <p:to>
                                        <p:strVal val="visible"/>
                                      </p:to>
                                    </p:set>
                                    <p:animEffect transition="in" filter="box(in)">
                                      <p:cBhvr>
                                        <p:cTn id="7" dur="500"/>
                                        <p:tgtEl>
                                          <p:spTgt spid="389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9125"/>
                                        </p:tgtEl>
                                        <p:attrNameLst>
                                          <p:attrName>style.visibility</p:attrName>
                                        </p:attrNameLst>
                                      </p:cBhvr>
                                      <p:to>
                                        <p:strVal val="visible"/>
                                      </p:to>
                                    </p:set>
                                    <p:animEffect transition="in" filter="box(in)">
                                      <p:cBhvr>
                                        <p:cTn id="12" dur="500"/>
                                        <p:tgtEl>
                                          <p:spTgt spid="389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89126"/>
                                        </p:tgtEl>
                                        <p:attrNameLst>
                                          <p:attrName>style.visibility</p:attrName>
                                        </p:attrNameLst>
                                      </p:cBhvr>
                                      <p:to>
                                        <p:strVal val="visible"/>
                                      </p:to>
                                    </p:set>
                                    <p:animEffect transition="in" filter="checkerboard(across)">
                                      <p:cBhvr>
                                        <p:cTn id="17" dur="500"/>
                                        <p:tgtEl>
                                          <p:spTgt spid="3891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9127"/>
                                        </p:tgtEl>
                                        <p:attrNameLst>
                                          <p:attrName>style.visibility</p:attrName>
                                        </p:attrNameLst>
                                      </p:cBhvr>
                                      <p:to>
                                        <p:strVal val="visible"/>
                                      </p:to>
                                    </p:set>
                                    <p:animEffect transition="in" filter="box(in)">
                                      <p:cBhvr>
                                        <p:cTn id="22" dur="500"/>
                                        <p:tgtEl>
                                          <p:spTgt spid="3891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891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89129"/>
                                        </p:tgtEl>
                                        <p:attrNameLst>
                                          <p:attrName>style.visibility</p:attrName>
                                        </p:attrNameLst>
                                      </p:cBhvr>
                                      <p:to>
                                        <p:strVal val="visible"/>
                                      </p:to>
                                    </p:set>
                                    <p:animEffect transition="in" filter="box(in)">
                                      <p:cBhvr>
                                        <p:cTn id="31" dur="500"/>
                                        <p:tgtEl>
                                          <p:spTgt spid="38912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389130"/>
                                        </p:tgtEl>
                                        <p:attrNameLst>
                                          <p:attrName>style.visibility</p:attrName>
                                        </p:attrNameLst>
                                      </p:cBhvr>
                                      <p:to>
                                        <p:strVal val="visible"/>
                                      </p:to>
                                    </p:set>
                                    <p:animEffect transition="in" filter="box(in)">
                                      <p:cBhvr>
                                        <p:cTn id="36" dur="500"/>
                                        <p:tgtEl>
                                          <p:spTgt spid="38913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389131"/>
                                        </p:tgtEl>
                                        <p:attrNameLst>
                                          <p:attrName>style.visibility</p:attrName>
                                        </p:attrNameLst>
                                      </p:cBhvr>
                                      <p:to>
                                        <p:strVal val="visible"/>
                                      </p:to>
                                    </p:set>
                                    <p:animEffect transition="in" filter="box(in)">
                                      <p:cBhvr>
                                        <p:cTn id="41" dur="500"/>
                                        <p:tgtEl>
                                          <p:spTgt spid="389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p:bldP spid="389125" grpId="0"/>
      <p:bldP spid="389127" grpId="0"/>
      <p:bldP spid="389129" grpId="0"/>
      <p:bldP spid="38913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Text Box 2"/>
          <p:cNvSpPr txBox="1">
            <a:spLocks noChangeArrowheads="1"/>
          </p:cNvSpPr>
          <p:nvPr/>
        </p:nvSpPr>
        <p:spPr bwMode="auto">
          <a:xfrm>
            <a:off x="323850" y="333375"/>
            <a:ext cx="8820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、稳定球面腔与等价共焦腔的衍射损耗遵循相同规律</a:t>
            </a:r>
          </a:p>
        </p:txBody>
      </p:sp>
      <p:sp>
        <p:nvSpPr>
          <p:cNvPr id="11273" name="AutoShape 3">
            <a:hlinkClick r:id="" action="ppaction://hlinkshowjump?jump=previousslide" highlightClick="1"/>
          </p:cNvPr>
          <p:cNvSpPr>
            <a:spLocks noChangeArrowheads="1"/>
          </p:cNvSpPr>
          <p:nvPr/>
        </p:nvSpPr>
        <p:spPr bwMode="auto">
          <a:xfrm>
            <a:off x="7308850" y="6308725"/>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1274" name="AutoShape 4">
            <a:hlinkClick r:id="" action="ppaction://hlinkshowjump?jump=nextslide" highlightClick="1"/>
          </p:cNvPr>
          <p:cNvSpPr>
            <a:spLocks noChangeArrowheads="1"/>
          </p:cNvSpPr>
          <p:nvPr/>
        </p:nvSpPr>
        <p:spPr bwMode="auto">
          <a:xfrm>
            <a:off x="8243888" y="6308725"/>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45093" name="Rectangle 5"/>
          <p:cNvSpPr>
            <a:spLocks noChangeArrowheads="1"/>
          </p:cNvSpPr>
          <p:nvPr/>
        </p:nvSpPr>
        <p:spPr bwMode="auto">
          <a:xfrm>
            <a:off x="539750" y="836613"/>
            <a:ext cx="79200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(1) </a:t>
            </a:r>
            <a:r>
              <a:rPr kumimoji="0" lang="zh-CN" altLang="en-US" sz="2800" dirty="0">
                <a:latin typeface="楷体" panose="02010609060101010101" pitchFamily="49" charset="-122"/>
                <a:ea typeface="楷体" panose="02010609060101010101" pitchFamily="49" charset="-122"/>
              </a:rPr>
              <a:t>理由：由于它们的行波场结构完全相同，而且反射镜都构成场的等相位面。</a:t>
            </a:r>
          </a:p>
        </p:txBody>
      </p:sp>
      <p:sp>
        <p:nvSpPr>
          <p:cNvPr id="345094" name="Rectangle 6"/>
          <p:cNvSpPr>
            <a:spLocks noChangeArrowheads="1"/>
          </p:cNvSpPr>
          <p:nvPr/>
        </p:nvSpPr>
        <p:spPr bwMode="auto">
          <a:xfrm>
            <a:off x="539750" y="1844675"/>
            <a:ext cx="8604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(2) </a:t>
            </a:r>
            <a:r>
              <a:rPr kumimoji="0" lang="zh-CN" altLang="en-US" sz="2800" dirty="0">
                <a:latin typeface="楷体" panose="02010609060101010101" pitchFamily="49" charset="-122"/>
                <a:ea typeface="楷体" panose="02010609060101010101" pitchFamily="49" charset="-122"/>
              </a:rPr>
              <a:t>结论：当满足              时，两腔的单程衍射损耗相等。</a:t>
            </a:r>
          </a:p>
        </p:txBody>
      </p:sp>
      <p:graphicFrame>
        <p:nvGraphicFramePr>
          <p:cNvPr id="345095" name="Object 7"/>
          <p:cNvGraphicFramePr>
            <a:graphicFrameLocks noChangeAspect="1"/>
          </p:cNvGraphicFramePr>
          <p:nvPr/>
        </p:nvGraphicFramePr>
        <p:xfrm>
          <a:off x="3851275" y="1773238"/>
          <a:ext cx="1944688" cy="1012825"/>
        </p:xfrm>
        <a:graphic>
          <a:graphicData uri="http://schemas.openxmlformats.org/presentationml/2006/ole">
            <mc:AlternateContent xmlns:mc="http://schemas.openxmlformats.org/markup-compatibility/2006">
              <mc:Choice xmlns:v="urn:schemas-microsoft-com:vml" Requires="v">
                <p:oleObj spid="_x0000_s111624" name="公式" r:id="rId3" imgW="876240" imgH="457200" progId="Equation.3">
                  <p:embed/>
                </p:oleObj>
              </mc:Choice>
              <mc:Fallback>
                <p:oleObj name="公式" r:id="rId3" imgW="87624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773238"/>
                        <a:ext cx="1944688" cy="10128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096" name="Object 8"/>
          <p:cNvGraphicFramePr>
            <a:graphicFrameLocks noChangeAspect="1"/>
          </p:cNvGraphicFramePr>
          <p:nvPr/>
        </p:nvGraphicFramePr>
        <p:xfrm>
          <a:off x="755650" y="3213100"/>
          <a:ext cx="573088" cy="936625"/>
        </p:xfrm>
        <a:graphic>
          <a:graphicData uri="http://schemas.openxmlformats.org/presentationml/2006/ole">
            <mc:AlternateContent xmlns:mc="http://schemas.openxmlformats.org/markup-compatibility/2006">
              <mc:Choice xmlns:v="urn:schemas-microsoft-com:vml" Requires="v">
                <p:oleObj spid="_x0000_s111625" name="公式" r:id="rId5" imgW="279360" imgH="457200" progId="Equation.3">
                  <p:embed/>
                </p:oleObj>
              </mc:Choice>
              <mc:Fallback>
                <p:oleObj name="公式" r:id="rId5" imgW="27936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213100"/>
                        <a:ext cx="573088" cy="9366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5097" name="Rectangle 9"/>
          <p:cNvSpPr>
            <a:spLocks noChangeArrowheads="1"/>
          </p:cNvSpPr>
          <p:nvPr/>
        </p:nvSpPr>
        <p:spPr bwMode="auto">
          <a:xfrm>
            <a:off x="1547813" y="3068638"/>
            <a:ext cx="28082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稳定腔镜的线度和镜面光斑尺寸</a:t>
            </a:r>
          </a:p>
        </p:txBody>
      </p:sp>
      <p:graphicFrame>
        <p:nvGraphicFramePr>
          <p:cNvPr id="345098" name="Object 10"/>
          <p:cNvGraphicFramePr>
            <a:graphicFrameLocks noChangeAspect="1"/>
          </p:cNvGraphicFramePr>
          <p:nvPr/>
        </p:nvGraphicFramePr>
        <p:xfrm>
          <a:off x="4787900" y="3141663"/>
          <a:ext cx="674688" cy="1009650"/>
        </p:xfrm>
        <a:graphic>
          <a:graphicData uri="http://schemas.openxmlformats.org/presentationml/2006/ole">
            <mc:AlternateContent xmlns:mc="http://schemas.openxmlformats.org/markup-compatibility/2006">
              <mc:Choice xmlns:v="urn:schemas-microsoft-com:vml" Requires="v">
                <p:oleObj spid="_x0000_s111626" name="公式" r:id="rId7" imgW="304560" imgH="457200" progId="Equation.3">
                  <p:embed/>
                </p:oleObj>
              </mc:Choice>
              <mc:Fallback>
                <p:oleObj name="公式" r:id="rId7" imgW="30456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3141663"/>
                        <a:ext cx="674688" cy="100965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5099" name="Rectangle 11"/>
          <p:cNvSpPr>
            <a:spLocks noChangeArrowheads="1"/>
          </p:cNvSpPr>
          <p:nvPr/>
        </p:nvSpPr>
        <p:spPr bwMode="auto">
          <a:xfrm>
            <a:off x="5724525" y="3141663"/>
            <a:ext cx="28082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等价腔镜的线度和镜面光斑尺寸</a:t>
            </a:r>
          </a:p>
        </p:txBody>
      </p:sp>
      <p:sp>
        <p:nvSpPr>
          <p:cNvPr id="345100" name="Text Box 12"/>
          <p:cNvSpPr txBox="1">
            <a:spLocks noChangeArrowheads="1"/>
          </p:cNvSpPr>
          <p:nvPr/>
        </p:nvSpPr>
        <p:spPr bwMode="auto">
          <a:xfrm>
            <a:off x="250825" y="4437063"/>
            <a:ext cx="5327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稳定球面腔的有效菲涅耳数</a:t>
            </a:r>
          </a:p>
        </p:txBody>
      </p:sp>
      <p:graphicFrame>
        <p:nvGraphicFramePr>
          <p:cNvPr id="345101" name="Object 13"/>
          <p:cNvGraphicFramePr>
            <a:graphicFrameLocks noChangeAspect="1"/>
          </p:cNvGraphicFramePr>
          <p:nvPr/>
        </p:nvGraphicFramePr>
        <p:xfrm>
          <a:off x="611188" y="5084763"/>
          <a:ext cx="3240087" cy="1077912"/>
        </p:xfrm>
        <a:graphic>
          <a:graphicData uri="http://schemas.openxmlformats.org/presentationml/2006/ole">
            <mc:AlternateContent xmlns:mc="http://schemas.openxmlformats.org/markup-compatibility/2006">
              <mc:Choice xmlns:v="urn:schemas-microsoft-com:vml" Requires="v">
                <p:oleObj spid="_x0000_s111627" name="公式" r:id="rId9" imgW="1371600" imgH="457200" progId="Equation.3">
                  <p:embed/>
                </p:oleObj>
              </mc:Choice>
              <mc:Fallback>
                <p:oleObj name="公式" r:id="rId9" imgW="13716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5084763"/>
                        <a:ext cx="3240087" cy="107791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5102" name="AutoShape 14"/>
          <p:cNvSpPr>
            <a:spLocks noChangeArrowheads="1"/>
          </p:cNvSpPr>
          <p:nvPr/>
        </p:nvSpPr>
        <p:spPr bwMode="auto">
          <a:xfrm>
            <a:off x="3995738" y="5516563"/>
            <a:ext cx="360362" cy="287337"/>
          </a:xfrm>
          <a:prstGeom prst="rightArrow">
            <a:avLst>
              <a:gd name="adj1" fmla="val 50000"/>
              <a:gd name="adj2" fmla="val 31354"/>
            </a:avLst>
          </a:prstGeom>
          <a:solidFill>
            <a:srgbClr val="FF3300"/>
          </a:solidFill>
          <a:ln w="38100">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45103" name="Object 15"/>
          <p:cNvGraphicFramePr>
            <a:graphicFrameLocks noChangeAspect="1"/>
          </p:cNvGraphicFramePr>
          <p:nvPr/>
        </p:nvGraphicFramePr>
        <p:xfrm>
          <a:off x="4500563" y="5084763"/>
          <a:ext cx="1858962" cy="1077912"/>
        </p:xfrm>
        <a:graphic>
          <a:graphicData uri="http://schemas.openxmlformats.org/presentationml/2006/ole">
            <mc:AlternateContent xmlns:mc="http://schemas.openxmlformats.org/markup-compatibility/2006">
              <mc:Choice xmlns:v="urn:schemas-microsoft-com:vml" Requires="v">
                <p:oleObj spid="_x0000_s111628" name="公式" r:id="rId11" imgW="787320" imgH="457200" progId="Equation.3">
                  <p:embed/>
                </p:oleObj>
              </mc:Choice>
              <mc:Fallback>
                <p:oleObj name="公式" r:id="rId11" imgW="78732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0563" y="5084763"/>
                        <a:ext cx="1858962" cy="107791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5104" name="Object 16"/>
          <p:cNvGraphicFramePr>
            <a:graphicFrameLocks noChangeAspect="1"/>
          </p:cNvGraphicFramePr>
          <p:nvPr/>
        </p:nvGraphicFramePr>
        <p:xfrm>
          <a:off x="6516688" y="5084763"/>
          <a:ext cx="1919287" cy="1077912"/>
        </p:xfrm>
        <a:graphic>
          <a:graphicData uri="http://schemas.openxmlformats.org/presentationml/2006/ole">
            <mc:AlternateContent xmlns:mc="http://schemas.openxmlformats.org/markup-compatibility/2006">
              <mc:Choice xmlns:v="urn:schemas-microsoft-com:vml" Requires="v">
                <p:oleObj spid="_x0000_s111629" name="公式" r:id="rId13" imgW="812520" imgH="457200" progId="Equation.3">
                  <p:embed/>
                </p:oleObj>
              </mc:Choice>
              <mc:Fallback>
                <p:oleObj name="公式" r:id="rId13" imgW="812520" imgH="45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6688" y="5084763"/>
                        <a:ext cx="1919287" cy="107791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110775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5090"/>
                                        </p:tgtEl>
                                        <p:attrNameLst>
                                          <p:attrName>style.visibility</p:attrName>
                                        </p:attrNameLst>
                                      </p:cBhvr>
                                      <p:to>
                                        <p:strVal val="visible"/>
                                      </p:to>
                                    </p:set>
                                    <p:animEffect transition="in" filter="blinds(horizontal)">
                                      <p:cBhvr>
                                        <p:cTn id="7" dur="500"/>
                                        <p:tgtEl>
                                          <p:spTgt spid="345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5093"/>
                                        </p:tgtEl>
                                        <p:attrNameLst>
                                          <p:attrName>style.visibility</p:attrName>
                                        </p:attrNameLst>
                                      </p:cBhvr>
                                      <p:to>
                                        <p:strVal val="visible"/>
                                      </p:to>
                                    </p:set>
                                    <p:animEffect transition="in" filter="box(in)">
                                      <p:cBhvr>
                                        <p:cTn id="12" dur="500"/>
                                        <p:tgtEl>
                                          <p:spTgt spid="345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5094"/>
                                        </p:tgtEl>
                                        <p:attrNameLst>
                                          <p:attrName>style.visibility</p:attrName>
                                        </p:attrNameLst>
                                      </p:cBhvr>
                                      <p:to>
                                        <p:strVal val="visible"/>
                                      </p:to>
                                    </p:set>
                                    <p:animEffect transition="in" filter="blinds(horizontal)">
                                      <p:cBhvr>
                                        <p:cTn id="17" dur="500"/>
                                        <p:tgtEl>
                                          <p:spTgt spid="345094"/>
                                        </p:tgtEl>
                                      </p:cBhvr>
                                    </p:animEffect>
                                  </p:childTnLst>
                                </p:cTn>
                              </p:par>
                              <p:par>
                                <p:cTn id="18" presetID="3" presetClass="entr" presetSubtype="10" fill="hold" nodeType="withEffect">
                                  <p:stCondLst>
                                    <p:cond delay="0"/>
                                  </p:stCondLst>
                                  <p:childTnLst>
                                    <p:set>
                                      <p:cBhvr>
                                        <p:cTn id="19" dur="1" fill="hold">
                                          <p:stCondLst>
                                            <p:cond delay="0"/>
                                          </p:stCondLst>
                                        </p:cTn>
                                        <p:tgtEl>
                                          <p:spTgt spid="345095"/>
                                        </p:tgtEl>
                                        <p:attrNameLst>
                                          <p:attrName>style.visibility</p:attrName>
                                        </p:attrNameLst>
                                      </p:cBhvr>
                                      <p:to>
                                        <p:strVal val="visible"/>
                                      </p:to>
                                    </p:set>
                                    <p:animEffect transition="in" filter="blinds(horizontal)">
                                      <p:cBhvr>
                                        <p:cTn id="20" dur="500"/>
                                        <p:tgtEl>
                                          <p:spTgt spid="3450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45096"/>
                                        </p:tgtEl>
                                        <p:attrNameLst>
                                          <p:attrName>style.visibility</p:attrName>
                                        </p:attrNameLst>
                                      </p:cBhvr>
                                      <p:to>
                                        <p:strVal val="visible"/>
                                      </p:to>
                                    </p:set>
                                    <p:animEffect transition="in" filter="blinds(horizontal)">
                                      <p:cBhvr>
                                        <p:cTn id="25" dur="500"/>
                                        <p:tgtEl>
                                          <p:spTgt spid="3450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45097"/>
                                        </p:tgtEl>
                                        <p:attrNameLst>
                                          <p:attrName>style.visibility</p:attrName>
                                        </p:attrNameLst>
                                      </p:cBhvr>
                                      <p:to>
                                        <p:strVal val="visible"/>
                                      </p:to>
                                    </p:set>
                                    <p:animEffect transition="in" filter="box(in)">
                                      <p:cBhvr>
                                        <p:cTn id="30" dur="500"/>
                                        <p:tgtEl>
                                          <p:spTgt spid="34509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345098"/>
                                        </p:tgtEl>
                                        <p:attrNameLst>
                                          <p:attrName>style.visibility</p:attrName>
                                        </p:attrNameLst>
                                      </p:cBhvr>
                                      <p:to>
                                        <p:strVal val="visible"/>
                                      </p:to>
                                    </p:set>
                                    <p:animEffect transition="in" filter="checkerboard(across)">
                                      <p:cBhvr>
                                        <p:cTn id="35" dur="500"/>
                                        <p:tgtEl>
                                          <p:spTgt spid="34509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0" presetClass="entr" presetSubtype="0" decel="100000" fill="hold" grpId="0" nodeType="clickEffect">
                                  <p:stCondLst>
                                    <p:cond delay="0"/>
                                  </p:stCondLst>
                                  <p:childTnLst>
                                    <p:set>
                                      <p:cBhvr>
                                        <p:cTn id="39" dur="1" fill="hold">
                                          <p:stCondLst>
                                            <p:cond delay="0"/>
                                          </p:stCondLst>
                                        </p:cTn>
                                        <p:tgtEl>
                                          <p:spTgt spid="345099"/>
                                        </p:tgtEl>
                                        <p:attrNameLst>
                                          <p:attrName>style.visibility</p:attrName>
                                        </p:attrNameLst>
                                      </p:cBhvr>
                                      <p:to>
                                        <p:strVal val="visible"/>
                                      </p:to>
                                    </p:set>
                                    <p:anim calcmode="lin" valueType="num">
                                      <p:cBhvr>
                                        <p:cTn id="40" dur="1000" fill="hold"/>
                                        <p:tgtEl>
                                          <p:spTgt spid="345099"/>
                                        </p:tgtEl>
                                        <p:attrNameLst>
                                          <p:attrName>ppt_w</p:attrName>
                                        </p:attrNameLst>
                                      </p:cBhvr>
                                      <p:tavLst>
                                        <p:tav tm="0">
                                          <p:val>
                                            <p:strVal val="#ppt_w+.3"/>
                                          </p:val>
                                        </p:tav>
                                        <p:tav tm="100000">
                                          <p:val>
                                            <p:strVal val="#ppt_w"/>
                                          </p:val>
                                        </p:tav>
                                      </p:tavLst>
                                    </p:anim>
                                    <p:anim calcmode="lin" valueType="num">
                                      <p:cBhvr>
                                        <p:cTn id="41" dur="1000" fill="hold"/>
                                        <p:tgtEl>
                                          <p:spTgt spid="345099"/>
                                        </p:tgtEl>
                                        <p:attrNameLst>
                                          <p:attrName>ppt_h</p:attrName>
                                        </p:attrNameLst>
                                      </p:cBhvr>
                                      <p:tavLst>
                                        <p:tav tm="0">
                                          <p:val>
                                            <p:strVal val="#ppt_h"/>
                                          </p:val>
                                        </p:tav>
                                        <p:tav tm="100000">
                                          <p:val>
                                            <p:strVal val="#ppt_h"/>
                                          </p:val>
                                        </p:tav>
                                      </p:tavLst>
                                    </p:anim>
                                    <p:animEffect transition="in" filter="fade">
                                      <p:cBhvr>
                                        <p:cTn id="42" dur="1000"/>
                                        <p:tgtEl>
                                          <p:spTgt spid="3450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45100"/>
                                        </p:tgtEl>
                                        <p:attrNameLst>
                                          <p:attrName>style.visibility</p:attrName>
                                        </p:attrNameLst>
                                      </p:cBhvr>
                                      <p:to>
                                        <p:strVal val="visible"/>
                                      </p:to>
                                    </p:set>
                                    <p:animEffect transition="in" filter="blinds(horizontal)">
                                      <p:cBhvr>
                                        <p:cTn id="47" dur="500"/>
                                        <p:tgtEl>
                                          <p:spTgt spid="345100"/>
                                        </p:tgtEl>
                                      </p:cBhvr>
                                    </p:animEffect>
                                  </p:childTnLst>
                                </p:cTn>
                              </p:par>
                              <p:par>
                                <p:cTn id="48" presetID="3" presetClass="entr" presetSubtype="10" fill="hold" nodeType="withEffect">
                                  <p:stCondLst>
                                    <p:cond delay="0"/>
                                  </p:stCondLst>
                                  <p:childTnLst>
                                    <p:set>
                                      <p:cBhvr>
                                        <p:cTn id="49" dur="1" fill="hold">
                                          <p:stCondLst>
                                            <p:cond delay="0"/>
                                          </p:stCondLst>
                                        </p:cTn>
                                        <p:tgtEl>
                                          <p:spTgt spid="345101"/>
                                        </p:tgtEl>
                                        <p:attrNameLst>
                                          <p:attrName>style.visibility</p:attrName>
                                        </p:attrNameLst>
                                      </p:cBhvr>
                                      <p:to>
                                        <p:strVal val="visible"/>
                                      </p:to>
                                    </p:set>
                                    <p:animEffect transition="in" filter="blinds(horizontal)">
                                      <p:cBhvr>
                                        <p:cTn id="50" dur="500"/>
                                        <p:tgtEl>
                                          <p:spTgt spid="34510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45102"/>
                                        </p:tgtEl>
                                        <p:attrNameLst>
                                          <p:attrName>style.visibility</p:attrName>
                                        </p:attrNameLst>
                                      </p:cBhvr>
                                      <p:to>
                                        <p:strVal val="visible"/>
                                      </p:to>
                                    </p:set>
                                    <p:animEffect transition="in" filter="blinds(horizontal)">
                                      <p:cBhvr>
                                        <p:cTn id="55" dur="500"/>
                                        <p:tgtEl>
                                          <p:spTgt spid="34510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345103"/>
                                        </p:tgtEl>
                                        <p:attrNameLst>
                                          <p:attrName>style.visibility</p:attrName>
                                        </p:attrNameLst>
                                      </p:cBhvr>
                                      <p:to>
                                        <p:strVal val="visible"/>
                                      </p:to>
                                    </p:set>
                                    <p:animEffect transition="in" filter="blinds(horizontal)">
                                      <p:cBhvr>
                                        <p:cTn id="60" dur="500"/>
                                        <p:tgtEl>
                                          <p:spTgt spid="34510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345104"/>
                                        </p:tgtEl>
                                        <p:attrNameLst>
                                          <p:attrName>style.visibility</p:attrName>
                                        </p:attrNameLst>
                                      </p:cBhvr>
                                      <p:to>
                                        <p:strVal val="visible"/>
                                      </p:to>
                                    </p:set>
                                    <p:animEffect transition="in" filter="blinds(horizontal)">
                                      <p:cBhvr>
                                        <p:cTn id="65" dur="500"/>
                                        <p:tgtEl>
                                          <p:spTgt spid="345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p:bldP spid="345093" grpId="0"/>
      <p:bldP spid="345094" grpId="0"/>
      <p:bldP spid="345097" grpId="0"/>
      <p:bldP spid="345099" grpId="0"/>
      <p:bldP spid="345100" grpId="0"/>
      <p:bldP spid="34510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AutoShape 2">
            <a:hlinkClick r:id="" action="ppaction://hlinkshowjump?jump=previousslide" highlightClick="1"/>
          </p:cNvPr>
          <p:cNvSpPr>
            <a:spLocks noChangeArrowheads="1"/>
          </p:cNvSpPr>
          <p:nvPr/>
        </p:nvSpPr>
        <p:spPr bwMode="auto">
          <a:xfrm>
            <a:off x="7308850" y="6308725"/>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2294" name="AutoShape 3">
            <a:hlinkClick r:id="" action="ppaction://hlinkshowjump?jump=nextslide" highlightClick="1"/>
          </p:cNvPr>
          <p:cNvSpPr>
            <a:spLocks noChangeArrowheads="1"/>
          </p:cNvSpPr>
          <p:nvPr/>
        </p:nvSpPr>
        <p:spPr bwMode="auto">
          <a:xfrm>
            <a:off x="8243888" y="6308725"/>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46116" name="Rectangle 4"/>
          <p:cNvSpPr>
            <a:spLocks noChangeArrowheads="1"/>
          </p:cNvSpPr>
          <p:nvPr/>
        </p:nvSpPr>
        <p:spPr bwMode="auto">
          <a:xfrm>
            <a:off x="323850" y="620713"/>
            <a:ext cx="324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当          时：</a:t>
            </a:r>
          </a:p>
        </p:txBody>
      </p:sp>
      <p:graphicFrame>
        <p:nvGraphicFramePr>
          <p:cNvPr id="346117" name="Object 5"/>
          <p:cNvGraphicFramePr>
            <a:graphicFrameLocks noChangeAspect="1"/>
          </p:cNvGraphicFramePr>
          <p:nvPr/>
        </p:nvGraphicFramePr>
        <p:xfrm>
          <a:off x="827088" y="692150"/>
          <a:ext cx="1649412" cy="508000"/>
        </p:xfrm>
        <a:graphic>
          <a:graphicData uri="http://schemas.openxmlformats.org/presentationml/2006/ole">
            <mc:AlternateContent xmlns:mc="http://schemas.openxmlformats.org/markup-compatibility/2006">
              <mc:Choice xmlns:v="urn:schemas-microsoft-com:vml" Requires="v">
                <p:oleObj spid="_x0000_s112645" name="公式" r:id="rId3" imgW="698400" imgH="215640" progId="Equation.3">
                  <p:embed/>
                </p:oleObj>
              </mc:Choice>
              <mc:Fallback>
                <p:oleObj name="公式" r:id="rId3" imgW="69840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692150"/>
                        <a:ext cx="1649412" cy="5080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6119" name="Text Box 7"/>
          <p:cNvSpPr txBox="1">
            <a:spLocks noChangeArrowheads="1"/>
          </p:cNvSpPr>
          <p:nvPr/>
        </p:nvSpPr>
        <p:spPr bwMode="auto">
          <a:xfrm>
            <a:off x="214313" y="2276475"/>
            <a:ext cx="892968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0"/>
              </a:spcBef>
            </a:pPr>
            <a:r>
              <a:rPr lang="zh-CN" altLang="en-US" sz="2800" dirty="0">
                <a:latin typeface="楷体" panose="02010609060101010101" pitchFamily="49" charset="-122"/>
                <a:ea typeface="楷体" panose="02010609060101010101" pitchFamily="49" charset="-122"/>
              </a:rPr>
              <a:t>结论</a:t>
            </a:r>
            <a:r>
              <a:rPr lang="en-US" altLang="zh-CN" sz="2800" dirty="0">
                <a:latin typeface="楷体" panose="02010609060101010101" pitchFamily="49" charset="-122"/>
                <a:ea typeface="楷体" panose="02010609060101010101" pitchFamily="49" charset="-122"/>
                <a:sym typeface="Wingdings" pitchFamily="2" charset="2"/>
              </a:rPr>
              <a:t>: </a:t>
            </a:r>
          </a:p>
          <a:p>
            <a:pPr>
              <a:spcBef>
                <a:spcPct val="0"/>
              </a:spcBef>
            </a:pPr>
            <a:r>
              <a:rPr lang="en-US" altLang="zh-CN" sz="2800" dirty="0">
                <a:latin typeface="楷体" panose="02010609060101010101" pitchFamily="49" charset="-122"/>
                <a:ea typeface="楷体" panose="02010609060101010101" pitchFamily="49" charset="-122"/>
                <a:sym typeface="Wingdings" pitchFamily="2" charset="2"/>
              </a:rPr>
              <a:t>(1)</a:t>
            </a:r>
            <a:r>
              <a:rPr lang="zh-CN" altLang="en-US" sz="2800" dirty="0">
                <a:latin typeface="楷体" panose="02010609060101010101" pitchFamily="49" charset="-122"/>
                <a:ea typeface="楷体" panose="02010609060101010101" pitchFamily="49" charset="-122"/>
                <a:sym typeface="Wingdings" pitchFamily="2" charset="2"/>
              </a:rPr>
              <a:t>每一个反射镜各有</a:t>
            </a:r>
            <a:r>
              <a:rPr lang="en-US" altLang="zh-CN" sz="2800" dirty="0">
                <a:latin typeface="Times New Roman" pitchFamily="18" charset="0"/>
                <a:ea typeface="楷体" panose="02010609060101010101" pitchFamily="49" charset="-122"/>
                <a:sym typeface="Wingdings" pitchFamily="2" charset="2"/>
              </a:rPr>
              <a:t>—</a:t>
            </a:r>
            <a:r>
              <a:rPr lang="zh-CN" altLang="en-US" sz="2800" dirty="0">
                <a:latin typeface="楷体" panose="02010609060101010101" pitchFamily="49" charset="-122"/>
                <a:ea typeface="楷体" panose="02010609060101010101" pitchFamily="49" charset="-122"/>
                <a:sym typeface="Wingdings" pitchFamily="2" charset="2"/>
              </a:rPr>
              <a:t>个有效菲涅耳数，即使</a:t>
            </a:r>
            <a:r>
              <a:rPr lang="en-US" altLang="zh-CN" sz="2800" dirty="0">
                <a:latin typeface="楷体" panose="02010609060101010101" pitchFamily="49" charset="-122"/>
                <a:ea typeface="楷体" panose="02010609060101010101" pitchFamily="49" charset="-122"/>
                <a:sym typeface="Wingdings" pitchFamily="2" charset="2"/>
              </a:rPr>
              <a:t>a</a:t>
            </a:r>
            <a:r>
              <a:rPr lang="zh-CN" altLang="en-US" sz="2800" dirty="0">
                <a:latin typeface="楷体" panose="02010609060101010101" pitchFamily="49" charset="-122"/>
                <a:ea typeface="楷体" panose="02010609060101010101" pitchFamily="49" charset="-122"/>
                <a:sym typeface="Wingdings" pitchFamily="2" charset="2"/>
              </a:rPr>
              <a:t>相同，</a:t>
            </a:r>
          </a:p>
          <a:p>
            <a:pPr>
              <a:spcBef>
                <a:spcPct val="0"/>
              </a:spcBef>
            </a:pPr>
            <a:r>
              <a:rPr lang="zh-CN" altLang="en-US" sz="2800" dirty="0">
                <a:latin typeface="楷体" panose="02010609060101010101" pitchFamily="49" charset="-122"/>
                <a:ea typeface="楷体" panose="02010609060101010101" pitchFamily="49" charset="-122"/>
                <a:sym typeface="Wingdings" pitchFamily="2" charset="2"/>
              </a:rPr>
              <a:t>   相应的有效菲涅耳数也不一定相同。</a:t>
            </a:r>
          </a:p>
        </p:txBody>
      </p:sp>
      <p:sp>
        <p:nvSpPr>
          <p:cNvPr id="346120" name="Text Box 8"/>
          <p:cNvSpPr txBox="1">
            <a:spLocks noChangeArrowheads="1"/>
          </p:cNvSpPr>
          <p:nvPr/>
        </p:nvSpPr>
        <p:spPr bwMode="auto">
          <a:xfrm>
            <a:off x="179388" y="3789363"/>
            <a:ext cx="85693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sym typeface="Wingdings" pitchFamily="2" charset="2"/>
              </a:rPr>
              <a:t>(2)</a:t>
            </a:r>
            <a:r>
              <a:rPr lang="zh-CN" altLang="en-US" sz="2800" dirty="0">
                <a:latin typeface="楷体" panose="02010609060101010101" pitchFamily="49" charset="-122"/>
                <a:ea typeface="楷体" panose="02010609060101010101" pitchFamily="49" charset="-122"/>
                <a:sym typeface="Wingdings" pitchFamily="2" charset="2"/>
              </a:rPr>
              <a:t>在求得了有效菲涅耳数以后，即可按共焦腔的单</a:t>
            </a:r>
          </a:p>
          <a:p>
            <a:pPr eaLnBrk="1" hangingPunct="1">
              <a:spcBef>
                <a:spcPct val="0"/>
              </a:spcBef>
            </a:pPr>
            <a:r>
              <a:rPr lang="zh-CN" altLang="en-US" sz="2800" dirty="0">
                <a:latin typeface="楷体" panose="02010609060101010101" pitchFamily="49" charset="-122"/>
                <a:ea typeface="楷体" panose="02010609060101010101" pitchFamily="49" charset="-122"/>
                <a:sym typeface="Wingdings" pitchFamily="2" charset="2"/>
              </a:rPr>
              <a:t>   程衍射损耗曲线来查得一般稳定腔的损耗值。</a:t>
            </a:r>
          </a:p>
        </p:txBody>
      </p:sp>
      <p:sp>
        <p:nvSpPr>
          <p:cNvPr id="346122" name="Rectangle 10"/>
          <p:cNvSpPr>
            <a:spLocks noChangeArrowheads="1"/>
          </p:cNvSpPr>
          <p:nvPr/>
        </p:nvSpPr>
        <p:spPr bwMode="auto">
          <a:xfrm>
            <a:off x="250825" y="4868863"/>
            <a:ext cx="50403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sym typeface="Wingdings" pitchFamily="2" charset="2"/>
              </a:rPr>
              <a:t>(3) </a:t>
            </a:r>
            <a:r>
              <a:rPr lang="zh-CN" altLang="en-US" sz="2800" dirty="0">
                <a:latin typeface="楷体" panose="02010609060101010101" pitchFamily="49" charset="-122"/>
                <a:ea typeface="楷体" panose="02010609060101010101" pitchFamily="49" charset="-122"/>
                <a:sym typeface="Wingdings" pitchFamily="2" charset="2"/>
              </a:rPr>
              <a:t>一般地说，两个反射镜</a:t>
            </a:r>
          </a:p>
          <a:p>
            <a:pPr eaLnBrk="1" hangingPunct="1">
              <a:spcBef>
                <a:spcPct val="0"/>
              </a:spcBef>
            </a:pPr>
            <a:r>
              <a:rPr lang="zh-CN" altLang="en-US" sz="2800" dirty="0">
                <a:latin typeface="楷体" panose="02010609060101010101" pitchFamily="49" charset="-122"/>
                <a:ea typeface="楷体" panose="02010609060101010101" pitchFamily="49" charset="-122"/>
                <a:sym typeface="Wingdings" pitchFamily="2" charset="2"/>
              </a:rPr>
              <a:t>    上的损耗是不同的，则</a:t>
            </a:r>
          </a:p>
          <a:p>
            <a:pPr eaLnBrk="1" hangingPunct="1">
              <a:spcBef>
                <a:spcPct val="0"/>
              </a:spcBef>
            </a:pPr>
            <a:r>
              <a:rPr lang="zh-CN" altLang="en-US" sz="2800" dirty="0">
                <a:latin typeface="楷体" panose="02010609060101010101" pitchFamily="49" charset="-122"/>
                <a:ea typeface="楷体" panose="02010609060101010101" pitchFamily="49" charset="-122"/>
                <a:sym typeface="Wingdings" pitchFamily="2" charset="2"/>
              </a:rPr>
              <a:t>    平均单程损耗为：</a:t>
            </a:r>
          </a:p>
        </p:txBody>
      </p:sp>
      <p:graphicFrame>
        <p:nvGraphicFramePr>
          <p:cNvPr id="346123" name="Object 11"/>
          <p:cNvGraphicFramePr>
            <a:graphicFrameLocks noChangeAspect="1"/>
          </p:cNvGraphicFramePr>
          <p:nvPr/>
        </p:nvGraphicFramePr>
        <p:xfrm>
          <a:off x="3419475" y="549275"/>
          <a:ext cx="5545138" cy="1925638"/>
        </p:xfrm>
        <a:graphic>
          <a:graphicData uri="http://schemas.openxmlformats.org/presentationml/2006/ole">
            <mc:AlternateContent xmlns:mc="http://schemas.openxmlformats.org/markup-compatibility/2006">
              <mc:Choice xmlns:v="urn:schemas-microsoft-com:vml" Requires="v">
                <p:oleObj spid="_x0000_s112646" name="公式" r:id="rId5" imgW="2768400" imgH="965160" progId="Equation.3">
                  <p:embed/>
                </p:oleObj>
              </mc:Choice>
              <mc:Fallback>
                <p:oleObj name="公式" r:id="rId5" imgW="2768400" imgH="965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549275"/>
                        <a:ext cx="5545138" cy="192563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6124" name="Object 12"/>
          <p:cNvGraphicFramePr>
            <a:graphicFrameLocks noChangeAspect="1"/>
          </p:cNvGraphicFramePr>
          <p:nvPr/>
        </p:nvGraphicFramePr>
        <p:xfrm>
          <a:off x="5364163" y="5084763"/>
          <a:ext cx="2879725" cy="976312"/>
        </p:xfrm>
        <a:graphic>
          <a:graphicData uri="http://schemas.openxmlformats.org/presentationml/2006/ole">
            <mc:AlternateContent xmlns:mc="http://schemas.openxmlformats.org/markup-compatibility/2006">
              <mc:Choice xmlns:v="urn:schemas-microsoft-com:vml" Requires="v">
                <p:oleObj spid="_x0000_s112647" name="公式" r:id="rId7" imgW="1155600" imgH="393480" progId="Equation.3">
                  <p:embed/>
                </p:oleObj>
              </mc:Choice>
              <mc:Fallback>
                <p:oleObj name="公式" r:id="rId7" imgW="115560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5084763"/>
                        <a:ext cx="2879725" cy="97631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985657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6116"/>
                                        </p:tgtEl>
                                        <p:attrNameLst>
                                          <p:attrName>style.visibility</p:attrName>
                                        </p:attrNameLst>
                                      </p:cBhvr>
                                      <p:to>
                                        <p:strVal val="visible"/>
                                      </p:to>
                                    </p:set>
                                    <p:animEffect transition="in" filter="box(in)">
                                      <p:cBhvr>
                                        <p:cTn id="7" dur="500"/>
                                        <p:tgtEl>
                                          <p:spTgt spid="346116"/>
                                        </p:tgtEl>
                                      </p:cBhvr>
                                    </p:animEffect>
                                  </p:childTnLst>
                                </p:cTn>
                              </p:par>
                              <p:par>
                                <p:cTn id="8" presetID="4" presetClass="entr" presetSubtype="16" fill="hold" nodeType="withEffect">
                                  <p:stCondLst>
                                    <p:cond delay="0"/>
                                  </p:stCondLst>
                                  <p:childTnLst>
                                    <p:set>
                                      <p:cBhvr>
                                        <p:cTn id="9" dur="1" fill="hold">
                                          <p:stCondLst>
                                            <p:cond delay="0"/>
                                          </p:stCondLst>
                                        </p:cTn>
                                        <p:tgtEl>
                                          <p:spTgt spid="346117"/>
                                        </p:tgtEl>
                                        <p:attrNameLst>
                                          <p:attrName>style.visibility</p:attrName>
                                        </p:attrNameLst>
                                      </p:cBhvr>
                                      <p:to>
                                        <p:strVal val="visible"/>
                                      </p:to>
                                    </p:set>
                                    <p:animEffect transition="in" filter="box(in)">
                                      <p:cBhvr>
                                        <p:cTn id="10" dur="500"/>
                                        <p:tgtEl>
                                          <p:spTgt spid="346117"/>
                                        </p:tgtEl>
                                      </p:cBhvr>
                                    </p:animEffect>
                                  </p:childTnLst>
                                </p:cTn>
                              </p:par>
                              <p:par>
                                <p:cTn id="11" presetID="4" presetClass="entr" presetSubtype="16" fill="hold" nodeType="withEffect">
                                  <p:stCondLst>
                                    <p:cond delay="0"/>
                                  </p:stCondLst>
                                  <p:childTnLst>
                                    <p:set>
                                      <p:cBhvr>
                                        <p:cTn id="12" dur="1" fill="hold">
                                          <p:stCondLst>
                                            <p:cond delay="0"/>
                                          </p:stCondLst>
                                        </p:cTn>
                                        <p:tgtEl>
                                          <p:spTgt spid="346123"/>
                                        </p:tgtEl>
                                        <p:attrNameLst>
                                          <p:attrName>style.visibility</p:attrName>
                                        </p:attrNameLst>
                                      </p:cBhvr>
                                      <p:to>
                                        <p:strVal val="visible"/>
                                      </p:to>
                                    </p:set>
                                    <p:animEffect transition="in" filter="box(in)">
                                      <p:cBhvr>
                                        <p:cTn id="13" dur="500"/>
                                        <p:tgtEl>
                                          <p:spTgt spid="3461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46119"/>
                                        </p:tgtEl>
                                        <p:attrNameLst>
                                          <p:attrName>style.visibility</p:attrName>
                                        </p:attrNameLst>
                                      </p:cBhvr>
                                      <p:to>
                                        <p:strVal val="visible"/>
                                      </p:to>
                                    </p:set>
                                    <p:animEffect transition="in" filter="blinds(horizontal)">
                                      <p:cBhvr>
                                        <p:cTn id="18" dur="500"/>
                                        <p:tgtEl>
                                          <p:spTgt spid="3461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46120"/>
                                        </p:tgtEl>
                                        <p:attrNameLst>
                                          <p:attrName>style.visibility</p:attrName>
                                        </p:attrNameLst>
                                      </p:cBhvr>
                                      <p:to>
                                        <p:strVal val="visible"/>
                                      </p:to>
                                    </p:set>
                                    <p:animEffect transition="in" filter="blinds(horizontal)">
                                      <p:cBhvr>
                                        <p:cTn id="23" dur="500"/>
                                        <p:tgtEl>
                                          <p:spTgt spid="3461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46122"/>
                                        </p:tgtEl>
                                        <p:attrNameLst>
                                          <p:attrName>style.visibility</p:attrName>
                                        </p:attrNameLst>
                                      </p:cBhvr>
                                      <p:to>
                                        <p:strVal val="visible"/>
                                      </p:to>
                                    </p:set>
                                    <p:animEffect transition="in" filter="blinds(horizontal)">
                                      <p:cBhvr>
                                        <p:cTn id="28" dur="500"/>
                                        <p:tgtEl>
                                          <p:spTgt spid="346122"/>
                                        </p:tgtEl>
                                      </p:cBhvr>
                                    </p:animEffect>
                                  </p:childTnLst>
                                </p:cTn>
                              </p:par>
                              <p:par>
                                <p:cTn id="29" presetID="4" presetClass="entr" presetSubtype="16" fill="hold" nodeType="withEffect">
                                  <p:stCondLst>
                                    <p:cond delay="0"/>
                                  </p:stCondLst>
                                  <p:childTnLst>
                                    <p:set>
                                      <p:cBhvr>
                                        <p:cTn id="30" dur="1" fill="hold">
                                          <p:stCondLst>
                                            <p:cond delay="0"/>
                                          </p:stCondLst>
                                        </p:cTn>
                                        <p:tgtEl>
                                          <p:spTgt spid="346124"/>
                                        </p:tgtEl>
                                        <p:attrNameLst>
                                          <p:attrName>style.visibility</p:attrName>
                                        </p:attrNameLst>
                                      </p:cBhvr>
                                      <p:to>
                                        <p:strVal val="visible"/>
                                      </p:to>
                                    </p:set>
                                    <p:animEffect transition="in" filter="box(in)">
                                      <p:cBhvr>
                                        <p:cTn id="31" dur="500"/>
                                        <p:tgtEl>
                                          <p:spTgt spid="346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p:bldP spid="346119" grpId="0"/>
      <p:bldP spid="346120" grpId="0"/>
      <p:bldP spid="34612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AutoShape 2">
            <a:hlinkClick r:id="" action="ppaction://hlinkshowjump?jump=previousslide" highlightClick="1"/>
          </p:cNvPr>
          <p:cNvSpPr>
            <a:spLocks noChangeArrowheads="1"/>
          </p:cNvSpPr>
          <p:nvPr/>
        </p:nvSpPr>
        <p:spPr bwMode="auto">
          <a:xfrm>
            <a:off x="7308850" y="6308725"/>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47139" name="Text Box 3"/>
          <p:cNvSpPr txBox="1">
            <a:spLocks noChangeArrowheads="1"/>
          </p:cNvSpPr>
          <p:nvPr/>
        </p:nvSpPr>
        <p:spPr bwMode="auto">
          <a:xfrm>
            <a:off x="323850" y="260350"/>
            <a:ext cx="3960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楷体" panose="02010609060101010101" pitchFamily="49" charset="-122"/>
                <a:ea typeface="楷体" panose="02010609060101010101" pitchFamily="49" charset="-122"/>
              </a:rPr>
              <a:t>七、基模远场发散角</a:t>
            </a:r>
          </a:p>
        </p:txBody>
      </p:sp>
      <p:sp>
        <p:nvSpPr>
          <p:cNvPr id="347140" name="Text Box 4"/>
          <p:cNvSpPr txBox="1">
            <a:spLocks noChangeArrowheads="1"/>
          </p:cNvSpPr>
          <p:nvPr/>
        </p:nvSpPr>
        <p:spPr bwMode="auto">
          <a:xfrm>
            <a:off x="539750" y="981075"/>
            <a:ext cx="223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、共焦腔</a:t>
            </a:r>
          </a:p>
        </p:txBody>
      </p:sp>
      <p:graphicFrame>
        <p:nvGraphicFramePr>
          <p:cNvPr id="347141" name="Object 5"/>
          <p:cNvGraphicFramePr>
            <a:graphicFrameLocks noChangeAspect="1"/>
          </p:cNvGraphicFramePr>
          <p:nvPr/>
        </p:nvGraphicFramePr>
        <p:xfrm>
          <a:off x="2987675" y="1484313"/>
          <a:ext cx="1584325" cy="989012"/>
        </p:xfrm>
        <a:graphic>
          <a:graphicData uri="http://schemas.openxmlformats.org/presentationml/2006/ole">
            <mc:AlternateContent xmlns:mc="http://schemas.openxmlformats.org/markup-compatibility/2006">
              <mc:Choice xmlns:v="urn:schemas-microsoft-com:vml" Requires="v">
                <p:oleObj spid="_x0000_s113668" name="公式" r:id="rId3" imgW="774360" imgH="482400" progId="Equation.3">
                  <p:embed/>
                </p:oleObj>
              </mc:Choice>
              <mc:Fallback>
                <p:oleObj name="公式" r:id="rId3" imgW="77436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484313"/>
                        <a:ext cx="1584325" cy="989012"/>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7142" name="Text Box 6"/>
          <p:cNvSpPr txBox="1">
            <a:spLocks noChangeArrowheads="1"/>
          </p:cNvSpPr>
          <p:nvPr/>
        </p:nvSpPr>
        <p:spPr bwMode="auto">
          <a:xfrm>
            <a:off x="611188" y="2708275"/>
            <a:ext cx="7993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、稳定腔：将对应的等价共焦腔的</a:t>
            </a:r>
            <a:r>
              <a:rPr lang="en-US" altLang="zh-CN" sz="2800" i="1" dirty="0">
                <a:latin typeface="Times New Roman" pitchFamily="18" charset="0"/>
                <a:ea typeface="楷体" panose="02010609060101010101" pitchFamily="49" charset="-122"/>
              </a:rPr>
              <a:t>f </a:t>
            </a:r>
            <a:r>
              <a:rPr lang="zh-CN" altLang="en-US" sz="2800" dirty="0">
                <a:latin typeface="楷体" panose="02010609060101010101" pitchFamily="49" charset="-122"/>
                <a:ea typeface="楷体" panose="02010609060101010101" pitchFamily="49" charset="-122"/>
              </a:rPr>
              <a:t>算出后代入上式即可。</a:t>
            </a:r>
          </a:p>
        </p:txBody>
      </p:sp>
      <p:sp>
        <p:nvSpPr>
          <p:cNvPr id="347146" name="Line 10"/>
          <p:cNvSpPr>
            <a:spLocks noChangeShapeType="1"/>
          </p:cNvSpPr>
          <p:nvPr/>
        </p:nvSpPr>
        <p:spPr bwMode="auto">
          <a:xfrm>
            <a:off x="250825" y="981075"/>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7147" name="Object 11"/>
          <p:cNvGraphicFramePr>
            <a:graphicFrameLocks noChangeAspect="1"/>
          </p:cNvGraphicFramePr>
          <p:nvPr/>
        </p:nvGraphicFramePr>
        <p:xfrm>
          <a:off x="1258888" y="3644900"/>
          <a:ext cx="6048375" cy="2459038"/>
        </p:xfrm>
        <a:graphic>
          <a:graphicData uri="http://schemas.openxmlformats.org/presentationml/2006/ole">
            <mc:AlternateContent xmlns:mc="http://schemas.openxmlformats.org/markup-compatibility/2006">
              <mc:Choice xmlns:v="urn:schemas-microsoft-com:vml" Requires="v">
                <p:oleObj spid="_x0000_s113669" name="公式" r:id="rId5" imgW="2628720" imgH="1066680" progId="Equation.3">
                  <p:embed/>
                </p:oleObj>
              </mc:Choice>
              <mc:Fallback>
                <p:oleObj name="公式" r:id="rId5" imgW="2628720" imgH="1066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644900"/>
                        <a:ext cx="6048375" cy="2459038"/>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394637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7139"/>
                                        </p:tgtEl>
                                        <p:attrNameLst>
                                          <p:attrName>style.visibility</p:attrName>
                                        </p:attrNameLst>
                                      </p:cBhvr>
                                      <p:to>
                                        <p:strVal val="visible"/>
                                      </p:to>
                                    </p:set>
                                    <p:animEffect transition="in" filter="box(in)">
                                      <p:cBhvr>
                                        <p:cTn id="7" dur="500"/>
                                        <p:tgtEl>
                                          <p:spTgt spid="347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4714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47140"/>
                                        </p:tgtEl>
                                        <p:attrNameLst>
                                          <p:attrName>style.visibility</p:attrName>
                                        </p:attrNameLst>
                                      </p:cBhvr>
                                      <p:to>
                                        <p:strVal val="visible"/>
                                      </p:to>
                                    </p:set>
                                    <p:animEffect transition="in" filter="box(in)">
                                      <p:cBhvr>
                                        <p:cTn id="16" dur="500"/>
                                        <p:tgtEl>
                                          <p:spTgt spid="3471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347141"/>
                                        </p:tgtEl>
                                        <p:attrNameLst>
                                          <p:attrName>style.visibility</p:attrName>
                                        </p:attrNameLst>
                                      </p:cBhvr>
                                      <p:to>
                                        <p:strVal val="visible"/>
                                      </p:to>
                                    </p:set>
                                    <p:animEffect transition="in" filter="box(in)">
                                      <p:cBhvr>
                                        <p:cTn id="21" dur="500"/>
                                        <p:tgtEl>
                                          <p:spTgt spid="3471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47142"/>
                                        </p:tgtEl>
                                        <p:attrNameLst>
                                          <p:attrName>style.visibility</p:attrName>
                                        </p:attrNameLst>
                                      </p:cBhvr>
                                      <p:to>
                                        <p:strVal val="visible"/>
                                      </p:to>
                                    </p:set>
                                    <p:animEffect transition="in" filter="box(in)">
                                      <p:cBhvr>
                                        <p:cTn id="26" dur="500"/>
                                        <p:tgtEl>
                                          <p:spTgt spid="34714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347147"/>
                                        </p:tgtEl>
                                        <p:attrNameLst>
                                          <p:attrName>style.visibility</p:attrName>
                                        </p:attrNameLst>
                                      </p:cBhvr>
                                      <p:to>
                                        <p:strVal val="visible"/>
                                      </p:to>
                                    </p:set>
                                    <p:animEffect transition="in" filter="box(in)">
                                      <p:cBhvr>
                                        <p:cTn id="31" dur="500"/>
                                        <p:tgtEl>
                                          <p:spTgt spid="347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p:bldP spid="347140" grpId="0"/>
      <p:bldP spid="347142" grpId="0"/>
      <p:bldP spid="34714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323850" y="1700213"/>
            <a:ext cx="8569325" cy="2087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25000"/>
              </a:lnSpc>
            </a:pPr>
            <a:r>
              <a:rPr lang="zh-CN" altLang="en-US" sz="4400" b="1" dirty="0" smtClean="0">
                <a:ea typeface="楷体" panose="02010609060101010101" pitchFamily="49" charset="-122"/>
              </a:rPr>
              <a:t>第九节</a:t>
            </a:r>
            <a:br>
              <a:rPr lang="zh-CN" altLang="en-US" sz="4400" b="1" dirty="0" smtClean="0">
                <a:ea typeface="楷体" panose="02010609060101010101" pitchFamily="49" charset="-122"/>
              </a:rPr>
            </a:br>
            <a:r>
              <a:rPr lang="zh-CN" altLang="en-US" sz="4400" b="1" dirty="0" smtClean="0">
                <a:ea typeface="楷体" panose="02010609060101010101" pitchFamily="49" charset="-122"/>
              </a:rPr>
              <a:t>高斯光束的基本性质和特征参数</a:t>
            </a:r>
            <a:r>
              <a:rPr lang="zh-CN" altLang="en-US" sz="4900" b="1" dirty="0" smtClean="0">
                <a:ea typeface="楷体" panose="02010609060101010101" pitchFamily="49" charset="-122"/>
              </a:rPr>
              <a:t/>
            </a:r>
            <a:br>
              <a:rPr lang="zh-CN" altLang="en-US" sz="4900" b="1" dirty="0" smtClean="0">
                <a:ea typeface="楷体" panose="02010609060101010101" pitchFamily="49" charset="-122"/>
              </a:rPr>
            </a:br>
            <a:endParaRPr lang="zh-CN" altLang="en-US" sz="4900" b="1" dirty="0" smtClean="0">
              <a:ea typeface="楷体" panose="02010609060101010101" pitchFamily="49" charset="-122"/>
            </a:endParaRPr>
          </a:p>
        </p:txBody>
      </p:sp>
      <p:sp>
        <p:nvSpPr>
          <p:cNvPr id="20483" name="Text Box 3"/>
          <p:cNvSpPr txBox="1">
            <a:spLocks noChangeArrowheads="1"/>
          </p:cNvSpPr>
          <p:nvPr/>
        </p:nvSpPr>
        <p:spPr bwMode="auto">
          <a:xfrm>
            <a:off x="1042988" y="2924175"/>
            <a:ext cx="698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gn="ctr" eaLnBrk="1" hangingPunct="1"/>
            <a:endParaRPr lang="zh-CN" altLang="zh-CN">
              <a:ea typeface="隶书" pitchFamily="49" charset="-122"/>
            </a:endParaRPr>
          </a:p>
        </p:txBody>
      </p:sp>
    </p:spTree>
    <p:custDataLst>
      <p:tags r:id="rId1"/>
    </p:custDataLst>
    <p:extLst>
      <p:ext uri="{BB962C8B-B14F-4D97-AF65-F5344CB8AC3E}">
        <p14:creationId xmlns:p14="http://schemas.microsoft.com/office/powerpoint/2010/main" val="3048680354"/>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AutoShape 2">
            <a:hlinkClick r:id="" action="ppaction://hlinkshowjump?jump=nextslide" highlightClick="1"/>
          </p:cNvPr>
          <p:cNvSpPr>
            <a:spLocks noChangeArrowheads="1"/>
          </p:cNvSpPr>
          <p:nvPr/>
        </p:nvSpPr>
        <p:spPr bwMode="auto">
          <a:xfrm>
            <a:off x="8101013" y="6381750"/>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69668" name="Rectangle 4"/>
          <p:cNvSpPr>
            <a:spLocks noChangeArrowheads="1"/>
          </p:cNvSpPr>
          <p:nvPr/>
        </p:nvSpPr>
        <p:spPr bwMode="auto">
          <a:xfrm>
            <a:off x="468313" y="908050"/>
            <a:ext cx="835183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在高斯近似下，稳定腔和共焦腔都输出高斯光束，对方形镜和圆形镜腔，分别是</a:t>
            </a:r>
            <a:r>
              <a:rPr lang="zh-CN" altLang="en-US" sz="2800" dirty="0">
                <a:solidFill>
                  <a:srgbClr val="CC0000"/>
                </a:solidFill>
                <a:latin typeface="楷体" panose="02010609060101010101" pitchFamily="49" charset="-122"/>
                <a:ea typeface="楷体" panose="02010609060101010101" pitchFamily="49" charset="-122"/>
              </a:rPr>
              <a:t>厄米</a:t>
            </a:r>
            <a:r>
              <a:rPr lang="en-US" altLang="zh-CN" sz="2800" dirty="0">
                <a:solidFill>
                  <a:srgbClr val="CC0000"/>
                </a:solidFill>
                <a:latin typeface="Times New Roman" pitchFamily="18" charset="0"/>
                <a:ea typeface="楷体" panose="02010609060101010101" pitchFamily="49" charset="-122"/>
              </a:rPr>
              <a:t>—</a:t>
            </a:r>
            <a:r>
              <a:rPr lang="zh-CN" altLang="en-US" sz="2800" dirty="0">
                <a:solidFill>
                  <a:srgbClr val="CC0000"/>
                </a:solidFill>
                <a:latin typeface="楷体" panose="02010609060101010101" pitchFamily="49" charset="-122"/>
                <a:ea typeface="楷体" panose="02010609060101010101" pitchFamily="49" charset="-122"/>
              </a:rPr>
              <a:t>高斯</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高阶或基模</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和</a:t>
            </a:r>
            <a:r>
              <a:rPr lang="zh-CN" altLang="en-US" sz="2800" dirty="0">
                <a:solidFill>
                  <a:srgbClr val="CC0000"/>
                </a:solidFill>
                <a:latin typeface="楷体" panose="02010609060101010101" pitchFamily="49" charset="-122"/>
                <a:ea typeface="楷体" panose="02010609060101010101" pitchFamily="49" charset="-122"/>
              </a:rPr>
              <a:t>拉盖尔</a:t>
            </a:r>
            <a:r>
              <a:rPr lang="en-US" altLang="zh-CN" sz="2800" dirty="0">
                <a:solidFill>
                  <a:srgbClr val="CC0000"/>
                </a:solidFill>
                <a:latin typeface="Times New Roman" pitchFamily="18" charset="0"/>
                <a:ea typeface="楷体" panose="02010609060101010101" pitchFamily="49" charset="-122"/>
              </a:rPr>
              <a:t>—</a:t>
            </a:r>
            <a:r>
              <a:rPr lang="zh-CN" altLang="en-US" sz="2800" dirty="0">
                <a:solidFill>
                  <a:srgbClr val="CC0000"/>
                </a:solidFill>
                <a:latin typeface="楷体" panose="02010609060101010101" pitchFamily="49" charset="-122"/>
                <a:ea typeface="楷体" panose="02010609060101010101" pitchFamily="49" charset="-122"/>
              </a:rPr>
              <a:t>高斯</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高阶或基模</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光束。</a:t>
            </a:r>
          </a:p>
        </p:txBody>
      </p:sp>
      <p:sp>
        <p:nvSpPr>
          <p:cNvPr id="369669" name="Rectangle 5"/>
          <p:cNvSpPr>
            <a:spLocks noChangeArrowheads="1"/>
          </p:cNvSpPr>
          <p:nvPr/>
        </p:nvSpPr>
        <p:spPr bwMode="auto">
          <a:xfrm>
            <a:off x="395288" y="260350"/>
            <a:ext cx="734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一</a:t>
            </a:r>
            <a:r>
              <a:rPr kumimoji="0" lang="zh-CN" altLang="en-US" sz="2800" dirty="0">
                <a:ea typeface="楷体" panose="02010609060101010101" pitchFamily="49" charset="-122"/>
              </a:rPr>
              <a:t>、基模高斯光束</a:t>
            </a:r>
          </a:p>
        </p:txBody>
      </p:sp>
      <p:graphicFrame>
        <p:nvGraphicFramePr>
          <p:cNvPr id="369670" name="Object 6"/>
          <p:cNvGraphicFramePr>
            <a:graphicFrameLocks noChangeAspect="1"/>
          </p:cNvGraphicFramePr>
          <p:nvPr/>
        </p:nvGraphicFramePr>
        <p:xfrm>
          <a:off x="684213" y="3213100"/>
          <a:ext cx="7704137" cy="1454150"/>
        </p:xfrm>
        <a:graphic>
          <a:graphicData uri="http://schemas.openxmlformats.org/presentationml/2006/ole">
            <mc:AlternateContent xmlns:mc="http://schemas.openxmlformats.org/markup-compatibility/2006">
              <mc:Choice xmlns:v="urn:schemas-microsoft-com:vml" Requires="v">
                <p:oleObj spid="_x0000_s114693" name="公式" r:id="rId3" imgW="2501640" imgH="533160" progId="Equation.3">
                  <p:embed/>
                </p:oleObj>
              </mc:Choice>
              <mc:Fallback>
                <p:oleObj name="公式" r:id="rId3" imgW="250164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213100"/>
                        <a:ext cx="7704137" cy="145415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671" name="Rectangle 7"/>
          <p:cNvSpPr>
            <a:spLocks noChangeArrowheads="1"/>
          </p:cNvSpPr>
          <p:nvPr/>
        </p:nvSpPr>
        <p:spPr bwMode="auto">
          <a:xfrm>
            <a:off x="468313" y="2492375"/>
            <a:ext cx="734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、沿</a:t>
            </a:r>
            <a:r>
              <a:rPr kumimoji="0" lang="en-US" altLang="zh-CN" sz="2800" dirty="0">
                <a:latin typeface="楷体" panose="02010609060101010101" pitchFamily="49" charset="-122"/>
                <a:ea typeface="楷体" panose="02010609060101010101" pitchFamily="49" charset="-122"/>
              </a:rPr>
              <a:t>z</a:t>
            </a:r>
            <a:r>
              <a:rPr kumimoji="0" lang="zh-CN" altLang="en-US" sz="2800" dirty="0">
                <a:latin typeface="楷体" panose="02010609060101010101" pitchFamily="49" charset="-122"/>
                <a:ea typeface="楷体" panose="02010609060101010101" pitchFamily="49" charset="-122"/>
              </a:rPr>
              <a:t>轴方向传播的基模高斯光束</a:t>
            </a:r>
          </a:p>
        </p:txBody>
      </p:sp>
      <p:sp>
        <p:nvSpPr>
          <p:cNvPr id="369672" name="Rectangle 8"/>
          <p:cNvSpPr>
            <a:spLocks noChangeArrowheads="1"/>
          </p:cNvSpPr>
          <p:nvPr/>
        </p:nvSpPr>
        <p:spPr bwMode="auto">
          <a:xfrm>
            <a:off x="468313" y="5300663"/>
            <a:ext cx="165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其中：</a:t>
            </a:r>
            <a:endParaRPr kumimoji="0" lang="zh-CN" altLang="en-US" sz="2800" dirty="0">
              <a:ea typeface="楷体" panose="02010609060101010101" pitchFamily="49" charset="-122"/>
            </a:endParaRPr>
          </a:p>
        </p:txBody>
      </p:sp>
      <p:graphicFrame>
        <p:nvGraphicFramePr>
          <p:cNvPr id="369673" name="Object 9"/>
          <p:cNvGraphicFramePr>
            <a:graphicFrameLocks noChangeAspect="1"/>
          </p:cNvGraphicFramePr>
          <p:nvPr/>
        </p:nvGraphicFramePr>
        <p:xfrm>
          <a:off x="1692275" y="5373688"/>
          <a:ext cx="1944688" cy="519112"/>
        </p:xfrm>
        <a:graphic>
          <a:graphicData uri="http://schemas.openxmlformats.org/presentationml/2006/ole">
            <mc:AlternateContent xmlns:mc="http://schemas.openxmlformats.org/markup-compatibility/2006">
              <mc:Choice xmlns:v="urn:schemas-microsoft-com:vml" Requires="v">
                <p:oleObj spid="_x0000_s114694" name="公式" r:id="rId5" imgW="761760" imgH="228600" progId="Equation.3">
                  <p:embed/>
                </p:oleObj>
              </mc:Choice>
              <mc:Fallback>
                <p:oleObj name="公式" r:id="rId5" imgW="7617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373688"/>
                        <a:ext cx="1944688" cy="51911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674" name="Object 10"/>
          <p:cNvGraphicFramePr>
            <a:graphicFrameLocks noChangeAspect="1"/>
          </p:cNvGraphicFramePr>
          <p:nvPr/>
        </p:nvGraphicFramePr>
        <p:xfrm>
          <a:off x="3851275" y="5157788"/>
          <a:ext cx="2776538" cy="914400"/>
        </p:xfrm>
        <a:graphic>
          <a:graphicData uri="http://schemas.openxmlformats.org/presentationml/2006/ole">
            <mc:AlternateContent xmlns:mc="http://schemas.openxmlformats.org/markup-compatibility/2006">
              <mc:Choice xmlns:v="urn:schemas-microsoft-com:vml" Requires="v">
                <p:oleObj spid="_x0000_s114695" name="公式" r:id="rId7" imgW="1130040" imgH="419040" progId="Equation.3">
                  <p:embed/>
                </p:oleObj>
              </mc:Choice>
              <mc:Fallback>
                <p:oleObj name="公式" r:id="rId7" imgW="113004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5157788"/>
                        <a:ext cx="2776538" cy="9144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675" name="Rectangle 11"/>
          <p:cNvSpPr>
            <a:spLocks noChangeArrowheads="1"/>
          </p:cNvSpPr>
          <p:nvPr/>
        </p:nvSpPr>
        <p:spPr bwMode="auto">
          <a:xfrm>
            <a:off x="7092950" y="5157788"/>
            <a:ext cx="1657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Times New Roman" pitchFamily="18" charset="0"/>
                <a:ea typeface="楷体" panose="02010609060101010101" pitchFamily="49" charset="-122"/>
              </a:rPr>
              <a:t>—</a:t>
            </a:r>
            <a:r>
              <a:rPr kumimoji="0" lang="zh-CN" altLang="en-US" sz="2800" dirty="0">
                <a:latin typeface="Times New Roman" pitchFamily="18" charset="0"/>
                <a:ea typeface="楷体" panose="02010609060101010101" pitchFamily="49" charset="-122"/>
              </a:rPr>
              <a:t>等相面曲率半径</a:t>
            </a:r>
            <a:endParaRPr kumimoji="0" lang="zh-CN" altLang="en-US" sz="2800" dirty="0">
              <a:ea typeface="楷体" panose="02010609060101010101" pitchFamily="49" charset="-122"/>
            </a:endParaRPr>
          </a:p>
        </p:txBody>
      </p:sp>
      <p:sp>
        <p:nvSpPr>
          <p:cNvPr id="369676" name="Line 12"/>
          <p:cNvSpPr>
            <a:spLocks noChangeShapeType="1"/>
          </p:cNvSpPr>
          <p:nvPr/>
        </p:nvSpPr>
        <p:spPr bwMode="auto">
          <a:xfrm>
            <a:off x="250825" y="765175"/>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9649906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69669"/>
                                        </p:tgtEl>
                                        <p:attrNameLst>
                                          <p:attrName>style.visibility</p:attrName>
                                        </p:attrNameLst>
                                      </p:cBhvr>
                                      <p:to>
                                        <p:strVal val="visible"/>
                                      </p:to>
                                    </p:set>
                                    <p:animEffect transition="in" filter="barn(inHorizontal)">
                                      <p:cBhvr>
                                        <p:cTn id="7" dur="500"/>
                                        <p:tgtEl>
                                          <p:spTgt spid="369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967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69668"/>
                                        </p:tgtEl>
                                        <p:attrNameLst>
                                          <p:attrName>style.visibility</p:attrName>
                                        </p:attrNameLst>
                                      </p:cBhvr>
                                      <p:to>
                                        <p:strVal val="visible"/>
                                      </p:to>
                                    </p:set>
                                    <p:animEffect transition="in" filter="box(in)">
                                      <p:cBhvr>
                                        <p:cTn id="16" dur="500"/>
                                        <p:tgtEl>
                                          <p:spTgt spid="3696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369671"/>
                                        </p:tgtEl>
                                        <p:attrNameLst>
                                          <p:attrName>style.visibility</p:attrName>
                                        </p:attrNameLst>
                                      </p:cBhvr>
                                      <p:to>
                                        <p:strVal val="visible"/>
                                      </p:to>
                                    </p:set>
                                    <p:animEffect transition="in" filter="barn(inHorizontal)">
                                      <p:cBhvr>
                                        <p:cTn id="21" dur="500"/>
                                        <p:tgtEl>
                                          <p:spTgt spid="3696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369670"/>
                                        </p:tgtEl>
                                        <p:attrNameLst>
                                          <p:attrName>style.visibility</p:attrName>
                                        </p:attrNameLst>
                                      </p:cBhvr>
                                      <p:to>
                                        <p:strVal val="visible"/>
                                      </p:to>
                                    </p:set>
                                    <p:animEffect transition="in" filter="checkerboard(across)">
                                      <p:cBhvr>
                                        <p:cTn id="26" dur="500"/>
                                        <p:tgtEl>
                                          <p:spTgt spid="36967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6" fill="hold" grpId="0" nodeType="clickEffect">
                                  <p:stCondLst>
                                    <p:cond delay="0"/>
                                  </p:stCondLst>
                                  <p:childTnLst>
                                    <p:set>
                                      <p:cBhvr>
                                        <p:cTn id="30" dur="1" fill="hold">
                                          <p:stCondLst>
                                            <p:cond delay="0"/>
                                          </p:stCondLst>
                                        </p:cTn>
                                        <p:tgtEl>
                                          <p:spTgt spid="369672"/>
                                        </p:tgtEl>
                                        <p:attrNameLst>
                                          <p:attrName>style.visibility</p:attrName>
                                        </p:attrNameLst>
                                      </p:cBhvr>
                                      <p:to>
                                        <p:strVal val="visible"/>
                                      </p:to>
                                    </p:set>
                                    <p:animEffect transition="in" filter="barn(inHorizontal)">
                                      <p:cBhvr>
                                        <p:cTn id="31" dur="500"/>
                                        <p:tgtEl>
                                          <p:spTgt spid="36967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369673"/>
                                        </p:tgtEl>
                                        <p:attrNameLst>
                                          <p:attrName>style.visibility</p:attrName>
                                        </p:attrNameLst>
                                      </p:cBhvr>
                                      <p:to>
                                        <p:strVal val="visible"/>
                                      </p:to>
                                    </p:set>
                                    <p:animEffect transition="in" filter="checkerboard(across)">
                                      <p:cBhvr>
                                        <p:cTn id="36" dur="500"/>
                                        <p:tgtEl>
                                          <p:spTgt spid="36967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369674"/>
                                        </p:tgtEl>
                                        <p:attrNameLst>
                                          <p:attrName>style.visibility</p:attrName>
                                        </p:attrNameLst>
                                      </p:cBhvr>
                                      <p:to>
                                        <p:strVal val="visible"/>
                                      </p:to>
                                    </p:set>
                                    <p:animEffect transition="in" filter="checkerboard(across)">
                                      <p:cBhvr>
                                        <p:cTn id="41" dur="500"/>
                                        <p:tgtEl>
                                          <p:spTgt spid="36967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26" fill="hold" grpId="0" nodeType="clickEffect">
                                  <p:stCondLst>
                                    <p:cond delay="0"/>
                                  </p:stCondLst>
                                  <p:childTnLst>
                                    <p:set>
                                      <p:cBhvr>
                                        <p:cTn id="45" dur="1" fill="hold">
                                          <p:stCondLst>
                                            <p:cond delay="0"/>
                                          </p:stCondLst>
                                        </p:cTn>
                                        <p:tgtEl>
                                          <p:spTgt spid="369675"/>
                                        </p:tgtEl>
                                        <p:attrNameLst>
                                          <p:attrName>style.visibility</p:attrName>
                                        </p:attrNameLst>
                                      </p:cBhvr>
                                      <p:to>
                                        <p:strVal val="visible"/>
                                      </p:to>
                                    </p:set>
                                    <p:animEffect transition="in" filter="barn(inHorizontal)">
                                      <p:cBhvr>
                                        <p:cTn id="46" dur="500"/>
                                        <p:tgtEl>
                                          <p:spTgt spid="369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p:bldP spid="369669" grpId="0"/>
      <p:bldP spid="369671" grpId="0"/>
      <p:bldP spid="369672" grpId="0"/>
      <p:bldP spid="369675" grpId="0"/>
      <p:bldP spid="36967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AutoShape 2">
            <a:hlinkClick r:id="" action="ppaction://hlinkshowjump?jump=previousslide" highlightClick="1"/>
          </p:cNvPr>
          <p:cNvSpPr>
            <a:spLocks noChangeArrowheads="1"/>
          </p:cNvSpPr>
          <p:nvPr/>
        </p:nvSpPr>
        <p:spPr bwMode="auto">
          <a:xfrm>
            <a:off x="6227763" y="6381750"/>
            <a:ext cx="503237"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2056" name="AutoShape 3">
            <a:hlinkClick r:id="" action="ppaction://hlinkshowjump?jump=nextslide" highlightClick="1"/>
          </p:cNvPr>
          <p:cNvSpPr>
            <a:spLocks noChangeArrowheads="1"/>
          </p:cNvSpPr>
          <p:nvPr/>
        </p:nvSpPr>
        <p:spPr bwMode="auto">
          <a:xfrm>
            <a:off x="8101013" y="6381750"/>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70692" name="Object 4"/>
          <p:cNvGraphicFramePr>
            <a:graphicFrameLocks noChangeAspect="1"/>
          </p:cNvGraphicFramePr>
          <p:nvPr/>
        </p:nvGraphicFramePr>
        <p:xfrm>
          <a:off x="539750" y="1916113"/>
          <a:ext cx="2520950" cy="992187"/>
        </p:xfrm>
        <a:graphic>
          <a:graphicData uri="http://schemas.openxmlformats.org/presentationml/2006/ole">
            <mc:AlternateContent xmlns:mc="http://schemas.openxmlformats.org/markup-compatibility/2006">
              <mc:Choice xmlns:v="urn:schemas-microsoft-com:vml" Requires="v">
                <p:oleObj spid="_x0000_s115719" name="公式" r:id="rId3" imgW="1130040" imgH="444240" progId="Equation.3">
                  <p:embed/>
                </p:oleObj>
              </mc:Choice>
              <mc:Fallback>
                <p:oleObj name="公式" r:id="rId3" imgW="113004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16113"/>
                        <a:ext cx="2520950" cy="99218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0693" name="Object 5"/>
          <p:cNvGraphicFramePr>
            <a:graphicFrameLocks noChangeAspect="1"/>
          </p:cNvGraphicFramePr>
          <p:nvPr/>
        </p:nvGraphicFramePr>
        <p:xfrm>
          <a:off x="6227763" y="620713"/>
          <a:ext cx="1836737" cy="882650"/>
        </p:xfrm>
        <a:graphic>
          <a:graphicData uri="http://schemas.openxmlformats.org/presentationml/2006/ole">
            <mc:AlternateContent xmlns:mc="http://schemas.openxmlformats.org/markup-compatibility/2006">
              <mc:Choice xmlns:v="urn:schemas-microsoft-com:vml" Requires="v">
                <p:oleObj spid="_x0000_s115720" name="公式" r:id="rId5" imgW="914400" imgH="431640" progId="Equation.3">
                  <p:embed/>
                </p:oleObj>
              </mc:Choice>
              <mc:Fallback>
                <p:oleObj name="公式" r:id="rId5" imgW="9144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620713"/>
                        <a:ext cx="1836737" cy="88265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0694" name="AutoShape 6"/>
          <p:cNvSpPr>
            <a:spLocks noChangeArrowheads="1"/>
          </p:cNvSpPr>
          <p:nvPr/>
        </p:nvSpPr>
        <p:spPr bwMode="auto">
          <a:xfrm>
            <a:off x="6948488" y="1628775"/>
            <a:ext cx="431800" cy="360363"/>
          </a:xfrm>
          <a:prstGeom prst="downArrow">
            <a:avLst>
              <a:gd name="adj1" fmla="val 50000"/>
              <a:gd name="adj2" fmla="val 25000"/>
            </a:avLst>
          </a:prstGeom>
          <a:solidFill>
            <a:srgbClr val="FF0000"/>
          </a:solidFill>
          <a:ln w="28575">
            <a:solidFill>
              <a:srgbClr val="FFFF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0695" name="Rectangle 7"/>
          <p:cNvSpPr>
            <a:spLocks noChangeArrowheads="1"/>
          </p:cNvSpPr>
          <p:nvPr/>
        </p:nvSpPr>
        <p:spPr bwMode="auto">
          <a:xfrm>
            <a:off x="6300788" y="1989138"/>
            <a:ext cx="165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共焦参数</a:t>
            </a:r>
            <a:endParaRPr kumimoji="0" lang="zh-CN" altLang="en-US" sz="2800" dirty="0">
              <a:ea typeface="楷体" panose="02010609060101010101" pitchFamily="49" charset="-122"/>
            </a:endParaRPr>
          </a:p>
        </p:txBody>
      </p:sp>
      <p:graphicFrame>
        <p:nvGraphicFramePr>
          <p:cNvPr id="370696" name="Object 8"/>
          <p:cNvGraphicFramePr>
            <a:graphicFrameLocks noChangeAspect="1"/>
          </p:cNvGraphicFramePr>
          <p:nvPr/>
        </p:nvGraphicFramePr>
        <p:xfrm>
          <a:off x="539750" y="549275"/>
          <a:ext cx="3119438" cy="1163638"/>
        </p:xfrm>
        <a:graphic>
          <a:graphicData uri="http://schemas.openxmlformats.org/presentationml/2006/ole">
            <mc:AlternateContent xmlns:mc="http://schemas.openxmlformats.org/markup-compatibility/2006">
              <mc:Choice xmlns:v="urn:schemas-microsoft-com:vml" Requires="v">
                <p:oleObj spid="_x0000_s115721" name="公式" r:id="rId7" imgW="1269720" imgH="533160" progId="Equation.3">
                  <p:embed/>
                </p:oleObj>
              </mc:Choice>
              <mc:Fallback>
                <p:oleObj name="公式" r:id="rId7" imgW="1269720" imgH="533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549275"/>
                        <a:ext cx="3119438" cy="116363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0697" name="Rectangle 9"/>
          <p:cNvSpPr>
            <a:spLocks noChangeArrowheads="1"/>
          </p:cNvSpPr>
          <p:nvPr/>
        </p:nvSpPr>
        <p:spPr bwMode="auto">
          <a:xfrm>
            <a:off x="3708400" y="692150"/>
            <a:ext cx="21605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Times New Roman" pitchFamily="18" charset="0"/>
                <a:ea typeface="楷体" panose="02010609060101010101" pitchFamily="49" charset="-122"/>
              </a:rPr>
              <a:t>—</a:t>
            </a:r>
            <a:r>
              <a:rPr kumimoji="0" lang="zh-CN" altLang="en-US" sz="2800" dirty="0">
                <a:latin typeface="Times New Roman" pitchFamily="18" charset="0"/>
                <a:ea typeface="楷体" panose="02010609060101010101" pitchFamily="49" charset="-122"/>
              </a:rPr>
              <a:t>任意位置光斑尺寸</a:t>
            </a:r>
            <a:endParaRPr kumimoji="0" lang="zh-CN" altLang="en-US" sz="2800" dirty="0">
              <a:ea typeface="楷体" panose="02010609060101010101" pitchFamily="49" charset="-122"/>
            </a:endParaRPr>
          </a:p>
        </p:txBody>
      </p:sp>
      <p:sp>
        <p:nvSpPr>
          <p:cNvPr id="370698" name="Rectangle 10"/>
          <p:cNvSpPr>
            <a:spLocks noChangeArrowheads="1"/>
          </p:cNvSpPr>
          <p:nvPr/>
        </p:nvSpPr>
        <p:spPr bwMode="auto">
          <a:xfrm>
            <a:off x="3203575" y="2205038"/>
            <a:ext cx="2952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Times New Roman" pitchFamily="18" charset="0"/>
                <a:ea typeface="楷体" panose="02010609060101010101" pitchFamily="49" charset="-122"/>
              </a:rPr>
              <a:t>—</a:t>
            </a:r>
            <a:r>
              <a:rPr kumimoji="0" lang="zh-CN" altLang="en-US" sz="2800" dirty="0">
                <a:latin typeface="Times New Roman" pitchFamily="18" charset="0"/>
                <a:ea typeface="楷体" panose="02010609060101010101" pitchFamily="49" charset="-122"/>
              </a:rPr>
              <a:t>基模光腰半径</a:t>
            </a:r>
            <a:endParaRPr kumimoji="0" lang="zh-CN" altLang="en-US" sz="2800" dirty="0">
              <a:ea typeface="楷体" panose="02010609060101010101" pitchFamily="49" charset="-122"/>
            </a:endParaRPr>
          </a:p>
        </p:txBody>
      </p:sp>
      <p:sp>
        <p:nvSpPr>
          <p:cNvPr id="370699" name="Rectangle 11"/>
          <p:cNvSpPr>
            <a:spLocks noChangeArrowheads="1"/>
          </p:cNvSpPr>
          <p:nvPr/>
        </p:nvSpPr>
        <p:spPr bwMode="auto">
          <a:xfrm>
            <a:off x="323850" y="3068638"/>
            <a:ext cx="8675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对一般稳定球面腔（</a:t>
            </a:r>
            <a:r>
              <a:rPr kumimoji="0" lang="en-US" altLang="zh-CN" sz="2800" i="1" dirty="0">
                <a:latin typeface="Times New Roman" pitchFamily="18" charset="0"/>
                <a:ea typeface="楷体" panose="02010609060101010101" pitchFamily="49" charset="-122"/>
              </a:rPr>
              <a:t>R</a:t>
            </a:r>
            <a:r>
              <a:rPr kumimoji="0" lang="en-US" altLang="zh-CN" sz="2800" i="1" baseline="-25000" dirty="0">
                <a:latin typeface="Times New Roman" pitchFamily="18" charset="0"/>
                <a:ea typeface="楷体" panose="02010609060101010101" pitchFamily="49" charset="-122"/>
              </a:rPr>
              <a:t>1</a:t>
            </a:r>
            <a:r>
              <a:rPr kumimoji="0" lang="en-US" altLang="zh-CN" sz="2800" dirty="0">
                <a:latin typeface="Times New Roman" pitchFamily="18" charset="0"/>
                <a:ea typeface="楷体" panose="02010609060101010101" pitchFamily="49" charset="-122"/>
              </a:rPr>
              <a:t>, </a:t>
            </a:r>
            <a:r>
              <a:rPr kumimoji="0" lang="en-US" altLang="zh-CN" sz="2800" i="1" dirty="0">
                <a:latin typeface="Times New Roman" pitchFamily="18" charset="0"/>
                <a:ea typeface="楷体" panose="02010609060101010101" pitchFamily="49" charset="-122"/>
              </a:rPr>
              <a:t>R</a:t>
            </a:r>
            <a:r>
              <a:rPr kumimoji="0" lang="en-US" altLang="zh-CN" sz="2800" i="1" baseline="-25000" dirty="0">
                <a:latin typeface="Times New Roman" pitchFamily="18" charset="0"/>
                <a:ea typeface="楷体" panose="02010609060101010101" pitchFamily="49" charset="-122"/>
              </a:rPr>
              <a:t>2</a:t>
            </a:r>
            <a:r>
              <a:rPr kumimoji="0" lang="en-US" altLang="zh-CN" sz="2800" dirty="0">
                <a:latin typeface="Times New Roman" pitchFamily="18" charset="0"/>
                <a:ea typeface="楷体" panose="02010609060101010101" pitchFamily="49" charset="-122"/>
              </a:rPr>
              <a:t>, </a:t>
            </a:r>
            <a:r>
              <a:rPr kumimoji="0" lang="en-US" altLang="zh-CN" sz="2800" i="1" dirty="0">
                <a:latin typeface="Times New Roman" pitchFamily="18" charset="0"/>
                <a:ea typeface="楷体" panose="02010609060101010101" pitchFamily="49" charset="-122"/>
              </a:rPr>
              <a:t>L</a:t>
            </a:r>
            <a:r>
              <a:rPr kumimoji="0" lang="zh-CN" altLang="en-US" sz="2800" dirty="0">
                <a:latin typeface="Times New Roman" pitchFamily="18" charset="0"/>
                <a:ea typeface="楷体" panose="02010609060101010101" pitchFamily="49" charset="-122"/>
              </a:rPr>
              <a:t>），需作下列转换：</a:t>
            </a:r>
          </a:p>
        </p:txBody>
      </p:sp>
      <p:graphicFrame>
        <p:nvGraphicFramePr>
          <p:cNvPr id="370704" name="Object 16"/>
          <p:cNvGraphicFramePr>
            <a:graphicFrameLocks noChangeAspect="1"/>
          </p:cNvGraphicFramePr>
          <p:nvPr/>
        </p:nvGraphicFramePr>
        <p:xfrm>
          <a:off x="1258888" y="5157788"/>
          <a:ext cx="4341812" cy="952500"/>
        </p:xfrm>
        <a:graphic>
          <a:graphicData uri="http://schemas.openxmlformats.org/presentationml/2006/ole">
            <mc:AlternateContent xmlns:mc="http://schemas.openxmlformats.org/markup-compatibility/2006">
              <mc:Choice xmlns:v="urn:schemas-microsoft-com:vml" Requires="v">
                <p:oleObj spid="_x0000_s115722" name="公式" r:id="rId9" imgW="2171520" imgH="444240" progId="Equation.3">
                  <p:embed/>
                </p:oleObj>
              </mc:Choice>
              <mc:Fallback>
                <p:oleObj name="公式" r:id="rId9" imgW="217152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157788"/>
                        <a:ext cx="4341812" cy="9525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0705" name="Object 17"/>
          <p:cNvGraphicFramePr>
            <a:graphicFrameLocks noChangeAspect="1"/>
          </p:cNvGraphicFramePr>
          <p:nvPr/>
        </p:nvGraphicFramePr>
        <p:xfrm>
          <a:off x="900113" y="3860800"/>
          <a:ext cx="5053012" cy="1062038"/>
        </p:xfrm>
        <a:graphic>
          <a:graphicData uri="http://schemas.openxmlformats.org/presentationml/2006/ole">
            <mc:AlternateContent xmlns:mc="http://schemas.openxmlformats.org/markup-compatibility/2006">
              <mc:Choice xmlns:v="urn:schemas-microsoft-com:vml" Requires="v">
                <p:oleObj spid="_x0000_s115723" name="公式" r:id="rId11" imgW="2527200" imgH="495000" progId="Equation.3">
                  <p:embed/>
                </p:oleObj>
              </mc:Choice>
              <mc:Fallback>
                <p:oleObj name="公式" r:id="rId11" imgW="2527200" imgH="495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3860800"/>
                        <a:ext cx="5053012" cy="1062038"/>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868635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0696"/>
                                        </p:tgtEl>
                                        <p:attrNameLst>
                                          <p:attrName>style.visibility</p:attrName>
                                        </p:attrNameLst>
                                      </p:cBhvr>
                                      <p:to>
                                        <p:strVal val="visible"/>
                                      </p:to>
                                    </p:set>
                                    <p:animEffect transition="in" filter="blinds(horizontal)">
                                      <p:cBhvr>
                                        <p:cTn id="7" dur="500"/>
                                        <p:tgtEl>
                                          <p:spTgt spid="3706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0697"/>
                                        </p:tgtEl>
                                        <p:attrNameLst>
                                          <p:attrName>style.visibility</p:attrName>
                                        </p:attrNameLst>
                                      </p:cBhvr>
                                      <p:to>
                                        <p:strVal val="visible"/>
                                      </p:to>
                                    </p:set>
                                    <p:animEffect transition="in" filter="box(in)">
                                      <p:cBhvr>
                                        <p:cTn id="12" dur="500"/>
                                        <p:tgtEl>
                                          <p:spTgt spid="3706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0693"/>
                                        </p:tgtEl>
                                        <p:attrNameLst>
                                          <p:attrName>style.visibility</p:attrName>
                                        </p:attrNameLst>
                                      </p:cBhvr>
                                      <p:to>
                                        <p:strVal val="visible"/>
                                      </p:to>
                                    </p:set>
                                    <p:animEffect transition="in" filter="blinds(horizontal)">
                                      <p:cBhvr>
                                        <p:cTn id="17" dur="500"/>
                                        <p:tgtEl>
                                          <p:spTgt spid="3706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0694"/>
                                        </p:tgtEl>
                                        <p:attrNameLst>
                                          <p:attrName>style.visibility</p:attrName>
                                        </p:attrNameLst>
                                      </p:cBhvr>
                                      <p:to>
                                        <p:strVal val="visible"/>
                                      </p:to>
                                    </p:set>
                                    <p:animEffect transition="in" filter="blinds(horizontal)">
                                      <p:cBhvr>
                                        <p:cTn id="22" dur="500"/>
                                        <p:tgtEl>
                                          <p:spTgt spid="3706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70695">
                                            <p:txEl>
                                              <p:pRg st="0" end="0"/>
                                            </p:txEl>
                                          </p:spTgt>
                                        </p:tgtEl>
                                        <p:attrNameLst>
                                          <p:attrName>style.visibility</p:attrName>
                                        </p:attrNameLst>
                                      </p:cBhvr>
                                      <p:to>
                                        <p:strVal val="visible"/>
                                      </p:to>
                                    </p:set>
                                    <p:animEffect transition="in" filter="box(in)">
                                      <p:cBhvr>
                                        <p:cTn id="27" dur="500"/>
                                        <p:tgtEl>
                                          <p:spTgt spid="37069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70692"/>
                                        </p:tgtEl>
                                        <p:attrNameLst>
                                          <p:attrName>style.visibility</p:attrName>
                                        </p:attrNameLst>
                                      </p:cBhvr>
                                      <p:to>
                                        <p:strVal val="visible"/>
                                      </p:to>
                                    </p:set>
                                    <p:animEffect transition="in" filter="checkerboard(across)">
                                      <p:cBhvr>
                                        <p:cTn id="32" dur="500"/>
                                        <p:tgtEl>
                                          <p:spTgt spid="3706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70698"/>
                                        </p:tgtEl>
                                        <p:attrNameLst>
                                          <p:attrName>style.visibility</p:attrName>
                                        </p:attrNameLst>
                                      </p:cBhvr>
                                      <p:to>
                                        <p:strVal val="visible"/>
                                      </p:to>
                                    </p:set>
                                    <p:animEffect transition="in" filter="checkerboard(across)">
                                      <p:cBhvr>
                                        <p:cTn id="37" dur="500"/>
                                        <p:tgtEl>
                                          <p:spTgt spid="3706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70699"/>
                                        </p:tgtEl>
                                        <p:attrNameLst>
                                          <p:attrName>style.visibility</p:attrName>
                                        </p:attrNameLst>
                                      </p:cBhvr>
                                      <p:to>
                                        <p:strVal val="visible"/>
                                      </p:to>
                                    </p:set>
                                    <p:animEffect transition="in" filter="checkerboard(across)">
                                      <p:cBhvr>
                                        <p:cTn id="42" dur="500"/>
                                        <p:tgtEl>
                                          <p:spTgt spid="3706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7070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70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4" grpId="0" animBg="1"/>
      <p:bldP spid="370697" grpId="0"/>
      <p:bldP spid="370698" grpId="0"/>
      <p:bldP spid="37069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AutoShape 2">
            <a:hlinkClick r:id="" action="ppaction://hlinkshowjump?jump=previousslide" highlightClick="1"/>
          </p:cNvPr>
          <p:cNvSpPr>
            <a:spLocks noChangeArrowheads="1"/>
          </p:cNvSpPr>
          <p:nvPr/>
        </p:nvSpPr>
        <p:spPr bwMode="auto">
          <a:xfrm>
            <a:off x="6227763" y="6381750"/>
            <a:ext cx="503237"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077" name="AutoShape 3">
            <a:hlinkClick r:id="" action="ppaction://hlinkshowjump?jump=nextslide" highlightClick="1"/>
          </p:cNvPr>
          <p:cNvSpPr>
            <a:spLocks noChangeArrowheads="1"/>
          </p:cNvSpPr>
          <p:nvPr/>
        </p:nvSpPr>
        <p:spPr bwMode="auto">
          <a:xfrm>
            <a:off x="8101013" y="6381750"/>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84014" name="Rectangle 14"/>
          <p:cNvSpPr>
            <a:spLocks noChangeArrowheads="1"/>
          </p:cNvSpPr>
          <p:nvPr/>
        </p:nvSpPr>
        <p:spPr bwMode="auto">
          <a:xfrm>
            <a:off x="250825" y="260350"/>
            <a:ext cx="734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二</a:t>
            </a:r>
            <a:r>
              <a:rPr kumimoji="0" lang="zh-CN" altLang="en-US" sz="2800" dirty="0">
                <a:ea typeface="楷体" panose="02010609060101010101" pitchFamily="49" charset="-122"/>
              </a:rPr>
              <a:t>、基模高斯光束在自由空间的传输规律</a:t>
            </a:r>
          </a:p>
        </p:txBody>
      </p:sp>
      <p:sp>
        <p:nvSpPr>
          <p:cNvPr id="384015" name="Text Box 15"/>
          <p:cNvSpPr txBox="1">
            <a:spLocks noChangeArrowheads="1"/>
          </p:cNvSpPr>
          <p:nvPr/>
        </p:nvSpPr>
        <p:spPr bwMode="auto">
          <a:xfrm>
            <a:off x="428625" y="857250"/>
            <a:ext cx="252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、振幅特征</a:t>
            </a:r>
          </a:p>
        </p:txBody>
      </p:sp>
      <p:sp>
        <p:nvSpPr>
          <p:cNvPr id="384016" name="Line 16"/>
          <p:cNvSpPr>
            <a:spLocks noChangeShapeType="1"/>
          </p:cNvSpPr>
          <p:nvPr/>
        </p:nvSpPr>
        <p:spPr bwMode="auto">
          <a:xfrm>
            <a:off x="250825" y="836613"/>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4017" name="Text Box 17"/>
          <p:cNvSpPr txBox="1">
            <a:spLocks noChangeArrowheads="1"/>
          </p:cNvSpPr>
          <p:nvPr/>
        </p:nvSpPr>
        <p:spPr bwMode="auto">
          <a:xfrm>
            <a:off x="714375" y="1428750"/>
            <a:ext cx="54292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在</a:t>
            </a:r>
            <a:r>
              <a:rPr kumimoji="0" lang="zh-CN" altLang="en-US" sz="2800" dirty="0">
                <a:solidFill>
                  <a:srgbClr val="C00000"/>
                </a:solidFill>
                <a:latin typeface="楷体" panose="02010609060101010101" pitchFamily="49" charset="-122"/>
                <a:ea typeface="楷体" panose="02010609060101010101" pitchFamily="49" charset="-122"/>
              </a:rPr>
              <a:t>横截面内</a:t>
            </a:r>
            <a:r>
              <a:rPr kumimoji="0" lang="zh-CN" altLang="en-US" sz="2800" dirty="0">
                <a:latin typeface="楷体" panose="02010609060101010101" pitchFamily="49" charset="-122"/>
                <a:ea typeface="楷体" panose="02010609060101010101" pitchFamily="49" charset="-122"/>
              </a:rPr>
              <a:t>的场振幅分布按高斯函数所描述的规律从中心</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即传输轴线</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向外平滑地降落。</a:t>
            </a:r>
          </a:p>
        </p:txBody>
      </p:sp>
      <p:sp>
        <p:nvSpPr>
          <p:cNvPr id="384020" name="Text Box 20"/>
          <p:cNvSpPr txBox="1">
            <a:spLocks noChangeArrowheads="1"/>
          </p:cNvSpPr>
          <p:nvPr/>
        </p:nvSpPr>
        <p:spPr bwMode="auto">
          <a:xfrm>
            <a:off x="642938" y="2928938"/>
            <a:ext cx="51022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楷体" panose="02010609060101010101" pitchFamily="49" charset="-122"/>
                <a:ea typeface="楷体" panose="02010609060101010101" pitchFamily="49" charset="-122"/>
              </a:rPr>
              <a:t>由振幅降落到中心值</a:t>
            </a:r>
            <a:r>
              <a:rPr lang="en-US" altLang="zh-CN" sz="2800" dirty="0">
                <a:latin typeface="Times New Roman" pitchFamily="18" charset="0"/>
                <a:ea typeface="楷体" panose="02010609060101010101" pitchFamily="49" charset="-122"/>
              </a:rPr>
              <a:t>1/e</a:t>
            </a:r>
            <a:r>
              <a:rPr lang="zh-CN" altLang="en-US" sz="2800" dirty="0">
                <a:latin typeface="楷体" panose="02010609060101010101" pitchFamily="49" charset="-122"/>
                <a:ea typeface="楷体" panose="02010609060101010101" pitchFamily="49" charset="-122"/>
              </a:rPr>
              <a:t>的点定义为光斑半径</a:t>
            </a:r>
          </a:p>
        </p:txBody>
      </p:sp>
      <p:graphicFrame>
        <p:nvGraphicFramePr>
          <p:cNvPr id="384021" name="Object 21"/>
          <p:cNvGraphicFramePr>
            <a:graphicFrameLocks noChangeAspect="1"/>
          </p:cNvGraphicFramePr>
          <p:nvPr/>
        </p:nvGraphicFramePr>
        <p:xfrm>
          <a:off x="1403350" y="3933825"/>
          <a:ext cx="2592388" cy="966788"/>
        </p:xfrm>
        <a:graphic>
          <a:graphicData uri="http://schemas.openxmlformats.org/presentationml/2006/ole">
            <mc:AlternateContent xmlns:mc="http://schemas.openxmlformats.org/markup-compatibility/2006">
              <mc:Choice xmlns:v="urn:schemas-microsoft-com:vml" Requires="v">
                <p:oleObj spid="_x0000_s116740" name="公式" r:id="rId3" imgW="1269720" imgH="533160" progId="Equation.3">
                  <p:embed/>
                </p:oleObj>
              </mc:Choice>
              <mc:Fallback>
                <p:oleObj name="公式" r:id="rId3" imgW="126972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933825"/>
                        <a:ext cx="2592388" cy="966788"/>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4"/>
          <p:cNvGrpSpPr>
            <a:grpSpLocks/>
          </p:cNvGrpSpPr>
          <p:nvPr/>
        </p:nvGrpSpPr>
        <p:grpSpPr bwMode="auto">
          <a:xfrm>
            <a:off x="642938" y="5072063"/>
            <a:ext cx="6961187" cy="1169987"/>
            <a:chOff x="360" y="3241"/>
            <a:chExt cx="4385" cy="737"/>
          </a:xfrm>
        </p:grpSpPr>
        <p:sp>
          <p:nvSpPr>
            <p:cNvPr id="3086" name="Text Box 22"/>
            <p:cNvSpPr txBox="1">
              <a:spLocks noChangeArrowheads="1"/>
            </p:cNvSpPr>
            <p:nvPr/>
          </p:nvSpPr>
          <p:spPr bwMode="auto">
            <a:xfrm>
              <a:off x="360" y="3241"/>
              <a:ext cx="4385"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楷体" panose="02010609060101010101" pitchFamily="49" charset="-122"/>
                  <a:ea typeface="楷体" panose="02010609060101010101" pitchFamily="49" charset="-122"/>
                </a:rPr>
                <a:t>光斑半径</a:t>
              </a:r>
              <a:r>
                <a:rPr lang="zh-CN" altLang="en-US" sz="2800" dirty="0">
                  <a:solidFill>
                    <a:srgbClr val="C00000"/>
                  </a:solidFill>
                  <a:latin typeface="楷体" panose="02010609060101010101" pitchFamily="49" charset="-122"/>
                  <a:ea typeface="楷体" panose="02010609060101010101" pitchFamily="49" charset="-122"/>
                </a:rPr>
                <a:t>随坐标</a:t>
              </a:r>
              <a:r>
                <a:rPr lang="en-US" altLang="zh-CN" sz="2800" dirty="0">
                  <a:solidFill>
                    <a:srgbClr val="C00000"/>
                  </a:solidFill>
                  <a:latin typeface="楷体" panose="02010609060101010101" pitchFamily="49" charset="-122"/>
                  <a:ea typeface="楷体" panose="02010609060101010101" pitchFamily="49" charset="-122"/>
                </a:rPr>
                <a:t>z</a:t>
              </a:r>
              <a:r>
                <a:rPr lang="zh-CN" altLang="en-US" sz="2800" dirty="0">
                  <a:latin typeface="楷体" panose="02010609060101010101" pitchFamily="49" charset="-122"/>
                  <a:ea typeface="楷体" panose="02010609060101010101" pitchFamily="49" charset="-122"/>
                </a:rPr>
                <a:t>按双曲线的规律而扩展</a:t>
              </a:r>
              <a:r>
                <a:rPr lang="en-US" altLang="zh-CN" sz="2800" dirty="0">
                  <a:latin typeface="楷体" panose="02010609060101010101" pitchFamily="49" charset="-122"/>
                  <a:ea typeface="楷体" panose="02010609060101010101" pitchFamily="49" charset="-122"/>
                </a:rPr>
                <a:t>.</a:t>
              </a:r>
            </a:p>
            <a:p>
              <a:r>
                <a:rPr lang="zh-CN" altLang="en-US" sz="2800" dirty="0">
                  <a:latin typeface="楷体" panose="02010609060101010101" pitchFamily="49" charset="-122"/>
                  <a:ea typeface="楷体" panose="02010609060101010101" pitchFamily="49" charset="-122"/>
                </a:rPr>
                <a:t>在</a:t>
              </a:r>
              <a:r>
                <a:rPr lang="en-US" altLang="zh-CN" sz="2800" dirty="0">
                  <a:latin typeface="楷体" panose="02010609060101010101" pitchFamily="49" charset="-122"/>
                  <a:ea typeface="楷体" panose="02010609060101010101" pitchFamily="49" charset="-122"/>
                </a:rPr>
                <a:t>z=0</a:t>
              </a:r>
              <a:r>
                <a:rPr lang="zh-CN" altLang="en-US" sz="2800" dirty="0">
                  <a:latin typeface="楷体" panose="02010609060101010101" pitchFamily="49" charset="-122"/>
                  <a:ea typeface="楷体" panose="02010609060101010101" pitchFamily="49" charset="-122"/>
                </a:rPr>
                <a:t>处，       达到最小值。</a:t>
              </a:r>
            </a:p>
          </p:txBody>
        </p:sp>
        <p:graphicFrame>
          <p:nvGraphicFramePr>
            <p:cNvPr id="3075" name="Object 23"/>
            <p:cNvGraphicFramePr>
              <a:graphicFrameLocks noChangeAspect="1"/>
            </p:cNvGraphicFramePr>
            <p:nvPr/>
          </p:nvGraphicFramePr>
          <p:xfrm>
            <a:off x="1383" y="3702"/>
            <a:ext cx="769" cy="261"/>
          </p:xfrm>
          <a:graphic>
            <a:graphicData uri="http://schemas.openxmlformats.org/presentationml/2006/ole">
              <mc:AlternateContent xmlns:mc="http://schemas.openxmlformats.org/markup-compatibility/2006">
                <mc:Choice xmlns:v="urn:schemas-microsoft-com:vml" Requires="v">
                  <p:oleObj spid="_x0000_s116741" name="公式" r:id="rId5" imgW="609480" imgH="228600" progId="Equation.3">
                    <p:embed/>
                  </p:oleObj>
                </mc:Choice>
                <mc:Fallback>
                  <p:oleObj name="公式" r:id="rId5" imgW="6094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 y="3702"/>
                          <a:ext cx="769" cy="261"/>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6" name="图片 10" descr="基模_guangban1.emf"/>
          <p:cNvPicPr>
            <a:picLocks noChangeAspect="1"/>
          </p:cNvPicPr>
          <p:nvPr/>
        </p:nvPicPr>
        <p:blipFill>
          <a:blip r:embed="rId7">
            <a:extLst>
              <a:ext uri="{28A0092B-C50C-407E-A947-70E740481C1C}">
                <a14:useLocalDpi xmlns:a14="http://schemas.microsoft.com/office/drawing/2010/main" val="0"/>
              </a:ext>
            </a:extLst>
          </a:blip>
          <a:srcRect l="7079" t="2663" r="50000" b="45500"/>
          <a:stretch>
            <a:fillRect/>
          </a:stretch>
        </p:blipFill>
        <p:spPr bwMode="auto">
          <a:xfrm>
            <a:off x="6286500" y="2857500"/>
            <a:ext cx="264318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9" descr="基模.emf"/>
          <p:cNvPicPr>
            <a:picLocks noChangeAspect="1"/>
          </p:cNvPicPr>
          <p:nvPr/>
        </p:nvPicPr>
        <p:blipFill>
          <a:blip r:embed="rId8">
            <a:extLst>
              <a:ext uri="{28A0092B-C50C-407E-A947-70E740481C1C}">
                <a14:useLocalDpi xmlns:a14="http://schemas.microsoft.com/office/drawing/2010/main" val="0"/>
              </a:ext>
            </a:extLst>
          </a:blip>
          <a:srcRect l="8594" t="4143" r="58594" b="25880"/>
          <a:stretch>
            <a:fillRect/>
          </a:stretch>
        </p:blipFill>
        <p:spPr bwMode="auto">
          <a:xfrm>
            <a:off x="6286500" y="857250"/>
            <a:ext cx="28575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866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84014"/>
                                        </p:tgtEl>
                                        <p:attrNameLst>
                                          <p:attrName>style.visibility</p:attrName>
                                        </p:attrNameLst>
                                      </p:cBhvr>
                                      <p:to>
                                        <p:strVal val="visible"/>
                                      </p:to>
                                    </p:set>
                                    <p:animEffect transition="in" filter="barn(inHorizontal)">
                                      <p:cBhvr>
                                        <p:cTn id="7" dur="500"/>
                                        <p:tgtEl>
                                          <p:spTgt spid="3840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401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84015"/>
                                        </p:tgtEl>
                                        <p:attrNameLst>
                                          <p:attrName>style.visibility</p:attrName>
                                        </p:attrNameLst>
                                      </p:cBhvr>
                                      <p:to>
                                        <p:strVal val="visible"/>
                                      </p:to>
                                    </p:set>
                                    <p:animEffect transition="in" filter="box(in)">
                                      <p:cBhvr>
                                        <p:cTn id="16" dur="500"/>
                                        <p:tgtEl>
                                          <p:spTgt spid="3840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84017"/>
                                        </p:tgtEl>
                                        <p:attrNameLst>
                                          <p:attrName>style.visibility</p:attrName>
                                        </p:attrNameLst>
                                      </p:cBhvr>
                                      <p:to>
                                        <p:strVal val="visible"/>
                                      </p:to>
                                    </p:set>
                                    <p:animEffect transition="in" filter="box(in)">
                                      <p:cBhvr>
                                        <p:cTn id="21" dur="500"/>
                                        <p:tgtEl>
                                          <p:spTgt spid="3840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8402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84021"/>
                                        </p:tgtEl>
                                        <p:attrNameLst>
                                          <p:attrName>style.visibility</p:attrName>
                                        </p:attrNameLst>
                                      </p:cBhvr>
                                      <p:to>
                                        <p:strVal val="visible"/>
                                      </p:to>
                                    </p:set>
                                    <p:animEffect transition="in" filter="blinds(horizontal)">
                                      <p:cBhvr>
                                        <p:cTn id="30" dur="500"/>
                                        <p:tgtEl>
                                          <p:spTgt spid="38402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14" grpId="0"/>
      <p:bldP spid="384015" grpId="0"/>
      <p:bldP spid="384016" grpId="0" animBg="1"/>
      <p:bldP spid="384017" grpId="0"/>
      <p:bldP spid="3840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AutoShape 2">
            <a:hlinkClick r:id="" action="ppaction://hlinkshowjump?jump=previousslide" highlightClick="1"/>
          </p:cNvPr>
          <p:cNvSpPr>
            <a:spLocks noChangeArrowheads="1"/>
          </p:cNvSpPr>
          <p:nvPr/>
        </p:nvSpPr>
        <p:spPr bwMode="auto">
          <a:xfrm>
            <a:off x="6300788" y="6381750"/>
            <a:ext cx="503237"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4100" name="AutoShape 3">
            <a:hlinkClick r:id="" action="ppaction://hlinkshowjump?jump=nextslide" highlightClick="1"/>
          </p:cNvPr>
          <p:cNvSpPr>
            <a:spLocks noChangeArrowheads="1"/>
          </p:cNvSpPr>
          <p:nvPr/>
        </p:nvSpPr>
        <p:spPr bwMode="auto">
          <a:xfrm>
            <a:off x="8101013" y="6381750"/>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1717" name="Text Box 5"/>
          <p:cNvSpPr txBox="1">
            <a:spLocks noChangeArrowheads="1"/>
          </p:cNvSpPr>
          <p:nvPr/>
        </p:nvSpPr>
        <p:spPr bwMode="auto">
          <a:xfrm>
            <a:off x="684213" y="836613"/>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、相位函数</a:t>
            </a:r>
          </a:p>
        </p:txBody>
      </p:sp>
      <p:graphicFrame>
        <p:nvGraphicFramePr>
          <p:cNvPr id="371718" name="Object 6"/>
          <p:cNvGraphicFramePr>
            <a:graphicFrameLocks noChangeAspect="1"/>
          </p:cNvGraphicFramePr>
          <p:nvPr/>
        </p:nvGraphicFramePr>
        <p:xfrm>
          <a:off x="1835150" y="2382838"/>
          <a:ext cx="4537075" cy="2095500"/>
        </p:xfrm>
        <a:graphic>
          <a:graphicData uri="http://schemas.openxmlformats.org/presentationml/2006/ole">
            <mc:AlternateContent xmlns:mc="http://schemas.openxmlformats.org/markup-compatibility/2006">
              <mc:Choice xmlns:v="urn:schemas-microsoft-com:vml" Requires="v">
                <p:oleObj spid="_x0000_s117763" name="公式" r:id="rId3" imgW="1168200" imgH="609480" progId="Equation.3">
                  <p:embed/>
                </p:oleObj>
              </mc:Choice>
              <mc:Fallback>
                <p:oleObj name="公式" r:id="rId3" imgW="1168200" imgH="609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382838"/>
                        <a:ext cx="4537075" cy="20955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1719" name="AutoShape 7"/>
          <p:cNvSpPr>
            <a:spLocks noChangeArrowheads="1"/>
          </p:cNvSpPr>
          <p:nvPr/>
        </p:nvSpPr>
        <p:spPr bwMode="auto">
          <a:xfrm>
            <a:off x="2268538" y="4292600"/>
            <a:ext cx="215900" cy="431800"/>
          </a:xfrm>
          <a:prstGeom prst="downArrow">
            <a:avLst>
              <a:gd name="adj1" fmla="val 50000"/>
              <a:gd name="adj2" fmla="val 50000"/>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1720" name="Text Box 8"/>
          <p:cNvSpPr txBox="1">
            <a:spLocks noChangeArrowheads="1"/>
          </p:cNvSpPr>
          <p:nvPr/>
        </p:nvSpPr>
        <p:spPr bwMode="auto">
          <a:xfrm>
            <a:off x="1331913" y="4941888"/>
            <a:ext cx="1800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sym typeface="Wingdings" pitchFamily="2" charset="2"/>
              </a:rPr>
              <a:t>几何相移</a:t>
            </a:r>
            <a:endParaRPr kumimoji="0" lang="zh-CN" altLang="en-US" sz="2800" dirty="0">
              <a:latin typeface="Times New Roman" pitchFamily="18" charset="0"/>
              <a:ea typeface="楷体" panose="02010609060101010101" pitchFamily="49" charset="-122"/>
            </a:endParaRPr>
          </a:p>
        </p:txBody>
      </p:sp>
      <p:sp>
        <p:nvSpPr>
          <p:cNvPr id="371721" name="AutoShape 9"/>
          <p:cNvSpPr>
            <a:spLocks noChangeArrowheads="1"/>
          </p:cNvSpPr>
          <p:nvPr/>
        </p:nvSpPr>
        <p:spPr bwMode="auto">
          <a:xfrm>
            <a:off x="3203575" y="4365625"/>
            <a:ext cx="215900" cy="431800"/>
          </a:xfrm>
          <a:prstGeom prst="downArrow">
            <a:avLst>
              <a:gd name="adj1" fmla="val 50000"/>
              <a:gd name="adj2" fmla="val 50000"/>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1722" name="Text Box 10"/>
          <p:cNvSpPr txBox="1">
            <a:spLocks noChangeArrowheads="1"/>
          </p:cNvSpPr>
          <p:nvPr/>
        </p:nvSpPr>
        <p:spPr bwMode="auto">
          <a:xfrm>
            <a:off x="2916238" y="4797425"/>
            <a:ext cx="19431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sym typeface="Wingdings" pitchFamily="2" charset="2"/>
              </a:rPr>
              <a:t>与横向坐标相关的相移</a:t>
            </a:r>
            <a:endParaRPr kumimoji="0" lang="zh-CN" altLang="en-US" sz="2800" dirty="0">
              <a:latin typeface="Times New Roman" pitchFamily="18" charset="0"/>
              <a:ea typeface="楷体" panose="02010609060101010101" pitchFamily="49" charset="-122"/>
            </a:endParaRPr>
          </a:p>
        </p:txBody>
      </p:sp>
      <p:sp>
        <p:nvSpPr>
          <p:cNvPr id="371723" name="AutoShape 11"/>
          <p:cNvSpPr>
            <a:spLocks noChangeArrowheads="1"/>
          </p:cNvSpPr>
          <p:nvPr/>
        </p:nvSpPr>
        <p:spPr bwMode="auto">
          <a:xfrm>
            <a:off x="4787900" y="4292600"/>
            <a:ext cx="215900" cy="431800"/>
          </a:xfrm>
          <a:prstGeom prst="downArrow">
            <a:avLst>
              <a:gd name="adj1" fmla="val 50000"/>
              <a:gd name="adj2" fmla="val 50000"/>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1724" name="Text Box 12"/>
          <p:cNvSpPr txBox="1">
            <a:spLocks noChangeArrowheads="1"/>
          </p:cNvSpPr>
          <p:nvPr/>
        </p:nvSpPr>
        <p:spPr bwMode="auto">
          <a:xfrm>
            <a:off x="4572000" y="4868863"/>
            <a:ext cx="33131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sym typeface="Wingdings" pitchFamily="2" charset="2"/>
              </a:rPr>
              <a:t>附加相移</a:t>
            </a:r>
            <a:r>
              <a:rPr kumimoji="0" lang="en-US" altLang="zh-CN" sz="2800" dirty="0">
                <a:latin typeface="楷体" panose="02010609060101010101" pitchFamily="49" charset="-122"/>
                <a:ea typeface="楷体" panose="02010609060101010101" pitchFamily="49" charset="-122"/>
                <a:sym typeface="Wingdings" pitchFamily="2" charset="2"/>
              </a:rPr>
              <a:t>(</a:t>
            </a:r>
            <a:r>
              <a:rPr kumimoji="0" lang="zh-CN" altLang="en-US" sz="2800" dirty="0">
                <a:latin typeface="楷体" panose="02010609060101010101" pitchFamily="49" charset="-122"/>
                <a:ea typeface="楷体" panose="02010609060101010101" pitchFamily="49" charset="-122"/>
                <a:sym typeface="Wingdings" pitchFamily="2" charset="2"/>
              </a:rPr>
              <a:t>在傍轴情况下可以忽略</a:t>
            </a:r>
            <a:r>
              <a:rPr kumimoji="0" lang="en-US" altLang="zh-CN" sz="2800" dirty="0">
                <a:latin typeface="楷体" panose="02010609060101010101" pitchFamily="49" charset="-122"/>
                <a:ea typeface="楷体" panose="02010609060101010101" pitchFamily="49" charset="-122"/>
                <a:sym typeface="Wingdings" pitchFamily="2" charset="2"/>
              </a:rPr>
              <a:t>)</a:t>
            </a:r>
            <a:endParaRPr kumimoji="0" lang="en-US" altLang="zh-CN" sz="2800" dirty="0">
              <a:latin typeface="楷体" panose="02010609060101010101" pitchFamily="49" charset="-122"/>
              <a:ea typeface="楷体" panose="02010609060101010101" pitchFamily="49" charset="-122"/>
            </a:endParaRPr>
          </a:p>
        </p:txBody>
      </p:sp>
      <p:sp>
        <p:nvSpPr>
          <p:cNvPr id="4108" name="Line 13"/>
          <p:cNvSpPr>
            <a:spLocks noChangeShapeType="1"/>
          </p:cNvSpPr>
          <p:nvPr/>
        </p:nvSpPr>
        <p:spPr bwMode="auto">
          <a:xfrm>
            <a:off x="430213" y="765175"/>
            <a:ext cx="8713787"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1726" name="Text Box 14"/>
          <p:cNvSpPr txBox="1">
            <a:spLocks noChangeArrowheads="1"/>
          </p:cNvSpPr>
          <p:nvPr/>
        </p:nvSpPr>
        <p:spPr bwMode="auto">
          <a:xfrm>
            <a:off x="900113" y="1341438"/>
            <a:ext cx="7200900" cy="98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10000"/>
              </a:lnSpc>
            </a:pP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描述高斯光束在点</a:t>
            </a:r>
            <a:r>
              <a:rPr lang="en-US" altLang="zh-CN" sz="2800" dirty="0">
                <a:latin typeface="楷体" panose="02010609060101010101" pitchFamily="49" charset="-122"/>
                <a:ea typeface="楷体" panose="02010609060101010101" pitchFamily="49" charset="-122"/>
              </a:rPr>
              <a:t>(</a:t>
            </a:r>
            <a:r>
              <a:rPr lang="en-US" altLang="zh-CN" sz="2800" i="1" dirty="0">
                <a:latin typeface="Times New Roman" pitchFamily="18" charset="0"/>
                <a:ea typeface="楷体" panose="02010609060101010101" pitchFamily="49" charset="-122"/>
              </a:rPr>
              <a:t>x</a:t>
            </a:r>
            <a:r>
              <a:rPr lang="en-US" altLang="zh-CN" sz="2800" dirty="0">
                <a:latin typeface="Times New Roman" pitchFamily="18" charset="0"/>
                <a:ea typeface="楷体" panose="02010609060101010101" pitchFamily="49" charset="-122"/>
              </a:rPr>
              <a:t>, </a:t>
            </a:r>
            <a:r>
              <a:rPr lang="en-US" altLang="zh-CN" sz="2800" i="1" dirty="0">
                <a:latin typeface="Times New Roman" pitchFamily="18" charset="0"/>
                <a:ea typeface="楷体" panose="02010609060101010101" pitchFamily="49" charset="-122"/>
              </a:rPr>
              <a:t>y</a:t>
            </a:r>
            <a:r>
              <a:rPr lang="en-US" altLang="zh-CN" sz="2800" dirty="0">
                <a:latin typeface="Times New Roman" pitchFamily="18" charset="0"/>
                <a:ea typeface="楷体" panose="02010609060101010101" pitchFamily="49" charset="-122"/>
              </a:rPr>
              <a:t>, </a:t>
            </a:r>
            <a:r>
              <a:rPr lang="en-US" altLang="zh-CN" sz="2800" i="1" dirty="0">
                <a:latin typeface="Times New Roman" pitchFamily="18" charset="0"/>
                <a:ea typeface="楷体" panose="02010609060101010101" pitchFamily="49" charset="-122"/>
              </a:rPr>
              <a:t>z</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处相对于原点（</a:t>
            </a:r>
            <a:r>
              <a:rPr lang="en-US" altLang="zh-CN" sz="2800" dirty="0">
                <a:latin typeface="楷体" panose="02010609060101010101" pitchFamily="49" charset="-122"/>
                <a:ea typeface="楷体" panose="02010609060101010101" pitchFamily="49" charset="-122"/>
              </a:rPr>
              <a:t>0</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0</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0</a:t>
            </a:r>
            <a:r>
              <a:rPr lang="zh-CN" altLang="en-US" sz="2800" dirty="0">
                <a:latin typeface="楷体" panose="02010609060101010101" pitchFamily="49" charset="-122"/>
                <a:ea typeface="楷体" panose="02010609060101010101" pitchFamily="49" charset="-122"/>
              </a:rPr>
              <a:t>）处的相位滞后。</a:t>
            </a:r>
          </a:p>
        </p:txBody>
      </p:sp>
    </p:spTree>
    <p:extLst>
      <p:ext uri="{BB962C8B-B14F-4D97-AF65-F5344CB8AC3E}">
        <p14:creationId xmlns:p14="http://schemas.microsoft.com/office/powerpoint/2010/main" val="1906987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1717"/>
                                        </p:tgtEl>
                                        <p:attrNameLst>
                                          <p:attrName>style.visibility</p:attrName>
                                        </p:attrNameLst>
                                      </p:cBhvr>
                                      <p:to>
                                        <p:strVal val="visible"/>
                                      </p:to>
                                    </p:set>
                                    <p:animEffect transition="in" filter="box(in)">
                                      <p:cBhvr>
                                        <p:cTn id="7" dur="500"/>
                                        <p:tgtEl>
                                          <p:spTgt spid="371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7172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371718"/>
                                        </p:tgtEl>
                                        <p:attrNameLst>
                                          <p:attrName>style.visibility</p:attrName>
                                        </p:attrNameLst>
                                      </p:cBhvr>
                                      <p:to>
                                        <p:strVal val="visible"/>
                                      </p:to>
                                    </p:set>
                                    <p:animEffect transition="in" filter="checkerboard(across)">
                                      <p:cBhvr>
                                        <p:cTn id="16" dur="500"/>
                                        <p:tgtEl>
                                          <p:spTgt spid="3717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371719"/>
                                        </p:tgtEl>
                                        <p:attrNameLst>
                                          <p:attrName>style.visibility</p:attrName>
                                        </p:attrNameLst>
                                      </p:cBhvr>
                                      <p:to>
                                        <p:strVal val="visible"/>
                                      </p:to>
                                    </p:set>
                                    <p:anim calcmode="lin" valueType="num">
                                      <p:cBhvr additive="base">
                                        <p:cTn id="21" dur="500" fill="hold"/>
                                        <p:tgtEl>
                                          <p:spTgt spid="371719"/>
                                        </p:tgtEl>
                                        <p:attrNameLst>
                                          <p:attrName>ppt_x</p:attrName>
                                        </p:attrNameLst>
                                      </p:cBhvr>
                                      <p:tavLst>
                                        <p:tav tm="0">
                                          <p:val>
                                            <p:strVal val="#ppt_x"/>
                                          </p:val>
                                        </p:tav>
                                        <p:tav tm="100000">
                                          <p:val>
                                            <p:strVal val="#ppt_x"/>
                                          </p:val>
                                        </p:tav>
                                      </p:tavLst>
                                    </p:anim>
                                    <p:anim calcmode="lin" valueType="num">
                                      <p:cBhvr additive="base">
                                        <p:cTn id="22" dur="500" fill="hold"/>
                                        <p:tgtEl>
                                          <p:spTgt spid="371719"/>
                                        </p:tgtEl>
                                        <p:attrNameLst>
                                          <p:attrName>ppt_y</p:attrName>
                                        </p:attrNameLst>
                                      </p:cBhvr>
                                      <p:tavLst>
                                        <p:tav tm="0">
                                          <p:val>
                                            <p:strVal val="0-#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1720"/>
                                        </p:tgtEl>
                                        <p:attrNameLst>
                                          <p:attrName>style.visibility</p:attrName>
                                        </p:attrNameLst>
                                      </p:cBhvr>
                                      <p:to>
                                        <p:strVal val="visible"/>
                                      </p:to>
                                    </p:set>
                                    <p:animEffect transition="in" filter="blinds(horizontal)">
                                      <p:cBhvr>
                                        <p:cTn id="27" dur="500"/>
                                        <p:tgtEl>
                                          <p:spTgt spid="3717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371721"/>
                                        </p:tgtEl>
                                        <p:attrNameLst>
                                          <p:attrName>style.visibility</p:attrName>
                                        </p:attrNameLst>
                                      </p:cBhvr>
                                      <p:to>
                                        <p:strVal val="visible"/>
                                      </p:to>
                                    </p:set>
                                    <p:anim calcmode="lin" valueType="num">
                                      <p:cBhvr additive="base">
                                        <p:cTn id="32" dur="500" fill="hold"/>
                                        <p:tgtEl>
                                          <p:spTgt spid="371721"/>
                                        </p:tgtEl>
                                        <p:attrNameLst>
                                          <p:attrName>ppt_x</p:attrName>
                                        </p:attrNameLst>
                                      </p:cBhvr>
                                      <p:tavLst>
                                        <p:tav tm="0">
                                          <p:val>
                                            <p:strVal val="#ppt_x"/>
                                          </p:val>
                                        </p:tav>
                                        <p:tav tm="100000">
                                          <p:val>
                                            <p:strVal val="#ppt_x"/>
                                          </p:val>
                                        </p:tav>
                                      </p:tavLst>
                                    </p:anim>
                                    <p:anim calcmode="lin" valueType="num">
                                      <p:cBhvr additive="base">
                                        <p:cTn id="33" dur="500" fill="hold"/>
                                        <p:tgtEl>
                                          <p:spTgt spid="371721"/>
                                        </p:tgtEl>
                                        <p:attrNameLst>
                                          <p:attrName>ppt_y</p:attrName>
                                        </p:attrNameLst>
                                      </p:cBhvr>
                                      <p:tavLst>
                                        <p:tav tm="0">
                                          <p:val>
                                            <p:strVal val="0-#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71722"/>
                                        </p:tgtEl>
                                        <p:attrNameLst>
                                          <p:attrName>style.visibility</p:attrName>
                                        </p:attrNameLst>
                                      </p:cBhvr>
                                      <p:to>
                                        <p:strVal val="visible"/>
                                      </p:to>
                                    </p:set>
                                    <p:animEffect transition="in" filter="blinds(horizontal)">
                                      <p:cBhvr>
                                        <p:cTn id="38" dur="500"/>
                                        <p:tgtEl>
                                          <p:spTgt spid="37172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371723"/>
                                        </p:tgtEl>
                                        <p:attrNameLst>
                                          <p:attrName>style.visibility</p:attrName>
                                        </p:attrNameLst>
                                      </p:cBhvr>
                                      <p:to>
                                        <p:strVal val="visible"/>
                                      </p:to>
                                    </p:set>
                                    <p:anim calcmode="lin" valueType="num">
                                      <p:cBhvr additive="base">
                                        <p:cTn id="43" dur="500" fill="hold"/>
                                        <p:tgtEl>
                                          <p:spTgt spid="371723"/>
                                        </p:tgtEl>
                                        <p:attrNameLst>
                                          <p:attrName>ppt_x</p:attrName>
                                        </p:attrNameLst>
                                      </p:cBhvr>
                                      <p:tavLst>
                                        <p:tav tm="0">
                                          <p:val>
                                            <p:strVal val="#ppt_x"/>
                                          </p:val>
                                        </p:tav>
                                        <p:tav tm="100000">
                                          <p:val>
                                            <p:strVal val="#ppt_x"/>
                                          </p:val>
                                        </p:tav>
                                      </p:tavLst>
                                    </p:anim>
                                    <p:anim calcmode="lin" valueType="num">
                                      <p:cBhvr additive="base">
                                        <p:cTn id="44" dur="500" fill="hold"/>
                                        <p:tgtEl>
                                          <p:spTgt spid="371723"/>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71724"/>
                                        </p:tgtEl>
                                        <p:attrNameLst>
                                          <p:attrName>style.visibility</p:attrName>
                                        </p:attrNameLst>
                                      </p:cBhvr>
                                      <p:to>
                                        <p:strVal val="visible"/>
                                      </p:to>
                                    </p:set>
                                    <p:animEffect transition="in" filter="blinds(horizontal)">
                                      <p:cBhvr>
                                        <p:cTn id="49" dur="500"/>
                                        <p:tgtEl>
                                          <p:spTgt spid="371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7" grpId="0"/>
      <p:bldP spid="371719" grpId="0" animBg="1"/>
      <p:bldP spid="371720" grpId="0"/>
      <p:bldP spid="371721" grpId="0" animBg="1"/>
      <p:bldP spid="371722" grpId="0"/>
      <p:bldP spid="371723" grpId="0" animBg="1"/>
      <p:bldP spid="371724" grpId="0"/>
      <p:bldP spid="37172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2">
            <a:hlinkClick r:id="" action="ppaction://hlinkshowjump?jump=previousslide" highlightClick="1"/>
          </p:cNvPr>
          <p:cNvSpPr>
            <a:spLocks noChangeArrowheads="1"/>
          </p:cNvSpPr>
          <p:nvPr/>
        </p:nvSpPr>
        <p:spPr bwMode="auto">
          <a:xfrm>
            <a:off x="6804025" y="6453188"/>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5124" name="AutoShape 3">
            <a:hlinkClick r:id="" action="ppaction://hlinkshowjump?jump=nextslide" highlightClick="1"/>
          </p:cNvPr>
          <p:cNvSpPr>
            <a:spLocks noChangeArrowheads="1"/>
          </p:cNvSpPr>
          <p:nvPr/>
        </p:nvSpPr>
        <p:spPr bwMode="auto">
          <a:xfrm>
            <a:off x="8101013" y="6408738"/>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2740" name="Text Box 4"/>
          <p:cNvSpPr txBox="1">
            <a:spLocks noChangeArrowheads="1"/>
          </p:cNvSpPr>
          <p:nvPr/>
        </p:nvSpPr>
        <p:spPr bwMode="auto">
          <a:xfrm>
            <a:off x="323850" y="260350"/>
            <a:ext cx="3024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3</a:t>
            </a:r>
            <a:r>
              <a:rPr kumimoji="0" lang="zh-CN" altLang="en-US" sz="2800" dirty="0">
                <a:latin typeface="楷体" panose="02010609060101010101" pitchFamily="49" charset="-122"/>
                <a:ea typeface="楷体" panose="02010609060101010101" pitchFamily="49" charset="-122"/>
              </a:rPr>
              <a:t>、等相面特点</a:t>
            </a:r>
          </a:p>
        </p:txBody>
      </p:sp>
      <p:graphicFrame>
        <p:nvGraphicFramePr>
          <p:cNvPr id="372741" name="Object 5"/>
          <p:cNvGraphicFramePr>
            <a:graphicFrameLocks noChangeAspect="1"/>
          </p:cNvGraphicFramePr>
          <p:nvPr/>
        </p:nvGraphicFramePr>
        <p:xfrm>
          <a:off x="3492500" y="765175"/>
          <a:ext cx="5191125" cy="1209675"/>
        </p:xfrm>
        <a:graphic>
          <a:graphicData uri="http://schemas.openxmlformats.org/presentationml/2006/ole">
            <mc:AlternateContent xmlns:mc="http://schemas.openxmlformats.org/markup-compatibility/2006">
              <mc:Choice xmlns:v="urn:schemas-microsoft-com:vml" Requires="v">
                <p:oleObj spid="_x0000_s118787" name="公式" r:id="rId3" imgW="2222280" imgH="583920" progId="Equation.3">
                  <p:embed/>
                </p:oleObj>
              </mc:Choice>
              <mc:Fallback>
                <p:oleObj name="公式" r:id="rId3" imgW="2222280" imgH="583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765175"/>
                        <a:ext cx="5191125" cy="12096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2742" name="Text Box 6"/>
          <p:cNvSpPr txBox="1">
            <a:spLocks noChangeArrowheads="1"/>
          </p:cNvSpPr>
          <p:nvPr/>
        </p:nvSpPr>
        <p:spPr bwMode="auto">
          <a:xfrm>
            <a:off x="468313" y="908050"/>
            <a:ext cx="30241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等相面为球面，曲率半径为</a:t>
            </a:r>
          </a:p>
        </p:txBody>
      </p:sp>
      <p:sp>
        <p:nvSpPr>
          <p:cNvPr id="372743" name="Text Box 7"/>
          <p:cNvSpPr txBox="1">
            <a:spLocks noChangeArrowheads="1"/>
          </p:cNvSpPr>
          <p:nvPr/>
        </p:nvSpPr>
        <p:spPr bwMode="auto">
          <a:xfrm>
            <a:off x="468313" y="2133600"/>
            <a:ext cx="6911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(2)z=0</a:t>
            </a:r>
            <a:r>
              <a:rPr kumimoji="0" lang="zh-CN" altLang="en-US" sz="2800" dirty="0">
                <a:latin typeface="楷体" panose="02010609060101010101" pitchFamily="49" charset="-122"/>
                <a:ea typeface="楷体" panose="02010609060101010101" pitchFamily="49" charset="-122"/>
              </a:rPr>
              <a:t>时，</a:t>
            </a:r>
            <a:r>
              <a:rPr kumimoji="0" lang="en-US" altLang="zh-CN" sz="2800" dirty="0">
                <a:latin typeface="Times New Roman" pitchFamily="18" charset="0"/>
                <a:ea typeface="楷体" panose="02010609060101010101" pitchFamily="49" charset="-122"/>
              </a:rPr>
              <a:t>R(z)</a:t>
            </a:r>
            <a:r>
              <a:rPr kumimoji="0" lang="en-US" altLang="zh-CN" sz="2800" dirty="0">
                <a:latin typeface="楷体" panose="02010609060101010101" pitchFamily="49" charset="-122"/>
                <a:ea typeface="楷体" panose="02010609060101010101" pitchFamily="49" charset="-122"/>
              </a:rPr>
              <a:t>→</a:t>
            </a:r>
            <a:r>
              <a:rPr kumimoji="0" lang="en-US" altLang="zh-CN" sz="2800" dirty="0">
                <a:latin typeface="楷体" panose="02010609060101010101" pitchFamily="49" charset="-122"/>
                <a:ea typeface="楷体" panose="02010609060101010101" pitchFamily="49" charset="-122"/>
                <a:sym typeface="Symbol" pitchFamily="18" charset="2"/>
              </a:rPr>
              <a:t></a:t>
            </a:r>
            <a:r>
              <a:rPr kumimoji="0" lang="zh-CN" altLang="en-US" sz="2800" dirty="0">
                <a:latin typeface="楷体" panose="02010609060101010101" pitchFamily="49" charset="-122"/>
                <a:ea typeface="楷体" panose="02010609060101010101" pitchFamily="49" charset="-122"/>
                <a:sym typeface="Symbol" pitchFamily="18" charset="2"/>
              </a:rPr>
              <a:t>。等相面为平面。</a:t>
            </a:r>
          </a:p>
        </p:txBody>
      </p:sp>
      <p:sp>
        <p:nvSpPr>
          <p:cNvPr id="372746" name="Text Box 10"/>
          <p:cNvSpPr txBox="1">
            <a:spLocks noChangeArrowheads="1"/>
          </p:cNvSpPr>
          <p:nvPr/>
        </p:nvSpPr>
        <p:spPr bwMode="auto">
          <a:xfrm>
            <a:off x="468313" y="2781300"/>
            <a:ext cx="8675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Times New Roman" pitchFamily="18" charset="0"/>
                <a:ea typeface="楷体" panose="02010609060101010101" pitchFamily="49" charset="-122"/>
              </a:rPr>
              <a:t>(3)z → </a:t>
            </a:r>
            <a:r>
              <a:rPr kumimoji="0" lang="en-US" altLang="zh-CN" sz="2800" i="1" dirty="0">
                <a:latin typeface="Times New Roman" pitchFamily="18" charset="0"/>
                <a:ea typeface="楷体" panose="02010609060101010101" pitchFamily="49" charset="-122"/>
                <a:sym typeface="Symbol" pitchFamily="18" charset="2"/>
              </a:rPr>
              <a:t></a:t>
            </a:r>
            <a:r>
              <a:rPr kumimoji="0" lang="en-US" altLang="zh-CN" sz="2800" i="1"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时，</a:t>
            </a:r>
            <a:r>
              <a:rPr kumimoji="0" lang="en-US" altLang="zh-CN" sz="2800" dirty="0">
                <a:latin typeface="Times New Roman" pitchFamily="18" charset="0"/>
                <a:ea typeface="楷体" panose="02010609060101010101" pitchFamily="49" charset="-122"/>
              </a:rPr>
              <a:t>|R(z)| ≈| </a:t>
            </a:r>
            <a:r>
              <a:rPr kumimoji="0" lang="en-US" altLang="zh-CN" sz="2800" dirty="0">
                <a:latin typeface="Times New Roman" pitchFamily="18" charset="0"/>
                <a:ea typeface="楷体" panose="02010609060101010101" pitchFamily="49" charset="-122"/>
                <a:sym typeface="Symbol" pitchFamily="18" charset="2"/>
              </a:rPr>
              <a:t>z</a:t>
            </a:r>
            <a:r>
              <a:rPr kumimoji="0" lang="en-US" altLang="zh-CN" sz="2800" dirty="0">
                <a:latin typeface="Times New Roman" pitchFamily="18" charset="0"/>
                <a:ea typeface="楷体" panose="02010609060101010101" pitchFamily="49" charset="-122"/>
              </a:rPr>
              <a:t>|</a:t>
            </a:r>
            <a:r>
              <a:rPr kumimoji="0" lang="en-US" altLang="zh-CN" sz="2800" dirty="0">
                <a:latin typeface="Times New Roman" pitchFamily="18" charset="0"/>
                <a:ea typeface="楷体" panose="02010609060101010101" pitchFamily="49" charset="-122"/>
                <a:sym typeface="Symbol" pitchFamily="18" charset="2"/>
              </a:rPr>
              <a:t> </a:t>
            </a:r>
            <a:r>
              <a:rPr kumimoji="0" lang="en-US" altLang="zh-CN" sz="2800" dirty="0">
                <a:latin typeface="Times New Roman" pitchFamily="18" charset="0"/>
                <a:ea typeface="楷体" panose="02010609060101010101" pitchFamily="49" charset="-122"/>
              </a:rPr>
              <a:t>→</a:t>
            </a:r>
            <a:r>
              <a:rPr kumimoji="0" lang="en-US" altLang="zh-CN" sz="2800" dirty="0">
                <a:latin typeface="Times New Roman" pitchFamily="18" charset="0"/>
                <a:ea typeface="楷体" panose="02010609060101010101" pitchFamily="49" charset="-122"/>
                <a:sym typeface="Symbol" pitchFamily="18" charset="2"/>
              </a:rPr>
              <a:t> </a:t>
            </a:r>
            <a:r>
              <a:rPr kumimoji="0" lang="en-US" altLang="zh-CN" sz="2800" i="1" dirty="0">
                <a:latin typeface="Times New Roman" pitchFamily="18" charset="0"/>
                <a:ea typeface="楷体" panose="02010609060101010101" pitchFamily="49" charset="-122"/>
                <a:sym typeface="Symbol" pitchFamily="18" charset="2"/>
              </a:rPr>
              <a:t></a:t>
            </a:r>
            <a:r>
              <a:rPr kumimoji="0" lang="en-US" altLang="zh-CN" sz="2800"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sym typeface="Symbol" pitchFamily="18" charset="2"/>
              </a:rPr>
              <a:t>。等相面为平面。</a:t>
            </a:r>
          </a:p>
        </p:txBody>
      </p:sp>
      <p:sp>
        <p:nvSpPr>
          <p:cNvPr id="372747" name="Text Box 11"/>
          <p:cNvSpPr txBox="1">
            <a:spLocks noChangeArrowheads="1"/>
          </p:cNvSpPr>
          <p:nvPr/>
        </p:nvSpPr>
        <p:spPr bwMode="auto">
          <a:xfrm>
            <a:off x="468313" y="3500438"/>
            <a:ext cx="900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Times New Roman" pitchFamily="18" charset="0"/>
                <a:ea typeface="楷体" panose="02010609060101010101" pitchFamily="49" charset="-122"/>
              </a:rPr>
              <a:t>(4)z =±</a:t>
            </a:r>
            <a:r>
              <a:rPr kumimoji="0" lang="en-US" altLang="zh-CN" sz="2800" i="1" dirty="0">
                <a:latin typeface="Times New Roman" pitchFamily="18" charset="0"/>
                <a:ea typeface="楷体" panose="02010609060101010101" pitchFamily="49" charset="-122"/>
              </a:rPr>
              <a:t>f</a:t>
            </a:r>
            <a:r>
              <a:rPr kumimoji="0" lang="en-US" altLang="zh-CN" sz="2800" i="1"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时，</a:t>
            </a:r>
            <a:r>
              <a:rPr kumimoji="0" lang="zh-CN" altLang="en-US" sz="2800" dirty="0">
                <a:latin typeface="Times New Roman" pitchFamily="18" charset="0"/>
                <a:ea typeface="楷体" panose="02010609060101010101" pitchFamily="49" charset="-122"/>
              </a:rPr>
              <a:t>｜</a:t>
            </a:r>
            <a:r>
              <a:rPr kumimoji="0" lang="en-US" altLang="zh-CN" sz="2800" dirty="0">
                <a:latin typeface="Times New Roman" pitchFamily="18" charset="0"/>
                <a:ea typeface="楷体" panose="02010609060101010101" pitchFamily="49" charset="-122"/>
              </a:rPr>
              <a:t>R(z)</a:t>
            </a:r>
            <a:r>
              <a:rPr kumimoji="0" lang="zh-CN" altLang="en-US" sz="2800" dirty="0">
                <a:latin typeface="Times New Roman" pitchFamily="18" charset="0"/>
                <a:ea typeface="楷体" panose="02010609060101010101" pitchFamily="49" charset="-122"/>
              </a:rPr>
              <a:t>｜</a:t>
            </a:r>
            <a:r>
              <a:rPr kumimoji="0" lang="en-US" altLang="zh-CN" sz="2800" dirty="0">
                <a:latin typeface="Times New Roman" pitchFamily="18" charset="0"/>
                <a:ea typeface="楷体" panose="02010609060101010101" pitchFamily="49" charset="-122"/>
              </a:rPr>
              <a:t>=2 </a:t>
            </a:r>
            <a:r>
              <a:rPr kumimoji="0" lang="en-US" altLang="zh-CN" sz="2800" i="1" dirty="0">
                <a:latin typeface="Times New Roman" pitchFamily="18" charset="0"/>
                <a:ea typeface="楷体" panose="02010609060101010101" pitchFamily="49" charset="-122"/>
              </a:rPr>
              <a:t>f</a:t>
            </a:r>
            <a:r>
              <a:rPr kumimoji="0" lang="zh-CN" altLang="en-US" sz="2800" dirty="0">
                <a:latin typeface="楷体" panose="02010609060101010101" pitchFamily="49" charset="-122"/>
                <a:ea typeface="楷体" panose="02010609060101010101" pitchFamily="49" charset="-122"/>
                <a:sym typeface="Symbol" pitchFamily="18" charset="2"/>
              </a:rPr>
              <a:t>。且</a:t>
            </a:r>
            <a:r>
              <a:rPr kumimoji="0" lang="zh-CN" altLang="en-US" sz="2800" dirty="0">
                <a:latin typeface="Times New Roman" pitchFamily="18" charset="0"/>
                <a:ea typeface="楷体" panose="02010609060101010101" pitchFamily="49" charset="-122"/>
              </a:rPr>
              <a:t>｜</a:t>
            </a:r>
            <a:r>
              <a:rPr kumimoji="0" lang="en-US" altLang="zh-CN" sz="2800" dirty="0">
                <a:latin typeface="Times New Roman" pitchFamily="18" charset="0"/>
                <a:ea typeface="楷体" panose="02010609060101010101" pitchFamily="49" charset="-122"/>
              </a:rPr>
              <a:t>R(z)</a:t>
            </a:r>
            <a:r>
              <a:rPr kumimoji="0" lang="zh-CN" altLang="en-US" sz="2800" dirty="0">
                <a:latin typeface="Times New Roman" pitchFamily="18" charset="0"/>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达到最小值</a:t>
            </a:r>
            <a:r>
              <a:rPr kumimoji="0" lang="zh-CN" altLang="en-US" sz="2800" b="0" dirty="0">
                <a:latin typeface="楷体" panose="02010609060101010101" pitchFamily="49" charset="-122"/>
                <a:ea typeface="楷体" panose="02010609060101010101" pitchFamily="49" charset="-122"/>
                <a:sym typeface="Symbol" pitchFamily="18" charset="2"/>
              </a:rPr>
              <a:t> </a:t>
            </a:r>
            <a:r>
              <a:rPr kumimoji="0" lang="zh-CN" altLang="en-US" sz="2800" dirty="0">
                <a:latin typeface="楷体" panose="02010609060101010101" pitchFamily="49" charset="-122"/>
                <a:ea typeface="楷体" panose="02010609060101010101" pitchFamily="49" charset="-122"/>
                <a:sym typeface="Symbol" pitchFamily="18" charset="2"/>
              </a:rPr>
              <a:t>。</a:t>
            </a:r>
          </a:p>
        </p:txBody>
      </p:sp>
      <p:sp>
        <p:nvSpPr>
          <p:cNvPr id="372748" name="Text Box 12"/>
          <p:cNvSpPr txBox="1">
            <a:spLocks noChangeArrowheads="1"/>
          </p:cNvSpPr>
          <p:nvPr/>
        </p:nvSpPr>
        <p:spPr bwMode="auto">
          <a:xfrm>
            <a:off x="611188" y="4149725"/>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solidFill>
                  <a:srgbClr val="CC0000"/>
                </a:solidFill>
                <a:latin typeface="宋体" pitchFamily="2" charset="-122"/>
                <a:ea typeface="楷体" panose="02010609060101010101" pitchFamily="49" charset="-122"/>
              </a:rPr>
              <a:t>注：</a:t>
            </a:r>
            <a:r>
              <a:rPr kumimoji="0" lang="zh-CN" altLang="en-US" sz="2800" dirty="0">
                <a:latin typeface="宋体" pitchFamily="2" charset="-122"/>
                <a:ea typeface="楷体" panose="02010609060101010101" pitchFamily="49" charset="-122"/>
              </a:rPr>
              <a:t>高斯光束等相面的曲率中心并不是一个固定点，它要随着光束的传播而移动。</a:t>
            </a:r>
            <a:endParaRPr kumimoji="0" lang="zh-CN" altLang="en-US" sz="2800" dirty="0">
              <a:ea typeface="楷体" panose="02010609060101010101" pitchFamily="49" charset="-122"/>
            </a:endParaRPr>
          </a:p>
        </p:txBody>
      </p:sp>
      <p:sp>
        <p:nvSpPr>
          <p:cNvPr id="372749" name="Text Box 13"/>
          <p:cNvSpPr txBox="1">
            <a:spLocks noChangeArrowheads="1"/>
          </p:cNvSpPr>
          <p:nvPr/>
        </p:nvSpPr>
        <p:spPr bwMode="auto">
          <a:xfrm>
            <a:off x="466725" y="5300663"/>
            <a:ext cx="8677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(5)</a:t>
            </a:r>
            <a:r>
              <a:rPr kumimoji="0" lang="en-US" altLang="zh-CN" sz="2800" dirty="0">
                <a:latin typeface="Times New Roman" pitchFamily="18" charset="0"/>
                <a:ea typeface="楷体" panose="02010609060101010101" pitchFamily="49" charset="-122"/>
              </a:rPr>
              <a:t>0&lt;z&lt;</a:t>
            </a:r>
            <a:r>
              <a:rPr kumimoji="0" lang="en-US" altLang="zh-CN" sz="2800" i="1" dirty="0">
                <a:latin typeface="Times New Roman" pitchFamily="18" charset="0"/>
                <a:ea typeface="楷体" panose="02010609060101010101" pitchFamily="49" charset="-122"/>
              </a:rPr>
              <a:t>f </a:t>
            </a:r>
            <a:r>
              <a:rPr kumimoji="0" lang="zh-CN" altLang="en-US" sz="2800" dirty="0">
                <a:latin typeface="楷体" panose="02010609060101010101" pitchFamily="49" charset="-122"/>
                <a:ea typeface="楷体" panose="02010609060101010101" pitchFamily="49" charset="-122"/>
              </a:rPr>
              <a:t>时，</a:t>
            </a:r>
            <a:r>
              <a:rPr kumimoji="0" lang="en-US" altLang="zh-CN" sz="2800" dirty="0">
                <a:latin typeface="Times New Roman" pitchFamily="18" charset="0"/>
                <a:ea typeface="楷体" panose="02010609060101010101" pitchFamily="49" charset="-122"/>
              </a:rPr>
              <a:t>R(z)&gt;2f</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等相位面的曲率中心在</a:t>
            </a:r>
            <a:r>
              <a:rPr kumimoji="0" lang="en-US" altLang="zh-CN" sz="2800" dirty="0">
                <a:latin typeface="Times New Roman" pitchFamily="18" charset="0"/>
                <a:ea typeface="楷体" panose="02010609060101010101" pitchFamily="49" charset="-122"/>
              </a:rPr>
              <a:t>[-</a:t>
            </a:r>
            <a:r>
              <a:rPr kumimoji="0" lang="en-US" altLang="zh-CN" sz="2800" i="1" dirty="0">
                <a:latin typeface="Times New Roman" pitchFamily="18" charset="0"/>
                <a:ea typeface="楷体" panose="02010609060101010101" pitchFamily="49" charset="-122"/>
                <a:sym typeface="Symbol" pitchFamily="18" charset="2"/>
              </a:rPr>
              <a:t></a:t>
            </a:r>
            <a:r>
              <a:rPr kumimoji="0" lang="en-US" altLang="zh-CN" sz="2800" b="0" i="1" dirty="0">
                <a:latin typeface="Times New Roman" pitchFamily="18" charset="0"/>
                <a:ea typeface="楷体" panose="02010609060101010101" pitchFamily="49" charset="-122"/>
                <a:sym typeface="Symbol" pitchFamily="18" charset="2"/>
              </a:rPr>
              <a:t>, -f </a:t>
            </a:r>
            <a:r>
              <a:rPr kumimoji="0" lang="en-US" altLang="zh-CN" sz="2800" b="0" dirty="0">
                <a:latin typeface="Times New Roman" pitchFamily="18" charset="0"/>
                <a:ea typeface="楷体" panose="02010609060101010101" pitchFamily="49" charset="-122"/>
                <a:sym typeface="Symbol" pitchFamily="18" charset="2"/>
              </a:rPr>
              <a:t>]</a:t>
            </a:r>
            <a:r>
              <a:rPr kumimoji="0" lang="en-US" altLang="zh-CN" sz="2800" dirty="0">
                <a:latin typeface="楷体" panose="02010609060101010101" pitchFamily="49" charset="-122"/>
                <a:ea typeface="楷体" panose="02010609060101010101" pitchFamily="49" charset="-122"/>
                <a:sym typeface="Symbol" pitchFamily="18" charset="2"/>
              </a:rPr>
              <a:t> </a:t>
            </a:r>
            <a:r>
              <a:rPr kumimoji="0" lang="zh-CN" altLang="en-US" sz="2800" dirty="0">
                <a:latin typeface="楷体" panose="02010609060101010101" pitchFamily="49" charset="-122"/>
                <a:ea typeface="楷体" panose="02010609060101010101" pitchFamily="49" charset="-122"/>
                <a:sym typeface="Symbol" pitchFamily="18" charset="2"/>
              </a:rPr>
              <a:t>区间上。</a:t>
            </a:r>
          </a:p>
        </p:txBody>
      </p:sp>
    </p:spTree>
    <p:extLst>
      <p:ext uri="{BB962C8B-B14F-4D97-AF65-F5344CB8AC3E}">
        <p14:creationId xmlns:p14="http://schemas.microsoft.com/office/powerpoint/2010/main" val="42929054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2740"/>
                                        </p:tgtEl>
                                        <p:attrNameLst>
                                          <p:attrName>style.visibility</p:attrName>
                                        </p:attrNameLst>
                                      </p:cBhvr>
                                      <p:to>
                                        <p:strVal val="visible"/>
                                      </p:to>
                                    </p:set>
                                    <p:animEffect transition="in" filter="box(in)">
                                      <p:cBhvr>
                                        <p:cTn id="7" dur="500"/>
                                        <p:tgtEl>
                                          <p:spTgt spid="372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72742"/>
                                        </p:tgtEl>
                                        <p:attrNameLst>
                                          <p:attrName>style.visibility</p:attrName>
                                        </p:attrNameLst>
                                      </p:cBhvr>
                                      <p:to>
                                        <p:strVal val="visible"/>
                                      </p:to>
                                    </p:set>
                                    <p:animEffect transition="in" filter="box(in)">
                                      <p:cBhvr>
                                        <p:cTn id="12" dur="500"/>
                                        <p:tgtEl>
                                          <p:spTgt spid="3727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72741"/>
                                        </p:tgtEl>
                                        <p:attrNameLst>
                                          <p:attrName>style.visibility</p:attrName>
                                        </p:attrNameLst>
                                      </p:cBhvr>
                                      <p:to>
                                        <p:strVal val="visible"/>
                                      </p:to>
                                    </p:set>
                                    <p:animEffect transition="in" filter="checkerboard(across)">
                                      <p:cBhvr>
                                        <p:cTn id="17" dur="500"/>
                                        <p:tgtEl>
                                          <p:spTgt spid="3727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2743"/>
                                        </p:tgtEl>
                                        <p:attrNameLst>
                                          <p:attrName>style.visibility</p:attrName>
                                        </p:attrNameLst>
                                      </p:cBhvr>
                                      <p:to>
                                        <p:strVal val="visible"/>
                                      </p:to>
                                    </p:set>
                                    <p:animEffect transition="in" filter="box(in)">
                                      <p:cBhvr>
                                        <p:cTn id="22" dur="500"/>
                                        <p:tgtEl>
                                          <p:spTgt spid="3727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72746"/>
                                        </p:tgtEl>
                                        <p:attrNameLst>
                                          <p:attrName>style.visibility</p:attrName>
                                        </p:attrNameLst>
                                      </p:cBhvr>
                                      <p:to>
                                        <p:strVal val="visible"/>
                                      </p:to>
                                    </p:set>
                                    <p:animEffect transition="in" filter="box(in)">
                                      <p:cBhvr>
                                        <p:cTn id="27" dur="500"/>
                                        <p:tgtEl>
                                          <p:spTgt spid="3727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72747"/>
                                        </p:tgtEl>
                                        <p:attrNameLst>
                                          <p:attrName>style.visibility</p:attrName>
                                        </p:attrNameLst>
                                      </p:cBhvr>
                                      <p:to>
                                        <p:strVal val="visible"/>
                                      </p:to>
                                    </p:set>
                                    <p:animEffect transition="in" filter="box(in)">
                                      <p:cBhvr>
                                        <p:cTn id="32" dur="500"/>
                                        <p:tgtEl>
                                          <p:spTgt spid="3727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72748"/>
                                        </p:tgtEl>
                                        <p:attrNameLst>
                                          <p:attrName>style.visibility</p:attrName>
                                        </p:attrNameLst>
                                      </p:cBhvr>
                                      <p:to>
                                        <p:strVal val="visible"/>
                                      </p:to>
                                    </p:set>
                                    <p:animEffect transition="in" filter="box(in)">
                                      <p:cBhvr>
                                        <p:cTn id="37" dur="500"/>
                                        <p:tgtEl>
                                          <p:spTgt spid="3727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72749"/>
                                        </p:tgtEl>
                                        <p:attrNameLst>
                                          <p:attrName>style.visibility</p:attrName>
                                        </p:attrNameLst>
                                      </p:cBhvr>
                                      <p:to>
                                        <p:strVal val="visible"/>
                                      </p:to>
                                    </p:set>
                                    <p:animEffect transition="in" filter="box(in)">
                                      <p:cBhvr>
                                        <p:cTn id="42" dur="500"/>
                                        <p:tgtEl>
                                          <p:spTgt spid="372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0" grpId="0"/>
      <p:bldP spid="372742" grpId="0"/>
      <p:bldP spid="372743" grpId="0"/>
      <p:bldP spid="372746" grpId="0"/>
      <p:bldP spid="372747" grpId="0"/>
      <p:bldP spid="372748" grpId="0"/>
      <p:bldP spid="37274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AutoShape 2">
            <a:hlinkClick r:id="" action="ppaction://hlinkshowjump?jump=previousslide" highlightClick="1"/>
          </p:cNvPr>
          <p:cNvSpPr>
            <a:spLocks noChangeArrowheads="1"/>
          </p:cNvSpPr>
          <p:nvPr/>
        </p:nvSpPr>
        <p:spPr bwMode="auto">
          <a:xfrm>
            <a:off x="7308850" y="6453188"/>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6148" name="AutoShape 3">
            <a:hlinkClick r:id="" action="ppaction://hlinkshowjump?jump=nextslide" highlightClick="1"/>
          </p:cNvPr>
          <p:cNvSpPr>
            <a:spLocks noChangeArrowheads="1"/>
          </p:cNvSpPr>
          <p:nvPr/>
        </p:nvSpPr>
        <p:spPr bwMode="auto">
          <a:xfrm>
            <a:off x="8245475" y="6408738"/>
            <a:ext cx="503238"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3764" name="Text Box 4"/>
          <p:cNvSpPr txBox="1">
            <a:spLocks noChangeArrowheads="1"/>
          </p:cNvSpPr>
          <p:nvPr/>
        </p:nvSpPr>
        <p:spPr bwMode="auto">
          <a:xfrm>
            <a:off x="250825" y="1916113"/>
            <a:ext cx="2736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4</a:t>
            </a:r>
            <a:r>
              <a:rPr kumimoji="0" lang="zh-CN" altLang="en-US" sz="2800" dirty="0">
                <a:latin typeface="楷体" panose="02010609060101010101" pitchFamily="49" charset="-122"/>
                <a:ea typeface="楷体" panose="02010609060101010101" pitchFamily="49" charset="-122"/>
              </a:rPr>
              <a:t>、远场发散角</a:t>
            </a:r>
          </a:p>
        </p:txBody>
      </p:sp>
      <p:graphicFrame>
        <p:nvGraphicFramePr>
          <p:cNvPr id="373765" name="Object 5"/>
          <p:cNvGraphicFramePr>
            <a:graphicFrameLocks noChangeAspect="1"/>
          </p:cNvGraphicFramePr>
          <p:nvPr/>
        </p:nvGraphicFramePr>
        <p:xfrm>
          <a:off x="2051050" y="2565400"/>
          <a:ext cx="3743325" cy="966788"/>
        </p:xfrm>
        <a:graphic>
          <a:graphicData uri="http://schemas.openxmlformats.org/presentationml/2006/ole">
            <mc:AlternateContent xmlns:mc="http://schemas.openxmlformats.org/markup-compatibility/2006">
              <mc:Choice xmlns:v="urn:schemas-microsoft-com:vml" Requires="v">
                <p:oleObj spid="_x0000_s119811" name="公式" r:id="rId3" imgW="1676160" imgH="431640" progId="Equation.3">
                  <p:embed/>
                </p:oleObj>
              </mc:Choice>
              <mc:Fallback>
                <p:oleObj name="公式" r:id="rId3" imgW="16761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565400"/>
                        <a:ext cx="3743325" cy="966788"/>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3774" name="Text Box 14"/>
          <p:cNvSpPr txBox="1">
            <a:spLocks noChangeArrowheads="1"/>
          </p:cNvSpPr>
          <p:nvPr/>
        </p:nvSpPr>
        <p:spPr bwMode="auto">
          <a:xfrm>
            <a:off x="250825" y="3716338"/>
            <a:ext cx="88931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spcBef>
                <a:spcPct val="25000"/>
              </a:spcBef>
            </a:pPr>
            <a:r>
              <a:rPr lang="zh-CN" altLang="en-US" sz="2800" dirty="0">
                <a:latin typeface="楷体" panose="02010609060101010101" pitchFamily="49" charset="-122"/>
                <a:ea typeface="楷体" panose="02010609060101010101" pitchFamily="49" charset="-122"/>
              </a:rPr>
              <a:t>总结：</a:t>
            </a:r>
            <a:r>
              <a:rPr lang="zh-CN" altLang="en-US" sz="2800" dirty="0">
                <a:solidFill>
                  <a:srgbClr val="FF0000"/>
                </a:solidFill>
                <a:latin typeface="楷体" panose="02010609060101010101" pitchFamily="49" charset="-122"/>
                <a:ea typeface="楷体" panose="02010609060101010101" pitchFamily="49" charset="-122"/>
              </a:rPr>
              <a:t>高斯光束</a:t>
            </a:r>
            <a:r>
              <a:rPr lang="zh-CN" altLang="en-US" sz="2800" dirty="0">
                <a:latin typeface="楷体" panose="02010609060101010101" pitchFamily="49" charset="-122"/>
                <a:ea typeface="楷体" panose="02010609060101010101" pitchFamily="49" charset="-122"/>
              </a:rPr>
              <a:t>在其传输轴线附近可近似看作是一</a:t>
            </a:r>
          </a:p>
          <a:p>
            <a:pPr>
              <a:spcBef>
                <a:spcPct val="25000"/>
              </a:spcBef>
            </a:pPr>
            <a:r>
              <a:rPr lang="zh-CN" altLang="en-US" sz="2800" dirty="0">
                <a:latin typeface="楷体" panose="02010609060101010101" pitchFamily="49" charset="-122"/>
                <a:ea typeface="楷体" panose="02010609060101010101" pitchFamily="49" charset="-122"/>
              </a:rPr>
              <a:t>      种非均匀球面波，其曲率中心随着传输过程</a:t>
            </a:r>
          </a:p>
          <a:p>
            <a:pPr>
              <a:spcBef>
                <a:spcPct val="25000"/>
              </a:spcBef>
            </a:pPr>
            <a:r>
              <a:rPr lang="zh-CN" altLang="en-US" sz="2800" dirty="0">
                <a:latin typeface="楷体" panose="02010609060101010101" pitchFamily="49" charset="-122"/>
                <a:ea typeface="楷体" panose="02010609060101010101" pitchFamily="49" charset="-122"/>
              </a:rPr>
              <a:t>      而不断改变，但其振幅和强度在横截面内始</a:t>
            </a:r>
          </a:p>
          <a:p>
            <a:pPr>
              <a:spcBef>
                <a:spcPct val="25000"/>
              </a:spcBef>
            </a:pPr>
            <a:r>
              <a:rPr lang="zh-CN" altLang="en-US" sz="2800" dirty="0">
                <a:latin typeface="楷体" panose="02010609060101010101" pitchFamily="49" charset="-122"/>
                <a:ea typeface="楷体" panose="02010609060101010101" pitchFamily="49" charset="-122"/>
              </a:rPr>
              <a:t>      终保持高斯分布特性，且其等相位面始终为</a:t>
            </a:r>
          </a:p>
          <a:p>
            <a:pPr>
              <a:spcBef>
                <a:spcPct val="25000"/>
              </a:spcBef>
            </a:pPr>
            <a:r>
              <a:rPr lang="zh-CN" altLang="en-US" sz="2800" dirty="0">
                <a:latin typeface="楷体" panose="02010609060101010101" pitchFamily="49" charset="-122"/>
                <a:ea typeface="楷体" panose="02010609060101010101" pitchFamily="49" charset="-122"/>
              </a:rPr>
              <a:t>      球面。</a:t>
            </a:r>
            <a:endParaRPr lang="zh-CN" altLang="en-US" sz="2800" dirty="0">
              <a:latin typeface="仿宋_GB2312" pitchFamily="49" charset="-122"/>
              <a:ea typeface="仿宋_GB2312" pitchFamily="49" charset="-122"/>
            </a:endParaRPr>
          </a:p>
        </p:txBody>
      </p:sp>
      <p:sp>
        <p:nvSpPr>
          <p:cNvPr id="373777" name="Text Box 17"/>
          <p:cNvSpPr txBox="1">
            <a:spLocks noChangeArrowheads="1"/>
          </p:cNvSpPr>
          <p:nvPr/>
        </p:nvSpPr>
        <p:spPr bwMode="auto">
          <a:xfrm>
            <a:off x="466725" y="836613"/>
            <a:ext cx="8677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(5)</a:t>
            </a:r>
            <a:r>
              <a:rPr kumimoji="0" lang="en-US" altLang="zh-CN" sz="2800" dirty="0">
                <a:latin typeface="Times New Roman" pitchFamily="18" charset="0"/>
                <a:ea typeface="楷体" panose="02010609060101010101" pitchFamily="49" charset="-122"/>
              </a:rPr>
              <a:t>z&gt;</a:t>
            </a:r>
            <a:r>
              <a:rPr kumimoji="0" lang="en-US" altLang="zh-CN" sz="2800" i="1" dirty="0">
                <a:latin typeface="Times New Roman" pitchFamily="18" charset="0"/>
                <a:ea typeface="楷体" panose="02010609060101010101" pitchFamily="49" charset="-122"/>
              </a:rPr>
              <a:t>f</a:t>
            </a:r>
            <a:r>
              <a:rPr kumimoji="0" lang="en-US" altLang="zh-CN" sz="2800" i="1"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时，</a:t>
            </a:r>
            <a:r>
              <a:rPr kumimoji="0" lang="en-US" altLang="zh-CN" sz="2800" dirty="0">
                <a:latin typeface="Times New Roman" pitchFamily="18" charset="0"/>
                <a:ea typeface="楷体" panose="02010609060101010101" pitchFamily="49" charset="-122"/>
              </a:rPr>
              <a:t>z&lt;R(z)&lt;</a:t>
            </a:r>
            <a:r>
              <a:rPr kumimoji="0" lang="en-US" altLang="zh-CN" sz="2800" dirty="0" err="1">
                <a:latin typeface="Times New Roman" pitchFamily="18" charset="0"/>
                <a:ea typeface="楷体" panose="02010609060101010101" pitchFamily="49" charset="-122"/>
              </a:rPr>
              <a:t>z+f</a:t>
            </a:r>
            <a:r>
              <a:rPr kumimoji="0" lang="en-US" altLang="zh-CN" sz="2800" dirty="0">
                <a:latin typeface="Times New Roman" pitchFamily="18" charset="0"/>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等相位面的曲率中心在</a:t>
            </a:r>
            <a:r>
              <a:rPr kumimoji="0" lang="en-US" altLang="zh-CN" sz="2800" dirty="0">
                <a:latin typeface="Times New Roman" pitchFamily="18" charset="0"/>
                <a:ea typeface="楷体" panose="02010609060101010101" pitchFamily="49" charset="-122"/>
              </a:rPr>
              <a:t>[ </a:t>
            </a:r>
            <a:r>
              <a:rPr kumimoji="0" lang="en-US" altLang="zh-CN" sz="2800" b="0" i="1" dirty="0">
                <a:latin typeface="Times New Roman" pitchFamily="18" charset="0"/>
                <a:ea typeface="楷体" panose="02010609060101010101" pitchFamily="49" charset="-122"/>
                <a:sym typeface="Symbol" pitchFamily="18" charset="2"/>
              </a:rPr>
              <a:t>-f, 0 </a:t>
            </a:r>
            <a:r>
              <a:rPr kumimoji="0" lang="en-US" altLang="zh-CN" sz="2800" b="0" dirty="0">
                <a:latin typeface="Times New Roman" pitchFamily="18" charset="0"/>
                <a:ea typeface="楷体" panose="02010609060101010101" pitchFamily="49" charset="-122"/>
                <a:sym typeface="Symbol" pitchFamily="18" charset="2"/>
              </a:rPr>
              <a:t>]</a:t>
            </a:r>
            <a:r>
              <a:rPr kumimoji="0" lang="en-US" altLang="zh-CN" sz="2800" dirty="0">
                <a:latin typeface="楷体" panose="02010609060101010101" pitchFamily="49" charset="-122"/>
                <a:ea typeface="楷体" panose="02010609060101010101" pitchFamily="49" charset="-122"/>
                <a:sym typeface="Symbol" pitchFamily="18" charset="2"/>
              </a:rPr>
              <a:t> </a:t>
            </a:r>
            <a:r>
              <a:rPr kumimoji="0" lang="zh-CN" altLang="en-US" sz="2800" dirty="0">
                <a:latin typeface="楷体" panose="02010609060101010101" pitchFamily="49" charset="-122"/>
                <a:ea typeface="楷体" panose="02010609060101010101" pitchFamily="49" charset="-122"/>
                <a:sym typeface="Symbol" pitchFamily="18" charset="2"/>
              </a:rPr>
              <a:t>区间上。</a:t>
            </a:r>
          </a:p>
        </p:txBody>
      </p:sp>
    </p:spTree>
    <p:extLst>
      <p:ext uri="{BB962C8B-B14F-4D97-AF65-F5344CB8AC3E}">
        <p14:creationId xmlns:p14="http://schemas.microsoft.com/office/powerpoint/2010/main" val="2170194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3764"/>
                                        </p:tgtEl>
                                        <p:attrNameLst>
                                          <p:attrName>style.visibility</p:attrName>
                                        </p:attrNameLst>
                                      </p:cBhvr>
                                      <p:to>
                                        <p:strVal val="visible"/>
                                      </p:to>
                                    </p:set>
                                    <p:animEffect transition="in" filter="box(in)">
                                      <p:cBhvr>
                                        <p:cTn id="7" dur="500"/>
                                        <p:tgtEl>
                                          <p:spTgt spid="373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73765"/>
                                        </p:tgtEl>
                                        <p:attrNameLst>
                                          <p:attrName>style.visibility</p:attrName>
                                        </p:attrNameLst>
                                      </p:cBhvr>
                                      <p:to>
                                        <p:strVal val="visible"/>
                                      </p:to>
                                    </p:set>
                                    <p:animEffect transition="in" filter="box(in)">
                                      <p:cBhvr>
                                        <p:cTn id="12" dur="500"/>
                                        <p:tgtEl>
                                          <p:spTgt spid="3737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37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73777"/>
                                        </p:tgtEl>
                                        <p:attrNameLst>
                                          <p:attrName>style.visibility</p:attrName>
                                        </p:attrNameLst>
                                      </p:cBhvr>
                                      <p:to>
                                        <p:strVal val="visible"/>
                                      </p:to>
                                    </p:set>
                                    <p:animEffect transition="in" filter="box(in)">
                                      <p:cBhvr>
                                        <p:cTn id="21" dur="500"/>
                                        <p:tgtEl>
                                          <p:spTgt spid="373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4" grpId="0"/>
      <p:bldP spid="373774" grpId="0"/>
      <p:bldP spid="3737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0148" name="Object 4"/>
          <p:cNvGraphicFramePr>
            <a:graphicFrameLocks noChangeAspect="1"/>
          </p:cNvGraphicFramePr>
          <p:nvPr/>
        </p:nvGraphicFramePr>
        <p:xfrm>
          <a:off x="1835150" y="260350"/>
          <a:ext cx="4465638" cy="1122363"/>
        </p:xfrm>
        <a:graphic>
          <a:graphicData uri="http://schemas.openxmlformats.org/presentationml/2006/ole">
            <mc:AlternateContent xmlns:mc="http://schemas.openxmlformats.org/markup-compatibility/2006">
              <mc:Choice xmlns:v="urn:schemas-microsoft-com:vml" Requires="v">
                <p:oleObj spid="_x0000_s4108" name="公式" r:id="rId3" imgW="1663560" imgH="495000" progId="Equation.3">
                  <p:embed/>
                </p:oleObj>
              </mc:Choice>
              <mc:Fallback>
                <p:oleObj name="公式" r:id="rId3" imgW="1663560" imgH="495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60350"/>
                        <a:ext cx="4465638" cy="112236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0149" name="Object 5"/>
          <p:cNvGraphicFramePr>
            <a:graphicFrameLocks noChangeAspect="1"/>
          </p:cNvGraphicFramePr>
          <p:nvPr/>
        </p:nvGraphicFramePr>
        <p:xfrm>
          <a:off x="971550" y="1412875"/>
          <a:ext cx="6713538" cy="1169988"/>
        </p:xfrm>
        <a:graphic>
          <a:graphicData uri="http://schemas.openxmlformats.org/presentationml/2006/ole">
            <mc:AlternateContent xmlns:mc="http://schemas.openxmlformats.org/markup-compatibility/2006">
              <mc:Choice xmlns:v="urn:schemas-microsoft-com:vml" Requires="v">
                <p:oleObj spid="_x0000_s4109" name="公式" r:id="rId5" imgW="2400120" imgH="495000" progId="Equation.3">
                  <p:embed/>
                </p:oleObj>
              </mc:Choice>
              <mc:Fallback>
                <p:oleObj name="公式" r:id="rId5" imgW="2400120" imgH="495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412875"/>
                        <a:ext cx="6713538" cy="1169988"/>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0150" name="Object 6"/>
          <p:cNvGraphicFramePr>
            <a:graphicFrameLocks noChangeAspect="1"/>
          </p:cNvGraphicFramePr>
          <p:nvPr/>
        </p:nvGraphicFramePr>
        <p:xfrm>
          <a:off x="468313" y="2636838"/>
          <a:ext cx="7778750" cy="1169987"/>
        </p:xfrm>
        <a:graphic>
          <a:graphicData uri="http://schemas.openxmlformats.org/presentationml/2006/ole">
            <mc:AlternateContent xmlns:mc="http://schemas.openxmlformats.org/markup-compatibility/2006">
              <mc:Choice xmlns:v="urn:schemas-microsoft-com:vml" Requires="v">
                <p:oleObj spid="_x0000_s4110" name="公式" r:id="rId7" imgW="2781000" imgH="495000" progId="Equation.3">
                  <p:embed/>
                </p:oleObj>
              </mc:Choice>
              <mc:Fallback>
                <p:oleObj name="公式" r:id="rId7" imgW="2781000" imgH="495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2636838"/>
                        <a:ext cx="7778750" cy="116998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0151" name="Object 7"/>
          <p:cNvGraphicFramePr>
            <a:graphicFrameLocks noChangeAspect="1"/>
          </p:cNvGraphicFramePr>
          <p:nvPr/>
        </p:nvGraphicFramePr>
        <p:xfrm>
          <a:off x="2411413" y="3843338"/>
          <a:ext cx="4333875" cy="1169987"/>
        </p:xfrm>
        <a:graphic>
          <a:graphicData uri="http://schemas.openxmlformats.org/presentationml/2006/ole">
            <mc:AlternateContent xmlns:mc="http://schemas.openxmlformats.org/markup-compatibility/2006">
              <mc:Choice xmlns:v="urn:schemas-microsoft-com:vml" Requires="v">
                <p:oleObj spid="_x0000_s4111" name="公式" r:id="rId9" imgW="1549080" imgH="495000" progId="Equation.3">
                  <p:embed/>
                </p:oleObj>
              </mc:Choice>
              <mc:Fallback>
                <p:oleObj name="公式" r:id="rId9" imgW="1549080" imgH="4950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3843338"/>
                        <a:ext cx="4333875" cy="116998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0152" name="Object 8"/>
          <p:cNvGraphicFramePr>
            <a:graphicFrameLocks noChangeAspect="1"/>
          </p:cNvGraphicFramePr>
          <p:nvPr/>
        </p:nvGraphicFramePr>
        <p:xfrm>
          <a:off x="233363" y="5046663"/>
          <a:ext cx="8240712" cy="1262062"/>
        </p:xfrm>
        <a:graphic>
          <a:graphicData uri="http://schemas.openxmlformats.org/presentationml/2006/ole">
            <mc:AlternateContent xmlns:mc="http://schemas.openxmlformats.org/markup-compatibility/2006">
              <mc:Choice xmlns:v="urn:schemas-microsoft-com:vml" Requires="v">
                <p:oleObj spid="_x0000_s4112" name="公式" r:id="rId11" imgW="2946240" imgH="533160" progId="Equation.3">
                  <p:embed/>
                </p:oleObj>
              </mc:Choice>
              <mc:Fallback>
                <p:oleObj name="公式" r:id="rId11" imgW="2946240" imgH="53316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363" y="5046663"/>
                        <a:ext cx="8240712" cy="1262062"/>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0148"/>
                                        </p:tgtEl>
                                        <p:attrNameLst>
                                          <p:attrName>style.visibility</p:attrName>
                                        </p:attrNameLst>
                                      </p:cBhvr>
                                      <p:to>
                                        <p:strVal val="visible"/>
                                      </p:to>
                                    </p:set>
                                    <p:animEffect transition="in" filter="box(in)">
                                      <p:cBhvr>
                                        <p:cTn id="7" dur="500"/>
                                        <p:tgtEl>
                                          <p:spTgt spid="390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90149"/>
                                        </p:tgtEl>
                                        <p:attrNameLst>
                                          <p:attrName>style.visibility</p:attrName>
                                        </p:attrNameLst>
                                      </p:cBhvr>
                                      <p:to>
                                        <p:strVal val="visible"/>
                                      </p:to>
                                    </p:set>
                                    <p:animEffect transition="in" filter="box(in)">
                                      <p:cBhvr>
                                        <p:cTn id="12" dur="500"/>
                                        <p:tgtEl>
                                          <p:spTgt spid="390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90150"/>
                                        </p:tgtEl>
                                        <p:attrNameLst>
                                          <p:attrName>style.visibility</p:attrName>
                                        </p:attrNameLst>
                                      </p:cBhvr>
                                      <p:to>
                                        <p:strVal val="visible"/>
                                      </p:to>
                                    </p:set>
                                    <p:animEffect transition="in" filter="box(in)">
                                      <p:cBhvr>
                                        <p:cTn id="17" dur="500"/>
                                        <p:tgtEl>
                                          <p:spTgt spid="390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90151"/>
                                        </p:tgtEl>
                                        <p:attrNameLst>
                                          <p:attrName>style.visibility</p:attrName>
                                        </p:attrNameLst>
                                      </p:cBhvr>
                                      <p:to>
                                        <p:strVal val="visible"/>
                                      </p:to>
                                    </p:set>
                                    <p:animEffect transition="in" filter="box(in)">
                                      <p:cBhvr>
                                        <p:cTn id="22" dur="500"/>
                                        <p:tgtEl>
                                          <p:spTgt spid="3901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90152"/>
                                        </p:tgtEl>
                                        <p:attrNameLst>
                                          <p:attrName>style.visibility</p:attrName>
                                        </p:attrNameLst>
                                      </p:cBhvr>
                                      <p:to>
                                        <p:strVal val="visible"/>
                                      </p:to>
                                    </p:set>
                                    <p:animEffect transition="in" filter="box(in)">
                                      <p:cBhvr>
                                        <p:cTn id="27" dur="500"/>
                                        <p:tgtEl>
                                          <p:spTgt spid="390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AutoShape 2">
            <a:hlinkClick r:id="" action="ppaction://hlinkshowjump?jump=previousslide" highlightClick="1"/>
          </p:cNvPr>
          <p:cNvSpPr>
            <a:spLocks noChangeArrowheads="1"/>
          </p:cNvSpPr>
          <p:nvPr/>
        </p:nvSpPr>
        <p:spPr bwMode="auto">
          <a:xfrm>
            <a:off x="7308850" y="6453188"/>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7176" name="AutoShape 3">
            <a:hlinkClick r:id="" action="ppaction://hlinkshowjump?jump=nextslide" highlightClick="1"/>
          </p:cNvPr>
          <p:cNvSpPr>
            <a:spLocks noChangeArrowheads="1"/>
          </p:cNvSpPr>
          <p:nvPr/>
        </p:nvSpPr>
        <p:spPr bwMode="auto">
          <a:xfrm>
            <a:off x="8245475" y="6408738"/>
            <a:ext cx="503238"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86054" name="Text Box 6"/>
          <p:cNvSpPr txBox="1">
            <a:spLocks noChangeArrowheads="1"/>
          </p:cNvSpPr>
          <p:nvPr/>
        </p:nvSpPr>
        <p:spPr bwMode="auto">
          <a:xfrm>
            <a:off x="323850" y="260350"/>
            <a:ext cx="7127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宋体" pitchFamily="2" charset="-122"/>
                <a:ea typeface="楷体" panose="02010609060101010101" pitchFamily="49" charset="-122"/>
              </a:rPr>
              <a:t>三、基模高斯光束的特征参数</a:t>
            </a:r>
            <a:endParaRPr kumimoji="0" lang="zh-CN" altLang="en-US" sz="2800" dirty="0">
              <a:ea typeface="楷体" panose="02010609060101010101" pitchFamily="49" charset="-122"/>
            </a:endParaRPr>
          </a:p>
        </p:txBody>
      </p:sp>
      <p:sp>
        <p:nvSpPr>
          <p:cNvPr id="386055" name="Rectangle 7"/>
          <p:cNvSpPr>
            <a:spLocks noChangeArrowheads="1"/>
          </p:cNvSpPr>
          <p:nvPr/>
        </p:nvSpPr>
        <p:spPr bwMode="auto">
          <a:xfrm>
            <a:off x="684213" y="1196975"/>
            <a:ext cx="7272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、用</a:t>
            </a:r>
            <a:r>
              <a:rPr lang="zh-CN" altLang="en-US" sz="2800" i="1"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或</a:t>
            </a:r>
            <a:r>
              <a:rPr lang="zh-CN" altLang="en-US" sz="2800" i="1" dirty="0">
                <a:latin typeface="楷体" panose="02010609060101010101" pitchFamily="49" charset="-122"/>
                <a:ea typeface="楷体" panose="02010609060101010101" pitchFamily="49" charset="-122"/>
              </a:rPr>
              <a:t> </a:t>
            </a:r>
            <a:r>
              <a:rPr lang="en-US" altLang="zh-CN" sz="2800" i="1" dirty="0">
                <a:latin typeface="Times New Roman" pitchFamily="18" charset="0"/>
                <a:ea typeface="楷体" panose="02010609060101010101" pitchFamily="49" charset="-122"/>
              </a:rPr>
              <a:t>f</a:t>
            </a:r>
            <a:r>
              <a:rPr lang="en-US" altLang="zh-CN" sz="2800" i="1"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及束腰位置表征</a:t>
            </a:r>
          </a:p>
        </p:txBody>
      </p:sp>
      <p:graphicFrame>
        <p:nvGraphicFramePr>
          <p:cNvPr id="386056" name="Object 8"/>
          <p:cNvGraphicFramePr>
            <a:graphicFrameLocks noChangeAspect="1"/>
          </p:cNvGraphicFramePr>
          <p:nvPr/>
        </p:nvGraphicFramePr>
        <p:xfrm>
          <a:off x="1763713" y="1196975"/>
          <a:ext cx="458787" cy="550863"/>
        </p:xfrm>
        <a:graphic>
          <a:graphicData uri="http://schemas.openxmlformats.org/presentationml/2006/ole">
            <mc:AlternateContent xmlns:mc="http://schemas.openxmlformats.org/markup-compatibility/2006">
              <mc:Choice xmlns:v="urn:schemas-microsoft-com:vml" Requires="v">
                <p:oleObj spid="_x0000_s120839" name="公式" r:id="rId3" imgW="190440" imgH="228600" progId="Equation.3">
                  <p:embed/>
                </p:oleObj>
              </mc:Choice>
              <mc:Fallback>
                <p:oleObj name="公式" r:id="rId3" imgW="1904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196975"/>
                        <a:ext cx="458787" cy="550863"/>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6057" name="Object 9"/>
          <p:cNvGraphicFramePr>
            <a:graphicFrameLocks noChangeAspect="1"/>
          </p:cNvGraphicFramePr>
          <p:nvPr/>
        </p:nvGraphicFramePr>
        <p:xfrm>
          <a:off x="2268538" y="2636838"/>
          <a:ext cx="1292225" cy="947737"/>
        </p:xfrm>
        <a:graphic>
          <a:graphicData uri="http://schemas.openxmlformats.org/presentationml/2006/ole">
            <mc:AlternateContent xmlns:mc="http://schemas.openxmlformats.org/markup-compatibility/2006">
              <mc:Choice xmlns:v="urn:schemas-microsoft-com:vml" Requires="v">
                <p:oleObj spid="_x0000_s120840" name="公式" r:id="rId5" imgW="571320" imgH="419040" progId="Equation.3">
                  <p:embed/>
                </p:oleObj>
              </mc:Choice>
              <mc:Fallback>
                <p:oleObj name="公式" r:id="rId5" imgW="57132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2636838"/>
                        <a:ext cx="1292225" cy="9477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6058" name="Object 10"/>
          <p:cNvGraphicFramePr>
            <a:graphicFrameLocks noChangeAspect="1"/>
          </p:cNvGraphicFramePr>
          <p:nvPr/>
        </p:nvGraphicFramePr>
        <p:xfrm>
          <a:off x="755650" y="2636838"/>
          <a:ext cx="1438275" cy="968375"/>
        </p:xfrm>
        <a:graphic>
          <a:graphicData uri="http://schemas.openxmlformats.org/presentationml/2006/ole">
            <mc:AlternateContent xmlns:mc="http://schemas.openxmlformats.org/markup-compatibility/2006">
              <mc:Choice xmlns:v="urn:schemas-microsoft-com:vml" Requires="v">
                <p:oleObj spid="_x0000_s120841" name="公式" r:id="rId7" imgW="660240" imgH="444240" progId="Equation.3">
                  <p:embed/>
                </p:oleObj>
              </mc:Choice>
              <mc:Fallback>
                <p:oleObj name="公式" r:id="rId7" imgW="66024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636838"/>
                        <a:ext cx="1438275" cy="9683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6059" name="AutoShape 11"/>
          <p:cNvSpPr>
            <a:spLocks noChangeArrowheads="1"/>
          </p:cNvSpPr>
          <p:nvPr/>
        </p:nvSpPr>
        <p:spPr bwMode="auto">
          <a:xfrm>
            <a:off x="3635375" y="2924175"/>
            <a:ext cx="287338" cy="431800"/>
          </a:xfrm>
          <a:prstGeom prst="rightArrow">
            <a:avLst>
              <a:gd name="adj1" fmla="val 50000"/>
              <a:gd name="adj2" fmla="val 25000"/>
            </a:avLst>
          </a:prstGeom>
          <a:solidFill>
            <a:srgbClr val="FF0000"/>
          </a:solidFill>
          <a:ln w="28575">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86060" name="Object 12"/>
          <p:cNvGraphicFramePr>
            <a:graphicFrameLocks noChangeAspect="1"/>
          </p:cNvGraphicFramePr>
          <p:nvPr/>
        </p:nvGraphicFramePr>
        <p:xfrm>
          <a:off x="4284663" y="1989138"/>
          <a:ext cx="3263900" cy="930275"/>
        </p:xfrm>
        <a:graphic>
          <a:graphicData uri="http://schemas.openxmlformats.org/presentationml/2006/ole">
            <mc:AlternateContent xmlns:mc="http://schemas.openxmlformats.org/markup-compatibility/2006">
              <mc:Choice xmlns:v="urn:schemas-microsoft-com:vml" Requires="v">
                <p:oleObj spid="_x0000_s120842" name="公式" r:id="rId9" imgW="1625400" imgH="457200" progId="Equation.3">
                  <p:embed/>
                </p:oleObj>
              </mc:Choice>
              <mc:Fallback>
                <p:oleObj name="公式" r:id="rId9" imgW="16254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1989138"/>
                        <a:ext cx="3263900" cy="9302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6061" name="Object 13"/>
          <p:cNvGraphicFramePr>
            <a:graphicFrameLocks noChangeAspect="1"/>
          </p:cNvGraphicFramePr>
          <p:nvPr/>
        </p:nvGraphicFramePr>
        <p:xfrm>
          <a:off x="4284663" y="3141663"/>
          <a:ext cx="3298825" cy="971550"/>
        </p:xfrm>
        <a:graphic>
          <a:graphicData uri="http://schemas.openxmlformats.org/presentationml/2006/ole">
            <mc:AlternateContent xmlns:mc="http://schemas.openxmlformats.org/markup-compatibility/2006">
              <mc:Choice xmlns:v="urn:schemas-microsoft-com:vml" Requires="v">
                <p:oleObj spid="_x0000_s120843" name="公式" r:id="rId11" imgW="1562040" imgH="482400" progId="Equation.3">
                  <p:embed/>
                </p:oleObj>
              </mc:Choice>
              <mc:Fallback>
                <p:oleObj name="公式" r:id="rId11" imgW="1562040" imgH="482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4663" y="3141663"/>
                        <a:ext cx="3298825" cy="97155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6062" name="Line 14"/>
          <p:cNvSpPr>
            <a:spLocks noChangeShapeType="1"/>
          </p:cNvSpPr>
          <p:nvPr/>
        </p:nvSpPr>
        <p:spPr bwMode="auto">
          <a:xfrm>
            <a:off x="250825" y="908050"/>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9358222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6054"/>
                                        </p:tgtEl>
                                        <p:attrNameLst>
                                          <p:attrName>style.visibility</p:attrName>
                                        </p:attrNameLst>
                                      </p:cBhvr>
                                      <p:to>
                                        <p:strVal val="visible"/>
                                      </p:to>
                                    </p:set>
                                    <p:animEffect transition="in" filter="box(in)">
                                      <p:cBhvr>
                                        <p:cTn id="7" dur="500"/>
                                        <p:tgtEl>
                                          <p:spTgt spid="3860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606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86055"/>
                                        </p:tgtEl>
                                        <p:attrNameLst>
                                          <p:attrName>style.visibility</p:attrName>
                                        </p:attrNameLst>
                                      </p:cBhvr>
                                      <p:to>
                                        <p:strVal val="visible"/>
                                      </p:to>
                                    </p:set>
                                    <p:animEffect transition="in" filter="checkerboard(across)">
                                      <p:cBhvr>
                                        <p:cTn id="16" dur="500"/>
                                        <p:tgtEl>
                                          <p:spTgt spid="386055"/>
                                        </p:tgtEl>
                                      </p:cBhvr>
                                    </p:animEffect>
                                  </p:childTnLst>
                                </p:cTn>
                              </p:par>
                              <p:par>
                                <p:cTn id="17" presetID="5" presetClass="entr" presetSubtype="10" fill="hold" nodeType="withEffect">
                                  <p:stCondLst>
                                    <p:cond delay="0"/>
                                  </p:stCondLst>
                                  <p:childTnLst>
                                    <p:set>
                                      <p:cBhvr>
                                        <p:cTn id="18" dur="1" fill="hold">
                                          <p:stCondLst>
                                            <p:cond delay="0"/>
                                          </p:stCondLst>
                                        </p:cTn>
                                        <p:tgtEl>
                                          <p:spTgt spid="386056"/>
                                        </p:tgtEl>
                                        <p:attrNameLst>
                                          <p:attrName>style.visibility</p:attrName>
                                        </p:attrNameLst>
                                      </p:cBhvr>
                                      <p:to>
                                        <p:strVal val="visible"/>
                                      </p:to>
                                    </p:set>
                                    <p:animEffect transition="in" filter="checkerboard(across)">
                                      <p:cBhvr>
                                        <p:cTn id="19" dur="500"/>
                                        <p:tgtEl>
                                          <p:spTgt spid="38605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86058"/>
                                        </p:tgtEl>
                                        <p:attrNameLst>
                                          <p:attrName>style.visibility</p:attrName>
                                        </p:attrNameLst>
                                      </p:cBhvr>
                                      <p:to>
                                        <p:strVal val="visible"/>
                                      </p:to>
                                    </p:set>
                                    <p:animEffect transition="in" filter="blinds(horizontal)">
                                      <p:cBhvr>
                                        <p:cTn id="24" dur="500"/>
                                        <p:tgtEl>
                                          <p:spTgt spid="386058"/>
                                        </p:tgtEl>
                                      </p:cBhvr>
                                    </p:animEffect>
                                  </p:childTnLst>
                                </p:cTn>
                              </p:par>
                              <p:par>
                                <p:cTn id="25" presetID="3" presetClass="entr" presetSubtype="10" fill="hold" nodeType="withEffect">
                                  <p:stCondLst>
                                    <p:cond delay="0"/>
                                  </p:stCondLst>
                                  <p:childTnLst>
                                    <p:set>
                                      <p:cBhvr>
                                        <p:cTn id="26" dur="1" fill="hold">
                                          <p:stCondLst>
                                            <p:cond delay="0"/>
                                          </p:stCondLst>
                                        </p:cTn>
                                        <p:tgtEl>
                                          <p:spTgt spid="386057"/>
                                        </p:tgtEl>
                                        <p:attrNameLst>
                                          <p:attrName>style.visibility</p:attrName>
                                        </p:attrNameLst>
                                      </p:cBhvr>
                                      <p:to>
                                        <p:strVal val="visible"/>
                                      </p:to>
                                    </p:set>
                                    <p:animEffect transition="in" filter="blinds(horizontal)">
                                      <p:cBhvr>
                                        <p:cTn id="27" dur="500"/>
                                        <p:tgtEl>
                                          <p:spTgt spid="3860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6059"/>
                                        </p:tgtEl>
                                        <p:attrNameLst>
                                          <p:attrName>style.visibility</p:attrName>
                                        </p:attrNameLst>
                                      </p:cBhvr>
                                      <p:to>
                                        <p:strVal val="visible"/>
                                      </p:to>
                                    </p:set>
                                    <p:animEffect transition="in" filter="blinds(horizontal)">
                                      <p:cBhvr>
                                        <p:cTn id="32" dur="500"/>
                                        <p:tgtEl>
                                          <p:spTgt spid="3860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86060"/>
                                        </p:tgtEl>
                                        <p:attrNameLst>
                                          <p:attrName>style.visibility</p:attrName>
                                        </p:attrNameLst>
                                      </p:cBhvr>
                                      <p:to>
                                        <p:strVal val="visible"/>
                                      </p:to>
                                    </p:set>
                                    <p:animEffect transition="in" filter="box(in)">
                                      <p:cBhvr>
                                        <p:cTn id="37" dur="500"/>
                                        <p:tgtEl>
                                          <p:spTgt spid="3860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86061"/>
                                        </p:tgtEl>
                                        <p:attrNameLst>
                                          <p:attrName>style.visibility</p:attrName>
                                        </p:attrNameLst>
                                      </p:cBhvr>
                                      <p:to>
                                        <p:strVal val="visible"/>
                                      </p:to>
                                    </p:set>
                                    <p:animEffect transition="in" filter="blinds(horizontal)">
                                      <p:cBhvr>
                                        <p:cTn id="42" dur="500"/>
                                        <p:tgtEl>
                                          <p:spTgt spid="386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4" grpId="0"/>
      <p:bldP spid="386055" grpId="0"/>
      <p:bldP spid="386059" grpId="0" animBg="1"/>
      <p:bldP spid="38606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AutoShape 2">
            <a:hlinkClick r:id="" action="ppaction://hlinkshowjump?jump=previousslide" highlightClick="1"/>
          </p:cNvPr>
          <p:cNvSpPr>
            <a:spLocks noChangeArrowheads="1"/>
          </p:cNvSpPr>
          <p:nvPr/>
        </p:nvSpPr>
        <p:spPr bwMode="auto">
          <a:xfrm>
            <a:off x="6516688" y="6381750"/>
            <a:ext cx="503237"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8203" name="AutoShape 3">
            <a:hlinkClick r:id="" action="ppaction://hlinkshowjump?jump=nextslide" highlightClick="1"/>
          </p:cNvPr>
          <p:cNvSpPr>
            <a:spLocks noChangeArrowheads="1"/>
          </p:cNvSpPr>
          <p:nvPr/>
        </p:nvSpPr>
        <p:spPr bwMode="auto">
          <a:xfrm>
            <a:off x="8101013" y="6381750"/>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4788" name="Text Box 4"/>
          <p:cNvSpPr txBox="1">
            <a:spLocks noChangeArrowheads="1"/>
          </p:cNvSpPr>
          <p:nvPr/>
        </p:nvSpPr>
        <p:spPr bwMode="auto">
          <a:xfrm>
            <a:off x="323850" y="333375"/>
            <a:ext cx="855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、用      及      表征</a:t>
            </a:r>
            <a:endParaRPr lang="zh-CN" altLang="en-US" sz="2800" i="1" dirty="0">
              <a:latin typeface="楷体" panose="02010609060101010101" pitchFamily="49" charset="-122"/>
              <a:ea typeface="楷体" panose="02010609060101010101" pitchFamily="49" charset="-122"/>
              <a:sym typeface="Symbol" pitchFamily="18" charset="2"/>
            </a:endParaRPr>
          </a:p>
        </p:txBody>
      </p:sp>
      <p:graphicFrame>
        <p:nvGraphicFramePr>
          <p:cNvPr id="374789" name="Object 5"/>
          <p:cNvGraphicFramePr>
            <a:graphicFrameLocks noChangeAspect="1"/>
          </p:cNvGraphicFramePr>
          <p:nvPr/>
        </p:nvGraphicFramePr>
        <p:xfrm>
          <a:off x="1547813" y="333375"/>
          <a:ext cx="793750" cy="520700"/>
        </p:xfrm>
        <a:graphic>
          <a:graphicData uri="http://schemas.openxmlformats.org/presentationml/2006/ole">
            <mc:AlternateContent xmlns:mc="http://schemas.openxmlformats.org/markup-compatibility/2006">
              <mc:Choice xmlns:v="urn:schemas-microsoft-com:vml" Requires="v">
                <p:oleObj spid="_x0000_s121866" name="公式" r:id="rId3" imgW="330120" imgH="215640" progId="Equation.3">
                  <p:embed/>
                </p:oleObj>
              </mc:Choice>
              <mc:Fallback>
                <p:oleObj name="公式" r:id="rId3" imgW="330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33375"/>
                        <a:ext cx="793750" cy="5207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4790" name="Object 6"/>
          <p:cNvGraphicFramePr>
            <a:graphicFrameLocks noChangeAspect="1"/>
          </p:cNvGraphicFramePr>
          <p:nvPr/>
        </p:nvGraphicFramePr>
        <p:xfrm>
          <a:off x="2916238" y="333375"/>
          <a:ext cx="793750" cy="520700"/>
        </p:xfrm>
        <a:graphic>
          <a:graphicData uri="http://schemas.openxmlformats.org/presentationml/2006/ole">
            <mc:AlternateContent xmlns:mc="http://schemas.openxmlformats.org/markup-compatibility/2006">
              <mc:Choice xmlns:v="urn:schemas-microsoft-com:vml" Requires="v">
                <p:oleObj spid="_x0000_s121867" name="公式" r:id="rId5" imgW="330120" imgH="215640" progId="Equation.3">
                  <p:embed/>
                </p:oleObj>
              </mc:Choice>
              <mc:Fallback>
                <p:oleObj name="公式" r:id="rId5" imgW="3301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33375"/>
                        <a:ext cx="793750" cy="5207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4791" name="Object 7"/>
          <p:cNvGraphicFramePr>
            <a:graphicFrameLocks noChangeAspect="1"/>
          </p:cNvGraphicFramePr>
          <p:nvPr/>
        </p:nvGraphicFramePr>
        <p:xfrm>
          <a:off x="611188" y="1125538"/>
          <a:ext cx="3263900" cy="930275"/>
        </p:xfrm>
        <a:graphic>
          <a:graphicData uri="http://schemas.openxmlformats.org/presentationml/2006/ole">
            <mc:AlternateContent xmlns:mc="http://schemas.openxmlformats.org/markup-compatibility/2006">
              <mc:Choice xmlns:v="urn:schemas-microsoft-com:vml" Requires="v">
                <p:oleObj spid="_x0000_s121868" name="公式" r:id="rId7" imgW="1625400" imgH="457200" progId="Equation.3">
                  <p:embed/>
                </p:oleObj>
              </mc:Choice>
              <mc:Fallback>
                <p:oleObj name="公式" r:id="rId7" imgW="16254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1125538"/>
                        <a:ext cx="3263900" cy="9302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4792" name="Object 8"/>
          <p:cNvGraphicFramePr>
            <a:graphicFrameLocks noChangeAspect="1"/>
          </p:cNvGraphicFramePr>
          <p:nvPr/>
        </p:nvGraphicFramePr>
        <p:xfrm>
          <a:off x="611188" y="2133600"/>
          <a:ext cx="3298825" cy="971550"/>
        </p:xfrm>
        <a:graphic>
          <a:graphicData uri="http://schemas.openxmlformats.org/presentationml/2006/ole">
            <mc:AlternateContent xmlns:mc="http://schemas.openxmlformats.org/markup-compatibility/2006">
              <mc:Choice xmlns:v="urn:schemas-microsoft-com:vml" Requires="v">
                <p:oleObj spid="_x0000_s121869" name="公式" r:id="rId9" imgW="1562040" imgH="482400" progId="Equation.3">
                  <p:embed/>
                </p:oleObj>
              </mc:Choice>
              <mc:Fallback>
                <p:oleObj name="公式" r:id="rId9" imgW="1562040" imgH="482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2133600"/>
                        <a:ext cx="3298825" cy="97155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4793" name="AutoShape 9"/>
          <p:cNvSpPr>
            <a:spLocks noChangeArrowheads="1"/>
          </p:cNvSpPr>
          <p:nvPr/>
        </p:nvSpPr>
        <p:spPr bwMode="auto">
          <a:xfrm>
            <a:off x="4067175" y="1989138"/>
            <a:ext cx="287338" cy="431800"/>
          </a:xfrm>
          <a:prstGeom prst="rightArrow">
            <a:avLst>
              <a:gd name="adj1" fmla="val 50000"/>
              <a:gd name="adj2" fmla="val 25000"/>
            </a:avLst>
          </a:prstGeom>
          <a:solidFill>
            <a:srgbClr val="FF0000"/>
          </a:solidFill>
          <a:ln w="28575">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74794" name="Object 10"/>
          <p:cNvGraphicFramePr>
            <a:graphicFrameLocks noChangeAspect="1"/>
          </p:cNvGraphicFramePr>
          <p:nvPr/>
        </p:nvGraphicFramePr>
        <p:xfrm>
          <a:off x="4572000" y="981075"/>
          <a:ext cx="3744913" cy="1112838"/>
        </p:xfrm>
        <a:graphic>
          <a:graphicData uri="http://schemas.openxmlformats.org/presentationml/2006/ole">
            <mc:AlternateContent xmlns:mc="http://schemas.openxmlformats.org/markup-compatibility/2006">
              <mc:Choice xmlns:v="urn:schemas-microsoft-com:vml" Requires="v">
                <p:oleObj spid="_x0000_s121870" name="公式" r:id="rId11" imgW="1815840" imgH="596880" progId="Equation.3">
                  <p:embed/>
                </p:oleObj>
              </mc:Choice>
              <mc:Fallback>
                <p:oleObj name="公式" r:id="rId11" imgW="1815840" imgH="596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981075"/>
                        <a:ext cx="3744913" cy="111283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4795" name="Object 11"/>
          <p:cNvGraphicFramePr>
            <a:graphicFrameLocks noChangeAspect="1"/>
          </p:cNvGraphicFramePr>
          <p:nvPr/>
        </p:nvGraphicFramePr>
        <p:xfrm>
          <a:off x="4572000" y="2205038"/>
          <a:ext cx="3844925" cy="1211262"/>
        </p:xfrm>
        <a:graphic>
          <a:graphicData uri="http://schemas.openxmlformats.org/presentationml/2006/ole">
            <mc:AlternateContent xmlns:mc="http://schemas.openxmlformats.org/markup-compatibility/2006">
              <mc:Choice xmlns:v="urn:schemas-microsoft-com:vml" Requires="v">
                <p:oleObj spid="_x0000_s121871" name="公式" r:id="rId13" imgW="1676160" imgH="583920" progId="Equation.3">
                  <p:embed/>
                </p:oleObj>
              </mc:Choice>
              <mc:Fallback>
                <p:oleObj name="公式" r:id="rId13" imgW="1676160" imgH="5839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2205038"/>
                        <a:ext cx="3844925" cy="121126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4796" name="Text Box 12"/>
          <p:cNvSpPr txBox="1">
            <a:spLocks noChangeArrowheads="1"/>
          </p:cNvSpPr>
          <p:nvPr/>
        </p:nvSpPr>
        <p:spPr bwMode="auto">
          <a:xfrm>
            <a:off x="250825" y="3284538"/>
            <a:ext cx="4032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、高斯光束的</a:t>
            </a:r>
            <a:r>
              <a:rPr lang="en-US" altLang="zh-CN" sz="2800" i="1" dirty="0">
                <a:latin typeface="楷体" panose="02010609060101010101" pitchFamily="49" charset="-122"/>
                <a:ea typeface="楷体" panose="02010609060101010101" pitchFamily="49" charset="-122"/>
              </a:rPr>
              <a:t>q </a:t>
            </a:r>
            <a:r>
              <a:rPr lang="zh-CN" altLang="en-US" sz="2800" dirty="0">
                <a:latin typeface="楷体" panose="02010609060101010101" pitchFamily="49" charset="-122"/>
                <a:ea typeface="楷体" panose="02010609060101010101" pitchFamily="49" charset="-122"/>
              </a:rPr>
              <a:t>参数</a:t>
            </a:r>
          </a:p>
        </p:txBody>
      </p:sp>
      <p:graphicFrame>
        <p:nvGraphicFramePr>
          <p:cNvPr id="374797" name="Object 13"/>
          <p:cNvGraphicFramePr>
            <a:graphicFrameLocks noChangeAspect="1"/>
          </p:cNvGraphicFramePr>
          <p:nvPr/>
        </p:nvGraphicFramePr>
        <p:xfrm>
          <a:off x="323850" y="3860800"/>
          <a:ext cx="8478838" cy="1087438"/>
        </p:xfrm>
        <a:graphic>
          <a:graphicData uri="http://schemas.openxmlformats.org/presentationml/2006/ole">
            <mc:AlternateContent xmlns:mc="http://schemas.openxmlformats.org/markup-compatibility/2006">
              <mc:Choice xmlns:v="urn:schemas-microsoft-com:vml" Requires="v">
                <p:oleObj spid="_x0000_s121872" name="公式" r:id="rId15" imgW="3720960" imgH="533160" progId="Equation.3">
                  <p:embed/>
                </p:oleObj>
              </mc:Choice>
              <mc:Fallback>
                <p:oleObj name="公式" r:id="rId15" imgW="3720960" imgH="533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850" y="3860800"/>
                        <a:ext cx="8478838" cy="1087438"/>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4798" name="Line 14"/>
          <p:cNvSpPr>
            <a:spLocks noChangeShapeType="1"/>
          </p:cNvSpPr>
          <p:nvPr/>
        </p:nvSpPr>
        <p:spPr bwMode="auto">
          <a:xfrm>
            <a:off x="4643438" y="4868863"/>
            <a:ext cx="2333625" cy="0"/>
          </a:xfrm>
          <a:prstGeom prst="line">
            <a:avLst/>
          </a:prstGeom>
          <a:noFill/>
          <a:ln w="38100" cmpd="dbl">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4799" name="Text Box 15"/>
          <p:cNvSpPr txBox="1">
            <a:spLocks noChangeArrowheads="1"/>
          </p:cNvSpPr>
          <p:nvPr/>
        </p:nvSpPr>
        <p:spPr bwMode="auto">
          <a:xfrm>
            <a:off x="5148263" y="5084763"/>
            <a:ext cx="1871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Times New Roman" pitchFamily="18" charset="0"/>
                <a:ea typeface="楷体" panose="02010609060101010101" pitchFamily="49" charset="-122"/>
              </a:rPr>
              <a:t>1 </a:t>
            </a:r>
            <a:r>
              <a:rPr lang="en-US" altLang="zh-CN" sz="2800" i="1" dirty="0">
                <a:latin typeface="Times New Roman" pitchFamily="18" charset="0"/>
                <a:ea typeface="楷体" panose="02010609060101010101" pitchFamily="49" charset="-122"/>
              </a:rPr>
              <a:t>/ q </a:t>
            </a:r>
            <a:r>
              <a:rPr lang="en-US" altLang="zh-CN" sz="2800" dirty="0">
                <a:latin typeface="Times New Roman" pitchFamily="18" charset="0"/>
                <a:ea typeface="楷体" panose="02010609060101010101" pitchFamily="49" charset="-122"/>
              </a:rPr>
              <a:t>(</a:t>
            </a:r>
            <a:r>
              <a:rPr lang="en-US" altLang="zh-CN" sz="2800" i="1" dirty="0">
                <a:latin typeface="Times New Roman" pitchFamily="18" charset="0"/>
                <a:ea typeface="楷体" panose="02010609060101010101" pitchFamily="49" charset="-122"/>
              </a:rPr>
              <a:t> </a:t>
            </a:r>
            <a:r>
              <a:rPr lang="en-US" altLang="zh-CN" sz="2800" dirty="0">
                <a:latin typeface="Times New Roman" pitchFamily="18" charset="0"/>
                <a:ea typeface="楷体" panose="02010609060101010101" pitchFamily="49" charset="-122"/>
              </a:rPr>
              <a:t>z</a:t>
            </a:r>
            <a:r>
              <a:rPr lang="en-US" altLang="zh-CN" sz="2800" i="1" dirty="0">
                <a:latin typeface="Times New Roman" pitchFamily="18" charset="0"/>
                <a:ea typeface="楷体" panose="02010609060101010101" pitchFamily="49" charset="-122"/>
              </a:rPr>
              <a:t> </a:t>
            </a:r>
            <a:r>
              <a:rPr lang="en-US" altLang="zh-CN" sz="2800" dirty="0">
                <a:latin typeface="Times New Roman" pitchFamily="18" charset="0"/>
                <a:ea typeface="楷体" panose="02010609060101010101" pitchFamily="49" charset="-122"/>
              </a:rPr>
              <a:t>)</a:t>
            </a:r>
          </a:p>
        </p:txBody>
      </p:sp>
      <p:graphicFrame>
        <p:nvGraphicFramePr>
          <p:cNvPr id="374800" name="Object 16"/>
          <p:cNvGraphicFramePr>
            <a:graphicFrameLocks noChangeAspect="1"/>
          </p:cNvGraphicFramePr>
          <p:nvPr/>
        </p:nvGraphicFramePr>
        <p:xfrm>
          <a:off x="684213" y="5084763"/>
          <a:ext cx="3598862" cy="1082675"/>
        </p:xfrm>
        <a:graphic>
          <a:graphicData uri="http://schemas.openxmlformats.org/presentationml/2006/ole">
            <mc:AlternateContent xmlns:mc="http://schemas.openxmlformats.org/markup-compatibility/2006">
              <mc:Choice xmlns:v="urn:schemas-microsoft-com:vml" Requires="v">
                <p:oleObj spid="_x0000_s121873" name="公式" r:id="rId17" imgW="1434960" imgH="431640" progId="Equation.3">
                  <p:embed/>
                </p:oleObj>
              </mc:Choice>
              <mc:Fallback>
                <p:oleObj name="公式" r:id="rId17" imgW="1434960" imgH="431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4213" y="5084763"/>
                        <a:ext cx="3598862" cy="10826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4801" name="AutoShape 17"/>
          <p:cNvSpPr>
            <a:spLocks noChangeArrowheads="1"/>
          </p:cNvSpPr>
          <p:nvPr/>
        </p:nvSpPr>
        <p:spPr bwMode="auto">
          <a:xfrm>
            <a:off x="5724525" y="4941888"/>
            <a:ext cx="215900" cy="215900"/>
          </a:xfrm>
          <a:prstGeom prst="downArrow">
            <a:avLst>
              <a:gd name="adj1" fmla="val 50000"/>
              <a:gd name="adj2" fmla="val 25000"/>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4802" name="Text Box 18"/>
          <p:cNvSpPr txBox="1">
            <a:spLocks noChangeArrowheads="1"/>
          </p:cNvSpPr>
          <p:nvPr/>
        </p:nvSpPr>
        <p:spPr bwMode="auto">
          <a:xfrm>
            <a:off x="4284663" y="5589588"/>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宋体" pitchFamily="2" charset="-122"/>
                <a:ea typeface="楷体" panose="02010609060101010101" pitchFamily="49" charset="-122"/>
              </a:rPr>
              <a:t>—</a:t>
            </a:r>
            <a:r>
              <a:rPr lang="zh-CN" altLang="en-US" sz="2800" dirty="0">
                <a:latin typeface="Times New Roman" pitchFamily="18" charset="0"/>
                <a:ea typeface="楷体" panose="02010609060101010101" pitchFamily="49" charset="-122"/>
              </a:rPr>
              <a:t>高斯光束的复曲率半径</a:t>
            </a:r>
          </a:p>
        </p:txBody>
      </p:sp>
    </p:spTree>
    <p:extLst>
      <p:ext uri="{BB962C8B-B14F-4D97-AF65-F5344CB8AC3E}">
        <p14:creationId xmlns:p14="http://schemas.microsoft.com/office/powerpoint/2010/main" val="22019518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4789"/>
                                        </p:tgtEl>
                                        <p:attrNameLst>
                                          <p:attrName>style.visibility</p:attrName>
                                        </p:attrNameLst>
                                      </p:cBhvr>
                                      <p:to>
                                        <p:strVal val="visible"/>
                                      </p:to>
                                    </p:set>
                                    <p:animEffect transition="in" filter="blinds(horizontal)">
                                      <p:cBhvr>
                                        <p:cTn id="7" dur="500"/>
                                        <p:tgtEl>
                                          <p:spTgt spid="374789"/>
                                        </p:tgtEl>
                                      </p:cBhvr>
                                    </p:animEffect>
                                  </p:childTnLst>
                                </p:cTn>
                              </p:par>
                              <p:par>
                                <p:cTn id="8" presetID="3" presetClass="entr" presetSubtype="10" fill="hold" nodeType="withEffect">
                                  <p:stCondLst>
                                    <p:cond delay="0"/>
                                  </p:stCondLst>
                                  <p:childTnLst>
                                    <p:set>
                                      <p:cBhvr>
                                        <p:cTn id="9" dur="1" fill="hold">
                                          <p:stCondLst>
                                            <p:cond delay="0"/>
                                          </p:stCondLst>
                                        </p:cTn>
                                        <p:tgtEl>
                                          <p:spTgt spid="374790"/>
                                        </p:tgtEl>
                                        <p:attrNameLst>
                                          <p:attrName>style.visibility</p:attrName>
                                        </p:attrNameLst>
                                      </p:cBhvr>
                                      <p:to>
                                        <p:strVal val="visible"/>
                                      </p:to>
                                    </p:set>
                                    <p:animEffect transition="in" filter="blinds(horizontal)">
                                      <p:cBhvr>
                                        <p:cTn id="10" dur="500"/>
                                        <p:tgtEl>
                                          <p:spTgt spid="37479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4788"/>
                                        </p:tgtEl>
                                        <p:attrNameLst>
                                          <p:attrName>style.visibility</p:attrName>
                                        </p:attrNameLst>
                                      </p:cBhvr>
                                      <p:to>
                                        <p:strVal val="visible"/>
                                      </p:to>
                                    </p:set>
                                    <p:animEffect transition="in" filter="blinds(horizontal)">
                                      <p:cBhvr>
                                        <p:cTn id="13" dur="500"/>
                                        <p:tgtEl>
                                          <p:spTgt spid="3747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374791"/>
                                        </p:tgtEl>
                                        <p:attrNameLst>
                                          <p:attrName>style.visibility</p:attrName>
                                        </p:attrNameLst>
                                      </p:cBhvr>
                                      <p:to>
                                        <p:strVal val="visible"/>
                                      </p:to>
                                    </p:set>
                                    <p:animEffect transition="in" filter="box(in)">
                                      <p:cBhvr>
                                        <p:cTn id="18" dur="500"/>
                                        <p:tgtEl>
                                          <p:spTgt spid="3747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74792"/>
                                        </p:tgtEl>
                                        <p:attrNameLst>
                                          <p:attrName>style.visibility</p:attrName>
                                        </p:attrNameLst>
                                      </p:cBhvr>
                                      <p:to>
                                        <p:strVal val="visible"/>
                                      </p:to>
                                    </p:set>
                                    <p:animEffect transition="in" filter="blinds(horizontal)">
                                      <p:cBhvr>
                                        <p:cTn id="23" dur="500"/>
                                        <p:tgtEl>
                                          <p:spTgt spid="37479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74793"/>
                                        </p:tgtEl>
                                        <p:attrNameLst>
                                          <p:attrName>style.visibility</p:attrName>
                                        </p:attrNameLst>
                                      </p:cBhvr>
                                      <p:to>
                                        <p:strVal val="visible"/>
                                      </p:to>
                                    </p:set>
                                    <p:animEffect transition="in" filter="blinds(horizontal)">
                                      <p:cBhvr>
                                        <p:cTn id="28" dur="500"/>
                                        <p:tgtEl>
                                          <p:spTgt spid="37479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374794"/>
                                        </p:tgtEl>
                                        <p:attrNameLst>
                                          <p:attrName>style.visibility</p:attrName>
                                        </p:attrNameLst>
                                      </p:cBhvr>
                                      <p:to>
                                        <p:strVal val="visible"/>
                                      </p:to>
                                    </p:set>
                                    <p:animEffect transition="in" filter="box(in)">
                                      <p:cBhvr>
                                        <p:cTn id="33" dur="500"/>
                                        <p:tgtEl>
                                          <p:spTgt spid="37479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374795"/>
                                        </p:tgtEl>
                                        <p:attrNameLst>
                                          <p:attrName>style.visibility</p:attrName>
                                        </p:attrNameLst>
                                      </p:cBhvr>
                                      <p:to>
                                        <p:strVal val="visible"/>
                                      </p:to>
                                    </p:set>
                                    <p:animEffect transition="in" filter="checkerboard(across)">
                                      <p:cBhvr>
                                        <p:cTn id="38" dur="500"/>
                                        <p:tgtEl>
                                          <p:spTgt spid="37479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74796"/>
                                        </p:tgtEl>
                                        <p:attrNameLst>
                                          <p:attrName>style.visibility</p:attrName>
                                        </p:attrNameLst>
                                      </p:cBhvr>
                                      <p:to>
                                        <p:strVal val="visible"/>
                                      </p:to>
                                    </p:set>
                                    <p:animEffect transition="in" filter="blinds(horizontal)">
                                      <p:cBhvr>
                                        <p:cTn id="43" dur="500"/>
                                        <p:tgtEl>
                                          <p:spTgt spid="37479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374797"/>
                                        </p:tgtEl>
                                        <p:attrNameLst>
                                          <p:attrName>style.visibility</p:attrName>
                                        </p:attrNameLst>
                                      </p:cBhvr>
                                      <p:to>
                                        <p:strVal val="visible"/>
                                      </p:to>
                                    </p:set>
                                    <p:animEffect transition="in" filter="blinds(horizontal)">
                                      <p:cBhvr>
                                        <p:cTn id="48" dur="500"/>
                                        <p:tgtEl>
                                          <p:spTgt spid="37479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74798"/>
                                        </p:tgtEl>
                                        <p:attrNameLst>
                                          <p:attrName>style.visibility</p:attrName>
                                        </p:attrNameLst>
                                      </p:cBhvr>
                                      <p:to>
                                        <p:strVal val="visible"/>
                                      </p:to>
                                    </p:set>
                                    <p:animEffect transition="in" filter="blinds(horizontal)">
                                      <p:cBhvr>
                                        <p:cTn id="53" dur="500"/>
                                        <p:tgtEl>
                                          <p:spTgt spid="37479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1" fill="hold" grpId="0" nodeType="clickEffect">
                                  <p:stCondLst>
                                    <p:cond delay="0"/>
                                  </p:stCondLst>
                                  <p:childTnLst>
                                    <p:set>
                                      <p:cBhvr>
                                        <p:cTn id="57" dur="1" fill="hold">
                                          <p:stCondLst>
                                            <p:cond delay="0"/>
                                          </p:stCondLst>
                                        </p:cTn>
                                        <p:tgtEl>
                                          <p:spTgt spid="374801"/>
                                        </p:tgtEl>
                                        <p:attrNameLst>
                                          <p:attrName>style.visibility</p:attrName>
                                        </p:attrNameLst>
                                      </p:cBhvr>
                                      <p:to>
                                        <p:strVal val="visible"/>
                                      </p:to>
                                    </p:set>
                                    <p:anim calcmode="lin" valueType="num">
                                      <p:cBhvr additive="base">
                                        <p:cTn id="58" dur="500" fill="hold"/>
                                        <p:tgtEl>
                                          <p:spTgt spid="374801"/>
                                        </p:tgtEl>
                                        <p:attrNameLst>
                                          <p:attrName>ppt_x</p:attrName>
                                        </p:attrNameLst>
                                      </p:cBhvr>
                                      <p:tavLst>
                                        <p:tav tm="0">
                                          <p:val>
                                            <p:strVal val="#ppt_x"/>
                                          </p:val>
                                        </p:tav>
                                        <p:tav tm="100000">
                                          <p:val>
                                            <p:strVal val="#ppt_x"/>
                                          </p:val>
                                        </p:tav>
                                      </p:tavLst>
                                    </p:anim>
                                    <p:anim calcmode="lin" valueType="num">
                                      <p:cBhvr additive="base">
                                        <p:cTn id="59" dur="500" fill="hold"/>
                                        <p:tgtEl>
                                          <p:spTgt spid="374801"/>
                                        </p:tgtEl>
                                        <p:attrNameLst>
                                          <p:attrName>ppt_y</p:attrName>
                                        </p:attrNameLst>
                                      </p:cBhvr>
                                      <p:tavLst>
                                        <p:tav tm="0">
                                          <p:val>
                                            <p:strVal val="0-#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74799"/>
                                        </p:tgtEl>
                                        <p:attrNameLst>
                                          <p:attrName>style.visibility</p:attrName>
                                        </p:attrNameLst>
                                      </p:cBhvr>
                                      <p:to>
                                        <p:strVal val="visible"/>
                                      </p:to>
                                    </p:set>
                                    <p:animEffect transition="in" filter="blinds(horizontal)">
                                      <p:cBhvr>
                                        <p:cTn id="64" dur="500"/>
                                        <p:tgtEl>
                                          <p:spTgt spid="37479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16" fill="hold" nodeType="clickEffect">
                                  <p:stCondLst>
                                    <p:cond delay="0"/>
                                  </p:stCondLst>
                                  <p:childTnLst>
                                    <p:set>
                                      <p:cBhvr>
                                        <p:cTn id="68" dur="1" fill="hold">
                                          <p:stCondLst>
                                            <p:cond delay="0"/>
                                          </p:stCondLst>
                                        </p:cTn>
                                        <p:tgtEl>
                                          <p:spTgt spid="374800"/>
                                        </p:tgtEl>
                                        <p:attrNameLst>
                                          <p:attrName>style.visibility</p:attrName>
                                        </p:attrNameLst>
                                      </p:cBhvr>
                                      <p:to>
                                        <p:strVal val="visible"/>
                                      </p:to>
                                    </p:set>
                                    <p:animEffect transition="in" filter="box(in)">
                                      <p:cBhvr>
                                        <p:cTn id="69" dur="500"/>
                                        <p:tgtEl>
                                          <p:spTgt spid="37480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374802"/>
                                        </p:tgtEl>
                                        <p:attrNameLst>
                                          <p:attrName>style.visibility</p:attrName>
                                        </p:attrNameLst>
                                      </p:cBhvr>
                                      <p:to>
                                        <p:strVal val="visible"/>
                                      </p:to>
                                    </p:set>
                                    <p:animEffect transition="in" filter="box(in)">
                                      <p:cBhvr>
                                        <p:cTn id="74" dur="500"/>
                                        <p:tgtEl>
                                          <p:spTgt spid="374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p:bldP spid="374793" grpId="0" animBg="1"/>
      <p:bldP spid="374796" grpId="0"/>
      <p:bldP spid="374798" grpId="0" animBg="1"/>
      <p:bldP spid="374799" grpId="0"/>
      <p:bldP spid="374801" grpId="0" animBg="1"/>
      <p:bldP spid="37480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AutoShape 2">
            <a:hlinkClick r:id="" action="ppaction://hlinkshowjump?jump=previousslide" highlightClick="1"/>
          </p:cNvPr>
          <p:cNvSpPr>
            <a:spLocks noChangeArrowheads="1"/>
          </p:cNvSpPr>
          <p:nvPr/>
        </p:nvSpPr>
        <p:spPr bwMode="auto">
          <a:xfrm>
            <a:off x="7308850" y="6381750"/>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9224" name="AutoShape 3">
            <a:hlinkClick r:id="" action="ppaction://hlinkshowjump?jump=nextslide" highlightClick="1"/>
          </p:cNvPr>
          <p:cNvSpPr>
            <a:spLocks noChangeArrowheads="1"/>
          </p:cNvSpPr>
          <p:nvPr/>
        </p:nvSpPr>
        <p:spPr bwMode="auto">
          <a:xfrm>
            <a:off x="8243888" y="6308725"/>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5812" name="Text Box 4"/>
          <p:cNvSpPr txBox="1">
            <a:spLocks noChangeArrowheads="1"/>
          </p:cNvSpPr>
          <p:nvPr/>
        </p:nvSpPr>
        <p:spPr bwMode="auto">
          <a:xfrm>
            <a:off x="323850" y="260350"/>
            <a:ext cx="7777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知道</a:t>
            </a:r>
            <a:r>
              <a:rPr kumimoji="0" lang="en-US" altLang="zh-CN" sz="2800" i="1" dirty="0">
                <a:latin typeface="Times New Roman" pitchFamily="18" charset="0"/>
                <a:ea typeface="楷体" panose="02010609060101010101" pitchFamily="49" charset="-122"/>
              </a:rPr>
              <a:t>q</a:t>
            </a:r>
            <a:r>
              <a:rPr kumimoji="0" lang="en-US" altLang="zh-CN" sz="2800" dirty="0">
                <a:latin typeface="Times New Roman" pitchFamily="18" charset="0"/>
                <a:ea typeface="楷体" panose="02010609060101010101" pitchFamily="49" charset="-122"/>
              </a:rPr>
              <a:t>(z)</a:t>
            </a:r>
            <a:r>
              <a:rPr kumimoji="0" lang="zh-CN" altLang="en-US" sz="2800" dirty="0">
                <a:latin typeface="楷体" panose="02010609060101010101" pitchFamily="49" charset="-122"/>
                <a:ea typeface="楷体" panose="02010609060101010101" pitchFamily="49" charset="-122"/>
              </a:rPr>
              <a:t>可以求</a:t>
            </a:r>
            <a:r>
              <a:rPr kumimoji="0" lang="en-US" altLang="zh-CN" sz="2800" i="1" dirty="0">
                <a:latin typeface="Times New Roman" pitchFamily="18" charset="0"/>
                <a:ea typeface="楷体" panose="02010609060101010101" pitchFamily="49" charset="-122"/>
              </a:rPr>
              <a:t>R </a:t>
            </a:r>
            <a:r>
              <a:rPr kumimoji="0" lang="en-US" altLang="zh-CN" sz="2800" dirty="0">
                <a:latin typeface="Times New Roman" pitchFamily="18" charset="0"/>
                <a:ea typeface="楷体" panose="02010609060101010101" pitchFamily="49" charset="-122"/>
              </a:rPr>
              <a:t>(z)</a:t>
            </a:r>
            <a:r>
              <a:rPr kumimoji="0" lang="zh-CN" altLang="en-US" sz="2800" dirty="0">
                <a:latin typeface="楷体" panose="02010609060101010101" pitchFamily="49" charset="-122"/>
                <a:ea typeface="楷体" panose="02010609060101010101" pitchFamily="49" charset="-122"/>
              </a:rPr>
              <a:t>和</a:t>
            </a:r>
          </a:p>
        </p:txBody>
      </p:sp>
      <p:graphicFrame>
        <p:nvGraphicFramePr>
          <p:cNvPr id="375814" name="Object 6"/>
          <p:cNvGraphicFramePr>
            <a:graphicFrameLocks noChangeAspect="1"/>
          </p:cNvGraphicFramePr>
          <p:nvPr/>
        </p:nvGraphicFramePr>
        <p:xfrm>
          <a:off x="971550" y="981075"/>
          <a:ext cx="6016625" cy="1042988"/>
        </p:xfrm>
        <a:graphic>
          <a:graphicData uri="http://schemas.openxmlformats.org/presentationml/2006/ole">
            <mc:AlternateContent xmlns:mc="http://schemas.openxmlformats.org/markup-compatibility/2006">
              <mc:Choice xmlns:v="urn:schemas-microsoft-com:vml" Requires="v">
                <p:oleObj spid="_x0000_s122887" name="公式" r:id="rId3" imgW="2781000" imgH="482400" progId="Equation.3">
                  <p:embed/>
                </p:oleObj>
              </mc:Choice>
              <mc:Fallback>
                <p:oleObj name="公式" r:id="rId3" imgW="27810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981075"/>
                        <a:ext cx="6016625" cy="104298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5815" name="Object 7"/>
          <p:cNvGraphicFramePr>
            <a:graphicFrameLocks noChangeAspect="1"/>
          </p:cNvGraphicFramePr>
          <p:nvPr/>
        </p:nvGraphicFramePr>
        <p:xfrm>
          <a:off x="755650" y="2924175"/>
          <a:ext cx="3554413" cy="855663"/>
        </p:xfrm>
        <a:graphic>
          <a:graphicData uri="http://schemas.openxmlformats.org/presentationml/2006/ole">
            <mc:AlternateContent xmlns:mc="http://schemas.openxmlformats.org/markup-compatibility/2006">
              <mc:Choice xmlns:v="urn:schemas-microsoft-com:vml" Requires="v">
                <p:oleObj spid="_x0000_s122888" name="公式" r:id="rId5" imgW="1752480" imgH="431640" progId="Equation.3">
                  <p:embed/>
                </p:oleObj>
              </mc:Choice>
              <mc:Fallback>
                <p:oleObj name="公式" r:id="rId5" imgW="175248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924175"/>
                        <a:ext cx="3554413" cy="855663"/>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5816" name="Object 8"/>
          <p:cNvGraphicFramePr>
            <a:graphicFrameLocks noChangeAspect="1"/>
          </p:cNvGraphicFramePr>
          <p:nvPr/>
        </p:nvGraphicFramePr>
        <p:xfrm>
          <a:off x="6227763" y="2852738"/>
          <a:ext cx="2374900" cy="979487"/>
        </p:xfrm>
        <a:graphic>
          <a:graphicData uri="http://schemas.openxmlformats.org/presentationml/2006/ole">
            <mc:AlternateContent xmlns:mc="http://schemas.openxmlformats.org/markup-compatibility/2006">
              <mc:Choice xmlns:v="urn:schemas-microsoft-com:vml" Requires="v">
                <p:oleObj spid="_x0000_s122889" name="公式" r:id="rId7" imgW="1015920" imgH="419040" progId="Equation.3">
                  <p:embed/>
                </p:oleObj>
              </mc:Choice>
              <mc:Fallback>
                <p:oleObj name="公式" r:id="rId7" imgW="101592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2852738"/>
                        <a:ext cx="2374900" cy="97948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5817" name="AutoShape 9"/>
          <p:cNvSpPr>
            <a:spLocks noChangeArrowheads="1"/>
          </p:cNvSpPr>
          <p:nvPr/>
        </p:nvSpPr>
        <p:spPr bwMode="auto">
          <a:xfrm>
            <a:off x="4356100" y="3357563"/>
            <a:ext cx="1711325" cy="152400"/>
          </a:xfrm>
          <a:prstGeom prst="rightArrow">
            <a:avLst>
              <a:gd name="adj1" fmla="val 50000"/>
              <a:gd name="adj2" fmla="val 280729"/>
            </a:avLst>
          </a:prstGeom>
          <a:solidFill>
            <a:srgbClr val="FF0000"/>
          </a:solidFill>
          <a:ln w="38100">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5818" name="Oval 10"/>
          <p:cNvSpPr>
            <a:spLocks noChangeArrowheads="1"/>
          </p:cNvSpPr>
          <p:nvPr/>
        </p:nvSpPr>
        <p:spPr bwMode="auto">
          <a:xfrm>
            <a:off x="2268538" y="2997200"/>
            <a:ext cx="695325" cy="865188"/>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5819" name="Text Box 11"/>
          <p:cNvSpPr txBox="1">
            <a:spLocks noChangeArrowheads="1"/>
          </p:cNvSpPr>
          <p:nvPr/>
        </p:nvSpPr>
        <p:spPr bwMode="auto">
          <a:xfrm rot="-2101871">
            <a:off x="2771775" y="2565400"/>
            <a:ext cx="84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a:solidFill>
                  <a:srgbClr val="FF00FF"/>
                </a:solidFill>
                <a:latin typeface="Times New Roman" pitchFamily="18" charset="0"/>
                <a:ea typeface="黑体" pitchFamily="49" charset="-122"/>
              </a:rPr>
              <a:t>＝</a:t>
            </a:r>
            <a:r>
              <a:rPr lang="en-US" altLang="zh-CN" sz="2800">
                <a:solidFill>
                  <a:srgbClr val="FF00FF"/>
                </a:solidFill>
                <a:latin typeface="Times New Roman" pitchFamily="18" charset="0"/>
                <a:ea typeface="黑体" pitchFamily="49" charset="-122"/>
              </a:rPr>
              <a:t>0</a:t>
            </a:r>
          </a:p>
        </p:txBody>
      </p:sp>
      <p:graphicFrame>
        <p:nvGraphicFramePr>
          <p:cNvPr id="375820" name="Object 12"/>
          <p:cNvGraphicFramePr>
            <a:graphicFrameLocks noChangeAspect="1"/>
          </p:cNvGraphicFramePr>
          <p:nvPr/>
        </p:nvGraphicFramePr>
        <p:xfrm>
          <a:off x="4500563" y="2781300"/>
          <a:ext cx="1368425" cy="458788"/>
        </p:xfrm>
        <a:graphic>
          <a:graphicData uri="http://schemas.openxmlformats.org/presentationml/2006/ole">
            <mc:AlternateContent xmlns:mc="http://schemas.openxmlformats.org/markup-compatibility/2006">
              <mc:Choice xmlns:v="urn:schemas-microsoft-com:vml" Requires="v">
                <p:oleObj spid="_x0000_s122890" name="公式" r:id="rId9" imgW="698400" imgH="241200" progId="Equation.3">
                  <p:embed/>
                </p:oleObj>
              </mc:Choice>
              <mc:Fallback>
                <p:oleObj name="公式" r:id="rId9" imgW="69840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2781300"/>
                        <a:ext cx="1368425" cy="458788"/>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5821" name="Text Box 13"/>
          <p:cNvSpPr txBox="1">
            <a:spLocks noChangeArrowheads="1"/>
          </p:cNvSpPr>
          <p:nvPr/>
        </p:nvSpPr>
        <p:spPr bwMode="auto">
          <a:xfrm>
            <a:off x="395288" y="2133600"/>
            <a:ext cx="381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特例：在</a:t>
            </a:r>
            <a:r>
              <a:rPr kumimoji="0" lang="en-US" altLang="zh-CN" sz="2800" dirty="0">
                <a:latin typeface="楷体" panose="02010609060101010101" pitchFamily="49" charset="-122"/>
                <a:ea typeface="楷体" panose="02010609060101010101" pitchFamily="49" charset="-122"/>
              </a:rPr>
              <a:t>z=0</a:t>
            </a:r>
            <a:r>
              <a:rPr kumimoji="0" lang="zh-CN" altLang="en-US" sz="2800" dirty="0">
                <a:latin typeface="楷体" panose="02010609060101010101" pitchFamily="49" charset="-122"/>
                <a:ea typeface="楷体" panose="02010609060101010101" pitchFamily="49" charset="-122"/>
              </a:rPr>
              <a:t>处</a:t>
            </a:r>
          </a:p>
        </p:txBody>
      </p:sp>
      <p:sp>
        <p:nvSpPr>
          <p:cNvPr id="375822" name="Text Box 14"/>
          <p:cNvSpPr txBox="1">
            <a:spLocks noChangeArrowheads="1"/>
          </p:cNvSpPr>
          <p:nvPr/>
        </p:nvSpPr>
        <p:spPr bwMode="auto">
          <a:xfrm>
            <a:off x="179388" y="4076700"/>
            <a:ext cx="5761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几种表示方法的比较</a:t>
            </a:r>
          </a:p>
        </p:txBody>
      </p:sp>
      <p:sp>
        <p:nvSpPr>
          <p:cNvPr id="375823" name="Text Box 15"/>
          <p:cNvSpPr txBox="1">
            <a:spLocks noChangeArrowheads="1"/>
          </p:cNvSpPr>
          <p:nvPr/>
        </p:nvSpPr>
        <p:spPr bwMode="auto">
          <a:xfrm>
            <a:off x="395288" y="4724400"/>
            <a:ext cx="842486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前两种表示较为直观。</a:t>
            </a:r>
            <a:r>
              <a:rPr lang="en-US" altLang="zh-CN" sz="2800" i="1" dirty="0">
                <a:latin typeface="Times New Roman" pitchFamily="18" charset="0"/>
                <a:ea typeface="楷体" panose="02010609060101010101" pitchFamily="49" charset="-122"/>
              </a:rPr>
              <a:t>q </a:t>
            </a:r>
            <a:r>
              <a:rPr lang="zh-CN" altLang="en-US" sz="2800" dirty="0">
                <a:latin typeface="楷体" panose="02010609060101010101" pitchFamily="49" charset="-122"/>
                <a:ea typeface="楷体" panose="02010609060101010101" pitchFamily="49" charset="-122"/>
              </a:rPr>
              <a:t>参数表示则将描述高斯光束的两个参数</a:t>
            </a:r>
            <a:r>
              <a:rPr lang="en-US" altLang="zh-CN" sz="2800" i="1" dirty="0">
                <a:latin typeface="Times New Roman" pitchFamily="18" charset="0"/>
                <a:ea typeface="楷体" panose="02010609060101010101" pitchFamily="49" charset="-122"/>
              </a:rPr>
              <a:t>w</a:t>
            </a:r>
            <a:r>
              <a:rPr lang="en-US" altLang="zh-CN" sz="2800" dirty="0">
                <a:latin typeface="Times New Roman" pitchFamily="18" charset="0"/>
                <a:ea typeface="楷体" panose="02010609060101010101" pitchFamily="49" charset="-122"/>
              </a:rPr>
              <a:t>(z)</a:t>
            </a:r>
            <a:r>
              <a:rPr lang="zh-CN" altLang="en-US" sz="2800" dirty="0">
                <a:latin typeface="楷体" panose="02010609060101010101" pitchFamily="49" charset="-122"/>
                <a:ea typeface="楷体" panose="02010609060101010101" pitchFamily="49" charset="-122"/>
              </a:rPr>
              <a:t>和</a:t>
            </a:r>
            <a:r>
              <a:rPr lang="en-US" altLang="zh-CN" sz="2800" i="1" dirty="0">
                <a:latin typeface="Times New Roman" pitchFamily="18" charset="0"/>
                <a:ea typeface="楷体" panose="02010609060101010101" pitchFamily="49" charset="-122"/>
              </a:rPr>
              <a:t>R</a:t>
            </a:r>
            <a:r>
              <a:rPr lang="en-US" altLang="zh-CN" sz="2800" dirty="0">
                <a:latin typeface="Times New Roman" pitchFamily="18" charset="0"/>
                <a:ea typeface="楷体" panose="02010609060101010101" pitchFamily="49" charset="-122"/>
              </a:rPr>
              <a:t>(z)</a:t>
            </a:r>
            <a:r>
              <a:rPr lang="zh-CN" altLang="en-US" sz="2800" dirty="0">
                <a:latin typeface="楷体" panose="02010609060101010101" pitchFamily="49" charset="-122"/>
                <a:ea typeface="楷体" panose="02010609060101010101" pitchFamily="49" charset="-122"/>
              </a:rPr>
              <a:t>统一在一个表达式中</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便于研究高斯光束通过光学系统的传输规律。</a:t>
            </a:r>
          </a:p>
        </p:txBody>
      </p:sp>
      <p:graphicFrame>
        <p:nvGraphicFramePr>
          <p:cNvPr id="375825" name="Object 17"/>
          <p:cNvGraphicFramePr>
            <a:graphicFrameLocks noChangeAspect="1"/>
          </p:cNvGraphicFramePr>
          <p:nvPr/>
        </p:nvGraphicFramePr>
        <p:xfrm>
          <a:off x="3851275" y="260350"/>
          <a:ext cx="793750" cy="520700"/>
        </p:xfrm>
        <a:graphic>
          <a:graphicData uri="http://schemas.openxmlformats.org/presentationml/2006/ole">
            <mc:AlternateContent xmlns:mc="http://schemas.openxmlformats.org/markup-compatibility/2006">
              <mc:Choice xmlns:v="urn:schemas-microsoft-com:vml" Requires="v">
                <p:oleObj spid="_x0000_s122891" name="公式" r:id="rId11" imgW="330120" imgH="215640" progId="Equation.3">
                  <p:embed/>
                </p:oleObj>
              </mc:Choice>
              <mc:Fallback>
                <p:oleObj name="公式" r:id="rId11" imgW="33012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1275" y="260350"/>
                        <a:ext cx="793750" cy="5207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7133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blinds(horizontal)">
                                      <p:cBhvr>
                                        <p:cTn id="7" dur="500"/>
                                        <p:tgtEl>
                                          <p:spTgt spid="375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5814"/>
                                        </p:tgtEl>
                                        <p:attrNameLst>
                                          <p:attrName>style.visibility</p:attrName>
                                        </p:attrNameLst>
                                      </p:cBhvr>
                                      <p:to>
                                        <p:strVal val="visible"/>
                                      </p:to>
                                    </p:set>
                                    <p:animEffect transition="in" filter="blinds(horizontal)">
                                      <p:cBhvr>
                                        <p:cTn id="12" dur="500"/>
                                        <p:tgtEl>
                                          <p:spTgt spid="3758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5821"/>
                                        </p:tgtEl>
                                        <p:attrNameLst>
                                          <p:attrName>style.visibility</p:attrName>
                                        </p:attrNameLst>
                                      </p:cBhvr>
                                      <p:to>
                                        <p:strVal val="visible"/>
                                      </p:to>
                                    </p:set>
                                    <p:animEffect transition="in" filter="blinds(horizontal)">
                                      <p:cBhvr>
                                        <p:cTn id="17" dur="500"/>
                                        <p:tgtEl>
                                          <p:spTgt spid="3758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5815"/>
                                        </p:tgtEl>
                                        <p:attrNameLst>
                                          <p:attrName>style.visibility</p:attrName>
                                        </p:attrNameLst>
                                      </p:cBhvr>
                                      <p:to>
                                        <p:strVal val="visible"/>
                                      </p:to>
                                    </p:set>
                                    <p:animEffect transition="in" filter="blinds(horizontal)">
                                      <p:cBhvr>
                                        <p:cTn id="22" dur="500"/>
                                        <p:tgtEl>
                                          <p:spTgt spid="3758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5818"/>
                                        </p:tgtEl>
                                        <p:attrNameLst>
                                          <p:attrName>style.visibility</p:attrName>
                                        </p:attrNameLst>
                                      </p:cBhvr>
                                      <p:to>
                                        <p:strVal val="visible"/>
                                      </p:to>
                                    </p:set>
                                    <p:animEffect transition="in" filter="blinds(horizontal)">
                                      <p:cBhvr>
                                        <p:cTn id="27" dur="500"/>
                                        <p:tgtEl>
                                          <p:spTgt spid="37581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75819"/>
                                        </p:tgtEl>
                                        <p:attrNameLst>
                                          <p:attrName>style.visibility</p:attrName>
                                        </p:attrNameLst>
                                      </p:cBhvr>
                                      <p:to>
                                        <p:strVal val="visible"/>
                                      </p:to>
                                    </p:set>
                                    <p:animEffect transition="in" filter="blinds(horizontal)">
                                      <p:cBhvr>
                                        <p:cTn id="30" dur="500"/>
                                        <p:tgtEl>
                                          <p:spTgt spid="3758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375820"/>
                                        </p:tgtEl>
                                        <p:attrNameLst>
                                          <p:attrName>style.visibility</p:attrName>
                                        </p:attrNameLst>
                                      </p:cBhvr>
                                      <p:to>
                                        <p:strVal val="visible"/>
                                      </p:to>
                                    </p:set>
                                    <p:animEffect transition="in" filter="box(in)">
                                      <p:cBhvr>
                                        <p:cTn id="35" dur="500"/>
                                        <p:tgtEl>
                                          <p:spTgt spid="375820"/>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75817"/>
                                        </p:tgtEl>
                                        <p:attrNameLst>
                                          <p:attrName>style.visibility</p:attrName>
                                        </p:attrNameLst>
                                      </p:cBhvr>
                                      <p:to>
                                        <p:strVal val="visible"/>
                                      </p:to>
                                    </p:set>
                                    <p:animEffect transition="in" filter="box(in)">
                                      <p:cBhvr>
                                        <p:cTn id="38" dur="500"/>
                                        <p:tgtEl>
                                          <p:spTgt spid="37581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375816"/>
                                        </p:tgtEl>
                                        <p:attrNameLst>
                                          <p:attrName>style.visibility</p:attrName>
                                        </p:attrNameLst>
                                      </p:cBhvr>
                                      <p:to>
                                        <p:strVal val="visible"/>
                                      </p:to>
                                    </p:set>
                                    <p:animEffect transition="in" filter="blinds(horizontal)">
                                      <p:cBhvr>
                                        <p:cTn id="43" dur="500"/>
                                        <p:tgtEl>
                                          <p:spTgt spid="37581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75822"/>
                                        </p:tgtEl>
                                        <p:attrNameLst>
                                          <p:attrName>style.visibility</p:attrName>
                                        </p:attrNameLst>
                                      </p:cBhvr>
                                      <p:to>
                                        <p:strVal val="visible"/>
                                      </p:to>
                                    </p:set>
                                    <p:animEffect transition="in" filter="blinds(horizontal)">
                                      <p:cBhvr>
                                        <p:cTn id="46" dur="500"/>
                                        <p:tgtEl>
                                          <p:spTgt spid="37582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375823"/>
                                        </p:tgtEl>
                                        <p:attrNameLst>
                                          <p:attrName>style.visibility</p:attrName>
                                        </p:attrNameLst>
                                      </p:cBhvr>
                                      <p:to>
                                        <p:strVal val="visible"/>
                                      </p:to>
                                    </p:set>
                                    <p:animEffect transition="in" filter="box(in)">
                                      <p:cBhvr>
                                        <p:cTn id="51" dur="500"/>
                                        <p:tgtEl>
                                          <p:spTgt spid="37582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375825"/>
                                        </p:tgtEl>
                                        <p:attrNameLst>
                                          <p:attrName>style.visibility</p:attrName>
                                        </p:attrNameLst>
                                      </p:cBhvr>
                                      <p:to>
                                        <p:strVal val="visible"/>
                                      </p:to>
                                    </p:set>
                                    <p:animEffect transition="in" filter="blinds(horizontal)">
                                      <p:cBhvr>
                                        <p:cTn id="56" dur="500"/>
                                        <p:tgtEl>
                                          <p:spTgt spid="375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p:bldP spid="375817" grpId="0" animBg="1"/>
      <p:bldP spid="375818" grpId="0" animBg="1"/>
      <p:bldP spid="375819" grpId="0"/>
      <p:bldP spid="375821" grpId="0"/>
      <p:bldP spid="375822" grpId="0"/>
      <p:bldP spid="37582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AutoShape 2">
            <a:hlinkClick r:id="" action="ppaction://hlinkshowjump?jump=previousslide" highlightClick="1"/>
          </p:cNvPr>
          <p:cNvSpPr>
            <a:spLocks noChangeArrowheads="1"/>
          </p:cNvSpPr>
          <p:nvPr/>
        </p:nvSpPr>
        <p:spPr bwMode="auto">
          <a:xfrm>
            <a:off x="7235825" y="6453188"/>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0245" name="AutoShape 3">
            <a:hlinkClick r:id="" action="ppaction://hlinkshowjump?jump=nextslide" highlightClick="1"/>
          </p:cNvPr>
          <p:cNvSpPr>
            <a:spLocks noChangeArrowheads="1"/>
          </p:cNvSpPr>
          <p:nvPr/>
        </p:nvSpPr>
        <p:spPr bwMode="auto">
          <a:xfrm>
            <a:off x="8316913" y="6381750"/>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376836" name="Object 4"/>
          <p:cNvGraphicFramePr>
            <a:graphicFrameLocks noChangeAspect="1"/>
          </p:cNvGraphicFramePr>
          <p:nvPr/>
        </p:nvGraphicFramePr>
        <p:xfrm>
          <a:off x="755650" y="2276475"/>
          <a:ext cx="6696075" cy="1819275"/>
        </p:xfrm>
        <a:graphic>
          <a:graphicData uri="http://schemas.openxmlformats.org/presentationml/2006/ole">
            <mc:AlternateContent xmlns:mc="http://schemas.openxmlformats.org/markup-compatibility/2006">
              <mc:Choice xmlns:v="urn:schemas-microsoft-com:vml" Requires="v">
                <p:oleObj spid="_x0000_s123908" name="公式" r:id="rId3" imgW="2895480" imgH="888840" progId="Equation.3">
                  <p:embed/>
                </p:oleObj>
              </mc:Choice>
              <mc:Fallback>
                <p:oleObj name="公式" r:id="rId3" imgW="2895480" imgH="888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276475"/>
                        <a:ext cx="6696075" cy="18192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6837" name="Text Box 5"/>
          <p:cNvSpPr txBox="1">
            <a:spLocks noChangeArrowheads="1"/>
          </p:cNvSpPr>
          <p:nvPr/>
        </p:nvSpPr>
        <p:spPr bwMode="auto">
          <a:xfrm>
            <a:off x="395288" y="836613"/>
            <a:ext cx="84978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、厄米</a:t>
            </a:r>
            <a:r>
              <a:rPr kumimoji="0" lang="en-US" altLang="zh-CN" sz="2800" dirty="0">
                <a:latin typeface="宋体" pitchFamily="2"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高斯光束</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由方形镜共焦腔或方形孔径稳定球面腔产生</a:t>
            </a:r>
            <a:r>
              <a:rPr kumimoji="0" lang="en-US" altLang="zh-CN" sz="2800" dirty="0">
                <a:latin typeface="楷体" panose="02010609060101010101" pitchFamily="49" charset="-122"/>
                <a:ea typeface="楷体" panose="02010609060101010101" pitchFamily="49" charset="-122"/>
              </a:rPr>
              <a:t>)</a:t>
            </a:r>
          </a:p>
        </p:txBody>
      </p:sp>
      <p:sp>
        <p:nvSpPr>
          <p:cNvPr id="376838" name="Text Box 6"/>
          <p:cNvSpPr txBox="1">
            <a:spLocks noChangeArrowheads="1"/>
          </p:cNvSpPr>
          <p:nvPr/>
        </p:nvSpPr>
        <p:spPr bwMode="auto">
          <a:xfrm>
            <a:off x="395288" y="1773238"/>
            <a:ext cx="7345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沿</a:t>
            </a:r>
            <a:r>
              <a:rPr kumimoji="0" lang="en-US" altLang="zh-CN" sz="2800" dirty="0">
                <a:latin typeface="楷体" panose="02010609060101010101" pitchFamily="49" charset="-122"/>
                <a:ea typeface="楷体" panose="02010609060101010101" pitchFamily="49" charset="-122"/>
              </a:rPr>
              <a:t>z</a:t>
            </a:r>
            <a:r>
              <a:rPr kumimoji="0" lang="zh-CN" altLang="en-US" sz="2800" dirty="0">
                <a:latin typeface="楷体" panose="02010609060101010101" pitchFamily="49" charset="-122"/>
                <a:ea typeface="楷体" panose="02010609060101010101" pitchFamily="49" charset="-122"/>
              </a:rPr>
              <a:t>方向传播的厄米</a:t>
            </a:r>
            <a:r>
              <a:rPr kumimoji="0" lang="en-US" altLang="zh-CN" sz="2800" dirty="0">
                <a:latin typeface="宋体" pitchFamily="2"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高斯光束</a:t>
            </a:r>
          </a:p>
        </p:txBody>
      </p:sp>
      <p:sp>
        <p:nvSpPr>
          <p:cNvPr id="376839" name="Text Box 7"/>
          <p:cNvSpPr txBox="1">
            <a:spLocks noChangeArrowheads="1"/>
          </p:cNvSpPr>
          <p:nvPr/>
        </p:nvSpPr>
        <p:spPr bwMode="auto">
          <a:xfrm>
            <a:off x="395288" y="4005263"/>
            <a:ext cx="2952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用</a:t>
            </a:r>
            <a:r>
              <a:rPr kumimoji="0" lang="en-US" altLang="zh-CN" sz="2800" dirty="0">
                <a:latin typeface="楷体" panose="02010609060101010101" pitchFamily="49" charset="-122"/>
                <a:ea typeface="楷体" panose="02010609060101010101" pitchFamily="49" charset="-122"/>
              </a:rPr>
              <a:t>q</a:t>
            </a:r>
            <a:r>
              <a:rPr kumimoji="0" lang="zh-CN" altLang="en-US" sz="2800" dirty="0">
                <a:latin typeface="楷体" panose="02010609060101010101" pitchFamily="49" charset="-122"/>
                <a:ea typeface="楷体" panose="02010609060101010101" pitchFamily="49" charset="-122"/>
              </a:rPr>
              <a:t>参数表示</a:t>
            </a:r>
            <a:r>
              <a:rPr kumimoji="0" lang="en-US" altLang="zh-CN" sz="2800" dirty="0">
                <a:latin typeface="楷体" panose="02010609060101010101" pitchFamily="49" charset="-122"/>
                <a:ea typeface="楷体" panose="02010609060101010101" pitchFamily="49" charset="-122"/>
              </a:rPr>
              <a:t>:</a:t>
            </a:r>
          </a:p>
        </p:txBody>
      </p:sp>
      <p:graphicFrame>
        <p:nvGraphicFramePr>
          <p:cNvPr id="376840" name="Object 8"/>
          <p:cNvGraphicFramePr>
            <a:graphicFrameLocks noChangeAspect="1"/>
          </p:cNvGraphicFramePr>
          <p:nvPr/>
        </p:nvGraphicFramePr>
        <p:xfrm>
          <a:off x="755650" y="4508500"/>
          <a:ext cx="6911975" cy="1879600"/>
        </p:xfrm>
        <a:graphic>
          <a:graphicData uri="http://schemas.openxmlformats.org/presentationml/2006/ole">
            <mc:AlternateContent xmlns:mc="http://schemas.openxmlformats.org/markup-compatibility/2006">
              <mc:Choice xmlns:v="urn:schemas-microsoft-com:vml" Requires="v">
                <p:oleObj spid="_x0000_s123909" name="公式" r:id="rId5" imgW="2895480" imgH="888840" progId="Equation.3">
                  <p:embed/>
                </p:oleObj>
              </mc:Choice>
              <mc:Fallback>
                <p:oleObj name="公式" r:id="rId5" imgW="2895480" imgH="8888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508500"/>
                        <a:ext cx="6911975" cy="18796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6841" name="Text Box 9"/>
          <p:cNvSpPr txBox="1">
            <a:spLocks noChangeArrowheads="1"/>
          </p:cNvSpPr>
          <p:nvPr/>
        </p:nvSpPr>
        <p:spPr bwMode="auto">
          <a:xfrm>
            <a:off x="323850" y="188913"/>
            <a:ext cx="3600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宋体" pitchFamily="2" charset="-122"/>
                <a:ea typeface="楷体" panose="02010609060101010101" pitchFamily="49" charset="-122"/>
              </a:rPr>
              <a:t>四、高阶高斯光束</a:t>
            </a:r>
            <a:endParaRPr kumimoji="0" lang="zh-CN" altLang="en-US" sz="2800" dirty="0">
              <a:ea typeface="楷体" panose="02010609060101010101" pitchFamily="49" charset="-122"/>
            </a:endParaRPr>
          </a:p>
        </p:txBody>
      </p:sp>
      <p:sp>
        <p:nvSpPr>
          <p:cNvPr id="376842" name="Line 10"/>
          <p:cNvSpPr>
            <a:spLocks noChangeShapeType="1"/>
          </p:cNvSpPr>
          <p:nvPr/>
        </p:nvSpPr>
        <p:spPr bwMode="auto">
          <a:xfrm>
            <a:off x="0" y="765175"/>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0146751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6841"/>
                                        </p:tgtEl>
                                        <p:attrNameLst>
                                          <p:attrName>style.visibility</p:attrName>
                                        </p:attrNameLst>
                                      </p:cBhvr>
                                      <p:to>
                                        <p:strVal val="visible"/>
                                      </p:to>
                                    </p:set>
                                    <p:animEffect transition="in" filter="blinds(horizontal)">
                                      <p:cBhvr>
                                        <p:cTn id="7" dur="500"/>
                                        <p:tgtEl>
                                          <p:spTgt spid="3768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7684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76837"/>
                                        </p:tgtEl>
                                        <p:attrNameLst>
                                          <p:attrName>style.visibility</p:attrName>
                                        </p:attrNameLst>
                                      </p:cBhvr>
                                      <p:to>
                                        <p:strVal val="visible"/>
                                      </p:to>
                                    </p:set>
                                    <p:animEffect transition="in" filter="blinds(horizontal)">
                                      <p:cBhvr>
                                        <p:cTn id="16" dur="500"/>
                                        <p:tgtEl>
                                          <p:spTgt spid="3768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76838"/>
                                        </p:tgtEl>
                                        <p:attrNameLst>
                                          <p:attrName>style.visibility</p:attrName>
                                        </p:attrNameLst>
                                      </p:cBhvr>
                                      <p:to>
                                        <p:strVal val="visible"/>
                                      </p:to>
                                    </p:set>
                                    <p:animEffect transition="in" filter="blinds(horizontal)">
                                      <p:cBhvr>
                                        <p:cTn id="21" dur="500"/>
                                        <p:tgtEl>
                                          <p:spTgt spid="37683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376836"/>
                                        </p:tgtEl>
                                        <p:attrNameLst>
                                          <p:attrName>style.visibility</p:attrName>
                                        </p:attrNameLst>
                                      </p:cBhvr>
                                      <p:to>
                                        <p:strVal val="visible"/>
                                      </p:to>
                                    </p:set>
                                    <p:animEffect transition="in" filter="checkerboard(across)">
                                      <p:cBhvr>
                                        <p:cTn id="26" dur="500"/>
                                        <p:tgtEl>
                                          <p:spTgt spid="37683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76839"/>
                                        </p:tgtEl>
                                        <p:attrNameLst>
                                          <p:attrName>style.visibility</p:attrName>
                                        </p:attrNameLst>
                                      </p:cBhvr>
                                      <p:to>
                                        <p:strVal val="visible"/>
                                      </p:to>
                                    </p:set>
                                    <p:animEffect transition="in" filter="blinds(horizontal)">
                                      <p:cBhvr>
                                        <p:cTn id="31" dur="500"/>
                                        <p:tgtEl>
                                          <p:spTgt spid="3768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376840"/>
                                        </p:tgtEl>
                                        <p:attrNameLst>
                                          <p:attrName>style.visibility</p:attrName>
                                        </p:attrNameLst>
                                      </p:cBhvr>
                                      <p:to>
                                        <p:strVal val="visible"/>
                                      </p:to>
                                    </p:set>
                                    <p:animEffect transition="in" filter="checkerboard(across)">
                                      <p:cBhvr>
                                        <p:cTn id="36" dur="500"/>
                                        <p:tgtEl>
                                          <p:spTgt spid="376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7" grpId="0"/>
      <p:bldP spid="376838" grpId="0"/>
      <p:bldP spid="376839" grpId="0"/>
      <p:bldP spid="376841" grpId="0"/>
      <p:bldP spid="37684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a:hlinkClick r:id="" action="ppaction://hlinkshowjump?jump=previousslide" highlightClick="1"/>
          </p:cNvPr>
          <p:cNvSpPr>
            <a:spLocks noChangeArrowheads="1"/>
          </p:cNvSpPr>
          <p:nvPr/>
        </p:nvSpPr>
        <p:spPr bwMode="auto">
          <a:xfrm>
            <a:off x="7164388" y="6380163"/>
            <a:ext cx="503237"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1269" name="AutoShape 3">
            <a:hlinkClick r:id="" action="ppaction://hlinkshowjump?jump=nextslide" highlightClick="1"/>
          </p:cNvPr>
          <p:cNvSpPr>
            <a:spLocks noChangeArrowheads="1"/>
          </p:cNvSpPr>
          <p:nvPr/>
        </p:nvSpPr>
        <p:spPr bwMode="auto">
          <a:xfrm>
            <a:off x="8243888" y="6381750"/>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7860" name="Text Box 4"/>
          <p:cNvSpPr txBox="1">
            <a:spLocks noChangeArrowheads="1"/>
          </p:cNvSpPr>
          <p:nvPr/>
        </p:nvSpPr>
        <p:spPr bwMode="auto">
          <a:xfrm>
            <a:off x="0" y="404813"/>
            <a:ext cx="7345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横向场分布及光斑花样</a:t>
            </a:r>
          </a:p>
        </p:txBody>
      </p:sp>
      <p:graphicFrame>
        <p:nvGraphicFramePr>
          <p:cNvPr id="377861" name="Object 5"/>
          <p:cNvGraphicFramePr>
            <a:graphicFrameLocks noChangeAspect="1"/>
          </p:cNvGraphicFramePr>
          <p:nvPr/>
        </p:nvGraphicFramePr>
        <p:xfrm>
          <a:off x="684213" y="1125538"/>
          <a:ext cx="4879975" cy="1209675"/>
        </p:xfrm>
        <a:graphic>
          <a:graphicData uri="http://schemas.openxmlformats.org/presentationml/2006/ole">
            <mc:AlternateContent xmlns:mc="http://schemas.openxmlformats.org/markup-compatibility/2006">
              <mc:Choice xmlns:v="urn:schemas-microsoft-com:vml" Requires="v">
                <p:oleObj spid="_x0000_s124932" name="公式" r:id="rId3" imgW="1904760" imgH="533160" progId="Equation.3">
                  <p:embed/>
                </p:oleObj>
              </mc:Choice>
              <mc:Fallback>
                <p:oleObj name="公式" r:id="rId3" imgW="190476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125538"/>
                        <a:ext cx="4879975" cy="12096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7862" name="Text Box 6"/>
          <p:cNvSpPr txBox="1">
            <a:spLocks noChangeArrowheads="1"/>
          </p:cNvSpPr>
          <p:nvPr/>
        </p:nvSpPr>
        <p:spPr bwMode="auto">
          <a:xfrm>
            <a:off x="5651500" y="1625600"/>
            <a:ext cx="3205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宋体" pitchFamily="2"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厄米</a:t>
            </a:r>
            <a:r>
              <a:rPr kumimoji="0" lang="en-US" altLang="zh-CN" sz="2800" dirty="0">
                <a:latin typeface="宋体" pitchFamily="2"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高斯函数</a:t>
            </a:r>
          </a:p>
        </p:txBody>
      </p:sp>
      <p:sp>
        <p:nvSpPr>
          <p:cNvPr id="377863" name="Text Box 7"/>
          <p:cNvSpPr txBox="1">
            <a:spLocks noChangeArrowheads="1"/>
          </p:cNvSpPr>
          <p:nvPr/>
        </p:nvSpPr>
        <p:spPr bwMode="auto">
          <a:xfrm>
            <a:off x="611188" y="256540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花样：沿</a:t>
            </a:r>
            <a:r>
              <a:rPr kumimoji="0" lang="en-US" altLang="zh-CN" sz="2800" i="1" dirty="0">
                <a:latin typeface="Times New Roman" pitchFamily="18" charset="0"/>
                <a:ea typeface="楷体" panose="02010609060101010101" pitchFamily="49" charset="-122"/>
              </a:rPr>
              <a:t>x</a:t>
            </a:r>
            <a:r>
              <a:rPr kumimoji="0" lang="zh-CN" altLang="en-US" sz="2800" dirty="0">
                <a:latin typeface="楷体" panose="02010609060101010101" pitchFamily="49" charset="-122"/>
                <a:ea typeface="楷体" panose="02010609060101010101" pitchFamily="49" charset="-122"/>
              </a:rPr>
              <a:t>方向有</a:t>
            </a:r>
            <a:r>
              <a:rPr kumimoji="0" lang="en-US" altLang="zh-CN" sz="2800" i="1" dirty="0">
                <a:latin typeface="Times New Roman" pitchFamily="18" charset="0"/>
                <a:ea typeface="楷体" panose="02010609060101010101" pitchFamily="49" charset="-122"/>
              </a:rPr>
              <a:t>m</a:t>
            </a:r>
            <a:r>
              <a:rPr kumimoji="0" lang="zh-CN" altLang="en-US" sz="2800" dirty="0">
                <a:latin typeface="楷体" panose="02010609060101010101" pitchFamily="49" charset="-122"/>
                <a:ea typeface="楷体" panose="02010609060101010101" pitchFamily="49" charset="-122"/>
              </a:rPr>
              <a:t>条节线，沿</a:t>
            </a:r>
            <a:r>
              <a:rPr kumimoji="0" lang="en-US" altLang="zh-CN" sz="2800" i="1" dirty="0">
                <a:latin typeface="Times New Roman" pitchFamily="18" charset="0"/>
                <a:ea typeface="楷体" panose="02010609060101010101" pitchFamily="49" charset="-122"/>
              </a:rPr>
              <a:t>y</a:t>
            </a:r>
            <a:r>
              <a:rPr kumimoji="0" lang="zh-CN" altLang="en-US" sz="2800" dirty="0">
                <a:latin typeface="楷体" panose="02010609060101010101" pitchFamily="49" charset="-122"/>
                <a:ea typeface="楷体" panose="02010609060101010101" pitchFamily="49" charset="-122"/>
              </a:rPr>
              <a:t>方向有</a:t>
            </a:r>
            <a:r>
              <a:rPr kumimoji="0" lang="en-US" altLang="zh-CN" sz="2800" i="1" dirty="0">
                <a:latin typeface="Times New Roman" pitchFamily="18" charset="0"/>
                <a:ea typeface="楷体" panose="02010609060101010101" pitchFamily="49" charset="-122"/>
              </a:rPr>
              <a:t>n</a:t>
            </a:r>
            <a:r>
              <a:rPr kumimoji="0" lang="zh-CN" altLang="en-US" sz="2800" dirty="0">
                <a:latin typeface="楷体" panose="02010609060101010101" pitchFamily="49" charset="-122"/>
                <a:ea typeface="楷体" panose="02010609060101010101" pitchFamily="49" charset="-122"/>
              </a:rPr>
              <a:t>条节线。</a:t>
            </a:r>
          </a:p>
        </p:txBody>
      </p:sp>
      <p:sp>
        <p:nvSpPr>
          <p:cNvPr id="377864" name="Text Box 8"/>
          <p:cNvSpPr txBox="1">
            <a:spLocks noChangeArrowheads="1"/>
          </p:cNvSpPr>
          <p:nvPr/>
        </p:nvSpPr>
        <p:spPr bwMode="auto">
          <a:xfrm>
            <a:off x="0" y="3352800"/>
            <a:ext cx="302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(3)</a:t>
            </a:r>
            <a:r>
              <a:rPr kumimoji="0" lang="zh-CN" altLang="en-US" sz="2800" dirty="0">
                <a:latin typeface="楷体" panose="02010609060101010101" pitchFamily="49" charset="-122"/>
                <a:ea typeface="楷体" panose="02010609060101010101" pitchFamily="49" charset="-122"/>
              </a:rPr>
              <a:t>相移特征</a:t>
            </a:r>
          </a:p>
        </p:txBody>
      </p:sp>
      <p:graphicFrame>
        <p:nvGraphicFramePr>
          <p:cNvPr id="377865" name="Object 9"/>
          <p:cNvGraphicFramePr>
            <a:graphicFrameLocks noChangeAspect="1"/>
          </p:cNvGraphicFramePr>
          <p:nvPr/>
        </p:nvGraphicFramePr>
        <p:xfrm>
          <a:off x="2555875" y="3208338"/>
          <a:ext cx="5961063" cy="1019175"/>
        </p:xfrm>
        <a:graphic>
          <a:graphicData uri="http://schemas.openxmlformats.org/presentationml/2006/ole">
            <mc:AlternateContent xmlns:mc="http://schemas.openxmlformats.org/markup-compatibility/2006">
              <mc:Choice xmlns:v="urn:schemas-microsoft-com:vml" Requires="v">
                <p:oleObj spid="_x0000_s124933" name="公式" r:id="rId5" imgW="1511280" imgH="291960" progId="Equation.3">
                  <p:embed/>
                </p:oleObj>
              </mc:Choice>
              <mc:Fallback>
                <p:oleObj name="公式" r:id="rId5" imgW="1511280" imgH="291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208338"/>
                        <a:ext cx="5961063" cy="10191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7866" name="AutoShape 10"/>
          <p:cNvSpPr>
            <a:spLocks noChangeArrowheads="1"/>
          </p:cNvSpPr>
          <p:nvPr/>
        </p:nvSpPr>
        <p:spPr bwMode="auto">
          <a:xfrm>
            <a:off x="4067175" y="4000500"/>
            <a:ext cx="215900" cy="431800"/>
          </a:xfrm>
          <a:prstGeom prst="downArrow">
            <a:avLst>
              <a:gd name="adj1" fmla="val 50000"/>
              <a:gd name="adj2" fmla="val 50000"/>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7867" name="Text Box 11"/>
          <p:cNvSpPr txBox="1">
            <a:spLocks noChangeArrowheads="1"/>
          </p:cNvSpPr>
          <p:nvPr/>
        </p:nvSpPr>
        <p:spPr bwMode="auto">
          <a:xfrm>
            <a:off x="3059113" y="4505325"/>
            <a:ext cx="1800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sym typeface="Wingdings" pitchFamily="2" charset="2"/>
              </a:rPr>
              <a:t>几何相移</a:t>
            </a:r>
            <a:endParaRPr kumimoji="0" lang="zh-CN" altLang="en-US" sz="2800" dirty="0">
              <a:latin typeface="Times New Roman" pitchFamily="18" charset="0"/>
              <a:ea typeface="楷体" panose="02010609060101010101" pitchFamily="49" charset="-122"/>
            </a:endParaRPr>
          </a:p>
        </p:txBody>
      </p:sp>
      <p:sp>
        <p:nvSpPr>
          <p:cNvPr id="377868" name="AutoShape 12"/>
          <p:cNvSpPr>
            <a:spLocks noChangeArrowheads="1"/>
          </p:cNvSpPr>
          <p:nvPr/>
        </p:nvSpPr>
        <p:spPr bwMode="auto">
          <a:xfrm>
            <a:off x="5076825" y="4144963"/>
            <a:ext cx="215900" cy="431800"/>
          </a:xfrm>
          <a:prstGeom prst="downArrow">
            <a:avLst>
              <a:gd name="adj1" fmla="val 50000"/>
              <a:gd name="adj2" fmla="val 50000"/>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7869" name="Text Box 13"/>
          <p:cNvSpPr txBox="1">
            <a:spLocks noChangeArrowheads="1"/>
          </p:cNvSpPr>
          <p:nvPr/>
        </p:nvSpPr>
        <p:spPr bwMode="auto">
          <a:xfrm>
            <a:off x="4643438" y="4576763"/>
            <a:ext cx="18002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sym typeface="Wingdings" pitchFamily="2" charset="2"/>
              </a:rPr>
              <a:t>与横向坐标相关的相移</a:t>
            </a:r>
            <a:endParaRPr kumimoji="0" lang="zh-CN" altLang="en-US" sz="2800" dirty="0">
              <a:latin typeface="Times New Roman" pitchFamily="18" charset="0"/>
              <a:ea typeface="楷体" panose="02010609060101010101" pitchFamily="49" charset="-122"/>
            </a:endParaRPr>
          </a:p>
        </p:txBody>
      </p:sp>
      <p:sp>
        <p:nvSpPr>
          <p:cNvPr id="377870" name="AutoShape 14"/>
          <p:cNvSpPr>
            <a:spLocks noChangeArrowheads="1"/>
          </p:cNvSpPr>
          <p:nvPr/>
        </p:nvSpPr>
        <p:spPr bwMode="auto">
          <a:xfrm>
            <a:off x="7235825" y="4000500"/>
            <a:ext cx="215900" cy="431800"/>
          </a:xfrm>
          <a:prstGeom prst="downArrow">
            <a:avLst>
              <a:gd name="adj1" fmla="val 50000"/>
              <a:gd name="adj2" fmla="val 50000"/>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7871" name="Text Box 15"/>
          <p:cNvSpPr txBox="1">
            <a:spLocks noChangeArrowheads="1"/>
          </p:cNvSpPr>
          <p:nvPr/>
        </p:nvSpPr>
        <p:spPr bwMode="auto">
          <a:xfrm>
            <a:off x="6659563" y="4576763"/>
            <a:ext cx="22336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sym typeface="Wingdings" pitchFamily="2" charset="2"/>
              </a:rPr>
              <a:t>附加相移</a:t>
            </a:r>
            <a:r>
              <a:rPr kumimoji="0" lang="en-US" altLang="zh-CN" sz="2800" dirty="0">
                <a:latin typeface="楷体" panose="02010609060101010101" pitchFamily="49" charset="-122"/>
                <a:ea typeface="楷体" panose="02010609060101010101" pitchFamily="49" charset="-122"/>
                <a:sym typeface="Wingdings" pitchFamily="2" charset="2"/>
              </a:rPr>
              <a:t>(</a:t>
            </a:r>
            <a:r>
              <a:rPr kumimoji="0" lang="zh-CN" altLang="en-US" sz="2800" dirty="0">
                <a:latin typeface="楷体" panose="02010609060101010101" pitchFamily="49" charset="-122"/>
                <a:ea typeface="楷体" panose="02010609060101010101" pitchFamily="49" charset="-122"/>
                <a:sym typeface="Wingdings" pitchFamily="2" charset="2"/>
              </a:rPr>
              <a:t>与阶次有关</a:t>
            </a:r>
            <a:r>
              <a:rPr kumimoji="0" lang="en-US" altLang="zh-CN" sz="2800" dirty="0">
                <a:latin typeface="楷体" panose="02010609060101010101" pitchFamily="49" charset="-122"/>
                <a:ea typeface="楷体" panose="02010609060101010101" pitchFamily="49" charset="-122"/>
                <a:sym typeface="Wingdings" pitchFamily="2" charset="2"/>
              </a:rPr>
              <a:t>)</a:t>
            </a:r>
            <a:endParaRPr kumimoji="0"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88550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7860"/>
                                        </p:tgtEl>
                                        <p:attrNameLst>
                                          <p:attrName>style.visibility</p:attrName>
                                        </p:attrNameLst>
                                      </p:cBhvr>
                                      <p:to>
                                        <p:strVal val="visible"/>
                                      </p:to>
                                    </p:set>
                                    <p:animEffect transition="in" filter="blinds(horizontal)">
                                      <p:cBhvr>
                                        <p:cTn id="7" dur="500"/>
                                        <p:tgtEl>
                                          <p:spTgt spid="377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77861"/>
                                        </p:tgtEl>
                                        <p:attrNameLst>
                                          <p:attrName>style.visibility</p:attrName>
                                        </p:attrNameLst>
                                      </p:cBhvr>
                                      <p:to>
                                        <p:strVal val="visible"/>
                                      </p:to>
                                    </p:set>
                                    <p:animEffect transition="in" filter="checkerboard(across)">
                                      <p:cBhvr>
                                        <p:cTn id="12" dur="500"/>
                                        <p:tgtEl>
                                          <p:spTgt spid="3778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7862"/>
                                        </p:tgtEl>
                                        <p:attrNameLst>
                                          <p:attrName>style.visibility</p:attrName>
                                        </p:attrNameLst>
                                      </p:cBhvr>
                                      <p:to>
                                        <p:strVal val="visible"/>
                                      </p:to>
                                    </p:set>
                                    <p:animEffect transition="in" filter="blinds(horizontal)">
                                      <p:cBhvr>
                                        <p:cTn id="17" dur="500"/>
                                        <p:tgtEl>
                                          <p:spTgt spid="3778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7863"/>
                                        </p:tgtEl>
                                        <p:attrNameLst>
                                          <p:attrName>style.visibility</p:attrName>
                                        </p:attrNameLst>
                                      </p:cBhvr>
                                      <p:to>
                                        <p:strVal val="visible"/>
                                      </p:to>
                                    </p:set>
                                    <p:animEffect transition="in" filter="blinds(horizontal)">
                                      <p:cBhvr>
                                        <p:cTn id="22" dur="500"/>
                                        <p:tgtEl>
                                          <p:spTgt spid="3778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7864"/>
                                        </p:tgtEl>
                                        <p:attrNameLst>
                                          <p:attrName>style.visibility</p:attrName>
                                        </p:attrNameLst>
                                      </p:cBhvr>
                                      <p:to>
                                        <p:strVal val="visible"/>
                                      </p:to>
                                    </p:set>
                                    <p:animEffect transition="in" filter="blinds(horizontal)">
                                      <p:cBhvr>
                                        <p:cTn id="27" dur="500"/>
                                        <p:tgtEl>
                                          <p:spTgt spid="3778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77865"/>
                                        </p:tgtEl>
                                        <p:attrNameLst>
                                          <p:attrName>style.visibility</p:attrName>
                                        </p:attrNameLst>
                                      </p:cBhvr>
                                      <p:to>
                                        <p:strVal val="visible"/>
                                      </p:to>
                                    </p:set>
                                    <p:animEffect transition="in" filter="checkerboard(across)">
                                      <p:cBhvr>
                                        <p:cTn id="32" dur="500"/>
                                        <p:tgtEl>
                                          <p:spTgt spid="3778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377866"/>
                                        </p:tgtEl>
                                        <p:attrNameLst>
                                          <p:attrName>style.visibility</p:attrName>
                                        </p:attrNameLst>
                                      </p:cBhvr>
                                      <p:to>
                                        <p:strVal val="visible"/>
                                      </p:to>
                                    </p:set>
                                    <p:anim calcmode="lin" valueType="num">
                                      <p:cBhvr additive="base">
                                        <p:cTn id="37" dur="500" fill="hold"/>
                                        <p:tgtEl>
                                          <p:spTgt spid="377866"/>
                                        </p:tgtEl>
                                        <p:attrNameLst>
                                          <p:attrName>ppt_x</p:attrName>
                                        </p:attrNameLst>
                                      </p:cBhvr>
                                      <p:tavLst>
                                        <p:tav tm="0">
                                          <p:val>
                                            <p:strVal val="#ppt_x"/>
                                          </p:val>
                                        </p:tav>
                                        <p:tav tm="100000">
                                          <p:val>
                                            <p:strVal val="#ppt_x"/>
                                          </p:val>
                                        </p:tav>
                                      </p:tavLst>
                                    </p:anim>
                                    <p:anim calcmode="lin" valueType="num">
                                      <p:cBhvr additive="base">
                                        <p:cTn id="38" dur="500" fill="hold"/>
                                        <p:tgtEl>
                                          <p:spTgt spid="377866"/>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77867"/>
                                        </p:tgtEl>
                                        <p:attrNameLst>
                                          <p:attrName>style.visibility</p:attrName>
                                        </p:attrNameLst>
                                      </p:cBhvr>
                                      <p:to>
                                        <p:strVal val="visible"/>
                                      </p:to>
                                    </p:set>
                                    <p:animEffect transition="in" filter="blinds(horizontal)">
                                      <p:cBhvr>
                                        <p:cTn id="43" dur="500"/>
                                        <p:tgtEl>
                                          <p:spTgt spid="37786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377868"/>
                                        </p:tgtEl>
                                        <p:attrNameLst>
                                          <p:attrName>style.visibility</p:attrName>
                                        </p:attrNameLst>
                                      </p:cBhvr>
                                      <p:to>
                                        <p:strVal val="visible"/>
                                      </p:to>
                                    </p:set>
                                    <p:anim calcmode="lin" valueType="num">
                                      <p:cBhvr additive="base">
                                        <p:cTn id="48" dur="500" fill="hold"/>
                                        <p:tgtEl>
                                          <p:spTgt spid="377868"/>
                                        </p:tgtEl>
                                        <p:attrNameLst>
                                          <p:attrName>ppt_x</p:attrName>
                                        </p:attrNameLst>
                                      </p:cBhvr>
                                      <p:tavLst>
                                        <p:tav tm="0">
                                          <p:val>
                                            <p:strVal val="#ppt_x"/>
                                          </p:val>
                                        </p:tav>
                                        <p:tav tm="100000">
                                          <p:val>
                                            <p:strVal val="#ppt_x"/>
                                          </p:val>
                                        </p:tav>
                                      </p:tavLst>
                                    </p:anim>
                                    <p:anim calcmode="lin" valueType="num">
                                      <p:cBhvr additive="base">
                                        <p:cTn id="49" dur="500" fill="hold"/>
                                        <p:tgtEl>
                                          <p:spTgt spid="377868"/>
                                        </p:tgtEl>
                                        <p:attrNameLst>
                                          <p:attrName>ppt_y</p:attrName>
                                        </p:attrNameLst>
                                      </p:cBhvr>
                                      <p:tavLst>
                                        <p:tav tm="0">
                                          <p:val>
                                            <p:strVal val="0-#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77869"/>
                                        </p:tgtEl>
                                        <p:attrNameLst>
                                          <p:attrName>style.visibility</p:attrName>
                                        </p:attrNameLst>
                                      </p:cBhvr>
                                      <p:to>
                                        <p:strVal val="visible"/>
                                      </p:to>
                                    </p:set>
                                    <p:animEffect transition="in" filter="blinds(horizontal)">
                                      <p:cBhvr>
                                        <p:cTn id="54" dur="500"/>
                                        <p:tgtEl>
                                          <p:spTgt spid="37786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377870"/>
                                        </p:tgtEl>
                                        <p:attrNameLst>
                                          <p:attrName>style.visibility</p:attrName>
                                        </p:attrNameLst>
                                      </p:cBhvr>
                                      <p:to>
                                        <p:strVal val="visible"/>
                                      </p:to>
                                    </p:set>
                                    <p:anim calcmode="lin" valueType="num">
                                      <p:cBhvr additive="base">
                                        <p:cTn id="59" dur="500" fill="hold"/>
                                        <p:tgtEl>
                                          <p:spTgt spid="377870"/>
                                        </p:tgtEl>
                                        <p:attrNameLst>
                                          <p:attrName>ppt_x</p:attrName>
                                        </p:attrNameLst>
                                      </p:cBhvr>
                                      <p:tavLst>
                                        <p:tav tm="0">
                                          <p:val>
                                            <p:strVal val="#ppt_x"/>
                                          </p:val>
                                        </p:tav>
                                        <p:tav tm="100000">
                                          <p:val>
                                            <p:strVal val="#ppt_x"/>
                                          </p:val>
                                        </p:tav>
                                      </p:tavLst>
                                    </p:anim>
                                    <p:anim calcmode="lin" valueType="num">
                                      <p:cBhvr additive="base">
                                        <p:cTn id="60" dur="500" fill="hold"/>
                                        <p:tgtEl>
                                          <p:spTgt spid="377870"/>
                                        </p:tgtEl>
                                        <p:attrNameLst>
                                          <p:attrName>ppt_y</p:attrName>
                                        </p:attrNameLst>
                                      </p:cBhvr>
                                      <p:tavLst>
                                        <p:tav tm="0">
                                          <p:val>
                                            <p:strVal val="0-#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77871"/>
                                        </p:tgtEl>
                                        <p:attrNameLst>
                                          <p:attrName>style.visibility</p:attrName>
                                        </p:attrNameLst>
                                      </p:cBhvr>
                                      <p:to>
                                        <p:strVal val="visible"/>
                                      </p:to>
                                    </p:set>
                                    <p:animEffect transition="in" filter="blinds(horizontal)">
                                      <p:cBhvr>
                                        <p:cTn id="65" dur="500"/>
                                        <p:tgtEl>
                                          <p:spTgt spid="377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0" grpId="0"/>
      <p:bldP spid="377862" grpId="0"/>
      <p:bldP spid="377863" grpId="0"/>
      <p:bldP spid="377864" grpId="0"/>
      <p:bldP spid="377866" grpId="0" animBg="1"/>
      <p:bldP spid="377867" grpId="0"/>
      <p:bldP spid="377868" grpId="0" animBg="1"/>
      <p:bldP spid="377869" grpId="0"/>
      <p:bldP spid="377870" grpId="0" animBg="1"/>
      <p:bldP spid="37787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AutoShape 2">
            <a:hlinkClick r:id="" action="ppaction://hlinkshowjump?jump=previousslide" highlightClick="1"/>
          </p:cNvPr>
          <p:cNvSpPr>
            <a:spLocks noChangeArrowheads="1"/>
          </p:cNvSpPr>
          <p:nvPr/>
        </p:nvSpPr>
        <p:spPr bwMode="auto">
          <a:xfrm>
            <a:off x="6948488" y="6308725"/>
            <a:ext cx="503237"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2297" name="AutoShape 3">
            <a:hlinkClick r:id="" action="ppaction://hlinkshowjump?jump=nextslide" highlightClick="1"/>
          </p:cNvPr>
          <p:cNvSpPr>
            <a:spLocks noChangeArrowheads="1"/>
          </p:cNvSpPr>
          <p:nvPr/>
        </p:nvSpPr>
        <p:spPr bwMode="auto">
          <a:xfrm>
            <a:off x="8101013" y="6381750"/>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8884" name="Text Box 4"/>
          <p:cNvSpPr txBox="1">
            <a:spLocks noChangeArrowheads="1"/>
          </p:cNvSpPr>
          <p:nvPr/>
        </p:nvSpPr>
        <p:spPr bwMode="auto">
          <a:xfrm>
            <a:off x="0" y="260350"/>
            <a:ext cx="3348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(4) </a:t>
            </a:r>
            <a:r>
              <a:rPr kumimoji="0" lang="zh-CN" altLang="en-US" sz="2800" dirty="0">
                <a:latin typeface="楷体" panose="02010609060101010101" pitchFamily="49" charset="-122"/>
                <a:ea typeface="楷体" panose="02010609060101010101" pitchFamily="49" charset="-122"/>
              </a:rPr>
              <a:t>光斑半径</a:t>
            </a:r>
          </a:p>
        </p:txBody>
      </p:sp>
      <p:sp>
        <p:nvSpPr>
          <p:cNvPr id="378885" name="Text Box 5"/>
          <p:cNvSpPr txBox="1">
            <a:spLocks noChangeArrowheads="1"/>
          </p:cNvSpPr>
          <p:nvPr/>
        </p:nvSpPr>
        <p:spPr bwMode="auto">
          <a:xfrm>
            <a:off x="611188" y="981075"/>
            <a:ext cx="3348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a</a:t>
            </a:r>
            <a:r>
              <a:rPr kumimoji="0" lang="zh-CN" altLang="en-US" sz="2800" dirty="0">
                <a:latin typeface="楷体" panose="02010609060101010101" pitchFamily="49" charset="-122"/>
                <a:ea typeface="楷体" panose="02010609060101010101" pitchFamily="49" charset="-122"/>
              </a:rPr>
              <a:t>、光腰半径</a:t>
            </a:r>
          </a:p>
        </p:txBody>
      </p:sp>
      <p:sp>
        <p:nvSpPr>
          <p:cNvPr id="378886" name="AutoShape 6"/>
          <p:cNvSpPr>
            <a:spLocks/>
          </p:cNvSpPr>
          <p:nvPr/>
        </p:nvSpPr>
        <p:spPr bwMode="auto">
          <a:xfrm>
            <a:off x="2916238" y="765175"/>
            <a:ext cx="142875" cy="1081088"/>
          </a:xfrm>
          <a:prstGeom prst="leftBrace">
            <a:avLst>
              <a:gd name="adj1" fmla="val 630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gn="ctr" eaLnBrk="1" hangingPunct="1">
              <a:spcBef>
                <a:spcPct val="0"/>
              </a:spcBef>
            </a:pPr>
            <a:endParaRPr kumimoji="0" lang="zh-CN" altLang="zh-CN" sz="2400" b="0">
              <a:solidFill>
                <a:srgbClr val="FFFF00"/>
              </a:solidFill>
              <a:latin typeface="Times New Roman" pitchFamily="18" charset="0"/>
            </a:endParaRPr>
          </a:p>
        </p:txBody>
      </p:sp>
      <p:sp>
        <p:nvSpPr>
          <p:cNvPr id="378887" name="Text Box 7"/>
          <p:cNvSpPr txBox="1">
            <a:spLocks noChangeArrowheads="1"/>
          </p:cNvSpPr>
          <p:nvPr/>
        </p:nvSpPr>
        <p:spPr bwMode="auto">
          <a:xfrm>
            <a:off x="3132138" y="549275"/>
            <a:ext cx="165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i="1" dirty="0">
                <a:latin typeface="Times New Roman" pitchFamily="18" charset="0"/>
                <a:ea typeface="楷体" panose="02010609060101010101" pitchFamily="49" charset="-122"/>
              </a:rPr>
              <a:t>x</a:t>
            </a:r>
            <a:r>
              <a:rPr kumimoji="0" lang="zh-CN" altLang="en-US" sz="2800" dirty="0">
                <a:latin typeface="楷体" panose="02010609060101010101" pitchFamily="49" charset="-122"/>
                <a:ea typeface="楷体" panose="02010609060101010101" pitchFamily="49" charset="-122"/>
              </a:rPr>
              <a:t>方向：</a:t>
            </a:r>
          </a:p>
        </p:txBody>
      </p:sp>
      <p:graphicFrame>
        <p:nvGraphicFramePr>
          <p:cNvPr id="378888" name="Object 8"/>
          <p:cNvGraphicFramePr>
            <a:graphicFrameLocks noChangeAspect="1"/>
          </p:cNvGraphicFramePr>
          <p:nvPr/>
        </p:nvGraphicFramePr>
        <p:xfrm>
          <a:off x="4427538" y="620713"/>
          <a:ext cx="2932112" cy="515937"/>
        </p:xfrm>
        <a:graphic>
          <a:graphicData uri="http://schemas.openxmlformats.org/presentationml/2006/ole">
            <mc:AlternateContent xmlns:mc="http://schemas.openxmlformats.org/markup-compatibility/2006">
              <mc:Choice xmlns:v="urn:schemas-microsoft-com:vml" Requires="v">
                <p:oleObj spid="_x0000_s125960" name="公式" r:id="rId3" imgW="1460160" imgH="253800" progId="Equation.3">
                  <p:embed/>
                </p:oleObj>
              </mc:Choice>
              <mc:Fallback>
                <p:oleObj name="公式" r:id="rId3" imgW="146016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620713"/>
                        <a:ext cx="2932112" cy="51593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889" name="Text Box 9"/>
          <p:cNvSpPr txBox="1">
            <a:spLocks noChangeArrowheads="1"/>
          </p:cNvSpPr>
          <p:nvPr/>
        </p:nvSpPr>
        <p:spPr bwMode="auto">
          <a:xfrm>
            <a:off x="3132138" y="1325563"/>
            <a:ext cx="165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i="1" dirty="0">
                <a:latin typeface="Times New Roman" pitchFamily="18" charset="0"/>
                <a:ea typeface="楷体" panose="02010609060101010101" pitchFamily="49" charset="-122"/>
              </a:rPr>
              <a:t>y</a:t>
            </a:r>
            <a:r>
              <a:rPr kumimoji="0" lang="zh-CN" altLang="en-US" sz="2800" dirty="0">
                <a:latin typeface="楷体" panose="02010609060101010101" pitchFamily="49" charset="-122"/>
                <a:ea typeface="楷体" panose="02010609060101010101" pitchFamily="49" charset="-122"/>
              </a:rPr>
              <a:t>方向：</a:t>
            </a:r>
          </a:p>
        </p:txBody>
      </p:sp>
      <p:graphicFrame>
        <p:nvGraphicFramePr>
          <p:cNvPr id="378890" name="Object 10"/>
          <p:cNvGraphicFramePr>
            <a:graphicFrameLocks noChangeAspect="1"/>
          </p:cNvGraphicFramePr>
          <p:nvPr/>
        </p:nvGraphicFramePr>
        <p:xfrm>
          <a:off x="4427538" y="1268413"/>
          <a:ext cx="2828925" cy="515937"/>
        </p:xfrm>
        <a:graphic>
          <a:graphicData uri="http://schemas.openxmlformats.org/presentationml/2006/ole">
            <mc:AlternateContent xmlns:mc="http://schemas.openxmlformats.org/markup-compatibility/2006">
              <mc:Choice xmlns:v="urn:schemas-microsoft-com:vml" Requires="v">
                <p:oleObj spid="_x0000_s125961" name="公式" r:id="rId5" imgW="1409400" imgH="253800" progId="Equation.3">
                  <p:embed/>
                </p:oleObj>
              </mc:Choice>
              <mc:Fallback>
                <p:oleObj name="公式" r:id="rId5" imgW="140940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1268413"/>
                        <a:ext cx="2828925" cy="51593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891" name="Text Box 11"/>
          <p:cNvSpPr txBox="1">
            <a:spLocks noChangeArrowheads="1"/>
          </p:cNvSpPr>
          <p:nvPr/>
        </p:nvSpPr>
        <p:spPr bwMode="auto">
          <a:xfrm>
            <a:off x="7451725" y="836613"/>
            <a:ext cx="19796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400" dirty="0">
                <a:latin typeface="Times New Roman" pitchFamily="18" charset="0"/>
                <a:ea typeface="楷体" panose="02010609060101010101" pitchFamily="49" charset="-122"/>
              </a:rPr>
              <a:t>阶次越大，光斑越大！</a:t>
            </a:r>
            <a:endParaRPr kumimoji="0" lang="zh-CN" altLang="en-US" sz="2400" dirty="0">
              <a:ea typeface="楷体" panose="02010609060101010101" pitchFamily="49" charset="-122"/>
            </a:endParaRPr>
          </a:p>
        </p:txBody>
      </p:sp>
      <p:sp>
        <p:nvSpPr>
          <p:cNvPr id="378892" name="Text Box 12"/>
          <p:cNvSpPr txBox="1">
            <a:spLocks noChangeArrowheads="1"/>
          </p:cNvSpPr>
          <p:nvPr/>
        </p:nvSpPr>
        <p:spPr bwMode="auto">
          <a:xfrm>
            <a:off x="611188" y="2420938"/>
            <a:ext cx="3348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b</a:t>
            </a:r>
            <a:r>
              <a:rPr kumimoji="0" lang="zh-CN" altLang="en-US" sz="2800" dirty="0">
                <a:latin typeface="楷体" panose="02010609060101010101" pitchFamily="49" charset="-122"/>
                <a:ea typeface="楷体" panose="02010609060101010101" pitchFamily="49" charset="-122"/>
              </a:rPr>
              <a:t>、</a:t>
            </a:r>
            <a:r>
              <a:rPr kumimoji="0" lang="en-US" altLang="zh-CN" sz="2800" dirty="0">
                <a:latin typeface="楷体" panose="02010609060101010101" pitchFamily="49" charset="-122"/>
                <a:ea typeface="楷体" panose="02010609060101010101" pitchFamily="49" charset="-122"/>
              </a:rPr>
              <a:t>z</a:t>
            </a:r>
            <a:r>
              <a:rPr kumimoji="0" lang="zh-CN" altLang="en-US" sz="2800" dirty="0">
                <a:latin typeface="楷体" panose="02010609060101010101" pitchFamily="49" charset="-122"/>
                <a:ea typeface="楷体" panose="02010609060101010101" pitchFamily="49" charset="-122"/>
              </a:rPr>
              <a:t>处光斑半径</a:t>
            </a:r>
          </a:p>
        </p:txBody>
      </p:sp>
      <p:sp>
        <p:nvSpPr>
          <p:cNvPr id="378893" name="AutoShape 13"/>
          <p:cNvSpPr>
            <a:spLocks/>
          </p:cNvSpPr>
          <p:nvPr/>
        </p:nvSpPr>
        <p:spPr bwMode="auto">
          <a:xfrm>
            <a:off x="3421063" y="2205038"/>
            <a:ext cx="142875" cy="1081087"/>
          </a:xfrm>
          <a:prstGeom prst="leftBrace">
            <a:avLst>
              <a:gd name="adj1" fmla="val 630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gn="ctr" eaLnBrk="1" hangingPunct="1">
              <a:spcBef>
                <a:spcPct val="0"/>
              </a:spcBef>
            </a:pPr>
            <a:endParaRPr kumimoji="0" lang="zh-CN" altLang="zh-CN" sz="2400" b="0">
              <a:latin typeface="Times New Roman" pitchFamily="18" charset="0"/>
            </a:endParaRPr>
          </a:p>
        </p:txBody>
      </p:sp>
      <p:sp>
        <p:nvSpPr>
          <p:cNvPr id="378894" name="Text Box 14"/>
          <p:cNvSpPr txBox="1">
            <a:spLocks noChangeArrowheads="1"/>
          </p:cNvSpPr>
          <p:nvPr/>
        </p:nvSpPr>
        <p:spPr bwMode="auto">
          <a:xfrm>
            <a:off x="3636963" y="1989138"/>
            <a:ext cx="165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i="1">
                <a:latin typeface="Times New Roman" pitchFamily="18" charset="0"/>
                <a:cs typeface="Times New Roman" pitchFamily="18" charset="0"/>
              </a:rPr>
              <a:t>x</a:t>
            </a:r>
            <a:r>
              <a:rPr kumimoji="0" lang="zh-CN" altLang="en-US" sz="2800">
                <a:latin typeface="宋体" pitchFamily="2" charset="-122"/>
                <a:cs typeface="Times New Roman" pitchFamily="18" charset="0"/>
              </a:rPr>
              <a:t>方向：</a:t>
            </a:r>
            <a:endParaRPr kumimoji="0" lang="zh-CN" altLang="en-US" sz="2800">
              <a:cs typeface="Times New Roman" pitchFamily="18" charset="0"/>
            </a:endParaRPr>
          </a:p>
        </p:txBody>
      </p:sp>
      <p:graphicFrame>
        <p:nvGraphicFramePr>
          <p:cNvPr id="378895" name="Object 15"/>
          <p:cNvGraphicFramePr>
            <a:graphicFrameLocks noChangeAspect="1"/>
          </p:cNvGraphicFramePr>
          <p:nvPr/>
        </p:nvGraphicFramePr>
        <p:xfrm>
          <a:off x="5003800" y="2060575"/>
          <a:ext cx="3773488" cy="515938"/>
        </p:xfrm>
        <a:graphic>
          <a:graphicData uri="http://schemas.openxmlformats.org/presentationml/2006/ole">
            <mc:AlternateContent xmlns:mc="http://schemas.openxmlformats.org/markup-compatibility/2006">
              <mc:Choice xmlns:v="urn:schemas-microsoft-com:vml" Requires="v">
                <p:oleObj spid="_x0000_s125962" name="公式" r:id="rId7" imgW="1879560" imgH="253800" progId="Equation.3">
                  <p:embed/>
                </p:oleObj>
              </mc:Choice>
              <mc:Fallback>
                <p:oleObj name="公式" r:id="rId7" imgW="187956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2060575"/>
                        <a:ext cx="3773488" cy="51593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896" name="Text Box 16"/>
          <p:cNvSpPr txBox="1">
            <a:spLocks noChangeArrowheads="1"/>
          </p:cNvSpPr>
          <p:nvPr/>
        </p:nvSpPr>
        <p:spPr bwMode="auto">
          <a:xfrm>
            <a:off x="3636963" y="2765425"/>
            <a:ext cx="165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i="1">
                <a:latin typeface="Times New Roman" pitchFamily="18" charset="0"/>
                <a:cs typeface="Times New Roman" pitchFamily="18" charset="0"/>
              </a:rPr>
              <a:t>y</a:t>
            </a:r>
            <a:r>
              <a:rPr kumimoji="0" lang="zh-CN" altLang="en-US" sz="2800">
                <a:latin typeface="宋体" pitchFamily="2" charset="-122"/>
                <a:cs typeface="Times New Roman" pitchFamily="18" charset="0"/>
              </a:rPr>
              <a:t>方向：</a:t>
            </a:r>
            <a:endParaRPr kumimoji="0" lang="zh-CN" altLang="en-US" sz="2800">
              <a:cs typeface="Times New Roman" pitchFamily="18" charset="0"/>
            </a:endParaRPr>
          </a:p>
        </p:txBody>
      </p:sp>
      <p:graphicFrame>
        <p:nvGraphicFramePr>
          <p:cNvPr id="378897" name="Object 17"/>
          <p:cNvGraphicFramePr>
            <a:graphicFrameLocks noChangeAspect="1"/>
          </p:cNvGraphicFramePr>
          <p:nvPr/>
        </p:nvGraphicFramePr>
        <p:xfrm>
          <a:off x="5003800" y="2781300"/>
          <a:ext cx="3673475" cy="515938"/>
        </p:xfrm>
        <a:graphic>
          <a:graphicData uri="http://schemas.openxmlformats.org/presentationml/2006/ole">
            <mc:AlternateContent xmlns:mc="http://schemas.openxmlformats.org/markup-compatibility/2006">
              <mc:Choice xmlns:v="urn:schemas-microsoft-com:vml" Requires="v">
                <p:oleObj spid="_x0000_s125963" name="公式" r:id="rId9" imgW="1828800" imgH="253800" progId="Equation.3">
                  <p:embed/>
                </p:oleObj>
              </mc:Choice>
              <mc:Fallback>
                <p:oleObj name="公式" r:id="rId9" imgW="182880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2781300"/>
                        <a:ext cx="3673475" cy="51593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898" name="Text Box 18"/>
          <p:cNvSpPr txBox="1">
            <a:spLocks noChangeArrowheads="1"/>
          </p:cNvSpPr>
          <p:nvPr/>
        </p:nvSpPr>
        <p:spPr bwMode="auto">
          <a:xfrm>
            <a:off x="0" y="3429000"/>
            <a:ext cx="3095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(5) </a:t>
            </a:r>
            <a:r>
              <a:rPr kumimoji="0" lang="zh-CN" altLang="en-US" sz="2800" dirty="0">
                <a:latin typeface="楷体" panose="02010609060101010101" pitchFamily="49" charset="-122"/>
                <a:ea typeface="楷体" panose="02010609060101010101" pitchFamily="49" charset="-122"/>
              </a:rPr>
              <a:t>远场发散角</a:t>
            </a:r>
          </a:p>
        </p:txBody>
      </p:sp>
      <p:sp>
        <p:nvSpPr>
          <p:cNvPr id="378899" name="Text Box 19"/>
          <p:cNvSpPr txBox="1">
            <a:spLocks noChangeArrowheads="1"/>
          </p:cNvSpPr>
          <p:nvPr/>
        </p:nvSpPr>
        <p:spPr bwMode="auto">
          <a:xfrm>
            <a:off x="468313" y="4365625"/>
            <a:ext cx="165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i="1" dirty="0">
                <a:latin typeface="Times New Roman" pitchFamily="18" charset="0"/>
                <a:ea typeface="楷体" panose="02010609060101010101" pitchFamily="49" charset="-122"/>
              </a:rPr>
              <a:t>x</a:t>
            </a:r>
            <a:r>
              <a:rPr kumimoji="0" lang="zh-CN" altLang="en-US" sz="2800" dirty="0">
                <a:latin typeface="楷体" panose="02010609060101010101" pitchFamily="49" charset="-122"/>
                <a:ea typeface="楷体" panose="02010609060101010101" pitchFamily="49" charset="-122"/>
              </a:rPr>
              <a:t>方向：</a:t>
            </a:r>
          </a:p>
        </p:txBody>
      </p:sp>
      <p:graphicFrame>
        <p:nvGraphicFramePr>
          <p:cNvPr id="378900" name="Object 20"/>
          <p:cNvGraphicFramePr>
            <a:graphicFrameLocks noChangeAspect="1"/>
          </p:cNvGraphicFramePr>
          <p:nvPr/>
        </p:nvGraphicFramePr>
        <p:xfrm>
          <a:off x="1835150" y="4076700"/>
          <a:ext cx="6985000" cy="1003300"/>
        </p:xfrm>
        <a:graphic>
          <a:graphicData uri="http://schemas.openxmlformats.org/presentationml/2006/ole">
            <mc:AlternateContent xmlns:mc="http://schemas.openxmlformats.org/markup-compatibility/2006">
              <mc:Choice xmlns:v="urn:schemas-microsoft-com:vml" Requires="v">
                <p:oleObj spid="_x0000_s125964" name="公式" r:id="rId11" imgW="3009600" imgH="431640" progId="Equation.3">
                  <p:embed/>
                </p:oleObj>
              </mc:Choice>
              <mc:Fallback>
                <p:oleObj name="公式" r:id="rId11" imgW="3009600" imgH="431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50" y="4076700"/>
                        <a:ext cx="6985000" cy="10033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01" name="Text Box 21"/>
          <p:cNvSpPr txBox="1">
            <a:spLocks noChangeArrowheads="1"/>
          </p:cNvSpPr>
          <p:nvPr/>
        </p:nvSpPr>
        <p:spPr bwMode="auto">
          <a:xfrm>
            <a:off x="468313" y="5373688"/>
            <a:ext cx="165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i="1" dirty="0">
                <a:latin typeface="Times New Roman" pitchFamily="18" charset="0"/>
                <a:ea typeface="楷体" panose="02010609060101010101" pitchFamily="49" charset="-122"/>
              </a:rPr>
              <a:t>y</a:t>
            </a:r>
            <a:r>
              <a:rPr kumimoji="0" lang="zh-CN" altLang="en-US" sz="2800" dirty="0">
                <a:latin typeface="楷体" panose="02010609060101010101" pitchFamily="49" charset="-122"/>
                <a:ea typeface="楷体" panose="02010609060101010101" pitchFamily="49" charset="-122"/>
              </a:rPr>
              <a:t>方向：</a:t>
            </a:r>
          </a:p>
        </p:txBody>
      </p:sp>
      <p:graphicFrame>
        <p:nvGraphicFramePr>
          <p:cNvPr id="378902" name="Object 22"/>
          <p:cNvGraphicFramePr>
            <a:graphicFrameLocks noChangeAspect="1"/>
          </p:cNvGraphicFramePr>
          <p:nvPr/>
        </p:nvGraphicFramePr>
        <p:xfrm>
          <a:off x="1835150" y="5157788"/>
          <a:ext cx="6911975" cy="1027112"/>
        </p:xfrm>
        <a:graphic>
          <a:graphicData uri="http://schemas.openxmlformats.org/presentationml/2006/ole">
            <mc:AlternateContent xmlns:mc="http://schemas.openxmlformats.org/markup-compatibility/2006">
              <mc:Choice xmlns:v="urn:schemas-microsoft-com:vml" Requires="v">
                <p:oleObj spid="_x0000_s125965" name="公式" r:id="rId13" imgW="2908080" imgH="431640" progId="Equation.3">
                  <p:embed/>
                </p:oleObj>
              </mc:Choice>
              <mc:Fallback>
                <p:oleObj name="公式" r:id="rId13" imgW="2908080" imgH="431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5157788"/>
                        <a:ext cx="6911975" cy="1027112"/>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714104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84"/>
                                        </p:tgtEl>
                                        <p:attrNameLst>
                                          <p:attrName>style.visibility</p:attrName>
                                        </p:attrNameLst>
                                      </p:cBhvr>
                                      <p:to>
                                        <p:strVal val="visible"/>
                                      </p:to>
                                    </p:set>
                                    <p:animEffect transition="in" filter="blinds(horizontal)">
                                      <p:cBhvr>
                                        <p:cTn id="7" dur="500"/>
                                        <p:tgtEl>
                                          <p:spTgt spid="378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885"/>
                                        </p:tgtEl>
                                        <p:attrNameLst>
                                          <p:attrName>style.visibility</p:attrName>
                                        </p:attrNameLst>
                                      </p:cBhvr>
                                      <p:to>
                                        <p:strVal val="visible"/>
                                      </p:to>
                                    </p:set>
                                    <p:animEffect transition="in" filter="blinds(horizontal)">
                                      <p:cBhvr>
                                        <p:cTn id="12" dur="500"/>
                                        <p:tgtEl>
                                          <p:spTgt spid="3788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886"/>
                                        </p:tgtEl>
                                        <p:attrNameLst>
                                          <p:attrName>style.visibility</p:attrName>
                                        </p:attrNameLst>
                                      </p:cBhvr>
                                      <p:to>
                                        <p:strVal val="visible"/>
                                      </p:to>
                                    </p:set>
                                    <p:animEffect transition="in" filter="blinds(horizontal)">
                                      <p:cBhvr>
                                        <p:cTn id="17" dur="500"/>
                                        <p:tgtEl>
                                          <p:spTgt spid="3788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8887"/>
                                        </p:tgtEl>
                                        <p:attrNameLst>
                                          <p:attrName>style.visibility</p:attrName>
                                        </p:attrNameLst>
                                      </p:cBhvr>
                                      <p:to>
                                        <p:strVal val="visible"/>
                                      </p:to>
                                    </p:set>
                                    <p:animEffect transition="in" filter="blinds(horizontal)">
                                      <p:cBhvr>
                                        <p:cTn id="22" dur="500"/>
                                        <p:tgtEl>
                                          <p:spTgt spid="3788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78888"/>
                                        </p:tgtEl>
                                        <p:attrNameLst>
                                          <p:attrName>style.visibility</p:attrName>
                                        </p:attrNameLst>
                                      </p:cBhvr>
                                      <p:to>
                                        <p:strVal val="visible"/>
                                      </p:to>
                                    </p:set>
                                    <p:animEffect transition="in" filter="box(in)">
                                      <p:cBhvr>
                                        <p:cTn id="27" dur="500"/>
                                        <p:tgtEl>
                                          <p:spTgt spid="3788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8889"/>
                                        </p:tgtEl>
                                        <p:attrNameLst>
                                          <p:attrName>style.visibility</p:attrName>
                                        </p:attrNameLst>
                                      </p:cBhvr>
                                      <p:to>
                                        <p:strVal val="visible"/>
                                      </p:to>
                                    </p:set>
                                    <p:animEffect transition="in" filter="blinds(horizontal)">
                                      <p:cBhvr>
                                        <p:cTn id="32" dur="500"/>
                                        <p:tgtEl>
                                          <p:spTgt spid="3788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78890"/>
                                        </p:tgtEl>
                                        <p:attrNameLst>
                                          <p:attrName>style.visibility</p:attrName>
                                        </p:attrNameLst>
                                      </p:cBhvr>
                                      <p:to>
                                        <p:strVal val="visible"/>
                                      </p:to>
                                    </p:set>
                                    <p:animEffect transition="in" filter="box(in)">
                                      <p:cBhvr>
                                        <p:cTn id="37" dur="500"/>
                                        <p:tgtEl>
                                          <p:spTgt spid="3788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78891"/>
                                        </p:tgtEl>
                                        <p:attrNameLst>
                                          <p:attrName>style.visibility</p:attrName>
                                        </p:attrNameLst>
                                      </p:cBhvr>
                                      <p:to>
                                        <p:strVal val="visible"/>
                                      </p:to>
                                    </p:set>
                                    <p:animEffect transition="in" filter="blinds(horizontal)">
                                      <p:cBhvr>
                                        <p:cTn id="42" dur="500"/>
                                        <p:tgtEl>
                                          <p:spTgt spid="3788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78892"/>
                                        </p:tgtEl>
                                        <p:attrNameLst>
                                          <p:attrName>style.visibility</p:attrName>
                                        </p:attrNameLst>
                                      </p:cBhvr>
                                      <p:to>
                                        <p:strVal val="visible"/>
                                      </p:to>
                                    </p:set>
                                    <p:animEffect transition="in" filter="blinds(horizontal)">
                                      <p:cBhvr>
                                        <p:cTn id="47" dur="500"/>
                                        <p:tgtEl>
                                          <p:spTgt spid="3788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8893"/>
                                        </p:tgtEl>
                                        <p:attrNameLst>
                                          <p:attrName>style.visibility</p:attrName>
                                        </p:attrNameLst>
                                      </p:cBhvr>
                                      <p:to>
                                        <p:strVal val="visible"/>
                                      </p:to>
                                    </p:set>
                                    <p:animEffect transition="in" filter="blinds(horizontal)">
                                      <p:cBhvr>
                                        <p:cTn id="52" dur="500"/>
                                        <p:tgtEl>
                                          <p:spTgt spid="37889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78894"/>
                                        </p:tgtEl>
                                        <p:attrNameLst>
                                          <p:attrName>style.visibility</p:attrName>
                                        </p:attrNameLst>
                                      </p:cBhvr>
                                      <p:to>
                                        <p:strVal val="visible"/>
                                      </p:to>
                                    </p:set>
                                    <p:animEffect transition="in" filter="blinds(horizontal)">
                                      <p:cBhvr>
                                        <p:cTn id="57" dur="500"/>
                                        <p:tgtEl>
                                          <p:spTgt spid="37889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378895"/>
                                        </p:tgtEl>
                                        <p:attrNameLst>
                                          <p:attrName>style.visibility</p:attrName>
                                        </p:attrNameLst>
                                      </p:cBhvr>
                                      <p:to>
                                        <p:strVal val="visible"/>
                                      </p:to>
                                    </p:set>
                                    <p:animEffect transition="in" filter="box(in)">
                                      <p:cBhvr>
                                        <p:cTn id="62" dur="500"/>
                                        <p:tgtEl>
                                          <p:spTgt spid="37889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78896"/>
                                        </p:tgtEl>
                                        <p:attrNameLst>
                                          <p:attrName>style.visibility</p:attrName>
                                        </p:attrNameLst>
                                      </p:cBhvr>
                                      <p:to>
                                        <p:strVal val="visible"/>
                                      </p:to>
                                    </p:set>
                                    <p:animEffect transition="in" filter="blinds(horizontal)">
                                      <p:cBhvr>
                                        <p:cTn id="67" dur="500"/>
                                        <p:tgtEl>
                                          <p:spTgt spid="37889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nodeType="clickEffect">
                                  <p:stCondLst>
                                    <p:cond delay="0"/>
                                  </p:stCondLst>
                                  <p:childTnLst>
                                    <p:set>
                                      <p:cBhvr>
                                        <p:cTn id="71" dur="1" fill="hold">
                                          <p:stCondLst>
                                            <p:cond delay="0"/>
                                          </p:stCondLst>
                                        </p:cTn>
                                        <p:tgtEl>
                                          <p:spTgt spid="378897"/>
                                        </p:tgtEl>
                                        <p:attrNameLst>
                                          <p:attrName>style.visibility</p:attrName>
                                        </p:attrNameLst>
                                      </p:cBhvr>
                                      <p:to>
                                        <p:strVal val="visible"/>
                                      </p:to>
                                    </p:set>
                                    <p:animEffect transition="in" filter="box(in)">
                                      <p:cBhvr>
                                        <p:cTn id="72" dur="500"/>
                                        <p:tgtEl>
                                          <p:spTgt spid="37889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78898"/>
                                        </p:tgtEl>
                                        <p:attrNameLst>
                                          <p:attrName>style.visibility</p:attrName>
                                        </p:attrNameLst>
                                      </p:cBhvr>
                                      <p:to>
                                        <p:strVal val="visible"/>
                                      </p:to>
                                    </p:set>
                                    <p:animEffect transition="in" filter="blinds(horizontal)">
                                      <p:cBhvr>
                                        <p:cTn id="77" dur="500"/>
                                        <p:tgtEl>
                                          <p:spTgt spid="37889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78899"/>
                                        </p:tgtEl>
                                        <p:attrNameLst>
                                          <p:attrName>style.visibility</p:attrName>
                                        </p:attrNameLst>
                                      </p:cBhvr>
                                      <p:to>
                                        <p:strVal val="visible"/>
                                      </p:to>
                                    </p:set>
                                    <p:animEffect transition="in" filter="blinds(horizontal)">
                                      <p:cBhvr>
                                        <p:cTn id="82" dur="500"/>
                                        <p:tgtEl>
                                          <p:spTgt spid="37889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nodeType="clickEffect">
                                  <p:stCondLst>
                                    <p:cond delay="0"/>
                                  </p:stCondLst>
                                  <p:childTnLst>
                                    <p:set>
                                      <p:cBhvr>
                                        <p:cTn id="86" dur="1" fill="hold">
                                          <p:stCondLst>
                                            <p:cond delay="0"/>
                                          </p:stCondLst>
                                        </p:cTn>
                                        <p:tgtEl>
                                          <p:spTgt spid="378900"/>
                                        </p:tgtEl>
                                        <p:attrNameLst>
                                          <p:attrName>style.visibility</p:attrName>
                                        </p:attrNameLst>
                                      </p:cBhvr>
                                      <p:to>
                                        <p:strVal val="visible"/>
                                      </p:to>
                                    </p:set>
                                    <p:animEffect transition="in" filter="box(in)">
                                      <p:cBhvr>
                                        <p:cTn id="87" dur="500"/>
                                        <p:tgtEl>
                                          <p:spTgt spid="37890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78901"/>
                                        </p:tgtEl>
                                        <p:attrNameLst>
                                          <p:attrName>style.visibility</p:attrName>
                                        </p:attrNameLst>
                                      </p:cBhvr>
                                      <p:to>
                                        <p:strVal val="visible"/>
                                      </p:to>
                                    </p:set>
                                    <p:animEffect transition="in" filter="blinds(horizontal)">
                                      <p:cBhvr>
                                        <p:cTn id="92" dur="500"/>
                                        <p:tgtEl>
                                          <p:spTgt spid="37890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16" fill="hold" nodeType="clickEffect">
                                  <p:stCondLst>
                                    <p:cond delay="0"/>
                                  </p:stCondLst>
                                  <p:childTnLst>
                                    <p:set>
                                      <p:cBhvr>
                                        <p:cTn id="96" dur="1" fill="hold">
                                          <p:stCondLst>
                                            <p:cond delay="0"/>
                                          </p:stCondLst>
                                        </p:cTn>
                                        <p:tgtEl>
                                          <p:spTgt spid="378902"/>
                                        </p:tgtEl>
                                        <p:attrNameLst>
                                          <p:attrName>style.visibility</p:attrName>
                                        </p:attrNameLst>
                                      </p:cBhvr>
                                      <p:to>
                                        <p:strVal val="visible"/>
                                      </p:to>
                                    </p:set>
                                    <p:animEffect transition="in" filter="box(in)">
                                      <p:cBhvr>
                                        <p:cTn id="97" dur="500"/>
                                        <p:tgtEl>
                                          <p:spTgt spid="37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4" grpId="0"/>
      <p:bldP spid="378885" grpId="0"/>
      <p:bldP spid="378886" grpId="0" animBg="1"/>
      <p:bldP spid="378887" grpId="0"/>
      <p:bldP spid="378889" grpId="0"/>
      <p:bldP spid="378891" grpId="0"/>
      <p:bldP spid="378892" grpId="0"/>
      <p:bldP spid="378893" grpId="0" animBg="1"/>
      <p:bldP spid="378894" grpId="0"/>
      <p:bldP spid="378896" grpId="0"/>
      <p:bldP spid="378898" grpId="0"/>
      <p:bldP spid="378899" grpId="0"/>
      <p:bldP spid="37890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AutoShape 2">
            <a:hlinkClick r:id="" action="ppaction://hlinkshowjump?jump=previousslide" highlightClick="1"/>
          </p:cNvPr>
          <p:cNvSpPr>
            <a:spLocks noChangeArrowheads="1"/>
          </p:cNvSpPr>
          <p:nvPr/>
        </p:nvSpPr>
        <p:spPr bwMode="auto">
          <a:xfrm>
            <a:off x="8388350" y="5805488"/>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3317" name="AutoShape 3">
            <a:hlinkClick r:id="" action="ppaction://hlinkshowjump?jump=nextslide" highlightClick="1"/>
          </p:cNvPr>
          <p:cNvSpPr>
            <a:spLocks noChangeArrowheads="1"/>
          </p:cNvSpPr>
          <p:nvPr/>
        </p:nvSpPr>
        <p:spPr bwMode="auto">
          <a:xfrm>
            <a:off x="8388350" y="6308725"/>
            <a:ext cx="503238"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79908" name="Text Box 4"/>
          <p:cNvSpPr txBox="1">
            <a:spLocks noChangeArrowheads="1"/>
          </p:cNvSpPr>
          <p:nvPr/>
        </p:nvSpPr>
        <p:spPr bwMode="auto">
          <a:xfrm>
            <a:off x="250825" y="260350"/>
            <a:ext cx="85693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、拉盖尔</a:t>
            </a:r>
            <a:r>
              <a:rPr kumimoji="0" lang="en-US" altLang="zh-CN" sz="2800" dirty="0">
                <a:latin typeface="宋体" pitchFamily="2"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高斯光束</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由圆形镜共焦腔或圆形孔径稳定腔产生</a:t>
            </a:r>
            <a:r>
              <a:rPr kumimoji="0" lang="en-US" altLang="zh-CN" sz="2800" dirty="0">
                <a:latin typeface="楷体" panose="02010609060101010101" pitchFamily="49" charset="-122"/>
                <a:ea typeface="楷体" panose="02010609060101010101" pitchFamily="49" charset="-122"/>
              </a:rPr>
              <a:t>)</a:t>
            </a:r>
          </a:p>
        </p:txBody>
      </p:sp>
      <p:graphicFrame>
        <p:nvGraphicFramePr>
          <p:cNvPr id="379909" name="Object 5"/>
          <p:cNvGraphicFramePr>
            <a:graphicFrameLocks noChangeAspect="1"/>
          </p:cNvGraphicFramePr>
          <p:nvPr/>
        </p:nvGraphicFramePr>
        <p:xfrm>
          <a:off x="915988" y="1916113"/>
          <a:ext cx="6637337" cy="2476500"/>
        </p:xfrm>
        <a:graphic>
          <a:graphicData uri="http://schemas.openxmlformats.org/presentationml/2006/ole">
            <mc:AlternateContent xmlns:mc="http://schemas.openxmlformats.org/markup-compatibility/2006">
              <mc:Choice xmlns:v="urn:schemas-microsoft-com:vml" Requires="v">
                <p:oleObj spid="_x0000_s126980" name="公式" r:id="rId3" imgW="2590560" imgH="1091880" progId="Equation.3">
                  <p:embed/>
                </p:oleObj>
              </mc:Choice>
              <mc:Fallback>
                <p:oleObj name="公式" r:id="rId3" imgW="2590560" imgH="1091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988" y="1916113"/>
                        <a:ext cx="6637337" cy="24765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910" name="Text Box 6"/>
          <p:cNvSpPr txBox="1">
            <a:spLocks noChangeArrowheads="1"/>
          </p:cNvSpPr>
          <p:nvPr/>
        </p:nvSpPr>
        <p:spPr bwMode="auto">
          <a:xfrm>
            <a:off x="323850" y="1268413"/>
            <a:ext cx="7345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沿</a:t>
            </a:r>
            <a:r>
              <a:rPr kumimoji="0" lang="en-US" altLang="zh-CN" sz="2800" dirty="0">
                <a:latin typeface="楷体" panose="02010609060101010101" pitchFamily="49" charset="-122"/>
                <a:ea typeface="楷体" panose="02010609060101010101" pitchFamily="49" charset="-122"/>
              </a:rPr>
              <a:t>z</a:t>
            </a:r>
            <a:r>
              <a:rPr kumimoji="0" lang="zh-CN" altLang="en-US" sz="2800" dirty="0">
                <a:latin typeface="楷体" panose="02010609060101010101" pitchFamily="49" charset="-122"/>
                <a:ea typeface="楷体" panose="02010609060101010101" pitchFamily="49" charset="-122"/>
              </a:rPr>
              <a:t>方向传播的拉盖尔</a:t>
            </a:r>
            <a:r>
              <a:rPr kumimoji="0" lang="en-US" altLang="zh-CN" sz="2800" dirty="0">
                <a:latin typeface="宋体" pitchFamily="2"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高斯光束</a:t>
            </a:r>
          </a:p>
        </p:txBody>
      </p:sp>
      <p:sp>
        <p:nvSpPr>
          <p:cNvPr id="379911" name="Text Box 7"/>
          <p:cNvSpPr txBox="1">
            <a:spLocks noChangeArrowheads="1"/>
          </p:cNvSpPr>
          <p:nvPr/>
        </p:nvSpPr>
        <p:spPr bwMode="auto">
          <a:xfrm>
            <a:off x="611188" y="4437063"/>
            <a:ext cx="30241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a</a:t>
            </a:r>
            <a:r>
              <a:rPr kumimoji="0" lang="zh-CN" altLang="en-US" sz="2800" dirty="0">
                <a:latin typeface="楷体" panose="02010609060101010101" pitchFamily="49" charset="-122"/>
                <a:ea typeface="楷体" panose="02010609060101010101" pitchFamily="49" charset="-122"/>
              </a:rPr>
              <a:t>、横向分布</a:t>
            </a:r>
          </a:p>
        </p:txBody>
      </p:sp>
      <p:graphicFrame>
        <p:nvGraphicFramePr>
          <p:cNvPr id="379912" name="Object 8"/>
          <p:cNvGraphicFramePr>
            <a:graphicFrameLocks noChangeAspect="1"/>
          </p:cNvGraphicFramePr>
          <p:nvPr/>
        </p:nvGraphicFramePr>
        <p:xfrm>
          <a:off x="827088" y="5084763"/>
          <a:ext cx="6278562" cy="1209675"/>
        </p:xfrm>
        <a:graphic>
          <a:graphicData uri="http://schemas.openxmlformats.org/presentationml/2006/ole">
            <mc:AlternateContent xmlns:mc="http://schemas.openxmlformats.org/markup-compatibility/2006">
              <mc:Choice xmlns:v="urn:schemas-microsoft-com:vml" Requires="v">
                <p:oleObj spid="_x0000_s126981" name="公式" r:id="rId5" imgW="2450880" imgH="533160" progId="Equation.3">
                  <p:embed/>
                </p:oleObj>
              </mc:Choice>
              <mc:Fallback>
                <p:oleObj name="公式" r:id="rId5" imgW="245088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5084763"/>
                        <a:ext cx="6278562" cy="12096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729620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08"/>
                                        </p:tgtEl>
                                        <p:attrNameLst>
                                          <p:attrName>style.visibility</p:attrName>
                                        </p:attrNameLst>
                                      </p:cBhvr>
                                      <p:to>
                                        <p:strVal val="visible"/>
                                      </p:to>
                                    </p:set>
                                    <p:animEffect transition="in" filter="blinds(horizontal)">
                                      <p:cBhvr>
                                        <p:cTn id="7" dur="500"/>
                                        <p:tgtEl>
                                          <p:spTgt spid="379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10"/>
                                        </p:tgtEl>
                                        <p:attrNameLst>
                                          <p:attrName>style.visibility</p:attrName>
                                        </p:attrNameLst>
                                      </p:cBhvr>
                                      <p:to>
                                        <p:strVal val="visible"/>
                                      </p:to>
                                    </p:set>
                                    <p:animEffect transition="in" filter="blinds(horizontal)">
                                      <p:cBhvr>
                                        <p:cTn id="12" dur="500"/>
                                        <p:tgtEl>
                                          <p:spTgt spid="3799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79909"/>
                                        </p:tgtEl>
                                        <p:attrNameLst>
                                          <p:attrName>style.visibility</p:attrName>
                                        </p:attrNameLst>
                                      </p:cBhvr>
                                      <p:to>
                                        <p:strVal val="visible"/>
                                      </p:to>
                                    </p:set>
                                    <p:animEffect transition="in" filter="checkerboard(across)">
                                      <p:cBhvr>
                                        <p:cTn id="17" dur="500"/>
                                        <p:tgtEl>
                                          <p:spTgt spid="3799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9911"/>
                                        </p:tgtEl>
                                        <p:attrNameLst>
                                          <p:attrName>style.visibility</p:attrName>
                                        </p:attrNameLst>
                                      </p:cBhvr>
                                      <p:to>
                                        <p:strVal val="visible"/>
                                      </p:to>
                                    </p:set>
                                    <p:animEffect transition="in" filter="blinds(horizontal)">
                                      <p:cBhvr>
                                        <p:cTn id="22" dur="500"/>
                                        <p:tgtEl>
                                          <p:spTgt spid="3799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79912"/>
                                        </p:tgtEl>
                                        <p:attrNameLst>
                                          <p:attrName>style.visibility</p:attrName>
                                        </p:attrNameLst>
                                      </p:cBhvr>
                                      <p:to>
                                        <p:strVal val="visible"/>
                                      </p:to>
                                    </p:set>
                                    <p:animEffect transition="in" filter="checkerboard(across)">
                                      <p:cBhvr>
                                        <p:cTn id="27" dur="500"/>
                                        <p:tgtEl>
                                          <p:spTgt spid="379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8" grpId="0"/>
      <p:bldP spid="379910" grpId="0"/>
      <p:bldP spid="3799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AutoShape 2">
            <a:hlinkClick r:id="" action="ppaction://hlinkshowjump?jump=previousslide" highlightClick="1"/>
          </p:cNvPr>
          <p:cNvSpPr>
            <a:spLocks noChangeArrowheads="1"/>
          </p:cNvSpPr>
          <p:nvPr/>
        </p:nvSpPr>
        <p:spPr bwMode="auto">
          <a:xfrm>
            <a:off x="6300788" y="6380163"/>
            <a:ext cx="503237"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4343" name="AutoShape 3">
            <a:hlinkClick r:id="" action="ppaction://hlinkshowjump?jump=nextslide" highlightClick="1"/>
          </p:cNvPr>
          <p:cNvSpPr>
            <a:spLocks noChangeArrowheads="1"/>
          </p:cNvSpPr>
          <p:nvPr/>
        </p:nvSpPr>
        <p:spPr bwMode="auto">
          <a:xfrm>
            <a:off x="8101013" y="6381750"/>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80932" name="Text Box 4"/>
          <p:cNvSpPr txBox="1">
            <a:spLocks noChangeArrowheads="1"/>
          </p:cNvSpPr>
          <p:nvPr/>
        </p:nvSpPr>
        <p:spPr bwMode="auto">
          <a:xfrm>
            <a:off x="468313" y="333375"/>
            <a:ext cx="78486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10000"/>
              </a:lnSpc>
            </a:pPr>
            <a:r>
              <a:rPr kumimoji="0" lang="en-US" altLang="zh-CN" sz="2800" dirty="0">
                <a:latin typeface="楷体" panose="02010609060101010101" pitchFamily="49" charset="-122"/>
                <a:ea typeface="楷体" panose="02010609060101010101" pitchFamily="49" charset="-122"/>
              </a:rPr>
              <a:t>b</a:t>
            </a:r>
            <a:r>
              <a:rPr kumimoji="0" lang="zh-CN" altLang="en-US" sz="2800" dirty="0">
                <a:latin typeface="楷体" panose="02010609060101010101" pitchFamily="49" charset="-122"/>
                <a:ea typeface="楷体" panose="02010609060101010101" pitchFamily="49" charset="-122"/>
              </a:rPr>
              <a:t>、花样：沿辐角方向有</a:t>
            </a:r>
            <a:r>
              <a:rPr kumimoji="0" lang="en-US" altLang="zh-CN" sz="2800" i="1" dirty="0">
                <a:latin typeface="Times New Roman" pitchFamily="18" charset="0"/>
                <a:ea typeface="楷体" panose="02010609060101010101" pitchFamily="49" charset="-122"/>
              </a:rPr>
              <a:t>m</a:t>
            </a:r>
            <a:r>
              <a:rPr kumimoji="0" lang="zh-CN" altLang="en-US" sz="2800" dirty="0">
                <a:latin typeface="楷体" panose="02010609060101010101" pitchFamily="49" charset="-122"/>
                <a:ea typeface="楷体" panose="02010609060101010101" pitchFamily="49" charset="-122"/>
              </a:rPr>
              <a:t>条节线直径，沿半径方向有</a:t>
            </a:r>
            <a:r>
              <a:rPr kumimoji="0" lang="en-US" altLang="zh-CN" sz="2800" i="1" dirty="0">
                <a:latin typeface="Times New Roman" pitchFamily="18" charset="0"/>
                <a:ea typeface="楷体" panose="02010609060101010101" pitchFamily="49" charset="-122"/>
              </a:rPr>
              <a:t>n</a:t>
            </a:r>
            <a:r>
              <a:rPr kumimoji="0" lang="zh-CN" altLang="en-US" sz="2800" dirty="0">
                <a:latin typeface="楷体" panose="02010609060101010101" pitchFamily="49" charset="-122"/>
                <a:ea typeface="楷体" panose="02010609060101010101" pitchFamily="49" charset="-122"/>
              </a:rPr>
              <a:t>个节线圆。</a:t>
            </a:r>
          </a:p>
        </p:txBody>
      </p:sp>
      <p:sp>
        <p:nvSpPr>
          <p:cNvPr id="380933" name="Text Box 5"/>
          <p:cNvSpPr txBox="1">
            <a:spLocks noChangeArrowheads="1"/>
          </p:cNvSpPr>
          <p:nvPr/>
        </p:nvSpPr>
        <p:spPr bwMode="auto">
          <a:xfrm>
            <a:off x="250825" y="1412875"/>
            <a:ext cx="302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(3)</a:t>
            </a:r>
            <a:r>
              <a:rPr kumimoji="0" lang="zh-CN" altLang="en-US" sz="2800" dirty="0">
                <a:latin typeface="楷体" panose="02010609060101010101" pitchFamily="49" charset="-122"/>
                <a:ea typeface="楷体" panose="02010609060101010101" pitchFamily="49" charset="-122"/>
              </a:rPr>
              <a:t>相移特征</a:t>
            </a:r>
          </a:p>
        </p:txBody>
      </p:sp>
      <p:graphicFrame>
        <p:nvGraphicFramePr>
          <p:cNvPr id="380934" name="Object 6"/>
          <p:cNvGraphicFramePr>
            <a:graphicFrameLocks noChangeAspect="1"/>
          </p:cNvGraphicFramePr>
          <p:nvPr/>
        </p:nvGraphicFramePr>
        <p:xfrm>
          <a:off x="2527300" y="1341438"/>
          <a:ext cx="6161088" cy="1019175"/>
        </p:xfrm>
        <a:graphic>
          <a:graphicData uri="http://schemas.openxmlformats.org/presentationml/2006/ole">
            <mc:AlternateContent xmlns:mc="http://schemas.openxmlformats.org/markup-compatibility/2006">
              <mc:Choice xmlns:v="urn:schemas-microsoft-com:vml" Requires="v">
                <p:oleObj spid="_x0000_s128006" name="公式" r:id="rId3" imgW="1562040" imgH="291960" progId="Equation.3">
                  <p:embed/>
                </p:oleObj>
              </mc:Choice>
              <mc:Fallback>
                <p:oleObj name="公式" r:id="rId3" imgW="1562040" imgH="291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300" y="1341438"/>
                        <a:ext cx="6161088" cy="10191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935" name="AutoShape 7"/>
          <p:cNvSpPr>
            <a:spLocks noChangeArrowheads="1"/>
          </p:cNvSpPr>
          <p:nvPr/>
        </p:nvSpPr>
        <p:spPr bwMode="auto">
          <a:xfrm>
            <a:off x="4140200" y="2205038"/>
            <a:ext cx="215900" cy="431800"/>
          </a:xfrm>
          <a:prstGeom prst="downArrow">
            <a:avLst>
              <a:gd name="adj1" fmla="val 50000"/>
              <a:gd name="adj2" fmla="val 50000"/>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80936" name="Text Box 8"/>
          <p:cNvSpPr txBox="1">
            <a:spLocks noChangeArrowheads="1"/>
          </p:cNvSpPr>
          <p:nvPr/>
        </p:nvSpPr>
        <p:spPr bwMode="auto">
          <a:xfrm>
            <a:off x="3132138" y="2709863"/>
            <a:ext cx="1800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sym typeface="Wingdings" pitchFamily="2" charset="2"/>
              </a:rPr>
              <a:t>几何相移</a:t>
            </a:r>
            <a:endParaRPr kumimoji="0" lang="zh-CN" altLang="en-US" sz="2800" dirty="0">
              <a:latin typeface="Times New Roman" pitchFamily="18" charset="0"/>
              <a:ea typeface="楷体" panose="02010609060101010101" pitchFamily="49" charset="-122"/>
            </a:endParaRPr>
          </a:p>
        </p:txBody>
      </p:sp>
      <p:sp>
        <p:nvSpPr>
          <p:cNvPr id="380937" name="AutoShape 9"/>
          <p:cNvSpPr>
            <a:spLocks noChangeArrowheads="1"/>
          </p:cNvSpPr>
          <p:nvPr/>
        </p:nvSpPr>
        <p:spPr bwMode="auto">
          <a:xfrm>
            <a:off x="5148263" y="2205038"/>
            <a:ext cx="215900" cy="431800"/>
          </a:xfrm>
          <a:prstGeom prst="downArrow">
            <a:avLst>
              <a:gd name="adj1" fmla="val 50000"/>
              <a:gd name="adj2" fmla="val 50000"/>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80938" name="Text Box 10"/>
          <p:cNvSpPr txBox="1">
            <a:spLocks noChangeArrowheads="1"/>
          </p:cNvSpPr>
          <p:nvPr/>
        </p:nvSpPr>
        <p:spPr bwMode="auto">
          <a:xfrm>
            <a:off x="4716463" y="2781300"/>
            <a:ext cx="180022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sym typeface="Wingdings" pitchFamily="2" charset="2"/>
              </a:rPr>
              <a:t>与横向坐标相关的相移</a:t>
            </a:r>
            <a:endParaRPr kumimoji="0" lang="zh-CN" altLang="en-US" sz="2800" dirty="0">
              <a:latin typeface="Times New Roman" pitchFamily="18" charset="0"/>
              <a:ea typeface="楷体" panose="02010609060101010101" pitchFamily="49" charset="-122"/>
            </a:endParaRPr>
          </a:p>
        </p:txBody>
      </p:sp>
      <p:sp>
        <p:nvSpPr>
          <p:cNvPr id="380939" name="AutoShape 11"/>
          <p:cNvSpPr>
            <a:spLocks noChangeArrowheads="1"/>
          </p:cNvSpPr>
          <p:nvPr/>
        </p:nvSpPr>
        <p:spPr bwMode="auto">
          <a:xfrm>
            <a:off x="7308850" y="2205038"/>
            <a:ext cx="215900" cy="431800"/>
          </a:xfrm>
          <a:prstGeom prst="downArrow">
            <a:avLst>
              <a:gd name="adj1" fmla="val 50000"/>
              <a:gd name="adj2" fmla="val 50000"/>
            </a:avLst>
          </a:prstGeom>
          <a:solidFill>
            <a:srgbClr val="FFFF00"/>
          </a:solidFill>
          <a:ln w="28575">
            <a:solidFill>
              <a:srgbClr val="FF0000"/>
            </a:solidFill>
            <a:miter lim="800000"/>
            <a:headEnd/>
            <a:tailEnd/>
          </a:ln>
        </p:spPr>
        <p:txBody>
          <a:bodyPr vert="eaVert"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380940" name="Text Box 12"/>
          <p:cNvSpPr txBox="1">
            <a:spLocks noChangeArrowheads="1"/>
          </p:cNvSpPr>
          <p:nvPr/>
        </p:nvSpPr>
        <p:spPr bwMode="auto">
          <a:xfrm>
            <a:off x="6732588" y="2636838"/>
            <a:ext cx="21605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sym typeface="Wingdings" pitchFamily="2" charset="2"/>
              </a:rPr>
              <a:t>附加相移</a:t>
            </a:r>
            <a:r>
              <a:rPr kumimoji="0" lang="en-US" altLang="zh-CN" sz="2800" dirty="0">
                <a:latin typeface="楷体" panose="02010609060101010101" pitchFamily="49" charset="-122"/>
                <a:ea typeface="楷体" panose="02010609060101010101" pitchFamily="49" charset="-122"/>
                <a:sym typeface="Wingdings" pitchFamily="2" charset="2"/>
              </a:rPr>
              <a:t>(</a:t>
            </a:r>
            <a:r>
              <a:rPr kumimoji="0" lang="zh-CN" altLang="en-US" sz="2800" dirty="0">
                <a:latin typeface="楷体" panose="02010609060101010101" pitchFamily="49" charset="-122"/>
                <a:ea typeface="楷体" panose="02010609060101010101" pitchFamily="49" charset="-122"/>
                <a:sym typeface="Wingdings" pitchFamily="2" charset="2"/>
              </a:rPr>
              <a:t>与阶次有关</a:t>
            </a:r>
            <a:r>
              <a:rPr kumimoji="0" lang="en-US" altLang="zh-CN" sz="2800" dirty="0">
                <a:latin typeface="楷体" panose="02010609060101010101" pitchFamily="49" charset="-122"/>
                <a:ea typeface="楷体" panose="02010609060101010101" pitchFamily="49" charset="-122"/>
                <a:sym typeface="Wingdings" pitchFamily="2" charset="2"/>
              </a:rPr>
              <a:t>)</a:t>
            </a:r>
            <a:endParaRPr kumimoji="0" lang="en-US" altLang="zh-CN" sz="2800" dirty="0">
              <a:latin typeface="楷体" panose="02010609060101010101" pitchFamily="49" charset="-122"/>
              <a:ea typeface="楷体" panose="02010609060101010101" pitchFamily="49" charset="-122"/>
            </a:endParaRPr>
          </a:p>
        </p:txBody>
      </p:sp>
      <p:sp>
        <p:nvSpPr>
          <p:cNvPr id="380941" name="Text Box 13"/>
          <p:cNvSpPr txBox="1">
            <a:spLocks noChangeArrowheads="1"/>
          </p:cNvSpPr>
          <p:nvPr/>
        </p:nvSpPr>
        <p:spPr bwMode="auto">
          <a:xfrm>
            <a:off x="395288" y="3716338"/>
            <a:ext cx="3348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(4) </a:t>
            </a:r>
            <a:r>
              <a:rPr kumimoji="0" lang="zh-CN" altLang="en-US" sz="2800" dirty="0">
                <a:latin typeface="楷体" panose="02010609060101010101" pitchFamily="49" charset="-122"/>
                <a:ea typeface="楷体" panose="02010609060101010101" pitchFamily="49" charset="-122"/>
              </a:rPr>
              <a:t>光斑半径</a:t>
            </a:r>
          </a:p>
        </p:txBody>
      </p:sp>
      <p:sp>
        <p:nvSpPr>
          <p:cNvPr id="380942" name="Text Box 14"/>
          <p:cNvSpPr txBox="1">
            <a:spLocks noChangeArrowheads="1"/>
          </p:cNvSpPr>
          <p:nvPr/>
        </p:nvSpPr>
        <p:spPr bwMode="auto">
          <a:xfrm>
            <a:off x="468313" y="4365625"/>
            <a:ext cx="3348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a</a:t>
            </a:r>
            <a:r>
              <a:rPr kumimoji="0" lang="zh-CN" altLang="en-US" sz="2800" dirty="0">
                <a:latin typeface="楷体" panose="02010609060101010101" pitchFamily="49" charset="-122"/>
                <a:ea typeface="楷体" panose="02010609060101010101" pitchFamily="49" charset="-122"/>
              </a:rPr>
              <a:t>、光腰半径</a:t>
            </a:r>
          </a:p>
        </p:txBody>
      </p:sp>
      <p:graphicFrame>
        <p:nvGraphicFramePr>
          <p:cNvPr id="380943" name="Object 15"/>
          <p:cNvGraphicFramePr>
            <a:graphicFrameLocks noChangeAspect="1"/>
          </p:cNvGraphicFramePr>
          <p:nvPr/>
        </p:nvGraphicFramePr>
        <p:xfrm>
          <a:off x="3132138" y="4221163"/>
          <a:ext cx="4438650" cy="665162"/>
        </p:xfrm>
        <a:graphic>
          <a:graphicData uri="http://schemas.openxmlformats.org/presentationml/2006/ole">
            <mc:AlternateContent xmlns:mc="http://schemas.openxmlformats.org/markup-compatibility/2006">
              <mc:Choice xmlns:v="urn:schemas-microsoft-com:vml" Requires="v">
                <p:oleObj spid="_x0000_s128007" name="公式" r:id="rId5" imgW="1714320" imgH="253800" progId="Equation.3">
                  <p:embed/>
                </p:oleObj>
              </mc:Choice>
              <mc:Fallback>
                <p:oleObj name="公式" r:id="rId5" imgW="171432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4221163"/>
                        <a:ext cx="4438650" cy="66516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944" name="Text Box 16"/>
          <p:cNvSpPr txBox="1">
            <a:spLocks noChangeArrowheads="1"/>
          </p:cNvSpPr>
          <p:nvPr/>
        </p:nvSpPr>
        <p:spPr bwMode="auto">
          <a:xfrm>
            <a:off x="468313" y="5084763"/>
            <a:ext cx="3348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b</a:t>
            </a:r>
            <a:r>
              <a:rPr kumimoji="0" lang="zh-CN" altLang="en-US" sz="2800" dirty="0">
                <a:latin typeface="楷体" panose="02010609060101010101" pitchFamily="49" charset="-122"/>
                <a:ea typeface="楷体" panose="02010609060101010101" pitchFamily="49" charset="-122"/>
              </a:rPr>
              <a:t>、</a:t>
            </a:r>
            <a:r>
              <a:rPr kumimoji="0" lang="en-US" altLang="zh-CN" sz="2800" dirty="0">
                <a:latin typeface="楷体" panose="02010609060101010101" pitchFamily="49" charset="-122"/>
                <a:ea typeface="楷体" panose="02010609060101010101" pitchFamily="49" charset="-122"/>
              </a:rPr>
              <a:t>z</a:t>
            </a:r>
            <a:r>
              <a:rPr kumimoji="0" lang="zh-CN" altLang="en-US" sz="2800" dirty="0">
                <a:latin typeface="楷体" panose="02010609060101010101" pitchFamily="49" charset="-122"/>
                <a:ea typeface="楷体" panose="02010609060101010101" pitchFamily="49" charset="-122"/>
              </a:rPr>
              <a:t>处光斑半径</a:t>
            </a:r>
          </a:p>
        </p:txBody>
      </p:sp>
      <p:graphicFrame>
        <p:nvGraphicFramePr>
          <p:cNvPr id="380945" name="Object 17"/>
          <p:cNvGraphicFramePr>
            <a:graphicFrameLocks noChangeAspect="1"/>
          </p:cNvGraphicFramePr>
          <p:nvPr/>
        </p:nvGraphicFramePr>
        <p:xfrm>
          <a:off x="3132138" y="5013325"/>
          <a:ext cx="5400675" cy="649288"/>
        </p:xfrm>
        <a:graphic>
          <a:graphicData uri="http://schemas.openxmlformats.org/presentationml/2006/ole">
            <mc:AlternateContent xmlns:mc="http://schemas.openxmlformats.org/markup-compatibility/2006">
              <mc:Choice xmlns:v="urn:schemas-microsoft-com:vml" Requires="v">
                <p:oleObj spid="_x0000_s128008" name="公式" r:id="rId7" imgW="2133360" imgH="253800" progId="Equation.3">
                  <p:embed/>
                </p:oleObj>
              </mc:Choice>
              <mc:Fallback>
                <p:oleObj name="公式" r:id="rId7" imgW="213336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5013325"/>
                        <a:ext cx="5400675" cy="64928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946" name="Text Box 18"/>
          <p:cNvSpPr txBox="1">
            <a:spLocks noChangeArrowheads="1"/>
          </p:cNvSpPr>
          <p:nvPr/>
        </p:nvSpPr>
        <p:spPr bwMode="auto">
          <a:xfrm>
            <a:off x="250825" y="5805488"/>
            <a:ext cx="309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(5) </a:t>
            </a:r>
            <a:r>
              <a:rPr kumimoji="0" lang="zh-CN" altLang="en-US" sz="2800" dirty="0">
                <a:latin typeface="楷体" panose="02010609060101010101" pitchFamily="49" charset="-122"/>
                <a:ea typeface="楷体" panose="02010609060101010101" pitchFamily="49" charset="-122"/>
              </a:rPr>
              <a:t>远场发散角</a:t>
            </a:r>
          </a:p>
        </p:txBody>
      </p:sp>
      <p:graphicFrame>
        <p:nvGraphicFramePr>
          <p:cNvPr id="380947" name="Object 19"/>
          <p:cNvGraphicFramePr>
            <a:graphicFrameLocks noChangeAspect="1"/>
          </p:cNvGraphicFramePr>
          <p:nvPr/>
        </p:nvGraphicFramePr>
        <p:xfrm>
          <a:off x="3132138" y="5805488"/>
          <a:ext cx="3567112" cy="590550"/>
        </p:xfrm>
        <a:graphic>
          <a:graphicData uri="http://schemas.openxmlformats.org/presentationml/2006/ole">
            <mc:AlternateContent xmlns:mc="http://schemas.openxmlformats.org/markup-compatibility/2006">
              <mc:Choice xmlns:v="urn:schemas-microsoft-com:vml" Requires="v">
                <p:oleObj spid="_x0000_s128009" name="公式" r:id="rId9" imgW="1536480" imgH="253800" progId="Equation.3">
                  <p:embed/>
                </p:oleObj>
              </mc:Choice>
              <mc:Fallback>
                <p:oleObj name="公式" r:id="rId9" imgW="153648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5805488"/>
                        <a:ext cx="3567112" cy="59055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143063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932"/>
                                        </p:tgtEl>
                                        <p:attrNameLst>
                                          <p:attrName>style.visibility</p:attrName>
                                        </p:attrNameLst>
                                      </p:cBhvr>
                                      <p:to>
                                        <p:strVal val="visible"/>
                                      </p:to>
                                    </p:set>
                                    <p:animEffect transition="in" filter="blinds(horizontal)">
                                      <p:cBhvr>
                                        <p:cTn id="7" dur="500"/>
                                        <p:tgtEl>
                                          <p:spTgt spid="380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0933"/>
                                        </p:tgtEl>
                                        <p:attrNameLst>
                                          <p:attrName>style.visibility</p:attrName>
                                        </p:attrNameLst>
                                      </p:cBhvr>
                                      <p:to>
                                        <p:strVal val="visible"/>
                                      </p:to>
                                    </p:set>
                                    <p:animEffect transition="in" filter="blinds(horizontal)">
                                      <p:cBhvr>
                                        <p:cTn id="12" dur="500"/>
                                        <p:tgtEl>
                                          <p:spTgt spid="380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80934"/>
                                        </p:tgtEl>
                                        <p:attrNameLst>
                                          <p:attrName>style.visibility</p:attrName>
                                        </p:attrNameLst>
                                      </p:cBhvr>
                                      <p:to>
                                        <p:strVal val="visible"/>
                                      </p:to>
                                    </p:set>
                                    <p:animEffect transition="in" filter="checkerboard(across)">
                                      <p:cBhvr>
                                        <p:cTn id="17" dur="500"/>
                                        <p:tgtEl>
                                          <p:spTgt spid="3809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380935"/>
                                        </p:tgtEl>
                                        <p:attrNameLst>
                                          <p:attrName>style.visibility</p:attrName>
                                        </p:attrNameLst>
                                      </p:cBhvr>
                                      <p:to>
                                        <p:strVal val="visible"/>
                                      </p:to>
                                    </p:set>
                                    <p:anim calcmode="lin" valueType="num">
                                      <p:cBhvr additive="base">
                                        <p:cTn id="22" dur="500" fill="hold"/>
                                        <p:tgtEl>
                                          <p:spTgt spid="380935"/>
                                        </p:tgtEl>
                                        <p:attrNameLst>
                                          <p:attrName>ppt_x</p:attrName>
                                        </p:attrNameLst>
                                      </p:cBhvr>
                                      <p:tavLst>
                                        <p:tav tm="0">
                                          <p:val>
                                            <p:strVal val="#ppt_x"/>
                                          </p:val>
                                        </p:tav>
                                        <p:tav tm="100000">
                                          <p:val>
                                            <p:strVal val="#ppt_x"/>
                                          </p:val>
                                        </p:tav>
                                      </p:tavLst>
                                    </p:anim>
                                    <p:anim calcmode="lin" valueType="num">
                                      <p:cBhvr additive="base">
                                        <p:cTn id="23" dur="500" fill="hold"/>
                                        <p:tgtEl>
                                          <p:spTgt spid="380935"/>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80936"/>
                                        </p:tgtEl>
                                        <p:attrNameLst>
                                          <p:attrName>style.visibility</p:attrName>
                                        </p:attrNameLst>
                                      </p:cBhvr>
                                      <p:to>
                                        <p:strVal val="visible"/>
                                      </p:to>
                                    </p:set>
                                    <p:animEffect transition="in" filter="blinds(horizontal)">
                                      <p:cBhvr>
                                        <p:cTn id="28" dur="500"/>
                                        <p:tgtEl>
                                          <p:spTgt spid="38093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380937"/>
                                        </p:tgtEl>
                                        <p:attrNameLst>
                                          <p:attrName>style.visibility</p:attrName>
                                        </p:attrNameLst>
                                      </p:cBhvr>
                                      <p:to>
                                        <p:strVal val="visible"/>
                                      </p:to>
                                    </p:set>
                                    <p:anim calcmode="lin" valueType="num">
                                      <p:cBhvr additive="base">
                                        <p:cTn id="33" dur="500" fill="hold"/>
                                        <p:tgtEl>
                                          <p:spTgt spid="380937"/>
                                        </p:tgtEl>
                                        <p:attrNameLst>
                                          <p:attrName>ppt_x</p:attrName>
                                        </p:attrNameLst>
                                      </p:cBhvr>
                                      <p:tavLst>
                                        <p:tav tm="0">
                                          <p:val>
                                            <p:strVal val="#ppt_x"/>
                                          </p:val>
                                        </p:tav>
                                        <p:tav tm="100000">
                                          <p:val>
                                            <p:strVal val="#ppt_x"/>
                                          </p:val>
                                        </p:tav>
                                      </p:tavLst>
                                    </p:anim>
                                    <p:anim calcmode="lin" valueType="num">
                                      <p:cBhvr additive="base">
                                        <p:cTn id="34" dur="500" fill="hold"/>
                                        <p:tgtEl>
                                          <p:spTgt spid="380937"/>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80938"/>
                                        </p:tgtEl>
                                        <p:attrNameLst>
                                          <p:attrName>style.visibility</p:attrName>
                                        </p:attrNameLst>
                                      </p:cBhvr>
                                      <p:to>
                                        <p:strVal val="visible"/>
                                      </p:to>
                                    </p:set>
                                    <p:animEffect transition="in" filter="blinds(horizontal)">
                                      <p:cBhvr>
                                        <p:cTn id="39" dur="500"/>
                                        <p:tgtEl>
                                          <p:spTgt spid="38093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1" fill="hold" grpId="0" nodeType="clickEffect">
                                  <p:stCondLst>
                                    <p:cond delay="0"/>
                                  </p:stCondLst>
                                  <p:childTnLst>
                                    <p:set>
                                      <p:cBhvr>
                                        <p:cTn id="43" dur="1" fill="hold">
                                          <p:stCondLst>
                                            <p:cond delay="0"/>
                                          </p:stCondLst>
                                        </p:cTn>
                                        <p:tgtEl>
                                          <p:spTgt spid="380939"/>
                                        </p:tgtEl>
                                        <p:attrNameLst>
                                          <p:attrName>style.visibility</p:attrName>
                                        </p:attrNameLst>
                                      </p:cBhvr>
                                      <p:to>
                                        <p:strVal val="visible"/>
                                      </p:to>
                                    </p:set>
                                    <p:anim calcmode="lin" valueType="num">
                                      <p:cBhvr additive="base">
                                        <p:cTn id="44" dur="500" fill="hold"/>
                                        <p:tgtEl>
                                          <p:spTgt spid="380939"/>
                                        </p:tgtEl>
                                        <p:attrNameLst>
                                          <p:attrName>ppt_x</p:attrName>
                                        </p:attrNameLst>
                                      </p:cBhvr>
                                      <p:tavLst>
                                        <p:tav tm="0">
                                          <p:val>
                                            <p:strVal val="#ppt_x"/>
                                          </p:val>
                                        </p:tav>
                                        <p:tav tm="100000">
                                          <p:val>
                                            <p:strVal val="#ppt_x"/>
                                          </p:val>
                                        </p:tav>
                                      </p:tavLst>
                                    </p:anim>
                                    <p:anim calcmode="lin" valueType="num">
                                      <p:cBhvr additive="base">
                                        <p:cTn id="45" dur="500" fill="hold"/>
                                        <p:tgtEl>
                                          <p:spTgt spid="380939"/>
                                        </p:tgtEl>
                                        <p:attrNameLst>
                                          <p:attrName>ppt_y</p:attrName>
                                        </p:attrNameLst>
                                      </p:cBhvr>
                                      <p:tavLst>
                                        <p:tav tm="0">
                                          <p:val>
                                            <p:strVal val="0-#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80940"/>
                                        </p:tgtEl>
                                        <p:attrNameLst>
                                          <p:attrName>style.visibility</p:attrName>
                                        </p:attrNameLst>
                                      </p:cBhvr>
                                      <p:to>
                                        <p:strVal val="visible"/>
                                      </p:to>
                                    </p:set>
                                    <p:animEffect transition="in" filter="blinds(horizontal)">
                                      <p:cBhvr>
                                        <p:cTn id="50" dur="500"/>
                                        <p:tgtEl>
                                          <p:spTgt spid="38094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80941"/>
                                        </p:tgtEl>
                                        <p:attrNameLst>
                                          <p:attrName>style.visibility</p:attrName>
                                        </p:attrNameLst>
                                      </p:cBhvr>
                                      <p:to>
                                        <p:strVal val="visible"/>
                                      </p:to>
                                    </p:set>
                                    <p:animEffect transition="in" filter="blinds(horizontal)">
                                      <p:cBhvr>
                                        <p:cTn id="55" dur="500"/>
                                        <p:tgtEl>
                                          <p:spTgt spid="38094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80942"/>
                                        </p:tgtEl>
                                        <p:attrNameLst>
                                          <p:attrName>style.visibility</p:attrName>
                                        </p:attrNameLst>
                                      </p:cBhvr>
                                      <p:to>
                                        <p:strVal val="visible"/>
                                      </p:to>
                                    </p:set>
                                    <p:animEffect transition="in" filter="blinds(horizontal)">
                                      <p:cBhvr>
                                        <p:cTn id="60" dur="500"/>
                                        <p:tgtEl>
                                          <p:spTgt spid="38094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380943"/>
                                        </p:tgtEl>
                                        <p:attrNameLst>
                                          <p:attrName>style.visibility</p:attrName>
                                        </p:attrNameLst>
                                      </p:cBhvr>
                                      <p:to>
                                        <p:strVal val="visible"/>
                                      </p:to>
                                    </p:set>
                                    <p:animEffect transition="in" filter="box(in)">
                                      <p:cBhvr>
                                        <p:cTn id="65" dur="500"/>
                                        <p:tgtEl>
                                          <p:spTgt spid="38094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80944"/>
                                        </p:tgtEl>
                                        <p:attrNameLst>
                                          <p:attrName>style.visibility</p:attrName>
                                        </p:attrNameLst>
                                      </p:cBhvr>
                                      <p:to>
                                        <p:strVal val="visible"/>
                                      </p:to>
                                    </p:set>
                                    <p:animEffect transition="in" filter="blinds(horizontal)">
                                      <p:cBhvr>
                                        <p:cTn id="70" dur="500"/>
                                        <p:tgtEl>
                                          <p:spTgt spid="38094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nodeType="clickEffect">
                                  <p:stCondLst>
                                    <p:cond delay="0"/>
                                  </p:stCondLst>
                                  <p:childTnLst>
                                    <p:set>
                                      <p:cBhvr>
                                        <p:cTn id="74" dur="1" fill="hold">
                                          <p:stCondLst>
                                            <p:cond delay="0"/>
                                          </p:stCondLst>
                                        </p:cTn>
                                        <p:tgtEl>
                                          <p:spTgt spid="380945"/>
                                        </p:tgtEl>
                                        <p:attrNameLst>
                                          <p:attrName>style.visibility</p:attrName>
                                        </p:attrNameLst>
                                      </p:cBhvr>
                                      <p:to>
                                        <p:strVal val="visible"/>
                                      </p:to>
                                    </p:set>
                                    <p:animEffect transition="in" filter="box(in)">
                                      <p:cBhvr>
                                        <p:cTn id="75" dur="500"/>
                                        <p:tgtEl>
                                          <p:spTgt spid="38094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80946"/>
                                        </p:tgtEl>
                                        <p:attrNameLst>
                                          <p:attrName>style.visibility</p:attrName>
                                        </p:attrNameLst>
                                      </p:cBhvr>
                                      <p:to>
                                        <p:strVal val="visible"/>
                                      </p:to>
                                    </p:set>
                                    <p:animEffect transition="in" filter="blinds(horizontal)">
                                      <p:cBhvr>
                                        <p:cTn id="80" dur="500"/>
                                        <p:tgtEl>
                                          <p:spTgt spid="38094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16" fill="hold" nodeType="clickEffect">
                                  <p:stCondLst>
                                    <p:cond delay="0"/>
                                  </p:stCondLst>
                                  <p:childTnLst>
                                    <p:set>
                                      <p:cBhvr>
                                        <p:cTn id="84" dur="1" fill="hold">
                                          <p:stCondLst>
                                            <p:cond delay="0"/>
                                          </p:stCondLst>
                                        </p:cTn>
                                        <p:tgtEl>
                                          <p:spTgt spid="380947"/>
                                        </p:tgtEl>
                                        <p:attrNameLst>
                                          <p:attrName>style.visibility</p:attrName>
                                        </p:attrNameLst>
                                      </p:cBhvr>
                                      <p:to>
                                        <p:strVal val="visible"/>
                                      </p:to>
                                    </p:set>
                                    <p:animEffect transition="in" filter="box(in)">
                                      <p:cBhvr>
                                        <p:cTn id="85" dur="500"/>
                                        <p:tgtEl>
                                          <p:spTgt spid="380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2" grpId="0"/>
      <p:bldP spid="380933" grpId="0"/>
      <p:bldP spid="380935" grpId="0" animBg="1"/>
      <p:bldP spid="380936" grpId="0"/>
      <p:bldP spid="380937" grpId="0" animBg="1"/>
      <p:bldP spid="380938" grpId="0"/>
      <p:bldP spid="380939" grpId="0" animBg="1"/>
      <p:bldP spid="380940" grpId="0"/>
      <p:bldP spid="380941" grpId="0"/>
      <p:bldP spid="380942" grpId="0"/>
      <p:bldP spid="380944" grpId="0"/>
      <p:bldP spid="38094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574675" y="1628775"/>
            <a:ext cx="8569325" cy="2087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20000"/>
              </a:lnSpc>
            </a:pPr>
            <a:r>
              <a:rPr lang="zh-CN" altLang="en-US" sz="4400" b="1" dirty="0" smtClean="0">
                <a:latin typeface="楷体" panose="02010609060101010101" pitchFamily="49" charset="-122"/>
                <a:ea typeface="楷体" panose="02010609060101010101" pitchFamily="49" charset="-122"/>
              </a:rPr>
              <a:t>第十节  </a:t>
            </a:r>
            <a:br>
              <a:rPr lang="zh-CN" altLang="en-US" sz="4400" b="1" dirty="0" smtClean="0">
                <a:latin typeface="楷体" panose="02010609060101010101" pitchFamily="49" charset="-122"/>
                <a:ea typeface="楷体" panose="02010609060101010101" pitchFamily="49" charset="-122"/>
              </a:rPr>
            </a:br>
            <a:r>
              <a:rPr lang="zh-CN" altLang="en-US" sz="4400" b="1" dirty="0" smtClean="0">
                <a:latin typeface="楷体" panose="02010609060101010101" pitchFamily="49" charset="-122"/>
                <a:ea typeface="楷体" panose="02010609060101010101" pitchFamily="49" charset="-122"/>
              </a:rPr>
              <a:t>高斯光束</a:t>
            </a:r>
            <a:r>
              <a:rPr lang="en-US" altLang="zh-CN" sz="4400" b="1" dirty="0" smtClean="0">
                <a:latin typeface="楷体" panose="02010609060101010101" pitchFamily="49" charset="-122"/>
                <a:ea typeface="楷体" panose="02010609060101010101" pitchFamily="49" charset="-122"/>
              </a:rPr>
              <a:t>q</a:t>
            </a:r>
            <a:r>
              <a:rPr lang="zh-CN" altLang="en-US" sz="4400" b="1" dirty="0" smtClean="0">
                <a:latin typeface="楷体" panose="02010609060101010101" pitchFamily="49" charset="-122"/>
                <a:ea typeface="楷体" panose="02010609060101010101" pitchFamily="49" charset="-122"/>
              </a:rPr>
              <a:t>参数的变换规律</a:t>
            </a:r>
            <a:r>
              <a:rPr lang="zh-CN" altLang="en-US" sz="4400" b="1" dirty="0" smtClean="0"/>
              <a:t/>
            </a:r>
            <a:br>
              <a:rPr lang="zh-CN" altLang="en-US" sz="4400" b="1" dirty="0" smtClean="0"/>
            </a:br>
            <a:endParaRPr lang="zh-CN" altLang="en-US" sz="4400" b="1" dirty="0" smtClean="0"/>
          </a:p>
        </p:txBody>
      </p:sp>
    </p:spTree>
    <p:custDataLst>
      <p:tags r:id="rId1"/>
    </p:custDataLst>
    <p:extLst>
      <p:ext uri="{BB962C8B-B14F-4D97-AF65-F5344CB8AC3E}">
        <p14:creationId xmlns:p14="http://schemas.microsoft.com/office/powerpoint/2010/main" val="4220960393"/>
      </p:ext>
    </p:extLst>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5" name="Rectangle 5"/>
          <p:cNvSpPr>
            <a:spLocks noChangeArrowheads="1"/>
          </p:cNvSpPr>
          <p:nvPr/>
        </p:nvSpPr>
        <p:spPr bwMode="auto">
          <a:xfrm>
            <a:off x="395288" y="188913"/>
            <a:ext cx="5256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一、普通球面波的传播规律</a:t>
            </a:r>
          </a:p>
        </p:txBody>
      </p:sp>
      <p:sp>
        <p:nvSpPr>
          <p:cNvPr id="399366" name="Rectangle 6"/>
          <p:cNvSpPr>
            <a:spLocks noChangeArrowheads="1"/>
          </p:cNvSpPr>
          <p:nvPr/>
        </p:nvSpPr>
        <p:spPr bwMode="auto">
          <a:xfrm>
            <a:off x="539750" y="1052513"/>
            <a:ext cx="3455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Times New Roman" pitchFamily="18" charset="0"/>
                <a:ea typeface="楷体" panose="02010609060101010101" pitchFamily="49" charset="-122"/>
              </a:rPr>
              <a:t>1</a:t>
            </a:r>
            <a:r>
              <a:rPr kumimoji="0" lang="zh-CN" altLang="en-US" sz="2800" dirty="0">
                <a:latin typeface="Times New Roman" pitchFamily="18" charset="0"/>
                <a:ea typeface="楷体" panose="02010609060101010101" pitchFamily="49" charset="-122"/>
              </a:rPr>
              <a:t>、自由空间</a:t>
            </a:r>
          </a:p>
        </p:txBody>
      </p:sp>
      <p:pic>
        <p:nvPicPr>
          <p:cNvPr id="3993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682750"/>
            <a:ext cx="3744912"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369" name="Object 9"/>
          <p:cNvGraphicFramePr>
            <a:graphicFrameLocks noChangeAspect="1"/>
          </p:cNvGraphicFramePr>
          <p:nvPr/>
        </p:nvGraphicFramePr>
        <p:xfrm>
          <a:off x="611188" y="1700213"/>
          <a:ext cx="4248150" cy="1841500"/>
        </p:xfrm>
        <a:graphic>
          <a:graphicData uri="http://schemas.openxmlformats.org/presentationml/2006/ole">
            <mc:AlternateContent xmlns:mc="http://schemas.openxmlformats.org/markup-compatibility/2006">
              <mc:Choice xmlns:v="urn:schemas-microsoft-com:vml" Requires="v">
                <p:oleObj spid="_x0000_s129029" name="Equation" r:id="rId4" imgW="1638000" imgH="711000" progId="Equation.DSMT4">
                  <p:embed/>
                </p:oleObj>
              </mc:Choice>
              <mc:Fallback>
                <p:oleObj name="Equation" r:id="rId4" imgW="1638000" imgH="711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700213"/>
                        <a:ext cx="4248150" cy="18415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370" name="Rectangle 10"/>
          <p:cNvSpPr>
            <a:spLocks noChangeArrowheads="1"/>
          </p:cNvSpPr>
          <p:nvPr/>
        </p:nvSpPr>
        <p:spPr bwMode="auto">
          <a:xfrm>
            <a:off x="468313" y="3716338"/>
            <a:ext cx="4248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、薄透镜</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傍轴情况</a:t>
            </a:r>
            <a:r>
              <a:rPr kumimoji="0" lang="en-US" altLang="zh-CN" sz="2800" dirty="0">
                <a:latin typeface="楷体" panose="02010609060101010101" pitchFamily="49" charset="-122"/>
                <a:ea typeface="楷体" panose="02010609060101010101" pitchFamily="49" charset="-122"/>
              </a:rPr>
              <a:t>)</a:t>
            </a:r>
          </a:p>
        </p:txBody>
      </p:sp>
      <p:sp>
        <p:nvSpPr>
          <p:cNvPr id="399371" name="Line 11"/>
          <p:cNvSpPr>
            <a:spLocks noChangeShapeType="1"/>
          </p:cNvSpPr>
          <p:nvPr/>
        </p:nvSpPr>
        <p:spPr bwMode="auto">
          <a:xfrm>
            <a:off x="250825" y="836613"/>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9937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4840288"/>
            <a:ext cx="3203575"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373" name="Object 13"/>
          <p:cNvGraphicFramePr>
            <a:graphicFrameLocks noChangeAspect="1"/>
          </p:cNvGraphicFramePr>
          <p:nvPr/>
        </p:nvGraphicFramePr>
        <p:xfrm>
          <a:off x="684213" y="4581525"/>
          <a:ext cx="1439862" cy="858838"/>
        </p:xfrm>
        <a:graphic>
          <a:graphicData uri="http://schemas.openxmlformats.org/presentationml/2006/ole">
            <mc:AlternateContent xmlns:mc="http://schemas.openxmlformats.org/markup-compatibility/2006">
              <mc:Choice xmlns:v="urn:schemas-microsoft-com:vml" Requires="v">
                <p:oleObj spid="_x0000_s129030" name="公式" r:id="rId7" imgW="723600" imgH="431640" progId="Equation.3">
                  <p:embed/>
                </p:oleObj>
              </mc:Choice>
              <mc:Fallback>
                <p:oleObj name="公式" r:id="rId7" imgW="72360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581525"/>
                        <a:ext cx="1439862" cy="858838"/>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74" name="Object 14"/>
          <p:cNvGraphicFramePr>
            <a:graphicFrameLocks noChangeAspect="1"/>
          </p:cNvGraphicFramePr>
          <p:nvPr/>
        </p:nvGraphicFramePr>
        <p:xfrm>
          <a:off x="3635375" y="4581525"/>
          <a:ext cx="1655763" cy="866775"/>
        </p:xfrm>
        <a:graphic>
          <a:graphicData uri="http://schemas.openxmlformats.org/presentationml/2006/ole">
            <mc:AlternateContent xmlns:mc="http://schemas.openxmlformats.org/markup-compatibility/2006">
              <mc:Choice xmlns:v="urn:schemas-microsoft-com:vml" Requires="v">
                <p:oleObj spid="_x0000_s129031" name="公式" r:id="rId9" imgW="825480" imgH="431640" progId="Equation.3">
                  <p:embed/>
                </p:oleObj>
              </mc:Choice>
              <mc:Fallback>
                <p:oleObj name="公式" r:id="rId9" imgW="82548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75" y="4581525"/>
                        <a:ext cx="1655763" cy="8667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375" name="Rectangle 15"/>
          <p:cNvSpPr>
            <a:spLocks noChangeArrowheads="1"/>
          </p:cNvSpPr>
          <p:nvPr/>
        </p:nvSpPr>
        <p:spPr bwMode="auto">
          <a:xfrm>
            <a:off x="2195513" y="5300663"/>
            <a:ext cx="1368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dirty="0">
                <a:latin typeface="楷体" panose="02010609060101010101" pitchFamily="49" charset="-122"/>
                <a:ea typeface="楷体" panose="02010609060101010101" pitchFamily="49" charset="-122"/>
              </a:rPr>
              <a:t>发散</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会聚</a:t>
            </a:r>
            <a:r>
              <a:rPr lang="en-US" altLang="zh-CN" dirty="0">
                <a:latin typeface="楷体" panose="02010609060101010101" pitchFamily="49" charset="-122"/>
                <a:ea typeface="楷体" panose="02010609060101010101" pitchFamily="49" charset="-122"/>
              </a:rPr>
              <a:t>(-)</a:t>
            </a:r>
          </a:p>
        </p:txBody>
      </p:sp>
      <p:sp>
        <p:nvSpPr>
          <p:cNvPr id="399376" name="Text Box 16"/>
          <p:cNvSpPr txBox="1">
            <a:spLocks noChangeArrowheads="1"/>
          </p:cNvSpPr>
          <p:nvPr/>
        </p:nvSpPr>
        <p:spPr bwMode="auto">
          <a:xfrm>
            <a:off x="2124075" y="4313238"/>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dirty="0">
                <a:ea typeface="楷体" panose="02010609060101010101" pitchFamily="49" charset="-122"/>
              </a:rPr>
              <a:t>近轴情况</a:t>
            </a:r>
          </a:p>
        </p:txBody>
      </p:sp>
      <p:sp>
        <p:nvSpPr>
          <p:cNvPr id="399377" name="AutoShape 17"/>
          <p:cNvSpPr>
            <a:spLocks noChangeArrowheads="1"/>
          </p:cNvSpPr>
          <p:nvPr/>
        </p:nvSpPr>
        <p:spPr bwMode="auto">
          <a:xfrm>
            <a:off x="2411413" y="4868863"/>
            <a:ext cx="792162" cy="287337"/>
          </a:xfrm>
          <a:prstGeom prst="rightArrow">
            <a:avLst>
              <a:gd name="adj1" fmla="val 50000"/>
              <a:gd name="adj2" fmla="val 68923"/>
            </a:avLst>
          </a:prstGeom>
          <a:solidFill>
            <a:srgbClr val="FF0000"/>
          </a:solidFill>
          <a:ln w="38100">
            <a:solidFill>
              <a:srgbClr val="FFFF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399378" name="Line 18"/>
          <p:cNvSpPr>
            <a:spLocks noChangeShapeType="1"/>
          </p:cNvSpPr>
          <p:nvPr/>
        </p:nvSpPr>
        <p:spPr bwMode="auto">
          <a:xfrm>
            <a:off x="5724525" y="5414963"/>
            <a:ext cx="0" cy="6492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9" name="Line 19"/>
          <p:cNvSpPr>
            <a:spLocks noChangeShapeType="1"/>
          </p:cNvSpPr>
          <p:nvPr/>
        </p:nvSpPr>
        <p:spPr bwMode="auto">
          <a:xfrm>
            <a:off x="7092950" y="5775325"/>
            <a:ext cx="0" cy="2889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0" name="Line 20"/>
          <p:cNvSpPr>
            <a:spLocks noChangeShapeType="1"/>
          </p:cNvSpPr>
          <p:nvPr/>
        </p:nvSpPr>
        <p:spPr bwMode="auto">
          <a:xfrm>
            <a:off x="8604250" y="5414963"/>
            <a:ext cx="0" cy="6492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1" name="Line 21"/>
          <p:cNvSpPr>
            <a:spLocks noChangeShapeType="1"/>
          </p:cNvSpPr>
          <p:nvPr/>
        </p:nvSpPr>
        <p:spPr bwMode="auto">
          <a:xfrm>
            <a:off x="5724525" y="5991225"/>
            <a:ext cx="1368425" cy="0"/>
          </a:xfrm>
          <a:prstGeom prst="line">
            <a:avLst/>
          </a:prstGeom>
          <a:noFill/>
          <a:ln w="38100">
            <a:solidFill>
              <a:srgbClr val="FF00FF"/>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99382" name="Line 22"/>
          <p:cNvSpPr>
            <a:spLocks noChangeShapeType="1"/>
          </p:cNvSpPr>
          <p:nvPr/>
        </p:nvSpPr>
        <p:spPr bwMode="auto">
          <a:xfrm>
            <a:off x="7019925" y="5991225"/>
            <a:ext cx="1584325" cy="0"/>
          </a:xfrm>
          <a:prstGeom prst="line">
            <a:avLst/>
          </a:prstGeom>
          <a:noFill/>
          <a:ln w="38100">
            <a:solidFill>
              <a:srgbClr val="FF00FF"/>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99383" name="Rectangle 23"/>
          <p:cNvSpPr>
            <a:spLocks noChangeArrowheads="1"/>
          </p:cNvSpPr>
          <p:nvPr/>
        </p:nvSpPr>
        <p:spPr bwMode="auto">
          <a:xfrm>
            <a:off x="6443663" y="4767263"/>
            <a:ext cx="720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kumimoji="0" lang="en-US" altLang="zh-CN" sz="2800" i="1">
                <a:solidFill>
                  <a:srgbClr val="FF0000"/>
                </a:solidFill>
                <a:latin typeface="Times New Roman" pitchFamily="18" charset="0"/>
              </a:rPr>
              <a:t>R</a:t>
            </a:r>
            <a:r>
              <a:rPr kumimoji="0" lang="en-US" altLang="zh-CN" sz="2800" baseline="-25000">
                <a:solidFill>
                  <a:srgbClr val="FF0000"/>
                </a:solidFill>
                <a:latin typeface="Times New Roman" pitchFamily="18" charset="0"/>
              </a:rPr>
              <a:t>1</a:t>
            </a:r>
          </a:p>
        </p:txBody>
      </p:sp>
      <p:sp>
        <p:nvSpPr>
          <p:cNvPr id="399384" name="Rectangle 24"/>
          <p:cNvSpPr>
            <a:spLocks noChangeArrowheads="1"/>
          </p:cNvSpPr>
          <p:nvPr/>
        </p:nvSpPr>
        <p:spPr bwMode="auto">
          <a:xfrm>
            <a:off x="7235825" y="4767263"/>
            <a:ext cx="720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kumimoji="0" lang="en-US" altLang="zh-CN" sz="2800" i="1">
                <a:solidFill>
                  <a:srgbClr val="FF0000"/>
                </a:solidFill>
                <a:latin typeface="Times New Roman" pitchFamily="18" charset="0"/>
              </a:rPr>
              <a:t>R</a:t>
            </a:r>
            <a:r>
              <a:rPr kumimoji="0" lang="en-US" altLang="zh-CN" sz="2800" baseline="-25000">
                <a:solidFill>
                  <a:srgbClr val="FF0000"/>
                </a:solidFill>
                <a:latin typeface="Times New Roman" pitchFamily="18" charset="0"/>
              </a:rPr>
              <a:t>2</a:t>
            </a:r>
          </a:p>
        </p:txBody>
      </p:sp>
      <p:sp>
        <p:nvSpPr>
          <p:cNvPr id="399385" name="Rectangle 25"/>
          <p:cNvSpPr>
            <a:spLocks noChangeArrowheads="1"/>
          </p:cNvSpPr>
          <p:nvPr/>
        </p:nvSpPr>
        <p:spPr bwMode="auto">
          <a:xfrm>
            <a:off x="6084888" y="5487988"/>
            <a:ext cx="720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kumimoji="0" lang="en-US" altLang="zh-CN" sz="2800" i="1">
                <a:solidFill>
                  <a:srgbClr val="FF00FF"/>
                </a:solidFill>
                <a:latin typeface="Times New Roman" pitchFamily="18" charset="0"/>
              </a:rPr>
              <a:t>l</a:t>
            </a:r>
            <a:r>
              <a:rPr kumimoji="0" lang="en-US" altLang="zh-CN" sz="2800" baseline="-25000">
                <a:solidFill>
                  <a:srgbClr val="FF00FF"/>
                </a:solidFill>
                <a:latin typeface="Times New Roman" pitchFamily="18" charset="0"/>
              </a:rPr>
              <a:t>1</a:t>
            </a:r>
          </a:p>
        </p:txBody>
      </p:sp>
      <p:sp>
        <p:nvSpPr>
          <p:cNvPr id="399386" name="Rectangle 26"/>
          <p:cNvSpPr>
            <a:spLocks noChangeArrowheads="1"/>
          </p:cNvSpPr>
          <p:nvPr/>
        </p:nvSpPr>
        <p:spPr bwMode="auto">
          <a:xfrm>
            <a:off x="7812088" y="5487988"/>
            <a:ext cx="720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kumimoji="0" lang="en-US" altLang="zh-CN" sz="2800" i="1">
                <a:solidFill>
                  <a:srgbClr val="FF00FF"/>
                </a:solidFill>
                <a:latin typeface="Times New Roman" pitchFamily="18" charset="0"/>
              </a:rPr>
              <a:t>l</a:t>
            </a:r>
            <a:r>
              <a:rPr kumimoji="0" lang="en-US" altLang="zh-CN" sz="2800" baseline="-25000">
                <a:solidFill>
                  <a:srgbClr val="FF00FF"/>
                </a:solidFill>
                <a:latin typeface="Times New Roman" pitchFamily="18" charset="0"/>
              </a:rPr>
              <a:t>2</a:t>
            </a:r>
          </a:p>
        </p:txBody>
      </p:sp>
    </p:spTree>
    <p:extLst>
      <p:ext uri="{BB962C8B-B14F-4D97-AF65-F5344CB8AC3E}">
        <p14:creationId xmlns:p14="http://schemas.microsoft.com/office/powerpoint/2010/main" val="35238332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65"/>
                                        </p:tgtEl>
                                        <p:attrNameLst>
                                          <p:attrName>style.visibility</p:attrName>
                                        </p:attrNameLst>
                                      </p:cBhvr>
                                      <p:to>
                                        <p:strVal val="visible"/>
                                      </p:to>
                                    </p:set>
                                    <p:animEffect transition="in" filter="blinds(horizontal)">
                                      <p:cBhvr>
                                        <p:cTn id="7" dur="500"/>
                                        <p:tgtEl>
                                          <p:spTgt spid="399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9937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99366"/>
                                        </p:tgtEl>
                                        <p:attrNameLst>
                                          <p:attrName>style.visibility</p:attrName>
                                        </p:attrNameLst>
                                      </p:cBhvr>
                                      <p:to>
                                        <p:strVal val="visible"/>
                                      </p:to>
                                    </p:set>
                                    <p:animEffect transition="in" filter="blinds(horizontal)">
                                      <p:cBhvr>
                                        <p:cTn id="16" dur="500"/>
                                        <p:tgtEl>
                                          <p:spTgt spid="3993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99367"/>
                                        </p:tgtEl>
                                        <p:attrNameLst>
                                          <p:attrName>style.visibility</p:attrName>
                                        </p:attrNameLst>
                                      </p:cBhvr>
                                      <p:to>
                                        <p:strVal val="visible"/>
                                      </p:to>
                                    </p:set>
                                    <p:animEffect transition="in" filter="blinds(horizontal)">
                                      <p:cBhvr>
                                        <p:cTn id="21" dur="500"/>
                                        <p:tgtEl>
                                          <p:spTgt spid="3993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399369"/>
                                        </p:tgtEl>
                                        <p:attrNameLst>
                                          <p:attrName>style.visibility</p:attrName>
                                        </p:attrNameLst>
                                      </p:cBhvr>
                                      <p:to>
                                        <p:strVal val="visible"/>
                                      </p:to>
                                    </p:set>
                                    <p:animEffect transition="in" filter="box(in)">
                                      <p:cBhvr>
                                        <p:cTn id="26" dur="500"/>
                                        <p:tgtEl>
                                          <p:spTgt spid="3993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99370"/>
                                        </p:tgtEl>
                                        <p:attrNameLst>
                                          <p:attrName>style.visibility</p:attrName>
                                        </p:attrNameLst>
                                      </p:cBhvr>
                                      <p:to>
                                        <p:strVal val="visible"/>
                                      </p:to>
                                    </p:set>
                                    <p:animEffect transition="in" filter="blinds(horizontal)">
                                      <p:cBhvr>
                                        <p:cTn id="31" dur="500"/>
                                        <p:tgtEl>
                                          <p:spTgt spid="3993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99372"/>
                                        </p:tgtEl>
                                        <p:attrNameLst>
                                          <p:attrName>style.visibility</p:attrName>
                                        </p:attrNameLst>
                                      </p:cBhvr>
                                      <p:to>
                                        <p:strVal val="visible"/>
                                      </p:to>
                                    </p:set>
                                    <p:animEffect transition="in" filter="blinds(horizontal)">
                                      <p:cBhvr>
                                        <p:cTn id="36" dur="500"/>
                                        <p:tgtEl>
                                          <p:spTgt spid="39937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99378"/>
                                        </p:tgtEl>
                                        <p:attrNameLst>
                                          <p:attrName>style.visibility</p:attrName>
                                        </p:attrNameLst>
                                      </p:cBhvr>
                                      <p:to>
                                        <p:strVal val="visible"/>
                                      </p:to>
                                    </p:set>
                                    <p:animEffect transition="in" filter="blinds(horizontal)">
                                      <p:cBhvr>
                                        <p:cTn id="39" dur="500"/>
                                        <p:tgtEl>
                                          <p:spTgt spid="39937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99379"/>
                                        </p:tgtEl>
                                        <p:attrNameLst>
                                          <p:attrName>style.visibility</p:attrName>
                                        </p:attrNameLst>
                                      </p:cBhvr>
                                      <p:to>
                                        <p:strVal val="visible"/>
                                      </p:to>
                                    </p:set>
                                    <p:animEffect transition="in" filter="blinds(horizontal)">
                                      <p:cBhvr>
                                        <p:cTn id="42" dur="500"/>
                                        <p:tgtEl>
                                          <p:spTgt spid="39937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99380"/>
                                        </p:tgtEl>
                                        <p:attrNameLst>
                                          <p:attrName>style.visibility</p:attrName>
                                        </p:attrNameLst>
                                      </p:cBhvr>
                                      <p:to>
                                        <p:strVal val="visible"/>
                                      </p:to>
                                    </p:set>
                                    <p:animEffect transition="in" filter="blinds(horizontal)">
                                      <p:cBhvr>
                                        <p:cTn id="45" dur="500"/>
                                        <p:tgtEl>
                                          <p:spTgt spid="39938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99381"/>
                                        </p:tgtEl>
                                        <p:attrNameLst>
                                          <p:attrName>style.visibility</p:attrName>
                                        </p:attrNameLst>
                                      </p:cBhvr>
                                      <p:to>
                                        <p:strVal val="visible"/>
                                      </p:to>
                                    </p:set>
                                    <p:animEffect transition="in" filter="blinds(horizontal)">
                                      <p:cBhvr>
                                        <p:cTn id="48" dur="500"/>
                                        <p:tgtEl>
                                          <p:spTgt spid="39938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99382"/>
                                        </p:tgtEl>
                                        <p:attrNameLst>
                                          <p:attrName>style.visibility</p:attrName>
                                        </p:attrNameLst>
                                      </p:cBhvr>
                                      <p:to>
                                        <p:strVal val="visible"/>
                                      </p:to>
                                    </p:set>
                                    <p:animEffect transition="in" filter="blinds(horizontal)">
                                      <p:cBhvr>
                                        <p:cTn id="51" dur="500"/>
                                        <p:tgtEl>
                                          <p:spTgt spid="39938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99383"/>
                                        </p:tgtEl>
                                        <p:attrNameLst>
                                          <p:attrName>style.visibility</p:attrName>
                                        </p:attrNameLst>
                                      </p:cBhvr>
                                      <p:to>
                                        <p:strVal val="visible"/>
                                      </p:to>
                                    </p:set>
                                    <p:animEffect transition="in" filter="blinds(horizontal)">
                                      <p:cBhvr>
                                        <p:cTn id="54" dur="500"/>
                                        <p:tgtEl>
                                          <p:spTgt spid="39938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99384"/>
                                        </p:tgtEl>
                                        <p:attrNameLst>
                                          <p:attrName>style.visibility</p:attrName>
                                        </p:attrNameLst>
                                      </p:cBhvr>
                                      <p:to>
                                        <p:strVal val="visible"/>
                                      </p:to>
                                    </p:set>
                                    <p:animEffect transition="in" filter="blinds(horizontal)">
                                      <p:cBhvr>
                                        <p:cTn id="57" dur="500"/>
                                        <p:tgtEl>
                                          <p:spTgt spid="39938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99385"/>
                                        </p:tgtEl>
                                        <p:attrNameLst>
                                          <p:attrName>style.visibility</p:attrName>
                                        </p:attrNameLst>
                                      </p:cBhvr>
                                      <p:to>
                                        <p:strVal val="visible"/>
                                      </p:to>
                                    </p:set>
                                    <p:animEffect transition="in" filter="blinds(horizontal)">
                                      <p:cBhvr>
                                        <p:cTn id="60" dur="500"/>
                                        <p:tgtEl>
                                          <p:spTgt spid="39938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99386"/>
                                        </p:tgtEl>
                                        <p:attrNameLst>
                                          <p:attrName>style.visibility</p:attrName>
                                        </p:attrNameLst>
                                      </p:cBhvr>
                                      <p:to>
                                        <p:strVal val="visible"/>
                                      </p:to>
                                    </p:set>
                                    <p:animEffect transition="in" filter="blinds(horizontal)">
                                      <p:cBhvr>
                                        <p:cTn id="63" dur="500"/>
                                        <p:tgtEl>
                                          <p:spTgt spid="39938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399373"/>
                                        </p:tgtEl>
                                        <p:attrNameLst>
                                          <p:attrName>style.visibility</p:attrName>
                                        </p:attrNameLst>
                                      </p:cBhvr>
                                      <p:to>
                                        <p:strVal val="visible"/>
                                      </p:to>
                                    </p:set>
                                    <p:animEffect transition="in" filter="blinds(horizontal)">
                                      <p:cBhvr>
                                        <p:cTn id="68" dur="500"/>
                                        <p:tgtEl>
                                          <p:spTgt spid="39937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399377"/>
                                        </p:tgtEl>
                                        <p:attrNameLst>
                                          <p:attrName>style.visibility</p:attrName>
                                        </p:attrNameLst>
                                      </p:cBhvr>
                                      <p:to>
                                        <p:strVal val="visible"/>
                                      </p:to>
                                    </p:set>
                                    <p:animEffect transition="in" filter="box(in)">
                                      <p:cBhvr>
                                        <p:cTn id="73" dur="500"/>
                                        <p:tgtEl>
                                          <p:spTgt spid="399377"/>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399376"/>
                                        </p:tgtEl>
                                        <p:attrNameLst>
                                          <p:attrName>style.visibility</p:attrName>
                                        </p:attrNameLst>
                                      </p:cBhvr>
                                      <p:to>
                                        <p:strVal val="visible"/>
                                      </p:to>
                                    </p:set>
                                    <p:animEffect transition="in" filter="box(in)">
                                      <p:cBhvr>
                                        <p:cTn id="76" dur="500"/>
                                        <p:tgtEl>
                                          <p:spTgt spid="399376"/>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399375"/>
                                        </p:tgtEl>
                                        <p:attrNameLst>
                                          <p:attrName>style.visibility</p:attrName>
                                        </p:attrNameLst>
                                      </p:cBhvr>
                                      <p:to>
                                        <p:strVal val="visible"/>
                                      </p:to>
                                    </p:set>
                                    <p:animEffect transition="in" filter="box(in)">
                                      <p:cBhvr>
                                        <p:cTn id="79" dur="500"/>
                                        <p:tgtEl>
                                          <p:spTgt spid="39937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16" fill="hold" nodeType="clickEffect">
                                  <p:stCondLst>
                                    <p:cond delay="0"/>
                                  </p:stCondLst>
                                  <p:childTnLst>
                                    <p:set>
                                      <p:cBhvr>
                                        <p:cTn id="83" dur="1" fill="hold">
                                          <p:stCondLst>
                                            <p:cond delay="0"/>
                                          </p:stCondLst>
                                        </p:cTn>
                                        <p:tgtEl>
                                          <p:spTgt spid="399374"/>
                                        </p:tgtEl>
                                        <p:attrNameLst>
                                          <p:attrName>style.visibility</p:attrName>
                                        </p:attrNameLst>
                                      </p:cBhvr>
                                      <p:to>
                                        <p:strVal val="visible"/>
                                      </p:to>
                                    </p:set>
                                    <p:animEffect transition="in" filter="box(in)">
                                      <p:cBhvr>
                                        <p:cTn id="84" dur="500"/>
                                        <p:tgtEl>
                                          <p:spTgt spid="399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5" grpId="0"/>
      <p:bldP spid="399366" grpId="0"/>
      <p:bldP spid="399370" grpId="0"/>
      <p:bldP spid="399371" grpId="0" animBg="1"/>
      <p:bldP spid="399375" grpId="0"/>
      <p:bldP spid="399376" grpId="0"/>
      <p:bldP spid="399377" grpId="0" animBg="1"/>
      <p:bldP spid="399378" grpId="0" animBg="1"/>
      <p:bldP spid="399379" grpId="0" animBg="1"/>
      <p:bldP spid="399380" grpId="0" animBg="1"/>
      <p:bldP spid="399381" grpId="0" animBg="1"/>
      <p:bldP spid="399382" grpId="0" animBg="1"/>
      <p:bldP spid="399383" grpId="0"/>
      <p:bldP spid="399384" grpId="0"/>
      <p:bldP spid="399385" grpId="0"/>
      <p:bldP spid="39938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1172" name="Object 4"/>
          <p:cNvGraphicFramePr>
            <a:graphicFrameLocks noChangeAspect="1"/>
          </p:cNvGraphicFramePr>
          <p:nvPr/>
        </p:nvGraphicFramePr>
        <p:xfrm>
          <a:off x="1187450" y="404813"/>
          <a:ext cx="5545138" cy="1116012"/>
        </p:xfrm>
        <a:graphic>
          <a:graphicData uri="http://schemas.openxmlformats.org/presentationml/2006/ole">
            <mc:AlternateContent xmlns:mc="http://schemas.openxmlformats.org/markup-compatibility/2006">
              <mc:Choice xmlns:v="urn:schemas-microsoft-com:vml" Requires="v">
                <p:oleObj spid="_x0000_s5131" name="公式" r:id="rId3" imgW="2133360" imgH="507960" progId="Equation.3">
                  <p:embed/>
                </p:oleObj>
              </mc:Choice>
              <mc:Fallback>
                <p:oleObj name="公式" r:id="rId3" imgW="2133360" imgH="507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04813"/>
                        <a:ext cx="5545138" cy="1116012"/>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73" name="Text Box 5"/>
          <p:cNvSpPr txBox="1">
            <a:spLocks noChangeArrowheads="1"/>
          </p:cNvSpPr>
          <p:nvPr/>
        </p:nvSpPr>
        <p:spPr bwMode="auto">
          <a:xfrm>
            <a:off x="323850" y="1484313"/>
            <a:ext cx="8351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、光斑尺寸</a:t>
            </a:r>
          </a:p>
        </p:txBody>
      </p:sp>
      <p:sp>
        <p:nvSpPr>
          <p:cNvPr id="391174" name="Text Box 6"/>
          <p:cNvSpPr txBox="1">
            <a:spLocks noChangeArrowheads="1"/>
          </p:cNvSpPr>
          <p:nvPr/>
        </p:nvSpPr>
        <p:spPr bwMode="auto">
          <a:xfrm>
            <a:off x="539750" y="2060575"/>
            <a:ext cx="741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基模</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振幅下降为最大值</a:t>
            </a:r>
            <a:r>
              <a:rPr kumimoji="0" lang="en-US" altLang="zh-CN" sz="2800" dirty="0">
                <a:latin typeface="楷体" panose="02010609060101010101" pitchFamily="49" charset="-122"/>
                <a:ea typeface="楷体" panose="02010609060101010101" pitchFamily="49" charset="-122"/>
              </a:rPr>
              <a:t>1/e</a:t>
            </a:r>
            <a:r>
              <a:rPr kumimoji="0" lang="zh-CN" altLang="en-US" sz="2800" dirty="0">
                <a:latin typeface="楷体" panose="02010609060101010101" pitchFamily="49" charset="-122"/>
                <a:ea typeface="楷体" panose="02010609060101010101" pitchFamily="49" charset="-122"/>
              </a:rPr>
              <a:t>时的光斑半径</a:t>
            </a:r>
          </a:p>
        </p:txBody>
      </p:sp>
      <p:graphicFrame>
        <p:nvGraphicFramePr>
          <p:cNvPr id="391175" name="Object 7"/>
          <p:cNvGraphicFramePr>
            <a:graphicFrameLocks noChangeAspect="1"/>
          </p:cNvGraphicFramePr>
          <p:nvPr/>
        </p:nvGraphicFramePr>
        <p:xfrm>
          <a:off x="912813" y="2924175"/>
          <a:ext cx="7104062" cy="1217613"/>
        </p:xfrm>
        <a:graphic>
          <a:graphicData uri="http://schemas.openxmlformats.org/presentationml/2006/ole">
            <mc:AlternateContent xmlns:mc="http://schemas.openxmlformats.org/markup-compatibility/2006">
              <mc:Choice xmlns:v="urn:schemas-microsoft-com:vml" Requires="v">
                <p:oleObj spid="_x0000_s5132" name="公式" r:id="rId5" imgW="3543120" imgH="596880" progId="Equation.3">
                  <p:embed/>
                </p:oleObj>
              </mc:Choice>
              <mc:Fallback>
                <p:oleObj name="公式" r:id="rId5" imgW="3543120" imgH="5968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813" y="2924175"/>
                        <a:ext cx="7104062" cy="1217613"/>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76" name="Text Box 8"/>
          <p:cNvSpPr txBox="1">
            <a:spLocks noChangeArrowheads="1"/>
          </p:cNvSpPr>
          <p:nvPr/>
        </p:nvSpPr>
        <p:spPr bwMode="auto">
          <a:xfrm>
            <a:off x="468313" y="4437063"/>
            <a:ext cx="741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特点</a:t>
            </a:r>
            <a:r>
              <a:rPr kumimoji="0" lang="en-US" altLang="zh-CN" sz="2800" dirty="0">
                <a:latin typeface="楷体" panose="02010609060101010101" pitchFamily="49" charset="-122"/>
                <a:ea typeface="楷体" panose="02010609060101010101" pitchFamily="49" charset="-122"/>
              </a:rPr>
              <a:t>:a</a:t>
            </a:r>
            <a:r>
              <a:rPr kumimoji="0" lang="zh-CN" altLang="en-US" sz="2800" dirty="0">
                <a:latin typeface="楷体" panose="02010609060101010101" pitchFamily="49" charset="-122"/>
                <a:ea typeface="楷体" panose="02010609060101010101" pitchFamily="49" charset="-122"/>
              </a:rPr>
              <a:t>、光斑半径随</a:t>
            </a:r>
            <a:r>
              <a:rPr kumimoji="0" lang="en-US" altLang="zh-CN" sz="2800" dirty="0">
                <a:latin typeface="楷体" panose="02010609060101010101" pitchFamily="49" charset="-122"/>
                <a:ea typeface="楷体" panose="02010609060101010101" pitchFamily="49" charset="-122"/>
              </a:rPr>
              <a:t>z</a:t>
            </a:r>
            <a:r>
              <a:rPr kumimoji="0" lang="zh-CN" altLang="en-US" sz="2800" dirty="0">
                <a:latin typeface="楷体" panose="02010609060101010101" pitchFamily="49" charset="-122"/>
                <a:ea typeface="楷体" panose="02010609060101010101" pitchFamily="49" charset="-122"/>
              </a:rPr>
              <a:t>按照双曲线规律变化。</a:t>
            </a:r>
          </a:p>
        </p:txBody>
      </p:sp>
      <p:graphicFrame>
        <p:nvGraphicFramePr>
          <p:cNvPr id="391177" name="Object 9"/>
          <p:cNvGraphicFramePr>
            <a:graphicFrameLocks noChangeAspect="1"/>
          </p:cNvGraphicFramePr>
          <p:nvPr/>
        </p:nvGraphicFramePr>
        <p:xfrm>
          <a:off x="2843213" y="5300663"/>
          <a:ext cx="2233612" cy="1016000"/>
        </p:xfrm>
        <a:graphic>
          <a:graphicData uri="http://schemas.openxmlformats.org/presentationml/2006/ole">
            <mc:AlternateContent xmlns:mc="http://schemas.openxmlformats.org/markup-compatibility/2006">
              <mc:Choice xmlns:v="urn:schemas-microsoft-com:vml" Requires="v">
                <p:oleObj spid="_x0000_s5133" name="公式" r:id="rId7" imgW="939600" imgH="457200" progId="Equation.3">
                  <p:embed/>
                </p:oleObj>
              </mc:Choice>
              <mc:Fallback>
                <p:oleObj name="公式" r:id="rId7" imgW="939600" imgH="457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5300663"/>
                        <a:ext cx="2233612" cy="10160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1172"/>
                                        </p:tgtEl>
                                        <p:attrNameLst>
                                          <p:attrName>style.visibility</p:attrName>
                                        </p:attrNameLst>
                                      </p:cBhvr>
                                      <p:to>
                                        <p:strVal val="visible"/>
                                      </p:to>
                                    </p:set>
                                    <p:animEffect transition="in" filter="box(in)">
                                      <p:cBhvr>
                                        <p:cTn id="7" dur="500"/>
                                        <p:tgtEl>
                                          <p:spTgt spid="391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1173"/>
                                        </p:tgtEl>
                                        <p:attrNameLst>
                                          <p:attrName>style.visibility</p:attrName>
                                        </p:attrNameLst>
                                      </p:cBhvr>
                                      <p:to>
                                        <p:strVal val="visible"/>
                                      </p:to>
                                    </p:set>
                                    <p:animEffect transition="in" filter="box(in)">
                                      <p:cBhvr>
                                        <p:cTn id="12" dur="500"/>
                                        <p:tgtEl>
                                          <p:spTgt spid="391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91174"/>
                                        </p:tgtEl>
                                        <p:attrNameLst>
                                          <p:attrName>style.visibility</p:attrName>
                                        </p:attrNameLst>
                                      </p:cBhvr>
                                      <p:to>
                                        <p:strVal val="visible"/>
                                      </p:to>
                                    </p:set>
                                    <p:animEffect transition="in" filter="box(in)">
                                      <p:cBhvr>
                                        <p:cTn id="17" dur="500"/>
                                        <p:tgtEl>
                                          <p:spTgt spid="3911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91175"/>
                                        </p:tgtEl>
                                        <p:attrNameLst>
                                          <p:attrName>style.visibility</p:attrName>
                                        </p:attrNameLst>
                                      </p:cBhvr>
                                      <p:to>
                                        <p:strVal val="visible"/>
                                      </p:to>
                                    </p:set>
                                    <p:animEffect transition="in" filter="checkerboard(across)">
                                      <p:cBhvr>
                                        <p:cTn id="22" dur="500"/>
                                        <p:tgtEl>
                                          <p:spTgt spid="3911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91176"/>
                                        </p:tgtEl>
                                        <p:attrNameLst>
                                          <p:attrName>style.visibility</p:attrName>
                                        </p:attrNameLst>
                                      </p:cBhvr>
                                      <p:to>
                                        <p:strVal val="visible"/>
                                      </p:to>
                                    </p:set>
                                    <p:animEffect transition="in" filter="box(in)">
                                      <p:cBhvr>
                                        <p:cTn id="27" dur="500"/>
                                        <p:tgtEl>
                                          <p:spTgt spid="3911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1177"/>
                                        </p:tgtEl>
                                        <p:attrNameLst>
                                          <p:attrName>style.visibility</p:attrName>
                                        </p:attrNameLst>
                                      </p:cBhvr>
                                      <p:to>
                                        <p:strVal val="visible"/>
                                      </p:to>
                                    </p:set>
                                    <p:animEffect transition="in" filter="blinds(horizontal)">
                                      <p:cBhvr>
                                        <p:cTn id="32" dur="500"/>
                                        <p:tgtEl>
                                          <p:spTgt spid="391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3" grpId="0"/>
      <p:bldP spid="391174" grpId="0"/>
      <p:bldP spid="39117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AutoShape 2">
            <a:hlinkClick r:id="" action="ppaction://hlinkshowjump?jump=previousslide" highlightClick="1"/>
          </p:cNvPr>
          <p:cNvSpPr>
            <a:spLocks noChangeArrowheads="1"/>
          </p:cNvSpPr>
          <p:nvPr/>
        </p:nvSpPr>
        <p:spPr bwMode="auto">
          <a:xfrm>
            <a:off x="6877050" y="6380163"/>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2058" name="AutoShape 3">
            <a:hlinkClick r:id="" action="ppaction://hlinkshowjump?jump=nextslide" highlightClick="1"/>
          </p:cNvPr>
          <p:cNvSpPr>
            <a:spLocks noChangeArrowheads="1"/>
          </p:cNvSpPr>
          <p:nvPr/>
        </p:nvSpPr>
        <p:spPr bwMode="auto">
          <a:xfrm>
            <a:off x="8101013" y="6381750"/>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400403" name="Rectangle 19"/>
          <p:cNvSpPr>
            <a:spLocks noChangeArrowheads="1"/>
          </p:cNvSpPr>
          <p:nvPr/>
        </p:nvSpPr>
        <p:spPr bwMode="auto">
          <a:xfrm>
            <a:off x="468313" y="260350"/>
            <a:ext cx="7056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3</a:t>
            </a:r>
            <a:r>
              <a:rPr kumimoji="0" lang="zh-CN" altLang="en-US" sz="2800" dirty="0">
                <a:latin typeface="楷体" panose="02010609060101010101" pitchFamily="49" charset="-122"/>
                <a:ea typeface="楷体" panose="02010609060101010101" pitchFamily="49" charset="-122"/>
              </a:rPr>
              <a:t>、普通球面波传输的矩阵描述</a:t>
            </a:r>
          </a:p>
        </p:txBody>
      </p:sp>
      <p:graphicFrame>
        <p:nvGraphicFramePr>
          <p:cNvPr id="400404" name="Object 20"/>
          <p:cNvGraphicFramePr>
            <a:graphicFrameLocks noChangeAspect="1"/>
          </p:cNvGraphicFramePr>
          <p:nvPr/>
        </p:nvGraphicFramePr>
        <p:xfrm>
          <a:off x="539750" y="2708275"/>
          <a:ext cx="2260600" cy="1146175"/>
        </p:xfrm>
        <a:graphic>
          <a:graphicData uri="http://schemas.openxmlformats.org/presentationml/2006/ole">
            <mc:AlternateContent xmlns:mc="http://schemas.openxmlformats.org/markup-compatibility/2006">
              <mc:Choice xmlns:v="urn:schemas-microsoft-com:vml" Requires="v">
                <p:oleObj spid="_x0000_s130057" name="公式" r:id="rId3" imgW="901440" imgH="457200" progId="Equation.3">
                  <p:embed/>
                </p:oleObj>
              </mc:Choice>
              <mc:Fallback>
                <p:oleObj name="公式" r:id="rId3" imgW="90144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708275"/>
                        <a:ext cx="2260600" cy="114617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405" name="Object 21"/>
          <p:cNvGraphicFramePr>
            <a:graphicFrameLocks noChangeAspect="1"/>
          </p:cNvGraphicFramePr>
          <p:nvPr/>
        </p:nvGraphicFramePr>
        <p:xfrm>
          <a:off x="5580063" y="2636838"/>
          <a:ext cx="2790825" cy="995362"/>
        </p:xfrm>
        <a:graphic>
          <a:graphicData uri="http://schemas.openxmlformats.org/presentationml/2006/ole">
            <mc:AlternateContent xmlns:mc="http://schemas.openxmlformats.org/markup-compatibility/2006">
              <mc:Choice xmlns:v="urn:schemas-microsoft-com:vml" Requires="v">
                <p:oleObj spid="_x0000_s130058" name="公式" r:id="rId5" imgW="1193760" imgH="431640" progId="Equation.3">
                  <p:embed/>
                </p:oleObj>
              </mc:Choice>
              <mc:Fallback>
                <p:oleObj name="公式" r:id="rId5" imgW="11937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2636838"/>
                        <a:ext cx="2790825" cy="995362"/>
                      </a:xfrm>
                      <a:prstGeom prst="rect">
                        <a:avLst/>
                      </a:prstGeom>
                      <a:gradFill rotWithShape="1">
                        <a:gsLst>
                          <a:gs pos="0">
                            <a:srgbClr val="FFEFD1"/>
                          </a:gs>
                          <a:gs pos="64999">
                            <a:srgbClr val="F0EBD5"/>
                          </a:gs>
                          <a:gs pos="100000">
                            <a:srgbClr val="D1C39F"/>
                          </a:gs>
                        </a:gsLst>
                        <a:path path="shape">
                          <a:fillToRect l="50000" t="50000" r="50000" b="50000"/>
                        </a:path>
                      </a:gra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406" name="Object 22"/>
          <p:cNvGraphicFramePr>
            <a:graphicFrameLocks noChangeAspect="1"/>
          </p:cNvGraphicFramePr>
          <p:nvPr/>
        </p:nvGraphicFramePr>
        <p:xfrm>
          <a:off x="2843213" y="3429000"/>
          <a:ext cx="1081087" cy="407988"/>
        </p:xfrm>
        <a:graphic>
          <a:graphicData uri="http://schemas.openxmlformats.org/presentationml/2006/ole">
            <mc:AlternateContent xmlns:mc="http://schemas.openxmlformats.org/markup-compatibility/2006">
              <mc:Choice xmlns:v="urn:schemas-microsoft-com:vml" Requires="v">
                <p:oleObj spid="_x0000_s130059" name="公式" r:id="rId7" imgW="571320" imgH="215640" progId="Equation.3">
                  <p:embed/>
                </p:oleObj>
              </mc:Choice>
              <mc:Fallback>
                <p:oleObj name="公式" r:id="rId7" imgW="57132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3429000"/>
                        <a:ext cx="1081087" cy="40798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0407" name="Object 23"/>
          <p:cNvGraphicFramePr>
            <a:graphicFrameLocks noChangeAspect="1"/>
          </p:cNvGraphicFramePr>
          <p:nvPr/>
        </p:nvGraphicFramePr>
        <p:xfrm>
          <a:off x="4140200" y="3429000"/>
          <a:ext cx="1081088" cy="433388"/>
        </p:xfrm>
        <a:graphic>
          <a:graphicData uri="http://schemas.openxmlformats.org/presentationml/2006/ole">
            <mc:AlternateContent xmlns:mc="http://schemas.openxmlformats.org/markup-compatibility/2006">
              <mc:Choice xmlns:v="urn:schemas-microsoft-com:vml" Requires="v">
                <p:oleObj spid="_x0000_s130060" name="公式" r:id="rId9" imgW="520560" imgH="215640" progId="Equation.3">
                  <p:embed/>
                </p:oleObj>
              </mc:Choice>
              <mc:Fallback>
                <p:oleObj name="公式" r:id="rId9" imgW="52056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3429000"/>
                        <a:ext cx="1081088" cy="43338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408" name="Text Box 24"/>
          <p:cNvSpPr txBox="1">
            <a:spLocks noChangeArrowheads="1"/>
          </p:cNvSpPr>
          <p:nvPr/>
        </p:nvSpPr>
        <p:spPr bwMode="auto">
          <a:xfrm>
            <a:off x="3203575" y="2565400"/>
            <a:ext cx="194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dirty="0">
                <a:latin typeface="楷体" panose="02010609060101010101" pitchFamily="49" charset="-122"/>
                <a:ea typeface="楷体" panose="02010609060101010101" pitchFamily="49" charset="-122"/>
                <a:sym typeface="MT Extra" pitchFamily="18" charset="2"/>
              </a:rPr>
              <a:t></a:t>
            </a:r>
            <a:r>
              <a:rPr lang="zh-CN" altLang="en-US" dirty="0">
                <a:latin typeface="楷体" panose="02010609060101010101" pitchFamily="49" charset="-122"/>
                <a:ea typeface="楷体" panose="02010609060101010101" pitchFamily="49" charset="-122"/>
              </a:rPr>
              <a:t>近轴光 </a:t>
            </a:r>
            <a:r>
              <a:rPr lang="en-US" altLang="zh-CN" dirty="0">
                <a:latin typeface="楷体" panose="02010609060101010101" pitchFamily="49" charset="-122"/>
                <a:ea typeface="楷体" panose="02010609060101010101" pitchFamily="49" charset="-122"/>
              </a:rPr>
              <a:t>,</a:t>
            </a:r>
            <a:r>
              <a:rPr lang="en-US" altLang="zh-CN" dirty="0">
                <a:solidFill>
                  <a:srgbClr val="FFFF00"/>
                </a:solidFill>
                <a:latin typeface="宋体" pitchFamily="2" charset="-122"/>
              </a:rPr>
              <a:t> </a:t>
            </a:r>
          </a:p>
        </p:txBody>
      </p:sp>
      <p:sp>
        <p:nvSpPr>
          <p:cNvPr id="400409" name="Text Box 25"/>
          <p:cNvSpPr txBox="1">
            <a:spLocks noChangeArrowheads="1"/>
          </p:cNvSpPr>
          <p:nvPr/>
        </p:nvSpPr>
        <p:spPr bwMode="auto">
          <a:xfrm>
            <a:off x="6300788" y="3860800"/>
            <a:ext cx="230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dirty="0">
                <a:latin typeface="宋体" pitchFamily="2" charset="-122"/>
                <a:ea typeface="楷体" panose="02010609060101010101" pitchFamily="49" charset="-122"/>
                <a:sym typeface="MT Extra" pitchFamily="18" charset="2"/>
              </a:rPr>
              <a:t>—</a:t>
            </a:r>
            <a:r>
              <a:rPr lang="en-US" altLang="zh-CN" dirty="0">
                <a:solidFill>
                  <a:srgbClr val="CC3300"/>
                </a:solidFill>
                <a:latin typeface="楷体" panose="02010609060101010101" pitchFamily="49" charset="-122"/>
                <a:ea typeface="楷体" panose="02010609060101010101" pitchFamily="49" charset="-122"/>
                <a:sym typeface="MT Extra" pitchFamily="18" charset="2"/>
              </a:rPr>
              <a:t>ABCD</a:t>
            </a:r>
            <a:r>
              <a:rPr lang="zh-CN" altLang="en-US" dirty="0">
                <a:solidFill>
                  <a:srgbClr val="CC3300"/>
                </a:solidFill>
                <a:latin typeface="楷体" panose="02010609060101010101" pitchFamily="49" charset="-122"/>
                <a:ea typeface="楷体" panose="02010609060101010101" pitchFamily="49" charset="-122"/>
                <a:sym typeface="MT Extra" pitchFamily="18" charset="2"/>
              </a:rPr>
              <a:t>公式</a:t>
            </a:r>
            <a:endParaRPr lang="zh-CN" altLang="en-US" dirty="0">
              <a:solidFill>
                <a:srgbClr val="CC3300"/>
              </a:solidFill>
              <a:latin typeface="楷体" panose="02010609060101010101" pitchFamily="49" charset="-122"/>
              <a:ea typeface="楷体" panose="02010609060101010101" pitchFamily="49" charset="-122"/>
            </a:endParaRPr>
          </a:p>
        </p:txBody>
      </p:sp>
      <p:sp>
        <p:nvSpPr>
          <p:cNvPr id="400410" name="Rectangle 26"/>
          <p:cNvSpPr>
            <a:spLocks noChangeArrowheads="1"/>
          </p:cNvSpPr>
          <p:nvPr/>
        </p:nvSpPr>
        <p:spPr bwMode="auto">
          <a:xfrm>
            <a:off x="323850" y="4581525"/>
            <a:ext cx="2736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自由空间</a:t>
            </a:r>
          </a:p>
        </p:txBody>
      </p:sp>
      <p:graphicFrame>
        <p:nvGraphicFramePr>
          <p:cNvPr id="400411" name="Object 27"/>
          <p:cNvGraphicFramePr>
            <a:graphicFrameLocks noChangeAspect="1"/>
          </p:cNvGraphicFramePr>
          <p:nvPr/>
        </p:nvGraphicFramePr>
        <p:xfrm>
          <a:off x="2627313" y="4292600"/>
          <a:ext cx="3243262" cy="1001713"/>
        </p:xfrm>
        <a:graphic>
          <a:graphicData uri="http://schemas.openxmlformats.org/presentationml/2006/ole">
            <mc:AlternateContent xmlns:mc="http://schemas.openxmlformats.org/markup-compatibility/2006">
              <mc:Choice xmlns:v="urn:schemas-microsoft-com:vml" Requires="v">
                <p:oleObj spid="_x0000_s130061" name="Equation" r:id="rId11" imgW="1447560" imgH="457200" progId="Equation.DSMT4">
                  <p:embed/>
                </p:oleObj>
              </mc:Choice>
              <mc:Fallback>
                <p:oleObj name="Equation" r:id="rId11" imgW="1447560" imgH="457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7313" y="4292600"/>
                        <a:ext cx="3243262" cy="1001713"/>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412" name="Rectangle 28"/>
          <p:cNvSpPr>
            <a:spLocks noChangeArrowheads="1"/>
          </p:cNvSpPr>
          <p:nvPr/>
        </p:nvSpPr>
        <p:spPr bwMode="auto">
          <a:xfrm>
            <a:off x="323850" y="5734050"/>
            <a:ext cx="2736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薄透镜</a:t>
            </a:r>
          </a:p>
        </p:txBody>
      </p:sp>
      <p:graphicFrame>
        <p:nvGraphicFramePr>
          <p:cNvPr id="400413" name="Object 29"/>
          <p:cNvGraphicFramePr>
            <a:graphicFrameLocks noChangeAspect="1"/>
          </p:cNvGraphicFramePr>
          <p:nvPr/>
        </p:nvGraphicFramePr>
        <p:xfrm>
          <a:off x="2627313" y="5445125"/>
          <a:ext cx="3390900" cy="977900"/>
        </p:xfrm>
        <a:graphic>
          <a:graphicData uri="http://schemas.openxmlformats.org/presentationml/2006/ole">
            <mc:AlternateContent xmlns:mc="http://schemas.openxmlformats.org/markup-compatibility/2006">
              <mc:Choice xmlns:v="urn:schemas-microsoft-com:vml" Requires="v">
                <p:oleObj spid="_x0000_s130062" name="Equation" r:id="rId13" imgW="1549080" imgH="457200" progId="Equation.DSMT4">
                  <p:embed/>
                </p:oleObj>
              </mc:Choice>
              <mc:Fallback>
                <p:oleObj name="Equation" r:id="rId13" imgW="1549080" imgH="457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7313" y="5445125"/>
                        <a:ext cx="3390900" cy="977900"/>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0"/>
          <p:cNvGrpSpPr>
            <a:grpSpLocks/>
          </p:cNvGrpSpPr>
          <p:nvPr/>
        </p:nvGrpSpPr>
        <p:grpSpPr bwMode="auto">
          <a:xfrm>
            <a:off x="1258888" y="765175"/>
            <a:ext cx="4044950" cy="1570038"/>
            <a:chOff x="431" y="576"/>
            <a:chExt cx="2548" cy="989"/>
          </a:xfrm>
        </p:grpSpPr>
        <p:graphicFrame>
          <p:nvGraphicFramePr>
            <p:cNvPr id="2056" name="Object 31"/>
            <p:cNvGraphicFramePr>
              <a:graphicFrameLocks noChangeAspect="1"/>
            </p:cNvGraphicFramePr>
            <p:nvPr/>
          </p:nvGraphicFramePr>
          <p:xfrm>
            <a:off x="431" y="754"/>
            <a:ext cx="2548" cy="811"/>
          </p:xfrm>
          <a:graphic>
            <a:graphicData uri="http://schemas.openxmlformats.org/presentationml/2006/ole">
              <mc:AlternateContent xmlns:mc="http://schemas.openxmlformats.org/markup-compatibility/2006">
                <mc:Choice xmlns:v="urn:schemas-microsoft-com:vml" Requires="v">
                  <p:oleObj spid="_x0000_s130063" name="BMP 图像" r:id="rId15" imgW="3497883" imgH="1440305" progId="Paint.Picture">
                    <p:embed/>
                  </p:oleObj>
                </mc:Choice>
                <mc:Fallback>
                  <p:oleObj name="BMP 图像" r:id="rId15" imgW="3497883" imgH="1440305" progId="Paint.Picture">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t="15877"/>
                        <a:stretch>
                          <a:fillRect/>
                        </a:stretch>
                      </p:blipFill>
                      <p:spPr bwMode="auto">
                        <a:xfrm>
                          <a:off x="431" y="754"/>
                          <a:ext cx="2548" cy="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5" name="Text Box 32"/>
            <p:cNvSpPr txBox="1">
              <a:spLocks noChangeArrowheads="1"/>
            </p:cNvSpPr>
            <p:nvPr/>
          </p:nvSpPr>
          <p:spPr bwMode="auto">
            <a:xfrm>
              <a:off x="1154" y="576"/>
              <a:ext cx="2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a:ea typeface="黑体" pitchFamily="49" charset="-122"/>
                </a:rPr>
                <a:t>R</a:t>
              </a:r>
              <a:r>
                <a:rPr lang="en-US" altLang="zh-CN" sz="1400" b="0" baseline="-25000">
                  <a:ea typeface="黑体" pitchFamily="49" charset="-122"/>
                </a:rPr>
                <a:t>1</a:t>
              </a:r>
              <a:endParaRPr lang="en-US" altLang="zh-CN" b="0">
                <a:ea typeface="黑体" pitchFamily="49" charset="-122"/>
              </a:endParaRPr>
            </a:p>
          </p:txBody>
        </p:sp>
        <p:sp>
          <p:nvSpPr>
            <p:cNvPr id="2066" name="Text Box 33"/>
            <p:cNvSpPr txBox="1">
              <a:spLocks noChangeArrowheads="1"/>
            </p:cNvSpPr>
            <p:nvPr/>
          </p:nvSpPr>
          <p:spPr bwMode="auto">
            <a:xfrm>
              <a:off x="1840" y="576"/>
              <a:ext cx="2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a:ea typeface="黑体" pitchFamily="49" charset="-122"/>
                </a:rPr>
                <a:t>R</a:t>
              </a:r>
              <a:r>
                <a:rPr lang="en-US" altLang="zh-CN" sz="1400" b="0" baseline="-25000">
                  <a:ea typeface="黑体" pitchFamily="49" charset="-122"/>
                </a:rPr>
                <a:t>2</a:t>
              </a:r>
            </a:p>
          </p:txBody>
        </p:sp>
        <p:sp>
          <p:nvSpPr>
            <p:cNvPr id="2067" name="Text Box 34"/>
            <p:cNvSpPr txBox="1">
              <a:spLocks noChangeArrowheads="1"/>
            </p:cNvSpPr>
            <p:nvPr/>
          </p:nvSpPr>
          <p:spPr bwMode="auto">
            <a:xfrm>
              <a:off x="909" y="768"/>
              <a:ext cx="2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a:ea typeface="黑体" pitchFamily="49" charset="-122"/>
                  <a:sym typeface="Symbol" pitchFamily="18" charset="2"/>
                </a:rPr>
                <a:t></a:t>
              </a:r>
              <a:r>
                <a:rPr lang="en-US" altLang="zh-CN" sz="1400" b="0" baseline="-25000">
                  <a:ea typeface="黑体" pitchFamily="49" charset="-122"/>
                  <a:sym typeface="Symbol" pitchFamily="18" charset="2"/>
                </a:rPr>
                <a:t>1</a:t>
              </a:r>
              <a:endParaRPr lang="en-US" altLang="zh-CN" b="0">
                <a:ea typeface="黑体" pitchFamily="49" charset="-122"/>
              </a:endParaRPr>
            </a:p>
          </p:txBody>
        </p:sp>
        <p:sp>
          <p:nvSpPr>
            <p:cNvPr id="2068" name="Text Box 35"/>
            <p:cNvSpPr txBox="1">
              <a:spLocks noChangeArrowheads="1"/>
            </p:cNvSpPr>
            <p:nvPr/>
          </p:nvSpPr>
          <p:spPr bwMode="auto">
            <a:xfrm>
              <a:off x="2036" y="768"/>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a:ea typeface="黑体" pitchFamily="49" charset="-122"/>
                  <a:sym typeface="Symbol" pitchFamily="18" charset="2"/>
                </a:rPr>
                <a:t></a:t>
              </a:r>
              <a:r>
                <a:rPr lang="en-US" altLang="zh-CN" sz="1400" b="0" baseline="-25000">
                  <a:ea typeface="黑体" pitchFamily="49" charset="-122"/>
                  <a:sym typeface="Symbol" pitchFamily="18" charset="2"/>
                </a:rPr>
                <a:t>2</a:t>
              </a:r>
            </a:p>
          </p:txBody>
        </p:sp>
      </p:grpSp>
    </p:spTree>
    <p:extLst>
      <p:ext uri="{BB962C8B-B14F-4D97-AF65-F5344CB8AC3E}">
        <p14:creationId xmlns:p14="http://schemas.microsoft.com/office/powerpoint/2010/main" val="23804815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0403"/>
                                        </p:tgtEl>
                                        <p:attrNameLst>
                                          <p:attrName>style.visibility</p:attrName>
                                        </p:attrNameLst>
                                      </p:cBhvr>
                                      <p:to>
                                        <p:strVal val="visible"/>
                                      </p:to>
                                    </p:set>
                                    <p:animEffect transition="in" filter="blinds(horizontal)">
                                      <p:cBhvr>
                                        <p:cTn id="7" dur="500"/>
                                        <p:tgtEl>
                                          <p:spTgt spid="400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00404"/>
                                        </p:tgtEl>
                                        <p:attrNameLst>
                                          <p:attrName>style.visibility</p:attrName>
                                        </p:attrNameLst>
                                      </p:cBhvr>
                                      <p:to>
                                        <p:strVal val="visible"/>
                                      </p:to>
                                    </p:set>
                                    <p:animEffect transition="in" filter="blinds(horizontal)">
                                      <p:cBhvr>
                                        <p:cTn id="16" dur="500"/>
                                        <p:tgtEl>
                                          <p:spTgt spid="4004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00408"/>
                                        </p:tgtEl>
                                        <p:attrNameLst>
                                          <p:attrName>style.visibility</p:attrName>
                                        </p:attrNameLst>
                                      </p:cBhvr>
                                      <p:to>
                                        <p:strVal val="visible"/>
                                      </p:to>
                                    </p:set>
                                    <p:animEffect transition="in" filter="blinds(horizontal)">
                                      <p:cBhvr>
                                        <p:cTn id="21" dur="500"/>
                                        <p:tgtEl>
                                          <p:spTgt spid="40040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00406"/>
                                        </p:tgtEl>
                                        <p:attrNameLst>
                                          <p:attrName>style.visibility</p:attrName>
                                        </p:attrNameLst>
                                      </p:cBhvr>
                                      <p:to>
                                        <p:strVal val="visible"/>
                                      </p:to>
                                    </p:set>
                                    <p:animEffect transition="in" filter="blinds(horizontal)">
                                      <p:cBhvr>
                                        <p:cTn id="26" dur="500"/>
                                        <p:tgtEl>
                                          <p:spTgt spid="40040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00407"/>
                                        </p:tgtEl>
                                        <p:attrNameLst>
                                          <p:attrName>style.visibility</p:attrName>
                                        </p:attrNameLst>
                                      </p:cBhvr>
                                      <p:to>
                                        <p:strVal val="visible"/>
                                      </p:to>
                                    </p:set>
                                    <p:animEffect transition="in" filter="blinds(horizontal)">
                                      <p:cBhvr>
                                        <p:cTn id="31" dur="500"/>
                                        <p:tgtEl>
                                          <p:spTgt spid="40040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400405"/>
                                        </p:tgtEl>
                                        <p:attrNameLst>
                                          <p:attrName>style.visibility</p:attrName>
                                        </p:attrNameLst>
                                      </p:cBhvr>
                                      <p:to>
                                        <p:strVal val="visible"/>
                                      </p:to>
                                    </p:set>
                                    <p:animEffect transition="in" filter="box(in)">
                                      <p:cBhvr>
                                        <p:cTn id="36" dur="500"/>
                                        <p:tgtEl>
                                          <p:spTgt spid="40040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00409"/>
                                        </p:tgtEl>
                                        <p:attrNameLst>
                                          <p:attrName>style.visibility</p:attrName>
                                        </p:attrNameLst>
                                      </p:cBhvr>
                                      <p:to>
                                        <p:strVal val="visible"/>
                                      </p:to>
                                    </p:set>
                                    <p:animEffect transition="in" filter="blinds(horizontal)">
                                      <p:cBhvr>
                                        <p:cTn id="41" dur="500"/>
                                        <p:tgtEl>
                                          <p:spTgt spid="40040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00410"/>
                                        </p:tgtEl>
                                        <p:attrNameLst>
                                          <p:attrName>style.visibility</p:attrName>
                                        </p:attrNameLst>
                                      </p:cBhvr>
                                      <p:to>
                                        <p:strVal val="visible"/>
                                      </p:to>
                                    </p:set>
                                    <p:anim calcmode="lin" valueType="num">
                                      <p:cBhvr additive="base">
                                        <p:cTn id="46" dur="500" fill="hold"/>
                                        <p:tgtEl>
                                          <p:spTgt spid="400410"/>
                                        </p:tgtEl>
                                        <p:attrNameLst>
                                          <p:attrName>ppt_x</p:attrName>
                                        </p:attrNameLst>
                                      </p:cBhvr>
                                      <p:tavLst>
                                        <p:tav tm="0">
                                          <p:val>
                                            <p:strVal val="#ppt_x"/>
                                          </p:val>
                                        </p:tav>
                                        <p:tav tm="100000">
                                          <p:val>
                                            <p:strVal val="#ppt_x"/>
                                          </p:val>
                                        </p:tav>
                                      </p:tavLst>
                                    </p:anim>
                                    <p:anim calcmode="lin" valueType="num">
                                      <p:cBhvr additive="base">
                                        <p:cTn id="47" dur="500" fill="hold"/>
                                        <p:tgtEl>
                                          <p:spTgt spid="400410"/>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00411"/>
                                        </p:tgtEl>
                                        <p:attrNameLst>
                                          <p:attrName>style.visibility</p:attrName>
                                        </p:attrNameLst>
                                      </p:cBhvr>
                                      <p:to>
                                        <p:strVal val="visible"/>
                                      </p:to>
                                    </p:set>
                                    <p:animEffect transition="in" filter="blinds(horizontal)">
                                      <p:cBhvr>
                                        <p:cTn id="52" dur="500"/>
                                        <p:tgtEl>
                                          <p:spTgt spid="4004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00412"/>
                                        </p:tgtEl>
                                        <p:attrNameLst>
                                          <p:attrName>style.visibility</p:attrName>
                                        </p:attrNameLst>
                                      </p:cBhvr>
                                      <p:to>
                                        <p:strVal val="visible"/>
                                      </p:to>
                                    </p:set>
                                    <p:anim calcmode="lin" valueType="num">
                                      <p:cBhvr additive="base">
                                        <p:cTn id="57" dur="500" fill="hold"/>
                                        <p:tgtEl>
                                          <p:spTgt spid="400412"/>
                                        </p:tgtEl>
                                        <p:attrNameLst>
                                          <p:attrName>ppt_x</p:attrName>
                                        </p:attrNameLst>
                                      </p:cBhvr>
                                      <p:tavLst>
                                        <p:tav tm="0">
                                          <p:val>
                                            <p:strVal val="#ppt_x"/>
                                          </p:val>
                                        </p:tav>
                                        <p:tav tm="100000">
                                          <p:val>
                                            <p:strVal val="#ppt_x"/>
                                          </p:val>
                                        </p:tav>
                                      </p:tavLst>
                                    </p:anim>
                                    <p:anim calcmode="lin" valueType="num">
                                      <p:cBhvr additive="base">
                                        <p:cTn id="58" dur="500" fill="hold"/>
                                        <p:tgtEl>
                                          <p:spTgt spid="400412"/>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400413"/>
                                        </p:tgtEl>
                                        <p:attrNameLst>
                                          <p:attrName>style.visibility</p:attrName>
                                        </p:attrNameLst>
                                      </p:cBhvr>
                                      <p:to>
                                        <p:strVal val="visible"/>
                                      </p:to>
                                    </p:set>
                                    <p:animEffect transition="in" filter="blinds(horizontal)">
                                      <p:cBhvr>
                                        <p:cTn id="63" dur="500"/>
                                        <p:tgtEl>
                                          <p:spTgt spid="400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3" grpId="0"/>
      <p:bldP spid="400408" grpId="0"/>
      <p:bldP spid="400409" grpId="0"/>
      <p:bldP spid="400410" grpId="0"/>
      <p:bldP spid="40041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9" name="Text Box 2"/>
          <p:cNvSpPr txBox="1">
            <a:spLocks noChangeArrowheads="1"/>
          </p:cNvSpPr>
          <p:nvPr/>
        </p:nvSpPr>
        <p:spPr bwMode="auto">
          <a:xfrm>
            <a:off x="395288" y="188913"/>
            <a:ext cx="8323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r>
              <a:rPr lang="zh-CN" altLang="en-US" sz="2800" dirty="0">
                <a:latin typeface="楷体" panose="02010609060101010101" pitchFamily="49" charset="-122"/>
                <a:ea typeface="楷体" panose="02010609060101010101" pitchFamily="49" charset="-122"/>
              </a:rPr>
              <a:t>二、高斯光束通过光学元件的变换－</a:t>
            </a:r>
            <a:r>
              <a:rPr lang="en-US" altLang="zh-CN" sz="2800" dirty="0">
                <a:latin typeface="楷体" panose="02010609060101010101" pitchFamily="49" charset="-122"/>
                <a:ea typeface="楷体" panose="02010609060101010101" pitchFamily="49" charset="-122"/>
              </a:rPr>
              <a:t>ABCD</a:t>
            </a:r>
            <a:r>
              <a:rPr lang="zh-CN" altLang="en-US" sz="2800" dirty="0">
                <a:latin typeface="楷体" panose="02010609060101010101" pitchFamily="49" charset="-122"/>
                <a:ea typeface="楷体" panose="02010609060101010101" pitchFamily="49" charset="-122"/>
              </a:rPr>
              <a:t>公式</a:t>
            </a:r>
            <a:endParaRPr lang="zh-CN" altLang="en-US" dirty="0">
              <a:latin typeface="楷体" panose="02010609060101010101" pitchFamily="49" charset="-122"/>
              <a:ea typeface="楷体" panose="02010609060101010101" pitchFamily="49" charset="-122"/>
            </a:endParaRPr>
          </a:p>
        </p:txBody>
      </p:sp>
      <p:graphicFrame>
        <p:nvGraphicFramePr>
          <p:cNvPr id="3074" name="Object 3"/>
          <p:cNvGraphicFramePr>
            <a:graphicFrameLocks noChangeAspect="1"/>
          </p:cNvGraphicFramePr>
          <p:nvPr/>
        </p:nvGraphicFramePr>
        <p:xfrm>
          <a:off x="2124075" y="1341438"/>
          <a:ext cx="2016125" cy="1054100"/>
        </p:xfrm>
        <a:graphic>
          <a:graphicData uri="http://schemas.openxmlformats.org/presentationml/2006/ole">
            <mc:AlternateContent xmlns:mc="http://schemas.openxmlformats.org/markup-compatibility/2006">
              <mc:Choice xmlns:v="urn:schemas-microsoft-com:vml" Requires="v">
                <p:oleObj spid="_x0000_s131089" name="BMP 图像" r:id="rId3" imgW="1790476" imgH="937341" progId="Paint.Picture">
                  <p:embed/>
                </p:oleObj>
              </mc:Choice>
              <mc:Fallback>
                <p:oleObj name="BMP 图像" r:id="rId3" imgW="1790476" imgH="937341" progId="Paint.Picture">
                  <p:embed/>
                  <p:pic>
                    <p:nvPicPr>
                      <p:cNvPr id="0" name=""/>
                      <p:cNvPicPr>
                        <a:picLocks noChangeAspect="1" noChangeArrowheads="1"/>
                      </p:cNvPicPr>
                      <p:nvPr/>
                    </p:nvPicPr>
                    <p:blipFill>
                      <a:blip r:embed="rId4">
                        <a:lum bright="-48000" contrast="100000"/>
                        <a:extLst>
                          <a:ext uri="{28A0092B-C50C-407E-A947-70E740481C1C}">
                            <a14:useLocalDpi xmlns:a14="http://schemas.microsoft.com/office/drawing/2010/main" val="0"/>
                          </a:ext>
                        </a:extLst>
                      </a:blip>
                      <a:srcRect/>
                      <a:stretch>
                        <a:fillRect/>
                      </a:stretch>
                    </p:blipFill>
                    <p:spPr bwMode="auto">
                      <a:xfrm>
                        <a:off x="2124075" y="1341438"/>
                        <a:ext cx="2016125" cy="105410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4"/>
          <p:cNvGraphicFramePr>
            <a:graphicFrameLocks noChangeAspect="1"/>
          </p:cNvGraphicFramePr>
          <p:nvPr/>
        </p:nvGraphicFramePr>
        <p:xfrm>
          <a:off x="7308850" y="1628775"/>
          <a:ext cx="1403350" cy="407988"/>
        </p:xfrm>
        <a:graphic>
          <a:graphicData uri="http://schemas.openxmlformats.org/presentationml/2006/ole">
            <mc:AlternateContent xmlns:mc="http://schemas.openxmlformats.org/markup-compatibility/2006">
              <mc:Choice xmlns:v="urn:schemas-microsoft-com:vml" Requires="v">
                <p:oleObj spid="_x0000_s131090" name="公式" r:id="rId5" imgW="723600" imgH="215640" progId="Equation.3">
                  <p:embed/>
                </p:oleObj>
              </mc:Choice>
              <mc:Fallback>
                <p:oleObj name="公式" r:id="rId5" imgW="72360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8850" y="1628775"/>
                        <a:ext cx="140335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0" name="Text Box 5"/>
          <p:cNvSpPr txBox="1">
            <a:spLocks noChangeArrowheads="1"/>
          </p:cNvSpPr>
          <p:nvPr/>
        </p:nvSpPr>
        <p:spPr bwMode="auto">
          <a:xfrm>
            <a:off x="468313" y="908050"/>
            <a:ext cx="1944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r>
              <a:rPr lang="en-US" altLang="zh-CN" sz="2600" dirty="0">
                <a:latin typeface="楷体" panose="02010609060101010101" pitchFamily="49" charset="-122"/>
                <a:ea typeface="楷体" panose="02010609060101010101" pitchFamily="49" charset="-122"/>
              </a:rPr>
              <a:t>1.</a:t>
            </a:r>
            <a:r>
              <a:rPr lang="zh-CN" altLang="en-US" sz="2600" dirty="0">
                <a:solidFill>
                  <a:srgbClr val="0033CC"/>
                </a:solidFill>
                <a:latin typeface="楷体" panose="02010609060101010101" pitchFamily="49" charset="-122"/>
                <a:ea typeface="楷体" panose="02010609060101010101" pitchFamily="49" charset="-122"/>
              </a:rPr>
              <a:t>自由空间</a:t>
            </a:r>
          </a:p>
        </p:txBody>
      </p:sp>
      <p:sp>
        <p:nvSpPr>
          <p:cNvPr id="3091" name="Text Box 6"/>
          <p:cNvSpPr txBox="1">
            <a:spLocks noChangeArrowheads="1"/>
          </p:cNvSpPr>
          <p:nvPr/>
        </p:nvSpPr>
        <p:spPr bwMode="auto">
          <a:xfrm>
            <a:off x="468313" y="3429000"/>
            <a:ext cx="49006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r>
              <a:rPr lang="en-US" altLang="zh-CN" sz="2600" dirty="0">
                <a:latin typeface="楷体" panose="02010609060101010101" pitchFamily="49" charset="-122"/>
                <a:ea typeface="楷体" panose="02010609060101010101" pitchFamily="49" charset="-122"/>
              </a:rPr>
              <a:t>2.</a:t>
            </a:r>
            <a:r>
              <a:rPr lang="zh-CN" altLang="en-US" sz="2600" dirty="0">
                <a:solidFill>
                  <a:srgbClr val="0033CC"/>
                </a:solidFill>
                <a:latin typeface="楷体" panose="02010609060101010101" pitchFamily="49" charset="-122"/>
                <a:ea typeface="楷体" panose="02010609060101010101" pitchFamily="49" charset="-122"/>
              </a:rPr>
              <a:t>薄透镜</a:t>
            </a:r>
            <a:r>
              <a:rPr lang="en-US" altLang="zh-CN" sz="2600" dirty="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透镜焦距为</a:t>
            </a:r>
            <a:r>
              <a:rPr lang="en-US" altLang="zh-CN" sz="2600" dirty="0">
                <a:latin typeface="楷体" panose="02010609060101010101" pitchFamily="49" charset="-122"/>
                <a:ea typeface="楷体" panose="02010609060101010101" pitchFamily="49" charset="-122"/>
              </a:rPr>
              <a:t>F</a:t>
            </a:r>
            <a:r>
              <a:rPr lang="zh-CN" altLang="en-US" sz="2600" dirty="0">
                <a:latin typeface="楷体" panose="02010609060101010101" pitchFamily="49" charset="-122"/>
                <a:ea typeface="楷体" panose="02010609060101010101" pitchFamily="49" charset="-122"/>
              </a:rPr>
              <a:t>）</a:t>
            </a:r>
          </a:p>
        </p:txBody>
      </p:sp>
      <p:sp>
        <p:nvSpPr>
          <p:cNvPr id="3092" name="Text Box 7"/>
          <p:cNvSpPr txBox="1">
            <a:spLocks noChangeArrowheads="1"/>
          </p:cNvSpPr>
          <p:nvPr/>
        </p:nvSpPr>
        <p:spPr bwMode="auto">
          <a:xfrm>
            <a:off x="466725" y="4343400"/>
            <a:ext cx="116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r>
              <a:rPr lang="zh-CN" altLang="en-US" dirty="0">
                <a:solidFill>
                  <a:srgbClr val="800000"/>
                </a:solidFill>
                <a:latin typeface="Times New Roman" pitchFamily="18" charset="0"/>
                <a:ea typeface="楷体" panose="02010609060101010101" pitchFamily="49" charset="-122"/>
              </a:rPr>
              <a:t>球面波</a:t>
            </a:r>
            <a:endParaRPr lang="zh-CN" altLang="en-US" dirty="0">
              <a:latin typeface="Times New Roman" pitchFamily="18" charset="0"/>
            </a:endParaRPr>
          </a:p>
        </p:txBody>
      </p:sp>
      <p:sp>
        <p:nvSpPr>
          <p:cNvPr id="3093" name="Text Box 8"/>
          <p:cNvSpPr txBox="1">
            <a:spLocks noChangeArrowheads="1"/>
          </p:cNvSpPr>
          <p:nvPr/>
        </p:nvSpPr>
        <p:spPr bwMode="auto">
          <a:xfrm>
            <a:off x="755650" y="1628775"/>
            <a:ext cx="1322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r>
              <a:rPr lang="zh-CN" altLang="en-US" dirty="0">
                <a:solidFill>
                  <a:srgbClr val="800000"/>
                </a:solidFill>
                <a:latin typeface="Times New Roman" pitchFamily="18" charset="0"/>
                <a:ea typeface="楷体" panose="02010609060101010101" pitchFamily="49" charset="-122"/>
              </a:rPr>
              <a:t>球面波</a:t>
            </a:r>
            <a:endParaRPr lang="zh-CN" altLang="en-US" sz="2800" b="0" dirty="0">
              <a:latin typeface="Times New Roman" pitchFamily="18" charset="0"/>
            </a:endParaRPr>
          </a:p>
        </p:txBody>
      </p:sp>
      <p:graphicFrame>
        <p:nvGraphicFramePr>
          <p:cNvPr id="3076" name="Object 10"/>
          <p:cNvGraphicFramePr>
            <a:graphicFrameLocks noChangeAspect="1"/>
          </p:cNvGraphicFramePr>
          <p:nvPr/>
        </p:nvGraphicFramePr>
        <p:xfrm>
          <a:off x="1887538" y="4114800"/>
          <a:ext cx="2057400" cy="804863"/>
        </p:xfrm>
        <a:graphic>
          <a:graphicData uri="http://schemas.openxmlformats.org/presentationml/2006/ole">
            <mc:AlternateContent xmlns:mc="http://schemas.openxmlformats.org/markup-compatibility/2006">
              <mc:Choice xmlns:v="urn:schemas-microsoft-com:vml" Requires="v">
                <p:oleObj spid="_x0000_s131091" name="BMP 图像" r:id="rId7" imgW="2064762" imgH="807790" progId="Paint.Picture">
                  <p:embed/>
                </p:oleObj>
              </mc:Choice>
              <mc:Fallback>
                <p:oleObj name="BMP 图像" r:id="rId7" imgW="2064762" imgH="807790"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7538" y="4114800"/>
                        <a:ext cx="2057400"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11"/>
          <p:cNvGraphicFramePr>
            <a:graphicFrameLocks noChangeAspect="1"/>
          </p:cNvGraphicFramePr>
          <p:nvPr/>
        </p:nvGraphicFramePr>
        <p:xfrm>
          <a:off x="4292600" y="4114800"/>
          <a:ext cx="1293813" cy="771525"/>
        </p:xfrm>
        <a:graphic>
          <a:graphicData uri="http://schemas.openxmlformats.org/presentationml/2006/ole">
            <mc:AlternateContent xmlns:mc="http://schemas.openxmlformats.org/markup-compatibility/2006">
              <mc:Choice xmlns:v="urn:schemas-microsoft-com:vml" Requires="v">
                <p:oleObj spid="_x0000_s131092" name="公式" r:id="rId9" imgW="723600" imgH="431640" progId="Equation.3">
                  <p:embed/>
                </p:oleObj>
              </mc:Choice>
              <mc:Fallback>
                <p:oleObj name="公式" r:id="rId9" imgW="72360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2600" y="4114800"/>
                        <a:ext cx="1293813"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12"/>
          <p:cNvGraphicFramePr>
            <a:graphicFrameLocks noChangeAspect="1"/>
          </p:cNvGraphicFramePr>
          <p:nvPr/>
        </p:nvGraphicFramePr>
        <p:xfrm>
          <a:off x="7405688" y="4114800"/>
          <a:ext cx="1368425" cy="715963"/>
        </p:xfrm>
        <a:graphic>
          <a:graphicData uri="http://schemas.openxmlformats.org/presentationml/2006/ole">
            <mc:AlternateContent xmlns:mc="http://schemas.openxmlformats.org/markup-compatibility/2006">
              <mc:Choice xmlns:v="urn:schemas-microsoft-com:vml" Requires="v">
                <p:oleObj spid="_x0000_s131093" name="公式" r:id="rId11" imgW="825480" imgH="431640" progId="Equation.3">
                  <p:embed/>
                </p:oleObj>
              </mc:Choice>
              <mc:Fallback>
                <p:oleObj name="公式" r:id="rId11" imgW="825480" imgH="431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05688" y="4114800"/>
                        <a:ext cx="1368425" cy="71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4" name="AutoShape 13"/>
          <p:cNvSpPr>
            <a:spLocks noChangeArrowheads="1"/>
          </p:cNvSpPr>
          <p:nvPr/>
        </p:nvSpPr>
        <p:spPr bwMode="auto">
          <a:xfrm>
            <a:off x="5911850" y="4419600"/>
            <a:ext cx="1089025" cy="76200"/>
          </a:xfrm>
          <a:prstGeom prst="rightArrow">
            <a:avLst>
              <a:gd name="adj1" fmla="val 50000"/>
              <a:gd name="adj2" fmla="val 357292"/>
            </a:avLst>
          </a:prstGeom>
          <a:solidFill>
            <a:srgbClr val="FF0000"/>
          </a:solidFill>
          <a:ln w="9525">
            <a:solidFill>
              <a:srgbClr val="FF00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graphicFrame>
        <p:nvGraphicFramePr>
          <p:cNvPr id="3079" name="Object 14"/>
          <p:cNvGraphicFramePr>
            <a:graphicFrameLocks noChangeAspect="1"/>
          </p:cNvGraphicFramePr>
          <p:nvPr/>
        </p:nvGraphicFramePr>
        <p:xfrm>
          <a:off x="5756275" y="4114800"/>
          <a:ext cx="1322388" cy="287338"/>
        </p:xfrm>
        <a:graphic>
          <a:graphicData uri="http://schemas.openxmlformats.org/presentationml/2006/ole">
            <mc:AlternateContent xmlns:mc="http://schemas.openxmlformats.org/markup-compatibility/2006">
              <mc:Choice xmlns:v="urn:schemas-microsoft-com:vml" Requires="v">
                <p:oleObj spid="_x0000_s131094" name="公式" r:id="rId13" imgW="965160" imgH="215640" progId="Equation.3">
                  <p:embed/>
                </p:oleObj>
              </mc:Choice>
              <mc:Fallback>
                <p:oleObj name="公式" r:id="rId13" imgW="96516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56275" y="4114800"/>
                        <a:ext cx="1322388"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5" name="Rectangle 15"/>
          <p:cNvSpPr>
            <a:spLocks noChangeArrowheads="1"/>
          </p:cNvSpPr>
          <p:nvPr/>
        </p:nvSpPr>
        <p:spPr bwMode="auto">
          <a:xfrm>
            <a:off x="5678488" y="4572000"/>
            <a:ext cx="1535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1600" b="0">
                <a:latin typeface="Times New Roman" pitchFamily="18" charset="0"/>
              </a:rPr>
              <a:t>发散</a:t>
            </a:r>
            <a:r>
              <a:rPr lang="en-US" altLang="zh-CN" sz="1600" b="0">
                <a:latin typeface="Times New Roman" pitchFamily="18" charset="0"/>
              </a:rPr>
              <a:t>(+) </a:t>
            </a:r>
            <a:r>
              <a:rPr lang="zh-CN" altLang="en-US" sz="1600" b="0">
                <a:latin typeface="Times New Roman" pitchFamily="18" charset="0"/>
              </a:rPr>
              <a:t>会聚</a:t>
            </a:r>
            <a:r>
              <a:rPr lang="en-US" altLang="zh-CN" sz="1600" b="0">
                <a:latin typeface="Times New Roman" pitchFamily="18" charset="0"/>
              </a:rPr>
              <a:t>(-)</a:t>
            </a:r>
          </a:p>
        </p:txBody>
      </p:sp>
      <p:sp>
        <p:nvSpPr>
          <p:cNvPr id="3096" name="Line 16"/>
          <p:cNvSpPr>
            <a:spLocks noChangeShapeType="1"/>
          </p:cNvSpPr>
          <p:nvPr/>
        </p:nvSpPr>
        <p:spPr bwMode="auto">
          <a:xfrm>
            <a:off x="2022475" y="44958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7" name="Line 17"/>
          <p:cNvSpPr>
            <a:spLocks noChangeShapeType="1"/>
          </p:cNvSpPr>
          <p:nvPr/>
        </p:nvSpPr>
        <p:spPr bwMode="auto">
          <a:xfrm>
            <a:off x="2878138" y="4724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8" name="Line 18"/>
          <p:cNvSpPr>
            <a:spLocks noChangeShapeType="1"/>
          </p:cNvSpPr>
          <p:nvPr/>
        </p:nvSpPr>
        <p:spPr bwMode="auto">
          <a:xfrm>
            <a:off x="3889375" y="44958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9" name="Line 19"/>
          <p:cNvSpPr>
            <a:spLocks noChangeShapeType="1"/>
          </p:cNvSpPr>
          <p:nvPr/>
        </p:nvSpPr>
        <p:spPr bwMode="auto">
          <a:xfrm>
            <a:off x="2022475" y="5105400"/>
            <a:ext cx="855663" cy="0"/>
          </a:xfrm>
          <a:prstGeom prst="line">
            <a:avLst/>
          </a:prstGeom>
          <a:noFill/>
          <a:ln w="9525">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0" name="Line 20"/>
          <p:cNvSpPr>
            <a:spLocks noChangeShapeType="1"/>
          </p:cNvSpPr>
          <p:nvPr/>
        </p:nvSpPr>
        <p:spPr bwMode="auto">
          <a:xfrm>
            <a:off x="2878138" y="5105400"/>
            <a:ext cx="1011237" cy="0"/>
          </a:xfrm>
          <a:prstGeom prst="line">
            <a:avLst/>
          </a:prstGeom>
          <a:noFill/>
          <a:ln w="9525">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1" name="Text Box 21"/>
          <p:cNvSpPr txBox="1">
            <a:spLocks noChangeArrowheads="1"/>
          </p:cNvSpPr>
          <p:nvPr/>
        </p:nvSpPr>
        <p:spPr bwMode="auto">
          <a:xfrm>
            <a:off x="2333625" y="4800600"/>
            <a:ext cx="327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i="1">
                <a:latin typeface="Times New Roman" pitchFamily="18" charset="0"/>
                <a:ea typeface="黑体" pitchFamily="49" charset="-122"/>
              </a:rPr>
              <a:t>l</a:t>
            </a:r>
            <a:r>
              <a:rPr lang="en-US" altLang="zh-CN" sz="1400" b="0" i="1" baseline="-25000">
                <a:latin typeface="Times New Roman" pitchFamily="18" charset="0"/>
                <a:ea typeface="黑体" pitchFamily="49" charset="-122"/>
              </a:rPr>
              <a:t>1</a:t>
            </a:r>
            <a:endParaRPr lang="en-US" altLang="zh-CN" b="0">
              <a:ea typeface="黑体" pitchFamily="49" charset="-122"/>
            </a:endParaRPr>
          </a:p>
        </p:txBody>
      </p:sp>
      <p:sp>
        <p:nvSpPr>
          <p:cNvPr id="3102" name="Text Box 22"/>
          <p:cNvSpPr txBox="1">
            <a:spLocks noChangeArrowheads="1"/>
          </p:cNvSpPr>
          <p:nvPr/>
        </p:nvSpPr>
        <p:spPr bwMode="auto">
          <a:xfrm>
            <a:off x="3267075" y="4800600"/>
            <a:ext cx="296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i="1">
                <a:latin typeface="Times New Roman" pitchFamily="18" charset="0"/>
                <a:ea typeface="黑体" pitchFamily="49" charset="-122"/>
              </a:rPr>
              <a:t>l</a:t>
            </a:r>
            <a:r>
              <a:rPr lang="en-US" altLang="zh-CN" sz="1400" b="0" i="1" baseline="-25000">
                <a:latin typeface="Times New Roman" pitchFamily="18" charset="0"/>
                <a:ea typeface="黑体" pitchFamily="49" charset="-122"/>
              </a:rPr>
              <a:t>2</a:t>
            </a:r>
          </a:p>
        </p:txBody>
      </p:sp>
      <p:sp>
        <p:nvSpPr>
          <p:cNvPr id="3103" name="Text Box 23"/>
          <p:cNvSpPr txBox="1">
            <a:spLocks noChangeArrowheads="1"/>
          </p:cNvSpPr>
          <p:nvPr/>
        </p:nvSpPr>
        <p:spPr bwMode="auto">
          <a:xfrm>
            <a:off x="2566988" y="3962400"/>
            <a:ext cx="384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i="1">
                <a:ea typeface="黑体" pitchFamily="49" charset="-122"/>
              </a:rPr>
              <a:t>R</a:t>
            </a:r>
            <a:r>
              <a:rPr lang="en-US" altLang="zh-CN" sz="1400" b="0" i="1" baseline="-25000">
                <a:ea typeface="黑体" pitchFamily="49" charset="-122"/>
              </a:rPr>
              <a:t>1</a:t>
            </a:r>
            <a:endParaRPr lang="en-US" altLang="zh-CN" b="0">
              <a:ea typeface="黑体" pitchFamily="49" charset="-122"/>
            </a:endParaRPr>
          </a:p>
        </p:txBody>
      </p:sp>
      <p:sp>
        <p:nvSpPr>
          <p:cNvPr id="3104" name="Text Box 24"/>
          <p:cNvSpPr txBox="1">
            <a:spLocks noChangeArrowheads="1"/>
          </p:cNvSpPr>
          <p:nvPr/>
        </p:nvSpPr>
        <p:spPr bwMode="auto">
          <a:xfrm>
            <a:off x="2878138" y="3962400"/>
            <a:ext cx="384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i="1">
                <a:ea typeface="黑体" pitchFamily="49" charset="-122"/>
              </a:rPr>
              <a:t>R</a:t>
            </a:r>
            <a:r>
              <a:rPr lang="en-US" altLang="zh-CN" sz="1400" b="0" i="1" baseline="-25000">
                <a:ea typeface="黑体" pitchFamily="49" charset="-122"/>
              </a:rPr>
              <a:t>2</a:t>
            </a:r>
          </a:p>
        </p:txBody>
      </p:sp>
      <p:sp>
        <p:nvSpPr>
          <p:cNvPr id="3105" name="Text Box 25"/>
          <p:cNvSpPr txBox="1">
            <a:spLocks noChangeArrowheads="1"/>
          </p:cNvSpPr>
          <p:nvPr/>
        </p:nvSpPr>
        <p:spPr bwMode="auto">
          <a:xfrm>
            <a:off x="1789113" y="4191000"/>
            <a:ext cx="374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i="1">
                <a:ea typeface="黑体" pitchFamily="49" charset="-122"/>
              </a:rPr>
              <a:t>S</a:t>
            </a:r>
            <a:r>
              <a:rPr lang="en-US" altLang="zh-CN" sz="1400" b="0" i="1" baseline="-25000">
                <a:ea typeface="黑体" pitchFamily="49" charset="-122"/>
              </a:rPr>
              <a:t>1</a:t>
            </a:r>
            <a:endParaRPr lang="en-US" altLang="zh-CN" b="0">
              <a:ea typeface="黑体" pitchFamily="49" charset="-122"/>
            </a:endParaRPr>
          </a:p>
        </p:txBody>
      </p:sp>
      <p:sp>
        <p:nvSpPr>
          <p:cNvPr id="3106" name="Text Box 26"/>
          <p:cNvSpPr txBox="1">
            <a:spLocks noChangeArrowheads="1"/>
          </p:cNvSpPr>
          <p:nvPr/>
        </p:nvSpPr>
        <p:spPr bwMode="auto">
          <a:xfrm>
            <a:off x="3733800" y="4191000"/>
            <a:ext cx="374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i="1">
                <a:ea typeface="黑体" pitchFamily="49" charset="-122"/>
              </a:rPr>
              <a:t>S</a:t>
            </a:r>
            <a:r>
              <a:rPr lang="en-US" altLang="zh-CN" sz="1400" b="0" i="1" baseline="-25000">
                <a:ea typeface="黑体" pitchFamily="49" charset="-122"/>
              </a:rPr>
              <a:t>2</a:t>
            </a:r>
          </a:p>
        </p:txBody>
      </p:sp>
      <p:sp>
        <p:nvSpPr>
          <p:cNvPr id="3107" name="Text Box 27"/>
          <p:cNvSpPr txBox="1">
            <a:spLocks noChangeArrowheads="1"/>
          </p:cNvSpPr>
          <p:nvPr/>
        </p:nvSpPr>
        <p:spPr bwMode="auto">
          <a:xfrm>
            <a:off x="4122738" y="4876800"/>
            <a:ext cx="1577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1400" b="0">
                <a:ea typeface="黑体" pitchFamily="49" charset="-122"/>
              </a:rPr>
              <a:t>物距   像距   焦距</a:t>
            </a:r>
            <a:endParaRPr lang="zh-CN" altLang="en-US" b="0">
              <a:ea typeface="黑体" pitchFamily="49" charset="-122"/>
            </a:endParaRPr>
          </a:p>
        </p:txBody>
      </p:sp>
      <p:sp>
        <p:nvSpPr>
          <p:cNvPr id="3108" name="Text Box 28"/>
          <p:cNvSpPr txBox="1">
            <a:spLocks noChangeArrowheads="1"/>
          </p:cNvSpPr>
          <p:nvPr/>
        </p:nvSpPr>
        <p:spPr bwMode="auto">
          <a:xfrm>
            <a:off x="5940425" y="3716338"/>
            <a:ext cx="100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1600" dirty="0">
                <a:ea typeface="楷体" panose="02010609060101010101" pitchFamily="49" charset="-122"/>
              </a:rPr>
              <a:t>近轴情况</a:t>
            </a:r>
            <a:endParaRPr lang="zh-CN" altLang="en-US" dirty="0">
              <a:ea typeface="楷体" panose="02010609060101010101" pitchFamily="49" charset="-122"/>
            </a:endParaRPr>
          </a:p>
        </p:txBody>
      </p:sp>
      <p:graphicFrame>
        <p:nvGraphicFramePr>
          <p:cNvPr id="402462" name="Object 30"/>
          <p:cNvGraphicFramePr>
            <a:graphicFrameLocks noChangeAspect="1"/>
          </p:cNvGraphicFramePr>
          <p:nvPr/>
        </p:nvGraphicFramePr>
        <p:xfrm>
          <a:off x="6343650" y="5229225"/>
          <a:ext cx="1011238" cy="501650"/>
        </p:xfrm>
        <a:graphic>
          <a:graphicData uri="http://schemas.openxmlformats.org/presentationml/2006/ole">
            <mc:AlternateContent xmlns:mc="http://schemas.openxmlformats.org/markup-compatibility/2006">
              <mc:Choice xmlns:v="urn:schemas-microsoft-com:vml" Requires="v">
                <p:oleObj spid="_x0000_s131095" name="公式" r:id="rId15" imgW="1104840" imgH="558720" progId="Equation.3">
                  <p:embed/>
                </p:oleObj>
              </mc:Choice>
              <mc:Fallback>
                <p:oleObj name="公式" r:id="rId15" imgW="1104840" imgH="55872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43650" y="5229225"/>
                        <a:ext cx="1011238"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9" name="Text Box 31"/>
          <p:cNvSpPr txBox="1">
            <a:spLocks noChangeArrowheads="1"/>
          </p:cNvSpPr>
          <p:nvPr/>
        </p:nvSpPr>
        <p:spPr bwMode="auto">
          <a:xfrm>
            <a:off x="2428875" y="5286375"/>
            <a:ext cx="376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i="1">
                <a:ea typeface="黑体" pitchFamily="49" charset="-122"/>
              </a:rPr>
              <a:t>R</a:t>
            </a:r>
            <a:r>
              <a:rPr lang="en-US" altLang="zh-CN" sz="1400" b="0" i="1" baseline="-25000">
                <a:ea typeface="黑体" pitchFamily="49" charset="-122"/>
              </a:rPr>
              <a:t>1</a:t>
            </a:r>
          </a:p>
        </p:txBody>
      </p:sp>
      <p:sp>
        <p:nvSpPr>
          <p:cNvPr id="3110" name="Text Box 32"/>
          <p:cNvSpPr txBox="1">
            <a:spLocks noChangeArrowheads="1"/>
          </p:cNvSpPr>
          <p:nvPr/>
        </p:nvSpPr>
        <p:spPr bwMode="auto">
          <a:xfrm>
            <a:off x="2857500" y="5214938"/>
            <a:ext cx="384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i="1">
                <a:ea typeface="黑体" pitchFamily="49" charset="-122"/>
              </a:rPr>
              <a:t>R</a:t>
            </a:r>
            <a:r>
              <a:rPr lang="en-US" altLang="zh-CN" sz="1400" b="0" i="1" baseline="-25000">
                <a:ea typeface="黑体" pitchFamily="49" charset="-122"/>
              </a:rPr>
              <a:t>2</a:t>
            </a:r>
          </a:p>
        </p:txBody>
      </p:sp>
      <p:sp>
        <p:nvSpPr>
          <p:cNvPr id="402465" name="Text Box 33"/>
          <p:cNvSpPr txBox="1">
            <a:spLocks noChangeArrowheads="1"/>
          </p:cNvSpPr>
          <p:nvPr/>
        </p:nvSpPr>
        <p:spPr bwMode="auto">
          <a:xfrm>
            <a:off x="6265863" y="6219825"/>
            <a:ext cx="1200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1600" b="0">
                <a:ea typeface="黑体" pitchFamily="49" charset="-122"/>
              </a:rPr>
              <a:t>（薄透镜）</a:t>
            </a:r>
          </a:p>
        </p:txBody>
      </p:sp>
      <p:graphicFrame>
        <p:nvGraphicFramePr>
          <p:cNvPr id="402468" name="Object 36"/>
          <p:cNvGraphicFramePr>
            <a:graphicFrameLocks noChangeAspect="1"/>
          </p:cNvGraphicFramePr>
          <p:nvPr/>
        </p:nvGraphicFramePr>
        <p:xfrm>
          <a:off x="6421438" y="6059488"/>
          <a:ext cx="777875" cy="293687"/>
        </p:xfrm>
        <a:graphic>
          <a:graphicData uri="http://schemas.openxmlformats.org/presentationml/2006/ole">
            <mc:AlternateContent xmlns:mc="http://schemas.openxmlformats.org/markup-compatibility/2006">
              <mc:Choice xmlns:v="urn:schemas-microsoft-com:vml" Requires="v">
                <p:oleObj spid="_x0000_s131096" name="公式" r:id="rId17" imgW="685800" imgH="266400" progId="Equation.3">
                  <p:embed/>
                </p:oleObj>
              </mc:Choice>
              <mc:Fallback>
                <p:oleObj name="公式" r:id="rId17" imgW="685800" imgH="2664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21438" y="6059488"/>
                        <a:ext cx="777875" cy="29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2469" name="AutoShape 37"/>
          <p:cNvSpPr>
            <a:spLocks noChangeArrowheads="1"/>
          </p:cNvSpPr>
          <p:nvPr/>
        </p:nvSpPr>
        <p:spPr bwMode="auto">
          <a:xfrm>
            <a:off x="6343650" y="5907088"/>
            <a:ext cx="1244600" cy="76200"/>
          </a:xfrm>
          <a:prstGeom prst="rightArrow">
            <a:avLst>
              <a:gd name="adj1" fmla="val 50000"/>
              <a:gd name="adj2" fmla="val 408333"/>
            </a:avLst>
          </a:prstGeom>
          <a:solidFill>
            <a:srgbClr val="FF0000"/>
          </a:solidFill>
          <a:ln w="9525">
            <a:solidFill>
              <a:srgbClr val="FF00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graphicFrame>
        <p:nvGraphicFramePr>
          <p:cNvPr id="402471" name="Object 39"/>
          <p:cNvGraphicFramePr>
            <a:graphicFrameLocks noChangeAspect="1"/>
          </p:cNvGraphicFramePr>
          <p:nvPr/>
        </p:nvGraphicFramePr>
        <p:xfrm>
          <a:off x="4398963" y="5526088"/>
          <a:ext cx="1711325" cy="717550"/>
        </p:xfrm>
        <a:graphic>
          <a:graphicData uri="http://schemas.openxmlformats.org/presentationml/2006/ole">
            <mc:AlternateContent xmlns:mc="http://schemas.openxmlformats.org/markup-compatibility/2006">
              <mc:Choice xmlns:v="urn:schemas-microsoft-com:vml" Requires="v">
                <p:oleObj spid="_x0000_s131097" name="公式" r:id="rId19" imgW="1002960" imgH="431640" progId="Equation.3">
                  <p:embed/>
                </p:oleObj>
              </mc:Choice>
              <mc:Fallback>
                <p:oleObj name="公式" r:id="rId19" imgW="1002960" imgH="431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98963" y="5526088"/>
                        <a:ext cx="171132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4"/>
          <p:cNvGrpSpPr>
            <a:grpSpLocks/>
          </p:cNvGrpSpPr>
          <p:nvPr/>
        </p:nvGrpSpPr>
        <p:grpSpPr bwMode="auto">
          <a:xfrm>
            <a:off x="179388" y="5516563"/>
            <a:ext cx="3797300" cy="1101725"/>
            <a:chOff x="321" y="3385"/>
            <a:chExt cx="2392" cy="694"/>
          </a:xfrm>
        </p:grpSpPr>
        <p:sp>
          <p:nvSpPr>
            <p:cNvPr id="3123" name="Text Box 40"/>
            <p:cNvSpPr txBox="1">
              <a:spLocks noChangeArrowheads="1"/>
            </p:cNvSpPr>
            <p:nvPr/>
          </p:nvSpPr>
          <p:spPr bwMode="auto">
            <a:xfrm>
              <a:off x="321" y="3529"/>
              <a:ext cx="9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r>
                <a:rPr lang="zh-CN" altLang="en-US" dirty="0">
                  <a:solidFill>
                    <a:srgbClr val="800000"/>
                  </a:solidFill>
                  <a:latin typeface="Times New Roman" pitchFamily="18" charset="0"/>
                  <a:ea typeface="楷体" panose="02010609060101010101" pitchFamily="49" charset="-122"/>
                </a:rPr>
                <a:t>高斯光束</a:t>
              </a:r>
              <a:endParaRPr lang="zh-CN" altLang="en-US" sz="2000" b="0" dirty="0">
                <a:latin typeface="Times New Roman" pitchFamily="18" charset="0"/>
                <a:ea typeface="楷体" panose="02010609060101010101" pitchFamily="49" charset="-122"/>
              </a:endParaRPr>
            </a:p>
          </p:txBody>
        </p:sp>
        <p:grpSp>
          <p:nvGrpSpPr>
            <p:cNvPr id="3124" name="Group 73"/>
            <p:cNvGrpSpPr>
              <a:grpSpLocks/>
            </p:cNvGrpSpPr>
            <p:nvPr/>
          </p:nvGrpSpPr>
          <p:grpSpPr bwMode="auto">
            <a:xfrm>
              <a:off x="1292" y="3385"/>
              <a:ext cx="1421" cy="694"/>
              <a:chOff x="1301" y="3385"/>
              <a:chExt cx="1421" cy="694"/>
            </a:xfrm>
          </p:grpSpPr>
          <p:graphicFrame>
            <p:nvGraphicFramePr>
              <p:cNvPr id="3088" name="Object 35"/>
              <p:cNvGraphicFramePr>
                <a:graphicFrameLocks noChangeAspect="1"/>
              </p:cNvGraphicFramePr>
              <p:nvPr/>
            </p:nvGraphicFramePr>
            <p:xfrm>
              <a:off x="1301" y="3385"/>
              <a:ext cx="1421" cy="694"/>
            </p:xfrm>
            <a:graphic>
              <a:graphicData uri="http://schemas.openxmlformats.org/presentationml/2006/ole">
                <mc:AlternateContent xmlns:mc="http://schemas.openxmlformats.org/markup-compatibility/2006">
                  <mc:Choice xmlns:v="urn:schemas-microsoft-com:vml" Requires="v">
                    <p:oleObj spid="_x0000_s131098" name="BMP 图像" r:id="rId21" imgW="2316681" imgH="846072" progId="Paint.Picture">
                      <p:embed/>
                    </p:oleObj>
                  </mc:Choice>
                  <mc:Fallback>
                    <p:oleObj name="BMP 图像" r:id="rId21" imgW="2316681" imgH="846072" progId="Paint.Picture">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01" y="3385"/>
                            <a:ext cx="1421"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5" name="Text Box 41"/>
              <p:cNvSpPr txBox="1">
                <a:spLocks noChangeArrowheads="1"/>
              </p:cNvSpPr>
              <p:nvPr/>
            </p:nvSpPr>
            <p:spPr bwMode="auto">
              <a:xfrm>
                <a:off x="1791" y="3769"/>
                <a:ext cx="2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600" b="0" i="1">
                    <a:latin typeface="Times New Roman" pitchFamily="18" charset="0"/>
                    <a:ea typeface="黑体" pitchFamily="49" charset="-122"/>
                  </a:rPr>
                  <a:t>q</a:t>
                </a:r>
                <a:r>
                  <a:rPr lang="en-US" altLang="zh-CN" sz="1600" b="0" i="1" baseline="-25000">
                    <a:latin typeface="Times New Roman" pitchFamily="18" charset="0"/>
                    <a:ea typeface="黑体" pitchFamily="49" charset="-122"/>
                  </a:rPr>
                  <a:t>1</a:t>
                </a:r>
                <a:endParaRPr lang="en-US" altLang="zh-CN" b="0">
                  <a:ea typeface="黑体" pitchFamily="49" charset="-122"/>
                </a:endParaRPr>
              </a:p>
            </p:txBody>
          </p:sp>
          <p:sp>
            <p:nvSpPr>
              <p:cNvPr id="3126" name="Text Box 42"/>
              <p:cNvSpPr txBox="1">
                <a:spLocks noChangeArrowheads="1"/>
              </p:cNvSpPr>
              <p:nvPr/>
            </p:nvSpPr>
            <p:spPr bwMode="auto">
              <a:xfrm>
                <a:off x="1987" y="3769"/>
                <a:ext cx="2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600" b="0" i="1">
                    <a:latin typeface="Times New Roman" pitchFamily="18" charset="0"/>
                    <a:ea typeface="黑体" pitchFamily="49" charset="-122"/>
                  </a:rPr>
                  <a:t>q</a:t>
                </a:r>
                <a:r>
                  <a:rPr lang="en-US" altLang="zh-CN" sz="1600" b="0" i="1" baseline="-25000">
                    <a:latin typeface="Times New Roman" pitchFamily="18" charset="0"/>
                    <a:ea typeface="黑体" pitchFamily="49" charset="-122"/>
                  </a:rPr>
                  <a:t>2</a:t>
                </a:r>
              </a:p>
            </p:txBody>
          </p:sp>
        </p:grpSp>
      </p:grpSp>
      <p:grpSp>
        <p:nvGrpSpPr>
          <p:cNvPr id="4" name="Group 75"/>
          <p:cNvGrpSpPr>
            <a:grpSpLocks/>
          </p:cNvGrpSpPr>
          <p:nvPr/>
        </p:nvGrpSpPr>
        <p:grpSpPr bwMode="auto">
          <a:xfrm>
            <a:off x="7588250" y="5449888"/>
            <a:ext cx="1555750" cy="914400"/>
            <a:chOff x="4780" y="3433"/>
            <a:chExt cx="980" cy="576"/>
          </a:xfrm>
        </p:grpSpPr>
        <p:graphicFrame>
          <p:nvGraphicFramePr>
            <p:cNvPr id="3087" name="Object 38"/>
            <p:cNvGraphicFramePr>
              <a:graphicFrameLocks noChangeAspect="1"/>
            </p:cNvGraphicFramePr>
            <p:nvPr/>
          </p:nvGraphicFramePr>
          <p:xfrm>
            <a:off x="4829" y="3481"/>
            <a:ext cx="882" cy="472"/>
          </p:xfrm>
          <a:graphic>
            <a:graphicData uri="http://schemas.openxmlformats.org/presentationml/2006/ole">
              <mc:AlternateContent xmlns:mc="http://schemas.openxmlformats.org/markup-compatibility/2006">
                <mc:Choice xmlns:v="urn:schemas-microsoft-com:vml" Requires="v">
                  <p:oleObj spid="_x0000_s131099" name="公式" r:id="rId23" imgW="787320" imgH="431640" progId="Equation.3">
                    <p:embed/>
                  </p:oleObj>
                </mc:Choice>
                <mc:Fallback>
                  <p:oleObj name="公式" r:id="rId23" imgW="787320" imgH="4316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29" y="3481"/>
                          <a:ext cx="882"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2" name="Rectangle 43"/>
            <p:cNvSpPr>
              <a:spLocks noChangeArrowheads="1"/>
            </p:cNvSpPr>
            <p:nvPr/>
          </p:nvSpPr>
          <p:spPr bwMode="auto">
            <a:xfrm>
              <a:off x="4780" y="3433"/>
              <a:ext cx="980" cy="57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grpSp>
      <p:graphicFrame>
        <p:nvGraphicFramePr>
          <p:cNvPr id="402480" name="Object 48"/>
          <p:cNvGraphicFramePr>
            <a:graphicFrameLocks noChangeAspect="1"/>
          </p:cNvGraphicFramePr>
          <p:nvPr/>
        </p:nvGraphicFramePr>
        <p:xfrm>
          <a:off x="4427538" y="2492375"/>
          <a:ext cx="1400175" cy="869950"/>
        </p:xfrm>
        <a:graphic>
          <a:graphicData uri="http://schemas.openxmlformats.org/presentationml/2006/ole">
            <mc:AlternateContent xmlns:mc="http://schemas.openxmlformats.org/markup-compatibility/2006">
              <mc:Choice xmlns:v="urn:schemas-microsoft-com:vml" Requires="v">
                <p:oleObj spid="_x0000_s131100" name="公式" r:id="rId25" imgW="723600" imgH="457200" progId="Equation.3">
                  <p:embed/>
                </p:oleObj>
              </mc:Choice>
              <mc:Fallback>
                <p:oleObj name="公式" r:id="rId25" imgW="723600" imgH="457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27538" y="2492375"/>
                        <a:ext cx="1400175"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2481" name="AutoShape 49"/>
          <p:cNvSpPr>
            <a:spLocks noChangeArrowheads="1"/>
          </p:cNvSpPr>
          <p:nvPr/>
        </p:nvSpPr>
        <p:spPr bwMode="auto">
          <a:xfrm>
            <a:off x="6218238" y="2949575"/>
            <a:ext cx="700087" cy="76200"/>
          </a:xfrm>
          <a:prstGeom prst="rightArrow">
            <a:avLst>
              <a:gd name="adj1" fmla="val 50000"/>
              <a:gd name="adj2" fmla="val 229687"/>
            </a:avLst>
          </a:prstGeom>
          <a:solidFill>
            <a:srgbClr val="FF0000"/>
          </a:solidFill>
          <a:ln w="9525">
            <a:solidFill>
              <a:srgbClr val="FF00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402483" name="Text Box 51"/>
          <p:cNvSpPr txBox="1">
            <a:spLocks noChangeArrowheads="1"/>
          </p:cNvSpPr>
          <p:nvPr/>
        </p:nvSpPr>
        <p:spPr bwMode="auto">
          <a:xfrm>
            <a:off x="5984875" y="2492375"/>
            <a:ext cx="124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r>
              <a:rPr lang="zh-CN" altLang="en-US" sz="1800" dirty="0">
                <a:latin typeface="Times New Roman" pitchFamily="18" charset="0"/>
                <a:ea typeface="楷体" panose="02010609060101010101" pitchFamily="49" charset="-122"/>
              </a:rPr>
              <a:t>两式相减</a:t>
            </a:r>
          </a:p>
        </p:txBody>
      </p:sp>
      <p:grpSp>
        <p:nvGrpSpPr>
          <p:cNvPr id="5" name="Group 71"/>
          <p:cNvGrpSpPr>
            <a:grpSpLocks/>
          </p:cNvGrpSpPr>
          <p:nvPr/>
        </p:nvGrpSpPr>
        <p:grpSpPr bwMode="auto">
          <a:xfrm>
            <a:off x="611188" y="2349500"/>
            <a:ext cx="3656012" cy="1033463"/>
            <a:chOff x="340" y="1480"/>
            <a:chExt cx="2303" cy="651"/>
          </a:xfrm>
        </p:grpSpPr>
        <p:graphicFrame>
          <p:nvGraphicFramePr>
            <p:cNvPr id="3086" name="Object 46"/>
            <p:cNvGraphicFramePr>
              <a:graphicFrameLocks noChangeAspect="1"/>
            </p:cNvGraphicFramePr>
            <p:nvPr/>
          </p:nvGraphicFramePr>
          <p:xfrm>
            <a:off x="1271" y="1480"/>
            <a:ext cx="1372" cy="651"/>
          </p:xfrm>
          <a:graphic>
            <a:graphicData uri="http://schemas.openxmlformats.org/presentationml/2006/ole">
              <mc:AlternateContent xmlns:mc="http://schemas.openxmlformats.org/markup-compatibility/2006">
                <mc:Choice xmlns:v="urn:schemas-microsoft-com:vml" Requires="v">
                  <p:oleObj spid="_x0000_s131101" name="BMP 图像" r:id="rId27" imgW="1935238" imgH="937341" progId="Paint.Picture">
                    <p:embed/>
                  </p:oleObj>
                </mc:Choice>
                <mc:Fallback>
                  <p:oleObj name="BMP 图像" r:id="rId27" imgW="1935238" imgH="937341" progId="Paint.Picture">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71" y="1480"/>
                          <a:ext cx="1372" cy="651"/>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1" name="Text Box 52"/>
            <p:cNvSpPr txBox="1">
              <a:spLocks noChangeArrowheads="1"/>
            </p:cNvSpPr>
            <p:nvPr/>
          </p:nvSpPr>
          <p:spPr bwMode="auto">
            <a:xfrm>
              <a:off x="340" y="1666"/>
              <a:ext cx="9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r>
                <a:rPr lang="zh-CN" altLang="en-US" dirty="0">
                  <a:solidFill>
                    <a:srgbClr val="800000"/>
                  </a:solidFill>
                  <a:latin typeface="Times New Roman" pitchFamily="18" charset="0"/>
                  <a:ea typeface="楷体" panose="02010609060101010101" pitchFamily="49" charset="-122"/>
                </a:rPr>
                <a:t>高斯光束</a:t>
              </a:r>
              <a:endParaRPr lang="zh-CN" altLang="en-US" sz="2000" b="0" dirty="0">
                <a:latin typeface="Times New Roman" pitchFamily="18" charset="0"/>
                <a:ea typeface="楷体" panose="02010609060101010101" pitchFamily="49" charset="-122"/>
              </a:endParaRPr>
            </a:p>
          </p:txBody>
        </p:sp>
      </p:grpSp>
      <p:grpSp>
        <p:nvGrpSpPr>
          <p:cNvPr id="6" name="Group 72"/>
          <p:cNvGrpSpPr>
            <a:grpSpLocks/>
          </p:cNvGrpSpPr>
          <p:nvPr/>
        </p:nvGrpSpPr>
        <p:grpSpPr bwMode="auto">
          <a:xfrm>
            <a:off x="7234238" y="2667000"/>
            <a:ext cx="1633537" cy="685800"/>
            <a:chOff x="4557" y="1680"/>
            <a:chExt cx="1029" cy="432"/>
          </a:xfrm>
        </p:grpSpPr>
        <p:graphicFrame>
          <p:nvGraphicFramePr>
            <p:cNvPr id="3085" name="Object 50"/>
            <p:cNvGraphicFramePr>
              <a:graphicFrameLocks noChangeAspect="1"/>
            </p:cNvGraphicFramePr>
            <p:nvPr/>
          </p:nvGraphicFramePr>
          <p:xfrm>
            <a:off x="4604" y="1706"/>
            <a:ext cx="926" cy="284"/>
          </p:xfrm>
          <a:graphic>
            <a:graphicData uri="http://schemas.openxmlformats.org/presentationml/2006/ole">
              <mc:AlternateContent xmlns:mc="http://schemas.openxmlformats.org/markup-compatibility/2006">
                <mc:Choice xmlns:v="urn:schemas-microsoft-com:vml" Requires="v">
                  <p:oleObj spid="_x0000_s131102" name="公式" r:id="rId29" imgW="685800" imgH="215640" progId="Equation.3">
                    <p:embed/>
                  </p:oleObj>
                </mc:Choice>
                <mc:Fallback>
                  <p:oleObj name="公式" r:id="rId29" imgW="685800" imgH="2156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04" y="1706"/>
                          <a:ext cx="926"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0" name="Rectangle 53"/>
            <p:cNvSpPr>
              <a:spLocks noChangeArrowheads="1"/>
            </p:cNvSpPr>
            <p:nvPr/>
          </p:nvSpPr>
          <p:spPr bwMode="auto">
            <a:xfrm>
              <a:off x="4557" y="1680"/>
              <a:ext cx="1029" cy="4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grpSp>
      <p:graphicFrame>
        <p:nvGraphicFramePr>
          <p:cNvPr id="3084" name="Object 54"/>
          <p:cNvGraphicFramePr>
            <a:graphicFrameLocks noChangeAspect="1"/>
          </p:cNvGraphicFramePr>
          <p:nvPr/>
        </p:nvGraphicFramePr>
        <p:xfrm>
          <a:off x="4427538" y="1557338"/>
          <a:ext cx="2476500" cy="695325"/>
        </p:xfrm>
        <a:graphic>
          <a:graphicData uri="http://schemas.openxmlformats.org/presentationml/2006/ole">
            <mc:AlternateContent xmlns:mc="http://schemas.openxmlformats.org/markup-compatibility/2006">
              <mc:Choice xmlns:v="urn:schemas-microsoft-com:vml" Requires="v">
                <p:oleObj spid="_x0000_s131103" name="公式" r:id="rId31" imgW="1625400" imgH="457200" progId="Equation.3">
                  <p:embed/>
                </p:oleObj>
              </mc:Choice>
              <mc:Fallback>
                <p:oleObj name="公式" r:id="rId31" imgW="1625400" imgH="45720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27538" y="1557338"/>
                        <a:ext cx="2476500"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9" name="Line 70"/>
          <p:cNvSpPr>
            <a:spLocks noChangeShapeType="1"/>
          </p:cNvSpPr>
          <p:nvPr/>
        </p:nvSpPr>
        <p:spPr bwMode="auto">
          <a:xfrm>
            <a:off x="250825" y="836613"/>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4679278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24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24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248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0247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0246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024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246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246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65" grpId="0"/>
      <p:bldP spid="402469" grpId="0" animBg="1"/>
      <p:bldP spid="402481" grpId="0" animBg="1"/>
      <p:bldP spid="40248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3460" name="Object 4"/>
          <p:cNvGraphicFramePr>
            <a:graphicFrameLocks noChangeAspect="1"/>
          </p:cNvGraphicFramePr>
          <p:nvPr/>
        </p:nvGraphicFramePr>
        <p:xfrm>
          <a:off x="5580063" y="1916113"/>
          <a:ext cx="2333625" cy="831850"/>
        </p:xfrm>
        <a:graphic>
          <a:graphicData uri="http://schemas.openxmlformats.org/presentationml/2006/ole">
            <mc:AlternateContent xmlns:mc="http://schemas.openxmlformats.org/markup-compatibility/2006">
              <mc:Choice xmlns:v="urn:schemas-microsoft-com:vml" Requires="v">
                <p:oleObj spid="_x0000_s132104" name="公式" r:id="rId3" imgW="1193760" imgH="431640" progId="Equation.3">
                  <p:embed/>
                </p:oleObj>
              </mc:Choice>
              <mc:Fallback>
                <p:oleObj name="公式" r:id="rId3" imgW="11937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1916113"/>
                        <a:ext cx="2333625"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3461" name="Text Box 5"/>
          <p:cNvSpPr txBox="1">
            <a:spLocks noChangeArrowheads="1"/>
          </p:cNvSpPr>
          <p:nvPr/>
        </p:nvSpPr>
        <p:spPr bwMode="auto">
          <a:xfrm>
            <a:off x="250825" y="3357563"/>
            <a:ext cx="8713788"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lnSpc>
                <a:spcPct val="120000"/>
              </a:lnSpc>
              <a:buFontTx/>
              <a:buChar char="•"/>
            </a:pPr>
            <a:r>
              <a:rPr lang="zh-CN" altLang="en-US" sz="2800" dirty="0">
                <a:solidFill>
                  <a:srgbClr val="800000"/>
                </a:solidFill>
                <a:latin typeface="楷体" panose="02010609060101010101" pitchFamily="49" charset="-122"/>
                <a:ea typeface="楷体" panose="02010609060101010101" pitchFamily="49" charset="-122"/>
              </a:rPr>
              <a:t>高斯光束</a:t>
            </a:r>
            <a:r>
              <a:rPr lang="zh-CN" altLang="en-US" sz="2800" dirty="0">
                <a:latin typeface="楷体" panose="02010609060101010101" pitchFamily="49" charset="-122"/>
                <a:ea typeface="楷体" panose="02010609060101010101" pitchFamily="49" charset="-122"/>
              </a:rPr>
              <a:t> </a:t>
            </a:r>
            <a:r>
              <a:rPr lang="en-US" altLang="zh-CN" sz="2800" i="1" dirty="0">
                <a:solidFill>
                  <a:schemeClr val="accent2"/>
                </a:solidFill>
                <a:latin typeface="Times New Roman" pitchFamily="18" charset="0"/>
                <a:ea typeface="楷体" panose="02010609060101010101" pitchFamily="49" charset="-122"/>
              </a:rPr>
              <a:t>q</a:t>
            </a:r>
            <a:r>
              <a:rPr lang="zh-CN" altLang="en-US" sz="2800" dirty="0">
                <a:solidFill>
                  <a:schemeClr val="accent2"/>
                </a:solidFill>
                <a:latin typeface="楷体" panose="02010609060101010101" pitchFamily="49" charset="-122"/>
                <a:ea typeface="楷体" panose="02010609060101010101" pitchFamily="49" charset="-122"/>
              </a:rPr>
              <a:t>参数通过光学系统的变换与球面波</a:t>
            </a:r>
            <a:r>
              <a:rPr lang="en-US" altLang="zh-CN" sz="2800" dirty="0">
                <a:solidFill>
                  <a:schemeClr val="accent2"/>
                </a:solidFill>
                <a:latin typeface="Times New Roman" pitchFamily="18" charset="0"/>
                <a:ea typeface="楷体" panose="02010609060101010101" pitchFamily="49" charset="-122"/>
              </a:rPr>
              <a:t>R</a:t>
            </a:r>
            <a:r>
              <a:rPr lang="zh-CN" altLang="en-US" sz="2800" dirty="0">
                <a:solidFill>
                  <a:schemeClr val="accent2"/>
                </a:solidFill>
                <a:latin typeface="楷体" panose="02010609060101010101" pitchFamily="49" charset="-122"/>
                <a:ea typeface="楷体" panose="02010609060101010101" pitchFamily="49" charset="-122"/>
              </a:rPr>
              <a:t>的变换相同</a:t>
            </a:r>
            <a:endParaRPr lang="zh-CN" altLang="en-US" sz="2800" dirty="0">
              <a:latin typeface="楷体" panose="02010609060101010101" pitchFamily="49" charset="-122"/>
              <a:ea typeface="楷体" panose="02010609060101010101" pitchFamily="49" charset="-122"/>
            </a:endParaRPr>
          </a:p>
        </p:txBody>
      </p:sp>
      <p:sp>
        <p:nvSpPr>
          <p:cNvPr id="403463" name="Text Box 7"/>
          <p:cNvSpPr txBox="1">
            <a:spLocks noChangeArrowheads="1"/>
          </p:cNvSpPr>
          <p:nvPr/>
        </p:nvSpPr>
        <p:spPr bwMode="auto">
          <a:xfrm>
            <a:off x="6400800" y="59436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r>
              <a:rPr lang="zh-CN" altLang="en-US" b="0" dirty="0">
                <a:solidFill>
                  <a:srgbClr val="FF0000"/>
                </a:solidFill>
                <a:latin typeface="Times New Roman" pitchFamily="18" charset="0"/>
              </a:rPr>
              <a:t>－</a:t>
            </a:r>
            <a:r>
              <a:rPr lang="en-US" altLang="zh-CN" b="0" i="1" dirty="0">
                <a:solidFill>
                  <a:srgbClr val="FF0000"/>
                </a:solidFill>
                <a:ea typeface="黑体" pitchFamily="49" charset="-122"/>
              </a:rPr>
              <a:t>ABCD</a:t>
            </a:r>
            <a:r>
              <a:rPr lang="zh-CN" altLang="en-US" i="1" dirty="0">
                <a:solidFill>
                  <a:srgbClr val="FF0000"/>
                </a:solidFill>
                <a:latin typeface="楷体" panose="02010609060101010101" pitchFamily="49" charset="-122"/>
                <a:ea typeface="楷体" panose="02010609060101010101" pitchFamily="49" charset="-122"/>
              </a:rPr>
              <a:t>公式</a:t>
            </a:r>
            <a:endParaRPr lang="zh-CN" altLang="en-US" sz="2000" dirty="0">
              <a:latin typeface="楷体" panose="02010609060101010101" pitchFamily="49" charset="-122"/>
              <a:ea typeface="楷体" panose="02010609060101010101" pitchFamily="49" charset="-122"/>
            </a:endParaRPr>
          </a:p>
        </p:txBody>
      </p:sp>
      <p:grpSp>
        <p:nvGrpSpPr>
          <p:cNvPr id="2" name="Group 25"/>
          <p:cNvGrpSpPr>
            <a:grpSpLocks/>
          </p:cNvGrpSpPr>
          <p:nvPr/>
        </p:nvGrpSpPr>
        <p:grpSpPr bwMode="auto">
          <a:xfrm>
            <a:off x="6172200" y="4572000"/>
            <a:ext cx="2287588" cy="1295400"/>
            <a:chOff x="3888" y="2880"/>
            <a:chExt cx="1441" cy="816"/>
          </a:xfrm>
        </p:grpSpPr>
        <p:graphicFrame>
          <p:nvGraphicFramePr>
            <p:cNvPr id="4103" name="Object 6"/>
            <p:cNvGraphicFramePr>
              <a:graphicFrameLocks noChangeAspect="1"/>
            </p:cNvGraphicFramePr>
            <p:nvPr/>
          </p:nvGraphicFramePr>
          <p:xfrm>
            <a:off x="3984" y="2928"/>
            <a:ext cx="1318" cy="679"/>
          </p:xfrm>
          <a:graphic>
            <a:graphicData uri="http://schemas.openxmlformats.org/presentationml/2006/ole">
              <mc:AlternateContent xmlns:mc="http://schemas.openxmlformats.org/markup-compatibility/2006">
                <mc:Choice xmlns:v="urn:schemas-microsoft-com:vml" Requires="v">
                  <p:oleObj spid="_x0000_s132105" name="公式" r:id="rId5" imgW="838080" imgH="431640" progId="Equation.3">
                    <p:embed/>
                  </p:oleObj>
                </mc:Choice>
                <mc:Fallback>
                  <p:oleObj name="公式" r:id="rId5" imgW="83808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 y="2928"/>
                          <a:ext cx="1318" cy="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1" name="Rectangle 8"/>
            <p:cNvSpPr>
              <a:spLocks noChangeArrowheads="1"/>
            </p:cNvSpPr>
            <p:nvPr/>
          </p:nvSpPr>
          <p:spPr bwMode="auto">
            <a:xfrm>
              <a:off x="3888" y="2880"/>
              <a:ext cx="1441" cy="816"/>
            </a:xfrm>
            <a:prstGeom prst="rect">
              <a:avLst/>
            </a:prstGeom>
            <a:noFill/>
            <a:ln w="38100" cmpd="dbl">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grpSp>
      <p:grpSp>
        <p:nvGrpSpPr>
          <p:cNvPr id="3" name="Group 21"/>
          <p:cNvGrpSpPr>
            <a:grpSpLocks/>
          </p:cNvGrpSpPr>
          <p:nvPr/>
        </p:nvGrpSpPr>
        <p:grpSpPr bwMode="auto">
          <a:xfrm>
            <a:off x="755650" y="1628775"/>
            <a:ext cx="4044950" cy="1570038"/>
            <a:chOff x="431" y="576"/>
            <a:chExt cx="2548" cy="989"/>
          </a:xfrm>
        </p:grpSpPr>
        <p:graphicFrame>
          <p:nvGraphicFramePr>
            <p:cNvPr id="4102" name="Object 2"/>
            <p:cNvGraphicFramePr>
              <a:graphicFrameLocks noChangeAspect="1"/>
            </p:cNvGraphicFramePr>
            <p:nvPr/>
          </p:nvGraphicFramePr>
          <p:xfrm>
            <a:off x="431" y="754"/>
            <a:ext cx="2548" cy="811"/>
          </p:xfrm>
          <a:graphic>
            <a:graphicData uri="http://schemas.openxmlformats.org/presentationml/2006/ole">
              <mc:AlternateContent xmlns:mc="http://schemas.openxmlformats.org/markup-compatibility/2006">
                <mc:Choice xmlns:v="urn:schemas-microsoft-com:vml" Requires="v">
                  <p:oleObj spid="_x0000_s132106" name="BMP 图像" r:id="rId7" imgW="3497883" imgH="1440305" progId="Paint.Picture">
                    <p:embed/>
                  </p:oleObj>
                </mc:Choice>
                <mc:Fallback>
                  <p:oleObj name="BMP 图像" r:id="rId7" imgW="3497883" imgH="1440305"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t="15877"/>
                        <a:stretch>
                          <a:fillRect/>
                        </a:stretch>
                      </p:blipFill>
                      <p:spPr bwMode="auto">
                        <a:xfrm>
                          <a:off x="431" y="754"/>
                          <a:ext cx="2548" cy="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7" name="Text Box 9"/>
            <p:cNvSpPr txBox="1">
              <a:spLocks noChangeArrowheads="1"/>
            </p:cNvSpPr>
            <p:nvPr/>
          </p:nvSpPr>
          <p:spPr bwMode="auto">
            <a:xfrm>
              <a:off x="1154" y="576"/>
              <a:ext cx="2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a:ea typeface="黑体" pitchFamily="49" charset="-122"/>
                </a:rPr>
                <a:t>R</a:t>
              </a:r>
              <a:r>
                <a:rPr lang="en-US" altLang="zh-CN" sz="1400" b="0" baseline="-25000">
                  <a:ea typeface="黑体" pitchFamily="49" charset="-122"/>
                </a:rPr>
                <a:t>1</a:t>
              </a:r>
              <a:endParaRPr lang="en-US" altLang="zh-CN" b="0">
                <a:ea typeface="黑体" pitchFamily="49" charset="-122"/>
              </a:endParaRPr>
            </a:p>
          </p:txBody>
        </p:sp>
        <p:sp>
          <p:nvSpPr>
            <p:cNvPr id="4118" name="Text Box 10"/>
            <p:cNvSpPr txBox="1">
              <a:spLocks noChangeArrowheads="1"/>
            </p:cNvSpPr>
            <p:nvPr/>
          </p:nvSpPr>
          <p:spPr bwMode="auto">
            <a:xfrm>
              <a:off x="1840" y="576"/>
              <a:ext cx="2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a:ea typeface="黑体" pitchFamily="49" charset="-122"/>
                </a:rPr>
                <a:t>R</a:t>
              </a:r>
              <a:r>
                <a:rPr lang="en-US" altLang="zh-CN" sz="1400" b="0" baseline="-25000">
                  <a:ea typeface="黑体" pitchFamily="49" charset="-122"/>
                </a:rPr>
                <a:t>2</a:t>
              </a:r>
            </a:p>
          </p:txBody>
        </p:sp>
        <p:sp>
          <p:nvSpPr>
            <p:cNvPr id="4119" name="Text Box 11"/>
            <p:cNvSpPr txBox="1">
              <a:spLocks noChangeArrowheads="1"/>
            </p:cNvSpPr>
            <p:nvPr/>
          </p:nvSpPr>
          <p:spPr bwMode="auto">
            <a:xfrm>
              <a:off x="909" y="768"/>
              <a:ext cx="2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a:ea typeface="黑体" pitchFamily="49" charset="-122"/>
                  <a:sym typeface="Symbol" pitchFamily="18" charset="2"/>
                </a:rPr>
                <a:t></a:t>
              </a:r>
              <a:r>
                <a:rPr lang="en-US" altLang="zh-CN" sz="1400" b="0" baseline="-25000">
                  <a:ea typeface="黑体" pitchFamily="49" charset="-122"/>
                  <a:sym typeface="Symbol" pitchFamily="18" charset="2"/>
                </a:rPr>
                <a:t>1</a:t>
              </a:r>
              <a:endParaRPr lang="en-US" altLang="zh-CN" b="0">
                <a:ea typeface="黑体" pitchFamily="49" charset="-122"/>
              </a:endParaRPr>
            </a:p>
          </p:txBody>
        </p:sp>
        <p:sp>
          <p:nvSpPr>
            <p:cNvPr id="4120" name="Text Box 12"/>
            <p:cNvSpPr txBox="1">
              <a:spLocks noChangeArrowheads="1"/>
            </p:cNvSpPr>
            <p:nvPr/>
          </p:nvSpPr>
          <p:spPr bwMode="auto">
            <a:xfrm>
              <a:off x="2036" y="768"/>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1400" b="0">
                  <a:ea typeface="黑体" pitchFamily="49" charset="-122"/>
                  <a:sym typeface="Symbol" pitchFamily="18" charset="2"/>
                </a:rPr>
                <a:t></a:t>
              </a:r>
              <a:r>
                <a:rPr lang="en-US" altLang="zh-CN" sz="1400" b="0" baseline="-25000">
                  <a:ea typeface="黑体" pitchFamily="49" charset="-122"/>
                  <a:sym typeface="Symbol" pitchFamily="18" charset="2"/>
                </a:rPr>
                <a:t>2</a:t>
              </a:r>
            </a:p>
          </p:txBody>
        </p:sp>
      </p:grpSp>
      <p:grpSp>
        <p:nvGrpSpPr>
          <p:cNvPr id="4" name="Group 22"/>
          <p:cNvGrpSpPr>
            <a:grpSpLocks/>
          </p:cNvGrpSpPr>
          <p:nvPr/>
        </p:nvGrpSpPr>
        <p:grpSpPr bwMode="auto">
          <a:xfrm>
            <a:off x="354013" y="188913"/>
            <a:ext cx="7545387" cy="903287"/>
            <a:chOff x="223" y="119"/>
            <a:chExt cx="4753" cy="569"/>
          </a:xfrm>
        </p:grpSpPr>
        <p:sp>
          <p:nvSpPr>
            <p:cNvPr id="4116" name="Text Box 3"/>
            <p:cNvSpPr txBox="1">
              <a:spLocks noChangeArrowheads="1"/>
            </p:cNvSpPr>
            <p:nvPr/>
          </p:nvSpPr>
          <p:spPr bwMode="auto">
            <a:xfrm>
              <a:off x="223" y="192"/>
              <a:ext cx="47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r>
                <a:rPr lang="en-US" altLang="zh-CN" sz="2800" dirty="0">
                  <a:solidFill>
                    <a:srgbClr val="0033CC"/>
                  </a:solidFill>
                  <a:latin typeface="楷体" panose="02010609060101010101" pitchFamily="49" charset="-122"/>
                  <a:ea typeface="楷体" panose="02010609060101010101" pitchFamily="49" charset="-122"/>
                </a:rPr>
                <a:t>3. </a:t>
              </a:r>
              <a:r>
                <a:rPr lang="zh-CN" altLang="en-US" sz="2800" dirty="0">
                  <a:solidFill>
                    <a:srgbClr val="0033CC"/>
                  </a:solidFill>
                  <a:latin typeface="楷体" panose="02010609060101010101" pitchFamily="49" charset="-122"/>
                  <a:ea typeface="楷体" panose="02010609060101010101" pitchFamily="49" charset="-122"/>
                </a:rPr>
                <a:t>光学系统－传输矩阵为       的光学系统</a:t>
              </a:r>
            </a:p>
          </p:txBody>
        </p:sp>
        <p:graphicFrame>
          <p:nvGraphicFramePr>
            <p:cNvPr id="4101" name="Object 13"/>
            <p:cNvGraphicFramePr>
              <a:graphicFrameLocks noChangeAspect="1"/>
            </p:cNvGraphicFramePr>
            <p:nvPr/>
          </p:nvGraphicFramePr>
          <p:xfrm>
            <a:off x="2925" y="119"/>
            <a:ext cx="680" cy="569"/>
          </p:xfrm>
          <a:graphic>
            <a:graphicData uri="http://schemas.openxmlformats.org/presentationml/2006/ole">
              <mc:AlternateContent xmlns:mc="http://schemas.openxmlformats.org/markup-compatibility/2006">
                <mc:Choice xmlns:v="urn:schemas-microsoft-com:vml" Requires="v">
                  <p:oleObj spid="_x0000_s132107" name="公式" r:id="rId9" imgW="545760" imgH="457200" progId="Equation.3">
                    <p:embed/>
                  </p:oleObj>
                </mc:Choice>
                <mc:Fallback>
                  <p:oleObj name="公式" r:id="rId9" imgW="54576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5" y="119"/>
                          <a:ext cx="680" cy="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3470" name="AutoShape 14"/>
          <p:cNvSpPr>
            <a:spLocks noChangeArrowheads="1"/>
          </p:cNvSpPr>
          <p:nvPr/>
        </p:nvSpPr>
        <p:spPr bwMode="auto">
          <a:xfrm>
            <a:off x="4648200" y="5029200"/>
            <a:ext cx="838200" cy="228600"/>
          </a:xfrm>
          <a:prstGeom prst="rightArrow">
            <a:avLst>
              <a:gd name="adj1" fmla="val 50000"/>
              <a:gd name="adj2" fmla="val 91667"/>
            </a:avLst>
          </a:prstGeom>
          <a:solidFill>
            <a:srgbClr val="FF0000"/>
          </a:solidFill>
          <a:ln w="9525">
            <a:solidFill>
              <a:srgbClr val="FF00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grpSp>
        <p:nvGrpSpPr>
          <p:cNvPr id="5" name="Group 23"/>
          <p:cNvGrpSpPr>
            <a:grpSpLocks/>
          </p:cNvGrpSpPr>
          <p:nvPr/>
        </p:nvGrpSpPr>
        <p:grpSpPr bwMode="auto">
          <a:xfrm>
            <a:off x="395288" y="4581525"/>
            <a:ext cx="3733800" cy="600075"/>
            <a:chOff x="249" y="2886"/>
            <a:chExt cx="2352" cy="378"/>
          </a:xfrm>
        </p:grpSpPr>
        <p:graphicFrame>
          <p:nvGraphicFramePr>
            <p:cNvPr id="4100" name="Object 15"/>
            <p:cNvGraphicFramePr>
              <a:graphicFrameLocks noChangeAspect="1"/>
            </p:cNvGraphicFramePr>
            <p:nvPr/>
          </p:nvGraphicFramePr>
          <p:xfrm>
            <a:off x="1474" y="2886"/>
            <a:ext cx="1127" cy="344"/>
          </p:xfrm>
          <a:graphic>
            <a:graphicData uri="http://schemas.openxmlformats.org/presentationml/2006/ole">
              <mc:AlternateContent xmlns:mc="http://schemas.openxmlformats.org/markup-compatibility/2006">
                <mc:Choice xmlns:v="urn:schemas-microsoft-com:vml" Requires="v">
                  <p:oleObj spid="_x0000_s132108" name="公式" r:id="rId11" imgW="685800" imgH="215640" progId="Equation.3">
                    <p:embed/>
                  </p:oleObj>
                </mc:Choice>
                <mc:Fallback>
                  <p:oleObj name="公式" r:id="rId11" imgW="68580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4" y="2886"/>
                          <a:ext cx="1127"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5" name="Text Box 17"/>
            <p:cNvSpPr txBox="1">
              <a:spLocks noChangeArrowheads="1"/>
            </p:cNvSpPr>
            <p:nvPr/>
          </p:nvSpPr>
          <p:spPr bwMode="auto">
            <a:xfrm>
              <a:off x="249" y="2976"/>
              <a:ext cx="9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dirty="0">
                  <a:solidFill>
                    <a:schemeClr val="accent2"/>
                  </a:solidFill>
                  <a:ea typeface="楷体" panose="02010609060101010101" pitchFamily="49" charset="-122"/>
                </a:rPr>
                <a:t>自由空间</a:t>
              </a:r>
              <a:endParaRPr lang="zh-CN" altLang="en-US" dirty="0">
                <a:ea typeface="楷体" panose="02010609060101010101" pitchFamily="49" charset="-122"/>
              </a:endParaRPr>
            </a:p>
          </p:txBody>
        </p:sp>
      </p:grpSp>
      <p:grpSp>
        <p:nvGrpSpPr>
          <p:cNvPr id="6" name="Group 24"/>
          <p:cNvGrpSpPr>
            <a:grpSpLocks/>
          </p:cNvGrpSpPr>
          <p:nvPr/>
        </p:nvGrpSpPr>
        <p:grpSpPr bwMode="auto">
          <a:xfrm>
            <a:off x="611188" y="5300663"/>
            <a:ext cx="3405187" cy="919162"/>
            <a:chOff x="385" y="3339"/>
            <a:chExt cx="2145" cy="579"/>
          </a:xfrm>
        </p:grpSpPr>
        <p:graphicFrame>
          <p:nvGraphicFramePr>
            <p:cNvPr id="4099" name="Object 16"/>
            <p:cNvGraphicFramePr>
              <a:graphicFrameLocks noChangeAspect="1"/>
            </p:cNvGraphicFramePr>
            <p:nvPr/>
          </p:nvGraphicFramePr>
          <p:xfrm>
            <a:off x="1474" y="3339"/>
            <a:ext cx="1056" cy="579"/>
          </p:xfrm>
          <a:graphic>
            <a:graphicData uri="http://schemas.openxmlformats.org/presentationml/2006/ole">
              <mc:AlternateContent xmlns:mc="http://schemas.openxmlformats.org/markup-compatibility/2006">
                <mc:Choice xmlns:v="urn:schemas-microsoft-com:vml" Requires="v">
                  <p:oleObj spid="_x0000_s132109" name="公式" r:id="rId13" imgW="787320" imgH="431640" progId="Equation.3">
                    <p:embed/>
                  </p:oleObj>
                </mc:Choice>
                <mc:Fallback>
                  <p:oleObj name="公式" r:id="rId13" imgW="787320" imgH="431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4" y="3339"/>
                          <a:ext cx="1056" cy="5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4" name="Text Box 18"/>
            <p:cNvSpPr txBox="1">
              <a:spLocks noChangeArrowheads="1"/>
            </p:cNvSpPr>
            <p:nvPr/>
          </p:nvSpPr>
          <p:spPr bwMode="auto">
            <a:xfrm>
              <a:off x="385" y="3521"/>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dirty="0">
                  <a:solidFill>
                    <a:schemeClr val="accent2"/>
                  </a:solidFill>
                  <a:ea typeface="楷体" panose="02010609060101010101" pitchFamily="49" charset="-122"/>
                </a:rPr>
                <a:t>透镜</a:t>
              </a:r>
              <a:endParaRPr lang="zh-CN" altLang="en-US" dirty="0">
                <a:ea typeface="楷体" panose="02010609060101010101" pitchFamily="49" charset="-122"/>
              </a:endParaRPr>
            </a:p>
          </p:txBody>
        </p:sp>
      </p:grpSp>
      <p:sp>
        <p:nvSpPr>
          <p:cNvPr id="403475" name="AutoShape 19"/>
          <p:cNvSpPr>
            <a:spLocks/>
          </p:cNvSpPr>
          <p:nvPr/>
        </p:nvSpPr>
        <p:spPr bwMode="auto">
          <a:xfrm>
            <a:off x="1908175" y="4797425"/>
            <a:ext cx="188913" cy="1371600"/>
          </a:xfrm>
          <a:prstGeom prst="leftBrace">
            <a:avLst>
              <a:gd name="adj1" fmla="val 6050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403476" name="Text Box 20"/>
          <p:cNvSpPr txBox="1">
            <a:spLocks noChangeArrowheads="1"/>
          </p:cNvSpPr>
          <p:nvPr/>
        </p:nvSpPr>
        <p:spPr bwMode="auto">
          <a:xfrm>
            <a:off x="539750" y="981075"/>
            <a:ext cx="1933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r>
              <a:rPr lang="zh-CN" altLang="en-US" sz="2800" dirty="0">
                <a:solidFill>
                  <a:srgbClr val="800000"/>
                </a:solidFill>
                <a:latin typeface="Times New Roman" pitchFamily="18" charset="0"/>
                <a:ea typeface="楷体" panose="02010609060101010101" pitchFamily="49" charset="-122"/>
              </a:rPr>
              <a:t>球面波</a:t>
            </a:r>
            <a:endParaRPr lang="zh-CN" altLang="en-US" sz="2800" dirty="0">
              <a:latin typeface="Times New Roman" pitchFamily="18" charset="0"/>
            </a:endParaRPr>
          </a:p>
        </p:txBody>
      </p:sp>
    </p:spTree>
    <p:extLst>
      <p:ext uri="{BB962C8B-B14F-4D97-AF65-F5344CB8AC3E}">
        <p14:creationId xmlns:p14="http://schemas.microsoft.com/office/powerpoint/2010/main" val="6907622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34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34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346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347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347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3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1" grpId="0"/>
      <p:bldP spid="403463" grpId="0"/>
      <p:bldP spid="403470" grpId="0" animBg="1"/>
      <p:bldP spid="403475" grpId="0" animBg="1"/>
      <p:bldP spid="40347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827088" y="620713"/>
            <a:ext cx="4470400" cy="1295400"/>
            <a:chOff x="476" y="391"/>
            <a:chExt cx="2816" cy="816"/>
          </a:xfrm>
        </p:grpSpPr>
        <p:graphicFrame>
          <p:nvGraphicFramePr>
            <p:cNvPr id="5123" name="Object 4"/>
            <p:cNvGraphicFramePr>
              <a:graphicFrameLocks noChangeAspect="1"/>
            </p:cNvGraphicFramePr>
            <p:nvPr/>
          </p:nvGraphicFramePr>
          <p:xfrm>
            <a:off x="572" y="439"/>
            <a:ext cx="1318" cy="679"/>
          </p:xfrm>
          <a:graphic>
            <a:graphicData uri="http://schemas.openxmlformats.org/presentationml/2006/ole">
              <mc:AlternateContent xmlns:mc="http://schemas.openxmlformats.org/markup-compatibility/2006">
                <mc:Choice xmlns:v="urn:schemas-microsoft-com:vml" Requires="v">
                  <p:oleObj spid="_x0000_s133124" name="公式" r:id="rId3" imgW="838080" imgH="431640" progId="Equation.3">
                    <p:embed/>
                  </p:oleObj>
                </mc:Choice>
                <mc:Fallback>
                  <p:oleObj name="公式" r:id="rId3" imgW="8380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 y="439"/>
                          <a:ext cx="1318" cy="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8" name="Text Box 5"/>
            <p:cNvSpPr txBox="1">
              <a:spLocks noChangeArrowheads="1"/>
            </p:cNvSpPr>
            <p:nvPr/>
          </p:nvSpPr>
          <p:spPr bwMode="auto">
            <a:xfrm>
              <a:off x="2018" y="618"/>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r>
                <a:rPr lang="zh-CN" altLang="en-US" b="0" dirty="0">
                  <a:solidFill>
                    <a:srgbClr val="FF0000"/>
                  </a:solidFill>
                  <a:latin typeface="Times New Roman" pitchFamily="18" charset="0"/>
                </a:rPr>
                <a:t>－</a:t>
              </a:r>
              <a:r>
                <a:rPr lang="en-US" altLang="zh-CN" b="0" i="1" dirty="0">
                  <a:solidFill>
                    <a:srgbClr val="FF0000"/>
                  </a:solidFill>
                  <a:latin typeface="Times New Roman" pitchFamily="18" charset="0"/>
                  <a:ea typeface="黑体" pitchFamily="49" charset="-122"/>
                </a:rPr>
                <a:t>ABCD</a:t>
              </a:r>
              <a:r>
                <a:rPr lang="zh-CN" altLang="en-US" i="1" dirty="0">
                  <a:solidFill>
                    <a:srgbClr val="FF0000"/>
                  </a:solidFill>
                  <a:latin typeface="楷体" panose="02010609060101010101" pitchFamily="49" charset="-122"/>
                  <a:ea typeface="楷体" panose="02010609060101010101" pitchFamily="49" charset="-122"/>
                </a:rPr>
                <a:t>公式</a:t>
              </a:r>
              <a:endParaRPr lang="zh-CN" altLang="en-US" sz="2000" dirty="0">
                <a:latin typeface="楷体" panose="02010609060101010101" pitchFamily="49" charset="-122"/>
                <a:ea typeface="楷体" panose="02010609060101010101" pitchFamily="49" charset="-122"/>
              </a:endParaRPr>
            </a:p>
          </p:txBody>
        </p:sp>
        <p:sp>
          <p:nvSpPr>
            <p:cNvPr id="5129" name="Rectangle 6"/>
            <p:cNvSpPr>
              <a:spLocks noChangeArrowheads="1"/>
            </p:cNvSpPr>
            <p:nvPr/>
          </p:nvSpPr>
          <p:spPr bwMode="auto">
            <a:xfrm>
              <a:off x="476" y="391"/>
              <a:ext cx="1441" cy="816"/>
            </a:xfrm>
            <a:prstGeom prst="rect">
              <a:avLst/>
            </a:prstGeom>
            <a:noFill/>
            <a:ln w="38100" cmpd="dbl">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grpSp>
      <p:grpSp>
        <p:nvGrpSpPr>
          <p:cNvPr id="3" name="Group 11"/>
          <p:cNvGrpSpPr>
            <a:grpSpLocks/>
          </p:cNvGrpSpPr>
          <p:nvPr/>
        </p:nvGrpSpPr>
        <p:grpSpPr bwMode="auto">
          <a:xfrm>
            <a:off x="395288" y="3573463"/>
            <a:ext cx="8748712" cy="2274887"/>
            <a:chOff x="249" y="2251"/>
            <a:chExt cx="5307" cy="1433"/>
          </a:xfrm>
        </p:grpSpPr>
        <p:sp>
          <p:nvSpPr>
            <p:cNvPr id="5127" name="Text Box 7"/>
            <p:cNvSpPr txBox="1">
              <a:spLocks noChangeArrowheads="1"/>
            </p:cNvSpPr>
            <p:nvPr/>
          </p:nvSpPr>
          <p:spPr bwMode="auto">
            <a:xfrm>
              <a:off x="249" y="2251"/>
              <a:ext cx="5307" cy="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r>
                <a:rPr lang="zh-CN" altLang="en-US" sz="2600" dirty="0">
                  <a:latin typeface="楷体" panose="02010609060101010101" pitchFamily="49" charset="-122"/>
                  <a:ea typeface="楷体" panose="02010609060101010101" pitchFamily="49" charset="-122"/>
                </a:rPr>
                <a:t>优点：能通过任意复杂的光学系统追踪高斯光束的</a:t>
              </a:r>
              <a:r>
                <a:rPr lang="en-US" altLang="zh-CN" sz="2600" i="1" dirty="0">
                  <a:latin typeface="楷体" panose="02010609060101010101" pitchFamily="49" charset="-122"/>
                  <a:ea typeface="楷体" panose="02010609060101010101" pitchFamily="49" charset="-122"/>
                </a:rPr>
                <a:t>q</a:t>
              </a:r>
              <a:r>
                <a:rPr lang="zh-CN" altLang="en-US" sz="2600" dirty="0">
                  <a:latin typeface="楷体" panose="02010609060101010101" pitchFamily="49" charset="-122"/>
                  <a:ea typeface="楷体" panose="02010609060101010101" pitchFamily="49" charset="-122"/>
                </a:rPr>
                <a:t>参</a:t>
              </a:r>
            </a:p>
            <a:p>
              <a:r>
                <a:rPr lang="zh-CN" altLang="en-US" sz="2600" dirty="0">
                  <a:latin typeface="楷体" panose="02010609060101010101" pitchFamily="49" charset="-122"/>
                  <a:ea typeface="楷体" panose="02010609060101010101" pitchFamily="49" charset="-122"/>
                </a:rPr>
                <a:t>      数值，只要知道了傍轴光线通过该系统的变换矩</a:t>
              </a:r>
            </a:p>
            <a:p>
              <a:r>
                <a:rPr lang="zh-CN" altLang="en-US" sz="2600" dirty="0">
                  <a:latin typeface="楷体" panose="02010609060101010101" pitchFamily="49" charset="-122"/>
                  <a:ea typeface="楷体" panose="02010609060101010101" pitchFamily="49" charset="-122"/>
                </a:rPr>
                <a:t>      阵       ，在求得某位置处的</a:t>
              </a:r>
              <a:r>
                <a:rPr lang="en-US" altLang="zh-CN" sz="2600" i="1" dirty="0">
                  <a:latin typeface="Times New Roman" pitchFamily="18" charset="0"/>
                  <a:ea typeface="楷体" panose="02010609060101010101" pitchFamily="49" charset="-122"/>
                </a:rPr>
                <a:t>q(z</a:t>
              </a:r>
              <a:r>
                <a:rPr lang="en-US" altLang="zh-CN" sz="2600" dirty="0">
                  <a:latin typeface="Times New Roman" pitchFamily="18" charset="0"/>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后，光束的曲</a:t>
              </a:r>
            </a:p>
            <a:p>
              <a:r>
                <a:rPr lang="zh-CN" altLang="en-US" sz="2600" dirty="0">
                  <a:latin typeface="楷体" panose="02010609060101010101" pitchFamily="49" charset="-122"/>
                  <a:ea typeface="楷体" panose="02010609060101010101" pitchFamily="49" charset="-122"/>
                </a:rPr>
                <a:t>      率半径</a:t>
              </a:r>
              <a:r>
                <a:rPr lang="en-US" altLang="zh-CN" sz="2600" i="1" dirty="0">
                  <a:latin typeface="Times New Roman" pitchFamily="18" charset="0"/>
                  <a:ea typeface="楷体" panose="02010609060101010101" pitchFamily="49" charset="-122"/>
                </a:rPr>
                <a:t>R(z)</a:t>
              </a:r>
              <a:r>
                <a:rPr lang="zh-CN" altLang="en-US" sz="2600" dirty="0">
                  <a:latin typeface="楷体" panose="02010609060101010101" pitchFamily="49" charset="-122"/>
                  <a:ea typeface="楷体" panose="02010609060101010101" pitchFamily="49" charset="-122"/>
                </a:rPr>
                <a:t>及光斑大小</a:t>
              </a:r>
              <a:r>
                <a:rPr lang="en-US" altLang="zh-CN" sz="2600" i="1" dirty="0">
                  <a:latin typeface="Times New Roman" pitchFamily="18" charset="0"/>
                  <a:ea typeface="楷体" panose="02010609060101010101" pitchFamily="49" charset="-122"/>
                </a:rPr>
                <a:t>w(z)</a:t>
              </a:r>
              <a:r>
                <a:rPr lang="zh-CN" altLang="en-US" sz="2600" dirty="0">
                  <a:latin typeface="楷体" panose="02010609060101010101" pitchFamily="49" charset="-122"/>
                  <a:ea typeface="楷体" panose="02010609060101010101" pitchFamily="49" charset="-122"/>
                </a:rPr>
                <a:t>即可计算得出。</a:t>
              </a:r>
            </a:p>
          </p:txBody>
        </p:sp>
        <p:graphicFrame>
          <p:nvGraphicFramePr>
            <p:cNvPr id="5122" name="Object 8"/>
            <p:cNvGraphicFramePr>
              <a:graphicFrameLocks noChangeAspect="1"/>
            </p:cNvGraphicFramePr>
            <p:nvPr/>
          </p:nvGraphicFramePr>
          <p:xfrm>
            <a:off x="1202" y="2886"/>
            <a:ext cx="635" cy="532"/>
          </p:xfrm>
          <a:graphic>
            <a:graphicData uri="http://schemas.openxmlformats.org/presentationml/2006/ole">
              <mc:AlternateContent xmlns:mc="http://schemas.openxmlformats.org/markup-compatibility/2006">
                <mc:Choice xmlns:v="urn:schemas-microsoft-com:vml" Requires="v">
                  <p:oleObj spid="_x0000_s133125" name="公式" r:id="rId5" imgW="545760" imgH="457200" progId="Equation.3">
                    <p:embed/>
                  </p:oleObj>
                </mc:Choice>
                <mc:Fallback>
                  <p:oleObj name="公式" r:id="rId5" imgW="54576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 y="2886"/>
                          <a:ext cx="635" cy="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2681" name="Text Box 9"/>
          <p:cNvSpPr txBox="1">
            <a:spLocks noChangeArrowheads="1"/>
          </p:cNvSpPr>
          <p:nvPr/>
        </p:nvSpPr>
        <p:spPr bwMode="auto">
          <a:xfrm>
            <a:off x="684213" y="2133600"/>
            <a:ext cx="7920037"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a:lnSpc>
                <a:spcPct val="115000"/>
              </a:lnSpc>
            </a:pPr>
            <a:r>
              <a:rPr lang="zh-CN" altLang="en-US" sz="2800" dirty="0">
                <a:latin typeface="楷体" panose="02010609060101010101" pitchFamily="49" charset="-122"/>
                <a:ea typeface="楷体" panose="02010609060101010101" pitchFamily="49" charset="-122"/>
              </a:rPr>
              <a:t>上式就是</a:t>
            </a:r>
            <a:r>
              <a:rPr lang="zh-CN" altLang="en-US" sz="2800" dirty="0">
                <a:solidFill>
                  <a:schemeClr val="accent2"/>
                </a:solidFill>
                <a:latin typeface="楷体" panose="02010609060101010101" pitchFamily="49" charset="-122"/>
                <a:ea typeface="楷体" panose="02010609060101010101" pitchFamily="49" charset="-122"/>
              </a:rPr>
              <a:t>高斯光束经任何光学系统变换</a:t>
            </a:r>
            <a:r>
              <a:rPr lang="zh-CN" altLang="en-US" sz="2800" dirty="0">
                <a:latin typeface="楷体" panose="02010609060101010101" pitchFamily="49" charset="-122"/>
                <a:ea typeface="楷体" panose="02010609060101010101" pitchFamily="49" charset="-122"/>
              </a:rPr>
              <a:t>时服从的所谓</a:t>
            </a:r>
            <a:r>
              <a:rPr lang="en-US" altLang="zh-CN" sz="2800" dirty="0">
                <a:latin typeface="Times New Roman" pitchFamily="18" charset="0"/>
                <a:ea typeface="楷体" panose="02010609060101010101" pitchFamily="49" charset="-122"/>
              </a:rPr>
              <a:t>ABCD</a:t>
            </a:r>
            <a:r>
              <a:rPr lang="zh-CN" altLang="en-US" sz="2800" dirty="0">
                <a:latin typeface="楷体" panose="02010609060101010101" pitchFamily="49" charset="-122"/>
                <a:ea typeface="楷体" panose="02010609060101010101" pitchFamily="49" charset="-122"/>
              </a:rPr>
              <a:t>公式。</a:t>
            </a:r>
          </a:p>
        </p:txBody>
      </p:sp>
    </p:spTree>
    <p:extLst>
      <p:ext uri="{BB962C8B-B14F-4D97-AF65-F5344CB8AC3E}">
        <p14:creationId xmlns:p14="http://schemas.microsoft.com/office/powerpoint/2010/main" val="31832747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26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8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Rectangle 4"/>
          <p:cNvSpPr>
            <a:spLocks noChangeArrowheads="1"/>
          </p:cNvSpPr>
          <p:nvPr/>
        </p:nvSpPr>
        <p:spPr bwMode="auto">
          <a:xfrm>
            <a:off x="468313" y="188913"/>
            <a:ext cx="5808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三、</a:t>
            </a:r>
            <a:r>
              <a:rPr lang="en-US" altLang="zh-CN" sz="2800" i="1" dirty="0">
                <a:latin typeface="Times New Roman" pitchFamily="18" charset="0"/>
                <a:ea typeface="楷体" panose="02010609060101010101" pitchFamily="49" charset="-122"/>
              </a:rPr>
              <a:t>q </a:t>
            </a:r>
            <a:r>
              <a:rPr lang="zh-CN" altLang="en-US" sz="2800" dirty="0">
                <a:latin typeface="楷体" panose="02010609060101010101" pitchFamily="49" charset="-122"/>
                <a:ea typeface="楷体" panose="02010609060101010101" pitchFamily="49" charset="-122"/>
              </a:rPr>
              <a:t>参数分析高斯光束的传输问题</a:t>
            </a:r>
          </a:p>
        </p:txBody>
      </p:sp>
      <p:pic>
        <p:nvPicPr>
          <p:cNvPr id="404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981075"/>
            <a:ext cx="43211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486" name="Rectangle 6"/>
          <p:cNvSpPr>
            <a:spLocks noChangeArrowheads="1"/>
          </p:cNvSpPr>
          <p:nvPr/>
        </p:nvSpPr>
        <p:spPr bwMode="auto">
          <a:xfrm>
            <a:off x="611188" y="981075"/>
            <a:ext cx="360045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25000"/>
              </a:spcBef>
            </a:pPr>
            <a:r>
              <a:rPr lang="zh-CN" altLang="en-US" sz="2800" dirty="0">
                <a:latin typeface="楷体" panose="02010609060101010101" pitchFamily="49" charset="-122"/>
                <a:ea typeface="楷体" panose="02010609060101010101" pitchFamily="49" charset="-122"/>
              </a:rPr>
              <a:t>已知：</a:t>
            </a:r>
            <a:r>
              <a:rPr lang="en-US" altLang="zh-CN" sz="2800" i="1" dirty="0">
                <a:latin typeface="Times New Roman" pitchFamily="18" charset="0"/>
                <a:ea typeface="楷体" panose="02010609060101010101" pitchFamily="49" charset="-122"/>
              </a:rPr>
              <a:t>w</a:t>
            </a:r>
            <a:r>
              <a:rPr lang="en-US" altLang="zh-CN" sz="2800" baseline="-25000" dirty="0">
                <a:latin typeface="Times New Roman" pitchFamily="18" charset="0"/>
                <a:ea typeface="楷体" panose="02010609060101010101" pitchFamily="49" charset="-122"/>
              </a:rPr>
              <a:t>0 </a:t>
            </a:r>
            <a:r>
              <a:rPr lang="en-US" altLang="zh-CN" sz="2800" i="1" dirty="0">
                <a:latin typeface="Times New Roman" pitchFamily="18" charset="0"/>
                <a:ea typeface="楷体" panose="02010609060101010101" pitchFamily="49" charset="-122"/>
              </a:rPr>
              <a:t>,  l,  F</a:t>
            </a:r>
            <a:endParaRPr lang="en-US" altLang="zh-CN" sz="2800" dirty="0">
              <a:latin typeface="Times New Roman" pitchFamily="18" charset="0"/>
              <a:ea typeface="楷体" panose="02010609060101010101" pitchFamily="49" charset="-122"/>
            </a:endParaRPr>
          </a:p>
          <a:p>
            <a:pPr eaLnBrk="1" hangingPunct="1">
              <a:lnSpc>
                <a:spcPct val="130000"/>
              </a:lnSpc>
              <a:spcBef>
                <a:spcPct val="0"/>
              </a:spcBef>
            </a:pPr>
            <a:r>
              <a:rPr lang="zh-CN" altLang="en-US" sz="2800" dirty="0">
                <a:latin typeface="楷体" panose="02010609060101010101" pitchFamily="49" charset="-122"/>
                <a:ea typeface="楷体" panose="02010609060101010101" pitchFamily="49" charset="-122"/>
              </a:rPr>
              <a:t>求：通过透镜后，高斯光束参数 </a:t>
            </a:r>
            <a:r>
              <a:rPr lang="en-US" altLang="zh-CN" sz="2800" i="1" dirty="0" err="1">
                <a:latin typeface="Times New Roman" pitchFamily="18" charset="0"/>
                <a:ea typeface="楷体" panose="02010609060101010101" pitchFamily="49" charset="-122"/>
              </a:rPr>
              <a:t>w</a:t>
            </a:r>
            <a:r>
              <a:rPr lang="en-US" altLang="zh-CN" sz="2800" i="1" baseline="-25000" dirty="0" err="1">
                <a:latin typeface="Times New Roman" pitchFamily="18" charset="0"/>
                <a:ea typeface="楷体" panose="02010609060101010101" pitchFamily="49" charset="-122"/>
              </a:rPr>
              <a:t>c</a:t>
            </a:r>
            <a:r>
              <a:rPr lang="en-US" altLang="zh-CN" sz="2800" i="1" dirty="0">
                <a:latin typeface="Times New Roman" pitchFamily="18" charset="0"/>
                <a:ea typeface="楷体" panose="02010609060101010101" pitchFamily="49" charset="-122"/>
              </a:rPr>
              <a:t>, </a:t>
            </a:r>
            <a:r>
              <a:rPr lang="en-US" altLang="zh-CN" sz="2800" i="1" dirty="0" err="1">
                <a:latin typeface="Times New Roman" pitchFamily="18" charset="0"/>
                <a:ea typeface="楷体" panose="02010609060101010101" pitchFamily="49" charset="-122"/>
              </a:rPr>
              <a:t>R</a:t>
            </a:r>
            <a:r>
              <a:rPr lang="en-US" altLang="zh-CN" sz="2800" i="1" baseline="-25000" dirty="0" err="1">
                <a:latin typeface="Times New Roman" pitchFamily="18" charset="0"/>
                <a:ea typeface="楷体" panose="02010609060101010101" pitchFamily="49" charset="-122"/>
              </a:rPr>
              <a:t>c</a:t>
            </a:r>
            <a:endParaRPr lang="en-US" altLang="zh-CN" sz="2800" baseline="-25000" dirty="0">
              <a:latin typeface="Times New Roman" pitchFamily="18" charset="0"/>
              <a:ea typeface="楷体" panose="02010609060101010101" pitchFamily="49" charset="-122"/>
            </a:endParaRPr>
          </a:p>
        </p:txBody>
      </p:sp>
      <p:sp>
        <p:nvSpPr>
          <p:cNvPr id="404487" name="Text Box 7"/>
          <p:cNvSpPr txBox="1">
            <a:spLocks noChangeArrowheads="1"/>
          </p:cNvSpPr>
          <p:nvPr/>
        </p:nvSpPr>
        <p:spPr bwMode="auto">
          <a:xfrm>
            <a:off x="539750" y="4724400"/>
            <a:ext cx="4176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r>
              <a:rPr lang="zh-CN" altLang="en-US" sz="2800" dirty="0">
                <a:latin typeface="楷体" panose="02010609060101010101" pitchFamily="49" charset="-122"/>
                <a:ea typeface="楷体" panose="02010609060101010101" pitchFamily="49" charset="-122"/>
              </a:rPr>
              <a:t>方法</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由</a:t>
            </a:r>
            <a:r>
              <a:rPr lang="en-US" altLang="zh-CN" sz="2800" dirty="0">
                <a:latin typeface="Times New Roman" pitchFamily="18" charset="0"/>
                <a:ea typeface="楷体" panose="02010609060101010101" pitchFamily="49" charset="-122"/>
              </a:rPr>
              <a:t>ABCD</a:t>
            </a:r>
            <a:r>
              <a:rPr lang="zh-CN" altLang="en-US" sz="2800" dirty="0">
                <a:latin typeface="楷体" panose="02010609060101010101" pitchFamily="49" charset="-122"/>
                <a:ea typeface="楷体" panose="02010609060101010101" pitchFamily="49" charset="-122"/>
              </a:rPr>
              <a:t>公式求</a:t>
            </a:r>
            <a:r>
              <a:rPr lang="en-US" altLang="zh-CN" sz="2800" i="1" dirty="0">
                <a:latin typeface="Times New Roman" pitchFamily="18" charset="0"/>
                <a:ea typeface="楷体" panose="02010609060101010101" pitchFamily="49" charset="-122"/>
              </a:rPr>
              <a:t>q</a:t>
            </a:r>
            <a:r>
              <a:rPr lang="en-US" altLang="zh-CN" sz="2800" baseline="-25000" dirty="0">
                <a:latin typeface="Times New Roman" pitchFamily="18" charset="0"/>
                <a:ea typeface="楷体" panose="02010609060101010101" pitchFamily="49" charset="-122"/>
              </a:rPr>
              <a:t>c</a:t>
            </a:r>
            <a:r>
              <a:rPr lang="zh-CN" altLang="en-US" sz="2800" dirty="0">
                <a:latin typeface="楷体" panose="02010609060101010101" pitchFamily="49" charset="-122"/>
                <a:ea typeface="楷体" panose="02010609060101010101" pitchFamily="49" charset="-122"/>
              </a:rPr>
              <a:t>！</a:t>
            </a:r>
          </a:p>
        </p:txBody>
      </p:sp>
      <p:sp>
        <p:nvSpPr>
          <p:cNvPr id="404488" name="Rectangle 8"/>
          <p:cNvSpPr>
            <a:spLocks noChangeArrowheads="1"/>
          </p:cNvSpPr>
          <p:nvPr/>
        </p:nvSpPr>
        <p:spPr bwMode="auto">
          <a:xfrm>
            <a:off x="684213" y="3357563"/>
            <a:ext cx="8459787"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40000"/>
              </a:spcBef>
            </a:pPr>
            <a:r>
              <a:rPr lang="en-US" altLang="zh-CN" sz="2800" i="1" dirty="0">
                <a:latin typeface="Times New Roman" pitchFamily="18" charset="0"/>
              </a:rPr>
              <a:t>z=0</a:t>
            </a:r>
            <a:r>
              <a:rPr lang="zh-CN" altLang="en-US" sz="2800" i="1" dirty="0">
                <a:latin typeface="Times New Roman" pitchFamily="18" charset="0"/>
              </a:rPr>
              <a:t>：   </a:t>
            </a:r>
            <a:r>
              <a:rPr lang="en-US" altLang="zh-CN" sz="2800" i="1" dirty="0">
                <a:latin typeface="Times New Roman" pitchFamily="18" charset="0"/>
              </a:rPr>
              <a:t>q</a:t>
            </a:r>
            <a:r>
              <a:rPr lang="en-US" altLang="zh-CN" sz="2800" i="1" baseline="-25000" dirty="0">
                <a:latin typeface="Times New Roman" pitchFamily="18" charset="0"/>
              </a:rPr>
              <a:t>0</a:t>
            </a:r>
            <a:r>
              <a:rPr lang="en-US" altLang="zh-CN" sz="2800" i="1" dirty="0">
                <a:latin typeface="Times New Roman" pitchFamily="18" charset="0"/>
              </a:rPr>
              <a:t>= if     f = </a:t>
            </a:r>
            <a:r>
              <a:rPr lang="en-US" altLang="zh-CN" sz="2800" i="1" dirty="0">
                <a:latin typeface="Times New Roman" pitchFamily="18" charset="0"/>
                <a:sym typeface="Symbol" pitchFamily="18" charset="2"/>
              </a:rPr>
              <a:t> w</a:t>
            </a:r>
            <a:r>
              <a:rPr lang="en-US" altLang="zh-CN" sz="2800" i="1" baseline="-25000" dirty="0">
                <a:latin typeface="Times New Roman" pitchFamily="18" charset="0"/>
                <a:sym typeface="Symbol" pitchFamily="18" charset="2"/>
              </a:rPr>
              <a:t>0</a:t>
            </a:r>
            <a:r>
              <a:rPr lang="en-US" altLang="zh-CN" sz="2800" i="1" baseline="30000" dirty="0">
                <a:latin typeface="Times New Roman" pitchFamily="18" charset="0"/>
                <a:sym typeface="Symbol" pitchFamily="18" charset="2"/>
              </a:rPr>
              <a:t>2</a:t>
            </a:r>
            <a:r>
              <a:rPr lang="en-US" altLang="zh-CN" sz="2800" i="1" dirty="0">
                <a:latin typeface="Times New Roman" pitchFamily="18" charset="0"/>
                <a:sym typeface="Symbol" pitchFamily="18" charset="2"/>
              </a:rPr>
              <a:t>/             </a:t>
            </a:r>
            <a:r>
              <a:rPr lang="en-US" altLang="zh-CN" sz="2800" dirty="0">
                <a:latin typeface="Times New Roman" pitchFamily="18" charset="0"/>
              </a:rPr>
              <a:t>A</a:t>
            </a:r>
            <a:r>
              <a:rPr lang="zh-CN" altLang="zh-CN" sz="2800" dirty="0">
                <a:latin typeface="Times New Roman" pitchFamily="18" charset="0"/>
                <a:ea typeface="楷体" panose="02010609060101010101" pitchFamily="49" charset="-122"/>
              </a:rPr>
              <a:t>处</a:t>
            </a:r>
            <a:r>
              <a:rPr lang="zh-CN" altLang="en-US" sz="2800" dirty="0">
                <a:latin typeface="Times New Roman" pitchFamily="18" charset="0"/>
              </a:rPr>
              <a:t>：</a:t>
            </a:r>
            <a:r>
              <a:rPr lang="zh-CN" altLang="zh-CN" sz="2800" dirty="0">
                <a:latin typeface="Times New Roman" pitchFamily="18" charset="0"/>
              </a:rPr>
              <a:t>  </a:t>
            </a:r>
            <a:r>
              <a:rPr lang="en-US" altLang="zh-CN" sz="2800" i="1" dirty="0" err="1">
                <a:latin typeface="Times New Roman" pitchFamily="18" charset="0"/>
              </a:rPr>
              <a:t>q</a:t>
            </a:r>
            <a:r>
              <a:rPr lang="en-US" altLang="zh-CN" sz="2800" i="1" baseline="-25000" dirty="0" err="1">
                <a:latin typeface="Times New Roman" pitchFamily="18" charset="0"/>
              </a:rPr>
              <a:t>A</a:t>
            </a:r>
            <a:r>
              <a:rPr lang="en-US" altLang="zh-CN" sz="2800" i="1" baseline="-25000" dirty="0">
                <a:latin typeface="Times New Roman" pitchFamily="18" charset="0"/>
              </a:rPr>
              <a:t> </a:t>
            </a:r>
            <a:r>
              <a:rPr lang="en-US" altLang="zh-CN" sz="2800" i="1" dirty="0">
                <a:latin typeface="Times New Roman" pitchFamily="18" charset="0"/>
              </a:rPr>
              <a:t>= q</a:t>
            </a:r>
            <a:r>
              <a:rPr lang="en-US" altLang="zh-CN" sz="2800" i="1" baseline="-25000" dirty="0">
                <a:latin typeface="Times New Roman" pitchFamily="18" charset="0"/>
              </a:rPr>
              <a:t>0</a:t>
            </a:r>
            <a:r>
              <a:rPr lang="en-US" altLang="zh-CN" sz="2800" i="1" dirty="0">
                <a:latin typeface="Times New Roman" pitchFamily="18" charset="0"/>
              </a:rPr>
              <a:t>+ l</a:t>
            </a:r>
          </a:p>
          <a:p>
            <a:pPr eaLnBrk="1" hangingPunct="1">
              <a:lnSpc>
                <a:spcPct val="130000"/>
              </a:lnSpc>
              <a:spcBef>
                <a:spcPct val="40000"/>
              </a:spcBef>
            </a:pPr>
            <a:r>
              <a:rPr lang="en-US" altLang="zh-CN" sz="2800" i="1" dirty="0">
                <a:latin typeface="Times New Roman" pitchFamily="18" charset="0"/>
              </a:rPr>
              <a:t>B</a:t>
            </a:r>
            <a:r>
              <a:rPr lang="zh-CN" altLang="zh-CN" sz="2800" i="1" dirty="0">
                <a:latin typeface="Times New Roman" pitchFamily="18" charset="0"/>
                <a:ea typeface="楷体" panose="02010609060101010101" pitchFamily="49" charset="-122"/>
              </a:rPr>
              <a:t>处</a:t>
            </a:r>
            <a:r>
              <a:rPr lang="zh-CN" altLang="en-US" sz="2800" i="1" dirty="0">
                <a:latin typeface="Times New Roman" pitchFamily="18" charset="0"/>
              </a:rPr>
              <a:t>：</a:t>
            </a:r>
            <a:r>
              <a:rPr lang="zh-CN" altLang="zh-CN" sz="2800" i="1" dirty="0">
                <a:latin typeface="Times New Roman" pitchFamily="18" charset="0"/>
              </a:rPr>
              <a:t>  1/</a:t>
            </a:r>
            <a:r>
              <a:rPr lang="en-US" altLang="zh-CN" sz="2800" i="1" dirty="0" err="1">
                <a:latin typeface="Times New Roman" pitchFamily="18" charset="0"/>
              </a:rPr>
              <a:t>q</a:t>
            </a:r>
            <a:r>
              <a:rPr lang="en-US" altLang="zh-CN" sz="2800" i="1" baseline="-25000" dirty="0" err="1">
                <a:latin typeface="Times New Roman" pitchFamily="18" charset="0"/>
              </a:rPr>
              <a:t>B</a:t>
            </a:r>
            <a:r>
              <a:rPr lang="en-US" altLang="zh-CN" sz="2800" i="1" baseline="-25000" dirty="0">
                <a:latin typeface="Times New Roman" pitchFamily="18" charset="0"/>
              </a:rPr>
              <a:t> </a:t>
            </a:r>
            <a:r>
              <a:rPr lang="en-US" altLang="zh-CN" sz="2800" i="1" dirty="0">
                <a:latin typeface="Times New Roman" pitchFamily="18" charset="0"/>
              </a:rPr>
              <a:t>= 1/</a:t>
            </a:r>
            <a:r>
              <a:rPr lang="en-US" altLang="zh-CN" sz="2800" i="1" dirty="0" err="1">
                <a:latin typeface="Times New Roman" pitchFamily="18" charset="0"/>
              </a:rPr>
              <a:t>q</a:t>
            </a:r>
            <a:r>
              <a:rPr lang="en-US" altLang="zh-CN" sz="2800" i="1" baseline="-25000" dirty="0" err="1">
                <a:latin typeface="Times New Roman" pitchFamily="18" charset="0"/>
              </a:rPr>
              <a:t>A</a:t>
            </a:r>
            <a:r>
              <a:rPr lang="en-US" altLang="zh-CN" sz="2800" i="1" dirty="0">
                <a:latin typeface="Times New Roman" pitchFamily="18" charset="0"/>
              </a:rPr>
              <a:t>- 1/F                   C</a:t>
            </a:r>
            <a:r>
              <a:rPr lang="zh-CN" altLang="zh-CN" sz="2800" dirty="0">
                <a:latin typeface="Times New Roman" pitchFamily="18" charset="0"/>
                <a:ea typeface="楷体" panose="02010609060101010101" pitchFamily="49" charset="-122"/>
              </a:rPr>
              <a:t>处</a:t>
            </a:r>
            <a:r>
              <a:rPr lang="zh-CN" altLang="en-US" sz="2800" i="1" dirty="0">
                <a:latin typeface="Times New Roman" pitchFamily="18" charset="0"/>
              </a:rPr>
              <a:t>：</a:t>
            </a:r>
            <a:r>
              <a:rPr lang="zh-CN" altLang="zh-CN" sz="2800" i="1" dirty="0">
                <a:latin typeface="Times New Roman" pitchFamily="18" charset="0"/>
              </a:rPr>
              <a:t>  </a:t>
            </a:r>
            <a:r>
              <a:rPr lang="en-US" altLang="zh-CN" sz="2800" i="1" dirty="0">
                <a:latin typeface="Times New Roman" pitchFamily="18" charset="0"/>
              </a:rPr>
              <a:t>q</a:t>
            </a:r>
            <a:r>
              <a:rPr lang="en-US" altLang="zh-CN" sz="2800" i="1" baseline="-25000" dirty="0">
                <a:latin typeface="Times New Roman" pitchFamily="18" charset="0"/>
              </a:rPr>
              <a:t>c</a:t>
            </a:r>
            <a:r>
              <a:rPr lang="en-US" altLang="zh-CN" sz="2800" i="1" dirty="0">
                <a:latin typeface="Times New Roman" pitchFamily="18" charset="0"/>
              </a:rPr>
              <a:t>= </a:t>
            </a:r>
            <a:r>
              <a:rPr lang="en-US" altLang="zh-CN" sz="2800" i="1" dirty="0" err="1">
                <a:latin typeface="Times New Roman" pitchFamily="18" charset="0"/>
              </a:rPr>
              <a:t>q</a:t>
            </a:r>
            <a:r>
              <a:rPr lang="en-US" altLang="zh-CN" sz="2800" i="1" baseline="-25000" dirty="0" err="1">
                <a:latin typeface="Times New Roman" pitchFamily="18" charset="0"/>
              </a:rPr>
              <a:t>B</a:t>
            </a:r>
            <a:r>
              <a:rPr lang="en-US" altLang="zh-CN" sz="2800" i="1" dirty="0">
                <a:latin typeface="Times New Roman" pitchFamily="18" charset="0"/>
              </a:rPr>
              <a:t>+ </a:t>
            </a:r>
            <a:r>
              <a:rPr lang="en-US" altLang="zh-CN" sz="2800" i="1" dirty="0" err="1">
                <a:latin typeface="Times New Roman" pitchFamily="18" charset="0"/>
              </a:rPr>
              <a:t>l</a:t>
            </a:r>
            <a:r>
              <a:rPr lang="en-US" altLang="zh-CN" sz="2800" i="1" baseline="-25000" dirty="0" err="1">
                <a:latin typeface="Times New Roman" pitchFamily="18" charset="0"/>
              </a:rPr>
              <a:t>c</a:t>
            </a:r>
            <a:endParaRPr lang="en-US" altLang="zh-CN" sz="2800" i="1" baseline="-25000" dirty="0">
              <a:latin typeface="Times New Roman" pitchFamily="18" charset="0"/>
            </a:endParaRPr>
          </a:p>
        </p:txBody>
      </p:sp>
      <p:graphicFrame>
        <p:nvGraphicFramePr>
          <p:cNvPr id="404489" name="Object 9"/>
          <p:cNvGraphicFramePr>
            <a:graphicFrameLocks noChangeAspect="1"/>
          </p:cNvGraphicFramePr>
          <p:nvPr/>
        </p:nvGraphicFramePr>
        <p:xfrm>
          <a:off x="539750" y="5373688"/>
          <a:ext cx="2016125" cy="995362"/>
        </p:xfrm>
        <a:graphic>
          <a:graphicData uri="http://schemas.openxmlformats.org/presentationml/2006/ole">
            <mc:AlternateContent xmlns:mc="http://schemas.openxmlformats.org/markup-compatibility/2006">
              <mc:Choice xmlns:v="urn:schemas-microsoft-com:vml" Requires="v">
                <p:oleObj spid="_x0000_s134148" name="公式" r:id="rId4" imgW="863280" imgH="431640" progId="Equation.3">
                  <p:embed/>
                </p:oleObj>
              </mc:Choice>
              <mc:Fallback>
                <p:oleObj name="公式" r:id="rId4" imgW="8632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5373688"/>
                        <a:ext cx="2016125" cy="99536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4490" name="Rectangle 10"/>
          <p:cNvSpPr>
            <a:spLocks noChangeArrowheads="1"/>
          </p:cNvSpPr>
          <p:nvPr/>
        </p:nvSpPr>
        <p:spPr bwMode="auto">
          <a:xfrm>
            <a:off x="2555875" y="5516563"/>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其中</a:t>
            </a:r>
          </a:p>
        </p:txBody>
      </p:sp>
      <p:graphicFrame>
        <p:nvGraphicFramePr>
          <p:cNvPr id="404491" name="Object 11"/>
          <p:cNvGraphicFramePr>
            <a:graphicFrameLocks noChangeAspect="1"/>
          </p:cNvGraphicFramePr>
          <p:nvPr/>
        </p:nvGraphicFramePr>
        <p:xfrm>
          <a:off x="3492500" y="5300663"/>
          <a:ext cx="5651500" cy="1025525"/>
        </p:xfrm>
        <a:graphic>
          <a:graphicData uri="http://schemas.openxmlformats.org/presentationml/2006/ole">
            <mc:AlternateContent xmlns:mc="http://schemas.openxmlformats.org/markup-compatibility/2006">
              <mc:Choice xmlns:v="urn:schemas-microsoft-com:vml" Requires="v">
                <p:oleObj spid="_x0000_s134149" name="公式" r:id="rId6" imgW="2463480" imgH="457200" progId="Equation.3">
                  <p:embed/>
                </p:oleObj>
              </mc:Choice>
              <mc:Fallback>
                <p:oleObj name="公式" r:id="rId6" imgW="246348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0" y="5300663"/>
                        <a:ext cx="5651500" cy="1025525"/>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4492" name="Oval 12"/>
          <p:cNvSpPr>
            <a:spLocks noChangeArrowheads="1"/>
          </p:cNvSpPr>
          <p:nvPr/>
        </p:nvSpPr>
        <p:spPr bwMode="auto">
          <a:xfrm>
            <a:off x="7467600" y="1295400"/>
            <a:ext cx="762000" cy="5334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404493" name="Oval 13"/>
          <p:cNvSpPr>
            <a:spLocks noChangeArrowheads="1"/>
          </p:cNvSpPr>
          <p:nvPr/>
        </p:nvSpPr>
        <p:spPr bwMode="auto">
          <a:xfrm>
            <a:off x="6858000" y="2286000"/>
            <a:ext cx="762000" cy="5334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404494" name="Line 14"/>
          <p:cNvSpPr>
            <a:spLocks noChangeShapeType="1"/>
          </p:cNvSpPr>
          <p:nvPr/>
        </p:nvSpPr>
        <p:spPr bwMode="auto">
          <a:xfrm>
            <a:off x="250825" y="836613"/>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1869441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4484"/>
                                        </p:tgtEl>
                                        <p:attrNameLst>
                                          <p:attrName>style.visibility</p:attrName>
                                        </p:attrNameLst>
                                      </p:cBhvr>
                                      <p:to>
                                        <p:strVal val="visible"/>
                                      </p:to>
                                    </p:set>
                                    <p:animEffect transition="in" filter="blinds(horizontal)">
                                      <p:cBhvr>
                                        <p:cTn id="7" dur="500"/>
                                        <p:tgtEl>
                                          <p:spTgt spid="404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0449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04485"/>
                                        </p:tgtEl>
                                        <p:attrNameLst>
                                          <p:attrName>style.visibility</p:attrName>
                                        </p:attrNameLst>
                                      </p:cBhvr>
                                      <p:to>
                                        <p:strVal val="visible"/>
                                      </p:to>
                                    </p:set>
                                    <p:animEffect transition="in" filter="blinds(horizontal)">
                                      <p:cBhvr>
                                        <p:cTn id="16" dur="500"/>
                                        <p:tgtEl>
                                          <p:spTgt spid="4044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04486"/>
                                        </p:tgtEl>
                                        <p:attrNameLst>
                                          <p:attrName>style.visibility</p:attrName>
                                        </p:attrNameLst>
                                      </p:cBhvr>
                                      <p:to>
                                        <p:strVal val="visible"/>
                                      </p:to>
                                    </p:set>
                                    <p:animEffect transition="in" filter="blinds(horizontal)">
                                      <p:cBhvr>
                                        <p:cTn id="21" dur="500"/>
                                        <p:tgtEl>
                                          <p:spTgt spid="4044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04488"/>
                                        </p:tgtEl>
                                        <p:attrNameLst>
                                          <p:attrName>style.visibility</p:attrName>
                                        </p:attrNameLst>
                                      </p:cBhvr>
                                      <p:to>
                                        <p:strVal val="visible"/>
                                      </p:to>
                                    </p:set>
                                    <p:animEffect transition="in" filter="box(in)">
                                      <p:cBhvr>
                                        <p:cTn id="26" dur="500"/>
                                        <p:tgtEl>
                                          <p:spTgt spid="40448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04487"/>
                                        </p:tgtEl>
                                        <p:attrNameLst>
                                          <p:attrName>style.visibility</p:attrName>
                                        </p:attrNameLst>
                                      </p:cBhvr>
                                      <p:to>
                                        <p:strVal val="visible"/>
                                      </p:to>
                                    </p:set>
                                    <p:animEffect transition="in" filter="blinds(horizontal)">
                                      <p:cBhvr>
                                        <p:cTn id="31" dur="500"/>
                                        <p:tgtEl>
                                          <p:spTgt spid="40448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404489"/>
                                        </p:tgtEl>
                                        <p:attrNameLst>
                                          <p:attrName>style.visibility</p:attrName>
                                        </p:attrNameLst>
                                      </p:cBhvr>
                                      <p:to>
                                        <p:strVal val="visible"/>
                                      </p:to>
                                    </p:set>
                                    <p:animEffect transition="in" filter="box(in)">
                                      <p:cBhvr>
                                        <p:cTn id="36" dur="500"/>
                                        <p:tgtEl>
                                          <p:spTgt spid="40448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04490"/>
                                        </p:tgtEl>
                                        <p:attrNameLst>
                                          <p:attrName>style.visibility</p:attrName>
                                        </p:attrNameLst>
                                      </p:cBhvr>
                                      <p:to>
                                        <p:strVal val="visible"/>
                                      </p:to>
                                    </p:set>
                                    <p:animEffect transition="in" filter="blinds(horizontal)">
                                      <p:cBhvr>
                                        <p:cTn id="41" dur="500"/>
                                        <p:tgtEl>
                                          <p:spTgt spid="40449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404491"/>
                                        </p:tgtEl>
                                        <p:attrNameLst>
                                          <p:attrName>style.visibility</p:attrName>
                                        </p:attrNameLst>
                                      </p:cBhvr>
                                      <p:to>
                                        <p:strVal val="visible"/>
                                      </p:to>
                                    </p:set>
                                    <p:animEffect transition="in" filter="blinds(horizontal)">
                                      <p:cBhvr>
                                        <p:cTn id="46" dur="500"/>
                                        <p:tgtEl>
                                          <p:spTgt spid="40449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449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4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p:bldP spid="404486" grpId="0"/>
      <p:bldP spid="404487" grpId="0"/>
      <p:bldP spid="404488" grpId="0"/>
      <p:bldP spid="404490" grpId="0"/>
      <p:bldP spid="404492" grpId="0" animBg="1"/>
      <p:bldP spid="404493" grpId="0" animBg="1"/>
      <p:bldP spid="40449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AutoShape 4"/>
          <p:cNvSpPr>
            <a:spLocks noChangeArrowheads="1"/>
          </p:cNvSpPr>
          <p:nvPr/>
        </p:nvSpPr>
        <p:spPr bwMode="auto">
          <a:xfrm>
            <a:off x="611188" y="1125538"/>
            <a:ext cx="395287" cy="358775"/>
          </a:xfrm>
          <a:prstGeom prst="rightArrow">
            <a:avLst>
              <a:gd name="adj1" fmla="val 50000"/>
              <a:gd name="adj2" fmla="val 27544"/>
            </a:avLst>
          </a:prstGeom>
          <a:solidFill>
            <a:srgbClr val="FFFF00"/>
          </a:solidFill>
          <a:ln w="28575">
            <a:solidFill>
              <a:srgbClr val="FF00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graphicFrame>
        <p:nvGraphicFramePr>
          <p:cNvPr id="405509" name="Object 5"/>
          <p:cNvGraphicFramePr>
            <a:graphicFrameLocks noChangeAspect="1"/>
          </p:cNvGraphicFramePr>
          <p:nvPr/>
        </p:nvGraphicFramePr>
        <p:xfrm>
          <a:off x="1116013" y="404813"/>
          <a:ext cx="7058025" cy="2212975"/>
        </p:xfrm>
        <a:graphic>
          <a:graphicData uri="http://schemas.openxmlformats.org/presentationml/2006/ole">
            <mc:AlternateContent xmlns:mc="http://schemas.openxmlformats.org/markup-compatibility/2006">
              <mc:Choice xmlns:v="urn:schemas-microsoft-com:vml" Requires="v">
                <p:oleObj spid="_x0000_s135172" name="公式" r:id="rId3" imgW="3200400" imgH="1015920" progId="Equation.3">
                  <p:embed/>
                </p:oleObj>
              </mc:Choice>
              <mc:Fallback>
                <p:oleObj name="公式" r:id="rId3" imgW="3200400" imgH="1015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04813"/>
                        <a:ext cx="7058025" cy="22129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5510" name="AutoShape 6"/>
          <p:cNvSpPr>
            <a:spLocks noChangeArrowheads="1"/>
          </p:cNvSpPr>
          <p:nvPr/>
        </p:nvSpPr>
        <p:spPr bwMode="auto">
          <a:xfrm>
            <a:off x="179388" y="3860800"/>
            <a:ext cx="215900" cy="288925"/>
          </a:xfrm>
          <a:prstGeom prst="rightArrow">
            <a:avLst>
              <a:gd name="adj1" fmla="val 50000"/>
              <a:gd name="adj2" fmla="val 25000"/>
            </a:avLst>
          </a:prstGeom>
          <a:solidFill>
            <a:srgbClr val="FFFF00"/>
          </a:solidFill>
          <a:ln w="28575">
            <a:solidFill>
              <a:srgbClr val="FF00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graphicFrame>
        <p:nvGraphicFramePr>
          <p:cNvPr id="405511" name="Object 7"/>
          <p:cNvGraphicFramePr>
            <a:graphicFrameLocks noChangeAspect="1"/>
          </p:cNvGraphicFramePr>
          <p:nvPr/>
        </p:nvGraphicFramePr>
        <p:xfrm>
          <a:off x="539750" y="2708275"/>
          <a:ext cx="8532813" cy="3571875"/>
        </p:xfrm>
        <a:graphic>
          <a:graphicData uri="http://schemas.openxmlformats.org/presentationml/2006/ole">
            <mc:AlternateContent xmlns:mc="http://schemas.openxmlformats.org/markup-compatibility/2006">
              <mc:Choice xmlns:v="urn:schemas-microsoft-com:vml" Requires="v">
                <p:oleObj spid="_x0000_s135173" name="公式" r:id="rId5" imgW="4063680" imgH="2070000" progId="Equation.3">
                  <p:embed/>
                </p:oleObj>
              </mc:Choice>
              <mc:Fallback>
                <p:oleObj name="公式" r:id="rId5" imgW="4063680" imgH="2070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708275"/>
                        <a:ext cx="8532813" cy="35718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642243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5508"/>
                                        </p:tgtEl>
                                        <p:attrNameLst>
                                          <p:attrName>style.visibility</p:attrName>
                                        </p:attrNameLst>
                                      </p:cBhvr>
                                      <p:to>
                                        <p:strVal val="visible"/>
                                      </p:to>
                                    </p:set>
                                    <p:anim calcmode="lin" valueType="num">
                                      <p:cBhvr additive="base">
                                        <p:cTn id="7" dur="500" fill="hold"/>
                                        <p:tgtEl>
                                          <p:spTgt spid="405508"/>
                                        </p:tgtEl>
                                        <p:attrNameLst>
                                          <p:attrName>ppt_x</p:attrName>
                                        </p:attrNameLst>
                                      </p:cBhvr>
                                      <p:tavLst>
                                        <p:tav tm="0">
                                          <p:val>
                                            <p:strVal val="0-#ppt_w/2"/>
                                          </p:val>
                                        </p:tav>
                                        <p:tav tm="100000">
                                          <p:val>
                                            <p:strVal val="#ppt_x"/>
                                          </p:val>
                                        </p:tav>
                                      </p:tavLst>
                                    </p:anim>
                                    <p:anim calcmode="lin" valueType="num">
                                      <p:cBhvr additive="base">
                                        <p:cTn id="8" dur="500" fill="hold"/>
                                        <p:tgtEl>
                                          <p:spTgt spid="4055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405509"/>
                                        </p:tgtEl>
                                        <p:attrNameLst>
                                          <p:attrName>style.visibility</p:attrName>
                                        </p:attrNameLst>
                                      </p:cBhvr>
                                      <p:to>
                                        <p:strVal val="visible"/>
                                      </p:to>
                                    </p:set>
                                    <p:animEffect transition="in" filter="box(in)">
                                      <p:cBhvr>
                                        <p:cTn id="13" dur="500"/>
                                        <p:tgtEl>
                                          <p:spTgt spid="4055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05510"/>
                                        </p:tgtEl>
                                        <p:attrNameLst>
                                          <p:attrName>style.visibility</p:attrName>
                                        </p:attrNameLst>
                                      </p:cBhvr>
                                      <p:to>
                                        <p:strVal val="visible"/>
                                      </p:to>
                                    </p:set>
                                    <p:anim calcmode="lin" valueType="num">
                                      <p:cBhvr additive="base">
                                        <p:cTn id="18" dur="500" fill="hold"/>
                                        <p:tgtEl>
                                          <p:spTgt spid="405510"/>
                                        </p:tgtEl>
                                        <p:attrNameLst>
                                          <p:attrName>ppt_x</p:attrName>
                                        </p:attrNameLst>
                                      </p:cBhvr>
                                      <p:tavLst>
                                        <p:tav tm="0">
                                          <p:val>
                                            <p:strVal val="0-#ppt_w/2"/>
                                          </p:val>
                                        </p:tav>
                                        <p:tav tm="100000">
                                          <p:val>
                                            <p:strVal val="#ppt_x"/>
                                          </p:val>
                                        </p:tav>
                                      </p:tavLst>
                                    </p:anim>
                                    <p:anim calcmode="lin" valueType="num">
                                      <p:cBhvr additive="base">
                                        <p:cTn id="19" dur="500" fill="hold"/>
                                        <p:tgtEl>
                                          <p:spTgt spid="40551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405511"/>
                                        </p:tgtEl>
                                        <p:attrNameLst>
                                          <p:attrName>style.visibility</p:attrName>
                                        </p:attrNameLst>
                                      </p:cBhvr>
                                      <p:to>
                                        <p:strVal val="visible"/>
                                      </p:to>
                                    </p:set>
                                    <p:animEffect transition="in" filter="box(in)">
                                      <p:cBhvr>
                                        <p:cTn id="24" dur="500"/>
                                        <p:tgtEl>
                                          <p:spTgt spid="405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animBg="1"/>
      <p:bldP spid="40551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2" name="AutoShape 4"/>
          <p:cNvSpPr>
            <a:spLocks noChangeArrowheads="1"/>
          </p:cNvSpPr>
          <p:nvPr/>
        </p:nvSpPr>
        <p:spPr bwMode="auto">
          <a:xfrm>
            <a:off x="5219700" y="620713"/>
            <a:ext cx="395288" cy="358775"/>
          </a:xfrm>
          <a:prstGeom prst="rightArrow">
            <a:avLst>
              <a:gd name="adj1" fmla="val 50000"/>
              <a:gd name="adj2" fmla="val 27544"/>
            </a:avLst>
          </a:prstGeom>
          <a:solidFill>
            <a:srgbClr val="FFFF00"/>
          </a:solidFill>
          <a:ln w="28575">
            <a:solidFill>
              <a:srgbClr val="FF00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graphicFrame>
        <p:nvGraphicFramePr>
          <p:cNvPr id="406533" name="Object 5"/>
          <p:cNvGraphicFramePr>
            <a:graphicFrameLocks noChangeAspect="1"/>
          </p:cNvGraphicFramePr>
          <p:nvPr/>
        </p:nvGraphicFramePr>
        <p:xfrm>
          <a:off x="2555875" y="333375"/>
          <a:ext cx="2592388" cy="1081088"/>
        </p:xfrm>
        <a:graphic>
          <a:graphicData uri="http://schemas.openxmlformats.org/presentationml/2006/ole">
            <mc:AlternateContent xmlns:mc="http://schemas.openxmlformats.org/markup-compatibility/2006">
              <mc:Choice xmlns:v="urn:schemas-microsoft-com:vml" Requires="v">
                <p:oleObj spid="_x0000_s136196" name="公式" r:id="rId3" imgW="876240" imgH="444240" progId="Equation.3">
                  <p:embed/>
                </p:oleObj>
              </mc:Choice>
              <mc:Fallback>
                <p:oleObj name="公式" r:id="rId3" imgW="87624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33375"/>
                        <a:ext cx="2592388" cy="108108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6534" name="Object 6"/>
          <p:cNvGraphicFramePr>
            <a:graphicFrameLocks noChangeAspect="1"/>
          </p:cNvGraphicFramePr>
          <p:nvPr/>
        </p:nvGraphicFramePr>
        <p:xfrm>
          <a:off x="395288" y="1484313"/>
          <a:ext cx="8280400" cy="4762500"/>
        </p:xfrm>
        <a:graphic>
          <a:graphicData uri="http://schemas.openxmlformats.org/presentationml/2006/ole">
            <mc:AlternateContent xmlns:mc="http://schemas.openxmlformats.org/markup-compatibility/2006">
              <mc:Choice xmlns:v="urn:schemas-microsoft-com:vml" Requires="v">
                <p:oleObj spid="_x0000_s136197" name="公式" r:id="rId5" imgW="3555720" imgH="2070000" progId="Equation.3">
                  <p:embed/>
                </p:oleObj>
              </mc:Choice>
              <mc:Fallback>
                <p:oleObj name="公式" r:id="rId5" imgW="3555720" imgH="2070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484313"/>
                        <a:ext cx="8280400" cy="47625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616958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6533"/>
                                        </p:tgtEl>
                                        <p:attrNameLst>
                                          <p:attrName>style.visibility</p:attrName>
                                        </p:attrNameLst>
                                      </p:cBhvr>
                                      <p:to>
                                        <p:strVal val="visible"/>
                                      </p:to>
                                    </p:set>
                                    <p:animEffect transition="in" filter="box(in)">
                                      <p:cBhvr>
                                        <p:cTn id="7" dur="500"/>
                                        <p:tgtEl>
                                          <p:spTgt spid="4065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06532"/>
                                        </p:tgtEl>
                                        <p:attrNameLst>
                                          <p:attrName>style.visibility</p:attrName>
                                        </p:attrNameLst>
                                      </p:cBhvr>
                                      <p:to>
                                        <p:strVal val="visible"/>
                                      </p:to>
                                    </p:set>
                                    <p:anim calcmode="lin" valueType="num">
                                      <p:cBhvr additive="base">
                                        <p:cTn id="12" dur="500" fill="hold"/>
                                        <p:tgtEl>
                                          <p:spTgt spid="406532"/>
                                        </p:tgtEl>
                                        <p:attrNameLst>
                                          <p:attrName>ppt_x</p:attrName>
                                        </p:attrNameLst>
                                      </p:cBhvr>
                                      <p:tavLst>
                                        <p:tav tm="0">
                                          <p:val>
                                            <p:strVal val="0-#ppt_w/2"/>
                                          </p:val>
                                        </p:tav>
                                        <p:tav tm="100000">
                                          <p:val>
                                            <p:strVal val="#ppt_x"/>
                                          </p:val>
                                        </p:tav>
                                      </p:tavLst>
                                    </p:anim>
                                    <p:anim calcmode="lin" valueType="num">
                                      <p:cBhvr additive="base">
                                        <p:cTn id="13" dur="500" fill="hold"/>
                                        <p:tgtEl>
                                          <p:spTgt spid="40653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406534"/>
                                        </p:tgtEl>
                                        <p:attrNameLst>
                                          <p:attrName>style.visibility</p:attrName>
                                        </p:attrNameLst>
                                      </p:cBhvr>
                                      <p:to>
                                        <p:strVal val="visible"/>
                                      </p:to>
                                    </p:set>
                                    <p:animEffect transition="in" filter="box(in)">
                                      <p:cBhvr>
                                        <p:cTn id="18" dur="500"/>
                                        <p:tgtEl>
                                          <p:spTgt spid="406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7556" name="Object 4"/>
          <p:cNvGraphicFramePr>
            <a:graphicFrameLocks noChangeAspect="1"/>
          </p:cNvGraphicFramePr>
          <p:nvPr/>
        </p:nvGraphicFramePr>
        <p:xfrm>
          <a:off x="176213" y="333375"/>
          <a:ext cx="8788400" cy="4473575"/>
        </p:xfrm>
        <a:graphic>
          <a:graphicData uri="http://schemas.openxmlformats.org/presentationml/2006/ole">
            <mc:AlternateContent xmlns:mc="http://schemas.openxmlformats.org/markup-compatibility/2006">
              <mc:Choice xmlns:v="urn:schemas-microsoft-com:vml" Requires="v">
                <p:oleObj spid="_x0000_s137222" name="公式" r:id="rId3" imgW="4190760" imgH="2158920" progId="Equation.3">
                  <p:embed/>
                </p:oleObj>
              </mc:Choice>
              <mc:Fallback>
                <p:oleObj name="公式" r:id="rId3" imgW="4190760" imgH="2158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3" y="333375"/>
                        <a:ext cx="8788400" cy="44735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7557" name="Rectangle 5"/>
          <p:cNvSpPr>
            <a:spLocks noChangeArrowheads="1"/>
          </p:cNvSpPr>
          <p:nvPr/>
        </p:nvSpPr>
        <p:spPr bwMode="auto">
          <a:xfrm>
            <a:off x="250825" y="4991100"/>
            <a:ext cx="8642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特例</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当       时</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则</a:t>
            </a:r>
          </a:p>
        </p:txBody>
      </p:sp>
      <p:graphicFrame>
        <p:nvGraphicFramePr>
          <p:cNvPr id="407558" name="Object 6"/>
          <p:cNvGraphicFramePr>
            <a:graphicFrameLocks noChangeAspect="1"/>
          </p:cNvGraphicFramePr>
          <p:nvPr/>
        </p:nvGraphicFramePr>
        <p:xfrm>
          <a:off x="1692275" y="5013325"/>
          <a:ext cx="1089025" cy="555625"/>
        </p:xfrm>
        <a:graphic>
          <a:graphicData uri="http://schemas.openxmlformats.org/presentationml/2006/ole">
            <mc:AlternateContent xmlns:mc="http://schemas.openxmlformats.org/markup-compatibility/2006">
              <mc:Choice xmlns:v="urn:schemas-microsoft-com:vml" Requires="v">
                <p:oleObj spid="_x0000_s137223" name="公式" r:id="rId5" imgW="368280" imgH="228600" progId="Equation.3">
                  <p:embed/>
                </p:oleObj>
              </mc:Choice>
              <mc:Fallback>
                <p:oleObj name="公式" r:id="rId5" imgW="3682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013325"/>
                        <a:ext cx="1089025" cy="5556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559" name="Object 7"/>
          <p:cNvGraphicFramePr>
            <a:graphicFrameLocks noChangeAspect="1"/>
          </p:cNvGraphicFramePr>
          <p:nvPr/>
        </p:nvGraphicFramePr>
        <p:xfrm>
          <a:off x="3419475" y="5013325"/>
          <a:ext cx="2441575" cy="587375"/>
        </p:xfrm>
        <a:graphic>
          <a:graphicData uri="http://schemas.openxmlformats.org/presentationml/2006/ole">
            <mc:AlternateContent xmlns:mc="http://schemas.openxmlformats.org/markup-compatibility/2006">
              <mc:Choice xmlns:v="urn:schemas-microsoft-com:vml" Requires="v">
                <p:oleObj spid="_x0000_s137224" name="公式" r:id="rId7" imgW="825480" imgH="241200" progId="Equation.3">
                  <p:embed/>
                </p:oleObj>
              </mc:Choice>
              <mc:Fallback>
                <p:oleObj name="公式" r:id="rId7" imgW="82548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5013325"/>
                        <a:ext cx="2441575" cy="5873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560" name="Object 8"/>
          <p:cNvGraphicFramePr>
            <a:graphicFrameLocks noChangeAspect="1"/>
          </p:cNvGraphicFramePr>
          <p:nvPr/>
        </p:nvGraphicFramePr>
        <p:xfrm>
          <a:off x="6732588" y="4868863"/>
          <a:ext cx="1503362" cy="1050925"/>
        </p:xfrm>
        <a:graphic>
          <a:graphicData uri="http://schemas.openxmlformats.org/presentationml/2006/ole">
            <mc:AlternateContent xmlns:mc="http://schemas.openxmlformats.org/markup-compatibility/2006">
              <mc:Choice xmlns:v="urn:schemas-microsoft-com:vml" Requires="v">
                <p:oleObj spid="_x0000_s137225" name="公式" r:id="rId9" imgW="507960" imgH="431640" progId="Equation.3">
                  <p:embed/>
                </p:oleObj>
              </mc:Choice>
              <mc:Fallback>
                <p:oleObj name="公式" r:id="rId9" imgW="50796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2588" y="4868863"/>
                        <a:ext cx="1503362" cy="10509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960574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7556"/>
                                        </p:tgtEl>
                                        <p:attrNameLst>
                                          <p:attrName>style.visibility</p:attrName>
                                        </p:attrNameLst>
                                      </p:cBhvr>
                                      <p:to>
                                        <p:strVal val="visible"/>
                                      </p:to>
                                    </p:set>
                                    <p:animEffect transition="in" filter="box(in)">
                                      <p:cBhvr>
                                        <p:cTn id="7" dur="500"/>
                                        <p:tgtEl>
                                          <p:spTgt spid="407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Effect transition="in" filter="blinds(horizontal)">
                                      <p:cBhvr>
                                        <p:cTn id="12" dur="500"/>
                                        <p:tgtEl>
                                          <p:spTgt spid="407557"/>
                                        </p:tgtEl>
                                      </p:cBhvr>
                                    </p:animEffect>
                                  </p:childTnLst>
                                </p:cTn>
                              </p:par>
                              <p:par>
                                <p:cTn id="13" presetID="3" presetClass="entr" presetSubtype="10" fill="hold" nodeType="withEffect">
                                  <p:stCondLst>
                                    <p:cond delay="0"/>
                                  </p:stCondLst>
                                  <p:childTnLst>
                                    <p:set>
                                      <p:cBhvr>
                                        <p:cTn id="14" dur="1" fill="hold">
                                          <p:stCondLst>
                                            <p:cond delay="0"/>
                                          </p:stCondLst>
                                        </p:cTn>
                                        <p:tgtEl>
                                          <p:spTgt spid="407558"/>
                                        </p:tgtEl>
                                        <p:attrNameLst>
                                          <p:attrName>style.visibility</p:attrName>
                                        </p:attrNameLst>
                                      </p:cBhvr>
                                      <p:to>
                                        <p:strVal val="visible"/>
                                      </p:to>
                                    </p:set>
                                    <p:animEffect transition="in" filter="blinds(horizontal)">
                                      <p:cBhvr>
                                        <p:cTn id="15" dur="500"/>
                                        <p:tgtEl>
                                          <p:spTgt spid="407558"/>
                                        </p:tgtEl>
                                      </p:cBhvr>
                                    </p:animEffect>
                                  </p:childTnLst>
                                </p:cTn>
                              </p:par>
                              <p:par>
                                <p:cTn id="16" presetID="3" presetClass="entr" presetSubtype="10" fill="hold" nodeType="withEffect">
                                  <p:stCondLst>
                                    <p:cond delay="0"/>
                                  </p:stCondLst>
                                  <p:childTnLst>
                                    <p:set>
                                      <p:cBhvr>
                                        <p:cTn id="17" dur="1" fill="hold">
                                          <p:stCondLst>
                                            <p:cond delay="0"/>
                                          </p:stCondLst>
                                        </p:cTn>
                                        <p:tgtEl>
                                          <p:spTgt spid="407559"/>
                                        </p:tgtEl>
                                        <p:attrNameLst>
                                          <p:attrName>style.visibility</p:attrName>
                                        </p:attrNameLst>
                                      </p:cBhvr>
                                      <p:to>
                                        <p:strVal val="visible"/>
                                      </p:to>
                                    </p:set>
                                    <p:animEffect transition="in" filter="blinds(horizontal)">
                                      <p:cBhvr>
                                        <p:cTn id="18" dur="500"/>
                                        <p:tgtEl>
                                          <p:spTgt spid="407559"/>
                                        </p:tgtEl>
                                      </p:cBhvr>
                                    </p:animEffect>
                                  </p:childTnLst>
                                </p:cTn>
                              </p:par>
                              <p:par>
                                <p:cTn id="19" presetID="3" presetClass="entr" presetSubtype="10" fill="hold" nodeType="withEffect">
                                  <p:stCondLst>
                                    <p:cond delay="0"/>
                                  </p:stCondLst>
                                  <p:childTnLst>
                                    <p:set>
                                      <p:cBhvr>
                                        <p:cTn id="20" dur="1" fill="hold">
                                          <p:stCondLst>
                                            <p:cond delay="0"/>
                                          </p:stCondLst>
                                        </p:cTn>
                                        <p:tgtEl>
                                          <p:spTgt spid="407560"/>
                                        </p:tgtEl>
                                        <p:attrNameLst>
                                          <p:attrName>style.visibility</p:attrName>
                                        </p:attrNameLst>
                                      </p:cBhvr>
                                      <p:to>
                                        <p:strVal val="visible"/>
                                      </p:to>
                                    </p:set>
                                    <p:animEffect transition="in" filter="blinds(horizontal)">
                                      <p:cBhvr>
                                        <p:cTn id="21" dur="500"/>
                                        <p:tgtEl>
                                          <p:spTgt spid="40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0" name="Text Box 4"/>
          <p:cNvSpPr txBox="1">
            <a:spLocks noChangeArrowheads="1"/>
          </p:cNvSpPr>
          <p:nvPr/>
        </p:nvSpPr>
        <p:spPr bwMode="auto">
          <a:xfrm>
            <a:off x="755650" y="549275"/>
            <a:ext cx="8089900" cy="98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a:lnSpc>
                <a:spcPct val="110000"/>
              </a:lnSpc>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式中实部为零</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算出此时的    </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即有        再代入算出     即是输出光的束腰半径       。</a:t>
            </a:r>
          </a:p>
        </p:txBody>
      </p:sp>
      <p:graphicFrame>
        <p:nvGraphicFramePr>
          <p:cNvPr id="408581" name="Object 5"/>
          <p:cNvGraphicFramePr>
            <a:graphicFrameLocks noChangeAspect="1"/>
          </p:cNvGraphicFramePr>
          <p:nvPr/>
        </p:nvGraphicFramePr>
        <p:xfrm>
          <a:off x="5651500" y="549275"/>
          <a:ext cx="376238" cy="555625"/>
        </p:xfrm>
        <a:graphic>
          <a:graphicData uri="http://schemas.openxmlformats.org/presentationml/2006/ole">
            <mc:AlternateContent xmlns:mc="http://schemas.openxmlformats.org/markup-compatibility/2006">
              <mc:Choice xmlns:v="urn:schemas-microsoft-com:vml" Requires="v">
                <p:oleObj spid="_x0000_s138248" name="公式" r:id="rId3" imgW="126720" imgH="228600" progId="Equation.3">
                  <p:embed/>
                </p:oleObj>
              </mc:Choice>
              <mc:Fallback>
                <p:oleObj name="公式" r:id="rId3" imgW="1267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549275"/>
                        <a:ext cx="376238" cy="5556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582" name="Object 6"/>
          <p:cNvGraphicFramePr>
            <a:graphicFrameLocks noChangeAspect="1"/>
          </p:cNvGraphicFramePr>
          <p:nvPr/>
        </p:nvGraphicFramePr>
        <p:xfrm>
          <a:off x="7212013" y="549275"/>
          <a:ext cx="1092200" cy="555625"/>
        </p:xfrm>
        <a:graphic>
          <a:graphicData uri="http://schemas.openxmlformats.org/presentationml/2006/ole">
            <mc:AlternateContent xmlns:mc="http://schemas.openxmlformats.org/markup-compatibility/2006">
              <mc:Choice xmlns:v="urn:schemas-microsoft-com:vml" Requires="v">
                <p:oleObj spid="_x0000_s138249" name="公式" r:id="rId5" imgW="368280" imgH="228600" progId="Equation.3">
                  <p:embed/>
                </p:oleObj>
              </mc:Choice>
              <mc:Fallback>
                <p:oleObj name="公式" r:id="rId5" imgW="3682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2013" y="549275"/>
                        <a:ext cx="1092200" cy="5556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583" name="Object 7"/>
          <p:cNvGraphicFramePr>
            <a:graphicFrameLocks noChangeAspect="1"/>
          </p:cNvGraphicFramePr>
          <p:nvPr/>
        </p:nvGraphicFramePr>
        <p:xfrm>
          <a:off x="2843213" y="1052513"/>
          <a:ext cx="565150" cy="555625"/>
        </p:xfrm>
        <a:graphic>
          <a:graphicData uri="http://schemas.openxmlformats.org/presentationml/2006/ole">
            <mc:AlternateContent xmlns:mc="http://schemas.openxmlformats.org/markup-compatibility/2006">
              <mc:Choice xmlns:v="urn:schemas-microsoft-com:vml" Requires="v">
                <p:oleObj spid="_x0000_s138250" name="公式" r:id="rId7" imgW="190440" imgH="228600" progId="Equation.3">
                  <p:embed/>
                </p:oleObj>
              </mc:Choice>
              <mc:Fallback>
                <p:oleObj name="公式" r:id="rId7" imgW="1904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1052513"/>
                        <a:ext cx="565150" cy="5556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584" name="Object 8"/>
          <p:cNvGraphicFramePr>
            <a:graphicFrameLocks noChangeAspect="1"/>
          </p:cNvGraphicFramePr>
          <p:nvPr/>
        </p:nvGraphicFramePr>
        <p:xfrm>
          <a:off x="7427913" y="1125538"/>
          <a:ext cx="677862" cy="555625"/>
        </p:xfrm>
        <a:graphic>
          <a:graphicData uri="http://schemas.openxmlformats.org/presentationml/2006/ole">
            <mc:AlternateContent xmlns:mc="http://schemas.openxmlformats.org/markup-compatibility/2006">
              <mc:Choice xmlns:v="urn:schemas-microsoft-com:vml" Requires="v">
                <p:oleObj spid="_x0000_s138251" name="公式" r:id="rId9" imgW="228600" imgH="228600" progId="Equation.3">
                  <p:embed/>
                </p:oleObj>
              </mc:Choice>
              <mc:Fallback>
                <p:oleObj name="公式" r:id="rId9" imgW="2286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27913" y="1125538"/>
                        <a:ext cx="677862" cy="5556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8585" name="AutoShape 9"/>
          <p:cNvSpPr>
            <a:spLocks noChangeArrowheads="1"/>
          </p:cNvSpPr>
          <p:nvPr/>
        </p:nvSpPr>
        <p:spPr bwMode="auto">
          <a:xfrm>
            <a:off x="407988" y="836613"/>
            <a:ext cx="395287" cy="358775"/>
          </a:xfrm>
          <a:prstGeom prst="rightArrow">
            <a:avLst>
              <a:gd name="adj1" fmla="val 50000"/>
              <a:gd name="adj2" fmla="val 27544"/>
            </a:avLst>
          </a:prstGeom>
          <a:solidFill>
            <a:srgbClr val="FFFF00"/>
          </a:solidFill>
          <a:ln w="28575">
            <a:solidFill>
              <a:srgbClr val="FF00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408586" name="AutoShape 10"/>
          <p:cNvSpPr>
            <a:spLocks noChangeArrowheads="1"/>
          </p:cNvSpPr>
          <p:nvPr/>
        </p:nvSpPr>
        <p:spPr bwMode="auto">
          <a:xfrm>
            <a:off x="539750" y="3068638"/>
            <a:ext cx="395288" cy="358775"/>
          </a:xfrm>
          <a:prstGeom prst="rightArrow">
            <a:avLst>
              <a:gd name="adj1" fmla="val 50000"/>
              <a:gd name="adj2" fmla="val 27544"/>
            </a:avLst>
          </a:prstGeom>
          <a:solidFill>
            <a:srgbClr val="FFFF00"/>
          </a:solidFill>
          <a:ln w="28575">
            <a:solidFill>
              <a:srgbClr val="FF00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graphicFrame>
        <p:nvGraphicFramePr>
          <p:cNvPr id="408587" name="Object 11"/>
          <p:cNvGraphicFramePr>
            <a:graphicFrameLocks noChangeAspect="1"/>
          </p:cNvGraphicFramePr>
          <p:nvPr/>
        </p:nvGraphicFramePr>
        <p:xfrm>
          <a:off x="1100138" y="1984375"/>
          <a:ext cx="7304087" cy="1581150"/>
        </p:xfrm>
        <a:graphic>
          <a:graphicData uri="http://schemas.openxmlformats.org/presentationml/2006/ole">
            <mc:AlternateContent xmlns:mc="http://schemas.openxmlformats.org/markup-compatibility/2006">
              <mc:Choice xmlns:v="urn:schemas-microsoft-com:vml" Requires="v">
                <p:oleObj spid="_x0000_s138252" name="公式" r:id="rId11" imgW="3200400" imgH="736560" progId="Equation.3">
                  <p:embed/>
                </p:oleObj>
              </mc:Choice>
              <mc:Fallback>
                <p:oleObj name="公式" r:id="rId11" imgW="3200400" imgH="7365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0138" y="1984375"/>
                        <a:ext cx="7304087" cy="158115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588" name="Object 12"/>
          <p:cNvGraphicFramePr>
            <a:graphicFrameLocks noChangeAspect="1"/>
          </p:cNvGraphicFramePr>
          <p:nvPr/>
        </p:nvGraphicFramePr>
        <p:xfrm>
          <a:off x="1042988" y="3573463"/>
          <a:ext cx="7285037" cy="1757362"/>
        </p:xfrm>
        <a:graphic>
          <a:graphicData uri="http://schemas.openxmlformats.org/presentationml/2006/ole">
            <mc:AlternateContent xmlns:mc="http://schemas.openxmlformats.org/markup-compatibility/2006">
              <mc:Choice xmlns:v="urn:schemas-microsoft-com:vml" Requires="v">
                <p:oleObj spid="_x0000_s138253" name="公式" r:id="rId13" imgW="2869920" imgH="736560" progId="Equation.3">
                  <p:embed/>
                </p:oleObj>
              </mc:Choice>
              <mc:Fallback>
                <p:oleObj name="公式" r:id="rId13" imgW="2869920" imgH="7365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3573463"/>
                        <a:ext cx="7285037" cy="175736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8589" name="AutoShape 13"/>
          <p:cNvSpPr>
            <a:spLocks/>
          </p:cNvSpPr>
          <p:nvPr/>
        </p:nvSpPr>
        <p:spPr bwMode="auto">
          <a:xfrm>
            <a:off x="8388350" y="2924175"/>
            <a:ext cx="71438" cy="1512888"/>
          </a:xfrm>
          <a:prstGeom prst="rightBrace">
            <a:avLst>
              <a:gd name="adj1" fmla="val 176480"/>
              <a:gd name="adj2" fmla="val 50000"/>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408590" name="AutoShape 14"/>
          <p:cNvSpPr>
            <a:spLocks noChangeArrowheads="1"/>
          </p:cNvSpPr>
          <p:nvPr/>
        </p:nvSpPr>
        <p:spPr bwMode="auto">
          <a:xfrm>
            <a:off x="539750" y="5445125"/>
            <a:ext cx="395288" cy="358775"/>
          </a:xfrm>
          <a:prstGeom prst="rightArrow">
            <a:avLst>
              <a:gd name="adj1" fmla="val 50000"/>
              <a:gd name="adj2" fmla="val 27544"/>
            </a:avLst>
          </a:prstGeom>
          <a:solidFill>
            <a:srgbClr val="FFFF00"/>
          </a:solidFill>
          <a:ln w="28575">
            <a:solidFill>
              <a:srgbClr val="FF00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408591" name="Rectangle 15"/>
          <p:cNvSpPr>
            <a:spLocks noChangeArrowheads="1"/>
          </p:cNvSpPr>
          <p:nvPr/>
        </p:nvSpPr>
        <p:spPr bwMode="auto">
          <a:xfrm>
            <a:off x="1006475" y="5445125"/>
            <a:ext cx="813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像方高斯光束的束腰位置和束腰半径公式。</a:t>
            </a:r>
          </a:p>
        </p:txBody>
      </p:sp>
    </p:spTree>
    <p:extLst>
      <p:ext uri="{BB962C8B-B14F-4D97-AF65-F5344CB8AC3E}">
        <p14:creationId xmlns:p14="http://schemas.microsoft.com/office/powerpoint/2010/main" val="15930569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8580"/>
                                        </p:tgtEl>
                                        <p:attrNameLst>
                                          <p:attrName>style.visibility</p:attrName>
                                        </p:attrNameLst>
                                      </p:cBhvr>
                                      <p:to>
                                        <p:strVal val="visible"/>
                                      </p:to>
                                    </p:set>
                                    <p:animEffect transition="in" filter="box(in)">
                                      <p:cBhvr>
                                        <p:cTn id="7" dur="500"/>
                                        <p:tgtEl>
                                          <p:spTgt spid="408580"/>
                                        </p:tgtEl>
                                      </p:cBhvr>
                                    </p:animEffect>
                                  </p:childTnLst>
                                </p:cTn>
                              </p:par>
                              <p:par>
                                <p:cTn id="8" presetID="4" presetClass="entr" presetSubtype="16" fill="hold" nodeType="withEffect">
                                  <p:stCondLst>
                                    <p:cond delay="0"/>
                                  </p:stCondLst>
                                  <p:childTnLst>
                                    <p:set>
                                      <p:cBhvr>
                                        <p:cTn id="9" dur="1" fill="hold">
                                          <p:stCondLst>
                                            <p:cond delay="0"/>
                                          </p:stCondLst>
                                        </p:cTn>
                                        <p:tgtEl>
                                          <p:spTgt spid="408581"/>
                                        </p:tgtEl>
                                        <p:attrNameLst>
                                          <p:attrName>style.visibility</p:attrName>
                                        </p:attrNameLst>
                                      </p:cBhvr>
                                      <p:to>
                                        <p:strVal val="visible"/>
                                      </p:to>
                                    </p:set>
                                    <p:animEffect transition="in" filter="box(in)">
                                      <p:cBhvr>
                                        <p:cTn id="10" dur="500"/>
                                        <p:tgtEl>
                                          <p:spTgt spid="408581"/>
                                        </p:tgtEl>
                                      </p:cBhvr>
                                    </p:animEffect>
                                  </p:childTnLst>
                                </p:cTn>
                              </p:par>
                              <p:par>
                                <p:cTn id="11" presetID="4" presetClass="entr" presetSubtype="16" fill="hold" nodeType="withEffect">
                                  <p:stCondLst>
                                    <p:cond delay="0"/>
                                  </p:stCondLst>
                                  <p:childTnLst>
                                    <p:set>
                                      <p:cBhvr>
                                        <p:cTn id="12" dur="1" fill="hold">
                                          <p:stCondLst>
                                            <p:cond delay="0"/>
                                          </p:stCondLst>
                                        </p:cTn>
                                        <p:tgtEl>
                                          <p:spTgt spid="408582"/>
                                        </p:tgtEl>
                                        <p:attrNameLst>
                                          <p:attrName>style.visibility</p:attrName>
                                        </p:attrNameLst>
                                      </p:cBhvr>
                                      <p:to>
                                        <p:strVal val="visible"/>
                                      </p:to>
                                    </p:set>
                                    <p:animEffect transition="in" filter="box(in)">
                                      <p:cBhvr>
                                        <p:cTn id="13" dur="500"/>
                                        <p:tgtEl>
                                          <p:spTgt spid="408582"/>
                                        </p:tgtEl>
                                      </p:cBhvr>
                                    </p:animEffect>
                                  </p:childTnLst>
                                </p:cTn>
                              </p:par>
                              <p:par>
                                <p:cTn id="14" presetID="4" presetClass="entr" presetSubtype="16" fill="hold" nodeType="withEffect">
                                  <p:stCondLst>
                                    <p:cond delay="0"/>
                                  </p:stCondLst>
                                  <p:childTnLst>
                                    <p:set>
                                      <p:cBhvr>
                                        <p:cTn id="15" dur="1" fill="hold">
                                          <p:stCondLst>
                                            <p:cond delay="0"/>
                                          </p:stCondLst>
                                        </p:cTn>
                                        <p:tgtEl>
                                          <p:spTgt spid="408583"/>
                                        </p:tgtEl>
                                        <p:attrNameLst>
                                          <p:attrName>style.visibility</p:attrName>
                                        </p:attrNameLst>
                                      </p:cBhvr>
                                      <p:to>
                                        <p:strVal val="visible"/>
                                      </p:to>
                                    </p:set>
                                    <p:animEffect transition="in" filter="box(in)">
                                      <p:cBhvr>
                                        <p:cTn id="16" dur="500"/>
                                        <p:tgtEl>
                                          <p:spTgt spid="408583"/>
                                        </p:tgtEl>
                                      </p:cBhvr>
                                    </p:animEffect>
                                  </p:childTnLst>
                                </p:cTn>
                              </p:par>
                              <p:par>
                                <p:cTn id="17" presetID="4" presetClass="entr" presetSubtype="16" fill="hold" nodeType="withEffect">
                                  <p:stCondLst>
                                    <p:cond delay="0"/>
                                  </p:stCondLst>
                                  <p:childTnLst>
                                    <p:set>
                                      <p:cBhvr>
                                        <p:cTn id="18" dur="1" fill="hold">
                                          <p:stCondLst>
                                            <p:cond delay="0"/>
                                          </p:stCondLst>
                                        </p:cTn>
                                        <p:tgtEl>
                                          <p:spTgt spid="408584"/>
                                        </p:tgtEl>
                                        <p:attrNameLst>
                                          <p:attrName>style.visibility</p:attrName>
                                        </p:attrNameLst>
                                      </p:cBhvr>
                                      <p:to>
                                        <p:strVal val="visible"/>
                                      </p:to>
                                    </p:set>
                                    <p:animEffect transition="in" filter="box(in)">
                                      <p:cBhvr>
                                        <p:cTn id="19" dur="500"/>
                                        <p:tgtEl>
                                          <p:spTgt spid="40858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408585"/>
                                        </p:tgtEl>
                                        <p:attrNameLst>
                                          <p:attrName>style.visibility</p:attrName>
                                        </p:attrNameLst>
                                      </p:cBhvr>
                                      <p:to>
                                        <p:strVal val="visible"/>
                                      </p:to>
                                    </p:set>
                                    <p:animEffect transition="in" filter="box(in)">
                                      <p:cBhvr>
                                        <p:cTn id="22" dur="500"/>
                                        <p:tgtEl>
                                          <p:spTgt spid="4085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8586"/>
                                        </p:tgtEl>
                                        <p:attrNameLst>
                                          <p:attrName>style.visibility</p:attrName>
                                        </p:attrNameLst>
                                      </p:cBhvr>
                                      <p:to>
                                        <p:strVal val="visible"/>
                                      </p:to>
                                    </p:set>
                                    <p:animEffect transition="in" filter="blinds(horizontal)">
                                      <p:cBhvr>
                                        <p:cTn id="27" dur="500"/>
                                        <p:tgtEl>
                                          <p:spTgt spid="4085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08587"/>
                                        </p:tgtEl>
                                        <p:attrNameLst>
                                          <p:attrName>style.visibility</p:attrName>
                                        </p:attrNameLst>
                                      </p:cBhvr>
                                      <p:to>
                                        <p:strVal val="visible"/>
                                      </p:to>
                                    </p:set>
                                    <p:animEffect transition="in" filter="blinds(horizontal)">
                                      <p:cBhvr>
                                        <p:cTn id="32" dur="500"/>
                                        <p:tgtEl>
                                          <p:spTgt spid="4085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08588"/>
                                        </p:tgtEl>
                                        <p:attrNameLst>
                                          <p:attrName>style.visibility</p:attrName>
                                        </p:attrNameLst>
                                      </p:cBhvr>
                                      <p:to>
                                        <p:strVal val="visible"/>
                                      </p:to>
                                    </p:set>
                                    <p:animEffect transition="in" filter="blinds(horizontal)">
                                      <p:cBhvr>
                                        <p:cTn id="37" dur="500"/>
                                        <p:tgtEl>
                                          <p:spTgt spid="4085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08589"/>
                                        </p:tgtEl>
                                        <p:attrNameLst>
                                          <p:attrName>style.visibility</p:attrName>
                                        </p:attrNameLst>
                                      </p:cBhvr>
                                      <p:to>
                                        <p:strVal val="visible"/>
                                      </p:to>
                                    </p:set>
                                    <p:animEffect transition="in" filter="blinds(horizontal)">
                                      <p:cBhvr>
                                        <p:cTn id="42" dur="500"/>
                                        <p:tgtEl>
                                          <p:spTgt spid="4085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8590"/>
                                        </p:tgtEl>
                                        <p:attrNameLst>
                                          <p:attrName>style.visibility</p:attrName>
                                        </p:attrNameLst>
                                      </p:cBhvr>
                                      <p:to>
                                        <p:strVal val="visible"/>
                                      </p:to>
                                    </p:set>
                                    <p:animEffect transition="in" filter="blinds(horizontal)">
                                      <p:cBhvr>
                                        <p:cTn id="47" dur="500"/>
                                        <p:tgtEl>
                                          <p:spTgt spid="40859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08591"/>
                                        </p:tgtEl>
                                        <p:attrNameLst>
                                          <p:attrName>style.visibility</p:attrName>
                                        </p:attrNameLst>
                                      </p:cBhvr>
                                      <p:to>
                                        <p:strVal val="visible"/>
                                      </p:to>
                                    </p:set>
                                    <p:animEffect transition="in" filter="blinds(horizontal)">
                                      <p:cBhvr>
                                        <p:cTn id="52" dur="500"/>
                                        <p:tgtEl>
                                          <p:spTgt spid="408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p:bldP spid="408585" grpId="0" animBg="1"/>
      <p:bldP spid="408586" grpId="0" animBg="1"/>
      <p:bldP spid="408589" grpId="0" animBg="1"/>
      <p:bldP spid="408590" grpId="0" animBg="1"/>
      <p:bldP spid="40859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395288" y="188913"/>
            <a:ext cx="813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宋体" pitchFamily="2" charset="-122"/>
                <a:ea typeface="楷体" panose="02010609060101010101" pitchFamily="49" charset="-122"/>
              </a:rPr>
              <a:t>四、</a:t>
            </a:r>
            <a:r>
              <a:rPr lang="zh-CN" altLang="en-US" sz="2800" dirty="0">
                <a:latin typeface="Times New Roman" pitchFamily="18" charset="0"/>
                <a:ea typeface="楷体" panose="02010609060101010101" pitchFamily="49" charset="-122"/>
              </a:rPr>
              <a:t>高斯光束成像与几何光学成像规律的比较</a:t>
            </a:r>
          </a:p>
        </p:txBody>
      </p:sp>
      <p:sp>
        <p:nvSpPr>
          <p:cNvPr id="409603" name="Rectangle 3"/>
          <p:cNvSpPr>
            <a:spLocks noChangeArrowheads="1"/>
          </p:cNvSpPr>
          <p:nvPr/>
        </p:nvSpPr>
        <p:spPr bwMode="auto">
          <a:xfrm>
            <a:off x="611188" y="1989138"/>
            <a:ext cx="72739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宋体" pitchFamily="2" charset="-122"/>
              </a:rPr>
              <a:t>1</a:t>
            </a:r>
            <a:r>
              <a:rPr lang="zh-CN" altLang="en-US" sz="2800" dirty="0">
                <a:latin typeface="宋体" pitchFamily="2" charset="-122"/>
              </a:rPr>
              <a:t>、</a:t>
            </a:r>
            <a:r>
              <a:rPr lang="zh-CN" altLang="en-US" sz="2800" dirty="0">
                <a:latin typeface="Times New Roman" pitchFamily="18" charset="0"/>
                <a:ea typeface="楷体" panose="02010609060101010101" pitchFamily="49" charset="-122"/>
              </a:rPr>
              <a:t>当</a:t>
            </a:r>
            <a:r>
              <a:rPr lang="zh-CN" altLang="en-US" sz="2800" dirty="0">
                <a:latin typeface="Times New Roman" pitchFamily="18" charset="0"/>
              </a:rPr>
              <a:t>                                                         </a:t>
            </a:r>
            <a:r>
              <a:rPr lang="zh-CN" altLang="en-US" sz="2800" dirty="0">
                <a:latin typeface="楷体" panose="02010609060101010101" pitchFamily="49" charset="-122"/>
                <a:ea typeface="楷体" panose="02010609060101010101" pitchFamily="49" charset="-122"/>
              </a:rPr>
              <a:t>，或   </a:t>
            </a:r>
          </a:p>
          <a:p>
            <a:pPr eaLnBrk="1" hangingPunct="1">
              <a:spcBef>
                <a:spcPct val="0"/>
              </a:spcBef>
            </a:pPr>
            <a:r>
              <a:rPr lang="zh-CN" altLang="en-US" sz="2800" dirty="0">
                <a:latin typeface="楷体" panose="02010609060101010101" pitchFamily="49" charset="-122"/>
                <a:ea typeface="楷体" panose="02010609060101010101" pitchFamily="49" charset="-122"/>
              </a:rPr>
              <a:t>                                    时                                                                                                                   </a:t>
            </a:r>
          </a:p>
        </p:txBody>
      </p:sp>
      <p:graphicFrame>
        <p:nvGraphicFramePr>
          <p:cNvPr id="409604" name="Object 4"/>
          <p:cNvGraphicFramePr>
            <a:graphicFrameLocks noChangeAspect="1"/>
          </p:cNvGraphicFramePr>
          <p:nvPr/>
        </p:nvGraphicFramePr>
        <p:xfrm>
          <a:off x="1979613" y="981075"/>
          <a:ext cx="4608512" cy="1279525"/>
        </p:xfrm>
        <a:graphic>
          <a:graphicData uri="http://schemas.openxmlformats.org/presentationml/2006/ole">
            <mc:AlternateContent xmlns:mc="http://schemas.openxmlformats.org/markup-compatibility/2006">
              <mc:Choice xmlns:v="urn:schemas-microsoft-com:vml" Requires="v">
                <p:oleObj spid="_x0000_s139270" name="公式" r:id="rId3" imgW="1574640" imgH="533160" progId="Equation.3">
                  <p:embed/>
                </p:oleObj>
              </mc:Choice>
              <mc:Fallback>
                <p:oleObj name="公式" r:id="rId3" imgW="157464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981075"/>
                        <a:ext cx="4608512" cy="12795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05" name="Rectangle 5"/>
          <p:cNvSpPr>
            <a:spLocks noChangeArrowheads="1"/>
          </p:cNvSpPr>
          <p:nvPr/>
        </p:nvSpPr>
        <p:spPr bwMode="auto">
          <a:xfrm>
            <a:off x="611188" y="3573463"/>
            <a:ext cx="806608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即当物高斯光束束腰与透镜后焦面的距离远大于物高斯光束的共焦参数时，或物高斯光束束腰与透镜相距足够远时，</a:t>
            </a:r>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式分母第二项可忽略。则：</a:t>
            </a:r>
          </a:p>
        </p:txBody>
      </p:sp>
      <p:graphicFrame>
        <p:nvGraphicFramePr>
          <p:cNvPr id="409606" name="Object 6"/>
          <p:cNvGraphicFramePr>
            <a:graphicFrameLocks noChangeAspect="1"/>
          </p:cNvGraphicFramePr>
          <p:nvPr/>
        </p:nvGraphicFramePr>
        <p:xfrm>
          <a:off x="2051050" y="2349500"/>
          <a:ext cx="3382963" cy="1127125"/>
        </p:xfrm>
        <a:graphic>
          <a:graphicData uri="http://schemas.openxmlformats.org/presentationml/2006/ole">
            <mc:AlternateContent xmlns:mc="http://schemas.openxmlformats.org/markup-compatibility/2006">
              <mc:Choice xmlns:v="urn:schemas-microsoft-com:vml" Requires="v">
                <p:oleObj spid="_x0000_s139271" name="公式" r:id="rId5" imgW="1155600" imgH="469800" progId="Equation.3">
                  <p:embed/>
                </p:oleObj>
              </mc:Choice>
              <mc:Fallback>
                <p:oleObj name="公式" r:id="rId5" imgW="1155600" imgH="46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349500"/>
                        <a:ext cx="3382963" cy="11271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07" name="Object 7"/>
          <p:cNvGraphicFramePr>
            <a:graphicFrameLocks noChangeAspect="1"/>
          </p:cNvGraphicFramePr>
          <p:nvPr/>
        </p:nvGraphicFramePr>
        <p:xfrm>
          <a:off x="6372225" y="5013325"/>
          <a:ext cx="1871663" cy="965200"/>
        </p:xfrm>
        <a:graphic>
          <a:graphicData uri="http://schemas.openxmlformats.org/presentationml/2006/ole">
            <mc:AlternateContent xmlns:mc="http://schemas.openxmlformats.org/markup-compatibility/2006">
              <mc:Choice xmlns:v="urn:schemas-microsoft-com:vml" Requires="v">
                <p:oleObj spid="_x0000_s139272" name="公式" r:id="rId7" imgW="672840" imgH="393480" progId="Equation.3">
                  <p:embed/>
                </p:oleObj>
              </mc:Choice>
              <mc:Fallback>
                <p:oleObj name="公式" r:id="rId7" imgW="67284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25" y="5013325"/>
                        <a:ext cx="1871663" cy="9652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08" name="Rectangle 8"/>
          <p:cNvSpPr>
            <a:spLocks noChangeArrowheads="1"/>
          </p:cNvSpPr>
          <p:nvPr/>
        </p:nvSpPr>
        <p:spPr bwMode="auto">
          <a:xfrm>
            <a:off x="5364163" y="6021388"/>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2800" dirty="0">
                <a:solidFill>
                  <a:srgbClr val="FF3300"/>
                </a:solidFill>
                <a:latin typeface="Times New Roman" pitchFamily="18" charset="0"/>
                <a:ea typeface="楷体" panose="02010609060101010101" pitchFamily="49" charset="-122"/>
              </a:rPr>
              <a:t>几何光学成像公式</a:t>
            </a:r>
          </a:p>
        </p:txBody>
      </p:sp>
      <p:graphicFrame>
        <p:nvGraphicFramePr>
          <p:cNvPr id="409609" name="Object 9"/>
          <p:cNvGraphicFramePr>
            <a:graphicFrameLocks noChangeAspect="1"/>
          </p:cNvGraphicFramePr>
          <p:nvPr/>
        </p:nvGraphicFramePr>
        <p:xfrm>
          <a:off x="395288" y="5045075"/>
          <a:ext cx="5256212" cy="904875"/>
        </p:xfrm>
        <a:graphic>
          <a:graphicData uri="http://schemas.openxmlformats.org/presentationml/2006/ole">
            <mc:AlternateContent xmlns:mc="http://schemas.openxmlformats.org/markup-compatibility/2006">
              <mc:Choice xmlns:v="urn:schemas-microsoft-com:vml" Requires="v">
                <p:oleObj spid="_x0000_s139273" name="公式" r:id="rId9" imgW="2654280" imgH="457200" progId="Equation.3">
                  <p:embed/>
                </p:oleObj>
              </mc:Choice>
              <mc:Fallback>
                <p:oleObj name="公式" r:id="rId9" imgW="265428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5045075"/>
                        <a:ext cx="5256212" cy="904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10" name="AutoShape 10"/>
          <p:cNvSpPr>
            <a:spLocks noChangeArrowheads="1"/>
          </p:cNvSpPr>
          <p:nvPr/>
        </p:nvSpPr>
        <p:spPr bwMode="auto">
          <a:xfrm>
            <a:off x="5724525" y="5373688"/>
            <a:ext cx="647700" cy="360362"/>
          </a:xfrm>
          <a:prstGeom prst="rightArrow">
            <a:avLst>
              <a:gd name="adj1" fmla="val 50000"/>
              <a:gd name="adj2" fmla="val 44934"/>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409611" name="Line 11"/>
          <p:cNvSpPr>
            <a:spLocks noChangeShapeType="1"/>
          </p:cNvSpPr>
          <p:nvPr/>
        </p:nvSpPr>
        <p:spPr bwMode="auto">
          <a:xfrm>
            <a:off x="250825" y="836613"/>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2582577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02"/>
                                        </p:tgtEl>
                                        <p:attrNameLst>
                                          <p:attrName>style.visibility</p:attrName>
                                        </p:attrNameLst>
                                      </p:cBhvr>
                                      <p:to>
                                        <p:strVal val="visible"/>
                                      </p:to>
                                    </p:set>
                                    <p:animEffect transition="in" filter="blinds(horizontal)">
                                      <p:cBhvr>
                                        <p:cTn id="7" dur="500"/>
                                        <p:tgtEl>
                                          <p:spTgt spid="409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0961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409604"/>
                                        </p:tgtEl>
                                        <p:attrNameLst>
                                          <p:attrName>style.visibility</p:attrName>
                                        </p:attrNameLst>
                                      </p:cBhvr>
                                      <p:to>
                                        <p:strVal val="visible"/>
                                      </p:to>
                                    </p:set>
                                    <p:animEffect transition="in" filter="box(in)">
                                      <p:cBhvr>
                                        <p:cTn id="16" dur="500"/>
                                        <p:tgtEl>
                                          <p:spTgt spid="409604"/>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09603"/>
                                        </p:tgtEl>
                                        <p:attrNameLst>
                                          <p:attrName>style.visibility</p:attrName>
                                        </p:attrNameLst>
                                      </p:cBhvr>
                                      <p:to>
                                        <p:strVal val="visible"/>
                                      </p:to>
                                    </p:set>
                                    <p:animEffect transition="in" filter="box(in)">
                                      <p:cBhvr>
                                        <p:cTn id="19" dur="500"/>
                                        <p:tgtEl>
                                          <p:spTgt spid="409603"/>
                                        </p:tgtEl>
                                      </p:cBhvr>
                                    </p:animEffect>
                                  </p:childTnLst>
                                </p:cTn>
                              </p:par>
                              <p:par>
                                <p:cTn id="20" presetID="4" presetClass="entr" presetSubtype="16" fill="hold" nodeType="withEffect">
                                  <p:stCondLst>
                                    <p:cond delay="0"/>
                                  </p:stCondLst>
                                  <p:childTnLst>
                                    <p:set>
                                      <p:cBhvr>
                                        <p:cTn id="21" dur="1" fill="hold">
                                          <p:stCondLst>
                                            <p:cond delay="0"/>
                                          </p:stCondLst>
                                        </p:cTn>
                                        <p:tgtEl>
                                          <p:spTgt spid="409606"/>
                                        </p:tgtEl>
                                        <p:attrNameLst>
                                          <p:attrName>style.visibility</p:attrName>
                                        </p:attrNameLst>
                                      </p:cBhvr>
                                      <p:to>
                                        <p:strVal val="visible"/>
                                      </p:to>
                                    </p:set>
                                    <p:animEffect transition="in" filter="box(in)">
                                      <p:cBhvr>
                                        <p:cTn id="22" dur="500"/>
                                        <p:tgtEl>
                                          <p:spTgt spid="4096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05"/>
                                        </p:tgtEl>
                                        <p:attrNameLst>
                                          <p:attrName>style.visibility</p:attrName>
                                        </p:attrNameLst>
                                      </p:cBhvr>
                                      <p:to>
                                        <p:strVal val="visible"/>
                                      </p:to>
                                    </p:set>
                                    <p:animEffect transition="in" filter="blinds(horizontal)">
                                      <p:cBhvr>
                                        <p:cTn id="27" dur="500"/>
                                        <p:tgtEl>
                                          <p:spTgt spid="4096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409609"/>
                                        </p:tgtEl>
                                        <p:attrNameLst>
                                          <p:attrName>style.visibility</p:attrName>
                                        </p:attrNameLst>
                                      </p:cBhvr>
                                      <p:to>
                                        <p:strVal val="visible"/>
                                      </p:to>
                                    </p:set>
                                    <p:anim calcmode="lin" valueType="num">
                                      <p:cBhvr additive="base">
                                        <p:cTn id="32" dur="500" fill="hold"/>
                                        <p:tgtEl>
                                          <p:spTgt spid="409609"/>
                                        </p:tgtEl>
                                        <p:attrNameLst>
                                          <p:attrName>ppt_x</p:attrName>
                                        </p:attrNameLst>
                                      </p:cBhvr>
                                      <p:tavLst>
                                        <p:tav tm="0">
                                          <p:val>
                                            <p:strVal val="#ppt_x"/>
                                          </p:val>
                                        </p:tav>
                                        <p:tav tm="100000">
                                          <p:val>
                                            <p:strVal val="#ppt_x"/>
                                          </p:val>
                                        </p:tav>
                                      </p:tavLst>
                                    </p:anim>
                                    <p:anim calcmode="lin" valueType="num">
                                      <p:cBhvr additive="base">
                                        <p:cTn id="33" dur="500" fill="hold"/>
                                        <p:tgtEl>
                                          <p:spTgt spid="409609"/>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09610"/>
                                        </p:tgtEl>
                                        <p:attrNameLst>
                                          <p:attrName>style.visibility</p:attrName>
                                        </p:attrNameLst>
                                      </p:cBhvr>
                                      <p:to>
                                        <p:strVal val="visible"/>
                                      </p:to>
                                    </p:set>
                                    <p:animEffect transition="in" filter="blinds(horizontal)">
                                      <p:cBhvr>
                                        <p:cTn id="38" dur="500"/>
                                        <p:tgtEl>
                                          <p:spTgt spid="40961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09607"/>
                                        </p:tgtEl>
                                        <p:attrNameLst>
                                          <p:attrName>style.visibility</p:attrName>
                                        </p:attrNameLst>
                                      </p:cBhvr>
                                      <p:to>
                                        <p:strVal val="visible"/>
                                      </p:to>
                                    </p:set>
                                    <p:animEffect transition="in" filter="blinds(horizontal)">
                                      <p:cBhvr>
                                        <p:cTn id="43" dur="500"/>
                                        <p:tgtEl>
                                          <p:spTgt spid="40960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09608"/>
                                        </p:tgtEl>
                                        <p:attrNameLst>
                                          <p:attrName>style.visibility</p:attrName>
                                        </p:attrNameLst>
                                      </p:cBhvr>
                                      <p:to>
                                        <p:strVal val="visible"/>
                                      </p:to>
                                    </p:set>
                                    <p:animEffect transition="in" filter="blinds(horizontal)">
                                      <p:cBhvr>
                                        <p:cTn id="48" dur="500"/>
                                        <p:tgtEl>
                                          <p:spTgt spid="409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p:bldP spid="409603" grpId="0"/>
      <p:bldP spid="409605" grpId="0"/>
      <p:bldP spid="409608" grpId="0"/>
      <p:bldP spid="409610" grpId="0" animBg="1"/>
      <p:bldP spid="4096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11" name="Text Box 19"/>
          <p:cNvSpPr txBox="1">
            <a:spLocks noChangeArrowheads="1"/>
          </p:cNvSpPr>
          <p:nvPr/>
        </p:nvSpPr>
        <p:spPr bwMode="auto">
          <a:xfrm>
            <a:off x="468313" y="333375"/>
            <a:ext cx="8135937" cy="98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10000"/>
              </a:lnSpc>
            </a:pPr>
            <a:r>
              <a:rPr kumimoji="0" lang="en-US" altLang="zh-CN" sz="2800" dirty="0">
                <a:latin typeface="楷体" panose="02010609060101010101" pitchFamily="49" charset="-122"/>
                <a:ea typeface="楷体" panose="02010609060101010101" pitchFamily="49" charset="-122"/>
              </a:rPr>
              <a:t>b</a:t>
            </a:r>
            <a:r>
              <a:rPr kumimoji="0" lang="zh-CN" altLang="en-US" sz="2800" dirty="0">
                <a:latin typeface="楷体" panose="02010609060101010101" pitchFamily="49" charset="-122"/>
                <a:ea typeface="楷体" panose="02010609060101010101" pitchFamily="49" charset="-122"/>
              </a:rPr>
              <a:t>、当 </a:t>
            </a:r>
            <a:r>
              <a:rPr kumimoji="0" lang="en-US" altLang="zh-CN" sz="2800" dirty="0">
                <a:latin typeface="楷体" panose="02010609060101010101" pitchFamily="49" charset="-122"/>
                <a:ea typeface="楷体" panose="02010609060101010101" pitchFamily="49" charset="-122"/>
              </a:rPr>
              <a:t>z=0 </a:t>
            </a:r>
            <a:r>
              <a:rPr kumimoji="0" lang="zh-CN" altLang="en-US" sz="2800" dirty="0">
                <a:latin typeface="楷体" panose="02010609060101010101" pitchFamily="49" charset="-122"/>
                <a:ea typeface="楷体" panose="02010609060101010101" pitchFamily="49" charset="-122"/>
              </a:rPr>
              <a:t>时，即在共焦腔中心，     达到最小值</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且有：</a:t>
            </a:r>
          </a:p>
        </p:txBody>
      </p:sp>
      <p:sp>
        <p:nvSpPr>
          <p:cNvPr id="392194" name="Rectangle 2"/>
          <p:cNvSpPr>
            <a:spLocks noChangeArrowheads="1"/>
          </p:cNvSpPr>
          <p:nvPr/>
        </p:nvSpPr>
        <p:spPr bwMode="auto">
          <a:xfrm>
            <a:off x="323850" y="2565400"/>
            <a:ext cx="8353425" cy="50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10000"/>
              </a:lnSpc>
              <a:spcBef>
                <a:spcPct val="30000"/>
              </a:spcBef>
            </a:pPr>
            <a:r>
              <a:rPr lang="en-US" altLang="zh-CN" sz="2800" dirty="0">
                <a:latin typeface="楷体" panose="02010609060101010101" pitchFamily="49" charset="-122"/>
                <a:ea typeface="楷体" panose="02010609060101010101" pitchFamily="49" charset="-122"/>
              </a:rPr>
              <a:t>c</a:t>
            </a:r>
            <a:r>
              <a:rPr lang="zh-CN" altLang="en-US" sz="2800" dirty="0">
                <a:latin typeface="楷体" panose="02010609060101010101" pitchFamily="49" charset="-122"/>
                <a:ea typeface="楷体" panose="02010609060101010101" pitchFamily="49" charset="-122"/>
              </a:rPr>
              <a:t>、当             时，即在镜面上时，有：</a:t>
            </a:r>
          </a:p>
        </p:txBody>
      </p:sp>
      <p:graphicFrame>
        <p:nvGraphicFramePr>
          <p:cNvPr id="392197" name="Object 5"/>
          <p:cNvGraphicFramePr>
            <a:graphicFrameLocks noChangeAspect="1"/>
          </p:cNvGraphicFramePr>
          <p:nvPr/>
        </p:nvGraphicFramePr>
        <p:xfrm>
          <a:off x="1403350" y="2420938"/>
          <a:ext cx="2022475" cy="874712"/>
        </p:xfrm>
        <a:graphic>
          <a:graphicData uri="http://schemas.openxmlformats.org/presentationml/2006/ole">
            <mc:AlternateContent xmlns:mc="http://schemas.openxmlformats.org/markup-compatibility/2006">
              <mc:Choice xmlns:v="urn:schemas-microsoft-com:vml" Requires="v">
                <p:oleObj spid="_x0000_s6169" name="公式" r:id="rId3" imgW="850680" imgH="393480" progId="Equation.3">
                  <p:embed/>
                </p:oleObj>
              </mc:Choice>
              <mc:Fallback>
                <p:oleObj name="公式" r:id="rId3" imgW="85068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20938"/>
                        <a:ext cx="2022475" cy="87471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2198" name="Object 6"/>
          <p:cNvGraphicFramePr>
            <a:graphicFrameLocks noChangeAspect="1"/>
          </p:cNvGraphicFramePr>
          <p:nvPr/>
        </p:nvGraphicFramePr>
        <p:xfrm>
          <a:off x="1979613" y="3429000"/>
          <a:ext cx="2774950" cy="563563"/>
        </p:xfrm>
        <a:graphic>
          <a:graphicData uri="http://schemas.openxmlformats.org/presentationml/2006/ole">
            <mc:AlternateContent xmlns:mc="http://schemas.openxmlformats.org/markup-compatibility/2006">
              <mc:Choice xmlns:v="urn:schemas-microsoft-com:vml" Requires="v">
                <p:oleObj spid="_x0000_s6170" name="公式" r:id="rId5" imgW="1168200" imgH="253800" progId="Equation.3">
                  <p:embed/>
                </p:oleObj>
              </mc:Choice>
              <mc:Fallback>
                <p:oleObj name="公式" r:id="rId5" imgW="1168200" imgH="253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3429000"/>
                        <a:ext cx="2774950" cy="563563"/>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6"/>
          <p:cNvGrpSpPr>
            <a:grpSpLocks/>
          </p:cNvGrpSpPr>
          <p:nvPr/>
        </p:nvGrpSpPr>
        <p:grpSpPr bwMode="auto">
          <a:xfrm>
            <a:off x="1258888" y="4221163"/>
            <a:ext cx="5256212" cy="2636837"/>
            <a:chOff x="1156" y="1361"/>
            <a:chExt cx="3311" cy="1661"/>
          </a:xfrm>
        </p:grpSpPr>
        <p:pic>
          <p:nvPicPr>
            <p:cNvPr id="6158"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6" y="1406"/>
              <a:ext cx="3311"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9" name="Text Box 8"/>
            <p:cNvSpPr txBox="1">
              <a:spLocks noChangeArrowheads="1"/>
            </p:cNvSpPr>
            <p:nvPr/>
          </p:nvSpPr>
          <p:spPr bwMode="auto">
            <a:xfrm>
              <a:off x="2200" y="1389"/>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a:solidFill>
                    <a:srgbClr val="FF00FF"/>
                  </a:solidFill>
                  <a:latin typeface="Times New Roman" pitchFamily="18" charset="0"/>
                  <a:cs typeface="Times New Roman" pitchFamily="18" charset="0"/>
                </a:rPr>
                <a:t>(</a:t>
              </a:r>
              <a:r>
                <a:rPr kumimoji="0" lang="en-US" altLang="zh-CN" sz="2800" i="1">
                  <a:solidFill>
                    <a:srgbClr val="FF00FF"/>
                  </a:solidFill>
                  <a:latin typeface="Times New Roman" pitchFamily="18" charset="0"/>
                  <a:cs typeface="Times New Roman" pitchFamily="18" charset="0"/>
                </a:rPr>
                <a:t>x</a:t>
              </a:r>
              <a:r>
                <a:rPr kumimoji="0" lang="en-US" altLang="zh-CN" sz="2800">
                  <a:solidFill>
                    <a:srgbClr val="FF00FF"/>
                  </a:solidFill>
                  <a:latin typeface="Times New Roman" pitchFamily="18" charset="0"/>
                  <a:cs typeface="Times New Roman" pitchFamily="18" charset="0"/>
                </a:rPr>
                <a:t> , </a:t>
              </a:r>
              <a:r>
                <a:rPr kumimoji="0" lang="en-US" altLang="zh-CN" sz="2800" i="1">
                  <a:solidFill>
                    <a:srgbClr val="FF00FF"/>
                  </a:solidFill>
                  <a:latin typeface="Times New Roman" pitchFamily="18" charset="0"/>
                  <a:cs typeface="Times New Roman" pitchFamily="18" charset="0"/>
                </a:rPr>
                <a:t>y</a:t>
              </a:r>
              <a:r>
                <a:rPr kumimoji="0" lang="en-US" altLang="zh-CN" sz="2800">
                  <a:solidFill>
                    <a:srgbClr val="FF00FF"/>
                  </a:solidFill>
                  <a:latin typeface="Times New Roman" pitchFamily="18" charset="0"/>
                  <a:cs typeface="Times New Roman" pitchFamily="18" charset="0"/>
                </a:rPr>
                <a:t>)</a:t>
              </a:r>
            </a:p>
          </p:txBody>
        </p:sp>
        <p:graphicFrame>
          <p:nvGraphicFramePr>
            <p:cNvPr id="6150" name="Object 9"/>
            <p:cNvGraphicFramePr>
              <a:graphicFrameLocks noChangeAspect="1"/>
            </p:cNvGraphicFramePr>
            <p:nvPr/>
          </p:nvGraphicFramePr>
          <p:xfrm>
            <a:off x="3061" y="1361"/>
            <a:ext cx="1102" cy="355"/>
          </p:xfrm>
          <a:graphic>
            <a:graphicData uri="http://schemas.openxmlformats.org/presentationml/2006/ole">
              <mc:AlternateContent xmlns:mc="http://schemas.openxmlformats.org/markup-compatibility/2006">
                <mc:Choice xmlns:v="urn:schemas-microsoft-com:vml" Requires="v">
                  <p:oleObj spid="_x0000_s6171" name="公式" r:id="rId8" imgW="736560" imgH="253800" progId="Equation.3">
                    <p:embed/>
                  </p:oleObj>
                </mc:Choice>
                <mc:Fallback>
                  <p:oleObj name="公式" r:id="rId8" imgW="736560" imgH="2538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1" y="1361"/>
                          <a:ext cx="1102" cy="35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10"/>
            <p:cNvGraphicFramePr>
              <a:graphicFrameLocks noChangeAspect="1"/>
            </p:cNvGraphicFramePr>
            <p:nvPr/>
          </p:nvGraphicFramePr>
          <p:xfrm>
            <a:off x="2822" y="1587"/>
            <a:ext cx="285" cy="320"/>
          </p:xfrm>
          <a:graphic>
            <a:graphicData uri="http://schemas.openxmlformats.org/presentationml/2006/ole">
              <mc:AlternateContent xmlns:mc="http://schemas.openxmlformats.org/markup-compatibility/2006">
                <mc:Choice xmlns:v="urn:schemas-microsoft-com:vml" Requires="v">
                  <p:oleObj spid="_x0000_s6172" name="公式" r:id="rId10" imgW="190440" imgH="228600" progId="Equation.3">
                    <p:embed/>
                  </p:oleObj>
                </mc:Choice>
                <mc:Fallback>
                  <p:oleObj name="公式" r:id="rId10" imgW="19044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2" y="1587"/>
                          <a:ext cx="285" cy="32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11"/>
            <p:cNvGraphicFramePr>
              <a:graphicFrameLocks noChangeAspect="1"/>
            </p:cNvGraphicFramePr>
            <p:nvPr/>
          </p:nvGraphicFramePr>
          <p:xfrm>
            <a:off x="3152" y="2041"/>
            <a:ext cx="247" cy="320"/>
          </p:xfrm>
          <a:graphic>
            <a:graphicData uri="http://schemas.openxmlformats.org/presentationml/2006/ole">
              <mc:AlternateContent xmlns:mc="http://schemas.openxmlformats.org/markup-compatibility/2006">
                <mc:Choice xmlns:v="urn:schemas-microsoft-com:vml" Requires="v">
                  <p:oleObj spid="_x0000_s6173" name="公式" r:id="rId12" imgW="164880" imgH="228600" progId="Equation.3">
                    <p:embed/>
                  </p:oleObj>
                </mc:Choice>
                <mc:Fallback>
                  <p:oleObj name="公式" r:id="rId12" imgW="164880" imgH="2286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52" y="2041"/>
                          <a:ext cx="247" cy="32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12"/>
            <p:cNvGraphicFramePr>
              <a:graphicFrameLocks noChangeAspect="1"/>
            </p:cNvGraphicFramePr>
            <p:nvPr/>
          </p:nvGraphicFramePr>
          <p:xfrm>
            <a:off x="2562" y="2631"/>
            <a:ext cx="722" cy="284"/>
          </p:xfrm>
          <a:graphic>
            <a:graphicData uri="http://schemas.openxmlformats.org/presentationml/2006/ole">
              <mc:AlternateContent xmlns:mc="http://schemas.openxmlformats.org/markup-compatibility/2006">
                <mc:Choice xmlns:v="urn:schemas-microsoft-com:vml" Requires="v">
                  <p:oleObj spid="_x0000_s6174" name="公式" r:id="rId14" imgW="482400" imgH="203040" progId="Equation.3">
                    <p:embed/>
                  </p:oleObj>
                </mc:Choice>
                <mc:Fallback>
                  <p:oleObj name="公式" r:id="rId14" imgW="482400" imgH="20304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62" y="2631"/>
                          <a:ext cx="722" cy="284"/>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0" name="Text Box 13"/>
            <p:cNvSpPr txBox="1">
              <a:spLocks noChangeArrowheads="1"/>
            </p:cNvSpPr>
            <p:nvPr/>
          </p:nvSpPr>
          <p:spPr bwMode="auto">
            <a:xfrm>
              <a:off x="4059" y="2205"/>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a:solidFill>
                    <a:srgbClr val="FF00FF"/>
                  </a:solidFill>
                  <a:latin typeface="Times New Roman" pitchFamily="18" charset="0"/>
                  <a:cs typeface="Times New Roman" pitchFamily="18" charset="0"/>
                </a:rPr>
                <a:t>z</a:t>
              </a:r>
            </a:p>
          </p:txBody>
        </p:sp>
      </p:grpSp>
      <p:graphicFrame>
        <p:nvGraphicFramePr>
          <p:cNvPr id="392209" name="Object 17"/>
          <p:cNvGraphicFramePr>
            <a:graphicFrameLocks noChangeAspect="1"/>
          </p:cNvGraphicFramePr>
          <p:nvPr/>
        </p:nvGraphicFramePr>
        <p:xfrm>
          <a:off x="1922463" y="1412875"/>
          <a:ext cx="2414587" cy="931863"/>
        </p:xfrm>
        <a:graphic>
          <a:graphicData uri="http://schemas.openxmlformats.org/presentationml/2006/ole">
            <mc:AlternateContent xmlns:mc="http://schemas.openxmlformats.org/markup-compatibility/2006">
              <mc:Choice xmlns:v="urn:schemas-microsoft-com:vml" Requires="v">
                <p:oleObj spid="_x0000_s6175" name="公式" r:id="rId16" imgW="1015920" imgH="419040" progId="Equation.3">
                  <p:embed/>
                </p:oleObj>
              </mc:Choice>
              <mc:Fallback>
                <p:oleObj name="公式" r:id="rId16" imgW="1015920" imgH="419040"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22463" y="1412875"/>
                        <a:ext cx="2414587" cy="931863"/>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2210" name="Object 18"/>
          <p:cNvGraphicFramePr>
            <a:graphicFrameLocks noChangeAspect="1"/>
          </p:cNvGraphicFramePr>
          <p:nvPr/>
        </p:nvGraphicFramePr>
        <p:xfrm>
          <a:off x="5867400" y="333375"/>
          <a:ext cx="754063" cy="479425"/>
        </p:xfrm>
        <a:graphic>
          <a:graphicData uri="http://schemas.openxmlformats.org/presentationml/2006/ole">
            <mc:AlternateContent xmlns:mc="http://schemas.openxmlformats.org/markup-compatibility/2006">
              <mc:Choice xmlns:v="urn:schemas-microsoft-com:vml" Requires="v">
                <p:oleObj spid="_x0000_s6176" name="公式" r:id="rId18" imgW="317160" imgH="215640" progId="Equation.3">
                  <p:embed/>
                </p:oleObj>
              </mc:Choice>
              <mc:Fallback>
                <p:oleObj name="公式" r:id="rId18" imgW="317160" imgH="215640" progId="Equation.3">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67400" y="333375"/>
                        <a:ext cx="754063" cy="4794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13" name="Text Box 21"/>
          <p:cNvSpPr txBox="1">
            <a:spLocks noChangeArrowheads="1"/>
          </p:cNvSpPr>
          <p:nvPr/>
        </p:nvSpPr>
        <p:spPr bwMode="auto">
          <a:xfrm>
            <a:off x="4391025" y="1773238"/>
            <a:ext cx="4752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宋体" pitchFamily="2"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基模高斯光束的腰斑半径</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392210"/>
                                        </p:tgtEl>
                                        <p:attrNameLst>
                                          <p:attrName>style.visibility</p:attrName>
                                        </p:attrNameLst>
                                      </p:cBhvr>
                                      <p:to>
                                        <p:strVal val="visible"/>
                                      </p:to>
                                    </p:set>
                                    <p:animEffect transition="in" filter="checkerboard(across)">
                                      <p:cBhvr>
                                        <p:cTn id="11" dur="500"/>
                                        <p:tgtEl>
                                          <p:spTgt spid="392210"/>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392211"/>
                                        </p:tgtEl>
                                        <p:attrNameLst>
                                          <p:attrName>style.visibility</p:attrName>
                                        </p:attrNameLst>
                                      </p:cBhvr>
                                      <p:to>
                                        <p:strVal val="visible"/>
                                      </p:to>
                                    </p:set>
                                    <p:animEffect transition="in" filter="checkerboard(across)">
                                      <p:cBhvr>
                                        <p:cTn id="14" dur="500"/>
                                        <p:tgtEl>
                                          <p:spTgt spid="3922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392209"/>
                                        </p:tgtEl>
                                        <p:attrNameLst>
                                          <p:attrName>style.visibility</p:attrName>
                                        </p:attrNameLst>
                                      </p:cBhvr>
                                      <p:to>
                                        <p:strVal val="visible"/>
                                      </p:to>
                                    </p:set>
                                    <p:animEffect transition="in" filter="checkerboard(across)">
                                      <p:cBhvr>
                                        <p:cTn id="19" dur="500"/>
                                        <p:tgtEl>
                                          <p:spTgt spid="39220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392213"/>
                                        </p:tgtEl>
                                        <p:attrNameLst>
                                          <p:attrName>style.visibility</p:attrName>
                                        </p:attrNameLst>
                                      </p:cBhvr>
                                      <p:to>
                                        <p:strVal val="visible"/>
                                      </p:to>
                                    </p:set>
                                    <p:animEffect transition="in" filter="checkerboard(across)">
                                      <p:cBhvr>
                                        <p:cTn id="24" dur="500"/>
                                        <p:tgtEl>
                                          <p:spTgt spid="3922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92194"/>
                                        </p:tgtEl>
                                        <p:attrNameLst>
                                          <p:attrName>style.visibility</p:attrName>
                                        </p:attrNameLst>
                                      </p:cBhvr>
                                      <p:to>
                                        <p:strVal val="visible"/>
                                      </p:to>
                                    </p:set>
                                    <p:animEffect transition="in" filter="blinds(horizontal)">
                                      <p:cBhvr>
                                        <p:cTn id="29" dur="500"/>
                                        <p:tgtEl>
                                          <p:spTgt spid="392194"/>
                                        </p:tgtEl>
                                      </p:cBhvr>
                                    </p:animEffect>
                                  </p:childTnLst>
                                </p:cTn>
                              </p:par>
                              <p:par>
                                <p:cTn id="30" presetID="5" presetClass="entr" presetSubtype="10" fill="hold" nodeType="withEffect">
                                  <p:stCondLst>
                                    <p:cond delay="0"/>
                                  </p:stCondLst>
                                  <p:childTnLst>
                                    <p:set>
                                      <p:cBhvr>
                                        <p:cTn id="31" dur="1" fill="hold">
                                          <p:stCondLst>
                                            <p:cond delay="0"/>
                                          </p:stCondLst>
                                        </p:cTn>
                                        <p:tgtEl>
                                          <p:spTgt spid="392197"/>
                                        </p:tgtEl>
                                        <p:attrNameLst>
                                          <p:attrName>style.visibility</p:attrName>
                                        </p:attrNameLst>
                                      </p:cBhvr>
                                      <p:to>
                                        <p:strVal val="visible"/>
                                      </p:to>
                                    </p:set>
                                    <p:animEffect transition="in" filter="checkerboard(across)">
                                      <p:cBhvr>
                                        <p:cTn id="32" dur="500"/>
                                        <p:tgtEl>
                                          <p:spTgt spid="3921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92198"/>
                                        </p:tgtEl>
                                        <p:attrNameLst>
                                          <p:attrName>style.visibility</p:attrName>
                                        </p:attrNameLst>
                                      </p:cBhvr>
                                      <p:to>
                                        <p:strVal val="visible"/>
                                      </p:to>
                                    </p:set>
                                    <p:animEffect transition="in" filter="checkerboard(across)">
                                      <p:cBhvr>
                                        <p:cTn id="37" dur="500"/>
                                        <p:tgtEl>
                                          <p:spTgt spid="392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11" grpId="0"/>
      <p:bldP spid="392194" grpId="0"/>
      <p:bldP spid="39221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8" name="AutoShape 4"/>
          <p:cNvSpPr>
            <a:spLocks noChangeArrowheads="1"/>
          </p:cNvSpPr>
          <p:nvPr/>
        </p:nvSpPr>
        <p:spPr bwMode="auto">
          <a:xfrm>
            <a:off x="4616450" y="693738"/>
            <a:ext cx="242888" cy="358775"/>
          </a:xfrm>
          <a:prstGeom prst="rightArrow">
            <a:avLst>
              <a:gd name="adj1" fmla="val 50000"/>
              <a:gd name="adj2" fmla="val 25000"/>
            </a:avLst>
          </a:prstGeom>
          <a:solidFill>
            <a:srgbClr val="FFFF00"/>
          </a:solidFill>
          <a:ln w="28575">
            <a:solidFill>
              <a:srgbClr val="FF00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410629" name="Rectangle 5"/>
          <p:cNvSpPr>
            <a:spLocks noChangeArrowheads="1"/>
          </p:cNvSpPr>
          <p:nvPr/>
        </p:nvSpPr>
        <p:spPr bwMode="auto">
          <a:xfrm>
            <a:off x="6443663" y="333375"/>
            <a:ext cx="2057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dirty="0">
                <a:solidFill>
                  <a:srgbClr val="FF3300"/>
                </a:solidFill>
                <a:latin typeface="Times New Roman" pitchFamily="18" charset="0"/>
                <a:ea typeface="楷体" panose="02010609060101010101" pitchFamily="49" charset="-122"/>
              </a:rPr>
              <a:t>几何光学成像放大率公式</a:t>
            </a:r>
          </a:p>
        </p:txBody>
      </p:sp>
      <p:sp>
        <p:nvSpPr>
          <p:cNvPr id="410630" name="Rectangle 6"/>
          <p:cNvSpPr>
            <a:spLocks noChangeArrowheads="1"/>
          </p:cNvSpPr>
          <p:nvPr/>
        </p:nvSpPr>
        <p:spPr bwMode="auto">
          <a:xfrm>
            <a:off x="142875" y="1412875"/>
            <a:ext cx="90011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、若</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中条件不满足，则只有</a:t>
            </a:r>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和</a:t>
            </a:r>
            <a:r>
              <a:rPr lang="en-US" altLang="zh-CN" sz="2800" dirty="0">
                <a:latin typeface="楷体" panose="02010609060101010101" pitchFamily="49" charset="-122"/>
                <a:ea typeface="楷体" panose="02010609060101010101" pitchFamily="49" charset="-122"/>
              </a:rPr>
              <a:t>(4)</a:t>
            </a:r>
            <a:r>
              <a:rPr lang="zh-CN" altLang="en-US" sz="2800" dirty="0">
                <a:latin typeface="楷体" panose="02010609060101010101" pitchFamily="49" charset="-122"/>
                <a:ea typeface="楷体" panose="02010609060101010101" pitchFamily="49" charset="-122"/>
              </a:rPr>
              <a:t>才能描述高斯光束通过薄透镜的传输行为，与几何光学行为差异大。</a:t>
            </a:r>
          </a:p>
        </p:txBody>
      </p:sp>
      <p:graphicFrame>
        <p:nvGraphicFramePr>
          <p:cNvPr id="410631" name="Object 7"/>
          <p:cNvGraphicFramePr>
            <a:graphicFrameLocks noChangeAspect="1"/>
          </p:cNvGraphicFramePr>
          <p:nvPr/>
        </p:nvGraphicFramePr>
        <p:xfrm>
          <a:off x="1116013" y="2852738"/>
          <a:ext cx="1041400" cy="427037"/>
        </p:xfrm>
        <a:graphic>
          <a:graphicData uri="http://schemas.openxmlformats.org/presentationml/2006/ole">
            <mc:AlternateContent xmlns:mc="http://schemas.openxmlformats.org/markup-compatibility/2006">
              <mc:Choice xmlns:v="urn:schemas-microsoft-com:vml" Requires="v">
                <p:oleObj spid="_x0000_s140298" name="公式" r:id="rId3" imgW="355320" imgH="177480" progId="Equation.3">
                  <p:embed/>
                </p:oleObj>
              </mc:Choice>
              <mc:Fallback>
                <p:oleObj name="公式" r:id="rId3" imgW="35532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852738"/>
                        <a:ext cx="1041400" cy="42703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32" name="AutoShape 8"/>
          <p:cNvSpPr>
            <a:spLocks noChangeArrowheads="1"/>
          </p:cNvSpPr>
          <p:nvPr/>
        </p:nvSpPr>
        <p:spPr bwMode="auto">
          <a:xfrm>
            <a:off x="2484438" y="2924175"/>
            <a:ext cx="242887" cy="358775"/>
          </a:xfrm>
          <a:prstGeom prst="rightArrow">
            <a:avLst>
              <a:gd name="adj1" fmla="val 50000"/>
              <a:gd name="adj2" fmla="val 25000"/>
            </a:avLst>
          </a:prstGeom>
          <a:solidFill>
            <a:srgbClr val="FFFF00"/>
          </a:solidFill>
          <a:ln w="28575">
            <a:solidFill>
              <a:srgbClr val="FF00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410633" name="AutoShape 9"/>
          <p:cNvSpPr>
            <a:spLocks/>
          </p:cNvSpPr>
          <p:nvPr/>
        </p:nvSpPr>
        <p:spPr bwMode="auto">
          <a:xfrm>
            <a:off x="2843213" y="2492375"/>
            <a:ext cx="142875" cy="1223963"/>
          </a:xfrm>
          <a:prstGeom prst="leftBrace">
            <a:avLst>
              <a:gd name="adj1" fmla="val 7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410634" name="Rectangle 10"/>
          <p:cNvSpPr>
            <a:spLocks noChangeArrowheads="1"/>
          </p:cNvSpPr>
          <p:nvPr/>
        </p:nvSpPr>
        <p:spPr bwMode="auto">
          <a:xfrm>
            <a:off x="2990850" y="23495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几何光学</a:t>
            </a:r>
            <a:r>
              <a:rPr lang="zh-CN" altLang="en-US" sz="2800" dirty="0">
                <a:latin typeface="Times New Roman" pitchFamily="18" charset="0"/>
              </a:rPr>
              <a:t>：</a:t>
            </a:r>
          </a:p>
        </p:txBody>
      </p:sp>
      <p:graphicFrame>
        <p:nvGraphicFramePr>
          <p:cNvPr id="410635" name="Object 11"/>
          <p:cNvGraphicFramePr>
            <a:graphicFrameLocks noChangeAspect="1"/>
          </p:cNvGraphicFramePr>
          <p:nvPr/>
        </p:nvGraphicFramePr>
        <p:xfrm>
          <a:off x="5078413" y="2420938"/>
          <a:ext cx="1077912" cy="427037"/>
        </p:xfrm>
        <a:graphic>
          <a:graphicData uri="http://schemas.openxmlformats.org/presentationml/2006/ole">
            <mc:AlternateContent xmlns:mc="http://schemas.openxmlformats.org/markup-compatibility/2006">
              <mc:Choice xmlns:v="urn:schemas-microsoft-com:vml" Requires="v">
                <p:oleObj spid="_x0000_s140299" name="公式" r:id="rId5" imgW="368280" imgH="177480" progId="Equation.3">
                  <p:embed/>
                </p:oleObj>
              </mc:Choice>
              <mc:Fallback>
                <p:oleObj name="公式" r:id="rId5" imgW="36828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8413" y="2420938"/>
                        <a:ext cx="1077912" cy="42703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36" name="Rectangle 12"/>
          <p:cNvSpPr>
            <a:spLocks noChangeArrowheads="1"/>
          </p:cNvSpPr>
          <p:nvPr/>
        </p:nvSpPr>
        <p:spPr bwMode="auto">
          <a:xfrm>
            <a:off x="2919413" y="3141663"/>
            <a:ext cx="197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高斯光束</a:t>
            </a:r>
            <a:r>
              <a:rPr lang="zh-CN" altLang="en-US" sz="2800" dirty="0">
                <a:latin typeface="Times New Roman" pitchFamily="18" charset="0"/>
              </a:rPr>
              <a:t>：</a:t>
            </a:r>
          </a:p>
        </p:txBody>
      </p:sp>
      <p:graphicFrame>
        <p:nvGraphicFramePr>
          <p:cNvPr id="410637" name="Object 13"/>
          <p:cNvGraphicFramePr>
            <a:graphicFrameLocks noChangeAspect="1"/>
          </p:cNvGraphicFramePr>
          <p:nvPr/>
        </p:nvGraphicFramePr>
        <p:xfrm>
          <a:off x="5006975" y="3213100"/>
          <a:ext cx="1077913" cy="427038"/>
        </p:xfrm>
        <a:graphic>
          <a:graphicData uri="http://schemas.openxmlformats.org/presentationml/2006/ole">
            <mc:AlternateContent xmlns:mc="http://schemas.openxmlformats.org/markup-compatibility/2006">
              <mc:Choice xmlns:v="urn:schemas-microsoft-com:vml" Requires="v">
                <p:oleObj spid="_x0000_s140300" name="公式" r:id="rId7" imgW="368280" imgH="177480" progId="Equation.3">
                  <p:embed/>
                </p:oleObj>
              </mc:Choice>
              <mc:Fallback>
                <p:oleObj name="公式" r:id="rId7" imgW="36828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6975" y="3213100"/>
                        <a:ext cx="1077913" cy="42703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638" name="Object 14"/>
          <p:cNvGraphicFramePr>
            <a:graphicFrameLocks noChangeAspect="1"/>
          </p:cNvGraphicFramePr>
          <p:nvPr/>
        </p:nvGraphicFramePr>
        <p:xfrm>
          <a:off x="395288" y="4567238"/>
          <a:ext cx="1041400" cy="427037"/>
        </p:xfrm>
        <a:graphic>
          <a:graphicData uri="http://schemas.openxmlformats.org/presentationml/2006/ole">
            <mc:AlternateContent xmlns:mc="http://schemas.openxmlformats.org/markup-compatibility/2006">
              <mc:Choice xmlns:v="urn:schemas-microsoft-com:vml" Requires="v">
                <p:oleObj spid="_x0000_s140301" name="公式" r:id="rId9" imgW="355320" imgH="177480" progId="Equation.3">
                  <p:embed/>
                </p:oleObj>
              </mc:Choice>
              <mc:Fallback>
                <p:oleObj name="公式" r:id="rId9" imgW="35532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4567238"/>
                        <a:ext cx="1041400" cy="42703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39" name="AutoShape 15"/>
          <p:cNvSpPr>
            <a:spLocks noChangeArrowheads="1"/>
          </p:cNvSpPr>
          <p:nvPr/>
        </p:nvSpPr>
        <p:spPr bwMode="auto">
          <a:xfrm>
            <a:off x="1619250" y="4567238"/>
            <a:ext cx="242888" cy="358775"/>
          </a:xfrm>
          <a:prstGeom prst="rightArrow">
            <a:avLst>
              <a:gd name="adj1" fmla="val 50000"/>
              <a:gd name="adj2" fmla="val 25000"/>
            </a:avLst>
          </a:prstGeom>
          <a:solidFill>
            <a:srgbClr val="FFFF00"/>
          </a:solidFill>
          <a:ln w="28575">
            <a:solidFill>
              <a:srgbClr val="FF0000"/>
            </a:solidFill>
            <a:miter lim="800000"/>
            <a:headEnd/>
            <a:tailEnd/>
          </a:ln>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410640" name="AutoShape 16"/>
          <p:cNvSpPr>
            <a:spLocks/>
          </p:cNvSpPr>
          <p:nvPr/>
        </p:nvSpPr>
        <p:spPr bwMode="auto">
          <a:xfrm>
            <a:off x="1908175" y="4278313"/>
            <a:ext cx="141288" cy="1439862"/>
          </a:xfrm>
          <a:prstGeom prst="leftBrace">
            <a:avLst>
              <a:gd name="adj1" fmla="val 8492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endParaRPr lang="zh-CN" altLang="en-US"/>
          </a:p>
        </p:txBody>
      </p:sp>
      <p:sp>
        <p:nvSpPr>
          <p:cNvPr id="410641" name="Rectangle 17"/>
          <p:cNvSpPr>
            <a:spLocks noChangeArrowheads="1"/>
          </p:cNvSpPr>
          <p:nvPr/>
        </p:nvSpPr>
        <p:spPr bwMode="auto">
          <a:xfrm>
            <a:off x="2051050" y="4135438"/>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几何光学：</a:t>
            </a:r>
          </a:p>
        </p:txBody>
      </p:sp>
      <p:graphicFrame>
        <p:nvGraphicFramePr>
          <p:cNvPr id="410642" name="Object 18"/>
          <p:cNvGraphicFramePr>
            <a:graphicFrameLocks noChangeAspect="1"/>
          </p:cNvGraphicFramePr>
          <p:nvPr/>
        </p:nvGraphicFramePr>
        <p:xfrm>
          <a:off x="4194175" y="4206875"/>
          <a:ext cx="965200" cy="427038"/>
        </p:xfrm>
        <a:graphic>
          <a:graphicData uri="http://schemas.openxmlformats.org/presentationml/2006/ole">
            <mc:AlternateContent xmlns:mc="http://schemas.openxmlformats.org/markup-compatibility/2006">
              <mc:Choice xmlns:v="urn:schemas-microsoft-com:vml" Requires="v">
                <p:oleObj spid="_x0000_s140302" name="公式" r:id="rId11" imgW="330120" imgH="177480" progId="Equation.3">
                  <p:embed/>
                </p:oleObj>
              </mc:Choice>
              <mc:Fallback>
                <p:oleObj name="公式" r:id="rId11" imgW="33012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4175" y="4206875"/>
                        <a:ext cx="965200" cy="42703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43" name="Rectangle 19"/>
          <p:cNvSpPr>
            <a:spLocks noChangeArrowheads="1"/>
          </p:cNvSpPr>
          <p:nvPr/>
        </p:nvSpPr>
        <p:spPr bwMode="auto">
          <a:xfrm>
            <a:off x="2047875" y="4852988"/>
            <a:ext cx="7348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高斯光束：可能有       </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如       时</a:t>
            </a:r>
            <a:r>
              <a:rPr lang="en-US" altLang="zh-CN" sz="2800" dirty="0">
                <a:latin typeface="楷体" panose="02010609060101010101" pitchFamily="49" charset="-122"/>
                <a:ea typeface="楷体" panose="02010609060101010101" pitchFamily="49" charset="-122"/>
              </a:rPr>
              <a:t>),</a:t>
            </a:r>
          </a:p>
        </p:txBody>
      </p:sp>
      <p:graphicFrame>
        <p:nvGraphicFramePr>
          <p:cNvPr id="410644" name="Object 20"/>
          <p:cNvGraphicFramePr>
            <a:graphicFrameLocks noChangeAspect="1"/>
          </p:cNvGraphicFramePr>
          <p:nvPr/>
        </p:nvGraphicFramePr>
        <p:xfrm>
          <a:off x="5143500" y="4926013"/>
          <a:ext cx="966788" cy="427037"/>
        </p:xfrm>
        <a:graphic>
          <a:graphicData uri="http://schemas.openxmlformats.org/presentationml/2006/ole">
            <mc:AlternateContent xmlns:mc="http://schemas.openxmlformats.org/markup-compatibility/2006">
              <mc:Choice xmlns:v="urn:schemas-microsoft-com:vml" Requires="v">
                <p:oleObj spid="_x0000_s140303" name="公式" r:id="rId13" imgW="330120" imgH="177480" progId="Equation.3">
                  <p:embed/>
                </p:oleObj>
              </mc:Choice>
              <mc:Fallback>
                <p:oleObj name="公式" r:id="rId13" imgW="33012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3500" y="4926013"/>
                        <a:ext cx="966788" cy="42703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45" name="Rectangle 21"/>
          <p:cNvSpPr>
            <a:spLocks noChangeArrowheads="1"/>
          </p:cNvSpPr>
          <p:nvPr/>
        </p:nvSpPr>
        <p:spPr bwMode="auto">
          <a:xfrm>
            <a:off x="5432425" y="4060825"/>
            <a:ext cx="1731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成虚像</a:t>
            </a:r>
          </a:p>
        </p:txBody>
      </p:sp>
      <p:graphicFrame>
        <p:nvGraphicFramePr>
          <p:cNvPr id="410646" name="Object 22"/>
          <p:cNvGraphicFramePr>
            <a:graphicFrameLocks noChangeAspect="1"/>
          </p:cNvGraphicFramePr>
          <p:nvPr/>
        </p:nvGraphicFramePr>
        <p:xfrm>
          <a:off x="7019925" y="4868863"/>
          <a:ext cx="928688" cy="427037"/>
        </p:xfrm>
        <a:graphic>
          <a:graphicData uri="http://schemas.openxmlformats.org/presentationml/2006/ole">
            <mc:AlternateContent xmlns:mc="http://schemas.openxmlformats.org/markup-compatibility/2006">
              <mc:Choice xmlns:v="urn:schemas-microsoft-com:vml" Requires="v">
                <p:oleObj spid="_x0000_s140304" name="公式" r:id="rId15" imgW="317160" imgH="177480" progId="Equation.3">
                  <p:embed/>
                </p:oleObj>
              </mc:Choice>
              <mc:Fallback>
                <p:oleObj name="公式" r:id="rId15" imgW="31716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19925" y="4868863"/>
                        <a:ext cx="928688" cy="42703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47" name="Rectangle 23"/>
          <p:cNvSpPr>
            <a:spLocks noChangeArrowheads="1"/>
          </p:cNvSpPr>
          <p:nvPr/>
        </p:nvSpPr>
        <p:spPr bwMode="auto">
          <a:xfrm>
            <a:off x="2124075" y="5516563"/>
            <a:ext cx="3529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即可能成实像。</a:t>
            </a:r>
          </a:p>
        </p:txBody>
      </p:sp>
      <p:graphicFrame>
        <p:nvGraphicFramePr>
          <p:cNvPr id="12297" name="Object 26"/>
          <p:cNvGraphicFramePr>
            <a:graphicFrameLocks noChangeAspect="1"/>
          </p:cNvGraphicFramePr>
          <p:nvPr/>
        </p:nvGraphicFramePr>
        <p:xfrm>
          <a:off x="2627313" y="260350"/>
          <a:ext cx="3495675" cy="969963"/>
        </p:xfrm>
        <a:graphic>
          <a:graphicData uri="http://schemas.openxmlformats.org/presentationml/2006/ole">
            <mc:AlternateContent xmlns:mc="http://schemas.openxmlformats.org/markup-compatibility/2006">
              <mc:Choice xmlns:v="urn:schemas-microsoft-com:vml" Requires="v">
                <p:oleObj spid="_x0000_s140305" name="公式" r:id="rId17" imgW="2323800" imgH="469800" progId="Equation.3">
                  <p:embed/>
                </p:oleObj>
              </mc:Choice>
              <mc:Fallback>
                <p:oleObj name="公式" r:id="rId17" imgW="2323800" imgH="469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27313" y="260350"/>
                        <a:ext cx="3495675" cy="96996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1" name="Text Box 27"/>
          <p:cNvSpPr txBox="1">
            <a:spLocks noChangeArrowheads="1"/>
          </p:cNvSpPr>
          <p:nvPr/>
        </p:nvSpPr>
        <p:spPr bwMode="auto">
          <a:xfrm>
            <a:off x="611188" y="404813"/>
            <a:ext cx="1331912" cy="9461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r>
              <a:rPr lang="zh-CN" altLang="en-US" sz="2800" dirty="0">
                <a:latin typeface="Times New Roman" pitchFamily="18" charset="0"/>
                <a:ea typeface="楷体" panose="02010609060101010101" pitchFamily="49" charset="-122"/>
              </a:rPr>
              <a:t>腰斑放大率</a:t>
            </a:r>
          </a:p>
        </p:txBody>
      </p:sp>
    </p:spTree>
    <p:extLst>
      <p:ext uri="{BB962C8B-B14F-4D97-AF65-F5344CB8AC3E}">
        <p14:creationId xmlns:p14="http://schemas.microsoft.com/office/powerpoint/2010/main" val="13323142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0629"/>
                                        </p:tgtEl>
                                        <p:attrNameLst>
                                          <p:attrName>style.visibility</p:attrName>
                                        </p:attrNameLst>
                                      </p:cBhvr>
                                      <p:to>
                                        <p:strVal val="visible"/>
                                      </p:to>
                                    </p:set>
                                    <p:animEffect transition="in" filter="blinds(horizontal)">
                                      <p:cBhvr>
                                        <p:cTn id="12" dur="500"/>
                                        <p:tgtEl>
                                          <p:spTgt spid="4106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0630"/>
                                        </p:tgtEl>
                                        <p:attrNameLst>
                                          <p:attrName>style.visibility</p:attrName>
                                        </p:attrNameLst>
                                      </p:cBhvr>
                                      <p:to>
                                        <p:strVal val="visible"/>
                                      </p:to>
                                    </p:set>
                                    <p:animEffect transition="in" filter="blinds(horizontal)">
                                      <p:cBhvr>
                                        <p:cTn id="17" dur="500"/>
                                        <p:tgtEl>
                                          <p:spTgt spid="410630"/>
                                        </p:tgtEl>
                                      </p:cBhvr>
                                    </p:animEffect>
                                  </p:childTnLst>
                                </p:cTn>
                              </p:par>
                              <p:par>
                                <p:cTn id="18" presetID="4" presetClass="entr" presetSubtype="16" fill="hold" nodeType="withEffect">
                                  <p:stCondLst>
                                    <p:cond delay="0"/>
                                  </p:stCondLst>
                                  <p:childTnLst>
                                    <p:set>
                                      <p:cBhvr>
                                        <p:cTn id="19" dur="1" fill="hold">
                                          <p:stCondLst>
                                            <p:cond delay="0"/>
                                          </p:stCondLst>
                                        </p:cTn>
                                        <p:tgtEl>
                                          <p:spTgt spid="410631"/>
                                        </p:tgtEl>
                                        <p:attrNameLst>
                                          <p:attrName>style.visibility</p:attrName>
                                        </p:attrNameLst>
                                      </p:cBhvr>
                                      <p:to>
                                        <p:strVal val="visible"/>
                                      </p:to>
                                    </p:set>
                                    <p:animEffect transition="in" filter="box(in)">
                                      <p:cBhvr>
                                        <p:cTn id="20" dur="500"/>
                                        <p:tgtEl>
                                          <p:spTgt spid="4106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10632"/>
                                        </p:tgtEl>
                                        <p:attrNameLst>
                                          <p:attrName>style.visibility</p:attrName>
                                        </p:attrNameLst>
                                      </p:cBhvr>
                                      <p:to>
                                        <p:strVal val="visible"/>
                                      </p:to>
                                    </p:set>
                                    <p:animEffect transition="in" filter="blinds(horizontal)">
                                      <p:cBhvr>
                                        <p:cTn id="25" dur="500"/>
                                        <p:tgtEl>
                                          <p:spTgt spid="4106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10633"/>
                                        </p:tgtEl>
                                        <p:attrNameLst>
                                          <p:attrName>style.visibility</p:attrName>
                                        </p:attrNameLst>
                                      </p:cBhvr>
                                      <p:to>
                                        <p:strVal val="visible"/>
                                      </p:to>
                                    </p:set>
                                    <p:animEffect transition="in" filter="blinds(horizontal)">
                                      <p:cBhvr>
                                        <p:cTn id="30" dur="500"/>
                                        <p:tgtEl>
                                          <p:spTgt spid="41063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10634"/>
                                        </p:tgtEl>
                                        <p:attrNameLst>
                                          <p:attrName>style.visibility</p:attrName>
                                        </p:attrNameLst>
                                      </p:cBhvr>
                                      <p:to>
                                        <p:strVal val="visible"/>
                                      </p:to>
                                    </p:set>
                                    <p:animEffect transition="in" filter="blinds(horizontal)">
                                      <p:cBhvr>
                                        <p:cTn id="35" dur="500"/>
                                        <p:tgtEl>
                                          <p:spTgt spid="41063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410635"/>
                                        </p:tgtEl>
                                        <p:attrNameLst>
                                          <p:attrName>style.visibility</p:attrName>
                                        </p:attrNameLst>
                                      </p:cBhvr>
                                      <p:to>
                                        <p:strVal val="visible"/>
                                      </p:to>
                                    </p:set>
                                    <p:animEffect transition="in" filter="box(in)">
                                      <p:cBhvr>
                                        <p:cTn id="40" dur="500"/>
                                        <p:tgtEl>
                                          <p:spTgt spid="4106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10636"/>
                                        </p:tgtEl>
                                        <p:attrNameLst>
                                          <p:attrName>style.visibility</p:attrName>
                                        </p:attrNameLst>
                                      </p:cBhvr>
                                      <p:to>
                                        <p:strVal val="visible"/>
                                      </p:to>
                                    </p:set>
                                    <p:animEffect transition="in" filter="blinds(horizontal)">
                                      <p:cBhvr>
                                        <p:cTn id="45" dur="500"/>
                                        <p:tgtEl>
                                          <p:spTgt spid="41063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410637"/>
                                        </p:tgtEl>
                                        <p:attrNameLst>
                                          <p:attrName>style.visibility</p:attrName>
                                        </p:attrNameLst>
                                      </p:cBhvr>
                                      <p:to>
                                        <p:strVal val="visible"/>
                                      </p:to>
                                    </p:set>
                                    <p:animEffect transition="in" filter="box(in)">
                                      <p:cBhvr>
                                        <p:cTn id="50" dur="500"/>
                                        <p:tgtEl>
                                          <p:spTgt spid="41063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410638"/>
                                        </p:tgtEl>
                                        <p:attrNameLst>
                                          <p:attrName>style.visibility</p:attrName>
                                        </p:attrNameLst>
                                      </p:cBhvr>
                                      <p:to>
                                        <p:strVal val="visible"/>
                                      </p:to>
                                    </p:set>
                                    <p:animEffect transition="in" filter="blinds(horizontal)">
                                      <p:cBhvr>
                                        <p:cTn id="55" dur="500"/>
                                        <p:tgtEl>
                                          <p:spTgt spid="41063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10639"/>
                                        </p:tgtEl>
                                        <p:attrNameLst>
                                          <p:attrName>style.visibility</p:attrName>
                                        </p:attrNameLst>
                                      </p:cBhvr>
                                      <p:to>
                                        <p:strVal val="visible"/>
                                      </p:to>
                                    </p:set>
                                    <p:animEffect transition="in" filter="blinds(horizontal)">
                                      <p:cBhvr>
                                        <p:cTn id="60" dur="500"/>
                                        <p:tgtEl>
                                          <p:spTgt spid="41063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10640"/>
                                        </p:tgtEl>
                                        <p:attrNameLst>
                                          <p:attrName>style.visibility</p:attrName>
                                        </p:attrNameLst>
                                      </p:cBhvr>
                                      <p:to>
                                        <p:strVal val="visible"/>
                                      </p:to>
                                    </p:set>
                                    <p:animEffect transition="in" filter="blinds(horizontal)">
                                      <p:cBhvr>
                                        <p:cTn id="65" dur="500"/>
                                        <p:tgtEl>
                                          <p:spTgt spid="41064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10641"/>
                                        </p:tgtEl>
                                        <p:attrNameLst>
                                          <p:attrName>style.visibility</p:attrName>
                                        </p:attrNameLst>
                                      </p:cBhvr>
                                      <p:to>
                                        <p:strVal val="visible"/>
                                      </p:to>
                                    </p:set>
                                    <p:animEffect transition="in" filter="blinds(horizontal)">
                                      <p:cBhvr>
                                        <p:cTn id="70" dur="500"/>
                                        <p:tgtEl>
                                          <p:spTgt spid="41064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nodeType="clickEffect">
                                  <p:stCondLst>
                                    <p:cond delay="0"/>
                                  </p:stCondLst>
                                  <p:childTnLst>
                                    <p:set>
                                      <p:cBhvr>
                                        <p:cTn id="74" dur="1" fill="hold">
                                          <p:stCondLst>
                                            <p:cond delay="0"/>
                                          </p:stCondLst>
                                        </p:cTn>
                                        <p:tgtEl>
                                          <p:spTgt spid="410642"/>
                                        </p:tgtEl>
                                        <p:attrNameLst>
                                          <p:attrName>style.visibility</p:attrName>
                                        </p:attrNameLst>
                                      </p:cBhvr>
                                      <p:to>
                                        <p:strVal val="visible"/>
                                      </p:to>
                                    </p:set>
                                    <p:animEffect transition="in" filter="box(in)">
                                      <p:cBhvr>
                                        <p:cTn id="75" dur="500"/>
                                        <p:tgtEl>
                                          <p:spTgt spid="41064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10645"/>
                                        </p:tgtEl>
                                        <p:attrNameLst>
                                          <p:attrName>style.visibility</p:attrName>
                                        </p:attrNameLst>
                                      </p:cBhvr>
                                      <p:to>
                                        <p:strVal val="visible"/>
                                      </p:to>
                                    </p:set>
                                    <p:animEffect transition="in" filter="blinds(horizontal)">
                                      <p:cBhvr>
                                        <p:cTn id="80" dur="500"/>
                                        <p:tgtEl>
                                          <p:spTgt spid="410645"/>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410647"/>
                                        </p:tgtEl>
                                        <p:attrNameLst>
                                          <p:attrName>style.visibility</p:attrName>
                                        </p:attrNameLst>
                                      </p:cBhvr>
                                      <p:to>
                                        <p:strVal val="visible"/>
                                      </p:to>
                                    </p:set>
                                    <p:animEffect transition="in" filter="blinds(horizontal)">
                                      <p:cBhvr>
                                        <p:cTn id="85" dur="500"/>
                                        <p:tgtEl>
                                          <p:spTgt spid="410647"/>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410643"/>
                                        </p:tgtEl>
                                        <p:attrNameLst>
                                          <p:attrName>style.visibility</p:attrName>
                                        </p:attrNameLst>
                                      </p:cBhvr>
                                      <p:to>
                                        <p:strVal val="visible"/>
                                      </p:to>
                                    </p:set>
                                    <p:animEffect transition="in" filter="blinds(horizontal)">
                                      <p:cBhvr>
                                        <p:cTn id="88" dur="500"/>
                                        <p:tgtEl>
                                          <p:spTgt spid="410643"/>
                                        </p:tgtEl>
                                      </p:cBhvr>
                                    </p:animEffect>
                                  </p:childTnLst>
                                </p:cTn>
                              </p:par>
                              <p:par>
                                <p:cTn id="89" presetID="3" presetClass="entr" presetSubtype="10" fill="hold" nodeType="withEffect">
                                  <p:stCondLst>
                                    <p:cond delay="0"/>
                                  </p:stCondLst>
                                  <p:childTnLst>
                                    <p:set>
                                      <p:cBhvr>
                                        <p:cTn id="90" dur="1" fill="hold">
                                          <p:stCondLst>
                                            <p:cond delay="0"/>
                                          </p:stCondLst>
                                        </p:cTn>
                                        <p:tgtEl>
                                          <p:spTgt spid="410644"/>
                                        </p:tgtEl>
                                        <p:attrNameLst>
                                          <p:attrName>style.visibility</p:attrName>
                                        </p:attrNameLst>
                                      </p:cBhvr>
                                      <p:to>
                                        <p:strVal val="visible"/>
                                      </p:to>
                                    </p:set>
                                    <p:animEffect transition="in" filter="blinds(horizontal)">
                                      <p:cBhvr>
                                        <p:cTn id="91" dur="500"/>
                                        <p:tgtEl>
                                          <p:spTgt spid="410644"/>
                                        </p:tgtEl>
                                      </p:cBhvr>
                                    </p:animEffect>
                                  </p:childTnLst>
                                </p:cTn>
                              </p:par>
                              <p:par>
                                <p:cTn id="92" presetID="3" presetClass="entr" presetSubtype="10" fill="hold" nodeType="withEffect">
                                  <p:stCondLst>
                                    <p:cond delay="0"/>
                                  </p:stCondLst>
                                  <p:childTnLst>
                                    <p:set>
                                      <p:cBhvr>
                                        <p:cTn id="93" dur="1" fill="hold">
                                          <p:stCondLst>
                                            <p:cond delay="0"/>
                                          </p:stCondLst>
                                        </p:cTn>
                                        <p:tgtEl>
                                          <p:spTgt spid="410646"/>
                                        </p:tgtEl>
                                        <p:attrNameLst>
                                          <p:attrName>style.visibility</p:attrName>
                                        </p:attrNameLst>
                                      </p:cBhvr>
                                      <p:to>
                                        <p:strVal val="visible"/>
                                      </p:to>
                                    </p:set>
                                    <p:animEffect transition="in" filter="blinds(horizontal)">
                                      <p:cBhvr>
                                        <p:cTn id="94" dur="500"/>
                                        <p:tgtEl>
                                          <p:spTgt spid="410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nimBg="1"/>
      <p:bldP spid="410629" grpId="0"/>
      <p:bldP spid="410630" grpId="0"/>
      <p:bldP spid="410632" grpId="0" animBg="1"/>
      <p:bldP spid="410633" grpId="0" animBg="1"/>
      <p:bldP spid="410634" grpId="0"/>
      <p:bldP spid="410636" grpId="0"/>
      <p:bldP spid="410639" grpId="0" animBg="1"/>
      <p:bldP spid="410640" grpId="0" animBg="1"/>
      <p:bldP spid="410641" grpId="0"/>
      <p:bldP spid="410643" grpId="0"/>
      <p:bldP spid="410645" grpId="0"/>
      <p:bldP spid="41064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2" name="Rectangle 4"/>
          <p:cNvSpPr>
            <a:spLocks noChangeArrowheads="1"/>
          </p:cNvSpPr>
          <p:nvPr/>
        </p:nvSpPr>
        <p:spPr bwMode="auto">
          <a:xfrm>
            <a:off x="969963" y="1600200"/>
            <a:ext cx="7489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方法：令        ，可推得此时有：</a:t>
            </a:r>
          </a:p>
        </p:txBody>
      </p:sp>
      <p:graphicFrame>
        <p:nvGraphicFramePr>
          <p:cNvPr id="411653" name="Object 5"/>
          <p:cNvGraphicFramePr>
            <a:graphicFrameLocks noChangeAspect="1"/>
          </p:cNvGraphicFramePr>
          <p:nvPr/>
        </p:nvGraphicFramePr>
        <p:xfrm>
          <a:off x="2698750" y="1600200"/>
          <a:ext cx="1190625" cy="549275"/>
        </p:xfrm>
        <a:graphic>
          <a:graphicData uri="http://schemas.openxmlformats.org/presentationml/2006/ole">
            <mc:AlternateContent xmlns:mc="http://schemas.openxmlformats.org/markup-compatibility/2006">
              <mc:Choice xmlns:v="urn:schemas-microsoft-com:vml" Requires="v">
                <p:oleObj spid="_x0000_s141316" name="公式" r:id="rId3" imgW="406080" imgH="228600" progId="Equation.3">
                  <p:embed/>
                </p:oleObj>
              </mc:Choice>
              <mc:Fallback>
                <p:oleObj name="公式" r:id="rId3" imgW="4060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0" y="1600200"/>
                        <a:ext cx="1190625" cy="5492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54" name="Object 6"/>
          <p:cNvGraphicFramePr>
            <a:graphicFrameLocks noChangeAspect="1"/>
          </p:cNvGraphicFramePr>
          <p:nvPr/>
        </p:nvGraphicFramePr>
        <p:xfrm>
          <a:off x="2700338" y="2492375"/>
          <a:ext cx="2195512" cy="1036638"/>
        </p:xfrm>
        <a:graphic>
          <a:graphicData uri="http://schemas.openxmlformats.org/presentationml/2006/ole">
            <mc:AlternateContent xmlns:mc="http://schemas.openxmlformats.org/markup-compatibility/2006">
              <mc:Choice xmlns:v="urn:schemas-microsoft-com:vml" Requires="v">
                <p:oleObj spid="_x0000_s141317" name="公式" r:id="rId5" imgW="749160" imgH="431640" progId="Equation.3">
                  <p:embed/>
                </p:oleObj>
              </mc:Choice>
              <mc:Fallback>
                <p:oleObj name="公式" r:id="rId5" imgW="7491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492375"/>
                        <a:ext cx="2195512" cy="103663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655" name="Rectangle 7"/>
          <p:cNvSpPr>
            <a:spLocks noChangeArrowheads="1"/>
          </p:cNvSpPr>
          <p:nvPr/>
        </p:nvSpPr>
        <p:spPr bwMode="auto">
          <a:xfrm>
            <a:off x="539750" y="533400"/>
            <a:ext cx="7489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itchFamily="34" charset="0"/>
                <a:ea typeface="宋体" pitchFamily="2" charset="-122"/>
              </a:defRPr>
            </a:lvl1pPr>
            <a:lvl2pPr marL="742950" indent="-285750">
              <a:defRPr kumimoji="1" sz="2400" b="1">
                <a:solidFill>
                  <a:schemeClr val="tx1"/>
                </a:solidFill>
                <a:latin typeface="Arial" pitchFamily="34" charset="0"/>
                <a:ea typeface="宋体" pitchFamily="2" charset="-122"/>
              </a:defRPr>
            </a:lvl2pPr>
            <a:lvl3pPr marL="1143000" indent="-228600">
              <a:defRPr kumimoji="1" sz="2400" b="1">
                <a:solidFill>
                  <a:schemeClr val="tx1"/>
                </a:solidFill>
                <a:latin typeface="Arial" pitchFamily="34" charset="0"/>
                <a:ea typeface="宋体" pitchFamily="2" charset="-122"/>
              </a:defRPr>
            </a:lvl3pPr>
            <a:lvl4pPr marL="1600200" indent="-228600">
              <a:defRPr kumimoji="1" sz="2400" b="1">
                <a:solidFill>
                  <a:schemeClr val="tx1"/>
                </a:solidFill>
                <a:latin typeface="Arial" pitchFamily="34" charset="0"/>
                <a:ea typeface="宋体" pitchFamily="2" charset="-122"/>
              </a:defRPr>
            </a:lvl4pPr>
            <a:lvl5pPr marL="2057400" indent="-228600">
              <a:defRPr kumimoji="1" sz="2400"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b="1">
                <a:solidFill>
                  <a:schemeClr val="tx1"/>
                </a:solidFill>
                <a:latin typeface="Arial" pitchFamily="34" charset="0"/>
                <a:ea typeface="宋体" pitchFamily="2" charset="-122"/>
              </a:defRPr>
            </a:lvl9pPr>
          </a:lstStyle>
          <a:p>
            <a:pPr eaLnBrk="1" hangingPunct="1">
              <a:spcBef>
                <a:spcPct val="0"/>
              </a:spcBef>
            </a:pPr>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、由</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式可求得透镜后焦面上的光斑大小。</a:t>
            </a:r>
          </a:p>
        </p:txBody>
      </p:sp>
    </p:spTree>
    <p:extLst>
      <p:ext uri="{BB962C8B-B14F-4D97-AF65-F5344CB8AC3E}">
        <p14:creationId xmlns:p14="http://schemas.microsoft.com/office/powerpoint/2010/main" val="1557584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1655"/>
                                        </p:tgtEl>
                                        <p:attrNameLst>
                                          <p:attrName>style.visibility</p:attrName>
                                        </p:attrNameLst>
                                      </p:cBhvr>
                                      <p:to>
                                        <p:strVal val="visible"/>
                                      </p:to>
                                    </p:set>
                                    <p:animEffect transition="in" filter="blinds(horizontal)">
                                      <p:cBhvr>
                                        <p:cTn id="7" dur="500"/>
                                        <p:tgtEl>
                                          <p:spTgt spid="411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1652"/>
                                        </p:tgtEl>
                                        <p:attrNameLst>
                                          <p:attrName>style.visibility</p:attrName>
                                        </p:attrNameLst>
                                      </p:cBhvr>
                                      <p:to>
                                        <p:strVal val="visible"/>
                                      </p:to>
                                    </p:set>
                                    <p:animEffect transition="in" filter="blinds(horizontal)">
                                      <p:cBhvr>
                                        <p:cTn id="12" dur="500"/>
                                        <p:tgtEl>
                                          <p:spTgt spid="411652"/>
                                        </p:tgtEl>
                                      </p:cBhvr>
                                    </p:animEffect>
                                  </p:childTnLst>
                                </p:cTn>
                              </p:par>
                              <p:par>
                                <p:cTn id="13" presetID="3" presetClass="entr" presetSubtype="10" fill="hold" nodeType="withEffect">
                                  <p:stCondLst>
                                    <p:cond delay="0"/>
                                  </p:stCondLst>
                                  <p:childTnLst>
                                    <p:set>
                                      <p:cBhvr>
                                        <p:cTn id="14" dur="1" fill="hold">
                                          <p:stCondLst>
                                            <p:cond delay="0"/>
                                          </p:stCondLst>
                                        </p:cTn>
                                        <p:tgtEl>
                                          <p:spTgt spid="411653"/>
                                        </p:tgtEl>
                                        <p:attrNameLst>
                                          <p:attrName>style.visibility</p:attrName>
                                        </p:attrNameLst>
                                      </p:cBhvr>
                                      <p:to>
                                        <p:strVal val="visible"/>
                                      </p:to>
                                    </p:set>
                                    <p:animEffect transition="in" filter="blinds(horizontal)">
                                      <p:cBhvr>
                                        <p:cTn id="15" dur="500"/>
                                        <p:tgtEl>
                                          <p:spTgt spid="41165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11654"/>
                                        </p:tgtEl>
                                        <p:attrNameLst>
                                          <p:attrName>style.visibility</p:attrName>
                                        </p:attrNameLst>
                                      </p:cBhvr>
                                      <p:to>
                                        <p:strVal val="visible"/>
                                      </p:to>
                                    </p:set>
                                    <p:animEffect transition="in" filter="box(in)">
                                      <p:cBhvr>
                                        <p:cTn id="20" dur="500"/>
                                        <p:tgtEl>
                                          <p:spTgt spid="411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2" grpId="0"/>
      <p:bldP spid="41165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574675" y="1844675"/>
            <a:ext cx="8569325" cy="2087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400" b="1" dirty="0" smtClean="0">
                <a:latin typeface="楷体" panose="02010609060101010101" pitchFamily="49" charset="-122"/>
                <a:ea typeface="楷体" panose="02010609060101010101" pitchFamily="49" charset="-122"/>
              </a:rPr>
              <a:t>第十一节</a:t>
            </a:r>
            <a:br>
              <a:rPr lang="zh-CN" altLang="en-US" sz="4400" b="1" dirty="0" smtClean="0">
                <a:latin typeface="楷体" panose="02010609060101010101" pitchFamily="49" charset="-122"/>
                <a:ea typeface="楷体" panose="02010609060101010101" pitchFamily="49" charset="-122"/>
              </a:rPr>
            </a:br>
            <a:r>
              <a:rPr lang="zh-CN" altLang="en-US" sz="4400" b="1" dirty="0" smtClean="0">
                <a:latin typeface="楷体" panose="02010609060101010101" pitchFamily="49" charset="-122"/>
                <a:ea typeface="楷体" panose="02010609060101010101" pitchFamily="49" charset="-122"/>
              </a:rPr>
              <a:t>  高斯光束的聚焦与准直</a:t>
            </a:r>
            <a:r>
              <a:rPr lang="zh-CN" altLang="en-US" sz="4900" dirty="0" smtClean="0"/>
              <a:t/>
            </a:r>
            <a:br>
              <a:rPr lang="zh-CN" altLang="en-US" sz="4900" dirty="0" smtClean="0"/>
            </a:br>
            <a:r>
              <a:rPr lang="zh-CN" altLang="en-US" sz="4900" dirty="0" smtClean="0"/>
              <a:t/>
            </a:r>
            <a:br>
              <a:rPr lang="zh-CN" altLang="en-US" sz="4900" dirty="0" smtClean="0"/>
            </a:br>
            <a:endParaRPr lang="zh-CN" altLang="en-US" sz="4900" dirty="0" smtClean="0"/>
          </a:p>
        </p:txBody>
      </p:sp>
    </p:spTree>
    <p:custDataLst>
      <p:tags r:id="rId1"/>
    </p:custDataLst>
    <p:extLst>
      <p:ext uri="{BB962C8B-B14F-4D97-AF65-F5344CB8AC3E}">
        <p14:creationId xmlns:p14="http://schemas.microsoft.com/office/powerpoint/2010/main" val="2419558502"/>
      </p:ext>
    </p:extLst>
  </p:cSld>
  <p:clrMapOvr>
    <a:masterClrMapping/>
  </p:clrMapOvr>
  <p:transition spd="slow">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8" name="Rectangle 4"/>
          <p:cNvSpPr>
            <a:spLocks noChangeArrowheads="1"/>
          </p:cNvSpPr>
          <p:nvPr/>
        </p:nvSpPr>
        <p:spPr bwMode="auto">
          <a:xfrm>
            <a:off x="539750" y="981075"/>
            <a:ext cx="8280400" cy="301942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50000"/>
              </a:lnSpc>
              <a:spcBef>
                <a:spcPct val="0"/>
              </a:spcBef>
            </a:pPr>
            <a:r>
              <a:rPr lang="zh-CN" altLang="en-US" sz="3200" dirty="0">
                <a:solidFill>
                  <a:srgbClr val="000000"/>
                </a:solidFill>
                <a:latin typeface="Times New Roman" pitchFamily="18" charset="0"/>
                <a:ea typeface="楷体" panose="02010609060101010101" pitchFamily="49" charset="-122"/>
              </a:rPr>
              <a:t>实际应用中，为了提高激光的光功率密度，需要对高斯光束</a:t>
            </a:r>
            <a:r>
              <a:rPr lang="zh-CN" altLang="en-US" sz="3200" u="sng" dirty="0">
                <a:solidFill>
                  <a:srgbClr val="CC3300"/>
                </a:solidFill>
                <a:latin typeface="Times New Roman" pitchFamily="18" charset="0"/>
                <a:ea typeface="楷体" panose="02010609060101010101" pitchFamily="49" charset="-122"/>
              </a:rPr>
              <a:t>聚焦</a:t>
            </a:r>
            <a:r>
              <a:rPr lang="zh-CN" altLang="en-US" sz="3200" dirty="0">
                <a:solidFill>
                  <a:srgbClr val="000000"/>
                </a:solidFill>
                <a:latin typeface="Times New Roman" pitchFamily="18" charset="0"/>
                <a:ea typeface="楷体" panose="02010609060101010101" pitchFamily="49" charset="-122"/>
              </a:rPr>
              <a:t>。为了减小光束发散角，从而能量不会随距离很快散开，需要对高斯光束</a:t>
            </a:r>
            <a:r>
              <a:rPr lang="zh-CN" altLang="en-US" sz="3200" u="sng" dirty="0">
                <a:solidFill>
                  <a:srgbClr val="CC3300"/>
                </a:solidFill>
                <a:latin typeface="Times New Roman" pitchFamily="18" charset="0"/>
                <a:ea typeface="楷体" panose="02010609060101010101" pitchFamily="49" charset="-122"/>
              </a:rPr>
              <a:t>准直</a:t>
            </a:r>
            <a:r>
              <a:rPr lang="zh-CN" altLang="en-US" sz="3200" dirty="0">
                <a:solidFill>
                  <a:srgbClr val="000000"/>
                </a:solidFill>
                <a:latin typeface="Times New Roman" pitchFamily="18" charset="0"/>
                <a:ea typeface="楷体" panose="02010609060101010101" pitchFamily="49" charset="-122"/>
              </a:rPr>
              <a:t>。</a:t>
            </a:r>
          </a:p>
        </p:txBody>
      </p:sp>
    </p:spTree>
    <p:extLst>
      <p:ext uri="{BB962C8B-B14F-4D97-AF65-F5344CB8AC3E}">
        <p14:creationId xmlns:p14="http://schemas.microsoft.com/office/powerpoint/2010/main" val="20558237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1108"/>
                                        </p:tgtEl>
                                        <p:attrNameLst>
                                          <p:attrName>style.visibility</p:attrName>
                                        </p:attrNameLst>
                                      </p:cBhvr>
                                      <p:to>
                                        <p:strVal val="visible"/>
                                      </p:to>
                                    </p:set>
                                    <p:animEffect transition="in" filter="box(in)">
                                      <p:cBhvr>
                                        <p:cTn id="7" dur="500"/>
                                        <p:tgtEl>
                                          <p:spTgt spid="431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3" name="Rectangle 5"/>
          <p:cNvSpPr>
            <a:spLocks noChangeArrowheads="1"/>
          </p:cNvSpPr>
          <p:nvPr/>
        </p:nvSpPr>
        <p:spPr bwMode="auto">
          <a:xfrm>
            <a:off x="323850" y="260350"/>
            <a:ext cx="734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rPr>
              <a:t>一、高斯光束的聚焦</a:t>
            </a:r>
            <a:r>
              <a:rPr kumimoji="0" lang="en-US" altLang="zh-CN" sz="2800" dirty="0">
                <a:latin typeface="楷体" panose="02010609060101010101" pitchFamily="49" charset="-122"/>
                <a:ea typeface="楷体" panose="02010609060101010101" pitchFamily="49" charset="-122"/>
              </a:rPr>
              <a:t>(        )</a:t>
            </a:r>
          </a:p>
        </p:txBody>
      </p:sp>
      <p:graphicFrame>
        <p:nvGraphicFramePr>
          <p:cNvPr id="421894" name="Object 6"/>
          <p:cNvGraphicFramePr>
            <a:graphicFrameLocks noChangeAspect="1"/>
          </p:cNvGraphicFramePr>
          <p:nvPr/>
        </p:nvGraphicFramePr>
        <p:xfrm>
          <a:off x="3851275" y="260350"/>
          <a:ext cx="1247775" cy="498475"/>
        </p:xfrm>
        <a:graphic>
          <a:graphicData uri="http://schemas.openxmlformats.org/presentationml/2006/ole">
            <mc:AlternateContent xmlns:mc="http://schemas.openxmlformats.org/markup-compatibility/2006">
              <mc:Choice xmlns:v="urn:schemas-microsoft-com:vml" Requires="v">
                <p:oleObj spid="_x0000_s142350" name="公式" r:id="rId3" imgW="507960" imgH="228600" progId="Equation.3">
                  <p:embed/>
                </p:oleObj>
              </mc:Choice>
              <mc:Fallback>
                <p:oleObj name="公式" r:id="rId3" imgW="5079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60350"/>
                        <a:ext cx="1247775" cy="4984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5" name="Text Box 7"/>
          <p:cNvSpPr txBox="1">
            <a:spLocks noChangeArrowheads="1"/>
          </p:cNvSpPr>
          <p:nvPr/>
        </p:nvSpPr>
        <p:spPr bwMode="auto">
          <a:xfrm>
            <a:off x="395288" y="1558925"/>
            <a:ext cx="8497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、核心问题：由                    </a:t>
            </a:r>
            <a:r>
              <a:rPr kumimoji="0" lang="en-US" altLang="zh-CN" sz="2800" dirty="0">
                <a:latin typeface="楷体" panose="02010609060101010101" pitchFamily="49" charset="-122"/>
                <a:ea typeface="楷体" panose="02010609060101010101" pitchFamily="49" charset="-122"/>
              </a:rPr>
              <a:t>,</a:t>
            </a:r>
            <a:r>
              <a:rPr kumimoji="0" lang="zh-CN" altLang="en-US" sz="2800" dirty="0">
                <a:latin typeface="楷体" panose="02010609060101010101" pitchFamily="49" charset="-122"/>
                <a:ea typeface="楷体" panose="02010609060101010101" pitchFamily="49" charset="-122"/>
              </a:rPr>
              <a:t>如何选择参</a:t>
            </a:r>
          </a:p>
        </p:txBody>
      </p:sp>
      <p:graphicFrame>
        <p:nvGraphicFramePr>
          <p:cNvPr id="421896" name="Object 8"/>
          <p:cNvGraphicFramePr>
            <a:graphicFrameLocks noChangeAspect="1"/>
          </p:cNvGraphicFramePr>
          <p:nvPr/>
        </p:nvGraphicFramePr>
        <p:xfrm>
          <a:off x="3348038" y="1052513"/>
          <a:ext cx="3209925" cy="1552575"/>
        </p:xfrm>
        <a:graphic>
          <a:graphicData uri="http://schemas.openxmlformats.org/presentationml/2006/ole">
            <mc:AlternateContent xmlns:mc="http://schemas.openxmlformats.org/markup-compatibility/2006">
              <mc:Choice xmlns:v="urn:schemas-microsoft-com:vml" Requires="v">
                <p:oleObj spid="_x0000_s142351" name="公式" r:id="rId5" imgW="1523880" imgH="736560" progId="Equation.3">
                  <p:embed/>
                </p:oleObj>
              </mc:Choice>
              <mc:Fallback>
                <p:oleObj name="公式" r:id="rId5" imgW="1523880" imgH="736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1052513"/>
                        <a:ext cx="3209925" cy="1552575"/>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1897" name="Rectangle 9"/>
          <p:cNvSpPr>
            <a:spLocks noChangeArrowheads="1"/>
          </p:cNvSpPr>
          <p:nvPr/>
        </p:nvSpPr>
        <p:spPr bwMode="auto">
          <a:xfrm>
            <a:off x="684213" y="2998788"/>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rPr>
              <a:t>数         ，使    最小，实际上    不可选，只看   和  。</a:t>
            </a:r>
          </a:p>
        </p:txBody>
      </p:sp>
      <p:graphicFrame>
        <p:nvGraphicFramePr>
          <p:cNvPr id="421898" name="Object 10"/>
          <p:cNvGraphicFramePr>
            <a:graphicFrameLocks noChangeAspect="1"/>
          </p:cNvGraphicFramePr>
          <p:nvPr/>
        </p:nvGraphicFramePr>
        <p:xfrm>
          <a:off x="1403350" y="2924175"/>
          <a:ext cx="1247775" cy="498475"/>
        </p:xfrm>
        <a:graphic>
          <a:graphicData uri="http://schemas.openxmlformats.org/presentationml/2006/ole">
            <mc:AlternateContent xmlns:mc="http://schemas.openxmlformats.org/markup-compatibility/2006">
              <mc:Choice xmlns:v="urn:schemas-microsoft-com:vml" Requires="v">
                <p:oleObj spid="_x0000_s142352" name="公式" r:id="rId7" imgW="507960" imgH="228600" progId="Equation.3">
                  <p:embed/>
                </p:oleObj>
              </mc:Choice>
              <mc:Fallback>
                <p:oleObj name="公式" r:id="rId7" imgW="5079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924175"/>
                        <a:ext cx="1247775" cy="4984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899" name="Object 11"/>
          <p:cNvGraphicFramePr>
            <a:graphicFrameLocks noChangeAspect="1"/>
          </p:cNvGraphicFramePr>
          <p:nvPr/>
        </p:nvGraphicFramePr>
        <p:xfrm>
          <a:off x="3492500" y="2997200"/>
          <a:ext cx="623888" cy="498475"/>
        </p:xfrm>
        <a:graphic>
          <a:graphicData uri="http://schemas.openxmlformats.org/presentationml/2006/ole">
            <mc:AlternateContent xmlns:mc="http://schemas.openxmlformats.org/markup-compatibility/2006">
              <mc:Choice xmlns:v="urn:schemas-microsoft-com:vml" Requires="v">
                <p:oleObj spid="_x0000_s142353" name="公式" r:id="rId9" imgW="253800" imgH="228600" progId="Equation.3">
                  <p:embed/>
                </p:oleObj>
              </mc:Choice>
              <mc:Fallback>
                <p:oleObj name="公式" r:id="rId9" imgW="2538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2997200"/>
                        <a:ext cx="623888" cy="4984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900" name="Object 12"/>
          <p:cNvGraphicFramePr>
            <a:graphicFrameLocks noChangeAspect="1"/>
          </p:cNvGraphicFramePr>
          <p:nvPr/>
        </p:nvGraphicFramePr>
        <p:xfrm>
          <a:off x="6372225" y="2997200"/>
          <a:ext cx="530225" cy="498475"/>
        </p:xfrm>
        <a:graphic>
          <a:graphicData uri="http://schemas.openxmlformats.org/presentationml/2006/ole">
            <mc:AlternateContent xmlns:mc="http://schemas.openxmlformats.org/markup-compatibility/2006">
              <mc:Choice xmlns:v="urn:schemas-microsoft-com:vml" Requires="v">
                <p:oleObj spid="_x0000_s142354" name="公式" r:id="rId11" imgW="215640" imgH="228600" progId="Equation.3">
                  <p:embed/>
                </p:oleObj>
              </mc:Choice>
              <mc:Fallback>
                <p:oleObj name="公式" r:id="rId11" imgW="2156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2225" y="2997200"/>
                        <a:ext cx="530225" cy="4984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901" name="Object 13"/>
          <p:cNvGraphicFramePr>
            <a:graphicFrameLocks noChangeAspect="1"/>
          </p:cNvGraphicFramePr>
          <p:nvPr/>
        </p:nvGraphicFramePr>
        <p:xfrm>
          <a:off x="1547813" y="3500438"/>
          <a:ext cx="404812" cy="360362"/>
        </p:xfrm>
        <a:graphic>
          <a:graphicData uri="http://schemas.openxmlformats.org/presentationml/2006/ole">
            <mc:AlternateContent xmlns:mc="http://schemas.openxmlformats.org/markup-compatibility/2006">
              <mc:Choice xmlns:v="urn:schemas-microsoft-com:vml" Requires="v">
                <p:oleObj spid="_x0000_s142355" name="公式" r:id="rId13" imgW="164880" imgH="164880" progId="Equation.3">
                  <p:embed/>
                </p:oleObj>
              </mc:Choice>
              <mc:Fallback>
                <p:oleObj name="公式" r:id="rId13" imgW="16488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813" y="3500438"/>
                        <a:ext cx="404812" cy="36036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902" name="Object 14"/>
          <p:cNvGraphicFramePr>
            <a:graphicFrameLocks noChangeAspect="1"/>
          </p:cNvGraphicFramePr>
          <p:nvPr/>
        </p:nvGraphicFramePr>
        <p:xfrm>
          <a:off x="2555875" y="3500438"/>
          <a:ext cx="217488" cy="388937"/>
        </p:xfrm>
        <a:graphic>
          <a:graphicData uri="http://schemas.openxmlformats.org/presentationml/2006/ole">
            <mc:AlternateContent xmlns:mc="http://schemas.openxmlformats.org/markup-compatibility/2006">
              <mc:Choice xmlns:v="urn:schemas-microsoft-com:vml" Requires="v">
                <p:oleObj spid="_x0000_s142356" name="公式" r:id="rId15" imgW="88560" imgH="177480" progId="Equation.3">
                  <p:embed/>
                </p:oleObj>
              </mc:Choice>
              <mc:Fallback>
                <p:oleObj name="公式" r:id="rId15" imgW="8856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5875" y="3500438"/>
                        <a:ext cx="217488" cy="38893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903" name="Text Box 15"/>
          <p:cNvSpPr txBox="1">
            <a:spLocks noChangeArrowheads="1"/>
          </p:cNvSpPr>
          <p:nvPr/>
        </p:nvSpPr>
        <p:spPr bwMode="auto">
          <a:xfrm>
            <a:off x="395288" y="4278313"/>
            <a:ext cx="828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   一定时，    随   的变化情况。</a:t>
            </a:r>
          </a:p>
        </p:txBody>
      </p:sp>
      <p:graphicFrame>
        <p:nvGraphicFramePr>
          <p:cNvPr id="421904" name="Object 16"/>
          <p:cNvGraphicFramePr>
            <a:graphicFrameLocks noChangeAspect="1"/>
          </p:cNvGraphicFramePr>
          <p:nvPr/>
        </p:nvGraphicFramePr>
        <p:xfrm>
          <a:off x="1042988" y="4365625"/>
          <a:ext cx="404812" cy="360363"/>
        </p:xfrm>
        <a:graphic>
          <a:graphicData uri="http://schemas.openxmlformats.org/presentationml/2006/ole">
            <mc:AlternateContent xmlns:mc="http://schemas.openxmlformats.org/markup-compatibility/2006">
              <mc:Choice xmlns:v="urn:schemas-microsoft-com:vml" Requires="v">
                <p:oleObj spid="_x0000_s142357" name="公式" r:id="rId17" imgW="164880" imgH="164880" progId="Equation.3">
                  <p:embed/>
                </p:oleObj>
              </mc:Choice>
              <mc:Fallback>
                <p:oleObj name="公式" r:id="rId17" imgW="164880" imgH="164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4365625"/>
                        <a:ext cx="404812" cy="360363"/>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905" name="Object 17"/>
          <p:cNvGraphicFramePr>
            <a:graphicFrameLocks noChangeAspect="1"/>
          </p:cNvGraphicFramePr>
          <p:nvPr/>
        </p:nvGraphicFramePr>
        <p:xfrm>
          <a:off x="2916238" y="4292600"/>
          <a:ext cx="623887" cy="498475"/>
        </p:xfrm>
        <a:graphic>
          <a:graphicData uri="http://schemas.openxmlformats.org/presentationml/2006/ole">
            <mc:AlternateContent xmlns:mc="http://schemas.openxmlformats.org/markup-compatibility/2006">
              <mc:Choice xmlns:v="urn:schemas-microsoft-com:vml" Requires="v">
                <p:oleObj spid="_x0000_s142358" name="公式" r:id="rId18" imgW="253800" imgH="228600" progId="Equation.3">
                  <p:embed/>
                </p:oleObj>
              </mc:Choice>
              <mc:Fallback>
                <p:oleObj name="公式" r:id="rId18" imgW="2538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4292600"/>
                        <a:ext cx="623887" cy="4984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906" name="Object 18"/>
          <p:cNvGraphicFramePr>
            <a:graphicFrameLocks noChangeAspect="1"/>
          </p:cNvGraphicFramePr>
          <p:nvPr/>
        </p:nvGraphicFramePr>
        <p:xfrm>
          <a:off x="4284663" y="4365625"/>
          <a:ext cx="217487" cy="388938"/>
        </p:xfrm>
        <a:graphic>
          <a:graphicData uri="http://schemas.openxmlformats.org/presentationml/2006/ole">
            <mc:AlternateContent xmlns:mc="http://schemas.openxmlformats.org/markup-compatibility/2006">
              <mc:Choice xmlns:v="urn:schemas-microsoft-com:vml" Requires="v">
                <p:oleObj spid="_x0000_s142359" name="公式" r:id="rId19" imgW="88560" imgH="177480" progId="Equation.3">
                  <p:embed/>
                </p:oleObj>
              </mc:Choice>
              <mc:Fallback>
                <p:oleObj name="公式" r:id="rId19" imgW="8856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4663" y="4365625"/>
                        <a:ext cx="217487" cy="38893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907" name="Line 19"/>
          <p:cNvSpPr>
            <a:spLocks noChangeShapeType="1"/>
          </p:cNvSpPr>
          <p:nvPr/>
        </p:nvSpPr>
        <p:spPr bwMode="auto">
          <a:xfrm>
            <a:off x="250825" y="836613"/>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908" name="Rectangle 20"/>
          <p:cNvSpPr>
            <a:spLocks noChangeArrowheads="1"/>
          </p:cNvSpPr>
          <p:nvPr/>
        </p:nvSpPr>
        <p:spPr bwMode="auto">
          <a:xfrm>
            <a:off x="468313" y="5135563"/>
            <a:ext cx="84248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(1)</a:t>
            </a:r>
            <a:r>
              <a:rPr kumimoji="0" lang="zh-CN" altLang="en-US" sz="2800" dirty="0">
                <a:latin typeface="楷体" panose="02010609060101010101" pitchFamily="49" charset="-122"/>
                <a:ea typeface="楷体" panose="02010609060101010101" pitchFamily="49" charset="-122"/>
              </a:rPr>
              <a:t>当</a:t>
            </a:r>
            <a:r>
              <a:rPr kumimoji="0" lang="en-US" altLang="zh-CN" sz="2800" i="1" dirty="0">
                <a:latin typeface="Times New Roman" pitchFamily="18" charset="0"/>
                <a:ea typeface="楷体" panose="02010609060101010101" pitchFamily="49" charset="-122"/>
              </a:rPr>
              <a:t>l </a:t>
            </a:r>
            <a:r>
              <a:rPr kumimoji="0" lang="en-US" altLang="zh-CN" sz="2800" dirty="0">
                <a:latin typeface="Times New Roman" pitchFamily="18" charset="0"/>
                <a:ea typeface="楷体" panose="02010609060101010101" pitchFamily="49" charset="-122"/>
              </a:rPr>
              <a:t>&lt;</a:t>
            </a:r>
            <a:r>
              <a:rPr kumimoji="0" lang="en-US" altLang="zh-CN" sz="2800" i="1" dirty="0">
                <a:latin typeface="Times New Roman" pitchFamily="18" charset="0"/>
                <a:ea typeface="楷体" panose="02010609060101010101" pitchFamily="49" charset="-122"/>
              </a:rPr>
              <a:t>F</a:t>
            </a:r>
            <a:r>
              <a:rPr kumimoji="0" lang="en-US" altLang="zh-CN" sz="2800" i="1"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时，         ；当 </a:t>
            </a:r>
            <a:r>
              <a:rPr kumimoji="0" lang="en-US" altLang="zh-CN" sz="2800" i="1" dirty="0">
                <a:latin typeface="Times New Roman" pitchFamily="18" charset="0"/>
                <a:ea typeface="楷体" panose="02010609060101010101" pitchFamily="49" charset="-122"/>
              </a:rPr>
              <a:t>l </a:t>
            </a:r>
            <a:r>
              <a:rPr kumimoji="0" lang="en-US" altLang="zh-CN" sz="2800" dirty="0">
                <a:latin typeface="Times New Roman" pitchFamily="18" charset="0"/>
                <a:ea typeface="楷体" panose="02010609060101010101" pitchFamily="49" charset="-122"/>
              </a:rPr>
              <a:t>=0</a:t>
            </a:r>
            <a:r>
              <a:rPr kumimoji="0" lang="en-US" altLang="zh-CN" sz="2800"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时，  达到最小。</a:t>
            </a:r>
          </a:p>
        </p:txBody>
      </p:sp>
      <p:graphicFrame>
        <p:nvGraphicFramePr>
          <p:cNvPr id="421909" name="Object 21"/>
          <p:cNvGraphicFramePr>
            <a:graphicFrameLocks noChangeAspect="1"/>
          </p:cNvGraphicFramePr>
          <p:nvPr/>
        </p:nvGraphicFramePr>
        <p:xfrm>
          <a:off x="2987675" y="5084763"/>
          <a:ext cx="1684338" cy="525462"/>
        </p:xfrm>
        <a:graphic>
          <a:graphicData uri="http://schemas.openxmlformats.org/presentationml/2006/ole">
            <mc:AlternateContent xmlns:mc="http://schemas.openxmlformats.org/markup-compatibility/2006">
              <mc:Choice xmlns:v="urn:schemas-microsoft-com:vml" Requires="v">
                <p:oleObj spid="_x0000_s142360" name="公式" r:id="rId20" imgW="685800" imgH="241200" progId="Equation.3">
                  <p:embed/>
                </p:oleObj>
              </mc:Choice>
              <mc:Fallback>
                <p:oleObj name="公式" r:id="rId20" imgW="685800" imgH="241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87675" y="5084763"/>
                        <a:ext cx="1684338" cy="52546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910" name="Object 22"/>
          <p:cNvGraphicFramePr>
            <a:graphicFrameLocks noChangeAspect="1"/>
          </p:cNvGraphicFramePr>
          <p:nvPr/>
        </p:nvGraphicFramePr>
        <p:xfrm>
          <a:off x="6588125" y="5135563"/>
          <a:ext cx="561975" cy="496887"/>
        </p:xfrm>
        <a:graphic>
          <a:graphicData uri="http://schemas.openxmlformats.org/presentationml/2006/ole">
            <mc:AlternateContent xmlns:mc="http://schemas.openxmlformats.org/markup-compatibility/2006">
              <mc:Choice xmlns:v="urn:schemas-microsoft-com:vml" Requires="v">
                <p:oleObj spid="_x0000_s142361" name="公式" r:id="rId22" imgW="228600" imgH="228600" progId="Equation.3">
                  <p:embed/>
                </p:oleObj>
              </mc:Choice>
              <mc:Fallback>
                <p:oleObj name="公式" r:id="rId22" imgW="228600" imgH="2286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88125" y="5135563"/>
                        <a:ext cx="561975" cy="49688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608139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1894"/>
                                        </p:tgtEl>
                                        <p:attrNameLst>
                                          <p:attrName>style.visibility</p:attrName>
                                        </p:attrNameLst>
                                      </p:cBhvr>
                                      <p:to>
                                        <p:strVal val="visible"/>
                                      </p:to>
                                    </p:set>
                                    <p:animEffect transition="in" filter="blinds(horizontal)">
                                      <p:cBhvr>
                                        <p:cTn id="7" dur="500"/>
                                        <p:tgtEl>
                                          <p:spTgt spid="42189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1893"/>
                                        </p:tgtEl>
                                        <p:attrNameLst>
                                          <p:attrName>style.visibility</p:attrName>
                                        </p:attrNameLst>
                                      </p:cBhvr>
                                      <p:to>
                                        <p:strVal val="visible"/>
                                      </p:to>
                                    </p:set>
                                    <p:animEffect transition="in" filter="blinds(horizontal)">
                                      <p:cBhvr>
                                        <p:cTn id="10" dur="500"/>
                                        <p:tgtEl>
                                          <p:spTgt spid="42189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19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21895"/>
                                        </p:tgtEl>
                                        <p:attrNameLst>
                                          <p:attrName>style.visibility</p:attrName>
                                        </p:attrNameLst>
                                      </p:cBhvr>
                                      <p:to>
                                        <p:strVal val="visible"/>
                                      </p:to>
                                    </p:set>
                                    <p:animEffect transition="in" filter="blinds(horizontal)">
                                      <p:cBhvr>
                                        <p:cTn id="19" dur="500"/>
                                        <p:tgtEl>
                                          <p:spTgt spid="421895"/>
                                        </p:tgtEl>
                                      </p:cBhvr>
                                    </p:animEffect>
                                  </p:childTnLst>
                                </p:cTn>
                              </p:par>
                              <p:par>
                                <p:cTn id="20" presetID="3" presetClass="entr" presetSubtype="10" fill="hold" nodeType="withEffect">
                                  <p:stCondLst>
                                    <p:cond delay="0"/>
                                  </p:stCondLst>
                                  <p:childTnLst>
                                    <p:set>
                                      <p:cBhvr>
                                        <p:cTn id="21" dur="1" fill="hold">
                                          <p:stCondLst>
                                            <p:cond delay="0"/>
                                          </p:stCondLst>
                                        </p:cTn>
                                        <p:tgtEl>
                                          <p:spTgt spid="421896"/>
                                        </p:tgtEl>
                                        <p:attrNameLst>
                                          <p:attrName>style.visibility</p:attrName>
                                        </p:attrNameLst>
                                      </p:cBhvr>
                                      <p:to>
                                        <p:strVal val="visible"/>
                                      </p:to>
                                    </p:set>
                                    <p:animEffect transition="in" filter="blinds(horizontal)">
                                      <p:cBhvr>
                                        <p:cTn id="22" dur="500"/>
                                        <p:tgtEl>
                                          <p:spTgt spid="421896"/>
                                        </p:tgtEl>
                                      </p:cBhvr>
                                    </p:animEffect>
                                  </p:childTnLst>
                                </p:cTn>
                              </p:par>
                              <p:par>
                                <p:cTn id="23" presetID="3" presetClass="entr" presetSubtype="10" fill="hold" nodeType="withEffect">
                                  <p:stCondLst>
                                    <p:cond delay="0"/>
                                  </p:stCondLst>
                                  <p:childTnLst>
                                    <p:set>
                                      <p:cBhvr>
                                        <p:cTn id="24" dur="1" fill="hold">
                                          <p:stCondLst>
                                            <p:cond delay="0"/>
                                          </p:stCondLst>
                                        </p:cTn>
                                        <p:tgtEl>
                                          <p:spTgt spid="421898"/>
                                        </p:tgtEl>
                                        <p:attrNameLst>
                                          <p:attrName>style.visibility</p:attrName>
                                        </p:attrNameLst>
                                      </p:cBhvr>
                                      <p:to>
                                        <p:strVal val="visible"/>
                                      </p:to>
                                    </p:set>
                                    <p:animEffect transition="in" filter="blinds(horizontal)">
                                      <p:cBhvr>
                                        <p:cTn id="25" dur="500"/>
                                        <p:tgtEl>
                                          <p:spTgt spid="42189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21897"/>
                                        </p:tgtEl>
                                        <p:attrNameLst>
                                          <p:attrName>style.visibility</p:attrName>
                                        </p:attrNameLst>
                                      </p:cBhvr>
                                      <p:to>
                                        <p:strVal val="visible"/>
                                      </p:to>
                                    </p:set>
                                    <p:animEffect transition="in" filter="blinds(horizontal)">
                                      <p:cBhvr>
                                        <p:cTn id="28" dur="500"/>
                                        <p:tgtEl>
                                          <p:spTgt spid="421897"/>
                                        </p:tgtEl>
                                      </p:cBhvr>
                                    </p:animEffect>
                                  </p:childTnLst>
                                </p:cTn>
                              </p:par>
                              <p:par>
                                <p:cTn id="29" presetID="3" presetClass="entr" presetSubtype="10" fill="hold" nodeType="withEffect">
                                  <p:stCondLst>
                                    <p:cond delay="0"/>
                                  </p:stCondLst>
                                  <p:childTnLst>
                                    <p:set>
                                      <p:cBhvr>
                                        <p:cTn id="30" dur="1" fill="hold">
                                          <p:stCondLst>
                                            <p:cond delay="0"/>
                                          </p:stCondLst>
                                        </p:cTn>
                                        <p:tgtEl>
                                          <p:spTgt spid="421901"/>
                                        </p:tgtEl>
                                        <p:attrNameLst>
                                          <p:attrName>style.visibility</p:attrName>
                                        </p:attrNameLst>
                                      </p:cBhvr>
                                      <p:to>
                                        <p:strVal val="visible"/>
                                      </p:to>
                                    </p:set>
                                    <p:animEffect transition="in" filter="blinds(horizontal)">
                                      <p:cBhvr>
                                        <p:cTn id="31" dur="500"/>
                                        <p:tgtEl>
                                          <p:spTgt spid="421901"/>
                                        </p:tgtEl>
                                      </p:cBhvr>
                                    </p:animEffect>
                                  </p:childTnLst>
                                </p:cTn>
                              </p:par>
                              <p:par>
                                <p:cTn id="32" presetID="3" presetClass="entr" presetSubtype="10" fill="hold" nodeType="withEffect">
                                  <p:stCondLst>
                                    <p:cond delay="0"/>
                                  </p:stCondLst>
                                  <p:childTnLst>
                                    <p:set>
                                      <p:cBhvr>
                                        <p:cTn id="33" dur="1" fill="hold">
                                          <p:stCondLst>
                                            <p:cond delay="0"/>
                                          </p:stCondLst>
                                        </p:cTn>
                                        <p:tgtEl>
                                          <p:spTgt spid="421902"/>
                                        </p:tgtEl>
                                        <p:attrNameLst>
                                          <p:attrName>style.visibility</p:attrName>
                                        </p:attrNameLst>
                                      </p:cBhvr>
                                      <p:to>
                                        <p:strVal val="visible"/>
                                      </p:to>
                                    </p:set>
                                    <p:animEffect transition="in" filter="blinds(horizontal)">
                                      <p:cBhvr>
                                        <p:cTn id="34" dur="500"/>
                                        <p:tgtEl>
                                          <p:spTgt spid="421902"/>
                                        </p:tgtEl>
                                      </p:cBhvr>
                                    </p:animEffect>
                                  </p:childTnLst>
                                </p:cTn>
                              </p:par>
                              <p:par>
                                <p:cTn id="35" presetID="3" presetClass="entr" presetSubtype="10" fill="hold" nodeType="withEffect">
                                  <p:stCondLst>
                                    <p:cond delay="0"/>
                                  </p:stCondLst>
                                  <p:childTnLst>
                                    <p:set>
                                      <p:cBhvr>
                                        <p:cTn id="36" dur="1" fill="hold">
                                          <p:stCondLst>
                                            <p:cond delay="0"/>
                                          </p:stCondLst>
                                        </p:cTn>
                                        <p:tgtEl>
                                          <p:spTgt spid="421899"/>
                                        </p:tgtEl>
                                        <p:attrNameLst>
                                          <p:attrName>style.visibility</p:attrName>
                                        </p:attrNameLst>
                                      </p:cBhvr>
                                      <p:to>
                                        <p:strVal val="visible"/>
                                      </p:to>
                                    </p:set>
                                    <p:animEffect transition="in" filter="blinds(horizontal)">
                                      <p:cBhvr>
                                        <p:cTn id="37" dur="500"/>
                                        <p:tgtEl>
                                          <p:spTgt spid="421899"/>
                                        </p:tgtEl>
                                      </p:cBhvr>
                                    </p:animEffect>
                                  </p:childTnLst>
                                </p:cTn>
                              </p:par>
                              <p:par>
                                <p:cTn id="38" presetID="3" presetClass="entr" presetSubtype="10" fill="hold" nodeType="withEffect">
                                  <p:stCondLst>
                                    <p:cond delay="0"/>
                                  </p:stCondLst>
                                  <p:childTnLst>
                                    <p:set>
                                      <p:cBhvr>
                                        <p:cTn id="39" dur="1" fill="hold">
                                          <p:stCondLst>
                                            <p:cond delay="0"/>
                                          </p:stCondLst>
                                        </p:cTn>
                                        <p:tgtEl>
                                          <p:spTgt spid="421900"/>
                                        </p:tgtEl>
                                        <p:attrNameLst>
                                          <p:attrName>style.visibility</p:attrName>
                                        </p:attrNameLst>
                                      </p:cBhvr>
                                      <p:to>
                                        <p:strVal val="visible"/>
                                      </p:to>
                                    </p:set>
                                    <p:animEffect transition="in" filter="blinds(horizontal)">
                                      <p:cBhvr>
                                        <p:cTn id="40" dur="500"/>
                                        <p:tgtEl>
                                          <p:spTgt spid="42190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421904"/>
                                        </p:tgtEl>
                                        <p:attrNameLst>
                                          <p:attrName>style.visibility</p:attrName>
                                        </p:attrNameLst>
                                      </p:cBhvr>
                                      <p:to>
                                        <p:strVal val="visible"/>
                                      </p:to>
                                    </p:set>
                                    <p:animEffect transition="in" filter="box(in)">
                                      <p:cBhvr>
                                        <p:cTn id="45" dur="500"/>
                                        <p:tgtEl>
                                          <p:spTgt spid="421904"/>
                                        </p:tgtEl>
                                      </p:cBhvr>
                                    </p:animEffect>
                                  </p:childTnLst>
                                </p:cTn>
                              </p:par>
                              <p:par>
                                <p:cTn id="46" presetID="4" presetClass="entr" presetSubtype="16" fill="hold" nodeType="withEffect">
                                  <p:stCondLst>
                                    <p:cond delay="0"/>
                                  </p:stCondLst>
                                  <p:childTnLst>
                                    <p:set>
                                      <p:cBhvr>
                                        <p:cTn id="47" dur="1" fill="hold">
                                          <p:stCondLst>
                                            <p:cond delay="0"/>
                                          </p:stCondLst>
                                        </p:cTn>
                                        <p:tgtEl>
                                          <p:spTgt spid="421905"/>
                                        </p:tgtEl>
                                        <p:attrNameLst>
                                          <p:attrName>style.visibility</p:attrName>
                                        </p:attrNameLst>
                                      </p:cBhvr>
                                      <p:to>
                                        <p:strVal val="visible"/>
                                      </p:to>
                                    </p:set>
                                    <p:animEffect transition="in" filter="box(in)">
                                      <p:cBhvr>
                                        <p:cTn id="48" dur="500"/>
                                        <p:tgtEl>
                                          <p:spTgt spid="421905"/>
                                        </p:tgtEl>
                                      </p:cBhvr>
                                    </p:animEffect>
                                  </p:childTnLst>
                                </p:cTn>
                              </p:par>
                              <p:par>
                                <p:cTn id="49" presetID="4" presetClass="entr" presetSubtype="16" fill="hold" nodeType="withEffect">
                                  <p:stCondLst>
                                    <p:cond delay="0"/>
                                  </p:stCondLst>
                                  <p:childTnLst>
                                    <p:set>
                                      <p:cBhvr>
                                        <p:cTn id="50" dur="1" fill="hold">
                                          <p:stCondLst>
                                            <p:cond delay="0"/>
                                          </p:stCondLst>
                                        </p:cTn>
                                        <p:tgtEl>
                                          <p:spTgt spid="421906"/>
                                        </p:tgtEl>
                                        <p:attrNameLst>
                                          <p:attrName>style.visibility</p:attrName>
                                        </p:attrNameLst>
                                      </p:cBhvr>
                                      <p:to>
                                        <p:strVal val="visible"/>
                                      </p:to>
                                    </p:set>
                                    <p:animEffect transition="in" filter="box(in)">
                                      <p:cBhvr>
                                        <p:cTn id="51" dur="500"/>
                                        <p:tgtEl>
                                          <p:spTgt spid="421906"/>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421903"/>
                                        </p:tgtEl>
                                        <p:attrNameLst>
                                          <p:attrName>style.visibility</p:attrName>
                                        </p:attrNameLst>
                                      </p:cBhvr>
                                      <p:to>
                                        <p:strVal val="visible"/>
                                      </p:to>
                                    </p:set>
                                    <p:animEffect transition="in" filter="box(in)">
                                      <p:cBhvr>
                                        <p:cTn id="54" dur="500"/>
                                        <p:tgtEl>
                                          <p:spTgt spid="42190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21908"/>
                                        </p:tgtEl>
                                        <p:attrNameLst>
                                          <p:attrName>style.visibility</p:attrName>
                                        </p:attrNameLst>
                                      </p:cBhvr>
                                      <p:to>
                                        <p:strVal val="visible"/>
                                      </p:to>
                                    </p:set>
                                    <p:animEffect transition="in" filter="blinds(horizontal)">
                                      <p:cBhvr>
                                        <p:cTn id="59" dur="500"/>
                                        <p:tgtEl>
                                          <p:spTgt spid="421908"/>
                                        </p:tgtEl>
                                      </p:cBhvr>
                                    </p:animEffect>
                                  </p:childTnLst>
                                </p:cTn>
                              </p:par>
                              <p:par>
                                <p:cTn id="60" presetID="3" presetClass="entr" presetSubtype="10" fill="hold" nodeType="withEffect">
                                  <p:stCondLst>
                                    <p:cond delay="0"/>
                                  </p:stCondLst>
                                  <p:childTnLst>
                                    <p:set>
                                      <p:cBhvr>
                                        <p:cTn id="61" dur="1" fill="hold">
                                          <p:stCondLst>
                                            <p:cond delay="0"/>
                                          </p:stCondLst>
                                        </p:cTn>
                                        <p:tgtEl>
                                          <p:spTgt spid="421909"/>
                                        </p:tgtEl>
                                        <p:attrNameLst>
                                          <p:attrName>style.visibility</p:attrName>
                                        </p:attrNameLst>
                                      </p:cBhvr>
                                      <p:to>
                                        <p:strVal val="visible"/>
                                      </p:to>
                                    </p:set>
                                    <p:animEffect transition="in" filter="blinds(horizontal)">
                                      <p:cBhvr>
                                        <p:cTn id="62" dur="500"/>
                                        <p:tgtEl>
                                          <p:spTgt spid="421909"/>
                                        </p:tgtEl>
                                      </p:cBhvr>
                                    </p:animEffect>
                                  </p:childTnLst>
                                </p:cTn>
                              </p:par>
                              <p:par>
                                <p:cTn id="63" presetID="3" presetClass="entr" presetSubtype="10" fill="hold" nodeType="withEffect">
                                  <p:stCondLst>
                                    <p:cond delay="0"/>
                                  </p:stCondLst>
                                  <p:childTnLst>
                                    <p:set>
                                      <p:cBhvr>
                                        <p:cTn id="64" dur="1" fill="hold">
                                          <p:stCondLst>
                                            <p:cond delay="0"/>
                                          </p:stCondLst>
                                        </p:cTn>
                                        <p:tgtEl>
                                          <p:spTgt spid="421910"/>
                                        </p:tgtEl>
                                        <p:attrNameLst>
                                          <p:attrName>style.visibility</p:attrName>
                                        </p:attrNameLst>
                                      </p:cBhvr>
                                      <p:to>
                                        <p:strVal val="visible"/>
                                      </p:to>
                                    </p:set>
                                    <p:animEffect transition="in" filter="blinds(horizontal)">
                                      <p:cBhvr>
                                        <p:cTn id="65" dur="500"/>
                                        <p:tgtEl>
                                          <p:spTgt spid="421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3" grpId="0"/>
      <p:bldP spid="421895" grpId="0"/>
      <p:bldP spid="421897" grpId="0"/>
      <p:bldP spid="421903" grpId="0"/>
      <p:bldP spid="421907" grpId="0" animBg="1"/>
      <p:bldP spid="42190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2919" name="Object 7"/>
          <p:cNvGraphicFramePr>
            <a:graphicFrameLocks noChangeAspect="1"/>
          </p:cNvGraphicFramePr>
          <p:nvPr/>
        </p:nvGraphicFramePr>
        <p:xfrm>
          <a:off x="1693863" y="319088"/>
          <a:ext cx="5056187" cy="1604962"/>
        </p:xfrm>
        <a:graphic>
          <a:graphicData uri="http://schemas.openxmlformats.org/presentationml/2006/ole">
            <mc:AlternateContent xmlns:mc="http://schemas.openxmlformats.org/markup-compatibility/2006">
              <mc:Choice xmlns:v="urn:schemas-microsoft-com:vml" Requires="v">
                <p:oleObj spid="_x0000_s143368" name="公式" r:id="rId3" imgW="2400120" imgH="761760" progId="Equation.3">
                  <p:embed/>
                </p:oleObj>
              </mc:Choice>
              <mc:Fallback>
                <p:oleObj name="公式" r:id="rId3" imgW="2400120" imgH="761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863" y="319088"/>
                        <a:ext cx="5056187" cy="16049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2920" name="Text Box 8"/>
          <p:cNvSpPr txBox="1">
            <a:spLocks noChangeArrowheads="1"/>
          </p:cNvSpPr>
          <p:nvPr/>
        </p:nvSpPr>
        <p:spPr bwMode="auto">
          <a:xfrm>
            <a:off x="395288" y="1974850"/>
            <a:ext cx="51847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将 </a:t>
            </a:r>
            <a:r>
              <a:rPr kumimoji="0" lang="en-US" altLang="zh-CN" sz="2800" i="1" dirty="0">
                <a:latin typeface="Times New Roman" pitchFamily="18" charset="0"/>
                <a:ea typeface="楷体" panose="02010609060101010101" pitchFamily="49" charset="-122"/>
              </a:rPr>
              <a:t>l </a:t>
            </a:r>
            <a:r>
              <a:rPr kumimoji="0" lang="en-US" altLang="zh-CN" sz="2800" dirty="0">
                <a:latin typeface="Times New Roman" pitchFamily="18" charset="0"/>
                <a:ea typeface="楷体" panose="02010609060101010101" pitchFamily="49" charset="-122"/>
              </a:rPr>
              <a:t>=0</a:t>
            </a:r>
            <a:r>
              <a:rPr kumimoji="0" lang="en-US" altLang="zh-CN" sz="2800"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代入像方束腰位置公式得像方束腰最小时的位置为：</a:t>
            </a:r>
          </a:p>
        </p:txBody>
      </p:sp>
      <p:graphicFrame>
        <p:nvGraphicFramePr>
          <p:cNvPr id="422921" name="Object 9"/>
          <p:cNvGraphicFramePr>
            <a:graphicFrameLocks noChangeAspect="1"/>
          </p:cNvGraphicFramePr>
          <p:nvPr/>
        </p:nvGraphicFramePr>
        <p:xfrm>
          <a:off x="5508625" y="1989138"/>
          <a:ext cx="3370263" cy="1016000"/>
        </p:xfrm>
        <a:graphic>
          <a:graphicData uri="http://schemas.openxmlformats.org/presentationml/2006/ole">
            <mc:AlternateContent xmlns:mc="http://schemas.openxmlformats.org/markup-compatibility/2006">
              <mc:Choice xmlns:v="urn:schemas-microsoft-com:vml" Requires="v">
                <p:oleObj spid="_x0000_s143369" name="公式" r:id="rId5" imgW="1600200" imgH="482400" progId="Equation.3">
                  <p:embed/>
                </p:oleObj>
              </mc:Choice>
              <mc:Fallback>
                <p:oleObj name="公式" r:id="rId5" imgW="160020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1989138"/>
                        <a:ext cx="3370263" cy="10160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2922" name="Text Box 10"/>
          <p:cNvSpPr txBox="1">
            <a:spLocks noChangeArrowheads="1"/>
          </p:cNvSpPr>
          <p:nvPr/>
        </p:nvSpPr>
        <p:spPr bwMode="auto">
          <a:xfrm>
            <a:off x="1042988" y="3141663"/>
            <a:ext cx="30241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Times New Roman" pitchFamily="18" charset="0"/>
                <a:ea typeface="楷体" panose="02010609060101010101" pitchFamily="49" charset="-122"/>
              </a:rPr>
              <a:t>像方束腰最小时的腰斑放大率：</a:t>
            </a:r>
          </a:p>
        </p:txBody>
      </p:sp>
      <p:graphicFrame>
        <p:nvGraphicFramePr>
          <p:cNvPr id="422923" name="Object 11"/>
          <p:cNvGraphicFramePr>
            <a:graphicFrameLocks noChangeAspect="1"/>
          </p:cNvGraphicFramePr>
          <p:nvPr/>
        </p:nvGraphicFramePr>
        <p:xfrm>
          <a:off x="4211638" y="3125788"/>
          <a:ext cx="3770312" cy="1095375"/>
        </p:xfrm>
        <a:graphic>
          <a:graphicData uri="http://schemas.openxmlformats.org/presentationml/2006/ole">
            <mc:AlternateContent xmlns:mc="http://schemas.openxmlformats.org/markup-compatibility/2006">
              <mc:Choice xmlns:v="urn:schemas-microsoft-com:vml" Requires="v">
                <p:oleObj spid="_x0000_s143370" name="公式" r:id="rId7" imgW="1790640" imgH="520560" progId="Equation.3">
                  <p:embed/>
                </p:oleObj>
              </mc:Choice>
              <mc:Fallback>
                <p:oleObj name="公式" r:id="rId7" imgW="1790640" imgH="520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3125788"/>
                        <a:ext cx="3770312" cy="1095375"/>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2925" name="Text Box 13"/>
          <p:cNvSpPr txBox="1">
            <a:spLocks noChangeArrowheads="1"/>
          </p:cNvSpPr>
          <p:nvPr/>
        </p:nvSpPr>
        <p:spPr bwMode="auto">
          <a:xfrm>
            <a:off x="755650" y="4724400"/>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若进一步有          ，则最小束腰大小和位置分别为：</a:t>
            </a:r>
          </a:p>
        </p:txBody>
      </p:sp>
      <p:graphicFrame>
        <p:nvGraphicFramePr>
          <p:cNvPr id="422926" name="Object 14"/>
          <p:cNvGraphicFramePr>
            <a:graphicFrameLocks noChangeAspect="1"/>
          </p:cNvGraphicFramePr>
          <p:nvPr/>
        </p:nvGraphicFramePr>
        <p:xfrm>
          <a:off x="2771775" y="4724400"/>
          <a:ext cx="1439863" cy="509588"/>
        </p:xfrm>
        <a:graphic>
          <a:graphicData uri="http://schemas.openxmlformats.org/presentationml/2006/ole">
            <mc:AlternateContent xmlns:mc="http://schemas.openxmlformats.org/markup-compatibility/2006">
              <mc:Choice xmlns:v="urn:schemas-microsoft-com:vml" Requires="v">
                <p:oleObj spid="_x0000_s143371" name="公式" r:id="rId9" imgW="507960" imgH="203040" progId="Equation.3">
                  <p:embed/>
                </p:oleObj>
              </mc:Choice>
              <mc:Fallback>
                <p:oleObj name="公式" r:id="rId9" imgW="50796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4724400"/>
                        <a:ext cx="1439863" cy="50958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2927" name="Object 15"/>
          <p:cNvGraphicFramePr>
            <a:graphicFrameLocks noChangeAspect="1"/>
          </p:cNvGraphicFramePr>
          <p:nvPr/>
        </p:nvGraphicFramePr>
        <p:xfrm>
          <a:off x="2411413" y="5445125"/>
          <a:ext cx="1846262" cy="882650"/>
        </p:xfrm>
        <a:graphic>
          <a:graphicData uri="http://schemas.openxmlformats.org/presentationml/2006/ole">
            <mc:AlternateContent xmlns:mc="http://schemas.openxmlformats.org/markup-compatibility/2006">
              <mc:Choice xmlns:v="urn:schemas-microsoft-com:vml" Requires="v">
                <p:oleObj spid="_x0000_s143372" name="公式" r:id="rId11" imgW="876240" imgH="419040" progId="Equation.3">
                  <p:embed/>
                </p:oleObj>
              </mc:Choice>
              <mc:Fallback>
                <p:oleObj name="公式" r:id="rId11" imgW="876240" imgH="419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1413" y="5445125"/>
                        <a:ext cx="1846262" cy="88265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2928" name="Object 16"/>
          <p:cNvGraphicFramePr>
            <a:graphicFrameLocks noChangeAspect="1"/>
          </p:cNvGraphicFramePr>
          <p:nvPr/>
        </p:nvGraphicFramePr>
        <p:xfrm>
          <a:off x="4427538" y="5516563"/>
          <a:ext cx="1206500" cy="642937"/>
        </p:xfrm>
        <a:graphic>
          <a:graphicData uri="http://schemas.openxmlformats.org/presentationml/2006/ole">
            <mc:AlternateContent xmlns:mc="http://schemas.openxmlformats.org/markup-compatibility/2006">
              <mc:Choice xmlns:v="urn:schemas-microsoft-com:vml" Requires="v">
                <p:oleObj spid="_x0000_s143373" name="公式" r:id="rId13" imgW="380880" imgH="203040" progId="Equation.3">
                  <p:embed/>
                </p:oleObj>
              </mc:Choice>
              <mc:Fallback>
                <p:oleObj name="公式" r:id="rId13" imgW="38088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7538" y="5516563"/>
                        <a:ext cx="1206500" cy="6429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584097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2919"/>
                                        </p:tgtEl>
                                        <p:attrNameLst>
                                          <p:attrName>style.visibility</p:attrName>
                                        </p:attrNameLst>
                                      </p:cBhvr>
                                      <p:to>
                                        <p:strVal val="visible"/>
                                      </p:to>
                                    </p:set>
                                    <p:animEffect transition="in" filter="box(in)">
                                      <p:cBhvr>
                                        <p:cTn id="7" dur="500"/>
                                        <p:tgtEl>
                                          <p:spTgt spid="422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22920"/>
                                        </p:tgtEl>
                                        <p:attrNameLst>
                                          <p:attrName>style.visibility</p:attrName>
                                        </p:attrNameLst>
                                      </p:cBhvr>
                                      <p:to>
                                        <p:strVal val="visible"/>
                                      </p:to>
                                    </p:set>
                                    <p:animEffect transition="in" filter="box(in)">
                                      <p:cBhvr>
                                        <p:cTn id="12" dur="500"/>
                                        <p:tgtEl>
                                          <p:spTgt spid="4229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22921"/>
                                        </p:tgtEl>
                                        <p:attrNameLst>
                                          <p:attrName>style.visibility</p:attrName>
                                        </p:attrNameLst>
                                      </p:cBhvr>
                                      <p:to>
                                        <p:strVal val="visible"/>
                                      </p:to>
                                    </p:set>
                                    <p:animEffect transition="in" filter="box(in)">
                                      <p:cBhvr>
                                        <p:cTn id="17" dur="500"/>
                                        <p:tgtEl>
                                          <p:spTgt spid="4229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22922"/>
                                        </p:tgtEl>
                                        <p:attrNameLst>
                                          <p:attrName>style.visibility</p:attrName>
                                        </p:attrNameLst>
                                      </p:cBhvr>
                                      <p:to>
                                        <p:strVal val="visible"/>
                                      </p:to>
                                    </p:set>
                                    <p:animEffect transition="in" filter="box(in)">
                                      <p:cBhvr>
                                        <p:cTn id="22" dur="500"/>
                                        <p:tgtEl>
                                          <p:spTgt spid="4229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22923"/>
                                        </p:tgtEl>
                                        <p:attrNameLst>
                                          <p:attrName>style.visibility</p:attrName>
                                        </p:attrNameLst>
                                      </p:cBhvr>
                                      <p:to>
                                        <p:strVal val="visible"/>
                                      </p:to>
                                    </p:set>
                                    <p:animEffect transition="in" filter="box(in)">
                                      <p:cBhvr>
                                        <p:cTn id="27" dur="500"/>
                                        <p:tgtEl>
                                          <p:spTgt spid="4229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2925"/>
                                        </p:tgtEl>
                                        <p:attrNameLst>
                                          <p:attrName>style.visibility</p:attrName>
                                        </p:attrNameLst>
                                      </p:cBhvr>
                                      <p:to>
                                        <p:strVal val="visible"/>
                                      </p:to>
                                    </p:set>
                                    <p:animEffect transition="in" filter="blinds(horizontal)">
                                      <p:cBhvr>
                                        <p:cTn id="32" dur="500"/>
                                        <p:tgtEl>
                                          <p:spTgt spid="422925"/>
                                        </p:tgtEl>
                                      </p:cBhvr>
                                    </p:animEffect>
                                  </p:childTnLst>
                                </p:cTn>
                              </p:par>
                              <p:par>
                                <p:cTn id="33" presetID="3" presetClass="entr" presetSubtype="10" fill="hold" nodeType="withEffect">
                                  <p:stCondLst>
                                    <p:cond delay="0"/>
                                  </p:stCondLst>
                                  <p:childTnLst>
                                    <p:set>
                                      <p:cBhvr>
                                        <p:cTn id="34" dur="1" fill="hold">
                                          <p:stCondLst>
                                            <p:cond delay="0"/>
                                          </p:stCondLst>
                                        </p:cTn>
                                        <p:tgtEl>
                                          <p:spTgt spid="422926"/>
                                        </p:tgtEl>
                                        <p:attrNameLst>
                                          <p:attrName>style.visibility</p:attrName>
                                        </p:attrNameLst>
                                      </p:cBhvr>
                                      <p:to>
                                        <p:strVal val="visible"/>
                                      </p:to>
                                    </p:set>
                                    <p:animEffect transition="in" filter="blinds(horizontal)">
                                      <p:cBhvr>
                                        <p:cTn id="35" dur="500"/>
                                        <p:tgtEl>
                                          <p:spTgt spid="42292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422927"/>
                                        </p:tgtEl>
                                        <p:attrNameLst>
                                          <p:attrName>style.visibility</p:attrName>
                                        </p:attrNameLst>
                                      </p:cBhvr>
                                      <p:to>
                                        <p:strVal val="visible"/>
                                      </p:to>
                                    </p:set>
                                    <p:animEffect transition="in" filter="box(in)">
                                      <p:cBhvr>
                                        <p:cTn id="40" dur="500"/>
                                        <p:tgtEl>
                                          <p:spTgt spid="42292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422928"/>
                                        </p:tgtEl>
                                        <p:attrNameLst>
                                          <p:attrName>style.visibility</p:attrName>
                                        </p:attrNameLst>
                                      </p:cBhvr>
                                      <p:to>
                                        <p:strVal val="visible"/>
                                      </p:to>
                                    </p:set>
                                    <p:animEffect transition="in" filter="box(in)">
                                      <p:cBhvr>
                                        <p:cTn id="45" dur="500"/>
                                        <p:tgtEl>
                                          <p:spTgt spid="422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20" grpId="0"/>
      <p:bldP spid="422922" grpId="0"/>
      <p:bldP spid="42292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4" name="Rectangle 8"/>
          <p:cNvSpPr>
            <a:spLocks noChangeArrowheads="1"/>
          </p:cNvSpPr>
          <p:nvPr/>
        </p:nvSpPr>
        <p:spPr bwMode="auto">
          <a:xfrm>
            <a:off x="179388" y="260350"/>
            <a:ext cx="8964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当</a:t>
            </a:r>
            <a:r>
              <a:rPr kumimoji="0" lang="en-US" altLang="zh-CN" sz="2800" i="1" dirty="0">
                <a:latin typeface="Times New Roman" pitchFamily="18" charset="0"/>
                <a:ea typeface="楷体" panose="02010609060101010101" pitchFamily="49" charset="-122"/>
              </a:rPr>
              <a:t>l </a:t>
            </a:r>
            <a:r>
              <a:rPr kumimoji="0" lang="en-US" altLang="zh-CN" sz="2800" dirty="0">
                <a:latin typeface="Times New Roman" pitchFamily="18" charset="0"/>
                <a:ea typeface="楷体" panose="02010609060101010101" pitchFamily="49" charset="-122"/>
              </a:rPr>
              <a:t>&gt;</a:t>
            </a:r>
            <a:r>
              <a:rPr kumimoji="0" lang="en-US" altLang="zh-CN" sz="2800" i="1" dirty="0">
                <a:latin typeface="Times New Roman" pitchFamily="18" charset="0"/>
                <a:ea typeface="楷体" panose="02010609060101010101" pitchFamily="49" charset="-122"/>
              </a:rPr>
              <a:t>F</a:t>
            </a:r>
            <a:r>
              <a:rPr kumimoji="0" lang="en-US" altLang="zh-CN" sz="2800" i="1"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时，         ；当       时，   达最小。</a:t>
            </a:r>
          </a:p>
        </p:txBody>
      </p:sp>
      <p:graphicFrame>
        <p:nvGraphicFramePr>
          <p:cNvPr id="423945" name="Object 9"/>
          <p:cNvGraphicFramePr>
            <a:graphicFrameLocks noChangeAspect="1"/>
          </p:cNvGraphicFramePr>
          <p:nvPr/>
        </p:nvGraphicFramePr>
        <p:xfrm>
          <a:off x="2484438" y="260350"/>
          <a:ext cx="1684337" cy="525463"/>
        </p:xfrm>
        <a:graphic>
          <a:graphicData uri="http://schemas.openxmlformats.org/presentationml/2006/ole">
            <mc:AlternateContent xmlns:mc="http://schemas.openxmlformats.org/markup-compatibility/2006">
              <mc:Choice xmlns:v="urn:schemas-microsoft-com:vml" Requires="v">
                <p:oleObj spid="_x0000_s144398" name="公式" r:id="rId3" imgW="685800" imgH="241200" progId="Equation.3">
                  <p:embed/>
                </p:oleObj>
              </mc:Choice>
              <mc:Fallback>
                <p:oleObj name="公式" r:id="rId3" imgW="6858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60350"/>
                        <a:ext cx="1684337" cy="525463"/>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3946" name="Object 10"/>
          <p:cNvGraphicFramePr>
            <a:graphicFrameLocks noChangeAspect="1"/>
          </p:cNvGraphicFramePr>
          <p:nvPr/>
        </p:nvGraphicFramePr>
        <p:xfrm>
          <a:off x="6804025" y="282575"/>
          <a:ext cx="561975" cy="496888"/>
        </p:xfrm>
        <a:graphic>
          <a:graphicData uri="http://schemas.openxmlformats.org/presentationml/2006/ole">
            <mc:AlternateContent xmlns:mc="http://schemas.openxmlformats.org/markup-compatibility/2006">
              <mc:Choice xmlns:v="urn:schemas-microsoft-com:vml" Requires="v">
                <p:oleObj spid="_x0000_s144399" name="公式" r:id="rId5" imgW="228600" imgH="228600" progId="Equation.3">
                  <p:embed/>
                </p:oleObj>
              </mc:Choice>
              <mc:Fallback>
                <p:oleObj name="公式" r:id="rId5" imgW="228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25" y="282575"/>
                        <a:ext cx="561975" cy="49688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3947" name="Object 11"/>
          <p:cNvGraphicFramePr>
            <a:graphicFrameLocks noChangeAspect="1"/>
          </p:cNvGraphicFramePr>
          <p:nvPr/>
        </p:nvGraphicFramePr>
        <p:xfrm>
          <a:off x="5076825" y="354013"/>
          <a:ext cx="1028700" cy="385762"/>
        </p:xfrm>
        <a:graphic>
          <a:graphicData uri="http://schemas.openxmlformats.org/presentationml/2006/ole">
            <mc:AlternateContent xmlns:mc="http://schemas.openxmlformats.org/markup-compatibility/2006">
              <mc:Choice xmlns:v="urn:schemas-microsoft-com:vml" Requires="v">
                <p:oleObj spid="_x0000_s144400" name="公式" r:id="rId7" imgW="419040" imgH="177480" progId="Equation.3">
                  <p:embed/>
                </p:oleObj>
              </mc:Choice>
              <mc:Fallback>
                <p:oleObj name="公式" r:id="rId7" imgW="41904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354013"/>
                        <a:ext cx="1028700" cy="38576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3948" name="Rectangle 12"/>
          <p:cNvSpPr>
            <a:spLocks noChangeArrowheads="1"/>
          </p:cNvSpPr>
          <p:nvPr/>
        </p:nvSpPr>
        <p:spPr bwMode="auto">
          <a:xfrm>
            <a:off x="611188" y="857250"/>
            <a:ext cx="5649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此时，最小腰斑及位置为：</a:t>
            </a:r>
            <a:endParaRPr kumimoji="0" lang="zh-CN" altLang="en-US" sz="2800" dirty="0">
              <a:ea typeface="楷体" panose="02010609060101010101" pitchFamily="49" charset="-122"/>
            </a:endParaRPr>
          </a:p>
        </p:txBody>
      </p:sp>
      <p:graphicFrame>
        <p:nvGraphicFramePr>
          <p:cNvPr id="423949" name="Object 13"/>
          <p:cNvGraphicFramePr>
            <a:graphicFrameLocks noChangeAspect="1"/>
          </p:cNvGraphicFramePr>
          <p:nvPr/>
        </p:nvGraphicFramePr>
        <p:xfrm>
          <a:off x="4932363" y="908050"/>
          <a:ext cx="1392237" cy="508000"/>
        </p:xfrm>
        <a:graphic>
          <a:graphicData uri="http://schemas.openxmlformats.org/presentationml/2006/ole">
            <mc:AlternateContent xmlns:mc="http://schemas.openxmlformats.org/markup-compatibility/2006">
              <mc:Choice xmlns:v="urn:schemas-microsoft-com:vml" Requires="v">
                <p:oleObj spid="_x0000_s144401" name="公式" r:id="rId9" imgW="660240" imgH="241200" progId="Equation.3">
                  <p:embed/>
                </p:oleObj>
              </mc:Choice>
              <mc:Fallback>
                <p:oleObj name="公式" r:id="rId9" imgW="66024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908050"/>
                        <a:ext cx="1392237" cy="5080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3950" name="Object 14"/>
          <p:cNvGraphicFramePr>
            <a:graphicFrameLocks noChangeAspect="1"/>
          </p:cNvGraphicFramePr>
          <p:nvPr/>
        </p:nvGraphicFramePr>
        <p:xfrm>
          <a:off x="6588125" y="836613"/>
          <a:ext cx="1206500" cy="642937"/>
        </p:xfrm>
        <a:graphic>
          <a:graphicData uri="http://schemas.openxmlformats.org/presentationml/2006/ole">
            <mc:AlternateContent xmlns:mc="http://schemas.openxmlformats.org/markup-compatibility/2006">
              <mc:Choice xmlns:v="urn:schemas-microsoft-com:vml" Requires="v">
                <p:oleObj spid="_x0000_s144402" name="公式" r:id="rId11" imgW="380880" imgH="203040" progId="Equation.3">
                  <p:embed/>
                </p:oleObj>
              </mc:Choice>
              <mc:Fallback>
                <p:oleObj name="公式" r:id="rId11" imgW="38088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88125" y="836613"/>
                        <a:ext cx="1206500" cy="6429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3951" name="Rectangle 15"/>
          <p:cNvSpPr>
            <a:spLocks noChangeArrowheads="1"/>
          </p:cNvSpPr>
          <p:nvPr/>
        </p:nvSpPr>
        <p:spPr bwMode="auto">
          <a:xfrm>
            <a:off x="1908175" y="1506538"/>
            <a:ext cx="6696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Times New Roman" pitchFamily="18" charset="0"/>
                <a:ea typeface="楷体" panose="02010609060101010101" pitchFamily="49" charset="-122"/>
              </a:rPr>
              <a:t>—</a:t>
            </a:r>
            <a:r>
              <a:rPr kumimoji="0" lang="zh-CN" altLang="en-US" sz="2800" dirty="0">
                <a:latin typeface="Times New Roman" pitchFamily="18" charset="0"/>
                <a:ea typeface="楷体" panose="02010609060101010101" pitchFamily="49" charset="-122"/>
              </a:rPr>
              <a:t>过渡到几何光学情形！</a:t>
            </a:r>
            <a:endParaRPr kumimoji="0" lang="zh-CN" altLang="en-US" sz="2800" dirty="0">
              <a:ea typeface="楷体" panose="02010609060101010101" pitchFamily="49" charset="-122"/>
            </a:endParaRPr>
          </a:p>
        </p:txBody>
      </p:sp>
      <p:sp>
        <p:nvSpPr>
          <p:cNvPr id="423952" name="Rectangle 16"/>
          <p:cNvSpPr>
            <a:spLocks noChangeArrowheads="1"/>
          </p:cNvSpPr>
          <p:nvPr/>
        </p:nvSpPr>
        <p:spPr bwMode="auto">
          <a:xfrm>
            <a:off x="395288" y="2347913"/>
            <a:ext cx="6696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rPr>
              <a:t>一般地，当         时，</a:t>
            </a:r>
          </a:p>
        </p:txBody>
      </p:sp>
      <p:graphicFrame>
        <p:nvGraphicFramePr>
          <p:cNvPr id="423953" name="Object 17"/>
          <p:cNvGraphicFramePr>
            <a:graphicFrameLocks noChangeAspect="1"/>
          </p:cNvGraphicFramePr>
          <p:nvPr/>
        </p:nvGraphicFramePr>
        <p:xfrm>
          <a:off x="2411413" y="2347913"/>
          <a:ext cx="1366837" cy="642937"/>
        </p:xfrm>
        <a:graphic>
          <a:graphicData uri="http://schemas.openxmlformats.org/presentationml/2006/ole">
            <mc:AlternateContent xmlns:mc="http://schemas.openxmlformats.org/markup-compatibility/2006">
              <mc:Choice xmlns:v="urn:schemas-microsoft-com:vml" Requires="v">
                <p:oleObj spid="_x0000_s144403" name="公式" r:id="rId13" imgW="431640" imgH="203040" progId="Equation.3">
                  <p:embed/>
                </p:oleObj>
              </mc:Choice>
              <mc:Fallback>
                <p:oleObj name="公式" r:id="rId13" imgW="43164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1413" y="2347913"/>
                        <a:ext cx="1366837" cy="642937"/>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3954" name="Object 18"/>
          <p:cNvGraphicFramePr>
            <a:graphicFrameLocks noChangeAspect="1"/>
          </p:cNvGraphicFramePr>
          <p:nvPr/>
        </p:nvGraphicFramePr>
        <p:xfrm>
          <a:off x="4557713" y="2276475"/>
          <a:ext cx="4351337" cy="739775"/>
        </p:xfrm>
        <a:graphic>
          <a:graphicData uri="http://schemas.openxmlformats.org/presentationml/2006/ole">
            <mc:AlternateContent xmlns:mc="http://schemas.openxmlformats.org/markup-compatibility/2006">
              <mc:Choice xmlns:v="urn:schemas-microsoft-com:vml" Requires="v">
                <p:oleObj spid="_x0000_s144404" name="公式" r:id="rId15" imgW="1790640" imgH="304560" progId="Equation.3">
                  <p:embed/>
                </p:oleObj>
              </mc:Choice>
              <mc:Fallback>
                <p:oleObj name="公式" r:id="rId15" imgW="1790640" imgH="3045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57713" y="2276475"/>
                        <a:ext cx="4351337" cy="739775"/>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3955" name="AutoShape 19"/>
          <p:cNvSpPr>
            <a:spLocks noChangeArrowheads="1"/>
          </p:cNvSpPr>
          <p:nvPr/>
        </p:nvSpPr>
        <p:spPr bwMode="auto">
          <a:xfrm>
            <a:off x="1042988" y="3355975"/>
            <a:ext cx="287337" cy="431800"/>
          </a:xfrm>
          <a:prstGeom prst="rightArrow">
            <a:avLst>
              <a:gd name="adj1" fmla="val 50000"/>
              <a:gd name="adj2" fmla="val 25000"/>
            </a:avLst>
          </a:prstGeom>
          <a:solidFill>
            <a:srgbClr val="FF0000"/>
          </a:solidFill>
          <a:ln w="28575">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423956" name="Object 20"/>
          <p:cNvGraphicFramePr>
            <a:graphicFrameLocks noChangeAspect="1"/>
          </p:cNvGraphicFramePr>
          <p:nvPr/>
        </p:nvGraphicFramePr>
        <p:xfrm>
          <a:off x="1476375" y="3067050"/>
          <a:ext cx="2016125" cy="965200"/>
        </p:xfrm>
        <a:graphic>
          <a:graphicData uri="http://schemas.openxmlformats.org/presentationml/2006/ole">
            <mc:AlternateContent xmlns:mc="http://schemas.openxmlformats.org/markup-compatibility/2006">
              <mc:Choice xmlns:v="urn:schemas-microsoft-com:vml" Requires="v">
                <p:oleObj spid="_x0000_s144405" name="公式" r:id="rId17" imgW="901440" imgH="431640" progId="Equation.3">
                  <p:embed/>
                </p:oleObj>
              </mc:Choice>
              <mc:Fallback>
                <p:oleObj name="公式" r:id="rId17" imgW="901440" imgH="431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6375" y="3067050"/>
                        <a:ext cx="2016125" cy="9652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3957" name="Object 21"/>
          <p:cNvGraphicFramePr>
            <a:graphicFrameLocks noChangeAspect="1"/>
          </p:cNvGraphicFramePr>
          <p:nvPr/>
        </p:nvGraphicFramePr>
        <p:xfrm>
          <a:off x="3635375" y="3140075"/>
          <a:ext cx="1206500" cy="642938"/>
        </p:xfrm>
        <a:graphic>
          <a:graphicData uri="http://schemas.openxmlformats.org/presentationml/2006/ole">
            <mc:AlternateContent xmlns:mc="http://schemas.openxmlformats.org/markup-compatibility/2006">
              <mc:Choice xmlns:v="urn:schemas-microsoft-com:vml" Requires="v">
                <p:oleObj spid="_x0000_s144406" name="公式" r:id="rId19" imgW="380880" imgH="203040" progId="Equation.3">
                  <p:embed/>
                </p:oleObj>
              </mc:Choice>
              <mc:Fallback>
                <p:oleObj name="公式" r:id="rId19" imgW="38088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5375" y="3140075"/>
                        <a:ext cx="1206500" cy="642938"/>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3958" name="Rectangle 22"/>
          <p:cNvSpPr>
            <a:spLocks noChangeArrowheads="1"/>
          </p:cNvSpPr>
          <p:nvPr/>
        </p:nvSpPr>
        <p:spPr bwMode="auto">
          <a:xfrm>
            <a:off x="2484438" y="3571875"/>
            <a:ext cx="647700" cy="431800"/>
          </a:xfrm>
          <a:prstGeom prst="rect">
            <a:avLst/>
          </a:prstGeom>
          <a:noFill/>
          <a:ln w="381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423959" name="Rectangle 23"/>
          <p:cNvSpPr>
            <a:spLocks noChangeArrowheads="1"/>
          </p:cNvSpPr>
          <p:nvPr/>
        </p:nvSpPr>
        <p:spPr bwMode="auto">
          <a:xfrm>
            <a:off x="1258888" y="4149725"/>
            <a:ext cx="5473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Times New Roman" pitchFamily="18" charset="0"/>
                <a:ea typeface="楷体" panose="02010609060101010101" pitchFamily="49" charset="-122"/>
              </a:rPr>
              <a:t>入射到透镜表面的光束半径。</a:t>
            </a:r>
            <a:endParaRPr kumimoji="0" lang="zh-CN" altLang="en-US" sz="2800" dirty="0">
              <a:ea typeface="楷体" panose="02010609060101010101" pitchFamily="49" charset="-122"/>
            </a:endParaRPr>
          </a:p>
        </p:txBody>
      </p:sp>
      <p:sp>
        <p:nvSpPr>
          <p:cNvPr id="423960" name="Text Box 24"/>
          <p:cNvSpPr txBox="1">
            <a:spLocks noChangeArrowheads="1"/>
          </p:cNvSpPr>
          <p:nvPr/>
        </p:nvSpPr>
        <p:spPr bwMode="auto">
          <a:xfrm>
            <a:off x="179388" y="5060950"/>
            <a:ext cx="9001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zh-CN" altLang="en-US" sz="2800" dirty="0">
                <a:latin typeface="楷体" panose="02010609060101010101" pitchFamily="49" charset="-122"/>
                <a:ea typeface="楷体" panose="02010609060101010101" pitchFamily="49" charset="-122"/>
              </a:rPr>
              <a:t>若进一步有         ，则</a:t>
            </a:r>
            <a:endParaRPr kumimoji="0" lang="zh-CN" altLang="en-US" sz="2800" dirty="0">
              <a:latin typeface="楷体" panose="02010609060101010101" pitchFamily="49" charset="-122"/>
              <a:ea typeface="楷体" panose="02010609060101010101" pitchFamily="49" charset="-122"/>
              <a:sym typeface="Symbol" pitchFamily="18" charset="2"/>
            </a:endParaRPr>
          </a:p>
        </p:txBody>
      </p:sp>
      <p:graphicFrame>
        <p:nvGraphicFramePr>
          <p:cNvPr id="423961" name="Object 25"/>
          <p:cNvGraphicFramePr>
            <a:graphicFrameLocks noChangeAspect="1"/>
          </p:cNvGraphicFramePr>
          <p:nvPr/>
        </p:nvGraphicFramePr>
        <p:xfrm>
          <a:off x="2251075" y="5060950"/>
          <a:ext cx="1241425" cy="601663"/>
        </p:xfrm>
        <a:graphic>
          <a:graphicData uri="http://schemas.openxmlformats.org/presentationml/2006/ole">
            <mc:AlternateContent xmlns:mc="http://schemas.openxmlformats.org/markup-compatibility/2006">
              <mc:Choice xmlns:v="urn:schemas-microsoft-com:vml" Requires="v">
                <p:oleObj spid="_x0000_s144407" name="公式" r:id="rId20" imgW="419040" imgH="203040" progId="Equation.3">
                  <p:embed/>
                </p:oleObj>
              </mc:Choice>
              <mc:Fallback>
                <p:oleObj name="公式" r:id="rId20" imgW="419040" imgH="2030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51075" y="5060950"/>
                        <a:ext cx="1241425" cy="601663"/>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3962" name="Object 26"/>
          <p:cNvGraphicFramePr>
            <a:graphicFrameLocks noChangeAspect="1"/>
          </p:cNvGraphicFramePr>
          <p:nvPr/>
        </p:nvGraphicFramePr>
        <p:xfrm>
          <a:off x="4500563" y="4868863"/>
          <a:ext cx="4357687" cy="984250"/>
        </p:xfrm>
        <a:graphic>
          <a:graphicData uri="http://schemas.openxmlformats.org/presentationml/2006/ole">
            <mc:AlternateContent xmlns:mc="http://schemas.openxmlformats.org/markup-compatibility/2006">
              <mc:Choice xmlns:v="urn:schemas-microsoft-com:vml" Requires="v">
                <p:oleObj spid="_x0000_s144408" name="公式" r:id="rId22" imgW="2133360" imgH="482400" progId="Equation.3">
                  <p:embed/>
                </p:oleObj>
              </mc:Choice>
              <mc:Fallback>
                <p:oleObj name="公式" r:id="rId22" imgW="2133360" imgH="4824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00563" y="4868863"/>
                        <a:ext cx="4357687" cy="98425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3963" name="Object 27"/>
          <p:cNvGraphicFramePr>
            <a:graphicFrameLocks noChangeAspect="1"/>
          </p:cNvGraphicFramePr>
          <p:nvPr/>
        </p:nvGraphicFramePr>
        <p:xfrm>
          <a:off x="1520825" y="5780088"/>
          <a:ext cx="1589088" cy="881062"/>
        </p:xfrm>
        <a:graphic>
          <a:graphicData uri="http://schemas.openxmlformats.org/presentationml/2006/ole">
            <mc:AlternateContent xmlns:mc="http://schemas.openxmlformats.org/markup-compatibility/2006">
              <mc:Choice xmlns:v="urn:schemas-microsoft-com:vml" Requires="v">
                <p:oleObj spid="_x0000_s144409" name="公式" r:id="rId24" imgW="711000" imgH="393480" progId="Equation.3">
                  <p:embed/>
                </p:oleObj>
              </mc:Choice>
              <mc:Fallback>
                <p:oleObj name="公式" r:id="rId24" imgW="711000" imgH="3934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20825" y="5780088"/>
                        <a:ext cx="1589088" cy="8810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3964" name="AutoShape 28"/>
          <p:cNvSpPr>
            <a:spLocks noChangeArrowheads="1"/>
          </p:cNvSpPr>
          <p:nvPr/>
        </p:nvSpPr>
        <p:spPr bwMode="auto">
          <a:xfrm>
            <a:off x="1044575" y="5924550"/>
            <a:ext cx="287338" cy="431800"/>
          </a:xfrm>
          <a:prstGeom prst="rightArrow">
            <a:avLst>
              <a:gd name="adj1" fmla="val 50000"/>
              <a:gd name="adj2" fmla="val 25000"/>
            </a:avLst>
          </a:prstGeom>
          <a:solidFill>
            <a:srgbClr val="FF0000"/>
          </a:solidFill>
          <a:ln w="28575">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Tree>
    <p:extLst>
      <p:ext uri="{BB962C8B-B14F-4D97-AF65-F5344CB8AC3E}">
        <p14:creationId xmlns:p14="http://schemas.microsoft.com/office/powerpoint/2010/main" val="17593004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3944"/>
                                        </p:tgtEl>
                                        <p:attrNameLst>
                                          <p:attrName>style.visibility</p:attrName>
                                        </p:attrNameLst>
                                      </p:cBhvr>
                                      <p:to>
                                        <p:strVal val="visible"/>
                                      </p:to>
                                    </p:set>
                                    <p:animEffect transition="in" filter="blinds(horizontal)">
                                      <p:cBhvr>
                                        <p:cTn id="7" dur="500"/>
                                        <p:tgtEl>
                                          <p:spTgt spid="423944"/>
                                        </p:tgtEl>
                                      </p:cBhvr>
                                    </p:animEffect>
                                  </p:childTnLst>
                                </p:cTn>
                              </p:par>
                              <p:par>
                                <p:cTn id="8" presetID="3" presetClass="entr" presetSubtype="10" fill="hold" nodeType="withEffect">
                                  <p:stCondLst>
                                    <p:cond delay="0"/>
                                  </p:stCondLst>
                                  <p:childTnLst>
                                    <p:set>
                                      <p:cBhvr>
                                        <p:cTn id="9" dur="1" fill="hold">
                                          <p:stCondLst>
                                            <p:cond delay="0"/>
                                          </p:stCondLst>
                                        </p:cTn>
                                        <p:tgtEl>
                                          <p:spTgt spid="423945"/>
                                        </p:tgtEl>
                                        <p:attrNameLst>
                                          <p:attrName>style.visibility</p:attrName>
                                        </p:attrNameLst>
                                      </p:cBhvr>
                                      <p:to>
                                        <p:strVal val="visible"/>
                                      </p:to>
                                    </p:set>
                                    <p:animEffect transition="in" filter="blinds(horizontal)">
                                      <p:cBhvr>
                                        <p:cTn id="10" dur="500"/>
                                        <p:tgtEl>
                                          <p:spTgt spid="423945"/>
                                        </p:tgtEl>
                                      </p:cBhvr>
                                    </p:animEffect>
                                  </p:childTnLst>
                                </p:cTn>
                              </p:par>
                              <p:par>
                                <p:cTn id="11" presetID="3" presetClass="entr" presetSubtype="10" fill="hold" nodeType="withEffect">
                                  <p:stCondLst>
                                    <p:cond delay="0"/>
                                  </p:stCondLst>
                                  <p:childTnLst>
                                    <p:set>
                                      <p:cBhvr>
                                        <p:cTn id="12" dur="1" fill="hold">
                                          <p:stCondLst>
                                            <p:cond delay="0"/>
                                          </p:stCondLst>
                                        </p:cTn>
                                        <p:tgtEl>
                                          <p:spTgt spid="423946"/>
                                        </p:tgtEl>
                                        <p:attrNameLst>
                                          <p:attrName>style.visibility</p:attrName>
                                        </p:attrNameLst>
                                      </p:cBhvr>
                                      <p:to>
                                        <p:strVal val="visible"/>
                                      </p:to>
                                    </p:set>
                                    <p:animEffect transition="in" filter="blinds(horizontal)">
                                      <p:cBhvr>
                                        <p:cTn id="13" dur="500"/>
                                        <p:tgtEl>
                                          <p:spTgt spid="423946"/>
                                        </p:tgtEl>
                                      </p:cBhvr>
                                    </p:animEffect>
                                  </p:childTnLst>
                                </p:cTn>
                              </p:par>
                              <p:par>
                                <p:cTn id="14" presetID="3" presetClass="entr" presetSubtype="10" fill="hold" nodeType="withEffect">
                                  <p:stCondLst>
                                    <p:cond delay="0"/>
                                  </p:stCondLst>
                                  <p:childTnLst>
                                    <p:set>
                                      <p:cBhvr>
                                        <p:cTn id="15" dur="1" fill="hold">
                                          <p:stCondLst>
                                            <p:cond delay="0"/>
                                          </p:stCondLst>
                                        </p:cTn>
                                        <p:tgtEl>
                                          <p:spTgt spid="423947"/>
                                        </p:tgtEl>
                                        <p:attrNameLst>
                                          <p:attrName>style.visibility</p:attrName>
                                        </p:attrNameLst>
                                      </p:cBhvr>
                                      <p:to>
                                        <p:strVal val="visible"/>
                                      </p:to>
                                    </p:set>
                                    <p:animEffect transition="in" filter="blinds(horizontal)">
                                      <p:cBhvr>
                                        <p:cTn id="16" dur="500"/>
                                        <p:tgtEl>
                                          <p:spTgt spid="42394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23948"/>
                                        </p:tgtEl>
                                        <p:attrNameLst>
                                          <p:attrName>style.visibility</p:attrName>
                                        </p:attrNameLst>
                                      </p:cBhvr>
                                      <p:to>
                                        <p:strVal val="visible"/>
                                      </p:to>
                                    </p:set>
                                    <p:animEffect transition="in" filter="blinds(horizontal)">
                                      <p:cBhvr>
                                        <p:cTn id="21" dur="500"/>
                                        <p:tgtEl>
                                          <p:spTgt spid="4239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423949"/>
                                        </p:tgtEl>
                                        <p:attrNameLst>
                                          <p:attrName>style.visibility</p:attrName>
                                        </p:attrNameLst>
                                      </p:cBhvr>
                                      <p:to>
                                        <p:strVal val="visible"/>
                                      </p:to>
                                    </p:set>
                                    <p:animEffect transition="in" filter="box(in)">
                                      <p:cBhvr>
                                        <p:cTn id="26" dur="500"/>
                                        <p:tgtEl>
                                          <p:spTgt spid="4239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423950"/>
                                        </p:tgtEl>
                                        <p:attrNameLst>
                                          <p:attrName>style.visibility</p:attrName>
                                        </p:attrNameLst>
                                      </p:cBhvr>
                                      <p:to>
                                        <p:strVal val="visible"/>
                                      </p:to>
                                    </p:set>
                                    <p:animEffect transition="in" filter="box(in)">
                                      <p:cBhvr>
                                        <p:cTn id="31" dur="500"/>
                                        <p:tgtEl>
                                          <p:spTgt spid="42395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23951"/>
                                        </p:tgtEl>
                                        <p:attrNameLst>
                                          <p:attrName>style.visibility</p:attrName>
                                        </p:attrNameLst>
                                      </p:cBhvr>
                                      <p:to>
                                        <p:strVal val="visible"/>
                                      </p:to>
                                    </p:set>
                                    <p:animEffect transition="in" filter="blinds(horizontal)">
                                      <p:cBhvr>
                                        <p:cTn id="36" dur="500"/>
                                        <p:tgtEl>
                                          <p:spTgt spid="42395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23954"/>
                                        </p:tgtEl>
                                        <p:attrNameLst>
                                          <p:attrName>style.visibility</p:attrName>
                                        </p:attrNameLst>
                                      </p:cBhvr>
                                      <p:to>
                                        <p:strVal val="visible"/>
                                      </p:to>
                                    </p:set>
                                    <p:animEffect transition="in" filter="blinds(horizontal)">
                                      <p:cBhvr>
                                        <p:cTn id="41" dur="500"/>
                                        <p:tgtEl>
                                          <p:spTgt spid="423954"/>
                                        </p:tgtEl>
                                      </p:cBhvr>
                                    </p:animEffect>
                                  </p:childTnLst>
                                </p:cTn>
                              </p:par>
                              <p:par>
                                <p:cTn id="42" presetID="3" presetClass="entr" presetSubtype="10" fill="hold" nodeType="withEffect">
                                  <p:stCondLst>
                                    <p:cond delay="0"/>
                                  </p:stCondLst>
                                  <p:childTnLst>
                                    <p:set>
                                      <p:cBhvr>
                                        <p:cTn id="43" dur="1" fill="hold">
                                          <p:stCondLst>
                                            <p:cond delay="0"/>
                                          </p:stCondLst>
                                        </p:cTn>
                                        <p:tgtEl>
                                          <p:spTgt spid="423953"/>
                                        </p:tgtEl>
                                        <p:attrNameLst>
                                          <p:attrName>style.visibility</p:attrName>
                                        </p:attrNameLst>
                                      </p:cBhvr>
                                      <p:to>
                                        <p:strVal val="visible"/>
                                      </p:to>
                                    </p:set>
                                    <p:animEffect transition="in" filter="blinds(horizontal)">
                                      <p:cBhvr>
                                        <p:cTn id="44" dur="500"/>
                                        <p:tgtEl>
                                          <p:spTgt spid="42395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23952"/>
                                        </p:tgtEl>
                                        <p:attrNameLst>
                                          <p:attrName>style.visibility</p:attrName>
                                        </p:attrNameLst>
                                      </p:cBhvr>
                                      <p:to>
                                        <p:strVal val="visible"/>
                                      </p:to>
                                    </p:set>
                                    <p:animEffect transition="in" filter="blinds(horizontal)">
                                      <p:cBhvr>
                                        <p:cTn id="47" dur="500"/>
                                        <p:tgtEl>
                                          <p:spTgt spid="4239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23955"/>
                                        </p:tgtEl>
                                        <p:attrNameLst>
                                          <p:attrName>style.visibility</p:attrName>
                                        </p:attrNameLst>
                                      </p:cBhvr>
                                      <p:to>
                                        <p:strVal val="visible"/>
                                      </p:to>
                                    </p:set>
                                    <p:animEffect transition="in" filter="blinds(horizontal)">
                                      <p:cBhvr>
                                        <p:cTn id="52" dur="500"/>
                                        <p:tgtEl>
                                          <p:spTgt spid="42395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423956"/>
                                        </p:tgtEl>
                                        <p:attrNameLst>
                                          <p:attrName>style.visibility</p:attrName>
                                        </p:attrNameLst>
                                      </p:cBhvr>
                                      <p:to>
                                        <p:strVal val="visible"/>
                                      </p:to>
                                    </p:set>
                                    <p:animEffect transition="in" filter="box(in)">
                                      <p:cBhvr>
                                        <p:cTn id="57" dur="500"/>
                                        <p:tgtEl>
                                          <p:spTgt spid="42395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23957"/>
                                        </p:tgtEl>
                                        <p:attrNameLst>
                                          <p:attrName>style.visibility</p:attrName>
                                        </p:attrNameLst>
                                      </p:cBhvr>
                                      <p:to>
                                        <p:strVal val="visible"/>
                                      </p:to>
                                    </p:set>
                                    <p:animEffect transition="in" filter="box(in)">
                                      <p:cBhvr>
                                        <p:cTn id="62" dur="500"/>
                                        <p:tgtEl>
                                          <p:spTgt spid="42395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23958"/>
                                        </p:tgtEl>
                                        <p:attrNameLst>
                                          <p:attrName>style.visibility</p:attrName>
                                        </p:attrNameLst>
                                      </p:cBhvr>
                                      <p:to>
                                        <p:strVal val="visible"/>
                                      </p:to>
                                    </p:set>
                                    <p:animEffect transition="in" filter="blinds(horizontal)">
                                      <p:cBhvr>
                                        <p:cTn id="67" dur="500"/>
                                        <p:tgtEl>
                                          <p:spTgt spid="42395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23959"/>
                                        </p:tgtEl>
                                        <p:attrNameLst>
                                          <p:attrName>style.visibility</p:attrName>
                                        </p:attrNameLst>
                                      </p:cBhvr>
                                      <p:to>
                                        <p:strVal val="visible"/>
                                      </p:to>
                                    </p:set>
                                    <p:animEffect transition="in" filter="blinds(horizontal)">
                                      <p:cBhvr>
                                        <p:cTn id="72" dur="500"/>
                                        <p:tgtEl>
                                          <p:spTgt spid="42395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23960"/>
                                        </p:tgtEl>
                                        <p:attrNameLst>
                                          <p:attrName>style.visibility</p:attrName>
                                        </p:attrNameLst>
                                      </p:cBhvr>
                                      <p:to>
                                        <p:strVal val="visible"/>
                                      </p:to>
                                    </p:set>
                                    <p:animEffect transition="in" filter="blinds(horizontal)">
                                      <p:cBhvr>
                                        <p:cTn id="77" dur="500"/>
                                        <p:tgtEl>
                                          <p:spTgt spid="423960"/>
                                        </p:tgtEl>
                                      </p:cBhvr>
                                    </p:animEffect>
                                  </p:childTnLst>
                                </p:cTn>
                              </p:par>
                              <p:par>
                                <p:cTn id="78" presetID="3" presetClass="entr" presetSubtype="10" fill="hold" nodeType="withEffect">
                                  <p:stCondLst>
                                    <p:cond delay="0"/>
                                  </p:stCondLst>
                                  <p:childTnLst>
                                    <p:set>
                                      <p:cBhvr>
                                        <p:cTn id="79" dur="1" fill="hold">
                                          <p:stCondLst>
                                            <p:cond delay="0"/>
                                          </p:stCondLst>
                                        </p:cTn>
                                        <p:tgtEl>
                                          <p:spTgt spid="423961"/>
                                        </p:tgtEl>
                                        <p:attrNameLst>
                                          <p:attrName>style.visibility</p:attrName>
                                        </p:attrNameLst>
                                      </p:cBhvr>
                                      <p:to>
                                        <p:strVal val="visible"/>
                                      </p:to>
                                    </p:set>
                                    <p:animEffect transition="in" filter="blinds(horizontal)">
                                      <p:cBhvr>
                                        <p:cTn id="80" dur="500"/>
                                        <p:tgtEl>
                                          <p:spTgt spid="423961"/>
                                        </p:tgtEl>
                                      </p:cBhvr>
                                    </p:animEffect>
                                  </p:childTnLst>
                                </p:cTn>
                              </p:par>
                              <p:par>
                                <p:cTn id="81" presetID="3" presetClass="entr" presetSubtype="10" fill="hold" nodeType="withEffect">
                                  <p:stCondLst>
                                    <p:cond delay="0"/>
                                  </p:stCondLst>
                                  <p:childTnLst>
                                    <p:set>
                                      <p:cBhvr>
                                        <p:cTn id="82" dur="1" fill="hold">
                                          <p:stCondLst>
                                            <p:cond delay="0"/>
                                          </p:stCondLst>
                                        </p:cTn>
                                        <p:tgtEl>
                                          <p:spTgt spid="423962"/>
                                        </p:tgtEl>
                                        <p:attrNameLst>
                                          <p:attrName>style.visibility</p:attrName>
                                        </p:attrNameLst>
                                      </p:cBhvr>
                                      <p:to>
                                        <p:strVal val="visible"/>
                                      </p:to>
                                    </p:set>
                                    <p:animEffect transition="in" filter="blinds(horizontal)">
                                      <p:cBhvr>
                                        <p:cTn id="83" dur="500"/>
                                        <p:tgtEl>
                                          <p:spTgt spid="42396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423964"/>
                                        </p:tgtEl>
                                        <p:attrNameLst>
                                          <p:attrName>style.visibility</p:attrName>
                                        </p:attrNameLst>
                                      </p:cBhvr>
                                      <p:to>
                                        <p:strVal val="visible"/>
                                      </p:to>
                                    </p:set>
                                    <p:animEffect transition="in" filter="blinds(horizontal)">
                                      <p:cBhvr>
                                        <p:cTn id="88" dur="500"/>
                                        <p:tgtEl>
                                          <p:spTgt spid="42396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nodeType="clickEffect">
                                  <p:stCondLst>
                                    <p:cond delay="0"/>
                                  </p:stCondLst>
                                  <p:childTnLst>
                                    <p:set>
                                      <p:cBhvr>
                                        <p:cTn id="92" dur="1" fill="hold">
                                          <p:stCondLst>
                                            <p:cond delay="0"/>
                                          </p:stCondLst>
                                        </p:cTn>
                                        <p:tgtEl>
                                          <p:spTgt spid="423963"/>
                                        </p:tgtEl>
                                        <p:attrNameLst>
                                          <p:attrName>style.visibility</p:attrName>
                                        </p:attrNameLst>
                                      </p:cBhvr>
                                      <p:to>
                                        <p:strVal val="visible"/>
                                      </p:to>
                                    </p:set>
                                    <p:animEffect transition="in" filter="blinds(horizontal)">
                                      <p:cBhvr>
                                        <p:cTn id="93" dur="500"/>
                                        <p:tgtEl>
                                          <p:spTgt spid="423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4" grpId="0"/>
      <p:bldP spid="423948" grpId="0"/>
      <p:bldP spid="423951" grpId="0"/>
      <p:bldP spid="423952" grpId="0"/>
      <p:bldP spid="423955" grpId="0" animBg="1"/>
      <p:bldP spid="423958" grpId="0" animBg="1"/>
      <p:bldP spid="423959" grpId="0"/>
      <p:bldP spid="423960" grpId="0"/>
      <p:bldP spid="42396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AutoShape 2">
            <a:hlinkClick r:id="" action="ppaction://hlinkshowjump?jump=previousslide" highlightClick="1"/>
          </p:cNvPr>
          <p:cNvSpPr>
            <a:spLocks noChangeArrowheads="1"/>
          </p:cNvSpPr>
          <p:nvPr/>
        </p:nvSpPr>
        <p:spPr bwMode="auto">
          <a:xfrm>
            <a:off x="6804025" y="6453188"/>
            <a:ext cx="503238" cy="288925"/>
          </a:xfrm>
          <a:prstGeom prst="actionButtonBackPrevious">
            <a:avLst/>
          </a:prstGeom>
          <a:solidFill>
            <a:srgbClr val="FFCCCC"/>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4103" name="AutoShape 3">
            <a:hlinkClick r:id="" action="ppaction://hlinkshowjump?jump=nextslide" highlightClick="1"/>
          </p:cNvPr>
          <p:cNvSpPr>
            <a:spLocks noChangeArrowheads="1"/>
          </p:cNvSpPr>
          <p:nvPr/>
        </p:nvSpPr>
        <p:spPr bwMode="auto">
          <a:xfrm>
            <a:off x="8101013" y="6408738"/>
            <a:ext cx="503237" cy="260350"/>
          </a:xfrm>
          <a:prstGeom prst="actionButtonForwardNext">
            <a:avLst/>
          </a:prstGeom>
          <a:solidFill>
            <a:srgbClr val="FFCCCC"/>
          </a:solidFill>
          <a:ln w="9525">
            <a:solidFill>
              <a:srgbClr val="FF0066"/>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424969" name="Rectangle 9"/>
          <p:cNvSpPr>
            <a:spLocks noChangeArrowheads="1"/>
          </p:cNvSpPr>
          <p:nvPr/>
        </p:nvSpPr>
        <p:spPr bwMode="auto">
          <a:xfrm>
            <a:off x="395288" y="774700"/>
            <a:ext cx="8926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en-US" altLang="zh-CN" sz="2800" dirty="0">
                <a:latin typeface="楷体" panose="02010609060101010101" pitchFamily="49" charset="-122"/>
                <a:ea typeface="楷体" panose="02010609060101010101" pitchFamily="49" charset="-122"/>
              </a:rPr>
              <a:t>(3)</a:t>
            </a:r>
            <a:r>
              <a:rPr kumimoji="0" lang="zh-CN" altLang="en-US" sz="2800" dirty="0">
                <a:latin typeface="楷体" panose="02010609060101010101" pitchFamily="49" charset="-122"/>
                <a:ea typeface="楷体" panose="02010609060101010101" pitchFamily="49" charset="-122"/>
              </a:rPr>
              <a:t>当</a:t>
            </a:r>
            <a:r>
              <a:rPr kumimoji="0" lang="en-US" altLang="zh-CN" sz="2800" i="1" dirty="0">
                <a:latin typeface="Times New Roman" pitchFamily="18" charset="0"/>
                <a:ea typeface="楷体" panose="02010609060101010101" pitchFamily="49" charset="-122"/>
              </a:rPr>
              <a:t>l </a:t>
            </a:r>
            <a:r>
              <a:rPr kumimoji="0" lang="en-US" altLang="zh-CN" sz="2800" dirty="0">
                <a:latin typeface="Times New Roman" pitchFamily="18" charset="0"/>
                <a:ea typeface="楷体" panose="02010609060101010101" pitchFamily="49" charset="-122"/>
              </a:rPr>
              <a:t>=</a:t>
            </a:r>
            <a:r>
              <a:rPr kumimoji="0" lang="en-US" altLang="zh-CN" sz="2800" i="1" dirty="0">
                <a:latin typeface="Times New Roman" pitchFamily="18" charset="0"/>
                <a:ea typeface="楷体" panose="02010609060101010101" pitchFamily="49" charset="-122"/>
              </a:rPr>
              <a:t>F</a:t>
            </a:r>
            <a:r>
              <a:rPr kumimoji="0" lang="en-US" altLang="zh-CN" sz="2800" i="1" dirty="0">
                <a:latin typeface="楷体" panose="02010609060101010101" pitchFamily="49" charset="-122"/>
                <a:ea typeface="楷体" panose="02010609060101010101" pitchFamily="49" charset="-122"/>
              </a:rPr>
              <a:t> </a:t>
            </a:r>
            <a:r>
              <a:rPr kumimoji="0" lang="zh-CN" altLang="en-US" sz="2800" dirty="0">
                <a:latin typeface="楷体" panose="02010609060101010101" pitchFamily="49" charset="-122"/>
                <a:ea typeface="楷体" panose="02010609060101010101" pitchFamily="49" charset="-122"/>
              </a:rPr>
              <a:t>时，  达最大值：</a:t>
            </a:r>
          </a:p>
        </p:txBody>
      </p:sp>
      <p:graphicFrame>
        <p:nvGraphicFramePr>
          <p:cNvPr id="424970" name="Object 10"/>
          <p:cNvGraphicFramePr>
            <a:graphicFrameLocks noChangeAspect="1"/>
          </p:cNvGraphicFramePr>
          <p:nvPr/>
        </p:nvGraphicFramePr>
        <p:xfrm>
          <a:off x="2627313" y="773113"/>
          <a:ext cx="561975" cy="496887"/>
        </p:xfrm>
        <a:graphic>
          <a:graphicData uri="http://schemas.openxmlformats.org/presentationml/2006/ole">
            <mc:AlternateContent xmlns:mc="http://schemas.openxmlformats.org/markup-compatibility/2006">
              <mc:Choice xmlns:v="urn:schemas-microsoft-com:vml" Requires="v">
                <p:oleObj spid="_x0000_s145414" name="公式" r:id="rId3" imgW="228600" imgH="228600" progId="Equation.3">
                  <p:embed/>
                </p:oleObj>
              </mc:Choice>
              <mc:Fallback>
                <p:oleObj name="公式" r:id="rId3" imgW="228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773113"/>
                        <a:ext cx="561975" cy="49688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4971" name="Object 11"/>
          <p:cNvGraphicFramePr>
            <a:graphicFrameLocks noChangeAspect="1"/>
          </p:cNvGraphicFramePr>
          <p:nvPr/>
        </p:nvGraphicFramePr>
        <p:xfrm>
          <a:off x="5148263" y="549275"/>
          <a:ext cx="2241550" cy="966788"/>
        </p:xfrm>
        <a:graphic>
          <a:graphicData uri="http://schemas.openxmlformats.org/presentationml/2006/ole">
            <mc:AlternateContent xmlns:mc="http://schemas.openxmlformats.org/markup-compatibility/2006">
              <mc:Choice xmlns:v="urn:schemas-microsoft-com:vml" Requires="v">
                <p:oleObj spid="_x0000_s145415" name="公式" r:id="rId5" imgW="1002960" imgH="431640" progId="Equation.3">
                  <p:embed/>
                </p:oleObj>
              </mc:Choice>
              <mc:Fallback>
                <p:oleObj name="公式" r:id="rId5" imgW="10029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549275"/>
                        <a:ext cx="2241550" cy="966788"/>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4972" name="Rectangle 12"/>
          <p:cNvSpPr>
            <a:spLocks noChangeArrowheads="1"/>
          </p:cNvSpPr>
          <p:nvPr/>
        </p:nvSpPr>
        <p:spPr bwMode="auto">
          <a:xfrm>
            <a:off x="827088" y="1714500"/>
            <a:ext cx="7993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latin typeface="楷体" panose="02010609060101010101" pitchFamily="49" charset="-122"/>
                <a:ea typeface="楷体" panose="02010609060101010101" pitchFamily="49" charset="-122"/>
              </a:rPr>
              <a:t>只有                  ，即      时，</a:t>
            </a:r>
          </a:p>
        </p:txBody>
      </p:sp>
      <p:graphicFrame>
        <p:nvGraphicFramePr>
          <p:cNvPr id="424973" name="Object 13"/>
          <p:cNvGraphicFramePr>
            <a:graphicFrameLocks noChangeAspect="1"/>
          </p:cNvGraphicFramePr>
          <p:nvPr/>
        </p:nvGraphicFramePr>
        <p:xfrm>
          <a:off x="1763713" y="1570038"/>
          <a:ext cx="3092450" cy="995362"/>
        </p:xfrm>
        <a:graphic>
          <a:graphicData uri="http://schemas.openxmlformats.org/presentationml/2006/ole">
            <mc:AlternateContent xmlns:mc="http://schemas.openxmlformats.org/markup-compatibility/2006">
              <mc:Choice xmlns:v="urn:schemas-microsoft-com:vml" Requires="v">
                <p:oleObj spid="_x0000_s145416" name="公式" r:id="rId7" imgW="1384200" imgH="444240" progId="Equation.3">
                  <p:embed/>
                </p:oleObj>
              </mc:Choice>
              <mc:Fallback>
                <p:oleObj name="公式" r:id="rId7" imgW="138420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1570038"/>
                        <a:ext cx="3092450" cy="99536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4974" name="Object 14"/>
          <p:cNvGraphicFramePr>
            <a:graphicFrameLocks noChangeAspect="1"/>
          </p:cNvGraphicFramePr>
          <p:nvPr/>
        </p:nvGraphicFramePr>
        <p:xfrm>
          <a:off x="5651500" y="1773238"/>
          <a:ext cx="936625" cy="455612"/>
        </p:xfrm>
        <a:graphic>
          <a:graphicData uri="http://schemas.openxmlformats.org/presentationml/2006/ole">
            <mc:AlternateContent xmlns:mc="http://schemas.openxmlformats.org/markup-compatibility/2006">
              <mc:Choice xmlns:v="urn:schemas-microsoft-com:vml" Requires="v">
                <p:oleObj spid="_x0000_s145417" name="公式" r:id="rId9" imgW="419040" imgH="203040" progId="Equation.3">
                  <p:embed/>
                </p:oleObj>
              </mc:Choice>
              <mc:Fallback>
                <p:oleObj name="公式" r:id="rId9" imgW="41904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0" y="1773238"/>
                        <a:ext cx="936625" cy="455612"/>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4975" name="Rectangle 15"/>
          <p:cNvSpPr>
            <a:spLocks noChangeArrowheads="1"/>
          </p:cNvSpPr>
          <p:nvPr/>
        </p:nvSpPr>
        <p:spPr bwMode="auto">
          <a:xfrm>
            <a:off x="827088" y="2638425"/>
            <a:ext cx="7993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kumimoji="0" lang="zh-CN" altLang="en-US" sz="2800" dirty="0">
                <a:ea typeface="楷体" panose="02010609060101010101" pitchFamily="49" charset="-122"/>
              </a:rPr>
              <a:t>透镜才有聚焦作用。</a:t>
            </a:r>
          </a:p>
        </p:txBody>
      </p:sp>
    </p:spTree>
    <p:extLst>
      <p:ext uri="{BB962C8B-B14F-4D97-AF65-F5344CB8AC3E}">
        <p14:creationId xmlns:p14="http://schemas.microsoft.com/office/powerpoint/2010/main" val="25051617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4970"/>
                                        </p:tgtEl>
                                        <p:attrNameLst>
                                          <p:attrName>style.visibility</p:attrName>
                                        </p:attrNameLst>
                                      </p:cBhvr>
                                      <p:to>
                                        <p:strVal val="visible"/>
                                      </p:to>
                                    </p:set>
                                    <p:animEffect transition="in" filter="blinds(horizontal)">
                                      <p:cBhvr>
                                        <p:cTn id="7" dur="500"/>
                                        <p:tgtEl>
                                          <p:spTgt spid="42497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4969"/>
                                        </p:tgtEl>
                                        <p:attrNameLst>
                                          <p:attrName>style.visibility</p:attrName>
                                        </p:attrNameLst>
                                      </p:cBhvr>
                                      <p:to>
                                        <p:strVal val="visible"/>
                                      </p:to>
                                    </p:set>
                                    <p:animEffect transition="in" filter="blinds(horizontal)">
                                      <p:cBhvr>
                                        <p:cTn id="10" dur="500"/>
                                        <p:tgtEl>
                                          <p:spTgt spid="4249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24971"/>
                                        </p:tgtEl>
                                        <p:attrNameLst>
                                          <p:attrName>style.visibility</p:attrName>
                                        </p:attrNameLst>
                                      </p:cBhvr>
                                      <p:to>
                                        <p:strVal val="visible"/>
                                      </p:to>
                                    </p:set>
                                    <p:animEffect transition="in" filter="blinds(horizontal)">
                                      <p:cBhvr>
                                        <p:cTn id="15" dur="500"/>
                                        <p:tgtEl>
                                          <p:spTgt spid="42497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24972"/>
                                        </p:tgtEl>
                                        <p:attrNameLst>
                                          <p:attrName>style.visibility</p:attrName>
                                        </p:attrNameLst>
                                      </p:cBhvr>
                                      <p:to>
                                        <p:strVal val="visible"/>
                                      </p:to>
                                    </p:set>
                                    <p:animEffect transition="in" filter="blinds(horizontal)">
                                      <p:cBhvr>
                                        <p:cTn id="20" dur="500"/>
                                        <p:tgtEl>
                                          <p:spTgt spid="424972"/>
                                        </p:tgtEl>
                                      </p:cBhvr>
                                    </p:animEffect>
                                  </p:childTnLst>
                                </p:cTn>
                              </p:par>
                              <p:par>
                                <p:cTn id="21" presetID="3" presetClass="entr" presetSubtype="10" fill="hold" nodeType="withEffect">
                                  <p:stCondLst>
                                    <p:cond delay="0"/>
                                  </p:stCondLst>
                                  <p:childTnLst>
                                    <p:set>
                                      <p:cBhvr>
                                        <p:cTn id="22" dur="1" fill="hold">
                                          <p:stCondLst>
                                            <p:cond delay="0"/>
                                          </p:stCondLst>
                                        </p:cTn>
                                        <p:tgtEl>
                                          <p:spTgt spid="424973"/>
                                        </p:tgtEl>
                                        <p:attrNameLst>
                                          <p:attrName>style.visibility</p:attrName>
                                        </p:attrNameLst>
                                      </p:cBhvr>
                                      <p:to>
                                        <p:strVal val="visible"/>
                                      </p:to>
                                    </p:set>
                                    <p:animEffect transition="in" filter="blinds(horizontal)">
                                      <p:cBhvr>
                                        <p:cTn id="23" dur="500"/>
                                        <p:tgtEl>
                                          <p:spTgt spid="424973"/>
                                        </p:tgtEl>
                                      </p:cBhvr>
                                    </p:animEffect>
                                  </p:childTnLst>
                                </p:cTn>
                              </p:par>
                              <p:par>
                                <p:cTn id="24" presetID="3" presetClass="entr" presetSubtype="10" fill="hold" nodeType="withEffect">
                                  <p:stCondLst>
                                    <p:cond delay="0"/>
                                  </p:stCondLst>
                                  <p:childTnLst>
                                    <p:set>
                                      <p:cBhvr>
                                        <p:cTn id="25" dur="1" fill="hold">
                                          <p:stCondLst>
                                            <p:cond delay="0"/>
                                          </p:stCondLst>
                                        </p:cTn>
                                        <p:tgtEl>
                                          <p:spTgt spid="424974"/>
                                        </p:tgtEl>
                                        <p:attrNameLst>
                                          <p:attrName>style.visibility</p:attrName>
                                        </p:attrNameLst>
                                      </p:cBhvr>
                                      <p:to>
                                        <p:strVal val="visible"/>
                                      </p:to>
                                    </p:set>
                                    <p:animEffect transition="in" filter="blinds(horizontal)">
                                      <p:cBhvr>
                                        <p:cTn id="26" dur="500"/>
                                        <p:tgtEl>
                                          <p:spTgt spid="42497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24975"/>
                                        </p:tgtEl>
                                        <p:attrNameLst>
                                          <p:attrName>style.visibility</p:attrName>
                                        </p:attrNameLst>
                                      </p:cBhvr>
                                      <p:to>
                                        <p:strVal val="visible"/>
                                      </p:to>
                                    </p:set>
                                    <p:animEffect transition="in" filter="blinds(horizontal)">
                                      <p:cBhvr>
                                        <p:cTn id="29" dur="500"/>
                                        <p:tgtEl>
                                          <p:spTgt spid="424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9" grpId="0"/>
      <p:bldP spid="424972" grpId="0"/>
      <p:bldP spid="42497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
          <p:cNvGrpSpPr>
            <a:grpSpLocks/>
          </p:cNvGrpSpPr>
          <p:nvPr/>
        </p:nvGrpSpPr>
        <p:grpSpPr bwMode="auto">
          <a:xfrm>
            <a:off x="990600" y="838200"/>
            <a:ext cx="7432675" cy="1022350"/>
            <a:chOff x="624" y="528"/>
            <a:chExt cx="4682" cy="644"/>
          </a:xfrm>
        </p:grpSpPr>
        <p:graphicFrame>
          <p:nvGraphicFramePr>
            <p:cNvPr id="5138" name="Object 4"/>
            <p:cNvGraphicFramePr>
              <a:graphicFrameLocks noChangeAspect="1"/>
            </p:cNvGraphicFramePr>
            <p:nvPr/>
          </p:nvGraphicFramePr>
          <p:xfrm>
            <a:off x="624" y="528"/>
            <a:ext cx="1584" cy="607"/>
          </p:xfrm>
          <a:graphic>
            <a:graphicData uri="http://schemas.openxmlformats.org/presentationml/2006/ole">
              <mc:AlternateContent xmlns:mc="http://schemas.openxmlformats.org/markup-compatibility/2006">
                <mc:Choice xmlns:v="urn:schemas-microsoft-com:vml" Requires="v">
                  <p:oleObj spid="_x0000_s146453" name="公式" r:id="rId3" imgW="1193760" imgH="457200" progId="Equation.3">
                    <p:embed/>
                  </p:oleObj>
                </mc:Choice>
                <mc:Fallback>
                  <p:oleObj name="公式" r:id="rId3" imgW="11937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528"/>
                          <a:ext cx="1584" cy="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9" name="Object 5"/>
            <p:cNvGraphicFramePr>
              <a:graphicFrameLocks noChangeAspect="1"/>
            </p:cNvGraphicFramePr>
            <p:nvPr/>
          </p:nvGraphicFramePr>
          <p:xfrm>
            <a:off x="2688" y="528"/>
            <a:ext cx="1680" cy="576"/>
          </p:xfrm>
          <a:graphic>
            <a:graphicData uri="http://schemas.openxmlformats.org/presentationml/2006/ole">
              <mc:AlternateContent xmlns:mc="http://schemas.openxmlformats.org/markup-compatibility/2006">
                <mc:Choice xmlns:v="urn:schemas-microsoft-com:vml" Requires="v">
                  <p:oleObj spid="_x0000_s146454" name="公式" r:id="rId5" imgW="1333440" imgH="457200" progId="Equation.3">
                    <p:embed/>
                  </p:oleObj>
                </mc:Choice>
                <mc:Fallback>
                  <p:oleObj name="公式" r:id="rId5" imgW="133344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528"/>
                          <a:ext cx="168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40" name="Object 6"/>
            <p:cNvGraphicFramePr>
              <a:graphicFrameLocks noChangeAspect="1"/>
            </p:cNvGraphicFramePr>
            <p:nvPr/>
          </p:nvGraphicFramePr>
          <p:xfrm>
            <a:off x="4656" y="576"/>
            <a:ext cx="650" cy="475"/>
          </p:xfrm>
          <a:graphic>
            <a:graphicData uri="http://schemas.openxmlformats.org/presentationml/2006/ole">
              <mc:AlternateContent xmlns:mc="http://schemas.openxmlformats.org/markup-compatibility/2006">
                <mc:Choice xmlns:v="urn:schemas-microsoft-com:vml" Requires="v">
                  <p:oleObj spid="_x0000_s146455" name="公式" r:id="rId7" imgW="571320" imgH="419040" progId="Equation.3">
                    <p:embed/>
                  </p:oleObj>
                </mc:Choice>
                <mc:Fallback>
                  <p:oleObj name="公式" r:id="rId7" imgW="57132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6" y="576"/>
                          <a:ext cx="650" cy="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73" name="Text Box 20"/>
            <p:cNvSpPr txBox="1">
              <a:spLocks noChangeArrowheads="1"/>
            </p:cNvSpPr>
            <p:nvPr/>
          </p:nvSpPr>
          <p:spPr bwMode="auto">
            <a:xfrm>
              <a:off x="2112" y="960"/>
              <a:ext cx="5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1600" b="0">
                  <a:latin typeface="Times New Roman" pitchFamily="18" charset="0"/>
                </a:rPr>
                <a:t>(2.10.18)</a:t>
              </a:r>
              <a:endParaRPr lang="en-US" altLang="zh-CN" sz="2400" b="0">
                <a:latin typeface="Times New Roman" pitchFamily="18" charset="0"/>
              </a:endParaRPr>
            </a:p>
          </p:txBody>
        </p:sp>
        <p:sp>
          <p:nvSpPr>
            <p:cNvPr id="5174" name="Text Box 21"/>
            <p:cNvSpPr txBox="1">
              <a:spLocks noChangeArrowheads="1"/>
            </p:cNvSpPr>
            <p:nvPr/>
          </p:nvSpPr>
          <p:spPr bwMode="auto">
            <a:xfrm>
              <a:off x="4262" y="951"/>
              <a:ext cx="58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1600" b="0">
                  <a:latin typeface="Times New Roman" pitchFamily="18" charset="0"/>
                </a:rPr>
                <a:t>(2.10.17)</a:t>
              </a:r>
            </a:p>
          </p:txBody>
        </p:sp>
      </p:grpSp>
      <p:sp>
        <p:nvSpPr>
          <p:cNvPr id="426006" name="Freeform 22"/>
          <p:cNvSpPr>
            <a:spLocks/>
          </p:cNvSpPr>
          <p:nvPr/>
        </p:nvSpPr>
        <p:spPr bwMode="auto">
          <a:xfrm>
            <a:off x="1749425" y="808038"/>
            <a:ext cx="1746250" cy="1050925"/>
          </a:xfrm>
          <a:custGeom>
            <a:avLst/>
            <a:gdLst>
              <a:gd name="T0" fmla="*/ 30241874 w 1100"/>
              <a:gd name="T1" fmla="*/ 919856295 h 662"/>
              <a:gd name="T2" fmla="*/ 52922489 w 1100"/>
              <a:gd name="T3" fmla="*/ 1403727704 h 662"/>
              <a:gd name="T4" fmla="*/ 342741197 w 1100"/>
              <a:gd name="T5" fmla="*/ 1572577317 h 662"/>
              <a:gd name="T6" fmla="*/ 393144300 w 1100"/>
              <a:gd name="T7" fmla="*/ 1620461062 h 662"/>
              <a:gd name="T8" fmla="*/ 584676189 w 1100"/>
              <a:gd name="T9" fmla="*/ 1668343616 h 662"/>
              <a:gd name="T10" fmla="*/ 1892636504 w 1100"/>
              <a:gd name="T11" fmla="*/ 1645662615 h 662"/>
              <a:gd name="T12" fmla="*/ 2147483647 w 1100"/>
              <a:gd name="T13" fmla="*/ 1572577317 h 662"/>
              <a:gd name="T14" fmla="*/ 2147483647 w 1100"/>
              <a:gd name="T15" fmla="*/ 1499493606 h 662"/>
              <a:gd name="T16" fmla="*/ 2147483647 w 1100"/>
              <a:gd name="T17" fmla="*/ 1403727704 h 662"/>
              <a:gd name="T18" fmla="*/ 2147483647 w 1100"/>
              <a:gd name="T19" fmla="*/ 1305440853 h 662"/>
              <a:gd name="T20" fmla="*/ 2147483647 w 1100"/>
              <a:gd name="T21" fmla="*/ 1063505942 h 662"/>
              <a:gd name="T22" fmla="*/ 2147483647 w 1100"/>
              <a:gd name="T23" fmla="*/ 652721220 h 662"/>
              <a:gd name="T24" fmla="*/ 1940520245 w 1100"/>
              <a:gd name="T25" fmla="*/ 483870020 h 662"/>
              <a:gd name="T26" fmla="*/ 1892636504 w 1100"/>
              <a:gd name="T27" fmla="*/ 95765927 h 662"/>
              <a:gd name="T28" fmla="*/ 1673383801 w 1100"/>
              <a:gd name="T29" fmla="*/ 0 h 662"/>
              <a:gd name="T30" fmla="*/ 1577617509 w 1100"/>
              <a:gd name="T31" fmla="*/ 22682198 h 662"/>
              <a:gd name="T32" fmla="*/ 1456650063 w 1100"/>
              <a:gd name="T33" fmla="*/ 143648109 h 662"/>
              <a:gd name="T34" fmla="*/ 1335682616 w 1100"/>
              <a:gd name="T35" fmla="*/ 531752177 h 662"/>
              <a:gd name="T36" fmla="*/ 1310481065 w 1100"/>
              <a:gd name="T37" fmla="*/ 700603378 h 662"/>
              <a:gd name="T38" fmla="*/ 1239916721 w 1100"/>
              <a:gd name="T39" fmla="*/ 748487122 h 662"/>
              <a:gd name="T40" fmla="*/ 126007806 w 1100"/>
              <a:gd name="T41" fmla="*/ 725804931 h 662"/>
              <a:gd name="T42" fmla="*/ 5040312 w 1100"/>
              <a:gd name="T43" fmla="*/ 798890229 h 662"/>
              <a:gd name="T44" fmla="*/ 30241874 w 1100"/>
              <a:gd name="T45" fmla="*/ 942538487 h 662"/>
              <a:gd name="T46" fmla="*/ 30241874 w 1100"/>
              <a:gd name="T47" fmla="*/ 919856295 h 6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00"/>
              <a:gd name="T73" fmla="*/ 0 h 662"/>
              <a:gd name="T74" fmla="*/ 1100 w 1100"/>
              <a:gd name="T75" fmla="*/ 662 h 6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00" h="662">
                <a:moveTo>
                  <a:pt x="12" y="365"/>
                </a:moveTo>
                <a:cubicBezTo>
                  <a:pt x="15" y="429"/>
                  <a:pt x="3" y="495"/>
                  <a:pt x="21" y="557"/>
                </a:cubicBezTo>
                <a:cubicBezTo>
                  <a:pt x="28" y="582"/>
                  <a:pt x="115" y="607"/>
                  <a:pt x="136" y="624"/>
                </a:cubicBezTo>
                <a:cubicBezTo>
                  <a:pt x="143" y="630"/>
                  <a:pt x="147" y="640"/>
                  <a:pt x="156" y="643"/>
                </a:cubicBezTo>
                <a:cubicBezTo>
                  <a:pt x="180" y="653"/>
                  <a:pt x="232" y="662"/>
                  <a:pt x="232" y="662"/>
                </a:cubicBezTo>
                <a:cubicBezTo>
                  <a:pt x="405" y="659"/>
                  <a:pt x="578" y="658"/>
                  <a:pt x="751" y="653"/>
                </a:cubicBezTo>
                <a:cubicBezTo>
                  <a:pt x="825" y="651"/>
                  <a:pt x="832" y="645"/>
                  <a:pt x="895" y="624"/>
                </a:cubicBezTo>
                <a:cubicBezTo>
                  <a:pt x="924" y="614"/>
                  <a:pt x="981" y="595"/>
                  <a:pt x="981" y="595"/>
                </a:cubicBezTo>
                <a:cubicBezTo>
                  <a:pt x="1028" y="524"/>
                  <a:pt x="970" y="599"/>
                  <a:pt x="1029" y="557"/>
                </a:cubicBezTo>
                <a:cubicBezTo>
                  <a:pt x="1044" y="546"/>
                  <a:pt x="1068" y="518"/>
                  <a:pt x="1068" y="518"/>
                </a:cubicBezTo>
                <a:cubicBezTo>
                  <a:pt x="1078" y="486"/>
                  <a:pt x="1088" y="455"/>
                  <a:pt x="1096" y="422"/>
                </a:cubicBezTo>
                <a:cubicBezTo>
                  <a:pt x="1090" y="357"/>
                  <a:pt x="1100" y="283"/>
                  <a:pt x="1029" y="259"/>
                </a:cubicBezTo>
                <a:cubicBezTo>
                  <a:pt x="979" y="182"/>
                  <a:pt x="845" y="196"/>
                  <a:pt x="770" y="192"/>
                </a:cubicBezTo>
                <a:cubicBezTo>
                  <a:pt x="765" y="141"/>
                  <a:pt x="777" y="83"/>
                  <a:pt x="751" y="38"/>
                </a:cubicBezTo>
                <a:cubicBezTo>
                  <a:pt x="735" y="10"/>
                  <a:pt x="664" y="0"/>
                  <a:pt x="664" y="0"/>
                </a:cubicBezTo>
                <a:cubicBezTo>
                  <a:pt x="651" y="3"/>
                  <a:pt x="637" y="2"/>
                  <a:pt x="626" y="9"/>
                </a:cubicBezTo>
                <a:cubicBezTo>
                  <a:pt x="607" y="22"/>
                  <a:pt x="578" y="57"/>
                  <a:pt x="578" y="57"/>
                </a:cubicBezTo>
                <a:cubicBezTo>
                  <a:pt x="561" y="107"/>
                  <a:pt x="540" y="159"/>
                  <a:pt x="530" y="211"/>
                </a:cubicBezTo>
                <a:cubicBezTo>
                  <a:pt x="526" y="233"/>
                  <a:pt x="529" y="257"/>
                  <a:pt x="520" y="278"/>
                </a:cubicBezTo>
                <a:cubicBezTo>
                  <a:pt x="515" y="288"/>
                  <a:pt x="501" y="291"/>
                  <a:pt x="492" y="297"/>
                </a:cubicBezTo>
                <a:cubicBezTo>
                  <a:pt x="336" y="291"/>
                  <a:pt x="202" y="277"/>
                  <a:pt x="50" y="288"/>
                </a:cubicBezTo>
                <a:cubicBezTo>
                  <a:pt x="38" y="292"/>
                  <a:pt x="4" y="297"/>
                  <a:pt x="2" y="317"/>
                </a:cubicBezTo>
                <a:cubicBezTo>
                  <a:pt x="0" y="336"/>
                  <a:pt x="8" y="355"/>
                  <a:pt x="12" y="374"/>
                </a:cubicBezTo>
                <a:cubicBezTo>
                  <a:pt x="13" y="377"/>
                  <a:pt x="12" y="368"/>
                  <a:pt x="12" y="365"/>
                </a:cubicBezTo>
                <a:close/>
              </a:path>
            </a:pathLst>
          </a:cu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pSp>
        <p:nvGrpSpPr>
          <p:cNvPr id="3" name="Group 47"/>
          <p:cNvGrpSpPr>
            <a:grpSpLocks/>
          </p:cNvGrpSpPr>
          <p:nvPr/>
        </p:nvGrpSpPr>
        <p:grpSpPr bwMode="auto">
          <a:xfrm>
            <a:off x="304800" y="228600"/>
            <a:ext cx="5054600" cy="519113"/>
            <a:chOff x="192" y="144"/>
            <a:chExt cx="3184" cy="327"/>
          </a:xfrm>
        </p:grpSpPr>
        <p:sp>
          <p:nvSpPr>
            <p:cNvPr id="5172" name="Text Box 2"/>
            <p:cNvSpPr txBox="1">
              <a:spLocks noChangeArrowheads="1"/>
            </p:cNvSpPr>
            <p:nvPr/>
          </p:nvSpPr>
          <p:spPr bwMode="auto">
            <a:xfrm>
              <a:off x="192" y="144"/>
              <a:ext cx="28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800" dirty="0">
                  <a:latin typeface="楷体" panose="02010609060101010101" pitchFamily="49" charset="-122"/>
                  <a:ea typeface="楷体" panose="02010609060101010101" pitchFamily="49" charset="-122"/>
                </a:rPr>
                <a:t>高斯光束的聚焦</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即</a:t>
              </a:r>
              <a:endParaRPr lang="zh-CN" altLang="en-US" sz="2600" dirty="0">
                <a:latin typeface="楷体" panose="02010609060101010101" pitchFamily="49" charset="-122"/>
                <a:ea typeface="楷体" panose="02010609060101010101" pitchFamily="49" charset="-122"/>
              </a:endParaRPr>
            </a:p>
          </p:txBody>
        </p:sp>
        <p:graphicFrame>
          <p:nvGraphicFramePr>
            <p:cNvPr id="5137" name="Object 3"/>
            <p:cNvGraphicFramePr>
              <a:graphicFrameLocks noChangeAspect="1"/>
            </p:cNvGraphicFramePr>
            <p:nvPr/>
          </p:nvGraphicFramePr>
          <p:xfrm>
            <a:off x="2608" y="164"/>
            <a:ext cx="768" cy="272"/>
          </p:xfrm>
          <a:graphic>
            <a:graphicData uri="http://schemas.openxmlformats.org/presentationml/2006/ole">
              <mc:AlternateContent xmlns:mc="http://schemas.openxmlformats.org/markup-compatibility/2006">
                <mc:Choice xmlns:v="urn:schemas-microsoft-com:vml" Requires="v">
                  <p:oleObj spid="_x0000_s146456" name="公式" r:id="rId9" imgW="711000" imgH="279360" progId="Equation.3">
                    <p:embed/>
                  </p:oleObj>
                </mc:Choice>
                <mc:Fallback>
                  <p:oleObj name="公式" r:id="rId9" imgW="711000" imgH="2793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8" y="164"/>
                          <a:ext cx="76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25991" name="Text Box 7"/>
          <p:cNvSpPr txBox="1">
            <a:spLocks noChangeArrowheads="1"/>
          </p:cNvSpPr>
          <p:nvPr/>
        </p:nvSpPr>
        <p:spPr bwMode="auto">
          <a:xfrm>
            <a:off x="381000" y="19050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en-US" altLang="zh-CN" sz="2400" b="0" dirty="0">
                <a:latin typeface="Times New Roman" pitchFamily="18" charset="0"/>
              </a:rPr>
              <a:t>1.  </a:t>
            </a:r>
            <a:r>
              <a:rPr lang="en-US" altLang="zh-CN" sz="2400" b="0" i="1" dirty="0">
                <a:latin typeface="Times New Roman" pitchFamily="18" charset="0"/>
              </a:rPr>
              <a:t>F &lt; f</a:t>
            </a:r>
            <a:r>
              <a:rPr lang="en-US" altLang="zh-CN" sz="2400" b="0" dirty="0">
                <a:latin typeface="Times New Roman" pitchFamily="18" charset="0"/>
              </a:rPr>
              <a:t>   </a:t>
            </a:r>
            <a:r>
              <a:rPr lang="zh-CN" altLang="en-US" sz="2400" dirty="0">
                <a:latin typeface="楷体" panose="02010609060101010101" pitchFamily="49" charset="-122"/>
                <a:ea typeface="楷体" panose="02010609060101010101" pitchFamily="49" charset="-122"/>
              </a:rPr>
              <a:t>透镜焦距足够小 无论</a:t>
            </a:r>
            <a:r>
              <a:rPr lang="zh-CN" altLang="en-US" sz="2400" i="1" dirty="0">
                <a:latin typeface="楷体" panose="02010609060101010101" pitchFamily="49" charset="-122"/>
                <a:ea typeface="楷体" panose="02010609060101010101" pitchFamily="49" charset="-122"/>
              </a:rPr>
              <a:t> </a:t>
            </a:r>
            <a:r>
              <a:rPr lang="en-US" altLang="zh-CN" sz="2400" i="1" dirty="0">
                <a:latin typeface="Times New Roman" pitchFamily="18" charset="0"/>
                <a:ea typeface="楷体" panose="02010609060101010101" pitchFamily="49" charset="-122"/>
              </a:rPr>
              <a:t>l</a:t>
            </a:r>
            <a:r>
              <a:rPr lang="en-US" altLang="zh-CN" sz="2400" dirty="0">
                <a:latin typeface="Times New Roman" pitchFamily="18" charset="0"/>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为何值</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均可使</a:t>
            </a:r>
          </a:p>
        </p:txBody>
      </p:sp>
      <p:graphicFrame>
        <p:nvGraphicFramePr>
          <p:cNvPr id="425992" name="Object 8"/>
          <p:cNvGraphicFramePr>
            <a:graphicFrameLocks noChangeAspect="1"/>
          </p:cNvGraphicFramePr>
          <p:nvPr/>
        </p:nvGraphicFramePr>
        <p:xfrm>
          <a:off x="7162800" y="1981200"/>
          <a:ext cx="1066800" cy="377825"/>
        </p:xfrm>
        <a:graphic>
          <a:graphicData uri="http://schemas.openxmlformats.org/presentationml/2006/ole">
            <mc:AlternateContent xmlns:mc="http://schemas.openxmlformats.org/markup-compatibility/2006">
              <mc:Choice xmlns:v="urn:schemas-microsoft-com:vml" Requires="v">
                <p:oleObj spid="_x0000_s146457" name="公式" r:id="rId11" imgW="711000" imgH="279360" progId="Equation.3">
                  <p:embed/>
                </p:oleObj>
              </mc:Choice>
              <mc:Fallback>
                <p:oleObj name="公式" r:id="rId11" imgW="711000" imgH="2793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2800" y="1981200"/>
                        <a:ext cx="106680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50"/>
          <p:cNvGrpSpPr>
            <a:grpSpLocks/>
          </p:cNvGrpSpPr>
          <p:nvPr/>
        </p:nvGrpSpPr>
        <p:grpSpPr bwMode="auto">
          <a:xfrm>
            <a:off x="762000" y="3048000"/>
            <a:ext cx="8077200" cy="568325"/>
            <a:chOff x="480" y="1920"/>
            <a:chExt cx="5088" cy="358"/>
          </a:xfrm>
        </p:grpSpPr>
        <p:graphicFrame>
          <p:nvGraphicFramePr>
            <p:cNvPr id="5136" name="Object 12"/>
            <p:cNvGraphicFramePr>
              <a:graphicFrameLocks noChangeAspect="1"/>
            </p:cNvGraphicFramePr>
            <p:nvPr/>
          </p:nvGraphicFramePr>
          <p:xfrm>
            <a:off x="816" y="1920"/>
            <a:ext cx="3367" cy="358"/>
          </p:xfrm>
          <a:graphic>
            <a:graphicData uri="http://schemas.openxmlformats.org/presentationml/2006/ole">
              <mc:AlternateContent xmlns:mc="http://schemas.openxmlformats.org/markup-compatibility/2006">
                <mc:Choice xmlns:v="urn:schemas-microsoft-com:vml" Requires="v">
                  <p:oleObj spid="_x0000_s146458" name="公式" r:id="rId12" imgW="2616120" imgH="279360" progId="Equation.3">
                    <p:embed/>
                  </p:oleObj>
                </mc:Choice>
                <mc:Fallback>
                  <p:oleObj name="公式" r:id="rId12" imgW="2616120" imgH="27936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 y="1920"/>
                          <a:ext cx="3367" cy="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9" name="Text Box 13"/>
            <p:cNvSpPr txBox="1">
              <a:spLocks noChangeArrowheads="1"/>
            </p:cNvSpPr>
            <p:nvPr/>
          </p:nvSpPr>
          <p:spPr bwMode="auto">
            <a:xfrm>
              <a:off x="480" y="192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400" dirty="0">
                  <a:latin typeface="Times New Roman" pitchFamily="18" charset="0"/>
                  <a:ea typeface="楷体" panose="02010609060101010101" pitchFamily="49" charset="-122"/>
                </a:rPr>
                <a:t>即</a:t>
              </a:r>
            </a:p>
          </p:txBody>
        </p:sp>
        <p:sp>
          <p:nvSpPr>
            <p:cNvPr id="5170" name="Text Box 14"/>
            <p:cNvSpPr txBox="1">
              <a:spLocks noChangeArrowheads="1"/>
            </p:cNvSpPr>
            <p:nvPr/>
          </p:nvSpPr>
          <p:spPr bwMode="auto">
            <a:xfrm>
              <a:off x="2304" y="19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400" b="0">
                  <a:latin typeface="Times New Roman" pitchFamily="18" charset="0"/>
                  <a:ea typeface="黑体" pitchFamily="49" charset="-122"/>
                </a:rPr>
                <a:t>或</a:t>
              </a:r>
              <a:endParaRPr lang="zh-CN" altLang="en-US" sz="2400" b="0">
                <a:latin typeface="Times New Roman" pitchFamily="18" charset="0"/>
              </a:endParaRPr>
            </a:p>
          </p:txBody>
        </p:sp>
        <p:sp>
          <p:nvSpPr>
            <p:cNvPr id="5171" name="Text Box 15"/>
            <p:cNvSpPr txBox="1">
              <a:spLocks noChangeArrowheads="1"/>
            </p:cNvSpPr>
            <p:nvPr/>
          </p:nvSpPr>
          <p:spPr bwMode="auto">
            <a:xfrm>
              <a:off x="4272" y="1968"/>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400" dirty="0">
                  <a:latin typeface="Times New Roman" pitchFamily="18" charset="0"/>
                  <a:ea typeface="楷体" panose="02010609060101010101" pitchFamily="49" charset="-122"/>
                </a:rPr>
                <a:t>才能聚焦</a:t>
              </a:r>
            </a:p>
          </p:txBody>
        </p:sp>
      </p:grpSp>
      <p:grpSp>
        <p:nvGrpSpPr>
          <p:cNvPr id="5" name="Group 51"/>
          <p:cNvGrpSpPr>
            <a:grpSpLocks/>
          </p:cNvGrpSpPr>
          <p:nvPr/>
        </p:nvGrpSpPr>
        <p:grpSpPr bwMode="auto">
          <a:xfrm>
            <a:off x="762000" y="3733800"/>
            <a:ext cx="7315200" cy="536575"/>
            <a:chOff x="480" y="2352"/>
            <a:chExt cx="4608" cy="338"/>
          </a:xfrm>
        </p:grpSpPr>
        <p:graphicFrame>
          <p:nvGraphicFramePr>
            <p:cNvPr id="5135" name="Object 16"/>
            <p:cNvGraphicFramePr>
              <a:graphicFrameLocks noChangeAspect="1"/>
            </p:cNvGraphicFramePr>
            <p:nvPr/>
          </p:nvGraphicFramePr>
          <p:xfrm>
            <a:off x="1056" y="2352"/>
            <a:ext cx="2570" cy="338"/>
          </p:xfrm>
          <a:graphic>
            <a:graphicData uri="http://schemas.openxmlformats.org/presentationml/2006/ole">
              <mc:AlternateContent xmlns:mc="http://schemas.openxmlformats.org/markup-compatibility/2006">
                <mc:Choice xmlns:v="urn:schemas-microsoft-com:vml" Requires="v">
                  <p:oleObj spid="_x0000_s146459" name="公式" r:id="rId14" imgW="2120760" imgH="279360" progId="Equation.3">
                    <p:embed/>
                  </p:oleObj>
                </mc:Choice>
                <mc:Fallback>
                  <p:oleObj name="公式" r:id="rId14" imgW="2120760" imgH="27936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6" y="2352"/>
                          <a:ext cx="257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7" name="Text Box 17"/>
            <p:cNvSpPr txBox="1">
              <a:spLocks noChangeArrowheads="1"/>
            </p:cNvSpPr>
            <p:nvPr/>
          </p:nvSpPr>
          <p:spPr bwMode="auto">
            <a:xfrm>
              <a:off x="480" y="240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400" dirty="0">
                  <a:latin typeface="Times New Roman" pitchFamily="18" charset="0"/>
                  <a:ea typeface="楷体" panose="02010609060101010101" pitchFamily="49" charset="-122"/>
                </a:rPr>
                <a:t>如果</a:t>
              </a:r>
            </a:p>
          </p:txBody>
        </p:sp>
        <p:sp>
          <p:nvSpPr>
            <p:cNvPr id="5168" name="Text Box 18"/>
            <p:cNvSpPr txBox="1">
              <a:spLocks noChangeArrowheads="1"/>
            </p:cNvSpPr>
            <p:nvPr/>
          </p:nvSpPr>
          <p:spPr bwMode="auto">
            <a:xfrm>
              <a:off x="3840" y="2352"/>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400" dirty="0">
                  <a:ea typeface="楷体" panose="02010609060101010101" pitchFamily="49" charset="-122"/>
                </a:rPr>
                <a:t>不能聚焦</a:t>
              </a:r>
            </a:p>
          </p:txBody>
        </p:sp>
      </p:grpSp>
      <p:grpSp>
        <p:nvGrpSpPr>
          <p:cNvPr id="6" name="Group 49"/>
          <p:cNvGrpSpPr>
            <a:grpSpLocks/>
          </p:cNvGrpSpPr>
          <p:nvPr/>
        </p:nvGrpSpPr>
        <p:grpSpPr bwMode="auto">
          <a:xfrm>
            <a:off x="381000" y="2514600"/>
            <a:ext cx="8763000" cy="460375"/>
            <a:chOff x="240" y="1584"/>
            <a:chExt cx="5520" cy="290"/>
          </a:xfrm>
        </p:grpSpPr>
        <p:sp>
          <p:nvSpPr>
            <p:cNvPr id="5165" name="Text Box 9"/>
            <p:cNvSpPr txBox="1">
              <a:spLocks noChangeArrowheads="1"/>
            </p:cNvSpPr>
            <p:nvPr/>
          </p:nvSpPr>
          <p:spPr bwMode="auto">
            <a:xfrm>
              <a:off x="240" y="1584"/>
              <a:ext cx="51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en-US" altLang="zh-CN" sz="2400" b="0" dirty="0">
                  <a:latin typeface="Times New Roman" pitchFamily="18" charset="0"/>
                </a:rPr>
                <a:t>2. </a:t>
              </a:r>
              <a:r>
                <a:rPr lang="zh-CN" altLang="en-US" sz="2400" dirty="0">
                  <a:latin typeface="楷体" panose="02010609060101010101" pitchFamily="49" charset="-122"/>
                  <a:ea typeface="楷体" panose="02010609060101010101" pitchFamily="49" charset="-122"/>
                </a:rPr>
                <a:t>若</a:t>
              </a:r>
              <a:r>
                <a:rPr lang="zh-CN" altLang="en-US" sz="2400" b="0" dirty="0">
                  <a:latin typeface="黑体" pitchFamily="49" charset="-122"/>
                  <a:ea typeface="黑体" pitchFamily="49" charset="-122"/>
                </a:rPr>
                <a:t> </a:t>
              </a:r>
              <a:r>
                <a:rPr lang="en-US" altLang="zh-CN" sz="2400" b="0" i="1" dirty="0">
                  <a:latin typeface="Times New Roman" pitchFamily="18" charset="0"/>
                  <a:ea typeface="黑体" pitchFamily="49" charset="-122"/>
                </a:rPr>
                <a:t>F &gt; f</a:t>
              </a:r>
              <a:r>
                <a:rPr lang="en-US" altLang="zh-CN" sz="2400" b="0" i="1" dirty="0">
                  <a:latin typeface="黑体" pitchFamily="49" charset="-122"/>
                  <a:ea typeface="黑体" pitchFamily="49" charset="-122"/>
                </a:rPr>
                <a:t>  </a:t>
              </a:r>
              <a:r>
                <a:rPr lang="zh-CN" altLang="en-US" sz="2400" dirty="0">
                  <a:latin typeface="楷体" panose="02010609060101010101" pitchFamily="49" charset="-122"/>
                  <a:ea typeface="楷体" panose="02010609060101010101" pitchFamily="49" charset="-122"/>
                </a:rPr>
                <a:t>要使        要求</a:t>
              </a:r>
              <a:endParaRPr lang="zh-CN" altLang="en-US" sz="2400" i="1" dirty="0">
                <a:latin typeface="楷体" panose="02010609060101010101" pitchFamily="49" charset="-122"/>
                <a:ea typeface="楷体" panose="02010609060101010101" pitchFamily="49" charset="-122"/>
              </a:endParaRPr>
            </a:p>
          </p:txBody>
        </p:sp>
        <p:graphicFrame>
          <p:nvGraphicFramePr>
            <p:cNvPr id="5133" name="Object 10"/>
            <p:cNvGraphicFramePr>
              <a:graphicFrameLocks noChangeAspect="1"/>
            </p:cNvGraphicFramePr>
            <p:nvPr/>
          </p:nvGraphicFramePr>
          <p:xfrm>
            <a:off x="1824" y="1584"/>
            <a:ext cx="658" cy="274"/>
          </p:xfrm>
          <a:graphic>
            <a:graphicData uri="http://schemas.openxmlformats.org/presentationml/2006/ole">
              <mc:AlternateContent xmlns:mc="http://schemas.openxmlformats.org/markup-compatibility/2006">
                <mc:Choice xmlns:v="urn:schemas-microsoft-com:vml" Requires="v">
                  <p:oleObj spid="_x0000_s146460" name="公式" r:id="rId16" imgW="495000" imgH="228600" progId="Equation.3">
                    <p:embed/>
                  </p:oleObj>
                </mc:Choice>
                <mc:Fallback>
                  <p:oleObj name="公式" r:id="rId16" imgW="49500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24" y="1584"/>
                          <a:ext cx="658"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4" name="Object 11"/>
            <p:cNvGraphicFramePr>
              <a:graphicFrameLocks noChangeAspect="1"/>
            </p:cNvGraphicFramePr>
            <p:nvPr/>
          </p:nvGraphicFramePr>
          <p:xfrm>
            <a:off x="3024" y="1584"/>
            <a:ext cx="1364" cy="290"/>
          </p:xfrm>
          <a:graphic>
            <a:graphicData uri="http://schemas.openxmlformats.org/presentationml/2006/ole">
              <mc:AlternateContent xmlns:mc="http://schemas.openxmlformats.org/markup-compatibility/2006">
                <mc:Choice xmlns:v="urn:schemas-microsoft-com:vml" Requires="v">
                  <p:oleObj spid="_x0000_s146461" name="公式" r:id="rId18" imgW="1130040" imgH="241200" progId="Equation.3">
                    <p:embed/>
                  </p:oleObj>
                </mc:Choice>
                <mc:Fallback>
                  <p:oleObj name="公式" r:id="rId18" imgW="1130040" imgH="241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24" y="1584"/>
                          <a:ext cx="1364"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6" name="Text Box 19"/>
            <p:cNvSpPr txBox="1">
              <a:spLocks noChangeArrowheads="1"/>
            </p:cNvSpPr>
            <p:nvPr/>
          </p:nvSpPr>
          <p:spPr bwMode="auto">
            <a:xfrm>
              <a:off x="4396" y="1584"/>
              <a:ext cx="13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400" b="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分子</a:t>
              </a:r>
              <a:r>
                <a:rPr lang="en-US" altLang="zh-CN" sz="2000" dirty="0">
                  <a:latin typeface="楷体" panose="02010609060101010101" pitchFamily="49" charset="-122"/>
                  <a:ea typeface="楷体" panose="02010609060101010101" pitchFamily="49" charset="-122"/>
                </a:rPr>
                <a:t>&lt;</a:t>
              </a:r>
              <a:r>
                <a:rPr lang="zh-CN" altLang="en-US" sz="2000" dirty="0">
                  <a:latin typeface="楷体" panose="02010609060101010101" pitchFamily="49" charset="-122"/>
                  <a:ea typeface="楷体" panose="02010609060101010101" pitchFamily="49" charset="-122"/>
                </a:rPr>
                <a:t>分母</a:t>
              </a:r>
              <a:r>
                <a:rPr lang="zh-CN" altLang="en-US" sz="2400" b="0" dirty="0">
                  <a:latin typeface="楷体" panose="02010609060101010101" pitchFamily="49" charset="-122"/>
                  <a:ea typeface="楷体" panose="02010609060101010101" pitchFamily="49" charset="-122"/>
                </a:rPr>
                <a:t>）</a:t>
              </a:r>
            </a:p>
          </p:txBody>
        </p:sp>
      </p:grpSp>
      <p:grpSp>
        <p:nvGrpSpPr>
          <p:cNvPr id="7" name="Group 52"/>
          <p:cNvGrpSpPr>
            <a:grpSpLocks/>
          </p:cNvGrpSpPr>
          <p:nvPr/>
        </p:nvGrpSpPr>
        <p:grpSpPr bwMode="auto">
          <a:xfrm>
            <a:off x="4419600" y="4648200"/>
            <a:ext cx="4419600" cy="461963"/>
            <a:chOff x="2784" y="2928"/>
            <a:chExt cx="2784" cy="291"/>
          </a:xfrm>
        </p:grpSpPr>
        <p:graphicFrame>
          <p:nvGraphicFramePr>
            <p:cNvPr id="5132" name="Object 23"/>
            <p:cNvGraphicFramePr>
              <a:graphicFrameLocks noChangeAspect="1"/>
            </p:cNvGraphicFramePr>
            <p:nvPr/>
          </p:nvGraphicFramePr>
          <p:xfrm>
            <a:off x="3208" y="2928"/>
            <a:ext cx="2360" cy="291"/>
          </p:xfrm>
          <a:graphic>
            <a:graphicData uri="http://schemas.openxmlformats.org/presentationml/2006/ole">
              <mc:AlternateContent xmlns:mc="http://schemas.openxmlformats.org/markup-compatibility/2006">
                <mc:Choice xmlns:v="urn:schemas-microsoft-com:vml" Requires="v">
                  <p:oleObj spid="_x0000_s146462" name="公式" r:id="rId20" imgW="1930320" imgH="228600" progId="Equation.3">
                    <p:embed/>
                  </p:oleObj>
                </mc:Choice>
                <mc:Fallback>
                  <p:oleObj name="公式" r:id="rId20" imgW="1930320" imgH="2286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08" y="2928"/>
                          <a:ext cx="236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4" name="Text Box 24"/>
            <p:cNvSpPr txBox="1">
              <a:spLocks noChangeArrowheads="1"/>
            </p:cNvSpPr>
            <p:nvPr/>
          </p:nvSpPr>
          <p:spPr bwMode="auto">
            <a:xfrm>
              <a:off x="2784" y="2928"/>
              <a:ext cx="3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en-US" altLang="zh-CN" sz="2000" b="0">
                  <a:ea typeface="黑体" pitchFamily="49" charset="-122"/>
                </a:rPr>
                <a:t>(1)</a:t>
              </a:r>
              <a:endParaRPr lang="en-US" altLang="zh-CN" sz="2400" b="0">
                <a:ea typeface="黑体" pitchFamily="49" charset="-122"/>
              </a:endParaRPr>
            </a:p>
          </p:txBody>
        </p:sp>
      </p:grpSp>
      <p:grpSp>
        <p:nvGrpSpPr>
          <p:cNvPr id="8" name="Group 53"/>
          <p:cNvGrpSpPr>
            <a:grpSpLocks/>
          </p:cNvGrpSpPr>
          <p:nvPr/>
        </p:nvGrpSpPr>
        <p:grpSpPr bwMode="auto">
          <a:xfrm>
            <a:off x="4422775" y="5211763"/>
            <a:ext cx="2909888" cy="473075"/>
            <a:chOff x="2786" y="3283"/>
            <a:chExt cx="1833" cy="298"/>
          </a:xfrm>
        </p:grpSpPr>
        <p:graphicFrame>
          <p:nvGraphicFramePr>
            <p:cNvPr id="5131" name="Object 25"/>
            <p:cNvGraphicFramePr>
              <a:graphicFrameLocks noChangeAspect="1"/>
            </p:cNvGraphicFramePr>
            <p:nvPr/>
          </p:nvGraphicFramePr>
          <p:xfrm>
            <a:off x="3166" y="3283"/>
            <a:ext cx="1453" cy="298"/>
          </p:xfrm>
          <a:graphic>
            <a:graphicData uri="http://schemas.openxmlformats.org/presentationml/2006/ole">
              <mc:AlternateContent xmlns:mc="http://schemas.openxmlformats.org/markup-compatibility/2006">
                <mc:Choice xmlns:v="urn:schemas-microsoft-com:vml" Requires="v">
                  <p:oleObj spid="_x0000_s146463" name="公式" r:id="rId22" imgW="1218960" imgH="241200" progId="Equation.3">
                    <p:embed/>
                  </p:oleObj>
                </mc:Choice>
                <mc:Fallback>
                  <p:oleObj name="公式" r:id="rId22" imgW="1218960" imgH="2412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66" y="3283"/>
                          <a:ext cx="1453"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3" name="Text Box 26"/>
            <p:cNvSpPr txBox="1">
              <a:spLocks noChangeArrowheads="1"/>
            </p:cNvSpPr>
            <p:nvPr/>
          </p:nvSpPr>
          <p:spPr bwMode="auto">
            <a:xfrm>
              <a:off x="2786" y="3283"/>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en-US" altLang="zh-CN" sz="2000" b="0">
                  <a:ea typeface="黑体" pitchFamily="49" charset="-122"/>
                </a:rPr>
                <a:t>(2)</a:t>
              </a:r>
              <a:endParaRPr lang="en-US" altLang="zh-CN" sz="2400" b="0">
                <a:ea typeface="黑体" pitchFamily="49" charset="-122"/>
              </a:endParaRPr>
            </a:p>
          </p:txBody>
        </p:sp>
      </p:grpSp>
      <p:grpSp>
        <p:nvGrpSpPr>
          <p:cNvPr id="9" name="Group 54"/>
          <p:cNvGrpSpPr>
            <a:grpSpLocks/>
          </p:cNvGrpSpPr>
          <p:nvPr/>
        </p:nvGrpSpPr>
        <p:grpSpPr bwMode="auto">
          <a:xfrm>
            <a:off x="4422775" y="5846763"/>
            <a:ext cx="4002088" cy="477837"/>
            <a:chOff x="2786" y="3683"/>
            <a:chExt cx="2521" cy="301"/>
          </a:xfrm>
        </p:grpSpPr>
        <p:graphicFrame>
          <p:nvGraphicFramePr>
            <p:cNvPr id="5130" name="Object 27"/>
            <p:cNvGraphicFramePr>
              <a:graphicFrameLocks noChangeAspect="1"/>
            </p:cNvGraphicFramePr>
            <p:nvPr/>
          </p:nvGraphicFramePr>
          <p:xfrm>
            <a:off x="3134" y="3683"/>
            <a:ext cx="2173" cy="301"/>
          </p:xfrm>
          <a:graphic>
            <a:graphicData uri="http://schemas.openxmlformats.org/presentationml/2006/ole">
              <mc:AlternateContent xmlns:mc="http://schemas.openxmlformats.org/markup-compatibility/2006">
                <mc:Choice xmlns:v="urn:schemas-microsoft-com:vml" Requires="v">
                  <p:oleObj spid="_x0000_s146464" name="公式" r:id="rId24" imgW="1714320" imgH="228600" progId="Equation.3">
                    <p:embed/>
                  </p:oleObj>
                </mc:Choice>
                <mc:Fallback>
                  <p:oleObj name="公式" r:id="rId24" imgW="171432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34" y="3683"/>
                          <a:ext cx="2173"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2" name="Text Box 28"/>
            <p:cNvSpPr txBox="1">
              <a:spLocks noChangeArrowheads="1"/>
            </p:cNvSpPr>
            <p:nvPr/>
          </p:nvSpPr>
          <p:spPr bwMode="auto">
            <a:xfrm>
              <a:off x="2786" y="3683"/>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en-US" altLang="zh-CN" sz="2000" b="0">
                  <a:ea typeface="黑体" pitchFamily="49" charset="-122"/>
                </a:rPr>
                <a:t>(3)</a:t>
              </a:r>
            </a:p>
          </p:txBody>
        </p:sp>
      </p:grpSp>
      <p:grpSp>
        <p:nvGrpSpPr>
          <p:cNvPr id="10" name="Group 29"/>
          <p:cNvGrpSpPr>
            <a:grpSpLocks/>
          </p:cNvGrpSpPr>
          <p:nvPr/>
        </p:nvGrpSpPr>
        <p:grpSpPr bwMode="auto">
          <a:xfrm>
            <a:off x="468313" y="4365625"/>
            <a:ext cx="3878262" cy="2268538"/>
            <a:chOff x="528" y="2784"/>
            <a:chExt cx="2208" cy="1440"/>
          </a:xfrm>
        </p:grpSpPr>
        <p:grpSp>
          <p:nvGrpSpPr>
            <p:cNvPr id="5153" name="Group 30"/>
            <p:cNvGrpSpPr>
              <a:grpSpLocks/>
            </p:cNvGrpSpPr>
            <p:nvPr/>
          </p:nvGrpSpPr>
          <p:grpSpPr bwMode="auto">
            <a:xfrm>
              <a:off x="528" y="2784"/>
              <a:ext cx="2208" cy="1392"/>
              <a:chOff x="384" y="2736"/>
              <a:chExt cx="2208" cy="1392"/>
            </a:xfrm>
          </p:grpSpPr>
          <p:sp>
            <p:nvSpPr>
              <p:cNvPr id="5156" name="Rectangle 31"/>
              <p:cNvSpPr>
                <a:spLocks noChangeArrowheads="1"/>
              </p:cNvSpPr>
              <p:nvPr/>
            </p:nvSpPr>
            <p:spPr bwMode="auto">
              <a:xfrm>
                <a:off x="2304" y="3840"/>
                <a:ext cx="144" cy="48"/>
              </a:xfrm>
              <a:prstGeom prst="rect">
                <a:avLst/>
              </a:prstGeom>
              <a:solidFill>
                <a:schemeClr val="bg1"/>
              </a:solidFill>
              <a:ln w="9525">
                <a:solidFill>
                  <a:schemeClr val="bg1"/>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5125" name="Object 32"/>
              <p:cNvGraphicFramePr>
                <a:graphicFrameLocks noChangeAspect="1"/>
              </p:cNvGraphicFramePr>
              <p:nvPr/>
            </p:nvGraphicFramePr>
            <p:xfrm>
              <a:off x="432" y="2784"/>
              <a:ext cx="2160" cy="1275"/>
            </p:xfrm>
            <a:graphic>
              <a:graphicData uri="http://schemas.openxmlformats.org/presentationml/2006/ole">
                <mc:AlternateContent xmlns:mc="http://schemas.openxmlformats.org/markup-compatibility/2006">
                  <mc:Choice xmlns:v="urn:schemas-microsoft-com:vml" Requires="v">
                    <p:oleObj spid="_x0000_s146465" name="VISIO" r:id="rId26" imgW="4493520" imgH="3022920" progId="Visio.Drawing.6">
                      <p:embed/>
                    </p:oleObj>
                  </mc:Choice>
                  <mc:Fallback>
                    <p:oleObj name="VISIO" r:id="rId26" imgW="4493520" imgH="3022920" progId="Visio.Drawing.6">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2" y="2784"/>
                            <a:ext cx="2160" cy="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57" name="Line 33"/>
              <p:cNvSpPr>
                <a:spLocks noChangeShapeType="1"/>
              </p:cNvSpPr>
              <p:nvPr/>
            </p:nvSpPr>
            <p:spPr bwMode="auto">
              <a:xfrm>
                <a:off x="576" y="3888"/>
                <a:ext cx="37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8" name="Line 34"/>
              <p:cNvSpPr>
                <a:spLocks noChangeShapeType="1"/>
              </p:cNvSpPr>
              <p:nvPr/>
            </p:nvSpPr>
            <p:spPr bwMode="auto">
              <a:xfrm>
                <a:off x="1488" y="3888"/>
                <a:ext cx="91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6" name="Object 35"/>
              <p:cNvGraphicFramePr>
                <a:graphicFrameLocks noChangeAspect="1"/>
              </p:cNvGraphicFramePr>
              <p:nvPr/>
            </p:nvGraphicFramePr>
            <p:xfrm>
              <a:off x="768" y="2784"/>
              <a:ext cx="464" cy="225"/>
            </p:xfrm>
            <a:graphic>
              <a:graphicData uri="http://schemas.openxmlformats.org/presentationml/2006/ole">
                <mc:AlternateContent xmlns:mc="http://schemas.openxmlformats.org/markup-compatibility/2006">
                  <mc:Choice xmlns:v="urn:schemas-microsoft-com:vml" Requires="v">
                    <p:oleObj spid="_x0000_s146466" name="公式" r:id="rId28" imgW="520560" imgH="228600" progId="Equation.3">
                      <p:embed/>
                    </p:oleObj>
                  </mc:Choice>
                  <mc:Fallback>
                    <p:oleObj name="公式" r:id="rId28" imgW="520560" imgH="2286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68" y="2784"/>
                            <a:ext cx="464"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9" name="Line 36"/>
              <p:cNvSpPr>
                <a:spLocks noChangeShapeType="1"/>
              </p:cNvSpPr>
              <p:nvPr/>
            </p:nvSpPr>
            <p:spPr bwMode="auto">
              <a:xfrm flipH="1">
                <a:off x="576" y="2928"/>
                <a:ext cx="162" cy="1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7" name="Object 37"/>
              <p:cNvGraphicFramePr>
                <a:graphicFrameLocks noChangeAspect="1"/>
              </p:cNvGraphicFramePr>
              <p:nvPr/>
            </p:nvGraphicFramePr>
            <p:xfrm>
              <a:off x="384" y="2736"/>
              <a:ext cx="158" cy="212"/>
            </p:xfrm>
            <a:graphic>
              <a:graphicData uri="http://schemas.openxmlformats.org/presentationml/2006/ole">
                <mc:AlternateContent xmlns:mc="http://schemas.openxmlformats.org/markup-compatibility/2006">
                  <mc:Choice xmlns:v="urn:schemas-microsoft-com:vml" Requires="v">
                    <p:oleObj spid="_x0000_s146467" name="公式" r:id="rId30" imgW="190440" imgH="228600" progId="Equation.3">
                      <p:embed/>
                    </p:oleObj>
                  </mc:Choice>
                  <mc:Fallback>
                    <p:oleObj name="公式" r:id="rId30" imgW="190440" imgH="2286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4" y="2736"/>
                            <a:ext cx="15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38"/>
              <p:cNvGraphicFramePr>
                <a:graphicFrameLocks noChangeAspect="1"/>
              </p:cNvGraphicFramePr>
              <p:nvPr/>
            </p:nvGraphicFramePr>
            <p:xfrm>
              <a:off x="432" y="3120"/>
              <a:ext cx="143" cy="192"/>
            </p:xfrm>
            <a:graphic>
              <a:graphicData uri="http://schemas.openxmlformats.org/presentationml/2006/ole">
                <mc:AlternateContent xmlns:mc="http://schemas.openxmlformats.org/markup-compatibility/2006">
                  <mc:Choice xmlns:v="urn:schemas-microsoft-com:vml" Requires="v">
                    <p:oleObj spid="_x0000_s146468" name="公式" r:id="rId32" imgW="190440" imgH="228600" progId="Equation.3">
                      <p:embed/>
                    </p:oleObj>
                  </mc:Choice>
                  <mc:Fallback>
                    <p:oleObj name="公式" r:id="rId32" imgW="190440" imgH="22860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2" y="3120"/>
                            <a:ext cx="143" cy="19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39"/>
              <p:cNvGraphicFramePr>
                <a:graphicFrameLocks noChangeAspect="1"/>
              </p:cNvGraphicFramePr>
              <p:nvPr/>
            </p:nvGraphicFramePr>
            <p:xfrm>
              <a:off x="2400" y="3936"/>
              <a:ext cx="97" cy="192"/>
            </p:xfrm>
            <a:graphic>
              <a:graphicData uri="http://schemas.openxmlformats.org/presentationml/2006/ole">
                <mc:AlternateContent xmlns:mc="http://schemas.openxmlformats.org/markup-compatibility/2006">
                  <mc:Choice xmlns:v="urn:schemas-microsoft-com:vml" Requires="v">
                    <p:oleObj spid="_x0000_s146469" name="公式" r:id="rId34" imgW="101520" imgH="177480" progId="Equation.3">
                      <p:embed/>
                    </p:oleObj>
                  </mc:Choice>
                  <mc:Fallback>
                    <p:oleObj name="公式" r:id="rId34" imgW="101520" imgH="1774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400" y="3936"/>
                            <a:ext cx="97" cy="19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0" name="Rectangle 40"/>
              <p:cNvSpPr>
                <a:spLocks noChangeArrowheads="1"/>
              </p:cNvSpPr>
              <p:nvPr/>
            </p:nvSpPr>
            <p:spPr bwMode="auto">
              <a:xfrm>
                <a:off x="2160" y="3792"/>
                <a:ext cx="216" cy="73"/>
              </a:xfrm>
              <a:prstGeom prst="rect">
                <a:avLst/>
              </a:prstGeom>
              <a:solidFill>
                <a:schemeClr val="bg1"/>
              </a:solidFill>
              <a:ln w="9525">
                <a:solidFill>
                  <a:schemeClr val="bg1"/>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5161" name="Text Box 41"/>
              <p:cNvSpPr txBox="1">
                <a:spLocks noChangeArrowheads="1"/>
              </p:cNvSpPr>
              <p:nvPr/>
            </p:nvSpPr>
            <p:spPr bwMode="auto">
              <a:xfrm>
                <a:off x="1574" y="2782"/>
                <a:ext cx="60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000" dirty="0">
                    <a:latin typeface="楷体" panose="02010609060101010101" pitchFamily="49" charset="-122"/>
                    <a:ea typeface="楷体" panose="02010609060101010101" pitchFamily="49" charset="-122"/>
                  </a:rPr>
                  <a:t>F </a:t>
                </a:r>
                <a:r>
                  <a:rPr lang="zh-CN" altLang="zh-CN" sz="2000" dirty="0">
                    <a:latin typeface="楷体" panose="02010609060101010101" pitchFamily="49" charset="-122"/>
                    <a:ea typeface="楷体" panose="02010609060101010101" pitchFamily="49" charset="-122"/>
                  </a:rPr>
                  <a:t>一定</a:t>
                </a:r>
                <a:endParaRPr lang="zh-CN" altLang="en-US" sz="2400" b="0" dirty="0">
                  <a:latin typeface="Times New Roman" pitchFamily="18" charset="0"/>
                </a:endParaRPr>
              </a:p>
            </p:txBody>
          </p:sp>
        </p:grpSp>
        <p:graphicFrame>
          <p:nvGraphicFramePr>
            <p:cNvPr id="5123" name="Object 42"/>
            <p:cNvGraphicFramePr>
              <a:graphicFrameLocks noChangeAspect="1"/>
            </p:cNvGraphicFramePr>
            <p:nvPr/>
          </p:nvGraphicFramePr>
          <p:xfrm>
            <a:off x="1488" y="4032"/>
            <a:ext cx="650" cy="192"/>
          </p:xfrm>
          <a:graphic>
            <a:graphicData uri="http://schemas.openxmlformats.org/presentationml/2006/ole">
              <mc:AlternateContent xmlns:mc="http://schemas.openxmlformats.org/markup-compatibility/2006">
                <mc:Choice xmlns:v="urn:schemas-microsoft-com:vml" Requires="v">
                  <p:oleObj spid="_x0000_s146470" name="公式" r:id="rId36" imgW="939600" imgH="279360" progId="Equation.3">
                    <p:embed/>
                  </p:oleObj>
                </mc:Choice>
                <mc:Fallback>
                  <p:oleObj name="公式" r:id="rId36" imgW="939600" imgH="27936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488" y="4032"/>
                          <a:ext cx="65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43"/>
            <p:cNvGraphicFramePr>
              <a:graphicFrameLocks noChangeAspect="1"/>
            </p:cNvGraphicFramePr>
            <p:nvPr/>
          </p:nvGraphicFramePr>
          <p:xfrm>
            <a:off x="672" y="4032"/>
            <a:ext cx="650" cy="192"/>
          </p:xfrm>
          <a:graphic>
            <a:graphicData uri="http://schemas.openxmlformats.org/presentationml/2006/ole">
              <mc:AlternateContent xmlns:mc="http://schemas.openxmlformats.org/markup-compatibility/2006">
                <mc:Choice xmlns:v="urn:schemas-microsoft-com:vml" Requires="v">
                  <p:oleObj spid="_x0000_s146471" name="公式" r:id="rId38" imgW="939600" imgH="279360" progId="Equation.3">
                    <p:embed/>
                  </p:oleObj>
                </mc:Choice>
                <mc:Fallback>
                  <p:oleObj name="公式" r:id="rId38" imgW="939600" imgH="27936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72" y="4032"/>
                          <a:ext cx="65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4" name="Line 44"/>
            <p:cNvSpPr>
              <a:spLocks noChangeShapeType="1"/>
            </p:cNvSpPr>
            <p:nvPr/>
          </p:nvSpPr>
          <p:spPr bwMode="auto">
            <a:xfrm flipV="1">
              <a:off x="1056" y="3936"/>
              <a:ext cx="4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55" name="Line 45"/>
            <p:cNvSpPr>
              <a:spLocks noChangeShapeType="1"/>
            </p:cNvSpPr>
            <p:nvPr/>
          </p:nvSpPr>
          <p:spPr bwMode="auto">
            <a:xfrm flipH="1" flipV="1">
              <a:off x="1632" y="3936"/>
              <a:ext cx="4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26030" name="Line 46"/>
          <p:cNvSpPr>
            <a:spLocks noChangeShapeType="1"/>
          </p:cNvSpPr>
          <p:nvPr/>
        </p:nvSpPr>
        <p:spPr bwMode="auto">
          <a:xfrm>
            <a:off x="3995738" y="692150"/>
            <a:ext cx="12192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9136698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603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600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599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599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6" grpId="0" animBg="1"/>
      <p:bldP spid="425991" grpId="0"/>
      <p:bldP spid="42603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7010" name="Object 2"/>
          <p:cNvGraphicFramePr>
            <a:graphicFrameLocks noChangeAspect="1"/>
          </p:cNvGraphicFramePr>
          <p:nvPr/>
        </p:nvGraphicFramePr>
        <p:xfrm>
          <a:off x="4564063" y="1420813"/>
          <a:ext cx="3827462" cy="858837"/>
        </p:xfrm>
        <a:graphic>
          <a:graphicData uri="http://schemas.openxmlformats.org/presentationml/2006/ole">
            <mc:AlternateContent xmlns:mc="http://schemas.openxmlformats.org/markup-compatibility/2006">
              <mc:Choice xmlns:v="urn:schemas-microsoft-com:vml" Requires="v">
                <p:oleObj spid="_x0000_s147470" name="公式" r:id="rId3" imgW="2158920" imgH="558720" progId="Equation.3">
                  <p:embed/>
                </p:oleObj>
              </mc:Choice>
              <mc:Fallback>
                <p:oleObj name="公式" r:id="rId3" imgW="2158920" imgH="558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063" y="1420813"/>
                        <a:ext cx="3827462"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4"/>
          <p:cNvGrpSpPr>
            <a:grpSpLocks/>
          </p:cNvGrpSpPr>
          <p:nvPr/>
        </p:nvGrpSpPr>
        <p:grpSpPr bwMode="auto">
          <a:xfrm>
            <a:off x="4343400" y="2971800"/>
            <a:ext cx="1908175" cy="609600"/>
            <a:chOff x="2736" y="1872"/>
            <a:chExt cx="1202" cy="384"/>
          </a:xfrm>
        </p:grpSpPr>
        <p:sp>
          <p:nvSpPr>
            <p:cNvPr id="6177" name="Text Box 5"/>
            <p:cNvSpPr txBox="1">
              <a:spLocks noChangeArrowheads="1"/>
            </p:cNvSpPr>
            <p:nvPr/>
          </p:nvSpPr>
          <p:spPr bwMode="auto">
            <a:xfrm>
              <a:off x="2736" y="1872"/>
              <a:ext cx="1202"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20000"/>
                </a:lnSpc>
                <a:spcBef>
                  <a:spcPct val="0"/>
                </a:spcBef>
                <a:buFontTx/>
                <a:buChar char="•"/>
              </a:pPr>
              <a:r>
                <a:rPr lang="en-US" altLang="zh-CN" sz="2800" b="0">
                  <a:latin typeface="Times New Roman" pitchFamily="18" charset="0"/>
                </a:rPr>
                <a:t> F </a:t>
              </a:r>
              <a:r>
                <a:rPr lang="en-US" altLang="zh-CN" sz="2800" b="0">
                  <a:latin typeface="Times New Roman" pitchFamily="18" charset="0"/>
                  <a:sym typeface="Symbol" pitchFamily="18" charset="2"/>
                </a:rPr>
                <a:t>     </a:t>
              </a:r>
            </a:p>
          </p:txBody>
        </p:sp>
        <p:graphicFrame>
          <p:nvGraphicFramePr>
            <p:cNvPr id="6157" name="Object 6"/>
            <p:cNvGraphicFramePr>
              <a:graphicFrameLocks noChangeAspect="1"/>
            </p:cNvGraphicFramePr>
            <p:nvPr/>
          </p:nvGraphicFramePr>
          <p:xfrm>
            <a:off x="3456" y="1920"/>
            <a:ext cx="336" cy="336"/>
          </p:xfrm>
          <a:graphic>
            <a:graphicData uri="http://schemas.openxmlformats.org/presentationml/2006/ole">
              <mc:AlternateContent xmlns:mc="http://schemas.openxmlformats.org/markup-compatibility/2006">
                <mc:Choice xmlns:v="urn:schemas-microsoft-com:vml" Requires="v">
                  <p:oleObj spid="_x0000_s147471" name="公式" r:id="rId5" imgW="266400" imgH="266400" progId="Equation.3">
                    <p:embed/>
                  </p:oleObj>
                </mc:Choice>
                <mc:Fallback>
                  <p:oleObj name="公式" r:id="rId5" imgW="266400" imgH="26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1920"/>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33"/>
          <p:cNvGrpSpPr>
            <a:grpSpLocks/>
          </p:cNvGrpSpPr>
          <p:nvPr/>
        </p:nvGrpSpPr>
        <p:grpSpPr bwMode="auto">
          <a:xfrm>
            <a:off x="4343400" y="2362200"/>
            <a:ext cx="4476750" cy="595313"/>
            <a:chOff x="2736" y="1488"/>
            <a:chExt cx="2820" cy="375"/>
          </a:xfrm>
        </p:grpSpPr>
        <p:graphicFrame>
          <p:nvGraphicFramePr>
            <p:cNvPr id="6156" name="Object 3"/>
            <p:cNvGraphicFramePr>
              <a:graphicFrameLocks noChangeAspect="1"/>
            </p:cNvGraphicFramePr>
            <p:nvPr/>
          </p:nvGraphicFramePr>
          <p:xfrm>
            <a:off x="2928" y="1584"/>
            <a:ext cx="864" cy="255"/>
          </p:xfrm>
          <a:graphic>
            <a:graphicData uri="http://schemas.openxmlformats.org/presentationml/2006/ole">
              <mc:AlternateContent xmlns:mc="http://schemas.openxmlformats.org/markup-compatibility/2006">
                <mc:Choice xmlns:v="urn:schemas-microsoft-com:vml" Requires="v">
                  <p:oleObj spid="_x0000_s147472" name="公式" r:id="rId7" imgW="774360" imgH="228600" progId="Equation.3">
                    <p:embed/>
                  </p:oleObj>
                </mc:Choice>
                <mc:Fallback>
                  <p:oleObj name="公式" r:id="rId7" imgW="7743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584"/>
                          <a:ext cx="86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5" name="Text Box 4"/>
            <p:cNvSpPr txBox="1">
              <a:spLocks noChangeArrowheads="1"/>
            </p:cNvSpPr>
            <p:nvPr/>
          </p:nvSpPr>
          <p:spPr bwMode="auto">
            <a:xfrm>
              <a:off x="3840" y="1536"/>
              <a:ext cx="17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Times New Roman" pitchFamily="18" charset="0"/>
                  <a:ea typeface="楷体" panose="02010609060101010101" pitchFamily="49" charset="-122"/>
                </a:rPr>
                <a:t>才有聚焦作用</a:t>
              </a:r>
            </a:p>
          </p:txBody>
        </p:sp>
        <p:sp>
          <p:nvSpPr>
            <p:cNvPr id="6176" name="Text Box 22"/>
            <p:cNvSpPr txBox="1">
              <a:spLocks noChangeArrowheads="1"/>
            </p:cNvSpPr>
            <p:nvPr/>
          </p:nvSpPr>
          <p:spPr bwMode="auto">
            <a:xfrm>
              <a:off x="2736" y="1488"/>
              <a:ext cx="2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buFontTx/>
                <a:buChar char="•"/>
              </a:pPr>
              <a:r>
                <a:rPr lang="en-US" altLang="zh-CN" sz="2800" b="0">
                  <a:latin typeface="Times New Roman" pitchFamily="18" charset="0"/>
                </a:rPr>
                <a:t> </a:t>
              </a:r>
              <a:endParaRPr lang="en-US" altLang="zh-CN" sz="2400" b="0">
                <a:latin typeface="Times New Roman" pitchFamily="18" charset="0"/>
              </a:endParaRPr>
            </a:p>
          </p:txBody>
        </p:sp>
      </p:grpSp>
      <p:graphicFrame>
        <p:nvGraphicFramePr>
          <p:cNvPr id="427032" name="Object 24"/>
          <p:cNvGraphicFramePr>
            <a:graphicFrameLocks noChangeAspect="1"/>
          </p:cNvGraphicFramePr>
          <p:nvPr/>
        </p:nvGraphicFramePr>
        <p:xfrm>
          <a:off x="4191000" y="304800"/>
          <a:ext cx="2514600" cy="963613"/>
        </p:xfrm>
        <a:graphic>
          <a:graphicData uri="http://schemas.openxmlformats.org/presentationml/2006/ole">
            <mc:AlternateContent xmlns:mc="http://schemas.openxmlformats.org/markup-compatibility/2006">
              <mc:Choice xmlns:v="urn:schemas-microsoft-com:vml" Requires="v">
                <p:oleObj spid="_x0000_s147473" name="公式" r:id="rId9" imgW="1193760" imgH="457200" progId="Equation.3">
                  <p:embed/>
                </p:oleObj>
              </mc:Choice>
              <mc:Fallback>
                <p:oleObj name="公式" r:id="rId9" imgW="119376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304800"/>
                        <a:ext cx="2514600"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31"/>
          <p:cNvGrpSpPr>
            <a:grpSpLocks/>
          </p:cNvGrpSpPr>
          <p:nvPr/>
        </p:nvGrpSpPr>
        <p:grpSpPr bwMode="auto">
          <a:xfrm>
            <a:off x="685800" y="533400"/>
            <a:ext cx="2971800" cy="519113"/>
            <a:chOff x="432" y="336"/>
            <a:chExt cx="1872" cy="327"/>
          </a:xfrm>
        </p:grpSpPr>
        <p:sp>
          <p:nvSpPr>
            <p:cNvPr id="6174" name="Text Box 21"/>
            <p:cNvSpPr txBox="1">
              <a:spLocks noChangeArrowheads="1"/>
            </p:cNvSpPr>
            <p:nvPr/>
          </p:nvSpPr>
          <p:spPr bwMode="auto">
            <a:xfrm>
              <a:off x="432" y="336"/>
              <a:ext cx="18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en-US" altLang="zh-CN" sz="2800" i="1" dirty="0">
                  <a:latin typeface="Times New Roman" pitchFamily="18" charset="0"/>
                </a:rPr>
                <a:t>l</a:t>
              </a:r>
              <a:r>
                <a:rPr lang="en-US" altLang="zh-CN" sz="2800" dirty="0">
                  <a:latin typeface="Times New Roman" pitchFamily="18" charset="0"/>
                </a:rPr>
                <a:t> </a:t>
              </a:r>
              <a:r>
                <a:rPr lang="zh-CN" altLang="en-US" sz="2400" dirty="0">
                  <a:latin typeface="Times New Roman" pitchFamily="18" charset="0"/>
                  <a:ea typeface="楷体" panose="02010609060101010101" pitchFamily="49" charset="-122"/>
                </a:rPr>
                <a:t>一定</a:t>
              </a:r>
              <a:r>
                <a:rPr lang="en-US" altLang="zh-CN" sz="2400" dirty="0">
                  <a:latin typeface="Times New Roman" pitchFamily="18" charset="0"/>
                  <a:ea typeface="楷体" panose="02010609060101010101" pitchFamily="49" charset="-122"/>
                </a:rPr>
                <a:t>,               </a:t>
              </a:r>
              <a:r>
                <a:rPr lang="zh-CN" altLang="en-US" sz="2400" dirty="0">
                  <a:latin typeface="Times New Roman" pitchFamily="18" charset="0"/>
                  <a:ea typeface="楷体" panose="02010609060101010101" pitchFamily="49" charset="-122"/>
                </a:rPr>
                <a:t>关系          </a:t>
              </a:r>
              <a:endParaRPr lang="zh-CN" altLang="en-US" sz="2400" b="0" dirty="0">
                <a:latin typeface="Times New Roman" pitchFamily="18" charset="0"/>
              </a:endParaRPr>
            </a:p>
          </p:txBody>
        </p:sp>
        <p:graphicFrame>
          <p:nvGraphicFramePr>
            <p:cNvPr id="6155" name="Object 25"/>
            <p:cNvGraphicFramePr>
              <a:graphicFrameLocks noChangeAspect="1"/>
            </p:cNvGraphicFramePr>
            <p:nvPr/>
          </p:nvGraphicFramePr>
          <p:xfrm>
            <a:off x="1152" y="384"/>
            <a:ext cx="544" cy="257"/>
          </p:xfrm>
          <a:graphic>
            <a:graphicData uri="http://schemas.openxmlformats.org/presentationml/2006/ole">
              <mc:AlternateContent xmlns:mc="http://schemas.openxmlformats.org/markup-compatibility/2006">
                <mc:Choice xmlns:v="urn:schemas-microsoft-com:vml" Requires="v">
                  <p:oleObj spid="_x0000_s147474" name="公式" r:id="rId11" imgW="507960" imgH="241200" progId="Equation.3">
                    <p:embed/>
                  </p:oleObj>
                </mc:Choice>
                <mc:Fallback>
                  <p:oleObj name="公式" r:id="rId11" imgW="50796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2" y="384"/>
                          <a:ext cx="54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7"/>
          <p:cNvGrpSpPr>
            <a:grpSpLocks/>
          </p:cNvGrpSpPr>
          <p:nvPr/>
        </p:nvGrpSpPr>
        <p:grpSpPr bwMode="auto">
          <a:xfrm>
            <a:off x="395288" y="1196975"/>
            <a:ext cx="3352800" cy="2241550"/>
            <a:chOff x="288" y="720"/>
            <a:chExt cx="2112" cy="1412"/>
          </a:xfrm>
        </p:grpSpPr>
        <p:grpSp>
          <p:nvGrpSpPr>
            <p:cNvPr id="6165" name="Group 8"/>
            <p:cNvGrpSpPr>
              <a:grpSpLocks/>
            </p:cNvGrpSpPr>
            <p:nvPr/>
          </p:nvGrpSpPr>
          <p:grpSpPr bwMode="auto">
            <a:xfrm>
              <a:off x="288" y="720"/>
              <a:ext cx="2112" cy="1248"/>
              <a:chOff x="2928" y="2736"/>
              <a:chExt cx="2112" cy="1248"/>
            </a:xfrm>
          </p:grpSpPr>
          <p:sp>
            <p:nvSpPr>
              <p:cNvPr id="6168" name="Line 9"/>
              <p:cNvSpPr>
                <a:spLocks noChangeShapeType="1"/>
              </p:cNvSpPr>
              <p:nvPr/>
            </p:nvSpPr>
            <p:spPr bwMode="auto">
              <a:xfrm>
                <a:off x="3312" y="2736"/>
                <a:ext cx="0" cy="124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9" name="Line 10"/>
              <p:cNvSpPr>
                <a:spLocks noChangeShapeType="1"/>
              </p:cNvSpPr>
              <p:nvPr/>
            </p:nvSpPr>
            <p:spPr bwMode="auto">
              <a:xfrm>
                <a:off x="3264" y="3936"/>
                <a:ext cx="17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0" name="Line 11"/>
              <p:cNvSpPr>
                <a:spLocks noChangeShapeType="1"/>
              </p:cNvSpPr>
              <p:nvPr/>
            </p:nvSpPr>
            <p:spPr bwMode="auto">
              <a:xfrm>
                <a:off x="3312" y="3504"/>
                <a:ext cx="172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1" name="Freeform 12"/>
              <p:cNvSpPr>
                <a:spLocks/>
              </p:cNvSpPr>
              <p:nvPr/>
            </p:nvSpPr>
            <p:spPr bwMode="auto">
              <a:xfrm>
                <a:off x="3360" y="2784"/>
                <a:ext cx="1632" cy="912"/>
              </a:xfrm>
              <a:custGeom>
                <a:avLst/>
                <a:gdLst>
                  <a:gd name="T0" fmla="*/ 0 w 1344"/>
                  <a:gd name="T1" fmla="*/ 0 h 872"/>
                  <a:gd name="T2" fmla="*/ 425 w 1344"/>
                  <a:gd name="T3" fmla="*/ 735 h 872"/>
                  <a:gd name="T4" fmla="*/ 1061 w 1344"/>
                  <a:gd name="T5" fmla="*/ 945 h 872"/>
                  <a:gd name="T6" fmla="*/ 1628 w 1344"/>
                  <a:gd name="T7" fmla="*/ 788 h 872"/>
                  <a:gd name="T8" fmla="*/ 1982 w 1344"/>
                  <a:gd name="T9" fmla="*/ 788 h 872"/>
                  <a:gd name="T10" fmla="*/ 0 60000 65536"/>
                  <a:gd name="T11" fmla="*/ 0 60000 65536"/>
                  <a:gd name="T12" fmla="*/ 0 60000 65536"/>
                  <a:gd name="T13" fmla="*/ 0 60000 65536"/>
                  <a:gd name="T14" fmla="*/ 0 60000 65536"/>
                  <a:gd name="T15" fmla="*/ 0 w 1344"/>
                  <a:gd name="T16" fmla="*/ 0 h 872"/>
                  <a:gd name="T17" fmla="*/ 1344 w 1344"/>
                  <a:gd name="T18" fmla="*/ 872 h 872"/>
                </a:gdLst>
                <a:ahLst/>
                <a:cxnLst>
                  <a:cxn ang="T10">
                    <a:pos x="T0" y="T1"/>
                  </a:cxn>
                  <a:cxn ang="T11">
                    <a:pos x="T2" y="T3"/>
                  </a:cxn>
                  <a:cxn ang="T12">
                    <a:pos x="T4" y="T5"/>
                  </a:cxn>
                  <a:cxn ang="T13">
                    <a:pos x="T6" y="T7"/>
                  </a:cxn>
                  <a:cxn ang="T14">
                    <a:pos x="T8" y="T9"/>
                  </a:cxn>
                </a:cxnLst>
                <a:rect l="T15" t="T16" r="T17" b="T18"/>
                <a:pathLst>
                  <a:path w="1344" h="872">
                    <a:moveTo>
                      <a:pt x="0" y="0"/>
                    </a:moveTo>
                    <a:cubicBezTo>
                      <a:pt x="84" y="264"/>
                      <a:pt x="168" y="528"/>
                      <a:pt x="288" y="672"/>
                    </a:cubicBezTo>
                    <a:cubicBezTo>
                      <a:pt x="408" y="816"/>
                      <a:pt x="584" y="856"/>
                      <a:pt x="720" y="864"/>
                    </a:cubicBezTo>
                    <a:cubicBezTo>
                      <a:pt x="856" y="872"/>
                      <a:pt x="1000" y="744"/>
                      <a:pt x="1104" y="720"/>
                    </a:cubicBezTo>
                    <a:cubicBezTo>
                      <a:pt x="1208" y="696"/>
                      <a:pt x="1296" y="720"/>
                      <a:pt x="1344" y="7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6172" name="Line 13"/>
              <p:cNvSpPr>
                <a:spLocks noChangeShapeType="1"/>
              </p:cNvSpPr>
              <p:nvPr/>
            </p:nvSpPr>
            <p:spPr bwMode="auto">
              <a:xfrm>
                <a:off x="3744" y="3504"/>
                <a:ext cx="0" cy="4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Line 14"/>
              <p:cNvSpPr>
                <a:spLocks noChangeShapeType="1"/>
              </p:cNvSpPr>
              <p:nvPr/>
            </p:nvSpPr>
            <p:spPr bwMode="auto">
              <a:xfrm>
                <a:off x="4224" y="3696"/>
                <a:ext cx="0" cy="2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53" name="Object 15"/>
              <p:cNvGraphicFramePr>
                <a:graphicFrameLocks noChangeAspect="1"/>
              </p:cNvGraphicFramePr>
              <p:nvPr/>
            </p:nvGraphicFramePr>
            <p:xfrm>
              <a:off x="2928" y="2736"/>
              <a:ext cx="336" cy="213"/>
            </p:xfrm>
            <a:graphic>
              <a:graphicData uri="http://schemas.openxmlformats.org/presentationml/2006/ole">
                <mc:AlternateContent xmlns:mc="http://schemas.openxmlformats.org/markup-compatibility/2006">
                  <mc:Choice xmlns:v="urn:schemas-microsoft-com:vml" Requires="v">
                    <p:oleObj spid="_x0000_s147475" name="公式" r:id="rId13" imgW="419040" imgH="266400" progId="Equation.3">
                      <p:embed/>
                    </p:oleObj>
                  </mc:Choice>
                  <mc:Fallback>
                    <p:oleObj name="公式" r:id="rId13" imgW="419040" imgH="266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8" y="2736"/>
                            <a:ext cx="33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4" name="Object 16"/>
              <p:cNvGraphicFramePr>
                <a:graphicFrameLocks noChangeAspect="1"/>
              </p:cNvGraphicFramePr>
              <p:nvPr/>
            </p:nvGraphicFramePr>
            <p:xfrm>
              <a:off x="2976" y="3408"/>
              <a:ext cx="305" cy="213"/>
            </p:xfrm>
            <a:graphic>
              <a:graphicData uri="http://schemas.openxmlformats.org/presentationml/2006/ole">
                <mc:AlternateContent xmlns:mc="http://schemas.openxmlformats.org/markup-compatibility/2006">
                  <mc:Choice xmlns:v="urn:schemas-microsoft-com:vml" Requires="v">
                    <p:oleObj spid="_x0000_s147476" name="公式" r:id="rId15" imgW="380880" imgH="266400" progId="Equation.3">
                      <p:embed/>
                    </p:oleObj>
                  </mc:Choice>
                  <mc:Fallback>
                    <p:oleObj name="公式" r:id="rId15" imgW="380880" imgH="266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6" y="3408"/>
                            <a:ext cx="30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51" name="Object 17"/>
            <p:cNvGraphicFramePr>
              <a:graphicFrameLocks noChangeAspect="1"/>
            </p:cNvGraphicFramePr>
            <p:nvPr/>
          </p:nvGraphicFramePr>
          <p:xfrm>
            <a:off x="864" y="1968"/>
            <a:ext cx="311" cy="151"/>
          </p:xfrm>
          <a:graphic>
            <a:graphicData uri="http://schemas.openxmlformats.org/presentationml/2006/ole">
              <mc:AlternateContent xmlns:mc="http://schemas.openxmlformats.org/markup-compatibility/2006">
                <mc:Choice xmlns:v="urn:schemas-microsoft-com:vml" Requires="v">
                  <p:oleObj spid="_x0000_s147477" name="公式" r:id="rId17" imgW="495000" imgH="241200" progId="Equation.3">
                    <p:embed/>
                  </p:oleObj>
                </mc:Choice>
                <mc:Fallback>
                  <p:oleObj name="公式" r:id="rId17" imgW="495000" imgH="241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4" y="1968"/>
                          <a:ext cx="311"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18"/>
            <p:cNvGraphicFramePr>
              <a:graphicFrameLocks noChangeAspect="1"/>
            </p:cNvGraphicFramePr>
            <p:nvPr/>
          </p:nvGraphicFramePr>
          <p:xfrm>
            <a:off x="1392" y="1968"/>
            <a:ext cx="208" cy="144"/>
          </p:xfrm>
          <a:graphic>
            <a:graphicData uri="http://schemas.openxmlformats.org/presentationml/2006/ole">
              <mc:AlternateContent xmlns:mc="http://schemas.openxmlformats.org/markup-compatibility/2006">
                <mc:Choice xmlns:v="urn:schemas-microsoft-com:vml" Requires="v">
                  <p:oleObj spid="_x0000_s147478" name="公式" r:id="rId19" imgW="330120" imgH="228600" progId="Equation.3">
                    <p:embed/>
                  </p:oleObj>
                </mc:Choice>
                <mc:Fallback>
                  <p:oleObj name="公式" r:id="rId19" imgW="33012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92" y="1968"/>
                          <a:ext cx="208"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6" name="Text Box 19"/>
            <p:cNvSpPr txBox="1">
              <a:spLocks noChangeArrowheads="1"/>
            </p:cNvSpPr>
            <p:nvPr/>
          </p:nvSpPr>
          <p:spPr bwMode="auto">
            <a:xfrm>
              <a:off x="432" y="1920"/>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1400" b="0">
                  <a:latin typeface="Times New Roman" pitchFamily="18" charset="0"/>
                </a:rPr>
                <a:t>0</a:t>
              </a:r>
              <a:endParaRPr lang="en-US" altLang="zh-CN" sz="2400" b="0">
                <a:latin typeface="Times New Roman" pitchFamily="18" charset="0"/>
              </a:endParaRPr>
            </a:p>
          </p:txBody>
        </p:sp>
        <p:sp>
          <p:nvSpPr>
            <p:cNvPr id="6167" name="Text Box 20"/>
            <p:cNvSpPr txBox="1">
              <a:spLocks noChangeArrowheads="1"/>
            </p:cNvSpPr>
            <p:nvPr/>
          </p:nvSpPr>
          <p:spPr bwMode="auto">
            <a:xfrm>
              <a:off x="2160" y="192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1600" b="0">
                  <a:latin typeface="Times New Roman" pitchFamily="18" charset="0"/>
                </a:rPr>
                <a:t>F</a:t>
              </a:r>
              <a:endParaRPr lang="en-US" altLang="zh-CN" sz="2400" b="0">
                <a:latin typeface="Times New Roman" pitchFamily="18" charset="0"/>
              </a:endParaRPr>
            </a:p>
          </p:txBody>
        </p:sp>
      </p:grpSp>
      <p:graphicFrame>
        <p:nvGraphicFramePr>
          <p:cNvPr id="427035" name="Object 27"/>
          <p:cNvGraphicFramePr>
            <a:graphicFrameLocks noChangeAspect="1"/>
          </p:cNvGraphicFramePr>
          <p:nvPr/>
        </p:nvGraphicFramePr>
        <p:xfrm>
          <a:off x="2147888" y="1425575"/>
          <a:ext cx="1676400" cy="725488"/>
        </p:xfrm>
        <a:graphic>
          <a:graphicData uri="http://schemas.openxmlformats.org/presentationml/2006/ole">
            <mc:AlternateContent xmlns:mc="http://schemas.openxmlformats.org/markup-compatibility/2006">
              <mc:Choice xmlns:v="urn:schemas-microsoft-com:vml" Requires="v">
                <p:oleObj spid="_x0000_s147479" name="公式" r:id="rId21" imgW="1231560" imgH="533160" progId="Equation.3">
                  <p:embed/>
                </p:oleObj>
              </mc:Choice>
              <mc:Fallback>
                <p:oleObj name="公式" r:id="rId21" imgW="1231560" imgH="53316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47888" y="1425575"/>
                        <a:ext cx="1676400"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7036" name="AutoShape 28"/>
          <p:cNvSpPr>
            <a:spLocks noChangeArrowheads="1"/>
          </p:cNvSpPr>
          <p:nvPr/>
        </p:nvSpPr>
        <p:spPr bwMode="auto">
          <a:xfrm>
            <a:off x="3886200" y="1752600"/>
            <a:ext cx="228600" cy="152400"/>
          </a:xfrm>
          <a:prstGeom prst="rightArrow">
            <a:avLst>
              <a:gd name="adj1" fmla="val 50000"/>
              <a:gd name="adj2" fmla="val 37500"/>
            </a:avLst>
          </a:prstGeom>
          <a:solidFill>
            <a:schemeClr val="accent1"/>
          </a:solidFill>
          <a:ln w="9525">
            <a:solidFill>
              <a:schemeClr val="bg1"/>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pSp>
        <p:nvGrpSpPr>
          <p:cNvPr id="7" name="Group 35"/>
          <p:cNvGrpSpPr>
            <a:grpSpLocks/>
          </p:cNvGrpSpPr>
          <p:nvPr/>
        </p:nvGrpSpPr>
        <p:grpSpPr bwMode="auto">
          <a:xfrm>
            <a:off x="457200" y="3657600"/>
            <a:ext cx="5257800" cy="2989263"/>
            <a:chOff x="288" y="2304"/>
            <a:chExt cx="3312" cy="1883"/>
          </a:xfrm>
        </p:grpSpPr>
        <p:sp>
          <p:nvSpPr>
            <p:cNvPr id="6164" name="Rectangle 23"/>
            <p:cNvSpPr>
              <a:spLocks noChangeArrowheads="1"/>
            </p:cNvSpPr>
            <p:nvPr/>
          </p:nvSpPr>
          <p:spPr bwMode="auto">
            <a:xfrm>
              <a:off x="288" y="2304"/>
              <a:ext cx="3312" cy="1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130000"/>
                </a:lnSpc>
                <a:spcBef>
                  <a:spcPct val="20000"/>
                </a:spcBef>
              </a:pPr>
              <a:r>
                <a:rPr lang="zh-CN" altLang="en-US" sz="2600" dirty="0">
                  <a:solidFill>
                    <a:srgbClr val="800000"/>
                  </a:solidFill>
                  <a:latin typeface="楷体" panose="02010609060101010101" pitchFamily="49" charset="-122"/>
                  <a:ea typeface="楷体" panose="02010609060101010101" pitchFamily="49" charset="-122"/>
                </a:rPr>
                <a:t>要获得良好的聚焦效果：</a:t>
              </a:r>
            </a:p>
            <a:p>
              <a:pPr eaLnBrk="1" hangingPunct="1">
                <a:lnSpc>
                  <a:spcPct val="130000"/>
                </a:lnSpc>
                <a:spcBef>
                  <a:spcPct val="20000"/>
                </a:spcBef>
                <a:buFontTx/>
                <a:buChar char="•"/>
              </a:pPr>
              <a:r>
                <a:rPr lang="zh-CN" altLang="en-US" sz="2600" dirty="0">
                  <a:solidFill>
                    <a:schemeClr val="accent2"/>
                  </a:solidFill>
                  <a:latin typeface="楷体" panose="02010609060101010101" pitchFamily="49" charset="-122"/>
                  <a:ea typeface="楷体" panose="02010609060101010101" pitchFamily="49" charset="-122"/>
                  <a:sym typeface="Monotype Sorts"/>
                </a:rPr>
                <a:t>  </a:t>
              </a:r>
              <a:r>
                <a:rPr lang="zh-CN" altLang="en-US" sz="2600" dirty="0">
                  <a:solidFill>
                    <a:schemeClr val="accent2"/>
                  </a:solidFill>
                  <a:latin typeface="楷体" panose="02010609060101010101" pitchFamily="49" charset="-122"/>
                  <a:ea typeface="楷体" panose="02010609060101010101" pitchFamily="49" charset="-122"/>
                </a:rPr>
                <a:t>使用短焦距透镜 </a:t>
              </a:r>
              <a:r>
                <a:rPr lang="en-US" altLang="zh-CN" sz="2600" dirty="0">
                  <a:solidFill>
                    <a:schemeClr val="accent2"/>
                  </a:solidFill>
                  <a:latin typeface="楷体" panose="02010609060101010101" pitchFamily="49" charset="-122"/>
                  <a:ea typeface="楷体" panose="02010609060101010101" pitchFamily="49" charset="-122"/>
                </a:rPr>
                <a:t>( </a:t>
              </a:r>
              <a:r>
                <a:rPr lang="en-US" altLang="zh-CN" sz="2600" i="1" dirty="0">
                  <a:solidFill>
                    <a:schemeClr val="accent2"/>
                  </a:solidFill>
                  <a:latin typeface="Times New Roman" pitchFamily="18" charset="0"/>
                  <a:ea typeface="楷体" panose="02010609060101010101" pitchFamily="49" charset="-122"/>
                </a:rPr>
                <a:t>F</a:t>
              </a:r>
              <a:r>
                <a:rPr lang="en-US" altLang="zh-CN" sz="2600" dirty="0">
                  <a:solidFill>
                    <a:schemeClr val="accent2"/>
                  </a:solidFill>
                  <a:latin typeface="Times New Roman" pitchFamily="18" charset="0"/>
                  <a:ea typeface="楷体" panose="02010609060101010101" pitchFamily="49" charset="-122"/>
                </a:rPr>
                <a:t>&lt;</a:t>
              </a:r>
              <a:r>
                <a:rPr lang="en-US" altLang="zh-CN" sz="2600" i="1" dirty="0">
                  <a:solidFill>
                    <a:schemeClr val="accent2"/>
                  </a:solidFill>
                  <a:latin typeface="Times New Roman" pitchFamily="18" charset="0"/>
                  <a:ea typeface="楷体" panose="02010609060101010101" pitchFamily="49" charset="-122"/>
                </a:rPr>
                <a:t>f  </a:t>
              </a:r>
              <a:r>
                <a:rPr lang="en-US" altLang="zh-CN" sz="2600" dirty="0">
                  <a:solidFill>
                    <a:schemeClr val="accent2"/>
                  </a:solidFill>
                  <a:latin typeface="楷体" panose="02010609060101010101" pitchFamily="49" charset="-122"/>
                  <a:ea typeface="楷体" panose="02010609060101010101" pitchFamily="49" charset="-122"/>
                </a:rPr>
                <a:t>)</a:t>
              </a:r>
              <a:endParaRPr lang="en-US" altLang="zh-CN" sz="3000" dirty="0">
                <a:solidFill>
                  <a:schemeClr val="accent2"/>
                </a:solidFill>
                <a:latin typeface="楷体" panose="02010609060101010101" pitchFamily="49" charset="-122"/>
                <a:ea typeface="楷体" panose="02010609060101010101" pitchFamily="49" charset="-122"/>
              </a:endParaRPr>
            </a:p>
            <a:p>
              <a:pPr eaLnBrk="1" hangingPunct="1">
                <a:lnSpc>
                  <a:spcPct val="130000"/>
                </a:lnSpc>
                <a:spcBef>
                  <a:spcPct val="20000"/>
                </a:spcBef>
                <a:buFontTx/>
                <a:buChar char="•"/>
              </a:pPr>
              <a:r>
                <a:rPr lang="en-US" altLang="zh-CN" sz="2600" dirty="0">
                  <a:solidFill>
                    <a:schemeClr val="accent2"/>
                  </a:solidFill>
                  <a:latin typeface="楷体" panose="02010609060101010101" pitchFamily="49" charset="-122"/>
                  <a:ea typeface="楷体" panose="02010609060101010101" pitchFamily="49" charset="-122"/>
                  <a:sym typeface="Monotype Sorts"/>
                </a:rPr>
                <a:t>  </a:t>
              </a:r>
              <a:r>
                <a:rPr lang="zh-CN" altLang="en-US" sz="2600" dirty="0">
                  <a:solidFill>
                    <a:schemeClr val="accent2"/>
                  </a:solidFill>
                  <a:latin typeface="楷体" panose="02010609060101010101" pitchFamily="49" charset="-122"/>
                  <a:ea typeface="楷体" panose="02010609060101010101" pitchFamily="49" charset="-122"/>
                </a:rPr>
                <a:t>光腰远离透镜；</a:t>
              </a:r>
              <a:r>
                <a:rPr lang="en-US" altLang="zh-CN" sz="2600" dirty="0">
                  <a:solidFill>
                    <a:schemeClr val="accent2"/>
                  </a:solidFill>
                  <a:latin typeface="楷体" panose="02010609060101010101" pitchFamily="49" charset="-122"/>
                  <a:ea typeface="楷体" panose="02010609060101010101" pitchFamily="49" charset="-122"/>
                </a:rPr>
                <a:t>( </a:t>
              </a:r>
              <a:r>
                <a:rPr lang="en-US" altLang="zh-CN" sz="2600" i="1" dirty="0">
                  <a:solidFill>
                    <a:schemeClr val="accent2"/>
                  </a:solidFill>
                  <a:latin typeface="Times New Roman" pitchFamily="18" charset="0"/>
                  <a:ea typeface="楷体" panose="02010609060101010101" pitchFamily="49" charset="-122"/>
                </a:rPr>
                <a:t>l </a:t>
              </a:r>
              <a:r>
                <a:rPr lang="en-US" altLang="zh-CN" sz="2600" dirty="0">
                  <a:solidFill>
                    <a:schemeClr val="accent2"/>
                  </a:solidFill>
                  <a:latin typeface="Times New Roman" pitchFamily="18" charset="0"/>
                  <a:ea typeface="楷体" panose="02010609060101010101" pitchFamily="49" charset="-122"/>
                </a:rPr>
                <a:t>&gt;&gt;</a:t>
              </a:r>
              <a:r>
                <a:rPr lang="en-US" altLang="zh-CN" sz="2600" i="1" dirty="0">
                  <a:solidFill>
                    <a:schemeClr val="accent2"/>
                  </a:solidFill>
                  <a:latin typeface="Times New Roman" pitchFamily="18" charset="0"/>
                  <a:ea typeface="楷体" panose="02010609060101010101" pitchFamily="49" charset="-122"/>
                </a:rPr>
                <a:t>F</a:t>
              </a:r>
              <a:r>
                <a:rPr lang="en-US" altLang="zh-CN" sz="2600" i="1" dirty="0">
                  <a:solidFill>
                    <a:schemeClr val="accent2"/>
                  </a:solidFill>
                  <a:latin typeface="楷体" panose="02010609060101010101" pitchFamily="49" charset="-122"/>
                  <a:ea typeface="楷体" panose="02010609060101010101" pitchFamily="49" charset="-122"/>
                </a:rPr>
                <a:t> </a:t>
              </a:r>
              <a:r>
                <a:rPr lang="en-US" altLang="zh-CN" sz="2600" dirty="0">
                  <a:solidFill>
                    <a:schemeClr val="accent2"/>
                  </a:solidFill>
                  <a:latin typeface="楷体" panose="02010609060101010101" pitchFamily="49" charset="-122"/>
                  <a:ea typeface="楷体" panose="02010609060101010101" pitchFamily="49" charset="-122"/>
                </a:rPr>
                <a:t>)</a:t>
              </a:r>
            </a:p>
            <a:p>
              <a:pPr eaLnBrk="1" hangingPunct="1">
                <a:lnSpc>
                  <a:spcPct val="130000"/>
                </a:lnSpc>
                <a:spcBef>
                  <a:spcPct val="20000"/>
                </a:spcBef>
                <a:buFontTx/>
                <a:buChar char="•"/>
              </a:pPr>
              <a:r>
                <a:rPr lang="en-US" altLang="zh-CN" sz="2600" dirty="0">
                  <a:solidFill>
                    <a:schemeClr val="accent2"/>
                  </a:solidFill>
                  <a:latin typeface="楷体" panose="02010609060101010101" pitchFamily="49" charset="-122"/>
                  <a:ea typeface="楷体" panose="02010609060101010101" pitchFamily="49" charset="-122"/>
                </a:rPr>
                <a:t>  </a:t>
              </a:r>
              <a:r>
                <a:rPr lang="zh-CN" altLang="en-US" sz="2600" dirty="0">
                  <a:solidFill>
                    <a:schemeClr val="accent2"/>
                  </a:solidFill>
                  <a:latin typeface="楷体" panose="02010609060101010101" pitchFamily="49" charset="-122"/>
                  <a:ea typeface="楷体" panose="02010609060101010101" pitchFamily="49" charset="-122"/>
                </a:rPr>
                <a:t>取      并设法满足条件 </a:t>
              </a:r>
            </a:p>
            <a:p>
              <a:pPr eaLnBrk="1" hangingPunct="1">
                <a:lnSpc>
                  <a:spcPct val="130000"/>
                </a:lnSpc>
                <a:spcBef>
                  <a:spcPct val="20000"/>
                </a:spcBef>
                <a:buFontTx/>
                <a:buChar char="•"/>
              </a:pPr>
              <a:r>
                <a:rPr lang="zh-CN" altLang="en-US" sz="2600" dirty="0">
                  <a:solidFill>
                    <a:schemeClr val="accent2"/>
                  </a:solidFill>
                  <a:latin typeface="楷体" panose="02010609060101010101" pitchFamily="49" charset="-122"/>
                  <a:ea typeface="楷体" panose="02010609060101010101" pitchFamily="49" charset="-122"/>
                  <a:sym typeface="Monotype Sorts"/>
                </a:rPr>
                <a:t>  </a:t>
              </a:r>
              <a:r>
                <a:rPr lang="zh-CN" altLang="en-US" sz="2600" dirty="0">
                  <a:solidFill>
                    <a:schemeClr val="accent2"/>
                  </a:solidFill>
                  <a:latin typeface="楷体" panose="02010609060101010101" pitchFamily="49" charset="-122"/>
                  <a:ea typeface="楷体" panose="02010609060101010101" pitchFamily="49" charset="-122"/>
                </a:rPr>
                <a:t>双透镜聚焦 </a:t>
              </a:r>
            </a:p>
          </p:txBody>
        </p:sp>
        <p:graphicFrame>
          <p:nvGraphicFramePr>
            <p:cNvPr id="6149" name="Object 29"/>
            <p:cNvGraphicFramePr>
              <a:graphicFrameLocks noChangeAspect="1"/>
            </p:cNvGraphicFramePr>
            <p:nvPr/>
          </p:nvGraphicFramePr>
          <p:xfrm>
            <a:off x="912" y="3552"/>
            <a:ext cx="384" cy="256"/>
          </p:xfrm>
          <a:graphic>
            <a:graphicData uri="http://schemas.openxmlformats.org/presentationml/2006/ole">
              <mc:AlternateContent xmlns:mc="http://schemas.openxmlformats.org/markup-compatibility/2006">
                <mc:Choice xmlns:v="urn:schemas-microsoft-com:vml" Requires="v">
                  <p:oleObj spid="_x0000_s147480" name="公式" r:id="rId23" imgW="304560" imgH="203040" progId="Equation.3">
                    <p:embed/>
                  </p:oleObj>
                </mc:Choice>
                <mc:Fallback>
                  <p:oleObj name="公式" r:id="rId23" imgW="304560" imgH="203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12" y="3552"/>
                          <a:ext cx="384" cy="256"/>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0" name="Object 30"/>
            <p:cNvGraphicFramePr>
              <a:graphicFrameLocks noChangeAspect="1"/>
            </p:cNvGraphicFramePr>
            <p:nvPr/>
          </p:nvGraphicFramePr>
          <p:xfrm>
            <a:off x="2971" y="3521"/>
            <a:ext cx="624" cy="270"/>
          </p:xfrm>
          <a:graphic>
            <a:graphicData uri="http://schemas.openxmlformats.org/presentationml/2006/ole">
              <mc:AlternateContent xmlns:mc="http://schemas.openxmlformats.org/markup-compatibility/2006">
                <mc:Choice xmlns:v="urn:schemas-microsoft-com:vml" Requires="v">
                  <p:oleObj spid="_x0000_s147481" name="Equation" r:id="rId25" imgW="469800" imgH="203040" progId="Equation.DSMT4">
                    <p:embed/>
                  </p:oleObj>
                </mc:Choice>
                <mc:Fallback>
                  <p:oleObj name="Equation" r:id="rId25" imgW="469800" imgH="20304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71" y="3521"/>
                          <a:ext cx="624" cy="27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4484168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70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270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70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270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8578" name="Object 2"/>
          <p:cNvGraphicFramePr>
            <a:graphicFrameLocks noChangeAspect="1"/>
          </p:cNvGraphicFramePr>
          <p:nvPr/>
        </p:nvGraphicFramePr>
        <p:xfrm>
          <a:off x="684213" y="3582988"/>
          <a:ext cx="7777162" cy="1285875"/>
        </p:xfrm>
        <a:graphic>
          <a:graphicData uri="http://schemas.openxmlformats.org/presentationml/2006/ole">
            <mc:AlternateContent xmlns:mc="http://schemas.openxmlformats.org/markup-compatibility/2006">
              <mc:Choice xmlns:v="urn:schemas-microsoft-com:vml" Requires="v">
                <p:oleObj spid="_x0000_s7175" name="公式" r:id="rId3" imgW="2730240" imgH="533160" progId="Equation.3">
                  <p:embed/>
                </p:oleObj>
              </mc:Choice>
              <mc:Fallback>
                <p:oleObj name="公式" r:id="rId3" imgW="2730240" imgH="533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582988"/>
                        <a:ext cx="7777162" cy="128587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8586" name="Text Box 10"/>
          <p:cNvSpPr txBox="1">
            <a:spLocks noChangeArrowheads="1"/>
          </p:cNvSpPr>
          <p:nvPr/>
        </p:nvSpPr>
        <p:spPr bwMode="auto">
          <a:xfrm>
            <a:off x="468313" y="1062038"/>
            <a:ext cx="597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kumimoji="0" lang="en-US" altLang="zh-CN" sz="2800" dirty="0">
                <a:latin typeface="楷体" panose="02010609060101010101" pitchFamily="49" charset="-122"/>
                <a:ea typeface="楷体" panose="02010609060101010101" pitchFamily="49" charset="-122"/>
              </a:rPr>
              <a:t>(2)</a:t>
            </a:r>
            <a:r>
              <a:rPr kumimoji="0" lang="zh-CN" altLang="en-US" sz="2800" dirty="0">
                <a:latin typeface="楷体" panose="02010609060101010101" pitchFamily="49" charset="-122"/>
                <a:ea typeface="楷体" panose="02010609060101010101" pitchFamily="49" charset="-122"/>
              </a:rPr>
              <a:t>高阶模：坐标均方差的四倍</a:t>
            </a:r>
          </a:p>
        </p:txBody>
      </p:sp>
      <p:graphicFrame>
        <p:nvGraphicFramePr>
          <p:cNvPr id="408587" name="Object 11"/>
          <p:cNvGraphicFramePr>
            <a:graphicFrameLocks noChangeAspect="1"/>
          </p:cNvGraphicFramePr>
          <p:nvPr/>
        </p:nvGraphicFramePr>
        <p:xfrm>
          <a:off x="684213" y="1927225"/>
          <a:ext cx="7775575" cy="1244600"/>
        </p:xfrm>
        <a:graphic>
          <a:graphicData uri="http://schemas.openxmlformats.org/presentationml/2006/ole">
            <mc:AlternateContent xmlns:mc="http://schemas.openxmlformats.org/markup-compatibility/2006">
              <mc:Choice xmlns:v="urn:schemas-microsoft-com:vml" Requires="v">
                <p:oleObj spid="_x0000_s7176" name="公式" r:id="rId5" imgW="2819160" imgH="533160" progId="Equation.3">
                  <p:embed/>
                </p:oleObj>
              </mc:Choice>
              <mc:Fallback>
                <p:oleObj name="公式" r:id="rId5" imgW="2819160" imgH="53316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927225"/>
                        <a:ext cx="7775575" cy="12446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8586"/>
                                        </p:tgtEl>
                                        <p:attrNameLst>
                                          <p:attrName>style.visibility</p:attrName>
                                        </p:attrNameLst>
                                      </p:cBhvr>
                                      <p:to>
                                        <p:strVal val="visible"/>
                                      </p:to>
                                    </p:set>
                                    <p:animEffect transition="in" filter="box(in)">
                                      <p:cBhvr>
                                        <p:cTn id="7" dur="500"/>
                                        <p:tgtEl>
                                          <p:spTgt spid="408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8587"/>
                                        </p:tgtEl>
                                        <p:attrNameLst>
                                          <p:attrName>style.visibility</p:attrName>
                                        </p:attrNameLst>
                                      </p:cBhvr>
                                      <p:to>
                                        <p:strVal val="visible"/>
                                      </p:to>
                                    </p:set>
                                    <p:animEffect transition="in" filter="box(in)">
                                      <p:cBhvr>
                                        <p:cTn id="12" dur="500"/>
                                        <p:tgtEl>
                                          <p:spTgt spid="408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08578"/>
                                        </p:tgtEl>
                                        <p:attrNameLst>
                                          <p:attrName>style.visibility</p:attrName>
                                        </p:attrNameLst>
                                      </p:cBhvr>
                                      <p:to>
                                        <p:strVal val="visible"/>
                                      </p:to>
                                    </p:set>
                                    <p:animEffect transition="in" filter="box(in)">
                                      <p:cBhvr>
                                        <p:cTn id="17" dur="500"/>
                                        <p:tgtEl>
                                          <p:spTgt spid="408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4" name="Text Box 2"/>
          <p:cNvSpPr txBox="1">
            <a:spLocks noChangeArrowheads="1"/>
          </p:cNvSpPr>
          <p:nvPr/>
        </p:nvSpPr>
        <p:spPr bwMode="auto">
          <a:xfrm>
            <a:off x="395288" y="26035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800" dirty="0">
                <a:latin typeface="Times New Roman" pitchFamily="18" charset="0"/>
                <a:ea typeface="楷体" panose="02010609060101010101" pitchFamily="49" charset="-122"/>
              </a:rPr>
              <a:t>二、高斯光束的准直－改善方向性，压缩发散角</a:t>
            </a:r>
          </a:p>
        </p:txBody>
      </p:sp>
      <p:grpSp>
        <p:nvGrpSpPr>
          <p:cNvPr id="2" name="Group 41"/>
          <p:cNvGrpSpPr>
            <a:grpSpLocks/>
          </p:cNvGrpSpPr>
          <p:nvPr/>
        </p:nvGrpSpPr>
        <p:grpSpPr bwMode="auto">
          <a:xfrm>
            <a:off x="762000" y="990600"/>
            <a:ext cx="4314825" cy="519113"/>
            <a:chOff x="480" y="624"/>
            <a:chExt cx="2718" cy="327"/>
          </a:xfrm>
        </p:grpSpPr>
        <p:sp>
          <p:nvSpPr>
            <p:cNvPr id="7210" name="Text Box 3"/>
            <p:cNvSpPr txBox="1">
              <a:spLocks noChangeArrowheads="1"/>
            </p:cNvSpPr>
            <p:nvPr/>
          </p:nvSpPr>
          <p:spPr bwMode="auto">
            <a:xfrm>
              <a:off x="480" y="624"/>
              <a:ext cx="27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zh-CN" altLang="en-US" sz="2800" dirty="0">
                  <a:latin typeface="楷体" panose="02010609060101010101" pitchFamily="49" charset="-122"/>
                  <a:ea typeface="楷体" panose="02010609060101010101" pitchFamily="49" charset="-122"/>
                </a:rPr>
                <a:t>高斯光波    平面光波</a:t>
              </a:r>
            </a:p>
          </p:txBody>
        </p:sp>
        <p:sp>
          <p:nvSpPr>
            <p:cNvPr id="7211" name="AutoShape 4"/>
            <p:cNvSpPr>
              <a:spLocks noChangeArrowheads="1"/>
            </p:cNvSpPr>
            <p:nvPr/>
          </p:nvSpPr>
          <p:spPr bwMode="auto">
            <a:xfrm>
              <a:off x="1536" y="768"/>
              <a:ext cx="240" cy="48"/>
            </a:xfrm>
            <a:prstGeom prst="rightArrow">
              <a:avLst>
                <a:gd name="adj1" fmla="val 50000"/>
                <a:gd name="adj2" fmla="val 125000"/>
              </a:avLst>
            </a:prstGeom>
            <a:solidFill>
              <a:srgbClr val="FF0000"/>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pSp>
      <p:sp>
        <p:nvSpPr>
          <p:cNvPr id="428037" name="Text Box 5"/>
          <p:cNvSpPr txBox="1">
            <a:spLocks noChangeArrowheads="1"/>
          </p:cNvSpPr>
          <p:nvPr/>
        </p:nvSpPr>
        <p:spPr bwMode="auto">
          <a:xfrm>
            <a:off x="685800" y="1677988"/>
            <a:ext cx="3886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600" dirty="0">
                <a:solidFill>
                  <a:srgbClr val="CC3300"/>
                </a:solidFill>
                <a:latin typeface="楷体" panose="02010609060101010101" pitchFamily="49" charset="-122"/>
                <a:ea typeface="楷体" panose="02010609060101010101" pitchFamily="49" charset="-122"/>
                <a:sym typeface="Monotype Sorts"/>
              </a:rPr>
              <a:t></a:t>
            </a:r>
            <a:r>
              <a:rPr lang="en-US" altLang="zh-CN" sz="2600" dirty="0">
                <a:latin typeface="楷体" panose="02010609060101010101" pitchFamily="49" charset="-122"/>
                <a:ea typeface="楷体" panose="02010609060101010101" pitchFamily="49" charset="-122"/>
                <a:sym typeface="Monotype Sorts"/>
              </a:rPr>
              <a:t> </a:t>
            </a:r>
            <a:r>
              <a:rPr lang="zh-CN" altLang="en-US" sz="2600" dirty="0">
                <a:latin typeface="楷体" panose="02010609060101010101" pitchFamily="49" charset="-122"/>
                <a:ea typeface="楷体" panose="02010609060101010101" pitchFamily="49" charset="-122"/>
              </a:rPr>
              <a:t>单透镜准直效果</a:t>
            </a:r>
          </a:p>
        </p:txBody>
      </p:sp>
      <p:sp>
        <p:nvSpPr>
          <p:cNvPr id="428038" name="Text Box 6"/>
          <p:cNvSpPr txBox="1">
            <a:spLocks noChangeArrowheads="1"/>
          </p:cNvSpPr>
          <p:nvPr/>
        </p:nvSpPr>
        <p:spPr bwMode="auto">
          <a:xfrm>
            <a:off x="395288" y="5300663"/>
            <a:ext cx="8497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800" dirty="0">
                <a:latin typeface="楷体" panose="02010609060101010101" pitchFamily="49" charset="-122"/>
                <a:ea typeface="楷体" panose="02010609060101010101" pitchFamily="49" charset="-122"/>
              </a:rPr>
              <a:t>高斯光束通过薄透镜</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当</a:t>
            </a:r>
            <a:r>
              <a:rPr lang="en-US" altLang="zh-CN" sz="2800" i="1" dirty="0">
                <a:latin typeface="Times New Roman" pitchFamily="18" charset="0"/>
                <a:ea typeface="楷体" panose="02010609060101010101" pitchFamily="49" charset="-122"/>
              </a:rPr>
              <a:t>l = F</a:t>
            </a:r>
            <a:r>
              <a:rPr lang="en-US" altLang="zh-CN" sz="2800" i="1"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时</a:t>
            </a:r>
            <a:r>
              <a:rPr lang="en-US" altLang="zh-CN" sz="2800" i="1" dirty="0">
                <a:latin typeface="楷体" panose="02010609060101010101" pitchFamily="49" charset="-122"/>
                <a:ea typeface="楷体" panose="02010609060101010101" pitchFamily="49" charset="-122"/>
              </a:rPr>
              <a:t>,</a:t>
            </a:r>
            <a:r>
              <a:rPr lang="en-US" altLang="zh-CN" sz="2800" i="1" dirty="0">
                <a:latin typeface="Times New Roman" pitchFamily="18" charset="0"/>
                <a:ea typeface="楷体" panose="02010609060101010101" pitchFamily="49" charset="-122"/>
              </a:rPr>
              <a:t>w</a:t>
            </a:r>
            <a:r>
              <a:rPr lang="en-US" altLang="zh-CN" sz="2800" i="1" baseline="-25000" dirty="0">
                <a:latin typeface="Times New Roman" pitchFamily="18" charset="0"/>
                <a:ea typeface="楷体" panose="02010609060101010101" pitchFamily="49" charset="-122"/>
              </a:rPr>
              <a:t>0</a:t>
            </a:r>
            <a:r>
              <a:rPr lang="en-US" altLang="zh-CN" sz="2800" i="1" dirty="0">
                <a:latin typeface="Times New Roman" pitchFamily="18" charset="0"/>
                <a:ea typeface="楷体" panose="02010609060101010101" pitchFamily="49" charset="-122"/>
              </a:rPr>
              <a:t>’ = </a:t>
            </a:r>
            <a:r>
              <a:rPr lang="en-US" altLang="zh-CN" sz="2800" i="1" dirty="0">
                <a:latin typeface="Times New Roman" pitchFamily="18" charset="0"/>
                <a:ea typeface="楷体" panose="02010609060101010101" pitchFamily="49" charset="-122"/>
                <a:sym typeface="Symbol" pitchFamily="18" charset="2"/>
              </a:rPr>
              <a:t>F/</a:t>
            </a:r>
            <a:r>
              <a:rPr lang="en-US" altLang="zh-CN" sz="2800" i="1" dirty="0">
                <a:latin typeface="楷体" panose="02010609060101010101" pitchFamily="49" charset="-122"/>
                <a:ea typeface="楷体" panose="02010609060101010101" pitchFamily="49" charset="-122"/>
                <a:sym typeface="Symbol" pitchFamily="18" charset="2"/>
              </a:rPr>
              <a:t>w</a:t>
            </a:r>
            <a:r>
              <a:rPr lang="en-US" altLang="zh-CN" sz="2800" i="1" baseline="-25000" dirty="0">
                <a:latin typeface="楷体" panose="02010609060101010101" pitchFamily="49" charset="-122"/>
                <a:ea typeface="楷体" panose="02010609060101010101" pitchFamily="49" charset="-122"/>
                <a:sym typeface="Symbol" pitchFamily="18" charset="2"/>
              </a:rPr>
              <a:t>0 </a:t>
            </a:r>
            <a:r>
              <a:rPr lang="zh-CN" altLang="en-US" sz="2800" dirty="0">
                <a:latin typeface="楷体" panose="02010609060101010101" pitchFamily="49" charset="-122"/>
                <a:ea typeface="楷体" panose="02010609060101010101" pitchFamily="49" charset="-122"/>
                <a:sym typeface="Symbol" pitchFamily="18" charset="2"/>
              </a:rPr>
              <a:t>最大</a:t>
            </a:r>
            <a:endParaRPr lang="zh-CN" altLang="en-US" sz="2800" dirty="0">
              <a:latin typeface="楷体" panose="02010609060101010101" pitchFamily="49" charset="-122"/>
              <a:ea typeface="楷体" panose="02010609060101010101" pitchFamily="49" charset="-122"/>
            </a:endParaRPr>
          </a:p>
        </p:txBody>
      </p:sp>
      <p:sp>
        <p:nvSpPr>
          <p:cNvPr id="428040" name="AutoShape 8"/>
          <p:cNvSpPr>
            <a:spLocks noChangeArrowheads="1"/>
          </p:cNvSpPr>
          <p:nvPr/>
        </p:nvSpPr>
        <p:spPr bwMode="auto">
          <a:xfrm>
            <a:off x="3200400" y="2590800"/>
            <a:ext cx="304800" cy="228600"/>
          </a:xfrm>
          <a:custGeom>
            <a:avLst/>
            <a:gdLst>
              <a:gd name="T0" fmla="*/ 45519620 w 21600"/>
              <a:gd name="T1" fmla="*/ 0 h 21600"/>
              <a:gd name="T2" fmla="*/ 0 w 21600"/>
              <a:gd name="T3" fmla="*/ 12802394 h 21600"/>
              <a:gd name="T4" fmla="*/ 45519620 w 21600"/>
              <a:gd name="T5" fmla="*/ 25604789 h 21600"/>
              <a:gd name="T6" fmla="*/ 60692798 w 21600"/>
              <a:gd name="T7" fmla="*/ 12802394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rgbClr val="FF00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428041" name="Object 9"/>
          <p:cNvGraphicFramePr>
            <a:graphicFrameLocks noChangeAspect="1"/>
          </p:cNvGraphicFramePr>
          <p:nvPr/>
        </p:nvGraphicFramePr>
        <p:xfrm>
          <a:off x="3810000" y="2514600"/>
          <a:ext cx="1524000" cy="488950"/>
        </p:xfrm>
        <a:graphic>
          <a:graphicData uri="http://schemas.openxmlformats.org/presentationml/2006/ole">
            <mc:AlternateContent xmlns:mc="http://schemas.openxmlformats.org/markup-compatibility/2006">
              <mc:Choice xmlns:v="urn:schemas-microsoft-com:vml" Requires="v">
                <p:oleObj spid="_x0000_s148496" name="公式" r:id="rId3" imgW="749160" imgH="241200" progId="Equation.3">
                  <p:embed/>
                </p:oleObj>
              </mc:Choice>
              <mc:Fallback>
                <p:oleObj name="公式" r:id="rId3" imgW="7491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514600"/>
                        <a:ext cx="15240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42"/>
          <p:cNvGrpSpPr>
            <a:grpSpLocks/>
          </p:cNvGrpSpPr>
          <p:nvPr/>
        </p:nvGrpSpPr>
        <p:grpSpPr bwMode="auto">
          <a:xfrm>
            <a:off x="609600" y="2362200"/>
            <a:ext cx="2514600" cy="917575"/>
            <a:chOff x="384" y="1488"/>
            <a:chExt cx="1584" cy="578"/>
          </a:xfrm>
        </p:grpSpPr>
        <p:graphicFrame>
          <p:nvGraphicFramePr>
            <p:cNvPr id="7183" name="Object 7"/>
            <p:cNvGraphicFramePr>
              <a:graphicFrameLocks noChangeAspect="1"/>
            </p:cNvGraphicFramePr>
            <p:nvPr/>
          </p:nvGraphicFramePr>
          <p:xfrm>
            <a:off x="1200" y="1488"/>
            <a:ext cx="768" cy="578"/>
          </p:xfrm>
          <a:graphic>
            <a:graphicData uri="http://schemas.openxmlformats.org/presentationml/2006/ole">
              <mc:AlternateContent xmlns:mc="http://schemas.openxmlformats.org/markup-compatibility/2006">
                <mc:Choice xmlns:v="urn:schemas-microsoft-com:vml" Requires="v">
                  <p:oleObj spid="_x0000_s148497" name="公式" r:id="rId5" imgW="571320" imgH="431640" progId="Equation.3">
                    <p:embed/>
                  </p:oleObj>
                </mc:Choice>
                <mc:Fallback>
                  <p:oleObj name="公式" r:id="rId5" imgW="57132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1488"/>
                          <a:ext cx="768"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9" name="Text Box 11"/>
            <p:cNvSpPr txBox="1">
              <a:spLocks noChangeArrowheads="1"/>
            </p:cNvSpPr>
            <p:nvPr/>
          </p:nvSpPr>
          <p:spPr bwMode="auto">
            <a:xfrm>
              <a:off x="384" y="1536"/>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800" dirty="0">
                  <a:latin typeface="Times New Roman" pitchFamily="18" charset="0"/>
                  <a:ea typeface="楷体" panose="02010609060101010101" pitchFamily="49" charset="-122"/>
                </a:rPr>
                <a:t>发散角</a:t>
              </a:r>
            </a:p>
          </p:txBody>
        </p:sp>
      </p:grpSp>
      <p:grpSp>
        <p:nvGrpSpPr>
          <p:cNvPr id="4" name="Group 43"/>
          <p:cNvGrpSpPr>
            <a:grpSpLocks/>
          </p:cNvGrpSpPr>
          <p:nvPr/>
        </p:nvGrpSpPr>
        <p:grpSpPr bwMode="auto">
          <a:xfrm>
            <a:off x="5638800" y="2420938"/>
            <a:ext cx="2895600" cy="566737"/>
            <a:chOff x="3552" y="1525"/>
            <a:chExt cx="1824" cy="357"/>
          </a:xfrm>
        </p:grpSpPr>
        <p:sp>
          <p:nvSpPr>
            <p:cNvPr id="7208" name="Text Box 10"/>
            <p:cNvSpPr txBox="1">
              <a:spLocks noChangeArrowheads="1"/>
            </p:cNvSpPr>
            <p:nvPr/>
          </p:nvSpPr>
          <p:spPr bwMode="auto">
            <a:xfrm>
              <a:off x="3552" y="1536"/>
              <a:ext cx="182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en-US" altLang="zh-CN" sz="3000" dirty="0">
                  <a:solidFill>
                    <a:srgbClr val="990000"/>
                  </a:solidFill>
                  <a:latin typeface="楷体" panose="02010609060101010101" pitchFamily="49" charset="-122"/>
                  <a:ea typeface="楷体" panose="02010609060101010101" pitchFamily="49" charset="-122"/>
                  <a:sym typeface="Symbol" pitchFamily="18" charset="2"/>
                </a:rPr>
                <a:t> </a:t>
              </a:r>
              <a:r>
                <a:rPr lang="zh-CN" altLang="en-US" sz="3000" dirty="0">
                  <a:solidFill>
                    <a:srgbClr val="990000"/>
                  </a:solidFill>
                  <a:latin typeface="楷体" panose="02010609060101010101" pitchFamily="49" charset="-122"/>
                  <a:ea typeface="楷体" panose="02010609060101010101" pitchFamily="49" charset="-122"/>
                </a:rPr>
                <a:t>要使   大</a:t>
              </a:r>
              <a:endParaRPr lang="zh-CN" altLang="en-US" sz="2400" dirty="0">
                <a:latin typeface="楷体" panose="02010609060101010101" pitchFamily="49" charset="-122"/>
                <a:ea typeface="楷体" panose="02010609060101010101" pitchFamily="49" charset="-122"/>
              </a:endParaRPr>
            </a:p>
          </p:txBody>
        </p:sp>
        <p:graphicFrame>
          <p:nvGraphicFramePr>
            <p:cNvPr id="7182" name="Object 12"/>
            <p:cNvGraphicFramePr>
              <a:graphicFrameLocks noChangeAspect="1"/>
            </p:cNvGraphicFramePr>
            <p:nvPr/>
          </p:nvGraphicFramePr>
          <p:xfrm>
            <a:off x="4468" y="1525"/>
            <a:ext cx="280" cy="336"/>
          </p:xfrm>
          <a:graphic>
            <a:graphicData uri="http://schemas.openxmlformats.org/presentationml/2006/ole">
              <mc:AlternateContent xmlns:mc="http://schemas.openxmlformats.org/markup-compatibility/2006">
                <mc:Choice xmlns:v="urn:schemas-microsoft-com:vml" Requires="v">
                  <p:oleObj spid="_x0000_s148498" name="公式" r:id="rId7" imgW="190440" imgH="228600" progId="Equation.3">
                    <p:embed/>
                  </p:oleObj>
                </mc:Choice>
                <mc:Fallback>
                  <p:oleObj name="公式" r:id="rId7" imgW="1904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8" y="1525"/>
                          <a:ext cx="28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3"/>
          <p:cNvGrpSpPr>
            <a:grpSpLocks/>
          </p:cNvGrpSpPr>
          <p:nvPr/>
        </p:nvGrpSpPr>
        <p:grpSpPr bwMode="auto">
          <a:xfrm>
            <a:off x="533400" y="3200400"/>
            <a:ext cx="7672388" cy="1011238"/>
            <a:chOff x="422" y="2880"/>
            <a:chExt cx="4833" cy="637"/>
          </a:xfrm>
        </p:grpSpPr>
        <p:sp>
          <p:nvSpPr>
            <p:cNvPr id="7206" name="Text Box 14"/>
            <p:cNvSpPr txBox="1">
              <a:spLocks noChangeArrowheads="1"/>
            </p:cNvSpPr>
            <p:nvPr/>
          </p:nvSpPr>
          <p:spPr bwMode="auto">
            <a:xfrm>
              <a:off x="422" y="3229"/>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endParaRPr lang="zh-CN" altLang="zh-CN" sz="2400" b="0">
                <a:ea typeface="黑体" pitchFamily="49" charset="-122"/>
              </a:endParaRPr>
            </a:p>
          </p:txBody>
        </p:sp>
        <p:graphicFrame>
          <p:nvGraphicFramePr>
            <p:cNvPr id="7180" name="Object 15"/>
            <p:cNvGraphicFramePr>
              <a:graphicFrameLocks noChangeAspect="1"/>
            </p:cNvGraphicFramePr>
            <p:nvPr/>
          </p:nvGraphicFramePr>
          <p:xfrm>
            <a:off x="576" y="2880"/>
            <a:ext cx="1547" cy="569"/>
          </p:xfrm>
          <a:graphic>
            <a:graphicData uri="http://schemas.openxmlformats.org/presentationml/2006/ole">
              <mc:AlternateContent xmlns:mc="http://schemas.openxmlformats.org/markup-compatibility/2006">
                <mc:Choice xmlns:v="urn:schemas-microsoft-com:vml" Requires="v">
                  <p:oleObj spid="_x0000_s148499" name="公式" r:id="rId9" imgW="1193760" imgH="457200" progId="Equation.3">
                    <p:embed/>
                  </p:oleObj>
                </mc:Choice>
                <mc:Fallback>
                  <p:oleObj name="公式" r:id="rId9" imgW="119376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 y="2880"/>
                          <a:ext cx="1547" cy="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1" name="Object 16"/>
            <p:cNvGraphicFramePr>
              <a:graphicFrameLocks noChangeAspect="1"/>
            </p:cNvGraphicFramePr>
            <p:nvPr/>
          </p:nvGraphicFramePr>
          <p:xfrm>
            <a:off x="2688" y="2880"/>
            <a:ext cx="2567" cy="599"/>
          </p:xfrm>
          <a:graphic>
            <a:graphicData uri="http://schemas.openxmlformats.org/presentationml/2006/ole">
              <mc:AlternateContent xmlns:mc="http://schemas.openxmlformats.org/markup-compatibility/2006">
                <mc:Choice xmlns:v="urn:schemas-microsoft-com:vml" Requires="v">
                  <p:oleObj spid="_x0000_s148500" name="公式" r:id="rId11" imgW="1981080" imgH="482400" progId="Equation.3">
                    <p:embed/>
                  </p:oleObj>
                </mc:Choice>
                <mc:Fallback>
                  <p:oleObj name="公式" r:id="rId11" imgW="1981080" imgH="482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8" y="2880"/>
                          <a:ext cx="2567" cy="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7" name="AutoShape 17"/>
            <p:cNvSpPr>
              <a:spLocks noChangeArrowheads="1"/>
            </p:cNvSpPr>
            <p:nvPr/>
          </p:nvSpPr>
          <p:spPr bwMode="auto">
            <a:xfrm>
              <a:off x="2304" y="3120"/>
              <a:ext cx="192" cy="14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pSp>
      <p:grpSp>
        <p:nvGrpSpPr>
          <p:cNvPr id="6" name="Group 44"/>
          <p:cNvGrpSpPr>
            <a:grpSpLocks/>
          </p:cNvGrpSpPr>
          <p:nvPr/>
        </p:nvGrpSpPr>
        <p:grpSpPr bwMode="auto">
          <a:xfrm>
            <a:off x="395288" y="4292600"/>
            <a:ext cx="8280400" cy="946150"/>
            <a:chOff x="249" y="2704"/>
            <a:chExt cx="5216" cy="596"/>
          </a:xfrm>
        </p:grpSpPr>
        <p:sp>
          <p:nvSpPr>
            <p:cNvPr id="7205" name="Text Box 19"/>
            <p:cNvSpPr txBox="1">
              <a:spLocks noChangeArrowheads="1"/>
            </p:cNvSpPr>
            <p:nvPr/>
          </p:nvSpPr>
          <p:spPr bwMode="auto">
            <a:xfrm>
              <a:off x="249" y="2704"/>
              <a:ext cx="52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solidFill>
                    <a:schemeClr val="accent2"/>
                  </a:solidFill>
                  <a:latin typeface="楷体" panose="02010609060101010101" pitchFamily="49" charset="-122"/>
                  <a:ea typeface="楷体" panose="02010609060101010101" pitchFamily="49" charset="-122"/>
                </a:rPr>
                <a:t>   </a:t>
              </a:r>
              <a:r>
                <a:rPr lang="zh-CN" altLang="en-US" sz="2800" dirty="0">
                  <a:solidFill>
                    <a:schemeClr val="accent2"/>
                  </a:solidFill>
                  <a:latin typeface="楷体" panose="02010609060101010101" pitchFamily="49" charset="-122"/>
                  <a:ea typeface="楷体" panose="02010609060101010101" pitchFamily="49" charset="-122"/>
                </a:rPr>
                <a:t>有限</a:t>
              </a:r>
              <a:r>
                <a:rPr lang="en-US" altLang="zh-CN" sz="2800" dirty="0">
                  <a:solidFill>
                    <a:schemeClr val="accent2"/>
                  </a:solidFill>
                  <a:latin typeface="楷体" panose="02010609060101010101" pitchFamily="49" charset="-122"/>
                  <a:ea typeface="楷体" panose="02010609060101010101" pitchFamily="49" charset="-122"/>
                </a:rPr>
                <a:t>,</a:t>
              </a:r>
              <a:r>
                <a:rPr lang="zh-CN" altLang="en-US" sz="2800" dirty="0">
                  <a:solidFill>
                    <a:schemeClr val="accent2"/>
                  </a:solidFill>
                  <a:latin typeface="楷体" panose="02010609060101010101" pitchFamily="49" charset="-122"/>
                  <a:ea typeface="楷体" panose="02010609060101010101" pitchFamily="49" charset="-122"/>
                </a:rPr>
                <a:t>无论</a:t>
              </a:r>
              <a:r>
                <a:rPr lang="en-US" altLang="zh-CN" sz="2800" i="1" dirty="0">
                  <a:solidFill>
                    <a:schemeClr val="accent2"/>
                  </a:solidFill>
                  <a:latin typeface="Times New Roman" pitchFamily="18" charset="0"/>
                  <a:ea typeface="楷体" panose="02010609060101010101" pitchFamily="49" charset="-122"/>
                </a:rPr>
                <a:t>l</a:t>
              </a:r>
              <a:r>
                <a:rPr lang="zh-CN" altLang="en-US" sz="2800" i="1" dirty="0">
                  <a:solidFill>
                    <a:schemeClr val="accent2"/>
                  </a:solidFill>
                  <a:latin typeface="Times New Roman" pitchFamily="18" charset="0"/>
                  <a:ea typeface="楷体" panose="02010609060101010101" pitchFamily="49" charset="-122"/>
                </a:rPr>
                <a:t>，</a:t>
              </a:r>
              <a:r>
                <a:rPr lang="en-US" altLang="zh-CN" sz="2800" i="1" dirty="0">
                  <a:solidFill>
                    <a:schemeClr val="accent2"/>
                  </a:solidFill>
                  <a:latin typeface="Times New Roman" pitchFamily="18" charset="0"/>
                  <a:ea typeface="楷体" panose="02010609060101010101" pitchFamily="49" charset="-122"/>
                </a:rPr>
                <a:t>F</a:t>
              </a:r>
              <a:r>
                <a:rPr lang="zh-CN" altLang="en-US" sz="2800" dirty="0">
                  <a:solidFill>
                    <a:schemeClr val="accent2"/>
                  </a:solidFill>
                  <a:latin typeface="楷体" panose="02010609060101010101" pitchFamily="49" charset="-122"/>
                  <a:ea typeface="楷体" panose="02010609060101010101" pitchFamily="49" charset="-122"/>
                </a:rPr>
                <a:t>取何值都不可能使      说明用单透镜原则上不能实现准直</a:t>
              </a:r>
              <a:r>
                <a:rPr lang="en-US" altLang="zh-CN" sz="2800" dirty="0">
                  <a:solidFill>
                    <a:schemeClr val="accent2"/>
                  </a:solidFill>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p:txBody>
        </p:sp>
        <p:graphicFrame>
          <p:nvGraphicFramePr>
            <p:cNvPr id="7178" name="Object 20"/>
            <p:cNvGraphicFramePr>
              <a:graphicFrameLocks noChangeAspect="1"/>
            </p:cNvGraphicFramePr>
            <p:nvPr/>
          </p:nvGraphicFramePr>
          <p:xfrm>
            <a:off x="340" y="2704"/>
            <a:ext cx="240" cy="288"/>
          </p:xfrm>
          <a:graphic>
            <a:graphicData uri="http://schemas.openxmlformats.org/presentationml/2006/ole">
              <mc:AlternateContent xmlns:mc="http://schemas.openxmlformats.org/markup-compatibility/2006">
                <mc:Choice xmlns:v="urn:schemas-microsoft-com:vml" Requires="v">
                  <p:oleObj spid="_x0000_s148501" name="公式" r:id="rId13" imgW="190440" imgH="228600" progId="Equation.3">
                    <p:embed/>
                  </p:oleObj>
                </mc:Choice>
                <mc:Fallback>
                  <p:oleObj name="公式" r:id="rId13" imgW="19044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0" y="2704"/>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9" name="Object 21"/>
            <p:cNvGraphicFramePr>
              <a:graphicFrameLocks noChangeAspect="1"/>
            </p:cNvGraphicFramePr>
            <p:nvPr/>
          </p:nvGraphicFramePr>
          <p:xfrm>
            <a:off x="3923" y="2704"/>
            <a:ext cx="624" cy="269"/>
          </p:xfrm>
          <a:graphic>
            <a:graphicData uri="http://schemas.openxmlformats.org/presentationml/2006/ole">
              <mc:AlternateContent xmlns:mc="http://schemas.openxmlformats.org/markup-compatibility/2006">
                <mc:Choice xmlns:v="urn:schemas-microsoft-com:vml" Requires="v">
                  <p:oleObj spid="_x0000_s148502" name="公式" r:id="rId15" imgW="533160" imgH="228600" progId="Equation.3">
                    <p:embed/>
                  </p:oleObj>
                </mc:Choice>
                <mc:Fallback>
                  <p:oleObj name="公式" r:id="rId15" imgW="53316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3" y="2704"/>
                          <a:ext cx="624"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2"/>
          <p:cNvGrpSpPr>
            <a:grpSpLocks/>
          </p:cNvGrpSpPr>
          <p:nvPr/>
        </p:nvGrpSpPr>
        <p:grpSpPr bwMode="auto">
          <a:xfrm>
            <a:off x="5486400" y="914400"/>
            <a:ext cx="2973388" cy="1447800"/>
            <a:chOff x="528" y="2784"/>
            <a:chExt cx="2208" cy="1440"/>
          </a:xfrm>
        </p:grpSpPr>
        <p:grpSp>
          <p:nvGrpSpPr>
            <p:cNvPr id="7196" name="Group 23"/>
            <p:cNvGrpSpPr>
              <a:grpSpLocks/>
            </p:cNvGrpSpPr>
            <p:nvPr/>
          </p:nvGrpSpPr>
          <p:grpSpPr bwMode="auto">
            <a:xfrm>
              <a:off x="528" y="2784"/>
              <a:ext cx="2208" cy="1392"/>
              <a:chOff x="384" y="2736"/>
              <a:chExt cx="2208" cy="1392"/>
            </a:xfrm>
          </p:grpSpPr>
          <p:sp>
            <p:nvSpPr>
              <p:cNvPr id="7199" name="Rectangle 24"/>
              <p:cNvSpPr>
                <a:spLocks noChangeArrowheads="1"/>
              </p:cNvSpPr>
              <p:nvPr/>
            </p:nvSpPr>
            <p:spPr bwMode="auto">
              <a:xfrm>
                <a:off x="2304" y="3840"/>
                <a:ext cx="144" cy="48"/>
              </a:xfrm>
              <a:prstGeom prst="rect">
                <a:avLst/>
              </a:prstGeom>
              <a:solidFill>
                <a:schemeClr val="bg1"/>
              </a:solidFill>
              <a:ln w="9525">
                <a:solidFill>
                  <a:schemeClr val="bg1"/>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7173" name="Object 25"/>
              <p:cNvGraphicFramePr>
                <a:graphicFrameLocks noChangeAspect="1"/>
              </p:cNvGraphicFramePr>
              <p:nvPr/>
            </p:nvGraphicFramePr>
            <p:xfrm>
              <a:off x="432" y="2784"/>
              <a:ext cx="2160" cy="1275"/>
            </p:xfrm>
            <a:graphic>
              <a:graphicData uri="http://schemas.openxmlformats.org/presentationml/2006/ole">
                <mc:AlternateContent xmlns:mc="http://schemas.openxmlformats.org/markup-compatibility/2006">
                  <mc:Choice xmlns:v="urn:schemas-microsoft-com:vml" Requires="v">
                    <p:oleObj spid="_x0000_s148503" name="VISIO" r:id="rId17" imgW="4493520" imgH="3022920" progId="Visio.Drawing.6">
                      <p:embed/>
                    </p:oleObj>
                  </mc:Choice>
                  <mc:Fallback>
                    <p:oleObj name="VISIO" r:id="rId17" imgW="4493520" imgH="3022920" progId="Visio.Drawing.6">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2" y="2784"/>
                            <a:ext cx="2160" cy="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00" name="Line 26"/>
              <p:cNvSpPr>
                <a:spLocks noChangeShapeType="1"/>
              </p:cNvSpPr>
              <p:nvPr/>
            </p:nvSpPr>
            <p:spPr bwMode="auto">
              <a:xfrm>
                <a:off x="576" y="3888"/>
                <a:ext cx="37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1" name="Line 27"/>
              <p:cNvSpPr>
                <a:spLocks noChangeShapeType="1"/>
              </p:cNvSpPr>
              <p:nvPr/>
            </p:nvSpPr>
            <p:spPr bwMode="auto">
              <a:xfrm>
                <a:off x="1488" y="3888"/>
                <a:ext cx="91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174" name="Object 28"/>
              <p:cNvGraphicFramePr>
                <a:graphicFrameLocks noChangeAspect="1"/>
              </p:cNvGraphicFramePr>
              <p:nvPr/>
            </p:nvGraphicFramePr>
            <p:xfrm>
              <a:off x="768" y="2784"/>
              <a:ext cx="464" cy="225"/>
            </p:xfrm>
            <a:graphic>
              <a:graphicData uri="http://schemas.openxmlformats.org/presentationml/2006/ole">
                <mc:AlternateContent xmlns:mc="http://schemas.openxmlformats.org/markup-compatibility/2006">
                  <mc:Choice xmlns:v="urn:schemas-microsoft-com:vml" Requires="v">
                    <p:oleObj spid="_x0000_s148504" name="公式" r:id="rId19" imgW="520560" imgH="228600" progId="Equation.3">
                      <p:embed/>
                    </p:oleObj>
                  </mc:Choice>
                  <mc:Fallback>
                    <p:oleObj name="公式" r:id="rId19" imgW="52056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8" y="2784"/>
                            <a:ext cx="464"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2" name="Line 29"/>
              <p:cNvSpPr>
                <a:spLocks noChangeShapeType="1"/>
              </p:cNvSpPr>
              <p:nvPr/>
            </p:nvSpPr>
            <p:spPr bwMode="auto">
              <a:xfrm flipH="1">
                <a:off x="576" y="2928"/>
                <a:ext cx="162" cy="1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175" name="Object 30"/>
              <p:cNvGraphicFramePr>
                <a:graphicFrameLocks noChangeAspect="1"/>
              </p:cNvGraphicFramePr>
              <p:nvPr/>
            </p:nvGraphicFramePr>
            <p:xfrm>
              <a:off x="384" y="2736"/>
              <a:ext cx="158" cy="212"/>
            </p:xfrm>
            <a:graphic>
              <a:graphicData uri="http://schemas.openxmlformats.org/presentationml/2006/ole">
                <mc:AlternateContent xmlns:mc="http://schemas.openxmlformats.org/markup-compatibility/2006">
                  <mc:Choice xmlns:v="urn:schemas-microsoft-com:vml" Requires="v">
                    <p:oleObj spid="_x0000_s148505" name="公式" r:id="rId21" imgW="190440" imgH="228600" progId="Equation.3">
                      <p:embed/>
                    </p:oleObj>
                  </mc:Choice>
                  <mc:Fallback>
                    <p:oleObj name="公式" r:id="rId21" imgW="19044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4" y="2736"/>
                            <a:ext cx="15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6" name="Object 31"/>
              <p:cNvGraphicFramePr>
                <a:graphicFrameLocks noChangeAspect="1"/>
              </p:cNvGraphicFramePr>
              <p:nvPr/>
            </p:nvGraphicFramePr>
            <p:xfrm>
              <a:off x="432" y="3120"/>
              <a:ext cx="143" cy="192"/>
            </p:xfrm>
            <a:graphic>
              <a:graphicData uri="http://schemas.openxmlformats.org/presentationml/2006/ole">
                <mc:AlternateContent xmlns:mc="http://schemas.openxmlformats.org/markup-compatibility/2006">
                  <mc:Choice xmlns:v="urn:schemas-microsoft-com:vml" Requires="v">
                    <p:oleObj spid="_x0000_s148506" name="公式" r:id="rId23" imgW="190440" imgH="228600" progId="Equation.3">
                      <p:embed/>
                    </p:oleObj>
                  </mc:Choice>
                  <mc:Fallback>
                    <p:oleObj name="公式" r:id="rId23" imgW="19044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 y="3120"/>
                            <a:ext cx="143" cy="19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32"/>
              <p:cNvGraphicFramePr>
                <a:graphicFrameLocks noChangeAspect="1"/>
              </p:cNvGraphicFramePr>
              <p:nvPr/>
            </p:nvGraphicFramePr>
            <p:xfrm>
              <a:off x="2400" y="3936"/>
              <a:ext cx="97" cy="192"/>
            </p:xfrm>
            <a:graphic>
              <a:graphicData uri="http://schemas.openxmlformats.org/presentationml/2006/ole">
                <mc:AlternateContent xmlns:mc="http://schemas.openxmlformats.org/markup-compatibility/2006">
                  <mc:Choice xmlns:v="urn:schemas-microsoft-com:vml" Requires="v">
                    <p:oleObj spid="_x0000_s148507" name="公式" r:id="rId24" imgW="101520" imgH="177480" progId="Equation.3">
                      <p:embed/>
                    </p:oleObj>
                  </mc:Choice>
                  <mc:Fallback>
                    <p:oleObj name="公式" r:id="rId24" imgW="101520" imgH="1774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00" y="3936"/>
                            <a:ext cx="97" cy="19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3" name="Rectangle 33"/>
              <p:cNvSpPr>
                <a:spLocks noChangeArrowheads="1"/>
              </p:cNvSpPr>
              <p:nvPr/>
            </p:nvSpPr>
            <p:spPr bwMode="auto">
              <a:xfrm>
                <a:off x="2160" y="3792"/>
                <a:ext cx="216" cy="73"/>
              </a:xfrm>
              <a:prstGeom prst="rect">
                <a:avLst/>
              </a:prstGeom>
              <a:solidFill>
                <a:schemeClr val="bg1"/>
              </a:solidFill>
              <a:ln w="9525">
                <a:solidFill>
                  <a:schemeClr val="bg1"/>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7204" name="Text Box 34"/>
              <p:cNvSpPr txBox="1">
                <a:spLocks noChangeArrowheads="1"/>
              </p:cNvSpPr>
              <p:nvPr/>
            </p:nvSpPr>
            <p:spPr bwMode="auto">
              <a:xfrm>
                <a:off x="1574" y="2782"/>
                <a:ext cx="766"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000" dirty="0">
                    <a:latin typeface="楷体" panose="02010609060101010101" pitchFamily="49" charset="-122"/>
                    <a:ea typeface="楷体" panose="02010609060101010101" pitchFamily="49" charset="-122"/>
                  </a:rPr>
                  <a:t>F </a:t>
                </a:r>
                <a:r>
                  <a:rPr lang="zh-CN" altLang="zh-CN" sz="2000" dirty="0">
                    <a:latin typeface="楷体" panose="02010609060101010101" pitchFamily="49" charset="-122"/>
                    <a:ea typeface="楷体" panose="02010609060101010101" pitchFamily="49" charset="-122"/>
                  </a:rPr>
                  <a:t>一定</a:t>
                </a:r>
                <a:endParaRPr lang="zh-CN" altLang="en-US" sz="2400" b="0" dirty="0">
                  <a:latin typeface="Times New Roman" pitchFamily="18" charset="0"/>
                </a:endParaRPr>
              </a:p>
            </p:txBody>
          </p:sp>
        </p:grpSp>
        <p:graphicFrame>
          <p:nvGraphicFramePr>
            <p:cNvPr id="7171" name="Object 35"/>
            <p:cNvGraphicFramePr>
              <a:graphicFrameLocks noChangeAspect="1"/>
            </p:cNvGraphicFramePr>
            <p:nvPr/>
          </p:nvGraphicFramePr>
          <p:xfrm>
            <a:off x="1488" y="4032"/>
            <a:ext cx="650" cy="192"/>
          </p:xfrm>
          <a:graphic>
            <a:graphicData uri="http://schemas.openxmlformats.org/presentationml/2006/ole">
              <mc:AlternateContent xmlns:mc="http://schemas.openxmlformats.org/markup-compatibility/2006">
                <mc:Choice xmlns:v="urn:schemas-microsoft-com:vml" Requires="v">
                  <p:oleObj spid="_x0000_s148508" name="公式" r:id="rId26" imgW="939600" imgH="279360" progId="Equation.3">
                    <p:embed/>
                  </p:oleObj>
                </mc:Choice>
                <mc:Fallback>
                  <p:oleObj name="公式" r:id="rId26" imgW="939600" imgH="27936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488" y="4032"/>
                          <a:ext cx="65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36"/>
            <p:cNvGraphicFramePr>
              <a:graphicFrameLocks noChangeAspect="1"/>
            </p:cNvGraphicFramePr>
            <p:nvPr/>
          </p:nvGraphicFramePr>
          <p:xfrm>
            <a:off x="672" y="4032"/>
            <a:ext cx="650" cy="192"/>
          </p:xfrm>
          <a:graphic>
            <a:graphicData uri="http://schemas.openxmlformats.org/presentationml/2006/ole">
              <mc:AlternateContent xmlns:mc="http://schemas.openxmlformats.org/markup-compatibility/2006">
                <mc:Choice xmlns:v="urn:schemas-microsoft-com:vml" Requires="v">
                  <p:oleObj spid="_x0000_s148509" name="公式" r:id="rId28" imgW="939600" imgH="279360" progId="Equation.3">
                    <p:embed/>
                  </p:oleObj>
                </mc:Choice>
                <mc:Fallback>
                  <p:oleObj name="公式" r:id="rId28" imgW="939600" imgH="27936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72" y="4032"/>
                          <a:ext cx="65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7" name="Line 37"/>
            <p:cNvSpPr>
              <a:spLocks noChangeShapeType="1"/>
            </p:cNvSpPr>
            <p:nvPr/>
          </p:nvSpPr>
          <p:spPr bwMode="auto">
            <a:xfrm flipV="1">
              <a:off x="1056" y="3936"/>
              <a:ext cx="4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8" name="Line 38"/>
            <p:cNvSpPr>
              <a:spLocks noChangeShapeType="1"/>
            </p:cNvSpPr>
            <p:nvPr/>
          </p:nvSpPr>
          <p:spPr bwMode="auto">
            <a:xfrm flipH="1" flipV="1">
              <a:off x="1632" y="3936"/>
              <a:ext cx="4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28071" name="Text Box 39"/>
          <p:cNvSpPr txBox="1">
            <a:spLocks noChangeArrowheads="1"/>
          </p:cNvSpPr>
          <p:nvPr/>
        </p:nvSpPr>
        <p:spPr bwMode="auto">
          <a:xfrm>
            <a:off x="304800" y="6019800"/>
            <a:ext cx="85153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lnSpc>
                <a:spcPct val="80000"/>
              </a:lnSpc>
            </a:pPr>
            <a:r>
              <a:rPr lang="en-US" altLang="zh-CN" sz="2400" b="0" dirty="0">
                <a:latin typeface="Times New Roman" pitchFamily="18" charset="0"/>
              </a:rPr>
              <a:t>   </a:t>
            </a:r>
            <a:r>
              <a:rPr lang="en-US" altLang="zh-CN" sz="2600" dirty="0">
                <a:latin typeface="Times New Roman" pitchFamily="18" charset="0"/>
                <a:ea typeface="楷体" panose="02010609060101010101" pitchFamily="49" charset="-122"/>
              </a:rPr>
              <a:t>•</a:t>
            </a:r>
            <a:r>
              <a:rPr lang="en-US" altLang="zh-CN" sz="2600" dirty="0">
                <a:latin typeface="楷体" panose="02010609060101010101" pitchFamily="49" charset="-122"/>
                <a:ea typeface="楷体" panose="02010609060101010101" pitchFamily="49" charset="-122"/>
              </a:rPr>
              <a:t> </a:t>
            </a:r>
            <a:r>
              <a:rPr lang="en-US" altLang="zh-CN" sz="2600" i="1" dirty="0">
                <a:latin typeface="Times New Roman" pitchFamily="18" charset="0"/>
                <a:ea typeface="楷体" panose="02010609060101010101" pitchFamily="49" charset="-122"/>
              </a:rPr>
              <a:t>F</a:t>
            </a:r>
            <a:r>
              <a:rPr lang="en-US" altLang="zh-CN" sz="2600" i="1" dirty="0">
                <a:latin typeface="Times New Roman" pitchFamily="18" charset="0"/>
                <a:ea typeface="楷体" panose="02010609060101010101" pitchFamily="49" charset="-122"/>
                <a:sym typeface="Symbol" pitchFamily="18" charset="2"/>
              </a:rPr>
              <a:t></a:t>
            </a:r>
            <a:r>
              <a:rPr lang="en-US" altLang="zh-CN" sz="2600" dirty="0">
                <a:latin typeface="Times New Roman" pitchFamily="18" charset="0"/>
                <a:ea typeface="楷体" panose="02010609060101010101" pitchFamily="49" charset="-122"/>
                <a:sym typeface="Symbol" pitchFamily="18" charset="2"/>
              </a:rPr>
              <a:t> </a:t>
            </a:r>
            <a:r>
              <a:rPr lang="en-US" altLang="zh-CN" sz="2600" dirty="0">
                <a:latin typeface="楷体" panose="02010609060101010101" pitchFamily="49" charset="-122"/>
                <a:ea typeface="楷体" panose="02010609060101010101" pitchFamily="49" charset="-122"/>
                <a:sym typeface="Symbol" pitchFamily="18" charset="2"/>
              </a:rPr>
              <a:t> ,</a:t>
            </a:r>
            <a:r>
              <a:rPr lang="en-US" altLang="zh-CN" sz="2600" i="1" dirty="0">
                <a:latin typeface="楷体" panose="02010609060101010101" pitchFamily="49" charset="-122"/>
                <a:ea typeface="楷体" panose="02010609060101010101" pitchFamily="49" charset="-122"/>
              </a:rPr>
              <a:t> </a:t>
            </a:r>
            <a:r>
              <a:rPr lang="zh-CN" altLang="en-US" sz="2600" dirty="0">
                <a:latin typeface="楷体" panose="02010609060101010101" pitchFamily="49" charset="-122"/>
                <a:ea typeface="楷体" panose="02010609060101010101" pitchFamily="49" charset="-122"/>
              </a:rPr>
              <a:t>长焦距透镜利于准直   </a:t>
            </a:r>
            <a:r>
              <a:rPr lang="en-US" altLang="zh-CN" sz="2600" dirty="0">
                <a:latin typeface="Times New Roman" pitchFamily="18" charset="0"/>
                <a:ea typeface="楷体" panose="02010609060101010101" pitchFamily="49" charset="-122"/>
              </a:rPr>
              <a:t>•</a:t>
            </a:r>
            <a:r>
              <a:rPr lang="en-US" altLang="zh-CN" sz="2600" dirty="0">
                <a:latin typeface="楷体" panose="02010609060101010101" pitchFamily="49" charset="-122"/>
                <a:ea typeface="楷体" panose="02010609060101010101" pitchFamily="49" charset="-122"/>
              </a:rPr>
              <a:t>   w</a:t>
            </a:r>
            <a:r>
              <a:rPr lang="en-US" altLang="zh-CN" sz="2600" baseline="-25000" dirty="0">
                <a:latin typeface="楷体" panose="02010609060101010101" pitchFamily="49" charset="-122"/>
                <a:ea typeface="楷体" panose="02010609060101010101" pitchFamily="49" charset="-122"/>
              </a:rPr>
              <a:t>0 </a:t>
            </a:r>
            <a:r>
              <a:rPr lang="zh-CN" altLang="en-US" sz="2600" dirty="0">
                <a:latin typeface="楷体" panose="02010609060101010101" pitchFamily="49" charset="-122"/>
                <a:ea typeface="楷体" panose="02010609060101010101" pitchFamily="49" charset="-122"/>
              </a:rPr>
              <a:t>尽可能小</a:t>
            </a:r>
            <a:r>
              <a:rPr lang="zh-CN" altLang="en-US" sz="2400" dirty="0">
                <a:solidFill>
                  <a:srgbClr val="800000"/>
                </a:solidFill>
                <a:latin typeface="黑体" pitchFamily="49" charset="-122"/>
                <a:ea typeface="黑体" pitchFamily="49" charset="-122"/>
              </a:rPr>
              <a:t>  </a:t>
            </a:r>
            <a:r>
              <a:rPr lang="zh-CN" altLang="en-US" sz="2400" dirty="0">
                <a:solidFill>
                  <a:srgbClr val="800000"/>
                </a:solidFill>
                <a:latin typeface="Times New Roman" pitchFamily="18" charset="0"/>
              </a:rPr>
              <a:t> </a:t>
            </a:r>
          </a:p>
        </p:txBody>
      </p:sp>
      <p:sp>
        <p:nvSpPr>
          <p:cNvPr id="7195" name="Line 40"/>
          <p:cNvSpPr>
            <a:spLocks noChangeShapeType="1"/>
          </p:cNvSpPr>
          <p:nvPr/>
        </p:nvSpPr>
        <p:spPr bwMode="auto">
          <a:xfrm>
            <a:off x="250825" y="836613"/>
            <a:ext cx="87137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722296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80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280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803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8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7" grpId="0"/>
      <p:bldP spid="428038" grpId="0"/>
      <p:bldP spid="428040" grpId="0" animBg="1"/>
      <p:bldP spid="42807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2133" name="Object 5"/>
          <p:cNvGraphicFramePr>
            <a:graphicFrameLocks noChangeAspect="1"/>
          </p:cNvGraphicFramePr>
          <p:nvPr/>
        </p:nvGraphicFramePr>
        <p:xfrm>
          <a:off x="1547813" y="908050"/>
          <a:ext cx="2222500" cy="1943100"/>
        </p:xfrm>
        <a:graphic>
          <a:graphicData uri="http://schemas.openxmlformats.org/presentationml/2006/ole">
            <mc:AlternateContent xmlns:mc="http://schemas.openxmlformats.org/markup-compatibility/2006">
              <mc:Choice xmlns:v="urn:schemas-microsoft-com:vml" Requires="v">
                <p:oleObj spid="_x0000_s149508" name="Equation" r:id="rId3" imgW="1041120" imgH="914400" progId="Equation.DSMT4">
                  <p:embed/>
                </p:oleObj>
              </mc:Choice>
              <mc:Fallback>
                <p:oleObj name="Equation" r:id="rId3" imgW="1041120" imgH="914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908050"/>
                        <a:ext cx="2222500"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2134" name="Text Box 6"/>
          <p:cNvSpPr txBox="1">
            <a:spLocks noChangeArrowheads="1"/>
          </p:cNvSpPr>
          <p:nvPr/>
        </p:nvSpPr>
        <p:spPr bwMode="auto">
          <a:xfrm>
            <a:off x="468313" y="476250"/>
            <a:ext cx="107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此时</a:t>
            </a:r>
          </a:p>
        </p:txBody>
      </p:sp>
      <p:sp>
        <p:nvSpPr>
          <p:cNvPr id="432135" name="Text Box 7"/>
          <p:cNvSpPr txBox="1">
            <a:spLocks noChangeArrowheads="1"/>
          </p:cNvSpPr>
          <p:nvPr/>
        </p:nvSpPr>
        <p:spPr bwMode="auto">
          <a:xfrm>
            <a:off x="4572000" y="1268413"/>
            <a:ext cx="3887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400" i="1" dirty="0">
                <a:solidFill>
                  <a:srgbClr val="0033CC"/>
                </a:solidFill>
                <a:latin typeface="楷体" panose="02010609060101010101" pitchFamily="49" charset="-122"/>
                <a:ea typeface="楷体" panose="02010609060101010101" pitchFamily="49" charset="-122"/>
              </a:rPr>
              <a:t>F </a:t>
            </a:r>
            <a:r>
              <a:rPr lang="zh-CN" altLang="en-US" sz="2400" dirty="0">
                <a:solidFill>
                  <a:srgbClr val="0033CC"/>
                </a:solidFill>
                <a:latin typeface="楷体" panose="02010609060101010101" pitchFamily="49" charset="-122"/>
                <a:ea typeface="楷体" panose="02010609060101010101" pitchFamily="49" charset="-122"/>
              </a:rPr>
              <a:t>愈大，准直越好</a:t>
            </a:r>
          </a:p>
        </p:txBody>
      </p:sp>
      <p:sp>
        <p:nvSpPr>
          <p:cNvPr id="432136" name="Text Box 8"/>
          <p:cNvSpPr txBox="1">
            <a:spLocks noChangeArrowheads="1"/>
          </p:cNvSpPr>
          <p:nvPr/>
        </p:nvSpPr>
        <p:spPr bwMode="auto">
          <a:xfrm>
            <a:off x="611188" y="2924175"/>
            <a:ext cx="8532812"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35000"/>
              </a:lnSpc>
            </a:pPr>
            <a:r>
              <a:rPr lang="zh-CN" altLang="en-US" sz="2800" dirty="0">
                <a:latin typeface="楷体" panose="02010609060101010101" pitchFamily="49" charset="-122"/>
                <a:ea typeface="楷体" panose="02010609060101010101" pitchFamily="49" charset="-122"/>
              </a:rPr>
              <a:t>启示：在     的条件下，像高斯光束的方向性不但与</a:t>
            </a:r>
            <a:r>
              <a:rPr lang="en-US" altLang="zh-CN" sz="2800" dirty="0">
                <a:latin typeface="楷体" panose="02010609060101010101" pitchFamily="49" charset="-122"/>
                <a:ea typeface="楷体" panose="02010609060101010101" pitchFamily="49" charset="-122"/>
              </a:rPr>
              <a:t>F</a:t>
            </a:r>
            <a:r>
              <a:rPr lang="zh-CN" altLang="en-US" sz="2800" dirty="0">
                <a:latin typeface="楷体" panose="02010609060101010101" pitchFamily="49" charset="-122"/>
                <a:ea typeface="楷体" panose="02010609060101010101" pitchFamily="49" charset="-122"/>
              </a:rPr>
              <a:t>的大小有关，而且与</a:t>
            </a:r>
            <a:r>
              <a:rPr lang="en-US" altLang="zh-CN" sz="2800" i="1" dirty="0">
                <a:latin typeface="Times New Roman" pitchFamily="18" charset="0"/>
                <a:ea typeface="楷体" panose="02010609060101010101" pitchFamily="49" charset="-122"/>
              </a:rPr>
              <a:t>w</a:t>
            </a:r>
            <a:r>
              <a:rPr lang="en-US" altLang="zh-CN" sz="2800" baseline="-25000" dirty="0">
                <a:latin typeface="Times New Roman" pitchFamily="18" charset="0"/>
                <a:ea typeface="楷体" panose="02010609060101010101" pitchFamily="49" charset="-122"/>
              </a:rPr>
              <a:t>0 </a:t>
            </a:r>
            <a:r>
              <a:rPr lang="zh-CN" altLang="en-US" sz="2800" dirty="0">
                <a:latin typeface="楷体" panose="02010609060101010101" pitchFamily="49" charset="-122"/>
                <a:ea typeface="楷体" panose="02010609060101010101" pitchFamily="49" charset="-122"/>
              </a:rPr>
              <a:t>的大小有关。</a:t>
            </a:r>
            <a:r>
              <a:rPr lang="en-US" altLang="zh-CN" sz="2800" i="1" dirty="0">
                <a:latin typeface="Times New Roman" pitchFamily="18" charset="0"/>
                <a:ea typeface="楷体" panose="02010609060101010101" pitchFamily="49" charset="-122"/>
              </a:rPr>
              <a:t>w</a:t>
            </a:r>
            <a:r>
              <a:rPr lang="en-US" altLang="zh-CN" sz="2800" baseline="-25000" dirty="0">
                <a:latin typeface="Times New Roman" pitchFamily="18" charset="0"/>
                <a:ea typeface="楷体" panose="02010609060101010101" pitchFamily="49" charset="-122"/>
              </a:rPr>
              <a:t>0</a:t>
            </a:r>
            <a:r>
              <a:rPr lang="zh-CN" altLang="en-US" sz="2800" dirty="0">
                <a:latin typeface="楷体" panose="02010609060101010101" pitchFamily="49" charset="-122"/>
                <a:ea typeface="楷体" panose="02010609060101010101" pitchFamily="49" charset="-122"/>
              </a:rPr>
              <a:t>愈小，则像高斯光束的方向性愈好。因此，如果预先用一个短焦距的透镜将高斯光束聚焦，以便获得极小的腰斑，然后再用一个长焦距的透镜来改善其方向性，就可得到很好的准直效果。</a:t>
            </a:r>
            <a:endParaRPr lang="zh-CN" altLang="en-US" sz="2800" i="1" dirty="0">
              <a:latin typeface="楷体" panose="02010609060101010101" pitchFamily="49" charset="-122"/>
              <a:ea typeface="楷体" panose="02010609060101010101" pitchFamily="49" charset="-122"/>
            </a:endParaRPr>
          </a:p>
        </p:txBody>
      </p:sp>
      <p:graphicFrame>
        <p:nvGraphicFramePr>
          <p:cNvPr id="432137" name="Object 9"/>
          <p:cNvGraphicFramePr>
            <a:graphicFrameLocks noChangeAspect="1"/>
          </p:cNvGraphicFramePr>
          <p:nvPr/>
        </p:nvGraphicFramePr>
        <p:xfrm>
          <a:off x="2268538" y="3167063"/>
          <a:ext cx="719137" cy="358775"/>
        </p:xfrm>
        <a:graphic>
          <a:graphicData uri="http://schemas.openxmlformats.org/presentationml/2006/ole">
            <mc:AlternateContent xmlns:mc="http://schemas.openxmlformats.org/markup-compatibility/2006">
              <mc:Choice xmlns:v="urn:schemas-microsoft-com:vml" Requires="v">
                <p:oleObj spid="_x0000_s149509" name="Equation" r:id="rId5" imgW="355320" imgH="177480" progId="Equation.DSMT4">
                  <p:embed/>
                </p:oleObj>
              </mc:Choice>
              <mc:Fallback>
                <p:oleObj name="Equation" r:id="rId5" imgW="35532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3167063"/>
                        <a:ext cx="71913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903423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1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21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21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21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213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432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4" grpId="0"/>
      <p:bldP spid="432135" grpId="0"/>
      <p:bldP spid="432135" grpId="1"/>
      <p:bldP spid="43213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1476375" y="2112963"/>
            <a:ext cx="6972300" cy="1984375"/>
            <a:chOff x="930" y="1331"/>
            <a:chExt cx="4392" cy="1250"/>
          </a:xfrm>
        </p:grpSpPr>
        <p:grpSp>
          <p:nvGrpSpPr>
            <p:cNvPr id="9234" name="Group 32"/>
            <p:cNvGrpSpPr>
              <a:grpSpLocks/>
            </p:cNvGrpSpPr>
            <p:nvPr/>
          </p:nvGrpSpPr>
          <p:grpSpPr bwMode="auto">
            <a:xfrm>
              <a:off x="930" y="1331"/>
              <a:ext cx="4392" cy="1250"/>
              <a:chOff x="930" y="1331"/>
              <a:chExt cx="4392" cy="1250"/>
            </a:xfrm>
          </p:grpSpPr>
          <p:graphicFrame>
            <p:nvGraphicFramePr>
              <p:cNvPr id="9221" name="Object 5"/>
              <p:cNvGraphicFramePr>
                <a:graphicFrameLocks noChangeAspect="1"/>
              </p:cNvGraphicFramePr>
              <p:nvPr/>
            </p:nvGraphicFramePr>
            <p:xfrm>
              <a:off x="930" y="1525"/>
              <a:ext cx="3696" cy="1056"/>
            </p:xfrm>
            <a:graphic>
              <a:graphicData uri="http://schemas.openxmlformats.org/presentationml/2006/ole">
                <mc:AlternateContent xmlns:mc="http://schemas.openxmlformats.org/markup-compatibility/2006">
                  <mc:Choice xmlns:v="urn:schemas-microsoft-com:vml" Requires="v">
                    <p:oleObj spid="_x0000_s150538" name="VISIO" r:id="rId3" imgW="6516720" imgH="2196720" progId="Visio.Drawing.5">
                      <p:embed/>
                    </p:oleObj>
                  </mc:Choice>
                  <mc:Fallback>
                    <p:oleObj name="VISIO" r:id="rId3" imgW="6516720" imgH="219672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1525"/>
                            <a:ext cx="3696"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8" name="Line 15"/>
              <p:cNvSpPr>
                <a:spLocks noChangeShapeType="1"/>
              </p:cNvSpPr>
              <p:nvPr/>
            </p:nvSpPr>
            <p:spPr bwMode="auto">
              <a:xfrm flipV="1">
                <a:off x="1020" y="1565"/>
                <a:ext cx="480" cy="96"/>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9" name="Line 16"/>
              <p:cNvSpPr>
                <a:spLocks noChangeShapeType="1"/>
              </p:cNvSpPr>
              <p:nvPr/>
            </p:nvSpPr>
            <p:spPr bwMode="auto">
              <a:xfrm>
                <a:off x="1020" y="1661"/>
                <a:ext cx="480" cy="48"/>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0" name="Line 17"/>
              <p:cNvSpPr>
                <a:spLocks noChangeShapeType="1"/>
              </p:cNvSpPr>
              <p:nvPr/>
            </p:nvSpPr>
            <p:spPr bwMode="auto">
              <a:xfrm flipV="1">
                <a:off x="2016" y="1331"/>
                <a:ext cx="480" cy="19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1" name="Line 18"/>
              <p:cNvSpPr>
                <a:spLocks noChangeShapeType="1"/>
              </p:cNvSpPr>
              <p:nvPr/>
            </p:nvSpPr>
            <p:spPr bwMode="auto">
              <a:xfrm>
                <a:off x="2016" y="1523"/>
                <a:ext cx="480" cy="144"/>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2" name="Line 19"/>
              <p:cNvSpPr>
                <a:spLocks noChangeShapeType="1"/>
              </p:cNvSpPr>
              <p:nvPr/>
            </p:nvSpPr>
            <p:spPr bwMode="auto">
              <a:xfrm flipV="1">
                <a:off x="3600" y="1331"/>
                <a:ext cx="528" cy="48"/>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3" name="Line 20"/>
              <p:cNvSpPr>
                <a:spLocks noChangeShapeType="1"/>
              </p:cNvSpPr>
              <p:nvPr/>
            </p:nvSpPr>
            <p:spPr bwMode="auto">
              <a:xfrm>
                <a:off x="3648" y="1379"/>
                <a:ext cx="480" cy="48"/>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2" name="Object 25"/>
              <p:cNvGraphicFramePr>
                <a:graphicFrameLocks noChangeAspect="1"/>
              </p:cNvGraphicFramePr>
              <p:nvPr/>
            </p:nvGraphicFramePr>
            <p:xfrm>
              <a:off x="1292" y="1570"/>
              <a:ext cx="114" cy="144"/>
            </p:xfrm>
            <a:graphic>
              <a:graphicData uri="http://schemas.openxmlformats.org/presentationml/2006/ole">
                <mc:AlternateContent xmlns:mc="http://schemas.openxmlformats.org/markup-compatibility/2006">
                  <mc:Choice xmlns:v="urn:schemas-microsoft-com:vml" Requires="v">
                    <p:oleObj spid="_x0000_s150539" name="公式" r:id="rId5" imgW="139680" imgH="177480" progId="Equation.3">
                      <p:embed/>
                    </p:oleObj>
                  </mc:Choice>
                  <mc:Fallback>
                    <p:oleObj name="公式" r:id="rId5" imgW="13968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2" y="1570"/>
                            <a:ext cx="11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26"/>
              <p:cNvGraphicFramePr>
                <a:graphicFrameLocks noChangeAspect="1"/>
              </p:cNvGraphicFramePr>
              <p:nvPr/>
            </p:nvGraphicFramePr>
            <p:xfrm>
              <a:off x="3984" y="1331"/>
              <a:ext cx="144" cy="133"/>
            </p:xfrm>
            <a:graphic>
              <a:graphicData uri="http://schemas.openxmlformats.org/presentationml/2006/ole">
                <mc:AlternateContent xmlns:mc="http://schemas.openxmlformats.org/markup-compatibility/2006">
                  <mc:Choice xmlns:v="urn:schemas-microsoft-com:vml" Requires="v">
                    <p:oleObj spid="_x0000_s150540" name="公式" r:id="rId7" imgW="190440" imgH="177480" progId="Equation.3">
                      <p:embed/>
                    </p:oleObj>
                  </mc:Choice>
                  <mc:Fallback>
                    <p:oleObj name="公式" r:id="rId7" imgW="19044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1331"/>
                            <a:ext cx="144"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4" name="Text Box 28"/>
              <p:cNvSpPr txBox="1">
                <a:spLocks noChangeArrowheads="1"/>
              </p:cNvSpPr>
              <p:nvPr/>
            </p:nvSpPr>
            <p:spPr bwMode="auto">
              <a:xfrm>
                <a:off x="3360" y="2195"/>
                <a:ext cx="2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1400" b="0">
                    <a:ea typeface="黑体" pitchFamily="49" charset="-122"/>
                  </a:rPr>
                  <a:t>L</a:t>
                </a:r>
                <a:r>
                  <a:rPr lang="en-US" altLang="zh-CN" sz="1400" b="0" baseline="-25000">
                    <a:ea typeface="黑体" pitchFamily="49" charset="-122"/>
                  </a:rPr>
                  <a:t>2</a:t>
                </a:r>
                <a:endParaRPr lang="en-US" altLang="zh-CN" sz="2400" b="0">
                  <a:ea typeface="黑体" pitchFamily="49" charset="-122"/>
                </a:endParaRPr>
              </a:p>
            </p:txBody>
          </p:sp>
          <p:graphicFrame>
            <p:nvGraphicFramePr>
              <p:cNvPr id="9224" name="Object 29"/>
              <p:cNvGraphicFramePr>
                <a:graphicFrameLocks noChangeAspect="1"/>
              </p:cNvGraphicFramePr>
              <p:nvPr/>
            </p:nvGraphicFramePr>
            <p:xfrm>
              <a:off x="4656" y="1680"/>
              <a:ext cx="666" cy="470"/>
            </p:xfrm>
            <a:graphic>
              <a:graphicData uri="http://schemas.openxmlformats.org/presentationml/2006/ole">
                <mc:AlternateContent xmlns:mc="http://schemas.openxmlformats.org/markup-compatibility/2006">
                  <mc:Choice xmlns:v="urn:schemas-microsoft-com:vml" Requires="v">
                    <p:oleObj spid="_x0000_s150541" name="公式" r:id="rId9" imgW="609480" imgH="431640" progId="Equation.3">
                      <p:embed/>
                    </p:oleObj>
                  </mc:Choice>
                  <mc:Fallback>
                    <p:oleObj name="公式" r:id="rId9" imgW="60948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6" y="1680"/>
                            <a:ext cx="666" cy="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31"/>
              <p:cNvGraphicFramePr>
                <a:graphicFrameLocks noChangeAspect="1"/>
              </p:cNvGraphicFramePr>
              <p:nvPr/>
            </p:nvGraphicFramePr>
            <p:xfrm>
              <a:off x="2304" y="1344"/>
              <a:ext cx="1281" cy="220"/>
            </p:xfrm>
            <a:graphic>
              <a:graphicData uri="http://schemas.openxmlformats.org/presentationml/2006/ole">
                <mc:AlternateContent xmlns:mc="http://schemas.openxmlformats.org/markup-compatibility/2006">
                  <mc:Choice xmlns:v="urn:schemas-microsoft-com:vml" Requires="v">
                    <p:oleObj spid="_x0000_s150542" name="Equation" r:id="rId11" imgW="1384200" imgH="228600" progId="Equation.DSMT4">
                      <p:embed/>
                    </p:oleObj>
                  </mc:Choice>
                  <mc:Fallback>
                    <p:oleObj name="Equation" r:id="rId11" imgW="13842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4" y="1344"/>
                            <a:ext cx="1281"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35" name="Line 21"/>
            <p:cNvSpPr>
              <a:spLocks noChangeShapeType="1"/>
            </p:cNvSpPr>
            <p:nvPr/>
          </p:nvSpPr>
          <p:spPr bwMode="auto">
            <a:xfrm>
              <a:off x="2016" y="2147"/>
              <a:ext cx="0" cy="24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Line 23"/>
            <p:cNvSpPr>
              <a:spLocks noChangeShapeType="1"/>
            </p:cNvSpPr>
            <p:nvPr/>
          </p:nvSpPr>
          <p:spPr bwMode="auto">
            <a:xfrm flipH="1">
              <a:off x="2016" y="2195"/>
              <a:ext cx="96" cy="96"/>
            </a:xfrm>
            <a:prstGeom prst="line">
              <a:avLst/>
            </a:prstGeom>
            <a:noFill/>
            <a:ln w="635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Line 30"/>
            <p:cNvSpPr>
              <a:spLocks noChangeShapeType="1"/>
            </p:cNvSpPr>
            <p:nvPr/>
          </p:nvSpPr>
          <p:spPr bwMode="auto">
            <a:xfrm flipH="1">
              <a:off x="2112" y="1536"/>
              <a:ext cx="384" cy="3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30083" name="Text Box 3"/>
          <p:cNvSpPr txBox="1">
            <a:spLocks noChangeArrowheads="1"/>
          </p:cNvSpPr>
          <p:nvPr/>
        </p:nvSpPr>
        <p:spPr bwMode="auto">
          <a:xfrm>
            <a:off x="304800" y="4856163"/>
            <a:ext cx="3962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buFontTx/>
              <a:buChar char="•"/>
            </a:pPr>
            <a:r>
              <a:rPr lang="zh-CN" altLang="en-US" sz="2600" dirty="0">
                <a:solidFill>
                  <a:srgbClr val="800000"/>
                </a:solidFill>
                <a:latin typeface="楷体" panose="02010609060101010101" pitchFamily="49" charset="-122"/>
                <a:ea typeface="楷体" panose="02010609060101010101" pitchFamily="49" charset="-122"/>
              </a:rPr>
              <a:t>准直倍率</a:t>
            </a:r>
            <a:r>
              <a:rPr lang="en-US" altLang="zh-CN" sz="2600" dirty="0">
                <a:solidFill>
                  <a:srgbClr val="800000"/>
                </a:solidFill>
                <a:latin typeface="楷体" panose="02010609060101010101" pitchFamily="49" charset="-122"/>
                <a:ea typeface="楷体" panose="02010609060101010101" pitchFamily="49" charset="-122"/>
              </a:rPr>
              <a:t>(</a:t>
            </a:r>
            <a:r>
              <a:rPr lang="zh-CN" altLang="en-US" sz="2600" dirty="0">
                <a:solidFill>
                  <a:srgbClr val="800000"/>
                </a:solidFill>
                <a:latin typeface="楷体" panose="02010609060101010101" pitchFamily="49" charset="-122"/>
                <a:ea typeface="楷体" panose="02010609060101010101" pitchFamily="49" charset="-122"/>
              </a:rPr>
              <a:t>发散角压缩比</a:t>
            </a:r>
            <a:r>
              <a:rPr lang="en-US" altLang="zh-CN" sz="2600" dirty="0">
                <a:solidFill>
                  <a:srgbClr val="800000"/>
                </a:solidFill>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graphicFrame>
        <p:nvGraphicFramePr>
          <p:cNvPr id="430084" name="Object 4"/>
          <p:cNvGraphicFramePr>
            <a:graphicFrameLocks noChangeAspect="1"/>
          </p:cNvGraphicFramePr>
          <p:nvPr/>
        </p:nvGraphicFramePr>
        <p:xfrm>
          <a:off x="3638550" y="5595938"/>
          <a:ext cx="1027113" cy="736600"/>
        </p:xfrm>
        <a:graphic>
          <a:graphicData uri="http://schemas.openxmlformats.org/presentationml/2006/ole">
            <mc:AlternateContent xmlns:mc="http://schemas.openxmlformats.org/markup-compatibility/2006">
              <mc:Choice xmlns:v="urn:schemas-microsoft-com:vml" Requires="v">
                <p:oleObj spid="_x0000_s150543" name="公式" r:id="rId13" imgW="545760" imgH="393480" progId="Equation.3">
                  <p:embed/>
                </p:oleObj>
              </mc:Choice>
              <mc:Fallback>
                <p:oleObj name="公式" r:id="rId13" imgW="545760" imgH="393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8550" y="5595938"/>
                        <a:ext cx="1027113"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086" name="Text Box 6"/>
          <p:cNvSpPr txBox="1">
            <a:spLocks noChangeArrowheads="1"/>
          </p:cNvSpPr>
          <p:nvPr/>
        </p:nvSpPr>
        <p:spPr bwMode="auto">
          <a:xfrm>
            <a:off x="395288" y="765175"/>
            <a:ext cx="8748712"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buFontTx/>
              <a:buChar char="•"/>
            </a:pPr>
            <a:r>
              <a:rPr lang="en-US" altLang="zh-CN" sz="2800" i="1" dirty="0">
                <a:solidFill>
                  <a:srgbClr val="800000"/>
                </a:solidFill>
                <a:latin typeface="楷体" panose="02010609060101010101" pitchFamily="49" charset="-122"/>
                <a:ea typeface="楷体" panose="02010609060101010101" pitchFamily="49" charset="-122"/>
              </a:rPr>
              <a:t> </a:t>
            </a:r>
            <a:r>
              <a:rPr lang="zh-CN" altLang="en-US" sz="2800" u="sng" dirty="0">
                <a:solidFill>
                  <a:srgbClr val="800000"/>
                </a:solidFill>
                <a:latin typeface="楷体" panose="02010609060101010101" pitchFamily="49" charset="-122"/>
                <a:ea typeface="楷体" panose="02010609060101010101" pitchFamily="49" charset="-122"/>
              </a:rPr>
              <a:t>短焦距</a:t>
            </a:r>
            <a:r>
              <a:rPr lang="zh-CN" altLang="en-US" sz="2800" dirty="0">
                <a:solidFill>
                  <a:srgbClr val="800000"/>
                </a:solidFill>
                <a:latin typeface="楷体" panose="02010609060101010101" pitchFamily="49" charset="-122"/>
                <a:ea typeface="楷体" panose="02010609060101010101" pitchFamily="49" charset="-122"/>
              </a:rPr>
              <a:t>透镜</a:t>
            </a:r>
            <a:r>
              <a:rPr lang="zh-CN" altLang="en-US" sz="2800" u="sng" dirty="0">
                <a:solidFill>
                  <a:srgbClr val="800000"/>
                </a:solidFill>
                <a:latin typeface="楷体" panose="02010609060101010101" pitchFamily="49" charset="-122"/>
                <a:ea typeface="楷体" panose="02010609060101010101" pitchFamily="49" charset="-122"/>
              </a:rPr>
              <a:t>聚焦</a:t>
            </a:r>
            <a:r>
              <a:rPr lang="en-US" altLang="zh-CN" sz="2800" dirty="0">
                <a:solidFill>
                  <a:srgbClr val="800000"/>
                </a:solidFill>
                <a:latin typeface="楷体" panose="02010609060101010101" pitchFamily="49" charset="-122"/>
                <a:ea typeface="楷体" panose="02010609060101010101" pitchFamily="49" charset="-122"/>
              </a:rPr>
              <a:t>,</a:t>
            </a:r>
            <a:r>
              <a:rPr lang="zh-CN" altLang="en-US" sz="2800" dirty="0">
                <a:solidFill>
                  <a:srgbClr val="800000"/>
                </a:solidFill>
                <a:latin typeface="楷体" panose="02010609060101010101" pitchFamily="49" charset="-122"/>
                <a:ea typeface="楷体" panose="02010609060101010101" pitchFamily="49" charset="-122"/>
              </a:rPr>
              <a:t>使</a:t>
            </a:r>
            <a:r>
              <a:rPr lang="en-US" altLang="zh-CN" sz="2800" i="1" dirty="0">
                <a:solidFill>
                  <a:srgbClr val="800000"/>
                </a:solidFill>
                <a:latin typeface="Times New Roman" pitchFamily="18" charset="0"/>
                <a:ea typeface="楷体" panose="02010609060101010101" pitchFamily="49" charset="-122"/>
                <a:sym typeface="Symbol" pitchFamily="18" charset="2"/>
              </a:rPr>
              <a:t>w</a:t>
            </a:r>
            <a:r>
              <a:rPr lang="en-US" altLang="zh-CN" sz="2800" i="1" baseline="-25000" dirty="0">
                <a:solidFill>
                  <a:srgbClr val="800000"/>
                </a:solidFill>
                <a:latin typeface="Times New Roman" pitchFamily="18" charset="0"/>
                <a:ea typeface="楷体" panose="02010609060101010101" pitchFamily="49" charset="-122"/>
                <a:sym typeface="Symbol" pitchFamily="18" charset="2"/>
              </a:rPr>
              <a:t>0</a:t>
            </a:r>
            <a:r>
              <a:rPr lang="en-US" altLang="zh-CN" sz="2800" i="1" dirty="0">
                <a:solidFill>
                  <a:srgbClr val="800000"/>
                </a:solidFill>
                <a:latin typeface="Times New Roman" pitchFamily="18" charset="0"/>
                <a:ea typeface="楷体" panose="02010609060101010101" pitchFamily="49" charset="-122"/>
                <a:sym typeface="Symbol" pitchFamily="18" charset="2"/>
              </a:rPr>
              <a:t>’</a:t>
            </a:r>
            <a:r>
              <a:rPr lang="en-US" altLang="zh-CN" sz="2800" dirty="0">
                <a:solidFill>
                  <a:srgbClr val="800000"/>
                </a:solidFill>
                <a:latin typeface="楷体" panose="02010609060101010101" pitchFamily="49" charset="-122"/>
                <a:ea typeface="楷体" panose="02010609060101010101" pitchFamily="49" charset="-122"/>
                <a:sym typeface="Symbol" pitchFamily="18" charset="2"/>
              </a:rPr>
              <a:t> ,</a:t>
            </a:r>
            <a:r>
              <a:rPr lang="zh-CN" altLang="en-US" sz="2800" dirty="0">
                <a:solidFill>
                  <a:srgbClr val="800000"/>
                </a:solidFill>
                <a:latin typeface="楷体" panose="02010609060101010101" pitchFamily="49" charset="-122"/>
                <a:ea typeface="楷体" panose="02010609060101010101" pitchFamily="49" charset="-122"/>
                <a:sym typeface="Symbol" pitchFamily="18" charset="2"/>
              </a:rPr>
              <a:t>并聚在</a:t>
            </a:r>
            <a:r>
              <a:rPr lang="zh-CN" altLang="en-US" sz="2800" u="sng" dirty="0">
                <a:solidFill>
                  <a:srgbClr val="800000"/>
                </a:solidFill>
                <a:latin typeface="楷体" panose="02010609060101010101" pitchFamily="49" charset="-122"/>
                <a:ea typeface="楷体" panose="02010609060101010101" pitchFamily="49" charset="-122"/>
                <a:sym typeface="Symbol" pitchFamily="18" charset="2"/>
              </a:rPr>
              <a:t>长焦距</a:t>
            </a:r>
            <a:r>
              <a:rPr lang="zh-CN" altLang="en-US" sz="2800" dirty="0">
                <a:solidFill>
                  <a:srgbClr val="800000"/>
                </a:solidFill>
                <a:latin typeface="楷体" panose="02010609060101010101" pitchFamily="49" charset="-122"/>
                <a:ea typeface="楷体" panose="02010609060101010101" pitchFamily="49" charset="-122"/>
                <a:sym typeface="Symbol" pitchFamily="18" charset="2"/>
              </a:rPr>
              <a:t>透镜焦点上</a:t>
            </a:r>
          </a:p>
          <a:p>
            <a:pPr eaLnBrk="1" hangingPunct="1">
              <a:buFontTx/>
              <a:buChar char="•"/>
            </a:pPr>
            <a:r>
              <a:rPr lang="zh-CN" altLang="en-US" sz="2800" dirty="0">
                <a:solidFill>
                  <a:srgbClr val="800000"/>
                </a:solidFill>
                <a:latin typeface="楷体" panose="02010609060101010101" pitchFamily="49" charset="-122"/>
                <a:ea typeface="楷体" panose="02010609060101010101" pitchFamily="49" charset="-122"/>
                <a:sym typeface="Symbol" pitchFamily="18" charset="2"/>
              </a:rPr>
              <a:t> 长焦距透镜使 </a:t>
            </a:r>
            <a:r>
              <a:rPr lang="en-US" altLang="zh-CN" sz="2800" i="1" dirty="0">
                <a:solidFill>
                  <a:srgbClr val="800000"/>
                </a:solidFill>
                <a:latin typeface="楷体" panose="02010609060101010101" pitchFamily="49" charset="-122"/>
                <a:ea typeface="楷体" panose="02010609060101010101" pitchFamily="49" charset="-122"/>
                <a:sym typeface="Symbol" pitchFamily="18" charset="2"/>
              </a:rPr>
              <a:t>F </a:t>
            </a:r>
            <a:r>
              <a:rPr lang="en-US" altLang="zh-CN" sz="2800" dirty="0">
                <a:solidFill>
                  <a:srgbClr val="800000"/>
                </a:solidFill>
                <a:latin typeface="楷体" panose="02010609060101010101" pitchFamily="49" charset="-122"/>
                <a:ea typeface="楷体" panose="02010609060101010101" pitchFamily="49" charset="-122"/>
                <a:sym typeface="Symbol" pitchFamily="18" charset="2"/>
              </a:rPr>
              <a:t></a:t>
            </a:r>
            <a:endParaRPr lang="en-US" altLang="zh-CN" sz="2800" dirty="0">
              <a:latin typeface="楷体" panose="02010609060101010101" pitchFamily="49" charset="-122"/>
              <a:ea typeface="楷体" panose="02010609060101010101" pitchFamily="49" charset="-122"/>
              <a:sym typeface="Symbol" pitchFamily="18" charset="2"/>
            </a:endParaRPr>
          </a:p>
        </p:txBody>
      </p:sp>
      <p:graphicFrame>
        <p:nvGraphicFramePr>
          <p:cNvPr id="430088" name="Object 8"/>
          <p:cNvGraphicFramePr>
            <a:graphicFrameLocks noChangeAspect="1"/>
          </p:cNvGraphicFramePr>
          <p:nvPr/>
        </p:nvGraphicFramePr>
        <p:xfrm>
          <a:off x="179388" y="4365625"/>
          <a:ext cx="931862" cy="427038"/>
        </p:xfrm>
        <a:graphic>
          <a:graphicData uri="http://schemas.openxmlformats.org/presentationml/2006/ole">
            <mc:AlternateContent xmlns:mc="http://schemas.openxmlformats.org/markup-compatibility/2006">
              <mc:Choice xmlns:v="urn:schemas-microsoft-com:vml" Requires="v">
                <p:oleObj spid="_x0000_s150544" name="公式" r:id="rId15" imgW="457200" imgH="215640" progId="Equation.3">
                  <p:embed/>
                </p:oleObj>
              </mc:Choice>
              <mc:Fallback>
                <p:oleObj name="公式" r:id="rId15" imgW="45720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9388" y="4365625"/>
                        <a:ext cx="931862"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089" name="Text Box 9"/>
          <p:cNvSpPr txBox="1">
            <a:spLocks noChangeArrowheads="1"/>
          </p:cNvSpPr>
          <p:nvPr/>
        </p:nvSpPr>
        <p:spPr bwMode="auto">
          <a:xfrm>
            <a:off x="1042988" y="4292600"/>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800" dirty="0">
                <a:latin typeface="楷体" panose="02010609060101010101" pitchFamily="49" charset="-122"/>
                <a:ea typeface="楷体" panose="02010609060101010101" pitchFamily="49" charset="-122"/>
              </a:rPr>
              <a:t>光腰</a:t>
            </a:r>
            <a:r>
              <a:rPr lang="zh-CN" altLang="en-US" sz="2800" u="sng" dirty="0">
                <a:latin typeface="楷体" panose="02010609060101010101" pitchFamily="49" charset="-122"/>
                <a:ea typeface="楷体" panose="02010609060101010101" pitchFamily="49" charset="-122"/>
              </a:rPr>
              <a:t>几乎</a:t>
            </a:r>
            <a:r>
              <a:rPr lang="zh-CN" altLang="en-US" sz="2800" dirty="0">
                <a:latin typeface="楷体" panose="02010609060101010101" pitchFamily="49" charset="-122"/>
                <a:ea typeface="楷体" panose="02010609060101010101" pitchFamily="49" charset="-122"/>
              </a:rPr>
              <a:t>落在焦平面上</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组成一倒装望远镜</a:t>
            </a:r>
          </a:p>
        </p:txBody>
      </p:sp>
      <p:graphicFrame>
        <p:nvGraphicFramePr>
          <p:cNvPr id="430090" name="Object 10"/>
          <p:cNvGraphicFramePr>
            <a:graphicFrameLocks noChangeAspect="1"/>
          </p:cNvGraphicFramePr>
          <p:nvPr/>
        </p:nvGraphicFramePr>
        <p:xfrm>
          <a:off x="4859338" y="4365625"/>
          <a:ext cx="1319212" cy="396875"/>
        </p:xfrm>
        <a:graphic>
          <a:graphicData uri="http://schemas.openxmlformats.org/presentationml/2006/ole">
            <mc:AlternateContent xmlns:mc="http://schemas.openxmlformats.org/markup-compatibility/2006">
              <mc:Choice xmlns:v="urn:schemas-microsoft-com:vml" Requires="v">
                <p:oleObj spid="_x0000_s150545" name="公式" r:id="rId17" imgW="698400" imgH="215640" progId="Equation.3">
                  <p:embed/>
                </p:oleObj>
              </mc:Choice>
              <mc:Fallback>
                <p:oleObj name="公式" r:id="rId17" imgW="69840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59338" y="4365625"/>
                        <a:ext cx="13192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0" name="Text Box 13"/>
          <p:cNvSpPr txBox="1">
            <a:spLocks noChangeArrowheads="1"/>
          </p:cNvSpPr>
          <p:nvPr/>
        </p:nvSpPr>
        <p:spPr bwMode="auto">
          <a:xfrm>
            <a:off x="365125" y="228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endParaRPr lang="zh-CN" altLang="zh-CN" sz="2400" b="0">
              <a:ea typeface="黑体" pitchFamily="49" charset="-122"/>
            </a:endParaRPr>
          </a:p>
        </p:txBody>
      </p:sp>
      <p:sp>
        <p:nvSpPr>
          <p:cNvPr id="430094" name="Text Box 14"/>
          <p:cNvSpPr txBox="1">
            <a:spLocks noChangeArrowheads="1"/>
          </p:cNvSpPr>
          <p:nvPr/>
        </p:nvSpPr>
        <p:spPr bwMode="auto">
          <a:xfrm>
            <a:off x="250825" y="188913"/>
            <a:ext cx="39645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2800" dirty="0">
                <a:solidFill>
                  <a:srgbClr val="CC3300"/>
                </a:solidFill>
                <a:latin typeface="楷体" panose="02010609060101010101" pitchFamily="49" charset="-122"/>
                <a:ea typeface="楷体" panose="02010609060101010101" pitchFamily="49" charset="-122"/>
                <a:sym typeface="Monotype Sorts"/>
              </a:rPr>
              <a:t></a:t>
            </a:r>
            <a:r>
              <a:rPr lang="en-US" altLang="zh-CN" sz="2800" dirty="0">
                <a:latin typeface="楷体" panose="02010609060101010101" pitchFamily="49" charset="-122"/>
                <a:ea typeface="楷体" panose="02010609060101010101" pitchFamily="49" charset="-122"/>
                <a:sym typeface="Monotype Sorts"/>
              </a:rPr>
              <a:t> </a:t>
            </a:r>
            <a:r>
              <a:rPr lang="zh-CN" altLang="en-US" sz="2800" dirty="0">
                <a:latin typeface="楷体" panose="02010609060101010101" pitchFamily="49" charset="-122"/>
                <a:ea typeface="楷体" panose="02010609060101010101" pitchFamily="49" charset="-122"/>
                <a:sym typeface="Monotype Sorts"/>
              </a:rPr>
              <a:t>利用倒装望远镜</a:t>
            </a:r>
            <a:r>
              <a:rPr lang="zh-CN" altLang="en-US" sz="2800" dirty="0">
                <a:latin typeface="楷体" panose="02010609060101010101" pitchFamily="49" charset="-122"/>
                <a:ea typeface="楷体" panose="02010609060101010101" pitchFamily="49" charset="-122"/>
              </a:rPr>
              <a:t>准直</a:t>
            </a:r>
          </a:p>
        </p:txBody>
      </p:sp>
      <p:sp>
        <p:nvSpPr>
          <p:cNvPr id="9232" name="Text Box 22"/>
          <p:cNvSpPr txBox="1">
            <a:spLocks noChangeArrowheads="1"/>
          </p:cNvSpPr>
          <p:nvPr/>
        </p:nvSpPr>
        <p:spPr bwMode="auto">
          <a:xfrm>
            <a:off x="3276600" y="3255963"/>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1400" b="0">
                <a:latin typeface="Symbol" pitchFamily="18" charset="2"/>
                <a:ea typeface="黑体" pitchFamily="49" charset="-122"/>
              </a:rPr>
              <a:t>D</a:t>
            </a:r>
            <a:endParaRPr lang="en-US" altLang="zh-CN" sz="2400" b="0">
              <a:latin typeface="Symbol" pitchFamily="18" charset="2"/>
              <a:ea typeface="黑体" pitchFamily="49" charset="-122"/>
            </a:endParaRPr>
          </a:p>
        </p:txBody>
      </p:sp>
      <p:sp>
        <p:nvSpPr>
          <p:cNvPr id="9233" name="Text Box 27"/>
          <p:cNvSpPr txBox="1">
            <a:spLocks noChangeArrowheads="1"/>
          </p:cNvSpPr>
          <p:nvPr/>
        </p:nvSpPr>
        <p:spPr bwMode="auto">
          <a:xfrm>
            <a:off x="2286000" y="3255963"/>
            <a:ext cx="346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1400" b="0">
                <a:ea typeface="黑体" pitchFamily="49" charset="-122"/>
              </a:rPr>
              <a:t>L</a:t>
            </a:r>
            <a:r>
              <a:rPr lang="en-US" altLang="zh-CN" sz="1400" b="0" baseline="-25000">
                <a:ea typeface="黑体" pitchFamily="49" charset="-122"/>
              </a:rPr>
              <a:t>1</a:t>
            </a:r>
            <a:endParaRPr lang="en-US" altLang="zh-CN" sz="2400" b="0">
              <a:ea typeface="黑体" pitchFamily="49" charset="-122"/>
            </a:endParaRPr>
          </a:p>
        </p:txBody>
      </p:sp>
    </p:spTree>
    <p:extLst>
      <p:ext uri="{BB962C8B-B14F-4D97-AF65-F5344CB8AC3E}">
        <p14:creationId xmlns:p14="http://schemas.microsoft.com/office/powerpoint/2010/main" val="31552594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0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0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0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0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009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08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30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p:bldP spid="430086" grpId="0"/>
      <p:bldP spid="430089" grpId="0"/>
      <p:bldP spid="43009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Text Box 2"/>
          <p:cNvSpPr txBox="1">
            <a:spLocks noChangeArrowheads="1"/>
          </p:cNvSpPr>
          <p:nvPr/>
        </p:nvSpPr>
        <p:spPr bwMode="auto">
          <a:xfrm>
            <a:off x="323850" y="1412875"/>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800" dirty="0">
                <a:latin typeface="楷体" panose="02010609060101010101" pitchFamily="49" charset="-122"/>
                <a:ea typeface="楷体" panose="02010609060101010101" pitchFamily="49" charset="-122"/>
              </a:rPr>
              <a:t>准直倍率</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发散角压缩比</a:t>
            </a:r>
            <a:r>
              <a:rPr lang="en-US" altLang="zh-CN" sz="2800" dirty="0">
                <a:latin typeface="楷体" panose="02010609060101010101" pitchFamily="49" charset="-122"/>
                <a:ea typeface="楷体" panose="02010609060101010101" pitchFamily="49" charset="-122"/>
              </a:rPr>
              <a:t>)</a:t>
            </a:r>
          </a:p>
        </p:txBody>
      </p:sp>
      <p:graphicFrame>
        <p:nvGraphicFramePr>
          <p:cNvPr id="429059" name="Object 3"/>
          <p:cNvGraphicFramePr>
            <a:graphicFrameLocks noChangeAspect="1"/>
          </p:cNvGraphicFramePr>
          <p:nvPr/>
        </p:nvGraphicFramePr>
        <p:xfrm>
          <a:off x="395288" y="2133600"/>
          <a:ext cx="6184900" cy="1044575"/>
        </p:xfrm>
        <a:graphic>
          <a:graphicData uri="http://schemas.openxmlformats.org/presentationml/2006/ole">
            <mc:AlternateContent xmlns:mc="http://schemas.openxmlformats.org/markup-compatibility/2006">
              <mc:Choice xmlns:v="urn:schemas-microsoft-com:vml" Requires="v">
                <p:oleObj spid="_x0000_s151565" name="公式" r:id="rId3" imgW="3288960" imgH="558720" progId="Equation.3">
                  <p:embed/>
                </p:oleObj>
              </mc:Choice>
              <mc:Fallback>
                <p:oleObj name="公式" r:id="rId3" imgW="3288960" imgH="558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133600"/>
                        <a:ext cx="6184900"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9061" name="Object 5"/>
          <p:cNvGraphicFramePr>
            <a:graphicFrameLocks noChangeAspect="1"/>
          </p:cNvGraphicFramePr>
          <p:nvPr/>
        </p:nvGraphicFramePr>
        <p:xfrm>
          <a:off x="323850" y="5451475"/>
          <a:ext cx="931863" cy="427038"/>
        </p:xfrm>
        <a:graphic>
          <a:graphicData uri="http://schemas.openxmlformats.org/presentationml/2006/ole">
            <mc:AlternateContent xmlns:mc="http://schemas.openxmlformats.org/markup-compatibility/2006">
              <mc:Choice xmlns:v="urn:schemas-microsoft-com:vml" Requires="v">
                <p:oleObj spid="_x0000_s151566" name="公式" r:id="rId5" imgW="457200" imgH="215640" progId="Equation.3">
                  <p:embed/>
                </p:oleObj>
              </mc:Choice>
              <mc:Fallback>
                <p:oleObj name="公式" r:id="rId5" imgW="45720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5451475"/>
                        <a:ext cx="93186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9062" name="Text Box 6"/>
          <p:cNvSpPr txBox="1">
            <a:spLocks noChangeArrowheads="1"/>
          </p:cNvSpPr>
          <p:nvPr/>
        </p:nvSpPr>
        <p:spPr bwMode="auto">
          <a:xfrm>
            <a:off x="1187450" y="5445125"/>
            <a:ext cx="74882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800" dirty="0">
                <a:latin typeface="楷体" panose="02010609060101010101" pitchFamily="49" charset="-122"/>
                <a:ea typeface="楷体" panose="02010609060101010101" pitchFamily="49" charset="-122"/>
              </a:rPr>
              <a:t>光腰几乎落在焦平面上</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组成一倒装望远镜</a:t>
            </a:r>
          </a:p>
        </p:txBody>
      </p:sp>
      <p:graphicFrame>
        <p:nvGraphicFramePr>
          <p:cNvPr id="429063" name="Object 7"/>
          <p:cNvGraphicFramePr>
            <a:graphicFrameLocks noChangeAspect="1"/>
          </p:cNvGraphicFramePr>
          <p:nvPr/>
        </p:nvGraphicFramePr>
        <p:xfrm>
          <a:off x="5003800" y="5516563"/>
          <a:ext cx="1319213" cy="396875"/>
        </p:xfrm>
        <a:graphic>
          <a:graphicData uri="http://schemas.openxmlformats.org/presentationml/2006/ole">
            <mc:AlternateContent xmlns:mc="http://schemas.openxmlformats.org/markup-compatibility/2006">
              <mc:Choice xmlns:v="urn:schemas-microsoft-com:vml" Requires="v">
                <p:oleObj spid="_x0000_s151567" name="公式" r:id="rId7" imgW="698400" imgH="215640" progId="Equation.3">
                  <p:embed/>
                </p:oleObj>
              </mc:Choice>
              <mc:Fallback>
                <p:oleObj name="公式" r:id="rId7" imgW="6984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5516563"/>
                        <a:ext cx="13192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9064" name="Text Box 8"/>
          <p:cNvSpPr txBox="1">
            <a:spLocks noChangeArrowheads="1"/>
          </p:cNvSpPr>
          <p:nvPr/>
        </p:nvSpPr>
        <p:spPr bwMode="auto">
          <a:xfrm>
            <a:off x="6877050" y="1341438"/>
            <a:ext cx="2266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r>
              <a:rPr lang="zh-CN" altLang="en-US" sz="2000" dirty="0">
                <a:latin typeface="楷体" panose="02010609060101010101" pitchFamily="49" charset="-122"/>
                <a:ea typeface="楷体" panose="02010609060101010101" pitchFamily="49" charset="-122"/>
              </a:rPr>
              <a:t>望远镜放大倍率</a:t>
            </a:r>
            <a:r>
              <a:rPr lang="en-US" altLang="zh-CN" sz="2000" dirty="0">
                <a:latin typeface="楷体" panose="02010609060101010101" pitchFamily="49" charset="-122"/>
                <a:ea typeface="楷体" panose="02010609060101010101" pitchFamily="49" charset="-122"/>
              </a:rPr>
              <a:t>M</a:t>
            </a:r>
          </a:p>
        </p:txBody>
      </p:sp>
      <p:sp>
        <p:nvSpPr>
          <p:cNvPr id="10256" name="Line 13"/>
          <p:cNvSpPr>
            <a:spLocks noChangeShapeType="1"/>
          </p:cNvSpPr>
          <p:nvPr/>
        </p:nvSpPr>
        <p:spPr bwMode="auto">
          <a:xfrm>
            <a:off x="3049588" y="3589338"/>
            <a:ext cx="762000" cy="2286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7" name="Line 16"/>
          <p:cNvSpPr>
            <a:spLocks noChangeShapeType="1"/>
          </p:cNvSpPr>
          <p:nvPr/>
        </p:nvSpPr>
        <p:spPr bwMode="auto">
          <a:xfrm>
            <a:off x="3049588" y="4579938"/>
            <a:ext cx="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245" name="Object 20"/>
          <p:cNvGraphicFramePr>
            <a:graphicFrameLocks noChangeAspect="1"/>
          </p:cNvGraphicFramePr>
          <p:nvPr/>
        </p:nvGraphicFramePr>
        <p:xfrm>
          <a:off x="6173788" y="3284538"/>
          <a:ext cx="228600" cy="211137"/>
        </p:xfrm>
        <a:graphic>
          <a:graphicData uri="http://schemas.openxmlformats.org/presentationml/2006/ole">
            <mc:AlternateContent xmlns:mc="http://schemas.openxmlformats.org/markup-compatibility/2006">
              <mc:Choice xmlns:v="urn:schemas-microsoft-com:vml" Requires="v">
                <p:oleObj spid="_x0000_s151568" name="公式" r:id="rId9" imgW="190440" imgH="177480" progId="Equation.3">
                  <p:embed/>
                </p:oleObj>
              </mc:Choice>
              <mc:Fallback>
                <p:oleObj name="公式" r:id="rId9" imgW="19044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3788" y="3284538"/>
                        <a:ext cx="228600" cy="211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8" name="Text Box 21"/>
          <p:cNvSpPr txBox="1">
            <a:spLocks noChangeArrowheads="1"/>
          </p:cNvSpPr>
          <p:nvPr/>
        </p:nvSpPr>
        <p:spPr bwMode="auto">
          <a:xfrm>
            <a:off x="2135188" y="4427538"/>
            <a:ext cx="346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1400" b="0">
                <a:ea typeface="黑体" pitchFamily="49" charset="-122"/>
              </a:rPr>
              <a:t>L</a:t>
            </a:r>
            <a:r>
              <a:rPr lang="en-US" altLang="zh-CN" sz="1400" b="0" baseline="-25000">
                <a:ea typeface="黑体" pitchFamily="49" charset="-122"/>
              </a:rPr>
              <a:t>1</a:t>
            </a:r>
            <a:endParaRPr lang="en-US" altLang="zh-CN" sz="2400" b="0">
              <a:ea typeface="黑体" pitchFamily="49" charset="-122"/>
            </a:endParaRPr>
          </a:p>
        </p:txBody>
      </p:sp>
      <p:sp>
        <p:nvSpPr>
          <p:cNvPr id="10259" name="Text Box 22"/>
          <p:cNvSpPr txBox="1">
            <a:spLocks noChangeArrowheads="1"/>
          </p:cNvSpPr>
          <p:nvPr/>
        </p:nvSpPr>
        <p:spPr bwMode="auto">
          <a:xfrm>
            <a:off x="5183188" y="4656138"/>
            <a:ext cx="396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1400" b="0">
                <a:ea typeface="黑体" pitchFamily="49" charset="-122"/>
              </a:rPr>
              <a:t>L</a:t>
            </a:r>
            <a:r>
              <a:rPr lang="en-US" altLang="zh-CN" sz="1400" b="0" baseline="-25000">
                <a:ea typeface="黑体" pitchFamily="49" charset="-122"/>
              </a:rPr>
              <a:t>2</a:t>
            </a:r>
            <a:endParaRPr lang="en-US" altLang="zh-CN" sz="2400" b="0">
              <a:ea typeface="黑体" pitchFamily="49" charset="-122"/>
            </a:endParaRPr>
          </a:p>
        </p:txBody>
      </p:sp>
      <p:grpSp>
        <p:nvGrpSpPr>
          <p:cNvPr id="2" name="Group 30"/>
          <p:cNvGrpSpPr>
            <a:grpSpLocks/>
          </p:cNvGrpSpPr>
          <p:nvPr/>
        </p:nvGrpSpPr>
        <p:grpSpPr bwMode="auto">
          <a:xfrm>
            <a:off x="1296988" y="3284538"/>
            <a:ext cx="5867400" cy="1914525"/>
            <a:chOff x="817" y="2069"/>
            <a:chExt cx="3696" cy="1206"/>
          </a:xfrm>
        </p:grpSpPr>
        <p:graphicFrame>
          <p:nvGraphicFramePr>
            <p:cNvPr id="10250" name="Object 9"/>
            <p:cNvGraphicFramePr>
              <a:graphicFrameLocks noChangeAspect="1"/>
            </p:cNvGraphicFramePr>
            <p:nvPr/>
          </p:nvGraphicFramePr>
          <p:xfrm>
            <a:off x="817" y="2219"/>
            <a:ext cx="3696" cy="1056"/>
          </p:xfrm>
          <a:graphic>
            <a:graphicData uri="http://schemas.openxmlformats.org/presentationml/2006/ole">
              <mc:AlternateContent xmlns:mc="http://schemas.openxmlformats.org/markup-compatibility/2006">
                <mc:Choice xmlns:v="urn:schemas-microsoft-com:vml" Requires="v">
                  <p:oleObj spid="_x0000_s151569" name="VISIO" r:id="rId11" imgW="6516720" imgH="2196720" progId="Visio.Drawing.5">
                    <p:embed/>
                  </p:oleObj>
                </mc:Choice>
                <mc:Fallback>
                  <p:oleObj name="VISIO" r:id="rId11" imgW="6516720" imgH="2196720" progId="Visio.Drawing.5">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7" y="2219"/>
                          <a:ext cx="3696"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62" name="Line 10"/>
            <p:cNvSpPr>
              <a:spLocks noChangeShapeType="1"/>
            </p:cNvSpPr>
            <p:nvPr/>
          </p:nvSpPr>
          <p:spPr bwMode="auto">
            <a:xfrm flipV="1">
              <a:off x="913" y="2165"/>
              <a:ext cx="480" cy="96"/>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3" name="Line 11"/>
            <p:cNvSpPr>
              <a:spLocks noChangeShapeType="1"/>
            </p:cNvSpPr>
            <p:nvPr/>
          </p:nvSpPr>
          <p:spPr bwMode="auto">
            <a:xfrm>
              <a:off x="913" y="2261"/>
              <a:ext cx="480" cy="48"/>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4" name="Line 12"/>
            <p:cNvSpPr>
              <a:spLocks noChangeShapeType="1"/>
            </p:cNvSpPr>
            <p:nvPr/>
          </p:nvSpPr>
          <p:spPr bwMode="auto">
            <a:xfrm flipV="1">
              <a:off x="1921" y="2069"/>
              <a:ext cx="480" cy="19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5" name="Line 14"/>
            <p:cNvSpPr>
              <a:spLocks noChangeShapeType="1"/>
            </p:cNvSpPr>
            <p:nvPr/>
          </p:nvSpPr>
          <p:spPr bwMode="auto">
            <a:xfrm flipV="1">
              <a:off x="3505" y="2069"/>
              <a:ext cx="528" cy="48"/>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Line 15"/>
            <p:cNvSpPr>
              <a:spLocks noChangeShapeType="1"/>
            </p:cNvSpPr>
            <p:nvPr/>
          </p:nvSpPr>
          <p:spPr bwMode="auto">
            <a:xfrm>
              <a:off x="3553" y="2117"/>
              <a:ext cx="480" cy="48"/>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7" name="Text Box 17"/>
            <p:cNvSpPr txBox="1">
              <a:spLocks noChangeArrowheads="1"/>
            </p:cNvSpPr>
            <p:nvPr/>
          </p:nvSpPr>
          <p:spPr bwMode="auto">
            <a:xfrm>
              <a:off x="1973" y="2795"/>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eaLnBrk="1" hangingPunct="1">
                <a:spcBef>
                  <a:spcPct val="0"/>
                </a:spcBef>
              </a:pPr>
              <a:r>
                <a:rPr lang="en-US" altLang="zh-CN" sz="1400" b="0">
                  <a:latin typeface="Symbol" pitchFamily="18" charset="2"/>
                  <a:ea typeface="黑体" pitchFamily="49" charset="-122"/>
                </a:rPr>
                <a:t>D</a:t>
              </a:r>
              <a:endParaRPr lang="en-US" altLang="zh-CN" sz="2400" b="0">
                <a:latin typeface="Symbol" pitchFamily="18" charset="2"/>
                <a:ea typeface="黑体" pitchFamily="49" charset="-122"/>
              </a:endParaRPr>
            </a:p>
          </p:txBody>
        </p:sp>
        <p:sp>
          <p:nvSpPr>
            <p:cNvPr id="10268" name="Line 18"/>
            <p:cNvSpPr>
              <a:spLocks noChangeShapeType="1"/>
            </p:cNvSpPr>
            <p:nvPr/>
          </p:nvSpPr>
          <p:spPr bwMode="auto">
            <a:xfrm flipH="1">
              <a:off x="1921" y="2939"/>
              <a:ext cx="96" cy="96"/>
            </a:xfrm>
            <a:prstGeom prst="line">
              <a:avLst/>
            </a:prstGeom>
            <a:noFill/>
            <a:ln w="6350">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251" name="Object 19"/>
            <p:cNvGraphicFramePr>
              <a:graphicFrameLocks noChangeAspect="1"/>
            </p:cNvGraphicFramePr>
            <p:nvPr/>
          </p:nvGraphicFramePr>
          <p:xfrm>
            <a:off x="1201" y="2165"/>
            <a:ext cx="114" cy="144"/>
          </p:xfrm>
          <a:graphic>
            <a:graphicData uri="http://schemas.openxmlformats.org/presentationml/2006/ole">
              <mc:AlternateContent xmlns:mc="http://schemas.openxmlformats.org/markup-compatibility/2006">
                <mc:Choice xmlns:v="urn:schemas-microsoft-com:vml" Requires="v">
                  <p:oleObj spid="_x0000_s151570" name="公式" r:id="rId13" imgW="139680" imgH="177480" progId="Equation.3">
                    <p:embed/>
                  </p:oleObj>
                </mc:Choice>
                <mc:Fallback>
                  <p:oleObj name="公式" r:id="rId13" imgW="13968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1" y="2165"/>
                          <a:ext cx="11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9" name="Line 23"/>
            <p:cNvSpPr>
              <a:spLocks noChangeShapeType="1"/>
            </p:cNvSpPr>
            <p:nvPr/>
          </p:nvSpPr>
          <p:spPr bwMode="auto">
            <a:xfrm flipH="1">
              <a:off x="2277" y="2532"/>
              <a:ext cx="384" cy="33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52" name="Object 24"/>
            <p:cNvGraphicFramePr>
              <a:graphicFrameLocks noChangeAspect="1"/>
            </p:cNvGraphicFramePr>
            <p:nvPr/>
          </p:nvGraphicFramePr>
          <p:xfrm>
            <a:off x="2245" y="2341"/>
            <a:ext cx="1164" cy="220"/>
          </p:xfrm>
          <a:graphic>
            <a:graphicData uri="http://schemas.openxmlformats.org/presentationml/2006/ole">
              <mc:AlternateContent xmlns:mc="http://schemas.openxmlformats.org/markup-compatibility/2006">
                <mc:Choice xmlns:v="urn:schemas-microsoft-com:vml" Requires="v">
                  <p:oleObj spid="_x0000_s151571" name="公式" r:id="rId15" imgW="1257120" imgH="228600" progId="Equation.3">
                    <p:embed/>
                  </p:oleObj>
                </mc:Choice>
                <mc:Fallback>
                  <p:oleObj name="公式" r:id="rId15" imgW="125712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45" y="2341"/>
                          <a:ext cx="1164"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246" name="Object 25"/>
          <p:cNvGraphicFramePr>
            <a:graphicFrameLocks noChangeAspect="1"/>
          </p:cNvGraphicFramePr>
          <p:nvPr/>
        </p:nvGraphicFramePr>
        <p:xfrm>
          <a:off x="4368800" y="4184650"/>
          <a:ext cx="914400" cy="215900"/>
        </p:xfrm>
        <a:graphic>
          <a:graphicData uri="http://schemas.openxmlformats.org/presentationml/2006/ole">
            <mc:AlternateContent xmlns:mc="http://schemas.openxmlformats.org/markup-compatibility/2006">
              <mc:Choice xmlns:v="urn:schemas-microsoft-com:vml" Requires="v">
                <p:oleObj spid="_x0000_s151572" name="公式" r:id="rId17" imgW="914400" imgH="215640" progId="Equation.3">
                  <p:embed/>
                </p:oleObj>
              </mc:Choice>
              <mc:Fallback>
                <p:oleObj name="公式" r:id="rId17" imgW="91440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68800" y="41846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26"/>
          <p:cNvGraphicFramePr>
            <a:graphicFrameLocks noChangeAspect="1"/>
          </p:cNvGraphicFramePr>
          <p:nvPr/>
        </p:nvGraphicFramePr>
        <p:xfrm>
          <a:off x="4368800" y="4184650"/>
          <a:ext cx="914400" cy="215900"/>
        </p:xfrm>
        <a:graphic>
          <a:graphicData uri="http://schemas.openxmlformats.org/presentationml/2006/ole">
            <mc:AlternateContent xmlns:mc="http://schemas.openxmlformats.org/markup-compatibility/2006">
              <mc:Choice xmlns:v="urn:schemas-microsoft-com:vml" Requires="v">
                <p:oleObj spid="_x0000_s151573" name="公式" r:id="rId19" imgW="914400" imgH="215640" progId="Equation.3">
                  <p:embed/>
                </p:oleObj>
              </mc:Choice>
              <mc:Fallback>
                <p:oleObj name="公式" r:id="rId19" imgW="91440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68800" y="41846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9083" name="Object 27"/>
          <p:cNvGraphicFramePr>
            <a:graphicFrameLocks noChangeAspect="1"/>
          </p:cNvGraphicFramePr>
          <p:nvPr/>
        </p:nvGraphicFramePr>
        <p:xfrm>
          <a:off x="357188" y="285750"/>
          <a:ext cx="5762625" cy="947738"/>
        </p:xfrm>
        <a:graphic>
          <a:graphicData uri="http://schemas.openxmlformats.org/presentationml/2006/ole">
            <mc:AlternateContent xmlns:mc="http://schemas.openxmlformats.org/markup-compatibility/2006">
              <mc:Choice xmlns:v="urn:schemas-microsoft-com:vml" Requires="v">
                <p:oleObj spid="_x0000_s151574" name="公式" r:id="rId20" imgW="2781000" imgH="457200" progId="Equation.3">
                  <p:embed/>
                </p:oleObj>
              </mc:Choice>
              <mc:Fallback>
                <p:oleObj name="公式" r:id="rId20" imgW="2781000" imgH="457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7188" y="285750"/>
                        <a:ext cx="5762625"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9084" name="Oval 28"/>
          <p:cNvSpPr>
            <a:spLocks noChangeArrowheads="1"/>
          </p:cNvSpPr>
          <p:nvPr/>
        </p:nvSpPr>
        <p:spPr bwMode="auto">
          <a:xfrm>
            <a:off x="3857625" y="357188"/>
            <a:ext cx="431800" cy="836612"/>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aphicFrame>
        <p:nvGraphicFramePr>
          <p:cNvPr id="429085" name="Object 29"/>
          <p:cNvGraphicFramePr>
            <a:graphicFrameLocks noChangeAspect="1"/>
          </p:cNvGraphicFramePr>
          <p:nvPr/>
        </p:nvGraphicFramePr>
        <p:xfrm>
          <a:off x="5607050" y="1196975"/>
          <a:ext cx="1195388" cy="712788"/>
        </p:xfrm>
        <a:graphic>
          <a:graphicData uri="http://schemas.openxmlformats.org/presentationml/2006/ole">
            <mc:AlternateContent xmlns:mc="http://schemas.openxmlformats.org/markup-compatibility/2006">
              <mc:Choice xmlns:v="urn:schemas-microsoft-com:vml" Requires="v">
                <p:oleObj spid="_x0000_s151575" name="公式" r:id="rId22" imgW="723600" imgH="431640" progId="Equation.3">
                  <p:embed/>
                </p:oleObj>
              </mc:Choice>
              <mc:Fallback>
                <p:oleObj name="公式" r:id="rId22" imgW="723600" imgH="4316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07050" y="1196975"/>
                        <a:ext cx="1195388"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283020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90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908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2908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90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905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2905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290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90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9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8" grpId="0"/>
      <p:bldP spid="429062" grpId="0"/>
      <p:bldP spid="429064" grpId="0"/>
      <p:bldP spid="42908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250825" y="1844675"/>
            <a:ext cx="8569325" cy="2087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10000"/>
              </a:lnSpc>
            </a:pPr>
            <a:r>
              <a:rPr lang="zh-CN" altLang="en-US" sz="4400" b="1" dirty="0" smtClean="0">
                <a:latin typeface="楷体" panose="02010609060101010101" pitchFamily="49" charset="-122"/>
                <a:ea typeface="楷体" panose="02010609060101010101" pitchFamily="49" charset="-122"/>
              </a:rPr>
              <a:t>第十二节</a:t>
            </a:r>
            <a:br>
              <a:rPr lang="zh-CN" altLang="en-US" sz="4400" b="1" dirty="0" smtClean="0">
                <a:latin typeface="楷体" panose="02010609060101010101" pitchFamily="49" charset="-122"/>
                <a:ea typeface="楷体" panose="02010609060101010101" pitchFamily="49" charset="-122"/>
              </a:rPr>
            </a:br>
            <a:r>
              <a:rPr lang="zh-CN" altLang="en-US" sz="4400" b="1" dirty="0" smtClean="0">
                <a:latin typeface="楷体" panose="02010609060101010101" pitchFamily="49" charset="-122"/>
                <a:ea typeface="楷体" panose="02010609060101010101" pitchFamily="49" charset="-122"/>
              </a:rPr>
              <a:t>  高斯光束的自再现变换与稳定球面腔</a:t>
            </a:r>
            <a:br>
              <a:rPr lang="zh-CN" altLang="en-US" sz="4400" b="1" dirty="0" smtClean="0">
                <a:latin typeface="楷体" panose="02010609060101010101" pitchFamily="49" charset="-122"/>
                <a:ea typeface="楷体" panose="02010609060101010101" pitchFamily="49" charset="-122"/>
              </a:rPr>
            </a:br>
            <a:r>
              <a:rPr lang="zh-CN" altLang="en-US" sz="4900" dirty="0" smtClean="0"/>
              <a:t/>
            </a:r>
            <a:br>
              <a:rPr lang="zh-CN" altLang="en-US" sz="4900" dirty="0" smtClean="0"/>
            </a:br>
            <a:endParaRPr lang="zh-CN" altLang="en-US" sz="4900" dirty="0" smtClean="0"/>
          </a:p>
        </p:txBody>
      </p:sp>
    </p:spTree>
    <p:custDataLst>
      <p:tags r:id="rId1"/>
    </p:custDataLst>
    <p:extLst>
      <p:ext uri="{BB962C8B-B14F-4D97-AF65-F5344CB8AC3E}">
        <p14:creationId xmlns:p14="http://schemas.microsoft.com/office/powerpoint/2010/main" val="226772167"/>
      </p:ext>
    </p:extLst>
  </p:cSld>
  <p:clrMapOvr>
    <a:masterClrMapping/>
  </p:clrMapOvr>
  <p:transition spd="slow">
    <p:wip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9" name="Text Box 5"/>
          <p:cNvSpPr txBox="1">
            <a:spLocks noChangeArrowheads="1"/>
          </p:cNvSpPr>
          <p:nvPr/>
        </p:nvSpPr>
        <p:spPr bwMode="auto">
          <a:xfrm>
            <a:off x="684213" y="908050"/>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solidFill>
                  <a:srgbClr val="FF0000"/>
                </a:solidFill>
                <a:latin typeface="楷体" panose="02010609060101010101" pitchFamily="49" charset="-122"/>
                <a:ea typeface="楷体" panose="02010609060101010101" pitchFamily="49" charset="-122"/>
              </a:rPr>
              <a:t>高斯光束的自再现变换</a:t>
            </a:r>
            <a:r>
              <a:rPr lang="zh-CN" altLang="en-US" sz="2800" dirty="0">
                <a:latin typeface="楷体" panose="02010609060101010101" pitchFamily="49" charset="-122"/>
                <a:ea typeface="楷体" panose="02010609060101010101" pitchFamily="49" charset="-122"/>
              </a:rPr>
              <a:t>：如果一个高斯光束通过透镜后其结构不发生变化，及参数   或 </a:t>
            </a:r>
            <a:r>
              <a:rPr lang="en-US" altLang="zh-CN" sz="2800" i="1" dirty="0">
                <a:latin typeface="Times New Roman" pitchFamily="18" charset="0"/>
                <a:ea typeface="楷体" panose="02010609060101010101" pitchFamily="49" charset="-122"/>
              </a:rPr>
              <a:t>f </a:t>
            </a:r>
            <a:r>
              <a:rPr lang="zh-CN" altLang="en-US" sz="2800" dirty="0">
                <a:latin typeface="楷体" panose="02010609060101010101" pitchFamily="49" charset="-122"/>
                <a:ea typeface="楷体" panose="02010609060101010101" pitchFamily="49" charset="-122"/>
              </a:rPr>
              <a:t>不变。</a:t>
            </a:r>
          </a:p>
        </p:txBody>
      </p:sp>
      <p:graphicFrame>
        <p:nvGraphicFramePr>
          <p:cNvPr id="431110" name="Object 6"/>
          <p:cNvGraphicFramePr>
            <a:graphicFrameLocks noChangeAspect="1"/>
          </p:cNvGraphicFramePr>
          <p:nvPr/>
        </p:nvGraphicFramePr>
        <p:xfrm>
          <a:off x="5795963" y="1412875"/>
          <a:ext cx="504825" cy="474663"/>
        </p:xfrm>
        <a:graphic>
          <a:graphicData uri="http://schemas.openxmlformats.org/presentationml/2006/ole">
            <mc:AlternateContent xmlns:mc="http://schemas.openxmlformats.org/markup-compatibility/2006">
              <mc:Choice xmlns:v="urn:schemas-microsoft-com:vml" Requires="v">
                <p:oleObj spid="_x0000_s152581" name="公式" r:id="rId3" imgW="215640" imgH="228600" progId="Equation.3">
                  <p:embed/>
                </p:oleObj>
              </mc:Choice>
              <mc:Fallback>
                <p:oleObj name="公式" r:id="rId3" imgW="2156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412875"/>
                        <a:ext cx="504825" cy="47466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11" name="Text Box 7"/>
          <p:cNvSpPr txBox="1">
            <a:spLocks noChangeArrowheads="1"/>
          </p:cNvSpPr>
          <p:nvPr/>
        </p:nvSpPr>
        <p:spPr bwMode="auto">
          <a:xfrm>
            <a:off x="827088" y="2060575"/>
            <a:ext cx="215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数学表示：</a:t>
            </a:r>
          </a:p>
        </p:txBody>
      </p:sp>
      <p:graphicFrame>
        <p:nvGraphicFramePr>
          <p:cNvPr id="431112" name="Object 8"/>
          <p:cNvGraphicFramePr>
            <a:graphicFrameLocks noChangeAspect="1"/>
          </p:cNvGraphicFramePr>
          <p:nvPr/>
        </p:nvGraphicFramePr>
        <p:xfrm>
          <a:off x="2411413" y="2852738"/>
          <a:ext cx="1827212" cy="1311275"/>
        </p:xfrm>
        <a:graphic>
          <a:graphicData uri="http://schemas.openxmlformats.org/presentationml/2006/ole">
            <mc:AlternateContent xmlns:mc="http://schemas.openxmlformats.org/markup-compatibility/2006">
              <mc:Choice xmlns:v="urn:schemas-microsoft-com:vml" Requires="v">
                <p:oleObj spid="_x0000_s152582" name="公式" r:id="rId5" imgW="596880" imgH="482400" progId="Equation.3">
                  <p:embed/>
                </p:oleObj>
              </mc:Choice>
              <mc:Fallback>
                <p:oleObj name="公式" r:id="rId5" imgW="59688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2852738"/>
                        <a:ext cx="1827212" cy="131127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13" name="Text Box 9"/>
          <p:cNvSpPr txBox="1">
            <a:spLocks noChangeArrowheads="1"/>
          </p:cNvSpPr>
          <p:nvPr/>
        </p:nvSpPr>
        <p:spPr bwMode="auto">
          <a:xfrm>
            <a:off x="971550" y="2781300"/>
            <a:ext cx="1512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a:latin typeface="仿宋_GB2312" pitchFamily="49" charset="-122"/>
                <a:ea typeface="仿宋_GB2312" pitchFamily="49" charset="-122"/>
              </a:rPr>
              <a:t>（</a:t>
            </a:r>
            <a:r>
              <a:rPr lang="en-US" altLang="zh-CN" sz="2800">
                <a:latin typeface="仿宋_GB2312" pitchFamily="49" charset="-122"/>
                <a:ea typeface="仿宋_GB2312" pitchFamily="49" charset="-122"/>
              </a:rPr>
              <a:t>1</a:t>
            </a:r>
            <a:r>
              <a:rPr lang="zh-CN" altLang="en-US" sz="2800">
                <a:latin typeface="仿宋_GB2312" pitchFamily="49" charset="-122"/>
                <a:ea typeface="仿宋_GB2312" pitchFamily="49" charset="-122"/>
              </a:rPr>
              <a:t>）</a:t>
            </a:r>
          </a:p>
        </p:txBody>
      </p:sp>
      <p:sp>
        <p:nvSpPr>
          <p:cNvPr id="431114" name="Text Box 10"/>
          <p:cNvSpPr txBox="1">
            <a:spLocks noChangeArrowheads="1"/>
          </p:cNvSpPr>
          <p:nvPr/>
        </p:nvSpPr>
        <p:spPr bwMode="auto">
          <a:xfrm>
            <a:off x="971550" y="4365625"/>
            <a:ext cx="4608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仿宋_GB2312" pitchFamily="49" charset="-122"/>
                <a:ea typeface="仿宋_GB2312" pitchFamily="49" charset="-122"/>
              </a:rPr>
              <a:t>（</a:t>
            </a:r>
            <a:r>
              <a:rPr lang="en-US" altLang="zh-CN" sz="2800" dirty="0">
                <a:latin typeface="仿宋_GB2312" pitchFamily="49" charset="-122"/>
                <a:ea typeface="仿宋_GB2312" pitchFamily="49" charset="-122"/>
              </a:rPr>
              <a:t>2</a:t>
            </a:r>
            <a:r>
              <a:rPr lang="zh-CN" altLang="en-US" sz="2800" dirty="0">
                <a:latin typeface="仿宋_GB2312" pitchFamily="49" charset="-122"/>
                <a:ea typeface="仿宋_GB2312" pitchFamily="49" charset="-122"/>
              </a:rPr>
              <a:t>）</a:t>
            </a:r>
            <a:r>
              <a:rPr lang="en-US" altLang="zh-CN" sz="2800" dirty="0">
                <a:latin typeface="楷体" panose="02010609060101010101" pitchFamily="49" charset="-122"/>
                <a:ea typeface="楷体" panose="02010609060101010101" pitchFamily="49" charset="-122"/>
              </a:rPr>
              <a:t>q</a:t>
            </a:r>
            <a:r>
              <a:rPr lang="zh-CN" altLang="en-US" sz="2800" dirty="0">
                <a:latin typeface="楷体" panose="02010609060101010101" pitchFamily="49" charset="-122"/>
                <a:ea typeface="楷体" panose="02010609060101010101" pitchFamily="49" charset="-122"/>
              </a:rPr>
              <a:t>参数来表述</a:t>
            </a:r>
          </a:p>
        </p:txBody>
      </p:sp>
      <p:graphicFrame>
        <p:nvGraphicFramePr>
          <p:cNvPr id="431115" name="Object 11"/>
          <p:cNvGraphicFramePr>
            <a:graphicFrameLocks noChangeAspect="1"/>
          </p:cNvGraphicFramePr>
          <p:nvPr/>
        </p:nvGraphicFramePr>
        <p:xfrm>
          <a:off x="2124075" y="5157788"/>
          <a:ext cx="2955925" cy="620712"/>
        </p:xfrm>
        <a:graphic>
          <a:graphicData uri="http://schemas.openxmlformats.org/presentationml/2006/ole">
            <mc:AlternateContent xmlns:mc="http://schemas.openxmlformats.org/markup-compatibility/2006">
              <mc:Choice xmlns:v="urn:schemas-microsoft-com:vml" Requires="v">
                <p:oleObj spid="_x0000_s152583" name="公式" r:id="rId7" imgW="965160" imgH="228600" progId="Equation.3">
                  <p:embed/>
                </p:oleObj>
              </mc:Choice>
              <mc:Fallback>
                <p:oleObj name="公式" r:id="rId7" imgW="9651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5157788"/>
                        <a:ext cx="2955925" cy="620712"/>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198389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11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11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11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31112"/>
                                        </p:tgtEl>
                                        <p:attrNameLst>
                                          <p:attrName>style.visibility</p:attrName>
                                        </p:attrNameLst>
                                      </p:cBhvr>
                                      <p:to>
                                        <p:strVal val="visible"/>
                                      </p:to>
                                    </p:set>
                                    <p:animEffect transition="in" filter="blinds(horizontal)">
                                      <p:cBhvr>
                                        <p:cTn id="21" dur="500"/>
                                        <p:tgtEl>
                                          <p:spTgt spid="4311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3111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31115"/>
                                        </p:tgtEl>
                                        <p:attrNameLst>
                                          <p:attrName>style.visibility</p:attrName>
                                        </p:attrNameLst>
                                      </p:cBhvr>
                                      <p:to>
                                        <p:strVal val="visible"/>
                                      </p:to>
                                    </p:set>
                                    <p:animEffect transition="in" filter="blinds(horizontal)">
                                      <p:cBhvr>
                                        <p:cTn id="30" dur="500"/>
                                        <p:tgtEl>
                                          <p:spTgt spid="431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9" grpId="0"/>
      <p:bldP spid="431111" grpId="0"/>
      <p:bldP spid="431113" grpId="0"/>
      <p:bldP spid="43111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3200" b="1" dirty="0" smtClean="0">
                <a:ea typeface="楷体" panose="02010609060101010101" pitchFamily="49" charset="-122"/>
              </a:rPr>
              <a:t>一、利用透镜实现自再现变换</a:t>
            </a:r>
          </a:p>
        </p:txBody>
      </p:sp>
      <p:graphicFrame>
        <p:nvGraphicFramePr>
          <p:cNvPr id="433160" name="Object 8"/>
          <p:cNvGraphicFramePr>
            <a:graphicFrameLocks noGrp="1" noChangeAspect="1"/>
          </p:cNvGraphicFramePr>
          <p:nvPr>
            <p:ph sz="quarter" idx="2"/>
          </p:nvPr>
        </p:nvGraphicFramePr>
        <p:xfrm>
          <a:off x="1547813" y="1773238"/>
          <a:ext cx="935037" cy="420687"/>
        </p:xfrm>
        <a:graphic>
          <a:graphicData uri="http://schemas.openxmlformats.org/presentationml/2006/ole">
            <mc:AlternateContent xmlns:mc="http://schemas.openxmlformats.org/markup-compatibility/2006">
              <mc:Choice xmlns:v="urn:schemas-microsoft-com:vml" Requires="v">
                <p:oleObj spid="_x0000_s153608" name="公式" r:id="rId3" imgW="507960" imgH="228600" progId="Equation.3">
                  <p:embed/>
                </p:oleObj>
              </mc:Choice>
              <mc:Fallback>
                <p:oleObj name="公式" r:id="rId3" imgW="5079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773238"/>
                        <a:ext cx="935037" cy="420687"/>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3165" name="Object 13"/>
          <p:cNvGraphicFramePr>
            <a:graphicFrameLocks noGrp="1" noChangeAspect="1"/>
          </p:cNvGraphicFramePr>
          <p:nvPr>
            <p:ph sz="quarter" idx="3"/>
          </p:nvPr>
        </p:nvGraphicFramePr>
        <p:xfrm>
          <a:off x="1258888" y="3181350"/>
          <a:ext cx="2233612" cy="1062038"/>
        </p:xfrm>
        <a:graphic>
          <a:graphicData uri="http://schemas.openxmlformats.org/presentationml/2006/ole">
            <mc:AlternateContent xmlns:mc="http://schemas.openxmlformats.org/markup-compatibility/2006">
              <mc:Choice xmlns:v="urn:schemas-microsoft-com:vml" Requires="v">
                <p:oleObj spid="_x0000_s153609" name="公式" r:id="rId5" imgW="1282680" imgH="609480" progId="Equation.3">
                  <p:embed/>
                </p:oleObj>
              </mc:Choice>
              <mc:Fallback>
                <p:oleObj name="公式" r:id="rId5" imgW="1282680" imgH="609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181350"/>
                        <a:ext cx="2233612" cy="106203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3156" name="Text Box 4"/>
          <p:cNvSpPr txBox="1">
            <a:spLocks noChangeArrowheads="1"/>
          </p:cNvSpPr>
          <p:nvPr/>
        </p:nvSpPr>
        <p:spPr bwMode="auto">
          <a:xfrm>
            <a:off x="684213" y="1052513"/>
            <a:ext cx="5400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入射高斯光束：</a:t>
            </a:r>
            <a:r>
              <a:rPr lang="zh-CN" altLang="en-US" sz="2400" dirty="0"/>
              <a:t>   </a:t>
            </a:r>
            <a:r>
              <a:rPr lang="en-US" altLang="zh-CN" sz="2400" b="0" dirty="0"/>
              <a:t>,  </a:t>
            </a:r>
            <a:r>
              <a:rPr lang="en-US" altLang="zh-CN" sz="2400" b="0" i="1" dirty="0">
                <a:latin typeface="Times New Roman" pitchFamily="18" charset="0"/>
                <a:ea typeface="仿宋_GB2312" pitchFamily="49" charset="-122"/>
              </a:rPr>
              <a:t>F</a:t>
            </a:r>
            <a:r>
              <a:rPr lang="en-US" altLang="zh-CN" sz="2400" b="0" dirty="0">
                <a:latin typeface="Times New Roman" pitchFamily="18" charset="0"/>
              </a:rPr>
              <a:t>,  </a:t>
            </a:r>
            <a:r>
              <a:rPr lang="en-US" altLang="zh-CN" sz="2400" b="0" i="1" dirty="0">
                <a:latin typeface="Times New Roman" pitchFamily="18" charset="0"/>
              </a:rPr>
              <a:t>l</a:t>
            </a:r>
          </a:p>
        </p:txBody>
      </p:sp>
      <p:sp>
        <p:nvSpPr>
          <p:cNvPr id="433159" name="Text Box 7"/>
          <p:cNvSpPr txBox="1">
            <a:spLocks noChangeArrowheads="1"/>
          </p:cNvSpPr>
          <p:nvPr/>
        </p:nvSpPr>
        <p:spPr bwMode="auto">
          <a:xfrm>
            <a:off x="755650" y="1700213"/>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400" dirty="0">
                <a:latin typeface="楷体" panose="02010609060101010101" pitchFamily="49" charset="-122"/>
                <a:ea typeface="楷体" panose="02010609060101010101" pitchFamily="49" charset="-122"/>
              </a:rPr>
              <a:t>令  </a:t>
            </a:r>
          </a:p>
        </p:txBody>
      </p:sp>
      <p:sp>
        <p:nvSpPr>
          <p:cNvPr id="433162" name="Text Box 10"/>
          <p:cNvSpPr txBox="1">
            <a:spLocks noChangeArrowheads="1"/>
          </p:cNvSpPr>
          <p:nvPr/>
        </p:nvSpPr>
        <p:spPr bwMode="auto">
          <a:xfrm>
            <a:off x="755650" y="2924175"/>
            <a:ext cx="1511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得：</a:t>
            </a:r>
          </a:p>
        </p:txBody>
      </p:sp>
      <p:graphicFrame>
        <p:nvGraphicFramePr>
          <p:cNvPr id="433167" name="Object 15"/>
          <p:cNvGraphicFramePr>
            <a:graphicFrameLocks noGrp="1" noChangeAspect="1"/>
          </p:cNvGraphicFramePr>
          <p:nvPr>
            <p:ph sz="quarter" idx="4"/>
          </p:nvPr>
        </p:nvGraphicFramePr>
        <p:xfrm>
          <a:off x="3851275" y="3216275"/>
          <a:ext cx="2160588" cy="1017588"/>
        </p:xfrm>
        <a:graphic>
          <a:graphicData uri="http://schemas.openxmlformats.org/presentationml/2006/ole">
            <mc:AlternateContent xmlns:mc="http://schemas.openxmlformats.org/markup-compatibility/2006">
              <mc:Choice xmlns:v="urn:schemas-microsoft-com:vml" Requires="v">
                <p:oleObj spid="_x0000_s153610" name="公式" r:id="rId7" imgW="1295280" imgH="609480" progId="Equation.3">
                  <p:embed/>
                </p:oleObj>
              </mc:Choice>
              <mc:Fallback>
                <p:oleObj name="公式" r:id="rId7" imgW="1295280" imgH="609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3216275"/>
                        <a:ext cx="2160588" cy="1017588"/>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3169" name="Object 17"/>
          <p:cNvGraphicFramePr>
            <a:graphicFrameLocks noChangeAspect="1"/>
          </p:cNvGraphicFramePr>
          <p:nvPr/>
        </p:nvGraphicFramePr>
        <p:xfrm>
          <a:off x="2916238" y="4724400"/>
          <a:ext cx="1368425" cy="800100"/>
        </p:xfrm>
        <a:graphic>
          <a:graphicData uri="http://schemas.openxmlformats.org/presentationml/2006/ole">
            <mc:AlternateContent xmlns:mc="http://schemas.openxmlformats.org/markup-compatibility/2006">
              <mc:Choice xmlns:v="urn:schemas-microsoft-com:vml" Requires="v">
                <p:oleObj spid="_x0000_s153611" name="公式" r:id="rId9" imgW="672840" imgH="393480" progId="Equation.3">
                  <p:embed/>
                </p:oleObj>
              </mc:Choice>
              <mc:Fallback>
                <p:oleObj name="公式" r:id="rId9" imgW="67284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4724400"/>
                        <a:ext cx="1368425" cy="8001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3157" name="Object 5"/>
          <p:cNvGraphicFramePr>
            <a:graphicFrameLocks noGrp="1" noChangeAspect="1"/>
          </p:cNvGraphicFramePr>
          <p:nvPr>
            <p:ph sz="quarter" idx="1"/>
          </p:nvPr>
        </p:nvGraphicFramePr>
        <p:xfrm>
          <a:off x="3059113" y="1052513"/>
          <a:ext cx="436562" cy="461962"/>
        </p:xfrm>
        <a:graphic>
          <a:graphicData uri="http://schemas.openxmlformats.org/presentationml/2006/ole">
            <mc:AlternateContent xmlns:mc="http://schemas.openxmlformats.org/markup-compatibility/2006">
              <mc:Choice xmlns:v="urn:schemas-microsoft-com:vml" Requires="v">
                <p:oleObj spid="_x0000_s153612" name="公式" r:id="rId11" imgW="215640" imgH="228600" progId="Equation.3">
                  <p:embed/>
                </p:oleObj>
              </mc:Choice>
              <mc:Fallback>
                <p:oleObj name="公式" r:id="rId11" imgW="2156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3" y="1052513"/>
                        <a:ext cx="436562" cy="461962"/>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3170" name="Object 18"/>
          <p:cNvGraphicFramePr>
            <a:graphicFrameLocks noChangeAspect="1"/>
          </p:cNvGraphicFramePr>
          <p:nvPr/>
        </p:nvGraphicFramePr>
        <p:xfrm>
          <a:off x="3635375" y="1628775"/>
          <a:ext cx="2376488" cy="1149350"/>
        </p:xfrm>
        <a:graphic>
          <a:graphicData uri="http://schemas.openxmlformats.org/presentationml/2006/ole">
            <mc:AlternateContent xmlns:mc="http://schemas.openxmlformats.org/markup-compatibility/2006">
              <mc:Choice xmlns:v="urn:schemas-microsoft-com:vml" Requires="v">
                <p:oleObj spid="_x0000_s153613" name="公式" r:id="rId13" imgW="1523880" imgH="736560" progId="Equation.3">
                  <p:embed/>
                </p:oleObj>
              </mc:Choice>
              <mc:Fallback>
                <p:oleObj name="公式" r:id="rId13" imgW="1523880" imgH="7365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5375" y="1628775"/>
                        <a:ext cx="2376488" cy="114935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3171" name="AutoShape 19"/>
          <p:cNvSpPr>
            <a:spLocks noChangeArrowheads="1"/>
          </p:cNvSpPr>
          <p:nvPr/>
        </p:nvSpPr>
        <p:spPr bwMode="auto">
          <a:xfrm>
            <a:off x="2555875" y="1989138"/>
            <a:ext cx="1079500" cy="144462"/>
          </a:xfrm>
          <a:prstGeom prst="rightArrow">
            <a:avLst>
              <a:gd name="adj1" fmla="val 50000"/>
              <a:gd name="adj2" fmla="val 186814"/>
            </a:avLst>
          </a:prstGeom>
          <a:solidFill>
            <a:srgbClr val="FF0000"/>
          </a:solidFill>
          <a:ln w="9525" algn="ctr">
            <a:solidFill>
              <a:srgbClr val="FFFF00"/>
            </a:solidFill>
            <a:miter lim="800000"/>
            <a:headEnd/>
            <a:tailEnd/>
          </a:ln>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433172" name="Text Box 20"/>
          <p:cNvSpPr txBox="1">
            <a:spLocks noChangeArrowheads="1"/>
          </p:cNvSpPr>
          <p:nvPr/>
        </p:nvSpPr>
        <p:spPr bwMode="auto">
          <a:xfrm>
            <a:off x="6262688" y="3068638"/>
            <a:ext cx="28813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物高斯光束在透镜表面上的波面的曲率半径</a:t>
            </a:r>
          </a:p>
        </p:txBody>
      </p:sp>
      <p:sp>
        <p:nvSpPr>
          <p:cNvPr id="433173" name="AutoShape 21"/>
          <p:cNvSpPr>
            <a:spLocks/>
          </p:cNvSpPr>
          <p:nvPr/>
        </p:nvSpPr>
        <p:spPr bwMode="auto">
          <a:xfrm rot="5400000">
            <a:off x="3451225" y="3887788"/>
            <a:ext cx="373063" cy="1157287"/>
          </a:xfrm>
          <a:prstGeom prst="rightBrace">
            <a:avLst>
              <a:gd name="adj1" fmla="val 25851"/>
              <a:gd name="adj2" fmla="val 50000"/>
            </a:avLst>
          </a:prstGeom>
          <a:noFill/>
          <a:ln w="254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433174" name="Text Box 22"/>
          <p:cNvSpPr txBox="1">
            <a:spLocks noChangeArrowheads="1"/>
          </p:cNvSpPr>
          <p:nvPr/>
        </p:nvSpPr>
        <p:spPr bwMode="auto">
          <a:xfrm>
            <a:off x="250825" y="5589588"/>
            <a:ext cx="88931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ea typeface="楷体" panose="02010609060101010101" pitchFamily="49" charset="-122"/>
              </a:rPr>
              <a:t>当透镜的焦距等于高斯光束入射在透镜表面上的波面曲率半径的一半时，透镜对该高斯光束作自再现变换。</a:t>
            </a:r>
          </a:p>
        </p:txBody>
      </p:sp>
    </p:spTree>
    <p:extLst>
      <p:ext uri="{BB962C8B-B14F-4D97-AF65-F5344CB8AC3E}">
        <p14:creationId xmlns:p14="http://schemas.microsoft.com/office/powerpoint/2010/main" val="22179391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31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31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315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315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33160"/>
                                        </p:tgtEl>
                                        <p:attrNameLst>
                                          <p:attrName>style.visibility</p:attrName>
                                        </p:attrNameLst>
                                      </p:cBhvr>
                                      <p:to>
                                        <p:strVal val="visible"/>
                                      </p:to>
                                    </p:set>
                                    <p:animEffect transition="in" filter="blinds(horizontal)">
                                      <p:cBhvr>
                                        <p:cTn id="21" dur="500"/>
                                        <p:tgtEl>
                                          <p:spTgt spid="43316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3317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33170"/>
                                        </p:tgtEl>
                                        <p:attrNameLst>
                                          <p:attrName>style.visibility</p:attrName>
                                        </p:attrNameLst>
                                      </p:cBhvr>
                                      <p:to>
                                        <p:strVal val="visible"/>
                                      </p:to>
                                    </p:set>
                                    <p:animEffect transition="in" filter="blinds(horizontal)">
                                      <p:cBhvr>
                                        <p:cTn id="30" dur="500"/>
                                        <p:tgtEl>
                                          <p:spTgt spid="43317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316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33165"/>
                                        </p:tgtEl>
                                        <p:attrNameLst>
                                          <p:attrName>style.visibility</p:attrName>
                                        </p:attrNameLst>
                                      </p:cBhvr>
                                      <p:to>
                                        <p:strVal val="visible"/>
                                      </p:to>
                                    </p:set>
                                    <p:animEffect transition="in" filter="blinds(horizontal)">
                                      <p:cBhvr>
                                        <p:cTn id="39" dur="500"/>
                                        <p:tgtEl>
                                          <p:spTgt spid="43316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433167"/>
                                        </p:tgtEl>
                                        <p:attrNameLst>
                                          <p:attrName>style.visibility</p:attrName>
                                        </p:attrNameLst>
                                      </p:cBhvr>
                                      <p:to>
                                        <p:strVal val="visible"/>
                                      </p:to>
                                    </p:set>
                                    <p:animEffect transition="in" filter="blinds(horizontal)">
                                      <p:cBhvr>
                                        <p:cTn id="44" dur="500"/>
                                        <p:tgtEl>
                                          <p:spTgt spid="43316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317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317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33169"/>
                                        </p:tgtEl>
                                        <p:attrNameLst>
                                          <p:attrName>style.visibility</p:attrName>
                                        </p:attrNameLst>
                                      </p:cBhvr>
                                      <p:to>
                                        <p:strVal val="visible"/>
                                      </p:to>
                                    </p:set>
                                    <p:animEffect transition="in" filter="blinds(horizontal)">
                                      <p:cBhvr>
                                        <p:cTn id="57" dur="500"/>
                                        <p:tgtEl>
                                          <p:spTgt spid="4331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33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4" grpId="0"/>
      <p:bldP spid="433156" grpId="0"/>
      <p:bldP spid="433159" grpId="0"/>
      <p:bldP spid="433162" grpId="0"/>
      <p:bldP spid="433171" grpId="0" animBg="1"/>
      <p:bldP spid="433172" grpId="0"/>
      <p:bldP spid="433173" grpId="0" animBg="1"/>
      <p:bldP spid="43317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bwMode="auto">
          <a:xfrm>
            <a:off x="323850" y="188913"/>
            <a:ext cx="82296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3200" b="1" dirty="0" smtClean="0">
                <a:solidFill>
                  <a:schemeClr val="tx1"/>
                </a:solidFill>
                <a:ea typeface="楷体" panose="02010609060101010101" pitchFamily="49" charset="-122"/>
              </a:rPr>
              <a:t>二、球面反射镜对高斯光束的自再现变换</a:t>
            </a:r>
          </a:p>
        </p:txBody>
      </p:sp>
      <p:sp>
        <p:nvSpPr>
          <p:cNvPr id="439300" name="Text Box 4"/>
          <p:cNvSpPr txBox="1">
            <a:spLocks noChangeArrowheads="1"/>
          </p:cNvSpPr>
          <p:nvPr/>
        </p:nvSpPr>
        <p:spPr bwMode="auto">
          <a:xfrm>
            <a:off x="395288" y="836613"/>
            <a:ext cx="8497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、薄透镜与球面反射镜的等价性</a:t>
            </a:r>
          </a:p>
        </p:txBody>
      </p:sp>
      <p:sp>
        <p:nvSpPr>
          <p:cNvPr id="439301" name="Text Box 5"/>
          <p:cNvSpPr txBox="1">
            <a:spLocks noChangeArrowheads="1"/>
          </p:cNvSpPr>
          <p:nvPr/>
        </p:nvSpPr>
        <p:spPr bwMode="auto">
          <a:xfrm>
            <a:off x="539750" y="4005263"/>
            <a:ext cx="8353425"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latin typeface="楷体" panose="02010609060101010101" pitchFamily="49" charset="-122"/>
                <a:ea typeface="楷体" panose="02010609060101010101" pitchFamily="49" charset="-122"/>
              </a:rPr>
              <a:t>球面镜  物像高斯光束在反射镜的同一方</a:t>
            </a:r>
          </a:p>
          <a:p>
            <a:r>
              <a:rPr lang="zh-CN" altLang="en-US" sz="2800" dirty="0">
                <a:latin typeface="楷体" panose="02010609060101010101" pitchFamily="49" charset="-122"/>
                <a:ea typeface="楷体" panose="02010609060101010101" pitchFamily="49" charset="-122"/>
              </a:rPr>
              <a:t>        传播方向相反</a:t>
            </a:r>
          </a:p>
          <a:p>
            <a:r>
              <a:rPr lang="zh-CN" altLang="en-US" sz="2800" dirty="0">
                <a:latin typeface="楷体" panose="02010609060101010101" pitchFamily="49" charset="-122"/>
                <a:ea typeface="楷体" panose="02010609060101010101" pitchFamily="49" charset="-122"/>
              </a:rPr>
              <a:t>薄透镜  物像高斯光束各自处在透镜的不同两方向</a:t>
            </a:r>
          </a:p>
          <a:p>
            <a:r>
              <a:rPr lang="zh-CN" altLang="en-US" sz="2800" dirty="0">
                <a:latin typeface="楷体" panose="02010609060101010101" pitchFamily="49" charset="-122"/>
                <a:ea typeface="楷体" panose="02010609060101010101" pitchFamily="49" charset="-122"/>
              </a:rPr>
              <a:t>        传播方向相同 </a:t>
            </a:r>
          </a:p>
        </p:txBody>
      </p:sp>
      <p:sp>
        <p:nvSpPr>
          <p:cNvPr id="439302" name="Text Box 6"/>
          <p:cNvSpPr txBox="1">
            <a:spLocks noChangeArrowheads="1"/>
          </p:cNvSpPr>
          <p:nvPr/>
        </p:nvSpPr>
        <p:spPr bwMode="auto">
          <a:xfrm>
            <a:off x="468313" y="3429000"/>
            <a:ext cx="1584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zh-CN" altLang="en-US" sz="2800" dirty="0">
                <a:solidFill>
                  <a:srgbClr val="FF0000"/>
                </a:solidFill>
                <a:ea typeface="楷体" panose="02010609060101010101" pitchFamily="49" charset="-122"/>
              </a:rPr>
              <a:t>区别：</a:t>
            </a:r>
          </a:p>
        </p:txBody>
      </p:sp>
      <p:sp>
        <p:nvSpPr>
          <p:cNvPr id="439303" name="Text Box 7"/>
          <p:cNvSpPr txBox="1">
            <a:spLocks noChangeArrowheads="1"/>
          </p:cNvSpPr>
          <p:nvPr/>
        </p:nvSpPr>
        <p:spPr bwMode="auto">
          <a:xfrm>
            <a:off x="827088" y="1341438"/>
            <a:ext cx="79216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pPr>
              <a:lnSpc>
                <a:spcPct val="120000"/>
              </a:lnSpc>
              <a:spcBef>
                <a:spcPct val="0"/>
              </a:spcBef>
            </a:pPr>
            <a:r>
              <a:rPr lang="zh-CN" altLang="en-US" sz="2800" dirty="0">
                <a:latin typeface="楷体" panose="02010609060101010101" pitchFamily="49" charset="-122"/>
                <a:ea typeface="楷体" panose="02010609060101010101" pitchFamily="49" charset="-122"/>
              </a:rPr>
              <a:t>高斯光束通过透镜系统变换的所有公式都适用于高斯光束被球面镜反射的情形，只须将公式中透镜的焦距</a:t>
            </a:r>
            <a:r>
              <a:rPr lang="en-US" altLang="zh-CN" sz="2800" i="1" dirty="0">
                <a:latin typeface="Times New Roman" pitchFamily="18" charset="0"/>
                <a:ea typeface="楷体" panose="02010609060101010101" pitchFamily="49" charset="-122"/>
              </a:rPr>
              <a:t>F</a:t>
            </a:r>
            <a:r>
              <a:rPr lang="zh-CN" altLang="en-US" sz="2800" dirty="0">
                <a:latin typeface="楷体" panose="02010609060101010101" pitchFamily="49" charset="-122"/>
                <a:ea typeface="楷体" panose="02010609060101010101" pitchFamily="49" charset="-122"/>
              </a:rPr>
              <a:t>用球面镜的曲率半径</a:t>
            </a:r>
            <a:r>
              <a:rPr lang="en-US" altLang="zh-CN" sz="2800" i="1" dirty="0">
                <a:latin typeface="Times New Roman" pitchFamily="18" charset="0"/>
                <a:ea typeface="楷体" panose="02010609060101010101" pitchFamily="49" charset="-122"/>
              </a:rPr>
              <a:t>R</a:t>
            </a:r>
            <a:r>
              <a:rPr lang="zh-CN" altLang="en-US" sz="2800" dirty="0">
                <a:latin typeface="楷体" panose="02010609060101010101" pitchFamily="49" charset="-122"/>
                <a:ea typeface="楷体" panose="02010609060101010101" pitchFamily="49" charset="-122"/>
              </a:rPr>
              <a:t>的一半来代替。因此，两种情形高斯光束的变换关系都一样。</a:t>
            </a:r>
          </a:p>
        </p:txBody>
      </p:sp>
    </p:spTree>
    <p:extLst>
      <p:ext uri="{BB962C8B-B14F-4D97-AF65-F5344CB8AC3E}">
        <p14:creationId xmlns:p14="http://schemas.microsoft.com/office/powerpoint/2010/main" val="18699094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9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93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93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93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9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p:bldP spid="439300" grpId="0"/>
      <p:bldP spid="439301" grpId="0"/>
      <p:bldP spid="439302" grpId="0"/>
      <p:bldP spid="43930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836613"/>
            <a:ext cx="4319587"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Line 10"/>
          <p:cNvSpPr>
            <a:spLocks noChangeShapeType="1"/>
          </p:cNvSpPr>
          <p:nvPr/>
        </p:nvSpPr>
        <p:spPr bwMode="auto">
          <a:xfrm>
            <a:off x="7524750" y="2420938"/>
            <a:ext cx="2159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6" name="Freeform 19"/>
          <p:cNvSpPr>
            <a:spLocks/>
          </p:cNvSpPr>
          <p:nvPr/>
        </p:nvSpPr>
        <p:spPr bwMode="auto">
          <a:xfrm>
            <a:off x="6300788" y="1916113"/>
            <a:ext cx="1223962" cy="360362"/>
          </a:xfrm>
          <a:custGeom>
            <a:avLst/>
            <a:gdLst>
              <a:gd name="T0" fmla="*/ 0 w 726"/>
              <a:gd name="T1" fmla="*/ 51236 h 211"/>
              <a:gd name="T2" fmla="*/ 305148 w 726"/>
              <a:gd name="T3" fmla="*/ 51236 h 211"/>
              <a:gd name="T4" fmla="*/ 1223962 w 726"/>
              <a:gd name="T5" fmla="*/ 360362 h 211"/>
              <a:gd name="T6" fmla="*/ 0 60000 65536"/>
              <a:gd name="T7" fmla="*/ 0 60000 65536"/>
              <a:gd name="T8" fmla="*/ 0 60000 65536"/>
              <a:gd name="T9" fmla="*/ 0 w 726"/>
              <a:gd name="T10" fmla="*/ 0 h 211"/>
              <a:gd name="T11" fmla="*/ 726 w 726"/>
              <a:gd name="T12" fmla="*/ 211 h 211"/>
            </a:gdLst>
            <a:ahLst/>
            <a:cxnLst>
              <a:cxn ang="T6">
                <a:pos x="T0" y="T1"/>
              </a:cxn>
              <a:cxn ang="T7">
                <a:pos x="T2" y="T3"/>
              </a:cxn>
              <a:cxn ang="T8">
                <a:pos x="T4" y="T5"/>
              </a:cxn>
            </a:cxnLst>
            <a:rect l="T9" t="T10" r="T11" b="T12"/>
            <a:pathLst>
              <a:path w="726" h="211">
                <a:moveTo>
                  <a:pt x="0" y="30"/>
                </a:moveTo>
                <a:cubicBezTo>
                  <a:pt x="30" y="15"/>
                  <a:pt x="60" y="0"/>
                  <a:pt x="181" y="30"/>
                </a:cubicBezTo>
                <a:cubicBezTo>
                  <a:pt x="302" y="60"/>
                  <a:pt x="635" y="181"/>
                  <a:pt x="726" y="211"/>
                </a:cubicBez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3317" name="Line 20"/>
          <p:cNvSpPr>
            <a:spLocks noChangeShapeType="1"/>
          </p:cNvSpPr>
          <p:nvPr/>
        </p:nvSpPr>
        <p:spPr bwMode="auto">
          <a:xfrm>
            <a:off x="6516688" y="1700213"/>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8" name="Line 22"/>
          <p:cNvSpPr>
            <a:spLocks noChangeShapeType="1"/>
          </p:cNvSpPr>
          <p:nvPr/>
        </p:nvSpPr>
        <p:spPr bwMode="auto">
          <a:xfrm>
            <a:off x="7596188" y="1844675"/>
            <a:ext cx="0"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9" name="Line 23"/>
          <p:cNvSpPr>
            <a:spLocks noChangeShapeType="1"/>
          </p:cNvSpPr>
          <p:nvPr/>
        </p:nvSpPr>
        <p:spPr bwMode="auto">
          <a:xfrm>
            <a:off x="6732588" y="1844675"/>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0" name="Line 24"/>
          <p:cNvSpPr>
            <a:spLocks noChangeShapeType="1"/>
          </p:cNvSpPr>
          <p:nvPr/>
        </p:nvSpPr>
        <p:spPr bwMode="auto">
          <a:xfrm>
            <a:off x="7308850" y="2492375"/>
            <a:ext cx="287338" cy="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1" name="Line 26"/>
          <p:cNvSpPr>
            <a:spLocks noChangeShapeType="1"/>
          </p:cNvSpPr>
          <p:nvPr/>
        </p:nvSpPr>
        <p:spPr bwMode="auto">
          <a:xfrm>
            <a:off x="6948488" y="2997200"/>
            <a:ext cx="647700" cy="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2" name="Line 27"/>
          <p:cNvSpPr>
            <a:spLocks noChangeShapeType="1"/>
          </p:cNvSpPr>
          <p:nvPr/>
        </p:nvSpPr>
        <p:spPr bwMode="auto">
          <a:xfrm rot="10800000">
            <a:off x="6732588" y="2492375"/>
            <a:ext cx="360362" cy="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323" name="Group 36"/>
          <p:cNvGrpSpPr>
            <a:grpSpLocks/>
          </p:cNvGrpSpPr>
          <p:nvPr/>
        </p:nvGrpSpPr>
        <p:grpSpPr bwMode="auto">
          <a:xfrm>
            <a:off x="5651500" y="1268413"/>
            <a:ext cx="2736850" cy="1879600"/>
            <a:chOff x="3560" y="799"/>
            <a:chExt cx="1724" cy="1184"/>
          </a:xfrm>
        </p:grpSpPr>
        <p:sp>
          <p:nvSpPr>
            <p:cNvPr id="13325" name="Line 8"/>
            <p:cNvSpPr>
              <a:spLocks noChangeShapeType="1"/>
            </p:cNvSpPr>
            <p:nvPr/>
          </p:nvSpPr>
          <p:spPr bwMode="auto">
            <a:xfrm>
              <a:off x="4740" y="799"/>
              <a:ext cx="13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326" name="Group 35"/>
            <p:cNvGrpSpPr>
              <a:grpSpLocks/>
            </p:cNvGrpSpPr>
            <p:nvPr/>
          </p:nvGrpSpPr>
          <p:grpSpPr bwMode="auto">
            <a:xfrm>
              <a:off x="3560" y="799"/>
              <a:ext cx="1724" cy="1184"/>
              <a:chOff x="3560" y="799"/>
              <a:chExt cx="1724" cy="1184"/>
            </a:xfrm>
          </p:grpSpPr>
          <p:sp>
            <p:nvSpPr>
              <p:cNvPr id="13327" name="Freeform 14"/>
              <p:cNvSpPr>
                <a:spLocks/>
              </p:cNvSpPr>
              <p:nvPr/>
            </p:nvSpPr>
            <p:spPr bwMode="auto">
              <a:xfrm>
                <a:off x="3606" y="883"/>
                <a:ext cx="1179" cy="98"/>
              </a:xfrm>
              <a:custGeom>
                <a:avLst/>
                <a:gdLst>
                  <a:gd name="T0" fmla="*/ 0 w 1179"/>
                  <a:gd name="T1" fmla="*/ 45 h 98"/>
                  <a:gd name="T2" fmla="*/ 272 w 1179"/>
                  <a:gd name="T3" fmla="*/ 91 h 98"/>
                  <a:gd name="T4" fmla="*/ 1179 w 1179"/>
                  <a:gd name="T5" fmla="*/ 0 h 98"/>
                  <a:gd name="T6" fmla="*/ 0 60000 65536"/>
                  <a:gd name="T7" fmla="*/ 0 60000 65536"/>
                  <a:gd name="T8" fmla="*/ 0 60000 65536"/>
                  <a:gd name="T9" fmla="*/ 0 w 1179"/>
                  <a:gd name="T10" fmla="*/ 0 h 98"/>
                  <a:gd name="T11" fmla="*/ 1179 w 1179"/>
                  <a:gd name="T12" fmla="*/ 98 h 98"/>
                </a:gdLst>
                <a:ahLst/>
                <a:cxnLst>
                  <a:cxn ang="T6">
                    <a:pos x="T0" y="T1"/>
                  </a:cxn>
                  <a:cxn ang="T7">
                    <a:pos x="T2" y="T3"/>
                  </a:cxn>
                  <a:cxn ang="T8">
                    <a:pos x="T4" y="T5"/>
                  </a:cxn>
                </a:cxnLst>
                <a:rect l="T9" t="T10" r="T11" b="T12"/>
                <a:pathLst>
                  <a:path w="1179" h="98">
                    <a:moveTo>
                      <a:pt x="0" y="45"/>
                    </a:moveTo>
                    <a:cubicBezTo>
                      <a:pt x="38" y="71"/>
                      <a:pt x="76" y="98"/>
                      <a:pt x="272" y="91"/>
                    </a:cubicBezTo>
                    <a:cubicBezTo>
                      <a:pt x="468" y="84"/>
                      <a:pt x="1028" y="15"/>
                      <a:pt x="1179" y="0"/>
                    </a:cubicBez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grpSp>
            <p:nvGrpSpPr>
              <p:cNvPr id="13328" name="Group 34"/>
              <p:cNvGrpSpPr>
                <a:grpSpLocks/>
              </p:cNvGrpSpPr>
              <p:nvPr/>
            </p:nvGrpSpPr>
            <p:grpSpPr bwMode="auto">
              <a:xfrm>
                <a:off x="3560" y="799"/>
                <a:ext cx="1724" cy="1184"/>
                <a:chOff x="3560" y="799"/>
                <a:chExt cx="1724" cy="1184"/>
              </a:xfrm>
            </p:grpSpPr>
            <p:sp>
              <p:nvSpPr>
                <p:cNvPr id="13329" name="Line 6"/>
                <p:cNvSpPr>
                  <a:spLocks noChangeShapeType="1"/>
                </p:cNvSpPr>
                <p:nvPr/>
              </p:nvSpPr>
              <p:spPr bwMode="auto">
                <a:xfrm>
                  <a:off x="3560" y="1162"/>
                  <a:ext cx="1724" cy="0"/>
                </a:xfrm>
                <a:prstGeom prst="line">
                  <a:avLst/>
                </a:prstGeom>
                <a:noFill/>
                <a:ln w="1587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Line 11"/>
                <p:cNvSpPr>
                  <a:spLocks noChangeShapeType="1"/>
                </p:cNvSpPr>
                <p:nvPr/>
              </p:nvSpPr>
              <p:spPr bwMode="auto">
                <a:xfrm>
                  <a:off x="4876" y="799"/>
                  <a:ext cx="0" cy="7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1" name="Freeform 12"/>
                <p:cNvSpPr>
                  <a:spLocks/>
                </p:cNvSpPr>
                <p:nvPr/>
              </p:nvSpPr>
              <p:spPr bwMode="auto">
                <a:xfrm>
                  <a:off x="4740" y="799"/>
                  <a:ext cx="45" cy="726"/>
                </a:xfrm>
                <a:custGeom>
                  <a:avLst/>
                  <a:gdLst>
                    <a:gd name="T0" fmla="*/ 0 w 90"/>
                    <a:gd name="T1" fmla="*/ 0 h 726"/>
                    <a:gd name="T2" fmla="*/ 45 w 90"/>
                    <a:gd name="T3" fmla="*/ 363 h 726"/>
                    <a:gd name="T4" fmla="*/ 0 w 90"/>
                    <a:gd name="T5" fmla="*/ 726 h 726"/>
                    <a:gd name="T6" fmla="*/ 0 60000 65536"/>
                    <a:gd name="T7" fmla="*/ 0 60000 65536"/>
                    <a:gd name="T8" fmla="*/ 0 60000 65536"/>
                    <a:gd name="T9" fmla="*/ 0 w 90"/>
                    <a:gd name="T10" fmla="*/ 0 h 726"/>
                    <a:gd name="T11" fmla="*/ 90 w 90"/>
                    <a:gd name="T12" fmla="*/ 726 h 726"/>
                  </a:gdLst>
                  <a:ahLst/>
                  <a:cxnLst>
                    <a:cxn ang="T6">
                      <a:pos x="T0" y="T1"/>
                    </a:cxn>
                    <a:cxn ang="T7">
                      <a:pos x="T2" y="T3"/>
                    </a:cxn>
                    <a:cxn ang="T8">
                      <a:pos x="T4" y="T5"/>
                    </a:cxn>
                  </a:cxnLst>
                  <a:rect l="T9" t="T10" r="T11" b="T12"/>
                  <a:pathLst>
                    <a:path w="90" h="726">
                      <a:moveTo>
                        <a:pt x="0" y="0"/>
                      </a:moveTo>
                      <a:cubicBezTo>
                        <a:pt x="45" y="121"/>
                        <a:pt x="90" y="242"/>
                        <a:pt x="90" y="363"/>
                      </a:cubicBezTo>
                      <a:cubicBezTo>
                        <a:pt x="90" y="484"/>
                        <a:pt x="15" y="666"/>
                        <a:pt x="0" y="726"/>
                      </a:cubicBezTo>
                    </a:path>
                  </a:pathLst>
                </a:cu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3332" name="Freeform 17"/>
                <p:cNvSpPr>
                  <a:spLocks/>
                </p:cNvSpPr>
                <p:nvPr/>
              </p:nvSpPr>
              <p:spPr bwMode="auto">
                <a:xfrm>
                  <a:off x="3598" y="1337"/>
                  <a:ext cx="1142" cy="97"/>
                </a:xfrm>
                <a:custGeom>
                  <a:avLst/>
                  <a:gdLst>
                    <a:gd name="T0" fmla="*/ 8 w 1142"/>
                    <a:gd name="T1" fmla="*/ 52 h 97"/>
                    <a:gd name="T2" fmla="*/ 189 w 1142"/>
                    <a:gd name="T3" fmla="*/ 7 h 97"/>
                    <a:gd name="T4" fmla="*/ 1142 w 1142"/>
                    <a:gd name="T5" fmla="*/ 97 h 97"/>
                    <a:gd name="T6" fmla="*/ 0 60000 65536"/>
                    <a:gd name="T7" fmla="*/ 0 60000 65536"/>
                    <a:gd name="T8" fmla="*/ 0 60000 65536"/>
                    <a:gd name="T9" fmla="*/ 0 w 1142"/>
                    <a:gd name="T10" fmla="*/ 0 h 97"/>
                    <a:gd name="T11" fmla="*/ 1142 w 1142"/>
                    <a:gd name="T12" fmla="*/ 97 h 97"/>
                  </a:gdLst>
                  <a:ahLst/>
                  <a:cxnLst>
                    <a:cxn ang="T6">
                      <a:pos x="T0" y="T1"/>
                    </a:cxn>
                    <a:cxn ang="T7">
                      <a:pos x="T2" y="T3"/>
                    </a:cxn>
                    <a:cxn ang="T8">
                      <a:pos x="T4" y="T5"/>
                    </a:cxn>
                  </a:cxnLst>
                  <a:rect l="T9" t="T10" r="T11" b="T12"/>
                  <a:pathLst>
                    <a:path w="1142" h="97">
                      <a:moveTo>
                        <a:pt x="8" y="52"/>
                      </a:moveTo>
                      <a:cubicBezTo>
                        <a:pt x="4" y="26"/>
                        <a:pt x="0" y="0"/>
                        <a:pt x="189" y="7"/>
                      </a:cubicBezTo>
                      <a:cubicBezTo>
                        <a:pt x="378" y="14"/>
                        <a:pt x="983" y="82"/>
                        <a:pt x="1142" y="97"/>
                      </a:cubicBez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3333" name="Freeform 18"/>
                <p:cNvSpPr>
                  <a:spLocks/>
                </p:cNvSpPr>
                <p:nvPr/>
              </p:nvSpPr>
              <p:spPr bwMode="auto">
                <a:xfrm>
                  <a:off x="3969" y="890"/>
                  <a:ext cx="771" cy="211"/>
                </a:xfrm>
                <a:custGeom>
                  <a:avLst/>
                  <a:gdLst>
                    <a:gd name="T0" fmla="*/ 0 w 771"/>
                    <a:gd name="T1" fmla="*/ 181 h 211"/>
                    <a:gd name="T2" fmla="*/ 272 w 771"/>
                    <a:gd name="T3" fmla="*/ 181 h 211"/>
                    <a:gd name="T4" fmla="*/ 771 w 771"/>
                    <a:gd name="T5" fmla="*/ 0 h 211"/>
                    <a:gd name="T6" fmla="*/ 0 60000 65536"/>
                    <a:gd name="T7" fmla="*/ 0 60000 65536"/>
                    <a:gd name="T8" fmla="*/ 0 60000 65536"/>
                    <a:gd name="T9" fmla="*/ 0 w 771"/>
                    <a:gd name="T10" fmla="*/ 0 h 211"/>
                    <a:gd name="T11" fmla="*/ 771 w 771"/>
                    <a:gd name="T12" fmla="*/ 211 h 211"/>
                  </a:gdLst>
                  <a:ahLst/>
                  <a:cxnLst>
                    <a:cxn ang="T6">
                      <a:pos x="T0" y="T1"/>
                    </a:cxn>
                    <a:cxn ang="T7">
                      <a:pos x="T2" y="T3"/>
                    </a:cxn>
                    <a:cxn ang="T8">
                      <a:pos x="T4" y="T5"/>
                    </a:cxn>
                  </a:cxnLst>
                  <a:rect l="T9" t="T10" r="T11" b="T12"/>
                  <a:pathLst>
                    <a:path w="771" h="211">
                      <a:moveTo>
                        <a:pt x="0" y="181"/>
                      </a:moveTo>
                      <a:cubicBezTo>
                        <a:pt x="72" y="196"/>
                        <a:pt x="144" y="211"/>
                        <a:pt x="272" y="181"/>
                      </a:cubicBezTo>
                      <a:cubicBezTo>
                        <a:pt x="400" y="151"/>
                        <a:pt x="688" y="30"/>
                        <a:pt x="771" y="0"/>
                      </a:cubicBez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endParaRPr lang="zh-CN" altLang="en-US"/>
                </a:p>
              </p:txBody>
            </p:sp>
            <p:sp>
              <p:nvSpPr>
                <p:cNvPr id="13334" name="Line 21"/>
                <p:cNvSpPr>
                  <a:spLocks noChangeShapeType="1"/>
                </p:cNvSpPr>
                <p:nvPr/>
              </p:nvSpPr>
              <p:spPr bwMode="auto">
                <a:xfrm>
                  <a:off x="3742" y="981"/>
                  <a:ext cx="0" cy="9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5" name="Line 25"/>
                <p:cNvSpPr>
                  <a:spLocks noChangeShapeType="1"/>
                </p:cNvSpPr>
                <p:nvPr/>
              </p:nvSpPr>
              <p:spPr bwMode="auto">
                <a:xfrm>
                  <a:off x="4513" y="1706"/>
                  <a:ext cx="272" cy="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6" name="Line 28"/>
                <p:cNvSpPr>
                  <a:spLocks noChangeShapeType="1"/>
                </p:cNvSpPr>
                <p:nvPr/>
              </p:nvSpPr>
              <p:spPr bwMode="auto">
                <a:xfrm rot="10800000">
                  <a:off x="4105" y="1706"/>
                  <a:ext cx="272" cy="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7" name="Line 29"/>
                <p:cNvSpPr>
                  <a:spLocks noChangeShapeType="1"/>
                </p:cNvSpPr>
                <p:nvPr/>
              </p:nvSpPr>
              <p:spPr bwMode="auto">
                <a:xfrm rot="10800000">
                  <a:off x="3742" y="1888"/>
                  <a:ext cx="453" cy="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8" name="Text Box 30"/>
                <p:cNvSpPr txBox="1">
                  <a:spLocks noChangeArrowheads="1"/>
                </p:cNvSpPr>
                <p:nvPr/>
              </p:nvSpPr>
              <p:spPr bwMode="auto">
                <a:xfrm>
                  <a:off x="4422" y="148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a:latin typeface="Times New Roman" pitchFamily="18" charset="0"/>
                    </a:rPr>
                    <a:t>F</a:t>
                  </a:r>
                </a:p>
              </p:txBody>
            </p:sp>
            <p:sp>
              <p:nvSpPr>
                <p:cNvPr id="13339" name="Text Box 31"/>
                <p:cNvSpPr txBox="1">
                  <a:spLocks noChangeArrowheads="1"/>
                </p:cNvSpPr>
                <p:nvPr/>
              </p:nvSpPr>
              <p:spPr bwMode="auto">
                <a:xfrm>
                  <a:off x="4332" y="1616"/>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i="1">
                      <a:latin typeface="Times New Roman" pitchFamily="18" charset="0"/>
                    </a:rPr>
                    <a:t>l’</a:t>
                  </a:r>
                </a:p>
              </p:txBody>
            </p:sp>
            <p:sp>
              <p:nvSpPr>
                <p:cNvPr id="13340" name="Text Box 32"/>
                <p:cNvSpPr txBox="1">
                  <a:spLocks noChangeArrowheads="1"/>
                </p:cNvSpPr>
                <p:nvPr/>
              </p:nvSpPr>
              <p:spPr bwMode="auto">
                <a:xfrm>
                  <a:off x="4195" y="1752"/>
                  <a:ext cx="2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i="1">
                      <a:latin typeface="Times New Roman" pitchFamily="18" charset="0"/>
                    </a:rPr>
                    <a:t>l</a:t>
                  </a:r>
                </a:p>
              </p:txBody>
            </p:sp>
          </p:grpSp>
        </p:grpSp>
      </p:grpSp>
      <p:sp>
        <p:nvSpPr>
          <p:cNvPr id="440353" name="Text Box 33"/>
          <p:cNvSpPr txBox="1">
            <a:spLocks noChangeArrowheads="1"/>
          </p:cNvSpPr>
          <p:nvPr/>
        </p:nvSpPr>
        <p:spPr bwMode="auto">
          <a:xfrm>
            <a:off x="755650" y="3213100"/>
            <a:ext cx="8137525"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、球面反射镜对高斯光束的自再现变换</a:t>
            </a:r>
          </a:p>
          <a:p>
            <a:pPr>
              <a:lnSpc>
                <a:spcPct val="120000"/>
              </a:lnSpc>
              <a:spcBef>
                <a:spcPct val="20000"/>
              </a:spcBef>
            </a:pPr>
            <a:r>
              <a:rPr lang="zh-CN" altLang="en-US" sz="2800" dirty="0">
                <a:latin typeface="楷体" panose="02010609060101010101" pitchFamily="49" charset="-122"/>
                <a:ea typeface="楷体" panose="02010609060101010101" pitchFamily="49" charset="-122"/>
              </a:rPr>
              <a:t>  当入射在球面镜上的高斯光束波前曲率半径正好等于球面镜的曲率半径时，在反射时高斯光束的参数将不会发生变化，即像高斯光束与物高斯光束完全重合。</a:t>
            </a:r>
          </a:p>
          <a:p>
            <a:r>
              <a:rPr lang="zh-CN" altLang="en-US" sz="2800" dirty="0">
                <a:latin typeface="楷体" panose="02010609060101010101" pitchFamily="49" charset="-122"/>
                <a:ea typeface="楷体" panose="02010609060101010101" pitchFamily="49" charset="-122"/>
              </a:rPr>
              <a:t>            </a:t>
            </a:r>
            <a:r>
              <a:rPr lang="en-US" altLang="zh-CN" sz="2800" dirty="0">
                <a:latin typeface="Times New Roman" pitchFamily="18" charset="0"/>
                <a:ea typeface="楷体" panose="02010609060101010101" pitchFamily="49" charset="-122"/>
              </a:rPr>
              <a:t>——</a:t>
            </a:r>
            <a:r>
              <a:rPr lang="zh-CN" altLang="en-US" sz="2800" dirty="0">
                <a:solidFill>
                  <a:srgbClr val="FF0000"/>
                </a:solidFill>
                <a:latin typeface="楷体" panose="02010609060101010101" pitchFamily="49" charset="-122"/>
                <a:ea typeface="楷体" panose="02010609060101010101" pitchFamily="49" charset="-122"/>
              </a:rPr>
              <a:t>反射镜与高斯光束的波前相匹配</a:t>
            </a:r>
          </a:p>
        </p:txBody>
      </p:sp>
    </p:spTree>
    <p:extLst>
      <p:ext uri="{BB962C8B-B14F-4D97-AF65-F5344CB8AC3E}">
        <p14:creationId xmlns:p14="http://schemas.microsoft.com/office/powerpoint/2010/main" val="21988520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title"/>
          </p:nvPr>
        </p:nvSpPr>
        <p:spPr bwMode="auto">
          <a:xfrm>
            <a:off x="323850" y="188913"/>
            <a:ext cx="84963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3600" b="1" dirty="0" smtClean="0">
                <a:ea typeface="楷体" panose="02010609060101010101" pitchFamily="49" charset="-122"/>
              </a:rPr>
              <a:t>三、高斯光束的自再现变换与稳定球面腔</a:t>
            </a:r>
          </a:p>
        </p:txBody>
      </p:sp>
      <p:sp>
        <p:nvSpPr>
          <p:cNvPr id="441353" name="Text Box 9"/>
          <p:cNvSpPr txBox="1">
            <a:spLocks noChangeArrowheads="1"/>
          </p:cNvSpPr>
          <p:nvPr/>
        </p:nvSpPr>
        <p:spPr bwMode="auto">
          <a:xfrm>
            <a:off x="611188" y="908050"/>
            <a:ext cx="8137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t>      </a:t>
            </a:r>
            <a:r>
              <a:rPr lang="zh-CN" altLang="en-US" sz="2800" dirty="0">
                <a:latin typeface="楷体" panose="02010609060101010101" pitchFamily="49" charset="-122"/>
                <a:ea typeface="楷体" panose="02010609060101010101" pitchFamily="49" charset="-122"/>
              </a:rPr>
              <a:t>高斯光束被匹配反射镜作自再现变换在谐振腔中具有重要的意义。</a:t>
            </a:r>
          </a:p>
        </p:txBody>
      </p:sp>
      <p:sp>
        <p:nvSpPr>
          <p:cNvPr id="441354" name="Text Box 10"/>
          <p:cNvSpPr txBox="1">
            <a:spLocks noChangeArrowheads="1"/>
          </p:cNvSpPr>
          <p:nvPr/>
        </p:nvSpPr>
        <p:spPr bwMode="auto">
          <a:xfrm>
            <a:off x="684213" y="1844675"/>
            <a:ext cx="8208962"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、高斯光束：等相面近似为球面，且任意两个等相位面的曲率半径及间距之间满足稳定性条件。</a:t>
            </a:r>
          </a:p>
          <a:p>
            <a:pPr>
              <a:lnSpc>
                <a:spcPct val="110000"/>
              </a:lnSpc>
            </a:pPr>
            <a:r>
              <a:rPr lang="zh-CN" altLang="en-US" sz="2800" dirty="0">
                <a:latin typeface="楷体" panose="02010609060101010101" pitchFamily="49" charset="-122"/>
                <a:ea typeface="楷体" panose="02010609060101010101" pitchFamily="49" charset="-122"/>
              </a:rPr>
              <a:t>   如果将某高斯光束的两个等相位面用相应曲率半径的球面反射镜来代替，则将构成一个</a:t>
            </a:r>
            <a:r>
              <a:rPr lang="zh-CN" altLang="en-US" sz="2800" dirty="0">
                <a:solidFill>
                  <a:srgbClr val="FF0000"/>
                </a:solidFill>
                <a:latin typeface="楷体" panose="02010609060101010101" pitchFamily="49" charset="-122"/>
                <a:ea typeface="楷体" panose="02010609060101010101" pitchFamily="49" charset="-122"/>
              </a:rPr>
              <a:t>稳定腔</a:t>
            </a:r>
            <a:r>
              <a:rPr lang="zh-CN" altLang="en-US" sz="2800" dirty="0">
                <a:latin typeface="楷体" panose="02010609060101010101" pitchFamily="49" charset="-122"/>
                <a:ea typeface="楷体" panose="02010609060101010101" pitchFamily="49" charset="-122"/>
              </a:rPr>
              <a:t>，而该高斯光束被腔内的两个反射镜作自再现变换，因而成为该谐振腔的</a:t>
            </a:r>
            <a:r>
              <a:rPr lang="zh-CN" altLang="en-US" sz="2800" dirty="0">
                <a:solidFill>
                  <a:srgbClr val="FF0000"/>
                </a:solidFill>
                <a:latin typeface="楷体" panose="02010609060101010101" pitchFamily="49" charset="-122"/>
                <a:ea typeface="楷体" panose="02010609060101010101" pitchFamily="49" charset="-122"/>
              </a:rPr>
              <a:t>自再现模</a:t>
            </a:r>
            <a:r>
              <a:rPr lang="zh-CN" altLang="en-US" sz="2800" dirty="0">
                <a:latin typeface="楷体" panose="02010609060101010101" pitchFamily="49" charset="-122"/>
                <a:ea typeface="楷体" panose="02010609060101010101" pitchFamily="49" charset="-122"/>
              </a:rPr>
              <a:t>。</a:t>
            </a:r>
          </a:p>
        </p:txBody>
      </p:sp>
      <p:sp>
        <p:nvSpPr>
          <p:cNvPr id="441355" name="Text Box 11"/>
          <p:cNvSpPr txBox="1">
            <a:spLocks noChangeArrowheads="1"/>
          </p:cNvSpPr>
          <p:nvPr/>
        </p:nvSpPr>
        <p:spPr bwMode="auto">
          <a:xfrm>
            <a:off x="611188" y="4941888"/>
            <a:ext cx="79216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b="1">
                <a:solidFill>
                  <a:schemeClr val="tx1"/>
                </a:solidFill>
                <a:latin typeface="Arial" pitchFamily="34" charset="0"/>
                <a:ea typeface="宋体" pitchFamily="2" charset="-122"/>
              </a:defRPr>
            </a:lvl1pPr>
            <a:lvl2pPr marL="742950" indent="-285750">
              <a:defRPr kumimoji="1" b="1">
                <a:solidFill>
                  <a:schemeClr val="tx1"/>
                </a:solidFill>
                <a:latin typeface="Arial" pitchFamily="34" charset="0"/>
                <a:ea typeface="宋体" pitchFamily="2" charset="-122"/>
              </a:defRPr>
            </a:lvl2pPr>
            <a:lvl3pPr marL="1143000" indent="-228600">
              <a:defRPr kumimoji="1" b="1">
                <a:solidFill>
                  <a:schemeClr val="tx1"/>
                </a:solidFill>
                <a:latin typeface="Arial" pitchFamily="34" charset="0"/>
                <a:ea typeface="宋体" pitchFamily="2" charset="-122"/>
              </a:defRPr>
            </a:lvl3pPr>
            <a:lvl4pPr marL="1600200" indent="-228600">
              <a:defRPr kumimoji="1" b="1">
                <a:solidFill>
                  <a:schemeClr val="tx1"/>
                </a:solidFill>
                <a:latin typeface="Arial" pitchFamily="34" charset="0"/>
                <a:ea typeface="宋体" pitchFamily="2" charset="-122"/>
              </a:defRPr>
            </a:lvl4pPr>
            <a:lvl5pPr marL="2057400" indent="-228600">
              <a:defRPr kumimoji="1" b="1">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b="1">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b="1">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b="1">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b="1">
                <a:solidFill>
                  <a:schemeClr val="tx1"/>
                </a:solidFill>
                <a:latin typeface="Arial" pitchFamily="34" charset="0"/>
                <a:ea typeface="宋体" pitchFamily="2" charset="-122"/>
              </a:defRPr>
            </a:lvl9pPr>
          </a:lstStyle>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、任意稳定腔而言，只要适当选择高斯光束的束腰位置及腰斑大小，就可以使它成为该稳定腔的本征模。</a:t>
            </a:r>
            <a:endParaRPr lang="zh-CN" altLang="en-US" dirty="0"/>
          </a:p>
        </p:txBody>
      </p:sp>
    </p:spTree>
    <p:extLst>
      <p:ext uri="{BB962C8B-B14F-4D97-AF65-F5344CB8AC3E}">
        <p14:creationId xmlns:p14="http://schemas.microsoft.com/office/powerpoint/2010/main" val="10716929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13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13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1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3" grpId="0"/>
      <p:bldP spid="441354" grpId="0"/>
      <p:bldP spid="44135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ags/tag2.xml><?xml version="1.0" encoding="utf-8"?>
<p:tagLst xmlns:a="http://schemas.openxmlformats.org/drawingml/2006/main" xmlns:r="http://schemas.openxmlformats.org/officeDocument/2006/relationships" xmlns:p="http://schemas.openxmlformats.org/presentationml/2006/main">
  <p:tag name="TIMING" val="|0.4"/>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TIMING" val="|0.4"/>
</p:tagLst>
</file>

<file path=ppt/tags/tag6.xml><?xml version="1.0" encoding="utf-8"?>
<p:tagLst xmlns:a="http://schemas.openxmlformats.org/drawingml/2006/main" xmlns:r="http://schemas.openxmlformats.org/officeDocument/2006/relationships" xmlns:p="http://schemas.openxmlformats.org/presentationml/2006/main">
  <p:tag name="TIMING" val="|0.4"/>
</p:tagLst>
</file>

<file path=ppt/tags/tag7.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隶书"/>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6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006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仿宋_GB2312"/>
        <a:cs typeface=""/>
      </a:majorFont>
      <a:minorFont>
        <a:latin typeface="Arial"/>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6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006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仿宋_GB2312"/>
        <a:cs typeface=""/>
      </a:majorFont>
      <a:minorFont>
        <a:latin typeface="Arial"/>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6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006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eam">
  <a:themeElements>
    <a:clrScheme name="1_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1_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6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006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1_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1_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1_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1_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1_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1_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1_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1_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Beam">
  <a:themeElements>
    <a:clrScheme name="2_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2_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6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FF006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1"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2_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2_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2_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2_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2_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2_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2_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2_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5087</TotalTime>
  <Words>4998</Words>
  <Application>Microsoft Office PowerPoint</Application>
  <PresentationFormat>全屏显示(4:3)</PresentationFormat>
  <Paragraphs>533</Paragraphs>
  <Slides>102</Slides>
  <Notes>0</Notes>
  <HiddenSlides>2</HiddenSlides>
  <MMClips>0</MMClips>
  <ScaleCrop>false</ScaleCrop>
  <HeadingPairs>
    <vt:vector size="8" baseType="variant">
      <vt:variant>
        <vt:lpstr>已用的字体</vt:lpstr>
      </vt:variant>
      <vt:variant>
        <vt:i4>12</vt:i4>
      </vt:variant>
      <vt:variant>
        <vt:lpstr>主题</vt:lpstr>
      </vt:variant>
      <vt:variant>
        <vt:i4>5</vt:i4>
      </vt:variant>
      <vt:variant>
        <vt:lpstr>嵌入 OLE 服务器</vt:lpstr>
      </vt:variant>
      <vt:variant>
        <vt:i4>4</vt:i4>
      </vt:variant>
      <vt:variant>
        <vt:lpstr>幻灯片标题</vt:lpstr>
      </vt:variant>
      <vt:variant>
        <vt:i4>102</vt:i4>
      </vt:variant>
    </vt:vector>
  </HeadingPairs>
  <TitlesOfParts>
    <vt:vector size="123" baseType="lpstr">
      <vt:lpstr>Times New Roman</vt:lpstr>
      <vt:lpstr>隶书</vt:lpstr>
      <vt:lpstr>黑体</vt:lpstr>
      <vt:lpstr>Monotype Sorts</vt:lpstr>
      <vt:lpstr>MT Extra</vt:lpstr>
      <vt:lpstr>楷体</vt:lpstr>
      <vt:lpstr>Arial</vt:lpstr>
      <vt:lpstr>仿宋_GB2312</vt:lpstr>
      <vt:lpstr>Wingdings</vt:lpstr>
      <vt:lpstr>宋体</vt:lpstr>
      <vt:lpstr>Symbol</vt:lpstr>
      <vt:lpstr>华文中宋</vt:lpstr>
      <vt:lpstr>自定义设计方案</vt:lpstr>
      <vt:lpstr>1_自定义设计方案</vt:lpstr>
      <vt:lpstr>2_自定义设计方案</vt:lpstr>
      <vt:lpstr>1_Beam</vt:lpstr>
      <vt:lpstr>2_Beam</vt:lpstr>
      <vt:lpstr>Equation</vt:lpstr>
      <vt:lpstr>公式</vt:lpstr>
      <vt:lpstr>BMP 图像</vt:lpstr>
      <vt:lpstr>VISIO</vt:lpstr>
      <vt:lpstr>第六节  方形镜共焦腔的行波场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第七节  圆形镜共焦腔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第八节 一般稳定球面镜腔的模式特征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第九节 高斯光束的基本性质和特征参数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第十节   高斯光束q参数的变换规律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第十一节   高斯光束的聚焦与准直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第十二节   高斯光束的自再现变换与稳定球面腔  </vt:lpstr>
      <vt:lpstr>PowerPoint 演示文稿</vt:lpstr>
      <vt:lpstr>一、利用透镜实现自再现变换</vt:lpstr>
      <vt:lpstr>二、球面反射镜对高斯光束的自再现变换</vt:lpstr>
      <vt:lpstr>PowerPoint 演示文稿</vt:lpstr>
      <vt:lpstr>三、高斯光束的自再现变换与稳定球面腔</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葛文凯</cp:lastModifiedBy>
  <cp:revision>720</cp:revision>
  <dcterms:created xsi:type="dcterms:W3CDTF">2006-11-06T22:45:15Z</dcterms:created>
  <dcterms:modified xsi:type="dcterms:W3CDTF">2018-03-15T05:25:50Z</dcterms:modified>
</cp:coreProperties>
</file>