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1" r:id="rId3"/>
  </p:sldMasterIdLst>
  <p:notesMasterIdLst>
    <p:notesMasterId r:id="rId43"/>
  </p:notesMasterIdLst>
  <p:handoutMasterIdLst>
    <p:handoutMasterId r:id="rId44"/>
  </p:handoutMasterIdLst>
  <p:sldIdLst>
    <p:sldId id="586" r:id="rId4"/>
    <p:sldId id="607" r:id="rId5"/>
    <p:sldId id="590" r:id="rId6"/>
    <p:sldId id="591" r:id="rId7"/>
    <p:sldId id="592" r:id="rId8"/>
    <p:sldId id="608" r:id="rId9"/>
    <p:sldId id="593" r:id="rId10"/>
    <p:sldId id="609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17" r:id="rId19"/>
    <p:sldId id="618" r:id="rId20"/>
    <p:sldId id="619" r:id="rId21"/>
    <p:sldId id="620" r:id="rId22"/>
    <p:sldId id="621" r:id="rId23"/>
    <p:sldId id="622" r:id="rId24"/>
    <p:sldId id="623" r:id="rId25"/>
    <p:sldId id="624" r:id="rId26"/>
    <p:sldId id="625" r:id="rId27"/>
    <p:sldId id="626" r:id="rId28"/>
    <p:sldId id="627" r:id="rId29"/>
    <p:sldId id="628" r:id="rId30"/>
    <p:sldId id="629" r:id="rId31"/>
    <p:sldId id="630" r:id="rId32"/>
    <p:sldId id="631" r:id="rId33"/>
    <p:sldId id="632" r:id="rId34"/>
    <p:sldId id="633" r:id="rId35"/>
    <p:sldId id="634" r:id="rId36"/>
    <p:sldId id="635" r:id="rId37"/>
    <p:sldId id="636" r:id="rId38"/>
    <p:sldId id="637" r:id="rId39"/>
    <p:sldId id="638" r:id="rId40"/>
    <p:sldId id="639" r:id="rId41"/>
    <p:sldId id="640" r:id="rId42"/>
  </p:sldIdLst>
  <p:sldSz cx="9144000" cy="6858000" type="screen4x3"/>
  <p:notesSz cx="6858000" cy="9144000"/>
  <p:embeddedFontLst>
    <p:embeddedFont>
      <p:font typeface="Wingdings 3" panose="05040102010807070707" pitchFamily="18" charset="2"/>
      <p:regular r:id="rId45"/>
    </p:embeddedFont>
    <p:embeddedFont>
      <p:font typeface="华文中宋" panose="02010600040101010101" pitchFamily="2" charset="-122"/>
      <p:regular r:id="rId46"/>
    </p:embeddedFont>
    <p:embeddedFont>
      <p:font typeface="楷体" panose="02010609060101010101" pitchFamily="49" charset="-122"/>
      <p:regular r:id="rId47"/>
    </p:embeddedFont>
    <p:embeddedFont>
      <p:font typeface="黑体" panose="02010609060101010101" pitchFamily="49" charset="-122"/>
      <p:regular r:id="rId48"/>
    </p:embeddedFont>
    <p:embeddedFont>
      <p:font typeface="Wingdings 2" panose="05020102010507070707" pitchFamily="18" charset="2"/>
      <p:regular r:id="rId49"/>
    </p:embeddedFont>
    <p:embeddedFont>
      <p:font typeface="楷体_GB2312" panose="02010600030101010101" charset="-122"/>
      <p:regular r:id="rId50"/>
    </p:embeddedFont>
    <p:embeddedFont>
      <p:font typeface="隶书" panose="02010509060101010101" pitchFamily="49" charset="-122"/>
      <p:regular r:id="rId51"/>
    </p:embeddedFont>
  </p:embeddedFont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6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6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6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6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6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724B04"/>
    <a:srgbClr val="EA9908"/>
    <a:srgbClr val="FF0000"/>
    <a:srgbClr val="F1FFCD"/>
    <a:srgbClr val="990000"/>
    <a:srgbClr val="0033CC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1.fntdata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8" Type="http://schemas.openxmlformats.org/officeDocument/2006/relationships/slide" Target="slides/slide5.xml"/><Relationship Id="rId51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2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7" Type="http://schemas.openxmlformats.org/officeDocument/2006/relationships/image" Target="../media/image61.wmf"/><Relationship Id="rId2" Type="http://schemas.openxmlformats.org/officeDocument/2006/relationships/image" Target="../media/image56.e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43.wmf"/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e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e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3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5" Type="http://schemas.openxmlformats.org/officeDocument/2006/relationships/image" Target="../media/image139.wmf"/><Relationship Id="rId4" Type="http://schemas.openxmlformats.org/officeDocument/2006/relationships/image" Target="../media/image13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17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16.wmf"/><Relationship Id="rId16" Type="http://schemas.openxmlformats.org/officeDocument/2006/relationships/image" Target="../media/image20.wmf"/><Relationship Id="rId1" Type="http://schemas.openxmlformats.org/officeDocument/2006/relationships/image" Target="../media/image15.wmf"/><Relationship Id="rId6" Type="http://schemas.openxmlformats.org/officeDocument/2006/relationships/image" Target="../media/image5.wmf"/><Relationship Id="rId11" Type="http://schemas.openxmlformats.org/officeDocument/2006/relationships/image" Target="../media/image11.wmf"/><Relationship Id="rId5" Type="http://schemas.openxmlformats.org/officeDocument/2006/relationships/image" Target="../media/image3.wmf"/><Relationship Id="rId15" Type="http://schemas.openxmlformats.org/officeDocument/2006/relationships/image" Target="../media/image19.wmf"/><Relationship Id="rId10" Type="http://schemas.openxmlformats.org/officeDocument/2006/relationships/image" Target="../media/image10.wmf"/><Relationship Id="rId4" Type="http://schemas.openxmlformats.org/officeDocument/2006/relationships/image" Target="../media/image18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59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3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e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ea typeface="宋体" pitchFamily="2" charset="-122"/>
              </a:defRPr>
            </a:lvl1pPr>
          </a:lstStyle>
          <a:p>
            <a:pPr>
              <a:defRPr/>
            </a:pPr>
            <a:fld id="{ADCA7F65-B52A-4903-8F5D-1A18349D36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287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ea typeface="宋体" pitchFamily="2" charset="-122"/>
              </a:defRPr>
            </a:lvl1pPr>
          </a:lstStyle>
          <a:p>
            <a:pPr>
              <a:defRPr/>
            </a:pPr>
            <a:fld id="{11ECF9B9-907C-4C36-A702-5439431596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607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2841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41014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4975" y="274638"/>
            <a:ext cx="2108200" cy="54483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5375" cy="5448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9470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4255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7984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6852042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3575" y="1196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4575" y="1196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8543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5029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943652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957298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393730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90767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6763254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44440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4975" y="274638"/>
            <a:ext cx="2108200" cy="54483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5375" cy="5448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867808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53781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45138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4212778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3575" y="1196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4575" y="1196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72044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25178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80614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78029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91381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0247100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2721518"/>
      </p:ext>
    </p:extLst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35930"/>
      </p:ext>
    </p:extLst>
  </p:cSld>
  <p:clrMapOvr>
    <a:masterClrMapping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4975" y="274638"/>
            <a:ext cx="2108200" cy="54483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5375" cy="5448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3729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3575" y="1196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4575" y="1196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9729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7251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259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18428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956725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167532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3575" y="11969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8435" name="Picture 5" descr="图片2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1476375" y="6400800"/>
            <a:ext cx="60483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3366FF"/>
                </a:solidFill>
                <a:ea typeface="楷体" pitchFamily="49" charset="-122"/>
              </a:rPr>
              <a:t>太 原 理 工 大 学 理 学 院 物 理 系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80000"/>
        <a:buFont typeface="Wingdings" pitchFamily="2" charset="2"/>
        <a:buChar char="v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3575" y="11969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9459" name="Picture 3" descr="图片2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4"/>
          <p:cNvSpPr txBox="1">
            <a:spLocks noChangeArrowheads="1"/>
          </p:cNvSpPr>
          <p:nvPr userDrawn="1"/>
        </p:nvSpPr>
        <p:spPr bwMode="auto">
          <a:xfrm>
            <a:off x="1476375" y="6400800"/>
            <a:ext cx="60483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太 原 理 工 大 学 物理与光电工程学院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80000"/>
        <a:buFont typeface="Wingdings" pitchFamily="2" charset="2"/>
        <a:buChar char="v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3575" y="11969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0483" name="Picture 3" descr="图片2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Text Box 5"/>
          <p:cNvSpPr txBox="1">
            <a:spLocks noChangeArrowheads="1"/>
          </p:cNvSpPr>
          <p:nvPr userDrawn="1"/>
        </p:nvSpPr>
        <p:spPr bwMode="auto">
          <a:xfrm>
            <a:off x="1476375" y="6400800"/>
            <a:ext cx="60483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3366FF"/>
                </a:solidFill>
                <a:ea typeface="楷体" pitchFamily="49" charset="-122"/>
              </a:rPr>
              <a:t>太 原 理 工 大 学 理 学 院 物 理 系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80000"/>
        <a:buFont typeface="Wingdings" pitchFamily="2" charset="2"/>
        <a:buChar char="v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5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5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59.wmf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6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69.wmf"/><Relationship Id="rId9" Type="http://schemas.openxmlformats.org/officeDocument/2006/relationships/image" Target="../media/image7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7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8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8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95.w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98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06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03.wmf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0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2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1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27.wmf"/><Relationship Id="rId3" Type="http://schemas.openxmlformats.org/officeDocument/2006/relationships/oleObject" Target="../embeddings/oleObject130.bin"/><Relationship Id="rId21" Type="http://schemas.openxmlformats.org/officeDocument/2006/relationships/image" Target="../media/image128.wmf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26.wmf"/><Relationship Id="rId20" Type="http://schemas.openxmlformats.org/officeDocument/2006/relationships/oleObject" Target="../embeddings/oleObject139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2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4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3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3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38.e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4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46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4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image" Target="../media/image151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oleObject" Target="../embeddings/oleObject16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8.wmf"/><Relationship Id="rId11" Type="http://schemas.openxmlformats.org/officeDocument/2006/relationships/image" Target="../media/image150.wmf"/><Relationship Id="rId5" Type="http://schemas.openxmlformats.org/officeDocument/2006/relationships/oleObject" Target="../embeddings/oleObject159.bin"/><Relationship Id="rId15" Type="http://schemas.openxmlformats.org/officeDocument/2006/relationships/image" Target="../media/image152.wmf"/><Relationship Id="rId10" Type="http://schemas.openxmlformats.org/officeDocument/2006/relationships/oleObject" Target="../embeddings/oleObject161.bin"/><Relationship Id="rId4" Type="http://schemas.openxmlformats.org/officeDocument/2006/relationships/image" Target="../media/image147.wmf"/><Relationship Id="rId9" Type="http://schemas.openxmlformats.org/officeDocument/2006/relationships/image" Target="../media/image153.png"/><Relationship Id="rId14" Type="http://schemas.openxmlformats.org/officeDocument/2006/relationships/oleObject" Target="../embeddings/oleObject16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69.bin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57.wmf"/><Relationship Id="rId17" Type="http://schemas.openxmlformats.org/officeDocument/2006/relationships/image" Target="../media/image159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71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38.e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5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60.wmf"/><Relationship Id="rId4" Type="http://schemas.openxmlformats.org/officeDocument/2006/relationships/oleObject" Target="../embeddings/oleObject17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6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14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34" Type="http://schemas.openxmlformats.org/officeDocument/2006/relationships/image" Target="../media/image20.wmf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33" Type="http://schemas.openxmlformats.org/officeDocument/2006/relationships/oleObject" Target="../embeddings/oleObject31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2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11.wmf"/><Relationship Id="rId32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13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4.bin"/><Relationship Id="rId31" Type="http://schemas.openxmlformats.org/officeDocument/2006/relationships/oleObject" Target="../embeddings/oleObject30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5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28.bin"/><Relationship Id="rId30" Type="http://schemas.openxmlformats.org/officeDocument/2006/relationships/image" Target="../media/image14.wmf"/><Relationship Id="rId8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28.w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50825" y="1916113"/>
            <a:ext cx="86756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6000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第五章 </a:t>
            </a:r>
            <a:br>
              <a:rPr lang="zh-CN" altLang="en-US" sz="6000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6000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激光放大特性</a:t>
            </a:r>
            <a:br>
              <a:rPr lang="zh-CN" altLang="en-US" sz="6000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6000" dirty="0">
              <a:solidFill>
                <a:srgbClr val="99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8839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b="0" dirty="0">
                <a:latin typeface="Times New Roman" pitchFamily="18" charset="0"/>
                <a:ea typeface="楷体" panose="02010609060101010101" pitchFamily="49" charset="-122"/>
              </a:rPr>
              <a:t>     </a:t>
            </a:r>
            <a:r>
              <a:rPr lang="zh-CN" altLang="en-US" sz="2800" dirty="0">
                <a:latin typeface="Times New Roman" pitchFamily="18" charset="0"/>
                <a:ea typeface="楷体" panose="02010609060101010101" pitchFamily="49" charset="-122"/>
              </a:rPr>
              <a:t>由于增益饱和，当输入信号光很强或放大器很长，放大增益系数会下降，直到净增益系数为</a:t>
            </a:r>
            <a:r>
              <a:rPr lang="en-US" altLang="zh-CN" sz="2800" dirty="0">
                <a:latin typeface="Times New Roman" pitchFamily="18" charset="0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latin typeface="Times New Roman" pitchFamily="18" charset="0"/>
                <a:ea typeface="楷体" panose="02010609060101010101" pitchFamily="49" charset="-122"/>
              </a:rPr>
              <a:t>，光强不再增加。</a:t>
            </a:r>
          </a:p>
        </p:txBody>
      </p:sp>
      <p:graphicFrame>
        <p:nvGraphicFramePr>
          <p:cNvPr id="270339" name="Object 3"/>
          <p:cNvGraphicFramePr>
            <a:graphicFrameLocks noChangeAspect="1"/>
          </p:cNvGraphicFramePr>
          <p:nvPr/>
        </p:nvGraphicFramePr>
        <p:xfrm>
          <a:off x="395288" y="2492375"/>
          <a:ext cx="453707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公式" r:id="rId3" imgW="1942920" imgH="507960" progId="Equation.3">
                  <p:embed/>
                </p:oleObj>
              </mc:Choice>
              <mc:Fallback>
                <p:oleObj name="公式" r:id="rId3" imgW="194292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492375"/>
                        <a:ext cx="4537075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0" name="Object 4"/>
          <p:cNvGraphicFramePr>
            <a:graphicFrameLocks noChangeAspect="1"/>
          </p:cNvGraphicFramePr>
          <p:nvPr/>
        </p:nvGraphicFramePr>
        <p:xfrm>
          <a:off x="5715000" y="2590800"/>
          <a:ext cx="24050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公式" r:id="rId5" imgW="1117440" imgH="495000" progId="Equation.3">
                  <p:embed/>
                </p:oleObj>
              </mc:Choice>
              <mc:Fallback>
                <p:oleObj name="公式" r:id="rId5" imgW="111744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0"/>
                        <a:ext cx="2405063" cy="91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1" name="AutoShape 5"/>
          <p:cNvSpPr>
            <a:spLocks noChangeArrowheads="1"/>
          </p:cNvSpPr>
          <p:nvPr/>
        </p:nvSpPr>
        <p:spPr bwMode="auto">
          <a:xfrm>
            <a:off x="5105400" y="2895600"/>
            <a:ext cx="309563" cy="304800"/>
          </a:xfrm>
          <a:prstGeom prst="rightArrow">
            <a:avLst>
              <a:gd name="adj1" fmla="val 50000"/>
              <a:gd name="adj2" fmla="val 25391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250825" y="3789363"/>
            <a:ext cx="6256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四、放大器的增益谱宽及输出谱线轮廓</a:t>
            </a:r>
          </a:p>
        </p:txBody>
      </p:sp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228600" y="2286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三、最大输出光强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68313" y="4365625"/>
            <a:ext cx="8305800" cy="1614488"/>
            <a:chOff x="288" y="2880"/>
            <a:chExt cx="5232" cy="1017"/>
          </a:xfrm>
        </p:grpSpPr>
        <p:sp>
          <p:nvSpPr>
            <p:cNvPr id="7178" name="Text Box 8"/>
            <p:cNvSpPr txBox="1">
              <a:spLocks noChangeArrowheads="1"/>
            </p:cNvSpPr>
            <p:nvPr/>
          </p:nvSpPr>
          <p:spPr bwMode="auto">
            <a:xfrm>
              <a:off x="288" y="2880"/>
              <a:ext cx="5232" cy="1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rgbClr val="CC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增益谱宽：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当</a:t>
              </a:r>
              <a:r>
                <a:rPr lang="el-GR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ν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=</a:t>
              </a:r>
              <a:r>
                <a:rPr lang="el-GR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ν</a:t>
              </a:r>
              <a:r>
                <a:rPr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时，增益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l-GR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ν</a:t>
              </a:r>
              <a:r>
                <a:rPr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）最大，如果频率为</a:t>
              </a:r>
              <a:r>
                <a:rPr lang="el-GR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ν</a:t>
              </a:r>
              <a:r>
                <a:rPr lang="en-US" altLang="zh-CN" dirty="0">
                  <a:ea typeface="楷体" panose="02010609060101010101" pitchFamily="49" charset="-122"/>
                </a:rPr>
                <a:t>’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时的增益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G(</a:t>
              </a:r>
              <a:r>
                <a:rPr lang="el-GR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ν</a:t>
              </a:r>
              <a:r>
                <a:rPr lang="en-US" altLang="zh-CN" dirty="0">
                  <a:ea typeface="楷体" panose="02010609060101010101" pitchFamily="49" charset="-122"/>
                </a:rPr>
                <a:t>’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是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G(</a:t>
              </a:r>
              <a:r>
                <a:rPr lang="el-GR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ν</a:t>
              </a:r>
              <a:r>
                <a:rPr lang="en-US" altLang="zh-CN" sz="2800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的一半，则放大器的增益谱宽             。</a:t>
              </a:r>
              <a:endParaRPr lang="el-GR" altLang="zh-CN" sz="2800" dirty="0">
                <a:latin typeface="Times New Roman" pitchFamily="18" charset="0"/>
                <a:ea typeface="楷体" panose="02010609060101010101" pitchFamily="49" charset="-122"/>
              </a:endParaRPr>
            </a:p>
          </p:txBody>
        </p:sp>
        <p:graphicFrame>
          <p:nvGraphicFramePr>
            <p:cNvPr id="7172" name="Object 9"/>
            <p:cNvGraphicFramePr>
              <a:graphicFrameLocks noChangeAspect="1"/>
            </p:cNvGraphicFramePr>
            <p:nvPr/>
          </p:nvGraphicFramePr>
          <p:xfrm>
            <a:off x="1066" y="3612"/>
            <a:ext cx="131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name="公式" r:id="rId7" imgW="863280" imgH="228600" progId="Equation.3">
                    <p:embed/>
                  </p:oleObj>
                </mc:Choice>
                <mc:Fallback>
                  <p:oleObj name="公式" r:id="rId7" imgW="86328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612"/>
                          <a:ext cx="131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/>
      <p:bldP spid="270338" grpId="1"/>
      <p:bldP spid="270341" grpId="0" animBg="1"/>
      <p:bldP spid="270342" grpId="0"/>
      <p:bldP spid="2703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ext Box 2"/>
          <p:cNvSpPr txBox="1">
            <a:spLocks noChangeArrowheads="1"/>
          </p:cNvSpPr>
          <p:nvPr/>
        </p:nvSpPr>
        <p:spPr bwMode="auto">
          <a:xfrm>
            <a:off x="323850" y="4365625"/>
            <a:ext cx="8305800" cy="113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buFontTx/>
              <a:buChar char="•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无损</a:t>
            </a:r>
            <a:r>
              <a:rPr lang="zh-CN" altLang="en-US" sz="2800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大信号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均匀加宽光放大器：中心频率处饱和效应强，偏离中心频率饱和减弱。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  <a:sym typeface="Symbol" pitchFamily="18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2286000"/>
            <a:ext cx="7543800" cy="457200"/>
            <a:chOff x="576" y="1488"/>
            <a:chExt cx="4752" cy="288"/>
          </a:xfrm>
        </p:grpSpPr>
        <p:graphicFrame>
          <p:nvGraphicFramePr>
            <p:cNvPr id="8195" name="Object 4"/>
            <p:cNvGraphicFramePr>
              <a:graphicFrameLocks noChangeAspect="1"/>
            </p:cNvGraphicFramePr>
            <p:nvPr/>
          </p:nvGraphicFramePr>
          <p:xfrm>
            <a:off x="576" y="1488"/>
            <a:ext cx="76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公式" r:id="rId3" imgW="761760" imgH="279360" progId="Equation.3">
                    <p:embed/>
                  </p:oleObj>
                </mc:Choice>
                <mc:Fallback>
                  <p:oleObj name="公式" r:id="rId3" imgW="761760" imgH="2793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488"/>
                          <a:ext cx="76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Text Box 5"/>
            <p:cNvSpPr txBox="1">
              <a:spLocks noChangeArrowheads="1"/>
            </p:cNvSpPr>
            <p:nvPr/>
          </p:nvSpPr>
          <p:spPr bwMode="auto">
            <a:xfrm>
              <a:off x="1584" y="1488"/>
              <a:ext cx="37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sz="2400" dirty="0">
                  <a:latin typeface="Times New Roman" pitchFamily="18" charset="0"/>
                  <a:ea typeface="楷体" panose="02010609060101010101" pitchFamily="49" charset="-122"/>
                </a:rPr>
                <a:t>时</a:t>
              </a:r>
              <a:r>
                <a:rPr lang="zh-CN" altLang="en-US" sz="2400" b="0" dirty="0"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en-US" altLang="zh-CN" sz="2400" b="0" i="1" dirty="0" err="1">
                  <a:latin typeface="Symbol" pitchFamily="18" charset="2"/>
                  <a:ea typeface="宋体" pitchFamily="2" charset="-122"/>
                </a:rPr>
                <a:t>dn</a:t>
              </a:r>
              <a:r>
                <a:rPr lang="en-US" altLang="zh-CN" sz="2400" b="0" i="1" dirty="0">
                  <a:latin typeface="Symbol" pitchFamily="18" charset="2"/>
                  <a:ea typeface="宋体" pitchFamily="2" charset="-122"/>
                </a:rPr>
                <a:t> &lt;  </a:t>
              </a:r>
              <a:r>
                <a:rPr lang="en-US" altLang="zh-CN" sz="2400" b="0" i="1" dirty="0" err="1">
                  <a:latin typeface="Symbol" pitchFamily="18" charset="2"/>
                  <a:ea typeface="宋体" pitchFamily="2" charset="-122"/>
                </a:rPr>
                <a:t>Dn</a:t>
              </a:r>
              <a:r>
                <a:rPr lang="en-US" altLang="zh-CN" sz="2400" b="0" i="1" baseline="-25000" dirty="0" err="1"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lang="en-US" altLang="zh-CN" sz="2400" b="0" i="1" baseline="-25000" dirty="0">
                  <a:latin typeface="Times New Roman" pitchFamily="18" charset="0"/>
                  <a:ea typeface="宋体" pitchFamily="2" charset="-122"/>
                </a:rPr>
                <a:t>         </a:t>
              </a:r>
              <a:r>
                <a:rPr lang="en-US" altLang="zh-CN" sz="2400" b="0" i="1" dirty="0">
                  <a:latin typeface="Times New Roman" pitchFamily="18" charset="0"/>
                  <a:ea typeface="宋体" pitchFamily="2" charset="-122"/>
                </a:rPr>
                <a:t>G</a:t>
              </a:r>
              <a:r>
                <a:rPr lang="en-US" altLang="zh-CN" sz="2400" b="0" i="1" baseline="30000" dirty="0"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en-US" altLang="zh-CN" sz="2400" b="0" dirty="0"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lang="en-US" altLang="zh-CN" sz="2400" b="0" dirty="0">
                  <a:latin typeface="Symbol" pitchFamily="18" charset="2"/>
                  <a:ea typeface="宋体" pitchFamily="2" charset="-122"/>
                </a:rPr>
                <a:t>n</a:t>
              </a:r>
              <a:r>
                <a:rPr lang="en-US" altLang="zh-CN" sz="2400" b="0" dirty="0">
                  <a:latin typeface="Times New Roman" pitchFamily="18" charset="0"/>
                  <a:ea typeface="宋体" pitchFamily="2" charset="-122"/>
                </a:rPr>
                <a:t>) </a:t>
              </a:r>
              <a:r>
                <a:rPr lang="en-US" altLang="zh-CN" sz="2400" b="0" dirty="0">
                  <a:latin typeface="Symbol" pitchFamily="18" charset="2"/>
                  <a:ea typeface="宋体" pitchFamily="2" charset="-122"/>
                  <a:sym typeface="Symbol" pitchFamily="18" charset="2"/>
                </a:rPr>
                <a:t></a:t>
              </a:r>
              <a:r>
                <a:rPr lang="en-US" altLang="zh-CN" sz="2400" b="0" dirty="0">
                  <a:latin typeface="Times New Roman" pitchFamily="18" charset="0"/>
                  <a:ea typeface="宋体" pitchFamily="2" charset="-122"/>
                  <a:sym typeface="Wingdings" pitchFamily="2" charset="2"/>
                </a:rPr>
                <a:t> </a:t>
              </a:r>
              <a:r>
                <a:rPr lang="en-US" altLang="zh-CN" sz="2400" b="0" dirty="0">
                  <a:latin typeface="Symbol" pitchFamily="18" charset="2"/>
                  <a:ea typeface="宋体" pitchFamily="2" charset="-122"/>
                  <a:sym typeface="Symbol" pitchFamily="18" charset="2"/>
                </a:rPr>
                <a:t></a:t>
              </a:r>
              <a:r>
                <a:rPr lang="en-US" altLang="zh-CN" sz="2400" b="0" dirty="0">
                  <a:latin typeface="Times New Roman" pitchFamily="18" charset="0"/>
                  <a:ea typeface="宋体" pitchFamily="2" charset="-122"/>
                  <a:sym typeface="Wingdings" pitchFamily="2" charset="2"/>
                </a:rPr>
                <a:t>   </a:t>
              </a:r>
              <a:r>
                <a:rPr lang="en-US" altLang="zh-CN" sz="2400" b="0" i="1" dirty="0" err="1">
                  <a:latin typeface="Symbol" pitchFamily="18" charset="2"/>
                  <a:ea typeface="宋体" pitchFamily="2" charset="-122"/>
                </a:rPr>
                <a:t>dn</a:t>
              </a:r>
              <a:r>
                <a:rPr lang="en-US" altLang="zh-CN" sz="2400" b="0" i="1" dirty="0">
                  <a:latin typeface="Symbol" pitchFamily="18" charset="2"/>
                  <a:ea typeface="宋体" pitchFamily="2" charset="-122"/>
                </a:rPr>
                <a:t> </a:t>
              </a:r>
              <a:r>
                <a:rPr lang="en-US" altLang="zh-CN" sz="2400" b="0" dirty="0">
                  <a:latin typeface="Symbol" pitchFamily="18" charset="2"/>
                  <a:ea typeface="宋体" pitchFamily="2" charset="-122"/>
                  <a:sym typeface="Symbol" pitchFamily="18" charset="2"/>
                </a:rPr>
                <a:t></a:t>
              </a:r>
              <a:endParaRPr lang="en-US" altLang="zh-CN" sz="24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304800" y="381000"/>
            <a:ext cx="70342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无损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小信号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均匀加宽光放大器的增益谱宽</a:t>
            </a:r>
          </a:p>
        </p:txBody>
      </p:sp>
      <p:graphicFrame>
        <p:nvGraphicFramePr>
          <p:cNvPr id="271367" name="Object 7"/>
          <p:cNvGraphicFramePr>
            <a:graphicFrameLocks noChangeAspect="1"/>
          </p:cNvGraphicFramePr>
          <p:nvPr/>
        </p:nvGraphicFramePr>
        <p:xfrm>
          <a:off x="2819400" y="1143000"/>
          <a:ext cx="30480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公式" r:id="rId5" imgW="1892160" imgH="533160" progId="Equation.3">
                  <p:embed/>
                </p:oleObj>
              </mc:Choice>
              <mc:Fallback>
                <p:oleObj name="公式" r:id="rId5" imgW="189216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143000"/>
                        <a:ext cx="30480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468313" y="3789363"/>
            <a:ext cx="7467600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放大器输出光谱线轮廓将比入射光谱线轮廓窄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539750" y="5516563"/>
            <a:ext cx="8153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l-GR" altLang="zh-CN" sz="2800" dirty="0">
                <a:latin typeface="Times New Roman" pitchFamily="18" charset="0"/>
                <a:ea typeface="楷体" panose="02010609060101010101" pitchFamily="49" charset="-122"/>
              </a:rPr>
              <a:t>δν</a:t>
            </a:r>
            <a:r>
              <a:rPr lang="zh-CN" altLang="en-US" sz="2800" dirty="0">
                <a:latin typeface="Times New Roman" pitchFamily="18" charset="0"/>
                <a:ea typeface="楷体" panose="02010609060101010101" pitchFamily="49" charset="-122"/>
              </a:rPr>
              <a:t>将随输出光强</a:t>
            </a:r>
            <a:r>
              <a:rPr lang="en-US" altLang="zh-CN" sz="2800" b="0" dirty="0">
                <a:latin typeface="Times New Roman" pitchFamily="18" charset="0"/>
                <a:ea typeface="楷体" panose="02010609060101010101" pitchFamily="49" charset="-122"/>
              </a:rPr>
              <a:t>I(</a:t>
            </a:r>
            <a:r>
              <a:rPr lang="en-US" altLang="zh-CN" sz="2800" b="0" i="1" dirty="0">
                <a:latin typeface="Times New Roman" pitchFamily="18" charset="0"/>
                <a:ea typeface="楷体" panose="02010609060101010101" pitchFamily="49" charset="-122"/>
              </a:rPr>
              <a:t>l</a:t>
            </a:r>
            <a:r>
              <a:rPr lang="en-US" altLang="zh-CN" sz="2800" b="0" dirty="0">
                <a:latin typeface="Times New Roman" pitchFamily="18" charset="0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" panose="02010609060101010101" pitchFamily="49" charset="-122"/>
              </a:rPr>
              <a:t>的增加而增加，当</a:t>
            </a:r>
            <a:r>
              <a:rPr lang="en-US" altLang="zh-CN" sz="2800" b="0" dirty="0">
                <a:latin typeface="Times New Roman" pitchFamily="18" charset="0"/>
                <a:ea typeface="楷体" panose="02010609060101010101" pitchFamily="49" charset="-122"/>
              </a:rPr>
              <a:t>I(</a:t>
            </a:r>
            <a:r>
              <a:rPr lang="en-US" altLang="zh-CN" sz="2800" b="0" i="1" dirty="0">
                <a:latin typeface="Times New Roman" pitchFamily="18" charset="0"/>
                <a:ea typeface="楷体" panose="02010609060101010101" pitchFamily="49" charset="-122"/>
              </a:rPr>
              <a:t>l</a:t>
            </a:r>
            <a:r>
              <a:rPr lang="en-US" altLang="zh-CN" sz="2800" b="0" dirty="0">
                <a:latin typeface="Times New Roman" pitchFamily="18" charset="0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" panose="02010609060101010101" pitchFamily="49" charset="-122"/>
              </a:rPr>
              <a:t>足够大时， </a:t>
            </a:r>
            <a:r>
              <a:rPr lang="el-GR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δν</a:t>
            </a:r>
            <a:r>
              <a:rPr lang="zh-CN" altLang="en-US" sz="2800" dirty="0">
                <a:latin typeface="Times New Roman" pitchFamily="18" charset="0"/>
                <a:ea typeface="楷体" panose="02010609060101010101" pitchFamily="49" charset="-122"/>
              </a:rPr>
              <a:t>可能超过</a:t>
            </a:r>
            <a:r>
              <a:rPr lang="el-GR" altLang="zh-CN" sz="2000" i="1" dirty="0">
                <a:latin typeface="Times New Roman" pitchFamily="18" charset="0"/>
                <a:ea typeface="楷体" panose="02010609060101010101" pitchFamily="49" charset="-122"/>
              </a:rPr>
              <a:t>△</a:t>
            </a:r>
            <a:r>
              <a:rPr lang="el-GR" altLang="zh-CN" sz="2800" i="1" dirty="0">
                <a:latin typeface="Times New Roman" pitchFamily="18" charset="0"/>
                <a:ea typeface="宋体" pitchFamily="2" charset="-122"/>
              </a:rPr>
              <a:t>ν</a:t>
            </a:r>
            <a:r>
              <a:rPr lang="en-US" altLang="zh-CN" sz="2400" i="1" baseline="-25000" dirty="0">
                <a:latin typeface="Times New Roman" pitchFamily="18" charset="0"/>
                <a:ea typeface="宋体" pitchFamily="2" charset="-122"/>
              </a:rPr>
              <a:t>H</a:t>
            </a:r>
            <a:r>
              <a:rPr lang="zh-CN" altLang="en-US" sz="2400" i="1" baseline="-25000" dirty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323850" y="2852738"/>
            <a:ext cx="84248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ea typeface="楷体" panose="02010609060101010101" pitchFamily="49" charset="-122"/>
              </a:rPr>
              <a:t>  </a:t>
            </a:r>
            <a:r>
              <a:rPr lang="zh-CN" altLang="en-US" sz="2800" dirty="0">
                <a:ea typeface="楷体" panose="02010609060101010101" pitchFamily="49" charset="-122"/>
              </a:rPr>
              <a:t>放大器的增益具有中心频率增益大，偏离中心频率处增益小的特征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2" grpId="0"/>
      <p:bldP spid="271366" grpId="0"/>
      <p:bldP spid="271368" grpId="0"/>
      <p:bldP spid="271369" grpId="0"/>
      <p:bldP spid="2713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ext Box 2"/>
          <p:cNvSpPr txBox="1">
            <a:spLocks noChangeArrowheads="1"/>
          </p:cNvSpPr>
          <p:nvPr/>
        </p:nvSpPr>
        <p:spPr bwMode="auto">
          <a:xfrm>
            <a:off x="381000" y="914400"/>
            <a:ext cx="8332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accent2"/>
                </a:solidFill>
                <a:ea typeface="楷体" panose="02010609060101010101" pitchFamily="49" charset="-122"/>
              </a:rPr>
              <a:t>掺铒光纤放大器</a:t>
            </a:r>
            <a:r>
              <a:rPr lang="zh-CN" altLang="en-US" sz="2400" b="0" dirty="0">
                <a:solidFill>
                  <a:schemeClr val="accent2"/>
                </a:solidFill>
                <a:ea typeface="黑体" pitchFamily="49" charset="-122"/>
              </a:rPr>
              <a:t> </a:t>
            </a:r>
            <a:r>
              <a:rPr lang="en-US" altLang="zh-CN" sz="2400" b="0" dirty="0">
                <a:solidFill>
                  <a:srgbClr val="D60093"/>
                </a:solidFill>
                <a:ea typeface="黑体" pitchFamily="49" charset="-122"/>
              </a:rPr>
              <a:t>EDFA</a:t>
            </a:r>
            <a:r>
              <a:rPr lang="zh-CN" altLang="en-US" sz="2400" b="0" dirty="0">
                <a:ea typeface="黑体" pitchFamily="49" charset="-122"/>
              </a:rPr>
              <a:t>－</a:t>
            </a:r>
            <a:r>
              <a:rPr lang="en-US" altLang="zh-CN" sz="2400" b="0" dirty="0">
                <a:ea typeface="黑体" pitchFamily="49" charset="-122"/>
              </a:rPr>
              <a:t>Erbium Doped Fiber Amplifier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304800" y="4495800"/>
            <a:ext cx="8839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400" dirty="0">
                <a:ea typeface="楷体" panose="02010609060101010101" pitchFamily="49" charset="-122"/>
              </a:rPr>
              <a:t>  </a:t>
            </a:r>
            <a:r>
              <a:rPr lang="zh-CN" altLang="en-US" sz="2400" dirty="0">
                <a:ea typeface="楷体" panose="02010609060101010101" pitchFamily="49" charset="-122"/>
              </a:rPr>
              <a:t>光信号速率：</a:t>
            </a:r>
            <a:r>
              <a:rPr lang="en-US" altLang="zh-CN" sz="2400" b="0" dirty="0">
                <a:solidFill>
                  <a:srgbClr val="D60093"/>
                </a:solidFill>
                <a:latin typeface="Times New Roman" pitchFamily="18" charset="0"/>
                <a:ea typeface="黑体" pitchFamily="49" charset="-122"/>
              </a:rPr>
              <a:t>10</a:t>
            </a:r>
            <a:r>
              <a:rPr lang="en-US" altLang="zh-CN" sz="2400" b="0" baseline="30000" dirty="0">
                <a:solidFill>
                  <a:srgbClr val="D60093"/>
                </a:solidFill>
                <a:latin typeface="Times New Roman" pitchFamily="18" charset="0"/>
                <a:ea typeface="黑体" pitchFamily="49" charset="-122"/>
              </a:rPr>
              <a:t>8</a:t>
            </a:r>
            <a:r>
              <a:rPr lang="zh-CN" altLang="en-US" sz="2400" b="0" dirty="0">
                <a:solidFill>
                  <a:srgbClr val="D60093"/>
                </a:solidFill>
                <a:latin typeface="Times New Roman" pitchFamily="18" charset="0"/>
                <a:ea typeface="黑体" pitchFamily="49" charset="-122"/>
              </a:rPr>
              <a:t>－</a:t>
            </a:r>
            <a:r>
              <a:rPr lang="en-US" altLang="zh-CN" sz="2400" b="0" dirty="0">
                <a:solidFill>
                  <a:srgbClr val="D60093"/>
                </a:solidFill>
                <a:latin typeface="Times New Roman" pitchFamily="18" charset="0"/>
                <a:ea typeface="黑体" pitchFamily="49" charset="-122"/>
              </a:rPr>
              <a:t>10</a:t>
            </a:r>
            <a:r>
              <a:rPr lang="en-US" altLang="zh-CN" sz="2400" b="0" baseline="30000" dirty="0">
                <a:solidFill>
                  <a:srgbClr val="D60093"/>
                </a:solidFill>
                <a:latin typeface="Times New Roman" pitchFamily="18" charset="0"/>
                <a:ea typeface="黑体" pitchFamily="49" charset="-122"/>
              </a:rPr>
              <a:t>10</a:t>
            </a:r>
            <a:r>
              <a:rPr lang="en-US" altLang="zh-CN" sz="2400" b="0" dirty="0">
                <a:solidFill>
                  <a:srgbClr val="D60093"/>
                </a:solidFill>
                <a:latin typeface="Times New Roman" pitchFamily="18" charset="0"/>
                <a:ea typeface="黑体" pitchFamily="49" charset="-122"/>
              </a:rPr>
              <a:t>b/s</a:t>
            </a:r>
            <a:r>
              <a:rPr lang="zh-CN" altLang="en-US" sz="2400" b="0" dirty="0">
                <a:latin typeface="Times New Roman" pitchFamily="18" charset="0"/>
                <a:ea typeface="黑体" pitchFamily="49" charset="-122"/>
              </a:rPr>
              <a:t>（</a:t>
            </a:r>
            <a:r>
              <a:rPr lang="en-US" altLang="zh-CN" sz="2400" b="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T=10</a:t>
            </a:r>
            <a:r>
              <a:rPr lang="en-US" altLang="zh-CN" sz="2400" b="0" baseline="300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-8</a:t>
            </a:r>
            <a:r>
              <a:rPr lang="zh-CN" altLang="en-US" sz="2400" b="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～</a:t>
            </a:r>
            <a:r>
              <a:rPr lang="en-US" altLang="zh-CN" sz="2400" b="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10</a:t>
            </a:r>
            <a:r>
              <a:rPr lang="en-US" altLang="zh-CN" sz="2400" b="0" baseline="300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-10 </a:t>
            </a:r>
            <a:r>
              <a:rPr lang="en-US" altLang="zh-CN" sz="2400" b="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s </a:t>
            </a:r>
            <a:r>
              <a:rPr lang="zh-CN" altLang="en-US" sz="2400" b="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）</a:t>
            </a:r>
            <a:r>
              <a:rPr lang="zh-CN" altLang="en-US" sz="2400" dirty="0">
                <a:ea typeface="楷体" panose="02010609060101010101" pitchFamily="49" charset="-122"/>
                <a:sym typeface="Symbol" pitchFamily="18" charset="2"/>
              </a:rPr>
              <a:t>铒离子</a:t>
            </a:r>
            <a:r>
              <a:rPr lang="zh-CN" altLang="en-US" sz="2400" b="0" dirty="0">
                <a:ea typeface="黑体" pitchFamily="49" charset="-122"/>
                <a:sym typeface="Symbol" pitchFamily="18" charset="2"/>
              </a:rPr>
              <a:t>  </a:t>
            </a:r>
            <a:r>
              <a:rPr lang="en-US" altLang="zh-CN" sz="2400" b="0" dirty="0">
                <a:solidFill>
                  <a:srgbClr val="D60093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T</a:t>
            </a:r>
            <a:r>
              <a:rPr lang="en-US" altLang="zh-CN" sz="2400" b="0" baseline="-25000" dirty="0">
                <a:solidFill>
                  <a:srgbClr val="D60093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lang="en-US" altLang="zh-CN" sz="2400" b="0" dirty="0">
                <a:solidFill>
                  <a:srgbClr val="D60093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=10</a:t>
            </a:r>
            <a:r>
              <a:rPr lang="en-US" altLang="zh-CN" sz="2400" b="0" baseline="30000" dirty="0">
                <a:solidFill>
                  <a:srgbClr val="D60093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-2</a:t>
            </a:r>
            <a:r>
              <a:rPr lang="en-US" altLang="zh-CN" sz="2400" b="0" baseline="30000" dirty="0">
                <a:solidFill>
                  <a:srgbClr val="D60093"/>
                </a:solidFill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sz="2400" b="0" dirty="0">
                <a:solidFill>
                  <a:srgbClr val="D60093"/>
                </a:solidFill>
                <a:ea typeface="黑体" pitchFamily="49" charset="-122"/>
                <a:sym typeface="Symbol" pitchFamily="18" charset="2"/>
              </a:rPr>
              <a:t>s</a:t>
            </a:r>
            <a:r>
              <a:rPr lang="en-US" altLang="zh-CN" sz="2400" b="0" dirty="0">
                <a:solidFill>
                  <a:srgbClr val="FF66CC"/>
                </a:solidFill>
                <a:ea typeface="黑体" pitchFamily="49" charset="-122"/>
                <a:sym typeface="Symbol" pitchFamily="18" charset="2"/>
              </a:rPr>
              <a:t> 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T&lt;&lt;T</a:t>
            </a:r>
            <a:r>
              <a:rPr lang="en-US" altLang="zh-CN" sz="2400" baseline="-250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lang="en-US" altLang="zh-CN" sz="2400" b="0" dirty="0">
                <a:ea typeface="黑体" pitchFamily="49" charset="-122"/>
                <a:sym typeface="Symbol" pitchFamily="18" charset="2"/>
              </a:rPr>
              <a:t>  </a:t>
            </a:r>
            <a:r>
              <a:rPr lang="zh-CN" altLang="en-US" sz="2400" dirty="0">
                <a:ea typeface="楷体" panose="02010609060101010101" pitchFamily="49" charset="-122"/>
                <a:sym typeface="Symbol" pitchFamily="18" charset="2"/>
              </a:rPr>
              <a:t>作用时间极短</a:t>
            </a:r>
            <a:r>
              <a:rPr lang="zh-CN" altLang="en-US" sz="2400" b="0" dirty="0">
                <a:ea typeface="黑体" pitchFamily="49" charset="-122"/>
                <a:sym typeface="Symbol" pitchFamily="18" charset="2"/>
              </a:rPr>
              <a:t>  </a:t>
            </a:r>
            <a:r>
              <a:rPr lang="en-US" altLang="zh-CN" sz="2400" b="0" dirty="0" err="1">
                <a:latin typeface="Symbol" pitchFamily="18" charset="2"/>
                <a:ea typeface="黑体" pitchFamily="49" charset="-122"/>
                <a:sym typeface="Symbol" pitchFamily="18" charset="2"/>
              </a:rPr>
              <a:t>D</a:t>
            </a:r>
            <a:r>
              <a:rPr lang="en-US" altLang="zh-CN" sz="2400" b="0" dirty="0" err="1">
                <a:ea typeface="黑体" pitchFamily="49" charset="-122"/>
                <a:sym typeface="Symbol" pitchFamily="18" charset="2"/>
              </a:rPr>
              <a:t>n</a:t>
            </a:r>
            <a:r>
              <a:rPr lang="zh-CN" altLang="en-US" sz="2400" dirty="0">
                <a:ea typeface="楷体" panose="02010609060101010101" pitchFamily="49" charset="-122"/>
                <a:sym typeface="Symbol" pitchFamily="18" charset="2"/>
              </a:rPr>
              <a:t>只在稳定值附近微小波动</a:t>
            </a:r>
            <a:endParaRPr lang="zh-CN" altLang="en-US" sz="2800" b="0" dirty="0">
              <a:solidFill>
                <a:srgbClr val="FF3300"/>
              </a:solidFill>
              <a:ea typeface="黑体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5589592"/>
            <a:ext cx="9144000" cy="615950"/>
            <a:chOff x="0" y="3512"/>
            <a:chExt cx="5760" cy="388"/>
          </a:xfrm>
        </p:grpSpPr>
        <p:sp>
          <p:nvSpPr>
            <p:cNvPr id="24602" name="Text Box 5"/>
            <p:cNvSpPr txBox="1">
              <a:spLocks noChangeArrowheads="1"/>
            </p:cNvSpPr>
            <p:nvPr/>
          </p:nvSpPr>
          <p:spPr bwMode="auto">
            <a:xfrm>
              <a:off x="0" y="3512"/>
              <a:ext cx="5760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>
                <a:lnSpc>
                  <a:spcPct val="150000"/>
                </a:lnSpc>
                <a:buFontTx/>
                <a:buChar char="•"/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纵向光激励的特点：</a:t>
              </a:r>
              <a:r>
                <a:rPr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I(z), </a:t>
              </a:r>
              <a:r>
                <a:rPr lang="en-US" altLang="zh-CN" i="1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lang="en-US" altLang="zh-CN" i="1" baseline="-250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r>
                <a:rPr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(z)    g</a:t>
              </a:r>
              <a:r>
                <a:rPr lang="en-US" altLang="zh-CN" i="1" baseline="3000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(z),△n</a:t>
              </a:r>
              <a:r>
                <a:rPr lang="en-US" altLang="zh-CN" i="1" baseline="3000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(z),I</a:t>
              </a:r>
              <a:r>
                <a:rPr lang="en-US" altLang="zh-CN" i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  <a:r>
                <a:rPr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(z)</a:t>
              </a:r>
              <a:endParaRPr lang="en-US" altLang="zh-CN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4603" name="Line 6"/>
            <p:cNvSpPr>
              <a:spLocks noChangeShapeType="1"/>
            </p:cNvSpPr>
            <p:nvPr/>
          </p:nvSpPr>
          <p:spPr bwMode="auto">
            <a:xfrm>
              <a:off x="3264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752600" y="1600200"/>
            <a:ext cx="5360988" cy="2222500"/>
            <a:chOff x="2736" y="2736"/>
            <a:chExt cx="2655" cy="1106"/>
          </a:xfrm>
        </p:grpSpPr>
        <p:sp>
          <p:nvSpPr>
            <p:cNvPr id="24585" name="Rectangle 8"/>
            <p:cNvSpPr>
              <a:spLocks noChangeArrowheads="1"/>
            </p:cNvSpPr>
            <p:nvPr/>
          </p:nvSpPr>
          <p:spPr bwMode="auto">
            <a:xfrm>
              <a:off x="3469" y="3210"/>
              <a:ext cx="197" cy="1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>
              <a:off x="2976" y="3264"/>
              <a:ext cx="2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4587" name="Rectangle 10"/>
            <p:cNvSpPr>
              <a:spLocks noChangeArrowheads="1"/>
            </p:cNvSpPr>
            <p:nvPr/>
          </p:nvSpPr>
          <p:spPr bwMode="auto">
            <a:xfrm>
              <a:off x="4747" y="3210"/>
              <a:ext cx="196" cy="1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4588" name="Oval 11"/>
            <p:cNvSpPr>
              <a:spLocks noChangeArrowheads="1"/>
            </p:cNvSpPr>
            <p:nvPr/>
          </p:nvSpPr>
          <p:spPr bwMode="auto">
            <a:xfrm>
              <a:off x="4206" y="2999"/>
              <a:ext cx="295" cy="26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4589" name="Oval 12"/>
            <p:cNvSpPr>
              <a:spLocks noChangeArrowheads="1"/>
            </p:cNvSpPr>
            <p:nvPr/>
          </p:nvSpPr>
          <p:spPr bwMode="auto">
            <a:xfrm>
              <a:off x="4157" y="2999"/>
              <a:ext cx="295" cy="26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4590" name="Oval 13"/>
            <p:cNvSpPr>
              <a:spLocks noChangeArrowheads="1"/>
            </p:cNvSpPr>
            <p:nvPr/>
          </p:nvSpPr>
          <p:spPr bwMode="auto">
            <a:xfrm>
              <a:off x="3961" y="3210"/>
              <a:ext cx="98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4591" name="Arc 14"/>
            <p:cNvSpPr>
              <a:spLocks/>
            </p:cNvSpPr>
            <p:nvPr/>
          </p:nvSpPr>
          <p:spPr bwMode="auto">
            <a:xfrm flipH="1">
              <a:off x="3666" y="3263"/>
              <a:ext cx="393" cy="2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4592" name="Line 15"/>
            <p:cNvSpPr>
              <a:spLocks noChangeShapeType="1"/>
            </p:cNvSpPr>
            <p:nvPr/>
          </p:nvSpPr>
          <p:spPr bwMode="auto">
            <a:xfrm>
              <a:off x="3126" y="3263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4593" name="Line 16"/>
            <p:cNvSpPr>
              <a:spLocks noChangeShapeType="1"/>
            </p:cNvSpPr>
            <p:nvPr/>
          </p:nvSpPr>
          <p:spPr bwMode="auto">
            <a:xfrm>
              <a:off x="3469" y="3263"/>
              <a:ext cx="1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4594" name="Line 17"/>
            <p:cNvSpPr>
              <a:spLocks noChangeShapeType="1"/>
            </p:cNvSpPr>
            <p:nvPr/>
          </p:nvSpPr>
          <p:spPr bwMode="auto">
            <a:xfrm>
              <a:off x="4747" y="3263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4595" name="Text Box 18"/>
            <p:cNvSpPr txBox="1">
              <a:spLocks noChangeArrowheads="1"/>
            </p:cNvSpPr>
            <p:nvPr/>
          </p:nvSpPr>
          <p:spPr bwMode="auto">
            <a:xfrm>
              <a:off x="3552" y="3552"/>
              <a:ext cx="99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1600" b="0">
                  <a:ea typeface="黑体" pitchFamily="49" charset="-122"/>
                </a:rPr>
                <a:t>泵浦光</a:t>
              </a:r>
              <a:r>
                <a:rPr lang="en-US" altLang="zh-CN" sz="1600" b="0">
                  <a:ea typeface="黑体" pitchFamily="49" charset="-122"/>
                </a:rPr>
                <a:t>980nm</a:t>
              </a:r>
            </a:p>
            <a:p>
              <a:pPr algn="l"/>
              <a:r>
                <a:rPr lang="en-US" altLang="zh-CN" sz="1600" b="0">
                  <a:ea typeface="黑体" pitchFamily="49" charset="-122"/>
                </a:rPr>
                <a:t>       (1480nm)</a:t>
              </a:r>
            </a:p>
          </p:txBody>
        </p:sp>
        <p:sp>
          <p:nvSpPr>
            <p:cNvPr id="24596" name="Text Box 19"/>
            <p:cNvSpPr txBox="1">
              <a:spLocks noChangeArrowheads="1"/>
            </p:cNvSpPr>
            <p:nvPr/>
          </p:nvSpPr>
          <p:spPr bwMode="auto">
            <a:xfrm>
              <a:off x="2736" y="3264"/>
              <a:ext cx="45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1600" b="0">
                  <a:ea typeface="黑体" pitchFamily="49" charset="-122"/>
                </a:rPr>
                <a:t>信号光</a:t>
              </a:r>
            </a:p>
            <a:p>
              <a:pPr algn="l"/>
              <a:r>
                <a:rPr lang="en-US" altLang="zh-CN" sz="1600" b="0">
                  <a:ea typeface="黑体" pitchFamily="49" charset="-122"/>
                </a:rPr>
                <a:t>1550nm</a:t>
              </a:r>
              <a:endParaRPr lang="en-US" altLang="zh-CN" sz="2400" b="0">
                <a:ea typeface="黑体" pitchFamily="49" charset="-122"/>
              </a:endParaRPr>
            </a:p>
          </p:txBody>
        </p:sp>
        <p:sp>
          <p:nvSpPr>
            <p:cNvPr id="24597" name="Text Box 20"/>
            <p:cNvSpPr txBox="1">
              <a:spLocks noChangeArrowheads="1"/>
            </p:cNvSpPr>
            <p:nvPr/>
          </p:nvSpPr>
          <p:spPr bwMode="auto">
            <a:xfrm>
              <a:off x="2880" y="3000"/>
              <a:ext cx="25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1600" b="0" i="1">
                  <a:latin typeface="Times New Roman" pitchFamily="18" charset="0"/>
                  <a:ea typeface="黑体" pitchFamily="49" charset="-122"/>
                </a:rPr>
                <a:t>I</a:t>
              </a:r>
              <a:r>
                <a:rPr lang="en-US" altLang="zh-CN" sz="1600" b="0" i="1" baseline="-25000">
                  <a:latin typeface="Times New Roman" pitchFamily="18" charset="0"/>
                  <a:ea typeface="黑体" pitchFamily="49" charset="-122"/>
                </a:rPr>
                <a:t>0</a:t>
              </a:r>
              <a:r>
                <a:rPr lang="en-US" altLang="zh-CN" sz="1600" b="0" i="1">
                  <a:latin typeface="Times New Roman" pitchFamily="18" charset="0"/>
                  <a:ea typeface="黑体" pitchFamily="49" charset="-122"/>
                </a:rPr>
                <a:t>(t)</a:t>
              </a:r>
              <a:endParaRPr lang="en-US" altLang="zh-CN" sz="2400" b="0">
                <a:ea typeface="黑体" pitchFamily="49" charset="-122"/>
              </a:endParaRPr>
            </a:p>
          </p:txBody>
        </p:sp>
        <p:sp>
          <p:nvSpPr>
            <p:cNvPr id="24598" name="Text Box 21"/>
            <p:cNvSpPr txBox="1">
              <a:spLocks noChangeArrowheads="1"/>
            </p:cNvSpPr>
            <p:nvPr/>
          </p:nvSpPr>
          <p:spPr bwMode="auto">
            <a:xfrm>
              <a:off x="5136" y="3024"/>
              <a:ext cx="25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1600" b="0" i="1">
                  <a:latin typeface="Times New Roman" pitchFamily="18" charset="0"/>
                  <a:ea typeface="黑体" pitchFamily="49" charset="-122"/>
                </a:rPr>
                <a:t>I</a:t>
              </a:r>
              <a:r>
                <a:rPr lang="en-US" altLang="zh-CN" sz="1600" b="0" i="1" baseline="-25000"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lang="en-US" altLang="zh-CN" sz="1600" b="0" i="1">
                  <a:latin typeface="Times New Roman" pitchFamily="18" charset="0"/>
                  <a:ea typeface="黑体" pitchFamily="49" charset="-122"/>
                </a:rPr>
                <a:t>(t)</a:t>
              </a:r>
              <a:endParaRPr lang="en-US" altLang="zh-CN" sz="1600" b="0" i="1">
                <a:ea typeface="黑体" pitchFamily="49" charset="-122"/>
              </a:endParaRPr>
            </a:p>
          </p:txBody>
        </p:sp>
        <p:sp>
          <p:nvSpPr>
            <p:cNvPr id="24599" name="Text Box 22"/>
            <p:cNvSpPr txBox="1">
              <a:spLocks noChangeArrowheads="1"/>
            </p:cNvSpPr>
            <p:nvPr/>
          </p:nvSpPr>
          <p:spPr bwMode="auto">
            <a:xfrm>
              <a:off x="4010" y="2736"/>
              <a:ext cx="49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1600" b="0">
                  <a:ea typeface="黑体" pitchFamily="49" charset="-122"/>
                </a:rPr>
                <a:t>掺铒光纤</a:t>
              </a:r>
              <a:endParaRPr lang="zh-CN" altLang="en-US" sz="2400" b="0">
                <a:ea typeface="黑体" pitchFamily="49" charset="-122"/>
              </a:endParaRPr>
            </a:p>
          </p:txBody>
        </p:sp>
        <p:sp>
          <p:nvSpPr>
            <p:cNvPr id="24600" name="Arc 23"/>
            <p:cNvSpPr>
              <a:spLocks/>
            </p:cNvSpPr>
            <p:nvPr/>
          </p:nvSpPr>
          <p:spPr bwMode="auto">
            <a:xfrm flipH="1">
              <a:off x="3696" y="3312"/>
              <a:ext cx="240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D60093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4601" name="Line 24"/>
            <p:cNvSpPr>
              <a:spLocks noChangeShapeType="1"/>
            </p:cNvSpPr>
            <p:nvPr/>
          </p:nvSpPr>
          <p:spPr bwMode="auto">
            <a:xfrm>
              <a:off x="4416" y="3264"/>
              <a:ext cx="336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sp>
        <p:nvSpPr>
          <p:cNvPr id="24582" name="Line 25"/>
          <p:cNvSpPr>
            <a:spLocks noChangeShapeType="1"/>
          </p:cNvSpPr>
          <p:nvPr/>
        </p:nvSpPr>
        <p:spPr bwMode="auto">
          <a:xfrm>
            <a:off x="231775" y="736600"/>
            <a:ext cx="8610600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2410" name="Text Box 26"/>
          <p:cNvSpPr txBox="1">
            <a:spLocks noChangeArrowheads="1"/>
          </p:cNvSpPr>
          <p:nvPr/>
        </p:nvSpPr>
        <p:spPr bwMode="auto">
          <a:xfrm>
            <a:off x="304800" y="228600"/>
            <a:ext cx="739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§6.3 </a:t>
            </a:r>
            <a:r>
              <a:rPr lang="zh-CN" altLang="en-US" sz="28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纵向光激励连续激光放大器的特性</a:t>
            </a:r>
            <a:endParaRPr lang="zh-CN" altLang="en-US" sz="28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2411" name="Text Box 27"/>
          <p:cNvSpPr txBox="1">
            <a:spLocks noChangeArrowheads="1"/>
          </p:cNvSpPr>
          <p:nvPr/>
        </p:nvSpPr>
        <p:spPr bwMode="auto">
          <a:xfrm>
            <a:off x="304800" y="3886200"/>
            <a:ext cx="6172200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为什么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EDFA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属于连续激光放大器？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6" grpId="0"/>
      <p:bldP spid="272387" grpId="0"/>
      <p:bldP spid="272410" grpId="0"/>
      <p:bldP spid="2724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323850" y="476250"/>
            <a:ext cx="8610600" cy="1211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假设：</a:t>
            </a:r>
            <a:r>
              <a:rPr lang="zh-CN" altLang="en-US" u="sng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三能级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系统，忽略光纤中光场及激活离子的横向分布及光纤损耗， 总量子效率</a:t>
            </a:r>
            <a:r>
              <a:rPr lang="zh-CN" altLang="en-US" i="1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</a:t>
            </a:r>
            <a:r>
              <a:rPr lang="en-US" altLang="zh-CN" i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F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=1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；均匀加宽；同向光泵</a:t>
            </a:r>
            <a:endParaRPr lang="zh-CN" altLang="en-US" i="1" dirty="0">
              <a:latin typeface="楷体" panose="02010609060101010101" pitchFamily="49" charset="-122"/>
              <a:ea typeface="楷体" panose="02010609060101010101" pitchFamily="49" charset="-122"/>
              <a:sym typeface="Symbol" pitchFamily="18" charset="2"/>
            </a:endParaRP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395288" y="1844675"/>
            <a:ext cx="6438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一、信号光，泵浦光输运方程 </a:t>
            </a:r>
            <a:r>
              <a:rPr lang="en-US" altLang="zh-CN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忽略</a:t>
            </a:r>
            <a:r>
              <a:rPr lang="en-US" altLang="zh-CN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SP)</a:t>
            </a:r>
            <a:endParaRPr lang="en-US" altLang="zh-CN" sz="2800" dirty="0">
              <a:solidFill>
                <a:srgbClr val="D6009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73412" name="Object 4"/>
          <p:cNvGraphicFramePr>
            <a:graphicFrameLocks noChangeAspect="1"/>
          </p:cNvGraphicFramePr>
          <p:nvPr/>
        </p:nvGraphicFramePr>
        <p:xfrm>
          <a:off x="1116013" y="2636838"/>
          <a:ext cx="2743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3" imgW="1714320" imgH="431640" progId="Equation.3">
                  <p:embed/>
                </p:oleObj>
              </mc:Choice>
              <mc:Fallback>
                <p:oleObj name="公式" r:id="rId3" imgW="17143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36838"/>
                        <a:ext cx="27432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3" name="Object 5"/>
          <p:cNvGraphicFramePr>
            <a:graphicFrameLocks noChangeAspect="1"/>
          </p:cNvGraphicFramePr>
          <p:nvPr/>
        </p:nvGraphicFramePr>
        <p:xfrm>
          <a:off x="900113" y="3716338"/>
          <a:ext cx="49530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公式" r:id="rId5" imgW="3073320" imgH="469800" progId="Equation.3">
                  <p:embed/>
                </p:oleObj>
              </mc:Choice>
              <mc:Fallback>
                <p:oleObj name="公式" r:id="rId5" imgW="307332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16338"/>
                        <a:ext cx="49530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4" name="Object 6"/>
          <p:cNvGraphicFramePr>
            <a:graphicFrameLocks noChangeAspect="1"/>
          </p:cNvGraphicFramePr>
          <p:nvPr/>
        </p:nvGraphicFramePr>
        <p:xfrm>
          <a:off x="2051050" y="5084763"/>
          <a:ext cx="41910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公式" r:id="rId7" imgW="1384200" imgH="660240" progId="Equation.3">
                  <p:embed/>
                </p:oleObj>
              </mc:Choice>
              <mc:Fallback>
                <p:oleObj name="公式" r:id="rId7" imgW="13842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084763"/>
                        <a:ext cx="41910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5" name="Line 7"/>
          <p:cNvSpPr>
            <a:spLocks noChangeShapeType="1"/>
          </p:cNvSpPr>
          <p:nvPr/>
        </p:nvSpPr>
        <p:spPr bwMode="auto">
          <a:xfrm>
            <a:off x="2268538" y="3141663"/>
            <a:ext cx="533400" cy="1828800"/>
          </a:xfrm>
          <a:prstGeom prst="line">
            <a:avLst/>
          </a:prstGeom>
          <a:noFill/>
          <a:ln w="9525">
            <a:solidFill>
              <a:srgbClr val="FF33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graphicFrame>
        <p:nvGraphicFramePr>
          <p:cNvPr id="273416" name="Object 8"/>
          <p:cNvGraphicFramePr>
            <a:graphicFrameLocks noChangeAspect="1"/>
          </p:cNvGraphicFramePr>
          <p:nvPr/>
        </p:nvGraphicFramePr>
        <p:xfrm>
          <a:off x="4572000" y="5589588"/>
          <a:ext cx="1479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公式" r:id="rId9" imgW="838080" imgH="431640" progId="Equation.3">
                  <p:embed/>
                </p:oleObj>
              </mc:Choice>
              <mc:Fallback>
                <p:oleObj name="公式" r:id="rId9" imgW="83808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89588"/>
                        <a:ext cx="14795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6300788" y="278130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000" b="0">
                <a:latin typeface="Times New Roman" pitchFamily="18" charset="0"/>
                <a:ea typeface="黑体" pitchFamily="49" charset="-122"/>
              </a:rPr>
              <a:t>(5.3.1)</a:t>
            </a:r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6372225" y="386080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000" b="0">
                <a:latin typeface="Times New Roman" pitchFamily="18" charset="0"/>
                <a:ea typeface="黑体" pitchFamily="49" charset="-122"/>
              </a:rPr>
              <a:t>(5.3.2)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0" grpId="0"/>
      <p:bldP spid="273411" grpId="0"/>
      <p:bldP spid="273415" grpId="0" animBg="1"/>
      <p:bldP spid="273417" grpId="0"/>
      <p:bldP spid="2734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457200" y="257175"/>
            <a:ext cx="31822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dirty="0">
                <a:solidFill>
                  <a:srgbClr val="FF66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EDFA</a:t>
            </a:r>
            <a:r>
              <a:rPr lang="zh-CN" altLang="en-US" dirty="0">
                <a:solidFill>
                  <a:srgbClr val="FF66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稳态速率方程</a:t>
            </a:r>
          </a:p>
        </p:txBody>
      </p:sp>
      <p:graphicFrame>
        <p:nvGraphicFramePr>
          <p:cNvPr id="274435" name="Object 3"/>
          <p:cNvGraphicFramePr>
            <a:graphicFrameLocks noChangeAspect="1"/>
          </p:cNvGraphicFramePr>
          <p:nvPr/>
        </p:nvGraphicFramePr>
        <p:xfrm>
          <a:off x="762000" y="990600"/>
          <a:ext cx="6715125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3" imgW="4140000" imgH="1206360" progId="Equation.DSMT4">
                  <p:embed/>
                </p:oleObj>
              </mc:Choice>
              <mc:Fallback>
                <p:oleObj name="Equation" r:id="rId3" imgW="4140000" imgH="1206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6715125" cy="202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5029200" y="2819400"/>
          <a:ext cx="25146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公式" r:id="rId5" imgW="1460160" imgH="241200" progId="Equation.3">
                  <p:embed/>
                </p:oleObj>
              </mc:Choice>
              <mc:Fallback>
                <p:oleObj name="公式" r:id="rId5" imgW="14601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19400"/>
                        <a:ext cx="25146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7" name="Object 5"/>
          <p:cNvGraphicFramePr>
            <a:graphicFrameLocks noChangeAspect="1"/>
          </p:cNvGraphicFramePr>
          <p:nvPr/>
        </p:nvGraphicFramePr>
        <p:xfrm>
          <a:off x="609600" y="3429000"/>
          <a:ext cx="74469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公式" r:id="rId7" imgW="4762440" imgH="507960" progId="Equation.3">
                  <p:embed/>
                </p:oleObj>
              </mc:Choice>
              <mc:Fallback>
                <p:oleObj name="公式" r:id="rId7" imgW="4762440" imgH="507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29000"/>
                        <a:ext cx="74469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8" name="Object 6"/>
          <p:cNvGraphicFramePr>
            <a:graphicFrameLocks noChangeAspect="1"/>
          </p:cNvGraphicFramePr>
          <p:nvPr/>
        </p:nvGraphicFramePr>
        <p:xfrm>
          <a:off x="3124200" y="4495800"/>
          <a:ext cx="34067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公式" r:id="rId9" imgW="2145960" imgH="622080" progId="Equation.3">
                  <p:embed/>
                </p:oleObj>
              </mc:Choice>
              <mc:Fallback>
                <p:oleObj name="公式" r:id="rId9" imgW="2145960" imgH="622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95800"/>
                        <a:ext cx="34067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9" name="Rectangle 7"/>
          <p:cNvSpPr>
            <a:spLocks noChangeArrowheads="1"/>
          </p:cNvSpPr>
          <p:nvPr/>
        </p:nvSpPr>
        <p:spPr bwMode="auto">
          <a:xfrm>
            <a:off x="533400" y="4479925"/>
            <a:ext cx="22923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归一化信号光强</a:t>
            </a:r>
          </a:p>
        </p:txBody>
      </p:sp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533400" y="5029200"/>
            <a:ext cx="2228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200" b="0" dirty="0">
                <a:ea typeface="黑体" pitchFamily="49" charset="-122"/>
              </a:rPr>
              <a:t> </a:t>
            </a:r>
            <a:r>
              <a:rPr lang="zh-CN" altLang="en-US" sz="2200" dirty="0">
                <a:ea typeface="楷体" panose="02010609060101010101" pitchFamily="49" charset="-122"/>
              </a:rPr>
              <a:t>归一化泵浦光强</a:t>
            </a:r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7239000" y="106680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(5.3.5)</a:t>
            </a:r>
          </a:p>
        </p:txBody>
      </p:sp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7239000" y="198120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(5.3.6)</a:t>
            </a:r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3886200" y="388620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(6.3.9)</a:t>
            </a:r>
          </a:p>
        </p:txBody>
      </p:sp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8156575" y="3810000"/>
            <a:ext cx="98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(5.3.10)</a:t>
            </a:r>
          </a:p>
        </p:txBody>
      </p:sp>
      <p:graphicFrame>
        <p:nvGraphicFramePr>
          <p:cNvPr id="274445" name="Object 13"/>
          <p:cNvGraphicFramePr>
            <a:graphicFrameLocks noChangeAspect="1"/>
          </p:cNvGraphicFramePr>
          <p:nvPr/>
        </p:nvGraphicFramePr>
        <p:xfrm>
          <a:off x="6324600" y="1600200"/>
          <a:ext cx="13128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11" imgW="850680" imgH="253800" progId="Equation.DSMT4">
                  <p:embed/>
                </p:oleObj>
              </mc:Choice>
              <mc:Fallback>
                <p:oleObj name="Equation" r:id="rId11" imgW="850680" imgH="253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600200"/>
                        <a:ext cx="13128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6" name="Line 14"/>
          <p:cNvSpPr>
            <a:spLocks noChangeShapeType="1"/>
          </p:cNvSpPr>
          <p:nvPr/>
        </p:nvSpPr>
        <p:spPr bwMode="auto">
          <a:xfrm flipV="1">
            <a:off x="4724400" y="1752600"/>
            <a:ext cx="1600200" cy="152400"/>
          </a:xfrm>
          <a:prstGeom prst="line">
            <a:avLst/>
          </a:prstGeom>
          <a:noFill/>
          <a:ln w="9525">
            <a:solidFill>
              <a:srgbClr val="FF33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09600" y="5562600"/>
            <a:ext cx="4191000" cy="990600"/>
            <a:chOff x="384" y="3504"/>
            <a:chExt cx="2640" cy="624"/>
          </a:xfrm>
        </p:grpSpPr>
        <p:graphicFrame>
          <p:nvGraphicFramePr>
            <p:cNvPr id="10248" name="Object 16"/>
            <p:cNvGraphicFramePr>
              <a:graphicFrameLocks noChangeAspect="1"/>
            </p:cNvGraphicFramePr>
            <p:nvPr/>
          </p:nvGraphicFramePr>
          <p:xfrm>
            <a:off x="1776" y="3600"/>
            <a:ext cx="1152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1" name="公式" r:id="rId13" imgW="1206360" imgH="431640" progId="Equation.3">
                    <p:embed/>
                  </p:oleObj>
                </mc:Choice>
                <mc:Fallback>
                  <p:oleObj name="公式" r:id="rId13" imgW="1206360" imgH="431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00"/>
                          <a:ext cx="1152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17"/>
            <p:cNvGraphicFramePr>
              <a:graphicFrameLocks noChangeAspect="1"/>
            </p:cNvGraphicFramePr>
            <p:nvPr/>
          </p:nvGraphicFramePr>
          <p:xfrm>
            <a:off x="432" y="3648"/>
            <a:ext cx="1095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2" name="公式" r:id="rId15" imgW="1117440" imgH="406080" progId="Equation.3">
                    <p:embed/>
                  </p:oleObj>
                </mc:Choice>
                <mc:Fallback>
                  <p:oleObj name="公式" r:id="rId15" imgW="1117440" imgH="4060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648"/>
                          <a:ext cx="1095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7" name="Rectangle 18"/>
            <p:cNvSpPr>
              <a:spLocks noChangeArrowheads="1"/>
            </p:cNvSpPr>
            <p:nvPr/>
          </p:nvSpPr>
          <p:spPr bwMode="auto">
            <a:xfrm>
              <a:off x="384" y="3504"/>
              <a:ext cx="264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sp>
        <p:nvSpPr>
          <p:cNvPr id="274451" name="AutoShape 19"/>
          <p:cNvSpPr>
            <a:spLocks noChangeArrowheads="1"/>
          </p:cNvSpPr>
          <p:nvPr/>
        </p:nvSpPr>
        <p:spPr bwMode="auto">
          <a:xfrm>
            <a:off x="152400" y="1828800"/>
            <a:ext cx="228600" cy="2438400"/>
          </a:xfrm>
          <a:prstGeom prst="curvedRightArrow">
            <a:avLst>
              <a:gd name="adj1" fmla="val 268840"/>
              <a:gd name="adj2" fmla="val 426667"/>
              <a:gd name="adj3" fmla="val 39583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4452" name="AutoShape 20"/>
          <p:cNvSpPr>
            <a:spLocks noChangeArrowheads="1"/>
          </p:cNvSpPr>
          <p:nvPr/>
        </p:nvSpPr>
        <p:spPr bwMode="auto">
          <a:xfrm>
            <a:off x="4953000" y="59436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86400" y="5562600"/>
            <a:ext cx="3352800" cy="990600"/>
            <a:chOff x="3456" y="3504"/>
            <a:chExt cx="2112" cy="624"/>
          </a:xfrm>
        </p:grpSpPr>
        <p:graphicFrame>
          <p:nvGraphicFramePr>
            <p:cNvPr id="10247" name="Object 22"/>
            <p:cNvGraphicFramePr>
              <a:graphicFrameLocks noChangeAspect="1"/>
            </p:cNvGraphicFramePr>
            <p:nvPr/>
          </p:nvGraphicFramePr>
          <p:xfrm>
            <a:off x="3552" y="3552"/>
            <a:ext cx="1632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3" name="公式" r:id="rId17" imgW="1498320" imgH="431640" progId="Equation.3">
                    <p:embed/>
                  </p:oleObj>
                </mc:Choice>
                <mc:Fallback>
                  <p:oleObj name="公式" r:id="rId17" imgW="1498320" imgH="431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552"/>
                          <a:ext cx="1632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6" name="Rectangle 23"/>
            <p:cNvSpPr>
              <a:spLocks noChangeArrowheads="1"/>
            </p:cNvSpPr>
            <p:nvPr/>
          </p:nvSpPr>
          <p:spPr bwMode="auto">
            <a:xfrm>
              <a:off x="3456" y="3504"/>
              <a:ext cx="2112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sp>
        <p:nvSpPr>
          <p:cNvPr id="274456" name="AutoShape 24"/>
          <p:cNvSpPr>
            <a:spLocks/>
          </p:cNvSpPr>
          <p:nvPr/>
        </p:nvSpPr>
        <p:spPr bwMode="auto">
          <a:xfrm>
            <a:off x="381000" y="11430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4457" name="Line 25"/>
          <p:cNvSpPr>
            <a:spLocks noChangeShapeType="1"/>
          </p:cNvSpPr>
          <p:nvPr/>
        </p:nvSpPr>
        <p:spPr bwMode="auto">
          <a:xfrm flipH="1">
            <a:off x="2895600" y="4267200"/>
            <a:ext cx="3581400" cy="1219200"/>
          </a:xfrm>
          <a:prstGeom prst="line">
            <a:avLst/>
          </a:prstGeom>
          <a:noFill/>
          <a:ln w="9525">
            <a:solidFill>
              <a:srgbClr val="FF33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4458" name="Line 26"/>
          <p:cNvSpPr>
            <a:spLocks noChangeShapeType="1"/>
          </p:cNvSpPr>
          <p:nvPr/>
        </p:nvSpPr>
        <p:spPr bwMode="auto">
          <a:xfrm flipH="1">
            <a:off x="2590800" y="4267200"/>
            <a:ext cx="304800" cy="1143000"/>
          </a:xfrm>
          <a:prstGeom prst="line">
            <a:avLst/>
          </a:prstGeom>
          <a:noFill/>
          <a:ln w="9525">
            <a:solidFill>
              <a:srgbClr val="FF33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4459" name="Line 27"/>
          <p:cNvSpPr>
            <a:spLocks noChangeShapeType="1"/>
          </p:cNvSpPr>
          <p:nvPr/>
        </p:nvSpPr>
        <p:spPr bwMode="auto">
          <a:xfrm flipH="1">
            <a:off x="2590800" y="3276600"/>
            <a:ext cx="4038600" cy="2209800"/>
          </a:xfrm>
          <a:prstGeom prst="line">
            <a:avLst/>
          </a:prstGeom>
          <a:noFill/>
          <a:ln w="9525">
            <a:solidFill>
              <a:srgbClr val="FF33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4" grpId="0"/>
      <p:bldP spid="274440" grpId="0"/>
      <p:bldP spid="274441" grpId="0"/>
      <p:bldP spid="274442" grpId="0"/>
      <p:bldP spid="274443" grpId="0"/>
      <p:bldP spid="274444" grpId="0"/>
      <p:bldP spid="274446" grpId="0" animBg="1"/>
      <p:bldP spid="274451" grpId="0" animBg="1"/>
      <p:bldP spid="274452" grpId="0" animBg="1"/>
      <p:bldP spid="274456" grpId="0" animBg="1"/>
      <p:bldP spid="274457" grpId="0" animBg="1"/>
      <p:bldP spid="274458" grpId="0" animBg="1"/>
      <p:bldP spid="2744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458" name="Object 2"/>
          <p:cNvGraphicFramePr>
            <a:graphicFrameLocks noChangeAspect="1"/>
          </p:cNvGraphicFramePr>
          <p:nvPr/>
        </p:nvGraphicFramePr>
        <p:xfrm>
          <a:off x="533400" y="990600"/>
          <a:ext cx="426720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公式" r:id="rId3" imgW="2781000" imgH="1180800" progId="Equation.3">
                  <p:embed/>
                </p:oleObj>
              </mc:Choice>
              <mc:Fallback>
                <p:oleObj name="公式" r:id="rId3" imgW="2781000" imgH="1180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90600"/>
                        <a:ext cx="4267200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59" name="Oval 3"/>
          <p:cNvSpPr>
            <a:spLocks noChangeArrowheads="1"/>
          </p:cNvSpPr>
          <p:nvPr/>
        </p:nvSpPr>
        <p:spPr bwMode="auto">
          <a:xfrm>
            <a:off x="1676400" y="1905000"/>
            <a:ext cx="2209800" cy="914400"/>
          </a:xfrm>
          <a:prstGeom prst="ellips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 rot="1337099">
            <a:off x="3505200" y="26670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0">
                <a:latin typeface="Times New Roman" pitchFamily="18" charset="0"/>
                <a:ea typeface="宋体" pitchFamily="2" charset="-122"/>
              </a:rPr>
              <a:t>&gt;0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304800" y="354013"/>
            <a:ext cx="50879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2400" b="0" dirty="0">
                <a:solidFill>
                  <a:srgbClr val="FF66CC"/>
                </a:solidFill>
                <a:latin typeface="Times New Roman" pitchFamily="18" charset="0"/>
                <a:ea typeface="黑体" pitchFamily="49" charset="-122"/>
              </a:rPr>
              <a:t>  </a:t>
            </a:r>
            <a:r>
              <a:rPr lang="zh-CN" altLang="en-US" dirty="0">
                <a:solidFill>
                  <a:srgbClr val="FF66CC"/>
                </a:solidFill>
                <a:latin typeface="Times New Roman" pitchFamily="18" charset="0"/>
                <a:ea typeface="楷体" panose="02010609060101010101" pitchFamily="49" charset="-122"/>
              </a:rPr>
              <a:t>归一化信号光、泵浦光输运方程</a:t>
            </a:r>
            <a:endParaRPr lang="zh-CN" altLang="en-US" dirty="0">
              <a:latin typeface="Times New Roman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275462" name="Object 6"/>
          <p:cNvGraphicFramePr>
            <a:graphicFrameLocks noChangeAspect="1"/>
          </p:cNvGraphicFramePr>
          <p:nvPr/>
        </p:nvGraphicFramePr>
        <p:xfrm>
          <a:off x="228600" y="4806950"/>
          <a:ext cx="2133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公式" r:id="rId5" imgW="1193760" imgH="545760" progId="Equation.3">
                  <p:embed/>
                </p:oleObj>
              </mc:Choice>
              <mc:Fallback>
                <p:oleObj name="公式" r:id="rId5" imgW="1193760" imgH="545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06950"/>
                        <a:ext cx="21336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1981200" y="4724400"/>
            <a:ext cx="5444119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400" b="0" dirty="0">
                <a:latin typeface="Times New Roman" pitchFamily="18" charset="0"/>
                <a:ea typeface="黑体" pitchFamily="49" charset="-122"/>
              </a:rPr>
              <a:t>－</a:t>
            </a:r>
            <a:r>
              <a:rPr lang="zh-CN" altLang="en-US" sz="2400" dirty="0">
                <a:latin typeface="Times New Roman" pitchFamily="18" charset="0"/>
                <a:ea typeface="楷体" panose="02010609060101010101" pitchFamily="49" charset="-122"/>
              </a:rPr>
              <a:t>掺杂光纤中信号光的小信号吸收系数</a:t>
            </a: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 dirty="0">
                <a:latin typeface="Times New Roman" pitchFamily="18" charset="0"/>
                <a:ea typeface="楷体" panose="02010609060101010101" pitchFamily="49" charset="-122"/>
              </a:rPr>
              <a:t>－掺杂光纤中泵浦光的小信号吸收系数</a:t>
            </a:r>
          </a:p>
        </p:txBody>
      </p:sp>
      <p:graphicFrame>
        <p:nvGraphicFramePr>
          <p:cNvPr id="275464" name="Object 8"/>
          <p:cNvGraphicFramePr>
            <a:graphicFrameLocks noChangeAspect="1"/>
          </p:cNvGraphicFramePr>
          <p:nvPr/>
        </p:nvGraphicFramePr>
        <p:xfrm>
          <a:off x="1857375" y="3060700"/>
          <a:ext cx="266382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公式" r:id="rId7" imgW="1676160" imgH="1002960" progId="Equation.3">
                  <p:embed/>
                </p:oleObj>
              </mc:Choice>
              <mc:Fallback>
                <p:oleObj name="公式" r:id="rId7" imgW="1676160" imgH="1002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060700"/>
                        <a:ext cx="2663825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4495800" y="3200400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rgbClr val="D60093"/>
                </a:solidFill>
                <a:latin typeface="Times New Roman" pitchFamily="18" charset="0"/>
                <a:ea typeface="楷体" panose="02010609060101010101" pitchFamily="49" charset="-122"/>
              </a:rPr>
              <a:t>光信号放大</a:t>
            </a:r>
            <a:endParaRPr lang="zh-CN" altLang="en-US" sz="2400" dirty="0">
              <a:solidFill>
                <a:srgbClr val="D60093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5466" name="AutoShape 10"/>
          <p:cNvSpPr>
            <a:spLocks/>
          </p:cNvSpPr>
          <p:nvPr/>
        </p:nvSpPr>
        <p:spPr bwMode="auto">
          <a:xfrm>
            <a:off x="1676400" y="34290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5467" name="Text Box 11"/>
          <p:cNvSpPr txBox="1">
            <a:spLocks noChangeArrowheads="1"/>
          </p:cNvSpPr>
          <p:nvPr/>
        </p:nvSpPr>
        <p:spPr bwMode="auto">
          <a:xfrm>
            <a:off x="4419600" y="4038600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400" b="0" dirty="0">
                <a:solidFill>
                  <a:srgbClr val="009900"/>
                </a:solidFill>
                <a:latin typeface="Times New Roman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9900"/>
                </a:solidFill>
                <a:latin typeface="Times New Roman" pitchFamily="18" charset="0"/>
                <a:ea typeface="楷体" panose="02010609060101010101" pitchFamily="49" charset="-122"/>
              </a:rPr>
              <a:t>光信号衰减</a:t>
            </a:r>
            <a:endParaRPr lang="zh-CN" altLang="en-US" sz="2400" dirty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275468" name="Object 12"/>
          <p:cNvGraphicFramePr>
            <a:graphicFrameLocks noChangeAspect="1"/>
          </p:cNvGraphicFramePr>
          <p:nvPr/>
        </p:nvGraphicFramePr>
        <p:xfrm>
          <a:off x="5364163" y="404813"/>
          <a:ext cx="33147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公式" r:id="rId9" imgW="2222280" imgH="495000" progId="Equation.3">
                  <p:embed/>
                </p:oleObj>
              </mc:Choice>
              <mc:Fallback>
                <p:oleObj name="公式" r:id="rId9" imgW="2222280" imgH="495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04813"/>
                        <a:ext cx="33147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9" name="Object 13"/>
          <p:cNvGraphicFramePr>
            <a:graphicFrameLocks noChangeAspect="1"/>
          </p:cNvGraphicFramePr>
          <p:nvPr/>
        </p:nvGraphicFramePr>
        <p:xfrm>
          <a:off x="6705600" y="1752600"/>
          <a:ext cx="19050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公式" r:id="rId11" imgW="1244520" imgH="545760" progId="Equation.3">
                  <p:embed/>
                </p:oleObj>
              </mc:Choice>
              <mc:Fallback>
                <p:oleObj name="公式" r:id="rId11" imgW="1244520" imgH="5457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752600"/>
                        <a:ext cx="1905000" cy="8334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70" name="AutoShape 14"/>
          <p:cNvSpPr>
            <a:spLocks noChangeArrowheads="1"/>
          </p:cNvSpPr>
          <p:nvPr/>
        </p:nvSpPr>
        <p:spPr bwMode="auto">
          <a:xfrm>
            <a:off x="152400" y="1219200"/>
            <a:ext cx="304800" cy="2743200"/>
          </a:xfrm>
          <a:prstGeom prst="curvedRightArrow">
            <a:avLst>
              <a:gd name="adj1" fmla="val 92417"/>
              <a:gd name="adj2" fmla="val 272417"/>
              <a:gd name="adj3" fmla="val 42708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5471" name="Text Box 15"/>
          <p:cNvSpPr txBox="1">
            <a:spLocks noChangeArrowheads="1"/>
          </p:cNvSpPr>
          <p:nvPr/>
        </p:nvSpPr>
        <p:spPr bwMode="auto">
          <a:xfrm>
            <a:off x="5105400" y="1447800"/>
            <a:ext cx="98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(5.3.11)</a:t>
            </a:r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5105400" y="2286000"/>
            <a:ext cx="98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(5.3.12)</a:t>
            </a:r>
          </a:p>
        </p:txBody>
      </p:sp>
      <p:sp>
        <p:nvSpPr>
          <p:cNvPr id="275473" name="Oval 17"/>
          <p:cNvSpPr>
            <a:spLocks noChangeArrowheads="1"/>
          </p:cNvSpPr>
          <p:nvPr/>
        </p:nvSpPr>
        <p:spPr bwMode="auto">
          <a:xfrm>
            <a:off x="1447800" y="2133600"/>
            <a:ext cx="2286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endParaRPr lang="zh-CN" altLang="zh-CN" sz="2400" b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5474" name="Line 18"/>
          <p:cNvSpPr>
            <a:spLocks noChangeShapeType="1"/>
          </p:cNvSpPr>
          <p:nvPr/>
        </p:nvSpPr>
        <p:spPr bwMode="auto">
          <a:xfrm flipV="1">
            <a:off x="2667000" y="762000"/>
            <a:ext cx="2667000" cy="228600"/>
          </a:xfrm>
          <a:prstGeom prst="line">
            <a:avLst/>
          </a:prstGeom>
          <a:noFill/>
          <a:ln w="9525">
            <a:solidFill>
              <a:srgbClr val="FF33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324600" y="3048000"/>
            <a:ext cx="2590800" cy="1524000"/>
            <a:chOff x="3984" y="1920"/>
            <a:chExt cx="1632" cy="960"/>
          </a:xfrm>
        </p:grpSpPr>
        <p:graphicFrame>
          <p:nvGraphicFramePr>
            <p:cNvPr id="11272" name="Object 20"/>
            <p:cNvGraphicFramePr>
              <a:graphicFrameLocks noChangeAspect="1"/>
            </p:cNvGraphicFramePr>
            <p:nvPr/>
          </p:nvGraphicFramePr>
          <p:xfrm>
            <a:off x="4224" y="2016"/>
            <a:ext cx="672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7" name="公式" r:id="rId13" imgW="736560" imgH="469800" progId="Equation.3">
                    <p:embed/>
                  </p:oleObj>
                </mc:Choice>
                <mc:Fallback>
                  <p:oleObj name="公式" r:id="rId13" imgW="736560" imgH="469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016"/>
                          <a:ext cx="672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3" name="Text Box 21"/>
            <p:cNvSpPr txBox="1">
              <a:spLocks noChangeArrowheads="1"/>
            </p:cNvSpPr>
            <p:nvPr/>
          </p:nvSpPr>
          <p:spPr bwMode="auto">
            <a:xfrm>
              <a:off x="4128" y="2496"/>
              <a:ext cx="13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2400" dirty="0">
                  <a:latin typeface="Times New Roman" pitchFamily="18" charset="0"/>
                  <a:ea typeface="楷体" panose="02010609060101010101" pitchFamily="49" charset="-122"/>
                </a:rPr>
                <a:t>泵浦光沿光纤</a:t>
              </a:r>
              <a:r>
                <a:rPr lang="zh-CN" altLang="en-US" sz="2400" b="0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</a:t>
              </a:r>
              <a:endParaRPr lang="zh-CN" altLang="en-US" sz="22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1294" name="AutoShape 22"/>
            <p:cNvSpPr>
              <a:spLocks noChangeArrowheads="1"/>
            </p:cNvSpPr>
            <p:nvPr/>
          </p:nvSpPr>
          <p:spPr bwMode="auto">
            <a:xfrm>
              <a:off x="3984" y="1920"/>
              <a:ext cx="1632" cy="96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endParaRPr lang="zh-CN" altLang="zh-CN" sz="2400" b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75479" name="AutoShape 23"/>
          <p:cNvSpPr>
            <a:spLocks noChangeArrowheads="1"/>
          </p:cNvSpPr>
          <p:nvPr/>
        </p:nvSpPr>
        <p:spPr bwMode="auto">
          <a:xfrm rot="1865782">
            <a:off x="4876800" y="2667000"/>
            <a:ext cx="1371600" cy="239713"/>
          </a:xfrm>
          <a:prstGeom prst="rightArrow">
            <a:avLst>
              <a:gd name="adj1" fmla="val 50000"/>
              <a:gd name="adj2" fmla="val 143046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5480" name="Text Box 24"/>
          <p:cNvSpPr txBox="1">
            <a:spLocks noChangeArrowheads="1"/>
          </p:cNvSpPr>
          <p:nvPr/>
        </p:nvSpPr>
        <p:spPr bwMode="auto">
          <a:xfrm>
            <a:off x="6588125" y="1268413"/>
            <a:ext cx="2119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阈值泵浦光强</a:t>
            </a:r>
          </a:p>
        </p:txBody>
      </p:sp>
      <p:sp>
        <p:nvSpPr>
          <p:cNvPr id="275481" name="Line 25"/>
          <p:cNvSpPr>
            <a:spLocks noChangeShapeType="1"/>
          </p:cNvSpPr>
          <p:nvPr/>
        </p:nvSpPr>
        <p:spPr bwMode="auto">
          <a:xfrm>
            <a:off x="1981200" y="3657600"/>
            <a:ext cx="1219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5482" name="Line 26"/>
          <p:cNvSpPr>
            <a:spLocks noChangeShapeType="1"/>
          </p:cNvSpPr>
          <p:nvPr/>
        </p:nvSpPr>
        <p:spPr bwMode="auto">
          <a:xfrm>
            <a:off x="1905000" y="4495800"/>
            <a:ext cx="129540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graphicFrame>
        <p:nvGraphicFramePr>
          <p:cNvPr id="275483" name="Object 27"/>
          <p:cNvGraphicFramePr>
            <a:graphicFrameLocks noChangeAspect="1"/>
          </p:cNvGraphicFramePr>
          <p:nvPr/>
        </p:nvGraphicFramePr>
        <p:xfrm>
          <a:off x="228600" y="3200400"/>
          <a:ext cx="12192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公式" r:id="rId15" imgW="736560" imgH="711000" progId="Equation.3">
                  <p:embed/>
                </p:oleObj>
              </mc:Choice>
              <mc:Fallback>
                <p:oleObj name="公式" r:id="rId15" imgW="736560" imgH="711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00400"/>
                        <a:ext cx="1219200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84" name="Text Box 28"/>
          <p:cNvSpPr txBox="1">
            <a:spLocks noChangeArrowheads="1"/>
          </p:cNvSpPr>
          <p:nvPr/>
        </p:nvSpPr>
        <p:spPr bwMode="auto">
          <a:xfrm>
            <a:off x="7435850" y="5029200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rgbClr val="009900"/>
                </a:solidFill>
                <a:latin typeface="Times New Roman" pitchFamily="18" charset="0"/>
                <a:ea typeface="楷体" panose="02010609060101010101" pitchFamily="49" charset="-122"/>
              </a:rPr>
              <a:t>可实验测定</a:t>
            </a:r>
          </a:p>
        </p:txBody>
      </p:sp>
      <p:sp>
        <p:nvSpPr>
          <p:cNvPr id="275485" name="AutoShape 29"/>
          <p:cNvSpPr>
            <a:spLocks/>
          </p:cNvSpPr>
          <p:nvPr/>
        </p:nvSpPr>
        <p:spPr bwMode="auto">
          <a:xfrm>
            <a:off x="7391400" y="4953000"/>
            <a:ext cx="76200" cy="6858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5486" name="Text Box 30"/>
          <p:cNvSpPr txBox="1">
            <a:spLocks noChangeArrowheads="1"/>
          </p:cNvSpPr>
          <p:nvPr/>
        </p:nvSpPr>
        <p:spPr bwMode="auto">
          <a:xfrm>
            <a:off x="228600" y="5972175"/>
            <a:ext cx="873601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阈值泵浦光强是衡量信号光掺铒光纤中传输时光强增长或衰减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animBg="1"/>
      <p:bldP spid="275459" grpId="1" animBg="1"/>
      <p:bldP spid="275460" grpId="0"/>
      <p:bldP spid="275461" grpId="0"/>
      <p:bldP spid="275463" grpId="0"/>
      <p:bldP spid="275465" grpId="0"/>
      <p:bldP spid="275466" grpId="0" animBg="1"/>
      <p:bldP spid="275467" grpId="0"/>
      <p:bldP spid="275470" grpId="0" animBg="1"/>
      <p:bldP spid="275471" grpId="0"/>
      <p:bldP spid="275472" grpId="0"/>
      <p:bldP spid="275473" grpId="0" animBg="1"/>
      <p:bldP spid="275474" grpId="0" animBg="1"/>
      <p:bldP spid="275479" grpId="0" animBg="1"/>
      <p:bldP spid="275480" grpId="0"/>
      <p:bldP spid="275481" grpId="0" animBg="1"/>
      <p:bldP spid="275482" grpId="0" animBg="1"/>
      <p:bldP spid="275484" grpId="0"/>
      <p:bldP spid="275485" grpId="0" animBg="1"/>
      <p:bldP spid="2754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2"/>
          <p:cNvSpPr txBox="1">
            <a:spLocks noChangeArrowheads="1"/>
          </p:cNvSpPr>
          <p:nvPr/>
        </p:nvSpPr>
        <p:spPr bwMode="auto">
          <a:xfrm>
            <a:off x="539750" y="908050"/>
            <a:ext cx="43322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u="sng" dirty="0">
                <a:solidFill>
                  <a:srgbClr val="FF66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小信号增益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（信号光很弱）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4502150" y="4210050"/>
          <a:ext cx="1397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公式" r:id="rId3" imgW="139680" imgH="266400" progId="Equation.3">
                  <p:embed/>
                </p:oleObj>
              </mc:Choice>
              <mc:Fallback>
                <p:oleObj name="公式" r:id="rId3" imgW="13968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4210050"/>
                        <a:ext cx="139700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5" name="Object 5"/>
          <p:cNvGraphicFramePr>
            <a:graphicFrameLocks noChangeAspect="1"/>
          </p:cNvGraphicFramePr>
          <p:nvPr/>
        </p:nvGraphicFramePr>
        <p:xfrm>
          <a:off x="3581400" y="3505200"/>
          <a:ext cx="4038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公式" r:id="rId5" imgW="2400120" imgH="520560" progId="Equation.3">
                  <p:embed/>
                </p:oleObj>
              </mc:Choice>
              <mc:Fallback>
                <p:oleObj name="公式" r:id="rId5" imgW="240012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05200"/>
                        <a:ext cx="4038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/>
        </p:nvGraphicFramePr>
        <p:xfrm>
          <a:off x="3581400" y="4419600"/>
          <a:ext cx="411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公式" r:id="rId7" imgW="2489040" imgH="507960" progId="Equation.3">
                  <p:embed/>
                </p:oleObj>
              </mc:Choice>
              <mc:Fallback>
                <p:oleObj name="公式" r:id="rId7" imgW="248904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19600"/>
                        <a:ext cx="4114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7" name="AutoShape 7"/>
          <p:cNvSpPr>
            <a:spLocks/>
          </p:cNvSpPr>
          <p:nvPr/>
        </p:nvSpPr>
        <p:spPr bwMode="auto">
          <a:xfrm>
            <a:off x="3352800" y="38862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457200" y="4038600"/>
            <a:ext cx="2362200" cy="762000"/>
            <a:chOff x="288" y="2544"/>
            <a:chExt cx="1488" cy="480"/>
          </a:xfrm>
        </p:grpSpPr>
        <p:sp>
          <p:nvSpPr>
            <p:cNvPr id="12333" name="Text Box 4"/>
            <p:cNvSpPr txBox="1">
              <a:spLocks noChangeArrowheads="1"/>
            </p:cNvSpPr>
            <p:nvPr/>
          </p:nvSpPr>
          <p:spPr bwMode="auto">
            <a:xfrm>
              <a:off x="336" y="2688"/>
              <a:ext cx="13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2000" b="0">
                  <a:ea typeface="黑体" pitchFamily="49" charset="-122"/>
                </a:rPr>
                <a:t>5.3.14</a:t>
              </a:r>
              <a:r>
                <a:rPr lang="zh-CN" altLang="en-US" sz="2000" b="0">
                  <a:ea typeface="黑体" pitchFamily="49" charset="-122"/>
                </a:rPr>
                <a:t>代入</a:t>
              </a:r>
              <a:r>
                <a:rPr lang="en-US" altLang="zh-CN" sz="2000" b="0">
                  <a:ea typeface="黑体" pitchFamily="49" charset="-122"/>
                </a:rPr>
                <a:t>5.3.15</a:t>
              </a:r>
              <a:endParaRPr lang="en-US" altLang="zh-CN" sz="2400" b="0">
                <a:ea typeface="黑体" pitchFamily="49" charset="-122"/>
              </a:endParaRPr>
            </a:p>
          </p:txBody>
        </p:sp>
        <p:sp>
          <p:nvSpPr>
            <p:cNvPr id="12334" name="Rectangle 8"/>
            <p:cNvSpPr>
              <a:spLocks noChangeArrowheads="1"/>
            </p:cNvSpPr>
            <p:nvPr/>
          </p:nvSpPr>
          <p:spPr bwMode="auto">
            <a:xfrm>
              <a:off x="288" y="2544"/>
              <a:ext cx="148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76250" y="1628775"/>
            <a:ext cx="8667750" cy="2043113"/>
            <a:chOff x="144" y="1056"/>
            <a:chExt cx="5460" cy="1287"/>
          </a:xfrm>
        </p:grpSpPr>
        <p:sp>
          <p:nvSpPr>
            <p:cNvPr id="12318" name="Text Box 10"/>
            <p:cNvSpPr txBox="1">
              <a:spLocks noChangeArrowheads="1"/>
            </p:cNvSpPr>
            <p:nvPr/>
          </p:nvSpPr>
          <p:spPr bwMode="auto">
            <a:xfrm>
              <a:off x="144" y="1200"/>
              <a:ext cx="8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2000" b="0">
                  <a:ea typeface="黑体" pitchFamily="49" charset="-122"/>
                </a:rPr>
                <a:t> </a:t>
              </a:r>
              <a:r>
                <a:rPr lang="zh-CN" altLang="en-US" sz="2000" b="0">
                  <a:ea typeface="黑体" pitchFamily="49" charset="-122"/>
                </a:rPr>
                <a:t>式 </a:t>
              </a:r>
              <a:r>
                <a:rPr lang="en-US" altLang="zh-CN" sz="2000" b="0">
                  <a:ea typeface="黑体" pitchFamily="49" charset="-122"/>
                </a:rPr>
                <a:t>5.3.12 </a:t>
              </a:r>
              <a:endParaRPr lang="en-US" altLang="zh-CN" sz="2400" b="0">
                <a:ea typeface="黑体" pitchFamily="49" charset="-122"/>
              </a:endParaRPr>
            </a:p>
          </p:txBody>
        </p:sp>
        <p:graphicFrame>
          <p:nvGraphicFramePr>
            <p:cNvPr id="12294" name="Object 11"/>
            <p:cNvGraphicFramePr>
              <a:graphicFrameLocks noChangeAspect="1"/>
            </p:cNvGraphicFramePr>
            <p:nvPr/>
          </p:nvGraphicFramePr>
          <p:xfrm>
            <a:off x="2784" y="1056"/>
            <a:ext cx="1991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6" name="公式" r:id="rId9" imgW="1968480" imgH="545760" progId="Equation.3">
                    <p:embed/>
                  </p:oleObj>
                </mc:Choice>
                <mc:Fallback>
                  <p:oleObj name="公式" r:id="rId9" imgW="1968480" imgH="5457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056"/>
                          <a:ext cx="1991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9" name="Text Box 12"/>
            <p:cNvSpPr txBox="1">
              <a:spLocks noChangeArrowheads="1"/>
            </p:cNvSpPr>
            <p:nvPr/>
          </p:nvSpPr>
          <p:spPr bwMode="auto">
            <a:xfrm>
              <a:off x="1632" y="1104"/>
              <a:ext cx="92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2000" dirty="0">
                  <a:ea typeface="楷体" panose="02010609060101010101" pitchFamily="49" charset="-122"/>
                </a:rPr>
                <a:t>输出端归一</a:t>
              </a:r>
            </a:p>
            <a:p>
              <a:pPr algn="l"/>
              <a:r>
                <a:rPr lang="zh-CN" altLang="en-US" sz="2000" dirty="0">
                  <a:ea typeface="楷体" panose="02010609060101010101" pitchFamily="49" charset="-122"/>
                </a:rPr>
                <a:t>化泵浦光强</a:t>
              </a:r>
              <a:endParaRPr lang="zh-CN" altLang="en-US" sz="2400" dirty="0">
                <a:ea typeface="楷体" panose="02010609060101010101" pitchFamily="49" charset="-122"/>
              </a:endParaRPr>
            </a:p>
          </p:txBody>
        </p:sp>
        <p:sp>
          <p:nvSpPr>
            <p:cNvPr id="12320" name="Text Box 13"/>
            <p:cNvSpPr txBox="1">
              <a:spLocks noChangeArrowheads="1"/>
            </p:cNvSpPr>
            <p:nvPr/>
          </p:nvSpPr>
          <p:spPr bwMode="auto">
            <a:xfrm>
              <a:off x="4944" y="1200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1800" b="0">
                  <a:ea typeface="黑体" pitchFamily="49" charset="-122"/>
                </a:rPr>
                <a:t>(5.3.14)</a:t>
              </a:r>
              <a:endParaRPr lang="en-US" altLang="zh-CN" sz="2400" b="0">
                <a:ea typeface="黑体" pitchFamily="49" charset="-122"/>
              </a:endParaRPr>
            </a:p>
          </p:txBody>
        </p:sp>
        <p:sp>
          <p:nvSpPr>
            <p:cNvPr id="12321" name="Line 14"/>
            <p:cNvSpPr>
              <a:spLocks noChangeShapeType="1"/>
            </p:cNvSpPr>
            <p:nvPr/>
          </p:nvSpPr>
          <p:spPr bwMode="auto">
            <a:xfrm>
              <a:off x="1008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12322" name="Rectangle 15"/>
            <p:cNvSpPr>
              <a:spLocks noChangeArrowheads="1"/>
            </p:cNvSpPr>
            <p:nvPr/>
          </p:nvSpPr>
          <p:spPr bwMode="auto">
            <a:xfrm>
              <a:off x="192" y="1152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12323" name="Rectangle 16"/>
            <p:cNvSpPr>
              <a:spLocks noChangeArrowheads="1"/>
            </p:cNvSpPr>
            <p:nvPr/>
          </p:nvSpPr>
          <p:spPr bwMode="auto">
            <a:xfrm>
              <a:off x="1584" y="105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graphicFrame>
          <p:nvGraphicFramePr>
            <p:cNvPr id="12295" name="Object 17"/>
            <p:cNvGraphicFramePr>
              <a:graphicFrameLocks noChangeAspect="1"/>
            </p:cNvGraphicFramePr>
            <p:nvPr/>
          </p:nvGraphicFramePr>
          <p:xfrm>
            <a:off x="960" y="1152"/>
            <a:ext cx="57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7" name="公式" r:id="rId11" imgW="838080" imgH="304560" progId="Equation.3">
                    <p:embed/>
                  </p:oleObj>
                </mc:Choice>
                <mc:Fallback>
                  <p:oleObj name="公式" r:id="rId11" imgW="838080" imgH="3045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152"/>
                          <a:ext cx="57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4" name="Text Box 18"/>
            <p:cNvSpPr txBox="1">
              <a:spLocks noChangeArrowheads="1"/>
            </p:cNvSpPr>
            <p:nvPr/>
          </p:nvSpPr>
          <p:spPr bwMode="auto">
            <a:xfrm>
              <a:off x="960" y="1353"/>
              <a:ext cx="4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1800" b="0" dirty="0">
                  <a:ea typeface="黑体" pitchFamily="49" charset="-122"/>
                </a:rPr>
                <a:t>  </a:t>
              </a:r>
              <a:r>
                <a:rPr lang="zh-CN" altLang="en-US" sz="1800" dirty="0">
                  <a:ea typeface="楷体" panose="02010609060101010101" pitchFamily="49" charset="-122"/>
                </a:rPr>
                <a:t>积分</a:t>
              </a:r>
              <a:endParaRPr lang="zh-CN" altLang="en-US" sz="2400" dirty="0">
                <a:ea typeface="楷体" panose="02010609060101010101" pitchFamily="49" charset="-122"/>
              </a:endParaRPr>
            </a:p>
          </p:txBody>
        </p:sp>
        <p:sp>
          <p:nvSpPr>
            <p:cNvPr id="12325" name="Text Box 19"/>
            <p:cNvSpPr txBox="1">
              <a:spLocks noChangeArrowheads="1"/>
            </p:cNvSpPr>
            <p:nvPr/>
          </p:nvSpPr>
          <p:spPr bwMode="auto">
            <a:xfrm>
              <a:off x="288" y="1776"/>
              <a:ext cx="56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2000" b="0">
                  <a:ea typeface="黑体" pitchFamily="49" charset="-122"/>
                </a:rPr>
                <a:t>5.3.11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2000" b="0">
                  <a:ea typeface="黑体" pitchFamily="49" charset="-122"/>
                </a:rPr>
                <a:t>5.3.12</a:t>
              </a:r>
              <a:endParaRPr lang="en-US" altLang="zh-CN" sz="2400" b="0">
                <a:ea typeface="黑体" pitchFamily="49" charset="-122"/>
              </a:endParaRPr>
            </a:p>
          </p:txBody>
        </p:sp>
        <p:sp>
          <p:nvSpPr>
            <p:cNvPr id="12326" name="Line 20"/>
            <p:cNvSpPr>
              <a:spLocks noChangeShapeType="1"/>
            </p:cNvSpPr>
            <p:nvPr/>
          </p:nvSpPr>
          <p:spPr bwMode="auto">
            <a:xfrm>
              <a:off x="240" y="20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12327" name="Rectangle 21"/>
            <p:cNvSpPr>
              <a:spLocks noChangeArrowheads="1"/>
            </p:cNvSpPr>
            <p:nvPr/>
          </p:nvSpPr>
          <p:spPr bwMode="auto">
            <a:xfrm>
              <a:off x="192" y="1728"/>
              <a:ext cx="72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12328" name="Text Box 22"/>
            <p:cNvSpPr txBox="1">
              <a:spLocks noChangeArrowheads="1"/>
            </p:cNvSpPr>
            <p:nvPr/>
          </p:nvSpPr>
          <p:spPr bwMode="auto">
            <a:xfrm>
              <a:off x="1008" y="1767"/>
              <a:ext cx="4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1800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zh-CN" altLang="en-US" sz="1800" dirty="0">
                  <a:latin typeface="楷体" panose="02010609060101010101" pitchFamily="49" charset="-122"/>
                  <a:ea typeface="楷体" panose="02010609060101010101" pitchFamily="49" charset="-122"/>
                </a:rPr>
                <a:t>积分</a:t>
              </a:r>
            </a:p>
          </p:txBody>
        </p:sp>
        <p:sp>
          <p:nvSpPr>
            <p:cNvPr id="12329" name="Line 23"/>
            <p:cNvSpPr>
              <a:spLocks noChangeShapeType="1"/>
            </p:cNvSpPr>
            <p:nvPr/>
          </p:nvSpPr>
          <p:spPr bwMode="auto">
            <a:xfrm>
              <a:off x="960" y="20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12330" name="Text Box 24"/>
            <p:cNvSpPr txBox="1">
              <a:spLocks noChangeArrowheads="1"/>
            </p:cNvSpPr>
            <p:nvPr/>
          </p:nvSpPr>
          <p:spPr bwMode="auto">
            <a:xfrm>
              <a:off x="1632" y="1776"/>
              <a:ext cx="92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2000" dirty="0">
                  <a:ea typeface="楷体" panose="02010609060101010101" pitchFamily="49" charset="-122"/>
                </a:rPr>
                <a:t>输出端归一</a:t>
              </a:r>
            </a:p>
            <a:p>
              <a:pPr algn="l"/>
              <a:r>
                <a:rPr lang="zh-CN" altLang="en-US" sz="2000" dirty="0">
                  <a:ea typeface="楷体" panose="02010609060101010101" pitchFamily="49" charset="-122"/>
                </a:rPr>
                <a:t>化信号光强</a:t>
              </a:r>
            </a:p>
          </p:txBody>
        </p:sp>
        <p:sp>
          <p:nvSpPr>
            <p:cNvPr id="12331" name="Rectangle 25"/>
            <p:cNvSpPr>
              <a:spLocks noChangeArrowheads="1"/>
            </p:cNvSpPr>
            <p:nvPr/>
          </p:nvSpPr>
          <p:spPr bwMode="auto">
            <a:xfrm>
              <a:off x="1584" y="1728"/>
              <a:ext cx="100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graphicFrame>
          <p:nvGraphicFramePr>
            <p:cNvPr id="12296" name="Object 26"/>
            <p:cNvGraphicFramePr>
              <a:graphicFrameLocks noChangeAspect="1"/>
            </p:cNvGraphicFramePr>
            <p:nvPr/>
          </p:nvGraphicFramePr>
          <p:xfrm>
            <a:off x="2832" y="1680"/>
            <a:ext cx="2496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8" name="公式" r:id="rId13" imgW="2450880" imgH="545760" progId="Equation.3">
                    <p:embed/>
                  </p:oleObj>
                </mc:Choice>
                <mc:Fallback>
                  <p:oleObj name="公式" r:id="rId13" imgW="2450880" imgH="5457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680"/>
                          <a:ext cx="2496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2" name="Text Box 27"/>
            <p:cNvSpPr txBox="1">
              <a:spLocks noChangeArrowheads="1"/>
            </p:cNvSpPr>
            <p:nvPr/>
          </p:nvSpPr>
          <p:spPr bwMode="auto">
            <a:xfrm>
              <a:off x="4992" y="2112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1800" b="0">
                  <a:ea typeface="黑体" pitchFamily="49" charset="-122"/>
                </a:rPr>
                <a:t>(5.3.15)</a:t>
              </a:r>
              <a:endParaRPr lang="en-US" altLang="zh-CN" sz="2400" b="0">
                <a:ea typeface="黑体" pitchFamily="49" charset="-122"/>
              </a:endParaRPr>
            </a:p>
          </p:txBody>
        </p:sp>
        <p:graphicFrame>
          <p:nvGraphicFramePr>
            <p:cNvPr id="12297" name="Object 28"/>
            <p:cNvGraphicFramePr>
              <a:graphicFrameLocks noChangeAspect="1"/>
            </p:cNvGraphicFramePr>
            <p:nvPr/>
          </p:nvGraphicFramePr>
          <p:xfrm>
            <a:off x="960" y="2064"/>
            <a:ext cx="57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9" name="公式" r:id="rId15" imgW="838080" imgH="304560" progId="Equation.3">
                    <p:embed/>
                  </p:oleObj>
                </mc:Choice>
                <mc:Fallback>
                  <p:oleObj name="公式" r:id="rId15" imgW="838080" imgH="3045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064"/>
                          <a:ext cx="57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81000" y="5257800"/>
            <a:ext cx="8534400" cy="1295400"/>
            <a:chOff x="240" y="3312"/>
            <a:chExt cx="5376" cy="816"/>
          </a:xfrm>
        </p:grpSpPr>
        <p:graphicFrame>
          <p:nvGraphicFramePr>
            <p:cNvPr id="12293" name="Object 29"/>
            <p:cNvGraphicFramePr>
              <a:graphicFrameLocks noChangeAspect="1"/>
            </p:cNvGraphicFramePr>
            <p:nvPr/>
          </p:nvGraphicFramePr>
          <p:xfrm>
            <a:off x="384" y="3408"/>
            <a:ext cx="5017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0" name="公式" r:id="rId16" imgW="5079960" imgH="596880" progId="Equation.3">
                    <p:embed/>
                  </p:oleObj>
                </mc:Choice>
                <mc:Fallback>
                  <p:oleObj name="公式" r:id="rId16" imgW="5079960" imgH="5968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408"/>
                          <a:ext cx="5017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7" name="Rectangle 30"/>
            <p:cNvSpPr>
              <a:spLocks noChangeArrowheads="1"/>
            </p:cNvSpPr>
            <p:nvPr/>
          </p:nvSpPr>
          <p:spPr bwMode="auto">
            <a:xfrm>
              <a:off x="240" y="3312"/>
              <a:ext cx="5376" cy="81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sp>
        <p:nvSpPr>
          <p:cNvPr id="276511" name="Text Box 31"/>
          <p:cNvSpPr txBox="1">
            <a:spLocks noChangeArrowheads="1"/>
          </p:cNvSpPr>
          <p:nvPr/>
        </p:nvSpPr>
        <p:spPr bwMode="auto">
          <a:xfrm>
            <a:off x="7924800" y="37338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1800" b="0">
                <a:ea typeface="黑体" pitchFamily="49" charset="-122"/>
              </a:rPr>
              <a:t>(5.3.16)</a:t>
            </a:r>
          </a:p>
        </p:txBody>
      </p:sp>
      <p:sp>
        <p:nvSpPr>
          <p:cNvPr id="276512" name="Text Box 32"/>
          <p:cNvSpPr txBox="1">
            <a:spLocks noChangeArrowheads="1"/>
          </p:cNvSpPr>
          <p:nvPr/>
        </p:nvSpPr>
        <p:spPr bwMode="auto">
          <a:xfrm>
            <a:off x="7924800" y="44958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1800" b="0">
                <a:ea typeface="黑体" pitchFamily="49" charset="-122"/>
              </a:rPr>
              <a:t>(5.3.17)</a:t>
            </a:r>
          </a:p>
        </p:txBody>
      </p:sp>
      <p:sp>
        <p:nvSpPr>
          <p:cNvPr id="12305" name="Text Box 33"/>
          <p:cNvSpPr txBox="1">
            <a:spLocks noChangeArrowheads="1"/>
          </p:cNvSpPr>
          <p:nvPr/>
        </p:nvSpPr>
        <p:spPr bwMode="auto">
          <a:xfrm>
            <a:off x="7924800" y="62484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1800" b="0">
                <a:ea typeface="黑体" pitchFamily="49" charset="-122"/>
              </a:rPr>
              <a:t>(5.3.18)</a:t>
            </a:r>
          </a:p>
        </p:txBody>
      </p:sp>
      <p:sp>
        <p:nvSpPr>
          <p:cNvPr id="276514" name="Line 34"/>
          <p:cNvSpPr>
            <a:spLocks noChangeShapeType="1"/>
          </p:cNvSpPr>
          <p:nvPr/>
        </p:nvSpPr>
        <p:spPr bwMode="auto">
          <a:xfrm flipV="1">
            <a:off x="2051050" y="1412875"/>
            <a:ext cx="609600" cy="228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6515" name="Oval 35"/>
          <p:cNvSpPr>
            <a:spLocks noChangeArrowheads="1"/>
          </p:cNvSpPr>
          <p:nvPr/>
        </p:nvSpPr>
        <p:spPr bwMode="auto">
          <a:xfrm>
            <a:off x="6516688" y="1773238"/>
            <a:ext cx="457200" cy="6096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6516" name="Oval 36"/>
          <p:cNvSpPr>
            <a:spLocks noChangeArrowheads="1"/>
          </p:cNvSpPr>
          <p:nvPr/>
        </p:nvSpPr>
        <p:spPr bwMode="auto">
          <a:xfrm>
            <a:off x="5651500" y="3068638"/>
            <a:ext cx="381000" cy="3810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6517" name="Line 37"/>
          <p:cNvSpPr>
            <a:spLocks noChangeShapeType="1"/>
          </p:cNvSpPr>
          <p:nvPr/>
        </p:nvSpPr>
        <p:spPr bwMode="auto">
          <a:xfrm flipV="1">
            <a:off x="1547813" y="5181600"/>
            <a:ext cx="433387" cy="5524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6518" name="Text Box 38"/>
          <p:cNvSpPr txBox="1">
            <a:spLocks noChangeArrowheads="1"/>
          </p:cNvSpPr>
          <p:nvPr/>
        </p:nvSpPr>
        <p:spPr bwMode="auto">
          <a:xfrm>
            <a:off x="1676400" y="4892675"/>
            <a:ext cx="1741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1800" dirty="0">
                <a:latin typeface="Times New Roman" pitchFamily="18" charset="0"/>
                <a:ea typeface="楷体" panose="02010609060101010101" pitchFamily="49" charset="-122"/>
              </a:rPr>
              <a:t>实验测得</a:t>
            </a:r>
            <a:r>
              <a:rPr lang="en-US" altLang="zh-CN" sz="1800" b="0" dirty="0">
                <a:latin typeface="Times New Roman" pitchFamily="18" charset="0"/>
                <a:ea typeface="楷体" panose="02010609060101010101" pitchFamily="49" charset="-122"/>
              </a:rPr>
              <a:t>(G</a:t>
            </a:r>
            <a:r>
              <a:rPr lang="en-US" altLang="zh-CN" sz="1800" b="0" baseline="30000" dirty="0">
                <a:latin typeface="Times New Roman" pitchFamily="18" charset="0"/>
                <a:ea typeface="楷体" panose="02010609060101010101" pitchFamily="49" charset="-122"/>
              </a:rPr>
              <a:t>0</a:t>
            </a:r>
            <a:r>
              <a:rPr lang="en-US" altLang="zh-CN" sz="1800" b="0" dirty="0">
                <a:latin typeface="Times New Roman" pitchFamily="18" charset="0"/>
                <a:ea typeface="楷体" panose="02010609060101010101" pitchFamily="49" charset="-122"/>
              </a:rPr>
              <a:t>=1)</a:t>
            </a:r>
            <a:endParaRPr lang="en-US" altLang="zh-CN" sz="2400" b="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6519" name="Oval 39"/>
          <p:cNvSpPr>
            <a:spLocks noChangeArrowheads="1"/>
          </p:cNvSpPr>
          <p:nvPr/>
        </p:nvSpPr>
        <p:spPr bwMode="auto">
          <a:xfrm>
            <a:off x="6248400" y="5410200"/>
            <a:ext cx="381000" cy="914400"/>
          </a:xfrm>
          <a:prstGeom prst="ellipse">
            <a:avLst/>
          </a:prstGeom>
          <a:noFill/>
          <a:ln w="9525">
            <a:solidFill>
              <a:srgbClr val="FF66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6520" name="Text Box 40"/>
          <p:cNvSpPr txBox="1">
            <a:spLocks noChangeArrowheads="1"/>
          </p:cNvSpPr>
          <p:nvPr/>
        </p:nvSpPr>
        <p:spPr bwMode="auto">
          <a:xfrm>
            <a:off x="6588125" y="638175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1800" b="0" dirty="0">
                <a:latin typeface="Times New Roman" pitchFamily="18" charset="0"/>
                <a:ea typeface="楷体" panose="02010609060101010101" pitchFamily="49" charset="-122"/>
              </a:rPr>
              <a:t>实验测量</a:t>
            </a:r>
            <a:endParaRPr lang="zh-CN" altLang="en-US" sz="2400" b="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6521" name="Line 41"/>
          <p:cNvSpPr>
            <a:spLocks noChangeShapeType="1"/>
          </p:cNvSpPr>
          <p:nvPr/>
        </p:nvSpPr>
        <p:spPr bwMode="auto">
          <a:xfrm flipH="1" flipV="1">
            <a:off x="6553200" y="6248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6522" name="Line 42"/>
          <p:cNvSpPr>
            <a:spLocks noChangeShapeType="1"/>
          </p:cNvSpPr>
          <p:nvPr/>
        </p:nvSpPr>
        <p:spPr bwMode="auto">
          <a:xfrm>
            <a:off x="36576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6523" name="Line 43"/>
          <p:cNvSpPr>
            <a:spLocks noChangeShapeType="1"/>
          </p:cNvSpPr>
          <p:nvPr/>
        </p:nvSpPr>
        <p:spPr bwMode="auto">
          <a:xfrm>
            <a:off x="3810000" y="6019800"/>
            <a:ext cx="533400" cy="0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6524" name="Text Box 44"/>
          <p:cNvSpPr txBox="1">
            <a:spLocks noChangeArrowheads="1"/>
          </p:cNvSpPr>
          <p:nvPr/>
        </p:nvSpPr>
        <p:spPr bwMode="auto">
          <a:xfrm>
            <a:off x="323850" y="188913"/>
            <a:ext cx="7010400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二、光纤放大器小信号增益特性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/>
      <p:bldP spid="276487" grpId="0" animBg="1"/>
      <p:bldP spid="276511" grpId="0"/>
      <p:bldP spid="276512" grpId="0"/>
      <p:bldP spid="276514" grpId="0" animBg="1"/>
      <p:bldP spid="276515" grpId="0" animBg="1"/>
      <p:bldP spid="276516" grpId="0" animBg="1"/>
      <p:bldP spid="276517" grpId="0" animBg="1"/>
      <p:bldP spid="276518" grpId="0"/>
      <p:bldP spid="276519" grpId="0" animBg="1"/>
      <p:bldP spid="276520" grpId="0"/>
      <p:bldP spid="276521" grpId="0" animBg="1"/>
      <p:bldP spid="276522" grpId="0" animBg="1"/>
      <p:bldP spid="276523" grpId="0" animBg="1"/>
      <p:bldP spid="2765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214313" y="428625"/>
            <a:ext cx="866134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buFontTx/>
              <a:buChar char="•"/>
            </a:pPr>
            <a:r>
              <a:rPr lang="en-US" altLang="zh-CN" b="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G</a:t>
            </a:r>
            <a:r>
              <a:rPr lang="en-US" altLang="zh-CN" i="1" baseline="30000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0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与信号光强无关</a:t>
            </a:r>
            <a:r>
              <a:rPr lang="en-US" altLang="zh-CN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与泵浦光强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I</a:t>
            </a:r>
            <a:r>
              <a:rPr lang="en-US" altLang="zh-CN" i="1" baseline="-25000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P0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及掺铒光纤长度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l 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有关</a:t>
            </a:r>
          </a:p>
        </p:txBody>
      </p:sp>
      <p:pic>
        <p:nvPicPr>
          <p:cNvPr id="277508" name="Picture 4" descr="fig"/>
          <p:cNvPicPr>
            <a:picLocks noChangeAspect="1" noChangeArrowheads="1"/>
          </p:cNvPicPr>
          <p:nvPr/>
        </p:nvPicPr>
        <p:blipFill>
          <a:blip r:embed="rId3">
            <a:lum bright="-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6" t="10057" r="21793" b="19539"/>
          <a:stretch>
            <a:fillRect/>
          </a:stretch>
        </p:blipFill>
        <p:spPr bwMode="auto">
          <a:xfrm>
            <a:off x="4286250" y="1000125"/>
            <a:ext cx="4038600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214313" y="4643438"/>
            <a:ext cx="8231187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000" b="0" dirty="0">
                <a:solidFill>
                  <a:srgbClr val="D60093"/>
                </a:solidFill>
                <a:ea typeface="黑体" pitchFamily="49" charset="-122"/>
                <a:sym typeface="Monotype Sorts"/>
              </a:rPr>
              <a:t>  </a:t>
            </a:r>
            <a:r>
              <a:rPr lang="zh-CN" altLang="en-US" sz="2800" dirty="0">
                <a:solidFill>
                  <a:srgbClr val="D60093"/>
                </a:solidFill>
                <a:ea typeface="楷体" panose="02010609060101010101" pitchFamily="49" charset="-122"/>
              </a:rPr>
              <a:t>最佳长度</a:t>
            </a:r>
            <a:r>
              <a:rPr lang="zh-CN" altLang="en-US" sz="2800" b="0" dirty="0">
                <a:solidFill>
                  <a:srgbClr val="D60093"/>
                </a:solidFill>
                <a:ea typeface="黑体" pitchFamily="49" charset="-122"/>
              </a:rPr>
              <a:t>  </a:t>
            </a:r>
            <a:r>
              <a:rPr lang="en-US" altLang="zh-CN" sz="2800" b="0" i="1" dirty="0">
                <a:solidFill>
                  <a:srgbClr val="D60093"/>
                </a:solidFill>
                <a:latin typeface="Times New Roman" pitchFamily="18" charset="0"/>
                <a:ea typeface="黑体" pitchFamily="49" charset="-122"/>
              </a:rPr>
              <a:t>l</a:t>
            </a:r>
            <a:r>
              <a:rPr lang="en-US" altLang="zh-CN" sz="2800" b="0" baseline="-25000" dirty="0">
                <a:solidFill>
                  <a:srgbClr val="D60093"/>
                </a:solidFill>
                <a:latin typeface="Times New Roman" pitchFamily="18" charset="0"/>
                <a:ea typeface="黑体" pitchFamily="49" charset="-122"/>
              </a:rPr>
              <a:t>m</a:t>
            </a:r>
            <a:r>
              <a:rPr lang="en-US" altLang="zh-CN" sz="2400" b="0" baseline="-25000" dirty="0">
                <a:solidFill>
                  <a:srgbClr val="FF66CC"/>
                </a:solidFill>
                <a:ea typeface="黑体" pitchFamily="49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sz="2400" b="0" baseline="-25000" dirty="0">
                <a:ea typeface="黑体" pitchFamily="49" charset="-122"/>
              </a:rPr>
              <a:t>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光纤长度太长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后端</a:t>
            </a:r>
            <a:r>
              <a:rPr lang="zh-CN" altLang="en-US" b="0" dirty="0">
                <a:ea typeface="黑体" pitchFamily="49" charset="-122"/>
              </a:rPr>
              <a:t>   </a:t>
            </a:r>
            <a:r>
              <a:rPr lang="en-US" altLang="zh-CN" b="0" i="1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b="0" i="1" baseline="-25000" dirty="0" err="1">
                <a:latin typeface="Times New Roman" pitchFamily="18" charset="0"/>
                <a:ea typeface="黑体" pitchFamily="49" charset="-122"/>
              </a:rPr>
              <a:t>p</a:t>
            </a:r>
            <a:r>
              <a:rPr lang="en-US" altLang="zh-CN" b="0" i="1" dirty="0">
                <a:latin typeface="Times New Roman" pitchFamily="18" charset="0"/>
                <a:ea typeface="黑体" pitchFamily="49" charset="-122"/>
              </a:rPr>
              <a:t> &lt; </a:t>
            </a:r>
            <a:r>
              <a:rPr lang="en-US" altLang="zh-CN" b="0" i="1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b="0" i="1" baseline="-25000" dirty="0" err="1">
                <a:latin typeface="Times New Roman" pitchFamily="18" charset="0"/>
                <a:ea typeface="黑体" pitchFamily="49" charset="-122"/>
              </a:rPr>
              <a:t>pth</a:t>
            </a:r>
            <a:r>
              <a:rPr lang="en-US" altLang="zh-CN" b="0" baseline="-25000" dirty="0">
                <a:ea typeface="黑体" pitchFamily="49" charset="-122"/>
              </a:rPr>
              <a:t>     </a:t>
            </a:r>
            <a:r>
              <a:rPr lang="zh-CN" altLang="en-US" dirty="0">
                <a:ea typeface="楷体" panose="02010609060101010101" pitchFamily="49" charset="-122"/>
              </a:rPr>
              <a:t>信号光衰减</a:t>
            </a:r>
            <a:r>
              <a:rPr lang="zh-CN" altLang="en-US" sz="2200" dirty="0">
                <a:ea typeface="楷体" panose="02010609060101010101" pitchFamily="49" charset="-122"/>
              </a:rPr>
              <a:t>；</a:t>
            </a:r>
          </a:p>
          <a:p>
            <a:pPr algn="l">
              <a:lnSpc>
                <a:spcPct val="150000"/>
              </a:lnSpc>
            </a:pPr>
            <a:r>
              <a:rPr lang="zh-CN" altLang="en-US" sz="2200" b="0" dirty="0">
                <a:ea typeface="黑体" pitchFamily="49" charset="-122"/>
              </a:rPr>
              <a:t>    </a:t>
            </a:r>
            <a:r>
              <a:rPr lang="zh-CN" altLang="en-US" dirty="0">
                <a:ea typeface="楷体" panose="02010609060101010101" pitchFamily="49" charset="-122"/>
              </a:rPr>
              <a:t>光纤长度过短</a:t>
            </a:r>
            <a:r>
              <a:rPr lang="zh-CN" altLang="en-US" b="0" dirty="0">
                <a:ea typeface="黑体" pitchFamily="49" charset="-122"/>
              </a:rPr>
              <a:t>   </a:t>
            </a:r>
            <a:r>
              <a:rPr lang="en-US" altLang="zh-CN" b="0" i="1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b="0" i="1" baseline="-25000" dirty="0" err="1">
                <a:latin typeface="Times New Roman" pitchFamily="18" charset="0"/>
                <a:ea typeface="黑体" pitchFamily="49" charset="-122"/>
              </a:rPr>
              <a:t>p</a:t>
            </a:r>
            <a:r>
              <a:rPr lang="en-US" altLang="zh-CN" b="0" i="1" baseline="-250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dirty="0">
                <a:ea typeface="楷体" panose="02010609060101010101" pitchFamily="49" charset="-122"/>
              </a:rPr>
              <a:t>未充分利用</a:t>
            </a:r>
            <a:r>
              <a:rPr lang="zh-CN" altLang="en-US" sz="2400" b="0" dirty="0">
                <a:ea typeface="黑体" pitchFamily="49" charset="-122"/>
              </a:rPr>
              <a:t>                         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14313" y="1214438"/>
            <a:ext cx="4267200" cy="2971800"/>
            <a:chOff x="192" y="144"/>
            <a:chExt cx="2688" cy="1872"/>
          </a:xfrm>
        </p:grpSpPr>
        <p:pic>
          <p:nvPicPr>
            <p:cNvPr id="13321" name="Picture 3" descr="fig"/>
            <p:cNvPicPr>
              <a:picLocks noChangeAspect="1" noChangeArrowheads="1"/>
            </p:cNvPicPr>
            <p:nvPr/>
          </p:nvPicPr>
          <p:blipFill>
            <a:blip r:embed="rId4">
              <a:lum bright="-12000" contras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26" r="7784"/>
            <a:stretch>
              <a:fillRect/>
            </a:stretch>
          </p:blipFill>
          <p:spPr bwMode="auto">
            <a:xfrm>
              <a:off x="192" y="144"/>
              <a:ext cx="2688" cy="1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3314" name="Object 6"/>
            <p:cNvGraphicFramePr>
              <a:graphicFrameLocks noChangeAspect="1"/>
            </p:cNvGraphicFramePr>
            <p:nvPr/>
          </p:nvGraphicFramePr>
          <p:xfrm>
            <a:off x="1632" y="1824"/>
            <a:ext cx="24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3" name="公式" r:id="rId5" imgW="291960" imgH="266400" progId="Equation.3">
                    <p:embed/>
                  </p:oleObj>
                </mc:Choice>
                <mc:Fallback>
                  <p:oleObj name="公式" r:id="rId5" imgW="291960" imgH="266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824"/>
                          <a:ext cx="240" cy="1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0" y="4000500"/>
            <a:ext cx="478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000" dirty="0">
                <a:latin typeface="Times New Roman" pitchFamily="18" charset="0"/>
                <a:ea typeface="楷体" panose="02010609060101010101" pitchFamily="49" charset="-122"/>
              </a:rPr>
              <a:t>归一化小信号增益～归一化掺铒光纤长度</a:t>
            </a:r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4859338" y="4000500"/>
            <a:ext cx="4284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000" dirty="0">
                <a:latin typeface="Times New Roman" pitchFamily="18" charset="0"/>
                <a:ea typeface="楷体" panose="02010609060101010101" pitchFamily="49" charset="-122"/>
              </a:rPr>
              <a:t>归一化小信号增益～归一化泵浦功率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6" grpId="0"/>
      <p:bldP spid="277509" grpId="0"/>
      <p:bldP spid="277511" grpId="0"/>
      <p:bldP spid="2775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530" name="Object 2"/>
          <p:cNvGraphicFramePr>
            <a:graphicFrameLocks noChangeAspect="1"/>
          </p:cNvGraphicFramePr>
          <p:nvPr/>
        </p:nvGraphicFramePr>
        <p:xfrm>
          <a:off x="1981200" y="533400"/>
          <a:ext cx="3479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公式" r:id="rId3" imgW="2044440" imgH="622080" progId="Equation.3">
                  <p:embed/>
                </p:oleObj>
              </mc:Choice>
              <mc:Fallback>
                <p:oleObj name="公式" r:id="rId3" imgW="2044440" imgH="622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"/>
                        <a:ext cx="3479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479425" y="37147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endParaRPr lang="zh-CN" altLang="zh-CN" sz="2400" b="0">
              <a:ea typeface="黑体" pitchFamily="49" charset="-122"/>
            </a:endParaRP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250825" y="1844675"/>
            <a:ext cx="38338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dirty="0">
                <a:solidFill>
                  <a:srgbClr val="FF66CC"/>
                </a:solidFill>
                <a:ea typeface="楷体" panose="02010609060101010101" pitchFamily="49" charset="-122"/>
              </a:rPr>
              <a:t>最佳长度下的小信号增益</a:t>
            </a:r>
          </a:p>
        </p:txBody>
      </p:sp>
      <p:graphicFrame>
        <p:nvGraphicFramePr>
          <p:cNvPr id="278533" name="Object 5"/>
          <p:cNvGraphicFramePr>
            <a:graphicFrameLocks noChangeAspect="1"/>
          </p:cNvGraphicFramePr>
          <p:nvPr/>
        </p:nvGraphicFramePr>
        <p:xfrm>
          <a:off x="4267200" y="1676400"/>
          <a:ext cx="3067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公式" r:id="rId5" imgW="1993680" imgH="596880" progId="Equation.3">
                  <p:embed/>
                </p:oleObj>
              </mc:Choice>
              <mc:Fallback>
                <p:oleObj name="公式" r:id="rId5" imgW="1993680" imgH="596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30670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323850" y="4221163"/>
            <a:ext cx="8458200" cy="19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结论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2400" b="0" dirty="0">
                <a:ea typeface="黑体" pitchFamily="49" charset="-122"/>
              </a:rPr>
              <a:t> </a:t>
            </a:r>
            <a:r>
              <a:rPr lang="en-US" altLang="zh-CN" sz="2400" b="0" dirty="0">
                <a:ea typeface="黑体" pitchFamily="49" charset="-122"/>
                <a:sym typeface="Wingdings" pitchFamily="2" charset="2"/>
              </a:rPr>
              <a:t> </a:t>
            </a:r>
            <a:r>
              <a:rPr lang="zh-CN" altLang="en-US" sz="2400" dirty="0">
                <a:ea typeface="楷体" panose="02010609060101010101" pitchFamily="49" charset="-122"/>
              </a:rPr>
              <a:t>存在最佳长度，输入泵浦光功率</a:t>
            </a:r>
            <a:r>
              <a:rPr lang="zh-CN" altLang="en-US" sz="2400" b="0" dirty="0">
                <a:ea typeface="黑体" pitchFamily="49" charset="-122"/>
              </a:rPr>
              <a:t>   </a:t>
            </a:r>
            <a:r>
              <a:rPr lang="en-US" altLang="zh-CN" sz="2400" b="0" i="1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sz="2400" b="0" i="1" baseline="-25000" dirty="0" err="1">
                <a:latin typeface="Times New Roman" pitchFamily="18" charset="0"/>
                <a:ea typeface="黑体" pitchFamily="49" charset="-122"/>
              </a:rPr>
              <a:t>po</a:t>
            </a:r>
            <a:r>
              <a:rPr lang="en-US" altLang="zh-CN" sz="2400" b="0" i="1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 l</a:t>
            </a:r>
            <a:r>
              <a:rPr lang="en-US" altLang="zh-CN" sz="2400" b="0" i="1" baseline="-250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m</a:t>
            </a:r>
            <a:r>
              <a:rPr lang="en-US" altLang="zh-CN" sz="2400" b="0" i="1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,  </a:t>
            </a:r>
            <a:r>
              <a:rPr lang="en-US" altLang="zh-CN" sz="2400" b="0" i="1" dirty="0" err="1">
                <a:latin typeface="Times New Roman" pitchFamily="18" charset="0"/>
                <a:ea typeface="黑体" pitchFamily="49" charset="-122"/>
                <a:sym typeface="Symbol" pitchFamily="18" charset="2"/>
              </a:rPr>
              <a:t>G</a:t>
            </a:r>
            <a:r>
              <a:rPr lang="en-US" altLang="zh-CN" sz="2400" b="0" i="1" baseline="-25000" dirty="0" err="1">
                <a:latin typeface="Times New Roman" pitchFamily="18" charset="0"/>
                <a:ea typeface="黑体" pitchFamily="49" charset="-122"/>
                <a:sym typeface="Symbol" pitchFamily="18" charset="2"/>
              </a:rPr>
              <a:t>m</a:t>
            </a:r>
            <a:r>
              <a:rPr lang="en-US" altLang="zh-CN" sz="2400" b="0" i="1" baseline="30000" dirty="0" err="1">
                <a:latin typeface="Times New Roman" pitchFamily="18" charset="0"/>
                <a:ea typeface="黑体" pitchFamily="49" charset="-122"/>
                <a:sym typeface="Symbol" pitchFamily="18" charset="2"/>
              </a:rPr>
              <a:t>o</a:t>
            </a:r>
            <a:r>
              <a:rPr lang="en-US" altLang="zh-CN" sz="2400" b="0" i="1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</a:t>
            </a:r>
            <a:endParaRPr lang="en-US" altLang="zh-CN" sz="2400" b="0" dirty="0">
              <a:ea typeface="黑体" pitchFamily="49" charset="-122"/>
              <a:sym typeface="Symbol" pitchFamily="18" charset="2"/>
            </a:endParaRPr>
          </a:p>
          <a:p>
            <a:pPr algn="l">
              <a:lnSpc>
                <a:spcPct val="180000"/>
              </a:lnSpc>
            </a:pPr>
            <a:r>
              <a:rPr lang="en-US" altLang="zh-CN" sz="2400" b="0" dirty="0">
                <a:ea typeface="黑体" pitchFamily="49" charset="-122"/>
                <a:sym typeface="Symbol" pitchFamily="18" charset="2"/>
              </a:rPr>
              <a:t>         </a:t>
            </a:r>
            <a:r>
              <a:rPr lang="en-US" altLang="zh-CN" sz="2400" b="0" dirty="0">
                <a:ea typeface="黑体" pitchFamily="49" charset="-122"/>
                <a:sym typeface="Wingdings" pitchFamily="2" charset="2"/>
              </a:rPr>
              <a:t>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光纤长度一定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,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若泵浦光功率过强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,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过剩的泵浦光将</a:t>
            </a:r>
          </a:p>
          <a:p>
            <a:pPr algn="l">
              <a:lnSpc>
                <a:spcPct val="18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       从输出端逸出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,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对提高增益系数无作用</a:t>
            </a:r>
          </a:p>
        </p:txBody>
      </p:sp>
      <p:sp>
        <p:nvSpPr>
          <p:cNvPr id="278535" name="Text Box 7"/>
          <p:cNvSpPr txBox="1">
            <a:spLocks noChangeArrowheads="1"/>
          </p:cNvSpPr>
          <p:nvPr/>
        </p:nvSpPr>
        <p:spPr bwMode="auto">
          <a:xfrm>
            <a:off x="468313" y="2924175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400" dirty="0">
                <a:ea typeface="楷体" panose="02010609060101010101" pitchFamily="49" charset="-122"/>
              </a:rPr>
              <a:t>若</a:t>
            </a:r>
            <a:endParaRPr lang="zh-CN" altLang="en-US" sz="2800" dirty="0">
              <a:ea typeface="楷体" panose="02010609060101010101" pitchFamily="49" charset="-122"/>
            </a:endParaRPr>
          </a:p>
        </p:txBody>
      </p:sp>
      <p:graphicFrame>
        <p:nvGraphicFramePr>
          <p:cNvPr id="278536" name="Object 8"/>
          <p:cNvGraphicFramePr>
            <a:graphicFrameLocks noChangeAspect="1"/>
          </p:cNvGraphicFramePr>
          <p:nvPr/>
        </p:nvGraphicFramePr>
        <p:xfrm>
          <a:off x="1393825" y="2971800"/>
          <a:ext cx="48196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公式" r:id="rId7" imgW="3085920" imgH="304560" progId="Equation.3">
                  <p:embed/>
                </p:oleObj>
              </mc:Choice>
              <mc:Fallback>
                <p:oleObj name="公式" r:id="rId7" imgW="308592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2971800"/>
                        <a:ext cx="48196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7" name="Object 9"/>
          <p:cNvGraphicFramePr>
            <a:graphicFrameLocks noChangeAspect="1"/>
          </p:cNvGraphicFramePr>
          <p:nvPr/>
        </p:nvGraphicFramePr>
        <p:xfrm>
          <a:off x="1331913" y="3716338"/>
          <a:ext cx="49942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公式" r:id="rId9" imgW="2857320" imgH="253800" progId="Equation.3">
                  <p:embed/>
                </p:oleObj>
              </mc:Choice>
              <mc:Fallback>
                <p:oleObj name="公式" r:id="rId9" imgW="285732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16338"/>
                        <a:ext cx="49942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/>
      <p:bldP spid="278534" grpId="0"/>
      <p:bldP spid="2785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554" name="Object 2"/>
          <p:cNvGraphicFramePr>
            <a:graphicFrameLocks noChangeAspect="1"/>
          </p:cNvGraphicFramePr>
          <p:nvPr/>
        </p:nvGraphicFramePr>
        <p:xfrm>
          <a:off x="323850" y="4221163"/>
          <a:ext cx="5048250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公式" r:id="rId3" imgW="2641320" imgH="1143000" progId="Equation.3">
                  <p:embed/>
                </p:oleObj>
              </mc:Choice>
              <mc:Fallback>
                <p:oleObj name="公式" r:id="rId3" imgW="2641320" imgH="1143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5048250" cy="201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5" name="Object 3"/>
          <p:cNvGraphicFramePr>
            <a:graphicFrameLocks noChangeAspect="1"/>
          </p:cNvGraphicFramePr>
          <p:nvPr/>
        </p:nvGraphicFramePr>
        <p:xfrm>
          <a:off x="5148263" y="5084763"/>
          <a:ext cx="34067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公式" r:id="rId5" imgW="2145960" imgH="622080" progId="Equation.3">
                  <p:embed/>
                </p:oleObj>
              </mc:Choice>
              <mc:Fallback>
                <p:oleObj name="公式" r:id="rId5" imgW="2145960" imgH="622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084763"/>
                        <a:ext cx="34067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6" name="Line 4"/>
          <p:cNvSpPr>
            <a:spLocks noChangeShapeType="1"/>
          </p:cNvSpPr>
          <p:nvPr/>
        </p:nvSpPr>
        <p:spPr bwMode="auto">
          <a:xfrm flipH="1">
            <a:off x="3348038" y="5300663"/>
            <a:ext cx="1752600" cy="381000"/>
          </a:xfrm>
          <a:prstGeom prst="line">
            <a:avLst/>
          </a:prstGeom>
          <a:noFill/>
          <a:ln w="9525">
            <a:solidFill>
              <a:srgbClr val="FF33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9562" name="Text Box 10"/>
          <p:cNvSpPr txBox="1">
            <a:spLocks noChangeArrowheads="1"/>
          </p:cNvSpPr>
          <p:nvPr/>
        </p:nvSpPr>
        <p:spPr bwMode="auto">
          <a:xfrm>
            <a:off x="323850" y="188913"/>
            <a:ext cx="7688263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三、</a:t>
            </a:r>
            <a:r>
              <a:rPr lang="zh-CN" altLang="en-US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大信号增益特性－表征</a:t>
            </a:r>
            <a:r>
              <a:rPr lang="en-US" altLang="zh-CN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EDFA</a:t>
            </a:r>
            <a:r>
              <a:rPr lang="zh-CN" altLang="en-US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高功率输出能力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 eaLnBrk="1" hangingPunct="1"/>
            <a:endParaRPr lang="en-US" altLang="zh-CN" sz="2400" b="0" baseline="-25000" dirty="0">
              <a:solidFill>
                <a:srgbClr val="FF66CC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9563" name="Text Box 11"/>
          <p:cNvSpPr txBox="1">
            <a:spLocks noChangeArrowheads="1"/>
          </p:cNvSpPr>
          <p:nvPr/>
        </p:nvSpPr>
        <p:spPr bwMode="auto">
          <a:xfrm>
            <a:off x="4067175" y="5157788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1800" b="0">
                <a:latin typeface="Times New Roman" pitchFamily="18" charset="0"/>
                <a:ea typeface="宋体" pitchFamily="2" charset="-122"/>
              </a:rPr>
              <a:t>(6.3.9)</a:t>
            </a:r>
            <a:endParaRPr lang="en-US" altLang="zh-CN" sz="24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9564" name="Line 12"/>
          <p:cNvSpPr>
            <a:spLocks noChangeShapeType="1"/>
          </p:cNvSpPr>
          <p:nvPr/>
        </p:nvSpPr>
        <p:spPr bwMode="auto">
          <a:xfrm flipH="1">
            <a:off x="3924300" y="4581525"/>
            <a:ext cx="1368425" cy="612775"/>
          </a:xfrm>
          <a:prstGeom prst="line">
            <a:avLst/>
          </a:prstGeom>
          <a:noFill/>
          <a:ln w="9525">
            <a:solidFill>
              <a:srgbClr val="FF33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9565" name="Line 13"/>
          <p:cNvSpPr>
            <a:spLocks noChangeShapeType="1"/>
          </p:cNvSpPr>
          <p:nvPr/>
        </p:nvSpPr>
        <p:spPr bwMode="auto">
          <a:xfrm flipH="1">
            <a:off x="2843213" y="5949950"/>
            <a:ext cx="2520950" cy="71438"/>
          </a:xfrm>
          <a:prstGeom prst="line">
            <a:avLst/>
          </a:prstGeom>
          <a:noFill/>
          <a:ln w="9525">
            <a:solidFill>
              <a:srgbClr val="FF33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graphicFrame>
        <p:nvGraphicFramePr>
          <p:cNvPr id="279568" name="Object 16"/>
          <p:cNvGraphicFramePr>
            <a:graphicFrameLocks noChangeAspect="1"/>
          </p:cNvGraphicFramePr>
          <p:nvPr/>
        </p:nvGraphicFramePr>
        <p:xfrm>
          <a:off x="5508625" y="4149725"/>
          <a:ext cx="2378075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公式" r:id="rId7" imgW="1244520" imgH="711000" progId="Equation.3">
                  <p:embed/>
                </p:oleObj>
              </mc:Choice>
              <mc:Fallback>
                <p:oleObj name="公式" r:id="rId7" imgW="1244520" imgH="711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149725"/>
                        <a:ext cx="2378075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9569" name="Picture 17" descr="fi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0" t="5559" r="20660" b="20088"/>
          <a:stretch>
            <a:fillRect/>
          </a:stretch>
        </p:blipFill>
        <p:spPr bwMode="auto">
          <a:xfrm>
            <a:off x="4876800" y="765175"/>
            <a:ext cx="4267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70" name="Text Box 18"/>
          <p:cNvSpPr txBox="1">
            <a:spLocks noChangeArrowheads="1"/>
          </p:cNvSpPr>
          <p:nvPr/>
        </p:nvSpPr>
        <p:spPr bwMode="auto">
          <a:xfrm>
            <a:off x="395288" y="908050"/>
            <a:ext cx="4537075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光放大器</a:t>
            </a:r>
            <a:r>
              <a:rPr lang="zh-CN" altLang="en-US" dirty="0">
                <a:solidFill>
                  <a:srgbClr val="990000"/>
                </a:solidFill>
                <a:ea typeface="楷体" panose="02010609060101010101" pitchFamily="49" charset="-122"/>
              </a:rPr>
              <a:t>饱和输出功率</a:t>
            </a:r>
            <a:r>
              <a:rPr lang="zh-CN" altLang="en-US" dirty="0">
                <a:ea typeface="楷体" panose="02010609060101010101" pitchFamily="49" charset="-122"/>
              </a:rPr>
              <a:t>：增益较小信号增益下降</a:t>
            </a:r>
            <a:r>
              <a:rPr lang="en-US" altLang="zh-CN" dirty="0">
                <a:latin typeface="Times New Roman" pitchFamily="18" charset="0"/>
                <a:ea typeface="楷体" panose="02010609060101010101" pitchFamily="49" charset="-122"/>
              </a:rPr>
              <a:t>3dB</a:t>
            </a:r>
            <a:r>
              <a:rPr lang="zh-CN" altLang="en-US" dirty="0">
                <a:ea typeface="楷体" panose="02010609060101010101" pitchFamily="49" charset="-122"/>
              </a:rPr>
              <a:t>所对应的输出功率。</a:t>
            </a:r>
          </a:p>
        </p:txBody>
      </p:sp>
      <p:sp>
        <p:nvSpPr>
          <p:cNvPr id="279571" name="Text Box 19"/>
          <p:cNvSpPr txBox="1">
            <a:spLocks noChangeArrowheads="1"/>
          </p:cNvSpPr>
          <p:nvPr/>
        </p:nvSpPr>
        <p:spPr bwMode="auto">
          <a:xfrm>
            <a:off x="468313" y="2565400"/>
            <a:ext cx="38163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表征光放大器的高功率输出能力。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6" grpId="0" animBg="1"/>
      <p:bldP spid="279562" grpId="0"/>
      <p:bldP spid="279563" grpId="0"/>
      <p:bldP spid="279564" grpId="0" animBg="1"/>
      <p:bldP spid="279565" grpId="0" animBg="1"/>
      <p:bldP spid="279570" grpId="0"/>
      <p:bldP spid="2795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611188" y="188913"/>
            <a:ext cx="4032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990000"/>
                </a:solidFill>
                <a:ea typeface="楷体" panose="02010609060101010101" pitchFamily="49" charset="-122"/>
              </a:rPr>
              <a:t>引 言</a:t>
            </a: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611188" y="908050"/>
            <a:ext cx="8532812" cy="55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990033"/>
                </a:solidFill>
                <a:ea typeface="楷体" panose="02010609060101010101" pitchFamily="49" charset="-122"/>
              </a:rPr>
              <a:t>激光放大器：</a:t>
            </a:r>
            <a:r>
              <a:rPr lang="zh-CN" altLang="en-US" sz="2800" dirty="0">
                <a:ea typeface="楷体" panose="02010609060101010101" pitchFamily="49" charset="-122"/>
              </a:rPr>
              <a:t>一段处于集居数反转状态的工作物 质。</a:t>
            </a:r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755650" y="1773238"/>
            <a:ext cx="79200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ea typeface="楷体" panose="02010609060101010101" pitchFamily="49" charset="-122"/>
              </a:rPr>
              <a:t>     </a:t>
            </a:r>
            <a:r>
              <a:rPr lang="zh-CN" altLang="en-US" sz="2800" dirty="0">
                <a:ea typeface="楷体" panose="02010609060101010101" pitchFamily="49" charset="-122"/>
              </a:rPr>
              <a:t>应用：</a:t>
            </a:r>
            <a:r>
              <a:rPr lang="en-US" altLang="zh-CN" sz="2800" dirty="0">
                <a:latin typeface="Times New Roman" pitchFamily="18" charset="0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Times New Roman" pitchFamily="18" charset="0"/>
                <a:ea typeface="楷体" panose="02010609060101010101" pitchFamily="49" charset="-122"/>
              </a:rPr>
              <a:t>）</a:t>
            </a:r>
            <a:r>
              <a:rPr lang="zh-CN" altLang="en-US" sz="2800" dirty="0">
                <a:ea typeface="楷体" panose="02010609060101010101" pitchFamily="49" charset="-122"/>
              </a:rPr>
              <a:t>可以获得高质量、高功率（能量）的激光束。</a:t>
            </a: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900113" y="2852738"/>
            <a:ext cx="7920037" cy="102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）在长距离光纤通信中，可用激光放大器补偿光纤传输或分路损耗，提高接收机的灵敏度。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763713" y="4292600"/>
            <a:ext cx="4325937" cy="1876425"/>
            <a:chOff x="2736" y="2736"/>
            <a:chExt cx="2725" cy="1182"/>
          </a:xfrm>
        </p:grpSpPr>
        <p:sp>
          <p:nvSpPr>
            <p:cNvPr id="22535" name="Rectangle 27"/>
            <p:cNvSpPr>
              <a:spLocks noChangeArrowheads="1"/>
            </p:cNvSpPr>
            <p:nvPr/>
          </p:nvSpPr>
          <p:spPr bwMode="auto">
            <a:xfrm>
              <a:off x="3469" y="3210"/>
              <a:ext cx="197" cy="1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36" name="Line 28"/>
            <p:cNvSpPr>
              <a:spLocks noChangeShapeType="1"/>
            </p:cNvSpPr>
            <p:nvPr/>
          </p:nvSpPr>
          <p:spPr bwMode="auto">
            <a:xfrm>
              <a:off x="2976" y="3264"/>
              <a:ext cx="2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37" name="Rectangle 29"/>
            <p:cNvSpPr>
              <a:spLocks noChangeArrowheads="1"/>
            </p:cNvSpPr>
            <p:nvPr/>
          </p:nvSpPr>
          <p:spPr bwMode="auto">
            <a:xfrm>
              <a:off x="4747" y="3210"/>
              <a:ext cx="196" cy="1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38" name="Oval 30"/>
            <p:cNvSpPr>
              <a:spLocks noChangeArrowheads="1"/>
            </p:cNvSpPr>
            <p:nvPr/>
          </p:nvSpPr>
          <p:spPr bwMode="auto">
            <a:xfrm>
              <a:off x="4206" y="2999"/>
              <a:ext cx="295" cy="26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39" name="Oval 31"/>
            <p:cNvSpPr>
              <a:spLocks noChangeArrowheads="1"/>
            </p:cNvSpPr>
            <p:nvPr/>
          </p:nvSpPr>
          <p:spPr bwMode="auto">
            <a:xfrm>
              <a:off x="4157" y="2999"/>
              <a:ext cx="295" cy="26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40" name="Oval 32"/>
            <p:cNvSpPr>
              <a:spLocks noChangeArrowheads="1"/>
            </p:cNvSpPr>
            <p:nvPr/>
          </p:nvSpPr>
          <p:spPr bwMode="auto">
            <a:xfrm>
              <a:off x="3961" y="3210"/>
              <a:ext cx="98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41" name="Arc 33"/>
            <p:cNvSpPr>
              <a:spLocks/>
            </p:cNvSpPr>
            <p:nvPr/>
          </p:nvSpPr>
          <p:spPr bwMode="auto">
            <a:xfrm flipH="1">
              <a:off x="3666" y="3263"/>
              <a:ext cx="393" cy="2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42" name="Line 34"/>
            <p:cNvSpPr>
              <a:spLocks noChangeShapeType="1"/>
            </p:cNvSpPr>
            <p:nvPr/>
          </p:nvSpPr>
          <p:spPr bwMode="auto">
            <a:xfrm>
              <a:off x="3126" y="3263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43" name="Line 35"/>
            <p:cNvSpPr>
              <a:spLocks noChangeShapeType="1"/>
            </p:cNvSpPr>
            <p:nvPr/>
          </p:nvSpPr>
          <p:spPr bwMode="auto">
            <a:xfrm>
              <a:off x="3469" y="3263"/>
              <a:ext cx="1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44" name="Line 36"/>
            <p:cNvSpPr>
              <a:spLocks noChangeShapeType="1"/>
            </p:cNvSpPr>
            <p:nvPr/>
          </p:nvSpPr>
          <p:spPr bwMode="auto">
            <a:xfrm>
              <a:off x="4747" y="3263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45" name="Text Box 37"/>
            <p:cNvSpPr txBox="1">
              <a:spLocks noChangeArrowheads="1"/>
            </p:cNvSpPr>
            <p:nvPr/>
          </p:nvSpPr>
          <p:spPr bwMode="auto">
            <a:xfrm>
              <a:off x="3552" y="3552"/>
              <a:ext cx="9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1600" b="0">
                  <a:ea typeface="黑体" pitchFamily="49" charset="-122"/>
                </a:rPr>
                <a:t>泵浦光</a:t>
              </a:r>
              <a:r>
                <a:rPr lang="en-US" altLang="zh-CN" sz="1600" b="0">
                  <a:ea typeface="黑体" pitchFamily="49" charset="-122"/>
                </a:rPr>
                <a:t>980nm</a:t>
              </a:r>
            </a:p>
            <a:p>
              <a:pPr algn="l"/>
              <a:r>
                <a:rPr lang="en-US" altLang="zh-CN" sz="1600" b="0">
                  <a:ea typeface="黑体" pitchFamily="49" charset="-122"/>
                </a:rPr>
                <a:t>       (1480nm)</a:t>
              </a:r>
            </a:p>
          </p:txBody>
        </p:sp>
        <p:sp>
          <p:nvSpPr>
            <p:cNvPr id="22546" name="Text Box 38"/>
            <p:cNvSpPr txBox="1">
              <a:spLocks noChangeArrowheads="1"/>
            </p:cNvSpPr>
            <p:nvPr/>
          </p:nvSpPr>
          <p:spPr bwMode="auto">
            <a:xfrm>
              <a:off x="2736" y="3264"/>
              <a:ext cx="57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1600" b="0">
                  <a:ea typeface="黑体" pitchFamily="49" charset="-122"/>
                </a:rPr>
                <a:t>信号光</a:t>
              </a:r>
            </a:p>
            <a:p>
              <a:pPr algn="l"/>
              <a:r>
                <a:rPr lang="en-US" altLang="zh-CN" sz="1600" b="0">
                  <a:ea typeface="黑体" pitchFamily="49" charset="-122"/>
                </a:rPr>
                <a:t>1550nm</a:t>
              </a:r>
              <a:endParaRPr lang="en-US" altLang="zh-CN" sz="2400" b="0">
                <a:ea typeface="黑体" pitchFamily="49" charset="-122"/>
              </a:endParaRPr>
            </a:p>
          </p:txBody>
        </p:sp>
        <p:sp>
          <p:nvSpPr>
            <p:cNvPr id="22547" name="Text Box 39"/>
            <p:cNvSpPr txBox="1">
              <a:spLocks noChangeArrowheads="1"/>
            </p:cNvSpPr>
            <p:nvPr/>
          </p:nvSpPr>
          <p:spPr bwMode="auto">
            <a:xfrm>
              <a:off x="2880" y="3000"/>
              <a:ext cx="32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1600" b="0" i="1">
                  <a:latin typeface="Times New Roman" pitchFamily="18" charset="0"/>
                  <a:ea typeface="黑体" pitchFamily="49" charset="-122"/>
                </a:rPr>
                <a:t>I</a:t>
              </a:r>
              <a:r>
                <a:rPr lang="en-US" altLang="zh-CN" sz="1600" b="0" i="1" baseline="-25000">
                  <a:latin typeface="Times New Roman" pitchFamily="18" charset="0"/>
                  <a:ea typeface="黑体" pitchFamily="49" charset="-122"/>
                </a:rPr>
                <a:t>0</a:t>
              </a:r>
              <a:r>
                <a:rPr lang="en-US" altLang="zh-CN" sz="1600" b="0" i="1">
                  <a:latin typeface="Times New Roman" pitchFamily="18" charset="0"/>
                  <a:ea typeface="黑体" pitchFamily="49" charset="-122"/>
                </a:rPr>
                <a:t>(t)</a:t>
              </a:r>
              <a:endParaRPr lang="en-US" altLang="zh-CN" sz="2400" b="0">
                <a:ea typeface="黑体" pitchFamily="49" charset="-122"/>
              </a:endParaRPr>
            </a:p>
          </p:txBody>
        </p:sp>
        <p:sp>
          <p:nvSpPr>
            <p:cNvPr id="22548" name="Text Box 40"/>
            <p:cNvSpPr txBox="1">
              <a:spLocks noChangeArrowheads="1"/>
            </p:cNvSpPr>
            <p:nvPr/>
          </p:nvSpPr>
          <p:spPr bwMode="auto">
            <a:xfrm>
              <a:off x="5136" y="3024"/>
              <a:ext cx="32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1600" b="0" i="1">
                  <a:latin typeface="Times New Roman" pitchFamily="18" charset="0"/>
                  <a:ea typeface="黑体" pitchFamily="49" charset="-122"/>
                </a:rPr>
                <a:t>I</a:t>
              </a:r>
              <a:r>
                <a:rPr lang="en-US" altLang="zh-CN" sz="1600" b="0" i="1" baseline="-25000"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lang="en-US" altLang="zh-CN" sz="1600" b="0" i="1">
                  <a:latin typeface="Times New Roman" pitchFamily="18" charset="0"/>
                  <a:ea typeface="黑体" pitchFamily="49" charset="-122"/>
                </a:rPr>
                <a:t>(t)</a:t>
              </a:r>
              <a:endParaRPr lang="en-US" altLang="zh-CN" sz="1600" b="0" i="1">
                <a:ea typeface="黑体" pitchFamily="49" charset="-122"/>
              </a:endParaRPr>
            </a:p>
          </p:txBody>
        </p:sp>
        <p:sp>
          <p:nvSpPr>
            <p:cNvPr id="22549" name="Text Box 41"/>
            <p:cNvSpPr txBox="1">
              <a:spLocks noChangeArrowheads="1"/>
            </p:cNvSpPr>
            <p:nvPr/>
          </p:nvSpPr>
          <p:spPr bwMode="auto">
            <a:xfrm>
              <a:off x="4010" y="2736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1600" b="0">
                  <a:ea typeface="黑体" pitchFamily="49" charset="-122"/>
                </a:rPr>
                <a:t>掺铒光纤</a:t>
              </a:r>
              <a:endParaRPr lang="zh-CN" altLang="en-US" sz="2400" b="0">
                <a:ea typeface="黑体" pitchFamily="49" charset="-122"/>
              </a:endParaRPr>
            </a:p>
          </p:txBody>
        </p:sp>
        <p:sp>
          <p:nvSpPr>
            <p:cNvPr id="22550" name="Arc 42"/>
            <p:cNvSpPr>
              <a:spLocks/>
            </p:cNvSpPr>
            <p:nvPr/>
          </p:nvSpPr>
          <p:spPr bwMode="auto">
            <a:xfrm flipH="1">
              <a:off x="3696" y="3312"/>
              <a:ext cx="240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D60093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51" name="Line 43"/>
            <p:cNvSpPr>
              <a:spLocks noChangeShapeType="1"/>
            </p:cNvSpPr>
            <p:nvPr/>
          </p:nvSpPr>
          <p:spPr bwMode="auto">
            <a:xfrm>
              <a:off x="4416" y="3264"/>
              <a:ext cx="336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/>
      <p:bldP spid="266245" grpId="0"/>
      <p:bldP spid="266246" grpId="0"/>
      <p:bldP spid="2662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395288" y="5373688"/>
            <a:ext cx="85693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通常必须用数值解法，从输运方程求大信号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及输出功率</a:t>
            </a:r>
          </a:p>
        </p:txBody>
      </p:sp>
      <p:sp>
        <p:nvSpPr>
          <p:cNvPr id="280584" name="Rectangle 8"/>
          <p:cNvSpPr>
            <a:spLocks noChangeArrowheads="1"/>
          </p:cNvSpPr>
          <p:nvPr/>
        </p:nvSpPr>
        <p:spPr bwMode="auto">
          <a:xfrm>
            <a:off x="250825" y="3429000"/>
            <a:ext cx="8677275" cy="1688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en-US" altLang="zh-CN" sz="2400" b="0" dirty="0">
                <a:solidFill>
                  <a:srgbClr val="FF3300"/>
                </a:solidFill>
                <a:ea typeface="黑体" pitchFamily="49" charset="-122"/>
                <a:sym typeface="Wingdings 3" pitchFamily="18" charset="2"/>
              </a:rPr>
              <a:t></a:t>
            </a:r>
            <a:r>
              <a:rPr lang="en-US" altLang="zh-CN" sz="2400" b="0" dirty="0">
                <a:solidFill>
                  <a:schemeClr val="accent2"/>
                </a:solidFill>
                <a:ea typeface="黑体" pitchFamily="49" charset="-122"/>
                <a:sym typeface="Monotype Sorts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纵向泵浦特点： </a:t>
            </a:r>
            <a:r>
              <a:rPr lang="en-US" altLang="zh-CN" i="1" dirty="0" err="1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I</a:t>
            </a:r>
            <a:r>
              <a:rPr lang="en-US" altLang="zh-CN" i="1" baseline="-25000" dirty="0" err="1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p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(z)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随传输距离变化，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I</a:t>
            </a:r>
            <a:r>
              <a:rPr lang="en-US" altLang="zh-CN" i="1" baseline="-25000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(</a:t>
            </a:r>
            <a:r>
              <a:rPr lang="el-GR" altLang="zh-CN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ν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,z),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  g</a:t>
            </a:r>
            <a:r>
              <a:rPr lang="en-US" altLang="zh-CN" i="1" baseline="30000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(z)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均随传输距离变化； </a:t>
            </a:r>
            <a:r>
              <a:rPr lang="en-US" altLang="zh-CN" i="1" dirty="0" err="1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I</a:t>
            </a:r>
            <a:r>
              <a:rPr lang="en-US" altLang="zh-CN" i="1" baseline="-25000" dirty="0" err="1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(z)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的变化还和信号光强 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(z)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有关   </a:t>
            </a:r>
            <a:r>
              <a:rPr lang="en-US" altLang="zh-CN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(5.3.12)</a:t>
            </a:r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323850" y="2924175"/>
            <a:ext cx="65008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0" dirty="0">
                <a:solidFill>
                  <a:srgbClr val="FF3300"/>
                </a:solidFill>
                <a:ea typeface="黑体" pitchFamily="49" charset="-122"/>
                <a:sym typeface="Wingdings 3" pitchFamily="18" charset="2"/>
              </a:rPr>
              <a:t></a:t>
            </a:r>
            <a:r>
              <a:rPr lang="en-US" altLang="zh-CN" sz="2400" b="0" dirty="0">
                <a:ea typeface="黑体" pitchFamily="49" charset="-122"/>
                <a:sym typeface="Monotype Sorts"/>
              </a:rPr>
              <a:t> </a:t>
            </a:r>
            <a:r>
              <a:rPr lang="zh-CN" altLang="en-US" dirty="0">
                <a:solidFill>
                  <a:schemeClr val="accent2"/>
                </a:solidFill>
                <a:ea typeface="楷体" panose="02010609060101010101" pitchFamily="49" charset="-122"/>
              </a:rPr>
              <a:t>饱和光强不是常数，主要决定泵浦光强</a:t>
            </a:r>
            <a:r>
              <a:rPr lang="zh-CN" altLang="en-US" sz="2400" b="0" dirty="0">
                <a:solidFill>
                  <a:schemeClr val="accent2"/>
                </a:solidFill>
                <a:ea typeface="黑体" pitchFamily="49" charset="-122"/>
              </a:rPr>
              <a:t>，</a:t>
            </a:r>
            <a:endParaRPr lang="zh-CN" altLang="en-US" sz="2000" b="0" dirty="0">
              <a:solidFill>
                <a:schemeClr val="accent2"/>
              </a:solidFill>
              <a:ea typeface="黑体" pitchFamily="49" charset="-122"/>
            </a:endParaRPr>
          </a:p>
        </p:txBody>
      </p:sp>
      <p:graphicFrame>
        <p:nvGraphicFramePr>
          <p:cNvPr id="280586" name="Object 10"/>
          <p:cNvGraphicFramePr>
            <a:graphicFrameLocks noChangeAspect="1"/>
          </p:cNvGraphicFramePr>
          <p:nvPr/>
        </p:nvGraphicFramePr>
        <p:xfrm>
          <a:off x="755650" y="692150"/>
          <a:ext cx="698976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公式" r:id="rId3" imgW="3657600" imgH="914400" progId="Equation.3">
                  <p:embed/>
                </p:oleObj>
              </mc:Choice>
              <mc:Fallback>
                <p:oleObj name="公式" r:id="rId3" imgW="365760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92150"/>
                        <a:ext cx="6989763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7" name="AutoShape 11"/>
          <p:cNvSpPr>
            <a:spLocks noChangeArrowheads="1"/>
          </p:cNvSpPr>
          <p:nvPr/>
        </p:nvSpPr>
        <p:spPr bwMode="auto">
          <a:xfrm>
            <a:off x="3708400" y="1484313"/>
            <a:ext cx="4114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80588" name="Text Box 12"/>
          <p:cNvSpPr txBox="1">
            <a:spLocks noChangeArrowheads="1"/>
          </p:cNvSpPr>
          <p:nvPr/>
        </p:nvSpPr>
        <p:spPr bwMode="auto">
          <a:xfrm rot="-118278">
            <a:off x="7812088" y="1916113"/>
            <a:ext cx="1144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400" b="0" i="1">
                <a:latin typeface="Times New Roman" pitchFamily="18" charset="0"/>
                <a:ea typeface="宋体" pitchFamily="2" charset="-122"/>
              </a:rPr>
              <a:t>=I</a:t>
            </a:r>
            <a:r>
              <a:rPr lang="en-US" altLang="zh-CN" sz="2400" b="0" i="1" baseline="-25000"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zh-CN" sz="2400" b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0">
                <a:latin typeface="Symbol" pitchFamily="18" charset="2"/>
                <a:ea typeface="宋体" pitchFamily="2" charset="-122"/>
              </a:rPr>
              <a:t>n</a:t>
            </a:r>
            <a:r>
              <a:rPr lang="en-US" altLang="zh-CN" sz="2400" b="0">
                <a:latin typeface="Times New Roman" pitchFamily="18" charset="0"/>
                <a:ea typeface="宋体" pitchFamily="2" charset="-122"/>
              </a:rPr>
              <a:t>,z)</a:t>
            </a:r>
          </a:p>
        </p:txBody>
      </p:sp>
      <p:sp>
        <p:nvSpPr>
          <p:cNvPr id="280589" name="Line 13"/>
          <p:cNvSpPr>
            <a:spLocks noChangeShapeType="1"/>
          </p:cNvSpPr>
          <p:nvPr/>
        </p:nvSpPr>
        <p:spPr bwMode="auto">
          <a:xfrm flipV="1">
            <a:off x="5003800" y="2420938"/>
            <a:ext cx="152400" cy="457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80590" name="Line 14"/>
          <p:cNvSpPr>
            <a:spLocks noChangeShapeType="1"/>
          </p:cNvSpPr>
          <p:nvPr/>
        </p:nvSpPr>
        <p:spPr bwMode="auto">
          <a:xfrm>
            <a:off x="5651500" y="2060575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8" grpId="0"/>
      <p:bldP spid="280584" grpId="0"/>
      <p:bldP spid="280585" grpId="0"/>
      <p:bldP spid="280587" grpId="0" animBg="1"/>
      <p:bldP spid="280588" grpId="0"/>
      <p:bldP spid="280589" grpId="0" animBg="1"/>
      <p:bldP spid="28059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05" name="Picture 5" descr="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9" t="20038" r="20529" b="19991"/>
          <a:stretch>
            <a:fillRect/>
          </a:stretch>
        </p:blipFill>
        <p:spPr bwMode="auto">
          <a:xfrm>
            <a:off x="2124075" y="3141663"/>
            <a:ext cx="4343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468313" y="692150"/>
            <a:ext cx="8388350" cy="91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10000"/>
              </a:lnSpc>
              <a:buFontTx/>
              <a:buChar char="•"/>
            </a:pPr>
            <a:r>
              <a:rPr lang="en-US" altLang="zh-CN" sz="2400" b="0" dirty="0">
                <a:ea typeface="黑体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求最大泵浦光功率时， </a:t>
            </a:r>
            <a:r>
              <a:rPr lang="en-US" altLang="zh-CN" i="1" dirty="0">
                <a:latin typeface="Times New Roman" pitchFamily="18" charset="0"/>
                <a:ea typeface="楷体" panose="02010609060101010101" pitchFamily="49" charset="-122"/>
              </a:rPr>
              <a:t>l=l</a:t>
            </a:r>
            <a:r>
              <a:rPr lang="en-US" altLang="zh-CN" i="1" baseline="-25000" dirty="0">
                <a:latin typeface="Times New Roman" pitchFamily="18" charset="0"/>
                <a:ea typeface="楷体" panose="02010609060101010101" pitchFamily="49" charset="-122"/>
              </a:rPr>
              <a:t>m</a:t>
            </a:r>
            <a:r>
              <a:rPr lang="en-US" altLang="zh-CN" i="1" baseline="30000" dirty="0">
                <a:latin typeface="Times New Roman" pitchFamily="18" charset="0"/>
                <a:ea typeface="楷体" panose="02010609060101010101" pitchFamily="49" charset="-122"/>
              </a:rPr>
              <a:t>’</a:t>
            </a:r>
            <a:r>
              <a:rPr lang="en-US" altLang="zh-CN" dirty="0">
                <a:latin typeface="Times New Roman" pitchFamily="18" charset="0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大信号下最佳长度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时的增益及输出功率（方法与讨论前面小信号情况相同）</a:t>
            </a:r>
          </a:p>
        </p:txBody>
      </p:sp>
      <p:graphicFrame>
        <p:nvGraphicFramePr>
          <p:cNvPr id="281607" name="Object 7"/>
          <p:cNvGraphicFramePr>
            <a:graphicFrameLocks noChangeAspect="1"/>
          </p:cNvGraphicFramePr>
          <p:nvPr/>
        </p:nvGraphicFramePr>
        <p:xfrm>
          <a:off x="1547813" y="1844675"/>
          <a:ext cx="56388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公式" r:id="rId4" imgW="3403440" imgH="596880" progId="Equation.3">
                  <p:embed/>
                </p:oleObj>
              </mc:Choice>
              <mc:Fallback>
                <p:oleObj name="公式" r:id="rId4" imgW="3403440" imgH="596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44675"/>
                        <a:ext cx="56388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ext Box 2"/>
          <p:cNvSpPr txBox="1">
            <a:spLocks noChangeArrowheads="1"/>
          </p:cNvSpPr>
          <p:nvPr/>
        </p:nvSpPr>
        <p:spPr bwMode="auto">
          <a:xfrm>
            <a:off x="228600" y="173038"/>
            <a:ext cx="7080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§5.4 </a:t>
            </a:r>
            <a:r>
              <a:rPr lang="zh-CN" altLang="en-US" sz="28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脉冲激光放大器的增益特性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323850" y="728663"/>
            <a:ext cx="8134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简化假设：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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  忽略光泵及</a:t>
            </a:r>
            <a:r>
              <a:rPr lang="en-US" altLang="zh-CN" sz="2400" b="0" dirty="0">
                <a:latin typeface="Times New Roman" pitchFamily="18" charset="0"/>
                <a:ea typeface="黑体" pitchFamily="49" charset="-122"/>
                <a:sym typeface="Monotype Sorts"/>
              </a:rPr>
              <a:t>SP</a:t>
            </a:r>
            <a:r>
              <a:rPr lang="zh-CN" altLang="en-US" sz="2400" dirty="0">
                <a:ea typeface="楷体" panose="02010609060101010101" pitchFamily="49" charset="-122"/>
                <a:sym typeface="Monotype Sorts"/>
              </a:rPr>
              <a:t>的影响    </a:t>
            </a:r>
            <a:r>
              <a:rPr lang="zh-CN" altLang="en-US" sz="2400" b="0" dirty="0">
                <a:ea typeface="黑体" pitchFamily="49" charset="-122"/>
                <a:sym typeface="Monotype Sorts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</a:t>
            </a:r>
            <a:r>
              <a:rPr lang="en-US" altLang="zh-CN" sz="2400" b="0" dirty="0" err="1">
                <a:latin typeface="Symbol" pitchFamily="18" charset="2"/>
                <a:ea typeface="黑体" pitchFamily="49" charset="-122"/>
                <a:sym typeface="Monotype Sorts"/>
              </a:rPr>
              <a:t>D</a:t>
            </a:r>
            <a:r>
              <a:rPr lang="en-US" altLang="zh-CN" sz="2400" b="0" dirty="0" err="1">
                <a:ea typeface="黑体" pitchFamily="49" charset="-122"/>
                <a:sym typeface="Monotype Sorts"/>
              </a:rPr>
              <a:t>n</a:t>
            </a:r>
            <a:r>
              <a:rPr lang="en-US" altLang="zh-CN" sz="2400" b="0" dirty="0">
                <a:ea typeface="黑体" pitchFamily="49" charset="-122"/>
                <a:sym typeface="Monotype Sorts"/>
              </a:rPr>
              <a:t> </a:t>
            </a:r>
            <a:r>
              <a:rPr lang="zh-CN" altLang="en-US" sz="2400" dirty="0">
                <a:ea typeface="楷体" panose="02010609060101010101" pitchFamily="49" charset="-122"/>
                <a:sym typeface="Monotype Sorts"/>
              </a:rPr>
              <a:t>横向分布均匀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400" b="0" dirty="0">
                <a:ea typeface="黑体" pitchFamily="49" charset="-122"/>
                <a:sym typeface="Wingdings" pitchFamily="2" charset="2"/>
              </a:rPr>
              <a:t>                  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均匀加宽工作物质</a:t>
            </a:r>
            <a:r>
              <a:rPr lang="zh-CN" altLang="en-US" sz="2400" b="0" dirty="0">
                <a:ea typeface="黑体" pitchFamily="49" charset="-122"/>
                <a:sym typeface="Monotype Sorts"/>
              </a:rPr>
              <a:t>  </a:t>
            </a:r>
            <a:r>
              <a:rPr lang="en-US" altLang="zh-CN" sz="2400" b="0" i="1" dirty="0">
                <a:latin typeface="Symbol" pitchFamily="18" charset="2"/>
                <a:ea typeface="黑体" pitchFamily="49" charset="-122"/>
                <a:sym typeface="Monotype Sorts"/>
              </a:rPr>
              <a:t>l = l</a:t>
            </a:r>
            <a:r>
              <a:rPr lang="en-US" altLang="zh-CN" sz="2400" b="0" i="1" baseline="-25000" dirty="0">
                <a:latin typeface="Symbol" pitchFamily="18" charset="2"/>
                <a:ea typeface="黑体" pitchFamily="49" charset="-122"/>
                <a:sym typeface="Monotype Sorts"/>
              </a:rPr>
              <a:t>0</a:t>
            </a:r>
            <a:r>
              <a:rPr lang="en-US" altLang="zh-CN" sz="2400" b="0" baseline="-25000" dirty="0">
                <a:ea typeface="黑体" pitchFamily="49" charset="-122"/>
                <a:sym typeface="Monotype Sorts"/>
              </a:rPr>
              <a:t>     </a:t>
            </a:r>
            <a:r>
              <a:rPr lang="en-US" altLang="zh-CN" sz="2400" b="0" dirty="0">
                <a:ea typeface="黑体" pitchFamily="49" charset="-122"/>
                <a:sym typeface="Wingdings" pitchFamily="2" charset="2"/>
              </a:rPr>
              <a:t></a:t>
            </a:r>
            <a:r>
              <a:rPr lang="en-US" altLang="zh-CN" sz="2400" b="0" dirty="0">
                <a:ea typeface="黑体" pitchFamily="49" charset="-122"/>
                <a:sym typeface="Monotype Sorts"/>
              </a:rPr>
              <a:t> </a:t>
            </a:r>
            <a:r>
              <a:rPr lang="en-US" altLang="zh-CN" sz="2400" b="0" i="1" dirty="0" err="1">
                <a:latin typeface="Symbol" pitchFamily="18" charset="2"/>
                <a:ea typeface="黑体" pitchFamily="49" charset="-122"/>
                <a:sym typeface="Monotype Sorts"/>
              </a:rPr>
              <a:t>h</a:t>
            </a:r>
            <a:r>
              <a:rPr lang="en-US" altLang="zh-CN" sz="2400" b="0" i="1" baseline="-25000" dirty="0" err="1">
                <a:ea typeface="黑体" pitchFamily="49" charset="-122"/>
                <a:sym typeface="Monotype Sorts"/>
              </a:rPr>
              <a:t>F</a:t>
            </a:r>
            <a:r>
              <a:rPr lang="en-US" altLang="zh-CN" sz="2400" b="0" i="1" dirty="0">
                <a:latin typeface="Symbol" pitchFamily="18" charset="2"/>
                <a:ea typeface="黑体" pitchFamily="49" charset="-122"/>
                <a:sym typeface="Monotype Sorts"/>
              </a:rPr>
              <a:t>=1</a:t>
            </a:r>
            <a:r>
              <a:rPr lang="en-US" altLang="zh-CN" sz="2400" b="0" dirty="0">
                <a:latin typeface="Symbol" pitchFamily="18" charset="2"/>
                <a:ea typeface="黑体" pitchFamily="49" charset="-122"/>
                <a:sym typeface="Monotype Sorts"/>
              </a:rPr>
              <a:t>,   </a:t>
            </a:r>
            <a:r>
              <a:rPr lang="en-US" altLang="zh-CN" sz="2400" b="0" i="1" dirty="0">
                <a:latin typeface="Times New Roman" pitchFamily="18" charset="0"/>
                <a:ea typeface="黑体" pitchFamily="49" charset="-122"/>
                <a:sym typeface="Monotype Sorts"/>
              </a:rPr>
              <a:t>f</a:t>
            </a:r>
            <a:r>
              <a:rPr lang="en-US" altLang="zh-CN" sz="2400" b="0" i="1" baseline="-25000" dirty="0">
                <a:latin typeface="Times New Roman" pitchFamily="18" charset="0"/>
                <a:ea typeface="黑体" pitchFamily="49" charset="-122"/>
                <a:sym typeface="Monotype Sorts"/>
              </a:rPr>
              <a:t>1</a:t>
            </a:r>
            <a:r>
              <a:rPr lang="en-US" altLang="zh-CN" sz="2400" b="0" i="1" dirty="0">
                <a:latin typeface="Times New Roman" pitchFamily="18" charset="0"/>
                <a:ea typeface="黑体" pitchFamily="49" charset="-122"/>
                <a:sym typeface="Monotype Sorts"/>
              </a:rPr>
              <a:t>=f</a:t>
            </a:r>
            <a:r>
              <a:rPr lang="en-US" altLang="zh-CN" sz="2400" b="0" i="1" baseline="-25000" dirty="0">
                <a:latin typeface="Times New Roman" pitchFamily="18" charset="0"/>
                <a:ea typeface="黑体" pitchFamily="49" charset="-122"/>
                <a:sym typeface="Monotype Sorts"/>
              </a:rPr>
              <a:t>2</a:t>
            </a:r>
            <a:endParaRPr lang="en-US" altLang="zh-CN" sz="2400" b="0" baseline="-25000" dirty="0">
              <a:ea typeface="黑体" pitchFamily="49" charset="-122"/>
              <a:sym typeface="Monotype Sorts"/>
            </a:endParaRPr>
          </a:p>
        </p:txBody>
      </p:sp>
      <p:graphicFrame>
        <p:nvGraphicFramePr>
          <p:cNvPr id="282628" name="Object 4"/>
          <p:cNvGraphicFramePr>
            <a:graphicFrameLocks noChangeAspect="1"/>
          </p:cNvGraphicFramePr>
          <p:nvPr/>
        </p:nvGraphicFramePr>
        <p:xfrm>
          <a:off x="3276600" y="2514600"/>
          <a:ext cx="57150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公式" r:id="rId3" imgW="2971800" imgH="799920" progId="Equation.3">
                  <p:embed/>
                </p:oleObj>
              </mc:Choice>
              <mc:Fallback>
                <p:oleObj name="公式" r:id="rId3" imgW="297180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14600"/>
                        <a:ext cx="57150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41" name="Object 17"/>
          <p:cNvGraphicFramePr>
            <a:graphicFrameLocks noChangeAspect="1"/>
          </p:cNvGraphicFramePr>
          <p:nvPr/>
        </p:nvGraphicFramePr>
        <p:xfrm>
          <a:off x="5181600" y="3962400"/>
          <a:ext cx="20574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公式" r:id="rId5" imgW="1143000" imgH="228600" progId="Equation.3">
                  <p:embed/>
                </p:oleObj>
              </mc:Choice>
              <mc:Fallback>
                <p:oleObj name="公式" r:id="rId5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962400"/>
                        <a:ext cx="20574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42" name="Text Box 18"/>
          <p:cNvSpPr txBox="1">
            <a:spLocks noChangeArrowheads="1"/>
          </p:cNvSpPr>
          <p:nvPr/>
        </p:nvSpPr>
        <p:spPr bwMode="auto">
          <a:xfrm>
            <a:off x="190500" y="4679950"/>
            <a:ext cx="27432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latin typeface="Times New Roman" pitchFamily="18" charset="0"/>
                <a:ea typeface="楷体" panose="02010609060101010101" pitchFamily="49" charset="-122"/>
              </a:rPr>
              <a:t>三能级系统脉冲行波放大器输运方程</a:t>
            </a:r>
            <a:endParaRPr lang="zh-CN" altLang="en-US" sz="2400" dirty="0">
              <a:ea typeface="楷体" panose="02010609060101010101" pitchFamily="49" charset="-122"/>
              <a:sym typeface="Monotype Sorts"/>
            </a:endParaRP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895600" y="4495800"/>
            <a:ext cx="6096000" cy="1997075"/>
            <a:chOff x="1824" y="2832"/>
            <a:chExt cx="3840" cy="1258"/>
          </a:xfrm>
        </p:grpSpPr>
        <p:grpSp>
          <p:nvGrpSpPr>
            <p:cNvPr id="1053" name="Group 30"/>
            <p:cNvGrpSpPr>
              <a:grpSpLocks/>
            </p:cNvGrpSpPr>
            <p:nvPr/>
          </p:nvGrpSpPr>
          <p:grpSpPr bwMode="auto">
            <a:xfrm>
              <a:off x="1824" y="2832"/>
              <a:ext cx="3840" cy="1248"/>
              <a:chOff x="1824" y="2832"/>
              <a:chExt cx="3840" cy="1248"/>
            </a:xfrm>
          </p:grpSpPr>
          <p:graphicFrame>
            <p:nvGraphicFramePr>
              <p:cNvPr id="1029" name="Object 5"/>
              <p:cNvGraphicFramePr>
                <a:graphicFrameLocks noChangeAspect="1"/>
              </p:cNvGraphicFramePr>
              <p:nvPr/>
            </p:nvGraphicFramePr>
            <p:xfrm>
              <a:off x="1837" y="2931"/>
              <a:ext cx="3764" cy="9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472" name="公式" r:id="rId7" imgW="3035160" imgH="812520" progId="Equation.3">
                      <p:embed/>
                    </p:oleObj>
                  </mc:Choice>
                  <mc:Fallback>
                    <p:oleObj name="公式" r:id="rId7" imgW="3035160" imgH="8125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7" y="2931"/>
                            <a:ext cx="3764" cy="9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6" name="Rectangle 21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3840" cy="1248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054" name="Text Box 19"/>
            <p:cNvSpPr txBox="1">
              <a:spLocks noChangeArrowheads="1"/>
            </p:cNvSpPr>
            <p:nvPr/>
          </p:nvSpPr>
          <p:spPr bwMode="auto">
            <a:xfrm>
              <a:off x="4848" y="3024"/>
              <a:ext cx="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 b="0">
                  <a:latin typeface="Times New Roman" pitchFamily="18" charset="0"/>
                  <a:ea typeface="黑体" pitchFamily="49" charset="-122"/>
                </a:rPr>
                <a:t>(6.4.2)</a:t>
              </a:r>
              <a:endParaRPr lang="en-US" altLang="zh-CN" sz="2400" b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055" name="Text Box 20"/>
            <p:cNvSpPr txBox="1">
              <a:spLocks noChangeArrowheads="1"/>
            </p:cNvSpPr>
            <p:nvPr/>
          </p:nvSpPr>
          <p:spPr bwMode="auto">
            <a:xfrm>
              <a:off x="4896" y="3840"/>
              <a:ext cx="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 b="0">
                  <a:latin typeface="Times New Roman" pitchFamily="18" charset="0"/>
                  <a:ea typeface="黑体" pitchFamily="49" charset="-122"/>
                </a:rPr>
                <a:t>(6.4.3)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04800" y="2438400"/>
            <a:ext cx="2819400" cy="1492250"/>
            <a:chOff x="192" y="1536"/>
            <a:chExt cx="1776" cy="940"/>
          </a:xfrm>
        </p:grpSpPr>
        <p:graphicFrame>
          <p:nvGraphicFramePr>
            <p:cNvPr id="1028" name="Object 22"/>
            <p:cNvGraphicFramePr>
              <a:graphicFrameLocks noChangeAspect="1"/>
            </p:cNvGraphicFramePr>
            <p:nvPr/>
          </p:nvGraphicFramePr>
          <p:xfrm>
            <a:off x="1008" y="1536"/>
            <a:ext cx="12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3" name="公式" r:id="rId9" imgW="101520" imgH="190440" progId="Equation.3">
                    <p:embed/>
                  </p:oleObj>
                </mc:Choice>
                <mc:Fallback>
                  <p:oleObj name="公式" r:id="rId9" imgW="10152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536"/>
                          <a:ext cx="128" cy="20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8" name="Line 23"/>
            <p:cNvSpPr>
              <a:spLocks noChangeShapeType="1"/>
            </p:cNvSpPr>
            <p:nvPr/>
          </p:nvSpPr>
          <p:spPr bwMode="auto">
            <a:xfrm flipV="1">
              <a:off x="528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1039" name="Line 24"/>
            <p:cNvSpPr>
              <a:spLocks noChangeShapeType="1"/>
            </p:cNvSpPr>
            <p:nvPr/>
          </p:nvSpPr>
          <p:spPr bwMode="auto">
            <a:xfrm flipV="1">
              <a:off x="1632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grpSp>
          <p:nvGrpSpPr>
            <p:cNvPr id="1040" name="Group 32"/>
            <p:cNvGrpSpPr>
              <a:grpSpLocks/>
            </p:cNvGrpSpPr>
            <p:nvPr/>
          </p:nvGrpSpPr>
          <p:grpSpPr bwMode="auto">
            <a:xfrm>
              <a:off x="192" y="1680"/>
              <a:ext cx="1776" cy="796"/>
              <a:chOff x="192" y="1680"/>
              <a:chExt cx="1776" cy="796"/>
            </a:xfrm>
          </p:grpSpPr>
          <p:grpSp>
            <p:nvGrpSpPr>
              <p:cNvPr id="1041" name="Group 6"/>
              <p:cNvGrpSpPr>
                <a:grpSpLocks/>
              </p:cNvGrpSpPr>
              <p:nvPr/>
            </p:nvGrpSpPr>
            <p:grpSpPr bwMode="auto">
              <a:xfrm>
                <a:off x="192" y="1728"/>
                <a:ext cx="1776" cy="748"/>
                <a:chOff x="384" y="1392"/>
                <a:chExt cx="1728" cy="737"/>
              </a:xfrm>
            </p:grpSpPr>
            <p:sp>
              <p:nvSpPr>
                <p:cNvPr id="1043" name="Rectangle 7"/>
                <p:cNvSpPr>
                  <a:spLocks noChangeArrowheads="1"/>
                </p:cNvSpPr>
                <p:nvPr/>
              </p:nvSpPr>
              <p:spPr bwMode="auto">
                <a:xfrm>
                  <a:off x="720" y="1440"/>
                  <a:ext cx="1056" cy="48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 dirty="0"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44" name="Line 8"/>
                <p:cNvSpPr>
                  <a:spLocks noChangeShapeType="1"/>
                </p:cNvSpPr>
                <p:nvPr/>
              </p:nvSpPr>
              <p:spPr bwMode="auto">
                <a:xfrm>
                  <a:off x="720" y="1680"/>
                  <a:ext cx="13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45" name="Rectangle 9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96" cy="48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 dirty="0"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46" name="Line 10"/>
                <p:cNvSpPr>
                  <a:spLocks noChangeShapeType="1"/>
                </p:cNvSpPr>
                <p:nvPr/>
              </p:nvSpPr>
              <p:spPr bwMode="auto">
                <a:xfrm>
                  <a:off x="1152" y="168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47" name="AutoShape 11"/>
                <p:cNvSpPr>
                  <a:spLocks noChangeArrowheads="1"/>
                </p:cNvSpPr>
                <p:nvPr/>
              </p:nvSpPr>
              <p:spPr bwMode="auto">
                <a:xfrm>
                  <a:off x="432" y="1632"/>
                  <a:ext cx="288" cy="96"/>
                </a:xfrm>
                <a:prstGeom prst="rightArrow">
                  <a:avLst>
                    <a:gd name="adj1" fmla="val 50000"/>
                    <a:gd name="adj2" fmla="val 75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 dirty="0"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4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20" y="1680"/>
                  <a:ext cx="175" cy="2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1600" b="0">
                      <a:ea typeface="黑体" pitchFamily="49" charset="-122"/>
                    </a:rPr>
                    <a:t>z</a:t>
                  </a:r>
                  <a:endParaRPr lang="en-US" altLang="zh-CN" sz="2400" b="0">
                    <a:ea typeface="黑体" pitchFamily="49" charset="-122"/>
                  </a:endParaRPr>
                </a:p>
              </p:txBody>
            </p:sp>
            <p:sp>
              <p:nvSpPr>
                <p:cNvPr id="104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48" y="1920"/>
                  <a:ext cx="379" cy="2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1600" b="0">
                      <a:ea typeface="黑体" pitchFamily="49" charset="-122"/>
                    </a:rPr>
                    <a:t>z+dz</a:t>
                  </a:r>
                </a:p>
              </p:txBody>
            </p:sp>
            <p:sp>
              <p:nvSpPr>
                <p:cNvPr id="10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175" cy="2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1600" b="0">
                      <a:ea typeface="黑体" pitchFamily="49" charset="-122"/>
                    </a:rPr>
                    <a:t>z</a:t>
                  </a:r>
                </a:p>
              </p:txBody>
            </p:sp>
            <p:sp>
              <p:nvSpPr>
                <p:cNvPr id="105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4" y="1392"/>
                  <a:ext cx="314" cy="2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1600" b="0">
                      <a:ea typeface="黑体" pitchFamily="49" charset="-122"/>
                    </a:rPr>
                    <a:t>I</a:t>
                  </a:r>
                  <a:r>
                    <a:rPr lang="en-US" altLang="zh-CN" sz="1600" b="0" baseline="-25000">
                      <a:ea typeface="黑体" pitchFamily="49" charset="-122"/>
                    </a:rPr>
                    <a:t>0</a:t>
                  </a:r>
                  <a:r>
                    <a:rPr lang="en-US" altLang="zh-CN" sz="1600" b="0">
                      <a:ea typeface="黑体" pitchFamily="49" charset="-122"/>
                    </a:rPr>
                    <a:t>(t)</a:t>
                  </a:r>
                </a:p>
              </p:txBody>
            </p:sp>
            <p:sp>
              <p:nvSpPr>
                <p:cNvPr id="105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4" y="1728"/>
                  <a:ext cx="351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1500" b="0">
                      <a:ea typeface="黑体" pitchFamily="49" charset="-122"/>
                    </a:rPr>
                    <a:t>J</a:t>
                  </a:r>
                  <a:r>
                    <a:rPr lang="en-US" altLang="zh-CN" sz="1500" b="0" baseline="-25000">
                      <a:ea typeface="黑体" pitchFamily="49" charset="-122"/>
                    </a:rPr>
                    <a:t>0</a:t>
                  </a:r>
                  <a:r>
                    <a:rPr lang="en-US" altLang="zh-CN" sz="1500" b="0">
                      <a:ea typeface="黑体" pitchFamily="49" charset="-122"/>
                    </a:rPr>
                    <a:t>(t)</a:t>
                  </a:r>
                  <a:endParaRPr lang="en-US" altLang="zh-CN" sz="1400" b="0">
                    <a:ea typeface="黑体" pitchFamily="49" charset="-122"/>
                  </a:endParaRPr>
                </a:p>
              </p:txBody>
            </p:sp>
          </p:grpSp>
          <p:sp>
            <p:nvSpPr>
              <p:cNvPr id="1042" name="Line 25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82650" name="Text Box 26"/>
          <p:cNvSpPr txBox="1">
            <a:spLocks noChangeArrowheads="1"/>
          </p:cNvSpPr>
          <p:nvPr/>
        </p:nvSpPr>
        <p:spPr bwMode="auto">
          <a:xfrm>
            <a:off x="3276600" y="388620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400" dirty="0">
                <a:latin typeface="Times New Roman" pitchFamily="18" charset="0"/>
                <a:ea typeface="楷体" panose="02010609060101010101" pitchFamily="49" charset="-122"/>
              </a:rPr>
              <a:t>光子流强度</a:t>
            </a:r>
            <a:endParaRPr lang="zh-CN" altLang="en-US" sz="2400" b="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6" name="Line 27"/>
          <p:cNvSpPr>
            <a:spLocks noChangeShapeType="1"/>
          </p:cNvSpPr>
          <p:nvPr/>
        </p:nvSpPr>
        <p:spPr bwMode="auto">
          <a:xfrm>
            <a:off x="304800" y="765175"/>
            <a:ext cx="8610600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82652" name="Text Box 28"/>
          <p:cNvSpPr txBox="1">
            <a:spLocks noChangeArrowheads="1"/>
          </p:cNvSpPr>
          <p:nvPr/>
        </p:nvSpPr>
        <p:spPr bwMode="auto">
          <a:xfrm>
            <a:off x="250825" y="1781175"/>
            <a:ext cx="6337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 脉冲行波光放大器输运方程</a:t>
            </a:r>
            <a:r>
              <a:rPr lang="zh-CN" altLang="en-US" sz="2400" b="0" dirty="0">
                <a:ea typeface="黑体" pitchFamily="49" charset="-122"/>
              </a:rPr>
              <a:t>   </a:t>
            </a:r>
            <a:r>
              <a:rPr lang="en-US" altLang="zh-CN" sz="2400" b="0" dirty="0">
                <a:latin typeface="Symbol" pitchFamily="18" charset="2"/>
                <a:ea typeface="黑体" pitchFamily="49" charset="-122"/>
              </a:rPr>
              <a:t>t</a:t>
            </a:r>
            <a:r>
              <a:rPr lang="en-US" altLang="zh-CN" sz="2400" b="0" baseline="-25000" dirty="0">
                <a:latin typeface="Symbol" pitchFamily="18" charset="2"/>
                <a:ea typeface="黑体" pitchFamily="49" charset="-122"/>
              </a:rPr>
              <a:t>0</a:t>
            </a:r>
            <a:r>
              <a:rPr lang="en-US" altLang="zh-CN" sz="2400" b="0" dirty="0">
                <a:latin typeface="Symbol" pitchFamily="18" charset="2"/>
                <a:ea typeface="黑体" pitchFamily="49" charset="-122"/>
              </a:rPr>
              <a:t> </a:t>
            </a:r>
            <a:r>
              <a:rPr lang="en-US" altLang="zh-CN" sz="2400" b="0" dirty="0">
                <a:ea typeface="黑体" pitchFamily="49" charset="-122"/>
              </a:rPr>
              <a:t>&lt; T</a:t>
            </a:r>
            <a:r>
              <a:rPr lang="en-US" altLang="zh-CN" sz="2400" b="0" baseline="-25000" dirty="0">
                <a:ea typeface="黑体" pitchFamily="49" charset="-122"/>
              </a:rPr>
              <a:t>1</a:t>
            </a:r>
            <a:endParaRPr lang="en-US" altLang="zh-CN" sz="2400" b="0" baseline="-25000" dirty="0">
              <a:ea typeface="黑体" pitchFamily="49" charset="-122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4256557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6" grpId="0"/>
      <p:bldP spid="282627" grpId="0"/>
      <p:bldP spid="282642" grpId="0"/>
      <p:bldP spid="282650" grpId="0"/>
      <p:bldP spid="2826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ext Box 2"/>
          <p:cNvSpPr txBox="1">
            <a:spLocks noChangeArrowheads="1"/>
          </p:cNvSpPr>
          <p:nvPr/>
        </p:nvSpPr>
        <p:spPr bwMode="auto">
          <a:xfrm>
            <a:off x="900113" y="260350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ea typeface="楷体" panose="02010609060101010101" pitchFamily="49" charset="-122"/>
              </a:rPr>
              <a:t>边界条件</a:t>
            </a:r>
          </a:p>
        </p:txBody>
      </p:sp>
      <p:graphicFrame>
        <p:nvGraphicFramePr>
          <p:cNvPr id="283651" name="Object 3"/>
          <p:cNvGraphicFramePr>
            <a:graphicFrameLocks noChangeAspect="1"/>
          </p:cNvGraphicFramePr>
          <p:nvPr/>
        </p:nvGraphicFramePr>
        <p:xfrm>
          <a:off x="2700338" y="404813"/>
          <a:ext cx="541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公式" r:id="rId3" imgW="3009600" imgH="241200" progId="Equation.3">
                  <p:embed/>
                </p:oleObj>
              </mc:Choice>
              <mc:Fallback>
                <p:oleObj name="公式" r:id="rId3" imgW="3009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04813"/>
                        <a:ext cx="541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250825" y="1484313"/>
            <a:ext cx="849788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ea typeface="楷体" panose="02010609060101010101" pitchFamily="49" charset="-122"/>
              </a:rPr>
              <a:t>二、脉冲激光放大器输出能量及能量增益</a:t>
            </a:r>
            <a:r>
              <a:rPr lang="zh-CN" altLang="en-US" sz="2400" b="0" dirty="0">
                <a:ea typeface="黑体" pitchFamily="49" charset="-122"/>
              </a:rPr>
              <a:t> </a:t>
            </a:r>
            <a:endParaRPr lang="zh-CN" altLang="en-US" sz="2400" b="0" dirty="0">
              <a:solidFill>
                <a:srgbClr val="FF6699"/>
              </a:solidFill>
              <a:ea typeface="黑体" pitchFamily="49" charset="-122"/>
            </a:endParaRPr>
          </a:p>
        </p:txBody>
      </p:sp>
      <p:sp>
        <p:nvSpPr>
          <p:cNvPr id="283664" name="Text Box 16"/>
          <p:cNvSpPr txBox="1">
            <a:spLocks noChangeArrowheads="1"/>
          </p:cNvSpPr>
          <p:nvPr/>
        </p:nvSpPr>
        <p:spPr bwMode="auto">
          <a:xfrm>
            <a:off x="468313" y="4797425"/>
            <a:ext cx="40386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  <a:ea typeface="楷体" panose="02010609060101010101" pitchFamily="49" charset="-122"/>
              </a:rPr>
              <a:t>关键：</a:t>
            </a: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由输运方程求</a:t>
            </a:r>
            <a:r>
              <a:rPr lang="en-US" altLang="zh-CN" sz="2400" b="0" i="1" dirty="0">
                <a:latin typeface="Times New Roman" pitchFamily="18" charset="0"/>
                <a:ea typeface="黑体" pitchFamily="49" charset="-122"/>
              </a:rPr>
              <a:t>J(l)</a:t>
            </a:r>
            <a:endParaRPr lang="en-US" altLang="zh-CN" sz="2400" b="0" dirty="0"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4213" y="2636838"/>
            <a:ext cx="8089900" cy="936625"/>
            <a:chOff x="442" y="1584"/>
            <a:chExt cx="4942" cy="590"/>
          </a:xfrm>
        </p:grpSpPr>
        <p:graphicFrame>
          <p:nvGraphicFramePr>
            <p:cNvPr id="2054" name="Object 18"/>
            <p:cNvGraphicFramePr>
              <a:graphicFrameLocks noChangeAspect="1"/>
            </p:cNvGraphicFramePr>
            <p:nvPr/>
          </p:nvGraphicFramePr>
          <p:xfrm>
            <a:off x="442" y="1622"/>
            <a:ext cx="1440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7" name="公式" r:id="rId5" imgW="1041120" imgH="431640" progId="Equation.3">
                    <p:embed/>
                  </p:oleObj>
                </mc:Choice>
                <mc:Fallback>
                  <p:oleObj name="公式" r:id="rId5" imgW="10411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1622"/>
                          <a:ext cx="1440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1" name="Text Box 19"/>
            <p:cNvSpPr txBox="1">
              <a:spLocks noChangeArrowheads="1"/>
            </p:cNvSpPr>
            <p:nvPr/>
          </p:nvSpPr>
          <p:spPr bwMode="auto">
            <a:xfrm>
              <a:off x="1872" y="1744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 b="0">
                  <a:ea typeface="黑体" pitchFamily="49" charset="-122"/>
                </a:rPr>
                <a:t>=</a:t>
              </a:r>
            </a:p>
          </p:txBody>
        </p:sp>
        <p:sp>
          <p:nvSpPr>
            <p:cNvPr id="2072" name="Text Box 20"/>
            <p:cNvSpPr txBox="1">
              <a:spLocks noChangeArrowheads="1"/>
            </p:cNvSpPr>
            <p:nvPr/>
          </p:nvSpPr>
          <p:spPr bwMode="auto">
            <a:xfrm>
              <a:off x="2160" y="1920"/>
              <a:ext cx="18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sz="2000" dirty="0">
                  <a:ea typeface="楷体" panose="02010609060101010101" pitchFamily="49" charset="-122"/>
                </a:rPr>
                <a:t>单位面积输入的总光子数</a:t>
              </a:r>
              <a:endParaRPr lang="zh-CN" altLang="en-US" sz="2800" dirty="0">
                <a:ea typeface="楷体" panose="02010609060101010101" pitchFamily="49" charset="-122"/>
              </a:endParaRPr>
            </a:p>
          </p:txBody>
        </p:sp>
        <p:sp>
          <p:nvSpPr>
            <p:cNvPr id="2073" name="Line 21"/>
            <p:cNvSpPr>
              <a:spLocks noChangeShapeType="1"/>
            </p:cNvSpPr>
            <p:nvPr/>
          </p:nvSpPr>
          <p:spPr bwMode="auto">
            <a:xfrm>
              <a:off x="2112" y="188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074" name="Text Box 22"/>
            <p:cNvSpPr txBox="1">
              <a:spLocks noChangeArrowheads="1"/>
            </p:cNvSpPr>
            <p:nvPr/>
          </p:nvSpPr>
          <p:spPr bwMode="auto">
            <a:xfrm>
              <a:off x="2160" y="1584"/>
              <a:ext cx="18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sz="2000" dirty="0">
                  <a:ea typeface="楷体" panose="02010609060101010101" pitchFamily="49" charset="-122"/>
                </a:rPr>
                <a:t>单位面积输出的总光子数</a:t>
              </a:r>
              <a:endParaRPr lang="zh-CN" altLang="en-US" sz="1800" dirty="0">
                <a:ea typeface="楷体" panose="02010609060101010101" pitchFamily="49" charset="-122"/>
              </a:endParaRPr>
            </a:p>
          </p:txBody>
        </p:sp>
        <p:grpSp>
          <p:nvGrpSpPr>
            <p:cNvPr id="2075" name="Group 23"/>
            <p:cNvGrpSpPr>
              <a:grpSpLocks/>
            </p:cNvGrpSpPr>
            <p:nvPr/>
          </p:nvGrpSpPr>
          <p:grpSpPr bwMode="auto">
            <a:xfrm>
              <a:off x="4416" y="1632"/>
              <a:ext cx="968" cy="542"/>
              <a:chOff x="4560" y="1536"/>
              <a:chExt cx="1232" cy="542"/>
            </a:xfrm>
          </p:grpSpPr>
          <p:graphicFrame>
            <p:nvGraphicFramePr>
              <p:cNvPr id="2055" name="Object 24"/>
              <p:cNvGraphicFramePr>
                <a:graphicFrameLocks noChangeAspect="1"/>
              </p:cNvGraphicFramePr>
              <p:nvPr/>
            </p:nvGraphicFramePr>
            <p:xfrm>
              <a:off x="4560" y="1536"/>
              <a:ext cx="576" cy="5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498" name="公式" r:id="rId7" imgW="545760" imgH="520560" progId="Equation.3">
                      <p:embed/>
                    </p:oleObj>
                  </mc:Choice>
                  <mc:Fallback>
                    <p:oleObj name="公式" r:id="rId7" imgW="545760" imgH="520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536"/>
                            <a:ext cx="576" cy="5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76" name="Text Box 25"/>
              <p:cNvSpPr txBox="1">
                <a:spLocks noChangeArrowheads="1"/>
              </p:cNvSpPr>
              <p:nvPr/>
            </p:nvSpPr>
            <p:spPr bwMode="auto">
              <a:xfrm>
                <a:off x="4657" y="1536"/>
                <a:ext cx="11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zh-CN" altLang="en-US" sz="2000" b="0" dirty="0">
                    <a:latin typeface="Times New Roman" pitchFamily="18" charset="0"/>
                    <a:ea typeface="黑体" pitchFamily="49" charset="-122"/>
                  </a:rPr>
                  <a:t>－</a:t>
                </a:r>
                <a:r>
                  <a:rPr lang="zh-CN" altLang="en-US" sz="2000" dirty="0">
                    <a:latin typeface="Times New Roman" pitchFamily="18" charset="0"/>
                    <a:ea typeface="楷体" panose="02010609060101010101" pitchFamily="49" charset="-122"/>
                  </a:rPr>
                  <a:t>虚设变量</a:t>
                </a:r>
                <a:endParaRPr lang="zh-CN" altLang="en-US" sz="2400" dirty="0">
                  <a:latin typeface="Times New Roman" pitchFamily="18" charset="0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68313" y="3789363"/>
            <a:ext cx="8207375" cy="1079500"/>
            <a:chOff x="384" y="2239"/>
            <a:chExt cx="4927" cy="695"/>
          </a:xfrm>
        </p:grpSpPr>
        <p:graphicFrame>
          <p:nvGraphicFramePr>
            <p:cNvPr id="2051" name="Object 27"/>
            <p:cNvGraphicFramePr>
              <a:graphicFrameLocks noChangeAspect="1"/>
            </p:cNvGraphicFramePr>
            <p:nvPr/>
          </p:nvGraphicFramePr>
          <p:xfrm>
            <a:off x="1632" y="2256"/>
            <a:ext cx="2112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9" name="公式" r:id="rId9" imgW="2095200" imgH="698400" progId="Equation.3">
                    <p:embed/>
                  </p:oleObj>
                </mc:Choice>
                <mc:Fallback>
                  <p:oleObj name="公式" r:id="rId9" imgW="2095200" imgH="698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256"/>
                          <a:ext cx="2112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7" name="Text Box 28"/>
            <p:cNvSpPr txBox="1">
              <a:spLocks noChangeArrowheads="1"/>
            </p:cNvSpPr>
            <p:nvPr/>
          </p:nvSpPr>
          <p:spPr bwMode="auto">
            <a:xfrm>
              <a:off x="384" y="2239"/>
              <a:ext cx="1274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sz="2400" dirty="0">
                  <a:ea typeface="楷体" panose="02010609060101010101" pitchFamily="49" charset="-122"/>
                </a:rPr>
                <a:t>输入信号能量</a:t>
              </a:r>
            </a:p>
            <a:p>
              <a:pPr algn="l" eaLnBrk="1" hangingPunct="1">
                <a:lnSpc>
                  <a:spcPct val="160000"/>
                </a:lnSpc>
              </a:pPr>
              <a:r>
                <a:rPr lang="zh-CN" altLang="en-US" sz="2400" dirty="0">
                  <a:ea typeface="楷体" panose="02010609060101010101" pitchFamily="49" charset="-122"/>
                </a:rPr>
                <a:t>输出信号能量</a:t>
              </a:r>
            </a:p>
          </p:txBody>
        </p:sp>
        <p:graphicFrame>
          <p:nvGraphicFramePr>
            <p:cNvPr id="2052" name="Object 29"/>
            <p:cNvGraphicFramePr>
              <a:graphicFrameLocks noChangeAspect="1"/>
            </p:cNvGraphicFramePr>
            <p:nvPr/>
          </p:nvGraphicFramePr>
          <p:xfrm>
            <a:off x="4128" y="2256"/>
            <a:ext cx="118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0" name="公式" r:id="rId11" imgW="1143000" imgH="342720" progId="Equation.3">
                    <p:embed/>
                  </p:oleObj>
                </mc:Choice>
                <mc:Fallback>
                  <p:oleObj name="公式" r:id="rId11" imgW="114300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256"/>
                          <a:ext cx="118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30"/>
            <p:cNvGraphicFramePr>
              <a:graphicFrameLocks noChangeAspect="1"/>
            </p:cNvGraphicFramePr>
            <p:nvPr/>
          </p:nvGraphicFramePr>
          <p:xfrm>
            <a:off x="4176" y="2688"/>
            <a:ext cx="33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1" name="公式" r:id="rId13" imgW="330120" imgH="228600" progId="Equation.3">
                    <p:embed/>
                  </p:oleObj>
                </mc:Choice>
                <mc:Fallback>
                  <p:oleObj name="公式" r:id="rId13" imgW="3301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688"/>
                          <a:ext cx="33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8" name="Text Box 31"/>
            <p:cNvSpPr txBox="1">
              <a:spLocks noChangeArrowheads="1"/>
            </p:cNvSpPr>
            <p:nvPr/>
          </p:nvSpPr>
          <p:spPr bwMode="auto">
            <a:xfrm>
              <a:off x="4560" y="2640"/>
              <a:ext cx="29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sz="2400" b="0">
                  <a:solidFill>
                    <a:srgbClr val="FF3300"/>
                  </a:solidFill>
                  <a:latin typeface="Times New Roman" pitchFamily="18" charset="0"/>
                  <a:ea typeface="黑体" pitchFamily="49" charset="-122"/>
                </a:rPr>
                <a:t>？</a:t>
              </a:r>
              <a:endParaRPr lang="zh-CN" altLang="en-US" sz="2400" b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069" name="Line 32"/>
            <p:cNvSpPr>
              <a:spLocks noChangeShapeType="1"/>
            </p:cNvSpPr>
            <p:nvPr/>
          </p:nvSpPr>
          <p:spPr bwMode="auto">
            <a:xfrm>
              <a:off x="4176" y="2880"/>
              <a:ext cx="384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070" name="AutoShape 33"/>
            <p:cNvSpPr>
              <a:spLocks noChangeArrowheads="1"/>
            </p:cNvSpPr>
            <p:nvPr/>
          </p:nvSpPr>
          <p:spPr bwMode="auto">
            <a:xfrm>
              <a:off x="3792" y="2352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bg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sp>
        <p:nvSpPr>
          <p:cNvPr id="283682" name="Text Box 34"/>
          <p:cNvSpPr txBox="1">
            <a:spLocks noChangeArrowheads="1"/>
          </p:cNvSpPr>
          <p:nvPr/>
        </p:nvSpPr>
        <p:spPr bwMode="auto">
          <a:xfrm>
            <a:off x="323850" y="981075"/>
            <a:ext cx="309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rgbClr val="006600"/>
                </a:solidFill>
                <a:latin typeface="Times New Roman" pitchFamily="18" charset="0"/>
                <a:ea typeface="楷体" panose="02010609060101010101" pitchFamily="49" charset="-122"/>
              </a:rPr>
              <a:t>入射光脉冲波形</a:t>
            </a:r>
          </a:p>
        </p:txBody>
      </p:sp>
      <p:sp>
        <p:nvSpPr>
          <p:cNvPr id="283683" name="AutoShape 35"/>
          <p:cNvSpPr>
            <a:spLocks/>
          </p:cNvSpPr>
          <p:nvPr/>
        </p:nvSpPr>
        <p:spPr bwMode="auto">
          <a:xfrm>
            <a:off x="609600" y="1112838"/>
            <a:ext cx="2209800" cy="609600"/>
          </a:xfrm>
          <a:prstGeom prst="callout2">
            <a:avLst>
              <a:gd name="adj1" fmla="val 18750"/>
              <a:gd name="adj2" fmla="val 103449"/>
              <a:gd name="adj3" fmla="val 18750"/>
              <a:gd name="adj4" fmla="val 123708"/>
              <a:gd name="adj5" fmla="val -70051"/>
              <a:gd name="adj6" fmla="val 13376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endParaRPr lang="zh-CN" altLang="zh-CN" sz="2400" b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83684" name="AutoShape 36"/>
          <p:cNvSpPr>
            <a:spLocks/>
          </p:cNvSpPr>
          <p:nvPr/>
        </p:nvSpPr>
        <p:spPr bwMode="auto">
          <a:xfrm>
            <a:off x="4191000" y="914400"/>
            <a:ext cx="2209800" cy="609600"/>
          </a:xfrm>
          <a:prstGeom prst="callout2">
            <a:avLst>
              <a:gd name="adj1" fmla="val 18750"/>
              <a:gd name="adj2" fmla="val 103449"/>
              <a:gd name="adj3" fmla="val 18750"/>
              <a:gd name="adj4" fmla="val 103449"/>
              <a:gd name="adj5" fmla="val -34898"/>
              <a:gd name="adj6" fmla="val 1220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endParaRPr lang="zh-CN" altLang="zh-CN" sz="2400" b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83685" name="Text Box 37"/>
          <p:cNvSpPr txBox="1">
            <a:spLocks noChangeArrowheads="1"/>
          </p:cNvSpPr>
          <p:nvPr/>
        </p:nvSpPr>
        <p:spPr bwMode="auto">
          <a:xfrm>
            <a:off x="4140200" y="981075"/>
            <a:ext cx="500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400" dirty="0">
                <a:latin typeface="Times New Roman" pitchFamily="18" charset="0"/>
                <a:ea typeface="楷体" panose="02010609060101010101" pitchFamily="49" charset="-122"/>
              </a:rPr>
              <a:t>信号入射前的</a:t>
            </a:r>
            <a:r>
              <a:rPr lang="en-US" altLang="zh-CN" sz="2400" b="0" dirty="0" err="1">
                <a:latin typeface="Symbol" pitchFamily="18" charset="2"/>
                <a:ea typeface="黑体" pitchFamily="49" charset="-122"/>
              </a:rPr>
              <a:t>D</a:t>
            </a:r>
            <a:r>
              <a:rPr lang="en-US" altLang="zh-CN" sz="2400" b="0" dirty="0" err="1">
                <a:latin typeface="Times New Roman" pitchFamily="18" charset="0"/>
                <a:ea typeface="黑体" pitchFamily="49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楷体" panose="02010609060101010101" pitchFamily="49" charset="-122"/>
              </a:rPr>
              <a:t>空间分布（均匀）</a:t>
            </a:r>
          </a:p>
        </p:txBody>
      </p:sp>
      <p:sp>
        <p:nvSpPr>
          <p:cNvPr id="283686" name="Rectangle 38"/>
          <p:cNvSpPr>
            <a:spLocks noChangeArrowheads="1"/>
          </p:cNvSpPr>
          <p:nvPr/>
        </p:nvSpPr>
        <p:spPr bwMode="auto">
          <a:xfrm>
            <a:off x="323850" y="5300663"/>
            <a:ext cx="8534400" cy="111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5000"/>
              </a:lnSpc>
              <a:spcBef>
                <a:spcPct val="15000"/>
              </a:spcBef>
            </a:pP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求能量增益：无需考虑脉冲各点（不同时刻）的行为，数学处理方法  采用对时间积分</a:t>
            </a:r>
            <a:r>
              <a:rPr lang="zh-CN" altLang="en-US" sz="2400" b="0" dirty="0">
                <a:ea typeface="黑体" pitchFamily="49" charset="-122"/>
              </a:rPr>
              <a:t>  </a:t>
            </a:r>
            <a:r>
              <a:rPr lang="en-US" altLang="zh-CN" sz="2400" b="0" dirty="0">
                <a:ea typeface="黑体" pitchFamily="49" charset="-122"/>
              </a:rPr>
              <a:t>6.4.2</a:t>
            </a:r>
            <a:r>
              <a:rPr lang="zh-CN" altLang="en-US" sz="2400" dirty="0">
                <a:ea typeface="楷体" panose="02010609060101010101" pitchFamily="49" charset="-122"/>
              </a:rPr>
              <a:t>代入</a:t>
            </a:r>
            <a:r>
              <a:rPr lang="en-US" altLang="zh-CN" sz="2400" b="0" dirty="0">
                <a:ea typeface="黑体" pitchFamily="49" charset="-122"/>
              </a:rPr>
              <a:t>6.4.3</a:t>
            </a:r>
            <a:r>
              <a:rPr lang="zh-CN" altLang="en-US" dirty="0">
                <a:ea typeface="楷体" panose="02010609060101010101" pitchFamily="49" charset="-122"/>
              </a:rPr>
              <a:t>后</a:t>
            </a:r>
            <a:r>
              <a:rPr lang="zh-CN" altLang="en-US" u="sng" dirty="0">
                <a:solidFill>
                  <a:srgbClr val="FF6699"/>
                </a:solidFill>
                <a:ea typeface="楷体" panose="02010609060101010101" pitchFamily="49" charset="-122"/>
              </a:rPr>
              <a:t>积分</a:t>
            </a:r>
          </a:p>
        </p:txBody>
      </p:sp>
      <p:sp>
        <p:nvSpPr>
          <p:cNvPr id="283687" name="Text Box 39"/>
          <p:cNvSpPr txBox="1">
            <a:spLocks noChangeArrowheads="1"/>
          </p:cNvSpPr>
          <p:nvPr/>
        </p:nvSpPr>
        <p:spPr bwMode="auto">
          <a:xfrm>
            <a:off x="323850" y="2133600"/>
            <a:ext cx="59436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FF6699"/>
                </a:solidFill>
                <a:ea typeface="黑体" pitchFamily="49" charset="-122"/>
                <a:sym typeface="Monotype Sorts"/>
              </a:rPr>
              <a:t></a:t>
            </a:r>
            <a:r>
              <a:rPr lang="en-US" altLang="zh-CN" sz="2400" dirty="0">
                <a:solidFill>
                  <a:srgbClr val="FF6699"/>
                </a:solidFill>
                <a:ea typeface="黑体" pitchFamily="49" charset="-122"/>
              </a:rPr>
              <a:t>  </a:t>
            </a:r>
            <a:r>
              <a:rPr lang="zh-CN" altLang="en-US" dirty="0">
                <a:solidFill>
                  <a:srgbClr val="FF6699"/>
                </a:solidFill>
                <a:ea typeface="楷体" panose="02010609060101010101" pitchFamily="49" charset="-122"/>
              </a:rPr>
              <a:t>能量增益</a:t>
            </a:r>
            <a:r>
              <a:rPr lang="zh-CN" altLang="en-US" dirty="0">
                <a:solidFill>
                  <a:srgbClr val="FF6699"/>
                </a:solidFill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FF6699"/>
                </a:solidFill>
                <a:latin typeface="Times New Roman" pitchFamily="18" charset="0"/>
                <a:ea typeface="黑体" pitchFamily="49" charset="-122"/>
              </a:rPr>
              <a:t>(G</a:t>
            </a:r>
            <a:r>
              <a:rPr lang="en-US" altLang="zh-CN" baseline="-25000" dirty="0">
                <a:solidFill>
                  <a:srgbClr val="FF6699"/>
                </a:solidFill>
                <a:latin typeface="Times New Roman" pitchFamily="18" charset="0"/>
                <a:ea typeface="黑体" pitchFamily="49" charset="-122"/>
              </a:rPr>
              <a:t>E </a:t>
            </a:r>
            <a:r>
              <a:rPr lang="en-US" altLang="zh-CN" dirty="0">
                <a:solidFill>
                  <a:srgbClr val="FF6699"/>
                </a:solidFill>
                <a:latin typeface="Times New Roman" pitchFamily="18" charset="0"/>
                <a:ea typeface="黑体" pitchFamily="49" charset="-122"/>
              </a:rPr>
              <a:t>)</a:t>
            </a:r>
            <a:endParaRPr lang="en-US" altLang="zh-CN" b="0" dirty="0">
              <a:solidFill>
                <a:srgbClr val="FF6699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45487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0" grpId="0"/>
      <p:bldP spid="283652" grpId="0"/>
      <p:bldP spid="283664" grpId="0"/>
      <p:bldP spid="283682" grpId="0"/>
      <p:bldP spid="283683" grpId="0" animBg="1"/>
      <p:bldP spid="283684" grpId="0" animBg="1"/>
      <p:bldP spid="283685" grpId="0"/>
      <p:bldP spid="283686" grpId="0"/>
      <p:bldP spid="2836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674" name="Object 2"/>
          <p:cNvGraphicFramePr>
            <a:graphicFrameLocks noChangeAspect="1"/>
          </p:cNvGraphicFramePr>
          <p:nvPr/>
        </p:nvGraphicFramePr>
        <p:xfrm>
          <a:off x="5029200" y="3581400"/>
          <a:ext cx="38100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5" name="公式" r:id="rId3" imgW="2311200" imgH="431640" progId="Equation.3">
                  <p:embed/>
                </p:oleObj>
              </mc:Choice>
              <mc:Fallback>
                <p:oleObj name="公式" r:id="rId3" imgW="2311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38100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5" name="Object 3"/>
          <p:cNvGraphicFramePr>
            <a:graphicFrameLocks noChangeAspect="1"/>
          </p:cNvGraphicFramePr>
          <p:nvPr/>
        </p:nvGraphicFramePr>
        <p:xfrm>
          <a:off x="457200" y="3048000"/>
          <a:ext cx="8524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" name="公式" r:id="rId5" imgW="583920" imgH="291960" progId="Equation.3">
                  <p:embed/>
                </p:oleObj>
              </mc:Choice>
              <mc:Fallback>
                <p:oleObj name="公式" r:id="rId5" imgW="5839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85248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6" name="Object 4"/>
          <p:cNvGraphicFramePr>
            <a:graphicFrameLocks noChangeAspect="1"/>
          </p:cNvGraphicFramePr>
          <p:nvPr/>
        </p:nvGraphicFramePr>
        <p:xfrm>
          <a:off x="304800" y="3581400"/>
          <a:ext cx="44196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公式" r:id="rId7" imgW="2425680" imgH="469800" progId="Equation.3">
                  <p:embed/>
                </p:oleObj>
              </mc:Choice>
              <mc:Fallback>
                <p:oleObj name="公式" r:id="rId7" imgW="2425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81400"/>
                        <a:ext cx="44196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77" name="AutoShape 5"/>
          <p:cNvSpPr>
            <a:spLocks noChangeArrowheads="1"/>
          </p:cNvSpPr>
          <p:nvPr/>
        </p:nvSpPr>
        <p:spPr bwMode="auto">
          <a:xfrm>
            <a:off x="228600" y="3124200"/>
            <a:ext cx="152400" cy="685800"/>
          </a:xfrm>
          <a:prstGeom prst="curvedRightArrow">
            <a:avLst>
              <a:gd name="adj1" fmla="val 90000"/>
              <a:gd name="adj2" fmla="val 180000"/>
              <a:gd name="adj3" fmla="val 42708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graphicFrame>
        <p:nvGraphicFramePr>
          <p:cNvPr id="284678" name="Object 6"/>
          <p:cNvGraphicFramePr>
            <a:graphicFrameLocks noChangeAspect="1"/>
          </p:cNvGraphicFramePr>
          <p:nvPr/>
        </p:nvGraphicFramePr>
        <p:xfrm>
          <a:off x="457200" y="4953000"/>
          <a:ext cx="3276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8" name="公式" r:id="rId9" imgW="1600200" imgH="279360" progId="Equation.3">
                  <p:embed/>
                </p:oleObj>
              </mc:Choice>
              <mc:Fallback>
                <p:oleObj name="公式" r:id="rId9" imgW="1600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53000"/>
                        <a:ext cx="3276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79" name="AutoShape 7"/>
          <p:cNvSpPr>
            <a:spLocks noChangeArrowheads="1"/>
          </p:cNvSpPr>
          <p:nvPr/>
        </p:nvSpPr>
        <p:spPr bwMode="auto">
          <a:xfrm>
            <a:off x="1828800" y="4648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84680" name="Line 8"/>
          <p:cNvSpPr>
            <a:spLocks noChangeShapeType="1"/>
          </p:cNvSpPr>
          <p:nvPr/>
        </p:nvSpPr>
        <p:spPr bwMode="auto">
          <a:xfrm flipV="1">
            <a:off x="3733800" y="4191000"/>
            <a:ext cx="129540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84681" name="Text Box 9"/>
          <p:cNvSpPr txBox="1">
            <a:spLocks noChangeArrowheads="1"/>
          </p:cNvSpPr>
          <p:nvPr/>
        </p:nvSpPr>
        <p:spPr bwMode="auto">
          <a:xfrm rot="-1813023">
            <a:off x="3771900" y="4040188"/>
            <a:ext cx="1231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000" dirty="0">
                <a:ea typeface="楷体" panose="02010609060101010101" pitchFamily="49" charset="-122"/>
              </a:rPr>
              <a:t>代入</a:t>
            </a:r>
          </a:p>
        </p:txBody>
      </p:sp>
      <p:sp>
        <p:nvSpPr>
          <p:cNvPr id="284683" name="AutoShape 11"/>
          <p:cNvSpPr>
            <a:spLocks noChangeArrowheads="1"/>
          </p:cNvSpPr>
          <p:nvPr/>
        </p:nvSpPr>
        <p:spPr bwMode="auto">
          <a:xfrm>
            <a:off x="6324600" y="44196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endParaRPr lang="zh-CN" altLang="zh-CN" sz="2400" b="0">
              <a:solidFill>
                <a:schemeClr val="accent2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090" name="Text Box 12"/>
          <p:cNvSpPr txBox="1">
            <a:spLocks noChangeArrowheads="1"/>
          </p:cNvSpPr>
          <p:nvPr/>
        </p:nvSpPr>
        <p:spPr bwMode="auto">
          <a:xfrm>
            <a:off x="7848600" y="5562600"/>
            <a:ext cx="885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1600" b="0">
                <a:ea typeface="黑体" pitchFamily="49" charset="-122"/>
              </a:rPr>
              <a:t>(6.4.11)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457700" y="4792663"/>
            <a:ext cx="4381500" cy="1150937"/>
            <a:chOff x="2808" y="3019"/>
            <a:chExt cx="2760" cy="725"/>
          </a:xfrm>
        </p:grpSpPr>
        <p:graphicFrame>
          <p:nvGraphicFramePr>
            <p:cNvPr id="3084" name="Object 10"/>
            <p:cNvGraphicFramePr>
              <a:graphicFrameLocks noChangeAspect="1"/>
            </p:cNvGraphicFramePr>
            <p:nvPr/>
          </p:nvGraphicFramePr>
          <p:xfrm>
            <a:off x="2904" y="3125"/>
            <a:ext cx="2592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9" name="公式" r:id="rId11" imgW="2374560" imgH="431640" progId="Equation.3">
                    <p:embed/>
                  </p:oleObj>
                </mc:Choice>
                <mc:Fallback>
                  <p:oleObj name="公式" r:id="rId11" imgW="23745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3125"/>
                          <a:ext cx="2592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7" name="Rectangle 13"/>
            <p:cNvSpPr>
              <a:spLocks noChangeArrowheads="1"/>
            </p:cNvSpPr>
            <p:nvPr/>
          </p:nvSpPr>
          <p:spPr bwMode="auto">
            <a:xfrm>
              <a:off x="2808" y="3019"/>
              <a:ext cx="2760" cy="725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sp>
        <p:nvSpPr>
          <p:cNvPr id="284686" name="Text Box 14"/>
          <p:cNvSpPr txBox="1">
            <a:spLocks noChangeArrowheads="1"/>
          </p:cNvSpPr>
          <p:nvPr/>
        </p:nvSpPr>
        <p:spPr bwMode="auto">
          <a:xfrm>
            <a:off x="4500563" y="5949950"/>
            <a:ext cx="4165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非线性微分方程，数值求解</a:t>
            </a:r>
          </a:p>
        </p:txBody>
      </p:sp>
      <p:graphicFrame>
        <p:nvGraphicFramePr>
          <p:cNvPr id="284688" name="Object 16"/>
          <p:cNvGraphicFramePr>
            <a:graphicFrameLocks noChangeAspect="1"/>
          </p:cNvGraphicFramePr>
          <p:nvPr/>
        </p:nvGraphicFramePr>
        <p:xfrm>
          <a:off x="609600" y="1981200"/>
          <a:ext cx="79248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0" name="公式" r:id="rId13" imgW="4228920" imgH="431640" progId="Equation.3">
                  <p:embed/>
                </p:oleObj>
              </mc:Choice>
              <mc:Fallback>
                <p:oleObj name="公式" r:id="rId13" imgW="4228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79248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9" name="Line 17"/>
          <p:cNvSpPr>
            <a:spLocks noChangeShapeType="1"/>
          </p:cNvSpPr>
          <p:nvPr/>
        </p:nvSpPr>
        <p:spPr bwMode="auto">
          <a:xfrm>
            <a:off x="920750" y="2706688"/>
            <a:ext cx="1119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84690" name="Line 18"/>
          <p:cNvSpPr>
            <a:spLocks noChangeShapeType="1"/>
          </p:cNvSpPr>
          <p:nvPr/>
        </p:nvSpPr>
        <p:spPr bwMode="auto">
          <a:xfrm>
            <a:off x="2662238" y="2706688"/>
            <a:ext cx="1400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84691" name="Line 19"/>
          <p:cNvSpPr>
            <a:spLocks noChangeShapeType="1"/>
          </p:cNvSpPr>
          <p:nvPr/>
        </p:nvSpPr>
        <p:spPr bwMode="auto">
          <a:xfrm flipV="1">
            <a:off x="4427538" y="2706688"/>
            <a:ext cx="19685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84692" name="Line 20"/>
          <p:cNvSpPr>
            <a:spLocks noChangeShapeType="1"/>
          </p:cNvSpPr>
          <p:nvPr/>
        </p:nvSpPr>
        <p:spPr bwMode="auto">
          <a:xfrm>
            <a:off x="7223125" y="2635250"/>
            <a:ext cx="1274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84693" name="Text Box 21"/>
          <p:cNvSpPr txBox="1">
            <a:spLocks noChangeArrowheads="1"/>
          </p:cNvSpPr>
          <p:nvPr/>
        </p:nvSpPr>
        <p:spPr bwMode="auto">
          <a:xfrm rot="1768987">
            <a:off x="1416050" y="2635250"/>
            <a:ext cx="541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1800" b="0">
                <a:ea typeface="黑体" pitchFamily="49" charset="-122"/>
              </a:rPr>
              <a:t>＝</a:t>
            </a:r>
            <a:r>
              <a:rPr lang="en-US" altLang="zh-CN" sz="1800" b="0">
                <a:ea typeface="黑体" pitchFamily="49" charset="-122"/>
              </a:rPr>
              <a:t>0</a:t>
            </a:r>
            <a:endParaRPr lang="en-US" altLang="zh-CN" sz="2400" b="0">
              <a:ea typeface="黑体" pitchFamily="49" charset="-122"/>
            </a:endParaRPr>
          </a:p>
        </p:txBody>
      </p:sp>
      <p:graphicFrame>
        <p:nvGraphicFramePr>
          <p:cNvPr id="284694" name="Object 22"/>
          <p:cNvGraphicFramePr>
            <a:graphicFrameLocks noChangeAspect="1"/>
          </p:cNvGraphicFramePr>
          <p:nvPr/>
        </p:nvGraphicFramePr>
        <p:xfrm>
          <a:off x="2973388" y="2706688"/>
          <a:ext cx="8445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公式" r:id="rId15" imgW="647640" imgH="431640" progId="Equation.3">
                  <p:embed/>
                </p:oleObj>
              </mc:Choice>
              <mc:Fallback>
                <p:oleObj name="公式" r:id="rId15" imgW="647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2706688"/>
                        <a:ext cx="8445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95" name="Object 23"/>
          <p:cNvGraphicFramePr>
            <a:graphicFrameLocks noChangeAspect="1"/>
          </p:cNvGraphicFramePr>
          <p:nvPr/>
        </p:nvGraphicFramePr>
        <p:xfrm>
          <a:off x="4878388" y="2844800"/>
          <a:ext cx="155733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公式" r:id="rId17" imgW="1015920" imgH="241200" progId="Equation.3">
                  <p:embed/>
                </p:oleObj>
              </mc:Choice>
              <mc:Fallback>
                <p:oleObj name="公式" r:id="rId17" imgW="1015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2844800"/>
                        <a:ext cx="1557337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96" name="Object 24"/>
          <p:cNvGraphicFramePr>
            <a:graphicFrameLocks noChangeAspect="1"/>
          </p:cNvGraphicFramePr>
          <p:nvPr/>
        </p:nvGraphicFramePr>
        <p:xfrm>
          <a:off x="7767638" y="2706688"/>
          <a:ext cx="5064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" name="公式" r:id="rId19" imgW="355320" imgH="228600" progId="Equation.3">
                  <p:embed/>
                </p:oleObj>
              </mc:Choice>
              <mc:Fallback>
                <p:oleObj name="公式" r:id="rId19" imgW="355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638" y="2706688"/>
                        <a:ext cx="5064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97" name="Text Box 25"/>
          <p:cNvSpPr txBox="1">
            <a:spLocks noChangeArrowheads="1"/>
          </p:cNvSpPr>
          <p:nvPr/>
        </p:nvSpPr>
        <p:spPr bwMode="auto">
          <a:xfrm rot="1989988">
            <a:off x="5381625" y="26352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1600" b="0">
                <a:ea typeface="黑体" pitchFamily="49" charset="-122"/>
              </a:rPr>
              <a:t>＝</a:t>
            </a:r>
          </a:p>
        </p:txBody>
      </p:sp>
      <p:sp>
        <p:nvSpPr>
          <p:cNvPr id="284698" name="Text Box 26"/>
          <p:cNvSpPr txBox="1">
            <a:spLocks noChangeArrowheads="1"/>
          </p:cNvSpPr>
          <p:nvPr/>
        </p:nvSpPr>
        <p:spPr bwMode="auto">
          <a:xfrm rot="1989988">
            <a:off x="7404100" y="26352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1600" b="0">
                <a:ea typeface="黑体" pitchFamily="49" charset="-122"/>
              </a:rPr>
              <a:t>＝</a:t>
            </a:r>
          </a:p>
        </p:txBody>
      </p:sp>
      <p:sp>
        <p:nvSpPr>
          <p:cNvPr id="284699" name="AutoShape 27"/>
          <p:cNvSpPr>
            <a:spLocks/>
          </p:cNvSpPr>
          <p:nvPr/>
        </p:nvSpPr>
        <p:spPr bwMode="auto">
          <a:xfrm rot="-5400000">
            <a:off x="5523706" y="389732"/>
            <a:ext cx="217487" cy="5708650"/>
          </a:xfrm>
          <a:prstGeom prst="leftBrace">
            <a:avLst>
              <a:gd name="adj1" fmla="val 218735"/>
              <a:gd name="adj2" fmla="val 49954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84700" name="Line 28"/>
          <p:cNvSpPr>
            <a:spLocks noChangeShapeType="1"/>
          </p:cNvSpPr>
          <p:nvPr/>
        </p:nvSpPr>
        <p:spPr bwMode="auto">
          <a:xfrm flipV="1">
            <a:off x="2398713" y="2198688"/>
            <a:ext cx="155575" cy="217487"/>
          </a:xfrm>
          <a:prstGeom prst="line">
            <a:avLst/>
          </a:prstGeom>
          <a:noFill/>
          <a:ln w="9525">
            <a:solidFill>
              <a:srgbClr val="D6009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84701" name="Line 29"/>
          <p:cNvSpPr>
            <a:spLocks noChangeShapeType="1"/>
          </p:cNvSpPr>
          <p:nvPr/>
        </p:nvSpPr>
        <p:spPr bwMode="auto">
          <a:xfrm flipV="1">
            <a:off x="4606925" y="2027238"/>
            <a:ext cx="155575" cy="217487"/>
          </a:xfrm>
          <a:prstGeom prst="line">
            <a:avLst/>
          </a:prstGeom>
          <a:noFill/>
          <a:ln w="9525">
            <a:solidFill>
              <a:srgbClr val="D6009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84702" name="Line 30"/>
          <p:cNvSpPr>
            <a:spLocks noChangeShapeType="1"/>
          </p:cNvSpPr>
          <p:nvPr/>
        </p:nvSpPr>
        <p:spPr bwMode="auto">
          <a:xfrm flipV="1">
            <a:off x="6940550" y="2187575"/>
            <a:ext cx="155575" cy="217488"/>
          </a:xfrm>
          <a:prstGeom prst="line">
            <a:avLst/>
          </a:prstGeom>
          <a:noFill/>
          <a:ln w="9525">
            <a:solidFill>
              <a:srgbClr val="D6009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68313" y="198438"/>
            <a:ext cx="7097712" cy="1582737"/>
            <a:chOff x="295" y="125"/>
            <a:chExt cx="4471" cy="997"/>
          </a:xfrm>
        </p:grpSpPr>
        <p:graphicFrame>
          <p:nvGraphicFramePr>
            <p:cNvPr id="3083" name="Object 31"/>
            <p:cNvGraphicFramePr>
              <a:graphicFrameLocks noChangeAspect="1"/>
            </p:cNvGraphicFramePr>
            <p:nvPr/>
          </p:nvGraphicFramePr>
          <p:xfrm>
            <a:off x="295" y="125"/>
            <a:ext cx="3731" cy="9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34" name="公式" r:id="rId21" imgW="3390840" imgH="1002960" progId="Equation.3">
                    <p:embed/>
                  </p:oleObj>
                </mc:Choice>
                <mc:Fallback>
                  <p:oleObj name="公式" r:id="rId21" imgW="3390840" imgH="1002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125"/>
                          <a:ext cx="3731" cy="9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5" name="Text Box 32"/>
            <p:cNvSpPr txBox="1">
              <a:spLocks noChangeArrowheads="1"/>
            </p:cNvSpPr>
            <p:nvPr/>
          </p:nvSpPr>
          <p:spPr bwMode="auto">
            <a:xfrm>
              <a:off x="3168" y="192"/>
              <a:ext cx="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 b="0">
                  <a:latin typeface="Times New Roman" pitchFamily="18" charset="0"/>
                  <a:ea typeface="黑体" pitchFamily="49" charset="-122"/>
                </a:rPr>
                <a:t>(6.4.2)</a:t>
              </a:r>
              <a:endParaRPr lang="en-US" altLang="zh-CN" sz="2400" b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106" name="Text Box 33"/>
            <p:cNvSpPr txBox="1">
              <a:spLocks noChangeArrowheads="1"/>
            </p:cNvSpPr>
            <p:nvPr/>
          </p:nvSpPr>
          <p:spPr bwMode="auto">
            <a:xfrm>
              <a:off x="4224" y="701"/>
              <a:ext cx="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 b="0">
                  <a:latin typeface="Times New Roman" pitchFamily="18" charset="0"/>
                  <a:ea typeface="黑体" pitchFamily="49" charset="-122"/>
                </a:rPr>
                <a:t>(6.4.3)</a:t>
              </a:r>
            </a:p>
          </p:txBody>
        </p:sp>
      </p:grpSp>
      <p:graphicFrame>
        <p:nvGraphicFramePr>
          <p:cNvPr id="284706" name="Object 34"/>
          <p:cNvGraphicFramePr>
            <a:graphicFrameLocks noChangeAspect="1"/>
          </p:cNvGraphicFramePr>
          <p:nvPr/>
        </p:nvGraphicFramePr>
        <p:xfrm>
          <a:off x="6629400" y="228600"/>
          <a:ext cx="21336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name="公式" r:id="rId23" imgW="1117440" imgH="330120" progId="Equation.3">
                  <p:embed/>
                </p:oleObj>
              </mc:Choice>
              <mc:Fallback>
                <p:oleObj name="公式" r:id="rId23" imgW="11174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28600"/>
                        <a:ext cx="21336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3430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7" grpId="0" animBg="1"/>
      <p:bldP spid="284679" grpId="0" animBg="1"/>
      <p:bldP spid="284680" grpId="0" animBg="1"/>
      <p:bldP spid="284681" grpId="0"/>
      <p:bldP spid="284683" grpId="0" animBg="1"/>
      <p:bldP spid="284686" grpId="0"/>
      <p:bldP spid="284689" grpId="0" animBg="1"/>
      <p:bldP spid="284690" grpId="0" animBg="1"/>
      <p:bldP spid="284691" grpId="0" animBg="1"/>
      <p:bldP spid="284692" grpId="0" animBg="1"/>
      <p:bldP spid="284693" grpId="0"/>
      <p:bldP spid="284698" grpId="0"/>
      <p:bldP spid="284699" grpId="0" animBg="1"/>
      <p:bldP spid="284700" grpId="0" animBg="1"/>
      <p:bldP spid="284701" grpId="0" animBg="1"/>
      <p:bldP spid="28470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2"/>
          <p:cNvSpPr txBox="1">
            <a:spLocks noChangeArrowheads="1"/>
          </p:cNvSpPr>
          <p:nvPr/>
        </p:nvSpPr>
        <p:spPr bwMode="auto">
          <a:xfrm>
            <a:off x="381000" y="277813"/>
            <a:ext cx="37353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FF6699"/>
                </a:solidFill>
                <a:ea typeface="黑体" pitchFamily="49" charset="-122"/>
                <a:sym typeface="Wingdings" pitchFamily="2" charset="2"/>
              </a:rPr>
              <a:t></a:t>
            </a:r>
            <a:r>
              <a:rPr lang="en-US" altLang="zh-CN" sz="2200" b="0" dirty="0">
                <a:ea typeface="黑体" pitchFamily="49" charset="-122"/>
                <a:sym typeface="Monotype Sorts"/>
              </a:rPr>
              <a:t> </a:t>
            </a:r>
            <a:r>
              <a:rPr lang="zh-CN" altLang="en-US" dirty="0">
                <a:solidFill>
                  <a:srgbClr val="FF6699"/>
                </a:solidFill>
                <a:ea typeface="楷体" panose="02010609060101010101" pitchFamily="49" charset="-122"/>
              </a:rPr>
              <a:t>几种特殊情况下的</a:t>
            </a:r>
            <a:r>
              <a:rPr lang="zh-CN" altLang="en-US" b="0" dirty="0">
                <a:solidFill>
                  <a:srgbClr val="FF6699"/>
                </a:solidFill>
                <a:ea typeface="黑体" pitchFamily="49" charset="-122"/>
              </a:rPr>
              <a:t> </a:t>
            </a:r>
            <a:r>
              <a:rPr lang="en-US" altLang="zh-CN" b="0" i="1" dirty="0">
                <a:solidFill>
                  <a:srgbClr val="FF6699"/>
                </a:solidFill>
                <a:latin typeface="Times New Roman" pitchFamily="18" charset="0"/>
                <a:ea typeface="黑体" pitchFamily="49" charset="-122"/>
              </a:rPr>
              <a:t>J</a:t>
            </a:r>
            <a:r>
              <a:rPr lang="en-US" altLang="zh-CN" b="0" dirty="0">
                <a:solidFill>
                  <a:srgbClr val="FF6699"/>
                </a:solidFill>
                <a:latin typeface="Times New Roman" pitchFamily="18" charset="0"/>
                <a:ea typeface="黑体" pitchFamily="49" charset="-122"/>
              </a:rPr>
              <a:t>(z)</a:t>
            </a:r>
            <a:endParaRPr lang="en-US" altLang="zh-CN" b="0" dirty="0">
              <a:solidFill>
                <a:srgbClr val="FF6699"/>
              </a:solidFill>
              <a:ea typeface="黑体" pitchFamily="49" charset="-122"/>
            </a:endParaRPr>
          </a:p>
        </p:txBody>
      </p:sp>
      <p:graphicFrame>
        <p:nvGraphicFramePr>
          <p:cNvPr id="285699" name="Object 3"/>
          <p:cNvGraphicFramePr>
            <a:graphicFrameLocks noChangeAspect="1"/>
          </p:cNvGraphicFramePr>
          <p:nvPr/>
        </p:nvGraphicFramePr>
        <p:xfrm>
          <a:off x="762000" y="3276600"/>
          <a:ext cx="65532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公式" r:id="rId3" imgW="3720960" imgH="431640" progId="Equation.3">
                  <p:embed/>
                </p:oleObj>
              </mc:Choice>
              <mc:Fallback>
                <p:oleObj name="公式" r:id="rId3" imgW="3720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76600"/>
                        <a:ext cx="65532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539750" y="908050"/>
            <a:ext cx="2879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400" b="0" dirty="0"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小信号情况</a:t>
            </a: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179388" y="4292600"/>
            <a:ext cx="28082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ea typeface="楷体" panose="02010609060101010101" pitchFamily="49" charset="-122"/>
              </a:rPr>
              <a:t>小信号能量增益</a:t>
            </a:r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533400" y="5105400"/>
            <a:ext cx="77724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2400" b="0" dirty="0">
                <a:ea typeface="黑体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b="0" dirty="0">
                <a:ea typeface="黑体" pitchFamily="49" charset="-122"/>
              </a:rPr>
              <a:t> </a:t>
            </a:r>
            <a:r>
              <a:rPr lang="en-US" altLang="zh-CN" b="0" dirty="0">
                <a:solidFill>
                  <a:srgbClr val="D60093"/>
                </a:solidFill>
                <a:ea typeface="黑体" pitchFamily="49" charset="-122"/>
                <a:sym typeface="Wingdings 3" pitchFamily="18" charset="2"/>
              </a:rPr>
              <a:t></a:t>
            </a:r>
            <a:r>
              <a:rPr lang="en-US" altLang="zh-CN" b="0" dirty="0">
                <a:ea typeface="黑体" pitchFamily="49" charset="-122"/>
              </a:rPr>
              <a:t> G</a:t>
            </a:r>
            <a:r>
              <a:rPr lang="en-US" altLang="zh-CN" b="0" baseline="-25000" dirty="0">
                <a:ea typeface="黑体" pitchFamily="49" charset="-122"/>
              </a:rPr>
              <a:t>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与信号光强无关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b="0" dirty="0">
                <a:ea typeface="黑体" pitchFamily="49" charset="-122"/>
              </a:rPr>
              <a:t>          </a:t>
            </a:r>
            <a:r>
              <a:rPr lang="en-US" altLang="zh-CN" b="0" dirty="0">
                <a:solidFill>
                  <a:srgbClr val="D60093"/>
                </a:solidFill>
                <a:ea typeface="黑体" pitchFamily="49" charset="-122"/>
                <a:sym typeface="Wingdings 3" pitchFamily="18" charset="2"/>
              </a:rPr>
              <a:t>  </a:t>
            </a:r>
            <a:r>
              <a:rPr lang="en-US" altLang="zh-CN" b="0" i="1" dirty="0">
                <a:latin typeface="Times New Roman" pitchFamily="18" charset="0"/>
                <a:ea typeface="黑体" pitchFamily="49" charset="-122"/>
              </a:rPr>
              <a:t>l</a:t>
            </a:r>
            <a:r>
              <a:rPr lang="en-US" altLang="zh-CN" b="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</a:t>
            </a:r>
            <a:r>
              <a:rPr lang="en-US" altLang="zh-CN" b="0" i="1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, n</a:t>
            </a:r>
            <a:r>
              <a:rPr lang="en-US" altLang="zh-CN" b="0" i="1" baseline="-250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0 </a:t>
            </a:r>
            <a:r>
              <a:rPr lang="en-US" altLang="zh-CN" b="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</a:t>
            </a:r>
            <a:r>
              <a:rPr lang="en-US" altLang="zh-CN" b="0" i="1" baseline="-250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b="0" i="1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 </a:t>
            </a:r>
            <a:r>
              <a:rPr lang="en-US" altLang="zh-CN" b="0" i="1" dirty="0">
                <a:latin typeface="Times New Roman" pitchFamily="18" charset="0"/>
                <a:ea typeface="黑体" pitchFamily="49" charset="-122"/>
              </a:rPr>
              <a:t>G</a:t>
            </a:r>
            <a:r>
              <a:rPr lang="en-US" altLang="zh-CN" b="0" i="1" baseline="-25000" dirty="0">
                <a:latin typeface="Times New Roman" pitchFamily="18" charset="0"/>
                <a:ea typeface="黑体" pitchFamily="49" charset="-122"/>
              </a:rPr>
              <a:t>E </a:t>
            </a:r>
            <a:r>
              <a:rPr lang="en-US" altLang="zh-CN" b="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 </a:t>
            </a:r>
            <a:r>
              <a:rPr lang="zh-CN" altLang="en-US" b="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；</a:t>
            </a:r>
            <a:r>
              <a:rPr lang="en-US" altLang="zh-CN" b="0" i="1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G</a:t>
            </a:r>
            <a:r>
              <a:rPr lang="en-US" altLang="zh-CN" b="0" i="1" baseline="-250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与</a:t>
            </a:r>
            <a:r>
              <a:rPr lang="zh-CN" altLang="en-US" b="0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 </a:t>
            </a:r>
            <a:r>
              <a:rPr lang="en-US" altLang="zh-CN" b="0" i="1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l</a:t>
            </a:r>
            <a:r>
              <a:rPr lang="en-US" altLang="zh-CN" b="0" i="1" dirty="0">
                <a:ea typeface="黑体" pitchFamily="49" charset="-122"/>
                <a:sym typeface="Symbol" pitchFamily="18" charset="2"/>
              </a:rPr>
              <a:t>, n</a:t>
            </a:r>
            <a:r>
              <a:rPr lang="en-US" altLang="zh-CN" b="0" i="1" baseline="-25000" dirty="0">
                <a:ea typeface="黑体" pitchFamily="49" charset="-122"/>
                <a:sym typeface="Symbol" pitchFamily="18" charset="2"/>
              </a:rPr>
              <a:t>0</a:t>
            </a:r>
            <a:r>
              <a:rPr lang="en-US" altLang="zh-CN" b="0" dirty="0">
                <a:ea typeface="黑体" pitchFamily="49" charset="-122"/>
                <a:sym typeface="Symbol" pitchFamily="18" charset="2"/>
              </a:rPr>
              <a:t> </a:t>
            </a:r>
            <a:r>
              <a:rPr lang="zh-CN" altLang="en-US" dirty="0">
                <a:solidFill>
                  <a:srgbClr val="FF6699"/>
                </a:solidFill>
                <a:ea typeface="楷体" panose="02010609060101010101" pitchFamily="49" charset="-122"/>
                <a:sym typeface="Symbol" pitchFamily="18" charset="2"/>
              </a:rPr>
              <a:t>指数</a:t>
            </a:r>
            <a:r>
              <a:rPr lang="zh-CN" altLang="en-US" dirty="0">
                <a:ea typeface="楷体" panose="02010609060101010101" pitchFamily="49" charset="-122"/>
                <a:sym typeface="Symbol" pitchFamily="18" charset="2"/>
              </a:rPr>
              <a:t>增加</a:t>
            </a:r>
          </a:p>
        </p:txBody>
      </p:sp>
      <p:graphicFrame>
        <p:nvGraphicFramePr>
          <p:cNvPr id="285704" name="Object 8"/>
          <p:cNvGraphicFramePr>
            <a:graphicFrameLocks noChangeAspect="1"/>
          </p:cNvGraphicFramePr>
          <p:nvPr/>
        </p:nvGraphicFramePr>
        <p:xfrm>
          <a:off x="3492500" y="981075"/>
          <a:ext cx="15240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公式" r:id="rId5" imgW="990360" imgH="241200" progId="Equation.3">
                  <p:embed/>
                </p:oleObj>
              </mc:Choice>
              <mc:Fallback>
                <p:oleObj name="公式" r:id="rId5" imgW="990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981075"/>
                        <a:ext cx="15240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5" name="Object 9"/>
          <p:cNvGraphicFramePr>
            <a:graphicFrameLocks noChangeAspect="1"/>
          </p:cNvGraphicFramePr>
          <p:nvPr/>
        </p:nvGraphicFramePr>
        <p:xfrm>
          <a:off x="1219200" y="1676400"/>
          <a:ext cx="38481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公式" r:id="rId7" imgW="2374560" imgH="431640" progId="Equation.3">
                  <p:embed/>
                </p:oleObj>
              </mc:Choice>
              <mc:Fallback>
                <p:oleObj name="公式" r:id="rId7" imgW="2374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76400"/>
                        <a:ext cx="38481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7" name="Text Box 11"/>
          <p:cNvSpPr txBox="1">
            <a:spLocks noChangeArrowheads="1"/>
          </p:cNvSpPr>
          <p:nvPr/>
        </p:nvSpPr>
        <p:spPr bwMode="auto">
          <a:xfrm>
            <a:off x="827088" y="2565400"/>
            <a:ext cx="34559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幂级数展开取前两项</a:t>
            </a:r>
          </a:p>
        </p:txBody>
      </p:sp>
      <p:graphicFrame>
        <p:nvGraphicFramePr>
          <p:cNvPr id="285708" name="Object 12"/>
          <p:cNvGraphicFramePr>
            <a:graphicFrameLocks noChangeAspect="1"/>
          </p:cNvGraphicFramePr>
          <p:nvPr/>
        </p:nvGraphicFramePr>
        <p:xfrm>
          <a:off x="4356100" y="2636838"/>
          <a:ext cx="13684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6" name="公式" r:id="rId9" imgW="863280" imgH="241200" progId="Equation.3">
                  <p:embed/>
                </p:oleObj>
              </mc:Choice>
              <mc:Fallback>
                <p:oleObj name="公式" r:id="rId9" imgW="863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636838"/>
                        <a:ext cx="13684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9" name="AutoShape 13"/>
          <p:cNvSpPr>
            <a:spLocks noChangeArrowheads="1"/>
          </p:cNvSpPr>
          <p:nvPr/>
        </p:nvSpPr>
        <p:spPr bwMode="auto">
          <a:xfrm>
            <a:off x="5257800" y="39624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200400" y="4343400"/>
            <a:ext cx="4419600" cy="533400"/>
            <a:chOff x="2016" y="2736"/>
            <a:chExt cx="2784" cy="336"/>
          </a:xfrm>
        </p:grpSpPr>
        <p:graphicFrame>
          <p:nvGraphicFramePr>
            <p:cNvPr id="4102" name="Object 5"/>
            <p:cNvGraphicFramePr>
              <a:graphicFrameLocks noChangeAspect="1"/>
            </p:cNvGraphicFramePr>
            <p:nvPr/>
          </p:nvGraphicFramePr>
          <p:xfrm>
            <a:off x="2064" y="2784"/>
            <a:ext cx="26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7" name="公式" r:id="rId11" imgW="2489040" imgH="241200" progId="Equation.3">
                    <p:embed/>
                  </p:oleObj>
                </mc:Choice>
                <mc:Fallback>
                  <p:oleObj name="公式" r:id="rId11" imgW="2489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784"/>
                          <a:ext cx="265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0" name="Rectangle 14"/>
            <p:cNvSpPr>
              <a:spLocks noChangeArrowheads="1"/>
            </p:cNvSpPr>
            <p:nvPr/>
          </p:nvSpPr>
          <p:spPr bwMode="auto">
            <a:xfrm>
              <a:off x="2016" y="2736"/>
              <a:ext cx="2784" cy="33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1641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/>
      <p:bldP spid="285700" grpId="0"/>
      <p:bldP spid="285702" grpId="0"/>
      <p:bldP spid="285703" grpId="0"/>
      <p:bldP spid="285707" grpId="0"/>
      <p:bldP spid="2857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22" name="Object 2"/>
          <p:cNvGraphicFramePr>
            <a:graphicFrameLocks noChangeAspect="1"/>
          </p:cNvGraphicFramePr>
          <p:nvPr/>
        </p:nvGraphicFramePr>
        <p:xfrm>
          <a:off x="762000" y="2590800"/>
          <a:ext cx="65532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公式" r:id="rId3" imgW="3886200" imgH="444240" progId="Equation.3">
                  <p:embed/>
                </p:oleObj>
              </mc:Choice>
              <mc:Fallback>
                <p:oleObj name="公式" r:id="rId3" imgW="3886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65532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6011863" y="1916113"/>
            <a:ext cx="1905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ea typeface="楷体" panose="02010609060101010101" pitchFamily="49" charset="-122"/>
              </a:rPr>
              <a:t>积分后得</a:t>
            </a:r>
          </a:p>
        </p:txBody>
      </p:sp>
      <p:graphicFrame>
        <p:nvGraphicFramePr>
          <p:cNvPr id="286724" name="Object 4"/>
          <p:cNvGraphicFramePr>
            <a:graphicFrameLocks noChangeAspect="1"/>
          </p:cNvGraphicFramePr>
          <p:nvPr/>
        </p:nvGraphicFramePr>
        <p:xfrm>
          <a:off x="900113" y="4076700"/>
          <a:ext cx="489585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1" name="公式" r:id="rId5" imgW="2425680" imgH="393480" progId="Equation.3">
                  <p:embed/>
                </p:oleObj>
              </mc:Choice>
              <mc:Fallback>
                <p:oleObj name="公式" r:id="rId5" imgW="2425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76700"/>
                        <a:ext cx="489585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62000" y="3294063"/>
            <a:ext cx="2801938" cy="782637"/>
            <a:chOff x="480" y="2075"/>
            <a:chExt cx="1617" cy="455"/>
          </a:xfrm>
        </p:grpSpPr>
        <p:graphicFrame>
          <p:nvGraphicFramePr>
            <p:cNvPr id="5129" name="Object 6"/>
            <p:cNvGraphicFramePr>
              <a:graphicFrameLocks noChangeAspect="1"/>
            </p:cNvGraphicFramePr>
            <p:nvPr/>
          </p:nvGraphicFramePr>
          <p:xfrm>
            <a:off x="480" y="2256"/>
            <a:ext cx="1617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72" name="公式" r:id="rId7" imgW="1295280" imgH="241200" progId="Equation.3">
                    <p:embed/>
                  </p:oleObj>
                </mc:Choice>
                <mc:Fallback>
                  <p:oleObj name="公式" r:id="rId7" imgW="12952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256"/>
                          <a:ext cx="1617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0" name="Line 7"/>
            <p:cNvSpPr>
              <a:spLocks noChangeShapeType="1"/>
            </p:cNvSpPr>
            <p:nvPr/>
          </p:nvSpPr>
          <p:spPr bwMode="auto">
            <a:xfrm>
              <a:off x="1152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41" name="Text Box 8"/>
            <p:cNvSpPr txBox="1">
              <a:spLocks noChangeArrowheads="1"/>
            </p:cNvSpPr>
            <p:nvPr/>
          </p:nvSpPr>
          <p:spPr bwMode="auto">
            <a:xfrm>
              <a:off x="1066" y="2075"/>
              <a:ext cx="5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L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较短</a:t>
              </a:r>
            </a:p>
          </p:txBody>
        </p:sp>
      </p:grp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323850" y="4860925"/>
            <a:ext cx="8377238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2400" b="0" dirty="0">
                <a:ea typeface="黑体" pitchFamily="49" charset="-122"/>
              </a:rPr>
              <a:t>   </a:t>
            </a:r>
            <a:r>
              <a:rPr lang="en-US" altLang="zh-CN" sz="2400" b="0" dirty="0">
                <a:solidFill>
                  <a:srgbClr val="D60093"/>
                </a:solidFill>
                <a:ea typeface="黑体" pitchFamily="49" charset="-122"/>
                <a:sym typeface="Wingdings 3" pitchFamily="18" charset="2"/>
              </a:rPr>
              <a:t></a:t>
            </a:r>
            <a:r>
              <a:rPr lang="en-US" altLang="zh-CN" sz="2400" b="0" dirty="0">
                <a:ea typeface="黑体" pitchFamily="49" charset="-122"/>
              </a:rPr>
              <a:t> </a:t>
            </a:r>
            <a:r>
              <a:rPr lang="en-US" altLang="zh-CN" sz="2400" b="0" i="1" dirty="0">
                <a:latin typeface="Times New Roman" pitchFamily="18" charset="0"/>
                <a:ea typeface="黑体" pitchFamily="49" charset="-122"/>
              </a:rPr>
              <a:t>J(0)</a:t>
            </a:r>
            <a:r>
              <a:rPr lang="en-US" altLang="zh-CN" sz="2400" b="0" dirty="0">
                <a:ea typeface="黑体" pitchFamily="49" charset="-122"/>
                <a:sym typeface="Symbol" pitchFamily="18" charset="2"/>
              </a:rPr>
              <a:t></a:t>
            </a:r>
            <a:r>
              <a:rPr lang="en-US" altLang="zh-CN" sz="2400" b="0" i="1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G</a:t>
            </a:r>
            <a:r>
              <a:rPr lang="en-US" altLang="zh-CN" sz="2400" b="0" i="1" baseline="-250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E</a:t>
            </a:r>
            <a:r>
              <a:rPr lang="en-US" altLang="zh-CN" sz="2400" b="0" dirty="0">
                <a:ea typeface="黑体" pitchFamily="49" charset="-122"/>
                <a:sym typeface="Symbol" pitchFamily="18" charset="2"/>
              </a:rPr>
              <a:t>    </a:t>
            </a:r>
            <a:r>
              <a:rPr lang="zh-CN" altLang="en-US" dirty="0">
                <a:ea typeface="楷体" panose="02010609060101010101" pitchFamily="49" charset="-122"/>
                <a:sym typeface="Symbol" pitchFamily="18" charset="2"/>
              </a:rPr>
              <a:t>增益饱和</a:t>
            </a:r>
          </a:p>
          <a:p>
            <a:pPr algn="l" eaLnBrk="1" hangingPunct="1">
              <a:lnSpc>
                <a:spcPct val="130000"/>
              </a:lnSpc>
            </a:pPr>
            <a:r>
              <a:rPr lang="zh-CN" altLang="en-US" sz="2400" b="0" dirty="0">
                <a:ea typeface="黑体" pitchFamily="49" charset="-122"/>
                <a:sym typeface="Wingdings 3" pitchFamily="18" charset="2"/>
              </a:rPr>
              <a:t>           </a:t>
            </a:r>
            <a:r>
              <a:rPr lang="zh-CN" altLang="en-US" sz="2400" b="0" dirty="0">
                <a:solidFill>
                  <a:srgbClr val="D60093"/>
                </a:solidFill>
                <a:ea typeface="黑体" pitchFamily="49" charset="-122"/>
                <a:sym typeface="Wingdings 3" pitchFamily="18" charset="2"/>
              </a:rPr>
              <a:t>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强信号入射情况下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,</a:t>
            </a:r>
            <a:r>
              <a:rPr lang="en-US" altLang="zh-CN" b="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 G</a:t>
            </a:r>
            <a:r>
              <a:rPr lang="en-US" altLang="zh-CN" b="0" baseline="-250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E</a:t>
            </a:r>
            <a:r>
              <a:rPr lang="zh-CN" altLang="en-US" dirty="0">
                <a:ea typeface="楷体" panose="02010609060101010101" pitchFamily="49" charset="-122"/>
                <a:sym typeface="Symbol" pitchFamily="18" charset="2"/>
              </a:rPr>
              <a:t>与</a:t>
            </a:r>
            <a:r>
              <a:rPr lang="zh-CN" altLang="en-US" b="0" dirty="0"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b="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l, n</a:t>
            </a:r>
            <a:r>
              <a:rPr lang="en-US" altLang="zh-CN" b="0" baseline="-250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0</a:t>
            </a:r>
            <a:r>
              <a:rPr lang="en-US" altLang="zh-CN" b="0" dirty="0">
                <a:ea typeface="黑体" pitchFamily="49" charset="-122"/>
                <a:sym typeface="Symbol" pitchFamily="18" charset="2"/>
              </a:rPr>
              <a:t> </a:t>
            </a:r>
            <a:r>
              <a:rPr lang="zh-CN" altLang="en-US" dirty="0">
                <a:solidFill>
                  <a:srgbClr val="FF66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线性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增加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,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而不是指数增加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,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因为</a:t>
            </a:r>
            <a:r>
              <a:rPr lang="zh-CN" altLang="en-US" b="0" dirty="0">
                <a:ea typeface="黑体" pitchFamily="49" charset="-122"/>
                <a:sym typeface="Symbol" pitchFamily="18" charset="2"/>
              </a:rPr>
              <a:t></a:t>
            </a:r>
            <a:r>
              <a:rPr lang="en-US" altLang="zh-CN" b="0" dirty="0">
                <a:ea typeface="黑体" pitchFamily="49" charset="-122"/>
                <a:sym typeface="Symbol" pitchFamily="18" charset="2"/>
              </a:rPr>
              <a:t>n</a:t>
            </a:r>
            <a:r>
              <a:rPr lang="en-US" altLang="zh-CN" b="0" baseline="-25000" dirty="0">
                <a:ea typeface="黑体" pitchFamily="49" charset="-122"/>
                <a:sym typeface="Symbol" pitchFamily="18" charset="2"/>
              </a:rPr>
              <a:t>0</a:t>
            </a:r>
            <a:r>
              <a:rPr lang="en-US" altLang="zh-CN" b="0" dirty="0">
                <a:ea typeface="黑体" pitchFamily="49" charset="-122"/>
                <a:sym typeface="Symbol" pitchFamily="18" charset="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被脉冲前沿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ST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大量抽空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.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86730" name="Object 10"/>
          <p:cNvGraphicFramePr>
            <a:graphicFrameLocks noChangeAspect="1"/>
          </p:cNvGraphicFramePr>
          <p:nvPr/>
        </p:nvGraphicFramePr>
        <p:xfrm>
          <a:off x="4114800" y="3581400"/>
          <a:ext cx="6365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3" name="公式" r:id="rId9" imgW="495000" imgH="228600" progId="Equation.3">
                  <p:embed/>
                </p:oleObj>
              </mc:Choice>
              <mc:Fallback>
                <p:oleObj name="公式" r:id="rId9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81400"/>
                        <a:ext cx="636588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31" name="Line 11"/>
          <p:cNvSpPr>
            <a:spLocks noChangeShapeType="1"/>
          </p:cNvSpPr>
          <p:nvPr/>
        </p:nvSpPr>
        <p:spPr bwMode="auto">
          <a:xfrm flipH="1">
            <a:off x="3886200" y="3962400"/>
            <a:ext cx="304800" cy="3810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86732" name="Text Box 12"/>
          <p:cNvSpPr txBox="1">
            <a:spLocks noChangeArrowheads="1"/>
          </p:cNvSpPr>
          <p:nvPr/>
        </p:nvSpPr>
        <p:spPr bwMode="auto">
          <a:xfrm>
            <a:off x="5795963" y="3429000"/>
            <a:ext cx="3024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6699"/>
                </a:solidFill>
                <a:latin typeface="Times New Roman" pitchFamily="18" charset="0"/>
                <a:ea typeface="楷体" panose="02010609060101010101" pitchFamily="49" charset="-122"/>
              </a:rPr>
              <a:t>强信号能量增益</a:t>
            </a:r>
            <a:endParaRPr lang="zh-CN" altLang="en-US" dirty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457200" y="782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2400" b="0">
              <a:ea typeface="黑体" pitchFamily="49" charset="-122"/>
            </a:endParaRPr>
          </a:p>
        </p:txBody>
      </p:sp>
      <p:sp>
        <p:nvSpPr>
          <p:cNvPr id="286735" name="Text Box 15"/>
          <p:cNvSpPr txBox="1">
            <a:spLocks noChangeArrowheads="1"/>
          </p:cNvSpPr>
          <p:nvPr/>
        </p:nvSpPr>
        <p:spPr bwMode="auto">
          <a:xfrm>
            <a:off x="250825" y="260350"/>
            <a:ext cx="29527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强入射信号</a:t>
            </a:r>
          </a:p>
        </p:txBody>
      </p:sp>
      <p:graphicFrame>
        <p:nvGraphicFramePr>
          <p:cNvPr id="286736" name="Object 16"/>
          <p:cNvGraphicFramePr>
            <a:graphicFrameLocks noChangeAspect="1"/>
          </p:cNvGraphicFramePr>
          <p:nvPr/>
        </p:nvGraphicFramePr>
        <p:xfrm>
          <a:off x="3038475" y="304800"/>
          <a:ext cx="35798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公式" r:id="rId11" imgW="2197080" imgH="279360" progId="Equation.3">
                  <p:embed/>
                </p:oleObj>
              </mc:Choice>
              <mc:Fallback>
                <p:oleObj name="公式" r:id="rId11" imgW="21970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304800"/>
                        <a:ext cx="35798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7" name="Object 17"/>
          <p:cNvGraphicFramePr>
            <a:graphicFrameLocks noChangeAspect="1"/>
          </p:cNvGraphicFramePr>
          <p:nvPr/>
        </p:nvGraphicFramePr>
        <p:xfrm>
          <a:off x="1562100" y="942975"/>
          <a:ext cx="57531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公式" r:id="rId13" imgW="3441600" imgH="431640" progId="Equation.3">
                  <p:embed/>
                </p:oleObj>
              </mc:Choice>
              <mc:Fallback>
                <p:oleObj name="公式" r:id="rId13" imgW="3441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942975"/>
                        <a:ext cx="57531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8" name="Object 18"/>
          <p:cNvGraphicFramePr>
            <a:graphicFrameLocks noChangeAspect="1"/>
          </p:cNvGraphicFramePr>
          <p:nvPr/>
        </p:nvGraphicFramePr>
        <p:xfrm>
          <a:off x="2573338" y="1739900"/>
          <a:ext cx="30321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公式" r:id="rId15" imgW="1688760" imgH="482400" progId="Equation.3">
                  <p:embed/>
                </p:oleObj>
              </mc:Choice>
              <mc:Fallback>
                <p:oleObj name="公式" r:id="rId15" imgW="1688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1739900"/>
                        <a:ext cx="30321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39" name="Text Box 19"/>
          <p:cNvSpPr txBox="1">
            <a:spLocks noChangeArrowheads="1"/>
          </p:cNvSpPr>
          <p:nvPr/>
        </p:nvSpPr>
        <p:spPr bwMode="auto">
          <a:xfrm>
            <a:off x="706438" y="1871663"/>
            <a:ext cx="11795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改写为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019800" y="4038600"/>
            <a:ext cx="2057400" cy="838200"/>
            <a:chOff x="3792" y="2544"/>
            <a:chExt cx="1296" cy="528"/>
          </a:xfrm>
        </p:grpSpPr>
        <p:sp>
          <p:nvSpPr>
            <p:cNvPr id="5139" name="Rectangle 5"/>
            <p:cNvSpPr>
              <a:spLocks noChangeArrowheads="1"/>
            </p:cNvSpPr>
            <p:nvPr/>
          </p:nvSpPr>
          <p:spPr bwMode="auto">
            <a:xfrm>
              <a:off x="3792" y="2544"/>
              <a:ext cx="1296" cy="52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graphicFrame>
          <p:nvGraphicFramePr>
            <p:cNvPr id="5128" name="Object 21"/>
            <p:cNvGraphicFramePr>
              <a:graphicFrameLocks noChangeAspect="1"/>
            </p:cNvGraphicFramePr>
            <p:nvPr/>
          </p:nvGraphicFramePr>
          <p:xfrm>
            <a:off x="3833" y="2568"/>
            <a:ext cx="1119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77" name="公式" r:id="rId17" imgW="927000" imgH="419040" progId="Equation.3">
                    <p:embed/>
                  </p:oleObj>
                </mc:Choice>
                <mc:Fallback>
                  <p:oleObj name="公式" r:id="rId17" imgW="9270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568"/>
                          <a:ext cx="1119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96935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/>
      <p:bldP spid="286729" grpId="0"/>
      <p:bldP spid="286731" grpId="0" animBg="1"/>
      <p:bldP spid="286732" grpId="0"/>
      <p:bldP spid="286735" grpId="0"/>
      <p:bldP spid="2867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746" name="Object 2"/>
          <p:cNvGraphicFramePr>
            <a:graphicFrameLocks noChangeAspect="1"/>
          </p:cNvGraphicFramePr>
          <p:nvPr/>
        </p:nvGraphicFramePr>
        <p:xfrm>
          <a:off x="900113" y="836613"/>
          <a:ext cx="33528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公式" r:id="rId3" imgW="2171520" imgH="444240" progId="Equation.3">
                  <p:embed/>
                </p:oleObj>
              </mc:Choice>
              <mc:Fallback>
                <p:oleObj name="公式" r:id="rId3" imgW="2171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836613"/>
                        <a:ext cx="335280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47" name="Text Box 3"/>
          <p:cNvSpPr txBox="1">
            <a:spLocks noChangeArrowheads="1"/>
          </p:cNvSpPr>
          <p:nvPr/>
        </p:nvSpPr>
        <p:spPr bwMode="auto">
          <a:xfrm>
            <a:off x="539750" y="1557338"/>
            <a:ext cx="8604250" cy="136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开始时如同小信号情况，按指数增加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随着传输距离的增加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脉冲能量足够强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出现增益饱和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脉冲输出能量趋于饱和不再增加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250825" y="115888"/>
            <a:ext cx="7943850" cy="64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200" b="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(3) </a:t>
            </a:r>
            <a:r>
              <a:rPr lang="en-US" altLang="zh-CN" i="1" dirty="0">
                <a:solidFill>
                  <a:srgbClr val="009900"/>
                </a:solidFill>
                <a:latin typeface="Times New Roman" pitchFamily="18" charset="0"/>
                <a:ea typeface="楷体" panose="02010609060101010101" pitchFamily="49" charset="-122"/>
                <a:sym typeface="Symbol" pitchFamily="18" charset="2"/>
              </a:rPr>
              <a:t>l </a:t>
            </a:r>
            <a:r>
              <a:rPr lang="zh-CN" altLang="en-US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足够长 ，</a:t>
            </a:r>
            <a:r>
              <a:rPr lang="zh-CN" altLang="en-US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入射光信号强度介于两者之间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Symbol" pitchFamily="18" charset="2"/>
            </a:endParaRPr>
          </a:p>
        </p:txBody>
      </p:sp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323850" y="3068638"/>
            <a:ext cx="2438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趋于稳定值</a:t>
            </a:r>
          </a:p>
        </p:txBody>
      </p:sp>
      <p:sp>
        <p:nvSpPr>
          <p:cNvPr id="287751" name="AutoShape 7"/>
          <p:cNvSpPr>
            <a:spLocks noChangeArrowheads="1"/>
          </p:cNvSpPr>
          <p:nvPr/>
        </p:nvSpPr>
        <p:spPr bwMode="auto">
          <a:xfrm>
            <a:off x="4859338" y="3276600"/>
            <a:ext cx="398462" cy="152400"/>
          </a:xfrm>
          <a:prstGeom prst="rightArrow">
            <a:avLst>
              <a:gd name="adj1" fmla="val 50000"/>
              <a:gd name="adj2" fmla="val 65365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graphicFrame>
        <p:nvGraphicFramePr>
          <p:cNvPr id="287752" name="Object 8"/>
          <p:cNvGraphicFramePr>
            <a:graphicFrameLocks noChangeAspect="1"/>
          </p:cNvGraphicFramePr>
          <p:nvPr/>
        </p:nvGraphicFramePr>
        <p:xfrm>
          <a:off x="5435600" y="3141663"/>
          <a:ext cx="19653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公式" r:id="rId5" imgW="990360" imgH="241200" progId="Equation.3">
                  <p:embed/>
                </p:oleObj>
              </mc:Choice>
              <mc:Fallback>
                <p:oleObj name="公式" r:id="rId5" imgW="990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141663"/>
                        <a:ext cx="19653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700338" y="2924175"/>
            <a:ext cx="1905000" cy="914400"/>
            <a:chOff x="1701" y="1842"/>
            <a:chExt cx="1200" cy="576"/>
          </a:xfrm>
        </p:grpSpPr>
        <p:graphicFrame>
          <p:nvGraphicFramePr>
            <p:cNvPr id="6150" name="Object 5"/>
            <p:cNvGraphicFramePr>
              <a:graphicFrameLocks noChangeAspect="1"/>
            </p:cNvGraphicFramePr>
            <p:nvPr/>
          </p:nvGraphicFramePr>
          <p:xfrm>
            <a:off x="1746" y="1933"/>
            <a:ext cx="1047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93" name="公式" r:id="rId7" imgW="939600" imgH="419040" progId="Equation.3">
                    <p:embed/>
                  </p:oleObj>
                </mc:Choice>
                <mc:Fallback>
                  <p:oleObj name="公式" r:id="rId7" imgW="9396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933"/>
                          <a:ext cx="1047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Rectangle 9"/>
            <p:cNvSpPr>
              <a:spLocks noChangeArrowheads="1"/>
            </p:cNvSpPr>
            <p:nvPr/>
          </p:nvSpPr>
          <p:spPr bwMode="auto">
            <a:xfrm>
              <a:off x="1701" y="1842"/>
              <a:ext cx="1200" cy="57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sp>
        <p:nvSpPr>
          <p:cNvPr id="287754" name="Text Box 10"/>
          <p:cNvSpPr txBox="1">
            <a:spLocks noChangeArrowheads="1"/>
          </p:cNvSpPr>
          <p:nvPr/>
        </p:nvSpPr>
        <p:spPr bwMode="auto">
          <a:xfrm>
            <a:off x="333375" y="4005263"/>
            <a:ext cx="8810625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此时能量增益与放大器长度无关，放大器输出的最大光子数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密度与输入能量无关，仅与</a:t>
            </a:r>
            <a:r>
              <a:rPr lang="en-US" altLang="zh-CN" sz="2400" b="0" dirty="0">
                <a:latin typeface="Symbol" pitchFamily="18" charset="2"/>
                <a:ea typeface="黑体" pitchFamily="49" charset="-122"/>
              </a:rPr>
              <a:t>D</a:t>
            </a:r>
            <a:r>
              <a:rPr lang="en-US" altLang="zh-CN" sz="2400" b="0" dirty="0"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sz="2400" b="0" baseline="-25000" dirty="0">
                <a:latin typeface="Times New Roman" pitchFamily="18" charset="0"/>
                <a:ea typeface="黑体" pitchFamily="49" charset="-122"/>
              </a:rPr>
              <a:t>0</a:t>
            </a: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和</a:t>
            </a:r>
            <a:r>
              <a:rPr lang="zh-CN" altLang="en-US" sz="2400" b="0" dirty="0">
                <a:latin typeface="Symbol" pitchFamily="18" charset="2"/>
                <a:ea typeface="黑体" pitchFamily="49" charset="-122"/>
              </a:rPr>
              <a:t> </a:t>
            </a:r>
            <a:r>
              <a:rPr lang="en-US" altLang="zh-CN" sz="2400" b="0" dirty="0">
                <a:latin typeface="Symbol" pitchFamily="18" charset="2"/>
                <a:ea typeface="黑体" pitchFamily="49" charset="-122"/>
              </a:rPr>
              <a:t>a</a:t>
            </a:r>
            <a:r>
              <a:rPr lang="en-US" altLang="zh-CN" sz="2400" b="0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有关</a:t>
            </a:r>
            <a:r>
              <a:rPr lang="en-US" altLang="zh-CN" dirty="0">
                <a:latin typeface="Times New Roman" pitchFamily="18" charset="0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287755" name="Text Box 11"/>
          <p:cNvSpPr txBox="1">
            <a:spLocks noChangeArrowheads="1"/>
          </p:cNvSpPr>
          <p:nvPr/>
        </p:nvSpPr>
        <p:spPr bwMode="auto">
          <a:xfrm>
            <a:off x="0" y="5157788"/>
            <a:ext cx="5435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(4) </a:t>
            </a:r>
            <a:r>
              <a:rPr lang="zh-CN" altLang="en-US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无损激光放大器</a:t>
            </a:r>
            <a:r>
              <a:rPr lang="zh-CN" altLang="en-US" sz="2400" b="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   </a:t>
            </a:r>
            <a:r>
              <a:rPr lang="en-US" altLang="zh-CN" sz="2400" b="0" dirty="0">
                <a:solidFill>
                  <a:srgbClr val="009900"/>
                </a:solidFill>
                <a:latin typeface="Symbol" pitchFamily="18" charset="2"/>
                <a:ea typeface="黑体" pitchFamily="49" charset="-122"/>
              </a:rPr>
              <a:t>a </a:t>
            </a:r>
            <a:r>
              <a:rPr lang="zh-CN" altLang="en-US" dirty="0">
                <a:solidFill>
                  <a:srgbClr val="009900"/>
                </a:solidFill>
                <a:latin typeface="Times New Roman" pitchFamily="18" charset="0"/>
                <a:ea typeface="楷体" panose="02010609060101010101" pitchFamily="49" charset="-122"/>
              </a:rPr>
              <a:t>极小</a:t>
            </a:r>
          </a:p>
        </p:txBody>
      </p:sp>
      <p:graphicFrame>
        <p:nvGraphicFramePr>
          <p:cNvPr id="287756" name="Object 12"/>
          <p:cNvGraphicFramePr>
            <a:graphicFrameLocks noChangeAspect="1"/>
          </p:cNvGraphicFramePr>
          <p:nvPr/>
        </p:nvGraphicFramePr>
        <p:xfrm>
          <a:off x="2843213" y="5734050"/>
          <a:ext cx="36957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公式" r:id="rId9" imgW="2374560" imgH="431640" progId="Equation.3">
                  <p:embed/>
                </p:oleObj>
              </mc:Choice>
              <mc:Fallback>
                <p:oleObj name="公式" r:id="rId9" imgW="2374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734050"/>
                        <a:ext cx="36957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7" name="Line 13"/>
          <p:cNvSpPr>
            <a:spLocks noChangeShapeType="1"/>
          </p:cNvSpPr>
          <p:nvPr/>
        </p:nvSpPr>
        <p:spPr bwMode="auto">
          <a:xfrm flipV="1">
            <a:off x="5867400" y="5805488"/>
            <a:ext cx="762000" cy="4572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graphicFrame>
        <p:nvGraphicFramePr>
          <p:cNvPr id="287758" name="Object 14"/>
          <p:cNvGraphicFramePr>
            <a:graphicFrameLocks noChangeAspect="1"/>
          </p:cNvGraphicFramePr>
          <p:nvPr/>
        </p:nvGraphicFramePr>
        <p:xfrm>
          <a:off x="5003800" y="765175"/>
          <a:ext cx="29686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公式" r:id="rId11" imgW="1866600" imgH="482400" progId="Equation.3">
                  <p:embed/>
                </p:oleObj>
              </mc:Choice>
              <mc:Fallback>
                <p:oleObj name="公式" r:id="rId11" imgW="1866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765175"/>
                        <a:ext cx="296862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468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/>
      <p:bldP spid="287748" grpId="0"/>
      <p:bldP spid="287750" grpId="0"/>
      <p:bldP spid="287751" grpId="0" animBg="1"/>
      <p:bldP spid="287754" grpId="0"/>
      <p:bldP spid="287755" grpId="0"/>
      <p:bldP spid="2877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770" name="Object 2"/>
          <p:cNvGraphicFramePr>
            <a:graphicFrameLocks noChangeAspect="1"/>
          </p:cNvGraphicFramePr>
          <p:nvPr/>
        </p:nvGraphicFramePr>
        <p:xfrm>
          <a:off x="3276600" y="404813"/>
          <a:ext cx="449580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公式" r:id="rId3" imgW="2743200" imgH="1002960" progId="Equation.3">
                  <p:embed/>
                </p:oleObj>
              </mc:Choice>
              <mc:Fallback>
                <p:oleObj name="公式" r:id="rId3" imgW="274320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4813"/>
                        <a:ext cx="4495800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1" name="Text Box 3"/>
          <p:cNvSpPr txBox="1">
            <a:spLocks noChangeArrowheads="1"/>
          </p:cNvSpPr>
          <p:nvPr/>
        </p:nvSpPr>
        <p:spPr bwMode="auto">
          <a:xfrm>
            <a:off x="468313" y="476250"/>
            <a:ext cx="28082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6699"/>
                </a:solidFill>
                <a:latin typeface="Times New Roman" pitchFamily="18" charset="0"/>
                <a:ea typeface="楷体" panose="02010609060101010101" pitchFamily="49" charset="-122"/>
              </a:rPr>
              <a:t>无损激光放大器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468313" y="1989138"/>
            <a:ext cx="815181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ea typeface="楷体" panose="02010609060101010101" pitchFamily="49" charset="-122"/>
              </a:rPr>
              <a:t>输出能量与能量增益均随 </a:t>
            </a:r>
            <a:r>
              <a:rPr lang="en-US" altLang="zh-CN" i="1" dirty="0">
                <a:latin typeface="Times New Roman" pitchFamily="18" charset="0"/>
                <a:ea typeface="楷体" panose="02010609060101010101" pitchFamily="49" charset="-122"/>
              </a:rPr>
              <a:t>l </a:t>
            </a:r>
            <a:r>
              <a:rPr lang="zh-CN" altLang="en-US" dirty="0">
                <a:ea typeface="楷体" panose="02010609060101010101" pitchFamily="49" charset="-122"/>
              </a:rPr>
              <a:t>增大而增大</a:t>
            </a:r>
            <a:r>
              <a:rPr lang="en-US" altLang="zh-CN" dirty="0">
                <a:ea typeface="楷体" panose="02010609060101010101" pitchFamily="49" charset="-122"/>
              </a:rPr>
              <a:t>, </a:t>
            </a:r>
            <a:r>
              <a:rPr lang="zh-CN" altLang="en-US" dirty="0">
                <a:ea typeface="楷体" panose="02010609060101010101" pitchFamily="49" charset="-122"/>
              </a:rPr>
              <a:t>不区分入射信号的强弱</a:t>
            </a:r>
            <a:r>
              <a:rPr lang="en-US" altLang="zh-CN" dirty="0">
                <a:ea typeface="楷体" panose="02010609060101010101" pitchFamily="49" charset="-122"/>
              </a:rPr>
              <a:t>.</a:t>
            </a:r>
          </a:p>
        </p:txBody>
      </p:sp>
      <p:graphicFrame>
        <p:nvGraphicFramePr>
          <p:cNvPr id="288773" name="Object 5"/>
          <p:cNvGraphicFramePr>
            <a:graphicFrameLocks noChangeAspect="1"/>
          </p:cNvGraphicFramePr>
          <p:nvPr/>
        </p:nvGraphicFramePr>
        <p:xfrm>
          <a:off x="3563938" y="3141663"/>
          <a:ext cx="18716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公式" r:id="rId5" imgW="1117440" imgH="279360" progId="Equation.3">
                  <p:embed/>
                </p:oleObj>
              </mc:Choice>
              <mc:Fallback>
                <p:oleObj name="公式" r:id="rId5" imgW="11174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141663"/>
                        <a:ext cx="18716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4" name="Object 6"/>
          <p:cNvGraphicFramePr>
            <a:graphicFrameLocks noChangeAspect="1"/>
          </p:cNvGraphicFramePr>
          <p:nvPr/>
        </p:nvGraphicFramePr>
        <p:xfrm>
          <a:off x="3563938" y="3789363"/>
          <a:ext cx="160972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公式" r:id="rId7" imgW="1028520" imgH="482400" progId="Equation.3">
                  <p:embed/>
                </p:oleObj>
              </mc:Choice>
              <mc:Fallback>
                <p:oleObj name="公式" r:id="rId7" imgW="1028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789363"/>
                        <a:ext cx="160972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5" name="Object 7"/>
          <p:cNvGraphicFramePr>
            <a:graphicFrameLocks noChangeAspect="1"/>
          </p:cNvGraphicFramePr>
          <p:nvPr/>
        </p:nvGraphicFramePr>
        <p:xfrm>
          <a:off x="3563938" y="4652963"/>
          <a:ext cx="15700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8" name="公式" r:id="rId9" imgW="939600" imgH="431640" progId="Equation.3">
                  <p:embed/>
                </p:oleObj>
              </mc:Choice>
              <mc:Fallback>
                <p:oleObj name="公式" r:id="rId9" imgW="939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652963"/>
                        <a:ext cx="157003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2124075" y="2852738"/>
            <a:ext cx="1354138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小信号</a:t>
            </a:r>
          </a:p>
          <a:p>
            <a:pPr algn="l" eaLnBrk="1" hangingPunct="1">
              <a:lnSpc>
                <a:spcPct val="19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强信号</a:t>
            </a:r>
          </a:p>
          <a:p>
            <a:pPr algn="l" eaLnBrk="1" hangingPunct="1">
              <a:lnSpc>
                <a:spcPct val="210000"/>
              </a:lnSpc>
            </a:pPr>
            <a:r>
              <a:rPr lang="en-US" altLang="zh-CN" i="1" dirty="0">
                <a:latin typeface="Times New Roman" pitchFamily="18" charset="0"/>
                <a:ea typeface="楷体" panose="02010609060101010101" pitchFamily="49" charset="-122"/>
              </a:rPr>
              <a:t>l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足够长</a:t>
            </a:r>
          </a:p>
        </p:txBody>
      </p:sp>
      <p:sp>
        <p:nvSpPr>
          <p:cNvPr id="288777" name="Text Box 9"/>
          <p:cNvSpPr txBox="1">
            <a:spLocks noChangeArrowheads="1"/>
          </p:cNvSpPr>
          <p:nvPr/>
        </p:nvSpPr>
        <p:spPr bwMode="auto">
          <a:xfrm>
            <a:off x="5797550" y="2781300"/>
            <a:ext cx="334645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dirty="0">
                <a:ea typeface="楷体" panose="02010609060101010101" pitchFamily="49" charset="-122"/>
              </a:rPr>
              <a:t>指数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dirty="0">
                <a:ea typeface="楷体" panose="02010609060101010101" pitchFamily="49" charset="-122"/>
              </a:rPr>
              <a:t>线性</a:t>
            </a:r>
          </a:p>
          <a:p>
            <a:pPr algn="l" eaLnBrk="1" hangingPunct="1">
              <a:lnSpc>
                <a:spcPct val="210000"/>
              </a:lnSpc>
            </a:pPr>
            <a:r>
              <a:rPr lang="zh-CN" altLang="en-US" dirty="0">
                <a:ea typeface="楷体" panose="02010609060101010101" pitchFamily="49" charset="-122"/>
              </a:rPr>
              <a:t>饱和时，</a:t>
            </a:r>
            <a:r>
              <a:rPr lang="en-US" altLang="zh-CN" sz="2200" b="0" dirty="0">
                <a:latin typeface="Symbol" pitchFamily="18" charset="2"/>
                <a:ea typeface="黑体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对输出能量</a:t>
            </a:r>
          </a:p>
          <a:p>
            <a:pPr algn="l" eaLnBrk="1" hangingPunct="1"/>
            <a:r>
              <a:rPr lang="zh-CN" altLang="en-US" dirty="0">
                <a:ea typeface="楷体" panose="02010609060101010101" pitchFamily="49" charset="-122"/>
              </a:rPr>
              <a:t>影响很大</a:t>
            </a:r>
          </a:p>
        </p:txBody>
      </p:sp>
      <p:sp>
        <p:nvSpPr>
          <p:cNvPr id="288778" name="Text Box 10"/>
          <p:cNvSpPr txBox="1">
            <a:spLocks noChangeArrowheads="1"/>
          </p:cNvSpPr>
          <p:nvPr/>
        </p:nvSpPr>
        <p:spPr bwMode="auto">
          <a:xfrm>
            <a:off x="395288" y="5589588"/>
            <a:ext cx="58150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提高脉冲放大器输出能量最有效途径</a:t>
            </a:r>
            <a:r>
              <a:rPr lang="en-US" altLang="zh-CN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2200" b="0" i="1" dirty="0">
                <a:ea typeface="黑体" pitchFamily="49" charset="-122"/>
              </a:rPr>
              <a:t>  </a:t>
            </a:r>
          </a:p>
        </p:txBody>
      </p:sp>
      <p:graphicFrame>
        <p:nvGraphicFramePr>
          <p:cNvPr id="288779" name="Object 11"/>
          <p:cNvGraphicFramePr>
            <a:graphicFrameLocks noChangeAspect="1"/>
          </p:cNvGraphicFramePr>
          <p:nvPr/>
        </p:nvGraphicFramePr>
        <p:xfrm>
          <a:off x="6084888" y="5661025"/>
          <a:ext cx="11572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name="公式" r:id="rId11" imgW="736560" imgH="266400" progId="Equation.3">
                  <p:embed/>
                </p:oleObj>
              </mc:Choice>
              <mc:Fallback>
                <p:oleObj name="公式" r:id="rId11" imgW="736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661025"/>
                        <a:ext cx="11572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80" name="Text Box 12"/>
          <p:cNvSpPr txBox="1">
            <a:spLocks noChangeArrowheads="1"/>
          </p:cNvSpPr>
          <p:nvPr/>
        </p:nvSpPr>
        <p:spPr bwMode="auto">
          <a:xfrm>
            <a:off x="5724525" y="6092825"/>
            <a:ext cx="34194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而不是单纯增加 </a:t>
            </a:r>
            <a:r>
              <a:rPr lang="en-US" altLang="zh-CN" i="1" dirty="0">
                <a:solidFill>
                  <a:srgbClr val="009900"/>
                </a:solidFill>
                <a:latin typeface="Times New Roman" pitchFamily="18" charset="0"/>
                <a:ea typeface="楷体" panose="02010609060101010101" pitchFamily="49" charset="-122"/>
              </a:rPr>
              <a:t>l</a:t>
            </a:r>
            <a:endParaRPr lang="en-US" altLang="zh-CN" i="1" dirty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288781" name="Text Box 13"/>
          <p:cNvSpPr txBox="1">
            <a:spLocks noChangeArrowheads="1"/>
          </p:cNvSpPr>
          <p:nvPr/>
        </p:nvSpPr>
        <p:spPr bwMode="auto">
          <a:xfrm>
            <a:off x="179388" y="3068638"/>
            <a:ext cx="1835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6699"/>
                </a:solidFill>
                <a:latin typeface="Times New Roman" pitchFamily="18" charset="0"/>
                <a:ea typeface="楷体" panose="02010609060101010101" pitchFamily="49" charset="-122"/>
              </a:rPr>
              <a:t>有损光放大器</a:t>
            </a:r>
            <a:r>
              <a:rPr lang="zh-CN" altLang="en-US" sz="2400" b="0" dirty="0">
                <a:solidFill>
                  <a:srgbClr val="FF6699"/>
                </a:solidFill>
                <a:latin typeface="Times New Roman" pitchFamily="18" charset="0"/>
                <a:ea typeface="黑体" pitchFamily="49" charset="-122"/>
              </a:rPr>
              <a:t>   </a:t>
            </a:r>
            <a:r>
              <a:rPr lang="en-US" altLang="zh-CN" sz="2400" b="0" dirty="0">
                <a:solidFill>
                  <a:srgbClr val="FF6699"/>
                </a:solidFill>
                <a:latin typeface="Symbol" pitchFamily="18" charset="2"/>
                <a:ea typeface="黑体" pitchFamily="49" charset="-122"/>
                <a:sym typeface="Symbol" pitchFamily="18" charset="2"/>
              </a:rPr>
              <a:t>a</a:t>
            </a:r>
            <a:r>
              <a:rPr lang="en-US" altLang="zh-CN" sz="2400" b="0" dirty="0">
                <a:solidFill>
                  <a:srgbClr val="FF6699"/>
                </a:solidFill>
                <a:ea typeface="黑体" pitchFamily="49" charset="-122"/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058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/>
      <p:bldP spid="288772" grpId="0"/>
      <p:bldP spid="288776" grpId="0"/>
      <p:bldP spid="288777" grpId="0"/>
      <p:bldP spid="288778" grpId="0"/>
      <p:bldP spid="288780" grpId="0"/>
      <p:bldP spid="28878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44871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三、功率增益</a:t>
            </a:r>
            <a:r>
              <a:rPr lang="en-US" altLang="zh-CN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G</a:t>
            </a:r>
            <a:r>
              <a:rPr lang="en-US" altLang="zh-CN" baseline="-25000" dirty="0" err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)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与脉宽变窄</a:t>
            </a:r>
            <a:endParaRPr lang="zh-CN" altLang="en-US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468313" y="2924175"/>
            <a:ext cx="8424862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要分析输出脉冲的功率及波形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,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需求非稳态解</a:t>
            </a:r>
            <a:r>
              <a:rPr lang="en-US" altLang="zh-CN" sz="2400" b="0" i="1" dirty="0">
                <a:latin typeface="Times New Roman" pitchFamily="18" charset="0"/>
                <a:ea typeface="黑体" pitchFamily="49" charset="-122"/>
                <a:sym typeface="Monotype Sorts"/>
              </a:rPr>
              <a:t>J(</a:t>
            </a:r>
            <a:r>
              <a:rPr lang="en-US" altLang="zh-CN" sz="2400" b="0" i="1" dirty="0" err="1">
                <a:latin typeface="Times New Roman" pitchFamily="18" charset="0"/>
                <a:ea typeface="黑体" pitchFamily="49" charset="-122"/>
                <a:sym typeface="Monotype Sorts"/>
              </a:rPr>
              <a:t>z,t</a:t>
            </a:r>
            <a:r>
              <a:rPr lang="en-US" altLang="zh-CN" sz="2400" b="0" i="1" dirty="0">
                <a:latin typeface="Times New Roman" pitchFamily="18" charset="0"/>
                <a:ea typeface="黑体" pitchFamily="49" charset="-122"/>
                <a:sym typeface="Monotype Sorts"/>
              </a:rPr>
              <a:t>)</a:t>
            </a:r>
            <a:endParaRPr lang="en-US" altLang="zh-CN" sz="2400" b="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468313" y="3587750"/>
            <a:ext cx="58340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三能级无损放大器的非稳态解</a:t>
            </a:r>
          </a:p>
        </p:txBody>
      </p:sp>
      <p:graphicFrame>
        <p:nvGraphicFramePr>
          <p:cNvPr id="289820" name="Object 28"/>
          <p:cNvGraphicFramePr>
            <a:graphicFrameLocks noChangeAspect="1"/>
          </p:cNvGraphicFramePr>
          <p:nvPr/>
        </p:nvGraphicFramePr>
        <p:xfrm>
          <a:off x="1476375" y="4154488"/>
          <a:ext cx="6553200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公式" r:id="rId3" imgW="3301920" imgH="787320" progId="Equation.3">
                  <p:embed/>
                </p:oleObj>
              </mc:Choice>
              <mc:Fallback>
                <p:oleObj name="公式" r:id="rId3" imgW="330192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154488"/>
                        <a:ext cx="6553200" cy="157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21" name="Text Box 29"/>
          <p:cNvSpPr txBox="1">
            <a:spLocks noChangeArrowheads="1"/>
          </p:cNvSpPr>
          <p:nvPr/>
        </p:nvSpPr>
        <p:spPr bwMode="auto">
          <a:xfrm>
            <a:off x="0" y="981075"/>
            <a:ext cx="43211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放大器的</a:t>
            </a:r>
            <a:r>
              <a:rPr lang="zh-CN" altLang="en-US" dirty="0">
                <a:solidFill>
                  <a:srgbClr val="CC0000"/>
                </a:solidFill>
                <a:ea typeface="楷体" panose="02010609060101010101" pitchFamily="49" charset="-122"/>
              </a:rPr>
              <a:t>功率增益</a:t>
            </a:r>
            <a:r>
              <a:rPr lang="en-US" altLang="zh-CN" dirty="0" err="1">
                <a:latin typeface="Times New Roman" pitchFamily="18" charset="0"/>
                <a:ea typeface="楷体" panose="02010609060101010101" pitchFamily="49" charset="-122"/>
              </a:rPr>
              <a:t>G</a:t>
            </a:r>
            <a:r>
              <a:rPr lang="en-US" altLang="zh-CN" baseline="-25000" dirty="0" err="1">
                <a:latin typeface="Times New Roman" pitchFamily="18" charset="0"/>
                <a:ea typeface="楷体" panose="02010609060101010101" pitchFamily="49" charset="-122"/>
              </a:rPr>
              <a:t>p</a:t>
            </a:r>
            <a:r>
              <a:rPr lang="en-US" altLang="zh-CN" dirty="0">
                <a:latin typeface="Times New Roman" pitchFamily="18" charset="0"/>
                <a:ea typeface="楷体" panose="02010609060101010101" pitchFamily="49" charset="-122"/>
              </a:rPr>
              <a:t>(t):</a:t>
            </a:r>
          </a:p>
        </p:txBody>
      </p:sp>
      <p:graphicFrame>
        <p:nvGraphicFramePr>
          <p:cNvPr id="289822" name="Object 30"/>
          <p:cNvGraphicFramePr>
            <a:graphicFrameLocks noChangeAspect="1"/>
          </p:cNvGraphicFramePr>
          <p:nvPr/>
        </p:nvGraphicFramePr>
        <p:xfrm>
          <a:off x="1258888" y="1327150"/>
          <a:ext cx="6192837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公式" r:id="rId5" imgW="2997000" imgH="647640" progId="Equation.3">
                  <p:embed/>
                </p:oleObj>
              </mc:Choice>
              <mc:Fallback>
                <p:oleObj name="公式" r:id="rId5" imgW="299700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327150"/>
                        <a:ext cx="6192837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6581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4" grpId="0"/>
      <p:bldP spid="289818" grpId="0"/>
      <p:bldP spid="289819" grpId="0"/>
      <p:bldP spid="2898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468313" y="5829300"/>
            <a:ext cx="8115300" cy="66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65000"/>
              </a:lnSpc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超短脉冲激光放大器</a:t>
            </a:r>
            <a:r>
              <a:rPr lang="zh-CN" altLang="en-US" b="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b="0" i="1" dirty="0">
                <a:latin typeface="Symbol" pitchFamily="18" charset="2"/>
                <a:ea typeface="黑体" pitchFamily="49" charset="-122"/>
              </a:rPr>
              <a:t>t</a:t>
            </a:r>
            <a:r>
              <a:rPr lang="en-US" altLang="zh-CN" b="0" i="1" baseline="-25000" dirty="0">
                <a:latin typeface="Times New Roman" pitchFamily="18" charset="0"/>
                <a:ea typeface="黑体" pitchFamily="49" charset="-122"/>
              </a:rPr>
              <a:t>0 </a:t>
            </a:r>
            <a:r>
              <a:rPr lang="en-US" altLang="zh-CN" b="0" i="1" dirty="0">
                <a:latin typeface="Times New Roman" pitchFamily="18" charset="0"/>
                <a:ea typeface="黑体" pitchFamily="49" charset="-122"/>
              </a:rPr>
              <a:t>&lt;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半经典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9750" y="4292600"/>
            <a:ext cx="7143750" cy="461963"/>
            <a:chOff x="624" y="3456"/>
            <a:chExt cx="4500" cy="291"/>
          </a:xfrm>
        </p:grpSpPr>
        <p:graphicFrame>
          <p:nvGraphicFramePr>
            <p:cNvPr id="1026" name="Object 4"/>
            <p:cNvGraphicFramePr>
              <a:graphicFrameLocks noChangeAspect="1"/>
            </p:cNvGraphicFramePr>
            <p:nvPr/>
          </p:nvGraphicFramePr>
          <p:xfrm>
            <a:off x="1584" y="3456"/>
            <a:ext cx="354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公式" r:id="rId3" imgW="3377880" imgH="279360" progId="Equation.3">
                    <p:embed/>
                  </p:oleObj>
                </mc:Choice>
                <mc:Fallback>
                  <p:oleObj name="公式" r:id="rId3" imgW="3377880" imgH="2793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456"/>
                          <a:ext cx="354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1" name="Text Box 5"/>
            <p:cNvSpPr txBox="1">
              <a:spLocks noChangeArrowheads="1"/>
            </p:cNvSpPr>
            <p:nvPr/>
          </p:nvSpPr>
          <p:spPr bwMode="auto">
            <a:xfrm>
              <a:off x="624" y="3456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2400" b="0" dirty="0" err="1">
                  <a:latin typeface="Symbol" pitchFamily="18" charset="2"/>
                  <a:ea typeface="黑体" pitchFamily="49" charset="-122"/>
                </a:rPr>
                <a:t>Dn</a:t>
              </a:r>
              <a:r>
                <a:rPr lang="en-US" altLang="zh-CN" sz="2400" b="0" baseline="-25000" dirty="0" err="1">
                  <a:ea typeface="黑体" pitchFamily="49" charset="-122"/>
                </a:rPr>
                <a:t>L</a:t>
              </a:r>
              <a:r>
                <a:rPr lang="zh-CN" altLang="en-US" sz="2400" dirty="0">
                  <a:ea typeface="楷体" panose="02010609060101010101" pitchFamily="49" charset="-122"/>
                </a:rPr>
                <a:t>为主</a:t>
              </a:r>
            </a:p>
          </p:txBody>
        </p:sp>
        <p:sp>
          <p:nvSpPr>
            <p:cNvPr id="1042" name="Text Box 6"/>
            <p:cNvSpPr txBox="1">
              <a:spLocks noChangeArrowheads="1"/>
            </p:cNvSpPr>
            <p:nvPr/>
          </p:nvSpPr>
          <p:spPr bwMode="auto">
            <a:xfrm>
              <a:off x="3216" y="3456"/>
              <a:ext cx="8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2400" b="0" dirty="0" err="1">
                  <a:latin typeface="Symbol" pitchFamily="18" charset="2"/>
                  <a:ea typeface="黑体" pitchFamily="49" charset="-122"/>
                </a:rPr>
                <a:t>Dn</a:t>
              </a:r>
              <a:r>
                <a:rPr lang="en-US" altLang="zh-CN" sz="2400" b="0" baseline="-25000" dirty="0" err="1">
                  <a:ea typeface="黑体" pitchFamily="49" charset="-122"/>
                </a:rPr>
                <a:t>D</a:t>
              </a:r>
              <a:r>
                <a:rPr lang="zh-CN" altLang="en-US" sz="2400" dirty="0">
                  <a:ea typeface="楷体" panose="02010609060101010101" pitchFamily="49" charset="-122"/>
                </a:rPr>
                <a:t>为主</a:t>
              </a:r>
              <a:endParaRPr lang="zh-CN" altLang="en-US" sz="2400" baseline="-25000" dirty="0">
                <a:ea typeface="楷体" panose="02010609060101010101" pitchFamily="49" charset="-122"/>
              </a:endParaRPr>
            </a:p>
          </p:txBody>
        </p:sp>
      </p:grpSp>
      <p:sp>
        <p:nvSpPr>
          <p:cNvPr id="248839" name="AutoShape 7"/>
          <p:cNvSpPr>
            <a:spLocks noChangeArrowheads="1"/>
          </p:cNvSpPr>
          <p:nvPr/>
        </p:nvSpPr>
        <p:spPr bwMode="auto">
          <a:xfrm>
            <a:off x="6227763" y="1628775"/>
            <a:ext cx="358775" cy="215900"/>
          </a:xfrm>
          <a:prstGeom prst="rightArrow">
            <a:avLst>
              <a:gd name="adj1" fmla="val 50000"/>
              <a:gd name="adj2" fmla="val 41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48840" name="AutoShape 8"/>
          <p:cNvSpPr>
            <a:spLocks/>
          </p:cNvSpPr>
          <p:nvPr/>
        </p:nvSpPr>
        <p:spPr bwMode="auto">
          <a:xfrm>
            <a:off x="107950" y="2276475"/>
            <a:ext cx="215900" cy="1655763"/>
          </a:xfrm>
          <a:prstGeom prst="leftBrace">
            <a:avLst>
              <a:gd name="adj1" fmla="val 63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>
            <a:off x="323850" y="836613"/>
            <a:ext cx="8610600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2339975" y="188913"/>
            <a:ext cx="489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§5.1 </a:t>
            </a:r>
            <a:r>
              <a:rPr lang="zh-CN" altLang="en-US" sz="28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激光放大器的分类</a:t>
            </a:r>
          </a:p>
        </p:txBody>
      </p:sp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0" y="83661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0" dirty="0">
                <a:solidFill>
                  <a:schemeClr val="accent2"/>
                </a:solidFill>
                <a:ea typeface="楷体" panose="02010609060101010101" pitchFamily="49" charset="-122"/>
                <a:sym typeface="Monotype Sorts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按时间特性分类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入射信号脉宽</a:t>
            </a:r>
            <a:r>
              <a:rPr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τ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及工作物质弛豫时间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 )</a:t>
            </a:r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250825" y="1484313"/>
            <a:ext cx="6553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sym typeface="Monotype Sorts"/>
              </a:rPr>
              <a:t>弛豫过程：某种状态的建立或消亡过程</a:t>
            </a: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6732588" y="1412875"/>
            <a:ext cx="1655762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ea typeface="楷体" panose="02010609060101010101" pitchFamily="49" charset="-122"/>
                <a:sym typeface="Monotype Sorts"/>
              </a:rPr>
              <a:t>弛豫时间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48846" name="Text Box 14"/>
          <p:cNvSpPr txBox="1">
            <a:spLocks noChangeArrowheads="1"/>
          </p:cNvSpPr>
          <p:nvPr/>
        </p:nvSpPr>
        <p:spPr bwMode="auto">
          <a:xfrm>
            <a:off x="250825" y="1989138"/>
            <a:ext cx="896461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dirty="0">
                <a:ea typeface="楷体" panose="02010609060101010101" pitchFamily="49" charset="-122"/>
              </a:rPr>
              <a:t>纵向弛豫：由于辐射跃迁使得粒子在能级上具有有限寿命，因此导致反转集居数的增长与衰减需要一定的弛豫时间</a:t>
            </a:r>
            <a:r>
              <a:rPr lang="en-US" altLang="zh-CN" dirty="0">
                <a:latin typeface="Times New Roman" pitchFamily="18" charset="0"/>
                <a:ea typeface="楷体" panose="02010609060101010101" pitchFamily="49" charset="-122"/>
              </a:rPr>
              <a:t>T</a:t>
            </a:r>
            <a:r>
              <a:rPr lang="en-US" altLang="zh-CN" baseline="-25000" dirty="0">
                <a:latin typeface="Times New Roman" pitchFamily="18" charset="0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323850" y="3068638"/>
            <a:ext cx="8064500" cy="52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dirty="0">
                <a:ea typeface="楷体" panose="02010609060101010101" pitchFamily="49" charset="-122"/>
              </a:rPr>
              <a:t>横向弛豫：宏观感应电极化的产生和消亡的时间</a:t>
            </a:r>
            <a:r>
              <a:rPr lang="en-US" altLang="zh-CN" dirty="0">
                <a:latin typeface="Times New Roman" pitchFamily="18" charset="0"/>
                <a:ea typeface="楷体" panose="02010609060101010101" pitchFamily="49" charset="-122"/>
              </a:rPr>
              <a:t>T</a:t>
            </a:r>
            <a:r>
              <a:rPr lang="en-US" altLang="zh-CN" baseline="-25000" dirty="0">
                <a:latin typeface="Times New Roman" pitchFamily="18" charset="0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323850" y="3644900"/>
            <a:ext cx="8856663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dirty="0">
                <a:ea typeface="楷体" panose="02010609060101010101" pitchFamily="49" charset="-122"/>
              </a:rPr>
              <a:t>电磁场共振相互作用－同相， 碰撞等其它作用－消相</a:t>
            </a:r>
          </a:p>
        </p:txBody>
      </p:sp>
      <p:sp>
        <p:nvSpPr>
          <p:cNvPr id="248849" name="Text Box 17"/>
          <p:cNvSpPr txBox="1">
            <a:spLocks noChangeArrowheads="1"/>
          </p:cNvSpPr>
          <p:nvPr/>
        </p:nvSpPr>
        <p:spPr bwMode="auto">
          <a:xfrm>
            <a:off x="468313" y="4625975"/>
            <a:ext cx="7561262" cy="66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65000"/>
              </a:lnSpc>
            </a:pPr>
            <a:r>
              <a:rPr lang="en-US" altLang="zh-CN" dirty="0">
                <a:solidFill>
                  <a:srgbClr val="C00000"/>
                </a:solidFill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a typeface="楷体" panose="02010609060101010101" pitchFamily="49" charset="-122"/>
              </a:rPr>
              <a:t>连续激光放大器</a:t>
            </a:r>
            <a:r>
              <a:rPr lang="zh-CN" altLang="en-US" b="0" dirty="0">
                <a:solidFill>
                  <a:srgbClr val="C00000"/>
                </a:solidFill>
                <a:ea typeface="楷体" panose="02010609060101010101" pitchFamily="49" charset="-122"/>
              </a:rPr>
              <a:t>      </a:t>
            </a:r>
            <a:r>
              <a:rPr lang="el-GR" altLang="zh-CN" b="0" i="1" dirty="0">
                <a:ea typeface="楷体" panose="02010609060101010101" pitchFamily="49" charset="-122"/>
                <a:cs typeface="Arial" pitchFamily="34" charset="0"/>
              </a:rPr>
              <a:t>τ</a:t>
            </a:r>
            <a:r>
              <a:rPr lang="en-US" altLang="zh-CN" b="0" i="1" baseline="-25000" dirty="0">
                <a:ea typeface="楷体" panose="02010609060101010101" pitchFamily="49" charset="-122"/>
              </a:rPr>
              <a:t>0</a:t>
            </a:r>
            <a:r>
              <a:rPr lang="en-US" altLang="zh-CN" b="0" i="1" dirty="0">
                <a:ea typeface="楷体" panose="02010609060101010101" pitchFamily="49" charset="-122"/>
              </a:rPr>
              <a:t> </a:t>
            </a:r>
            <a:r>
              <a:rPr lang="en-US" altLang="zh-CN" b="0" i="1" dirty="0">
                <a:latin typeface="Times New Roman" pitchFamily="18" charset="0"/>
                <a:ea typeface="楷体" panose="02010609060101010101" pitchFamily="49" charset="-122"/>
              </a:rPr>
              <a:t>&gt; T</a:t>
            </a:r>
            <a:r>
              <a:rPr lang="en-US" altLang="zh-CN" b="0" i="1" baseline="-25000" dirty="0">
                <a:latin typeface="Times New Roman" pitchFamily="18" charset="0"/>
                <a:ea typeface="楷体" panose="02010609060101010101" pitchFamily="49" charset="-122"/>
              </a:rPr>
              <a:t>1</a:t>
            </a:r>
            <a:r>
              <a:rPr lang="en-US" altLang="zh-CN" b="0" dirty="0">
                <a:ea typeface="楷体" panose="02010609060101010101" pitchFamily="49" charset="-122"/>
              </a:rPr>
              <a:t>              </a:t>
            </a:r>
            <a:r>
              <a:rPr lang="zh-CN" altLang="en-US" dirty="0">
                <a:ea typeface="楷体" panose="02010609060101010101" pitchFamily="49" charset="-122"/>
              </a:rPr>
              <a:t>稳态方法</a:t>
            </a:r>
          </a:p>
        </p:txBody>
      </p:sp>
      <p:sp>
        <p:nvSpPr>
          <p:cNvPr id="248850" name="Text Box 18"/>
          <p:cNvSpPr txBox="1">
            <a:spLocks noChangeArrowheads="1"/>
          </p:cNvSpPr>
          <p:nvPr/>
        </p:nvSpPr>
        <p:spPr bwMode="auto">
          <a:xfrm>
            <a:off x="538163" y="5229225"/>
            <a:ext cx="8137525" cy="66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65000"/>
              </a:lnSpc>
            </a:pPr>
            <a:r>
              <a:rPr lang="zh-CN" altLang="en-US" dirty="0">
                <a:solidFill>
                  <a:srgbClr val="C00000"/>
                </a:solidFill>
                <a:ea typeface="楷体" panose="02010609060101010101" pitchFamily="49" charset="-122"/>
              </a:rPr>
              <a:t>脉冲激光放大器</a:t>
            </a:r>
            <a:r>
              <a:rPr lang="zh-CN" altLang="en-US" b="0" dirty="0">
                <a:solidFill>
                  <a:srgbClr val="C00000"/>
                </a:solidFill>
                <a:ea typeface="楷体" panose="02010609060101010101" pitchFamily="49" charset="-122"/>
              </a:rPr>
              <a:t>      </a:t>
            </a:r>
            <a:r>
              <a:rPr lang="en-US" altLang="zh-CN" b="0" i="1" dirty="0">
                <a:latin typeface="Times New Roman" pitchFamily="18" charset="0"/>
                <a:ea typeface="楷体" panose="02010609060101010101" pitchFamily="49" charset="-122"/>
              </a:rPr>
              <a:t>T</a:t>
            </a:r>
            <a:r>
              <a:rPr lang="en-US" altLang="zh-CN" b="0" i="1" baseline="-25000" dirty="0">
                <a:latin typeface="Times New Roman" pitchFamily="18" charset="0"/>
                <a:ea typeface="楷体" panose="02010609060101010101" pitchFamily="49" charset="-122"/>
              </a:rPr>
              <a:t>2</a:t>
            </a:r>
            <a:r>
              <a:rPr lang="en-US" altLang="zh-CN" b="0" i="1" dirty="0">
                <a:latin typeface="Times New Roman" pitchFamily="18" charset="0"/>
                <a:ea typeface="楷体" panose="02010609060101010101" pitchFamily="49" charset="-122"/>
              </a:rPr>
              <a:t> &lt;&lt; </a:t>
            </a:r>
            <a:r>
              <a:rPr lang="el-GR" altLang="zh-CN" b="0" i="1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τ</a:t>
            </a:r>
            <a:r>
              <a:rPr lang="en-US" altLang="zh-CN" b="0" i="1" baseline="-25000" dirty="0">
                <a:latin typeface="Times New Roman" pitchFamily="18" charset="0"/>
                <a:ea typeface="楷体" panose="02010609060101010101" pitchFamily="49" charset="-122"/>
              </a:rPr>
              <a:t>0 </a:t>
            </a:r>
            <a:r>
              <a:rPr lang="en-US" altLang="zh-CN" b="0" i="1" dirty="0">
                <a:latin typeface="Times New Roman" pitchFamily="18" charset="0"/>
                <a:ea typeface="楷体" panose="02010609060101010101" pitchFamily="49" charset="-122"/>
              </a:rPr>
              <a:t>&lt; T</a:t>
            </a:r>
            <a:r>
              <a:rPr lang="en-US" altLang="zh-CN" b="0" i="1" baseline="-25000" dirty="0">
                <a:latin typeface="Times New Roman" pitchFamily="18" charset="0"/>
                <a:ea typeface="楷体" panose="02010609060101010101" pitchFamily="49" charset="-122"/>
              </a:rPr>
              <a:t>1</a:t>
            </a:r>
            <a:r>
              <a:rPr lang="en-US" altLang="zh-CN" b="0" baseline="-25000" dirty="0">
                <a:ea typeface="楷体" panose="02010609060101010101" pitchFamily="49" charset="-122"/>
              </a:rPr>
              <a:t> </a:t>
            </a:r>
            <a:r>
              <a:rPr lang="en-US" altLang="zh-CN" b="0" dirty="0">
                <a:ea typeface="楷体" panose="02010609060101010101" pitchFamily="49" charset="-122"/>
              </a:rPr>
              <a:t>   </a:t>
            </a:r>
            <a:r>
              <a:rPr lang="zh-CN" altLang="en-US" dirty="0">
                <a:ea typeface="楷体" panose="02010609060101010101" pitchFamily="49" charset="-122"/>
              </a:rPr>
              <a:t>非稳态方法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/>
      <p:bldP spid="248839" grpId="0" animBg="1"/>
      <p:bldP spid="248840" grpId="0" animBg="1"/>
      <p:bldP spid="248842" grpId="0"/>
      <p:bldP spid="248843" grpId="0"/>
      <p:bldP spid="248844" grpId="0"/>
      <p:bldP spid="248845" grpId="0"/>
      <p:bldP spid="248846" grpId="0"/>
      <p:bldP spid="248847" grpId="0"/>
      <p:bldP spid="248848" grpId="0"/>
      <p:bldP spid="248849" grpId="0"/>
      <p:bldP spid="24885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5263" y="2781300"/>
            <a:ext cx="2073275" cy="2590800"/>
            <a:chOff x="3936" y="528"/>
            <a:chExt cx="1575" cy="1632"/>
          </a:xfrm>
        </p:grpSpPr>
        <p:sp>
          <p:nvSpPr>
            <p:cNvPr id="9244" name="Text Box 5"/>
            <p:cNvSpPr txBox="1">
              <a:spLocks noChangeArrowheads="1"/>
            </p:cNvSpPr>
            <p:nvPr/>
          </p:nvSpPr>
          <p:spPr bwMode="auto">
            <a:xfrm>
              <a:off x="4032" y="1920"/>
              <a:ext cx="1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200" b="0">
                  <a:latin typeface="Times New Roman" pitchFamily="18" charset="0"/>
                  <a:ea typeface="黑体" pitchFamily="49" charset="-122"/>
                </a:rPr>
                <a:t>0</a:t>
              </a:r>
              <a:endParaRPr lang="en-US" altLang="zh-CN" sz="2400" b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9245" name="Text Box 6"/>
            <p:cNvSpPr txBox="1">
              <a:spLocks noChangeArrowheads="1"/>
            </p:cNvSpPr>
            <p:nvPr/>
          </p:nvSpPr>
          <p:spPr bwMode="auto">
            <a:xfrm>
              <a:off x="4944" y="1903"/>
              <a:ext cx="2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 b="0">
                  <a:latin typeface="Symbol" pitchFamily="18" charset="2"/>
                  <a:ea typeface="黑体" pitchFamily="49" charset="-122"/>
                </a:rPr>
                <a:t>t</a:t>
              </a:r>
              <a:r>
                <a:rPr lang="en-US" altLang="zh-CN" sz="1600" b="0" baseline="-25000">
                  <a:latin typeface="Symbol" pitchFamily="18" charset="2"/>
                  <a:ea typeface="黑体" pitchFamily="49" charset="-122"/>
                </a:rPr>
                <a:t>0</a:t>
              </a:r>
              <a:endParaRPr lang="en-US" altLang="zh-CN" sz="2800" b="0"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9224" name="Object 7"/>
            <p:cNvGraphicFramePr>
              <a:graphicFrameLocks noChangeAspect="1"/>
            </p:cNvGraphicFramePr>
            <p:nvPr/>
          </p:nvGraphicFramePr>
          <p:xfrm>
            <a:off x="3936" y="576"/>
            <a:ext cx="29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8" name="公式" r:id="rId3" imgW="368280" imgH="241200" progId="Equation.3">
                    <p:embed/>
                  </p:oleObj>
                </mc:Choice>
                <mc:Fallback>
                  <p:oleObj name="公式" r:id="rId3" imgW="3682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576"/>
                          <a:ext cx="29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8"/>
            <p:cNvGraphicFramePr>
              <a:graphicFrameLocks noChangeAspect="1"/>
            </p:cNvGraphicFramePr>
            <p:nvPr/>
          </p:nvGraphicFramePr>
          <p:xfrm>
            <a:off x="4032" y="1536"/>
            <a:ext cx="17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9" name="公式" r:id="rId5" imgW="203040" imgH="241200" progId="Equation.3">
                    <p:embed/>
                  </p:oleObj>
                </mc:Choice>
                <mc:Fallback>
                  <p:oleObj name="公式" r:id="rId5" imgW="203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536"/>
                          <a:ext cx="17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6" name="Text Box 9"/>
            <p:cNvSpPr txBox="1">
              <a:spLocks noChangeArrowheads="1"/>
            </p:cNvSpPr>
            <p:nvPr/>
          </p:nvSpPr>
          <p:spPr bwMode="auto">
            <a:xfrm>
              <a:off x="5328" y="1920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 b="0">
                  <a:latin typeface="Times New Roman" pitchFamily="18" charset="0"/>
                  <a:ea typeface="黑体" pitchFamily="49" charset="-122"/>
                </a:rPr>
                <a:t>t</a:t>
              </a:r>
              <a:endParaRPr lang="en-US" altLang="zh-CN" sz="2400" b="0"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9226" name="Object 10"/>
            <p:cNvGraphicFramePr>
              <a:graphicFrameLocks noChangeAspect="1"/>
            </p:cNvGraphicFramePr>
            <p:nvPr/>
          </p:nvGraphicFramePr>
          <p:xfrm>
            <a:off x="4128" y="528"/>
            <a:ext cx="1366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70" name="VISIO" r:id="rId7" imgW="2842200" imgH="3394080" progId="Visio.Drawing.6">
                    <p:embed/>
                  </p:oleObj>
                </mc:Choice>
                <mc:Fallback>
                  <p:oleObj name="VISIO" r:id="rId7" imgW="2842200" imgH="339408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528"/>
                          <a:ext cx="1366" cy="1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11"/>
            <p:cNvGraphicFramePr>
              <a:graphicFrameLocks noChangeAspect="1"/>
            </p:cNvGraphicFramePr>
            <p:nvPr/>
          </p:nvGraphicFramePr>
          <p:xfrm>
            <a:off x="4320" y="1920"/>
            <a:ext cx="12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71" name="公式" r:id="rId9" imgW="152280" imgH="241200" progId="Equation.3">
                    <p:embed/>
                  </p:oleObj>
                </mc:Choice>
                <mc:Fallback>
                  <p:oleObj name="公式" r:id="rId9" imgW="1522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920"/>
                          <a:ext cx="12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0044" name="Text Box 12"/>
          <p:cNvSpPr txBox="1">
            <a:spLocks noChangeArrowheads="1"/>
          </p:cNvSpPr>
          <p:nvPr/>
        </p:nvSpPr>
        <p:spPr bwMode="auto">
          <a:xfrm>
            <a:off x="395288" y="5516563"/>
            <a:ext cx="8421687" cy="95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矩形光脉冲前沿和后沿获得不同的增益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前沿获得指数功率增益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后沿增益随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增加而减小</a:t>
            </a:r>
          </a:p>
        </p:txBody>
      </p:sp>
      <p:sp>
        <p:nvSpPr>
          <p:cNvPr id="300045" name="Text Box 13"/>
          <p:cNvSpPr txBox="1">
            <a:spLocks noChangeArrowheads="1"/>
          </p:cNvSpPr>
          <p:nvPr/>
        </p:nvSpPr>
        <p:spPr bwMode="auto">
          <a:xfrm>
            <a:off x="2514600" y="3886200"/>
            <a:ext cx="6629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强信号：增益饱和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b="0" dirty="0">
                <a:latin typeface="Times New Roman" pitchFamily="18" charset="0"/>
                <a:ea typeface="黑体" pitchFamily="49" charset="-122"/>
              </a:rPr>
              <a:t>t</a:t>
            </a:r>
            <a:r>
              <a:rPr lang="en-US" altLang="zh-CN" b="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 G</a:t>
            </a:r>
            <a:r>
              <a:rPr lang="en-US" altLang="zh-CN" b="0" baseline="-250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b="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(t)</a:t>
            </a:r>
            <a:r>
              <a:rPr lang="en-US" altLang="zh-CN" b="0" dirty="0">
                <a:latin typeface="黑体" pitchFamily="49" charset="-122"/>
                <a:ea typeface="黑体" pitchFamily="49" charset="-122"/>
                <a:sym typeface="Symbol" pitchFamily="18" charset="2"/>
              </a:rPr>
              <a:t>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非线性放大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,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 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脉冲有畸变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脉冲变尖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,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脉宽变窄</a:t>
            </a:r>
          </a:p>
        </p:txBody>
      </p:sp>
      <p:graphicFrame>
        <p:nvGraphicFramePr>
          <p:cNvPr id="300055" name="Object 23"/>
          <p:cNvGraphicFramePr>
            <a:graphicFrameLocks noChangeAspect="1"/>
          </p:cNvGraphicFramePr>
          <p:nvPr/>
        </p:nvGraphicFramePr>
        <p:xfrm>
          <a:off x="3276600" y="1341438"/>
          <a:ext cx="4032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公式" r:id="rId11" imgW="2145960" imgH="241200" progId="Equation.3">
                  <p:embed/>
                </p:oleObj>
              </mc:Choice>
              <mc:Fallback>
                <p:oleObj name="公式" r:id="rId11" imgW="2145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341438"/>
                        <a:ext cx="40322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56" name="Object 24"/>
          <p:cNvGraphicFramePr>
            <a:graphicFrameLocks noChangeAspect="1"/>
          </p:cNvGraphicFramePr>
          <p:nvPr/>
        </p:nvGraphicFramePr>
        <p:xfrm>
          <a:off x="4284663" y="2627313"/>
          <a:ext cx="42481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公式" r:id="rId13" imgW="2438280" imgH="228600" progId="Equation.3">
                  <p:embed/>
                </p:oleObj>
              </mc:Choice>
              <mc:Fallback>
                <p:oleObj name="公式" r:id="rId13" imgW="243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627313"/>
                        <a:ext cx="42481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57" name="Text Box 25"/>
          <p:cNvSpPr txBox="1">
            <a:spLocks noChangeArrowheads="1"/>
          </p:cNvSpPr>
          <p:nvPr/>
        </p:nvSpPr>
        <p:spPr bwMode="auto">
          <a:xfrm>
            <a:off x="3492500" y="3141663"/>
            <a:ext cx="52562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脉冲波形无畸变，指数规律增加</a:t>
            </a:r>
          </a:p>
        </p:txBody>
      </p:sp>
      <p:graphicFrame>
        <p:nvGraphicFramePr>
          <p:cNvPr id="300058" name="Object 26"/>
          <p:cNvGraphicFramePr>
            <a:graphicFrameLocks noChangeAspect="1"/>
          </p:cNvGraphicFramePr>
          <p:nvPr/>
        </p:nvGraphicFramePr>
        <p:xfrm>
          <a:off x="3276600" y="261938"/>
          <a:ext cx="41036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公式" r:id="rId15" imgW="2108160" imgH="482400" progId="Equation.3">
                  <p:embed/>
                </p:oleObj>
              </mc:Choice>
              <mc:Fallback>
                <p:oleObj name="公式" r:id="rId15" imgW="2108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1938"/>
                        <a:ext cx="41036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79388" y="260350"/>
            <a:ext cx="2808287" cy="2401888"/>
            <a:chOff x="114" y="164"/>
            <a:chExt cx="1587" cy="1513"/>
          </a:xfrm>
        </p:grpSpPr>
        <p:grpSp>
          <p:nvGrpSpPr>
            <p:cNvPr id="9236" name="Group 33"/>
            <p:cNvGrpSpPr>
              <a:grpSpLocks/>
            </p:cNvGrpSpPr>
            <p:nvPr/>
          </p:nvGrpSpPr>
          <p:grpSpPr bwMode="auto">
            <a:xfrm>
              <a:off x="114" y="164"/>
              <a:ext cx="1454" cy="1180"/>
              <a:chOff x="114" y="164"/>
              <a:chExt cx="1454" cy="1180"/>
            </a:xfrm>
          </p:grpSpPr>
          <p:sp>
            <p:nvSpPr>
              <p:cNvPr id="9238" name="Line 15"/>
              <p:cNvSpPr>
                <a:spLocks noChangeShapeType="1"/>
              </p:cNvSpPr>
              <p:nvPr/>
            </p:nvSpPr>
            <p:spPr bwMode="auto">
              <a:xfrm>
                <a:off x="340" y="1117"/>
                <a:ext cx="12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9239" name="Rectangle 16"/>
              <p:cNvSpPr>
                <a:spLocks noChangeArrowheads="1"/>
              </p:cNvSpPr>
              <p:nvPr/>
            </p:nvSpPr>
            <p:spPr bwMode="auto">
              <a:xfrm>
                <a:off x="340" y="754"/>
                <a:ext cx="590" cy="3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9240" name="Line 17"/>
              <p:cNvSpPr>
                <a:spLocks noChangeShapeType="1"/>
              </p:cNvSpPr>
              <p:nvPr/>
            </p:nvSpPr>
            <p:spPr bwMode="auto">
              <a:xfrm flipV="1">
                <a:off x="340" y="164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9241" name="Text Box 18"/>
              <p:cNvSpPr txBox="1">
                <a:spLocks noChangeArrowheads="1"/>
              </p:cNvSpPr>
              <p:nvPr/>
            </p:nvSpPr>
            <p:spPr bwMode="auto">
              <a:xfrm>
                <a:off x="249" y="1117"/>
                <a:ext cx="14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1200" b="0">
                    <a:latin typeface="Times New Roman" pitchFamily="18" charset="0"/>
                    <a:ea typeface="黑体" pitchFamily="49" charset="-122"/>
                  </a:rPr>
                  <a:t>0</a:t>
                </a:r>
                <a:endParaRPr lang="en-US" altLang="zh-CN" sz="2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9242" name="Text Box 19"/>
              <p:cNvSpPr txBox="1">
                <a:spLocks noChangeArrowheads="1"/>
              </p:cNvSpPr>
              <p:nvPr/>
            </p:nvSpPr>
            <p:spPr bwMode="auto">
              <a:xfrm>
                <a:off x="793" y="1107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1400" b="0">
                    <a:latin typeface="Symbol" pitchFamily="18" charset="2"/>
                    <a:ea typeface="黑体" pitchFamily="49" charset="-122"/>
                  </a:rPr>
                  <a:t>t</a:t>
                </a:r>
                <a:r>
                  <a:rPr lang="en-US" altLang="zh-CN" sz="1400" b="0" baseline="-25000">
                    <a:latin typeface="Symbol" pitchFamily="18" charset="2"/>
                    <a:ea typeface="黑体" pitchFamily="49" charset="-122"/>
                  </a:rPr>
                  <a:t>0</a:t>
                </a:r>
                <a:endParaRPr lang="en-US" altLang="zh-CN" sz="2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graphicFrame>
            <p:nvGraphicFramePr>
              <p:cNvPr id="9222" name="Object 20"/>
              <p:cNvGraphicFramePr>
                <a:graphicFrameLocks noChangeAspect="1"/>
              </p:cNvGraphicFramePr>
              <p:nvPr/>
            </p:nvGraphicFramePr>
            <p:xfrm>
              <a:off x="385" y="164"/>
              <a:ext cx="351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75" name="公式" r:id="rId17" imgW="393480" imgH="241200" progId="Equation.3">
                      <p:embed/>
                    </p:oleObj>
                  </mc:Choice>
                  <mc:Fallback>
                    <p:oleObj name="公式" r:id="rId17" imgW="3934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" y="164"/>
                            <a:ext cx="351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3" name="Object 21"/>
              <p:cNvGraphicFramePr>
                <a:graphicFrameLocks noChangeAspect="1"/>
              </p:cNvGraphicFramePr>
              <p:nvPr/>
            </p:nvGraphicFramePr>
            <p:xfrm>
              <a:off x="114" y="663"/>
              <a:ext cx="181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76" name="公式" r:id="rId19" imgW="203040" imgH="241200" progId="Equation.3">
                      <p:embed/>
                    </p:oleObj>
                  </mc:Choice>
                  <mc:Fallback>
                    <p:oleObj name="公式" r:id="rId19" imgW="2030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" y="663"/>
                            <a:ext cx="181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3" name="Text Box 22"/>
              <p:cNvSpPr txBox="1">
                <a:spLocks noChangeArrowheads="1"/>
              </p:cNvSpPr>
              <p:nvPr/>
            </p:nvSpPr>
            <p:spPr bwMode="auto">
              <a:xfrm>
                <a:off x="1429" y="1132"/>
                <a:ext cx="1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1600" b="0">
                    <a:latin typeface="Times New Roman" pitchFamily="18" charset="0"/>
                    <a:ea typeface="黑体" pitchFamily="49" charset="-122"/>
                  </a:rPr>
                  <a:t>t</a:t>
                </a:r>
                <a:endParaRPr lang="en-US" altLang="zh-CN" sz="2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sp>
          <p:nvSpPr>
            <p:cNvPr id="9237" name="Text Box 27"/>
            <p:cNvSpPr txBox="1">
              <a:spLocks noChangeArrowheads="1"/>
            </p:cNvSpPr>
            <p:nvPr/>
          </p:nvSpPr>
          <p:spPr bwMode="auto">
            <a:xfrm>
              <a:off x="158" y="1389"/>
              <a:ext cx="1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ea typeface="楷体" panose="02010609060101010101" pitchFamily="49" charset="-122"/>
                </a:rPr>
                <a:t>矩形脉冲</a:t>
              </a:r>
            </a:p>
          </p:txBody>
        </p:sp>
      </p:grpSp>
      <p:graphicFrame>
        <p:nvGraphicFramePr>
          <p:cNvPr id="300061" name="Object 29"/>
          <p:cNvGraphicFramePr>
            <a:graphicFrameLocks noChangeAspect="1"/>
          </p:cNvGraphicFramePr>
          <p:nvPr/>
        </p:nvGraphicFramePr>
        <p:xfrm>
          <a:off x="3276600" y="1976438"/>
          <a:ext cx="7191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7" name="公式" r:id="rId20" imgW="317160" imgH="177480" progId="Equation.3">
                  <p:embed/>
                </p:oleObj>
              </mc:Choice>
              <mc:Fallback>
                <p:oleObj name="公式" r:id="rId20" imgW="317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76438"/>
                        <a:ext cx="71913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62" name="Text Box 30"/>
          <p:cNvSpPr txBox="1">
            <a:spLocks noChangeArrowheads="1"/>
          </p:cNvSpPr>
          <p:nvPr/>
        </p:nvSpPr>
        <p:spPr bwMode="auto">
          <a:xfrm>
            <a:off x="4500563" y="1916113"/>
            <a:ext cx="2519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ea typeface="楷体" panose="02010609060101010101" pitchFamily="49" charset="-122"/>
              </a:rPr>
              <a:t>分两种情况</a:t>
            </a:r>
          </a:p>
        </p:txBody>
      </p:sp>
      <p:sp>
        <p:nvSpPr>
          <p:cNvPr id="300063" name="Text Box 31"/>
          <p:cNvSpPr txBox="1">
            <a:spLocks noChangeArrowheads="1"/>
          </p:cNvSpPr>
          <p:nvPr/>
        </p:nvSpPr>
        <p:spPr bwMode="auto">
          <a:xfrm>
            <a:off x="3059113" y="2565400"/>
            <a:ext cx="16573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弱信号：</a:t>
            </a:r>
          </a:p>
        </p:txBody>
      </p:sp>
      <p:sp>
        <p:nvSpPr>
          <p:cNvPr id="300064" name="Text Box 32"/>
          <p:cNvSpPr txBox="1">
            <a:spLocks noChangeArrowheads="1"/>
          </p:cNvSpPr>
          <p:nvPr/>
        </p:nvSpPr>
        <p:spPr bwMode="auto">
          <a:xfrm>
            <a:off x="2339975" y="5013325"/>
            <a:ext cx="6477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6699"/>
                </a:solidFill>
                <a:ea typeface="楷体" panose="02010609060101010101" pitchFamily="49" charset="-122"/>
              </a:rPr>
              <a:t>输入光脉冲较强时发生畸变的物理原因</a:t>
            </a:r>
            <a:r>
              <a:rPr lang="en-US" altLang="zh-CN" dirty="0">
                <a:solidFill>
                  <a:srgbClr val="FF6699"/>
                </a:solidFill>
                <a:ea typeface="楷体" panose="02010609060101010101" pitchFamily="49" charset="-122"/>
              </a:rPr>
              <a:t>:</a:t>
            </a:r>
            <a:endParaRPr lang="en-US" altLang="zh-CN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988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4" grpId="0"/>
      <p:bldP spid="300045" grpId="0"/>
      <p:bldP spid="300057" grpId="0"/>
      <p:bldP spid="300062" grpId="0"/>
      <p:bldP spid="300063" grpId="0"/>
      <p:bldP spid="3000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8661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2400" b="0" dirty="0">
                <a:solidFill>
                  <a:srgbClr val="FF6699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dirty="0">
                <a:solidFill>
                  <a:srgbClr val="FF6699"/>
                </a:solidFill>
                <a:latin typeface="Times New Roman" pitchFamily="18" charset="0"/>
                <a:ea typeface="楷体" panose="02010609060101010101" pitchFamily="49" charset="-122"/>
              </a:rPr>
              <a:t>估算输出脉冲宽度－</a:t>
            </a: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最大光子流强度的一半处的时间间隔</a:t>
            </a:r>
          </a:p>
        </p:txBody>
      </p:sp>
      <p:graphicFrame>
        <p:nvGraphicFramePr>
          <p:cNvPr id="290822" name="Object 6"/>
          <p:cNvGraphicFramePr>
            <a:graphicFrameLocks noChangeAspect="1"/>
          </p:cNvGraphicFramePr>
          <p:nvPr/>
        </p:nvGraphicFramePr>
        <p:xfrm>
          <a:off x="838200" y="3429000"/>
          <a:ext cx="20923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公式" r:id="rId3" imgW="1206360" imgH="266400" progId="Equation.3">
                  <p:embed/>
                </p:oleObj>
              </mc:Choice>
              <mc:Fallback>
                <p:oleObj name="公式" r:id="rId3" imgW="12063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20923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3059113" y="3429000"/>
            <a:ext cx="51133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ea typeface="楷体" panose="02010609060101010101" pitchFamily="49" charset="-122"/>
              </a:rPr>
              <a:t>饱和越严重，脉宽变得越窄</a:t>
            </a:r>
          </a:p>
        </p:txBody>
      </p:sp>
      <p:sp>
        <p:nvSpPr>
          <p:cNvPr id="290824" name="Text Box 8"/>
          <p:cNvSpPr txBox="1">
            <a:spLocks noChangeArrowheads="1"/>
          </p:cNvSpPr>
          <p:nvPr/>
        </p:nvSpPr>
        <p:spPr bwMode="auto">
          <a:xfrm>
            <a:off x="684213" y="4149725"/>
            <a:ext cx="7915275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dirty="0">
                <a:ea typeface="楷体" panose="02010609060101010101" pitchFamily="49" charset="-122"/>
              </a:rPr>
              <a:t>其它脉冲输出波形 </a:t>
            </a:r>
            <a:r>
              <a:rPr lang="en-US" altLang="zh-CN" dirty="0">
                <a:ea typeface="楷体" panose="02010609060101010101" pitchFamily="49" charset="-122"/>
              </a:rPr>
              <a:t>(</a:t>
            </a:r>
            <a:r>
              <a:rPr lang="zh-CN" altLang="en-US" dirty="0">
                <a:ea typeface="楷体" panose="02010609060101010101" pitchFamily="49" charset="-122"/>
              </a:rPr>
              <a:t>如高斯，洛伦兹或指数型</a:t>
            </a:r>
            <a:r>
              <a:rPr lang="en-US" altLang="zh-CN" dirty="0">
                <a:ea typeface="楷体" panose="02010609060101010101" pitchFamily="49" charset="-122"/>
              </a:rPr>
              <a:t>) </a:t>
            </a:r>
            <a:r>
              <a:rPr lang="zh-CN" altLang="en-US" dirty="0">
                <a:ea typeface="楷体" panose="02010609060101010101" pitchFamily="49" charset="-122"/>
              </a:rPr>
              <a:t>变化与脉冲前沿随时间变化的规律有直接关系 </a:t>
            </a:r>
            <a:r>
              <a:rPr lang="en-US" altLang="zh-CN" dirty="0">
                <a:ea typeface="楷体" panose="02010609060101010101" pitchFamily="49" charset="-122"/>
              </a:rPr>
              <a:t>,</a:t>
            </a:r>
            <a:r>
              <a:rPr lang="zh-CN" altLang="en-US" dirty="0">
                <a:ea typeface="楷体" panose="02010609060101010101" pitchFamily="49" charset="-122"/>
              </a:rPr>
              <a:t>前沿越陡</a:t>
            </a:r>
            <a:r>
              <a:rPr lang="en-US" altLang="zh-CN" dirty="0">
                <a:ea typeface="楷体" panose="02010609060101010101" pitchFamily="49" charset="-122"/>
              </a:rPr>
              <a:t>, </a:t>
            </a:r>
            <a:r>
              <a:rPr lang="zh-CN" altLang="en-US" dirty="0">
                <a:ea typeface="楷体" panose="02010609060101010101" pitchFamily="49" charset="-122"/>
              </a:rPr>
              <a:t>脉冲宽度压缩越窄</a:t>
            </a:r>
            <a:r>
              <a:rPr lang="en-US" altLang="zh-CN" dirty="0">
                <a:ea typeface="楷体" panose="02010609060101010101" pitchFamily="49" charset="-122"/>
              </a:rPr>
              <a:t>, </a:t>
            </a:r>
            <a:r>
              <a:rPr lang="zh-CN" altLang="en-US" dirty="0">
                <a:ea typeface="楷体" panose="02010609060101010101" pitchFamily="49" charset="-122"/>
              </a:rPr>
              <a:t>谱线宽度越宽。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12925" y="2009775"/>
            <a:ext cx="5959475" cy="1038225"/>
            <a:chOff x="1142" y="1266"/>
            <a:chExt cx="3754" cy="654"/>
          </a:xfrm>
        </p:grpSpPr>
        <p:graphicFrame>
          <p:nvGraphicFramePr>
            <p:cNvPr id="10244" name="Object 4"/>
            <p:cNvGraphicFramePr>
              <a:graphicFrameLocks noChangeAspect="1"/>
            </p:cNvGraphicFramePr>
            <p:nvPr/>
          </p:nvGraphicFramePr>
          <p:xfrm>
            <a:off x="2736" y="1392"/>
            <a:ext cx="68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7" name="公式" r:id="rId5" imgW="1091880" imgH="279360" progId="Equation.3">
                    <p:embed/>
                  </p:oleObj>
                </mc:Choice>
                <mc:Fallback>
                  <p:oleObj name="公式" r:id="rId5" imgW="109188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392"/>
                          <a:ext cx="68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2" name="Text Box 5"/>
            <p:cNvSpPr txBox="1">
              <a:spLocks noChangeArrowheads="1"/>
            </p:cNvSpPr>
            <p:nvPr/>
          </p:nvSpPr>
          <p:spPr bwMode="auto">
            <a:xfrm>
              <a:off x="2688" y="1632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sz="1800" dirty="0">
                  <a:ea typeface="楷体" panose="02010609060101010101" pitchFamily="49" charset="-122"/>
                </a:rPr>
                <a:t>近似计算</a:t>
              </a:r>
              <a:endParaRPr lang="zh-CN" altLang="en-US" sz="2400" dirty="0">
                <a:ea typeface="楷体" panose="02010609060101010101" pitchFamily="49" charset="-122"/>
              </a:endParaRPr>
            </a:p>
          </p:txBody>
        </p:sp>
        <p:graphicFrame>
          <p:nvGraphicFramePr>
            <p:cNvPr id="10245" name="Object 9"/>
            <p:cNvGraphicFramePr>
              <a:graphicFrameLocks noChangeAspect="1"/>
            </p:cNvGraphicFramePr>
            <p:nvPr/>
          </p:nvGraphicFramePr>
          <p:xfrm>
            <a:off x="3504" y="1440"/>
            <a:ext cx="1296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8" name="公式" r:id="rId7" imgW="1714320" imgH="545760" progId="Equation.3">
                    <p:embed/>
                  </p:oleObj>
                </mc:Choice>
                <mc:Fallback>
                  <p:oleObj name="公式" r:id="rId7" imgW="1714320" imgH="545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440"/>
                          <a:ext cx="1296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3" name="AutoShape 10"/>
            <p:cNvSpPr>
              <a:spLocks noChangeArrowheads="1"/>
            </p:cNvSpPr>
            <p:nvPr/>
          </p:nvSpPr>
          <p:spPr bwMode="auto">
            <a:xfrm>
              <a:off x="2640" y="1344"/>
              <a:ext cx="2256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10254" name="Freeform 11"/>
            <p:cNvSpPr>
              <a:spLocks/>
            </p:cNvSpPr>
            <p:nvPr/>
          </p:nvSpPr>
          <p:spPr bwMode="auto">
            <a:xfrm>
              <a:off x="1142" y="1266"/>
              <a:ext cx="1511" cy="160"/>
            </a:xfrm>
            <a:custGeom>
              <a:avLst/>
              <a:gdLst>
                <a:gd name="T0" fmla="*/ 0 w 1511"/>
                <a:gd name="T1" fmla="*/ 160 h 160"/>
                <a:gd name="T2" fmla="*/ 53 w 1511"/>
                <a:gd name="T3" fmla="*/ 142 h 160"/>
                <a:gd name="T4" fmla="*/ 80 w 1511"/>
                <a:gd name="T5" fmla="*/ 115 h 160"/>
                <a:gd name="T6" fmla="*/ 160 w 1511"/>
                <a:gd name="T7" fmla="*/ 62 h 160"/>
                <a:gd name="T8" fmla="*/ 471 w 1511"/>
                <a:gd name="T9" fmla="*/ 0 h 160"/>
                <a:gd name="T10" fmla="*/ 986 w 1511"/>
                <a:gd name="T11" fmla="*/ 17 h 160"/>
                <a:gd name="T12" fmla="*/ 1360 w 1511"/>
                <a:gd name="T13" fmla="*/ 80 h 160"/>
                <a:gd name="T14" fmla="*/ 1466 w 1511"/>
                <a:gd name="T15" fmla="*/ 115 h 160"/>
                <a:gd name="T16" fmla="*/ 1511 w 1511"/>
                <a:gd name="T17" fmla="*/ 142 h 1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11"/>
                <a:gd name="T28" fmla="*/ 0 h 160"/>
                <a:gd name="T29" fmla="*/ 1511 w 1511"/>
                <a:gd name="T30" fmla="*/ 160 h 1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11" h="160">
                  <a:moveTo>
                    <a:pt x="0" y="160"/>
                  </a:moveTo>
                  <a:cubicBezTo>
                    <a:pt x="18" y="154"/>
                    <a:pt x="35" y="148"/>
                    <a:pt x="53" y="142"/>
                  </a:cubicBezTo>
                  <a:cubicBezTo>
                    <a:pt x="65" y="138"/>
                    <a:pt x="70" y="123"/>
                    <a:pt x="80" y="115"/>
                  </a:cubicBezTo>
                  <a:cubicBezTo>
                    <a:pt x="105" y="93"/>
                    <a:pt x="128" y="73"/>
                    <a:pt x="160" y="62"/>
                  </a:cubicBezTo>
                  <a:cubicBezTo>
                    <a:pt x="250" y="0"/>
                    <a:pt x="367" y="7"/>
                    <a:pt x="471" y="0"/>
                  </a:cubicBezTo>
                  <a:cubicBezTo>
                    <a:pt x="643" y="7"/>
                    <a:pt x="814" y="9"/>
                    <a:pt x="986" y="17"/>
                  </a:cubicBezTo>
                  <a:cubicBezTo>
                    <a:pt x="1113" y="23"/>
                    <a:pt x="1234" y="67"/>
                    <a:pt x="1360" y="80"/>
                  </a:cubicBezTo>
                  <a:cubicBezTo>
                    <a:pt x="1391" y="91"/>
                    <a:pt x="1441" y="98"/>
                    <a:pt x="1466" y="115"/>
                  </a:cubicBezTo>
                  <a:cubicBezTo>
                    <a:pt x="1499" y="137"/>
                    <a:pt x="1483" y="128"/>
                    <a:pt x="1511" y="142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grpSp>
        <p:nvGrpSpPr>
          <p:cNvPr id="10250" name="Group 14"/>
          <p:cNvGrpSpPr>
            <a:grpSpLocks/>
          </p:cNvGrpSpPr>
          <p:nvPr/>
        </p:nvGrpSpPr>
        <p:grpSpPr bwMode="auto">
          <a:xfrm>
            <a:off x="1258888" y="1052513"/>
            <a:ext cx="6629400" cy="1827212"/>
            <a:chOff x="793" y="663"/>
            <a:chExt cx="4176" cy="1151"/>
          </a:xfrm>
        </p:grpSpPr>
        <p:graphicFrame>
          <p:nvGraphicFramePr>
            <p:cNvPr id="10243" name="Object 3"/>
            <p:cNvGraphicFramePr>
              <a:graphicFrameLocks noChangeAspect="1"/>
            </p:cNvGraphicFramePr>
            <p:nvPr/>
          </p:nvGraphicFramePr>
          <p:xfrm>
            <a:off x="793" y="663"/>
            <a:ext cx="4176" cy="1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9" name="公式" r:id="rId9" imgW="3822480" imgH="1054080" progId="Equation.3">
                    <p:embed/>
                  </p:oleObj>
                </mc:Choice>
                <mc:Fallback>
                  <p:oleObj name="公式" r:id="rId9" imgW="3822480" imgH="1054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663"/>
                          <a:ext cx="4176" cy="1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Line 13"/>
            <p:cNvSpPr>
              <a:spLocks noChangeShapeType="1"/>
            </p:cNvSpPr>
            <p:nvPr/>
          </p:nvSpPr>
          <p:spPr bwMode="auto">
            <a:xfrm>
              <a:off x="1927" y="143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382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8" grpId="0"/>
      <p:bldP spid="290823" grpId="0"/>
      <p:bldP spid="2908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288925" y="20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24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179388" y="2276475"/>
            <a:ext cx="8748712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3" tIns="46292" rIns="92583" bIns="46292">
            <a:spAutoFit/>
          </a:bodyPr>
          <a:lstStyle>
            <a:lvl1pPr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弱激发状态：激励较弱</a:t>
            </a:r>
            <a:r>
              <a:rPr lang="zh-CN" altLang="en-US" sz="2400" b="0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2400" b="0" dirty="0" err="1">
                <a:latin typeface="Symbol" pitchFamily="18" charset="2"/>
                <a:ea typeface="黑体" pitchFamily="49" charset="-122"/>
              </a:rPr>
              <a:t>D</a:t>
            </a:r>
            <a:r>
              <a:rPr lang="en-US" altLang="zh-CN" sz="2400" b="0" dirty="0" err="1"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sz="2400" b="0" dirty="0">
                <a:latin typeface="Times New Roman" pitchFamily="18" charset="0"/>
                <a:ea typeface="黑体" pitchFamily="49" charset="-122"/>
              </a:rPr>
              <a:t> &lt; 0    </a:t>
            </a: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只有</a:t>
            </a:r>
            <a:r>
              <a:rPr lang="en-US" altLang="zh-CN" dirty="0">
                <a:latin typeface="Times New Roman" pitchFamily="18" charset="0"/>
                <a:ea typeface="楷体" panose="02010609060101010101" pitchFamily="49" charset="-122"/>
              </a:rPr>
              <a:t>SP</a:t>
            </a: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（荧光）  介质对荧 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                         光吸收</a:t>
            </a:r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250825" y="0"/>
            <a:ext cx="85693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3" tIns="46292" rIns="92583" bIns="46292">
            <a:spAutoFit/>
          </a:bodyPr>
          <a:lstStyle>
            <a:lvl1pPr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§5.5 </a:t>
            </a: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放大的自发辐射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    </a:t>
            </a:r>
            <a:r>
              <a:rPr lang="zh-CN" altLang="en-US" sz="2400" b="0">
                <a:latin typeface="Times New Roman" pitchFamily="18" charset="0"/>
                <a:ea typeface="黑体" pitchFamily="49" charset="-122"/>
              </a:rPr>
              <a:t>（</a:t>
            </a:r>
            <a:r>
              <a:rPr lang="en-US" altLang="zh-CN" sz="2400" b="0">
                <a:latin typeface="Times New Roman" pitchFamily="18" charset="0"/>
                <a:ea typeface="黑体" pitchFamily="49" charset="-122"/>
              </a:rPr>
              <a:t>ASE</a:t>
            </a:r>
            <a:r>
              <a:rPr lang="zh-CN" altLang="en-US" sz="2400" b="0">
                <a:latin typeface="Times New Roman" pitchFamily="18" charset="0"/>
                <a:ea typeface="黑体" pitchFamily="49" charset="-122"/>
              </a:rPr>
              <a:t>－</a:t>
            </a:r>
            <a:r>
              <a:rPr lang="en-US" altLang="zh-CN" sz="2400" b="0">
                <a:latin typeface="Times New Roman" pitchFamily="18" charset="0"/>
                <a:ea typeface="黑体" pitchFamily="49" charset="-122"/>
              </a:rPr>
              <a:t>Amplified Spontaneous Emission</a:t>
            </a:r>
            <a:r>
              <a:rPr lang="zh-CN" altLang="en-US" sz="2400" b="0">
                <a:latin typeface="Times New Roman" pitchFamily="18" charset="0"/>
                <a:ea typeface="黑体" pitchFamily="49" charset="-122"/>
              </a:rPr>
              <a:t>）</a:t>
            </a:r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179388" y="1052513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3" tIns="46292" rIns="92583" bIns="46292">
            <a:spAutoFit/>
          </a:bodyPr>
          <a:lstStyle>
            <a:lvl1pPr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一、放大的自发辐射的物理概念－相干的自发辐射</a:t>
            </a:r>
            <a:r>
              <a:rPr lang="zh-CN" altLang="en-US" sz="2400" b="0" dirty="0"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179388" y="1700213"/>
            <a:ext cx="7848600" cy="55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dirty="0">
                <a:ea typeface="楷体" panose="02010609060101010101" pitchFamily="49" charset="-122"/>
              </a:rPr>
              <a:t>按照激励强弱程度的不同，工作物质可处于三种状态</a:t>
            </a:r>
          </a:p>
        </p:txBody>
      </p: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0" y="4941888"/>
            <a:ext cx="9144000" cy="16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3" tIns="46292" rIns="92583" bIns="46292">
            <a:spAutoFit/>
          </a:bodyPr>
          <a:lstStyle>
            <a:lvl1pPr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ASE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是一种由自发辐射诱发的受激辐射占主导的过程，没有正反馈的光振荡（无谐振腔），属相干辐射。但其特性介于 激光与荧光之间的过渡状态。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0975" y="3357563"/>
            <a:ext cx="8567738" cy="985837"/>
            <a:chOff x="0" y="2115"/>
            <a:chExt cx="5397" cy="621"/>
          </a:xfrm>
        </p:grpSpPr>
        <p:graphicFrame>
          <p:nvGraphicFramePr>
            <p:cNvPr id="11267" name="Object 5"/>
            <p:cNvGraphicFramePr>
              <a:graphicFrameLocks noChangeAspect="1"/>
            </p:cNvGraphicFramePr>
            <p:nvPr/>
          </p:nvGraphicFramePr>
          <p:xfrm>
            <a:off x="2517" y="2115"/>
            <a:ext cx="2880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08" name="公式" r:id="rId3" imgW="2679480" imgH="304560" progId="Equation.3">
                    <p:embed/>
                  </p:oleObj>
                </mc:Choice>
                <mc:Fallback>
                  <p:oleObj name="公式" r:id="rId3" imgW="26794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115"/>
                          <a:ext cx="2880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8" name="Text Box 11"/>
            <p:cNvSpPr txBox="1">
              <a:spLocks noChangeArrowheads="1"/>
            </p:cNvSpPr>
            <p:nvPr/>
          </p:nvSpPr>
          <p:spPr bwMode="auto">
            <a:xfrm>
              <a:off x="0" y="2115"/>
              <a:ext cx="4853" cy="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10000"/>
                </a:lnSpc>
              </a:pPr>
              <a:r>
                <a:rPr lang="zh-CN" altLang="en-US" dirty="0">
                  <a:ea typeface="楷体" panose="02010609060101010101" pitchFamily="49" charset="-122"/>
                </a:rPr>
                <a:t>反转激发状态：激励较强，               </a:t>
              </a:r>
            </a:p>
            <a:p>
              <a:pPr algn="l" eaLnBrk="1" hangingPunct="1">
                <a:lnSpc>
                  <a:spcPct val="115000"/>
                </a:lnSpc>
              </a:pPr>
              <a:r>
                <a:rPr lang="zh-CN" altLang="en-US" dirty="0">
                  <a:ea typeface="楷体" panose="02010609060101010101" pitchFamily="49" charset="-122"/>
                </a:rPr>
                <a:t>                         放大的自发辐射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79388" y="4365625"/>
            <a:ext cx="8964612" cy="633413"/>
            <a:chOff x="113" y="2795"/>
            <a:chExt cx="5647" cy="399"/>
          </a:xfrm>
        </p:grpSpPr>
        <p:graphicFrame>
          <p:nvGraphicFramePr>
            <p:cNvPr id="11266" name="Object 4"/>
            <p:cNvGraphicFramePr>
              <a:graphicFrameLocks noChangeAspect="1"/>
            </p:cNvGraphicFramePr>
            <p:nvPr/>
          </p:nvGraphicFramePr>
          <p:xfrm>
            <a:off x="1837" y="2840"/>
            <a:ext cx="143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09" name="公式" r:id="rId5" imgW="1231560" imgH="304560" progId="Equation.3">
                    <p:embed/>
                  </p:oleObj>
                </mc:Choice>
                <mc:Fallback>
                  <p:oleObj name="公式" r:id="rId5" imgW="12315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840"/>
                          <a:ext cx="1432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" name="Text Box 13"/>
            <p:cNvSpPr txBox="1">
              <a:spLocks noChangeArrowheads="1"/>
            </p:cNvSpPr>
            <p:nvPr/>
          </p:nvSpPr>
          <p:spPr bwMode="auto">
            <a:xfrm>
              <a:off x="113" y="2840"/>
              <a:ext cx="190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</a:rPr>
                <a:t>超阈值激发状态：</a:t>
              </a:r>
            </a:p>
          </p:txBody>
        </p:sp>
        <p:sp>
          <p:nvSpPr>
            <p:cNvPr id="11277" name="Text Box 14"/>
            <p:cNvSpPr txBox="1">
              <a:spLocks noChangeArrowheads="1"/>
            </p:cNvSpPr>
            <p:nvPr/>
          </p:nvSpPr>
          <p:spPr bwMode="auto">
            <a:xfrm>
              <a:off x="3310" y="2795"/>
              <a:ext cx="245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</a:rPr>
                <a:t>形成自激振荡而产生激光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8662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/>
      <p:bldP spid="291847" grpId="0"/>
      <p:bldP spid="291848" grpId="0"/>
      <p:bldP spid="291849" grpId="0"/>
      <p:bldP spid="2918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Text Box 2"/>
          <p:cNvSpPr txBox="1">
            <a:spLocks noChangeArrowheads="1"/>
          </p:cNvSpPr>
          <p:nvPr/>
        </p:nvSpPr>
        <p:spPr bwMode="auto">
          <a:xfrm>
            <a:off x="179388" y="1989138"/>
            <a:ext cx="5040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光放大器中的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ASE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250825" y="2462213"/>
            <a:ext cx="8580438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在光放大器中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ASE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与输入光信号同时争夺上能级粒子，</a:t>
            </a:r>
          </a:p>
          <a:p>
            <a:pPr algn="l" eaLnBrk="1" hangingPunct="1">
              <a:lnSpc>
                <a:spcPct val="135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足够强度的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ASE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造成增益饱和，导致增益下降。</a:t>
            </a:r>
          </a:p>
          <a:p>
            <a:pPr algn="l" eaLnBrk="1" hangingPunct="1">
              <a:lnSpc>
                <a:spcPct val="135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ASE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是光放大器中的一种噪声源</a:t>
            </a:r>
          </a:p>
          <a:p>
            <a:pPr algn="l" eaLnBrk="1" hangingPunct="1">
              <a:lnSpc>
                <a:spcPct val="135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光通信系统中，接收机前的预放，要求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ASE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足够低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4800600"/>
            <a:ext cx="4325938" cy="1824038"/>
            <a:chOff x="2736" y="2769"/>
            <a:chExt cx="2725" cy="1149"/>
          </a:xfrm>
        </p:grpSpPr>
        <p:sp>
          <p:nvSpPr>
            <p:cNvPr id="22540" name="Rectangle 5"/>
            <p:cNvSpPr>
              <a:spLocks noChangeArrowheads="1"/>
            </p:cNvSpPr>
            <p:nvPr/>
          </p:nvSpPr>
          <p:spPr bwMode="auto">
            <a:xfrm>
              <a:off x="3469" y="3210"/>
              <a:ext cx="197" cy="1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41" name="Line 6"/>
            <p:cNvSpPr>
              <a:spLocks noChangeShapeType="1"/>
            </p:cNvSpPr>
            <p:nvPr/>
          </p:nvSpPr>
          <p:spPr bwMode="auto">
            <a:xfrm>
              <a:off x="2978" y="3263"/>
              <a:ext cx="2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42" name="Rectangle 7"/>
            <p:cNvSpPr>
              <a:spLocks noChangeArrowheads="1"/>
            </p:cNvSpPr>
            <p:nvPr/>
          </p:nvSpPr>
          <p:spPr bwMode="auto">
            <a:xfrm>
              <a:off x="4747" y="3210"/>
              <a:ext cx="196" cy="1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43" name="Oval 8"/>
            <p:cNvSpPr>
              <a:spLocks noChangeArrowheads="1"/>
            </p:cNvSpPr>
            <p:nvPr/>
          </p:nvSpPr>
          <p:spPr bwMode="auto">
            <a:xfrm>
              <a:off x="4206" y="2999"/>
              <a:ext cx="295" cy="26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44" name="Oval 9"/>
            <p:cNvSpPr>
              <a:spLocks noChangeArrowheads="1"/>
            </p:cNvSpPr>
            <p:nvPr/>
          </p:nvSpPr>
          <p:spPr bwMode="auto">
            <a:xfrm>
              <a:off x="4157" y="2999"/>
              <a:ext cx="295" cy="26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45" name="Oval 10"/>
            <p:cNvSpPr>
              <a:spLocks noChangeArrowheads="1"/>
            </p:cNvSpPr>
            <p:nvPr/>
          </p:nvSpPr>
          <p:spPr bwMode="auto">
            <a:xfrm>
              <a:off x="3961" y="3210"/>
              <a:ext cx="98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46" name="Arc 11"/>
            <p:cNvSpPr>
              <a:spLocks/>
            </p:cNvSpPr>
            <p:nvPr/>
          </p:nvSpPr>
          <p:spPr bwMode="auto">
            <a:xfrm flipH="1">
              <a:off x="3666" y="3263"/>
              <a:ext cx="393" cy="2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47" name="Line 12"/>
            <p:cNvSpPr>
              <a:spLocks noChangeShapeType="1"/>
            </p:cNvSpPr>
            <p:nvPr/>
          </p:nvSpPr>
          <p:spPr bwMode="auto">
            <a:xfrm>
              <a:off x="3126" y="3263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48" name="Line 13"/>
            <p:cNvSpPr>
              <a:spLocks noChangeShapeType="1"/>
            </p:cNvSpPr>
            <p:nvPr/>
          </p:nvSpPr>
          <p:spPr bwMode="auto">
            <a:xfrm>
              <a:off x="3469" y="3263"/>
              <a:ext cx="1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49" name="Line 14"/>
            <p:cNvSpPr>
              <a:spLocks noChangeShapeType="1"/>
            </p:cNvSpPr>
            <p:nvPr/>
          </p:nvSpPr>
          <p:spPr bwMode="auto">
            <a:xfrm>
              <a:off x="4747" y="3263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50" name="Text Box 15"/>
            <p:cNvSpPr txBox="1">
              <a:spLocks noChangeArrowheads="1"/>
            </p:cNvSpPr>
            <p:nvPr/>
          </p:nvSpPr>
          <p:spPr bwMode="auto">
            <a:xfrm>
              <a:off x="3552" y="3552"/>
              <a:ext cx="9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1600" b="0">
                  <a:latin typeface="Times New Roman" pitchFamily="18" charset="0"/>
                  <a:ea typeface="黑体" pitchFamily="49" charset="-122"/>
                </a:rPr>
                <a:t>泵浦光</a:t>
              </a:r>
              <a:r>
                <a:rPr lang="en-US" altLang="zh-CN" sz="1600" b="0">
                  <a:latin typeface="Times New Roman" pitchFamily="18" charset="0"/>
                  <a:ea typeface="黑体" pitchFamily="49" charset="-122"/>
                </a:rPr>
                <a:t>980nm</a:t>
              </a:r>
            </a:p>
            <a:p>
              <a:pPr algn="l"/>
              <a:r>
                <a:rPr lang="en-US" altLang="zh-CN" sz="1600" b="0">
                  <a:latin typeface="Times New Roman" pitchFamily="18" charset="0"/>
                  <a:ea typeface="黑体" pitchFamily="49" charset="-122"/>
                </a:rPr>
                <a:t>       (1480nm)</a:t>
              </a:r>
            </a:p>
          </p:txBody>
        </p:sp>
        <p:sp>
          <p:nvSpPr>
            <p:cNvPr id="22551" name="Text Box 16"/>
            <p:cNvSpPr txBox="1">
              <a:spLocks noChangeArrowheads="1"/>
            </p:cNvSpPr>
            <p:nvPr/>
          </p:nvSpPr>
          <p:spPr bwMode="auto">
            <a:xfrm>
              <a:off x="2736" y="3297"/>
              <a:ext cx="5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1600" b="0">
                  <a:latin typeface="Times New Roman" pitchFamily="18" charset="0"/>
                  <a:ea typeface="黑体" pitchFamily="49" charset="-122"/>
                </a:rPr>
                <a:t>信号光</a:t>
              </a:r>
            </a:p>
            <a:p>
              <a:pPr algn="l"/>
              <a:r>
                <a:rPr lang="en-US" altLang="zh-CN" sz="1600" b="0">
                  <a:latin typeface="Times New Roman" pitchFamily="18" charset="0"/>
                  <a:ea typeface="黑体" pitchFamily="49" charset="-122"/>
                </a:rPr>
                <a:t>1550nm</a:t>
              </a:r>
              <a:endParaRPr lang="en-US" altLang="zh-CN" sz="2400" b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2552" name="Text Box 17"/>
            <p:cNvSpPr txBox="1">
              <a:spLocks noChangeArrowheads="1"/>
            </p:cNvSpPr>
            <p:nvPr/>
          </p:nvSpPr>
          <p:spPr bwMode="auto">
            <a:xfrm>
              <a:off x="2880" y="3030"/>
              <a:ext cx="32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1600" b="0" i="1">
                  <a:latin typeface="Times New Roman" pitchFamily="18" charset="0"/>
                  <a:ea typeface="黑体" pitchFamily="49" charset="-122"/>
                </a:rPr>
                <a:t>I</a:t>
              </a:r>
              <a:r>
                <a:rPr lang="en-US" altLang="zh-CN" sz="1600" b="0" i="1" baseline="-25000">
                  <a:latin typeface="Times New Roman" pitchFamily="18" charset="0"/>
                  <a:ea typeface="黑体" pitchFamily="49" charset="-122"/>
                </a:rPr>
                <a:t>0</a:t>
              </a:r>
              <a:r>
                <a:rPr lang="en-US" altLang="zh-CN" sz="1600" b="0" i="1">
                  <a:latin typeface="Times New Roman" pitchFamily="18" charset="0"/>
                  <a:ea typeface="黑体" pitchFamily="49" charset="-122"/>
                </a:rPr>
                <a:t>(t)</a:t>
              </a:r>
              <a:endParaRPr lang="en-US" altLang="zh-CN" sz="2400" b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2553" name="Text Box 18"/>
            <p:cNvSpPr txBox="1">
              <a:spLocks noChangeArrowheads="1"/>
            </p:cNvSpPr>
            <p:nvPr/>
          </p:nvSpPr>
          <p:spPr bwMode="auto">
            <a:xfrm>
              <a:off x="5136" y="3054"/>
              <a:ext cx="32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1600" b="0" i="1">
                  <a:latin typeface="Times New Roman" pitchFamily="18" charset="0"/>
                  <a:ea typeface="黑体" pitchFamily="49" charset="-122"/>
                </a:rPr>
                <a:t>I</a:t>
              </a:r>
              <a:r>
                <a:rPr lang="en-US" altLang="zh-CN" sz="1600" b="0" i="1" baseline="-25000"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lang="en-US" altLang="zh-CN" sz="1600" b="0" i="1">
                  <a:latin typeface="Times New Roman" pitchFamily="18" charset="0"/>
                  <a:ea typeface="黑体" pitchFamily="49" charset="-122"/>
                </a:rPr>
                <a:t>(t)</a:t>
              </a:r>
            </a:p>
          </p:txBody>
        </p:sp>
        <p:sp>
          <p:nvSpPr>
            <p:cNvPr id="22554" name="Text Box 19"/>
            <p:cNvSpPr txBox="1">
              <a:spLocks noChangeArrowheads="1"/>
            </p:cNvSpPr>
            <p:nvPr/>
          </p:nvSpPr>
          <p:spPr bwMode="auto">
            <a:xfrm>
              <a:off x="4010" y="2769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1600" b="0">
                  <a:latin typeface="Times New Roman" pitchFamily="18" charset="0"/>
                  <a:ea typeface="黑体" pitchFamily="49" charset="-122"/>
                </a:rPr>
                <a:t>掺铒光纤</a:t>
              </a:r>
              <a:endParaRPr lang="zh-CN" altLang="en-US" sz="2400" b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486400" y="5257800"/>
            <a:ext cx="2776538" cy="647700"/>
            <a:chOff x="3456" y="3312"/>
            <a:chExt cx="1749" cy="408"/>
          </a:xfrm>
        </p:grpSpPr>
        <p:sp>
          <p:nvSpPr>
            <p:cNvPr id="22536" name="Rectangle 20"/>
            <p:cNvSpPr>
              <a:spLocks noChangeArrowheads="1"/>
            </p:cNvSpPr>
            <p:nvPr/>
          </p:nvSpPr>
          <p:spPr bwMode="auto">
            <a:xfrm>
              <a:off x="3936" y="3312"/>
              <a:ext cx="817" cy="40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37" name="Line 21"/>
            <p:cNvSpPr>
              <a:spLocks noChangeShapeType="1"/>
            </p:cNvSpPr>
            <p:nvPr/>
          </p:nvSpPr>
          <p:spPr bwMode="auto">
            <a:xfrm>
              <a:off x="3456" y="3552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38" name="Line 22"/>
            <p:cNvSpPr>
              <a:spLocks noChangeShapeType="1"/>
            </p:cNvSpPr>
            <p:nvPr/>
          </p:nvSpPr>
          <p:spPr bwMode="auto">
            <a:xfrm>
              <a:off x="4752" y="3504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539" name="Text Box 23"/>
            <p:cNvSpPr txBox="1">
              <a:spLocks noChangeArrowheads="1"/>
            </p:cNvSpPr>
            <p:nvPr/>
          </p:nvSpPr>
          <p:spPr bwMode="auto">
            <a:xfrm>
              <a:off x="4032" y="3360"/>
              <a:ext cx="5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5513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defTabSz="925513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defTabSz="925513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defTabSz="925513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defTabSz="925513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defTabSz="9255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defTabSz="9255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defTabSz="9255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defTabSz="9255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 b="0">
                  <a:latin typeface="Times New Roman" pitchFamily="18" charset="0"/>
                  <a:ea typeface="黑体" pitchFamily="49" charset="-122"/>
                </a:rPr>
                <a:t>SOA</a:t>
              </a:r>
            </a:p>
          </p:txBody>
        </p:sp>
      </p:grpSp>
      <p:sp>
        <p:nvSpPr>
          <p:cNvPr id="292888" name="Rectangle 24"/>
          <p:cNvSpPr>
            <a:spLocks noChangeArrowheads="1"/>
          </p:cNvSpPr>
          <p:nvPr/>
        </p:nvSpPr>
        <p:spPr bwMode="auto">
          <a:xfrm>
            <a:off x="0" y="836613"/>
            <a:ext cx="8839200" cy="102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 sz="2800" b="0" dirty="0">
                <a:latin typeface="黑体" pitchFamily="49" charset="-122"/>
                <a:ea typeface="黑体" pitchFamily="49" charset="-122"/>
              </a:rPr>
              <a:t>(1)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无谐振腔激光器： 氮分子、氢分子激光器；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射线激光器。 一种理想的宽谱光源。</a:t>
            </a:r>
          </a:p>
        </p:txBody>
      </p:sp>
      <p:sp>
        <p:nvSpPr>
          <p:cNvPr id="292889" name="Text Box 25"/>
          <p:cNvSpPr txBox="1">
            <a:spLocks noChangeArrowheads="1"/>
          </p:cNvSpPr>
          <p:nvPr/>
        </p:nvSpPr>
        <p:spPr bwMode="auto">
          <a:xfrm>
            <a:off x="250825" y="188913"/>
            <a:ext cx="5761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ea typeface="楷体" panose="02010609060101010101" pitchFamily="49" charset="-122"/>
              </a:rPr>
              <a:t>二、研究意义（</a:t>
            </a: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ASE</a:t>
            </a:r>
            <a:r>
              <a:rPr lang="zh-CN" altLang="en-US" sz="2800" dirty="0">
                <a:solidFill>
                  <a:schemeClr val="accent2"/>
                </a:solidFill>
                <a:ea typeface="楷体" panose="02010609060101010101" pitchFamily="49" charset="-122"/>
              </a:rPr>
              <a:t>的利与弊</a:t>
            </a:r>
            <a:r>
              <a:rPr lang="zh-CN" altLang="en-US" sz="2800" b="0" dirty="0">
                <a:solidFill>
                  <a:schemeClr val="accent2"/>
                </a:solidFill>
                <a:ea typeface="楷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229430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6" grpId="0"/>
      <p:bldP spid="292867" grpId="0"/>
      <p:bldP spid="292888" grpId="0"/>
      <p:bldP spid="29288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250825" y="238125"/>
            <a:ext cx="6437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</a:t>
            </a:r>
            <a:r>
              <a:rPr lang="en-US" altLang="zh-CN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ASE</a:t>
            </a:r>
            <a:r>
              <a:rPr lang="zh-CN" altLang="en-US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输出特性－介于激光与荧光之间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77825" y="954088"/>
            <a:ext cx="8497888" cy="2303462"/>
            <a:chOff x="238" y="601"/>
            <a:chExt cx="5353" cy="1451"/>
          </a:xfrm>
        </p:grpSpPr>
        <p:grpSp>
          <p:nvGrpSpPr>
            <p:cNvPr id="12318" name="Group 3"/>
            <p:cNvGrpSpPr>
              <a:grpSpLocks noRot="1"/>
            </p:cNvGrpSpPr>
            <p:nvPr/>
          </p:nvGrpSpPr>
          <p:grpSpPr bwMode="auto">
            <a:xfrm>
              <a:off x="238" y="601"/>
              <a:ext cx="5353" cy="1451"/>
              <a:chOff x="238" y="601"/>
              <a:chExt cx="5353" cy="1451"/>
            </a:xfrm>
          </p:grpSpPr>
          <p:sp>
            <p:nvSpPr>
              <p:cNvPr id="12319" name="Rectangle 4"/>
              <p:cNvSpPr>
                <a:spLocks noChangeArrowheads="1"/>
              </p:cNvSpPr>
              <p:nvPr/>
            </p:nvSpPr>
            <p:spPr bwMode="auto">
              <a:xfrm>
                <a:off x="4093" y="1689"/>
                <a:ext cx="1498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3366FF"/>
                  </a:buClr>
                  <a:buSzPct val="80000"/>
                  <a:buFont typeface="Wingdings" pitchFamily="2" charset="2"/>
                  <a:buNone/>
                </a:pPr>
                <a:endParaRPr kumimoji="0" lang="zh-CN" altLang="zh-CN" sz="2400">
                  <a:ea typeface="黑体" pitchFamily="49" charset="-122"/>
                </a:endParaRPr>
              </a:p>
            </p:txBody>
          </p:sp>
          <p:sp>
            <p:nvSpPr>
              <p:cNvPr id="12320" name="Rectangle 5"/>
              <p:cNvSpPr>
                <a:spLocks noChangeArrowheads="1"/>
              </p:cNvSpPr>
              <p:nvPr/>
            </p:nvSpPr>
            <p:spPr bwMode="auto">
              <a:xfrm>
                <a:off x="2551" y="1689"/>
                <a:ext cx="1542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3366FF"/>
                  </a:buClr>
                  <a:buSzPct val="80000"/>
                  <a:buFont typeface="Wingdings" pitchFamily="2" charset="2"/>
                  <a:buNone/>
                </a:pPr>
                <a:endParaRPr kumimoji="0" lang="zh-CN" altLang="zh-CN" sz="2400">
                  <a:ea typeface="黑体" pitchFamily="49" charset="-122"/>
                </a:endParaRPr>
              </a:p>
            </p:txBody>
          </p:sp>
          <p:sp>
            <p:nvSpPr>
              <p:cNvPr id="12321" name="Rectangle 6"/>
              <p:cNvSpPr>
                <a:spLocks noChangeArrowheads="1"/>
              </p:cNvSpPr>
              <p:nvPr/>
            </p:nvSpPr>
            <p:spPr bwMode="auto">
              <a:xfrm>
                <a:off x="873" y="1689"/>
                <a:ext cx="1678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3366FF"/>
                  </a:buClr>
                  <a:buSzPct val="80000"/>
                  <a:buFont typeface="Wingdings" pitchFamily="2" charset="2"/>
                  <a:buNone/>
                </a:pPr>
                <a:endParaRPr kumimoji="0" lang="zh-CN" altLang="zh-CN" sz="2400">
                  <a:ea typeface="黑体" pitchFamily="49" charset="-122"/>
                </a:endParaRPr>
              </a:p>
            </p:txBody>
          </p:sp>
          <p:sp>
            <p:nvSpPr>
              <p:cNvPr id="12322" name="Rectangle 7"/>
              <p:cNvSpPr>
                <a:spLocks noChangeArrowheads="1"/>
              </p:cNvSpPr>
              <p:nvPr/>
            </p:nvSpPr>
            <p:spPr bwMode="auto">
              <a:xfrm>
                <a:off x="238" y="1689"/>
                <a:ext cx="635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3366FF"/>
                  </a:buClr>
                  <a:buSzPct val="80000"/>
                  <a:buFont typeface="Wingdings" pitchFamily="2" charset="2"/>
                  <a:buNone/>
                </a:pPr>
                <a:r>
                  <a:rPr kumimoji="0" lang="en-US" altLang="zh-CN" sz="2400" dirty="0">
                    <a:latin typeface="Times New Roman" pitchFamily="18" charset="0"/>
                    <a:ea typeface="楷体" panose="02010609060101010101" pitchFamily="49" charset="-122"/>
                  </a:rPr>
                  <a:t>ASE</a:t>
                </a:r>
              </a:p>
            </p:txBody>
          </p:sp>
          <p:sp>
            <p:nvSpPr>
              <p:cNvPr id="12323" name="Rectangle 8"/>
              <p:cNvSpPr>
                <a:spLocks noChangeArrowheads="1"/>
              </p:cNvSpPr>
              <p:nvPr/>
            </p:nvSpPr>
            <p:spPr bwMode="auto">
              <a:xfrm>
                <a:off x="4093" y="1281"/>
                <a:ext cx="149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3366FF"/>
                  </a:buClr>
                  <a:buSzPct val="80000"/>
                  <a:buFont typeface="Wingdings" pitchFamily="2" charset="2"/>
                  <a:buNone/>
                </a:pPr>
                <a:r>
                  <a:rPr kumimoji="0" lang="zh-CN" altLang="en-US" sz="2400" dirty="0">
                    <a:ea typeface="楷体" panose="02010609060101010101" pitchFamily="49" charset="-122"/>
                  </a:rPr>
                  <a:t>单模</a:t>
                </a:r>
              </a:p>
            </p:txBody>
          </p:sp>
          <p:sp>
            <p:nvSpPr>
              <p:cNvPr id="12324" name="Rectangle 9"/>
              <p:cNvSpPr>
                <a:spLocks noChangeArrowheads="1"/>
              </p:cNvSpPr>
              <p:nvPr/>
            </p:nvSpPr>
            <p:spPr bwMode="auto">
              <a:xfrm>
                <a:off x="2551" y="1281"/>
                <a:ext cx="1542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3366FF"/>
                  </a:buClr>
                  <a:buSzPct val="80000"/>
                  <a:buFont typeface="Wingdings" pitchFamily="2" charset="2"/>
                  <a:buNone/>
                </a:pPr>
                <a:r>
                  <a:rPr kumimoji="0" lang="zh-CN" altLang="en-US" sz="2400" dirty="0">
                    <a:ea typeface="楷体" panose="02010609060101010101" pitchFamily="49" charset="-122"/>
                  </a:rPr>
                  <a:t>毫弧度</a:t>
                </a:r>
                <a:r>
                  <a:rPr kumimoji="0" lang="en-US" altLang="zh-CN" sz="2400" dirty="0">
                    <a:ea typeface="黑体" pitchFamily="49" charset="-122"/>
                  </a:rPr>
                  <a:t>(10</a:t>
                </a:r>
                <a:r>
                  <a:rPr kumimoji="0" lang="zh-CN" altLang="en-US" sz="2400" baseline="30000" dirty="0">
                    <a:ea typeface="黑体" pitchFamily="49" charset="-122"/>
                  </a:rPr>
                  <a:t>－</a:t>
                </a:r>
                <a:r>
                  <a:rPr kumimoji="0" lang="en-US" altLang="zh-CN" sz="2400" baseline="30000" dirty="0">
                    <a:ea typeface="黑体" pitchFamily="49" charset="-122"/>
                  </a:rPr>
                  <a:t>3</a:t>
                </a:r>
                <a:r>
                  <a:rPr kumimoji="0" lang="en-US" altLang="zh-CN" sz="2400" dirty="0">
                    <a:ea typeface="黑体" pitchFamily="49" charset="-122"/>
                  </a:rPr>
                  <a:t>rad)</a:t>
                </a:r>
              </a:p>
            </p:txBody>
          </p:sp>
          <p:sp>
            <p:nvSpPr>
              <p:cNvPr id="12325" name="Rectangle 10"/>
              <p:cNvSpPr>
                <a:spLocks noChangeArrowheads="1"/>
              </p:cNvSpPr>
              <p:nvPr/>
            </p:nvSpPr>
            <p:spPr bwMode="auto">
              <a:xfrm>
                <a:off x="873" y="1281"/>
                <a:ext cx="167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3366FF"/>
                  </a:buClr>
                  <a:buSzPct val="80000"/>
                  <a:buFont typeface="Wingdings" pitchFamily="2" charset="2"/>
                  <a:buNone/>
                </a:pPr>
                <a:r>
                  <a:rPr kumimoji="0" lang="zh-CN" altLang="en-US" sz="2400" dirty="0">
                    <a:ea typeface="楷体" panose="02010609060101010101" pitchFamily="49" charset="-122"/>
                  </a:rPr>
                  <a:t>集中在几个模式上</a:t>
                </a:r>
              </a:p>
            </p:txBody>
          </p:sp>
          <p:sp>
            <p:nvSpPr>
              <p:cNvPr id="12326" name="Rectangle 11"/>
              <p:cNvSpPr>
                <a:spLocks noChangeArrowheads="1"/>
              </p:cNvSpPr>
              <p:nvPr/>
            </p:nvSpPr>
            <p:spPr bwMode="auto">
              <a:xfrm>
                <a:off x="238" y="1281"/>
                <a:ext cx="63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3366FF"/>
                  </a:buClr>
                  <a:buSzPct val="80000"/>
                  <a:buFont typeface="Wingdings" pitchFamily="2" charset="2"/>
                  <a:buNone/>
                </a:pPr>
                <a:r>
                  <a:rPr kumimoji="0" lang="en-US" altLang="zh-CN" sz="2400">
                    <a:latin typeface="Times New Roman" pitchFamily="18" charset="0"/>
                    <a:ea typeface="宋体" pitchFamily="2" charset="-122"/>
                  </a:rPr>
                  <a:t>ST</a:t>
                </a:r>
              </a:p>
            </p:txBody>
          </p:sp>
          <p:sp>
            <p:nvSpPr>
              <p:cNvPr id="12327" name="Rectangle 12"/>
              <p:cNvSpPr>
                <a:spLocks noChangeArrowheads="1"/>
              </p:cNvSpPr>
              <p:nvPr/>
            </p:nvSpPr>
            <p:spPr bwMode="auto">
              <a:xfrm>
                <a:off x="4093" y="927"/>
                <a:ext cx="1498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3366FF"/>
                  </a:buClr>
                  <a:buSzPct val="80000"/>
                  <a:buFont typeface="Wingdings" pitchFamily="2" charset="2"/>
                  <a:buNone/>
                </a:pPr>
                <a:r>
                  <a:rPr kumimoji="0" lang="zh-CN" altLang="en-US" sz="2400" dirty="0">
                    <a:ea typeface="楷体" panose="02010609060101010101" pitchFamily="49" charset="-122"/>
                  </a:rPr>
                  <a:t>宽，</a:t>
                </a:r>
                <a:r>
                  <a:rPr kumimoji="0" lang="en-US" altLang="zh-CN" sz="2400" dirty="0" err="1">
                    <a:latin typeface="Symbol" pitchFamily="18" charset="2"/>
                    <a:ea typeface="黑体" pitchFamily="49" charset="-122"/>
                  </a:rPr>
                  <a:t>Dn</a:t>
                </a:r>
                <a:r>
                  <a:rPr kumimoji="0" lang="en-US" altLang="zh-CN" sz="2400" baseline="-25000" dirty="0" err="1">
                    <a:ea typeface="黑体" pitchFamily="49" charset="-122"/>
                  </a:rPr>
                  <a:t>H</a:t>
                </a:r>
                <a:r>
                  <a:rPr kumimoji="0" lang="zh-CN" altLang="en-US" sz="2400" dirty="0">
                    <a:ea typeface="黑体" pitchFamily="49" charset="-122"/>
                  </a:rPr>
                  <a:t>或</a:t>
                </a:r>
                <a:r>
                  <a:rPr kumimoji="0" lang="en-US" altLang="zh-CN" sz="2400" dirty="0" err="1">
                    <a:latin typeface="Symbol" pitchFamily="18" charset="2"/>
                    <a:ea typeface="黑体" pitchFamily="49" charset="-122"/>
                  </a:rPr>
                  <a:t>Dn</a:t>
                </a:r>
                <a:r>
                  <a:rPr kumimoji="0" lang="en-US" altLang="zh-CN" sz="2400" baseline="-25000" dirty="0" err="1">
                    <a:ea typeface="黑体" pitchFamily="49" charset="-122"/>
                  </a:rPr>
                  <a:t>D</a:t>
                </a:r>
                <a:endParaRPr kumimoji="0" lang="en-US" altLang="zh-CN" sz="2400" baseline="-25000" dirty="0">
                  <a:ea typeface="黑体" pitchFamily="49" charset="-122"/>
                </a:endParaRPr>
              </a:p>
            </p:txBody>
          </p:sp>
          <p:sp>
            <p:nvSpPr>
              <p:cNvPr id="12328" name="Rectangle 13"/>
              <p:cNvSpPr>
                <a:spLocks noChangeArrowheads="1"/>
              </p:cNvSpPr>
              <p:nvPr/>
            </p:nvSpPr>
            <p:spPr bwMode="auto">
              <a:xfrm>
                <a:off x="2551" y="927"/>
                <a:ext cx="1542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3366FF"/>
                  </a:buClr>
                  <a:buSzPct val="80000"/>
                  <a:buFont typeface="Wingdings" pitchFamily="2" charset="2"/>
                  <a:buNone/>
                </a:pPr>
                <a:r>
                  <a:rPr kumimoji="0" lang="en-US" altLang="zh-CN" sz="2400" dirty="0">
                    <a:ea typeface="黑体" pitchFamily="49" charset="-122"/>
                  </a:rPr>
                  <a:t>  </a:t>
                </a:r>
                <a:r>
                  <a:rPr kumimoji="0" lang="zh-CN" altLang="en-US" sz="2400" dirty="0">
                    <a:ea typeface="楷体" panose="02010609060101010101" pitchFamily="49" charset="-122"/>
                  </a:rPr>
                  <a:t>大，</a:t>
                </a:r>
                <a:r>
                  <a:rPr kumimoji="0" lang="en-US" altLang="zh-CN" sz="2400" dirty="0">
                    <a:ea typeface="黑体" pitchFamily="49" charset="-122"/>
                  </a:rPr>
                  <a:t>4</a:t>
                </a:r>
                <a:r>
                  <a:rPr kumimoji="0" lang="en-US" altLang="zh-CN" sz="2400" dirty="0">
                    <a:latin typeface="Symbol" pitchFamily="18" charset="2"/>
                    <a:ea typeface="黑体" pitchFamily="49" charset="-122"/>
                  </a:rPr>
                  <a:t>p </a:t>
                </a:r>
                <a:r>
                  <a:rPr kumimoji="0" lang="zh-CN" altLang="en-US" sz="2400" dirty="0">
                    <a:ea typeface="楷体" panose="02010609060101010101" pitchFamily="49" charset="-122"/>
                  </a:rPr>
                  <a:t>立体角</a:t>
                </a:r>
              </a:p>
            </p:txBody>
          </p:sp>
          <p:sp>
            <p:nvSpPr>
              <p:cNvPr id="12329" name="Rectangle 14"/>
              <p:cNvSpPr>
                <a:spLocks noChangeArrowheads="1"/>
              </p:cNvSpPr>
              <p:nvPr/>
            </p:nvSpPr>
            <p:spPr bwMode="auto">
              <a:xfrm>
                <a:off x="873" y="927"/>
                <a:ext cx="1678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3366FF"/>
                  </a:buClr>
                  <a:buSzPct val="80000"/>
                  <a:buFont typeface="Wingdings" pitchFamily="2" charset="2"/>
                  <a:buNone/>
                </a:pPr>
                <a:r>
                  <a:rPr kumimoji="0" lang="zh-CN" altLang="en-US" sz="2400" dirty="0">
                    <a:ea typeface="楷体" panose="02010609060101010101" pitchFamily="49" charset="-122"/>
                  </a:rPr>
                  <a:t>分散在许多模式上</a:t>
                </a:r>
              </a:p>
            </p:txBody>
          </p:sp>
          <p:sp>
            <p:nvSpPr>
              <p:cNvPr id="12330" name="Rectangle 15"/>
              <p:cNvSpPr>
                <a:spLocks noChangeArrowheads="1"/>
              </p:cNvSpPr>
              <p:nvPr/>
            </p:nvSpPr>
            <p:spPr bwMode="auto">
              <a:xfrm>
                <a:off x="238" y="927"/>
                <a:ext cx="635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3366FF"/>
                  </a:buClr>
                  <a:buSzPct val="80000"/>
                  <a:buFont typeface="Wingdings" pitchFamily="2" charset="2"/>
                  <a:buNone/>
                </a:pPr>
                <a:r>
                  <a:rPr kumimoji="0" lang="en-US" altLang="zh-CN" sz="2400" dirty="0">
                    <a:latin typeface="Times New Roman" pitchFamily="18" charset="0"/>
                    <a:ea typeface="楷体" panose="02010609060101010101" pitchFamily="49" charset="-122"/>
                  </a:rPr>
                  <a:t>SP</a:t>
                </a:r>
              </a:p>
            </p:txBody>
          </p:sp>
          <p:sp>
            <p:nvSpPr>
              <p:cNvPr id="12331" name="Rectangle 16"/>
              <p:cNvSpPr>
                <a:spLocks noChangeArrowheads="1"/>
              </p:cNvSpPr>
              <p:nvPr/>
            </p:nvSpPr>
            <p:spPr bwMode="auto">
              <a:xfrm>
                <a:off x="4093" y="601"/>
                <a:ext cx="149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15000"/>
                  </a:spcBef>
                  <a:spcAft>
                    <a:spcPct val="15000"/>
                  </a:spcAft>
                  <a:buClr>
                    <a:srgbClr val="3366FF"/>
                  </a:buClr>
                  <a:buSzPct val="80000"/>
                  <a:buFont typeface="Wingdings" pitchFamily="2" charset="2"/>
                  <a:buNone/>
                </a:pPr>
                <a:r>
                  <a:rPr kumimoji="0" lang="zh-CN" altLang="en-US" sz="2400" dirty="0">
                    <a:ea typeface="楷体" panose="02010609060101010101" pitchFamily="49" charset="-122"/>
                  </a:rPr>
                  <a:t>光谱宽度</a:t>
                </a:r>
              </a:p>
            </p:txBody>
          </p:sp>
          <p:sp>
            <p:nvSpPr>
              <p:cNvPr id="12332" name="Rectangle 17"/>
              <p:cNvSpPr>
                <a:spLocks noChangeArrowheads="1"/>
              </p:cNvSpPr>
              <p:nvPr/>
            </p:nvSpPr>
            <p:spPr bwMode="auto">
              <a:xfrm>
                <a:off x="2551" y="601"/>
                <a:ext cx="154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15000"/>
                  </a:spcBef>
                  <a:spcAft>
                    <a:spcPct val="15000"/>
                  </a:spcAft>
                  <a:buClr>
                    <a:srgbClr val="3366FF"/>
                  </a:buClr>
                  <a:buSzPct val="80000"/>
                  <a:buFont typeface="Wingdings" pitchFamily="2" charset="2"/>
                  <a:buNone/>
                </a:pPr>
                <a:r>
                  <a:rPr kumimoji="0" lang="zh-CN" altLang="en-US" sz="2400" dirty="0">
                    <a:ea typeface="楷体" panose="02010609060101010101" pitchFamily="49" charset="-122"/>
                  </a:rPr>
                  <a:t>发散角</a:t>
                </a:r>
              </a:p>
            </p:txBody>
          </p:sp>
          <p:sp>
            <p:nvSpPr>
              <p:cNvPr id="12333" name="Rectangle 18"/>
              <p:cNvSpPr>
                <a:spLocks noChangeArrowheads="1"/>
              </p:cNvSpPr>
              <p:nvPr/>
            </p:nvSpPr>
            <p:spPr bwMode="auto">
              <a:xfrm>
                <a:off x="873" y="601"/>
                <a:ext cx="167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15000"/>
                  </a:spcBef>
                  <a:spcAft>
                    <a:spcPct val="15000"/>
                  </a:spcAft>
                  <a:buClr>
                    <a:srgbClr val="3366FF"/>
                  </a:buClr>
                  <a:buSzPct val="80000"/>
                  <a:buFont typeface="Wingdings" pitchFamily="2" charset="2"/>
                  <a:buNone/>
                </a:pPr>
                <a:r>
                  <a:rPr kumimoji="0" lang="zh-CN" altLang="en-US" sz="2400" dirty="0">
                    <a:ea typeface="楷体" panose="02010609060101010101" pitchFamily="49" charset="-122"/>
                  </a:rPr>
                  <a:t>能量</a:t>
                </a:r>
              </a:p>
            </p:txBody>
          </p:sp>
          <p:sp>
            <p:nvSpPr>
              <p:cNvPr id="12334" name="Rectangle 19"/>
              <p:cNvSpPr>
                <a:spLocks noChangeArrowheads="1"/>
              </p:cNvSpPr>
              <p:nvPr/>
            </p:nvSpPr>
            <p:spPr bwMode="auto">
              <a:xfrm>
                <a:off x="238" y="601"/>
                <a:ext cx="63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Clr>
                    <a:srgbClr val="3366FF"/>
                  </a:buClr>
                  <a:buSzPct val="80000"/>
                  <a:buFont typeface="Wingdings" pitchFamily="2" charset="2"/>
                  <a:buNone/>
                </a:pPr>
                <a:endParaRPr kumimoji="0" lang="zh-CN" altLang="zh-CN" sz="2800">
                  <a:ea typeface="宋体" pitchFamily="2" charset="-122"/>
                </a:endParaRPr>
              </a:p>
            </p:txBody>
          </p:sp>
          <p:sp>
            <p:nvSpPr>
              <p:cNvPr id="12335" name="Line 20"/>
              <p:cNvSpPr>
                <a:spLocks noChangeShapeType="1"/>
              </p:cNvSpPr>
              <p:nvPr/>
            </p:nvSpPr>
            <p:spPr bwMode="auto">
              <a:xfrm>
                <a:off x="238" y="601"/>
                <a:ext cx="535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12336" name="Line 21"/>
              <p:cNvSpPr>
                <a:spLocks noChangeShapeType="1"/>
              </p:cNvSpPr>
              <p:nvPr/>
            </p:nvSpPr>
            <p:spPr bwMode="auto">
              <a:xfrm>
                <a:off x="238" y="927"/>
                <a:ext cx="53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12337" name="Line 22"/>
              <p:cNvSpPr>
                <a:spLocks noChangeShapeType="1"/>
              </p:cNvSpPr>
              <p:nvPr/>
            </p:nvSpPr>
            <p:spPr bwMode="auto">
              <a:xfrm>
                <a:off x="238" y="1281"/>
                <a:ext cx="53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12338" name="Line 23"/>
              <p:cNvSpPr>
                <a:spLocks noChangeShapeType="1"/>
              </p:cNvSpPr>
              <p:nvPr/>
            </p:nvSpPr>
            <p:spPr bwMode="auto">
              <a:xfrm>
                <a:off x="238" y="1689"/>
                <a:ext cx="53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12339" name="Line 24"/>
              <p:cNvSpPr>
                <a:spLocks noChangeShapeType="1"/>
              </p:cNvSpPr>
              <p:nvPr/>
            </p:nvSpPr>
            <p:spPr bwMode="auto">
              <a:xfrm>
                <a:off x="238" y="2052"/>
                <a:ext cx="535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12340" name="Line 25"/>
              <p:cNvSpPr>
                <a:spLocks noChangeShapeType="1"/>
              </p:cNvSpPr>
              <p:nvPr/>
            </p:nvSpPr>
            <p:spPr bwMode="auto">
              <a:xfrm>
                <a:off x="238" y="601"/>
                <a:ext cx="0" cy="145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12341" name="Line 26"/>
              <p:cNvSpPr>
                <a:spLocks noChangeShapeType="1"/>
              </p:cNvSpPr>
              <p:nvPr/>
            </p:nvSpPr>
            <p:spPr bwMode="auto">
              <a:xfrm>
                <a:off x="873" y="601"/>
                <a:ext cx="0" cy="14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12342" name="Line 27"/>
              <p:cNvSpPr>
                <a:spLocks noChangeShapeType="1"/>
              </p:cNvSpPr>
              <p:nvPr/>
            </p:nvSpPr>
            <p:spPr bwMode="auto">
              <a:xfrm>
                <a:off x="2551" y="601"/>
                <a:ext cx="0" cy="14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12343" name="Line 28"/>
              <p:cNvSpPr>
                <a:spLocks noChangeShapeType="1"/>
              </p:cNvSpPr>
              <p:nvPr/>
            </p:nvSpPr>
            <p:spPr bwMode="auto">
              <a:xfrm>
                <a:off x="4093" y="601"/>
                <a:ext cx="0" cy="14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12344" name="Line 29"/>
              <p:cNvSpPr>
                <a:spLocks noChangeShapeType="1"/>
              </p:cNvSpPr>
              <p:nvPr/>
            </p:nvSpPr>
            <p:spPr bwMode="auto">
              <a:xfrm>
                <a:off x="5591" y="601"/>
                <a:ext cx="0" cy="145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</p:grpSp>
        <p:graphicFrame>
          <p:nvGraphicFramePr>
            <p:cNvPr id="12293" name="Object 30"/>
            <p:cNvGraphicFramePr>
              <a:graphicFrameLocks noChangeAspect="1"/>
            </p:cNvGraphicFramePr>
            <p:nvPr/>
          </p:nvGraphicFramePr>
          <p:xfrm>
            <a:off x="2960" y="1735"/>
            <a:ext cx="62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5" name="公式" r:id="rId3" imgW="533160" imgH="228600" progId="Equation.3">
                    <p:embed/>
                  </p:oleObj>
                </mc:Choice>
                <mc:Fallback>
                  <p:oleObj name="公式" r:id="rId3" imgW="533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0" y="1735"/>
                          <a:ext cx="62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31"/>
            <p:cNvGraphicFramePr>
              <a:graphicFrameLocks noChangeAspect="1"/>
            </p:cNvGraphicFramePr>
            <p:nvPr/>
          </p:nvGraphicFramePr>
          <p:xfrm>
            <a:off x="4176" y="1728"/>
            <a:ext cx="119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6" name="公式" r:id="rId5" imgW="1015920" imgH="215640" progId="Equation.3">
                    <p:embed/>
                  </p:oleObj>
                </mc:Choice>
                <mc:Fallback>
                  <p:oleObj name="公式" r:id="rId5" imgW="10159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728"/>
                          <a:ext cx="1195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3563938" y="3429000"/>
            <a:ext cx="5580062" cy="1720850"/>
            <a:chOff x="2245" y="2160"/>
            <a:chExt cx="3515" cy="1084"/>
          </a:xfrm>
        </p:grpSpPr>
        <p:sp>
          <p:nvSpPr>
            <p:cNvPr id="12317" name="Text Box 32"/>
            <p:cNvSpPr txBox="1">
              <a:spLocks noChangeArrowheads="1"/>
            </p:cNvSpPr>
            <p:nvPr/>
          </p:nvSpPr>
          <p:spPr bwMode="auto">
            <a:xfrm>
              <a:off x="2245" y="2160"/>
              <a:ext cx="3515" cy="1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25513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defTabSz="925513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defTabSz="925513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defTabSz="925513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defTabSz="925513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defTabSz="9255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defTabSz="9255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defTabSz="9255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defTabSz="9255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与激光振荡器的不同点</a:t>
              </a:r>
            </a:p>
            <a:p>
              <a:pPr algn="l" eaLnBrk="1" hangingPunct="1">
                <a:lnSpc>
                  <a:spcPct val="155000"/>
                </a:lnSpc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入射光：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ASE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，非准单色光 谱线宽</a:t>
              </a:r>
              <a:r>
                <a:rPr lang="en-US" altLang="zh-CN" sz="2400" b="0" i="1" dirty="0" err="1"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2400" b="0" dirty="0" err="1">
                  <a:latin typeface="Symbol" pitchFamily="18" charset="2"/>
                  <a:ea typeface="黑体" pitchFamily="49" charset="-122"/>
                </a:rPr>
                <a:t>n</a:t>
              </a:r>
              <a:r>
                <a:rPr lang="zh-CN" altLang="en-US" dirty="0">
                  <a:latin typeface="Times New Roman" pitchFamily="18" charset="0"/>
                  <a:ea typeface="楷体" panose="02010609060101010101" pitchFamily="49" charset="-122"/>
                </a:rPr>
                <a:t>足够小</a:t>
              </a:r>
              <a:r>
                <a:rPr lang="zh-CN" altLang="en-US" sz="2400" b="0" dirty="0">
                  <a:latin typeface="Times New Roman" pitchFamily="18" charset="0"/>
                  <a:ea typeface="黑体" pitchFamily="49" charset="-122"/>
                </a:rPr>
                <a:t>，            </a:t>
              </a:r>
              <a:r>
                <a:rPr lang="zh-CN" altLang="en-US" dirty="0">
                  <a:latin typeface="Times New Roman" pitchFamily="18" charset="0"/>
                  <a:ea typeface="楷体" panose="02010609060101010101" pitchFamily="49" charset="-122"/>
                </a:rPr>
                <a:t>可作准单色光处理</a:t>
              </a:r>
            </a:p>
          </p:txBody>
        </p:sp>
        <p:graphicFrame>
          <p:nvGraphicFramePr>
            <p:cNvPr id="12292" name="Object 33"/>
            <p:cNvGraphicFramePr>
              <a:graphicFrameLocks noChangeAspect="1"/>
            </p:cNvGraphicFramePr>
            <p:nvPr/>
          </p:nvGraphicFramePr>
          <p:xfrm>
            <a:off x="3061" y="2931"/>
            <a:ext cx="67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7" name="公式" r:id="rId7" imgW="609480" imgH="215640" progId="Equation.3">
                    <p:embed/>
                  </p:oleObj>
                </mc:Choice>
                <mc:Fallback>
                  <p:oleObj name="公式" r:id="rId7" imgW="609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931"/>
                          <a:ext cx="672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3922" name="Text Box 34"/>
          <p:cNvSpPr txBox="1">
            <a:spLocks noChangeArrowheads="1"/>
          </p:cNvSpPr>
          <p:nvPr/>
        </p:nvSpPr>
        <p:spPr bwMode="auto">
          <a:xfrm>
            <a:off x="381000" y="3276600"/>
            <a:ext cx="1808508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800" b="0" dirty="0">
                <a:latin typeface="Times New Roman" pitchFamily="18" charset="0"/>
                <a:ea typeface="黑体" pitchFamily="49" charset="-122"/>
              </a:rPr>
              <a:t>1 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ASE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强度</a:t>
            </a:r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609600" y="4149725"/>
            <a:ext cx="2887663" cy="982663"/>
            <a:chOff x="384" y="2614"/>
            <a:chExt cx="1819" cy="619"/>
          </a:xfrm>
        </p:grpSpPr>
        <p:grpSp>
          <p:nvGrpSpPr>
            <p:cNvPr id="12305" name="Group 52"/>
            <p:cNvGrpSpPr>
              <a:grpSpLocks/>
            </p:cNvGrpSpPr>
            <p:nvPr/>
          </p:nvGrpSpPr>
          <p:grpSpPr bwMode="auto">
            <a:xfrm>
              <a:off x="384" y="2614"/>
              <a:ext cx="1819" cy="619"/>
              <a:chOff x="384" y="2614"/>
              <a:chExt cx="1819" cy="619"/>
            </a:xfrm>
          </p:grpSpPr>
          <p:sp>
            <p:nvSpPr>
              <p:cNvPr id="12308" name="Line 35"/>
              <p:cNvSpPr>
                <a:spLocks noChangeShapeType="1"/>
              </p:cNvSpPr>
              <p:nvPr/>
            </p:nvSpPr>
            <p:spPr bwMode="auto">
              <a:xfrm>
                <a:off x="384" y="3024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12309" name="Rectangle 36"/>
              <p:cNvSpPr>
                <a:spLocks noChangeArrowheads="1"/>
              </p:cNvSpPr>
              <p:nvPr/>
            </p:nvSpPr>
            <p:spPr bwMode="auto">
              <a:xfrm>
                <a:off x="528" y="2620"/>
                <a:ext cx="1361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12310" name="Line 38"/>
              <p:cNvSpPr>
                <a:spLocks noChangeShapeType="1"/>
              </p:cNvSpPr>
              <p:nvPr/>
            </p:nvSpPr>
            <p:spPr bwMode="auto">
              <a:xfrm flipV="1">
                <a:off x="884" y="2614"/>
                <a:ext cx="998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12311" name="Line 39"/>
              <p:cNvSpPr>
                <a:spLocks noChangeShapeType="1"/>
              </p:cNvSpPr>
              <p:nvPr/>
            </p:nvSpPr>
            <p:spPr bwMode="auto">
              <a:xfrm>
                <a:off x="891" y="2756"/>
                <a:ext cx="998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12312" name="Line 40"/>
              <p:cNvSpPr>
                <a:spLocks noChangeShapeType="1"/>
              </p:cNvSpPr>
              <p:nvPr/>
            </p:nvSpPr>
            <p:spPr bwMode="auto">
              <a:xfrm>
                <a:off x="891" y="2756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12313" name="Text Box 42"/>
              <p:cNvSpPr txBox="1">
                <a:spLocks noChangeArrowheads="1"/>
              </p:cNvSpPr>
              <p:nvPr/>
            </p:nvSpPr>
            <p:spPr bwMode="auto">
              <a:xfrm>
                <a:off x="438" y="298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latin typeface="Times New Roman" pitchFamily="18" charset="0"/>
                    <a:ea typeface="黑体" pitchFamily="49" charset="-122"/>
                  </a:rPr>
                  <a:t>0</a:t>
                </a:r>
              </a:p>
            </p:txBody>
          </p:sp>
          <p:sp>
            <p:nvSpPr>
              <p:cNvPr id="12314" name="Text Box 43"/>
              <p:cNvSpPr txBox="1">
                <a:spLocks noChangeArrowheads="1"/>
              </p:cNvSpPr>
              <p:nvPr/>
            </p:nvSpPr>
            <p:spPr bwMode="auto">
              <a:xfrm>
                <a:off x="801" y="2983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latin typeface="Times New Roman" pitchFamily="18" charset="0"/>
                    <a:ea typeface="黑体" pitchFamily="49" charset="-122"/>
                  </a:rPr>
                  <a:t>z</a:t>
                </a:r>
              </a:p>
            </p:txBody>
          </p:sp>
          <p:sp>
            <p:nvSpPr>
              <p:cNvPr id="12315" name="Text Box 44"/>
              <p:cNvSpPr txBox="1">
                <a:spLocks noChangeArrowheads="1"/>
              </p:cNvSpPr>
              <p:nvPr/>
            </p:nvSpPr>
            <p:spPr bwMode="auto">
              <a:xfrm>
                <a:off x="1799" y="298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 i="1">
                    <a:latin typeface="Times New Roman" pitchFamily="18" charset="0"/>
                    <a:ea typeface="黑体" pitchFamily="49" charset="-122"/>
                  </a:rPr>
                  <a:t>l</a:t>
                </a:r>
              </a:p>
            </p:txBody>
          </p:sp>
          <p:sp>
            <p:nvSpPr>
              <p:cNvPr id="12316" name="Text Box 45"/>
              <p:cNvSpPr txBox="1">
                <a:spLocks noChangeArrowheads="1"/>
              </p:cNvSpPr>
              <p:nvPr/>
            </p:nvSpPr>
            <p:spPr bwMode="auto">
              <a:xfrm>
                <a:off x="2016" y="2976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latin typeface="Times New Roman" pitchFamily="18" charset="0"/>
                    <a:ea typeface="黑体" pitchFamily="49" charset="-122"/>
                  </a:rPr>
                  <a:t>z</a:t>
                </a:r>
              </a:p>
            </p:txBody>
          </p:sp>
        </p:grpSp>
        <p:sp>
          <p:nvSpPr>
            <p:cNvPr id="12306" name="Line 37"/>
            <p:cNvSpPr>
              <a:spLocks noChangeShapeType="1"/>
            </p:cNvSpPr>
            <p:nvPr/>
          </p:nvSpPr>
          <p:spPr bwMode="auto">
            <a:xfrm flipH="1">
              <a:off x="528" y="2983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12307" name="Line 41"/>
            <p:cNvSpPr>
              <a:spLocks noChangeShapeType="1"/>
            </p:cNvSpPr>
            <p:nvPr/>
          </p:nvSpPr>
          <p:spPr bwMode="auto">
            <a:xfrm flipH="1">
              <a:off x="1892" y="2983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sp>
        <p:nvSpPr>
          <p:cNvPr id="293937" name="Text Box 49"/>
          <p:cNvSpPr txBox="1">
            <a:spLocks noChangeArrowheads="1"/>
          </p:cNvSpPr>
          <p:nvPr/>
        </p:nvSpPr>
        <p:spPr bwMode="auto">
          <a:xfrm>
            <a:off x="3810000" y="5229225"/>
            <a:ext cx="5334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讨论前提条件</a:t>
            </a:r>
          </a:p>
          <a:p>
            <a:pPr algn="l"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 2" pitchFamily="18" charset="2"/>
              </a:rPr>
              <a:t>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 </a:t>
            </a:r>
            <a:r>
              <a:rPr lang="zh-CN" altLang="en-US" u="sng" dirty="0">
                <a:latin typeface="楷体" panose="02010609060101010101" pitchFamily="49" charset="-122"/>
                <a:ea typeface="楷体" panose="02010609060101010101" pitchFamily="49" charset="-122"/>
              </a:rPr>
              <a:t>无损耗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u="sng" dirty="0">
                <a:latin typeface="楷体" panose="02010609060101010101" pitchFamily="49" charset="-122"/>
                <a:ea typeface="楷体" panose="02010609060101010101" pitchFamily="49" charset="-122"/>
              </a:rPr>
              <a:t>非饱和放大器</a:t>
            </a:r>
            <a:r>
              <a:rPr lang="zh-CN" altLang="en-US" sz="2400" b="0" dirty="0">
                <a:latin typeface="Times New Roman" pitchFamily="18" charset="0"/>
                <a:ea typeface="黑体" pitchFamily="49" charset="-122"/>
              </a:rPr>
              <a:t>   </a:t>
            </a:r>
            <a:r>
              <a:rPr lang="en-US" altLang="zh-CN" sz="2400" b="0" dirty="0">
                <a:latin typeface="Symbol" pitchFamily="18" charset="2"/>
                <a:ea typeface="黑体" pitchFamily="49" charset="-122"/>
              </a:rPr>
              <a:t>a</a:t>
            </a:r>
            <a:r>
              <a:rPr lang="en-US" altLang="zh-CN" sz="2400" b="0" baseline="-250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2400" b="0" dirty="0">
                <a:latin typeface="Times New Roman" pitchFamily="18" charset="0"/>
                <a:ea typeface="黑体" pitchFamily="49" charset="-122"/>
              </a:rPr>
              <a:t>=0 ,  g</a:t>
            </a:r>
            <a:r>
              <a:rPr lang="en-US" altLang="zh-CN" sz="2400" b="0" baseline="30000" dirty="0">
                <a:latin typeface="Times New Roman" pitchFamily="18" charset="0"/>
                <a:ea typeface="黑体" pitchFamily="49" charset="-122"/>
              </a:rPr>
              <a:t>0</a:t>
            </a:r>
          </a:p>
        </p:txBody>
      </p: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468313" y="5300663"/>
            <a:ext cx="3097212" cy="1136650"/>
            <a:chOff x="380" y="3430"/>
            <a:chExt cx="1951" cy="716"/>
          </a:xfrm>
        </p:grpSpPr>
        <p:sp>
          <p:nvSpPr>
            <p:cNvPr id="12302" name="Line 46"/>
            <p:cNvSpPr>
              <a:spLocks noChangeShapeType="1"/>
            </p:cNvSpPr>
            <p:nvPr/>
          </p:nvSpPr>
          <p:spPr bwMode="auto">
            <a:xfrm>
              <a:off x="380" y="4006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grpSp>
          <p:nvGrpSpPr>
            <p:cNvPr id="12303" name="Group 55"/>
            <p:cNvGrpSpPr>
              <a:grpSpLocks/>
            </p:cNvGrpSpPr>
            <p:nvPr/>
          </p:nvGrpSpPr>
          <p:grpSpPr bwMode="auto">
            <a:xfrm>
              <a:off x="476" y="3430"/>
              <a:ext cx="1807" cy="716"/>
              <a:chOff x="432" y="3456"/>
              <a:chExt cx="1807" cy="716"/>
            </a:xfrm>
          </p:grpSpPr>
          <p:graphicFrame>
            <p:nvGraphicFramePr>
              <p:cNvPr id="12290" name="Object 47"/>
              <p:cNvGraphicFramePr>
                <a:graphicFrameLocks noChangeAspect="1"/>
              </p:cNvGraphicFramePr>
              <p:nvPr/>
            </p:nvGraphicFramePr>
            <p:xfrm>
              <a:off x="432" y="3456"/>
              <a:ext cx="1728" cy="5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38" name="VISIO" r:id="rId9" imgW="1487160" imgH="486000" progId="Visio.Drawing.6">
                      <p:embed/>
                    </p:oleObj>
                  </mc:Choice>
                  <mc:Fallback>
                    <p:oleObj name="VISIO" r:id="rId9" imgW="1487160" imgH="486000" progId="Visio.Drawing.6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3456"/>
                            <a:ext cx="1728" cy="5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4" name="Line 48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336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graphicFrame>
            <p:nvGraphicFramePr>
              <p:cNvPr id="12291" name="Object 50"/>
              <p:cNvGraphicFramePr>
                <a:graphicFrameLocks noChangeAspect="1"/>
              </p:cNvGraphicFramePr>
              <p:nvPr/>
            </p:nvGraphicFramePr>
            <p:xfrm>
              <a:off x="2112" y="4032"/>
              <a:ext cx="127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39" name="公式" r:id="rId11" imgW="126720" imgH="139680" progId="Equation.3">
                      <p:embed/>
                    </p:oleObj>
                  </mc:Choice>
                  <mc:Fallback>
                    <p:oleObj name="公式" r:id="rId11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4032"/>
                            <a:ext cx="127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588081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/>
      <p:bldP spid="293922" grpId="0"/>
      <p:bldP spid="2939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914" name="Object 2"/>
          <p:cNvGraphicFramePr>
            <a:graphicFrameLocks noChangeAspect="1"/>
          </p:cNvGraphicFramePr>
          <p:nvPr/>
        </p:nvGraphicFramePr>
        <p:xfrm>
          <a:off x="457200" y="381000"/>
          <a:ext cx="82296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公式" r:id="rId3" imgW="5130720" imgH="495000" progId="Equation.3">
                  <p:embed/>
                </p:oleObj>
              </mc:Choice>
              <mc:Fallback>
                <p:oleObj name="公式" r:id="rId3" imgW="51307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"/>
                        <a:ext cx="82296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5" name="Object 3"/>
          <p:cNvGraphicFramePr>
            <a:graphicFrameLocks noChangeAspect="1"/>
          </p:cNvGraphicFramePr>
          <p:nvPr/>
        </p:nvGraphicFramePr>
        <p:xfrm>
          <a:off x="2057400" y="1371600"/>
          <a:ext cx="65532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公式" r:id="rId5" imgW="3670200" imgH="469800" progId="Equation.3">
                  <p:embed/>
                </p:oleObj>
              </mc:Choice>
              <mc:Fallback>
                <p:oleObj name="公式" r:id="rId5" imgW="3670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65532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0" y="1557338"/>
            <a:ext cx="17430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ASE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光强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0" y="2133600"/>
            <a:ext cx="9144000" cy="1085850"/>
            <a:chOff x="0" y="1344"/>
            <a:chExt cx="5760" cy="684"/>
          </a:xfrm>
        </p:grpSpPr>
        <p:sp>
          <p:nvSpPr>
            <p:cNvPr id="13338" name="Text Box 5"/>
            <p:cNvSpPr txBox="1">
              <a:spLocks noChangeArrowheads="1"/>
            </p:cNvSpPr>
            <p:nvPr/>
          </p:nvSpPr>
          <p:spPr bwMode="auto">
            <a:xfrm>
              <a:off x="0" y="1344"/>
              <a:ext cx="5760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5000"/>
                </a:lnSpc>
              </a:pPr>
              <a:r>
                <a:rPr lang="zh-CN" altLang="en-US" dirty="0">
                  <a:ea typeface="楷体" panose="02010609060101010101" pitchFamily="49" charset="-122"/>
                </a:rPr>
                <a:t>对</a:t>
              </a:r>
              <a:r>
                <a:rPr lang="en-US" altLang="zh-CN" b="0" dirty="0">
                  <a:latin typeface="Symbol" pitchFamily="18" charset="2"/>
                  <a:ea typeface="黑体" pitchFamily="49" charset="-122"/>
                </a:rPr>
                <a:t>DW </a:t>
              </a:r>
              <a:r>
                <a:rPr lang="zh-CN" altLang="en-US" dirty="0">
                  <a:latin typeface="Symbol" pitchFamily="18" charset="2"/>
                  <a:ea typeface="楷体" panose="02010609060101010101" pitchFamily="49" charset="-122"/>
                </a:rPr>
                <a:t>处理</a:t>
              </a:r>
              <a:r>
                <a:rPr lang="en-US" altLang="zh-CN" b="0" dirty="0">
                  <a:latin typeface="Symbol" pitchFamily="18" charset="2"/>
                  <a:ea typeface="黑体" pitchFamily="49" charset="-122"/>
                </a:rPr>
                <a:t>:  </a:t>
              </a:r>
              <a:r>
                <a:rPr lang="en-US" altLang="zh-CN" b="0" i="1" dirty="0">
                  <a:latin typeface="Times New Roman" pitchFamily="18" charset="0"/>
                  <a:ea typeface="黑体" pitchFamily="49" charset="-122"/>
                </a:rPr>
                <a:t>l-z &gt;&gt;d</a:t>
              </a:r>
              <a:r>
                <a:rPr lang="en-US" altLang="zh-CN" b="0" i="1" dirty="0">
                  <a:ea typeface="黑体" pitchFamily="49" charset="-122"/>
                </a:rPr>
                <a:t>  </a:t>
              </a:r>
              <a:r>
                <a:rPr lang="en-US" altLang="zh-CN" b="0" dirty="0">
                  <a:latin typeface="Symbol" pitchFamily="18" charset="2"/>
                  <a:ea typeface="黑体" pitchFamily="49" charset="-122"/>
                </a:rPr>
                <a:t>DW</a:t>
              </a:r>
              <a:r>
                <a:rPr lang="en-US" altLang="zh-CN" b="0" dirty="0">
                  <a:ea typeface="黑体" pitchFamily="49" charset="-122"/>
                </a:rPr>
                <a:t> </a:t>
              </a:r>
              <a:r>
                <a:rPr lang="zh-CN" altLang="en-US" dirty="0">
                  <a:ea typeface="楷体" panose="02010609060101010101" pitchFamily="49" charset="-122"/>
                </a:rPr>
                <a:t>变化较</a:t>
              </a:r>
              <a:r>
                <a:rPr lang="zh-CN" altLang="en-US" b="0" dirty="0">
                  <a:ea typeface="黑体" pitchFamily="49" charset="-122"/>
                </a:rPr>
                <a:t> </a:t>
              </a:r>
              <a:r>
                <a:rPr lang="en-US" altLang="zh-CN" b="0" dirty="0">
                  <a:latin typeface="Times New Roman" pitchFamily="18" charset="0"/>
                  <a:ea typeface="黑体" pitchFamily="49" charset="-122"/>
                </a:rPr>
                <a:t>e</a:t>
              </a:r>
              <a:r>
                <a:rPr lang="en-US" altLang="zh-CN" b="0" baseline="30000" dirty="0">
                  <a:latin typeface="Times New Roman" pitchFamily="18" charset="0"/>
                  <a:ea typeface="黑体" pitchFamily="49" charset="-122"/>
                </a:rPr>
                <a:t>-g(</a:t>
              </a:r>
              <a:r>
                <a:rPr lang="el-GR" altLang="zh-CN" b="0" baseline="30000" dirty="0">
                  <a:latin typeface="黑体" pitchFamily="49" charset="-122"/>
                  <a:ea typeface="黑体" pitchFamily="49" charset="-122"/>
                </a:rPr>
                <a:t>ν</a:t>
              </a:r>
              <a:r>
                <a:rPr lang="en-US" altLang="zh-CN" b="0" baseline="30000" dirty="0">
                  <a:latin typeface="Times New Roman" pitchFamily="18" charset="0"/>
                  <a:ea typeface="黑体" pitchFamily="49" charset="-122"/>
                </a:rPr>
                <a:t>)z</a:t>
              </a:r>
              <a:r>
                <a:rPr lang="en-US" altLang="zh-CN" b="0" dirty="0"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lang="zh-CN" altLang="en-US" dirty="0">
                  <a:ea typeface="楷体" panose="02010609060101010101" pitchFamily="49" charset="-122"/>
                </a:rPr>
                <a:t>慢得多</a:t>
              </a:r>
            </a:p>
            <a:p>
              <a:pPr algn="l" eaLnBrk="1" hangingPunct="1">
                <a:lnSpc>
                  <a:spcPct val="125000"/>
                </a:lnSpc>
              </a:pPr>
              <a:r>
                <a:rPr lang="zh-CN" altLang="en-US" b="0" dirty="0">
                  <a:ea typeface="黑体" pitchFamily="49" charset="-122"/>
                </a:rPr>
                <a:t>                   </a:t>
              </a:r>
              <a:r>
                <a:rPr lang="en-US" altLang="zh-CN" b="0" i="1" dirty="0">
                  <a:latin typeface="Times New Roman" pitchFamily="18" charset="0"/>
                  <a:ea typeface="黑体" pitchFamily="49" charset="-122"/>
                </a:rPr>
                <a:t>l-z ~ d</a:t>
              </a:r>
              <a:r>
                <a:rPr lang="en-US" altLang="zh-CN" b="0" i="1" dirty="0">
                  <a:ea typeface="黑体" pitchFamily="49" charset="-122"/>
                </a:rPr>
                <a:t>    </a:t>
              </a:r>
              <a:r>
                <a:rPr lang="en-US" altLang="zh-CN" b="0" dirty="0">
                  <a:latin typeface="Symbol" pitchFamily="18" charset="2"/>
                  <a:ea typeface="黑体" pitchFamily="49" charset="-122"/>
                </a:rPr>
                <a:t>DW</a:t>
              </a:r>
              <a:r>
                <a:rPr lang="en-US" altLang="zh-CN" b="0" dirty="0">
                  <a:ea typeface="黑体" pitchFamily="49" charset="-122"/>
                </a:rPr>
                <a:t> </a:t>
              </a:r>
              <a:r>
                <a:rPr lang="zh-CN" altLang="en-US" dirty="0">
                  <a:ea typeface="楷体" panose="02010609060101010101" pitchFamily="49" charset="-122"/>
                </a:rPr>
                <a:t>变化对</a:t>
              </a:r>
              <a:r>
                <a:rPr lang="en-US" altLang="zh-CN" b="0" dirty="0">
                  <a:latin typeface="Times New Roman" pitchFamily="18" charset="0"/>
                  <a:ea typeface="黑体" pitchFamily="49" charset="-122"/>
                </a:rPr>
                <a:t>ASE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贡献可忽略 故</a:t>
              </a:r>
              <a:r>
                <a:rPr lang="en-US" altLang="zh-CN" b="0" dirty="0" err="1">
                  <a:latin typeface="Symbol" pitchFamily="18" charset="2"/>
                  <a:ea typeface="黑体" pitchFamily="49" charset="-122"/>
                </a:rPr>
                <a:t>DW</a:t>
              </a:r>
              <a:r>
                <a:rPr lang="en-US" altLang="zh-CN" b="0" baseline="-25000" dirty="0" err="1">
                  <a:ea typeface="黑体" pitchFamily="49" charset="-122"/>
                </a:rPr>
                <a:t>z</a:t>
              </a:r>
              <a:r>
                <a:rPr lang="en-US" altLang="zh-CN" b="0" dirty="0">
                  <a:latin typeface="Symbol" pitchFamily="18" charset="2"/>
                  <a:ea typeface="黑体" pitchFamily="49" charset="-122"/>
                </a:rPr>
                <a:t> </a:t>
              </a:r>
              <a:r>
                <a:rPr lang="en-US" altLang="zh-CN" b="0" dirty="0">
                  <a:latin typeface="Symbol" pitchFamily="18" charset="2"/>
                  <a:ea typeface="黑体" pitchFamily="49" charset="-122"/>
                  <a:sym typeface="Symbol" pitchFamily="18" charset="2"/>
                </a:rPr>
                <a:t></a:t>
              </a:r>
              <a:r>
                <a:rPr lang="en-US" altLang="zh-CN" b="0" dirty="0">
                  <a:latin typeface="Symbol" pitchFamily="18" charset="2"/>
                  <a:ea typeface="黑体" pitchFamily="49" charset="-122"/>
                </a:rPr>
                <a:t>DW</a:t>
              </a:r>
            </a:p>
          </p:txBody>
        </p:sp>
        <p:sp>
          <p:nvSpPr>
            <p:cNvPr id="13339" name="Line 6"/>
            <p:cNvSpPr>
              <a:spLocks noChangeShapeType="1"/>
            </p:cNvSpPr>
            <p:nvPr/>
          </p:nvSpPr>
          <p:spPr bwMode="auto">
            <a:xfrm>
              <a:off x="5284" y="1706"/>
              <a:ext cx="2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294919" name="Object 7"/>
          <p:cNvGraphicFramePr>
            <a:graphicFrameLocks noChangeAspect="1"/>
          </p:cNvGraphicFramePr>
          <p:nvPr/>
        </p:nvGraphicFramePr>
        <p:xfrm>
          <a:off x="3276600" y="5181600"/>
          <a:ext cx="543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3" name="公式" r:id="rId7" imgW="2806560" imgH="520560" progId="Equation.3">
                  <p:embed/>
                </p:oleObj>
              </mc:Choice>
              <mc:Fallback>
                <p:oleObj name="公式" r:id="rId7" imgW="28065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81600"/>
                        <a:ext cx="5435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0" name="Object 8"/>
          <p:cNvGraphicFramePr>
            <a:graphicFrameLocks noChangeAspect="1"/>
          </p:cNvGraphicFramePr>
          <p:nvPr/>
        </p:nvGraphicFramePr>
        <p:xfrm>
          <a:off x="4191000" y="4005263"/>
          <a:ext cx="49530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公式" r:id="rId9" imgW="2514600" imgH="469800" progId="Equation.3">
                  <p:embed/>
                </p:oleObj>
              </mc:Choice>
              <mc:Fallback>
                <p:oleObj name="公式" r:id="rId9" imgW="2514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005263"/>
                        <a:ext cx="49530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1" name="Object 9"/>
          <p:cNvGraphicFramePr>
            <a:graphicFrameLocks noChangeAspect="1"/>
          </p:cNvGraphicFramePr>
          <p:nvPr/>
        </p:nvGraphicFramePr>
        <p:xfrm>
          <a:off x="533400" y="4191000"/>
          <a:ext cx="2590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公式" r:id="rId11" imgW="1447560" imgH="279360" progId="Equation.3">
                  <p:embed/>
                </p:oleObj>
              </mc:Choice>
              <mc:Fallback>
                <p:oleObj name="公式" r:id="rId11" imgW="1447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91000"/>
                        <a:ext cx="25908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3" name="Text Box 11"/>
          <p:cNvSpPr txBox="1">
            <a:spLocks noChangeArrowheads="1"/>
          </p:cNvSpPr>
          <p:nvPr/>
        </p:nvSpPr>
        <p:spPr bwMode="auto">
          <a:xfrm>
            <a:off x="250825" y="3357563"/>
            <a:ext cx="16795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ea typeface="楷体" panose="02010609060101010101" pitchFamily="49" charset="-122"/>
              </a:rPr>
              <a:t>初始条件</a:t>
            </a:r>
            <a:r>
              <a:rPr lang="zh-CN" altLang="en-US" sz="2400" b="0" dirty="0">
                <a:ea typeface="黑体" pitchFamily="49" charset="-122"/>
              </a:rPr>
              <a:t>  </a:t>
            </a:r>
          </a:p>
        </p:txBody>
      </p:sp>
      <p:graphicFrame>
        <p:nvGraphicFramePr>
          <p:cNvPr id="294924" name="Object 12"/>
          <p:cNvGraphicFramePr>
            <a:graphicFrameLocks noChangeAspect="1"/>
          </p:cNvGraphicFramePr>
          <p:nvPr/>
        </p:nvGraphicFramePr>
        <p:xfrm>
          <a:off x="2195513" y="3500438"/>
          <a:ext cx="1143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name="公式" r:id="rId13" imgW="698400" imgH="228600" progId="Equation.3">
                  <p:embed/>
                </p:oleObj>
              </mc:Choice>
              <mc:Fallback>
                <p:oleObj name="公式" r:id="rId13" imgW="69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500438"/>
                        <a:ext cx="11430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5" name="Object 13"/>
          <p:cNvGraphicFramePr>
            <a:graphicFrameLocks noChangeAspect="1"/>
          </p:cNvGraphicFramePr>
          <p:nvPr/>
        </p:nvGraphicFramePr>
        <p:xfrm>
          <a:off x="3779838" y="3500438"/>
          <a:ext cx="8382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7" name="公式" r:id="rId15" imgW="457200" imgH="215640" progId="Equation.3">
                  <p:embed/>
                </p:oleObj>
              </mc:Choice>
              <mc:Fallback>
                <p:oleObj name="公式" r:id="rId15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500438"/>
                        <a:ext cx="8382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28600" y="5257800"/>
            <a:ext cx="2887663" cy="973138"/>
            <a:chOff x="144" y="3312"/>
            <a:chExt cx="1819" cy="613"/>
          </a:xfrm>
        </p:grpSpPr>
        <p:grpSp>
          <p:nvGrpSpPr>
            <p:cNvPr id="13326" name="Group 27"/>
            <p:cNvGrpSpPr>
              <a:grpSpLocks/>
            </p:cNvGrpSpPr>
            <p:nvPr/>
          </p:nvGrpSpPr>
          <p:grpSpPr bwMode="auto">
            <a:xfrm>
              <a:off x="144" y="3312"/>
              <a:ext cx="1819" cy="613"/>
              <a:chOff x="144" y="3312"/>
              <a:chExt cx="1819" cy="613"/>
            </a:xfrm>
          </p:grpSpPr>
          <p:sp>
            <p:nvSpPr>
              <p:cNvPr id="13329" name="Line 14"/>
              <p:cNvSpPr>
                <a:spLocks noChangeShapeType="1"/>
              </p:cNvSpPr>
              <p:nvPr/>
            </p:nvSpPr>
            <p:spPr bwMode="auto">
              <a:xfrm>
                <a:off x="144" y="3716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13330" name="Rectangle 15"/>
              <p:cNvSpPr>
                <a:spLocks noChangeArrowheads="1"/>
              </p:cNvSpPr>
              <p:nvPr/>
            </p:nvSpPr>
            <p:spPr bwMode="auto">
              <a:xfrm>
                <a:off x="288" y="3312"/>
                <a:ext cx="1361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13331" name="Line 17"/>
              <p:cNvSpPr>
                <a:spLocks noChangeShapeType="1"/>
              </p:cNvSpPr>
              <p:nvPr/>
            </p:nvSpPr>
            <p:spPr bwMode="auto">
              <a:xfrm flipV="1">
                <a:off x="651" y="3312"/>
                <a:ext cx="998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13332" name="Line 18"/>
              <p:cNvSpPr>
                <a:spLocks noChangeShapeType="1"/>
              </p:cNvSpPr>
              <p:nvPr/>
            </p:nvSpPr>
            <p:spPr bwMode="auto">
              <a:xfrm>
                <a:off x="651" y="3448"/>
                <a:ext cx="998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13333" name="Line 19"/>
              <p:cNvSpPr>
                <a:spLocks noChangeShapeType="1"/>
              </p:cNvSpPr>
              <p:nvPr/>
            </p:nvSpPr>
            <p:spPr bwMode="auto">
              <a:xfrm>
                <a:off x="651" y="3448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13334" name="Text Box 21"/>
              <p:cNvSpPr txBox="1">
                <a:spLocks noChangeArrowheads="1"/>
              </p:cNvSpPr>
              <p:nvPr/>
            </p:nvSpPr>
            <p:spPr bwMode="auto">
              <a:xfrm>
                <a:off x="198" y="36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latin typeface="Times New Roman" pitchFamily="18" charset="0"/>
                    <a:ea typeface="黑体" pitchFamily="49" charset="-122"/>
                  </a:rPr>
                  <a:t>0</a:t>
                </a:r>
              </a:p>
            </p:txBody>
          </p:sp>
          <p:sp>
            <p:nvSpPr>
              <p:cNvPr id="13335" name="Text Box 22"/>
              <p:cNvSpPr txBox="1">
                <a:spLocks noChangeArrowheads="1"/>
              </p:cNvSpPr>
              <p:nvPr/>
            </p:nvSpPr>
            <p:spPr bwMode="auto">
              <a:xfrm>
                <a:off x="561" y="3675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latin typeface="Times New Roman" pitchFamily="18" charset="0"/>
                    <a:ea typeface="黑体" pitchFamily="49" charset="-122"/>
                  </a:rPr>
                  <a:t>z</a:t>
                </a:r>
              </a:p>
            </p:txBody>
          </p:sp>
          <p:sp>
            <p:nvSpPr>
              <p:cNvPr id="13336" name="Text Box 23"/>
              <p:cNvSpPr txBox="1">
                <a:spLocks noChangeArrowheads="1"/>
              </p:cNvSpPr>
              <p:nvPr/>
            </p:nvSpPr>
            <p:spPr bwMode="auto">
              <a:xfrm>
                <a:off x="1559" y="3675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 i="1">
                    <a:latin typeface="Times New Roman" pitchFamily="18" charset="0"/>
                    <a:ea typeface="黑体" pitchFamily="49" charset="-122"/>
                  </a:rPr>
                  <a:t>l</a:t>
                </a:r>
              </a:p>
            </p:txBody>
          </p:sp>
          <p:sp>
            <p:nvSpPr>
              <p:cNvPr id="13337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668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 marL="742950" indent="-28575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 marL="11430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 marL="16002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 marL="2057400" indent="-228600" defTabSz="925513" eaLnBrk="0" hangingPunct="0"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marL="25146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marL="29718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marL="34290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marL="3886200" indent="-228600" algn="ctr" defTabSz="925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latin typeface="Times New Roman" pitchFamily="18" charset="0"/>
                    <a:ea typeface="黑体" pitchFamily="49" charset="-122"/>
                  </a:rPr>
                  <a:t>z</a:t>
                </a:r>
              </a:p>
            </p:txBody>
          </p:sp>
        </p:grpSp>
        <p:sp>
          <p:nvSpPr>
            <p:cNvPr id="13327" name="Line 16"/>
            <p:cNvSpPr>
              <a:spLocks noChangeShapeType="1"/>
            </p:cNvSpPr>
            <p:nvPr/>
          </p:nvSpPr>
          <p:spPr bwMode="auto">
            <a:xfrm flipH="1">
              <a:off x="288" y="3675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13328" name="Line 20"/>
            <p:cNvSpPr>
              <a:spLocks noChangeShapeType="1"/>
            </p:cNvSpPr>
            <p:nvPr/>
          </p:nvSpPr>
          <p:spPr bwMode="auto">
            <a:xfrm flipH="1">
              <a:off x="1652" y="3675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sp>
        <p:nvSpPr>
          <p:cNvPr id="294941" name="Text Box 29"/>
          <p:cNvSpPr txBox="1">
            <a:spLocks noChangeArrowheads="1"/>
          </p:cNvSpPr>
          <p:nvPr/>
        </p:nvSpPr>
        <p:spPr bwMode="auto">
          <a:xfrm>
            <a:off x="3203575" y="4221163"/>
            <a:ext cx="9366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其中</a:t>
            </a:r>
          </a:p>
        </p:txBody>
      </p:sp>
    </p:spTree>
    <p:extLst>
      <p:ext uri="{BB962C8B-B14F-4D97-AF65-F5344CB8AC3E}">
        <p14:creationId xmlns:p14="http://schemas.microsoft.com/office/powerpoint/2010/main" val="2614265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6" grpId="0"/>
      <p:bldP spid="294923" grpId="0"/>
      <p:bldP spid="2949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938" name="Object 2"/>
          <p:cNvGraphicFramePr>
            <a:graphicFrameLocks noChangeAspect="1"/>
          </p:cNvGraphicFramePr>
          <p:nvPr/>
        </p:nvGraphicFramePr>
        <p:xfrm>
          <a:off x="3578225" y="347663"/>
          <a:ext cx="47307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公式" r:id="rId3" imgW="2387520" imgH="457200" progId="Equation.3">
                  <p:embed/>
                </p:oleObj>
              </mc:Choice>
              <mc:Fallback>
                <p:oleObj name="公式" r:id="rId3" imgW="2387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347663"/>
                        <a:ext cx="47307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381000" y="430213"/>
            <a:ext cx="31115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400" b="0" dirty="0">
                <a:solidFill>
                  <a:srgbClr val="FF66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  </a:t>
            </a:r>
            <a:r>
              <a:rPr lang="zh-CN" altLang="en-US" u="sng" dirty="0">
                <a:latin typeface="Times New Roman" pitchFamily="18" charset="0"/>
                <a:ea typeface="楷体" panose="02010609060101010101" pitchFamily="49" charset="-122"/>
              </a:rPr>
              <a:t>无损耗</a:t>
            </a: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，小信号</a:t>
            </a:r>
            <a:endParaRPr lang="zh-CN" altLang="en-US" u="sng" dirty="0">
              <a:latin typeface="Times New Roman" pitchFamily="18" charset="0"/>
              <a:ea typeface="楷体" panose="02010609060101010101" pitchFamily="49" charset="-122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1000" y="1339850"/>
            <a:ext cx="7845425" cy="820738"/>
            <a:chOff x="240" y="844"/>
            <a:chExt cx="4942" cy="517"/>
          </a:xfrm>
        </p:grpSpPr>
        <p:graphicFrame>
          <p:nvGraphicFramePr>
            <p:cNvPr id="14343" name="Object 4"/>
            <p:cNvGraphicFramePr>
              <a:graphicFrameLocks noChangeAspect="1"/>
            </p:cNvGraphicFramePr>
            <p:nvPr/>
          </p:nvGraphicFramePr>
          <p:xfrm>
            <a:off x="721" y="844"/>
            <a:ext cx="4461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5" name="公式" r:id="rId5" imgW="3504960" imgH="457200" progId="Equation.3">
                    <p:embed/>
                  </p:oleObj>
                </mc:Choice>
                <mc:Fallback>
                  <p:oleObj name="公式" r:id="rId5" imgW="35049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" y="844"/>
                          <a:ext cx="4461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4" name="Text Box 5"/>
            <p:cNvSpPr txBox="1">
              <a:spLocks noChangeArrowheads="1"/>
            </p:cNvSpPr>
            <p:nvPr/>
          </p:nvSpPr>
          <p:spPr bwMode="auto">
            <a:xfrm>
              <a:off x="240" y="912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 b="0">
                  <a:solidFill>
                    <a:srgbClr val="FF6600"/>
                  </a:solidFill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</a:t>
              </a:r>
            </a:p>
          </p:txBody>
        </p:sp>
      </p:grpSp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179388" y="2133600"/>
            <a:ext cx="450056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defTabSz="925513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结论：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非饱和：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ASE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阈值长度</a:t>
            </a:r>
            <a:r>
              <a:rPr lang="zh-CN" altLang="en-US" sz="2400" b="0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2400" b="0" i="1" dirty="0" err="1">
                <a:latin typeface="Times New Roman" pitchFamily="18" charset="0"/>
                <a:ea typeface="黑体" pitchFamily="49" charset="-122"/>
              </a:rPr>
              <a:t>l</a:t>
            </a:r>
            <a:r>
              <a:rPr lang="en-US" altLang="zh-CN" sz="2400" b="0" baseline="-25000" dirty="0" err="1">
                <a:latin typeface="Times New Roman" pitchFamily="18" charset="0"/>
                <a:ea typeface="黑体" pitchFamily="49" charset="-122"/>
              </a:rPr>
              <a:t>c</a:t>
            </a:r>
            <a:r>
              <a:rPr lang="en-US" altLang="zh-CN" sz="2400" b="0" dirty="0">
                <a:latin typeface="Times New Roman" pitchFamily="18" charset="0"/>
                <a:ea typeface="黑体" pitchFamily="49" charset="-122"/>
              </a:rPr>
              <a:t>      </a:t>
            </a:r>
          </a:p>
        </p:txBody>
      </p:sp>
      <p:graphicFrame>
        <p:nvGraphicFramePr>
          <p:cNvPr id="295943" name="Object 7"/>
          <p:cNvGraphicFramePr>
            <a:graphicFrameLocks noChangeAspect="1"/>
          </p:cNvGraphicFramePr>
          <p:nvPr/>
        </p:nvGraphicFramePr>
        <p:xfrm>
          <a:off x="611188" y="3213100"/>
          <a:ext cx="6681787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公式" r:id="rId7" imgW="2679480" imgH="749160" progId="Equation.3">
                  <p:embed/>
                </p:oleObj>
              </mc:Choice>
              <mc:Fallback>
                <p:oleObj name="公式" r:id="rId7" imgW="267948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13100"/>
                        <a:ext cx="6681787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5944" name="Picture 8" descr="14-1"/>
          <p:cNvPicPr>
            <a:picLocks noChangeAspect="1" noChangeArrowheads="1"/>
          </p:cNvPicPr>
          <p:nvPr/>
        </p:nvPicPr>
        <p:blipFill>
          <a:blip r:embed="rId9">
            <a:lum bright="-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3" b="7753"/>
          <a:stretch>
            <a:fillRect/>
          </a:stretch>
        </p:blipFill>
        <p:spPr bwMode="auto">
          <a:xfrm>
            <a:off x="4324350" y="2286000"/>
            <a:ext cx="457993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" y="4953000"/>
            <a:ext cx="8724900" cy="960438"/>
            <a:chOff x="240" y="3120"/>
            <a:chExt cx="5496" cy="605"/>
          </a:xfrm>
        </p:grpSpPr>
        <p:sp>
          <p:nvSpPr>
            <p:cNvPr id="14353" name="Text Box 9"/>
            <p:cNvSpPr txBox="1">
              <a:spLocks noChangeArrowheads="1"/>
            </p:cNvSpPr>
            <p:nvPr/>
          </p:nvSpPr>
          <p:spPr bwMode="auto">
            <a:xfrm>
              <a:off x="240" y="3120"/>
              <a:ext cx="5496" cy="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defTabSz="925513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defTabSz="925513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defTabSz="925513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defTabSz="925513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defTabSz="925513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defTabSz="9255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defTabSz="9255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defTabSz="9255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defTabSz="9255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Times New Roman" pitchFamily="18" charset="0"/>
                  <a:ea typeface="黑体" pitchFamily="49" charset="-122"/>
                </a:rPr>
                <a:t>(2)                        </a:t>
              </a:r>
              <a:r>
                <a:rPr lang="zh-CN" altLang="en-US" sz="2400" dirty="0">
                  <a:latin typeface="Times New Roman" pitchFamily="18" charset="0"/>
                  <a:ea typeface="楷体" panose="02010609060101010101" pitchFamily="49" charset="-122"/>
                </a:rPr>
                <a:t>但受增益饱和效应的限制</a:t>
              </a:r>
              <a:r>
                <a:rPr lang="zh-CN" altLang="en-US" sz="2400" b="0" dirty="0"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lang="en-US" altLang="zh-CN" sz="2400" b="0" i="1" dirty="0">
                  <a:latin typeface="Times New Roman" pitchFamily="18" charset="0"/>
                  <a:ea typeface="黑体" pitchFamily="49" charset="-122"/>
                </a:rPr>
                <a:t>g</a:t>
              </a:r>
              <a:r>
                <a:rPr lang="zh-CN" altLang="en-US" sz="2400" b="0" i="1" dirty="0">
                  <a:latin typeface="Times New Roman" pitchFamily="18" charset="0"/>
                  <a:ea typeface="黑体" pitchFamily="49" charset="-122"/>
                </a:rPr>
                <a:t>＝</a:t>
              </a:r>
              <a:r>
                <a:rPr lang="en-US" altLang="zh-CN" sz="2400" b="0" i="1" dirty="0" err="1">
                  <a:latin typeface="Symbol" pitchFamily="18" charset="2"/>
                  <a:ea typeface="黑体" pitchFamily="49" charset="-122"/>
                </a:rPr>
                <a:t>a</a:t>
              </a:r>
              <a:r>
                <a:rPr lang="en-US" altLang="zh-CN" sz="2400" b="0" i="1" baseline="-25000" dirty="0" err="1">
                  <a:latin typeface="Times New Roman" pitchFamily="18" charset="0"/>
                  <a:ea typeface="黑体" pitchFamily="49" charset="-122"/>
                </a:rPr>
                <a:t>i</a:t>
              </a:r>
              <a:r>
                <a:rPr lang="en-US" altLang="zh-CN" sz="2400" b="0" i="1" baseline="-25000" dirty="0"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时，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ASE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饱和，</a:t>
              </a:r>
              <a:r>
                <a:rPr lang="zh-CN" altLang="en-US" sz="2400" b="0" dirty="0">
                  <a:latin typeface="Times New Roman" pitchFamily="18" charset="0"/>
                  <a:ea typeface="黑体" pitchFamily="49" charset="-122"/>
                </a:rPr>
                <a:t> </a:t>
              </a:r>
            </a:p>
            <a:p>
              <a:pPr algn="l" eaLnBrk="1" hangingPunct="1">
                <a:lnSpc>
                  <a:spcPct val="135000"/>
                </a:lnSpc>
              </a:pP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达到一稳定值</a:t>
              </a:r>
            </a:p>
          </p:txBody>
        </p:sp>
        <p:graphicFrame>
          <p:nvGraphicFramePr>
            <p:cNvPr id="14342" name="Object 10"/>
            <p:cNvGraphicFramePr>
              <a:graphicFrameLocks noChangeAspect="1"/>
            </p:cNvGraphicFramePr>
            <p:nvPr/>
          </p:nvGraphicFramePr>
          <p:xfrm>
            <a:off x="576" y="3120"/>
            <a:ext cx="108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7" name="公式" r:id="rId10" imgW="799920" imgH="203040" progId="Equation.3">
                    <p:embed/>
                  </p:oleObj>
                </mc:Choice>
                <mc:Fallback>
                  <p:oleObj name="公式" r:id="rId10" imgW="7999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120"/>
                          <a:ext cx="108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5949" name="Oval 13"/>
          <p:cNvSpPr>
            <a:spLocks noChangeArrowheads="1"/>
          </p:cNvSpPr>
          <p:nvPr/>
        </p:nvSpPr>
        <p:spPr bwMode="auto">
          <a:xfrm>
            <a:off x="4495800" y="304800"/>
            <a:ext cx="2667000" cy="762000"/>
          </a:xfrm>
          <a:prstGeom prst="ellipse">
            <a:avLst/>
          </a:prstGeom>
          <a:noFill/>
          <a:ln w="9525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95950" name="Text Box 14"/>
          <p:cNvSpPr txBox="1">
            <a:spLocks noChangeArrowheads="1"/>
          </p:cNvSpPr>
          <p:nvPr/>
        </p:nvSpPr>
        <p:spPr bwMode="auto">
          <a:xfrm rot="1387609">
            <a:off x="6629400" y="938213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000" b="0">
                <a:latin typeface="Times New Roman" pitchFamily="18" charset="0"/>
                <a:ea typeface="黑体" pitchFamily="49" charset="-122"/>
              </a:rPr>
              <a:t>＝</a:t>
            </a:r>
            <a:r>
              <a:rPr lang="en-US" altLang="zh-CN" sz="2000" b="0">
                <a:latin typeface="Symbol" pitchFamily="18" charset="2"/>
                <a:ea typeface="黑体" pitchFamily="49" charset="-122"/>
              </a:rPr>
              <a:t>b</a:t>
            </a:r>
            <a:endParaRPr lang="en-US" altLang="zh-CN" sz="2800" b="0"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23850" y="5734050"/>
            <a:ext cx="5772150" cy="768350"/>
            <a:chOff x="204" y="3612"/>
            <a:chExt cx="3636" cy="484"/>
          </a:xfrm>
        </p:grpSpPr>
        <p:graphicFrame>
          <p:nvGraphicFramePr>
            <p:cNvPr id="14340" name="Object 11"/>
            <p:cNvGraphicFramePr>
              <a:graphicFrameLocks noChangeAspect="1"/>
            </p:cNvGraphicFramePr>
            <p:nvPr/>
          </p:nvGraphicFramePr>
          <p:xfrm>
            <a:off x="624" y="3786"/>
            <a:ext cx="110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8" name="公式" r:id="rId12" imgW="914400" imgH="228600" progId="Equation.3">
                    <p:embed/>
                  </p:oleObj>
                </mc:Choice>
                <mc:Fallback>
                  <p:oleObj name="公式" r:id="rId12" imgW="914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786"/>
                          <a:ext cx="110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12"/>
            <p:cNvGraphicFramePr>
              <a:graphicFrameLocks noChangeAspect="1"/>
            </p:cNvGraphicFramePr>
            <p:nvPr/>
          </p:nvGraphicFramePr>
          <p:xfrm>
            <a:off x="2736" y="3800"/>
            <a:ext cx="11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9" name="公式" r:id="rId14" imgW="901440" imgH="241200" progId="Equation.3">
                    <p:embed/>
                  </p:oleObj>
                </mc:Choice>
                <mc:Fallback>
                  <p:oleObj name="公式" r:id="rId14" imgW="901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800"/>
                          <a:ext cx="11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204" y="3612"/>
              <a:ext cx="254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65000"/>
                </a:lnSpc>
              </a:pP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(3)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4887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/>
      <p:bldP spid="295942" grpId="0"/>
      <p:bldP spid="295949" grpId="0" animBg="1"/>
      <p:bldP spid="29595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Text Box 2"/>
          <p:cNvSpPr txBox="1">
            <a:spLocks noChangeArrowheads="1"/>
          </p:cNvSpPr>
          <p:nvPr/>
        </p:nvSpPr>
        <p:spPr bwMode="auto">
          <a:xfrm>
            <a:off x="304800" y="141288"/>
            <a:ext cx="8659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en-US" altLang="zh-CN" sz="2800" dirty="0">
                <a:latin typeface="Times New Roman" pitchFamily="18" charset="0"/>
                <a:ea typeface="楷体" panose="02010609060101010101" pitchFamily="49" charset="-122"/>
              </a:rPr>
              <a:t>ASE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线宽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楷体" panose="02010609060101010101" pitchFamily="49" charset="-122"/>
              </a:rPr>
              <a:t>(FWHM)——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光强极大值的半高全宽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96964" name="Object 4"/>
          <p:cNvGraphicFramePr>
            <a:graphicFrameLocks noChangeAspect="1"/>
          </p:cNvGraphicFramePr>
          <p:nvPr/>
        </p:nvGraphicFramePr>
        <p:xfrm>
          <a:off x="250825" y="1412875"/>
          <a:ext cx="40322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公式" r:id="rId3" imgW="2209680" imgH="660240" progId="Equation.3">
                  <p:embed/>
                </p:oleObj>
              </mc:Choice>
              <mc:Fallback>
                <p:oleObj name="公式" r:id="rId3" imgW="22096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40322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5" name="Object 5"/>
          <p:cNvGraphicFramePr>
            <a:graphicFrameLocks noChangeAspect="1"/>
          </p:cNvGraphicFramePr>
          <p:nvPr/>
        </p:nvGraphicFramePr>
        <p:xfrm>
          <a:off x="4427538" y="1341438"/>
          <a:ext cx="44767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公式" r:id="rId5" imgW="2616120" imgH="609480" progId="Equation.3">
                  <p:embed/>
                </p:oleObj>
              </mc:Choice>
              <mc:Fallback>
                <p:oleObj name="公式" r:id="rId5" imgW="26161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341438"/>
                        <a:ext cx="447675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250825" y="2565400"/>
            <a:ext cx="8893175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400" b="0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z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很小时，无论均匀或非均匀加宽 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ASE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线宽～荧光线宽</a:t>
            </a:r>
          </a:p>
          <a:p>
            <a:pPr algn="l" eaLnBrk="1" hangingPunct="1">
              <a:lnSpc>
                <a:spcPct val="170000"/>
              </a:lnSpc>
              <a:buFontTx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z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增大</a:t>
            </a:r>
          </a:p>
        </p:txBody>
      </p:sp>
      <p:graphicFrame>
        <p:nvGraphicFramePr>
          <p:cNvPr id="296967" name="Object 7"/>
          <p:cNvGraphicFramePr>
            <a:graphicFrameLocks noChangeAspect="1"/>
          </p:cNvGraphicFramePr>
          <p:nvPr/>
        </p:nvGraphicFramePr>
        <p:xfrm>
          <a:off x="2195513" y="3141663"/>
          <a:ext cx="67325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公式" r:id="rId7" imgW="4508280" imgH="482400" progId="Equation.3">
                  <p:embed/>
                </p:oleObj>
              </mc:Choice>
              <mc:Fallback>
                <p:oleObj name="公式" r:id="rId7" imgW="4508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141663"/>
                        <a:ext cx="6732587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8" name="Text Box 8"/>
          <p:cNvSpPr txBox="1">
            <a:spLocks noChangeArrowheads="1"/>
          </p:cNvSpPr>
          <p:nvPr/>
        </p:nvSpPr>
        <p:spPr bwMode="auto">
          <a:xfrm>
            <a:off x="395288" y="4076700"/>
            <a:ext cx="59055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结论：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ASE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线宽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荧光线宽，</a:t>
            </a: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与</a:t>
            </a:r>
            <a:r>
              <a:rPr lang="en-US" altLang="zh-CN" b="0" i="1" dirty="0">
                <a:latin typeface="Times New Roman" pitchFamily="18" charset="0"/>
                <a:ea typeface="黑体" pitchFamily="49" charset="-122"/>
              </a:rPr>
              <a:t>g</a:t>
            </a:r>
            <a:r>
              <a:rPr lang="en-US" altLang="zh-CN" b="0" i="1" baseline="30000" dirty="0">
                <a:latin typeface="Times New Roman" pitchFamily="18" charset="0"/>
                <a:ea typeface="黑体" pitchFamily="49" charset="-122"/>
              </a:rPr>
              <a:t>0</a:t>
            </a: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成反比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308850" y="3716338"/>
            <a:ext cx="1524000" cy="1758950"/>
            <a:chOff x="4608" y="2222"/>
            <a:chExt cx="960" cy="1108"/>
          </a:xfrm>
        </p:grpSpPr>
        <p:grpSp>
          <p:nvGrpSpPr>
            <p:cNvPr id="15377" name="Group 21"/>
            <p:cNvGrpSpPr>
              <a:grpSpLocks/>
            </p:cNvGrpSpPr>
            <p:nvPr/>
          </p:nvGrpSpPr>
          <p:grpSpPr bwMode="auto">
            <a:xfrm>
              <a:off x="4608" y="2222"/>
              <a:ext cx="875" cy="1108"/>
              <a:chOff x="4608" y="2222"/>
              <a:chExt cx="875" cy="1108"/>
            </a:xfrm>
          </p:grpSpPr>
          <p:grpSp>
            <p:nvGrpSpPr>
              <p:cNvPr id="15379" name="Group 20"/>
              <p:cNvGrpSpPr>
                <a:grpSpLocks/>
              </p:cNvGrpSpPr>
              <p:nvPr/>
            </p:nvGrpSpPr>
            <p:grpSpPr bwMode="auto">
              <a:xfrm>
                <a:off x="4608" y="2222"/>
                <a:ext cx="875" cy="1104"/>
                <a:chOff x="4608" y="2222"/>
                <a:chExt cx="875" cy="1104"/>
              </a:xfrm>
            </p:grpSpPr>
            <p:graphicFrame>
              <p:nvGraphicFramePr>
                <p:cNvPr id="15367" name="Object 10"/>
                <p:cNvGraphicFramePr>
                  <a:graphicFrameLocks noChangeAspect="1"/>
                </p:cNvGraphicFramePr>
                <p:nvPr/>
              </p:nvGraphicFramePr>
              <p:xfrm>
                <a:off x="4732" y="2222"/>
                <a:ext cx="682" cy="11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813" name="VISIO" r:id="rId9" imgW="1487160" imgH="486000" progId="Visio.Drawing.6">
                        <p:embed/>
                      </p:oleObj>
                    </mc:Choice>
                    <mc:Fallback>
                      <p:oleObj name="VISIO" r:id="rId9" imgW="1487160" imgH="486000" progId="Visio.Drawing.6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32" y="2222"/>
                              <a:ext cx="682" cy="11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381" name="Line 11"/>
                <p:cNvSpPr>
                  <a:spLocks noChangeShapeType="1"/>
                </p:cNvSpPr>
                <p:nvPr/>
              </p:nvSpPr>
              <p:spPr bwMode="auto">
                <a:xfrm>
                  <a:off x="5074" y="225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ea typeface="楷体" panose="02010609060101010101" pitchFamily="49" charset="-122"/>
                  </a:endParaRPr>
                </a:p>
              </p:txBody>
            </p:sp>
            <p:graphicFrame>
              <p:nvGraphicFramePr>
                <p:cNvPr id="15368" name="Object 14"/>
                <p:cNvGraphicFramePr>
                  <a:graphicFrameLocks noChangeAspect="1"/>
                </p:cNvGraphicFramePr>
                <p:nvPr/>
              </p:nvGraphicFramePr>
              <p:xfrm>
                <a:off x="4608" y="2496"/>
                <a:ext cx="288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814" name="公式" r:id="rId11" imgW="507960" imgH="241200" progId="Equation.3">
                        <p:embed/>
                      </p:oleObj>
                    </mc:Choice>
                    <mc:Fallback>
                      <p:oleObj name="公式" r:id="rId11" imgW="50796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08" y="2496"/>
                              <a:ext cx="288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69" name="Object 15"/>
                <p:cNvGraphicFramePr>
                  <a:graphicFrameLocks noChangeAspect="1"/>
                </p:cNvGraphicFramePr>
                <p:nvPr/>
              </p:nvGraphicFramePr>
              <p:xfrm>
                <a:off x="5232" y="2784"/>
                <a:ext cx="251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815" name="公式" r:id="rId13" imgW="444240" imgH="228600" progId="Equation.3">
                        <p:embed/>
                      </p:oleObj>
                    </mc:Choice>
                    <mc:Fallback>
                      <p:oleObj name="公式" r:id="rId13" imgW="444240" imgH="2286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32" y="2784"/>
                              <a:ext cx="251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382" name="Line 16"/>
                <p:cNvSpPr>
                  <a:spLocks noChangeShapeType="1"/>
                </p:cNvSpPr>
                <p:nvPr/>
              </p:nvSpPr>
              <p:spPr bwMode="auto">
                <a:xfrm>
                  <a:off x="4848" y="2592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ea typeface="楷体" panose="02010609060101010101" pitchFamily="49" charset="-122"/>
                  </a:endParaRPr>
                </a:p>
              </p:txBody>
            </p:sp>
          </p:grpSp>
          <p:graphicFrame>
            <p:nvGraphicFramePr>
              <p:cNvPr id="15366" name="Object 9"/>
              <p:cNvGraphicFramePr>
                <a:graphicFrameLocks noChangeAspect="1"/>
              </p:cNvGraphicFramePr>
              <p:nvPr/>
            </p:nvGraphicFramePr>
            <p:xfrm>
              <a:off x="4656" y="2976"/>
              <a:ext cx="816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16" name="VISIO" r:id="rId15" imgW="1487160" imgH="486000" progId="Visio.Drawing.6">
                      <p:embed/>
                    </p:oleObj>
                  </mc:Choice>
                  <mc:Fallback>
                    <p:oleObj name="VISIO" r:id="rId15" imgW="1487160" imgH="486000" progId="Visio.Drawing.6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2976"/>
                            <a:ext cx="816" cy="3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0" name="Line 12"/>
              <p:cNvSpPr>
                <a:spLocks noChangeShapeType="1"/>
              </p:cNvSpPr>
              <p:nvPr/>
            </p:nvSpPr>
            <p:spPr bwMode="auto">
              <a:xfrm>
                <a:off x="5212" y="273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5378" name="Line 13"/>
            <p:cNvSpPr>
              <a:spLocks noChangeShapeType="1"/>
            </p:cNvSpPr>
            <p:nvPr/>
          </p:nvSpPr>
          <p:spPr bwMode="auto">
            <a:xfrm>
              <a:off x="4656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sp>
        <p:nvSpPr>
          <p:cNvPr id="296977" name="Text Box 17"/>
          <p:cNvSpPr txBox="1">
            <a:spLocks noChangeArrowheads="1"/>
          </p:cNvSpPr>
          <p:nvPr/>
        </p:nvSpPr>
        <p:spPr bwMode="auto">
          <a:xfrm>
            <a:off x="250825" y="4797425"/>
            <a:ext cx="21066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物理原因：</a:t>
            </a:r>
          </a:p>
        </p:txBody>
      </p:sp>
      <p:graphicFrame>
        <p:nvGraphicFramePr>
          <p:cNvPr id="296978" name="Object 18"/>
          <p:cNvGraphicFramePr>
            <a:graphicFrameLocks noChangeAspect="1"/>
          </p:cNvGraphicFramePr>
          <p:nvPr/>
        </p:nvGraphicFramePr>
        <p:xfrm>
          <a:off x="2051050" y="4797425"/>
          <a:ext cx="37338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公式" r:id="rId16" imgW="2489040" imgH="266400" progId="Equation.3">
                  <p:embed/>
                </p:oleObj>
              </mc:Choice>
              <mc:Fallback>
                <p:oleObj name="公式" r:id="rId16" imgW="24890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797425"/>
                        <a:ext cx="37338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79" name="Text Box 19"/>
          <p:cNvSpPr txBox="1">
            <a:spLocks noChangeArrowheads="1"/>
          </p:cNvSpPr>
          <p:nvPr/>
        </p:nvSpPr>
        <p:spPr bwMode="auto">
          <a:xfrm>
            <a:off x="250825" y="5445125"/>
            <a:ext cx="8151813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u="sng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增益饱和情况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ASE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线宽变窄因两种加宽介质的增益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饱和行为的不同而不同， 体现在变窄速率及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ASE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形状  </a:t>
            </a:r>
          </a:p>
        </p:txBody>
      </p:sp>
      <p:sp>
        <p:nvSpPr>
          <p:cNvPr id="296983" name="Text Box 23"/>
          <p:cNvSpPr txBox="1">
            <a:spLocks noChangeArrowheads="1"/>
          </p:cNvSpPr>
          <p:nvPr/>
        </p:nvSpPr>
        <p:spPr bwMode="auto">
          <a:xfrm>
            <a:off x="323850" y="765175"/>
            <a:ext cx="35290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u="sng" dirty="0">
                <a:solidFill>
                  <a:srgbClr val="CC0000"/>
                </a:solidFill>
                <a:ea typeface="楷体" panose="02010609060101010101" pitchFamily="49" charset="-122"/>
              </a:rPr>
              <a:t>小信号情况</a:t>
            </a:r>
          </a:p>
        </p:txBody>
      </p:sp>
    </p:spTree>
    <p:extLst>
      <p:ext uri="{BB962C8B-B14F-4D97-AF65-F5344CB8AC3E}">
        <p14:creationId xmlns:p14="http://schemas.microsoft.com/office/powerpoint/2010/main" val="199240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/>
      <p:bldP spid="296966" grpId="0"/>
      <p:bldP spid="296968" grpId="0"/>
      <p:bldP spid="296977" grpId="0"/>
      <p:bldP spid="296979" grpId="0"/>
      <p:bldP spid="29698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986" name="Picture 2" descr="1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56"/>
          <a:stretch>
            <a:fillRect/>
          </a:stretch>
        </p:blipFill>
        <p:spPr bwMode="auto">
          <a:xfrm>
            <a:off x="533400" y="304800"/>
            <a:ext cx="40386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987" name="Picture 3" descr="1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5"/>
          <a:stretch>
            <a:fillRect/>
          </a:stretch>
        </p:blipFill>
        <p:spPr bwMode="auto">
          <a:xfrm>
            <a:off x="457200" y="3429000"/>
            <a:ext cx="4191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4648200" y="609600"/>
            <a:ext cx="41910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均匀加宽：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ASE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线宽继续变窄，但由于增益饱和，使整个增益曲线下降，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ASE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线宽变窄速率减缓</a:t>
            </a:r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4724400" y="3644900"/>
            <a:ext cx="4419600" cy="165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非均匀加宽：因不均匀饱和，出现</a:t>
            </a:r>
            <a:r>
              <a:rPr lang="zh-CN" altLang="en-US" sz="2400" b="0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2400" b="0" i="1" dirty="0">
                <a:latin typeface="Times New Roman" pitchFamily="18" charset="0"/>
                <a:ea typeface="黑体" pitchFamily="49" charset="-122"/>
              </a:rPr>
              <a:t>g(</a:t>
            </a:r>
            <a:r>
              <a:rPr lang="en-US" altLang="zh-CN" sz="2400" b="0" i="1" dirty="0">
                <a:latin typeface="Symbol" pitchFamily="18" charset="2"/>
                <a:ea typeface="黑体" pitchFamily="49" charset="-122"/>
              </a:rPr>
              <a:t>n</a:t>
            </a:r>
            <a:r>
              <a:rPr lang="en-US" altLang="zh-CN" sz="2400" b="0" i="1" baseline="-25000" dirty="0">
                <a:latin typeface="Times New Roman" pitchFamily="18" charset="0"/>
                <a:ea typeface="黑体" pitchFamily="49" charset="-122"/>
              </a:rPr>
              <a:t>0</a:t>
            </a:r>
            <a:r>
              <a:rPr lang="en-US" altLang="zh-CN" sz="2400" b="0" i="1" dirty="0">
                <a:latin typeface="Times New Roman" pitchFamily="18" charset="0"/>
                <a:ea typeface="黑体" pitchFamily="49" charset="-122"/>
              </a:rPr>
              <a:t>)&lt;g(</a:t>
            </a:r>
            <a:r>
              <a:rPr lang="en-US" altLang="zh-CN" sz="2400" b="0" i="1" dirty="0">
                <a:latin typeface="Symbol" pitchFamily="18" charset="2"/>
                <a:ea typeface="黑体" pitchFamily="49" charset="-122"/>
              </a:rPr>
              <a:t>n</a:t>
            </a:r>
            <a:r>
              <a:rPr lang="en-US" altLang="zh-CN" sz="2400" b="0" i="1" dirty="0">
                <a:latin typeface="Times New Roman" pitchFamily="18" charset="0"/>
                <a:ea typeface="黑体" pitchFamily="49" charset="-122"/>
              </a:rPr>
              <a:t>),</a:t>
            </a: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随</a:t>
            </a:r>
            <a:r>
              <a:rPr lang="en-US" altLang="zh-CN" dirty="0">
                <a:latin typeface="Times New Roman" pitchFamily="18" charset="0"/>
                <a:ea typeface="楷体" panose="02010609060101010101" pitchFamily="49" charset="-122"/>
              </a:rPr>
              <a:t>z</a:t>
            </a: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增大，增益曲线形状发生变化（变塌）</a:t>
            </a:r>
          </a:p>
        </p:txBody>
      </p:sp>
      <p:graphicFrame>
        <p:nvGraphicFramePr>
          <p:cNvPr id="297990" name="Object 6"/>
          <p:cNvGraphicFramePr>
            <a:graphicFrameLocks noChangeAspect="1"/>
          </p:cNvGraphicFramePr>
          <p:nvPr/>
        </p:nvGraphicFramePr>
        <p:xfrm>
          <a:off x="5292725" y="5876925"/>
          <a:ext cx="24574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7" name="公式" r:id="rId4" imgW="1409400" imgH="266400" progId="Equation.3">
                  <p:embed/>
                </p:oleObj>
              </mc:Choice>
              <mc:Fallback>
                <p:oleObj name="公式" r:id="rId4" imgW="1409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876925"/>
                        <a:ext cx="24574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5738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/>
      <p:bldP spid="29798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010" name="Object 2"/>
          <p:cNvGraphicFramePr>
            <a:graphicFrameLocks noChangeAspect="1"/>
          </p:cNvGraphicFramePr>
          <p:nvPr/>
        </p:nvGraphicFramePr>
        <p:xfrm>
          <a:off x="4876800" y="381000"/>
          <a:ext cx="3768725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1" name="Image" r:id="rId3" imgW="8450406" imgH="3926580" progId="Photoshop.Image.10">
                  <p:embed/>
                </p:oleObj>
              </mc:Choice>
              <mc:Fallback>
                <p:oleObj name="Image" r:id="rId3" imgW="8450406" imgH="3926580" progId="Photoshop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1000"/>
                        <a:ext cx="3768725" cy="175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0" y="981075"/>
            <a:ext cx="4968875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2400" b="0" dirty="0">
                <a:latin typeface="Times New Roman" pitchFamily="18" charset="0"/>
                <a:ea typeface="黑体" pitchFamily="49" charset="-122"/>
              </a:rPr>
              <a:t>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空间各点的发散角不同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受工作物质孔径尺寸限制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9400" y="2209801"/>
            <a:ext cx="9134475" cy="1717461"/>
            <a:chOff x="192" y="1392"/>
            <a:chExt cx="5754" cy="1003"/>
          </a:xfrm>
        </p:grpSpPr>
        <p:sp>
          <p:nvSpPr>
            <p:cNvPr id="17415" name="Text Box 5"/>
            <p:cNvSpPr txBox="1">
              <a:spLocks noChangeArrowheads="1"/>
            </p:cNvSpPr>
            <p:nvPr/>
          </p:nvSpPr>
          <p:spPr bwMode="auto">
            <a:xfrm>
              <a:off x="192" y="1392"/>
              <a:ext cx="5754" cy="1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40000"/>
                </a:lnSpc>
              </a:pPr>
              <a:r>
                <a:rPr lang="en-US" altLang="zh-CN" sz="2400" b="0" dirty="0">
                  <a:latin typeface="Times New Roman" pitchFamily="18" charset="0"/>
                  <a:ea typeface="黑体" pitchFamily="49" charset="-122"/>
                </a:rPr>
                <a:t>z=0</a:t>
              </a:r>
              <a:r>
                <a:rPr lang="en-US" altLang="zh-CN" sz="2400" b="0" dirty="0">
                  <a:ea typeface="黑体" pitchFamily="49" charset="-122"/>
                </a:rPr>
                <a:t>      </a:t>
              </a:r>
              <a:r>
                <a:rPr lang="en-US" altLang="zh-CN" sz="2400" b="0" dirty="0">
                  <a:ea typeface="黑体" pitchFamily="49" charset="-122"/>
                  <a:sym typeface="Symbol" pitchFamily="18" charset="2"/>
                </a:rPr>
                <a:t></a:t>
              </a:r>
              <a:r>
                <a:rPr lang="en-US" altLang="zh-CN" sz="2400" b="0" baseline="-25000" dirty="0">
                  <a:ea typeface="黑体" pitchFamily="49" charset="-122"/>
                  <a:sym typeface="Symbol" pitchFamily="18" charset="2"/>
                </a:rPr>
                <a:t>0</a:t>
              </a:r>
              <a:r>
                <a:rPr lang="en-US" altLang="zh-CN" sz="2400" b="0" dirty="0">
                  <a:ea typeface="黑体" pitchFamily="49" charset="-122"/>
                  <a:sym typeface="Symbol" pitchFamily="18" charset="2"/>
                </a:rPr>
                <a:t> </a:t>
              </a:r>
              <a:r>
                <a:rPr lang="en-US" altLang="zh-CN" sz="2400" b="0" i="1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d / l</a:t>
              </a:r>
              <a:r>
                <a:rPr lang="en-US" altLang="zh-CN" sz="2400" b="0" dirty="0">
                  <a:ea typeface="黑体" pitchFamily="49" charset="-122"/>
                  <a:sym typeface="Symbol" pitchFamily="18" charset="2"/>
                </a:rPr>
                <a:t>       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精确计算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ASE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输出空间场分布需要计算从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0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到 </a:t>
              </a:r>
              <a:r>
                <a:rPr lang="en-US" altLang="zh-CN" sz="2400" dirty="0" err="1"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l</a:t>
              </a:r>
              <a:r>
                <a:rPr lang="en-US" altLang="zh-CN" sz="2400" baseline="-25000" dirty="0" err="1"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c</a:t>
              </a:r>
              <a:r>
                <a:rPr lang="en-US" altLang="zh-CN" sz="2400" b="0" dirty="0">
                  <a:ea typeface="黑体" pitchFamily="49" charset="-122"/>
                  <a:sym typeface="Symbol" pitchFamily="18" charset="2"/>
                </a:rPr>
                <a:t> </a:t>
              </a:r>
            </a:p>
            <a:p>
              <a:pPr algn="l" eaLnBrk="1" hangingPunct="1">
                <a:lnSpc>
                  <a:spcPct val="150000"/>
                </a:lnSpc>
              </a:pPr>
              <a:r>
                <a:rPr lang="en-US" altLang="zh-CN" sz="2400" b="0" dirty="0">
                  <a:ea typeface="黑体" pitchFamily="49" charset="-122"/>
                  <a:sym typeface="Symbol" pitchFamily="18" charset="2"/>
                </a:rPr>
                <a:t>z</a:t>
              </a:r>
              <a:r>
                <a:rPr lang="zh-CN" altLang="en-US" sz="2400" b="0" dirty="0">
                  <a:ea typeface="黑体" pitchFamily="49" charset="-122"/>
                  <a:sym typeface="Symbol" pitchFamily="18" charset="2"/>
                </a:rPr>
                <a:t>处      </a:t>
              </a:r>
              <a:r>
                <a:rPr lang="en-US" altLang="zh-CN" sz="2400" b="0" baseline="-25000" dirty="0">
                  <a:ea typeface="黑体" pitchFamily="49" charset="-122"/>
                  <a:sym typeface="Symbol" pitchFamily="18" charset="2"/>
                </a:rPr>
                <a:t>z</a:t>
              </a:r>
              <a:r>
                <a:rPr lang="en-US" altLang="zh-CN" sz="2400" b="0" dirty="0">
                  <a:ea typeface="黑体" pitchFamily="49" charset="-122"/>
                  <a:sym typeface="Symbol" pitchFamily="18" charset="2"/>
                </a:rPr>
                <a:t> </a:t>
              </a:r>
              <a:r>
                <a:rPr lang="en-US" altLang="zh-CN" sz="2400" b="0" i="1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d / (l-z</a:t>
              </a:r>
              <a:r>
                <a:rPr lang="en-US" altLang="zh-CN" sz="2400" b="0" dirty="0">
                  <a:ea typeface="黑体" pitchFamily="49" charset="-122"/>
                  <a:sym typeface="Symbol" pitchFamily="18" charset="2"/>
                </a:rPr>
                <a:t>)    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范围内各点对空间各点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ASE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的贡献总和</a:t>
              </a:r>
            </a:p>
            <a:p>
              <a:pPr algn="l" eaLnBrk="1" hangingPunct="1">
                <a:lnSpc>
                  <a:spcPct val="150000"/>
                </a:lnSpc>
              </a:pPr>
              <a:r>
                <a:rPr lang="en-US" altLang="zh-CN" sz="2400" b="0" i="1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z=l-</a:t>
              </a:r>
              <a:r>
                <a:rPr lang="en-US" altLang="zh-CN" sz="2400" b="0" i="1" dirty="0" err="1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l</a:t>
              </a:r>
              <a:r>
                <a:rPr lang="en-US" altLang="zh-CN" sz="2400" b="0" i="1" baseline="-25000" dirty="0" err="1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c</a:t>
              </a:r>
              <a:r>
                <a:rPr lang="en-US" altLang="zh-CN" sz="2400" b="0" dirty="0">
                  <a:ea typeface="黑体" pitchFamily="49" charset="-122"/>
                  <a:sym typeface="Symbol" pitchFamily="18" charset="2"/>
                </a:rPr>
                <a:t>    </a:t>
              </a:r>
              <a:r>
                <a:rPr lang="en-US" altLang="zh-CN" sz="2400" b="0" baseline="-25000" dirty="0">
                  <a:ea typeface="黑体" pitchFamily="49" charset="-122"/>
                  <a:sym typeface="Symbol" pitchFamily="18" charset="2"/>
                </a:rPr>
                <a:t>c</a:t>
              </a:r>
              <a:r>
                <a:rPr lang="en-US" altLang="zh-CN" sz="2400" b="0" dirty="0">
                  <a:ea typeface="黑体" pitchFamily="49" charset="-122"/>
                  <a:sym typeface="Symbol" pitchFamily="18" charset="2"/>
                </a:rPr>
                <a:t> </a:t>
              </a:r>
              <a:r>
                <a:rPr lang="en-US" altLang="zh-CN" sz="2400" b="0" i="1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d / </a:t>
              </a:r>
              <a:r>
                <a:rPr lang="en-US" altLang="zh-CN" sz="2400" b="0" i="1" dirty="0" err="1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l</a:t>
              </a:r>
              <a:r>
                <a:rPr lang="en-US" altLang="zh-CN" sz="2400" b="0" i="1" baseline="-25000" dirty="0" err="1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c</a:t>
              </a:r>
              <a:r>
                <a:rPr lang="en-US" altLang="zh-CN" sz="2400" b="0" baseline="-25000" dirty="0">
                  <a:ea typeface="黑体" pitchFamily="49" charset="-122"/>
                  <a:sym typeface="Symbol" pitchFamily="18" charset="2"/>
                </a:rPr>
                <a:t>            </a:t>
              </a:r>
              <a:r>
                <a:rPr lang="en-US" altLang="zh-CN" sz="2400" i="1" dirty="0">
                  <a:latin typeface="Times New Roman" pitchFamily="18" charset="0"/>
                  <a:ea typeface="楷体" panose="02010609060101010101" pitchFamily="49" charset="-122"/>
                  <a:sym typeface="Symbol" pitchFamily="18" charset="2"/>
                </a:rPr>
                <a:t>l-</a:t>
              </a:r>
              <a:r>
                <a:rPr lang="en-US" altLang="zh-CN" sz="2400" i="1" dirty="0" err="1">
                  <a:latin typeface="Times New Roman" pitchFamily="18" charset="0"/>
                  <a:ea typeface="楷体" panose="02010609060101010101" pitchFamily="49" charset="-122"/>
                  <a:sym typeface="Symbol" pitchFamily="18" charset="2"/>
                </a:rPr>
                <a:t>l</a:t>
              </a:r>
              <a:r>
                <a:rPr lang="en-US" altLang="zh-CN" sz="2400" i="1" baseline="-25000" dirty="0" err="1">
                  <a:latin typeface="Times New Roman" pitchFamily="18" charset="0"/>
                  <a:ea typeface="楷体" panose="02010609060101010101" pitchFamily="49" charset="-122"/>
                  <a:sym typeface="Symbol" pitchFamily="18" charset="2"/>
                </a:rPr>
                <a:t>c</a:t>
              </a:r>
              <a:r>
                <a:rPr lang="en-US" altLang="zh-CN" sz="2400" dirty="0">
                  <a:latin typeface="Times New Roman" pitchFamily="18" charset="0"/>
                  <a:ea typeface="楷体" panose="02010609060101010101" pitchFamily="49" charset="-122"/>
                  <a:sym typeface="Symbol" pitchFamily="18" charset="2"/>
                </a:rPr>
                <a:t> 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内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SP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对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ASE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无贡献  </a:t>
              </a:r>
              <a:r>
                <a:rPr lang="en-US" altLang="zh-CN" sz="2400" baseline="-25000" dirty="0"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c 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不变</a:t>
              </a:r>
              <a:r>
                <a:rPr lang="zh-CN" altLang="en-US" sz="2200" b="0" dirty="0">
                  <a:ea typeface="黑体" pitchFamily="49" charset="-122"/>
                  <a:sym typeface="Symbol" pitchFamily="18" charset="2"/>
                </a:rPr>
                <a:t> </a:t>
              </a:r>
            </a:p>
          </p:txBody>
        </p:sp>
        <p:sp>
          <p:nvSpPr>
            <p:cNvPr id="17416" name="AutoShape 6"/>
            <p:cNvSpPr>
              <a:spLocks/>
            </p:cNvSpPr>
            <p:nvPr/>
          </p:nvSpPr>
          <p:spPr bwMode="auto">
            <a:xfrm>
              <a:off x="1824" y="1488"/>
              <a:ext cx="48" cy="528"/>
            </a:xfrm>
            <a:prstGeom prst="rightBrace">
              <a:avLst>
                <a:gd name="adj1" fmla="val 9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sp>
        <p:nvSpPr>
          <p:cNvPr id="299015" name="Text Box 7"/>
          <p:cNvSpPr txBox="1">
            <a:spLocks noChangeArrowheads="1"/>
          </p:cNvSpPr>
          <p:nvPr/>
        </p:nvSpPr>
        <p:spPr bwMode="auto">
          <a:xfrm>
            <a:off x="457200" y="4114800"/>
            <a:ext cx="78486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定性讨论结果：</a:t>
            </a:r>
            <a:r>
              <a:rPr lang="zh-CN" altLang="en-US" sz="2400" b="0" dirty="0">
                <a:ea typeface="黑体" pitchFamily="49" charset="-122"/>
                <a:sym typeface="Wingdings 2" pitchFamily="18" charset="2"/>
              </a:rPr>
              <a:t></a:t>
            </a:r>
            <a:r>
              <a:rPr lang="zh-CN" altLang="en-US" sz="2400" b="0" dirty="0">
                <a:ea typeface="黑体" pitchFamily="49" charset="-122"/>
                <a:sym typeface="Monotype Sorts"/>
              </a:rPr>
              <a:t>  </a:t>
            </a:r>
            <a:r>
              <a:rPr lang="zh-CN" altLang="en-US" sz="2400" dirty="0">
                <a:ea typeface="楷体" panose="02010609060101010101" pitchFamily="49" charset="-122"/>
                <a:sym typeface="Monotype Sorts"/>
              </a:rPr>
              <a:t>发散角</a:t>
            </a:r>
            <a:r>
              <a:rPr lang="zh-CN" altLang="en-US" sz="2400" b="0" dirty="0">
                <a:ea typeface="黑体" pitchFamily="49" charset="-122"/>
                <a:sym typeface="Monotype Sorts"/>
              </a:rPr>
              <a:t> </a:t>
            </a:r>
            <a:r>
              <a:rPr lang="en-US" altLang="zh-CN" sz="2400" b="0" i="1" dirty="0">
                <a:latin typeface="Symbol" pitchFamily="18" charset="2"/>
                <a:ea typeface="黑体" pitchFamily="49" charset="-122"/>
                <a:sym typeface="Monotype Sorts"/>
              </a:rPr>
              <a:t>q ~ </a:t>
            </a:r>
            <a:r>
              <a:rPr lang="en-US" altLang="zh-CN" sz="2400" b="0" i="1" dirty="0">
                <a:latin typeface="Times New Roman" pitchFamily="18" charset="0"/>
                <a:ea typeface="黑体" pitchFamily="49" charset="-122"/>
                <a:sym typeface="Monotype Sorts"/>
              </a:rPr>
              <a:t>d / l</a:t>
            </a:r>
            <a:endParaRPr lang="en-US" altLang="zh-CN" sz="2400" b="0" dirty="0">
              <a:latin typeface="Times New Roman" pitchFamily="18" charset="0"/>
              <a:ea typeface="黑体" pitchFamily="49" charset="-122"/>
              <a:sym typeface="Monotype Sorts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2400" b="0" dirty="0">
                <a:ea typeface="黑体" pitchFamily="49" charset="-122"/>
                <a:sym typeface="Monotype Sorts"/>
              </a:rPr>
              <a:t>                         </a:t>
            </a:r>
            <a:r>
              <a:rPr lang="en-US" altLang="zh-CN" sz="2400" b="0" dirty="0">
                <a:ea typeface="黑体" pitchFamily="49" charset="-122"/>
                <a:sym typeface="Wingdings 2" pitchFamily="18" charset="2"/>
              </a:rPr>
              <a:t></a:t>
            </a:r>
            <a:r>
              <a:rPr lang="en-US" altLang="zh-CN" sz="2400" b="0" dirty="0">
                <a:ea typeface="黑体" pitchFamily="49" charset="-122"/>
                <a:sym typeface="Monotype Sorts"/>
              </a:rPr>
              <a:t> </a:t>
            </a:r>
            <a:r>
              <a:rPr lang="en-US" altLang="zh-CN" sz="2400" b="0" i="1" dirty="0">
                <a:latin typeface="Symbol" pitchFamily="18" charset="2"/>
                <a:ea typeface="黑体" pitchFamily="49" charset="-122"/>
                <a:sym typeface="Monotype Sorts"/>
              </a:rPr>
              <a:t>q </a:t>
            </a:r>
            <a:r>
              <a:rPr lang="en-US" altLang="zh-CN" sz="2400" b="0" dirty="0">
                <a:latin typeface="Symbol" pitchFamily="18" charset="2"/>
                <a:ea typeface="黑体" pitchFamily="49" charset="-122"/>
                <a:sym typeface="Monotype Sorts"/>
              </a:rPr>
              <a:t>~</a:t>
            </a:r>
            <a:r>
              <a:rPr lang="zh-CN" altLang="en-US" sz="2400" dirty="0">
                <a:latin typeface="Symbol" pitchFamily="18" charset="2"/>
                <a:ea typeface="楷体" panose="02010609060101010101" pitchFamily="49" charset="-122"/>
                <a:sym typeface="Monotype Sorts"/>
              </a:rPr>
              <a:t>激励程度</a:t>
            </a:r>
            <a:r>
              <a:rPr lang="zh-CN" altLang="en-US" sz="2400" b="0" dirty="0">
                <a:latin typeface="Symbol" pitchFamily="18" charset="2"/>
                <a:ea typeface="黑体" pitchFamily="49" charset="-122"/>
                <a:sym typeface="Monotype Sorts"/>
              </a:rPr>
              <a:t>   </a:t>
            </a:r>
            <a:r>
              <a:rPr lang="en-US" altLang="zh-CN" sz="2400" b="0" dirty="0">
                <a:latin typeface="Times New Roman" pitchFamily="18" charset="0"/>
                <a:ea typeface="黑体" pitchFamily="49" charset="-122"/>
                <a:sym typeface="Monotype Sorts"/>
              </a:rPr>
              <a:t>W</a:t>
            </a:r>
            <a:r>
              <a:rPr lang="en-US" altLang="zh-CN" sz="2400" b="0" baseline="-25000" dirty="0">
                <a:ea typeface="黑体" pitchFamily="49" charset="-122"/>
                <a:sym typeface="Monotype Sorts"/>
              </a:rPr>
              <a:t>13</a:t>
            </a:r>
            <a:r>
              <a:rPr lang="en-US" altLang="zh-CN" sz="2400" b="0" dirty="0">
                <a:ea typeface="黑体" pitchFamily="49" charset="-122"/>
                <a:sym typeface="Symbol" pitchFamily="18" charset="2"/>
              </a:rPr>
              <a:t> </a:t>
            </a:r>
            <a:r>
              <a:rPr lang="en-US" altLang="zh-CN" sz="2400" b="0" i="1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n</a:t>
            </a:r>
            <a:r>
              <a:rPr lang="en-US" altLang="zh-CN" sz="2400" b="0" i="1" baseline="300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0</a:t>
            </a:r>
            <a:r>
              <a:rPr lang="en-US" altLang="zh-CN" sz="2400" b="0" dirty="0">
                <a:ea typeface="黑体" pitchFamily="49" charset="-122"/>
                <a:sym typeface="Symbol" pitchFamily="18" charset="2"/>
              </a:rPr>
              <a:t> </a:t>
            </a:r>
            <a:r>
              <a:rPr lang="en-US" altLang="zh-CN" sz="2400" b="0" i="1" dirty="0" err="1">
                <a:latin typeface="Times New Roman" pitchFamily="18" charset="0"/>
                <a:ea typeface="黑体" pitchFamily="49" charset="-122"/>
                <a:sym typeface="Symbol" pitchFamily="18" charset="2"/>
              </a:rPr>
              <a:t>l</a:t>
            </a:r>
            <a:r>
              <a:rPr lang="en-US" altLang="zh-CN" sz="2400" b="0" i="1" baseline="-25000" dirty="0" err="1">
                <a:ea typeface="黑体" pitchFamily="49" charset="-122"/>
                <a:sym typeface="Symbol" pitchFamily="18" charset="2"/>
              </a:rPr>
              <a:t>c</a:t>
            </a:r>
            <a:r>
              <a:rPr lang="en-US" altLang="zh-CN" sz="2400" b="0" dirty="0">
                <a:ea typeface="黑体" pitchFamily="49" charset="-122"/>
                <a:sym typeface="Symbol" pitchFamily="18" charset="2"/>
              </a:rPr>
              <a:t> </a:t>
            </a:r>
            <a:endParaRPr lang="en-US" altLang="zh-CN" sz="2400" b="0" dirty="0">
              <a:ea typeface="黑体" pitchFamily="49" charset="-122"/>
              <a:sym typeface="Monotype Sorts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2400" b="0" dirty="0">
                <a:ea typeface="黑体" pitchFamily="49" charset="-122"/>
                <a:sym typeface="Monotype Sorts"/>
              </a:rPr>
              <a:t>                         </a:t>
            </a:r>
            <a:r>
              <a:rPr lang="en-US" altLang="zh-CN" sz="2400" b="0" dirty="0">
                <a:ea typeface="黑体" pitchFamily="49" charset="-122"/>
                <a:sym typeface="Wingdings 2" pitchFamily="18" charset="2"/>
              </a:rPr>
              <a:t></a:t>
            </a:r>
            <a:r>
              <a:rPr lang="en-US" altLang="zh-CN" sz="2400" b="0" dirty="0">
                <a:ea typeface="黑体" pitchFamily="49" charset="-122"/>
                <a:sym typeface="Monotype Sorts"/>
              </a:rPr>
              <a:t> </a:t>
            </a:r>
            <a:r>
              <a:rPr lang="zh-CN" altLang="en-US" sz="2400" dirty="0">
                <a:ea typeface="楷体" panose="02010609060101010101" pitchFamily="49" charset="-122"/>
                <a:sym typeface="Monotype Sorts"/>
              </a:rPr>
              <a:t>侧壁打毛有助于减小</a:t>
            </a:r>
            <a:r>
              <a:rPr lang="en-US" altLang="zh-CN" sz="2400" b="0" i="1" dirty="0">
                <a:latin typeface="Symbol" pitchFamily="18" charset="2"/>
                <a:ea typeface="黑体" pitchFamily="49" charset="-122"/>
                <a:sym typeface="Monotype Sorts"/>
              </a:rPr>
              <a:t>q</a:t>
            </a:r>
          </a:p>
        </p:txBody>
      </p:sp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539750" y="260350"/>
            <a:ext cx="4392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ea typeface="楷体" panose="02010609060101010101" pitchFamily="49" charset="-122"/>
              </a:rPr>
              <a:t>三、发散角（方向性）</a:t>
            </a:r>
          </a:p>
        </p:txBody>
      </p:sp>
    </p:spTree>
    <p:extLst>
      <p:ext uri="{BB962C8B-B14F-4D97-AF65-F5344CB8AC3E}">
        <p14:creationId xmlns:p14="http://schemas.microsoft.com/office/powerpoint/2010/main" val="1522176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/>
      <p:bldP spid="299015" grpId="0"/>
      <p:bldP spid="2990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8313" y="260350"/>
            <a:ext cx="8382000" cy="1600200"/>
            <a:chOff x="240" y="3120"/>
            <a:chExt cx="5280" cy="1008"/>
          </a:xfrm>
        </p:grpSpPr>
        <p:sp>
          <p:nvSpPr>
            <p:cNvPr id="2086" name="Text Box 3"/>
            <p:cNvSpPr txBox="1">
              <a:spLocks noChangeArrowheads="1"/>
            </p:cNvSpPr>
            <p:nvPr/>
          </p:nvSpPr>
          <p:spPr bwMode="auto">
            <a:xfrm>
              <a:off x="240" y="3145"/>
              <a:ext cx="5232" cy="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2400" b="0" dirty="0">
                  <a:ea typeface="黑体" pitchFamily="49" charset="-122"/>
                </a:rPr>
                <a:t>                                   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固体         气体         半导体</a:t>
              </a:r>
              <a:r>
                <a:rPr lang="zh-CN" altLang="en-US" sz="2400" b="0" dirty="0">
                  <a:ea typeface="黑体" pitchFamily="49" charset="-122"/>
                </a:rPr>
                <a:t>  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 纵向弛豫时间</a:t>
              </a:r>
              <a:r>
                <a:rPr lang="en-US" altLang="zh-CN" sz="2400" b="0" dirty="0">
                  <a:ea typeface="黑体" pitchFamily="49" charset="-122"/>
                </a:rPr>
                <a:t>(</a:t>
              </a:r>
              <a:r>
                <a:rPr lang="en-US" altLang="zh-CN" sz="2400" b="0" dirty="0">
                  <a:latin typeface="Times New Roman" pitchFamily="18" charset="0"/>
                  <a:ea typeface="黑体" pitchFamily="49" charset="-122"/>
                </a:rPr>
                <a:t>s</a:t>
              </a:r>
              <a:r>
                <a:rPr lang="en-US" altLang="zh-CN" sz="2400" b="0" dirty="0">
                  <a:ea typeface="黑体" pitchFamily="49" charset="-122"/>
                </a:rPr>
                <a:t>)      </a:t>
              </a:r>
              <a:r>
                <a:rPr lang="en-US" altLang="zh-CN" sz="2400" dirty="0">
                  <a:latin typeface="Times New Roman" pitchFamily="18" charset="0"/>
                  <a:ea typeface="黑体" pitchFamily="49" charset="-122"/>
                </a:rPr>
                <a:t>10</a:t>
              </a:r>
              <a:r>
                <a:rPr lang="en-US" altLang="zh-CN" sz="2400" baseline="30000" dirty="0">
                  <a:latin typeface="Times New Roman" pitchFamily="18" charset="0"/>
                  <a:ea typeface="黑体" pitchFamily="49" charset="-122"/>
                </a:rPr>
                <a:t>-3</a:t>
              </a:r>
              <a:r>
                <a:rPr lang="en-US" altLang="zh-CN" sz="2400" dirty="0">
                  <a:latin typeface="Times New Roman" pitchFamily="18" charset="0"/>
                  <a:ea typeface="黑体" pitchFamily="49" charset="-122"/>
                </a:rPr>
                <a:t>~10</a:t>
              </a:r>
              <a:r>
                <a:rPr lang="en-US" altLang="zh-CN" sz="2400" baseline="30000" dirty="0">
                  <a:latin typeface="Times New Roman" pitchFamily="18" charset="0"/>
                  <a:ea typeface="黑体" pitchFamily="49" charset="-122"/>
                </a:rPr>
                <a:t>-4</a:t>
              </a:r>
              <a:r>
                <a:rPr lang="en-US" altLang="zh-CN" sz="2400" dirty="0">
                  <a:latin typeface="Times New Roman" pitchFamily="18" charset="0"/>
                  <a:ea typeface="黑体" pitchFamily="49" charset="-122"/>
                </a:rPr>
                <a:t>           10</a:t>
              </a:r>
              <a:r>
                <a:rPr lang="en-US" altLang="zh-CN" sz="2400" baseline="30000" dirty="0">
                  <a:latin typeface="Times New Roman" pitchFamily="18" charset="0"/>
                  <a:ea typeface="黑体" pitchFamily="49" charset="-122"/>
                </a:rPr>
                <a:t>-6</a:t>
              </a:r>
              <a:r>
                <a:rPr lang="en-US" altLang="zh-CN" sz="2400" dirty="0">
                  <a:latin typeface="Times New Roman" pitchFamily="18" charset="0"/>
                  <a:ea typeface="黑体" pitchFamily="49" charset="-122"/>
                </a:rPr>
                <a:t>~10</a:t>
              </a:r>
              <a:r>
                <a:rPr lang="en-US" altLang="zh-CN" sz="2400" baseline="30000" dirty="0">
                  <a:latin typeface="Times New Roman" pitchFamily="18" charset="0"/>
                  <a:ea typeface="黑体" pitchFamily="49" charset="-122"/>
                </a:rPr>
                <a:t>-9</a:t>
              </a:r>
              <a:r>
                <a:rPr lang="en-US" altLang="zh-CN" sz="2400" dirty="0">
                  <a:latin typeface="Times New Roman" pitchFamily="18" charset="0"/>
                  <a:ea typeface="黑体" pitchFamily="49" charset="-122"/>
                </a:rPr>
                <a:t>                10</a:t>
              </a:r>
              <a:r>
                <a:rPr lang="en-US" altLang="zh-CN" sz="2400" baseline="30000" dirty="0">
                  <a:latin typeface="Times New Roman" pitchFamily="18" charset="0"/>
                  <a:ea typeface="黑体" pitchFamily="49" charset="-122"/>
                </a:rPr>
                <a:t>-9</a:t>
              </a:r>
              <a:endParaRPr lang="en-US" altLang="zh-CN" sz="2400" dirty="0">
                <a:latin typeface="Times New Roman" pitchFamily="18" charset="0"/>
                <a:ea typeface="黑体" pitchFamily="49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横向弛豫时间</a:t>
              </a:r>
              <a:r>
                <a:rPr lang="en-US" altLang="zh-CN" sz="2400" b="0" dirty="0">
                  <a:ea typeface="黑体" pitchFamily="49" charset="-122"/>
                </a:rPr>
                <a:t>(</a:t>
              </a:r>
              <a:r>
                <a:rPr lang="en-US" altLang="zh-CN" sz="2400" b="0" dirty="0">
                  <a:latin typeface="Times New Roman" pitchFamily="18" charset="0"/>
                  <a:ea typeface="黑体" pitchFamily="49" charset="-122"/>
                </a:rPr>
                <a:t>s</a:t>
              </a:r>
              <a:r>
                <a:rPr lang="en-US" altLang="zh-CN" sz="2400" b="0" dirty="0">
                  <a:ea typeface="黑体" pitchFamily="49" charset="-122"/>
                </a:rPr>
                <a:t>)      </a:t>
              </a:r>
              <a:r>
                <a:rPr lang="en-US" altLang="zh-CN" sz="2400" dirty="0">
                  <a:latin typeface="Times New Roman" pitchFamily="18" charset="0"/>
                  <a:ea typeface="黑体" pitchFamily="49" charset="-122"/>
                </a:rPr>
                <a:t>10</a:t>
              </a:r>
              <a:r>
                <a:rPr lang="en-US" altLang="zh-CN" sz="2400" baseline="30000" dirty="0">
                  <a:latin typeface="Times New Roman" pitchFamily="18" charset="0"/>
                  <a:ea typeface="黑体" pitchFamily="49" charset="-122"/>
                </a:rPr>
                <a:t>-11</a:t>
              </a:r>
              <a:r>
                <a:rPr lang="en-US" altLang="zh-CN" sz="2400" dirty="0">
                  <a:latin typeface="Times New Roman" pitchFamily="18" charset="0"/>
                  <a:ea typeface="黑体" pitchFamily="49" charset="-122"/>
                </a:rPr>
                <a:t>~10</a:t>
              </a:r>
              <a:r>
                <a:rPr lang="en-US" altLang="zh-CN" sz="2400" baseline="30000" dirty="0">
                  <a:latin typeface="Times New Roman" pitchFamily="18" charset="0"/>
                  <a:ea typeface="黑体" pitchFamily="49" charset="-122"/>
                </a:rPr>
                <a:t>-12</a:t>
              </a:r>
              <a:r>
                <a:rPr lang="en-US" altLang="zh-CN" sz="2400" dirty="0">
                  <a:latin typeface="Times New Roman" pitchFamily="18" charset="0"/>
                  <a:ea typeface="黑体" pitchFamily="49" charset="-122"/>
                </a:rPr>
                <a:t>         10</a:t>
              </a:r>
              <a:r>
                <a:rPr lang="en-US" altLang="zh-CN" sz="2400" baseline="30000" dirty="0">
                  <a:latin typeface="Times New Roman" pitchFamily="18" charset="0"/>
                  <a:ea typeface="黑体" pitchFamily="49" charset="-122"/>
                </a:rPr>
                <a:t>-8</a:t>
              </a:r>
              <a:r>
                <a:rPr lang="en-US" altLang="zh-CN" sz="2400" dirty="0">
                  <a:latin typeface="Times New Roman" pitchFamily="18" charset="0"/>
                  <a:ea typeface="黑体" pitchFamily="49" charset="-122"/>
                </a:rPr>
                <a:t>~10</a:t>
              </a:r>
              <a:r>
                <a:rPr lang="en-US" altLang="zh-CN" sz="2400" baseline="30000" dirty="0">
                  <a:latin typeface="Times New Roman" pitchFamily="18" charset="0"/>
                  <a:ea typeface="黑体" pitchFamily="49" charset="-122"/>
                </a:rPr>
                <a:t>-9</a:t>
              </a:r>
              <a:r>
                <a:rPr lang="en-US" altLang="zh-CN" sz="2400" dirty="0">
                  <a:latin typeface="Times New Roman" pitchFamily="18" charset="0"/>
                  <a:ea typeface="黑体" pitchFamily="49" charset="-122"/>
                </a:rPr>
                <a:t>               10</a:t>
              </a:r>
              <a:r>
                <a:rPr lang="en-US" altLang="zh-CN" sz="2400" baseline="30000" dirty="0">
                  <a:latin typeface="Times New Roman" pitchFamily="18" charset="0"/>
                  <a:ea typeface="黑体" pitchFamily="49" charset="-122"/>
                </a:rPr>
                <a:t>-12</a:t>
              </a:r>
              <a:r>
                <a:rPr lang="en-US" altLang="zh-CN" sz="2400" b="0" dirty="0">
                  <a:ea typeface="黑体" pitchFamily="49" charset="-122"/>
                </a:rPr>
                <a:t> </a:t>
              </a:r>
            </a:p>
          </p:txBody>
        </p:sp>
        <p:sp>
          <p:nvSpPr>
            <p:cNvPr id="2087" name="Rectangle 4"/>
            <p:cNvSpPr>
              <a:spLocks noChangeArrowheads="1"/>
            </p:cNvSpPr>
            <p:nvPr/>
          </p:nvSpPr>
          <p:spPr bwMode="auto">
            <a:xfrm>
              <a:off x="240" y="3120"/>
              <a:ext cx="5280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088" name="Line 5"/>
            <p:cNvSpPr>
              <a:spLocks noChangeShapeType="1"/>
            </p:cNvSpPr>
            <p:nvPr/>
          </p:nvSpPr>
          <p:spPr bwMode="auto">
            <a:xfrm>
              <a:off x="240" y="3408"/>
              <a:ext cx="5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089" name="Line 6"/>
            <p:cNvSpPr>
              <a:spLocks noChangeShapeType="1"/>
            </p:cNvSpPr>
            <p:nvPr/>
          </p:nvSpPr>
          <p:spPr bwMode="auto">
            <a:xfrm>
              <a:off x="240" y="3744"/>
              <a:ext cx="5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090" name="Line 7"/>
            <p:cNvSpPr>
              <a:spLocks noChangeShapeType="1"/>
            </p:cNvSpPr>
            <p:nvPr/>
          </p:nvSpPr>
          <p:spPr bwMode="auto">
            <a:xfrm>
              <a:off x="1920" y="312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091" name="Line 8"/>
            <p:cNvSpPr>
              <a:spLocks noChangeShapeType="1"/>
            </p:cNvSpPr>
            <p:nvPr/>
          </p:nvSpPr>
          <p:spPr bwMode="auto">
            <a:xfrm>
              <a:off x="3120" y="312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092" name="Line 9"/>
            <p:cNvSpPr>
              <a:spLocks noChangeShapeType="1"/>
            </p:cNvSpPr>
            <p:nvPr/>
          </p:nvSpPr>
          <p:spPr bwMode="auto">
            <a:xfrm>
              <a:off x="4416" y="312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sp>
        <p:nvSpPr>
          <p:cNvPr id="249866" name="Text Box 10"/>
          <p:cNvSpPr txBox="1">
            <a:spLocks noChangeArrowheads="1"/>
          </p:cNvSpPr>
          <p:nvPr/>
        </p:nvSpPr>
        <p:spPr bwMode="auto">
          <a:xfrm>
            <a:off x="0" y="1989138"/>
            <a:ext cx="9144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按工作方式分类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行波放大器及再生放大器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(F-P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放大器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249867" name="Text Box 11"/>
          <p:cNvSpPr txBox="1">
            <a:spLocks noChangeArrowheads="1"/>
          </p:cNvSpPr>
          <p:nvPr/>
        </p:nvSpPr>
        <p:spPr bwMode="auto">
          <a:xfrm>
            <a:off x="250825" y="3644900"/>
            <a:ext cx="8605241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  <a:buFontTx/>
              <a:buChar char="•"/>
            </a:pPr>
            <a:r>
              <a:rPr lang="en-US" altLang="zh-CN" b="0" dirty="0">
                <a:ea typeface="黑体" pitchFamily="49" charset="-122"/>
              </a:rPr>
              <a:t>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行波放大器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增益工作物质二端面无反射的激光放大器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1188" y="2708275"/>
            <a:ext cx="3048000" cy="762000"/>
            <a:chOff x="528" y="2016"/>
            <a:chExt cx="1920" cy="480"/>
          </a:xfrm>
        </p:grpSpPr>
        <p:sp>
          <p:nvSpPr>
            <p:cNvPr id="2082" name="Rectangle 13"/>
            <p:cNvSpPr>
              <a:spLocks noChangeArrowheads="1"/>
            </p:cNvSpPr>
            <p:nvPr/>
          </p:nvSpPr>
          <p:spPr bwMode="auto">
            <a:xfrm>
              <a:off x="1056" y="2057"/>
              <a:ext cx="105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083" name="Line 14"/>
            <p:cNvSpPr>
              <a:spLocks noChangeShapeType="1"/>
            </p:cNvSpPr>
            <p:nvPr/>
          </p:nvSpPr>
          <p:spPr bwMode="auto">
            <a:xfrm>
              <a:off x="528" y="224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084" name="Line 15"/>
            <p:cNvSpPr>
              <a:spLocks noChangeShapeType="1"/>
            </p:cNvSpPr>
            <p:nvPr/>
          </p:nvSpPr>
          <p:spPr bwMode="auto">
            <a:xfrm>
              <a:off x="2112" y="224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085" name="Text Box 16"/>
            <p:cNvSpPr txBox="1">
              <a:spLocks noChangeArrowheads="1"/>
            </p:cNvSpPr>
            <p:nvPr/>
          </p:nvSpPr>
          <p:spPr bwMode="auto">
            <a:xfrm>
              <a:off x="1344" y="2160"/>
              <a:ext cx="39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2200" b="0">
                  <a:latin typeface="Times New Roman" pitchFamily="18" charset="0"/>
                  <a:ea typeface="黑体" pitchFamily="49" charset="-122"/>
                </a:rPr>
                <a:t>g&gt;0</a:t>
              </a:r>
            </a:p>
          </p:txBody>
        </p:sp>
        <p:graphicFrame>
          <p:nvGraphicFramePr>
            <p:cNvPr id="2060" name="Object 17"/>
            <p:cNvGraphicFramePr>
              <a:graphicFrameLocks noChangeAspect="1"/>
            </p:cNvGraphicFramePr>
            <p:nvPr/>
          </p:nvGraphicFramePr>
          <p:xfrm>
            <a:off x="672" y="2064"/>
            <a:ext cx="14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" name="公式" r:id="rId3" imgW="177480" imgH="241200" progId="Equation.3">
                    <p:embed/>
                  </p:oleObj>
                </mc:Choice>
                <mc:Fallback>
                  <p:oleObj name="公式" r:id="rId3" imgW="17748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064"/>
                          <a:ext cx="14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18"/>
            <p:cNvGraphicFramePr>
              <a:graphicFrameLocks noChangeAspect="1"/>
            </p:cNvGraphicFramePr>
            <p:nvPr/>
          </p:nvGraphicFramePr>
          <p:xfrm>
            <a:off x="2208" y="2016"/>
            <a:ext cx="24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8" name="公式" r:id="rId5" imgW="304560" imgH="228600" progId="Equation.3">
                    <p:embed/>
                  </p:oleObj>
                </mc:Choice>
                <mc:Fallback>
                  <p:oleObj name="公式" r:id="rId5" imgW="30456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016"/>
                          <a:ext cx="24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" name="Object 19"/>
            <p:cNvGraphicFramePr>
              <a:graphicFrameLocks noChangeAspect="1"/>
            </p:cNvGraphicFramePr>
            <p:nvPr/>
          </p:nvGraphicFramePr>
          <p:xfrm>
            <a:off x="672" y="2304"/>
            <a:ext cx="15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" name="公式" r:id="rId7" imgW="190440" imgH="241200" progId="Equation.3">
                    <p:embed/>
                  </p:oleObj>
                </mc:Choice>
                <mc:Fallback>
                  <p:oleObj name="公式" r:id="rId7" imgW="190440" imgH="241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304"/>
                          <a:ext cx="15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" name="Object 20"/>
            <p:cNvGraphicFramePr>
              <a:graphicFrameLocks noChangeAspect="1"/>
            </p:cNvGraphicFramePr>
            <p:nvPr/>
          </p:nvGraphicFramePr>
          <p:xfrm>
            <a:off x="2208" y="2304"/>
            <a:ext cx="24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" name="公式" r:id="rId9" imgW="330120" imgH="228600" progId="Equation.3">
                    <p:embed/>
                  </p:oleObj>
                </mc:Choice>
                <mc:Fallback>
                  <p:oleObj name="公式" r:id="rId9" imgW="33012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304"/>
                          <a:ext cx="240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076825" y="2492375"/>
            <a:ext cx="2895600" cy="990600"/>
            <a:chOff x="3216" y="1872"/>
            <a:chExt cx="1824" cy="624"/>
          </a:xfrm>
        </p:grpSpPr>
        <p:sp>
          <p:nvSpPr>
            <p:cNvPr id="2072" name="Rectangle 25"/>
            <p:cNvSpPr>
              <a:spLocks noChangeArrowheads="1"/>
            </p:cNvSpPr>
            <p:nvPr/>
          </p:nvSpPr>
          <p:spPr bwMode="auto">
            <a:xfrm>
              <a:off x="3552" y="2057"/>
              <a:ext cx="105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073" name="Rectangle 26"/>
            <p:cNvSpPr>
              <a:spLocks noChangeArrowheads="1"/>
            </p:cNvSpPr>
            <p:nvPr/>
          </p:nvSpPr>
          <p:spPr bwMode="auto">
            <a:xfrm>
              <a:off x="3504" y="2057"/>
              <a:ext cx="4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074" name="Rectangle 27"/>
            <p:cNvSpPr>
              <a:spLocks noChangeArrowheads="1"/>
            </p:cNvSpPr>
            <p:nvPr/>
          </p:nvSpPr>
          <p:spPr bwMode="auto">
            <a:xfrm>
              <a:off x="4608" y="2057"/>
              <a:ext cx="4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075" name="Line 28"/>
            <p:cNvSpPr>
              <a:spLocks noChangeShapeType="1"/>
            </p:cNvSpPr>
            <p:nvPr/>
          </p:nvSpPr>
          <p:spPr bwMode="auto">
            <a:xfrm>
              <a:off x="3216" y="224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076" name="Line 29"/>
            <p:cNvSpPr>
              <a:spLocks noChangeShapeType="1"/>
            </p:cNvSpPr>
            <p:nvPr/>
          </p:nvSpPr>
          <p:spPr bwMode="auto">
            <a:xfrm>
              <a:off x="4656" y="224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077" name="Text Box 30"/>
            <p:cNvSpPr txBox="1">
              <a:spLocks noChangeArrowheads="1"/>
            </p:cNvSpPr>
            <p:nvPr/>
          </p:nvSpPr>
          <p:spPr bwMode="auto">
            <a:xfrm>
              <a:off x="3888" y="2139"/>
              <a:ext cx="39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2200" b="0">
                  <a:latin typeface="Times New Roman" pitchFamily="18" charset="0"/>
                  <a:ea typeface="黑体" pitchFamily="49" charset="-122"/>
                </a:rPr>
                <a:t>g&gt;0</a:t>
              </a:r>
              <a:endParaRPr lang="en-US" altLang="zh-CN" sz="2000" b="0">
                <a:ea typeface="黑体" pitchFamily="49" charset="-122"/>
              </a:endParaRPr>
            </a:p>
          </p:txBody>
        </p:sp>
        <p:graphicFrame>
          <p:nvGraphicFramePr>
            <p:cNvPr id="2050" name="Object 31"/>
            <p:cNvGraphicFramePr>
              <a:graphicFrameLocks noChangeAspect="1"/>
            </p:cNvGraphicFramePr>
            <p:nvPr/>
          </p:nvGraphicFramePr>
          <p:xfrm>
            <a:off x="3216" y="2064"/>
            <a:ext cx="14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" name="公式" r:id="rId11" imgW="177480" imgH="241200" progId="Equation.3">
                    <p:embed/>
                  </p:oleObj>
                </mc:Choice>
                <mc:Fallback>
                  <p:oleObj name="公式" r:id="rId11" imgW="177480" imgH="241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064"/>
                          <a:ext cx="14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32"/>
            <p:cNvGraphicFramePr>
              <a:graphicFrameLocks noChangeAspect="1"/>
            </p:cNvGraphicFramePr>
            <p:nvPr/>
          </p:nvGraphicFramePr>
          <p:xfrm>
            <a:off x="3216" y="2304"/>
            <a:ext cx="15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" name="公式" r:id="rId12" imgW="190440" imgH="241200" progId="Equation.3">
                    <p:embed/>
                  </p:oleObj>
                </mc:Choice>
                <mc:Fallback>
                  <p:oleObj name="公式" r:id="rId12" imgW="190440" imgH="2412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304"/>
                          <a:ext cx="15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33"/>
            <p:cNvGraphicFramePr>
              <a:graphicFrameLocks noChangeAspect="1"/>
            </p:cNvGraphicFramePr>
            <p:nvPr/>
          </p:nvGraphicFramePr>
          <p:xfrm>
            <a:off x="4800" y="2064"/>
            <a:ext cx="24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" name="公式" r:id="rId13" imgW="304560" imgH="228600" progId="Equation.3">
                    <p:embed/>
                  </p:oleObj>
                </mc:Choice>
                <mc:Fallback>
                  <p:oleObj name="公式" r:id="rId13" imgW="304560" imgH="2286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064"/>
                          <a:ext cx="24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34"/>
            <p:cNvGraphicFramePr>
              <a:graphicFrameLocks noChangeAspect="1"/>
            </p:cNvGraphicFramePr>
            <p:nvPr/>
          </p:nvGraphicFramePr>
          <p:xfrm>
            <a:off x="4800" y="2304"/>
            <a:ext cx="24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4" name="公式" r:id="rId15" imgW="330120" imgH="228600" progId="Equation.3">
                    <p:embed/>
                  </p:oleObj>
                </mc:Choice>
                <mc:Fallback>
                  <p:oleObj name="公式" r:id="rId15" imgW="330120" imgH="228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304"/>
                          <a:ext cx="240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35"/>
            <p:cNvGraphicFramePr>
              <a:graphicFrameLocks noChangeAspect="1"/>
            </p:cNvGraphicFramePr>
            <p:nvPr/>
          </p:nvGraphicFramePr>
          <p:xfrm>
            <a:off x="3504" y="1872"/>
            <a:ext cx="100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" name="公式" r:id="rId17" imgW="139680" imgH="241200" progId="Equation.3">
                    <p:embed/>
                  </p:oleObj>
                </mc:Choice>
                <mc:Fallback>
                  <p:oleObj name="公式" r:id="rId17" imgW="139680" imgH="2412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872"/>
                          <a:ext cx="100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36"/>
            <p:cNvGraphicFramePr>
              <a:graphicFrameLocks noChangeAspect="1"/>
            </p:cNvGraphicFramePr>
            <p:nvPr/>
          </p:nvGraphicFramePr>
          <p:xfrm>
            <a:off x="4556" y="1872"/>
            <a:ext cx="108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" name="公式" r:id="rId19" imgW="152280" imgH="241200" progId="Equation.3">
                    <p:embed/>
                  </p:oleObj>
                </mc:Choice>
                <mc:Fallback>
                  <p:oleObj name="公式" r:id="rId19" imgW="152280" imgH="2412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6" y="1872"/>
                          <a:ext cx="108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8" name="Line 37"/>
            <p:cNvSpPr>
              <a:spLocks noChangeShapeType="1"/>
            </p:cNvSpPr>
            <p:nvPr/>
          </p:nvSpPr>
          <p:spPr bwMode="auto">
            <a:xfrm>
              <a:off x="3552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079" name="Line 38"/>
            <p:cNvSpPr>
              <a:spLocks noChangeShapeType="1"/>
            </p:cNvSpPr>
            <p:nvPr/>
          </p:nvSpPr>
          <p:spPr bwMode="auto">
            <a:xfrm>
              <a:off x="4464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graphicFrame>
          <p:nvGraphicFramePr>
            <p:cNvPr id="2056" name="Object 39"/>
            <p:cNvGraphicFramePr>
              <a:graphicFrameLocks noChangeAspect="1"/>
            </p:cNvGraphicFramePr>
            <p:nvPr/>
          </p:nvGraphicFramePr>
          <p:xfrm>
            <a:off x="3744" y="2064"/>
            <a:ext cx="135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7" name="公式" r:id="rId21" imgW="215640" imgH="279360" progId="Equation.3">
                    <p:embed/>
                  </p:oleObj>
                </mc:Choice>
                <mc:Fallback>
                  <p:oleObj name="公式" r:id="rId21" imgW="215640" imgH="27936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064"/>
                          <a:ext cx="135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40"/>
            <p:cNvGraphicFramePr>
              <a:graphicFrameLocks noChangeAspect="1"/>
            </p:cNvGraphicFramePr>
            <p:nvPr/>
          </p:nvGraphicFramePr>
          <p:xfrm>
            <a:off x="4320" y="2064"/>
            <a:ext cx="135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8" name="公式" r:id="rId23" imgW="215640" imgH="279360" progId="Equation.3">
                    <p:embed/>
                  </p:oleObj>
                </mc:Choice>
                <mc:Fallback>
                  <p:oleObj name="公式" r:id="rId23" imgW="215640" imgH="27936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064"/>
                          <a:ext cx="135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0" name="Line 41"/>
            <p:cNvSpPr>
              <a:spLocks noChangeShapeType="1"/>
            </p:cNvSpPr>
            <p:nvPr/>
          </p:nvSpPr>
          <p:spPr bwMode="auto">
            <a:xfrm flipH="1">
              <a:off x="4464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081" name="Line 42"/>
            <p:cNvSpPr>
              <a:spLocks noChangeShapeType="1"/>
            </p:cNvSpPr>
            <p:nvPr/>
          </p:nvSpPr>
          <p:spPr bwMode="auto">
            <a:xfrm flipH="1">
              <a:off x="3552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graphicFrame>
          <p:nvGraphicFramePr>
            <p:cNvPr id="2058" name="Object 43"/>
            <p:cNvGraphicFramePr>
              <a:graphicFrameLocks noChangeAspect="1"/>
            </p:cNvGraphicFramePr>
            <p:nvPr/>
          </p:nvGraphicFramePr>
          <p:xfrm>
            <a:off x="4320" y="2304"/>
            <a:ext cx="12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" name="公式" r:id="rId25" imgW="203040" imgH="279360" progId="Equation.3">
                    <p:embed/>
                  </p:oleObj>
                </mc:Choice>
                <mc:Fallback>
                  <p:oleObj name="公式" r:id="rId25" imgW="203040" imgH="27936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304"/>
                          <a:ext cx="12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Object 44"/>
            <p:cNvGraphicFramePr>
              <a:graphicFrameLocks noChangeAspect="1"/>
            </p:cNvGraphicFramePr>
            <p:nvPr/>
          </p:nvGraphicFramePr>
          <p:xfrm>
            <a:off x="3744" y="2304"/>
            <a:ext cx="12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" name="公式" r:id="rId27" imgW="203040" imgH="279360" progId="Equation.3">
                    <p:embed/>
                  </p:oleObj>
                </mc:Choice>
                <mc:Fallback>
                  <p:oleObj name="公式" r:id="rId27" imgW="203040" imgH="27936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304"/>
                          <a:ext cx="12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9901" name="Text Box 45"/>
          <p:cNvSpPr txBox="1">
            <a:spLocks noChangeArrowheads="1"/>
          </p:cNvSpPr>
          <p:nvPr/>
        </p:nvSpPr>
        <p:spPr bwMode="auto">
          <a:xfrm>
            <a:off x="250825" y="4868863"/>
            <a:ext cx="8569325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dirty="0">
                <a:ea typeface="楷体" panose="02010609060101010101" pitchFamily="49" charset="-122"/>
              </a:rPr>
              <a:t> </a:t>
            </a:r>
            <a:r>
              <a:rPr lang="zh-CN" altLang="en-US" dirty="0">
                <a:ea typeface="楷体" panose="02010609060101010101" pitchFamily="49" charset="-122"/>
              </a:rPr>
              <a:t>再生放大器</a:t>
            </a:r>
            <a:r>
              <a:rPr lang="en-US" altLang="zh-CN" dirty="0">
                <a:ea typeface="楷体" panose="02010609060101010101" pitchFamily="49" charset="-122"/>
              </a:rPr>
              <a:t>: </a:t>
            </a:r>
            <a:r>
              <a:rPr lang="zh-CN" altLang="en-US" dirty="0">
                <a:ea typeface="楷体" panose="02010609060101010101" pitchFamily="49" charset="-122"/>
              </a:rPr>
              <a:t>增益工作物质二端面与光传输方向垂直并有一定反射率的放大器。</a:t>
            </a:r>
          </a:p>
        </p:txBody>
      </p:sp>
      <p:sp>
        <p:nvSpPr>
          <p:cNvPr id="249902" name="Text Box 46"/>
          <p:cNvSpPr txBox="1">
            <a:spLocks noChangeArrowheads="1"/>
          </p:cNvSpPr>
          <p:nvPr/>
        </p:nvSpPr>
        <p:spPr bwMode="auto">
          <a:xfrm>
            <a:off x="2124075" y="4292600"/>
            <a:ext cx="64801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只要求入射光频率在</a:t>
            </a:r>
            <a:r>
              <a:rPr lang="zh-CN" altLang="en-US" dirty="0">
                <a:solidFill>
                  <a:srgbClr val="D60093"/>
                </a:solidFill>
                <a:ea typeface="楷体" panose="02010609060101010101" pitchFamily="49" charset="-122"/>
              </a:rPr>
              <a:t>增益介质谱线</a:t>
            </a:r>
            <a:r>
              <a:rPr lang="zh-CN" altLang="en-US" dirty="0">
                <a:ea typeface="楷体" panose="02010609060101010101" pitchFamily="49" charset="-122"/>
              </a:rPr>
              <a:t>范围内</a:t>
            </a:r>
          </a:p>
        </p:txBody>
      </p:sp>
      <p:sp>
        <p:nvSpPr>
          <p:cNvPr id="249903" name="Text Box 47"/>
          <p:cNvSpPr txBox="1">
            <a:spLocks noChangeArrowheads="1"/>
          </p:cNvSpPr>
          <p:nvPr/>
        </p:nvSpPr>
        <p:spPr bwMode="auto">
          <a:xfrm>
            <a:off x="827088" y="5734050"/>
            <a:ext cx="7920037" cy="59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入射光需在</a:t>
            </a:r>
            <a:r>
              <a:rPr lang="zh-CN" altLang="en-US" dirty="0">
                <a:solidFill>
                  <a:srgbClr val="D6009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谐振腔本征频率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附近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保证频率匹配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6" grpId="0"/>
      <p:bldP spid="249867" grpId="0"/>
      <p:bldP spid="249901" grpId="0"/>
      <p:bldP spid="249902" grpId="0"/>
      <p:bldP spid="2499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539750" y="2349500"/>
            <a:ext cx="66246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再生放大器增益      多光束干涉处理</a:t>
            </a:r>
          </a:p>
        </p:txBody>
      </p:sp>
      <p:graphicFrame>
        <p:nvGraphicFramePr>
          <p:cNvPr id="250883" name="Object 3"/>
          <p:cNvGraphicFramePr>
            <a:graphicFrameLocks noChangeAspect="1"/>
          </p:cNvGraphicFramePr>
          <p:nvPr/>
        </p:nvGraphicFramePr>
        <p:xfrm>
          <a:off x="5580063" y="2852738"/>
          <a:ext cx="15954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公式" r:id="rId3" imgW="863280" imgH="457200" progId="Equation.3">
                  <p:embed/>
                </p:oleObj>
              </mc:Choice>
              <mc:Fallback>
                <p:oleObj name="公式" r:id="rId3" imgW="8632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852738"/>
                        <a:ext cx="159543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4" name="AutoShape 4"/>
          <p:cNvSpPr>
            <a:spLocks noChangeArrowheads="1"/>
          </p:cNvSpPr>
          <p:nvPr/>
        </p:nvSpPr>
        <p:spPr bwMode="auto">
          <a:xfrm>
            <a:off x="971550" y="400526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graphicFrame>
        <p:nvGraphicFramePr>
          <p:cNvPr id="250885" name="Object 5"/>
          <p:cNvGraphicFramePr>
            <a:graphicFrameLocks noChangeAspect="1"/>
          </p:cNvGraphicFramePr>
          <p:nvPr/>
        </p:nvGraphicFramePr>
        <p:xfrm>
          <a:off x="2051050" y="3860800"/>
          <a:ext cx="53340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公式" r:id="rId5" imgW="2997000" imgH="622080" progId="Equation.3">
                  <p:embed/>
                </p:oleObj>
              </mc:Choice>
              <mc:Fallback>
                <p:oleObj name="公式" r:id="rId5" imgW="2997000" imgH="622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860800"/>
                        <a:ext cx="53340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6" name="Object 6"/>
          <p:cNvGraphicFramePr>
            <a:graphicFrameLocks noChangeAspect="1"/>
          </p:cNvGraphicFramePr>
          <p:nvPr/>
        </p:nvGraphicFramePr>
        <p:xfrm>
          <a:off x="1331913" y="5013325"/>
          <a:ext cx="39624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公式" r:id="rId7" imgW="2019240" imgH="545760" progId="Equation.3">
                  <p:embed/>
                </p:oleObj>
              </mc:Choice>
              <mc:Fallback>
                <p:oleObj name="公式" r:id="rId7" imgW="2019240" imgH="545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013325"/>
                        <a:ext cx="39624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755650" y="5084763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400" dirty="0">
                <a:latin typeface="Times New Roman" pitchFamily="18" charset="0"/>
                <a:ea typeface="楷体" panose="02010609060101010101" pitchFamily="49" charset="-122"/>
              </a:rPr>
              <a:t>当</a:t>
            </a:r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6156325" y="5229225"/>
            <a:ext cx="25923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－最大增益</a:t>
            </a:r>
          </a:p>
        </p:txBody>
      </p:sp>
      <p:graphicFrame>
        <p:nvGraphicFramePr>
          <p:cNvPr id="3077" name="Object 10"/>
          <p:cNvGraphicFramePr>
            <a:graphicFrameLocks noChangeAspect="1"/>
          </p:cNvGraphicFramePr>
          <p:nvPr/>
        </p:nvGraphicFramePr>
        <p:xfrm>
          <a:off x="4508500" y="4027488"/>
          <a:ext cx="125413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公式" r:id="rId9" imgW="126720" imgH="241200" progId="Equation.3">
                  <p:embed/>
                </p:oleObj>
              </mc:Choice>
              <mc:Fallback>
                <p:oleObj name="公式" r:id="rId9" imgW="12672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027488"/>
                        <a:ext cx="125413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580063" y="981075"/>
            <a:ext cx="3040062" cy="1135063"/>
            <a:chOff x="3216" y="1872"/>
            <a:chExt cx="1824" cy="624"/>
          </a:xfrm>
        </p:grpSpPr>
        <p:sp>
          <p:nvSpPr>
            <p:cNvPr id="3098" name="Rectangle 12"/>
            <p:cNvSpPr>
              <a:spLocks noChangeArrowheads="1"/>
            </p:cNvSpPr>
            <p:nvPr/>
          </p:nvSpPr>
          <p:spPr bwMode="auto">
            <a:xfrm>
              <a:off x="3552" y="2057"/>
              <a:ext cx="105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3099" name="Rectangle 13"/>
            <p:cNvSpPr>
              <a:spLocks noChangeArrowheads="1"/>
            </p:cNvSpPr>
            <p:nvPr/>
          </p:nvSpPr>
          <p:spPr bwMode="auto">
            <a:xfrm>
              <a:off x="3504" y="2057"/>
              <a:ext cx="4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3100" name="Rectangle 14"/>
            <p:cNvSpPr>
              <a:spLocks noChangeArrowheads="1"/>
            </p:cNvSpPr>
            <p:nvPr/>
          </p:nvSpPr>
          <p:spPr bwMode="auto">
            <a:xfrm>
              <a:off x="4608" y="2057"/>
              <a:ext cx="4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3101" name="Line 15"/>
            <p:cNvSpPr>
              <a:spLocks noChangeShapeType="1"/>
            </p:cNvSpPr>
            <p:nvPr/>
          </p:nvSpPr>
          <p:spPr bwMode="auto">
            <a:xfrm>
              <a:off x="3216" y="224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3102" name="Line 16"/>
            <p:cNvSpPr>
              <a:spLocks noChangeShapeType="1"/>
            </p:cNvSpPr>
            <p:nvPr/>
          </p:nvSpPr>
          <p:spPr bwMode="auto">
            <a:xfrm>
              <a:off x="4656" y="224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3103" name="Text Box 17"/>
            <p:cNvSpPr txBox="1">
              <a:spLocks noChangeArrowheads="1"/>
            </p:cNvSpPr>
            <p:nvPr/>
          </p:nvSpPr>
          <p:spPr bwMode="auto">
            <a:xfrm>
              <a:off x="3888" y="2139"/>
              <a:ext cx="39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2200" b="0">
                  <a:latin typeface="Times New Roman" pitchFamily="18" charset="0"/>
                  <a:ea typeface="黑体" pitchFamily="49" charset="-122"/>
                </a:rPr>
                <a:t>g&gt;0</a:t>
              </a:r>
              <a:endParaRPr lang="en-US" altLang="zh-CN" sz="2000" b="0">
                <a:ea typeface="黑体" pitchFamily="49" charset="-122"/>
              </a:endParaRPr>
            </a:p>
          </p:txBody>
        </p:sp>
        <p:graphicFrame>
          <p:nvGraphicFramePr>
            <p:cNvPr id="3080" name="Object 18"/>
            <p:cNvGraphicFramePr>
              <a:graphicFrameLocks noChangeAspect="1"/>
            </p:cNvGraphicFramePr>
            <p:nvPr/>
          </p:nvGraphicFramePr>
          <p:xfrm>
            <a:off x="3216" y="2064"/>
            <a:ext cx="14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公式" r:id="rId11" imgW="177480" imgH="241200" progId="Equation.3">
                    <p:embed/>
                  </p:oleObj>
                </mc:Choice>
                <mc:Fallback>
                  <p:oleObj name="公式" r:id="rId11" imgW="177480" imgH="241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064"/>
                          <a:ext cx="14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19"/>
            <p:cNvGraphicFramePr>
              <a:graphicFrameLocks noChangeAspect="1"/>
            </p:cNvGraphicFramePr>
            <p:nvPr/>
          </p:nvGraphicFramePr>
          <p:xfrm>
            <a:off x="3216" y="2304"/>
            <a:ext cx="15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公式" r:id="rId13" imgW="190440" imgH="241200" progId="Equation.3">
                    <p:embed/>
                  </p:oleObj>
                </mc:Choice>
                <mc:Fallback>
                  <p:oleObj name="公式" r:id="rId13" imgW="190440" imgH="241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304"/>
                          <a:ext cx="15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20"/>
            <p:cNvGraphicFramePr>
              <a:graphicFrameLocks noChangeAspect="1"/>
            </p:cNvGraphicFramePr>
            <p:nvPr/>
          </p:nvGraphicFramePr>
          <p:xfrm>
            <a:off x="4800" y="2064"/>
            <a:ext cx="24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公式" r:id="rId15" imgW="304560" imgH="228600" progId="Equation.3">
                    <p:embed/>
                  </p:oleObj>
                </mc:Choice>
                <mc:Fallback>
                  <p:oleObj name="公式" r:id="rId15" imgW="30456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064"/>
                          <a:ext cx="24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Object 21"/>
            <p:cNvGraphicFramePr>
              <a:graphicFrameLocks noChangeAspect="1"/>
            </p:cNvGraphicFramePr>
            <p:nvPr/>
          </p:nvGraphicFramePr>
          <p:xfrm>
            <a:off x="4800" y="2304"/>
            <a:ext cx="24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公式" r:id="rId17" imgW="330120" imgH="228600" progId="Equation.3">
                    <p:embed/>
                  </p:oleObj>
                </mc:Choice>
                <mc:Fallback>
                  <p:oleObj name="公式" r:id="rId17" imgW="33012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304"/>
                          <a:ext cx="240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Object 22"/>
            <p:cNvGraphicFramePr>
              <a:graphicFrameLocks noChangeAspect="1"/>
            </p:cNvGraphicFramePr>
            <p:nvPr/>
          </p:nvGraphicFramePr>
          <p:xfrm>
            <a:off x="3504" y="1872"/>
            <a:ext cx="100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公式" r:id="rId19" imgW="139680" imgH="241200" progId="Equation.3">
                    <p:embed/>
                  </p:oleObj>
                </mc:Choice>
                <mc:Fallback>
                  <p:oleObj name="公式" r:id="rId19" imgW="139680" imgH="2412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872"/>
                          <a:ext cx="100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Object 23"/>
            <p:cNvGraphicFramePr>
              <a:graphicFrameLocks noChangeAspect="1"/>
            </p:cNvGraphicFramePr>
            <p:nvPr/>
          </p:nvGraphicFramePr>
          <p:xfrm>
            <a:off x="4556" y="1872"/>
            <a:ext cx="108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公式" r:id="rId21" imgW="152280" imgH="241200" progId="Equation.3">
                    <p:embed/>
                  </p:oleObj>
                </mc:Choice>
                <mc:Fallback>
                  <p:oleObj name="公式" r:id="rId21" imgW="15228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6" y="1872"/>
                          <a:ext cx="108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4" name="Line 24"/>
            <p:cNvSpPr>
              <a:spLocks noChangeShapeType="1"/>
            </p:cNvSpPr>
            <p:nvPr/>
          </p:nvSpPr>
          <p:spPr bwMode="auto">
            <a:xfrm>
              <a:off x="3552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3105" name="Line 25"/>
            <p:cNvSpPr>
              <a:spLocks noChangeShapeType="1"/>
            </p:cNvSpPr>
            <p:nvPr/>
          </p:nvSpPr>
          <p:spPr bwMode="auto">
            <a:xfrm>
              <a:off x="4464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graphicFrame>
          <p:nvGraphicFramePr>
            <p:cNvPr id="3086" name="Object 26"/>
            <p:cNvGraphicFramePr>
              <a:graphicFrameLocks noChangeAspect="1"/>
            </p:cNvGraphicFramePr>
            <p:nvPr/>
          </p:nvGraphicFramePr>
          <p:xfrm>
            <a:off x="3744" y="2064"/>
            <a:ext cx="135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公式" r:id="rId23" imgW="215640" imgH="279360" progId="Equation.3">
                    <p:embed/>
                  </p:oleObj>
                </mc:Choice>
                <mc:Fallback>
                  <p:oleObj name="公式" r:id="rId23" imgW="215640" imgH="2793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064"/>
                          <a:ext cx="135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" name="Object 27"/>
            <p:cNvGraphicFramePr>
              <a:graphicFrameLocks noChangeAspect="1"/>
            </p:cNvGraphicFramePr>
            <p:nvPr/>
          </p:nvGraphicFramePr>
          <p:xfrm>
            <a:off x="4320" y="2064"/>
            <a:ext cx="135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公式" r:id="rId25" imgW="215640" imgH="279360" progId="Equation.3">
                    <p:embed/>
                  </p:oleObj>
                </mc:Choice>
                <mc:Fallback>
                  <p:oleObj name="公式" r:id="rId25" imgW="215640" imgH="2793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064"/>
                          <a:ext cx="135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6" name="Line 28"/>
            <p:cNvSpPr>
              <a:spLocks noChangeShapeType="1"/>
            </p:cNvSpPr>
            <p:nvPr/>
          </p:nvSpPr>
          <p:spPr bwMode="auto">
            <a:xfrm flipH="1">
              <a:off x="4464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3107" name="Line 29"/>
            <p:cNvSpPr>
              <a:spLocks noChangeShapeType="1"/>
            </p:cNvSpPr>
            <p:nvPr/>
          </p:nvSpPr>
          <p:spPr bwMode="auto">
            <a:xfrm flipH="1">
              <a:off x="3552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graphicFrame>
          <p:nvGraphicFramePr>
            <p:cNvPr id="3088" name="Object 30"/>
            <p:cNvGraphicFramePr>
              <a:graphicFrameLocks noChangeAspect="1"/>
            </p:cNvGraphicFramePr>
            <p:nvPr/>
          </p:nvGraphicFramePr>
          <p:xfrm>
            <a:off x="4320" y="2304"/>
            <a:ext cx="12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公式" r:id="rId27" imgW="203040" imgH="279360" progId="Equation.3">
                    <p:embed/>
                  </p:oleObj>
                </mc:Choice>
                <mc:Fallback>
                  <p:oleObj name="公式" r:id="rId27" imgW="203040" imgH="27936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304"/>
                          <a:ext cx="12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9" name="Object 31"/>
            <p:cNvGraphicFramePr>
              <a:graphicFrameLocks noChangeAspect="1"/>
            </p:cNvGraphicFramePr>
            <p:nvPr/>
          </p:nvGraphicFramePr>
          <p:xfrm>
            <a:off x="3744" y="2304"/>
            <a:ext cx="12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公式" r:id="rId29" imgW="203040" imgH="279360" progId="Equation.3">
                    <p:embed/>
                  </p:oleObj>
                </mc:Choice>
                <mc:Fallback>
                  <p:oleObj name="公式" r:id="rId29" imgW="203040" imgH="27936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304"/>
                          <a:ext cx="12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0912" name="Object 32"/>
          <p:cNvGraphicFramePr>
            <a:graphicFrameLocks noChangeAspect="1"/>
          </p:cNvGraphicFramePr>
          <p:nvPr/>
        </p:nvGraphicFramePr>
        <p:xfrm>
          <a:off x="3348038" y="1844675"/>
          <a:ext cx="15684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公式" r:id="rId31" imgW="863280" imgH="228600" progId="Equation.3">
                  <p:embed/>
                </p:oleObj>
              </mc:Choice>
              <mc:Fallback>
                <p:oleObj name="公式" r:id="rId31" imgW="86328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844675"/>
                        <a:ext cx="15684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13" name="Text Box 33"/>
          <p:cNvSpPr txBox="1">
            <a:spLocks noChangeArrowheads="1"/>
          </p:cNvSpPr>
          <p:nvPr/>
        </p:nvSpPr>
        <p:spPr bwMode="auto">
          <a:xfrm>
            <a:off x="827088" y="981075"/>
            <a:ext cx="23050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D60093"/>
                </a:solidFill>
                <a:latin typeface="Times New Roman" pitchFamily="18" charset="0"/>
                <a:ea typeface="楷体" panose="02010609060101010101" pitchFamily="49" charset="-122"/>
              </a:rPr>
              <a:t>放大器增益</a:t>
            </a:r>
          </a:p>
        </p:txBody>
      </p:sp>
      <p:graphicFrame>
        <p:nvGraphicFramePr>
          <p:cNvPr id="250914" name="Object 34"/>
          <p:cNvGraphicFramePr>
            <a:graphicFrameLocks noChangeAspect="1"/>
          </p:cNvGraphicFramePr>
          <p:nvPr/>
        </p:nvGraphicFramePr>
        <p:xfrm>
          <a:off x="3132138" y="908050"/>
          <a:ext cx="2201862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公式" r:id="rId33" imgW="1307880" imgH="482400" progId="Equation.3">
                  <p:embed/>
                </p:oleObj>
              </mc:Choice>
              <mc:Fallback>
                <p:oleObj name="公式" r:id="rId33" imgW="1307880" imgH="482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908050"/>
                        <a:ext cx="2201862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15" name="Text Box 35"/>
          <p:cNvSpPr txBox="1">
            <a:spLocks noChangeArrowheads="1"/>
          </p:cNvSpPr>
          <p:nvPr/>
        </p:nvSpPr>
        <p:spPr bwMode="auto">
          <a:xfrm>
            <a:off x="0" y="260350"/>
            <a:ext cx="31686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连续光放大器</a:t>
            </a:r>
          </a:p>
        </p:txBody>
      </p:sp>
      <p:sp>
        <p:nvSpPr>
          <p:cNvPr id="250916" name="Text Box 36"/>
          <p:cNvSpPr txBox="1">
            <a:spLocks noChangeArrowheads="1"/>
          </p:cNvSpPr>
          <p:nvPr/>
        </p:nvSpPr>
        <p:spPr bwMode="auto">
          <a:xfrm>
            <a:off x="395288" y="3068638"/>
            <a:ext cx="45370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传输一次所获得的光强增益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/>
      <p:bldP spid="250884" grpId="0" animBg="1"/>
      <p:bldP spid="250888" grpId="0"/>
      <p:bldP spid="250913" grpId="0"/>
      <p:bldP spid="250915" grpId="0"/>
      <p:bldP spid="2509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611188" y="2708275"/>
            <a:ext cx="81375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0" dirty="0">
                <a:latin typeface="Times New Roman" pitchFamily="18" charset="0"/>
                <a:ea typeface="宋体" pitchFamily="2" charset="-122"/>
              </a:rPr>
              <a:t>2. r</a:t>
            </a:r>
            <a:r>
              <a:rPr lang="en-US" altLang="zh-CN" b="0" baseline="-25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b="0" baseline="-25000" dirty="0">
                <a:latin typeface="Times New Roman" pitchFamily="18" charset="0"/>
                <a:ea typeface="宋体" pitchFamily="2" charset="-122"/>
              </a:rPr>
              <a:t>2 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越高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得到有效放大所允许的频率范围值越窄</a:t>
            </a:r>
            <a:endParaRPr lang="zh-CN" altLang="en-US" b="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539750" y="333375"/>
            <a:ext cx="3167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990000"/>
                </a:solidFill>
                <a:ea typeface="楷体" panose="02010609060101010101" pitchFamily="49" charset="-122"/>
              </a:rPr>
              <a:t>讨论：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611188" y="981075"/>
            <a:ext cx="59055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楷体" panose="02010609060101010101" pitchFamily="49" charset="-122"/>
              </a:rPr>
              <a:t>1. </a:t>
            </a:r>
            <a:r>
              <a:rPr lang="el-GR" altLang="zh-CN" b="0" dirty="0">
                <a:latin typeface="楷体" panose="02010609060101010101" pitchFamily="49" charset="-122"/>
                <a:ea typeface="楷体" panose="02010609060101010101" pitchFamily="49" charset="-122"/>
              </a:rPr>
              <a:t>ν</a:t>
            </a:r>
            <a:r>
              <a:rPr lang="zh-CN" altLang="en-US" dirty="0">
                <a:ea typeface="楷体" panose="02010609060101010101" pitchFamily="49" charset="-122"/>
              </a:rPr>
              <a:t>偏离</a:t>
            </a:r>
            <a:r>
              <a:rPr lang="el-GR" altLang="zh-CN" b="0" dirty="0">
                <a:latin typeface="楷体" panose="02010609060101010101" pitchFamily="49" charset="-122"/>
                <a:ea typeface="楷体" panose="02010609060101010101" pitchFamily="49" charset="-122"/>
              </a:rPr>
              <a:t>ν</a:t>
            </a:r>
            <a:r>
              <a:rPr lang="en-US" altLang="zh-CN" b="0" baseline="-25000" dirty="0">
                <a:latin typeface="Times New Roman" pitchFamily="18" charset="0"/>
                <a:ea typeface="楷体" panose="02010609060101010101" pitchFamily="49" charset="-122"/>
              </a:rPr>
              <a:t>c</a:t>
            </a:r>
            <a:r>
              <a:rPr lang="en-US" altLang="zh-CN" b="0" dirty="0">
                <a:latin typeface="Times New Roman" pitchFamily="18" charset="0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时，</a:t>
            </a:r>
            <a:r>
              <a:rPr lang="zh-CN" altLang="en-US" b="0" dirty="0">
                <a:latin typeface="Times New Roman" pitchFamily="18" charset="0"/>
                <a:ea typeface="楷体" panose="02010609060101010101" pitchFamily="49" charset="-122"/>
              </a:rPr>
              <a:t>  </a:t>
            </a:r>
            <a:r>
              <a:rPr lang="en-US" altLang="zh-CN" b="0" dirty="0">
                <a:latin typeface="Times New Roman" pitchFamily="18" charset="0"/>
                <a:ea typeface="楷体" panose="02010609060101010101" pitchFamily="49" charset="-122"/>
              </a:rPr>
              <a:t>G</a:t>
            </a:r>
            <a:r>
              <a:rPr lang="zh-CN" altLang="en-US" dirty="0">
                <a:ea typeface="楷体" panose="02010609060101010101" pitchFamily="49" charset="-122"/>
              </a:rPr>
              <a:t>下降</a:t>
            </a:r>
            <a:r>
              <a:rPr lang="en-US" altLang="zh-CN" b="0" dirty="0">
                <a:ea typeface="楷体" panose="02010609060101010101" pitchFamily="49" charset="-122"/>
              </a:rPr>
              <a:t>;</a:t>
            </a:r>
            <a:r>
              <a:rPr lang="en-US" altLang="zh-CN" dirty="0"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611188" y="1484313"/>
            <a:ext cx="8027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   </a:t>
            </a:r>
            <a:r>
              <a:rPr lang="zh-CN" altLang="en-US" dirty="0">
                <a:ea typeface="楷体" panose="02010609060101010101" pitchFamily="49" charset="-122"/>
              </a:rPr>
              <a:t>当入射光频率</a:t>
            </a:r>
            <a:r>
              <a:rPr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ν</a:t>
            </a:r>
            <a:r>
              <a:rPr lang="zh-CN" altLang="en-US" dirty="0">
                <a:ea typeface="楷体" panose="02010609060101010101" pitchFamily="49" charset="-122"/>
              </a:rPr>
              <a:t>在谐振腔本征频率</a:t>
            </a:r>
            <a:r>
              <a:rPr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ν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dirty="0">
                <a:ea typeface="楷体" panose="02010609060101010101" pitchFamily="49" charset="-122"/>
              </a:rPr>
              <a:t>附近时，才能得到有效放大。</a:t>
            </a:r>
          </a:p>
        </p:txBody>
      </p:sp>
      <p:sp>
        <p:nvSpPr>
          <p:cNvPr id="267272" name="Text Box 8"/>
          <p:cNvSpPr txBox="1">
            <a:spLocks noChangeArrowheads="1"/>
          </p:cNvSpPr>
          <p:nvPr/>
        </p:nvSpPr>
        <p:spPr bwMode="auto">
          <a:xfrm>
            <a:off x="468313" y="3284538"/>
            <a:ext cx="813593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33CC"/>
                </a:solidFill>
                <a:ea typeface="楷体" panose="02010609060101010101" pitchFamily="49" charset="-122"/>
              </a:rPr>
              <a:t>     </a:t>
            </a:r>
            <a:r>
              <a:rPr lang="zh-CN" altLang="en-US" dirty="0">
                <a:solidFill>
                  <a:srgbClr val="0033CC"/>
                </a:solidFill>
                <a:ea typeface="楷体" panose="02010609060101010101" pitchFamily="49" charset="-122"/>
              </a:rPr>
              <a:t>再生放大器虽然可以得到较大的增益，但其频率匹配技术复杂。</a:t>
            </a:r>
          </a:p>
        </p:txBody>
      </p:sp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0" y="4437063"/>
            <a:ext cx="40671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行波放大器的增益：</a:t>
            </a:r>
          </a:p>
        </p:txBody>
      </p:sp>
      <p:graphicFrame>
        <p:nvGraphicFramePr>
          <p:cNvPr id="267274" name="Object 10"/>
          <p:cNvGraphicFramePr>
            <a:graphicFrameLocks noChangeAspect="1"/>
          </p:cNvGraphicFramePr>
          <p:nvPr/>
        </p:nvGraphicFramePr>
        <p:xfrm>
          <a:off x="4356100" y="4508500"/>
          <a:ext cx="9366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3" imgW="457200" imgH="228600" progId="Equation.3">
                  <p:embed/>
                </p:oleObj>
              </mc:Choice>
              <mc:Fallback>
                <p:oleObj name="公式" r:id="rId3" imgW="4572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508500"/>
                        <a:ext cx="9366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6" name="Text Box 12"/>
          <p:cNvSpPr txBox="1">
            <a:spLocks noChangeArrowheads="1"/>
          </p:cNvSpPr>
          <p:nvPr/>
        </p:nvSpPr>
        <p:spPr bwMode="auto">
          <a:xfrm>
            <a:off x="395288" y="5084763"/>
            <a:ext cx="8280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33CC"/>
                </a:solidFill>
                <a:ea typeface="楷体" panose="02010609060101010101" pitchFamily="49" charset="-122"/>
              </a:rPr>
              <a:t>      </a:t>
            </a:r>
            <a:r>
              <a:rPr lang="zh-CN" altLang="en-US" dirty="0">
                <a:solidFill>
                  <a:srgbClr val="0033CC"/>
                </a:solidFill>
                <a:ea typeface="楷体" panose="02010609060101010101" pitchFamily="49" charset="-122"/>
              </a:rPr>
              <a:t>只要求入射光频率在增益介质谱线范围内，无需复杂的频率匹配技术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/>
      <p:bldP spid="267269" grpId="0"/>
      <p:bldP spid="267270" grpId="0"/>
      <p:bldP spid="267271" grpId="0"/>
      <p:bldP spid="267272" grpId="0"/>
      <p:bldP spid="267273" grpId="0"/>
      <p:bldP spid="2672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47" name="Text Box 43"/>
          <p:cNvSpPr txBox="1">
            <a:spLocks noChangeArrowheads="1"/>
          </p:cNvSpPr>
          <p:nvPr/>
        </p:nvSpPr>
        <p:spPr bwMode="auto">
          <a:xfrm>
            <a:off x="0" y="2349500"/>
            <a:ext cx="8820150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Font typeface="Wingdings" pitchFamily="2" charset="2"/>
              <a:buChar char="Ø"/>
            </a:pP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光激励方式</a:t>
            </a:r>
            <a:r>
              <a:rPr lang="en-US" altLang="zh-CN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</a:p>
          <a:p>
            <a:pPr algn="l" eaLnBrk="1" hangingPunct="1">
              <a:lnSpc>
                <a:spcPct val="110000"/>
              </a:lnSpc>
              <a:buFontTx/>
              <a:buChar char="•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横向均匀激励：</a:t>
            </a:r>
            <a:r>
              <a:rPr lang="el-GR" altLang="zh-CN" i="1" dirty="0">
                <a:latin typeface="Times New Roman" pitchFamily="18" charset="0"/>
                <a:ea typeface="楷体" panose="02010609060101010101" pitchFamily="49" charset="-122"/>
              </a:rPr>
              <a:t>Δ</a:t>
            </a:r>
            <a:r>
              <a:rPr lang="en-US" altLang="zh-CN" i="1" dirty="0">
                <a:latin typeface="Times New Roman" pitchFamily="18" charset="0"/>
                <a:ea typeface="楷体" panose="02010609060101010101" pitchFamily="49" charset="-122"/>
              </a:rPr>
              <a:t>n</a:t>
            </a:r>
            <a:r>
              <a:rPr lang="zh-CN" altLang="en-US" i="1" dirty="0">
                <a:latin typeface="Times New Roman" pitchFamily="18" charset="0"/>
                <a:ea typeface="楷体" panose="02010609060101010101" pitchFamily="49" charset="-122"/>
              </a:rPr>
              <a:t>，</a:t>
            </a:r>
            <a:r>
              <a:rPr lang="en-US" altLang="zh-CN" i="1" dirty="0">
                <a:latin typeface="Times New Roman" pitchFamily="18" charset="0"/>
                <a:ea typeface="楷体" panose="02010609060101010101" pitchFamily="49" charset="-122"/>
              </a:rPr>
              <a:t>g</a:t>
            </a:r>
            <a:r>
              <a:rPr lang="en-US" altLang="zh-CN" i="1" baseline="-25000" dirty="0">
                <a:latin typeface="Times New Roman" pitchFamily="18" charset="0"/>
                <a:ea typeface="楷体" panose="02010609060101010101" pitchFamily="49" charset="-122"/>
              </a:rPr>
              <a:t>0</a:t>
            </a:r>
            <a:r>
              <a:rPr lang="zh-CN" altLang="en-US" i="1" dirty="0">
                <a:latin typeface="Times New Roman" pitchFamily="18" charset="0"/>
                <a:ea typeface="楷体" panose="02010609060101010101" pitchFamily="49" charset="-122"/>
              </a:rPr>
              <a:t>、</a:t>
            </a:r>
            <a:r>
              <a:rPr lang="en-US" altLang="zh-CN" i="1" dirty="0">
                <a:latin typeface="Times New Roman" pitchFamily="18" charset="0"/>
                <a:ea typeface="楷体" panose="02010609060101010101" pitchFamily="49" charset="-122"/>
              </a:rPr>
              <a:t>I</a:t>
            </a:r>
            <a:r>
              <a:rPr lang="en-US" altLang="zh-CN" i="1" baseline="-25000" dirty="0">
                <a:latin typeface="Times New Roman" pitchFamily="18" charset="0"/>
                <a:ea typeface="楷体" panose="02010609060101010101" pitchFamily="49" charset="-122"/>
              </a:rPr>
              <a:t>s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均为常数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固体或半导 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体光放大器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                    </a:t>
            </a:r>
          </a:p>
          <a:p>
            <a:pPr algn="l" eaLnBrk="1" hangingPunct="1">
              <a:lnSpc>
                <a:spcPct val="110000"/>
              </a:lnSpc>
              <a:buFontTx/>
              <a:buChar char="•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纵向激励： </a:t>
            </a:r>
            <a:r>
              <a:rPr lang="el-GR" altLang="zh-CN" i="1" dirty="0">
                <a:latin typeface="Times New Roman" pitchFamily="18" charset="0"/>
                <a:ea typeface="楷体" panose="02010609060101010101" pitchFamily="49" charset="-122"/>
              </a:rPr>
              <a:t>Δ</a:t>
            </a:r>
            <a:r>
              <a:rPr lang="en-US" altLang="zh-CN" i="1" dirty="0">
                <a:latin typeface="Times New Roman" pitchFamily="18" charset="0"/>
                <a:ea typeface="楷体" panose="02010609060101010101" pitchFamily="49" charset="-122"/>
              </a:rPr>
              <a:t>n</a:t>
            </a:r>
            <a:r>
              <a:rPr lang="zh-CN" altLang="en-US" i="1" dirty="0">
                <a:latin typeface="Times New Roman" pitchFamily="18" charset="0"/>
                <a:ea typeface="楷体" panose="02010609060101010101" pitchFamily="49" charset="-122"/>
              </a:rPr>
              <a:t>，</a:t>
            </a:r>
            <a:r>
              <a:rPr lang="en-US" altLang="zh-CN" i="1" dirty="0">
                <a:latin typeface="Times New Roman" pitchFamily="18" charset="0"/>
                <a:ea typeface="楷体" panose="02010609060101010101" pitchFamily="49" charset="-122"/>
              </a:rPr>
              <a:t>g</a:t>
            </a:r>
            <a:r>
              <a:rPr lang="en-US" altLang="zh-CN" i="1" baseline="-25000" dirty="0">
                <a:latin typeface="Times New Roman" pitchFamily="18" charset="0"/>
                <a:ea typeface="楷体" panose="02010609060101010101" pitchFamily="49" charset="-122"/>
              </a:rPr>
              <a:t>0</a:t>
            </a:r>
            <a:r>
              <a:rPr lang="zh-CN" altLang="en-US" i="1" dirty="0">
                <a:latin typeface="Times New Roman" pitchFamily="18" charset="0"/>
                <a:ea typeface="楷体" panose="02010609060101010101" pitchFamily="49" charset="-122"/>
              </a:rPr>
              <a:t>、</a:t>
            </a:r>
            <a:r>
              <a:rPr lang="en-US" altLang="zh-CN" i="1" dirty="0">
                <a:latin typeface="Times New Roman" pitchFamily="18" charset="0"/>
                <a:ea typeface="楷体" panose="02010609060101010101" pitchFamily="49" charset="-122"/>
              </a:rPr>
              <a:t>I</a:t>
            </a:r>
            <a:r>
              <a:rPr lang="en-US" altLang="zh-CN" i="1" baseline="-25000" dirty="0">
                <a:latin typeface="Times New Roman" pitchFamily="18" charset="0"/>
                <a:ea typeface="楷体" panose="02010609060101010101" pitchFamily="49" charset="-122"/>
              </a:rPr>
              <a:t>s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与传输距离有关（光纤放大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器）</a:t>
            </a:r>
          </a:p>
        </p:txBody>
      </p:sp>
      <p:sp>
        <p:nvSpPr>
          <p:cNvPr id="251921" name="Text Box 17"/>
          <p:cNvSpPr txBox="1">
            <a:spLocks noChangeArrowheads="1"/>
          </p:cNvSpPr>
          <p:nvPr/>
        </p:nvSpPr>
        <p:spPr bwMode="auto">
          <a:xfrm>
            <a:off x="0" y="260350"/>
            <a:ext cx="9144000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zh-CN" sz="2400" b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Monotype Sorts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按功能分类</a:t>
            </a:r>
            <a:r>
              <a:rPr lang="en-US" altLang="zh-CN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algn="l" fontAlgn="t">
              <a:lnSpc>
                <a:spcPct val="120000"/>
              </a:lnSpc>
              <a:buFontTx/>
              <a:buChar char="•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前置放大器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小信号工作状态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噪声系数小</a:t>
            </a:r>
          </a:p>
          <a:p>
            <a:pPr algn="l" fontAlgn="t">
              <a:lnSpc>
                <a:spcPct val="120000"/>
              </a:lnSpc>
              <a:buFontTx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功率放大器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大信号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增益饱和状态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饱和输出功率大</a:t>
            </a:r>
          </a:p>
          <a:p>
            <a:pPr algn="l" fontAlgn="t">
              <a:lnSpc>
                <a:spcPct val="120000"/>
              </a:lnSpc>
              <a:buFontTx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线路放大器：补偿系统中各光纤段的损耗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323850" y="4797425"/>
            <a:ext cx="3640138" cy="1662113"/>
            <a:chOff x="204" y="2976"/>
            <a:chExt cx="2293" cy="1047"/>
          </a:xfrm>
        </p:grpSpPr>
        <p:sp>
          <p:nvSpPr>
            <p:cNvPr id="23575" name="Line 13"/>
            <p:cNvSpPr>
              <a:spLocks noChangeShapeType="1"/>
            </p:cNvSpPr>
            <p:nvPr/>
          </p:nvSpPr>
          <p:spPr bwMode="auto">
            <a:xfrm flipH="1" flipV="1">
              <a:off x="1746" y="374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grpSp>
          <p:nvGrpSpPr>
            <p:cNvPr id="23576" name="Group 47"/>
            <p:cNvGrpSpPr>
              <a:grpSpLocks/>
            </p:cNvGrpSpPr>
            <p:nvPr/>
          </p:nvGrpSpPr>
          <p:grpSpPr bwMode="auto">
            <a:xfrm>
              <a:off x="204" y="2976"/>
              <a:ext cx="2293" cy="1047"/>
              <a:chOff x="249" y="3273"/>
              <a:chExt cx="2293" cy="1047"/>
            </a:xfrm>
          </p:grpSpPr>
          <p:sp>
            <p:nvSpPr>
              <p:cNvPr id="23577" name="Line 18"/>
              <p:cNvSpPr>
                <a:spLocks noChangeShapeType="1"/>
              </p:cNvSpPr>
              <p:nvPr/>
            </p:nvSpPr>
            <p:spPr bwMode="auto">
              <a:xfrm>
                <a:off x="657" y="3294"/>
                <a:ext cx="1536" cy="0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grpSp>
            <p:nvGrpSpPr>
              <p:cNvPr id="23578" name="Group 46"/>
              <p:cNvGrpSpPr>
                <a:grpSpLocks/>
              </p:cNvGrpSpPr>
              <p:nvPr/>
            </p:nvGrpSpPr>
            <p:grpSpPr bwMode="auto">
              <a:xfrm>
                <a:off x="249" y="3273"/>
                <a:ext cx="2293" cy="1047"/>
                <a:chOff x="249" y="2886"/>
                <a:chExt cx="2293" cy="1047"/>
              </a:xfrm>
            </p:grpSpPr>
            <p:sp>
              <p:nvSpPr>
                <p:cNvPr id="2357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066" y="3022"/>
                  <a:ext cx="8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Arial" pitchFamily="34" charset="0"/>
                      <a:ea typeface="楷体_GB2312" pitchFamily="49" charset="-122"/>
                    </a:defRPr>
                  </a:lvl9pPr>
                </a:lstStyle>
                <a:p>
                  <a:pPr algn="l"/>
                  <a:r>
                    <a:rPr lang="zh-CN" altLang="en-US" sz="1600" b="0">
                      <a:ea typeface="黑体" pitchFamily="49" charset="-122"/>
                    </a:rPr>
                    <a:t>激光工作物质</a:t>
                  </a:r>
                  <a:endParaRPr lang="zh-CN" altLang="en-US" sz="2400" b="0">
                    <a:ea typeface="黑体" pitchFamily="49" charset="-122"/>
                  </a:endParaRPr>
                </a:p>
              </p:txBody>
            </p:sp>
            <p:grpSp>
              <p:nvGrpSpPr>
                <p:cNvPr id="23580" name="Group 45"/>
                <p:cNvGrpSpPr>
                  <a:grpSpLocks/>
                </p:cNvGrpSpPr>
                <p:nvPr/>
              </p:nvGrpSpPr>
              <p:grpSpPr bwMode="auto">
                <a:xfrm>
                  <a:off x="249" y="2886"/>
                  <a:ext cx="2293" cy="1047"/>
                  <a:chOff x="288" y="2880"/>
                  <a:chExt cx="2293" cy="1047"/>
                </a:xfrm>
              </p:grpSpPr>
              <p:sp>
                <p:nvSpPr>
                  <p:cNvPr id="2358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928"/>
                    <a:ext cx="1536" cy="72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600" b="1">
                        <a:solidFill>
                          <a:schemeClr val="tx1"/>
                        </a:solidFill>
                        <a:latin typeface="Arial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600" b="1">
                        <a:solidFill>
                          <a:schemeClr val="tx1"/>
                        </a:solidFill>
                        <a:latin typeface="Arial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600" b="1">
                        <a:solidFill>
                          <a:schemeClr val="tx1"/>
                        </a:solidFill>
                        <a:latin typeface="Arial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600" b="1">
                        <a:solidFill>
                          <a:schemeClr val="tx1"/>
                        </a:solidFill>
                        <a:latin typeface="Arial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600" b="1">
                        <a:solidFill>
                          <a:schemeClr val="tx1"/>
                        </a:solidFill>
                        <a:latin typeface="Arial" pitchFamily="34" charset="0"/>
                        <a:ea typeface="楷体_GB2312" pitchFamily="49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600" b="1">
                        <a:solidFill>
                          <a:schemeClr val="tx1"/>
                        </a:solidFill>
                        <a:latin typeface="Arial" pitchFamily="34" charset="0"/>
                        <a:ea typeface="楷体_GB2312" pitchFamily="49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600" b="1">
                        <a:solidFill>
                          <a:schemeClr val="tx1"/>
                        </a:solidFill>
                        <a:latin typeface="Arial" pitchFamily="34" charset="0"/>
                        <a:ea typeface="楷体_GB2312" pitchFamily="49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600" b="1">
                        <a:solidFill>
                          <a:schemeClr val="tx1"/>
                        </a:solidFill>
                        <a:latin typeface="Arial" pitchFamily="34" charset="0"/>
                        <a:ea typeface="楷体_GB2312" pitchFamily="49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600" b="1">
                        <a:solidFill>
                          <a:schemeClr val="tx1"/>
                        </a:solidFill>
                        <a:latin typeface="Arial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 dirty="0">
                      <a:ea typeface="楷体" panose="02010609060101010101" pitchFamily="49" charset="-122"/>
                    </a:endParaRPr>
                  </a:p>
                </p:txBody>
              </p:sp>
              <p:grpSp>
                <p:nvGrpSpPr>
                  <p:cNvPr id="23582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288" y="2880"/>
                    <a:ext cx="2293" cy="1047"/>
                    <a:chOff x="288" y="2880"/>
                    <a:chExt cx="2293" cy="1047"/>
                  </a:xfrm>
                </p:grpSpPr>
                <p:grpSp>
                  <p:nvGrpSpPr>
                    <p:cNvPr id="23583" name="Group 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3072"/>
                      <a:ext cx="1680" cy="432"/>
                      <a:chOff x="1392" y="3312"/>
                      <a:chExt cx="1152" cy="288"/>
                    </a:xfrm>
                  </p:grpSpPr>
                  <p:sp>
                    <p:nvSpPr>
                      <p:cNvPr id="23597" name="Rectangle 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3312"/>
                        <a:ext cx="816" cy="9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600" b="1">
                            <a:solidFill>
                              <a:schemeClr val="tx1"/>
                            </a:solidFill>
                            <a:latin typeface="Arial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kumimoji="1" sz="2600" b="1">
                            <a:solidFill>
                              <a:schemeClr val="tx1"/>
                            </a:solidFill>
                            <a:latin typeface="Arial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kumimoji="1" sz="2600" b="1">
                            <a:solidFill>
                              <a:schemeClr val="tx1"/>
                            </a:solidFill>
                            <a:latin typeface="Arial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kumimoji="1" sz="2600" b="1">
                            <a:solidFill>
                              <a:schemeClr val="tx1"/>
                            </a:solidFill>
                            <a:latin typeface="Arial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kumimoji="1" sz="2600" b="1">
                            <a:solidFill>
                              <a:schemeClr val="tx1"/>
                            </a:solidFill>
                            <a:latin typeface="Arial" pitchFamily="34" charset="0"/>
                            <a:ea typeface="楷体_GB2312" pitchFamily="49" charset="-122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600" b="1">
                            <a:solidFill>
                              <a:schemeClr val="tx1"/>
                            </a:solidFill>
                            <a:latin typeface="Arial" pitchFamily="34" charset="0"/>
                            <a:ea typeface="楷体_GB2312" pitchFamily="49" charset="-122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600" b="1">
                            <a:solidFill>
                              <a:schemeClr val="tx1"/>
                            </a:solidFill>
                            <a:latin typeface="Arial" pitchFamily="34" charset="0"/>
                            <a:ea typeface="楷体_GB2312" pitchFamily="49" charset="-122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600" b="1">
                            <a:solidFill>
                              <a:schemeClr val="tx1"/>
                            </a:solidFill>
                            <a:latin typeface="Arial" pitchFamily="34" charset="0"/>
                            <a:ea typeface="楷体_GB2312" pitchFamily="49" charset="-122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600" b="1">
                            <a:solidFill>
                              <a:schemeClr val="tx1"/>
                            </a:solidFill>
                            <a:latin typeface="Arial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dirty="0">
                          <a:ea typeface="楷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23598" name="AutoShape 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88" y="3504"/>
                        <a:ext cx="960" cy="96"/>
                      </a:xfrm>
                      <a:prstGeom prst="flowChartTerminator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600" b="1">
                            <a:solidFill>
                              <a:schemeClr val="tx1"/>
                            </a:solidFill>
                            <a:latin typeface="Arial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kumimoji="1" sz="2600" b="1">
                            <a:solidFill>
                              <a:schemeClr val="tx1"/>
                            </a:solidFill>
                            <a:latin typeface="Arial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kumimoji="1" sz="2600" b="1">
                            <a:solidFill>
                              <a:schemeClr val="tx1"/>
                            </a:solidFill>
                            <a:latin typeface="Arial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kumimoji="1" sz="2600" b="1">
                            <a:solidFill>
                              <a:schemeClr val="tx1"/>
                            </a:solidFill>
                            <a:latin typeface="Arial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kumimoji="1" sz="2600" b="1">
                            <a:solidFill>
                              <a:schemeClr val="tx1"/>
                            </a:solidFill>
                            <a:latin typeface="Arial" pitchFamily="34" charset="0"/>
                            <a:ea typeface="楷体_GB2312" pitchFamily="49" charset="-122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600" b="1">
                            <a:solidFill>
                              <a:schemeClr val="tx1"/>
                            </a:solidFill>
                            <a:latin typeface="Arial" pitchFamily="34" charset="0"/>
                            <a:ea typeface="楷体_GB2312" pitchFamily="49" charset="-122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600" b="1">
                            <a:solidFill>
                              <a:schemeClr val="tx1"/>
                            </a:solidFill>
                            <a:latin typeface="Arial" pitchFamily="34" charset="0"/>
                            <a:ea typeface="楷体_GB2312" pitchFamily="49" charset="-122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600" b="1">
                            <a:solidFill>
                              <a:schemeClr val="tx1"/>
                            </a:solidFill>
                            <a:latin typeface="Arial" pitchFamily="34" charset="0"/>
                            <a:ea typeface="楷体_GB2312" pitchFamily="49" charset="-122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600" b="1">
                            <a:solidFill>
                              <a:schemeClr val="tx1"/>
                            </a:solidFill>
                            <a:latin typeface="Arial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dirty="0">
                          <a:ea typeface="楷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23599" name="Line 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52" y="3552"/>
                        <a:ext cx="192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dirty="0">
                          <a:ea typeface="楷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23600" name="Line 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92" y="3552"/>
                        <a:ext cx="192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dirty="0">
                          <a:ea typeface="楷体" panose="02010609060101010101" pitchFamily="49" charset="-122"/>
                        </a:endParaRPr>
                      </a:p>
                    </p:txBody>
                  </p:sp>
                </p:grpSp>
                <p:sp>
                  <p:nvSpPr>
                    <p:cNvPr id="23584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6" y="3147"/>
                      <a:ext cx="4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dirty="0"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23585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2" y="3147"/>
                      <a:ext cx="38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dirty="0"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23586" name="Text Box 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8" y="2880"/>
                      <a:ext cx="325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600" b="0" i="1">
                          <a:latin typeface="Times New Roman" pitchFamily="18" charset="0"/>
                          <a:ea typeface="黑体" pitchFamily="49" charset="-122"/>
                        </a:rPr>
                        <a:t>I</a:t>
                      </a:r>
                      <a:r>
                        <a:rPr lang="en-US" altLang="zh-CN" sz="1600" b="0" i="1" baseline="-25000">
                          <a:latin typeface="Times New Roman" pitchFamily="18" charset="0"/>
                          <a:ea typeface="黑体" pitchFamily="49" charset="-122"/>
                        </a:rPr>
                        <a:t>0</a:t>
                      </a:r>
                      <a:r>
                        <a:rPr lang="en-US" altLang="zh-CN" sz="1600" b="0" i="1">
                          <a:latin typeface="Times New Roman" pitchFamily="18" charset="0"/>
                          <a:ea typeface="黑体" pitchFamily="49" charset="-122"/>
                        </a:rPr>
                        <a:t>(t)</a:t>
                      </a:r>
                    </a:p>
                  </p:txBody>
                </p:sp>
                <p:sp>
                  <p:nvSpPr>
                    <p:cNvPr id="23587" name="Text Box 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56" y="2880"/>
                      <a:ext cx="325" cy="4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600" b="0" i="1">
                          <a:latin typeface="Times New Roman" pitchFamily="18" charset="0"/>
                          <a:ea typeface="黑体" pitchFamily="49" charset="-122"/>
                        </a:rPr>
                        <a:t>I</a:t>
                      </a:r>
                      <a:r>
                        <a:rPr lang="en-US" altLang="zh-CN" sz="1600" b="0" i="1" baseline="-25000"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  <a:r>
                        <a:rPr lang="en-US" altLang="zh-CN" sz="1600" b="0" i="1">
                          <a:latin typeface="Times New Roman" pitchFamily="18" charset="0"/>
                          <a:ea typeface="黑体" pitchFamily="49" charset="-122"/>
                        </a:rPr>
                        <a:t>(t)</a:t>
                      </a:r>
                      <a:endParaRPr lang="en-US" altLang="zh-CN" sz="1600" b="0" i="1">
                        <a:ea typeface="黑体" pitchFamily="49" charset="-122"/>
                      </a:endParaRPr>
                    </a:p>
                    <a:p>
                      <a:pPr algn="l"/>
                      <a:endParaRPr lang="en-US" altLang="zh-CN" sz="2400" b="0">
                        <a:ea typeface="黑体" pitchFamily="49" charset="-122"/>
                      </a:endParaRPr>
                    </a:p>
                  </p:txBody>
                </p:sp>
                <p:sp>
                  <p:nvSpPr>
                    <p:cNvPr id="23588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80" y="3696"/>
                      <a:ext cx="500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algn="l"/>
                      <a:r>
                        <a:rPr lang="zh-CN" altLang="en-US" sz="1600" b="0">
                          <a:ea typeface="黑体" pitchFamily="49" charset="-122"/>
                        </a:rPr>
                        <a:t>聚光器</a:t>
                      </a:r>
                      <a:endParaRPr lang="zh-CN" altLang="en-US" sz="2400" b="0">
                        <a:ea typeface="黑体" pitchFamily="49" charset="-122"/>
                      </a:endParaRPr>
                    </a:p>
                  </p:txBody>
                </p:sp>
                <p:sp>
                  <p:nvSpPr>
                    <p:cNvPr id="23589" name="Line 1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056" y="3408"/>
                      <a:ext cx="192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dirty="0"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23590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3696"/>
                      <a:ext cx="548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algn="l"/>
                      <a:r>
                        <a:rPr lang="zh-CN" altLang="en-US" sz="1800" b="0">
                          <a:ea typeface="黑体" pitchFamily="49" charset="-122"/>
                        </a:rPr>
                        <a:t>泵浦灯</a:t>
                      </a:r>
                    </a:p>
                  </p:txBody>
                </p:sp>
                <p:sp>
                  <p:nvSpPr>
                    <p:cNvPr id="23591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0" y="3617"/>
                      <a:ext cx="1536" cy="0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dirty="0"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23592" name="Line 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04" y="3216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D60093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dirty="0"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23593" name="Line 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96" y="3216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D60093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dirty="0"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23594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28" y="3216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D60093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dirty="0"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23595" name="Line 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0" y="3216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D60093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dirty="0"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23596" name="Line 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36" y="3216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D60093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dirty="0">
                        <a:ea typeface="楷体" panose="02010609060101010101" pitchFamily="49" charset="-122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4427538" y="4652963"/>
            <a:ext cx="4325937" cy="1876425"/>
            <a:chOff x="2736" y="2736"/>
            <a:chExt cx="2725" cy="1182"/>
          </a:xfrm>
        </p:grpSpPr>
        <p:sp>
          <p:nvSpPr>
            <p:cNvPr id="23558" name="Rectangle 26"/>
            <p:cNvSpPr>
              <a:spLocks noChangeArrowheads="1"/>
            </p:cNvSpPr>
            <p:nvPr/>
          </p:nvSpPr>
          <p:spPr bwMode="auto">
            <a:xfrm>
              <a:off x="3469" y="3210"/>
              <a:ext cx="197" cy="1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3559" name="Line 27"/>
            <p:cNvSpPr>
              <a:spLocks noChangeShapeType="1"/>
            </p:cNvSpPr>
            <p:nvPr/>
          </p:nvSpPr>
          <p:spPr bwMode="auto">
            <a:xfrm>
              <a:off x="2976" y="3264"/>
              <a:ext cx="2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3560" name="Rectangle 28"/>
            <p:cNvSpPr>
              <a:spLocks noChangeArrowheads="1"/>
            </p:cNvSpPr>
            <p:nvPr/>
          </p:nvSpPr>
          <p:spPr bwMode="auto">
            <a:xfrm>
              <a:off x="4747" y="3210"/>
              <a:ext cx="196" cy="1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3561" name="Oval 29"/>
            <p:cNvSpPr>
              <a:spLocks noChangeArrowheads="1"/>
            </p:cNvSpPr>
            <p:nvPr/>
          </p:nvSpPr>
          <p:spPr bwMode="auto">
            <a:xfrm>
              <a:off x="4206" y="2999"/>
              <a:ext cx="295" cy="26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3562" name="Oval 30"/>
            <p:cNvSpPr>
              <a:spLocks noChangeArrowheads="1"/>
            </p:cNvSpPr>
            <p:nvPr/>
          </p:nvSpPr>
          <p:spPr bwMode="auto">
            <a:xfrm>
              <a:off x="4157" y="2999"/>
              <a:ext cx="295" cy="26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3563" name="Oval 31"/>
            <p:cNvSpPr>
              <a:spLocks noChangeArrowheads="1"/>
            </p:cNvSpPr>
            <p:nvPr/>
          </p:nvSpPr>
          <p:spPr bwMode="auto">
            <a:xfrm>
              <a:off x="3961" y="3210"/>
              <a:ext cx="98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3564" name="Arc 32"/>
            <p:cNvSpPr>
              <a:spLocks/>
            </p:cNvSpPr>
            <p:nvPr/>
          </p:nvSpPr>
          <p:spPr bwMode="auto">
            <a:xfrm flipH="1">
              <a:off x="3666" y="3263"/>
              <a:ext cx="393" cy="2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3565" name="Line 33"/>
            <p:cNvSpPr>
              <a:spLocks noChangeShapeType="1"/>
            </p:cNvSpPr>
            <p:nvPr/>
          </p:nvSpPr>
          <p:spPr bwMode="auto">
            <a:xfrm>
              <a:off x="3126" y="3263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3566" name="Line 34"/>
            <p:cNvSpPr>
              <a:spLocks noChangeShapeType="1"/>
            </p:cNvSpPr>
            <p:nvPr/>
          </p:nvSpPr>
          <p:spPr bwMode="auto">
            <a:xfrm>
              <a:off x="3469" y="3263"/>
              <a:ext cx="1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3567" name="Line 35"/>
            <p:cNvSpPr>
              <a:spLocks noChangeShapeType="1"/>
            </p:cNvSpPr>
            <p:nvPr/>
          </p:nvSpPr>
          <p:spPr bwMode="auto">
            <a:xfrm>
              <a:off x="4747" y="3263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3568" name="Text Box 36"/>
            <p:cNvSpPr txBox="1">
              <a:spLocks noChangeArrowheads="1"/>
            </p:cNvSpPr>
            <p:nvPr/>
          </p:nvSpPr>
          <p:spPr bwMode="auto">
            <a:xfrm>
              <a:off x="3552" y="3552"/>
              <a:ext cx="9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1600" b="0">
                  <a:ea typeface="黑体" pitchFamily="49" charset="-122"/>
                </a:rPr>
                <a:t>泵浦光</a:t>
              </a:r>
              <a:r>
                <a:rPr lang="en-US" altLang="zh-CN" sz="1600" b="0">
                  <a:ea typeface="黑体" pitchFamily="49" charset="-122"/>
                </a:rPr>
                <a:t>980nm</a:t>
              </a:r>
            </a:p>
            <a:p>
              <a:pPr algn="l"/>
              <a:r>
                <a:rPr lang="en-US" altLang="zh-CN" sz="1600" b="0">
                  <a:ea typeface="黑体" pitchFamily="49" charset="-122"/>
                </a:rPr>
                <a:t>       (1480nm)</a:t>
              </a:r>
            </a:p>
          </p:txBody>
        </p:sp>
        <p:sp>
          <p:nvSpPr>
            <p:cNvPr id="23569" name="Text Box 37"/>
            <p:cNvSpPr txBox="1">
              <a:spLocks noChangeArrowheads="1"/>
            </p:cNvSpPr>
            <p:nvPr/>
          </p:nvSpPr>
          <p:spPr bwMode="auto">
            <a:xfrm>
              <a:off x="2736" y="3264"/>
              <a:ext cx="57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1600" b="0">
                  <a:ea typeface="黑体" pitchFamily="49" charset="-122"/>
                </a:rPr>
                <a:t>信号光</a:t>
              </a:r>
            </a:p>
            <a:p>
              <a:pPr algn="l"/>
              <a:r>
                <a:rPr lang="en-US" altLang="zh-CN" sz="1600" b="0">
                  <a:ea typeface="黑体" pitchFamily="49" charset="-122"/>
                </a:rPr>
                <a:t>1550nm</a:t>
              </a:r>
              <a:endParaRPr lang="en-US" altLang="zh-CN" sz="2400" b="0">
                <a:ea typeface="黑体" pitchFamily="49" charset="-122"/>
              </a:endParaRPr>
            </a:p>
          </p:txBody>
        </p:sp>
        <p:sp>
          <p:nvSpPr>
            <p:cNvPr id="23570" name="Text Box 38"/>
            <p:cNvSpPr txBox="1">
              <a:spLocks noChangeArrowheads="1"/>
            </p:cNvSpPr>
            <p:nvPr/>
          </p:nvSpPr>
          <p:spPr bwMode="auto">
            <a:xfrm>
              <a:off x="2880" y="3000"/>
              <a:ext cx="32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1600" b="0" i="1">
                  <a:latin typeface="Times New Roman" pitchFamily="18" charset="0"/>
                  <a:ea typeface="黑体" pitchFamily="49" charset="-122"/>
                </a:rPr>
                <a:t>I</a:t>
              </a:r>
              <a:r>
                <a:rPr lang="en-US" altLang="zh-CN" sz="1600" b="0" i="1" baseline="-25000">
                  <a:latin typeface="Times New Roman" pitchFamily="18" charset="0"/>
                  <a:ea typeface="黑体" pitchFamily="49" charset="-122"/>
                </a:rPr>
                <a:t>0</a:t>
              </a:r>
              <a:r>
                <a:rPr lang="en-US" altLang="zh-CN" sz="1600" b="0" i="1">
                  <a:latin typeface="Times New Roman" pitchFamily="18" charset="0"/>
                  <a:ea typeface="黑体" pitchFamily="49" charset="-122"/>
                </a:rPr>
                <a:t>(t)</a:t>
              </a:r>
              <a:endParaRPr lang="en-US" altLang="zh-CN" sz="2400" b="0">
                <a:ea typeface="黑体" pitchFamily="49" charset="-122"/>
              </a:endParaRPr>
            </a:p>
          </p:txBody>
        </p:sp>
        <p:sp>
          <p:nvSpPr>
            <p:cNvPr id="23571" name="Text Box 39"/>
            <p:cNvSpPr txBox="1">
              <a:spLocks noChangeArrowheads="1"/>
            </p:cNvSpPr>
            <p:nvPr/>
          </p:nvSpPr>
          <p:spPr bwMode="auto">
            <a:xfrm>
              <a:off x="5136" y="3024"/>
              <a:ext cx="32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1600" b="0" i="1">
                  <a:latin typeface="Times New Roman" pitchFamily="18" charset="0"/>
                  <a:ea typeface="黑体" pitchFamily="49" charset="-122"/>
                </a:rPr>
                <a:t>I</a:t>
              </a:r>
              <a:r>
                <a:rPr lang="en-US" altLang="zh-CN" sz="1600" b="0" i="1" baseline="-25000"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lang="en-US" altLang="zh-CN" sz="1600" b="0" i="1">
                  <a:latin typeface="Times New Roman" pitchFamily="18" charset="0"/>
                  <a:ea typeface="黑体" pitchFamily="49" charset="-122"/>
                </a:rPr>
                <a:t>(t)</a:t>
              </a:r>
              <a:endParaRPr lang="en-US" altLang="zh-CN" sz="1600" b="0" i="1">
                <a:ea typeface="黑体" pitchFamily="49" charset="-122"/>
              </a:endParaRPr>
            </a:p>
          </p:txBody>
        </p:sp>
        <p:sp>
          <p:nvSpPr>
            <p:cNvPr id="23572" name="Text Box 40"/>
            <p:cNvSpPr txBox="1">
              <a:spLocks noChangeArrowheads="1"/>
            </p:cNvSpPr>
            <p:nvPr/>
          </p:nvSpPr>
          <p:spPr bwMode="auto">
            <a:xfrm>
              <a:off x="4010" y="2736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1600" b="0">
                  <a:ea typeface="黑体" pitchFamily="49" charset="-122"/>
                </a:rPr>
                <a:t>掺铒光纤</a:t>
              </a:r>
              <a:endParaRPr lang="zh-CN" altLang="en-US" sz="2400" b="0">
                <a:ea typeface="黑体" pitchFamily="49" charset="-122"/>
              </a:endParaRPr>
            </a:p>
          </p:txBody>
        </p:sp>
        <p:sp>
          <p:nvSpPr>
            <p:cNvPr id="23573" name="Arc 41"/>
            <p:cNvSpPr>
              <a:spLocks/>
            </p:cNvSpPr>
            <p:nvPr/>
          </p:nvSpPr>
          <p:spPr bwMode="auto">
            <a:xfrm flipH="1">
              <a:off x="3696" y="3312"/>
              <a:ext cx="240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D60093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3574" name="Line 42"/>
            <p:cNvSpPr>
              <a:spLocks noChangeShapeType="1"/>
            </p:cNvSpPr>
            <p:nvPr/>
          </p:nvSpPr>
          <p:spPr bwMode="auto">
            <a:xfrm>
              <a:off x="4416" y="3264"/>
              <a:ext cx="336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47" grpId="0"/>
      <p:bldP spid="2519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228600" y="152400"/>
            <a:ext cx="843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§5.2 </a:t>
            </a:r>
            <a:r>
              <a:rPr lang="zh-CN" altLang="en-US" sz="2800" u="sng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均匀激励</a:t>
            </a:r>
            <a:r>
              <a:rPr lang="zh-CN" altLang="en-US" sz="28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连续激光放大器特性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68291" name="Object 3"/>
          <p:cNvGraphicFramePr>
            <a:graphicFrameLocks noChangeAspect="1"/>
          </p:cNvGraphicFramePr>
          <p:nvPr/>
        </p:nvGraphicFramePr>
        <p:xfrm>
          <a:off x="2987675" y="4797425"/>
          <a:ext cx="362426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公式" r:id="rId3" imgW="1892160" imgH="507960" progId="Equation.3">
                  <p:embed/>
                </p:oleObj>
              </mc:Choice>
              <mc:Fallback>
                <p:oleObj name="公式" r:id="rId3" imgW="189216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797425"/>
                        <a:ext cx="3624263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2" name="Object 4"/>
          <p:cNvGraphicFramePr>
            <a:graphicFrameLocks noChangeAspect="1"/>
          </p:cNvGraphicFramePr>
          <p:nvPr/>
        </p:nvGraphicFramePr>
        <p:xfrm>
          <a:off x="990600" y="6324600"/>
          <a:ext cx="11191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公式" r:id="rId5" imgW="711000" imgH="228600" progId="Equation.3">
                  <p:embed/>
                </p:oleObj>
              </mc:Choice>
              <mc:Fallback>
                <p:oleObj name="公式" r:id="rId5" imgW="711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324600"/>
                        <a:ext cx="11191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3" name="Object 5"/>
          <p:cNvGraphicFramePr>
            <a:graphicFrameLocks noChangeAspect="1"/>
          </p:cNvGraphicFramePr>
          <p:nvPr/>
        </p:nvGraphicFramePr>
        <p:xfrm>
          <a:off x="2916238" y="5734050"/>
          <a:ext cx="39608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公式" r:id="rId7" imgW="2006280" imgH="431640" progId="Equation.3">
                  <p:embed/>
                </p:oleObj>
              </mc:Choice>
              <mc:Fallback>
                <p:oleObj name="公式" r:id="rId7" imgW="20062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734050"/>
                        <a:ext cx="396081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7086600" y="5840413"/>
            <a:ext cx="18430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前置放大器</a:t>
            </a:r>
          </a:p>
        </p:txBody>
      </p:sp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7543800" y="502920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(6.2.1)</a:t>
            </a:r>
            <a:endParaRPr lang="en-US" altLang="zh-CN" sz="24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8296" name="Text Box 8"/>
          <p:cNvSpPr txBox="1">
            <a:spLocks noChangeArrowheads="1"/>
          </p:cNvSpPr>
          <p:nvPr/>
        </p:nvSpPr>
        <p:spPr bwMode="auto">
          <a:xfrm>
            <a:off x="762000" y="4849813"/>
            <a:ext cx="18430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净增益系数</a:t>
            </a:r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381000" y="4000500"/>
            <a:ext cx="5235729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en-US" altLang="zh-CN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有损</a:t>
            </a:r>
            <a:r>
              <a:rPr lang="en-US" altLang="zh-CN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光放大器小信号增益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55663" y="1905000"/>
            <a:ext cx="8288337" cy="1662113"/>
            <a:chOff x="439" y="1124"/>
            <a:chExt cx="5221" cy="1047"/>
          </a:xfrm>
        </p:grpSpPr>
        <p:sp>
          <p:nvSpPr>
            <p:cNvPr id="5137" name="Rectangle 11"/>
            <p:cNvSpPr>
              <a:spLocks noChangeArrowheads="1"/>
            </p:cNvSpPr>
            <p:nvPr/>
          </p:nvSpPr>
          <p:spPr bwMode="auto">
            <a:xfrm>
              <a:off x="793" y="1316"/>
              <a:ext cx="119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38" name="AutoShape 12"/>
            <p:cNvSpPr>
              <a:spLocks noChangeArrowheads="1"/>
            </p:cNvSpPr>
            <p:nvPr/>
          </p:nvSpPr>
          <p:spPr bwMode="auto">
            <a:xfrm>
              <a:off x="723" y="1604"/>
              <a:ext cx="1400" cy="144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39" name="Line 13"/>
            <p:cNvSpPr>
              <a:spLocks noChangeShapeType="1"/>
            </p:cNvSpPr>
            <p:nvPr/>
          </p:nvSpPr>
          <p:spPr bwMode="auto">
            <a:xfrm>
              <a:off x="1983" y="1676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40" name="Line 14"/>
            <p:cNvSpPr>
              <a:spLocks noChangeShapeType="1"/>
            </p:cNvSpPr>
            <p:nvPr/>
          </p:nvSpPr>
          <p:spPr bwMode="auto">
            <a:xfrm>
              <a:off x="583" y="1676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41" name="Rectangle 15"/>
            <p:cNvSpPr>
              <a:spLocks noChangeArrowheads="1"/>
            </p:cNvSpPr>
            <p:nvPr/>
          </p:nvSpPr>
          <p:spPr bwMode="auto">
            <a:xfrm>
              <a:off x="631" y="1172"/>
              <a:ext cx="1536" cy="72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42" name="Line 16"/>
            <p:cNvSpPr>
              <a:spLocks noChangeShapeType="1"/>
            </p:cNvSpPr>
            <p:nvPr/>
          </p:nvSpPr>
          <p:spPr bwMode="auto">
            <a:xfrm>
              <a:off x="3057" y="13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43" name="Text Box 17"/>
            <p:cNvSpPr txBox="1">
              <a:spLocks noChangeArrowheads="1"/>
            </p:cNvSpPr>
            <p:nvPr/>
          </p:nvSpPr>
          <p:spPr bwMode="auto">
            <a:xfrm>
              <a:off x="3031" y="1124"/>
              <a:ext cx="32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1600" b="0" i="1">
                  <a:latin typeface="Times New Roman" pitchFamily="18" charset="0"/>
                  <a:ea typeface="黑体" pitchFamily="49" charset="-122"/>
                </a:rPr>
                <a:t>I</a:t>
              </a:r>
              <a:r>
                <a:rPr lang="en-US" altLang="zh-CN" sz="1600" b="0" i="1" baseline="-25000">
                  <a:latin typeface="Times New Roman" pitchFamily="18" charset="0"/>
                  <a:ea typeface="黑体" pitchFamily="49" charset="-122"/>
                </a:rPr>
                <a:t>0</a:t>
              </a:r>
              <a:r>
                <a:rPr lang="en-US" altLang="zh-CN" sz="1600" b="0" i="1">
                  <a:latin typeface="Times New Roman" pitchFamily="18" charset="0"/>
                  <a:ea typeface="黑体" pitchFamily="49" charset="-122"/>
                </a:rPr>
                <a:t>(t)</a:t>
              </a:r>
            </a:p>
          </p:txBody>
        </p:sp>
        <p:sp>
          <p:nvSpPr>
            <p:cNvPr id="5144" name="Text Box 18"/>
            <p:cNvSpPr txBox="1">
              <a:spLocks noChangeArrowheads="1"/>
            </p:cNvSpPr>
            <p:nvPr/>
          </p:nvSpPr>
          <p:spPr bwMode="auto">
            <a:xfrm>
              <a:off x="5335" y="1124"/>
              <a:ext cx="32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1600" b="0" i="1">
                  <a:latin typeface="Times New Roman" pitchFamily="18" charset="0"/>
                  <a:ea typeface="黑体" pitchFamily="49" charset="-122"/>
                </a:rPr>
                <a:t>I</a:t>
              </a:r>
              <a:r>
                <a:rPr lang="en-US" altLang="zh-CN" sz="1600" b="0" i="1" baseline="-25000"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lang="en-US" altLang="zh-CN" sz="1600" b="0" i="1">
                  <a:latin typeface="Times New Roman" pitchFamily="18" charset="0"/>
                  <a:ea typeface="黑体" pitchFamily="49" charset="-122"/>
                </a:rPr>
                <a:t>(t)</a:t>
              </a:r>
              <a:endParaRPr lang="en-US" altLang="zh-CN" sz="2400" b="0">
                <a:ea typeface="黑体" pitchFamily="49" charset="-122"/>
              </a:endParaRPr>
            </a:p>
          </p:txBody>
        </p:sp>
        <p:sp>
          <p:nvSpPr>
            <p:cNvPr id="5145" name="Text Box 19"/>
            <p:cNvSpPr txBox="1">
              <a:spLocks noChangeArrowheads="1"/>
            </p:cNvSpPr>
            <p:nvPr/>
          </p:nvSpPr>
          <p:spPr bwMode="auto">
            <a:xfrm>
              <a:off x="1591" y="1923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1800" dirty="0">
                  <a:ea typeface="楷体" panose="02010609060101010101" pitchFamily="49" charset="-122"/>
                </a:rPr>
                <a:t>聚光器</a:t>
              </a:r>
            </a:p>
          </p:txBody>
        </p:sp>
        <p:sp>
          <p:nvSpPr>
            <p:cNvPr id="5146" name="Line 20"/>
            <p:cNvSpPr>
              <a:spLocks noChangeShapeType="1"/>
            </p:cNvSpPr>
            <p:nvPr/>
          </p:nvSpPr>
          <p:spPr bwMode="auto">
            <a:xfrm flipH="1" flipV="1">
              <a:off x="1687" y="184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47" name="Line 21"/>
            <p:cNvSpPr>
              <a:spLocks noChangeShapeType="1"/>
            </p:cNvSpPr>
            <p:nvPr/>
          </p:nvSpPr>
          <p:spPr bwMode="auto">
            <a:xfrm flipH="1">
              <a:off x="967" y="165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48" name="Text Box 22"/>
            <p:cNvSpPr txBox="1">
              <a:spLocks noChangeArrowheads="1"/>
            </p:cNvSpPr>
            <p:nvPr/>
          </p:nvSpPr>
          <p:spPr bwMode="auto">
            <a:xfrm>
              <a:off x="679" y="1940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1800" dirty="0">
                  <a:ea typeface="楷体" panose="02010609060101010101" pitchFamily="49" charset="-122"/>
                </a:rPr>
                <a:t>泵浦灯</a:t>
              </a:r>
            </a:p>
          </p:txBody>
        </p:sp>
        <p:sp>
          <p:nvSpPr>
            <p:cNvPr id="5149" name="Text Box 23"/>
            <p:cNvSpPr txBox="1">
              <a:spLocks noChangeArrowheads="1"/>
            </p:cNvSpPr>
            <p:nvPr/>
          </p:nvSpPr>
          <p:spPr bwMode="auto">
            <a:xfrm>
              <a:off x="967" y="1251"/>
              <a:ext cx="9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1800" dirty="0">
                  <a:ea typeface="楷体" panose="02010609060101010101" pitchFamily="49" charset="-122"/>
                </a:rPr>
                <a:t>激光工作物质</a:t>
              </a:r>
            </a:p>
          </p:txBody>
        </p:sp>
        <p:sp>
          <p:nvSpPr>
            <p:cNvPr id="5150" name="Line 24"/>
            <p:cNvSpPr>
              <a:spLocks noChangeShapeType="1"/>
            </p:cNvSpPr>
            <p:nvPr/>
          </p:nvSpPr>
          <p:spPr bwMode="auto">
            <a:xfrm>
              <a:off x="631" y="1193"/>
              <a:ext cx="1536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51" name="Line 25"/>
            <p:cNvSpPr>
              <a:spLocks noChangeShapeType="1"/>
            </p:cNvSpPr>
            <p:nvPr/>
          </p:nvSpPr>
          <p:spPr bwMode="auto">
            <a:xfrm>
              <a:off x="624" y="1872"/>
              <a:ext cx="1536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52" name="Line 26"/>
            <p:cNvSpPr>
              <a:spLocks noChangeShapeType="1"/>
            </p:cNvSpPr>
            <p:nvPr/>
          </p:nvSpPr>
          <p:spPr bwMode="auto">
            <a:xfrm flipV="1">
              <a:off x="1015" y="1460"/>
              <a:ext cx="0" cy="144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53" name="Line 27"/>
            <p:cNvSpPr>
              <a:spLocks noChangeShapeType="1"/>
            </p:cNvSpPr>
            <p:nvPr/>
          </p:nvSpPr>
          <p:spPr bwMode="auto">
            <a:xfrm flipV="1">
              <a:off x="1207" y="1460"/>
              <a:ext cx="0" cy="144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54" name="Line 28"/>
            <p:cNvSpPr>
              <a:spLocks noChangeShapeType="1"/>
            </p:cNvSpPr>
            <p:nvPr/>
          </p:nvSpPr>
          <p:spPr bwMode="auto">
            <a:xfrm flipV="1">
              <a:off x="1639" y="1460"/>
              <a:ext cx="0" cy="144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55" name="Line 29"/>
            <p:cNvSpPr>
              <a:spLocks noChangeShapeType="1"/>
            </p:cNvSpPr>
            <p:nvPr/>
          </p:nvSpPr>
          <p:spPr bwMode="auto">
            <a:xfrm flipV="1">
              <a:off x="1831" y="1460"/>
              <a:ext cx="0" cy="144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56" name="Line 30"/>
            <p:cNvSpPr>
              <a:spLocks noChangeShapeType="1"/>
            </p:cNvSpPr>
            <p:nvPr/>
          </p:nvSpPr>
          <p:spPr bwMode="auto">
            <a:xfrm flipV="1">
              <a:off x="1447" y="1460"/>
              <a:ext cx="0" cy="144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57" name="Rectangle 31"/>
            <p:cNvSpPr>
              <a:spLocks noChangeArrowheads="1"/>
            </p:cNvSpPr>
            <p:nvPr/>
          </p:nvSpPr>
          <p:spPr bwMode="auto">
            <a:xfrm>
              <a:off x="3559" y="1268"/>
              <a:ext cx="1440" cy="240"/>
            </a:xfrm>
            <a:prstGeom prst="rect">
              <a:avLst/>
            </a:prstGeom>
            <a:noFill/>
            <a:ln w="9525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58" name="Rectangle 32"/>
            <p:cNvSpPr>
              <a:spLocks noChangeArrowheads="1"/>
            </p:cNvSpPr>
            <p:nvPr/>
          </p:nvSpPr>
          <p:spPr bwMode="auto">
            <a:xfrm>
              <a:off x="2599" y="129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59" name="Line 33"/>
            <p:cNvSpPr>
              <a:spLocks noChangeShapeType="1"/>
            </p:cNvSpPr>
            <p:nvPr/>
          </p:nvSpPr>
          <p:spPr bwMode="auto">
            <a:xfrm>
              <a:off x="2599" y="13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60" name="AutoShape 34"/>
            <p:cNvSpPr>
              <a:spLocks noChangeArrowheads="1"/>
            </p:cNvSpPr>
            <p:nvPr/>
          </p:nvSpPr>
          <p:spPr bwMode="auto">
            <a:xfrm>
              <a:off x="3559" y="1604"/>
              <a:ext cx="1440" cy="24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61" name="Line 35"/>
            <p:cNvSpPr>
              <a:spLocks noChangeShapeType="1"/>
            </p:cNvSpPr>
            <p:nvPr/>
          </p:nvSpPr>
          <p:spPr bwMode="auto">
            <a:xfrm>
              <a:off x="4857" y="1718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62" name="Line 36"/>
            <p:cNvSpPr>
              <a:spLocks noChangeShapeType="1"/>
            </p:cNvSpPr>
            <p:nvPr/>
          </p:nvSpPr>
          <p:spPr bwMode="auto">
            <a:xfrm>
              <a:off x="3435" y="1728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63" name="Rectangle 37"/>
            <p:cNvSpPr>
              <a:spLocks noChangeArrowheads="1"/>
            </p:cNvSpPr>
            <p:nvPr/>
          </p:nvSpPr>
          <p:spPr bwMode="auto">
            <a:xfrm>
              <a:off x="3319" y="1124"/>
              <a:ext cx="1920" cy="912"/>
            </a:xfrm>
            <a:prstGeom prst="rect">
              <a:avLst/>
            </a:prstGeom>
            <a:noFill/>
            <a:ln w="2857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64" name="Line 38"/>
            <p:cNvSpPr>
              <a:spLocks noChangeShapeType="1"/>
            </p:cNvSpPr>
            <p:nvPr/>
          </p:nvSpPr>
          <p:spPr bwMode="auto">
            <a:xfrm>
              <a:off x="3319" y="2016"/>
              <a:ext cx="1920" cy="0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65" name="Line 39"/>
            <p:cNvSpPr>
              <a:spLocks noChangeShapeType="1"/>
            </p:cNvSpPr>
            <p:nvPr/>
          </p:nvSpPr>
          <p:spPr bwMode="auto">
            <a:xfrm>
              <a:off x="3307" y="1142"/>
              <a:ext cx="1920" cy="0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66" name="AutoShape 40"/>
            <p:cNvSpPr>
              <a:spLocks noChangeArrowheads="1"/>
            </p:cNvSpPr>
            <p:nvPr/>
          </p:nvSpPr>
          <p:spPr bwMode="auto">
            <a:xfrm>
              <a:off x="5095" y="131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FF66CC"/>
            </a:soli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67" name="Rectangle 41"/>
            <p:cNvSpPr>
              <a:spLocks noChangeArrowheads="1"/>
            </p:cNvSpPr>
            <p:nvPr/>
          </p:nvSpPr>
          <p:spPr bwMode="auto">
            <a:xfrm>
              <a:off x="439" y="1172"/>
              <a:ext cx="4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68" name="Rectangle 42"/>
            <p:cNvSpPr>
              <a:spLocks noChangeArrowheads="1"/>
            </p:cNvSpPr>
            <p:nvPr/>
          </p:nvSpPr>
          <p:spPr bwMode="auto">
            <a:xfrm>
              <a:off x="2311" y="1172"/>
              <a:ext cx="48" cy="384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69" name="Line 43"/>
            <p:cNvSpPr>
              <a:spLocks noChangeShapeType="1"/>
            </p:cNvSpPr>
            <p:nvPr/>
          </p:nvSpPr>
          <p:spPr bwMode="auto">
            <a:xfrm>
              <a:off x="2215" y="138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70" name="Text Box 44"/>
            <p:cNvSpPr txBox="1">
              <a:spLocks noChangeArrowheads="1"/>
            </p:cNvSpPr>
            <p:nvPr/>
          </p:nvSpPr>
          <p:spPr bwMode="auto">
            <a:xfrm>
              <a:off x="2455" y="1557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1800" dirty="0">
                  <a:latin typeface="Times New Roman" pitchFamily="18" charset="0"/>
                  <a:ea typeface="楷体" panose="02010609060101010101" pitchFamily="49" charset="-122"/>
                </a:rPr>
                <a:t>光隔离器</a:t>
              </a:r>
            </a:p>
          </p:txBody>
        </p:sp>
        <p:sp>
          <p:nvSpPr>
            <p:cNvPr id="5171" name="Text Box 45"/>
            <p:cNvSpPr txBox="1">
              <a:spLocks noChangeArrowheads="1"/>
            </p:cNvSpPr>
            <p:nvPr/>
          </p:nvSpPr>
          <p:spPr bwMode="auto">
            <a:xfrm>
              <a:off x="3943" y="1268"/>
              <a:ext cx="6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1600" dirty="0">
                  <a:ea typeface="楷体" panose="02010609060101010101" pitchFamily="49" charset="-122"/>
                </a:rPr>
                <a:t>增益介质</a:t>
              </a:r>
            </a:p>
          </p:txBody>
        </p:sp>
        <p:sp>
          <p:nvSpPr>
            <p:cNvPr id="5172" name="Text Box 46"/>
            <p:cNvSpPr txBox="1">
              <a:spLocks noChangeArrowheads="1"/>
            </p:cNvSpPr>
            <p:nvPr/>
          </p:nvSpPr>
          <p:spPr bwMode="auto">
            <a:xfrm>
              <a:off x="4087" y="1604"/>
              <a:ext cx="3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1600" dirty="0">
                  <a:latin typeface="Times New Roman" pitchFamily="18" charset="0"/>
                  <a:ea typeface="楷体" panose="02010609060101010101" pitchFamily="49" charset="-122"/>
                </a:rPr>
                <a:t>光泵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57200" y="762000"/>
            <a:ext cx="8001000" cy="1127125"/>
            <a:chOff x="480" y="461"/>
            <a:chExt cx="5040" cy="710"/>
          </a:xfrm>
        </p:grpSpPr>
        <p:sp>
          <p:nvSpPr>
            <p:cNvPr id="5135" name="Text Box 48"/>
            <p:cNvSpPr txBox="1">
              <a:spLocks noChangeArrowheads="1"/>
            </p:cNvSpPr>
            <p:nvPr/>
          </p:nvSpPr>
          <p:spPr bwMode="auto">
            <a:xfrm>
              <a:off x="480" y="461"/>
              <a:ext cx="5040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>
                <a:lnSpc>
                  <a:spcPct val="140000"/>
                </a:lnSpc>
              </a:pP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  <a:sym typeface="Wingdings 2" pitchFamily="18" charset="2"/>
                </a:rPr>
                <a:t>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增益  小信号增益   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  <a:sym typeface="Wingdings 2" pitchFamily="18" charset="2"/>
                </a:rPr>
                <a:t>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最大输出光强   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  <a:sym typeface="Wingdings 2" pitchFamily="18" charset="2"/>
                </a:rPr>
                <a:t>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增益谱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饱和增益     （饱和输出功率）</a:t>
              </a:r>
            </a:p>
          </p:txBody>
        </p:sp>
        <p:sp>
          <p:nvSpPr>
            <p:cNvPr id="5136" name="AutoShape 49"/>
            <p:cNvSpPr>
              <a:spLocks/>
            </p:cNvSpPr>
            <p:nvPr/>
          </p:nvSpPr>
          <p:spPr bwMode="auto">
            <a:xfrm>
              <a:off x="1200" y="672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sp>
        <p:nvSpPr>
          <p:cNvPr id="268338" name="Text Box 50"/>
          <p:cNvSpPr txBox="1">
            <a:spLocks noChangeArrowheads="1"/>
          </p:cNvSpPr>
          <p:nvPr/>
        </p:nvSpPr>
        <p:spPr bwMode="auto">
          <a:xfrm>
            <a:off x="609600" y="5791200"/>
            <a:ext cx="18684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小信号增益</a:t>
            </a:r>
          </a:p>
        </p:txBody>
      </p:sp>
      <p:sp>
        <p:nvSpPr>
          <p:cNvPr id="5133" name="Line 51"/>
          <p:cNvSpPr>
            <a:spLocks noChangeShapeType="1"/>
          </p:cNvSpPr>
          <p:nvPr/>
        </p:nvSpPr>
        <p:spPr bwMode="auto">
          <a:xfrm>
            <a:off x="228600" y="762000"/>
            <a:ext cx="8610600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68340" name="Text Box 52"/>
          <p:cNvSpPr txBox="1">
            <a:spLocks noChangeArrowheads="1"/>
          </p:cNvSpPr>
          <p:nvPr/>
        </p:nvSpPr>
        <p:spPr bwMode="auto">
          <a:xfrm>
            <a:off x="533400" y="3581400"/>
            <a:ext cx="8610600" cy="50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假设条件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均匀加宽、平均损耗系数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、信号光频率</a:t>
            </a:r>
            <a:r>
              <a:rPr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ν</a:t>
            </a:r>
            <a:endParaRPr lang="en-US" altLang="zh-CN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0" grpId="0"/>
      <p:bldP spid="268294" grpId="0"/>
      <p:bldP spid="268295" grpId="0"/>
      <p:bldP spid="268296" grpId="0"/>
      <p:bldP spid="268297" grpId="0"/>
      <p:bldP spid="268338" grpId="0"/>
      <p:bldP spid="2683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457200" y="838200"/>
            <a:ext cx="51609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入射光信号较强或工作物质足够长</a:t>
            </a:r>
          </a:p>
        </p:txBody>
      </p:sp>
      <p:graphicFrame>
        <p:nvGraphicFramePr>
          <p:cNvPr id="269315" name="Object 3"/>
          <p:cNvGraphicFramePr>
            <a:graphicFrameLocks noChangeAspect="1"/>
          </p:cNvGraphicFramePr>
          <p:nvPr/>
        </p:nvGraphicFramePr>
        <p:xfrm>
          <a:off x="6096000" y="914400"/>
          <a:ext cx="9906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公式" r:id="rId3" imgW="609480" imgH="241200" progId="Equation.3">
                  <p:embed/>
                </p:oleObj>
              </mc:Choice>
              <mc:Fallback>
                <p:oleObj name="公式" r:id="rId3" imgW="6094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914400"/>
                        <a:ext cx="9906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395288" y="3357563"/>
            <a:ext cx="25066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放大器全长积分</a:t>
            </a:r>
          </a:p>
        </p:txBody>
      </p:sp>
      <p:graphicFrame>
        <p:nvGraphicFramePr>
          <p:cNvPr id="269317" name="Object 5"/>
          <p:cNvGraphicFramePr>
            <a:graphicFrameLocks noChangeAspect="1"/>
          </p:cNvGraphicFramePr>
          <p:nvPr/>
        </p:nvGraphicFramePr>
        <p:xfrm>
          <a:off x="1101725" y="2492375"/>
          <a:ext cx="54340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公式" r:id="rId5" imgW="2298600" imgH="431640" progId="Equation.3">
                  <p:embed/>
                </p:oleObj>
              </mc:Choice>
              <mc:Fallback>
                <p:oleObj name="公式" r:id="rId5" imgW="22986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2492375"/>
                        <a:ext cx="54340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8" name="Object 6"/>
          <p:cNvGraphicFramePr>
            <a:graphicFrameLocks noChangeAspect="1"/>
          </p:cNvGraphicFramePr>
          <p:nvPr/>
        </p:nvGraphicFramePr>
        <p:xfrm>
          <a:off x="1230313" y="1479550"/>
          <a:ext cx="39179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公式" r:id="rId7" imgW="1892160" imgH="507960" progId="Equation.3">
                  <p:embed/>
                </p:oleObj>
              </mc:Choice>
              <mc:Fallback>
                <p:oleObj name="公式" r:id="rId7" imgW="189216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1479550"/>
                        <a:ext cx="391795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5562600" y="1800225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(6.2.1)</a:t>
            </a:r>
          </a:p>
        </p:txBody>
      </p:sp>
      <p:sp>
        <p:nvSpPr>
          <p:cNvPr id="269320" name="AutoShape 8"/>
          <p:cNvSpPr>
            <a:spLocks noChangeArrowheads="1"/>
          </p:cNvSpPr>
          <p:nvPr/>
        </p:nvSpPr>
        <p:spPr bwMode="auto">
          <a:xfrm>
            <a:off x="457200" y="1828800"/>
            <a:ext cx="381000" cy="1371600"/>
          </a:xfrm>
          <a:prstGeom prst="curvedRightArrow">
            <a:avLst>
              <a:gd name="adj1" fmla="val 72000"/>
              <a:gd name="adj2" fmla="val 144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>
              <a:ea typeface="楷体" panose="02010609060101010101" pitchFamily="49" charset="-122"/>
            </a:endParaRPr>
          </a:p>
        </p:txBody>
      </p:sp>
      <p:graphicFrame>
        <p:nvGraphicFramePr>
          <p:cNvPr id="269321" name="Object 9"/>
          <p:cNvGraphicFramePr>
            <a:graphicFrameLocks noChangeAspect="1"/>
          </p:cNvGraphicFramePr>
          <p:nvPr/>
        </p:nvGraphicFramePr>
        <p:xfrm>
          <a:off x="1835150" y="3933825"/>
          <a:ext cx="73088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9" imgW="3746160" imgH="495000" progId="Equation.DSMT4">
                  <p:embed/>
                </p:oleObj>
              </mc:Choice>
              <mc:Fallback>
                <p:oleObj name="Equation" r:id="rId9" imgW="3746160" imgH="495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933825"/>
                        <a:ext cx="73088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22" name="Text Box 10"/>
          <p:cNvSpPr txBox="1">
            <a:spLocks noChangeArrowheads="1"/>
          </p:cNvSpPr>
          <p:nvPr/>
        </p:nvSpPr>
        <p:spPr bwMode="auto">
          <a:xfrm>
            <a:off x="250825" y="4076700"/>
            <a:ext cx="1511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66CC"/>
                </a:solidFill>
                <a:latin typeface="Times New Roman" pitchFamily="18" charset="0"/>
                <a:ea typeface="楷体" panose="02010609060101010101" pitchFamily="49" charset="-122"/>
              </a:rPr>
              <a:t>输出光强</a:t>
            </a:r>
          </a:p>
        </p:txBody>
      </p:sp>
      <p:graphicFrame>
        <p:nvGraphicFramePr>
          <p:cNvPr id="269323" name="Object 11"/>
          <p:cNvGraphicFramePr>
            <a:graphicFrameLocks noChangeAspect="1"/>
          </p:cNvGraphicFramePr>
          <p:nvPr/>
        </p:nvGraphicFramePr>
        <p:xfrm>
          <a:off x="2603500" y="5013325"/>
          <a:ext cx="49641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公式" r:id="rId11" imgW="2654280" imgH="495000" progId="Equation.3">
                  <p:embed/>
                </p:oleObj>
              </mc:Choice>
              <mc:Fallback>
                <p:oleObj name="公式" r:id="rId11" imgW="2654280" imgH="495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5013325"/>
                        <a:ext cx="4964113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24" name="Text Box 12"/>
          <p:cNvSpPr txBox="1">
            <a:spLocks noChangeArrowheads="1"/>
          </p:cNvSpPr>
          <p:nvPr/>
        </p:nvSpPr>
        <p:spPr bwMode="auto">
          <a:xfrm>
            <a:off x="381000" y="5181600"/>
            <a:ext cx="18430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66CC"/>
                </a:solidFill>
                <a:latin typeface="Times New Roman" pitchFamily="18" charset="0"/>
                <a:ea typeface="楷体" panose="02010609060101010101" pitchFamily="49" charset="-122"/>
              </a:rPr>
              <a:t>放大器增益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23850" y="5876925"/>
            <a:ext cx="8820150" cy="508000"/>
            <a:chOff x="204" y="3702"/>
            <a:chExt cx="5556" cy="320"/>
          </a:xfrm>
        </p:grpSpPr>
        <p:sp>
          <p:nvSpPr>
            <p:cNvPr id="6160" name="Rectangle 14"/>
            <p:cNvSpPr>
              <a:spLocks noChangeArrowheads="1"/>
            </p:cNvSpPr>
            <p:nvPr/>
          </p:nvSpPr>
          <p:spPr bwMode="auto">
            <a:xfrm>
              <a:off x="204" y="3702"/>
              <a:ext cx="555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b="0" i="1" dirty="0">
                  <a:latin typeface="Times New Roman" pitchFamily="18" charset="0"/>
                  <a:ea typeface="黑体" pitchFamily="49" charset="-122"/>
                </a:rPr>
                <a:t>I</a:t>
              </a:r>
              <a:r>
                <a:rPr lang="en-US" altLang="zh-CN" b="0" i="1" baseline="-25000" dirty="0">
                  <a:latin typeface="Times New Roman" pitchFamily="18" charset="0"/>
                  <a:ea typeface="黑体" pitchFamily="49" charset="-122"/>
                </a:rPr>
                <a:t>0 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已知，放大器的</a:t>
              </a:r>
              <a:r>
                <a:rPr lang="zh-CN" altLang="en-US" b="0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b="0" i="1" dirty="0">
                  <a:latin typeface="Times New Roman" pitchFamily="18" charset="0"/>
                  <a:ea typeface="黑体" pitchFamily="49" charset="-122"/>
                </a:rPr>
                <a:t>g</a:t>
              </a:r>
              <a:r>
                <a:rPr lang="en-US" altLang="zh-CN" b="0" i="1" baseline="-25000" dirty="0"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lang="en-US" altLang="zh-CN" b="0" i="1" baseline="30000" dirty="0">
                  <a:latin typeface="Times New Roman" pitchFamily="18" charset="0"/>
                  <a:ea typeface="黑体" pitchFamily="49" charset="-122"/>
                </a:rPr>
                <a:t>0</a:t>
              </a:r>
              <a:r>
                <a:rPr lang="en-US" altLang="zh-CN" b="0" dirty="0">
                  <a:latin typeface="Times New Roman" pitchFamily="18" charset="0"/>
                  <a:ea typeface="黑体" pitchFamily="49" charset="-122"/>
                </a:rPr>
                <a:t>(</a:t>
              </a:r>
              <a:r>
                <a:rPr lang="el-GR" altLang="zh-CN" b="0" dirty="0">
                  <a:latin typeface="黑体" pitchFamily="49" charset="-122"/>
                  <a:ea typeface="黑体" pitchFamily="49" charset="-122"/>
                </a:rPr>
                <a:t>ν</a:t>
              </a:r>
              <a:r>
                <a:rPr lang="en-US" altLang="zh-CN" b="0" dirty="0">
                  <a:latin typeface="黑体" pitchFamily="49" charset="-122"/>
                  <a:ea typeface="黑体" pitchFamily="49" charset="-122"/>
                </a:rPr>
                <a:t>)</a:t>
              </a:r>
              <a:r>
                <a:rPr lang="zh-CN" altLang="en-US" b="0" dirty="0">
                  <a:latin typeface="Times New Roman" pitchFamily="18" charset="0"/>
                  <a:ea typeface="黑体" pitchFamily="49" charset="-122"/>
                </a:rPr>
                <a:t>、</a:t>
              </a:r>
              <a:r>
                <a:rPr lang="en-US" altLang="zh-CN" b="0" i="1" dirty="0">
                  <a:latin typeface="Times New Roman" pitchFamily="18" charset="0"/>
                  <a:ea typeface="黑体" pitchFamily="49" charset="-122"/>
                </a:rPr>
                <a:t>l</a:t>
              </a:r>
              <a:r>
                <a:rPr lang="zh-CN" altLang="en-US" b="0" dirty="0">
                  <a:latin typeface="Times New Roman" pitchFamily="18" charset="0"/>
                  <a:ea typeface="黑体" pitchFamily="49" charset="-122"/>
                </a:rPr>
                <a:t>、</a:t>
              </a:r>
              <a:r>
                <a:rPr lang="en-US" altLang="zh-CN" b="0" i="1" dirty="0">
                  <a:latin typeface="Symbol" pitchFamily="18" charset="2"/>
                  <a:ea typeface="黑体" pitchFamily="49" charset="-122"/>
                </a:rPr>
                <a:t>a </a:t>
              </a:r>
              <a:r>
                <a:rPr lang="zh-CN" altLang="en-US" b="0" dirty="0"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 b="0" i="1" dirty="0">
                  <a:latin typeface="Times New Roman" pitchFamily="18" charset="0"/>
                  <a:ea typeface="黑体" pitchFamily="49" charset="-122"/>
                </a:rPr>
                <a:t>I</a:t>
              </a:r>
              <a:r>
                <a:rPr lang="en-US" altLang="zh-CN" b="0" i="1" baseline="-25000" dirty="0">
                  <a:latin typeface="Times New Roman" pitchFamily="18" charset="0"/>
                  <a:ea typeface="黑体" pitchFamily="49" charset="-122"/>
                </a:rPr>
                <a:t>s</a:t>
              </a:r>
              <a:r>
                <a:rPr lang="en-US" altLang="zh-CN" b="0" i="1" baseline="-25000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已知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可得     及</a:t>
              </a:r>
              <a:r>
                <a:rPr lang="en-US" altLang="zh-CN" b="0" dirty="0">
                  <a:latin typeface="Times New Roman" pitchFamily="18" charset="0"/>
                  <a:ea typeface="黑体" pitchFamily="49" charset="-122"/>
                </a:rPr>
                <a:t>G</a:t>
              </a:r>
            </a:p>
          </p:txBody>
        </p:sp>
        <p:graphicFrame>
          <p:nvGraphicFramePr>
            <p:cNvPr id="6151" name="Object 15"/>
            <p:cNvGraphicFramePr>
              <a:graphicFrameLocks noChangeAspect="1"/>
            </p:cNvGraphicFramePr>
            <p:nvPr/>
          </p:nvGraphicFramePr>
          <p:xfrm>
            <a:off x="4740" y="3702"/>
            <a:ext cx="407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" name="Equation" r:id="rId13" imgW="304560" imgH="253800" progId="Equation.DSMT4">
                    <p:embed/>
                  </p:oleObj>
                </mc:Choice>
                <mc:Fallback>
                  <p:oleObj name="Equation" r:id="rId13" imgW="304560" imgH="253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3702"/>
                          <a:ext cx="407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9328" name="Text Box 16"/>
          <p:cNvSpPr txBox="1">
            <a:spLocks noChangeArrowheads="1"/>
          </p:cNvSpPr>
          <p:nvPr/>
        </p:nvSpPr>
        <p:spPr bwMode="auto">
          <a:xfrm>
            <a:off x="228600" y="1524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en-US" altLang="zh-CN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有损</a:t>
            </a:r>
            <a:r>
              <a:rPr lang="en-US" altLang="zh-CN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光放大器大信号（饱和）增益</a:t>
            </a:r>
            <a:endParaRPr lang="zh-CN" altLang="en-US" sz="2800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/>
      <p:bldP spid="269316" grpId="0"/>
      <p:bldP spid="269319" grpId="0"/>
      <p:bldP spid="269320" grpId="0" animBg="1"/>
      <p:bldP spid="269322" grpId="0"/>
      <p:bldP spid="269324" grpId="0"/>
      <p:bldP spid="269328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隶书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5064</TotalTime>
  <Words>2626</Words>
  <Application>Microsoft Office PowerPoint</Application>
  <PresentationFormat>全屏显示(4:3)</PresentationFormat>
  <Paragraphs>349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59" baseType="lpstr">
      <vt:lpstr>Wingdings 3</vt:lpstr>
      <vt:lpstr>华文中宋</vt:lpstr>
      <vt:lpstr>宋体</vt:lpstr>
      <vt:lpstr>楷体</vt:lpstr>
      <vt:lpstr>Times New Roman</vt:lpstr>
      <vt:lpstr>Monotype Sorts</vt:lpstr>
      <vt:lpstr>黑体</vt:lpstr>
      <vt:lpstr>Wingdings 2</vt:lpstr>
      <vt:lpstr>Wingdings</vt:lpstr>
      <vt:lpstr>楷体_GB2312</vt:lpstr>
      <vt:lpstr>Arial</vt:lpstr>
      <vt:lpstr>Symbol</vt:lpstr>
      <vt:lpstr>隶书</vt:lpstr>
      <vt:lpstr>自定义设计方案</vt:lpstr>
      <vt:lpstr>1_自定义设计方案</vt:lpstr>
      <vt:lpstr>2_自定义设计方案</vt:lpstr>
      <vt:lpstr>公式</vt:lpstr>
      <vt:lpstr>Equation</vt:lpstr>
      <vt:lpstr>VISIO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葛文凯</cp:lastModifiedBy>
  <cp:revision>717</cp:revision>
  <dcterms:created xsi:type="dcterms:W3CDTF">2006-11-06T22:45:15Z</dcterms:created>
  <dcterms:modified xsi:type="dcterms:W3CDTF">2018-03-15T05:31:00Z</dcterms:modified>
</cp:coreProperties>
</file>