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2"/>
    <p:sldMasterId id="2147483651" r:id="rId3"/>
  </p:sldMasterIdLst>
  <p:notesMasterIdLst>
    <p:notesMasterId r:id="rId46"/>
  </p:notesMasterIdLst>
  <p:handoutMasterIdLst>
    <p:handoutMasterId r:id="rId47"/>
  </p:handoutMasterIdLst>
  <p:sldIdLst>
    <p:sldId id="586"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7" r:id="rId20"/>
    <p:sldId id="658" r:id="rId21"/>
    <p:sldId id="659" r:id="rId22"/>
    <p:sldId id="660" r:id="rId23"/>
    <p:sldId id="661" r:id="rId24"/>
    <p:sldId id="662" r:id="rId25"/>
    <p:sldId id="663" r:id="rId26"/>
    <p:sldId id="664" r:id="rId27"/>
    <p:sldId id="665" r:id="rId28"/>
    <p:sldId id="666" r:id="rId29"/>
    <p:sldId id="667" r:id="rId30"/>
    <p:sldId id="668" r:id="rId31"/>
    <p:sldId id="669" r:id="rId32"/>
    <p:sldId id="670"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Lst>
  <p:sldSz cx="9144000" cy="6858000" type="screen4x3"/>
  <p:notesSz cx="6858000" cy="9144000"/>
  <p:embeddedFontLst>
    <p:embeddedFont>
      <p:font typeface="楷体" panose="02010609060101010101" pitchFamily="49" charset="-122"/>
      <p:regular r:id="rId48"/>
    </p:embeddedFont>
    <p:embeddedFont>
      <p:font typeface="隶书" panose="02010509060101010101" pitchFamily="49" charset="-122"/>
      <p:regular r:id="rId49"/>
    </p:embeddedFont>
    <p:embeddedFont>
      <p:font typeface="黑体" panose="02010609060101010101" pitchFamily="49" charset="-122"/>
      <p:regular r:id="rId50"/>
    </p:embeddedFont>
    <p:embeddedFont>
      <p:font typeface="楷体_GB2312" panose="02010600030101010101" charset="-122"/>
      <p:regular r:id="rId51"/>
    </p:embeddedFont>
    <p:embeddedFont>
      <p:font typeface="华文中宋" panose="02010600040101010101" pitchFamily="2" charset="-122"/>
      <p:regular r:id="rId52"/>
    </p:embeddedFont>
  </p:embeddedFontLst>
  <p:defaultTextStyle>
    <a:defPPr>
      <a:defRPr lang="zh-CN"/>
    </a:defPPr>
    <a:lvl1pPr algn="ctr" rtl="0" fontAlgn="base">
      <a:spcBef>
        <a:spcPct val="0"/>
      </a:spcBef>
      <a:spcAft>
        <a:spcPct val="0"/>
      </a:spcAft>
      <a:defRPr kumimoji="1" sz="2600" b="1" kern="1200">
        <a:solidFill>
          <a:schemeClr val="tx1"/>
        </a:solidFill>
        <a:latin typeface="Arial" pitchFamily="34" charset="0"/>
        <a:ea typeface="楷体_GB2312" pitchFamily="49" charset="-122"/>
        <a:cs typeface="+mn-cs"/>
      </a:defRPr>
    </a:lvl1pPr>
    <a:lvl2pPr marL="457200" algn="ctr" rtl="0" fontAlgn="base">
      <a:spcBef>
        <a:spcPct val="0"/>
      </a:spcBef>
      <a:spcAft>
        <a:spcPct val="0"/>
      </a:spcAft>
      <a:defRPr kumimoji="1" sz="2600" b="1" kern="1200">
        <a:solidFill>
          <a:schemeClr val="tx1"/>
        </a:solidFill>
        <a:latin typeface="Arial" pitchFamily="34" charset="0"/>
        <a:ea typeface="楷体_GB2312" pitchFamily="49" charset="-122"/>
        <a:cs typeface="+mn-cs"/>
      </a:defRPr>
    </a:lvl2pPr>
    <a:lvl3pPr marL="914400" algn="ctr" rtl="0" fontAlgn="base">
      <a:spcBef>
        <a:spcPct val="0"/>
      </a:spcBef>
      <a:spcAft>
        <a:spcPct val="0"/>
      </a:spcAft>
      <a:defRPr kumimoji="1" sz="2600" b="1" kern="1200">
        <a:solidFill>
          <a:schemeClr val="tx1"/>
        </a:solidFill>
        <a:latin typeface="Arial" pitchFamily="34" charset="0"/>
        <a:ea typeface="楷体_GB2312" pitchFamily="49" charset="-122"/>
        <a:cs typeface="+mn-cs"/>
      </a:defRPr>
    </a:lvl3pPr>
    <a:lvl4pPr marL="1371600" algn="ctr" rtl="0" fontAlgn="base">
      <a:spcBef>
        <a:spcPct val="0"/>
      </a:spcBef>
      <a:spcAft>
        <a:spcPct val="0"/>
      </a:spcAft>
      <a:defRPr kumimoji="1" sz="2600" b="1" kern="1200">
        <a:solidFill>
          <a:schemeClr val="tx1"/>
        </a:solidFill>
        <a:latin typeface="Arial" pitchFamily="34" charset="0"/>
        <a:ea typeface="楷体_GB2312" pitchFamily="49" charset="-122"/>
        <a:cs typeface="+mn-cs"/>
      </a:defRPr>
    </a:lvl4pPr>
    <a:lvl5pPr marL="1828800" algn="ctr" rtl="0" fontAlgn="base">
      <a:spcBef>
        <a:spcPct val="0"/>
      </a:spcBef>
      <a:spcAft>
        <a:spcPct val="0"/>
      </a:spcAft>
      <a:defRPr kumimoji="1" sz="2600" b="1" kern="1200">
        <a:solidFill>
          <a:schemeClr val="tx1"/>
        </a:solidFill>
        <a:latin typeface="Arial" pitchFamily="34" charset="0"/>
        <a:ea typeface="楷体_GB2312" pitchFamily="49" charset="-122"/>
        <a:cs typeface="+mn-cs"/>
      </a:defRPr>
    </a:lvl5pPr>
    <a:lvl6pPr marL="2286000" algn="l" defTabSz="914400" rtl="0" eaLnBrk="1" latinLnBrk="0" hangingPunct="1">
      <a:defRPr kumimoji="1" sz="2600" b="1" kern="1200">
        <a:solidFill>
          <a:schemeClr val="tx1"/>
        </a:solidFill>
        <a:latin typeface="Arial" pitchFamily="34" charset="0"/>
        <a:ea typeface="楷体_GB2312" pitchFamily="49" charset="-122"/>
        <a:cs typeface="+mn-cs"/>
      </a:defRPr>
    </a:lvl6pPr>
    <a:lvl7pPr marL="2743200" algn="l" defTabSz="914400" rtl="0" eaLnBrk="1" latinLnBrk="0" hangingPunct="1">
      <a:defRPr kumimoji="1" sz="2600" b="1" kern="1200">
        <a:solidFill>
          <a:schemeClr val="tx1"/>
        </a:solidFill>
        <a:latin typeface="Arial" pitchFamily="34" charset="0"/>
        <a:ea typeface="楷体_GB2312" pitchFamily="49" charset="-122"/>
        <a:cs typeface="+mn-cs"/>
      </a:defRPr>
    </a:lvl7pPr>
    <a:lvl8pPr marL="3200400" algn="l" defTabSz="914400" rtl="0" eaLnBrk="1" latinLnBrk="0" hangingPunct="1">
      <a:defRPr kumimoji="1" sz="2600" b="1" kern="1200">
        <a:solidFill>
          <a:schemeClr val="tx1"/>
        </a:solidFill>
        <a:latin typeface="Arial" pitchFamily="34" charset="0"/>
        <a:ea typeface="楷体_GB2312" pitchFamily="49" charset="-122"/>
        <a:cs typeface="+mn-cs"/>
      </a:defRPr>
    </a:lvl8pPr>
    <a:lvl9pPr marL="3657600" algn="l" defTabSz="914400" rtl="0" eaLnBrk="1" latinLnBrk="0" hangingPunct="1">
      <a:defRPr kumimoji="1" sz="2600" b="1" kern="1200">
        <a:solidFill>
          <a:schemeClr val="tx1"/>
        </a:solidFill>
        <a:latin typeface="Arial"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724B04"/>
    <a:srgbClr val="EA9908"/>
    <a:srgbClr val="FF0000"/>
    <a:srgbClr val="F1FFCD"/>
    <a:srgbClr val="990000"/>
    <a:srgbClr val="0033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6.wmf"/><Relationship Id="rId18" Type="http://schemas.openxmlformats.org/officeDocument/2006/relationships/image" Target="../media/image31.wmf"/><Relationship Id="rId3" Type="http://schemas.openxmlformats.org/officeDocument/2006/relationships/image" Target="../media/image18.wmf"/><Relationship Id="rId7" Type="http://schemas.openxmlformats.org/officeDocument/2006/relationships/image" Target="../media/image22.emf"/><Relationship Id="rId12" Type="http://schemas.openxmlformats.org/officeDocument/2006/relationships/image" Target="../media/image25.wmf"/><Relationship Id="rId17" Type="http://schemas.openxmlformats.org/officeDocument/2006/relationships/image" Target="../media/image30.wmf"/><Relationship Id="rId2" Type="http://schemas.openxmlformats.org/officeDocument/2006/relationships/image" Target="../media/image17.emf"/><Relationship Id="rId16" Type="http://schemas.openxmlformats.org/officeDocument/2006/relationships/image" Target="../media/image29.wmf"/><Relationship Id="rId1" Type="http://schemas.openxmlformats.org/officeDocument/2006/relationships/image" Target="../media/image16.wmf"/><Relationship Id="rId6" Type="http://schemas.openxmlformats.org/officeDocument/2006/relationships/image" Target="../media/image21.emf"/><Relationship Id="rId11" Type="http://schemas.openxmlformats.org/officeDocument/2006/relationships/image" Target="../media/image11.wmf"/><Relationship Id="rId5" Type="http://schemas.openxmlformats.org/officeDocument/2006/relationships/image" Target="../media/image20.wmf"/><Relationship Id="rId15" Type="http://schemas.openxmlformats.org/officeDocument/2006/relationships/image" Target="../media/image28.wmf"/><Relationship Id="rId10" Type="http://schemas.openxmlformats.org/officeDocument/2006/relationships/image" Target="../media/image13.wmf"/><Relationship Id="rId19" Type="http://schemas.openxmlformats.org/officeDocument/2006/relationships/image" Target="../media/image32.wmf"/><Relationship Id="rId4" Type="http://schemas.openxmlformats.org/officeDocument/2006/relationships/image" Target="../media/image19.wmf"/><Relationship Id="rId9" Type="http://schemas.openxmlformats.org/officeDocument/2006/relationships/image" Target="../media/image24.emf"/><Relationship Id="rId1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ea typeface="宋体" pitchFamily="2" charset="-122"/>
              </a:defRPr>
            </a:lvl1pPr>
          </a:lstStyle>
          <a:p>
            <a:pPr>
              <a:defRPr/>
            </a:pPr>
            <a:fld id="{DE340A69-D66C-41AB-8854-D75F14C40504}" type="slidenum">
              <a:rPr lang="en-US" altLang="zh-CN"/>
              <a:pPr>
                <a:defRPr/>
              </a:pPr>
              <a:t>‹#›</a:t>
            </a:fld>
            <a:endParaRPr lang="en-US" altLang="zh-CN"/>
          </a:p>
        </p:txBody>
      </p:sp>
    </p:spTree>
    <p:extLst>
      <p:ext uri="{BB962C8B-B14F-4D97-AF65-F5344CB8AC3E}">
        <p14:creationId xmlns:p14="http://schemas.microsoft.com/office/powerpoint/2010/main" val="268662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kumimoji="0" sz="1200" b="0">
                <a:ea typeface="宋体"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b="0">
                <a:ea typeface="宋体" pitchFamily="2" charset="-122"/>
              </a:defRPr>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kumimoji="0" sz="1200" b="0">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b="0">
                <a:ea typeface="宋体" pitchFamily="2" charset="-122"/>
              </a:defRPr>
            </a:lvl1pPr>
          </a:lstStyle>
          <a:p>
            <a:pPr>
              <a:defRPr/>
            </a:pPr>
            <a:fld id="{6AE13088-A2BA-4AF9-BE90-4288B62BA8C9}" type="slidenum">
              <a:rPr lang="en-US" altLang="zh-CN"/>
              <a:pPr>
                <a:defRPr/>
              </a:pPr>
              <a:t>‹#›</a:t>
            </a:fld>
            <a:endParaRPr lang="en-US" altLang="zh-CN"/>
          </a:p>
        </p:txBody>
      </p:sp>
    </p:spTree>
    <p:extLst>
      <p:ext uri="{BB962C8B-B14F-4D97-AF65-F5344CB8AC3E}">
        <p14:creationId xmlns:p14="http://schemas.microsoft.com/office/powerpoint/2010/main" val="3811163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0929125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57291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08549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87369989"/>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896068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7521343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1530412"/>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512471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0222378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58355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0950818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7819303"/>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19050195"/>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1935672"/>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897786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57951051"/>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1733672"/>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073442085"/>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816014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967362"/>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23889496"/>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79245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49303380"/>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84914775"/>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43769904"/>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7372424"/>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761929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09614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3963888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3307224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4195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4556647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5282555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3315" name="Picture 5" descr="图片2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476375" y="6400800"/>
            <a:ext cx="6048375" cy="457200"/>
          </a:xfrm>
          <a:prstGeom prst="rect">
            <a:avLst/>
          </a:prstGeom>
          <a:noFill/>
          <a:ln w="9525" algn="ctr">
            <a:noFill/>
            <a:miter lim="800000"/>
            <a:headEnd/>
            <a:tailEnd/>
          </a:ln>
          <a:effectLst/>
        </p:spPr>
        <p:txBody>
          <a:bodyPr>
            <a:spAutoFit/>
          </a:bodyPr>
          <a:lstStyle/>
          <a:p>
            <a:pPr>
              <a:spcBef>
                <a:spcPct val="50000"/>
              </a:spcBef>
              <a:defRPr/>
            </a:pPr>
            <a:r>
              <a:rPr lang="zh-CN" altLang="en-US" sz="2400">
                <a:solidFill>
                  <a:srgbClr val="3366FF"/>
                </a:solidFill>
                <a:ea typeface="楷体" pitchFamily="49" charset="-122"/>
              </a:rPr>
              <a:t>太 原 理 工 大 学 理 学 院 物 理 系</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隶书" pitchFamily="49" charset="-122"/>
        </a:defRPr>
      </a:lvl2pPr>
      <a:lvl3pPr algn="ctr" rtl="0" eaLnBrk="0" fontAlgn="base" hangingPunct="0">
        <a:spcBef>
          <a:spcPct val="0"/>
        </a:spcBef>
        <a:spcAft>
          <a:spcPct val="0"/>
        </a:spcAft>
        <a:defRPr sz="4000">
          <a:solidFill>
            <a:schemeClr val="tx2"/>
          </a:solidFill>
          <a:latin typeface="Arial" pitchFamily="34" charset="0"/>
          <a:ea typeface="隶书" pitchFamily="49" charset="-122"/>
        </a:defRPr>
      </a:lvl3pPr>
      <a:lvl4pPr algn="ctr" rtl="0" eaLnBrk="0" fontAlgn="base" hangingPunct="0">
        <a:spcBef>
          <a:spcPct val="0"/>
        </a:spcBef>
        <a:spcAft>
          <a:spcPct val="0"/>
        </a:spcAft>
        <a:defRPr sz="4000">
          <a:solidFill>
            <a:schemeClr val="tx2"/>
          </a:solidFill>
          <a:latin typeface="Arial" pitchFamily="34" charset="0"/>
          <a:ea typeface="隶书" pitchFamily="49" charset="-122"/>
        </a:defRPr>
      </a:lvl4pPr>
      <a:lvl5pPr algn="ctr" rtl="0" eaLnBrk="0" fontAlgn="base" hangingPunct="0">
        <a:spcBef>
          <a:spcPct val="0"/>
        </a:spcBef>
        <a:spcAft>
          <a:spcPct val="0"/>
        </a:spcAft>
        <a:defRPr sz="4000">
          <a:solidFill>
            <a:schemeClr val="tx2"/>
          </a:solidFill>
          <a:latin typeface="Arial" pitchFamily="34" charset="0"/>
          <a:ea typeface="隶书" pitchFamily="49" charset="-122"/>
        </a:defRPr>
      </a:lvl5pPr>
      <a:lvl6pPr marL="457200" algn="ctr" rtl="0" fontAlgn="base">
        <a:spcBef>
          <a:spcPct val="0"/>
        </a:spcBef>
        <a:spcAft>
          <a:spcPct val="0"/>
        </a:spcAft>
        <a:defRPr sz="4000">
          <a:solidFill>
            <a:schemeClr val="tx2"/>
          </a:solidFill>
          <a:latin typeface="Arial" pitchFamily="34" charset="0"/>
          <a:ea typeface="隶书" pitchFamily="49" charset="-122"/>
        </a:defRPr>
      </a:lvl6pPr>
      <a:lvl7pPr marL="914400" algn="ctr" rtl="0" fontAlgn="base">
        <a:spcBef>
          <a:spcPct val="0"/>
        </a:spcBef>
        <a:spcAft>
          <a:spcPct val="0"/>
        </a:spcAft>
        <a:defRPr sz="4000">
          <a:solidFill>
            <a:schemeClr val="tx2"/>
          </a:solidFill>
          <a:latin typeface="Arial" pitchFamily="34" charset="0"/>
          <a:ea typeface="隶书" pitchFamily="49" charset="-122"/>
        </a:defRPr>
      </a:lvl7pPr>
      <a:lvl8pPr marL="1371600" algn="ctr" rtl="0" fontAlgn="base">
        <a:spcBef>
          <a:spcPct val="0"/>
        </a:spcBef>
        <a:spcAft>
          <a:spcPct val="0"/>
        </a:spcAft>
        <a:defRPr sz="4000">
          <a:solidFill>
            <a:schemeClr val="tx2"/>
          </a:solidFill>
          <a:latin typeface="Arial" pitchFamily="34" charset="0"/>
          <a:ea typeface="隶书" pitchFamily="49" charset="-122"/>
        </a:defRPr>
      </a:lvl8pPr>
      <a:lvl9pPr marL="1828800" algn="ctr" rtl="0" fontAlgn="base">
        <a:spcBef>
          <a:spcPct val="0"/>
        </a:spcBef>
        <a:spcAft>
          <a:spcPct val="0"/>
        </a:spcAft>
        <a:defRPr sz="4000">
          <a:solidFill>
            <a:schemeClr val="tx2"/>
          </a:solidFill>
          <a:latin typeface="Arial" pitchFamily="34" charset="0"/>
          <a:ea typeface="隶书" pitchFamily="49"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4339" name="Picture 3" descr="图片2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userDrawn="1"/>
        </p:nvSpPr>
        <p:spPr bwMode="auto">
          <a:xfrm>
            <a:off x="1476375" y="6400800"/>
            <a:ext cx="6048375" cy="457200"/>
          </a:xfrm>
          <a:prstGeom prst="rect">
            <a:avLst/>
          </a:prstGeom>
          <a:noFill/>
          <a:ln w="9525" algn="ctr">
            <a:noFill/>
            <a:miter lim="800000"/>
            <a:headEnd/>
            <a:tailEnd/>
          </a:ln>
          <a:effectLst/>
        </p:spPr>
        <p:txBody>
          <a:bodyPr>
            <a:spAutoFit/>
          </a:bodyPr>
          <a:lstStyle/>
          <a:p>
            <a:pPr>
              <a:spcBef>
                <a:spcPct val="50000"/>
              </a:spcBef>
              <a:defRPr/>
            </a:pPr>
            <a:r>
              <a:rPr lang="zh-CN" altLang="en-US" sz="2400" dirty="0">
                <a:solidFill>
                  <a:srgbClr val="3366FF"/>
                </a:solidFill>
                <a:latin typeface="楷体" panose="02010609060101010101" pitchFamily="49" charset="-122"/>
                <a:ea typeface="楷体" panose="02010609060101010101" pitchFamily="49" charset="-122"/>
              </a:rPr>
              <a:t>太 原 理 工 大 学 物理与光电工程学院</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p:wipe/>
  </p:transition>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宋体" pitchFamily="2" charset="-122"/>
        </a:defRPr>
      </a:lvl2pPr>
      <a:lvl3pPr algn="ctr" rtl="0" eaLnBrk="0" fontAlgn="base" hangingPunct="0">
        <a:spcBef>
          <a:spcPct val="0"/>
        </a:spcBef>
        <a:spcAft>
          <a:spcPct val="0"/>
        </a:spcAft>
        <a:defRPr sz="4000">
          <a:solidFill>
            <a:schemeClr val="tx2"/>
          </a:solidFill>
          <a:latin typeface="Arial" pitchFamily="34" charset="0"/>
          <a:ea typeface="宋体" pitchFamily="2" charset="-122"/>
        </a:defRPr>
      </a:lvl3pPr>
      <a:lvl4pPr algn="ctr" rtl="0" eaLnBrk="0" fontAlgn="base" hangingPunct="0">
        <a:spcBef>
          <a:spcPct val="0"/>
        </a:spcBef>
        <a:spcAft>
          <a:spcPct val="0"/>
        </a:spcAft>
        <a:defRPr sz="4000">
          <a:solidFill>
            <a:schemeClr val="tx2"/>
          </a:solidFill>
          <a:latin typeface="Arial" pitchFamily="34" charset="0"/>
          <a:ea typeface="宋体" pitchFamily="2" charset="-122"/>
        </a:defRPr>
      </a:lvl4pPr>
      <a:lvl5pPr algn="ctr" rtl="0" eaLnBrk="0" fontAlgn="base" hangingPunct="0">
        <a:spcBef>
          <a:spcPct val="0"/>
        </a:spcBef>
        <a:spcAft>
          <a:spcPct val="0"/>
        </a:spcAft>
        <a:defRPr sz="4000">
          <a:solidFill>
            <a:schemeClr val="tx2"/>
          </a:solidFill>
          <a:latin typeface="Arial" pitchFamily="34" charset="0"/>
          <a:ea typeface="宋体" pitchFamily="2" charset="-122"/>
        </a:defRPr>
      </a:lvl5pPr>
      <a:lvl6pPr marL="457200" algn="ctr" rtl="0" fontAlgn="base">
        <a:spcBef>
          <a:spcPct val="0"/>
        </a:spcBef>
        <a:spcAft>
          <a:spcPct val="0"/>
        </a:spcAft>
        <a:defRPr sz="4000">
          <a:solidFill>
            <a:schemeClr val="tx2"/>
          </a:solidFill>
          <a:latin typeface="Arial" pitchFamily="34" charset="0"/>
          <a:ea typeface="宋体" pitchFamily="2" charset="-122"/>
        </a:defRPr>
      </a:lvl6pPr>
      <a:lvl7pPr marL="914400" algn="ctr" rtl="0" fontAlgn="base">
        <a:spcBef>
          <a:spcPct val="0"/>
        </a:spcBef>
        <a:spcAft>
          <a:spcPct val="0"/>
        </a:spcAft>
        <a:defRPr sz="4000">
          <a:solidFill>
            <a:schemeClr val="tx2"/>
          </a:solidFill>
          <a:latin typeface="Arial" pitchFamily="34" charset="0"/>
          <a:ea typeface="宋体" pitchFamily="2" charset="-122"/>
        </a:defRPr>
      </a:lvl7pPr>
      <a:lvl8pPr marL="1371600" algn="ctr" rtl="0" fontAlgn="base">
        <a:spcBef>
          <a:spcPct val="0"/>
        </a:spcBef>
        <a:spcAft>
          <a:spcPct val="0"/>
        </a:spcAft>
        <a:defRPr sz="4000">
          <a:solidFill>
            <a:schemeClr val="tx2"/>
          </a:solidFill>
          <a:latin typeface="Arial" pitchFamily="34" charset="0"/>
          <a:ea typeface="宋体" pitchFamily="2" charset="-122"/>
        </a:defRPr>
      </a:lvl8pPr>
      <a:lvl9pPr marL="1828800" algn="ctr" rtl="0" fontAlgn="base">
        <a:spcBef>
          <a:spcPct val="0"/>
        </a:spcBef>
        <a:spcAft>
          <a:spcPct val="0"/>
        </a:spcAft>
        <a:defRPr sz="40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5363" name="Picture 3" descr="图片2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p:cNvSpPr txBox="1">
            <a:spLocks noChangeArrowheads="1"/>
          </p:cNvSpPr>
          <p:nvPr userDrawn="1"/>
        </p:nvSpPr>
        <p:spPr bwMode="auto">
          <a:xfrm>
            <a:off x="1476375" y="6400800"/>
            <a:ext cx="6048375" cy="457200"/>
          </a:xfrm>
          <a:prstGeom prst="rect">
            <a:avLst/>
          </a:prstGeom>
          <a:noFill/>
          <a:ln w="9525" algn="ctr">
            <a:noFill/>
            <a:miter lim="800000"/>
            <a:headEnd/>
            <a:tailEnd/>
          </a:ln>
          <a:effectLst/>
        </p:spPr>
        <p:txBody>
          <a:bodyPr>
            <a:spAutoFit/>
          </a:bodyPr>
          <a:lstStyle/>
          <a:p>
            <a:pPr>
              <a:spcBef>
                <a:spcPct val="50000"/>
              </a:spcBef>
              <a:defRPr/>
            </a:pPr>
            <a:r>
              <a:rPr lang="zh-CN" altLang="en-US" sz="2400">
                <a:solidFill>
                  <a:srgbClr val="3366FF"/>
                </a:solidFill>
                <a:ea typeface="楷体" pitchFamily="49" charset="-122"/>
              </a:rPr>
              <a:t>太 原 理 工 大 学 理 学 院 物 理 系</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宋体" pitchFamily="2" charset="-122"/>
        </a:defRPr>
      </a:lvl2pPr>
      <a:lvl3pPr algn="ctr" rtl="0" eaLnBrk="0" fontAlgn="base" hangingPunct="0">
        <a:spcBef>
          <a:spcPct val="0"/>
        </a:spcBef>
        <a:spcAft>
          <a:spcPct val="0"/>
        </a:spcAft>
        <a:defRPr sz="4000">
          <a:solidFill>
            <a:schemeClr val="tx2"/>
          </a:solidFill>
          <a:latin typeface="Arial" pitchFamily="34" charset="0"/>
          <a:ea typeface="宋体" pitchFamily="2" charset="-122"/>
        </a:defRPr>
      </a:lvl3pPr>
      <a:lvl4pPr algn="ctr" rtl="0" eaLnBrk="0" fontAlgn="base" hangingPunct="0">
        <a:spcBef>
          <a:spcPct val="0"/>
        </a:spcBef>
        <a:spcAft>
          <a:spcPct val="0"/>
        </a:spcAft>
        <a:defRPr sz="4000">
          <a:solidFill>
            <a:schemeClr val="tx2"/>
          </a:solidFill>
          <a:latin typeface="Arial" pitchFamily="34" charset="0"/>
          <a:ea typeface="宋体" pitchFamily="2" charset="-122"/>
        </a:defRPr>
      </a:lvl4pPr>
      <a:lvl5pPr algn="ctr" rtl="0" eaLnBrk="0" fontAlgn="base" hangingPunct="0">
        <a:spcBef>
          <a:spcPct val="0"/>
        </a:spcBef>
        <a:spcAft>
          <a:spcPct val="0"/>
        </a:spcAft>
        <a:defRPr sz="4000">
          <a:solidFill>
            <a:schemeClr val="tx2"/>
          </a:solidFill>
          <a:latin typeface="Arial" pitchFamily="34" charset="0"/>
          <a:ea typeface="宋体" pitchFamily="2" charset="-122"/>
        </a:defRPr>
      </a:lvl5pPr>
      <a:lvl6pPr marL="457200" algn="ctr" rtl="0" fontAlgn="base">
        <a:spcBef>
          <a:spcPct val="0"/>
        </a:spcBef>
        <a:spcAft>
          <a:spcPct val="0"/>
        </a:spcAft>
        <a:defRPr sz="4000">
          <a:solidFill>
            <a:schemeClr val="tx2"/>
          </a:solidFill>
          <a:latin typeface="Arial" pitchFamily="34" charset="0"/>
          <a:ea typeface="宋体" pitchFamily="2" charset="-122"/>
        </a:defRPr>
      </a:lvl6pPr>
      <a:lvl7pPr marL="914400" algn="ctr" rtl="0" fontAlgn="base">
        <a:spcBef>
          <a:spcPct val="0"/>
        </a:spcBef>
        <a:spcAft>
          <a:spcPct val="0"/>
        </a:spcAft>
        <a:defRPr sz="4000">
          <a:solidFill>
            <a:schemeClr val="tx2"/>
          </a:solidFill>
          <a:latin typeface="Arial" pitchFamily="34" charset="0"/>
          <a:ea typeface="宋体" pitchFamily="2" charset="-122"/>
        </a:defRPr>
      </a:lvl7pPr>
      <a:lvl8pPr marL="1371600" algn="ctr" rtl="0" fontAlgn="base">
        <a:spcBef>
          <a:spcPct val="0"/>
        </a:spcBef>
        <a:spcAft>
          <a:spcPct val="0"/>
        </a:spcAft>
        <a:defRPr sz="4000">
          <a:solidFill>
            <a:schemeClr val="tx2"/>
          </a:solidFill>
          <a:latin typeface="Arial" pitchFamily="34" charset="0"/>
          <a:ea typeface="宋体" pitchFamily="2" charset="-122"/>
        </a:defRPr>
      </a:lvl8pPr>
      <a:lvl9pPr marL="1828800" algn="ctr" rtl="0" fontAlgn="base">
        <a:spcBef>
          <a:spcPct val="0"/>
        </a:spcBef>
        <a:spcAft>
          <a:spcPct val="0"/>
        </a:spcAft>
        <a:defRPr sz="40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45.bin"/><Relationship Id="rId4" Type="http://schemas.openxmlformats.org/officeDocument/2006/relationships/image" Target="../media/image37.wmf"/></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47.bin"/><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49.wmf"/></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3.wmf"/><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oleObject" Target="../embeddings/oleObject52.bin"/><Relationship Id="rId5" Type="http://schemas.openxmlformats.org/officeDocument/2006/relationships/image" Target="../media/image52.wmf"/><Relationship Id="rId4"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5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63.wmf"/><Relationship Id="rId11" Type="http://schemas.openxmlformats.org/officeDocument/2006/relationships/image" Target="../media/image65.wmf"/><Relationship Id="rId5" Type="http://schemas.openxmlformats.org/officeDocument/2006/relationships/oleObject" Target="../embeddings/oleObject58.bin"/><Relationship Id="rId10" Type="http://schemas.openxmlformats.org/officeDocument/2006/relationships/oleObject" Target="../embeddings/oleObject61.bin"/><Relationship Id="rId4" Type="http://schemas.openxmlformats.org/officeDocument/2006/relationships/image" Target="../media/image62.wmf"/><Relationship Id="rId9" Type="http://schemas.openxmlformats.org/officeDocument/2006/relationships/oleObject" Target="../embeddings/oleObject6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66.wmf"/></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6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8.xml"/><Relationship Id="rId1" Type="http://schemas.openxmlformats.org/officeDocument/2006/relationships/vmlDrawing" Target="../drawings/vmlDrawing16.vml"/><Relationship Id="rId4" Type="http://schemas.openxmlformats.org/officeDocument/2006/relationships/image" Target="../media/image7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7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67.bin"/><Relationship Id="rId4" Type="http://schemas.openxmlformats.org/officeDocument/2006/relationships/image" Target="../media/image7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73.png"/><Relationship Id="rId5" Type="http://schemas.openxmlformats.org/officeDocument/2006/relationships/image" Target="../media/image60.png"/><Relationship Id="rId4" Type="http://schemas.openxmlformats.org/officeDocument/2006/relationships/image" Target="../media/image72.wmf"/></Relationships>
</file>

<file path=ppt/slides/_rels/slide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80.png"/><Relationship Id="rId7" Type="http://schemas.openxmlformats.org/officeDocument/2006/relationships/image" Target="../media/image77.wmf"/><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70.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7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2.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emf"/><Relationship Id="rId17" Type="http://schemas.openxmlformats.org/officeDocument/2006/relationships/oleObject" Target="../embeddings/oleObject15.bin"/><Relationship Id="rId2" Type="http://schemas.openxmlformats.org/officeDocument/2006/relationships/slideLayout" Target="../slideLayouts/slideLayout18.xml"/><Relationship Id="rId16"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8.bin"/><Relationship Id="rId15" Type="http://schemas.openxmlformats.org/officeDocument/2006/relationships/oleObject" Target="../embeddings/oleObject14.bin"/><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8.xml.rels><?xml version="1.0" encoding="UTF-8" standalone="yes"?>
<Relationships xmlns="http://schemas.openxmlformats.org/package/2006/relationships"><Relationship Id="rId13" Type="http://schemas.openxmlformats.org/officeDocument/2006/relationships/image" Target="../media/image19.wmf"/><Relationship Id="rId18" Type="http://schemas.openxmlformats.org/officeDocument/2006/relationships/oleObject" Target="../embeddings/oleObject25.bin"/><Relationship Id="rId26" Type="http://schemas.openxmlformats.org/officeDocument/2006/relationships/image" Target="../media/image13.wmf"/><Relationship Id="rId39" Type="http://schemas.openxmlformats.org/officeDocument/2006/relationships/oleObject" Target="../embeddings/oleObject36.bin"/><Relationship Id="rId21" Type="http://schemas.openxmlformats.org/officeDocument/2006/relationships/oleObject" Target="../embeddings/oleObject27.bin"/><Relationship Id="rId34" Type="http://schemas.openxmlformats.org/officeDocument/2006/relationships/image" Target="../media/image27.wmf"/><Relationship Id="rId42" Type="http://schemas.openxmlformats.org/officeDocument/2006/relationships/image" Target="../media/image31.wmf"/><Relationship Id="rId7" Type="http://schemas.openxmlformats.org/officeDocument/2006/relationships/oleObject" Target="../embeddings/oleObject18.bin"/><Relationship Id="rId2" Type="http://schemas.openxmlformats.org/officeDocument/2006/relationships/slideLayout" Target="../slideLayouts/slideLayout18.xml"/><Relationship Id="rId16" Type="http://schemas.openxmlformats.org/officeDocument/2006/relationships/oleObject" Target="../embeddings/oleObject24.bin"/><Relationship Id="rId20" Type="http://schemas.openxmlformats.org/officeDocument/2006/relationships/image" Target="../media/image22.emf"/><Relationship Id="rId29" Type="http://schemas.openxmlformats.org/officeDocument/2006/relationships/oleObject" Target="../embeddings/oleObject31.bin"/><Relationship Id="rId41" Type="http://schemas.openxmlformats.org/officeDocument/2006/relationships/oleObject" Target="../embeddings/oleObject37.bin"/><Relationship Id="rId1" Type="http://schemas.openxmlformats.org/officeDocument/2006/relationships/vmlDrawing" Target="../drawings/vmlDrawing5.vml"/><Relationship Id="rId6" Type="http://schemas.openxmlformats.org/officeDocument/2006/relationships/image" Target="../media/image17.emf"/><Relationship Id="rId11" Type="http://schemas.openxmlformats.org/officeDocument/2006/relationships/oleObject" Target="../embeddings/oleObject21.bin"/><Relationship Id="rId24" Type="http://schemas.openxmlformats.org/officeDocument/2006/relationships/image" Target="../media/image24.emf"/><Relationship Id="rId32" Type="http://schemas.openxmlformats.org/officeDocument/2006/relationships/image" Target="../media/image26.wmf"/><Relationship Id="rId37" Type="http://schemas.openxmlformats.org/officeDocument/2006/relationships/oleObject" Target="../embeddings/oleObject35.bin"/><Relationship Id="rId40" Type="http://schemas.openxmlformats.org/officeDocument/2006/relationships/image" Target="../media/image30.wmf"/><Relationship Id="rId5" Type="http://schemas.openxmlformats.org/officeDocument/2006/relationships/oleObject" Target="../embeddings/oleObject17.bin"/><Relationship Id="rId15" Type="http://schemas.openxmlformats.org/officeDocument/2006/relationships/image" Target="../media/image20.wmf"/><Relationship Id="rId23" Type="http://schemas.openxmlformats.org/officeDocument/2006/relationships/oleObject" Target="../embeddings/oleObject28.bin"/><Relationship Id="rId28" Type="http://schemas.openxmlformats.org/officeDocument/2006/relationships/image" Target="../media/image11.wmf"/><Relationship Id="rId36" Type="http://schemas.openxmlformats.org/officeDocument/2006/relationships/image" Target="../media/image28.wmf"/><Relationship Id="rId10" Type="http://schemas.openxmlformats.org/officeDocument/2006/relationships/image" Target="../media/image18.wmf"/><Relationship Id="rId19" Type="http://schemas.openxmlformats.org/officeDocument/2006/relationships/oleObject" Target="../embeddings/oleObject26.bin"/><Relationship Id="rId31" Type="http://schemas.openxmlformats.org/officeDocument/2006/relationships/oleObject" Target="../embeddings/oleObject32.bin"/><Relationship Id="rId44" Type="http://schemas.openxmlformats.org/officeDocument/2006/relationships/image" Target="../media/image32.wmf"/><Relationship Id="rId4" Type="http://schemas.openxmlformats.org/officeDocument/2006/relationships/image" Target="../media/image16.wmf"/><Relationship Id="rId9" Type="http://schemas.openxmlformats.org/officeDocument/2006/relationships/oleObject" Target="../embeddings/oleObject20.bin"/><Relationship Id="rId14" Type="http://schemas.openxmlformats.org/officeDocument/2006/relationships/oleObject" Target="../embeddings/oleObject23.bin"/><Relationship Id="rId22" Type="http://schemas.openxmlformats.org/officeDocument/2006/relationships/image" Target="../media/image23.emf"/><Relationship Id="rId27" Type="http://schemas.openxmlformats.org/officeDocument/2006/relationships/oleObject" Target="../embeddings/oleObject30.bin"/><Relationship Id="rId30" Type="http://schemas.openxmlformats.org/officeDocument/2006/relationships/image" Target="../media/image25.wmf"/><Relationship Id="rId35" Type="http://schemas.openxmlformats.org/officeDocument/2006/relationships/oleObject" Target="../embeddings/oleObject34.bin"/><Relationship Id="rId43" Type="http://schemas.openxmlformats.org/officeDocument/2006/relationships/oleObject" Target="../embeddings/oleObject38.bin"/><Relationship Id="rId8" Type="http://schemas.openxmlformats.org/officeDocument/2006/relationships/oleObject" Target="../embeddings/oleObject19.bin"/><Relationship Id="rId3" Type="http://schemas.openxmlformats.org/officeDocument/2006/relationships/oleObject" Target="../embeddings/oleObject16.bin"/><Relationship Id="rId12" Type="http://schemas.openxmlformats.org/officeDocument/2006/relationships/oleObject" Target="../embeddings/oleObject22.bin"/><Relationship Id="rId17" Type="http://schemas.openxmlformats.org/officeDocument/2006/relationships/image" Target="../media/image21.emf"/><Relationship Id="rId25" Type="http://schemas.openxmlformats.org/officeDocument/2006/relationships/oleObject" Target="../embeddings/oleObject29.bin"/><Relationship Id="rId33" Type="http://schemas.openxmlformats.org/officeDocument/2006/relationships/oleObject" Target="../embeddings/oleObject33.bin"/><Relationship Id="rId38" Type="http://schemas.openxmlformats.org/officeDocument/2006/relationships/image" Target="../media/image2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4.emf"/><Relationship Id="rId11" Type="http://schemas.openxmlformats.org/officeDocument/2006/relationships/image" Target="../media/image36.png"/><Relationship Id="rId5" Type="http://schemas.openxmlformats.org/officeDocument/2006/relationships/oleObject" Target="../embeddings/oleObject40.bin"/><Relationship Id="rId10" Type="http://schemas.openxmlformats.org/officeDocument/2006/relationships/oleObject" Target="../embeddings/oleObject43.bin"/><Relationship Id="rId4" Type="http://schemas.openxmlformats.org/officeDocument/2006/relationships/image" Target="../media/image33.emf"/><Relationship Id="rId9"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50825" y="1916113"/>
            <a:ext cx="86756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lnSpc>
                <a:spcPct val="150000"/>
              </a:lnSpc>
            </a:pPr>
            <a:r>
              <a:rPr lang="zh-CN" altLang="en-US" sz="4800" dirty="0">
                <a:solidFill>
                  <a:srgbClr val="CC0000"/>
                </a:solidFill>
                <a:latin typeface="楷体" panose="02010609060101010101" pitchFamily="49" charset="-122"/>
                <a:ea typeface="楷体" panose="02010609060101010101" pitchFamily="49" charset="-122"/>
              </a:rPr>
              <a:t>第六章 </a:t>
            </a:r>
            <a:br>
              <a:rPr lang="zh-CN" altLang="en-US" sz="4800" dirty="0">
                <a:solidFill>
                  <a:srgbClr val="CC0000"/>
                </a:solidFill>
                <a:latin typeface="楷体" panose="02010609060101010101" pitchFamily="49" charset="-122"/>
                <a:ea typeface="楷体" panose="02010609060101010101" pitchFamily="49" charset="-122"/>
              </a:rPr>
            </a:br>
            <a:r>
              <a:rPr lang="zh-CN" altLang="en-US" sz="4800" dirty="0">
                <a:solidFill>
                  <a:srgbClr val="CC0000"/>
                </a:solidFill>
                <a:latin typeface="楷体" panose="02010609060101010101" pitchFamily="49" charset="-122"/>
                <a:ea typeface="楷体" panose="02010609060101010101" pitchFamily="49" charset="-122"/>
              </a:rPr>
              <a:t>激光器特性的控制与改善</a:t>
            </a:r>
            <a:br>
              <a:rPr lang="zh-CN" altLang="en-US" sz="4800" dirty="0">
                <a:solidFill>
                  <a:srgbClr val="CC0000"/>
                </a:solidFill>
                <a:latin typeface="楷体" panose="02010609060101010101" pitchFamily="49" charset="-122"/>
                <a:ea typeface="楷体" panose="02010609060101010101" pitchFamily="49" charset="-122"/>
              </a:rPr>
            </a:br>
            <a:endParaRPr lang="zh-CN" altLang="en-US" sz="4800" dirty="0">
              <a:solidFill>
                <a:srgbClr val="CC0000"/>
              </a:solidFill>
              <a:latin typeface="楷体" panose="02010609060101010101" pitchFamily="49" charset="-122"/>
              <a:ea typeface="楷体" panose="02010609060101010101" pitchFamily="49"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2"/>
          <p:cNvSpPr txBox="1">
            <a:spLocks noChangeArrowheads="1"/>
          </p:cNvSpPr>
          <p:nvPr/>
        </p:nvSpPr>
        <p:spPr bwMode="auto">
          <a:xfrm>
            <a:off x="517525" y="173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endParaRPr lang="zh-CN" altLang="zh-CN" sz="2400" b="0">
              <a:latin typeface="Times New Roman" pitchFamily="18" charset="0"/>
              <a:ea typeface="宋体" pitchFamily="2" charset="-122"/>
            </a:endParaRPr>
          </a:p>
        </p:txBody>
      </p:sp>
      <p:sp>
        <p:nvSpPr>
          <p:cNvPr id="332803" name="Text Box 3"/>
          <p:cNvSpPr txBox="1">
            <a:spLocks noChangeArrowheads="1"/>
          </p:cNvSpPr>
          <p:nvPr/>
        </p:nvSpPr>
        <p:spPr bwMode="auto">
          <a:xfrm>
            <a:off x="69850" y="1917700"/>
            <a:ext cx="8534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40000"/>
              </a:lnSpc>
            </a:pPr>
            <a:r>
              <a:rPr lang="en-US" altLang="zh-CN" sz="2400" b="0" dirty="0">
                <a:latin typeface="黑体" pitchFamily="49" charset="-122"/>
                <a:ea typeface="黑体" pitchFamily="49" charset="-122"/>
              </a:rPr>
              <a:t>   </a:t>
            </a:r>
            <a:r>
              <a:rPr lang="zh-CN" altLang="en-US" dirty="0">
                <a:latin typeface="楷体" panose="02010609060101010101" pitchFamily="49" charset="-122"/>
                <a:ea typeface="楷体" panose="02010609060101010101" pitchFamily="49" charset="-122"/>
              </a:rPr>
              <a:t>谐振腔几何长度变化：温度、振动</a:t>
            </a:r>
            <a:r>
              <a:rPr lang="zh-CN" altLang="en-US" sz="2400" b="0" dirty="0">
                <a:latin typeface="黑体" pitchFamily="49" charset="-122"/>
                <a:ea typeface="黑体" pitchFamily="49" charset="-122"/>
              </a:rPr>
              <a:t>    </a:t>
            </a:r>
            <a:r>
              <a:rPr lang="en-US" altLang="zh-CN" sz="2400" b="0" dirty="0">
                <a:latin typeface="黑体" pitchFamily="49" charset="-122"/>
                <a:ea typeface="黑体" pitchFamily="49" charset="-122"/>
              </a:rPr>
              <a:t>10</a:t>
            </a:r>
            <a:r>
              <a:rPr lang="en-US" altLang="zh-CN" sz="2400" b="0" baseline="30000" dirty="0">
                <a:latin typeface="黑体" pitchFamily="49" charset="-122"/>
                <a:ea typeface="黑体" pitchFamily="49" charset="-122"/>
              </a:rPr>
              <a:t>-3</a:t>
            </a:r>
            <a:r>
              <a:rPr lang="en-US" altLang="zh-CN" sz="2400" b="0" dirty="0">
                <a:latin typeface="黑体" pitchFamily="49" charset="-122"/>
                <a:ea typeface="黑体" pitchFamily="49" charset="-122"/>
              </a:rPr>
              <a:t>/</a:t>
            </a:r>
            <a:r>
              <a:rPr lang="en-US" altLang="zh-CN" sz="2400" b="0" baseline="30000" dirty="0" err="1">
                <a:latin typeface="黑体" pitchFamily="49" charset="-122"/>
                <a:ea typeface="黑体" pitchFamily="49" charset="-122"/>
              </a:rPr>
              <a:t>o</a:t>
            </a:r>
            <a:r>
              <a:rPr lang="en-US" altLang="zh-CN" sz="2400" b="0" dirty="0" err="1">
                <a:latin typeface="黑体" pitchFamily="49" charset="-122"/>
                <a:ea typeface="黑体" pitchFamily="49" charset="-122"/>
              </a:rPr>
              <a:t>C</a:t>
            </a:r>
            <a:endParaRPr lang="en-US" altLang="zh-CN" sz="2800" b="0" dirty="0">
              <a:solidFill>
                <a:schemeClr val="accent2"/>
              </a:solidFill>
              <a:latin typeface="黑体" pitchFamily="49" charset="-122"/>
              <a:ea typeface="黑体" pitchFamily="49" charset="-122"/>
            </a:endParaRPr>
          </a:p>
        </p:txBody>
      </p:sp>
      <p:sp>
        <p:nvSpPr>
          <p:cNvPr id="332806" name="Text Box 6"/>
          <p:cNvSpPr txBox="1">
            <a:spLocks noChangeArrowheads="1"/>
          </p:cNvSpPr>
          <p:nvPr/>
        </p:nvSpPr>
        <p:spPr bwMode="auto">
          <a:xfrm>
            <a:off x="323850" y="5013325"/>
            <a:ext cx="6488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dirty="0">
                <a:solidFill>
                  <a:schemeClr val="accent2"/>
                </a:solidFill>
                <a:latin typeface="Times New Roman" pitchFamily="18" charset="0"/>
                <a:ea typeface="楷体" panose="02010609060101010101" pitchFamily="49" charset="-122"/>
              </a:rPr>
              <a:t>二、稳频基本原理：－稳定谐振腔光学长度</a:t>
            </a:r>
          </a:p>
        </p:txBody>
      </p:sp>
      <p:sp>
        <p:nvSpPr>
          <p:cNvPr id="332807" name="Rectangle 7"/>
          <p:cNvSpPr>
            <a:spLocks noChangeArrowheads="1"/>
          </p:cNvSpPr>
          <p:nvPr/>
        </p:nvSpPr>
        <p:spPr bwMode="auto">
          <a:xfrm>
            <a:off x="755650" y="5589588"/>
            <a:ext cx="6742551"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buFontTx/>
              <a:buChar char="•"/>
            </a:pPr>
            <a:r>
              <a:rPr lang="en-US" altLang="zh-CN" sz="2400" b="0" dirty="0">
                <a:ea typeface="黑体" pitchFamily="49" charset="-122"/>
              </a:rPr>
              <a:t>  </a:t>
            </a:r>
            <a:r>
              <a:rPr lang="zh-CN" altLang="en-US" sz="2400" dirty="0">
                <a:latin typeface="楷体" panose="02010609060101010101" pitchFamily="49" charset="-122"/>
                <a:ea typeface="楷体" panose="02010609060101010101" pitchFamily="49" charset="-122"/>
              </a:rPr>
              <a:t>选择</a:t>
            </a:r>
            <a:r>
              <a:rPr lang="zh-CN" altLang="en-US" sz="2400" dirty="0">
                <a:solidFill>
                  <a:srgbClr val="FF0066"/>
                </a:solidFill>
                <a:latin typeface="楷体" panose="02010609060101010101" pitchFamily="49" charset="-122"/>
                <a:ea typeface="楷体" panose="02010609060101010101" pitchFamily="49" charset="-122"/>
              </a:rPr>
              <a:t>标准参考频率</a:t>
            </a:r>
            <a:r>
              <a:rPr lang="zh-CN" altLang="en-US" sz="24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sym typeface="Symbol" pitchFamily="18" charset="2"/>
              </a:rPr>
              <a:t></a:t>
            </a:r>
            <a:r>
              <a:rPr lang="zh-CN" altLang="en-US" sz="2400" dirty="0">
                <a:latin typeface="楷体" panose="02010609060101010101" pitchFamily="49" charset="-122"/>
                <a:ea typeface="楷体" panose="02010609060101010101" pitchFamily="49" charset="-122"/>
                <a:sym typeface="Symbol" pitchFamily="18" charset="2"/>
              </a:rPr>
              <a:t> </a:t>
            </a:r>
            <a:r>
              <a:rPr lang="zh-CN" altLang="en-US" sz="2400" dirty="0">
                <a:latin typeface="楷体" panose="02010609060101010101" pitchFamily="49" charset="-122"/>
                <a:ea typeface="楷体" panose="02010609060101010101" pitchFamily="49" charset="-122"/>
              </a:rPr>
              <a:t>获取</a:t>
            </a:r>
            <a:r>
              <a:rPr lang="zh-CN" altLang="en-US" sz="2400" dirty="0">
                <a:solidFill>
                  <a:srgbClr val="FF0066"/>
                </a:solidFill>
                <a:latin typeface="楷体" panose="02010609060101010101" pitchFamily="49" charset="-122"/>
                <a:ea typeface="楷体" panose="02010609060101010101" pitchFamily="49" charset="-122"/>
              </a:rPr>
              <a:t>误差信号</a:t>
            </a:r>
          </a:p>
          <a:p>
            <a:pPr algn="l">
              <a:lnSpc>
                <a:spcPct val="130000"/>
              </a:lnSpc>
              <a:buFontTx/>
              <a:buChar char="•"/>
            </a:pPr>
            <a:r>
              <a:rPr lang="zh-CN" altLang="en-US" sz="2400" dirty="0">
                <a:latin typeface="楷体" panose="02010609060101010101" pitchFamily="49" charset="-122"/>
                <a:ea typeface="楷体" panose="02010609060101010101" pitchFamily="49" charset="-122"/>
              </a:rPr>
              <a:t> 驱动电子伺服系统自动调节腔长</a:t>
            </a:r>
          </a:p>
        </p:txBody>
      </p:sp>
      <p:sp>
        <p:nvSpPr>
          <p:cNvPr id="332808" name="Text Box 8"/>
          <p:cNvSpPr txBox="1">
            <a:spLocks noChangeArrowheads="1"/>
          </p:cNvSpPr>
          <p:nvPr/>
        </p:nvSpPr>
        <p:spPr bwMode="auto">
          <a:xfrm>
            <a:off x="2627313" y="188913"/>
            <a:ext cx="3311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3200" dirty="0">
                <a:solidFill>
                  <a:srgbClr val="FF0000"/>
                </a:solidFill>
                <a:latin typeface="楷体" panose="02010609060101010101" pitchFamily="49" charset="-122"/>
                <a:ea typeface="楷体" panose="02010609060101010101" pitchFamily="49" charset="-122"/>
              </a:rPr>
              <a:t>§6.3 </a:t>
            </a:r>
            <a:r>
              <a:rPr lang="zh-CN" altLang="en-US" sz="3200" dirty="0">
                <a:solidFill>
                  <a:srgbClr val="FF0000"/>
                </a:solidFill>
                <a:latin typeface="楷体" panose="02010609060101010101" pitchFamily="49" charset="-122"/>
                <a:ea typeface="楷体" panose="02010609060101010101" pitchFamily="49" charset="-122"/>
              </a:rPr>
              <a:t>频率稳定</a:t>
            </a:r>
            <a:endParaRPr lang="zh-CN" altLang="en-US" sz="3200" dirty="0">
              <a:latin typeface="楷体" panose="02010609060101010101" pitchFamily="49" charset="-122"/>
              <a:ea typeface="楷体" panose="02010609060101010101" pitchFamily="49" charset="-122"/>
            </a:endParaRPr>
          </a:p>
        </p:txBody>
      </p:sp>
      <p:sp>
        <p:nvSpPr>
          <p:cNvPr id="332809" name="Text Box 9"/>
          <p:cNvSpPr txBox="1">
            <a:spLocks noChangeArrowheads="1"/>
          </p:cNvSpPr>
          <p:nvPr/>
        </p:nvSpPr>
        <p:spPr bwMode="auto">
          <a:xfrm>
            <a:off x="250825" y="836613"/>
            <a:ext cx="64817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dirty="0">
                <a:solidFill>
                  <a:schemeClr val="accent2"/>
                </a:solidFill>
                <a:ea typeface="楷体" panose="02010609060101010101" pitchFamily="49" charset="-122"/>
              </a:rPr>
              <a:t>一、外界因素对频率稳定性的影响</a:t>
            </a:r>
          </a:p>
        </p:txBody>
      </p:sp>
      <p:grpSp>
        <p:nvGrpSpPr>
          <p:cNvPr id="2" name="Group 11"/>
          <p:cNvGrpSpPr>
            <a:grpSpLocks/>
          </p:cNvGrpSpPr>
          <p:nvPr/>
        </p:nvGrpSpPr>
        <p:grpSpPr bwMode="auto">
          <a:xfrm>
            <a:off x="611188" y="1341438"/>
            <a:ext cx="7488237" cy="796925"/>
            <a:chOff x="431" y="890"/>
            <a:chExt cx="4717" cy="502"/>
          </a:xfrm>
        </p:grpSpPr>
        <p:graphicFrame>
          <p:nvGraphicFramePr>
            <p:cNvPr id="7171" name="Object 4"/>
            <p:cNvGraphicFramePr>
              <a:graphicFrameLocks noChangeAspect="1"/>
            </p:cNvGraphicFramePr>
            <p:nvPr/>
          </p:nvGraphicFramePr>
          <p:xfrm>
            <a:off x="3984" y="912"/>
            <a:ext cx="260" cy="384"/>
          </p:xfrm>
          <a:graphic>
            <a:graphicData uri="http://schemas.openxmlformats.org/presentationml/2006/ole">
              <mc:AlternateContent xmlns:mc="http://schemas.openxmlformats.org/markup-compatibility/2006">
                <mc:Choice xmlns:v="urn:schemas-microsoft-com:vml" Requires="v">
                  <p:oleObj spid="_x0000_s7186" name="公式" r:id="rId3" imgW="266400" imgH="393480" progId="Equation.3">
                    <p:embed/>
                  </p:oleObj>
                </mc:Choice>
                <mc:Fallback>
                  <p:oleObj name="公式" r:id="rId3" imgW="2664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912"/>
                          <a:ext cx="26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5"/>
            <p:cNvGraphicFramePr>
              <a:graphicFrameLocks noChangeAspect="1"/>
            </p:cNvGraphicFramePr>
            <p:nvPr/>
          </p:nvGraphicFramePr>
          <p:xfrm>
            <a:off x="1701" y="935"/>
            <a:ext cx="720" cy="457"/>
          </p:xfrm>
          <a:graphic>
            <a:graphicData uri="http://schemas.openxmlformats.org/presentationml/2006/ole">
              <mc:AlternateContent xmlns:mc="http://schemas.openxmlformats.org/markup-compatibility/2006">
                <mc:Choice xmlns:v="urn:schemas-microsoft-com:vml" Requires="v">
                  <p:oleObj spid="_x0000_s7187" name="公式" r:id="rId5" imgW="660240" imgH="419040" progId="Equation.3">
                    <p:embed/>
                  </p:oleObj>
                </mc:Choice>
                <mc:Fallback>
                  <p:oleObj name="公式" r:id="rId5" imgW="66024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935"/>
                          <a:ext cx="720" cy="457"/>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Text Box 10"/>
            <p:cNvSpPr txBox="1">
              <a:spLocks noChangeArrowheads="1"/>
            </p:cNvSpPr>
            <p:nvPr/>
          </p:nvSpPr>
          <p:spPr bwMode="auto">
            <a:xfrm>
              <a:off x="431" y="890"/>
              <a:ext cx="47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40000"/>
                </a:lnSpc>
              </a:pPr>
              <a:r>
                <a:rPr lang="en-US" altLang="zh-CN" dirty="0">
                  <a:ea typeface="楷体" panose="02010609060101010101" pitchFamily="49" charset="-122"/>
                </a:rPr>
                <a:t> </a:t>
              </a:r>
              <a:r>
                <a:rPr lang="zh-CN" altLang="en-US" dirty="0">
                  <a:ea typeface="楷体" panose="02010609060101010101" pitchFamily="49" charset="-122"/>
                </a:rPr>
                <a:t>纵模频率：                    频率稳定度</a:t>
              </a:r>
            </a:p>
          </p:txBody>
        </p:sp>
      </p:grpSp>
      <p:sp>
        <p:nvSpPr>
          <p:cNvPr id="332813" name="Text Box 13"/>
          <p:cNvSpPr txBox="1">
            <a:spLocks noChangeArrowheads="1"/>
          </p:cNvSpPr>
          <p:nvPr/>
        </p:nvSpPr>
        <p:spPr bwMode="auto">
          <a:xfrm>
            <a:off x="395288" y="3789363"/>
            <a:ext cx="8534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400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一般单模氦氖激光器频率稳定性：</a:t>
            </a:r>
            <a:r>
              <a:rPr lang="en-US" altLang="zh-CN" sz="2400" b="0" dirty="0">
                <a:latin typeface="黑体" pitchFamily="49" charset="-122"/>
                <a:ea typeface="黑体" pitchFamily="49" charset="-122"/>
              </a:rPr>
              <a:t>10</a:t>
            </a:r>
            <a:r>
              <a:rPr lang="en-US" altLang="zh-CN" sz="2400" b="0" baseline="30000" dirty="0">
                <a:latin typeface="黑体" pitchFamily="49" charset="-122"/>
                <a:ea typeface="黑体" pitchFamily="49" charset="-122"/>
              </a:rPr>
              <a:t>-6</a:t>
            </a:r>
            <a:endParaRPr lang="zh-CN" altLang="en-US" sz="2800" b="0" baseline="30000" dirty="0">
              <a:solidFill>
                <a:schemeClr val="accent2"/>
              </a:solidFill>
              <a:latin typeface="黑体" pitchFamily="49" charset="-122"/>
              <a:ea typeface="黑体" pitchFamily="49" charset="-122"/>
            </a:endParaRPr>
          </a:p>
          <a:p>
            <a:pPr algn="l">
              <a:lnSpc>
                <a:spcPct val="120000"/>
              </a:lnSpc>
            </a:pPr>
            <a:r>
              <a:rPr lang="zh-CN" altLang="en-US" sz="2400" b="0" dirty="0">
                <a:solidFill>
                  <a:schemeClr val="accent2"/>
                </a:solidFill>
                <a:latin typeface="黑体" pitchFamily="49" charset="-122"/>
                <a:ea typeface="黑体" pitchFamily="49" charset="-122"/>
              </a:rPr>
              <a:t> </a:t>
            </a:r>
            <a:r>
              <a:rPr lang="zh-CN" altLang="en-US" sz="2400" dirty="0">
                <a:latin typeface="楷体" panose="02010609060101010101" pitchFamily="49" charset="-122"/>
                <a:ea typeface="楷体" panose="02010609060101010101" pitchFamily="49" charset="-122"/>
              </a:rPr>
              <a:t>采取恒温、防震、隔声、稳压、稳流措施：</a:t>
            </a:r>
            <a:r>
              <a:rPr lang="en-US" altLang="zh-CN" sz="2400" b="0" dirty="0">
                <a:latin typeface="黑体" pitchFamily="49" charset="-122"/>
                <a:ea typeface="黑体" pitchFamily="49" charset="-122"/>
              </a:rPr>
              <a:t>10</a:t>
            </a:r>
            <a:r>
              <a:rPr lang="en-US" altLang="zh-CN" sz="2400" b="0" baseline="30000" dirty="0">
                <a:latin typeface="黑体" pitchFamily="49" charset="-122"/>
                <a:ea typeface="黑体" pitchFamily="49" charset="-122"/>
              </a:rPr>
              <a:t>-7</a:t>
            </a:r>
            <a:r>
              <a:rPr lang="en-US" altLang="zh-CN" sz="2800" b="0" dirty="0">
                <a:latin typeface="黑体" pitchFamily="49" charset="-122"/>
                <a:ea typeface="黑体" pitchFamily="49" charset="-122"/>
              </a:rPr>
              <a:t> </a:t>
            </a:r>
            <a:endParaRPr lang="en-US" altLang="zh-CN" sz="2800" b="0" dirty="0">
              <a:solidFill>
                <a:schemeClr val="accent2"/>
              </a:solidFill>
              <a:latin typeface="黑体" pitchFamily="49" charset="-122"/>
              <a:ea typeface="黑体" pitchFamily="49" charset="-122"/>
            </a:endParaRPr>
          </a:p>
        </p:txBody>
      </p:sp>
      <p:sp>
        <p:nvSpPr>
          <p:cNvPr id="332814" name="Text Box 14"/>
          <p:cNvSpPr txBox="1">
            <a:spLocks noChangeArrowheads="1"/>
          </p:cNvSpPr>
          <p:nvPr/>
        </p:nvSpPr>
        <p:spPr bwMode="auto">
          <a:xfrm>
            <a:off x="574675" y="2565400"/>
            <a:ext cx="85693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40000"/>
              </a:lnSpc>
            </a:pPr>
            <a:r>
              <a:rPr lang="zh-CN" altLang="en-US" dirty="0">
                <a:latin typeface="楷体" panose="02010609060101010101" pitchFamily="49" charset="-122"/>
                <a:ea typeface="楷体" panose="02010609060101010101" pitchFamily="49" charset="-122"/>
              </a:rPr>
              <a:t>折射率变化：温度，</a:t>
            </a:r>
            <a:r>
              <a:rPr lang="en-US" altLang="zh-CN" sz="2400" b="0" dirty="0" err="1">
                <a:latin typeface="Symbol" pitchFamily="18" charset="2"/>
                <a:ea typeface="黑体" pitchFamily="49" charset="-122"/>
              </a:rPr>
              <a:t>D</a:t>
            </a:r>
            <a:r>
              <a:rPr lang="en-US" altLang="zh-CN" sz="2400" b="0" dirty="0" err="1">
                <a:latin typeface="Times New Roman" pitchFamily="18" charset="0"/>
                <a:ea typeface="黑体" pitchFamily="49" charset="-122"/>
                <a:sym typeface="Symbol" pitchFamily="18" charset="2"/>
              </a:rPr>
              <a:t>n</a:t>
            </a:r>
            <a:r>
              <a:rPr lang="zh-CN" altLang="en-US" dirty="0">
                <a:latin typeface="楷体" panose="02010609060101010101" pitchFamily="49" charset="-122"/>
                <a:ea typeface="楷体" panose="02010609060101010101" pitchFamily="49" charset="-122"/>
              </a:rPr>
              <a:t>起伏（放电电流、驱动电流等），</a:t>
            </a:r>
          </a:p>
          <a:p>
            <a:pPr algn="l">
              <a:lnSpc>
                <a:spcPct val="120000"/>
              </a:lnSpc>
            </a:pPr>
            <a:r>
              <a:rPr lang="zh-CN" altLang="en-US" dirty="0">
                <a:latin typeface="楷体" panose="02010609060101010101" pitchFamily="49" charset="-122"/>
                <a:ea typeface="楷体" panose="02010609060101010101" pitchFamily="49" charset="-122"/>
              </a:rPr>
              <a:t>            气压、湿度</a:t>
            </a:r>
            <a:endParaRPr lang="zh-CN" altLang="en-US" dirty="0">
              <a:solidFill>
                <a:schemeClr val="accent2"/>
              </a:solidFill>
              <a:latin typeface="楷体" panose="02010609060101010101" pitchFamily="49" charset="-122"/>
              <a:ea typeface="楷体" panose="02010609060101010101" pitchFamily="49" charset="-122"/>
            </a:endParaRPr>
          </a:p>
        </p:txBody>
      </p:sp>
      <p:graphicFrame>
        <p:nvGraphicFramePr>
          <p:cNvPr id="332815" name="Object 15"/>
          <p:cNvGraphicFramePr>
            <a:graphicFrameLocks noChangeAspect="1"/>
          </p:cNvGraphicFramePr>
          <p:nvPr/>
        </p:nvGraphicFramePr>
        <p:xfrm>
          <a:off x="5003800" y="3068638"/>
          <a:ext cx="2808288" cy="841375"/>
        </p:xfrm>
        <a:graphic>
          <a:graphicData uri="http://schemas.openxmlformats.org/presentationml/2006/ole">
            <mc:AlternateContent xmlns:mc="http://schemas.openxmlformats.org/markup-compatibility/2006">
              <mc:Choice xmlns:v="urn:schemas-microsoft-com:vml" Requires="v">
                <p:oleObj spid="_x0000_s7188" name="公式" r:id="rId7" imgW="1473120" imgH="444240" progId="Equation.3">
                  <p:embed/>
                </p:oleObj>
              </mc:Choice>
              <mc:Fallback>
                <p:oleObj name="公式" r:id="rId7" imgW="1473120" imgH="4442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3068638"/>
                        <a:ext cx="2808288"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2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28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28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28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28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28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2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p:bldP spid="332806" grpId="0"/>
      <p:bldP spid="332807" grpId="0"/>
      <p:bldP spid="332808" grpId="0"/>
      <p:bldP spid="332809" grpId="0"/>
      <p:bldP spid="332813" grpId="0"/>
      <p:bldP spid="3328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381000" y="0"/>
            <a:ext cx="8229600" cy="68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60000"/>
              </a:lnSpc>
            </a:pPr>
            <a:r>
              <a:rPr lang="zh-CN" altLang="en-US" sz="2800" dirty="0">
                <a:solidFill>
                  <a:schemeClr val="accent2"/>
                </a:solidFill>
                <a:ea typeface="楷体" panose="02010609060101010101" pitchFamily="49" charset="-122"/>
                <a:sym typeface="Monotype Sorts"/>
              </a:rPr>
              <a:t>三、稳频方法</a:t>
            </a:r>
            <a:endParaRPr lang="zh-CN" altLang="en-US" sz="2800" dirty="0">
              <a:ea typeface="楷体" panose="02010609060101010101" pitchFamily="49" charset="-122"/>
              <a:sym typeface="Monotype Sorts"/>
            </a:endParaRPr>
          </a:p>
        </p:txBody>
      </p:sp>
      <p:pic>
        <p:nvPicPr>
          <p:cNvPr id="333827" name="Picture 3" descr="F7"/>
          <p:cNvPicPr>
            <a:picLocks noChangeAspect="1" noChangeArrowheads="1"/>
          </p:cNvPicPr>
          <p:nvPr/>
        </p:nvPicPr>
        <p:blipFill>
          <a:blip r:embed="rId2" cstate="print">
            <a:lum bright="-6000" contrast="42000"/>
            <a:extLst>
              <a:ext uri="{28A0092B-C50C-407E-A947-70E740481C1C}">
                <a14:useLocalDpi xmlns:a14="http://schemas.microsoft.com/office/drawing/2010/main" val="0"/>
              </a:ext>
            </a:extLst>
          </a:blip>
          <a:srcRect l="5882" r="5882" b="14674"/>
          <a:stretch>
            <a:fillRect/>
          </a:stretch>
        </p:blipFill>
        <p:spPr bwMode="auto">
          <a:xfrm>
            <a:off x="0" y="1628775"/>
            <a:ext cx="57912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8" name="Text Box 4"/>
          <p:cNvSpPr txBox="1">
            <a:spLocks noChangeArrowheads="1"/>
          </p:cNvSpPr>
          <p:nvPr/>
        </p:nvSpPr>
        <p:spPr bwMode="auto">
          <a:xfrm>
            <a:off x="5724525" y="1628775"/>
            <a:ext cx="319087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30000"/>
              </a:lnSpc>
            </a:pPr>
            <a:r>
              <a:rPr lang="zh-CN" altLang="en-US" sz="2400" dirty="0">
                <a:latin typeface="楷体" panose="02010609060101010101" pitchFamily="49" charset="-122"/>
                <a:ea typeface="楷体" panose="02010609060101010101" pitchFamily="49" charset="-122"/>
              </a:rPr>
              <a:t>压电陶瓷：改变腔长</a:t>
            </a:r>
          </a:p>
          <a:p>
            <a:pPr algn="l">
              <a:lnSpc>
                <a:spcPct val="130000"/>
              </a:lnSpc>
            </a:pPr>
            <a:r>
              <a:rPr lang="zh-CN" altLang="en-US" sz="2400" dirty="0">
                <a:solidFill>
                  <a:srgbClr val="FF0066"/>
                </a:solidFill>
                <a:latin typeface="楷体" panose="02010609060101010101" pitchFamily="49" charset="-122"/>
                <a:ea typeface="楷体" panose="02010609060101010101" pitchFamily="49" charset="-122"/>
              </a:rPr>
              <a:t>直流</a:t>
            </a:r>
            <a:r>
              <a:rPr lang="en-US" altLang="zh-CN" sz="2400" dirty="0">
                <a:solidFill>
                  <a:srgbClr val="FF0066"/>
                </a:solidFill>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p>
          <a:p>
            <a:pPr algn="l">
              <a:lnSpc>
                <a:spcPct val="130000"/>
              </a:lnSpc>
            </a:pPr>
            <a:r>
              <a:rPr lang="zh-CN" altLang="en-US" sz="2400" dirty="0">
                <a:latin typeface="楷体" panose="02010609060101010101" pitchFamily="49" charset="-122"/>
                <a:ea typeface="楷体" panose="02010609060101010101" pitchFamily="49" charset="-122"/>
              </a:rPr>
              <a:t>调节单模激光器输出频率    </a:t>
            </a:r>
          </a:p>
          <a:p>
            <a:pPr algn="l">
              <a:lnSpc>
                <a:spcPct val="130000"/>
              </a:lnSpc>
            </a:pPr>
            <a:r>
              <a:rPr lang="zh-CN" altLang="en-US" sz="2400" dirty="0">
                <a:solidFill>
                  <a:srgbClr val="FF0066"/>
                </a:solidFill>
                <a:latin typeface="楷体" panose="02010609060101010101" pitchFamily="49" charset="-122"/>
                <a:ea typeface="楷体" panose="02010609060101010101" pitchFamily="49" charset="-122"/>
              </a:rPr>
              <a:t>交流信号</a:t>
            </a:r>
            <a:r>
              <a:rPr lang="en-US" altLang="zh-CN" sz="2400" dirty="0">
                <a:solidFill>
                  <a:srgbClr val="FF0066"/>
                </a:solidFill>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p>
          <a:p>
            <a:pPr algn="l">
              <a:lnSpc>
                <a:spcPct val="130000"/>
              </a:lnSpc>
            </a:pPr>
            <a:r>
              <a:rPr lang="zh-CN" altLang="en-US" sz="2400" dirty="0">
                <a:latin typeface="楷体" panose="02010609060101010101" pitchFamily="49" charset="-122"/>
                <a:ea typeface="楷体" panose="02010609060101010101" pitchFamily="49" charset="-122"/>
              </a:rPr>
              <a:t>搜索信号， 判断 </a:t>
            </a:r>
            <a:r>
              <a:rPr lang="en-US" altLang="zh-CN" sz="2400" dirty="0">
                <a:latin typeface="楷体" panose="02010609060101010101" pitchFamily="49" charset="-122"/>
                <a:ea typeface="楷体" panose="02010609060101010101" pitchFamily="49" charset="-122"/>
              </a:rPr>
              <a:t>+,-</a:t>
            </a:r>
          </a:p>
        </p:txBody>
      </p:sp>
      <p:sp>
        <p:nvSpPr>
          <p:cNvPr id="333829" name="Rectangle 5"/>
          <p:cNvSpPr>
            <a:spLocks noChangeArrowheads="1"/>
          </p:cNvSpPr>
          <p:nvPr/>
        </p:nvSpPr>
        <p:spPr bwMode="auto">
          <a:xfrm>
            <a:off x="395288" y="5157788"/>
            <a:ext cx="828464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400" b="0" dirty="0">
                <a:latin typeface="Symbol" pitchFamily="18" charset="2"/>
                <a:ea typeface="黑体" pitchFamily="49" charset="-122"/>
              </a:rPr>
              <a:t>    </a:t>
            </a:r>
            <a:r>
              <a:rPr lang="zh-CN" altLang="en-US" sz="2400" dirty="0">
                <a:latin typeface="Symbol" pitchFamily="18" charset="2"/>
                <a:ea typeface="楷体" panose="02010609060101010101" pitchFamily="49" charset="-122"/>
              </a:rPr>
              <a:t>正向电压</a:t>
            </a:r>
            <a:r>
              <a:rPr lang="zh-CN" altLang="en-US" sz="2400" b="0" dirty="0">
                <a:latin typeface="Symbol" pitchFamily="18" charset="2"/>
                <a:ea typeface="黑体" pitchFamily="49" charset="-122"/>
              </a:rPr>
              <a:t>   </a:t>
            </a:r>
            <a:r>
              <a:rPr lang="zh-CN" altLang="en-US" sz="2400" dirty="0">
                <a:latin typeface="楷体" panose="02010609060101010101" pitchFamily="49" charset="-122"/>
                <a:ea typeface="楷体" panose="02010609060101010101" pitchFamily="49" charset="-122"/>
              </a:rPr>
              <a:t>外</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，内</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en-US" altLang="zh-CN" sz="2400" b="0" dirty="0">
                <a:latin typeface="Symbol" pitchFamily="18" charset="2"/>
                <a:ea typeface="黑体" pitchFamily="49" charset="-122"/>
              </a:rPr>
              <a:t>      </a:t>
            </a:r>
            <a:r>
              <a:rPr lang="zh-CN" altLang="en-US" sz="2400" dirty="0">
                <a:latin typeface="楷体" panose="02010609060101010101" pitchFamily="49" charset="-122"/>
                <a:ea typeface="楷体" panose="02010609060101010101" pitchFamily="49" charset="-122"/>
              </a:rPr>
              <a:t>压电陶瓷</a:t>
            </a:r>
            <a:r>
              <a:rPr lang="zh-CN" altLang="en-US" sz="2400" dirty="0">
                <a:latin typeface="楷体" panose="02010609060101010101" pitchFamily="49" charset="-122"/>
                <a:ea typeface="楷体" panose="02010609060101010101" pitchFamily="49" charset="-122"/>
                <a:sym typeface="Symbol" pitchFamily="18" charset="2"/>
              </a:rPr>
              <a:t></a:t>
            </a:r>
            <a:r>
              <a:rPr lang="zh-CN" altLang="en-US"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sym typeface="Symbol" pitchFamily="18" charset="2"/>
              </a:rPr>
              <a:t></a:t>
            </a:r>
            <a:r>
              <a:rPr lang="zh-CN" altLang="en-US" sz="2400" dirty="0">
                <a:latin typeface="楷体" panose="02010609060101010101" pitchFamily="49" charset="-122"/>
                <a:ea typeface="楷体" panose="02010609060101010101" pitchFamily="49" charset="-122"/>
              </a:rPr>
              <a:t> </a:t>
            </a:r>
            <a:r>
              <a:rPr lang="zh-CN" altLang="en-US" sz="2400" dirty="0">
                <a:solidFill>
                  <a:schemeClr val="accent2"/>
                </a:solidFill>
                <a:latin typeface="楷体" panose="02010609060101010101" pitchFamily="49" charset="-122"/>
                <a:ea typeface="楷体" panose="02010609060101010101" pitchFamily="49" charset="-122"/>
              </a:rPr>
              <a:t>腔长</a:t>
            </a:r>
            <a:r>
              <a:rPr lang="zh-CN" altLang="en-US" sz="2400" b="0" dirty="0">
                <a:solidFill>
                  <a:schemeClr val="accent2"/>
                </a:solidFill>
                <a:latin typeface="Symbol" pitchFamily="18" charset="2"/>
                <a:ea typeface="黑体" pitchFamily="49" charset="-122"/>
                <a:sym typeface="Symbol" pitchFamily="18" charset="2"/>
              </a:rPr>
              <a:t></a:t>
            </a:r>
            <a:r>
              <a:rPr lang="zh-CN" altLang="en-US" sz="2400" b="0" dirty="0">
                <a:solidFill>
                  <a:schemeClr val="accent2"/>
                </a:solidFill>
                <a:ea typeface="黑体" pitchFamily="49" charset="-122"/>
                <a:sym typeface="Symbol" pitchFamily="18" charset="2"/>
              </a:rPr>
              <a:t></a:t>
            </a:r>
            <a:r>
              <a:rPr lang="en-US" altLang="zh-CN" sz="2400" b="0" baseline="-25000" dirty="0">
                <a:solidFill>
                  <a:schemeClr val="accent2"/>
                </a:solidFill>
                <a:ea typeface="黑体" pitchFamily="49" charset="-122"/>
                <a:sym typeface="Symbol" pitchFamily="18" charset="2"/>
              </a:rPr>
              <a:t>q</a:t>
            </a:r>
            <a:r>
              <a:rPr lang="en-US" altLang="zh-CN" sz="2400" b="0" dirty="0">
                <a:solidFill>
                  <a:schemeClr val="accent2"/>
                </a:solidFill>
                <a:ea typeface="黑体" pitchFamily="49" charset="-122"/>
                <a:sym typeface="Symbol" pitchFamily="18" charset="2"/>
              </a:rPr>
              <a:t></a:t>
            </a:r>
            <a:endParaRPr lang="en-US" altLang="zh-CN" sz="2400" b="0" dirty="0">
              <a:ea typeface="黑体" pitchFamily="49" charset="-122"/>
              <a:sym typeface="Symbol" pitchFamily="18" charset="2"/>
            </a:endParaRPr>
          </a:p>
          <a:p>
            <a:pPr algn="l">
              <a:lnSpc>
                <a:spcPct val="180000"/>
              </a:lnSpc>
            </a:pPr>
            <a:r>
              <a:rPr lang="en-US" altLang="zh-CN" sz="2400" b="0" dirty="0">
                <a:latin typeface="Symbol" pitchFamily="18" charset="2"/>
                <a:ea typeface="黑体" pitchFamily="49" charset="-122"/>
              </a:rPr>
              <a:t>    </a:t>
            </a:r>
            <a:r>
              <a:rPr lang="zh-CN" altLang="en-US" sz="2400" dirty="0">
                <a:latin typeface="楷体" panose="02010609060101010101" pitchFamily="49" charset="-122"/>
                <a:ea typeface="楷体" panose="02010609060101010101" pitchFamily="49" charset="-122"/>
              </a:rPr>
              <a:t>反向电压  外</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，内</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en-US" altLang="zh-CN" sz="2400" b="0" dirty="0">
                <a:latin typeface="Symbol" pitchFamily="18" charset="2"/>
                <a:ea typeface="黑体" pitchFamily="49" charset="-122"/>
              </a:rPr>
              <a:t>      </a:t>
            </a:r>
            <a:r>
              <a:rPr lang="zh-CN" altLang="en-US" sz="2400" dirty="0">
                <a:latin typeface="楷体" panose="02010609060101010101" pitchFamily="49" charset="-122"/>
                <a:ea typeface="楷体" panose="02010609060101010101" pitchFamily="49" charset="-122"/>
              </a:rPr>
              <a:t>压电陶瓷</a:t>
            </a:r>
            <a:r>
              <a:rPr lang="zh-CN" altLang="en-US" sz="2400" dirty="0">
                <a:latin typeface="楷体" panose="02010609060101010101" pitchFamily="49" charset="-122"/>
                <a:ea typeface="楷体" panose="02010609060101010101" pitchFamily="49" charset="-122"/>
                <a:sym typeface="Symbol" pitchFamily="18" charset="2"/>
              </a:rPr>
              <a:t></a:t>
            </a:r>
            <a:r>
              <a:rPr lang="zh-CN" altLang="en-US"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sym typeface="Symbol" pitchFamily="18" charset="2"/>
              </a:rPr>
              <a:t></a:t>
            </a:r>
            <a:r>
              <a:rPr lang="zh-CN" altLang="en-US" sz="2400" b="0" dirty="0">
                <a:latin typeface="Symbol" pitchFamily="18" charset="2"/>
                <a:ea typeface="黑体" pitchFamily="49" charset="-122"/>
              </a:rPr>
              <a:t> </a:t>
            </a:r>
            <a:r>
              <a:rPr lang="zh-CN" altLang="en-US" sz="2400" dirty="0">
                <a:solidFill>
                  <a:srgbClr val="FF0066"/>
                </a:solidFill>
                <a:latin typeface="Symbol" pitchFamily="18" charset="2"/>
                <a:ea typeface="楷体" panose="02010609060101010101" pitchFamily="49" charset="-122"/>
              </a:rPr>
              <a:t>腔长</a:t>
            </a:r>
            <a:r>
              <a:rPr lang="zh-CN" altLang="en-US" sz="2400" b="0" dirty="0">
                <a:solidFill>
                  <a:srgbClr val="FF0066"/>
                </a:solidFill>
                <a:ea typeface="黑体" pitchFamily="49" charset="-122"/>
                <a:sym typeface="Symbol" pitchFamily="18" charset="2"/>
              </a:rPr>
              <a:t></a:t>
            </a:r>
            <a:r>
              <a:rPr lang="en-US" altLang="zh-CN" sz="2400" b="0" baseline="-25000" dirty="0">
                <a:solidFill>
                  <a:srgbClr val="FF0066"/>
                </a:solidFill>
                <a:ea typeface="黑体" pitchFamily="49" charset="-122"/>
                <a:sym typeface="Symbol" pitchFamily="18" charset="2"/>
              </a:rPr>
              <a:t>q</a:t>
            </a:r>
            <a:r>
              <a:rPr lang="en-US" altLang="zh-CN" sz="2400" b="0" dirty="0">
                <a:solidFill>
                  <a:srgbClr val="FF0066"/>
                </a:solidFill>
                <a:ea typeface="黑体" pitchFamily="49" charset="-122"/>
                <a:sym typeface="Symbol" pitchFamily="18" charset="2"/>
              </a:rPr>
              <a:t></a:t>
            </a:r>
            <a:r>
              <a:rPr lang="en-US" altLang="zh-CN" sz="2400" b="0" dirty="0">
                <a:ea typeface="黑体" pitchFamily="49" charset="-122"/>
                <a:sym typeface="Symbol" pitchFamily="18" charset="2"/>
              </a:rPr>
              <a:t> </a:t>
            </a:r>
            <a:endParaRPr lang="en-US" altLang="zh-CN" sz="2400" b="0" baseline="-25000" dirty="0">
              <a:ea typeface="黑体" pitchFamily="49" charset="-122"/>
              <a:sym typeface="Symbol" pitchFamily="18" charset="2"/>
            </a:endParaRPr>
          </a:p>
        </p:txBody>
      </p:sp>
      <p:sp>
        <p:nvSpPr>
          <p:cNvPr id="333830" name="Rectangle 6"/>
          <p:cNvSpPr>
            <a:spLocks noChangeArrowheads="1"/>
          </p:cNvSpPr>
          <p:nvPr/>
        </p:nvSpPr>
        <p:spPr bwMode="auto">
          <a:xfrm>
            <a:off x="323850" y="836613"/>
            <a:ext cx="8820150"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40000"/>
              </a:lnSpc>
            </a:pPr>
            <a:r>
              <a:rPr lang="en-US" altLang="zh-CN" dirty="0">
                <a:latin typeface="楷体" panose="02010609060101010101" pitchFamily="49" charset="-122"/>
                <a:ea typeface="楷体" panose="02010609060101010101" pitchFamily="49" charset="-122"/>
                <a:sym typeface="Wingdings" pitchFamily="2" charset="2"/>
              </a:rPr>
              <a:t></a:t>
            </a:r>
            <a:r>
              <a:rPr lang="en-US" altLang="zh-CN" dirty="0">
                <a:latin typeface="楷体" panose="02010609060101010101" pitchFamily="49" charset="-122"/>
                <a:ea typeface="楷体" panose="02010609060101010101" pitchFamily="49" charset="-122"/>
                <a:sym typeface="Monotype Sorts"/>
              </a:rPr>
              <a:t>*</a:t>
            </a:r>
            <a:r>
              <a:rPr lang="zh-CN" altLang="en-US" dirty="0">
                <a:solidFill>
                  <a:srgbClr val="FF0066"/>
                </a:solidFill>
                <a:latin typeface="楷体" panose="02010609060101010101" pitchFamily="49" charset="-122"/>
                <a:ea typeface="楷体" panose="02010609060101010101" pitchFamily="49" charset="-122"/>
                <a:sym typeface="Monotype Sorts"/>
              </a:rPr>
              <a:t>兰姆凹陷</a:t>
            </a:r>
            <a:r>
              <a:rPr lang="zh-CN" altLang="en-US" dirty="0">
                <a:latin typeface="楷体" panose="02010609060101010101" pitchFamily="49" charset="-122"/>
                <a:ea typeface="楷体" panose="02010609060101010101" pitchFamily="49" charset="-122"/>
                <a:sym typeface="Monotype Sorts"/>
              </a:rPr>
              <a:t> </a:t>
            </a:r>
            <a:r>
              <a:rPr lang="zh-CN" altLang="en-US" dirty="0">
                <a:latin typeface="楷体" panose="02010609060101010101" pitchFamily="49" charset="-122"/>
                <a:ea typeface="楷体" panose="02010609060101010101" pitchFamily="49" charset="-122"/>
                <a:sym typeface="Wingdings" pitchFamily="2" charset="2"/>
              </a:rPr>
              <a:t></a:t>
            </a:r>
            <a:r>
              <a:rPr lang="zh-CN" altLang="en-US" dirty="0">
                <a:latin typeface="楷体" panose="02010609060101010101" pitchFamily="49" charset="-122"/>
                <a:ea typeface="楷体" panose="02010609060101010101" pitchFamily="49" charset="-122"/>
                <a:sym typeface="Monotype Sorts"/>
              </a:rPr>
              <a:t>*</a:t>
            </a:r>
            <a:r>
              <a:rPr lang="zh-CN" altLang="en-US" dirty="0">
                <a:solidFill>
                  <a:srgbClr val="FF0066"/>
                </a:solidFill>
                <a:latin typeface="楷体" panose="02010609060101010101" pitchFamily="49" charset="-122"/>
                <a:ea typeface="楷体" panose="02010609060101010101" pitchFamily="49" charset="-122"/>
                <a:sym typeface="Monotype Sorts"/>
              </a:rPr>
              <a:t>饱和吸收 </a:t>
            </a:r>
            <a:endParaRPr lang="zh-CN" altLang="en-US" dirty="0">
              <a:latin typeface="楷体" panose="02010609060101010101" pitchFamily="49" charset="-122"/>
              <a:ea typeface="楷体" panose="02010609060101010101" pitchFamily="49" charset="-122"/>
              <a:sym typeface="Monotype Sorts"/>
            </a:endParaRPr>
          </a:p>
        </p:txBody>
      </p:sp>
      <p:sp>
        <p:nvSpPr>
          <p:cNvPr id="19463" name="矩形 6"/>
          <p:cNvSpPr>
            <a:spLocks noChangeArrowheads="1"/>
          </p:cNvSpPr>
          <p:nvPr/>
        </p:nvSpPr>
        <p:spPr bwMode="auto">
          <a:xfrm>
            <a:off x="4429125" y="928688"/>
            <a:ext cx="20304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r>
              <a:rPr lang="en-US" altLang="zh-CN" dirty="0">
                <a:latin typeface="楷体" panose="02010609060101010101" pitchFamily="49" charset="-122"/>
                <a:ea typeface="楷体" panose="02010609060101010101" pitchFamily="49" charset="-122"/>
                <a:sym typeface="Wingdings" pitchFamily="2" charset="2"/>
              </a:rPr>
              <a:t>(3)</a:t>
            </a:r>
            <a:r>
              <a:rPr lang="zh-CN" altLang="en-US" dirty="0">
                <a:latin typeface="楷体" panose="02010609060101010101" pitchFamily="49" charset="-122"/>
                <a:ea typeface="楷体" panose="02010609060101010101" pitchFamily="49" charset="-122"/>
                <a:sym typeface="Wingdings" pitchFamily="2" charset="2"/>
              </a:rPr>
              <a:t>塞</a:t>
            </a:r>
            <a:r>
              <a:rPr lang="zh-CN" altLang="en-US" dirty="0">
                <a:latin typeface="楷体" panose="02010609060101010101" pitchFamily="49" charset="-122"/>
                <a:ea typeface="楷体" panose="02010609060101010101" pitchFamily="49" charset="-122"/>
                <a:sym typeface="Monotype Sorts"/>
              </a:rPr>
              <a:t>曼稳频</a:t>
            </a:r>
            <a:endParaRPr lang="zh-CN" altLang="en-US" dirty="0">
              <a:ea typeface="楷体" panose="02010609060101010101" pitchFamily="49" charset="-122"/>
            </a:endParaRPr>
          </a:p>
        </p:txBody>
      </p:sp>
      <p:sp>
        <p:nvSpPr>
          <p:cNvPr id="19464" name="矩形 7"/>
          <p:cNvSpPr>
            <a:spLocks noChangeArrowheads="1"/>
          </p:cNvSpPr>
          <p:nvPr/>
        </p:nvSpPr>
        <p:spPr bwMode="auto">
          <a:xfrm>
            <a:off x="6429375" y="928688"/>
            <a:ext cx="2365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r>
              <a:rPr lang="en-US" altLang="zh-CN" dirty="0">
                <a:latin typeface="楷体" panose="02010609060101010101" pitchFamily="49" charset="-122"/>
                <a:ea typeface="楷体" panose="02010609060101010101" pitchFamily="49" charset="-122"/>
                <a:sym typeface="Wingdings" pitchFamily="2" charset="2"/>
              </a:rPr>
              <a:t>(4)</a:t>
            </a:r>
            <a:r>
              <a:rPr lang="zh-CN" altLang="en-US" dirty="0">
                <a:latin typeface="楷体" panose="02010609060101010101" pitchFamily="49" charset="-122"/>
                <a:ea typeface="楷体" panose="02010609060101010101" pitchFamily="49" charset="-122"/>
                <a:sym typeface="Wingdings" pitchFamily="2" charset="2"/>
              </a:rPr>
              <a:t>无源腔</a:t>
            </a:r>
            <a:r>
              <a:rPr lang="zh-CN" altLang="en-US" dirty="0">
                <a:latin typeface="楷体" panose="02010609060101010101" pitchFamily="49" charset="-122"/>
                <a:ea typeface="楷体" panose="02010609060101010101" pitchFamily="49" charset="-122"/>
                <a:sym typeface="Monotype Sorts"/>
              </a:rPr>
              <a:t>稳频</a:t>
            </a:r>
            <a:endParaRPr lang="zh-CN" altLang="en-US" dirty="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8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38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38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3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p:bldP spid="333828" grpId="0"/>
      <p:bldP spid="333829" grpId="0"/>
      <p:bldP spid="3338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5292725" y="765175"/>
            <a:ext cx="3505200" cy="2314575"/>
            <a:chOff x="3334" y="482"/>
            <a:chExt cx="2208" cy="1458"/>
          </a:xfrm>
        </p:grpSpPr>
        <p:sp>
          <p:nvSpPr>
            <p:cNvPr id="20497" name="Rectangle 7"/>
            <p:cNvSpPr>
              <a:spLocks noChangeArrowheads="1"/>
            </p:cNvSpPr>
            <p:nvPr/>
          </p:nvSpPr>
          <p:spPr bwMode="auto">
            <a:xfrm>
              <a:off x="4128" y="1632"/>
              <a:ext cx="672" cy="288"/>
            </a:xfrm>
            <a:prstGeom prst="rect">
              <a:avLst/>
            </a:prstGeom>
            <a:solidFill>
              <a:schemeClr val="bg1"/>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nvGrpSpPr>
            <p:cNvPr id="20498" name="Group 28"/>
            <p:cNvGrpSpPr>
              <a:grpSpLocks/>
            </p:cNvGrpSpPr>
            <p:nvPr/>
          </p:nvGrpSpPr>
          <p:grpSpPr bwMode="auto">
            <a:xfrm>
              <a:off x="3334" y="482"/>
              <a:ext cx="2208" cy="1458"/>
              <a:chOff x="3312" y="480"/>
              <a:chExt cx="2208" cy="1458"/>
            </a:xfrm>
          </p:grpSpPr>
          <p:sp>
            <p:nvSpPr>
              <p:cNvPr id="20499" name="Rectangle 20"/>
              <p:cNvSpPr>
                <a:spLocks noChangeArrowheads="1"/>
              </p:cNvSpPr>
              <p:nvPr/>
            </p:nvSpPr>
            <p:spPr bwMode="auto">
              <a:xfrm>
                <a:off x="4992" y="1632"/>
                <a:ext cx="384" cy="288"/>
              </a:xfrm>
              <a:prstGeom prst="rect">
                <a:avLst/>
              </a:prstGeom>
              <a:solidFill>
                <a:schemeClr val="bg1"/>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nvGrpSpPr>
              <p:cNvPr id="20500" name="Group 27"/>
              <p:cNvGrpSpPr>
                <a:grpSpLocks/>
              </p:cNvGrpSpPr>
              <p:nvPr/>
            </p:nvGrpSpPr>
            <p:grpSpPr bwMode="auto">
              <a:xfrm>
                <a:off x="3312" y="480"/>
                <a:ext cx="2208" cy="1458"/>
                <a:chOff x="3312" y="480"/>
                <a:chExt cx="2208" cy="1458"/>
              </a:xfrm>
            </p:grpSpPr>
            <p:sp>
              <p:nvSpPr>
                <p:cNvPr id="20501" name="Line 10"/>
                <p:cNvSpPr>
                  <a:spLocks noChangeShapeType="1"/>
                </p:cNvSpPr>
                <p:nvPr/>
              </p:nvSpPr>
              <p:spPr bwMode="auto">
                <a:xfrm flipH="1">
                  <a:off x="4800" y="1776"/>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pic>
              <p:nvPicPr>
                <p:cNvPr id="20502" name="Picture 5" descr="F7"/>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5882" r="25323" b="47006"/>
                <a:stretch>
                  <a:fillRect/>
                </a:stretch>
              </p:blipFill>
              <p:spPr bwMode="auto">
                <a:xfrm>
                  <a:off x="3312" y="480"/>
                  <a:ext cx="220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3" name="Line 6"/>
                <p:cNvSpPr>
                  <a:spLocks noChangeShapeType="1"/>
                </p:cNvSpPr>
                <p:nvPr/>
              </p:nvSpPr>
              <p:spPr bwMode="auto">
                <a:xfrm>
                  <a:off x="3744" y="148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0504" name="Line 8"/>
                <p:cNvSpPr>
                  <a:spLocks noChangeShapeType="1"/>
                </p:cNvSpPr>
                <p:nvPr/>
              </p:nvSpPr>
              <p:spPr bwMode="auto">
                <a:xfrm>
                  <a:off x="3744" y="177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0505" name="Line 9"/>
                <p:cNvSpPr>
                  <a:spLocks noChangeShapeType="1"/>
                </p:cNvSpPr>
                <p:nvPr/>
              </p:nvSpPr>
              <p:spPr bwMode="auto">
                <a:xfrm>
                  <a:off x="5520" y="960"/>
                  <a:ext cx="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0506" name="Text Box 11"/>
                <p:cNvSpPr txBox="1">
                  <a:spLocks noChangeArrowheads="1"/>
                </p:cNvSpPr>
                <p:nvPr/>
              </p:nvSpPr>
              <p:spPr bwMode="auto">
                <a:xfrm>
                  <a:off x="4128" y="1680"/>
                  <a:ext cx="7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1600" dirty="0">
                      <a:latin typeface="Times New Roman" pitchFamily="18" charset="0"/>
                      <a:ea typeface="楷体" panose="02010609060101010101" pitchFamily="49" charset="-122"/>
                    </a:rPr>
                    <a:t>稳频系统</a:t>
                  </a:r>
                  <a:endParaRPr lang="zh-CN" altLang="en-US" sz="2400" b="0" dirty="0">
                    <a:latin typeface="Times New Roman" pitchFamily="18" charset="0"/>
                    <a:ea typeface="宋体" pitchFamily="2" charset="-122"/>
                  </a:endParaRPr>
                </a:p>
              </p:txBody>
            </p:sp>
            <p:sp>
              <p:nvSpPr>
                <p:cNvPr id="20507" name="Text Box 21"/>
                <p:cNvSpPr txBox="1">
                  <a:spLocks noChangeArrowheads="1"/>
                </p:cNvSpPr>
                <p:nvPr/>
              </p:nvSpPr>
              <p:spPr bwMode="auto">
                <a:xfrm>
                  <a:off x="4992" y="1608"/>
                  <a:ext cx="3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1400" b="0" dirty="0">
                      <a:latin typeface="Times New Roman" pitchFamily="18" charset="0"/>
                      <a:ea typeface="楷体" panose="02010609060101010101" pitchFamily="49" charset="-122"/>
                    </a:rPr>
                    <a:t>光 电</a:t>
                  </a:r>
                </a:p>
                <a:p>
                  <a:pPr algn="l"/>
                  <a:r>
                    <a:rPr lang="zh-CN" altLang="en-US" sz="1400" b="0" dirty="0">
                      <a:latin typeface="Times New Roman" pitchFamily="18" charset="0"/>
                      <a:ea typeface="楷体" panose="02010609060101010101" pitchFamily="49" charset="-122"/>
                    </a:rPr>
                    <a:t>接 收</a:t>
                  </a:r>
                  <a:endParaRPr lang="zh-CN" altLang="en-US" sz="2400" b="0" dirty="0">
                    <a:latin typeface="Times New Roman" pitchFamily="18" charset="0"/>
                    <a:ea typeface="宋体" pitchFamily="2" charset="-122"/>
                  </a:endParaRPr>
                </a:p>
              </p:txBody>
            </p:sp>
          </p:grpSp>
        </p:grpSp>
      </p:grpSp>
      <p:sp>
        <p:nvSpPr>
          <p:cNvPr id="334850" name="Rectangle 2"/>
          <p:cNvSpPr>
            <a:spLocks noChangeArrowheads="1"/>
          </p:cNvSpPr>
          <p:nvPr/>
        </p:nvSpPr>
        <p:spPr bwMode="auto">
          <a:xfrm>
            <a:off x="179388" y="5445125"/>
            <a:ext cx="845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50000"/>
              </a:lnSpc>
              <a:buFontTx/>
              <a:buChar char="•"/>
            </a:pPr>
            <a:r>
              <a:rPr lang="en-US" altLang="zh-CN" sz="2400" b="0" dirty="0">
                <a:ea typeface="黑体" pitchFamily="49" charset="-122"/>
              </a:rPr>
              <a:t> </a:t>
            </a:r>
            <a:r>
              <a:rPr lang="zh-CN" altLang="en-US" sz="2400" dirty="0">
                <a:latin typeface="楷体" panose="02010609060101010101" pitchFamily="49" charset="-122"/>
                <a:ea typeface="楷体" panose="02010609060101010101" pitchFamily="49" charset="-122"/>
              </a:rPr>
              <a:t>要求兰姆凹陷对称</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窄且深  </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低气压</a:t>
            </a:r>
            <a:r>
              <a:rPr lang="en-US" altLang="zh-CN" sz="2400" dirty="0">
                <a:latin typeface="楷体" panose="02010609060101010101" pitchFamily="49" charset="-122"/>
                <a:ea typeface="楷体" panose="02010609060101010101" pitchFamily="49" charset="-122"/>
              </a:rPr>
              <a:t>)</a:t>
            </a:r>
            <a:r>
              <a:rPr lang="en-US" altLang="zh-CN" sz="2400" b="0" dirty="0">
                <a:ea typeface="黑体" pitchFamily="49" charset="-122"/>
              </a:rPr>
              <a:t>     </a:t>
            </a:r>
          </a:p>
          <a:p>
            <a:pPr algn="l">
              <a:lnSpc>
                <a:spcPct val="150000"/>
              </a:lnSpc>
            </a:pPr>
            <a:r>
              <a:rPr lang="en-US" altLang="zh-CN" sz="1800" b="0" dirty="0">
                <a:ea typeface="黑体" pitchFamily="49" charset="-122"/>
                <a:sym typeface="Symbol" pitchFamily="18" charset="2"/>
              </a:rPr>
              <a:t>                                                           </a:t>
            </a:r>
            <a:r>
              <a:rPr lang="zh-CN" altLang="en-US" sz="2400" dirty="0">
                <a:ea typeface="楷体" panose="02010609060101010101" pitchFamily="49" charset="-122"/>
                <a:sym typeface="Symbol" pitchFamily="18" charset="2"/>
              </a:rPr>
              <a:t>频率复现性差</a:t>
            </a:r>
            <a:r>
              <a:rPr lang="zh-CN" altLang="en-US" sz="2400" b="0" dirty="0">
                <a:ea typeface="黑体" pitchFamily="49" charset="-122"/>
                <a:sym typeface="Symbol" pitchFamily="18" charset="2"/>
              </a:rPr>
              <a:t>   </a:t>
            </a:r>
            <a:r>
              <a:rPr lang="en-US" altLang="zh-CN" sz="2400" b="0" dirty="0">
                <a:ea typeface="黑体" pitchFamily="49" charset="-122"/>
                <a:sym typeface="Symbol" pitchFamily="18" charset="2"/>
              </a:rPr>
              <a:t>10</a:t>
            </a:r>
            <a:r>
              <a:rPr lang="en-US" altLang="zh-CN" sz="2400" b="0" baseline="30000" dirty="0">
                <a:ea typeface="黑体" pitchFamily="49" charset="-122"/>
                <a:sym typeface="Symbol" pitchFamily="18" charset="2"/>
              </a:rPr>
              <a:t>-7</a:t>
            </a:r>
            <a:endParaRPr lang="en-US" altLang="zh-CN" sz="2400" b="0" dirty="0">
              <a:ea typeface="黑体" pitchFamily="49" charset="-122"/>
              <a:sym typeface="Symbol" pitchFamily="18" charset="2"/>
            </a:endParaRPr>
          </a:p>
        </p:txBody>
      </p:sp>
      <p:sp>
        <p:nvSpPr>
          <p:cNvPr id="334852" name="Rectangle 4"/>
          <p:cNvSpPr>
            <a:spLocks noChangeArrowheads="1"/>
          </p:cNvSpPr>
          <p:nvPr/>
        </p:nvSpPr>
        <p:spPr bwMode="auto">
          <a:xfrm>
            <a:off x="250825" y="4005263"/>
            <a:ext cx="8583613"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400" b="0" dirty="0">
                <a:solidFill>
                  <a:srgbClr val="FF0066"/>
                </a:solidFill>
                <a:latin typeface="Symbol" pitchFamily="18" charset="2"/>
                <a:ea typeface="黑体" pitchFamily="49" charset="-122"/>
              </a:rPr>
              <a:t>n&gt;n</a:t>
            </a:r>
            <a:r>
              <a:rPr lang="en-US" altLang="zh-CN" sz="2400" b="0" baseline="-25000" dirty="0">
                <a:solidFill>
                  <a:srgbClr val="FF0066"/>
                </a:solidFill>
                <a:latin typeface="Symbol" pitchFamily="18" charset="2"/>
                <a:ea typeface="黑体" pitchFamily="49" charset="-122"/>
              </a:rPr>
              <a:t>0</a:t>
            </a:r>
            <a:r>
              <a:rPr lang="en-US" altLang="zh-CN" sz="2400" b="0" baseline="-25000" dirty="0">
                <a:latin typeface="Symbol" pitchFamily="18" charset="2"/>
                <a:ea typeface="黑体" pitchFamily="49" charset="-122"/>
              </a:rPr>
              <a:t>   </a:t>
            </a:r>
            <a:r>
              <a:rPr lang="en-US" altLang="zh-CN" sz="2400" dirty="0">
                <a:latin typeface="楷体" panose="02010609060101010101" pitchFamily="49" charset="-122"/>
                <a:ea typeface="楷体" panose="02010609060101010101" pitchFamily="49" charset="-122"/>
              </a:rPr>
              <a:t>D</a:t>
            </a:r>
            <a:r>
              <a:rPr lang="zh-CN" altLang="en-US" sz="2400" dirty="0">
                <a:latin typeface="楷体" panose="02010609060101010101" pitchFamily="49" charset="-122"/>
                <a:ea typeface="楷体" panose="02010609060101010101" pitchFamily="49" charset="-122"/>
              </a:rPr>
              <a:t>点</a:t>
            </a:r>
            <a:r>
              <a:rPr lang="zh-CN" altLang="en-US" sz="2400" baseline="-25000" dirty="0">
                <a:latin typeface="楷体" panose="02010609060101010101" pitchFamily="49" charset="-122"/>
                <a:ea typeface="楷体" panose="02010609060101010101" pitchFamily="49" charset="-122"/>
              </a:rPr>
              <a:t>  </a:t>
            </a:r>
            <a:r>
              <a:rPr lang="zh-CN" altLang="en-US" sz="2400" dirty="0">
                <a:solidFill>
                  <a:srgbClr val="FF0066"/>
                </a:solidFill>
                <a:latin typeface="楷体" panose="02010609060101010101" pitchFamily="49" charset="-122"/>
                <a:ea typeface="楷体" panose="02010609060101010101" pitchFamily="49" charset="-122"/>
              </a:rPr>
              <a:t>同相</a:t>
            </a:r>
            <a:r>
              <a:rPr lang="zh-CN" altLang="en-US" sz="2400" baseline="-25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反向电压  压电陶瓷</a:t>
            </a:r>
            <a:r>
              <a:rPr lang="zh-CN" altLang="en-US" sz="2400" b="0" dirty="0">
                <a:latin typeface="Symbol" pitchFamily="18" charset="2"/>
                <a:ea typeface="黑体" pitchFamily="49" charset="-122"/>
                <a:sym typeface="Symbol" pitchFamily="18" charset="2"/>
              </a:rPr>
              <a:t></a:t>
            </a:r>
            <a:r>
              <a:rPr lang="zh-CN" altLang="en-US" sz="2400" b="0" dirty="0">
                <a:latin typeface="Symbol" pitchFamily="18" charset="2"/>
                <a:ea typeface="黑体" pitchFamily="49" charset="-122"/>
              </a:rPr>
              <a:t> </a:t>
            </a:r>
            <a:r>
              <a:rPr lang="zh-CN" altLang="en-US" sz="2400" b="0" dirty="0">
                <a:latin typeface="Symbol" pitchFamily="18" charset="2"/>
                <a:ea typeface="黑体" pitchFamily="49" charset="-122"/>
                <a:sym typeface="Symbol" pitchFamily="18" charset="2"/>
              </a:rPr>
              <a:t></a:t>
            </a:r>
            <a:r>
              <a:rPr lang="zh-CN" altLang="en-US" sz="2400" b="0" dirty="0">
                <a:latin typeface="Symbol" pitchFamily="18" charset="2"/>
                <a:ea typeface="黑体" pitchFamily="49" charset="-122"/>
              </a:rPr>
              <a:t> </a:t>
            </a:r>
            <a:r>
              <a:rPr lang="zh-CN" altLang="en-US" sz="2400" dirty="0">
                <a:solidFill>
                  <a:srgbClr val="FF0066"/>
                </a:solidFill>
                <a:latin typeface="Symbol" pitchFamily="18" charset="2"/>
                <a:ea typeface="楷体" panose="02010609060101010101" pitchFamily="49" charset="-122"/>
              </a:rPr>
              <a:t>腔长</a:t>
            </a:r>
            <a:r>
              <a:rPr lang="zh-CN" altLang="en-US" sz="2400" b="0" dirty="0">
                <a:solidFill>
                  <a:srgbClr val="FF0066"/>
                </a:solidFill>
                <a:ea typeface="黑体" pitchFamily="49" charset="-122"/>
                <a:sym typeface="Symbol" pitchFamily="18" charset="2"/>
              </a:rPr>
              <a:t></a:t>
            </a:r>
            <a:r>
              <a:rPr lang="en-US" altLang="zh-CN" sz="2400" b="0" baseline="-25000" dirty="0">
                <a:solidFill>
                  <a:srgbClr val="FF0066"/>
                </a:solidFill>
                <a:ea typeface="黑体" pitchFamily="49" charset="-122"/>
                <a:sym typeface="Symbol" pitchFamily="18" charset="2"/>
              </a:rPr>
              <a:t>q</a:t>
            </a:r>
            <a:r>
              <a:rPr lang="en-US" altLang="zh-CN" sz="2400" b="0" dirty="0">
                <a:solidFill>
                  <a:srgbClr val="FF0066"/>
                </a:solidFill>
                <a:ea typeface="黑体" pitchFamily="49" charset="-122"/>
                <a:sym typeface="Symbol" pitchFamily="18" charset="2"/>
              </a:rPr>
              <a:t></a:t>
            </a:r>
            <a:r>
              <a:rPr lang="en-US" altLang="zh-CN" sz="2400" b="0" dirty="0">
                <a:ea typeface="黑体" pitchFamily="49" charset="-122"/>
                <a:sym typeface="Symbol" pitchFamily="18" charset="2"/>
              </a:rPr>
              <a:t>  </a:t>
            </a:r>
            <a:r>
              <a:rPr lang="zh-CN" altLang="en-US" sz="2400" dirty="0">
                <a:ea typeface="楷体" panose="02010609060101010101" pitchFamily="49" charset="-122"/>
                <a:sym typeface="Symbol" pitchFamily="18" charset="2"/>
              </a:rPr>
              <a:t>拉回</a:t>
            </a:r>
            <a:r>
              <a:rPr lang="en-US" altLang="zh-CN" sz="2400" b="0" dirty="0">
                <a:latin typeface="Symbol" pitchFamily="18" charset="2"/>
                <a:ea typeface="黑体" pitchFamily="49" charset="-122"/>
                <a:sym typeface="Symbol" pitchFamily="18" charset="2"/>
              </a:rPr>
              <a:t>n</a:t>
            </a:r>
            <a:r>
              <a:rPr lang="en-US" altLang="zh-CN" sz="2400" b="0" baseline="-25000" dirty="0">
                <a:ea typeface="黑体" pitchFamily="49" charset="-122"/>
                <a:sym typeface="Symbol" pitchFamily="18" charset="2"/>
              </a:rPr>
              <a:t>0</a:t>
            </a:r>
          </a:p>
          <a:p>
            <a:pPr algn="l">
              <a:lnSpc>
                <a:spcPct val="140000"/>
              </a:lnSpc>
            </a:pPr>
            <a:r>
              <a:rPr lang="en-US" altLang="zh-CN" sz="2400" b="0" dirty="0">
                <a:solidFill>
                  <a:schemeClr val="accent2"/>
                </a:solidFill>
                <a:latin typeface="Symbol" pitchFamily="18" charset="2"/>
                <a:ea typeface="黑体" pitchFamily="49" charset="-122"/>
              </a:rPr>
              <a:t>n&lt;n</a:t>
            </a:r>
            <a:r>
              <a:rPr lang="en-US" altLang="zh-CN" sz="2400" b="0" baseline="-25000" dirty="0">
                <a:solidFill>
                  <a:schemeClr val="accent2"/>
                </a:solidFill>
                <a:latin typeface="Symbol" pitchFamily="18" charset="2"/>
                <a:ea typeface="黑体" pitchFamily="49" charset="-122"/>
              </a:rPr>
              <a:t>0</a:t>
            </a:r>
            <a:r>
              <a:rPr lang="en-US" altLang="zh-CN" sz="2400" b="0" baseline="-25000" dirty="0">
                <a:latin typeface="Symbol" pitchFamily="18" charset="2"/>
                <a:ea typeface="黑体" pitchFamily="49" charset="-122"/>
              </a:rPr>
              <a:t>   </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点</a:t>
            </a:r>
            <a:r>
              <a:rPr lang="zh-CN" altLang="en-US" sz="2400" baseline="-25000" dirty="0">
                <a:latin typeface="楷体" panose="02010609060101010101" pitchFamily="49" charset="-122"/>
                <a:ea typeface="楷体" panose="02010609060101010101" pitchFamily="49" charset="-122"/>
              </a:rPr>
              <a:t>  </a:t>
            </a:r>
            <a:r>
              <a:rPr lang="zh-CN" altLang="en-US" sz="2400" dirty="0">
                <a:solidFill>
                  <a:schemeClr val="accent2"/>
                </a:solidFill>
                <a:latin typeface="楷体" panose="02010609060101010101" pitchFamily="49" charset="-122"/>
                <a:ea typeface="楷体" panose="02010609060101010101" pitchFamily="49" charset="-122"/>
              </a:rPr>
              <a:t>反相</a:t>
            </a:r>
            <a:r>
              <a:rPr lang="zh-CN" altLang="en-US" sz="2400" baseline="-250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正向电压  压电陶瓷</a:t>
            </a:r>
            <a:r>
              <a:rPr lang="zh-CN" altLang="en-US" sz="2400" b="0" dirty="0">
                <a:ea typeface="黑体" pitchFamily="49" charset="-122"/>
                <a:sym typeface="Symbol" pitchFamily="18" charset="2"/>
              </a:rPr>
              <a:t></a:t>
            </a:r>
            <a:r>
              <a:rPr lang="zh-CN" altLang="en-US" sz="2400" b="0" dirty="0">
                <a:latin typeface="Symbol" pitchFamily="18" charset="2"/>
                <a:ea typeface="黑体" pitchFamily="49" charset="-122"/>
              </a:rPr>
              <a:t> </a:t>
            </a:r>
            <a:r>
              <a:rPr lang="zh-CN" altLang="en-US" sz="2400" b="0" dirty="0">
                <a:latin typeface="Symbol" pitchFamily="18" charset="2"/>
                <a:ea typeface="黑体" pitchFamily="49" charset="-122"/>
                <a:sym typeface="Symbol" pitchFamily="18" charset="2"/>
              </a:rPr>
              <a:t></a:t>
            </a:r>
            <a:r>
              <a:rPr lang="zh-CN" altLang="en-US" sz="2400" b="0" dirty="0">
                <a:latin typeface="Symbol" pitchFamily="18" charset="2"/>
                <a:ea typeface="黑体" pitchFamily="49" charset="-122"/>
              </a:rPr>
              <a:t> </a:t>
            </a:r>
            <a:r>
              <a:rPr lang="zh-CN" altLang="en-US" sz="2400" dirty="0">
                <a:solidFill>
                  <a:schemeClr val="accent2"/>
                </a:solidFill>
                <a:latin typeface="Symbol" pitchFamily="18" charset="2"/>
                <a:ea typeface="楷体" panose="02010609060101010101" pitchFamily="49" charset="-122"/>
              </a:rPr>
              <a:t>腔长</a:t>
            </a:r>
            <a:r>
              <a:rPr lang="zh-CN" altLang="en-US" sz="2400" b="0" dirty="0">
                <a:solidFill>
                  <a:schemeClr val="accent2"/>
                </a:solidFill>
                <a:latin typeface="Symbol" pitchFamily="18" charset="2"/>
                <a:ea typeface="黑体" pitchFamily="49" charset="-122"/>
                <a:sym typeface="Symbol" pitchFamily="18" charset="2"/>
              </a:rPr>
              <a:t></a:t>
            </a:r>
            <a:r>
              <a:rPr lang="zh-CN" altLang="en-US" sz="2400" b="0" dirty="0">
                <a:solidFill>
                  <a:schemeClr val="accent2"/>
                </a:solidFill>
                <a:ea typeface="黑体" pitchFamily="49" charset="-122"/>
                <a:sym typeface="Symbol" pitchFamily="18" charset="2"/>
              </a:rPr>
              <a:t></a:t>
            </a:r>
            <a:r>
              <a:rPr lang="en-US" altLang="zh-CN" sz="2400" b="0" baseline="-25000" dirty="0">
                <a:solidFill>
                  <a:schemeClr val="accent2"/>
                </a:solidFill>
                <a:ea typeface="黑体" pitchFamily="49" charset="-122"/>
                <a:sym typeface="Symbol" pitchFamily="18" charset="2"/>
              </a:rPr>
              <a:t>q</a:t>
            </a:r>
            <a:r>
              <a:rPr lang="en-US" altLang="zh-CN" sz="2400" b="0" dirty="0">
                <a:solidFill>
                  <a:schemeClr val="accent2"/>
                </a:solidFill>
                <a:ea typeface="黑体" pitchFamily="49" charset="-122"/>
                <a:sym typeface="Symbol" pitchFamily="18" charset="2"/>
              </a:rPr>
              <a:t></a:t>
            </a:r>
            <a:r>
              <a:rPr lang="en-US" altLang="zh-CN" sz="2400" b="0" dirty="0">
                <a:ea typeface="黑体" pitchFamily="49" charset="-122"/>
                <a:sym typeface="Symbol" pitchFamily="18" charset="2"/>
              </a:rPr>
              <a:t>  </a:t>
            </a:r>
            <a:r>
              <a:rPr lang="zh-CN" altLang="en-US" sz="2400" dirty="0">
                <a:ea typeface="楷体" panose="02010609060101010101" pitchFamily="49" charset="-122"/>
                <a:sym typeface="Symbol" pitchFamily="18" charset="2"/>
              </a:rPr>
              <a:t>拉回</a:t>
            </a:r>
            <a:r>
              <a:rPr lang="en-US" altLang="zh-CN" sz="2400" b="0" dirty="0">
                <a:latin typeface="Symbol" pitchFamily="18" charset="2"/>
                <a:ea typeface="黑体" pitchFamily="49" charset="-122"/>
                <a:sym typeface="Symbol" pitchFamily="18" charset="2"/>
              </a:rPr>
              <a:t>n</a:t>
            </a:r>
            <a:r>
              <a:rPr lang="en-US" altLang="zh-CN" sz="2400" b="0" baseline="-25000" dirty="0">
                <a:ea typeface="黑体" pitchFamily="49" charset="-122"/>
                <a:sym typeface="Symbol" pitchFamily="18" charset="2"/>
              </a:rPr>
              <a:t>0</a:t>
            </a:r>
          </a:p>
          <a:p>
            <a:pPr algn="l">
              <a:lnSpc>
                <a:spcPct val="140000"/>
              </a:lnSpc>
            </a:pPr>
            <a:r>
              <a:rPr lang="en-US" altLang="zh-CN" sz="2400" b="0" dirty="0">
                <a:latin typeface="Symbol" pitchFamily="18" charset="2"/>
                <a:ea typeface="黑体" pitchFamily="49" charset="-122"/>
              </a:rPr>
              <a:t>n=n</a:t>
            </a:r>
            <a:r>
              <a:rPr lang="en-US" altLang="zh-CN" sz="2400" b="0" baseline="-25000" dirty="0">
                <a:latin typeface="Symbol" pitchFamily="18" charset="2"/>
                <a:ea typeface="黑体" pitchFamily="49" charset="-122"/>
              </a:rPr>
              <a:t>0   </a:t>
            </a:r>
            <a:r>
              <a:rPr lang="en-US" altLang="zh-CN" sz="2400" b="0" dirty="0">
                <a:ea typeface="黑体" pitchFamily="49" charset="-122"/>
              </a:rPr>
              <a:t>C</a:t>
            </a:r>
            <a:r>
              <a:rPr lang="zh-CN" altLang="en-US" sz="2400" dirty="0">
                <a:ea typeface="楷体" panose="02010609060101010101" pitchFamily="49" charset="-122"/>
              </a:rPr>
              <a:t>点</a:t>
            </a:r>
            <a:r>
              <a:rPr lang="zh-CN" altLang="en-US" sz="2400" b="0" baseline="-25000" dirty="0">
                <a:latin typeface="Symbol" pitchFamily="18" charset="2"/>
                <a:ea typeface="黑体" pitchFamily="49" charset="-122"/>
              </a:rPr>
              <a:t>    </a:t>
            </a:r>
            <a:r>
              <a:rPr lang="zh-CN" altLang="en-US" sz="2400" b="0" i="1" baseline="-25000" dirty="0">
                <a:latin typeface="Times New Roman" pitchFamily="18" charset="0"/>
                <a:ea typeface="黑体" pitchFamily="49" charset="-122"/>
              </a:rPr>
              <a:t> </a:t>
            </a:r>
            <a:r>
              <a:rPr lang="en-US" altLang="zh-CN" sz="2400" b="0" i="1" dirty="0">
                <a:latin typeface="Times New Roman" pitchFamily="18" charset="0"/>
                <a:ea typeface="黑体" pitchFamily="49" charset="-122"/>
              </a:rPr>
              <a:t>2f </a:t>
            </a:r>
            <a:r>
              <a:rPr lang="en-US" altLang="zh-CN" sz="2400" b="0" dirty="0">
                <a:ea typeface="黑体" pitchFamily="49" charset="-122"/>
              </a:rPr>
              <a:t>    </a:t>
            </a:r>
            <a:r>
              <a:rPr lang="en-US" altLang="zh-CN" sz="2400" b="0" dirty="0">
                <a:latin typeface="Symbol" pitchFamily="18" charset="2"/>
                <a:ea typeface="黑体" pitchFamily="49" charset="-122"/>
              </a:rPr>
              <a:t>     0 </a:t>
            </a:r>
            <a:r>
              <a:rPr lang="zh-CN" altLang="en-US" sz="2400" dirty="0">
                <a:latin typeface="楷体" panose="02010609060101010101" pitchFamily="49" charset="-122"/>
                <a:ea typeface="楷体" panose="02010609060101010101" pitchFamily="49" charset="-122"/>
              </a:rPr>
              <a:t>电压   压电陶瓷</a:t>
            </a:r>
            <a:r>
              <a:rPr lang="zh-CN" altLang="en-US" sz="2400" dirty="0">
                <a:latin typeface="楷体" panose="02010609060101010101" pitchFamily="49" charset="-122"/>
                <a:ea typeface="楷体" panose="02010609060101010101" pitchFamily="49" charset="-122"/>
                <a:sym typeface="Symbol" pitchFamily="18" charset="2"/>
              </a:rPr>
              <a:t>不变</a:t>
            </a:r>
            <a:r>
              <a:rPr lang="zh-CN" altLang="en-US" sz="2400" b="0" dirty="0">
                <a:latin typeface="Symbol" pitchFamily="18" charset="2"/>
                <a:ea typeface="黑体" pitchFamily="49" charset="-122"/>
              </a:rPr>
              <a:t>                        </a:t>
            </a:r>
            <a:r>
              <a:rPr lang="en-US" altLang="zh-CN" sz="2400" b="0" dirty="0">
                <a:latin typeface="Symbol" pitchFamily="18" charset="2"/>
                <a:ea typeface="黑体" pitchFamily="49" charset="-122"/>
              </a:rPr>
              <a:t>n= </a:t>
            </a:r>
            <a:r>
              <a:rPr lang="en-US" altLang="zh-CN" sz="2400" b="0" dirty="0">
                <a:latin typeface="Symbol" pitchFamily="18" charset="2"/>
                <a:ea typeface="黑体" pitchFamily="49" charset="-122"/>
                <a:sym typeface="Symbol" pitchFamily="18" charset="2"/>
              </a:rPr>
              <a:t>n</a:t>
            </a:r>
            <a:r>
              <a:rPr lang="en-US" altLang="zh-CN" sz="2400" b="0" baseline="-25000" dirty="0">
                <a:ea typeface="黑体" pitchFamily="49" charset="-122"/>
                <a:sym typeface="Symbol" pitchFamily="18" charset="2"/>
              </a:rPr>
              <a:t>0</a:t>
            </a:r>
          </a:p>
        </p:txBody>
      </p:sp>
      <p:grpSp>
        <p:nvGrpSpPr>
          <p:cNvPr id="5" name="Group 30"/>
          <p:cNvGrpSpPr>
            <a:grpSpLocks/>
          </p:cNvGrpSpPr>
          <p:nvPr/>
        </p:nvGrpSpPr>
        <p:grpSpPr bwMode="auto">
          <a:xfrm>
            <a:off x="0" y="188913"/>
            <a:ext cx="5181600" cy="3886200"/>
            <a:chOff x="0" y="192"/>
            <a:chExt cx="3264" cy="2448"/>
          </a:xfrm>
        </p:grpSpPr>
        <p:grpSp>
          <p:nvGrpSpPr>
            <p:cNvPr id="20487" name="Group 24"/>
            <p:cNvGrpSpPr>
              <a:grpSpLocks/>
            </p:cNvGrpSpPr>
            <p:nvPr/>
          </p:nvGrpSpPr>
          <p:grpSpPr bwMode="auto">
            <a:xfrm>
              <a:off x="0" y="192"/>
              <a:ext cx="3264" cy="2448"/>
              <a:chOff x="0" y="192"/>
              <a:chExt cx="3264" cy="2448"/>
            </a:xfrm>
          </p:grpSpPr>
          <p:pic>
            <p:nvPicPr>
              <p:cNvPr id="20489" name="Picture 3"/>
              <p:cNvPicPr>
                <a:picLocks noChangeAspect="1" noChangeArrowheads="1"/>
              </p:cNvPicPr>
              <p:nvPr/>
            </p:nvPicPr>
            <p:blipFill>
              <a:blip r:embed="rId3">
                <a:extLst>
                  <a:ext uri="{28A0092B-C50C-407E-A947-70E740481C1C}">
                    <a14:useLocalDpi xmlns:a14="http://schemas.microsoft.com/office/drawing/2010/main" val="0"/>
                  </a:ext>
                </a:extLst>
              </a:blip>
              <a:srcRect r="8109"/>
              <a:stretch>
                <a:fillRect/>
              </a:stretch>
            </p:blipFill>
            <p:spPr bwMode="auto">
              <a:xfrm>
                <a:off x="0" y="192"/>
                <a:ext cx="3264"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12"/>
              <p:cNvSpPr txBox="1">
                <a:spLocks noChangeArrowheads="1"/>
              </p:cNvSpPr>
              <p:nvPr/>
            </p:nvSpPr>
            <p:spPr bwMode="auto">
              <a:xfrm>
                <a:off x="1632" y="864"/>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1600">
                    <a:latin typeface="Times New Roman" pitchFamily="18" charset="0"/>
                    <a:ea typeface="宋体" pitchFamily="2" charset="-122"/>
                  </a:rPr>
                  <a:t>D</a:t>
                </a:r>
              </a:p>
            </p:txBody>
          </p:sp>
          <p:sp>
            <p:nvSpPr>
              <p:cNvPr id="20491" name="Oval 13"/>
              <p:cNvSpPr>
                <a:spLocks noChangeArrowheads="1"/>
              </p:cNvSpPr>
              <p:nvPr/>
            </p:nvSpPr>
            <p:spPr bwMode="auto">
              <a:xfrm>
                <a:off x="1641" y="864"/>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20492" name="Oval 14"/>
              <p:cNvSpPr>
                <a:spLocks noChangeArrowheads="1"/>
              </p:cNvSpPr>
              <p:nvPr/>
            </p:nvSpPr>
            <p:spPr bwMode="auto">
              <a:xfrm>
                <a:off x="1431" y="864"/>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20493" name="Text Box 15"/>
              <p:cNvSpPr txBox="1">
                <a:spLocks noChangeArrowheads="1"/>
              </p:cNvSpPr>
              <p:nvPr/>
            </p:nvSpPr>
            <p:spPr bwMode="auto">
              <a:xfrm>
                <a:off x="1200" y="1056"/>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1600">
                    <a:latin typeface="Times New Roman" pitchFamily="18" charset="0"/>
                    <a:ea typeface="宋体" pitchFamily="2" charset="-122"/>
                  </a:rPr>
                  <a:t>B</a:t>
                </a:r>
              </a:p>
            </p:txBody>
          </p:sp>
          <p:sp>
            <p:nvSpPr>
              <p:cNvPr id="20494" name="Line 16"/>
              <p:cNvSpPr>
                <a:spLocks noChangeShapeType="1"/>
              </p:cNvSpPr>
              <p:nvPr/>
            </p:nvSpPr>
            <p:spPr bwMode="auto">
              <a:xfrm flipV="1">
                <a:off x="1344" y="912"/>
                <a:ext cx="96"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0495" name="Text Box 17"/>
              <p:cNvSpPr txBox="1">
                <a:spLocks noChangeArrowheads="1"/>
              </p:cNvSpPr>
              <p:nvPr/>
            </p:nvSpPr>
            <p:spPr bwMode="auto">
              <a:xfrm>
                <a:off x="1680" y="110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1800">
                    <a:latin typeface="Times New Roman" pitchFamily="18" charset="0"/>
                    <a:ea typeface="宋体" pitchFamily="2" charset="-122"/>
                  </a:rPr>
                  <a:t>C</a:t>
                </a:r>
              </a:p>
            </p:txBody>
          </p:sp>
          <p:sp>
            <p:nvSpPr>
              <p:cNvPr id="20496" name="Line 18"/>
              <p:cNvSpPr>
                <a:spLocks noChangeShapeType="1"/>
              </p:cNvSpPr>
              <p:nvPr/>
            </p:nvSpPr>
            <p:spPr bwMode="auto">
              <a:xfrm flipH="1" flipV="1">
                <a:off x="1584" y="1104"/>
                <a:ext cx="144" cy="4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20488" name="Text Box 19"/>
            <p:cNvSpPr txBox="1">
              <a:spLocks noChangeArrowheads="1"/>
            </p:cNvSpPr>
            <p:nvPr/>
          </p:nvSpPr>
          <p:spPr bwMode="auto">
            <a:xfrm>
              <a:off x="2928" y="1824"/>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400" b="0">
                  <a:latin typeface="Symbol" pitchFamily="18" charset="2"/>
                  <a:ea typeface="宋体" pitchFamily="2" charset="-122"/>
                </a:rPr>
                <a:t>n</a:t>
              </a:r>
              <a:endParaRPr lang="en-US" altLang="zh-CN" sz="2400" b="0">
                <a:latin typeface="Times New Roman" pitchFamily="18" charset="0"/>
                <a:ea typeface="宋体" pitchFamily="2" charset="-122"/>
              </a:endParaRPr>
            </a:p>
          </p:txBody>
        </p:sp>
      </p:grpSp>
      <p:sp>
        <p:nvSpPr>
          <p:cNvPr id="334870" name="Text Box 22"/>
          <p:cNvSpPr txBox="1">
            <a:spLocks noChangeArrowheads="1"/>
          </p:cNvSpPr>
          <p:nvPr/>
        </p:nvSpPr>
        <p:spPr bwMode="auto">
          <a:xfrm>
            <a:off x="395288" y="6092825"/>
            <a:ext cx="253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2400" dirty="0">
                <a:latin typeface="楷体" panose="02010609060101010101" pitchFamily="49" charset="-122"/>
                <a:ea typeface="楷体" panose="02010609060101010101" pitchFamily="49" charset="-122"/>
              </a:rPr>
              <a:t>频率稳定性：</a:t>
            </a:r>
            <a:r>
              <a:rPr lang="en-US" altLang="zh-CN" sz="2400" b="0" dirty="0">
                <a:latin typeface="黑体" pitchFamily="49" charset="-122"/>
                <a:ea typeface="黑体" pitchFamily="49" charset="-122"/>
              </a:rPr>
              <a:t>10</a:t>
            </a:r>
            <a:r>
              <a:rPr lang="en-US" altLang="zh-CN" sz="2400" b="0" baseline="30000" dirty="0">
                <a:latin typeface="黑体" pitchFamily="49" charset="-122"/>
                <a:ea typeface="黑体" pitchFamily="49" charset="-122"/>
              </a:rPr>
              <a:t>-9</a:t>
            </a:r>
            <a:endParaRPr lang="en-US" altLang="zh-CN" sz="2400" b="0" dirty="0">
              <a:latin typeface="Times New Roman" pitchFamily="18" charset="0"/>
              <a:ea typeface="宋体"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48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4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p:bldP spid="334852" grpId="0"/>
      <p:bldP spid="3348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5" name="Picture 3" descr="F7"/>
          <p:cNvPicPr>
            <a:picLocks noChangeAspect="1" noChangeArrowheads="1"/>
          </p:cNvPicPr>
          <p:nvPr/>
        </p:nvPicPr>
        <p:blipFill>
          <a:blip r:embed="rId3" cstate="print">
            <a:extLst>
              <a:ext uri="{28A0092B-C50C-407E-A947-70E740481C1C}">
                <a14:useLocalDpi xmlns:a14="http://schemas.microsoft.com/office/drawing/2010/main" val="0"/>
              </a:ext>
            </a:extLst>
          </a:blip>
          <a:srcRect l="55779" r="1964" b="43790"/>
          <a:stretch>
            <a:fillRect/>
          </a:stretch>
        </p:blipFill>
        <p:spPr bwMode="auto">
          <a:xfrm>
            <a:off x="6019800" y="4648200"/>
            <a:ext cx="2514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877" name="Text Box 5"/>
          <p:cNvSpPr txBox="1">
            <a:spLocks noChangeArrowheads="1"/>
          </p:cNvSpPr>
          <p:nvPr/>
        </p:nvSpPr>
        <p:spPr bwMode="auto">
          <a:xfrm>
            <a:off x="323850" y="260350"/>
            <a:ext cx="7796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dirty="0">
                <a:solidFill>
                  <a:srgbClr val="FF3399"/>
                </a:solidFill>
                <a:ea typeface="楷体" panose="02010609060101010101" pitchFamily="49" charset="-122"/>
              </a:rPr>
              <a:t>饱和吸收稳频－反兰姆凹陷</a:t>
            </a:r>
            <a:endParaRPr lang="zh-CN" altLang="en-US" sz="2800" dirty="0">
              <a:ea typeface="楷体" panose="02010609060101010101" pitchFamily="49" charset="-122"/>
            </a:endParaRPr>
          </a:p>
        </p:txBody>
      </p:sp>
      <p:grpSp>
        <p:nvGrpSpPr>
          <p:cNvPr id="2" name="Group 17"/>
          <p:cNvGrpSpPr>
            <a:grpSpLocks/>
          </p:cNvGrpSpPr>
          <p:nvPr/>
        </p:nvGrpSpPr>
        <p:grpSpPr bwMode="auto">
          <a:xfrm>
            <a:off x="179388" y="914400"/>
            <a:ext cx="5715000" cy="2428875"/>
            <a:chOff x="113" y="576"/>
            <a:chExt cx="3600" cy="1530"/>
          </a:xfrm>
        </p:grpSpPr>
        <p:pic>
          <p:nvPicPr>
            <p:cNvPr id="8209" name="Picture 2" descr="F7"/>
            <p:cNvPicPr>
              <a:picLocks noChangeAspect="1" noChangeArrowheads="1"/>
            </p:cNvPicPr>
            <p:nvPr/>
          </p:nvPicPr>
          <p:blipFill>
            <a:blip r:embed="rId4" cstate="print">
              <a:extLst>
                <a:ext uri="{28A0092B-C50C-407E-A947-70E740481C1C}">
                  <a14:useLocalDpi xmlns:a14="http://schemas.microsoft.com/office/drawing/2010/main" val="0"/>
                </a:ext>
              </a:extLst>
            </a:blip>
            <a:srcRect t="13174" r="4279" b="18759"/>
            <a:stretch>
              <a:fillRect/>
            </a:stretch>
          </p:blipFill>
          <p:spPr bwMode="auto">
            <a:xfrm>
              <a:off x="113" y="618"/>
              <a:ext cx="3600"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 Box 6"/>
            <p:cNvSpPr txBox="1">
              <a:spLocks noChangeArrowheads="1"/>
            </p:cNvSpPr>
            <p:nvPr/>
          </p:nvSpPr>
          <p:spPr bwMode="auto">
            <a:xfrm>
              <a:off x="672" y="576"/>
              <a:ext cx="628"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1600" b="0">
                  <a:latin typeface="Times New Roman" pitchFamily="18" charset="0"/>
                  <a:ea typeface="黑体" pitchFamily="49" charset="-122"/>
                </a:rPr>
                <a:t>压电陶瓷</a:t>
              </a:r>
              <a:endParaRPr lang="zh-CN" altLang="en-US" sz="2000" b="0">
                <a:latin typeface="Times New Roman" pitchFamily="18" charset="0"/>
                <a:ea typeface="黑体" pitchFamily="49" charset="-122"/>
              </a:endParaRPr>
            </a:p>
          </p:txBody>
        </p:sp>
      </p:grpSp>
      <p:sp>
        <p:nvSpPr>
          <p:cNvPr id="335879" name="Text Box 7"/>
          <p:cNvSpPr txBox="1">
            <a:spLocks noChangeArrowheads="1"/>
          </p:cNvSpPr>
          <p:nvPr/>
        </p:nvSpPr>
        <p:spPr bwMode="auto">
          <a:xfrm>
            <a:off x="5867400" y="981075"/>
            <a:ext cx="3035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20000"/>
              </a:lnSpc>
            </a:pPr>
            <a:r>
              <a:rPr lang="zh-CN" altLang="en-US" sz="2400" dirty="0">
                <a:latin typeface="楷体" panose="02010609060101010101" pitchFamily="49" charset="-122"/>
                <a:ea typeface="楷体" panose="02010609060101010101" pitchFamily="49" charset="-122"/>
              </a:rPr>
              <a:t>吸收管内充气压</a:t>
            </a:r>
            <a:r>
              <a:rPr lang="en-US" altLang="zh-CN" sz="2400" dirty="0">
                <a:latin typeface="楷体" panose="02010609060101010101" pitchFamily="49" charset="-122"/>
                <a:ea typeface="楷体" panose="02010609060101010101" pitchFamily="49" charset="-122"/>
              </a:rPr>
              <a:t>:   </a:t>
            </a:r>
          </a:p>
          <a:p>
            <a:pPr algn="l">
              <a:lnSpc>
                <a:spcPct val="120000"/>
              </a:lnSpc>
            </a:pPr>
            <a:r>
              <a:rPr lang="en-US" altLang="zh-CN" sz="2400" dirty="0">
                <a:solidFill>
                  <a:srgbClr val="FF3399"/>
                </a:solidFill>
                <a:latin typeface="楷体" panose="02010609060101010101" pitchFamily="49" charset="-122"/>
                <a:ea typeface="楷体" panose="02010609060101010101" pitchFamily="49" charset="-122"/>
              </a:rPr>
              <a:t>1-10 Pa</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多普勒加宽为主  </a:t>
            </a:r>
          </a:p>
          <a:p>
            <a:pPr algn="l">
              <a:lnSpc>
                <a:spcPct val="120000"/>
              </a:lnSpc>
            </a:pPr>
            <a:r>
              <a:rPr lang="zh-CN" altLang="en-US" sz="2400" dirty="0">
                <a:latin typeface="楷体" panose="02010609060101010101" pitchFamily="49" charset="-122"/>
                <a:ea typeface="楷体" panose="02010609060101010101" pitchFamily="49" charset="-122"/>
              </a:rPr>
              <a:t>低压气体吸收峰频率</a:t>
            </a:r>
          </a:p>
          <a:p>
            <a:pPr algn="l">
              <a:lnSpc>
                <a:spcPct val="120000"/>
              </a:lnSpc>
            </a:pPr>
            <a:r>
              <a:rPr lang="zh-CN" altLang="en-US" sz="2400" dirty="0">
                <a:latin typeface="楷体" panose="02010609060101010101" pitchFamily="49" charset="-122"/>
                <a:ea typeface="楷体" panose="02010609060101010101" pitchFamily="49" charset="-122"/>
              </a:rPr>
              <a:t>稳定性好</a:t>
            </a:r>
          </a:p>
        </p:txBody>
      </p:sp>
      <p:grpSp>
        <p:nvGrpSpPr>
          <p:cNvPr id="3" name="Group 18"/>
          <p:cNvGrpSpPr>
            <a:grpSpLocks/>
          </p:cNvGrpSpPr>
          <p:nvPr/>
        </p:nvGrpSpPr>
        <p:grpSpPr bwMode="auto">
          <a:xfrm>
            <a:off x="457200" y="3357563"/>
            <a:ext cx="8153400" cy="1138237"/>
            <a:chOff x="288" y="2115"/>
            <a:chExt cx="5136" cy="717"/>
          </a:xfrm>
        </p:grpSpPr>
        <p:graphicFrame>
          <p:nvGraphicFramePr>
            <p:cNvPr id="8194" name="Object 8"/>
            <p:cNvGraphicFramePr>
              <a:graphicFrameLocks noChangeAspect="1"/>
            </p:cNvGraphicFramePr>
            <p:nvPr/>
          </p:nvGraphicFramePr>
          <p:xfrm>
            <a:off x="288" y="2160"/>
            <a:ext cx="5136" cy="672"/>
          </p:xfrm>
          <a:graphic>
            <a:graphicData uri="http://schemas.openxmlformats.org/presentationml/2006/ole">
              <mc:AlternateContent xmlns:mc="http://schemas.openxmlformats.org/markup-compatibility/2006">
                <mc:Choice xmlns:v="urn:schemas-microsoft-com:vml" Requires="v">
                  <p:oleObj spid="_x0000_s8212" name="公式" r:id="rId5" imgW="4711680" imgH="685800" progId="Equation.3">
                    <p:embed/>
                  </p:oleObj>
                </mc:Choice>
                <mc:Fallback>
                  <p:oleObj name="公式" r:id="rId5" imgW="4711680" imgH="685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2160"/>
                          <a:ext cx="5136"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Text Box 9"/>
            <p:cNvSpPr txBox="1">
              <a:spLocks noChangeArrowheads="1"/>
            </p:cNvSpPr>
            <p:nvPr/>
          </p:nvSpPr>
          <p:spPr bwMode="auto">
            <a:xfrm>
              <a:off x="3198" y="220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2400" dirty="0">
                  <a:ea typeface="楷体" panose="02010609060101010101" pitchFamily="49" charset="-122"/>
                </a:rPr>
                <a:t>烧孔宽度</a:t>
              </a:r>
            </a:p>
          </p:txBody>
        </p:sp>
        <p:sp>
          <p:nvSpPr>
            <p:cNvPr id="8208" name="Text Box 10"/>
            <p:cNvSpPr txBox="1">
              <a:spLocks noChangeArrowheads="1"/>
            </p:cNvSpPr>
            <p:nvPr/>
          </p:nvSpPr>
          <p:spPr bwMode="auto">
            <a:xfrm>
              <a:off x="793" y="2115"/>
              <a:ext cx="89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20000"/>
                </a:lnSpc>
              </a:pPr>
              <a:r>
                <a:rPr lang="zh-CN" altLang="en-US" sz="2400" dirty="0">
                  <a:ea typeface="楷体" panose="02010609060101010101" pitchFamily="49" charset="-122"/>
                </a:rPr>
                <a:t>吸收曲线</a:t>
              </a:r>
            </a:p>
            <a:p>
              <a:pPr algn="l">
                <a:lnSpc>
                  <a:spcPct val="120000"/>
                </a:lnSpc>
              </a:pPr>
              <a:r>
                <a:rPr lang="zh-CN" altLang="en-US" sz="2400" dirty="0">
                  <a:ea typeface="楷体" panose="02010609060101010101" pitchFamily="49" charset="-122"/>
                </a:rPr>
                <a:t>烧孔效应</a:t>
              </a:r>
            </a:p>
          </p:txBody>
        </p:sp>
      </p:grpSp>
      <p:grpSp>
        <p:nvGrpSpPr>
          <p:cNvPr id="4" name="Group 16"/>
          <p:cNvGrpSpPr>
            <a:grpSpLocks/>
          </p:cNvGrpSpPr>
          <p:nvPr/>
        </p:nvGrpSpPr>
        <p:grpSpPr bwMode="auto">
          <a:xfrm>
            <a:off x="533400" y="4419600"/>
            <a:ext cx="2971800" cy="2209800"/>
            <a:chOff x="336" y="2784"/>
            <a:chExt cx="1872" cy="1392"/>
          </a:xfrm>
        </p:grpSpPr>
        <p:pic>
          <p:nvPicPr>
            <p:cNvPr id="8205" name="Picture 4" descr="F7"/>
            <p:cNvPicPr>
              <a:picLocks noChangeAspect="1" noChangeArrowheads="1"/>
            </p:cNvPicPr>
            <p:nvPr/>
          </p:nvPicPr>
          <p:blipFill>
            <a:blip r:embed="rId7" cstate="print">
              <a:extLst>
                <a:ext uri="{28A0092B-C50C-407E-A947-70E740481C1C}">
                  <a14:useLocalDpi xmlns:a14="http://schemas.microsoft.com/office/drawing/2010/main" val="0"/>
                </a:ext>
              </a:extLst>
            </a:blip>
            <a:srcRect l="3770" r="52347" b="43790"/>
            <a:stretch>
              <a:fillRect/>
            </a:stretch>
          </p:blipFill>
          <p:spPr bwMode="auto">
            <a:xfrm>
              <a:off x="336" y="2784"/>
              <a:ext cx="1872"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Text Box 11"/>
            <p:cNvSpPr txBox="1">
              <a:spLocks noChangeArrowheads="1"/>
            </p:cNvSpPr>
            <p:nvPr/>
          </p:nvSpPr>
          <p:spPr bwMode="auto">
            <a:xfrm>
              <a:off x="1776" y="3360"/>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1600" b="0">
                  <a:latin typeface="Symbol" pitchFamily="18" charset="2"/>
                  <a:ea typeface="宋体" pitchFamily="2" charset="-122"/>
                </a:rPr>
                <a:t>b(n</a:t>
              </a:r>
              <a:r>
                <a:rPr lang="en-US" altLang="zh-CN" sz="1600" b="0" baseline="-25000">
                  <a:latin typeface="Symbol" pitchFamily="18" charset="2"/>
                  <a:ea typeface="宋体" pitchFamily="2" charset="-122"/>
                </a:rPr>
                <a:t>1</a:t>
              </a:r>
              <a:r>
                <a:rPr lang="en-US" altLang="zh-CN" sz="1600" b="0">
                  <a:latin typeface="Symbol" pitchFamily="18" charset="2"/>
                  <a:ea typeface="宋体" pitchFamily="2" charset="-122"/>
                </a:rPr>
                <a:t>)</a:t>
              </a:r>
              <a:endParaRPr lang="en-US" altLang="zh-CN" sz="2400" b="0">
                <a:latin typeface="Times New Roman" pitchFamily="18" charset="0"/>
                <a:ea typeface="宋体" pitchFamily="2" charset="-122"/>
              </a:endParaRPr>
            </a:p>
          </p:txBody>
        </p:sp>
      </p:grpSp>
      <p:sp>
        <p:nvSpPr>
          <p:cNvPr id="8201" name="Text Box 12"/>
          <p:cNvSpPr txBox="1">
            <a:spLocks noChangeArrowheads="1"/>
          </p:cNvSpPr>
          <p:nvPr/>
        </p:nvSpPr>
        <p:spPr bwMode="auto">
          <a:xfrm>
            <a:off x="3200400" y="4564063"/>
            <a:ext cx="1841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endParaRPr lang="zh-CN" altLang="zh-CN" sz="1400" b="0">
              <a:latin typeface="Times New Roman" pitchFamily="18" charset="0"/>
              <a:ea typeface="宋体" pitchFamily="2" charset="-122"/>
            </a:endParaRPr>
          </a:p>
        </p:txBody>
      </p:sp>
      <p:sp>
        <p:nvSpPr>
          <p:cNvPr id="8202" name="Oval 13"/>
          <p:cNvSpPr>
            <a:spLocks noChangeArrowheads="1"/>
          </p:cNvSpPr>
          <p:nvPr/>
        </p:nvSpPr>
        <p:spPr bwMode="auto">
          <a:xfrm>
            <a:off x="4114800" y="5105400"/>
            <a:ext cx="1524000" cy="609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35886" name="AutoShape 14"/>
          <p:cNvSpPr>
            <a:spLocks noChangeArrowheads="1"/>
          </p:cNvSpPr>
          <p:nvPr/>
        </p:nvSpPr>
        <p:spPr bwMode="auto">
          <a:xfrm>
            <a:off x="4419600" y="5562600"/>
            <a:ext cx="838200" cy="228600"/>
          </a:xfrm>
          <a:prstGeom prst="rightArrow">
            <a:avLst>
              <a:gd name="adj1" fmla="val 50000"/>
              <a:gd name="adj2" fmla="val 91667"/>
            </a:avLst>
          </a:prstGeom>
          <a:solidFill>
            <a:schemeClr val="bg1"/>
          </a:solidFill>
          <a:ln w="9525">
            <a:solidFill>
              <a:srgbClr val="FF0000"/>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35887" name="Text Box 15"/>
          <p:cNvSpPr txBox="1">
            <a:spLocks noChangeArrowheads="1"/>
          </p:cNvSpPr>
          <p:nvPr/>
        </p:nvSpPr>
        <p:spPr bwMode="auto">
          <a:xfrm>
            <a:off x="3581400" y="5105400"/>
            <a:ext cx="2614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2000" dirty="0">
                <a:latin typeface="楷体" panose="02010609060101010101" pitchFamily="49" charset="-122"/>
                <a:ea typeface="楷体" panose="02010609060101010101" pitchFamily="49" charset="-122"/>
              </a:rPr>
              <a:t>吸收饱和 </a:t>
            </a:r>
            <a:r>
              <a:rPr lang="en-US" altLang="zh-CN" sz="2000" dirty="0">
                <a:latin typeface="楷体" panose="02010609060101010101" pitchFamily="49" charset="-122"/>
                <a:ea typeface="楷体" panose="02010609060101010101" pitchFamily="49" charset="-122"/>
              </a:rPr>
              <a:t>&gt; </a:t>
            </a:r>
            <a:r>
              <a:rPr lang="zh-CN" altLang="en-US" sz="2000" dirty="0">
                <a:latin typeface="楷体" panose="02010609060101010101" pitchFamily="49" charset="-122"/>
                <a:ea typeface="楷体" panose="02010609060101010101" pitchFamily="49" charset="-122"/>
              </a:rPr>
              <a:t>增益饱和</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5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58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35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p:bldP spid="335879" grpId="0"/>
      <p:bldP spid="335886" grpId="0" animBg="1"/>
      <p:bldP spid="3358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06413"/>
            <a:ext cx="6781800" cy="488950"/>
            <a:chOff x="336" y="2911"/>
            <a:chExt cx="4272" cy="308"/>
          </a:xfrm>
        </p:grpSpPr>
        <p:sp>
          <p:nvSpPr>
            <p:cNvPr id="9226" name="Text Box 3"/>
            <p:cNvSpPr txBox="1">
              <a:spLocks noChangeArrowheads="1"/>
            </p:cNvSpPr>
            <p:nvPr/>
          </p:nvSpPr>
          <p:spPr bwMode="auto">
            <a:xfrm>
              <a:off x="336" y="2911"/>
              <a:ext cx="283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dirty="0">
                  <a:ea typeface="楷体" panose="02010609060101010101" pitchFamily="49" charset="-122"/>
                </a:rPr>
                <a:t>放置吸收管的谐振腔单程损耗</a:t>
              </a:r>
            </a:p>
          </p:txBody>
        </p:sp>
        <p:graphicFrame>
          <p:nvGraphicFramePr>
            <p:cNvPr id="9219" name="Object 4"/>
            <p:cNvGraphicFramePr>
              <a:graphicFrameLocks noChangeAspect="1"/>
            </p:cNvGraphicFramePr>
            <p:nvPr/>
          </p:nvGraphicFramePr>
          <p:xfrm>
            <a:off x="3216" y="2976"/>
            <a:ext cx="1392" cy="229"/>
          </p:xfrm>
          <a:graphic>
            <a:graphicData uri="http://schemas.openxmlformats.org/presentationml/2006/ole">
              <mc:AlternateContent xmlns:mc="http://schemas.openxmlformats.org/markup-compatibility/2006">
                <mc:Choice xmlns:v="urn:schemas-microsoft-com:vml" Requires="v">
                  <p:oleObj spid="_x0000_s9229" name="公式" r:id="rId3" imgW="1612800" imgH="266400" progId="Equation.3">
                    <p:embed/>
                  </p:oleObj>
                </mc:Choice>
                <mc:Fallback>
                  <p:oleObj name="公式" r:id="rId3" imgW="16128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976"/>
                          <a:ext cx="139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6901" name="Object 5"/>
          <p:cNvGraphicFramePr>
            <a:graphicFrameLocks noChangeAspect="1"/>
          </p:cNvGraphicFramePr>
          <p:nvPr/>
        </p:nvGraphicFramePr>
        <p:xfrm>
          <a:off x="1908175" y="1412875"/>
          <a:ext cx="2286000" cy="790575"/>
        </p:xfrm>
        <a:graphic>
          <a:graphicData uri="http://schemas.openxmlformats.org/presentationml/2006/ole">
            <mc:AlternateContent xmlns:mc="http://schemas.openxmlformats.org/markup-compatibility/2006">
              <mc:Choice xmlns:v="urn:schemas-microsoft-com:vml" Requires="v">
                <p:oleObj spid="_x0000_s9230" name="公式" r:id="rId5" imgW="1536480" imgH="533160" progId="Equation.3">
                  <p:embed/>
                </p:oleObj>
              </mc:Choice>
              <mc:Fallback>
                <p:oleObj name="公式" r:id="rId5" imgW="1536480" imgH="5331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412875"/>
                        <a:ext cx="22860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02" name="Text Box 6"/>
          <p:cNvSpPr txBox="1">
            <a:spLocks noChangeArrowheads="1"/>
          </p:cNvSpPr>
          <p:nvPr/>
        </p:nvSpPr>
        <p:spPr bwMode="auto">
          <a:xfrm>
            <a:off x="304800" y="1497013"/>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dirty="0">
                <a:ea typeface="楷体" panose="02010609060101010101" pitchFamily="49" charset="-122"/>
              </a:rPr>
              <a:t>输出功率</a:t>
            </a:r>
          </a:p>
        </p:txBody>
      </p:sp>
      <p:sp>
        <p:nvSpPr>
          <p:cNvPr id="336903" name="AutoShape 7"/>
          <p:cNvSpPr>
            <a:spLocks noChangeArrowheads="1"/>
          </p:cNvSpPr>
          <p:nvPr/>
        </p:nvSpPr>
        <p:spPr bwMode="auto">
          <a:xfrm>
            <a:off x="4343400" y="1676400"/>
            <a:ext cx="304800" cy="152400"/>
          </a:xfrm>
          <a:prstGeom prst="rightArrow">
            <a:avLst>
              <a:gd name="adj1" fmla="val 50000"/>
              <a:gd name="adj2" fmla="val 50000"/>
            </a:avLst>
          </a:prstGeom>
          <a:solidFill>
            <a:schemeClr va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36904" name="Text Box 8"/>
          <p:cNvSpPr txBox="1">
            <a:spLocks noChangeArrowheads="1"/>
          </p:cNvSpPr>
          <p:nvPr/>
        </p:nvSpPr>
        <p:spPr bwMode="auto">
          <a:xfrm>
            <a:off x="4800600" y="1524000"/>
            <a:ext cx="390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400" b="0" dirty="0">
                <a:ea typeface="黑体" pitchFamily="49" charset="-122"/>
              </a:rPr>
              <a:t>P~</a:t>
            </a:r>
            <a:r>
              <a:rPr lang="en-US" altLang="zh-CN" sz="2400" b="0" dirty="0">
                <a:latin typeface="Symbol" pitchFamily="18" charset="2"/>
                <a:ea typeface="黑体" pitchFamily="49" charset="-122"/>
              </a:rPr>
              <a:t>n</a:t>
            </a:r>
            <a:r>
              <a:rPr lang="en-US" altLang="zh-CN" sz="2400" b="0" baseline="-25000" dirty="0">
                <a:ea typeface="黑体" pitchFamily="49" charset="-122"/>
              </a:rPr>
              <a:t>1</a:t>
            </a:r>
            <a:r>
              <a:rPr lang="zh-CN" altLang="en-US" sz="2400" dirty="0">
                <a:ea typeface="楷体" panose="02010609060101010101" pitchFamily="49" charset="-122"/>
              </a:rPr>
              <a:t>曲线上形成反兰姆凹陷</a:t>
            </a:r>
          </a:p>
        </p:txBody>
      </p:sp>
      <p:sp>
        <p:nvSpPr>
          <p:cNvPr id="336905" name="Text Box 9"/>
          <p:cNvSpPr txBox="1">
            <a:spLocks noChangeArrowheads="1"/>
          </p:cNvSpPr>
          <p:nvPr/>
        </p:nvSpPr>
        <p:spPr bwMode="auto">
          <a:xfrm>
            <a:off x="304800" y="2590800"/>
            <a:ext cx="713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2400" dirty="0">
                <a:latin typeface="楷体" panose="02010609060101010101" pitchFamily="49" charset="-122"/>
                <a:ea typeface="楷体" panose="02010609060101010101" pitchFamily="49" charset="-122"/>
              </a:rPr>
              <a:t>频率稳定性</a:t>
            </a:r>
            <a:r>
              <a:rPr lang="en-US" altLang="zh-CN" sz="2400" dirty="0">
                <a:latin typeface="楷体" panose="02010609060101010101" pitchFamily="49" charset="-122"/>
                <a:ea typeface="楷体" panose="02010609060101010101" pitchFamily="49" charset="-122"/>
              </a:rPr>
              <a:t>:</a:t>
            </a:r>
            <a:r>
              <a:rPr lang="en-US" altLang="zh-CN" sz="2400" b="0" dirty="0">
                <a:ea typeface="黑体" pitchFamily="49" charset="-122"/>
              </a:rPr>
              <a:t>  10</a:t>
            </a:r>
            <a:r>
              <a:rPr lang="en-US" altLang="zh-CN" sz="2400" b="0" baseline="30000" dirty="0">
                <a:ea typeface="黑体" pitchFamily="49" charset="-122"/>
              </a:rPr>
              <a:t>-11</a:t>
            </a:r>
            <a:r>
              <a:rPr lang="en-US" altLang="zh-CN" sz="2400" b="0" dirty="0">
                <a:ea typeface="黑体" pitchFamily="49" charset="-122"/>
              </a:rPr>
              <a:t>~10</a:t>
            </a:r>
            <a:r>
              <a:rPr lang="en-US" altLang="zh-CN" sz="2400" b="0" baseline="30000" dirty="0">
                <a:ea typeface="黑体" pitchFamily="49" charset="-122"/>
              </a:rPr>
              <a:t>-12</a:t>
            </a:r>
            <a:r>
              <a:rPr lang="en-US" altLang="zh-CN" sz="2400" b="0" dirty="0">
                <a:ea typeface="黑体" pitchFamily="49" charset="-122"/>
              </a:rPr>
              <a:t>             </a:t>
            </a:r>
            <a:r>
              <a:rPr lang="zh-CN" altLang="en-US" sz="2400" dirty="0">
                <a:latin typeface="楷体" panose="02010609060101010101" pitchFamily="49" charset="-122"/>
                <a:ea typeface="楷体" panose="02010609060101010101" pitchFamily="49" charset="-122"/>
              </a:rPr>
              <a:t>频率复现性 </a:t>
            </a:r>
            <a:r>
              <a:rPr lang="en-US" altLang="zh-CN" sz="2400" dirty="0">
                <a:latin typeface="楷体" panose="02010609060101010101" pitchFamily="49" charset="-122"/>
                <a:ea typeface="楷体" panose="02010609060101010101" pitchFamily="49" charset="-122"/>
              </a:rPr>
              <a:t>:</a:t>
            </a:r>
            <a:r>
              <a:rPr lang="en-US" altLang="zh-CN" sz="2400" b="0" dirty="0">
                <a:ea typeface="黑体" pitchFamily="49" charset="-122"/>
              </a:rPr>
              <a:t> 10</a:t>
            </a:r>
            <a:r>
              <a:rPr lang="en-US" altLang="zh-CN" sz="2400" b="0" baseline="30000" dirty="0">
                <a:ea typeface="黑体" pitchFamily="49" charset="-122"/>
              </a:rPr>
              <a:t>-11</a:t>
            </a:r>
            <a:endParaRPr lang="en-US" altLang="zh-CN" sz="2400" b="0" dirty="0">
              <a:ea typeface="黑体" pitchFamily="49" charset="-122"/>
            </a:endParaRPr>
          </a:p>
        </p:txBody>
      </p:sp>
      <p:sp>
        <p:nvSpPr>
          <p:cNvPr id="336906" name="Rectangle 10"/>
          <p:cNvSpPr>
            <a:spLocks noChangeArrowheads="1"/>
          </p:cNvSpPr>
          <p:nvPr/>
        </p:nvSpPr>
        <p:spPr bwMode="auto">
          <a:xfrm>
            <a:off x="381000" y="3429000"/>
            <a:ext cx="6369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400" b="0" dirty="0">
                <a:latin typeface="Times New Roman" pitchFamily="18" charset="0"/>
                <a:ea typeface="黑体" pitchFamily="49" charset="-122"/>
              </a:rPr>
              <a:t>632.8nm</a:t>
            </a:r>
            <a:r>
              <a:rPr lang="en-US" altLang="zh-CN" sz="2400" b="0" dirty="0">
                <a:ea typeface="黑体" pitchFamily="49" charset="-122"/>
              </a:rPr>
              <a:t>:</a:t>
            </a:r>
            <a:r>
              <a:rPr lang="en-US" altLang="zh-CN" sz="2800" b="0" dirty="0">
                <a:ea typeface="黑体" pitchFamily="49" charset="-122"/>
              </a:rPr>
              <a:t>  </a:t>
            </a:r>
            <a:r>
              <a:rPr lang="zh-CN" altLang="en-US" dirty="0">
                <a:ea typeface="楷体" panose="02010609060101010101" pitchFamily="49" charset="-122"/>
              </a:rPr>
              <a:t>碘同位素蒸汽</a:t>
            </a:r>
            <a:r>
              <a:rPr lang="zh-CN" altLang="en-US" sz="2800" b="0" dirty="0">
                <a:ea typeface="黑体" pitchFamily="49" charset="-122"/>
              </a:rPr>
              <a:t>           </a:t>
            </a:r>
            <a:r>
              <a:rPr lang="en-US" altLang="zh-CN" sz="2400" b="0" dirty="0">
                <a:latin typeface="Times New Roman" pitchFamily="18" charset="0"/>
                <a:ea typeface="黑体" pitchFamily="49" charset="-122"/>
              </a:rPr>
              <a:t>3.39µm</a:t>
            </a:r>
            <a:r>
              <a:rPr lang="en-US" altLang="zh-CN" sz="2800" b="0" dirty="0">
                <a:ea typeface="黑体" pitchFamily="49" charset="-122"/>
              </a:rPr>
              <a:t>: </a:t>
            </a:r>
            <a:r>
              <a:rPr lang="zh-CN" altLang="en-US" sz="2400" dirty="0">
                <a:ea typeface="楷体" panose="02010609060101010101" pitchFamily="49" charset="-122"/>
              </a:rPr>
              <a:t>甲烷</a:t>
            </a:r>
            <a:endParaRPr lang="zh-CN" altLang="en-US" sz="2800" dirty="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690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69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9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69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6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3" grpId="0" animBg="1"/>
      <p:bldP spid="336904" grpId="0"/>
      <p:bldP spid="336905" grpId="0"/>
      <p:bldP spid="3369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2700338" y="188913"/>
            <a:ext cx="3494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sz="2800" b="0" dirty="0">
                <a:solidFill>
                  <a:srgbClr val="FF0000"/>
                </a:solidFill>
                <a:ea typeface="黑体" pitchFamily="49" charset="-122"/>
              </a:rPr>
              <a:t>  </a:t>
            </a:r>
            <a:r>
              <a:rPr lang="en-US" altLang="zh-CN" sz="3600" dirty="0">
                <a:solidFill>
                  <a:srgbClr val="FF0000"/>
                </a:solidFill>
                <a:latin typeface="楷体" panose="02010609060101010101" pitchFamily="49" charset="-122"/>
                <a:ea typeface="楷体" panose="02010609060101010101" pitchFamily="49" charset="-122"/>
              </a:rPr>
              <a:t>§6.4  </a:t>
            </a:r>
            <a:r>
              <a:rPr lang="en-US" altLang="zh-CN" sz="3600" dirty="0">
                <a:solidFill>
                  <a:srgbClr val="FF0000"/>
                </a:solidFill>
                <a:latin typeface="Times New Roman" pitchFamily="18" charset="0"/>
                <a:ea typeface="楷体" panose="02010609060101010101" pitchFamily="49" charset="-122"/>
              </a:rPr>
              <a:t>Q</a:t>
            </a:r>
            <a:r>
              <a:rPr lang="en-US" altLang="zh-CN" sz="3600" dirty="0">
                <a:solidFill>
                  <a:srgbClr val="FF0000"/>
                </a:solidFill>
                <a:latin typeface="楷体" panose="02010609060101010101" pitchFamily="49" charset="-122"/>
                <a:ea typeface="楷体" panose="02010609060101010101" pitchFamily="49" charset="-122"/>
              </a:rPr>
              <a:t> </a:t>
            </a:r>
            <a:r>
              <a:rPr lang="zh-CN" altLang="en-US" sz="3600" dirty="0">
                <a:solidFill>
                  <a:srgbClr val="FF0000"/>
                </a:solidFill>
                <a:latin typeface="楷体" panose="02010609060101010101" pitchFamily="49" charset="-122"/>
                <a:ea typeface="楷体" panose="02010609060101010101" pitchFamily="49" charset="-122"/>
              </a:rPr>
              <a:t>调制</a:t>
            </a:r>
            <a:endParaRPr lang="zh-CN" altLang="en-US" sz="3600" dirty="0">
              <a:latin typeface="楷体" panose="02010609060101010101" pitchFamily="49" charset="-122"/>
              <a:ea typeface="楷体" panose="02010609060101010101" pitchFamily="49" charset="-122"/>
            </a:endParaRPr>
          </a:p>
        </p:txBody>
      </p:sp>
      <p:sp>
        <p:nvSpPr>
          <p:cNvPr id="337924" name="Rectangle 4"/>
          <p:cNvSpPr>
            <a:spLocks noChangeArrowheads="1"/>
          </p:cNvSpPr>
          <p:nvPr/>
        </p:nvSpPr>
        <p:spPr bwMode="auto">
          <a:xfrm>
            <a:off x="468313" y="5516563"/>
            <a:ext cx="826928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20000"/>
              </a:lnSpc>
              <a:buFontTx/>
              <a:buChar char="•"/>
            </a:pPr>
            <a:r>
              <a:rPr lang="en-US" altLang="zh-CN" sz="2400" b="0" dirty="0">
                <a:ea typeface="黑体" pitchFamily="49" charset="-122"/>
              </a:rPr>
              <a:t> </a:t>
            </a:r>
            <a:r>
              <a:rPr lang="zh-CN" altLang="en-US" dirty="0">
                <a:latin typeface="楷体" panose="02010609060101010101" pitchFamily="49" charset="-122"/>
                <a:ea typeface="楷体" panose="02010609060101010101" pitchFamily="49" charset="-122"/>
              </a:rPr>
              <a:t>调</a:t>
            </a:r>
            <a:r>
              <a:rPr lang="en-US" altLang="zh-CN" dirty="0">
                <a:solidFill>
                  <a:srgbClr val="FF3399"/>
                </a:solidFill>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－调</a:t>
            </a:r>
            <a:r>
              <a:rPr lang="zh-CN" altLang="en-US" dirty="0">
                <a:solidFill>
                  <a:schemeClr val="accent2"/>
                </a:solidFill>
                <a:latin typeface="楷体" panose="02010609060101010101" pitchFamily="49" charset="-122"/>
                <a:ea typeface="楷体" panose="02010609060101010101" pitchFamily="49" charset="-122"/>
              </a:rPr>
              <a:t>腔内损耗</a:t>
            </a:r>
            <a:r>
              <a:rPr lang="zh-CN" altLang="en-US" sz="2400"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开关－ 执行调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功能的器件；</a:t>
            </a:r>
            <a:endParaRPr lang="zh-CN" altLang="en-US" sz="2400" dirty="0">
              <a:latin typeface="楷体" panose="02010609060101010101" pitchFamily="49" charset="-122"/>
              <a:ea typeface="楷体" panose="02010609060101010101" pitchFamily="49" charset="-122"/>
            </a:endParaRPr>
          </a:p>
          <a:p>
            <a:pPr algn="l">
              <a:lnSpc>
                <a:spcPct val="140000"/>
              </a:lnSpc>
              <a:buFontTx/>
              <a:buChar char="•"/>
            </a:pPr>
            <a:r>
              <a:rPr lang="zh-CN" altLang="en-US" sz="2400"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巨脉冲－调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产生的激光脉冲</a:t>
            </a:r>
            <a:endParaRPr lang="zh-CN" altLang="en-US" sz="2400" dirty="0">
              <a:latin typeface="楷体" panose="02010609060101010101" pitchFamily="49" charset="-122"/>
              <a:ea typeface="楷体" panose="02010609060101010101" pitchFamily="49" charset="-122"/>
            </a:endParaRPr>
          </a:p>
        </p:txBody>
      </p:sp>
      <p:grpSp>
        <p:nvGrpSpPr>
          <p:cNvPr id="2" name="Group 10"/>
          <p:cNvGrpSpPr>
            <a:grpSpLocks/>
          </p:cNvGrpSpPr>
          <p:nvPr/>
        </p:nvGrpSpPr>
        <p:grpSpPr bwMode="auto">
          <a:xfrm>
            <a:off x="468313" y="1341438"/>
            <a:ext cx="8458200" cy="1717675"/>
            <a:chOff x="295" y="845"/>
            <a:chExt cx="5328" cy="1082"/>
          </a:xfrm>
        </p:grpSpPr>
        <p:sp>
          <p:nvSpPr>
            <p:cNvPr id="10249" name="Rectangle 3"/>
            <p:cNvSpPr>
              <a:spLocks noChangeArrowheads="1"/>
            </p:cNvSpPr>
            <p:nvPr/>
          </p:nvSpPr>
          <p:spPr bwMode="auto">
            <a:xfrm>
              <a:off x="295" y="845"/>
              <a:ext cx="5328"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20000"/>
                </a:lnSpc>
                <a:spcAft>
                  <a:spcPct val="20000"/>
                </a:spcAft>
              </a:pPr>
              <a:r>
                <a:rPr lang="en-US" altLang="zh-CN" b="0" dirty="0">
                  <a:latin typeface="Times New Roman" pitchFamily="18" charset="0"/>
                  <a:ea typeface="黑体" pitchFamily="49" charset="-122"/>
                </a:rPr>
                <a:t>1. </a:t>
              </a:r>
              <a:r>
                <a:rPr lang="zh-CN" altLang="en-US" dirty="0">
                  <a:latin typeface="楷体" panose="02010609060101010101" pitchFamily="49" charset="-122"/>
                  <a:ea typeface="楷体" panose="02010609060101010101" pitchFamily="49" charset="-122"/>
                </a:rPr>
                <a:t>调</a:t>
              </a:r>
              <a:r>
                <a:rPr lang="en-US" altLang="zh-CN" dirty="0">
                  <a:latin typeface="Times New Roman" pitchFamily="18" charset="0"/>
                  <a:ea typeface="楷体" panose="02010609060101010101" pitchFamily="49" charset="-122"/>
                </a:rPr>
                <a:t>Q</a:t>
              </a:r>
              <a:r>
                <a:rPr lang="zh-CN" altLang="en-US" dirty="0">
                  <a:latin typeface="楷体" panose="02010609060101010101" pitchFamily="49" charset="-122"/>
                  <a:ea typeface="楷体" panose="02010609060101010101" pitchFamily="49" charset="-122"/>
                </a:rPr>
                <a:t>意义</a:t>
              </a:r>
            </a:p>
            <a:p>
              <a:pPr algn="l">
                <a:lnSpc>
                  <a:spcPct val="115000"/>
                </a:lnSpc>
              </a:pPr>
              <a:r>
                <a:rPr lang="zh-CN" altLang="en-US" dirty="0">
                  <a:latin typeface="楷体" panose="02010609060101010101" pitchFamily="49" charset="-122"/>
                  <a:ea typeface="楷体" panose="02010609060101010101" pitchFamily="49" charset="-122"/>
                </a:rPr>
                <a:t>    </a:t>
              </a:r>
              <a:r>
                <a:rPr lang="zh-CN" altLang="en-US" dirty="0">
                  <a:solidFill>
                    <a:srgbClr val="FF0066"/>
                  </a:solidFill>
                  <a:latin typeface="楷体" panose="02010609060101010101" pitchFamily="49" charset="-122"/>
                  <a:ea typeface="楷体" panose="02010609060101010101" pitchFamily="49" charset="-122"/>
                </a:rPr>
                <a:t>压窄光脉冲宽度</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使有限的激光能量在极短的时间内输出以</a:t>
              </a:r>
              <a:r>
                <a:rPr lang="zh-CN" altLang="en-US" dirty="0">
                  <a:solidFill>
                    <a:srgbClr val="FF0066"/>
                  </a:solidFill>
                  <a:latin typeface="楷体" panose="02010609060101010101" pitchFamily="49" charset="-122"/>
                  <a:ea typeface="楷体" panose="02010609060101010101" pitchFamily="49" charset="-122"/>
                </a:rPr>
                <a:t>提高脉冲峰值功率        </a:t>
              </a:r>
            </a:p>
          </p:txBody>
        </p:sp>
        <p:graphicFrame>
          <p:nvGraphicFramePr>
            <p:cNvPr id="10242" name="Object 5"/>
            <p:cNvGraphicFramePr>
              <a:graphicFrameLocks noChangeAspect="1"/>
            </p:cNvGraphicFramePr>
            <p:nvPr/>
          </p:nvGraphicFramePr>
          <p:xfrm>
            <a:off x="3016" y="1480"/>
            <a:ext cx="590" cy="447"/>
          </p:xfrm>
          <a:graphic>
            <a:graphicData uri="http://schemas.openxmlformats.org/presentationml/2006/ole">
              <mc:AlternateContent xmlns:mc="http://schemas.openxmlformats.org/markup-compatibility/2006">
                <mc:Choice xmlns:v="urn:schemas-microsoft-com:vml" Requires="v">
                  <p:oleObj spid="_x0000_s10251" name="公式" r:id="rId3" imgW="520560" imgH="393480" progId="Equation.3">
                    <p:embed/>
                  </p:oleObj>
                </mc:Choice>
                <mc:Fallback>
                  <p:oleObj name="公式" r:id="rId3" imgW="5205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1480"/>
                          <a:ext cx="590"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7926" name="Text Box 6"/>
          <p:cNvSpPr txBox="1">
            <a:spLocks noChangeArrowheads="1"/>
          </p:cNvSpPr>
          <p:nvPr/>
        </p:nvSpPr>
        <p:spPr bwMode="auto">
          <a:xfrm>
            <a:off x="179388" y="836613"/>
            <a:ext cx="5041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sz="2800" dirty="0">
                <a:solidFill>
                  <a:schemeClr val="accent2"/>
                </a:solidFill>
                <a:latin typeface="楷体" panose="02010609060101010101" pitchFamily="49" charset="-122"/>
                <a:ea typeface="楷体" panose="02010609060101010101" pitchFamily="49" charset="-122"/>
              </a:rPr>
              <a:t>一、</a:t>
            </a:r>
            <a:r>
              <a:rPr lang="en-US" altLang="zh-CN" sz="2800" dirty="0">
                <a:solidFill>
                  <a:schemeClr val="accent2"/>
                </a:solidFill>
                <a:latin typeface="Times New Roman" pitchFamily="18" charset="0"/>
                <a:ea typeface="楷体" panose="02010609060101010101" pitchFamily="49" charset="-122"/>
              </a:rPr>
              <a:t>Q</a:t>
            </a:r>
            <a:r>
              <a:rPr lang="zh-CN" altLang="en-US" sz="2800" dirty="0">
                <a:solidFill>
                  <a:schemeClr val="accent2"/>
                </a:solidFill>
                <a:latin typeface="楷体" panose="02010609060101010101" pitchFamily="49" charset="-122"/>
                <a:ea typeface="楷体" panose="02010609060101010101" pitchFamily="49" charset="-122"/>
              </a:rPr>
              <a:t>调制激光器工作原理</a:t>
            </a:r>
            <a:endParaRPr lang="zh-CN" altLang="en-US" sz="2800" dirty="0">
              <a:latin typeface="楷体" panose="02010609060101010101" pitchFamily="49" charset="-122"/>
              <a:ea typeface="楷体" panose="02010609060101010101" pitchFamily="49" charset="-122"/>
            </a:endParaRPr>
          </a:p>
        </p:txBody>
      </p:sp>
      <p:sp>
        <p:nvSpPr>
          <p:cNvPr id="337928" name="Rectangle 8"/>
          <p:cNvSpPr>
            <a:spLocks noChangeArrowheads="1"/>
          </p:cNvSpPr>
          <p:nvPr/>
        </p:nvSpPr>
        <p:spPr bwMode="auto">
          <a:xfrm>
            <a:off x="539750" y="2924175"/>
            <a:ext cx="8351838"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20000"/>
              </a:lnSpc>
              <a:spcAft>
                <a:spcPct val="20000"/>
              </a:spcAft>
            </a:pPr>
            <a:r>
              <a:rPr lang="en-US" altLang="zh-CN" b="0" dirty="0">
                <a:latin typeface="Times New Roman" pitchFamily="18" charset="0"/>
                <a:ea typeface="黑体" pitchFamily="49" charset="-122"/>
              </a:rPr>
              <a:t>2. </a:t>
            </a:r>
            <a:r>
              <a:rPr lang="zh-CN" altLang="en-US" dirty="0">
                <a:latin typeface="楷体" panose="02010609060101010101" pitchFamily="49" charset="-122"/>
                <a:ea typeface="楷体" panose="02010609060101010101" pitchFamily="49" charset="-122"/>
              </a:rPr>
              <a:t>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基本思路：</a:t>
            </a:r>
            <a:endParaRPr lang="zh-CN" altLang="en-US" dirty="0">
              <a:latin typeface="楷体" panose="02010609060101010101" pitchFamily="49" charset="-122"/>
              <a:ea typeface="楷体" panose="02010609060101010101" pitchFamily="49" charset="-122"/>
              <a:sym typeface="Monotype Sorts"/>
            </a:endParaRPr>
          </a:p>
          <a:p>
            <a:pPr algn="l">
              <a:lnSpc>
                <a:spcPct val="130000"/>
              </a:lnSpc>
              <a:buClr>
                <a:srgbClr val="CC0000"/>
              </a:buClr>
              <a:buFont typeface="Wingdings" pitchFamily="2" charset="2"/>
              <a:buChar char="ü"/>
            </a:pPr>
            <a:r>
              <a:rPr lang="zh-CN" altLang="en-US" dirty="0">
                <a:latin typeface="楷体" panose="02010609060101010101" pitchFamily="49" charset="-122"/>
                <a:ea typeface="楷体" panose="02010609060101010101" pitchFamily="49" charset="-122"/>
                <a:sym typeface="Monotype Sorts"/>
              </a:rPr>
              <a:t> </a:t>
            </a:r>
            <a:r>
              <a:rPr lang="zh-CN" altLang="en-US" dirty="0">
                <a:latin typeface="楷体" panose="02010609060101010101" pitchFamily="49" charset="-122"/>
                <a:ea typeface="楷体" panose="02010609060101010101" pitchFamily="49" charset="-122"/>
              </a:rPr>
              <a:t>通过某种方法使腔内</a:t>
            </a:r>
            <a:r>
              <a:rPr lang="zh-CN" altLang="en-US" dirty="0">
                <a:solidFill>
                  <a:schemeClr val="accent2"/>
                </a:solidFill>
                <a:latin typeface="楷体" panose="02010609060101010101" pitchFamily="49" charset="-122"/>
                <a:ea typeface="楷体" panose="02010609060101010101" pitchFamily="49" charset="-122"/>
              </a:rPr>
              <a:t>损耗按规定的程序</a:t>
            </a:r>
            <a:r>
              <a:rPr lang="zh-CN" altLang="en-US" dirty="0">
                <a:latin typeface="楷体" panose="02010609060101010101" pitchFamily="49" charset="-122"/>
                <a:ea typeface="楷体" panose="02010609060101010101" pitchFamily="49" charset="-122"/>
              </a:rPr>
              <a:t>变化</a:t>
            </a:r>
            <a:r>
              <a:rPr lang="zh-CN" altLang="en-US" dirty="0">
                <a:latin typeface="楷体" panose="02010609060101010101" pitchFamily="49" charset="-122"/>
                <a:ea typeface="楷体" panose="02010609060101010101" pitchFamily="49" charset="-122"/>
                <a:sym typeface="Monotype Sorts"/>
              </a:rPr>
              <a:t> </a:t>
            </a:r>
          </a:p>
          <a:p>
            <a:pPr algn="l">
              <a:lnSpc>
                <a:spcPct val="130000"/>
              </a:lnSpc>
              <a:buClr>
                <a:srgbClr val="CC0000"/>
              </a:buClr>
              <a:buFont typeface="Wingdings" pitchFamily="2" charset="2"/>
              <a:buChar char="ü"/>
            </a:pPr>
            <a:r>
              <a:rPr lang="zh-CN" altLang="en-US" dirty="0">
                <a:latin typeface="楷体" panose="02010609060101010101" pitchFamily="49" charset="-122"/>
                <a:ea typeface="楷体" panose="02010609060101010101" pitchFamily="49" charset="-122"/>
                <a:sym typeface="Monotype Sorts"/>
              </a:rPr>
              <a:t> </a:t>
            </a:r>
            <a:r>
              <a:rPr lang="zh-CN" altLang="en-US" dirty="0">
                <a:solidFill>
                  <a:schemeClr val="accent2"/>
                </a:solidFill>
                <a:latin typeface="楷体" panose="02010609060101010101" pitchFamily="49" charset="-122"/>
                <a:ea typeface="楷体" panose="02010609060101010101" pitchFamily="49" charset="-122"/>
                <a:sym typeface="Monotype Sorts"/>
              </a:rPr>
              <a:t>抑制弛豫振荡</a:t>
            </a:r>
            <a:r>
              <a:rPr lang="en-US" altLang="zh-CN" dirty="0">
                <a:latin typeface="楷体" panose="02010609060101010101" pitchFamily="49" charset="-122"/>
                <a:ea typeface="楷体" panose="02010609060101010101" pitchFamily="49" charset="-122"/>
                <a:sym typeface="Monotype Sorts"/>
              </a:rPr>
              <a:t>,</a:t>
            </a:r>
            <a:r>
              <a:rPr lang="zh-CN" altLang="en-US" dirty="0">
                <a:latin typeface="楷体" panose="02010609060101010101" pitchFamily="49" charset="-122"/>
                <a:ea typeface="楷体" panose="02010609060101010101" pitchFamily="49" charset="-122"/>
                <a:sym typeface="Monotype Sorts"/>
              </a:rPr>
              <a:t>使激光在</a:t>
            </a:r>
            <a:r>
              <a:rPr lang="el-GR" altLang="zh-CN" dirty="0">
                <a:latin typeface="楷体" panose="02010609060101010101" pitchFamily="49" charset="-122"/>
                <a:ea typeface="楷体" panose="02010609060101010101" pitchFamily="49" charset="-122"/>
                <a:sym typeface="Monotype Sorts"/>
              </a:rPr>
              <a:t>Δ</a:t>
            </a:r>
            <a:r>
              <a:rPr lang="en-US" altLang="zh-CN" dirty="0">
                <a:latin typeface="楷体" panose="02010609060101010101" pitchFamily="49" charset="-122"/>
                <a:ea typeface="楷体" panose="02010609060101010101" pitchFamily="49" charset="-122"/>
                <a:sym typeface="Monotype Sorts"/>
              </a:rPr>
              <a:t>n</a:t>
            </a:r>
            <a:r>
              <a:rPr lang="zh-CN" altLang="en-US" dirty="0">
                <a:latin typeface="楷体" panose="02010609060101010101" pitchFamily="49" charset="-122"/>
                <a:ea typeface="楷体" panose="02010609060101010101" pitchFamily="49" charset="-122"/>
                <a:sym typeface="Monotype Sorts"/>
              </a:rPr>
              <a:t>达到最大时的极短时间内发生</a:t>
            </a:r>
          </a:p>
        </p:txBody>
      </p:sp>
      <p:sp>
        <p:nvSpPr>
          <p:cNvPr id="337929" name="Rectangle 9"/>
          <p:cNvSpPr>
            <a:spLocks noChangeArrowheads="1"/>
          </p:cNvSpPr>
          <p:nvPr/>
        </p:nvSpPr>
        <p:spPr bwMode="auto">
          <a:xfrm>
            <a:off x="468313" y="5013325"/>
            <a:ext cx="8458200" cy="53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30000"/>
              </a:lnSpc>
            </a:pP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基本术语</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37924" grpId="0"/>
      <p:bldP spid="337926" grpId="0"/>
      <p:bldP spid="337928" grpId="0"/>
      <p:bldP spid="3379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5" name="Rectangle 11"/>
          <p:cNvSpPr>
            <a:spLocks noChangeArrowheads="1"/>
          </p:cNvSpPr>
          <p:nvPr/>
        </p:nvSpPr>
        <p:spPr bwMode="auto">
          <a:xfrm>
            <a:off x="539750" y="2133600"/>
            <a:ext cx="822532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50000"/>
              </a:lnSpc>
            </a:pPr>
            <a:r>
              <a:rPr lang="en-US" altLang="zh-CN" sz="2200" b="0" dirty="0">
                <a:ea typeface="黑体" pitchFamily="49" charset="-122"/>
                <a:sym typeface="Monotype Sorts"/>
              </a:rPr>
              <a:t></a:t>
            </a:r>
            <a:r>
              <a:rPr lang="en-US" altLang="zh-CN" b="0" dirty="0">
                <a:ea typeface="黑体" pitchFamily="49" charset="-122"/>
                <a:sym typeface="Monotype Sorts"/>
              </a:rPr>
              <a:t> </a:t>
            </a:r>
            <a:r>
              <a:rPr lang="zh-CN" altLang="en-US" dirty="0">
                <a:latin typeface="楷体" panose="02010609060101010101" pitchFamily="49" charset="-122"/>
                <a:ea typeface="楷体" panose="02010609060101010101" pitchFamily="49" charset="-122"/>
              </a:rPr>
              <a:t>在适当时刻</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a:t>
            </a:r>
          </a:p>
          <a:p>
            <a:pPr algn="l">
              <a:lnSpc>
                <a:spcPct val="150000"/>
              </a:lnSpc>
            </a:pPr>
            <a:r>
              <a:rPr lang="zh-CN" altLang="en-US" b="0" dirty="0">
                <a:ea typeface="黑体" pitchFamily="49" charset="-122"/>
              </a:rPr>
              <a:t>     </a:t>
            </a:r>
            <a:r>
              <a:rPr lang="zh-CN" altLang="en-US" dirty="0">
                <a:latin typeface="楷体" panose="02010609060101010101" pitchFamily="49" charset="-122"/>
                <a:ea typeface="楷体" panose="02010609060101010101" pitchFamily="49" charset="-122"/>
              </a:rPr>
              <a:t>低损耗</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高</a:t>
            </a:r>
            <a:r>
              <a:rPr lang="en-US" altLang="zh-CN" dirty="0">
                <a:latin typeface="楷体" panose="02010609060101010101" pitchFamily="49" charset="-122"/>
                <a:ea typeface="楷体" panose="02010609060101010101" pitchFamily="49" charset="-122"/>
              </a:rPr>
              <a:t>Q),</a:t>
            </a:r>
            <a:r>
              <a:rPr lang="en-US" altLang="zh-CN" b="0" dirty="0">
                <a:ea typeface="黑体" pitchFamily="49" charset="-122"/>
              </a:rPr>
              <a:t>  </a:t>
            </a:r>
            <a:r>
              <a:rPr lang="en-US" altLang="zh-CN" b="0" i="1" dirty="0" err="1">
                <a:latin typeface="Symbol" pitchFamily="18" charset="2"/>
                <a:ea typeface="黑体" pitchFamily="49" charset="-122"/>
              </a:rPr>
              <a:t>D</a:t>
            </a:r>
            <a:r>
              <a:rPr lang="en-US" altLang="zh-CN" b="0" i="1" dirty="0" err="1">
                <a:ea typeface="黑体" pitchFamily="49" charset="-122"/>
              </a:rPr>
              <a:t>n</a:t>
            </a:r>
            <a:r>
              <a:rPr lang="en-US" altLang="zh-CN" b="0" i="1" baseline="-25000" dirty="0" err="1">
                <a:ea typeface="黑体" pitchFamily="49" charset="-122"/>
              </a:rPr>
              <a:t>t</a:t>
            </a:r>
            <a:r>
              <a:rPr lang="en-US" altLang="zh-CN" b="0" i="1" baseline="-25000" dirty="0">
                <a:ea typeface="黑体" pitchFamily="49" charset="-122"/>
              </a:rPr>
              <a:t> </a:t>
            </a:r>
            <a:r>
              <a:rPr lang="zh-CN" altLang="en-US" dirty="0">
                <a:latin typeface="楷体" panose="02010609060101010101" pitchFamily="49" charset="-122"/>
                <a:ea typeface="楷体" panose="02010609060101010101" pitchFamily="49" charset="-122"/>
              </a:rPr>
              <a:t>低   受激辐射放大形成巨脉冲</a:t>
            </a:r>
            <a:endParaRPr lang="zh-CN" altLang="en-US" sz="2400" dirty="0">
              <a:solidFill>
                <a:schemeClr val="accent2"/>
              </a:solidFill>
              <a:latin typeface="楷体" panose="02010609060101010101" pitchFamily="49" charset="-122"/>
              <a:ea typeface="楷体" panose="02010609060101010101" pitchFamily="49" charset="-122"/>
            </a:endParaRPr>
          </a:p>
        </p:txBody>
      </p:sp>
      <p:sp>
        <p:nvSpPr>
          <p:cNvPr id="338946" name="Rectangle 2"/>
          <p:cNvSpPr>
            <a:spLocks noChangeArrowheads="1"/>
          </p:cNvSpPr>
          <p:nvPr/>
        </p:nvSpPr>
        <p:spPr bwMode="auto">
          <a:xfrm>
            <a:off x="323850" y="836613"/>
            <a:ext cx="6906058"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50000"/>
              </a:lnSpc>
            </a:pPr>
            <a:r>
              <a:rPr lang="en-US" altLang="zh-CN" b="0" dirty="0">
                <a:ea typeface="黑体" pitchFamily="49" charset="-122"/>
              </a:rPr>
              <a:t> </a:t>
            </a:r>
            <a:r>
              <a:rPr lang="en-US" altLang="zh-CN" sz="2200" b="0" dirty="0">
                <a:ea typeface="黑体" pitchFamily="49" charset="-122"/>
                <a:sym typeface="Monotype Sorts"/>
              </a:rPr>
              <a:t></a:t>
            </a:r>
            <a:r>
              <a:rPr lang="en-US" altLang="zh-CN" b="0" dirty="0">
                <a:ea typeface="黑体" pitchFamily="49" charset="-122"/>
                <a:sym typeface="Monotype Sorts"/>
              </a:rPr>
              <a:t> </a:t>
            </a:r>
            <a:r>
              <a:rPr lang="zh-CN" altLang="en-US" dirty="0">
                <a:latin typeface="楷体" panose="02010609060101010101" pitchFamily="49" charset="-122"/>
                <a:ea typeface="楷体" panose="02010609060101010101" pitchFamily="49" charset="-122"/>
              </a:rPr>
              <a:t>泵浦激励期间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激光产生之前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p>
          <a:p>
            <a:pPr algn="l">
              <a:lnSpc>
                <a:spcPct val="130000"/>
              </a:lnSpc>
            </a:pPr>
            <a:r>
              <a:rPr lang="zh-CN" altLang="en-US" b="0" dirty="0">
                <a:ea typeface="黑体" pitchFamily="49" charset="-122"/>
              </a:rPr>
              <a:t>     </a:t>
            </a:r>
            <a:r>
              <a:rPr lang="zh-CN" altLang="en-US" dirty="0">
                <a:latin typeface="楷体" panose="02010609060101010101" pitchFamily="49" charset="-122"/>
                <a:ea typeface="楷体" panose="02010609060101010101" pitchFamily="49" charset="-122"/>
              </a:rPr>
              <a:t>高损耗</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低</a:t>
            </a:r>
            <a:r>
              <a:rPr lang="en-US" altLang="zh-CN" dirty="0">
                <a:latin typeface="楷体" panose="02010609060101010101" pitchFamily="49" charset="-122"/>
                <a:ea typeface="楷体" panose="02010609060101010101" pitchFamily="49" charset="-122"/>
              </a:rPr>
              <a:t>Q),</a:t>
            </a:r>
            <a:r>
              <a:rPr lang="en-US" altLang="zh-CN" b="0" dirty="0">
                <a:ea typeface="黑体" pitchFamily="49" charset="-122"/>
              </a:rPr>
              <a:t> </a:t>
            </a:r>
            <a:r>
              <a:rPr lang="en-US" altLang="zh-CN" b="0" i="1" dirty="0" err="1">
                <a:latin typeface="Symbol" pitchFamily="18" charset="2"/>
                <a:ea typeface="黑体" pitchFamily="49" charset="-122"/>
              </a:rPr>
              <a:t>D</a:t>
            </a:r>
            <a:r>
              <a:rPr lang="en-US" altLang="zh-CN" b="0" i="1" dirty="0" err="1">
                <a:ea typeface="黑体" pitchFamily="49" charset="-122"/>
              </a:rPr>
              <a:t>n</a:t>
            </a:r>
            <a:r>
              <a:rPr lang="en-US" altLang="zh-CN" b="0" i="1" baseline="-25000" dirty="0" err="1">
                <a:ea typeface="黑体" pitchFamily="49" charset="-122"/>
              </a:rPr>
              <a:t>t</a:t>
            </a:r>
            <a:r>
              <a:rPr lang="en-US" altLang="zh-CN" b="0" baseline="-25000" dirty="0">
                <a:ea typeface="黑体" pitchFamily="49" charset="-122"/>
              </a:rPr>
              <a:t>  </a:t>
            </a:r>
            <a:r>
              <a:rPr lang="zh-CN" altLang="en-US" b="0" dirty="0">
                <a:ea typeface="黑体" pitchFamily="49" charset="-122"/>
              </a:rPr>
              <a:t>高      </a:t>
            </a:r>
            <a:r>
              <a:rPr lang="zh-CN" altLang="en-US" dirty="0">
                <a:ea typeface="楷体" panose="02010609060101010101" pitchFamily="49" charset="-122"/>
              </a:rPr>
              <a:t>反转粒子数积累</a:t>
            </a:r>
            <a:endParaRPr lang="zh-CN" altLang="en-US" sz="2400" dirty="0">
              <a:solidFill>
                <a:schemeClr val="accent2"/>
              </a:solidFill>
              <a:latin typeface="Times New Roman" pitchFamily="18" charset="0"/>
              <a:ea typeface="楷体" panose="02010609060101010101" pitchFamily="49" charset="-122"/>
            </a:endParaRPr>
          </a:p>
        </p:txBody>
      </p:sp>
      <p:sp>
        <p:nvSpPr>
          <p:cNvPr id="338951" name="Text Box 7"/>
          <p:cNvSpPr txBox="1">
            <a:spLocks noChangeArrowheads="1"/>
          </p:cNvSpPr>
          <p:nvPr/>
        </p:nvSpPr>
        <p:spPr bwMode="auto">
          <a:xfrm>
            <a:off x="4067175" y="5346700"/>
            <a:ext cx="4497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zh-CN" altLang="en-US" dirty="0">
                <a:solidFill>
                  <a:schemeClr val="accent2"/>
                </a:solidFill>
                <a:latin typeface="Times New Roman" pitchFamily="18" charset="0"/>
                <a:ea typeface="楷体" panose="02010609060101010101" pitchFamily="49" charset="-122"/>
              </a:rPr>
              <a:t>～激光上能级寿命～荧光寿命</a:t>
            </a:r>
          </a:p>
        </p:txBody>
      </p:sp>
      <p:sp>
        <p:nvSpPr>
          <p:cNvPr id="338952" name="Text Box 8"/>
          <p:cNvSpPr txBox="1">
            <a:spLocks noChangeArrowheads="1"/>
          </p:cNvSpPr>
          <p:nvPr/>
        </p:nvSpPr>
        <p:spPr bwMode="auto">
          <a:xfrm>
            <a:off x="6516688" y="889000"/>
            <a:ext cx="16779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dirty="0">
                <a:solidFill>
                  <a:srgbClr val="FF0066"/>
                </a:solidFill>
                <a:latin typeface="楷体" panose="02010609060101010101" pitchFamily="49" charset="-122"/>
                <a:ea typeface="楷体" panose="02010609060101010101" pitchFamily="49" charset="-122"/>
              </a:rPr>
              <a:t>Q</a:t>
            </a:r>
            <a:r>
              <a:rPr lang="zh-CN" altLang="en-US" dirty="0">
                <a:solidFill>
                  <a:srgbClr val="FF0066"/>
                </a:solidFill>
                <a:latin typeface="楷体" panose="02010609060101010101" pitchFamily="49" charset="-122"/>
                <a:ea typeface="楷体" panose="02010609060101010101" pitchFamily="49" charset="-122"/>
              </a:rPr>
              <a:t>开关关闭</a:t>
            </a:r>
          </a:p>
        </p:txBody>
      </p:sp>
      <p:sp>
        <p:nvSpPr>
          <p:cNvPr id="338953" name="Text Box 9"/>
          <p:cNvSpPr txBox="1">
            <a:spLocks noChangeArrowheads="1"/>
          </p:cNvSpPr>
          <p:nvPr/>
        </p:nvSpPr>
        <p:spPr bwMode="auto">
          <a:xfrm>
            <a:off x="6516688" y="2205038"/>
            <a:ext cx="16779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r>
              <a:rPr lang="en-US" altLang="zh-CN" dirty="0">
                <a:solidFill>
                  <a:srgbClr val="FF0066"/>
                </a:solidFill>
                <a:latin typeface="楷体" panose="02010609060101010101" pitchFamily="49" charset="-122"/>
                <a:ea typeface="楷体" panose="02010609060101010101" pitchFamily="49" charset="-122"/>
              </a:rPr>
              <a:t>Q</a:t>
            </a:r>
            <a:r>
              <a:rPr lang="zh-CN" altLang="en-US" dirty="0">
                <a:solidFill>
                  <a:srgbClr val="FF0066"/>
                </a:solidFill>
                <a:latin typeface="楷体" panose="02010609060101010101" pitchFamily="49" charset="-122"/>
                <a:ea typeface="楷体" panose="02010609060101010101" pitchFamily="49" charset="-122"/>
              </a:rPr>
              <a:t>开关打开</a:t>
            </a:r>
          </a:p>
        </p:txBody>
      </p:sp>
      <p:sp>
        <p:nvSpPr>
          <p:cNvPr id="338954" name="Text Box 10"/>
          <p:cNvSpPr txBox="1">
            <a:spLocks noChangeArrowheads="1"/>
          </p:cNvSpPr>
          <p:nvPr/>
        </p:nvSpPr>
        <p:spPr bwMode="auto">
          <a:xfrm>
            <a:off x="395288" y="260350"/>
            <a:ext cx="3529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en-US" altLang="zh-CN" dirty="0">
                <a:ea typeface="楷体" panose="02010609060101010101" pitchFamily="49" charset="-122"/>
              </a:rPr>
              <a:t> </a:t>
            </a:r>
            <a:r>
              <a:rPr lang="zh-CN" altLang="en-US" dirty="0">
                <a:ea typeface="楷体" panose="02010609060101010101" pitchFamily="49" charset="-122"/>
              </a:rPr>
              <a:t>什么是规定程序 ？</a:t>
            </a:r>
          </a:p>
        </p:txBody>
      </p:sp>
      <p:sp>
        <p:nvSpPr>
          <p:cNvPr id="21512" name="Line 13"/>
          <p:cNvSpPr>
            <a:spLocks noChangeShapeType="1"/>
          </p:cNvSpPr>
          <p:nvPr/>
        </p:nvSpPr>
        <p:spPr bwMode="auto">
          <a:xfrm flipV="1">
            <a:off x="1547813" y="3429000"/>
            <a:ext cx="0" cy="2663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zh-CN" altLang="en-US" dirty="0">
              <a:ea typeface="楷体" panose="02010609060101010101" pitchFamily="49" charset="-122"/>
            </a:endParaRPr>
          </a:p>
        </p:txBody>
      </p:sp>
      <p:grpSp>
        <p:nvGrpSpPr>
          <p:cNvPr id="2" name="Group 15"/>
          <p:cNvGrpSpPr>
            <a:grpSpLocks/>
          </p:cNvGrpSpPr>
          <p:nvPr/>
        </p:nvGrpSpPr>
        <p:grpSpPr bwMode="auto">
          <a:xfrm>
            <a:off x="457200" y="3276600"/>
            <a:ext cx="8686800" cy="3176588"/>
            <a:chOff x="288" y="2064"/>
            <a:chExt cx="5472" cy="2001"/>
          </a:xfrm>
        </p:grpSpPr>
        <p:grpSp>
          <p:nvGrpSpPr>
            <p:cNvPr id="21514" name="Group 12"/>
            <p:cNvGrpSpPr>
              <a:grpSpLocks/>
            </p:cNvGrpSpPr>
            <p:nvPr/>
          </p:nvGrpSpPr>
          <p:grpSpPr bwMode="auto">
            <a:xfrm>
              <a:off x="288" y="2064"/>
              <a:ext cx="5472" cy="2001"/>
              <a:chOff x="288" y="2064"/>
              <a:chExt cx="5472" cy="2001"/>
            </a:xfrm>
          </p:grpSpPr>
          <p:pic>
            <p:nvPicPr>
              <p:cNvPr id="21516" name="Picture 3" descr="FY5"/>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l="8586" t="8163" r="7692" b="14285"/>
              <a:stretch>
                <a:fillRect/>
              </a:stretch>
            </p:blipFill>
            <p:spPr bwMode="auto">
              <a:xfrm>
                <a:off x="288" y="2064"/>
                <a:ext cx="2184" cy="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4"/>
              <p:cNvSpPr txBox="1">
                <a:spLocks noChangeArrowheads="1"/>
              </p:cNvSpPr>
              <p:nvPr/>
            </p:nvSpPr>
            <p:spPr bwMode="auto">
              <a:xfrm>
                <a:off x="2517" y="2115"/>
                <a:ext cx="324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50000"/>
                  </a:lnSpc>
                </a:pPr>
                <a:r>
                  <a:rPr lang="zh-CN" altLang="en-US" dirty="0">
                    <a:latin typeface="楷体" panose="02010609060101010101" pitchFamily="49" charset="-122"/>
                    <a:ea typeface="楷体" panose="02010609060101010101" pitchFamily="49" charset="-122"/>
                  </a:rPr>
                  <a:t>在腔内加入</a:t>
                </a:r>
                <a:r>
                  <a:rPr lang="zh-CN" altLang="en-US" dirty="0">
                    <a:solidFill>
                      <a:schemeClr val="accent2"/>
                    </a:solidFill>
                    <a:latin typeface="楷体" panose="02010609060101010101" pitchFamily="49" charset="-122"/>
                    <a:ea typeface="楷体" panose="02010609060101010101" pitchFamily="49" charset="-122"/>
                  </a:rPr>
                  <a:t>阶跃变化的损耗机制</a:t>
                </a:r>
              </a:p>
              <a:p>
                <a:pPr algn="l">
                  <a:lnSpc>
                    <a:spcPct val="140000"/>
                  </a:lnSpc>
                </a:pPr>
                <a:r>
                  <a:rPr lang="zh-CN" altLang="en-US" dirty="0">
                    <a:latin typeface="楷体" panose="02010609060101010101" pitchFamily="49" charset="-122"/>
                    <a:ea typeface="楷体" panose="02010609060101010101" pitchFamily="49" charset="-122"/>
                  </a:rPr>
                  <a:t>适当时刻 </a:t>
                </a:r>
                <a:r>
                  <a:rPr lang="en-US" altLang="zh-CN" dirty="0">
                    <a:solidFill>
                      <a:srgbClr val="FF0000"/>
                    </a:solidFill>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泵浦   </a:t>
                </a:r>
                <a:r>
                  <a:rPr lang="en-US" altLang="zh-CN" dirty="0">
                    <a:solidFill>
                      <a:srgbClr val="FF0066"/>
                    </a:solidFill>
                    <a:latin typeface="楷体" panose="02010609060101010101" pitchFamily="49" charset="-122"/>
                    <a:ea typeface="楷体" panose="02010609060101010101" pitchFamily="49" charset="-122"/>
                  </a:rPr>
                  <a:t>Q</a:t>
                </a:r>
                <a:r>
                  <a:rPr lang="zh-CN" altLang="en-US" dirty="0">
                    <a:solidFill>
                      <a:srgbClr val="FF0066"/>
                    </a:solidFill>
                    <a:latin typeface="楷体" panose="02010609060101010101" pitchFamily="49" charset="-122"/>
                    <a:ea typeface="楷体" panose="02010609060101010101" pitchFamily="49" charset="-122"/>
                  </a:rPr>
                  <a:t>开关打开</a:t>
                </a:r>
                <a:endParaRPr lang="zh-CN" altLang="en-US" dirty="0">
                  <a:latin typeface="楷体" panose="02010609060101010101" pitchFamily="49" charset="-122"/>
                  <a:ea typeface="楷体" panose="02010609060101010101" pitchFamily="49" charset="-122"/>
                </a:endParaRPr>
              </a:p>
              <a:p>
                <a:pPr algn="l">
                  <a:lnSpc>
                    <a:spcPct val="140000"/>
                  </a:lnSpc>
                </a:pPr>
                <a:r>
                  <a:rPr lang="zh-CN" altLang="en-US" dirty="0">
                    <a:latin typeface="楷体" panose="02010609060101010101" pitchFamily="49" charset="-122"/>
                    <a:ea typeface="楷体" panose="02010609060101010101" pitchFamily="49" charset="-122"/>
                  </a:rPr>
                  <a:t>延迟时间：反转粒子数积累最多</a:t>
                </a:r>
              </a:p>
            </p:txBody>
          </p:sp>
          <p:sp>
            <p:nvSpPr>
              <p:cNvPr id="21518" name="Line 5"/>
              <p:cNvSpPr>
                <a:spLocks noChangeShapeType="1"/>
              </p:cNvSpPr>
              <p:nvPr/>
            </p:nvSpPr>
            <p:spPr bwMode="auto">
              <a:xfrm>
                <a:off x="4150" y="275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1519" name="AutoShape 6"/>
              <p:cNvSpPr>
                <a:spLocks noChangeArrowheads="1"/>
              </p:cNvSpPr>
              <p:nvPr/>
            </p:nvSpPr>
            <p:spPr bwMode="auto">
              <a:xfrm>
                <a:off x="2925" y="2841"/>
                <a:ext cx="136" cy="136"/>
              </a:xfrm>
              <a:prstGeom prst="upDownArrow">
                <a:avLst>
                  <a:gd name="adj1" fmla="val 50000"/>
                  <a:gd name="adj2" fmla="val 20000"/>
                </a:avLst>
              </a:prstGeom>
              <a:solidFill>
                <a:schemeClr val="bg1"/>
              </a:solidFill>
              <a:ln w="9525">
                <a:solidFill>
                  <a:srgbClr val="FF0000"/>
                </a:solidFill>
                <a:miter lim="800000"/>
                <a:headEnd/>
                <a:tailEnd/>
              </a:ln>
            </p:spPr>
            <p:txBody>
              <a:bodyPr vert="eaVert"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sp>
          <p:nvSpPr>
            <p:cNvPr id="21515" name="Line 14"/>
            <p:cNvSpPr>
              <a:spLocks noChangeShapeType="1"/>
            </p:cNvSpPr>
            <p:nvPr/>
          </p:nvSpPr>
          <p:spPr bwMode="auto">
            <a:xfrm flipV="1">
              <a:off x="884" y="2160"/>
              <a:ext cx="0" cy="1678"/>
            </a:xfrm>
            <a:prstGeom prst="line">
              <a:avLst/>
            </a:prstGeom>
            <a:noFill/>
            <a:ln w="9525">
              <a:solidFill>
                <a:srgbClr val="FF6600"/>
              </a:solidFill>
              <a:prstDash val="lgDash"/>
              <a:round/>
              <a:headEnd/>
              <a:tailEnd/>
            </a:ln>
            <a:extLst>
              <a:ext uri="{909E8E84-426E-40DD-AFC4-6F175D3DCCD1}">
                <a14:hiddenFill xmlns:a14="http://schemas.microsoft.com/office/drawing/2010/main">
                  <a:noFill/>
                </a14:hiddenFill>
              </a:ext>
            </a:extLst>
          </p:spPr>
          <p:txBody>
            <a:bodyPr>
              <a:spAutoFit/>
            </a:bodyPr>
            <a:lstStyle/>
            <a:p>
              <a:endParaRPr lang="zh-CN" altLang="en-US" dirty="0">
                <a:ea typeface="楷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9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8951"/>
                                        </p:tgtEl>
                                        <p:attrNameLst>
                                          <p:attrName>style.visibility</p:attrName>
                                        </p:attrNameLst>
                                      </p:cBhvr>
                                      <p:to>
                                        <p:strVal val="visible"/>
                                      </p:to>
                                    </p:set>
                                    <p:anim calcmode="lin" valueType="num">
                                      <p:cBhvr additive="base">
                                        <p:cTn id="31" dur="500" fill="hold"/>
                                        <p:tgtEl>
                                          <p:spTgt spid="338951"/>
                                        </p:tgtEl>
                                        <p:attrNameLst>
                                          <p:attrName>ppt_x</p:attrName>
                                        </p:attrNameLst>
                                      </p:cBhvr>
                                      <p:tavLst>
                                        <p:tav tm="0">
                                          <p:val>
                                            <p:strVal val="0-#ppt_w/2"/>
                                          </p:val>
                                        </p:tav>
                                        <p:tav tm="100000">
                                          <p:val>
                                            <p:strVal val="#ppt_x"/>
                                          </p:val>
                                        </p:tav>
                                      </p:tavLst>
                                    </p:anim>
                                    <p:anim calcmode="lin" valueType="num">
                                      <p:cBhvr additive="base">
                                        <p:cTn id="32" dur="500" fill="hold"/>
                                        <p:tgtEl>
                                          <p:spTgt spid="3389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5" grpId="0"/>
      <p:bldP spid="338946" grpId="0"/>
      <p:bldP spid="338951" grpId="0" autoUpdateAnimBg="0"/>
      <p:bldP spid="338952" grpId="0"/>
      <p:bldP spid="338953" grpId="0"/>
      <p:bldP spid="3389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Y5"/>
          <p:cNvPicPr>
            <a:picLocks noChangeAspect="1" noChangeArrowheads="1"/>
          </p:cNvPicPr>
          <p:nvPr/>
        </p:nvPicPr>
        <p:blipFill>
          <a:blip r:embed="rId2" cstate="print">
            <a:lum bright="-6000" contrast="18000"/>
            <a:extLst>
              <a:ext uri="{28A0092B-C50C-407E-A947-70E740481C1C}">
                <a14:useLocalDpi xmlns:a14="http://schemas.microsoft.com/office/drawing/2010/main" val="0"/>
              </a:ext>
            </a:extLst>
          </a:blip>
          <a:srcRect l="8586" t="8163" r="7692" b="14285"/>
          <a:stretch>
            <a:fillRect/>
          </a:stretch>
        </p:blipFill>
        <p:spPr bwMode="auto">
          <a:xfrm>
            <a:off x="1371600" y="304800"/>
            <a:ext cx="6172200" cy="601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323850" y="188913"/>
            <a:ext cx="2169184"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30000"/>
              </a:lnSpc>
            </a:pPr>
            <a:r>
              <a:rPr lang="zh-CN" altLang="en-US" sz="2800" dirty="0">
                <a:solidFill>
                  <a:schemeClr val="accent2"/>
                </a:solidFill>
                <a:latin typeface="楷体" panose="02010609060101010101" pitchFamily="49" charset="-122"/>
                <a:ea typeface="楷体" panose="02010609060101010101" pitchFamily="49" charset="-122"/>
              </a:rPr>
              <a:t>二、调</a:t>
            </a:r>
            <a:r>
              <a:rPr lang="en-US" altLang="zh-CN" sz="2800" dirty="0">
                <a:solidFill>
                  <a:schemeClr val="accent2"/>
                </a:solidFill>
                <a:latin typeface="楷体" panose="02010609060101010101" pitchFamily="49" charset="-122"/>
                <a:ea typeface="楷体" panose="02010609060101010101" pitchFamily="49" charset="-122"/>
              </a:rPr>
              <a:t>Q</a:t>
            </a:r>
            <a:r>
              <a:rPr lang="zh-CN" altLang="en-US" sz="2800" dirty="0">
                <a:solidFill>
                  <a:schemeClr val="accent2"/>
                </a:solidFill>
                <a:latin typeface="楷体" panose="02010609060101010101" pitchFamily="49" charset="-122"/>
                <a:ea typeface="楷体" panose="02010609060101010101" pitchFamily="49" charset="-122"/>
              </a:rPr>
              <a:t>方法</a:t>
            </a:r>
            <a:endParaRPr lang="zh-CN" altLang="en-US" sz="2400" dirty="0">
              <a:latin typeface="楷体" panose="02010609060101010101" pitchFamily="49" charset="-122"/>
              <a:ea typeface="楷体" panose="02010609060101010101" pitchFamily="49" charset="-122"/>
            </a:endParaRPr>
          </a:p>
        </p:txBody>
      </p:sp>
      <p:sp>
        <p:nvSpPr>
          <p:cNvPr id="341001" name="Text Box 9"/>
          <p:cNvSpPr txBox="1">
            <a:spLocks noChangeArrowheads="1"/>
          </p:cNvSpPr>
          <p:nvPr/>
        </p:nvSpPr>
        <p:spPr bwMode="auto">
          <a:xfrm>
            <a:off x="539750" y="3141663"/>
            <a:ext cx="81534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30000"/>
              </a:lnSpc>
              <a:buFontTx/>
              <a:buChar char="•"/>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慢开关   开关时间 </a:t>
            </a:r>
            <a:r>
              <a:rPr lang="en-US" altLang="zh-CN" dirty="0">
                <a:latin typeface="楷体" panose="02010609060101010101" pitchFamily="49" charset="-122"/>
                <a:ea typeface="楷体" panose="02010609060101010101" pitchFamily="49" charset="-122"/>
              </a:rPr>
              <a:t>&gt; </a:t>
            </a:r>
            <a:r>
              <a:rPr lang="zh-CN" altLang="en-US" dirty="0">
                <a:latin typeface="楷体" panose="02010609060101010101" pitchFamily="49" charset="-122"/>
                <a:ea typeface="楷体" panose="02010609060101010101" pitchFamily="49" charset="-122"/>
              </a:rPr>
              <a:t>脉冲建立时间   如转镜调</a:t>
            </a:r>
            <a:r>
              <a:rPr lang="en-US" altLang="zh-CN" dirty="0">
                <a:latin typeface="楷体" panose="02010609060101010101" pitchFamily="49" charset="-122"/>
                <a:ea typeface="楷体" panose="02010609060101010101" pitchFamily="49" charset="-122"/>
              </a:rPr>
              <a:t>Q</a:t>
            </a:r>
          </a:p>
          <a:p>
            <a:pPr algn="l">
              <a:lnSpc>
                <a:spcPct val="140000"/>
              </a:lnSpc>
              <a:buFontTx/>
              <a:buChar char="•"/>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快开关   开关时间 </a:t>
            </a:r>
            <a:r>
              <a:rPr lang="en-US" altLang="zh-CN" dirty="0">
                <a:latin typeface="楷体" panose="02010609060101010101" pitchFamily="49" charset="-122"/>
                <a:ea typeface="楷体" panose="02010609060101010101" pitchFamily="49" charset="-122"/>
              </a:rPr>
              <a:t>&lt; </a:t>
            </a:r>
            <a:r>
              <a:rPr lang="zh-CN" altLang="en-US" dirty="0">
                <a:latin typeface="楷体" panose="02010609060101010101" pitchFamily="49" charset="-122"/>
                <a:ea typeface="楷体" panose="02010609060101010101" pitchFamily="49" charset="-122"/>
              </a:rPr>
              <a:t>脉冲建立时间</a:t>
            </a:r>
          </a:p>
        </p:txBody>
      </p:sp>
      <p:sp>
        <p:nvSpPr>
          <p:cNvPr id="341002" name="Text Box 10"/>
          <p:cNvSpPr txBox="1">
            <a:spLocks noChangeArrowheads="1"/>
          </p:cNvSpPr>
          <p:nvPr/>
        </p:nvSpPr>
        <p:spPr bwMode="auto">
          <a:xfrm>
            <a:off x="468313" y="1844675"/>
            <a:ext cx="81502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40000"/>
              </a:lnSpc>
            </a:pPr>
            <a:r>
              <a:rPr lang="zh-CN" altLang="en-US" dirty="0">
                <a:solidFill>
                  <a:srgbClr val="FF3399"/>
                </a:solidFill>
                <a:latin typeface="楷体" panose="02010609060101010101" pitchFamily="49" charset="-122"/>
                <a:ea typeface="楷体" panose="02010609060101010101" pitchFamily="49" charset="-122"/>
              </a:rPr>
              <a:t>主动</a:t>
            </a:r>
            <a:r>
              <a:rPr lang="zh-CN" altLang="en-US" dirty="0">
                <a:latin typeface="楷体" panose="02010609060101010101" pitchFamily="49" charset="-122"/>
                <a:ea typeface="楷体" panose="02010609060101010101" pitchFamily="49" charset="-122"/>
              </a:rPr>
              <a:t>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：外加驱动源调节腔内损耗  如电光、声光调</a:t>
            </a:r>
            <a:r>
              <a:rPr lang="en-US" altLang="zh-CN" dirty="0">
                <a:latin typeface="楷体" panose="02010609060101010101" pitchFamily="49" charset="-122"/>
                <a:ea typeface="楷体" panose="02010609060101010101" pitchFamily="49" charset="-122"/>
              </a:rPr>
              <a:t>Q</a:t>
            </a:r>
          </a:p>
          <a:p>
            <a:pPr algn="l" eaLnBrk="1" hangingPunct="1">
              <a:lnSpc>
                <a:spcPct val="140000"/>
              </a:lnSpc>
            </a:pPr>
            <a:r>
              <a:rPr lang="zh-CN" altLang="en-US" dirty="0">
                <a:solidFill>
                  <a:srgbClr val="FF3399"/>
                </a:solidFill>
                <a:latin typeface="楷体" panose="02010609060101010101" pitchFamily="49" charset="-122"/>
                <a:ea typeface="楷体" panose="02010609060101010101" pitchFamily="49" charset="-122"/>
              </a:rPr>
              <a:t>被动</a:t>
            </a:r>
            <a:r>
              <a:rPr lang="zh-CN" altLang="en-US" dirty="0">
                <a:latin typeface="楷体" panose="02010609060101010101" pitchFamily="49" charset="-122"/>
                <a:ea typeface="楷体" panose="02010609060101010101" pitchFamily="49" charset="-122"/>
              </a:rPr>
              <a:t>调</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：由腔内光强调节损耗  如染料调</a:t>
            </a:r>
            <a:r>
              <a:rPr lang="en-US" altLang="zh-CN" dirty="0">
                <a:latin typeface="楷体" panose="02010609060101010101" pitchFamily="49" charset="-122"/>
                <a:ea typeface="楷体" panose="02010609060101010101" pitchFamily="49" charset="-122"/>
              </a:rPr>
              <a:t>Q</a:t>
            </a:r>
          </a:p>
        </p:txBody>
      </p:sp>
      <p:grpSp>
        <p:nvGrpSpPr>
          <p:cNvPr id="2" name="Group 14"/>
          <p:cNvGrpSpPr>
            <a:grpSpLocks/>
          </p:cNvGrpSpPr>
          <p:nvPr/>
        </p:nvGrpSpPr>
        <p:grpSpPr bwMode="auto">
          <a:xfrm>
            <a:off x="2268538" y="4292600"/>
            <a:ext cx="4343400" cy="1952625"/>
            <a:chOff x="1429" y="2704"/>
            <a:chExt cx="2736" cy="1230"/>
          </a:xfrm>
        </p:grpSpPr>
        <p:sp>
          <p:nvSpPr>
            <p:cNvPr id="23559" name="Rectangle 3"/>
            <p:cNvSpPr>
              <a:spLocks noChangeArrowheads="1"/>
            </p:cNvSpPr>
            <p:nvPr/>
          </p:nvSpPr>
          <p:spPr bwMode="auto">
            <a:xfrm>
              <a:off x="2018" y="3067"/>
              <a:ext cx="1362" cy="370"/>
            </a:xfrm>
            <a:prstGeom prst="rect">
              <a:avLst/>
            </a:prstGeom>
            <a:gradFill rotWithShape="1">
              <a:gsLst>
                <a:gs pos="0">
                  <a:srgbClr val="FF99FF"/>
                </a:gs>
                <a:gs pos="100000">
                  <a:srgbClr val="9B5D9B"/>
                </a:gs>
              </a:gsLst>
              <a:lin ang="5400000" scaled="1"/>
            </a:gradFill>
            <a:ln w="12700">
              <a:solidFill>
                <a:srgbClr val="FF99FF"/>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23560" name="Rectangle 4"/>
            <p:cNvSpPr>
              <a:spLocks noChangeArrowheads="1"/>
            </p:cNvSpPr>
            <p:nvPr/>
          </p:nvSpPr>
          <p:spPr bwMode="auto">
            <a:xfrm>
              <a:off x="1633" y="2976"/>
              <a:ext cx="74" cy="558"/>
            </a:xfrm>
            <a:prstGeom prst="rect">
              <a:avLst/>
            </a:prstGeom>
            <a:solidFill>
              <a:schemeClr val="folHlink"/>
            </a:solidFill>
            <a:ln w="12700">
              <a:solidFill>
                <a:schemeClr val="hlink"/>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23561" name="AutoShape 5"/>
            <p:cNvSpPr>
              <a:spLocks noChangeArrowheads="1"/>
            </p:cNvSpPr>
            <p:nvPr/>
          </p:nvSpPr>
          <p:spPr bwMode="auto">
            <a:xfrm rot="-8033907">
              <a:off x="3455" y="3032"/>
              <a:ext cx="524" cy="509"/>
            </a:xfrm>
            <a:prstGeom prst="rtTriangle">
              <a:avLst/>
            </a:prstGeom>
            <a:solidFill>
              <a:srgbClr val="FFFF99"/>
            </a:solidFill>
            <a:ln w="12700">
              <a:solidFill>
                <a:srgbClr val="FF3399"/>
              </a:solidFill>
              <a:miter lim="800000"/>
              <a:headEnd/>
              <a:tailEnd/>
            </a:ln>
          </p:spPr>
          <p:txBody>
            <a:bodyPr vert="eaVert"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endParaRPr lang="zh-CN" altLang="zh-CN" sz="2400" b="0">
                <a:solidFill>
                  <a:srgbClr val="FFFF99"/>
                </a:solidFill>
                <a:latin typeface="Times New Roman" pitchFamily="18" charset="0"/>
                <a:ea typeface="宋体" pitchFamily="2" charset="-122"/>
              </a:endParaRPr>
            </a:p>
          </p:txBody>
        </p:sp>
        <p:sp>
          <p:nvSpPr>
            <p:cNvPr id="23562" name="Rectangle 6"/>
            <p:cNvSpPr>
              <a:spLocks noChangeArrowheads="1"/>
            </p:cNvSpPr>
            <p:nvPr/>
          </p:nvSpPr>
          <p:spPr bwMode="auto">
            <a:xfrm>
              <a:off x="2354" y="3536"/>
              <a:ext cx="100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2000" dirty="0">
                  <a:latin typeface="Times New Roman" pitchFamily="18" charset="0"/>
                  <a:ea typeface="楷体" panose="02010609060101010101" pitchFamily="49" charset="-122"/>
                </a:rPr>
                <a:t>工作物质</a:t>
              </a:r>
            </a:p>
          </p:txBody>
        </p:sp>
        <p:sp>
          <p:nvSpPr>
            <p:cNvPr id="23563" name="Rectangle 7"/>
            <p:cNvSpPr>
              <a:spLocks noChangeArrowheads="1"/>
            </p:cNvSpPr>
            <p:nvPr/>
          </p:nvSpPr>
          <p:spPr bwMode="auto">
            <a:xfrm>
              <a:off x="1429" y="3612"/>
              <a:ext cx="6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2000" dirty="0">
                  <a:latin typeface="Times New Roman" pitchFamily="18" charset="0"/>
                  <a:ea typeface="楷体" panose="02010609060101010101" pitchFamily="49" charset="-122"/>
                </a:rPr>
                <a:t>反射镜</a:t>
              </a:r>
            </a:p>
          </p:txBody>
        </p:sp>
        <p:sp>
          <p:nvSpPr>
            <p:cNvPr id="23564" name="Rectangle 8"/>
            <p:cNvSpPr>
              <a:spLocks noChangeArrowheads="1"/>
            </p:cNvSpPr>
            <p:nvPr/>
          </p:nvSpPr>
          <p:spPr bwMode="auto">
            <a:xfrm>
              <a:off x="3523" y="3686"/>
              <a:ext cx="6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2000" dirty="0">
                  <a:latin typeface="Times New Roman" pitchFamily="18" charset="0"/>
                  <a:ea typeface="楷体" panose="02010609060101010101" pitchFamily="49" charset="-122"/>
                </a:rPr>
                <a:t>转镜</a:t>
              </a:r>
            </a:p>
          </p:txBody>
        </p:sp>
        <p:sp>
          <p:nvSpPr>
            <p:cNvPr id="23565" name="Line 11"/>
            <p:cNvSpPr>
              <a:spLocks noChangeShapeType="1"/>
            </p:cNvSpPr>
            <p:nvPr/>
          </p:nvSpPr>
          <p:spPr bwMode="auto">
            <a:xfrm>
              <a:off x="3878" y="2704"/>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3566" name="Freeform 12"/>
            <p:cNvSpPr>
              <a:spLocks/>
            </p:cNvSpPr>
            <p:nvPr/>
          </p:nvSpPr>
          <p:spPr bwMode="auto">
            <a:xfrm>
              <a:off x="3787" y="2795"/>
              <a:ext cx="182" cy="136"/>
            </a:xfrm>
            <a:custGeom>
              <a:avLst/>
              <a:gdLst>
                <a:gd name="T0" fmla="*/ 182 w 182"/>
                <a:gd name="T1" fmla="*/ 91 h 136"/>
                <a:gd name="T2" fmla="*/ 91 w 182"/>
                <a:gd name="T3" fmla="*/ 136 h 136"/>
                <a:gd name="T4" fmla="*/ 0 w 182"/>
                <a:gd name="T5" fmla="*/ 91 h 136"/>
                <a:gd name="T6" fmla="*/ 91 w 182"/>
                <a:gd name="T7" fmla="*/ 0 h 136"/>
                <a:gd name="T8" fmla="*/ 0 60000 65536"/>
                <a:gd name="T9" fmla="*/ 0 60000 65536"/>
                <a:gd name="T10" fmla="*/ 0 60000 65536"/>
                <a:gd name="T11" fmla="*/ 0 60000 65536"/>
                <a:gd name="T12" fmla="*/ 0 w 182"/>
                <a:gd name="T13" fmla="*/ 0 h 136"/>
                <a:gd name="T14" fmla="*/ 182 w 182"/>
                <a:gd name="T15" fmla="*/ 136 h 136"/>
              </a:gdLst>
              <a:ahLst/>
              <a:cxnLst>
                <a:cxn ang="T8">
                  <a:pos x="T0" y="T1"/>
                </a:cxn>
                <a:cxn ang="T9">
                  <a:pos x="T2" y="T3"/>
                </a:cxn>
                <a:cxn ang="T10">
                  <a:pos x="T4" y="T5"/>
                </a:cxn>
                <a:cxn ang="T11">
                  <a:pos x="T6" y="T7"/>
                </a:cxn>
              </a:cxnLst>
              <a:rect l="T12" t="T13" r="T14" b="T15"/>
              <a:pathLst>
                <a:path w="182" h="136">
                  <a:moveTo>
                    <a:pt x="182" y="91"/>
                  </a:moveTo>
                  <a:cubicBezTo>
                    <a:pt x="151" y="113"/>
                    <a:pt x="121" y="136"/>
                    <a:pt x="91" y="136"/>
                  </a:cubicBezTo>
                  <a:cubicBezTo>
                    <a:pt x="61" y="136"/>
                    <a:pt x="0" y="114"/>
                    <a:pt x="0" y="91"/>
                  </a:cubicBezTo>
                  <a:cubicBezTo>
                    <a:pt x="0" y="68"/>
                    <a:pt x="76" y="15"/>
                    <a:pt x="91"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sp>
        <p:nvSpPr>
          <p:cNvPr id="341005" name="Text Box 13"/>
          <p:cNvSpPr txBox="1">
            <a:spLocks noChangeArrowheads="1"/>
          </p:cNvSpPr>
          <p:nvPr/>
        </p:nvSpPr>
        <p:spPr bwMode="auto">
          <a:xfrm>
            <a:off x="250825" y="765175"/>
            <a:ext cx="88931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lnSpc>
                <a:spcPct val="130000"/>
              </a:lnSpc>
            </a:pPr>
            <a:r>
              <a:rPr lang="en-US" altLang="zh-CN" dirty="0">
                <a:solidFill>
                  <a:srgbClr val="800000"/>
                </a:solidFill>
                <a:latin typeface="楷体" panose="02010609060101010101" pitchFamily="49" charset="-122"/>
                <a:ea typeface="楷体" panose="02010609060101010101" pitchFamily="49" charset="-122"/>
                <a:sym typeface="Monotype Sorts"/>
              </a:rPr>
              <a:t></a:t>
            </a:r>
            <a:r>
              <a:rPr lang="en-US" altLang="zh-CN" dirty="0">
                <a:latin typeface="楷体" panose="02010609060101010101" pitchFamily="49" charset="-122"/>
                <a:ea typeface="楷体" panose="02010609060101010101" pitchFamily="49" charset="-122"/>
                <a:sym typeface="Monotype Sorts"/>
              </a:rPr>
              <a:t> </a:t>
            </a:r>
            <a:r>
              <a:rPr lang="zh-CN" altLang="en-US" dirty="0">
                <a:latin typeface="楷体" panose="02010609060101010101" pitchFamily="49" charset="-122"/>
                <a:ea typeface="楷体" panose="02010609060101010101" pitchFamily="49" charset="-122"/>
                <a:sym typeface="Monotype Sorts"/>
              </a:rPr>
              <a:t>转镜调</a:t>
            </a:r>
            <a:r>
              <a:rPr lang="en-US" altLang="zh-CN" dirty="0">
                <a:latin typeface="楷体" panose="02010609060101010101" pitchFamily="49" charset="-122"/>
                <a:ea typeface="楷体" panose="02010609060101010101" pitchFamily="49" charset="-122"/>
                <a:sym typeface="Monotype Sorts"/>
              </a:rPr>
              <a:t>Q</a:t>
            </a:r>
            <a:r>
              <a:rPr lang="zh-CN" altLang="en-US" dirty="0">
                <a:latin typeface="楷体" panose="02010609060101010101" pitchFamily="49" charset="-122"/>
                <a:ea typeface="楷体" panose="02010609060101010101" pitchFamily="49" charset="-122"/>
                <a:sym typeface="Monotype Sorts"/>
              </a:rPr>
              <a:t>：</a:t>
            </a:r>
            <a:r>
              <a:rPr lang="zh-CN" altLang="en-US" dirty="0">
                <a:solidFill>
                  <a:srgbClr val="FF33CC"/>
                </a:solidFill>
                <a:latin typeface="楷体" panose="02010609060101010101" pitchFamily="49" charset="-122"/>
                <a:ea typeface="楷体" panose="02010609060101010101" pitchFamily="49" charset="-122"/>
                <a:sym typeface="Monotype Sorts"/>
              </a:rPr>
              <a:t>反射</a:t>
            </a:r>
            <a:r>
              <a:rPr lang="zh-CN" altLang="en-US" dirty="0">
                <a:latin typeface="楷体" panose="02010609060101010101" pitchFamily="49" charset="-122"/>
                <a:ea typeface="楷体" panose="02010609060101010101" pitchFamily="49" charset="-122"/>
                <a:sym typeface="Monotype Sorts"/>
              </a:rPr>
              <a:t>损耗  慢开关  </a:t>
            </a:r>
            <a:r>
              <a:rPr lang="zh-CN" altLang="en-US" dirty="0">
                <a:solidFill>
                  <a:srgbClr val="800000"/>
                </a:solidFill>
                <a:latin typeface="楷体" panose="02010609060101010101" pitchFamily="49" charset="-122"/>
                <a:ea typeface="楷体" panose="02010609060101010101" pitchFamily="49" charset="-122"/>
                <a:sym typeface="Monotype Sorts"/>
              </a:rPr>
              <a:t></a:t>
            </a:r>
            <a:r>
              <a:rPr lang="zh-CN" altLang="en-US" dirty="0">
                <a:latin typeface="楷体" panose="02010609060101010101" pitchFamily="49" charset="-122"/>
                <a:ea typeface="楷体" panose="02010609060101010101" pitchFamily="49" charset="-122"/>
                <a:sym typeface="Monotype Sorts"/>
              </a:rPr>
              <a:t> </a:t>
            </a:r>
            <a:r>
              <a:rPr lang="zh-CN" altLang="en-US" dirty="0">
                <a:solidFill>
                  <a:schemeClr val="accent2"/>
                </a:solidFill>
                <a:latin typeface="楷体" panose="02010609060101010101" pitchFamily="49" charset="-122"/>
                <a:ea typeface="楷体" panose="02010609060101010101" pitchFamily="49" charset="-122"/>
                <a:sym typeface="Monotype Sorts"/>
              </a:rPr>
              <a:t>声光</a:t>
            </a:r>
            <a:r>
              <a:rPr lang="zh-CN" altLang="en-US" dirty="0">
                <a:latin typeface="楷体" panose="02010609060101010101" pitchFamily="49" charset="-122"/>
                <a:ea typeface="楷体" panose="02010609060101010101" pitchFamily="49" charset="-122"/>
                <a:sym typeface="Monotype Sorts"/>
              </a:rPr>
              <a:t>调</a:t>
            </a:r>
            <a:r>
              <a:rPr lang="en-US" altLang="zh-CN" dirty="0">
                <a:latin typeface="楷体" panose="02010609060101010101" pitchFamily="49" charset="-122"/>
                <a:ea typeface="楷体" panose="02010609060101010101" pitchFamily="49" charset="-122"/>
                <a:sym typeface="Monotype Sorts"/>
              </a:rPr>
              <a:t>Q  </a:t>
            </a:r>
            <a:r>
              <a:rPr lang="zh-CN" altLang="en-US" dirty="0">
                <a:solidFill>
                  <a:srgbClr val="FF33CC"/>
                </a:solidFill>
                <a:latin typeface="楷体" panose="02010609060101010101" pitchFamily="49" charset="-122"/>
                <a:ea typeface="楷体" panose="02010609060101010101" pitchFamily="49" charset="-122"/>
                <a:sym typeface="Monotype Sorts"/>
              </a:rPr>
              <a:t>衍射</a:t>
            </a:r>
            <a:r>
              <a:rPr lang="zh-CN" altLang="en-US" dirty="0">
                <a:latin typeface="楷体" panose="02010609060101010101" pitchFamily="49" charset="-122"/>
                <a:ea typeface="楷体" panose="02010609060101010101" pitchFamily="49" charset="-122"/>
                <a:sym typeface="Monotype Sorts"/>
              </a:rPr>
              <a:t>损耗</a:t>
            </a:r>
          </a:p>
          <a:p>
            <a:pPr algn="l">
              <a:lnSpc>
                <a:spcPct val="130000"/>
              </a:lnSpc>
            </a:pPr>
            <a:r>
              <a:rPr lang="zh-CN" altLang="en-US" dirty="0">
                <a:solidFill>
                  <a:srgbClr val="800000"/>
                </a:solidFill>
                <a:latin typeface="楷体" panose="02010609060101010101" pitchFamily="49" charset="-122"/>
                <a:ea typeface="楷体" panose="02010609060101010101" pitchFamily="49" charset="-122"/>
                <a:sym typeface="Monotype Sorts"/>
              </a:rPr>
              <a:t></a:t>
            </a:r>
            <a:r>
              <a:rPr lang="zh-CN" altLang="en-US" dirty="0">
                <a:latin typeface="楷体" panose="02010609060101010101" pitchFamily="49" charset="-122"/>
                <a:ea typeface="楷体" panose="02010609060101010101" pitchFamily="49" charset="-122"/>
                <a:sym typeface="Monotype Sorts"/>
              </a:rPr>
              <a:t> </a:t>
            </a:r>
            <a:r>
              <a:rPr lang="zh-CN" altLang="en-US" dirty="0">
                <a:solidFill>
                  <a:schemeClr val="accent2"/>
                </a:solidFill>
                <a:latin typeface="楷体" panose="02010609060101010101" pitchFamily="49" charset="-122"/>
                <a:ea typeface="楷体" panose="02010609060101010101" pitchFamily="49" charset="-122"/>
                <a:sym typeface="Monotype Sorts"/>
              </a:rPr>
              <a:t>电光</a:t>
            </a:r>
            <a:r>
              <a:rPr lang="zh-CN" altLang="en-US" dirty="0">
                <a:latin typeface="楷体" panose="02010609060101010101" pitchFamily="49" charset="-122"/>
                <a:ea typeface="楷体" panose="02010609060101010101" pitchFamily="49" charset="-122"/>
                <a:sym typeface="Monotype Sorts"/>
              </a:rPr>
              <a:t>调</a:t>
            </a:r>
            <a:r>
              <a:rPr lang="en-US" altLang="zh-CN" dirty="0">
                <a:latin typeface="楷体" panose="02010609060101010101" pitchFamily="49" charset="-122"/>
                <a:ea typeface="楷体" panose="02010609060101010101" pitchFamily="49" charset="-122"/>
                <a:sym typeface="Monotype Sorts"/>
              </a:rPr>
              <a:t>Q</a:t>
            </a:r>
            <a:r>
              <a:rPr lang="zh-CN" altLang="en-US" dirty="0">
                <a:latin typeface="楷体" panose="02010609060101010101" pitchFamily="49" charset="-122"/>
                <a:ea typeface="楷体" panose="02010609060101010101" pitchFamily="49" charset="-122"/>
                <a:sym typeface="Monotype Sorts"/>
              </a:rPr>
              <a:t>：</a:t>
            </a:r>
            <a:r>
              <a:rPr lang="zh-CN" altLang="en-US" dirty="0">
                <a:solidFill>
                  <a:srgbClr val="FF33CC"/>
                </a:solidFill>
                <a:latin typeface="楷体" panose="02010609060101010101" pitchFamily="49" charset="-122"/>
                <a:ea typeface="楷体" panose="02010609060101010101" pitchFamily="49" charset="-122"/>
                <a:sym typeface="Monotype Sorts"/>
              </a:rPr>
              <a:t>反射</a:t>
            </a:r>
            <a:r>
              <a:rPr lang="zh-CN" altLang="en-US" dirty="0">
                <a:latin typeface="楷体" panose="02010609060101010101" pitchFamily="49" charset="-122"/>
                <a:ea typeface="楷体" panose="02010609060101010101" pitchFamily="49" charset="-122"/>
                <a:sym typeface="Monotype Sorts"/>
              </a:rPr>
              <a:t>损耗  快开关  </a:t>
            </a:r>
            <a:r>
              <a:rPr lang="zh-CN" altLang="en-US" dirty="0">
                <a:solidFill>
                  <a:srgbClr val="800000"/>
                </a:solidFill>
                <a:latin typeface="楷体" panose="02010609060101010101" pitchFamily="49" charset="-122"/>
                <a:ea typeface="楷体" panose="02010609060101010101" pitchFamily="49" charset="-122"/>
                <a:sym typeface="Monotype Sorts"/>
              </a:rPr>
              <a:t></a:t>
            </a:r>
            <a:r>
              <a:rPr lang="zh-CN" altLang="en-US" dirty="0">
                <a:latin typeface="楷体" panose="02010609060101010101" pitchFamily="49" charset="-122"/>
                <a:ea typeface="楷体" panose="02010609060101010101" pitchFamily="49" charset="-122"/>
                <a:sym typeface="Monotype Sorts"/>
              </a:rPr>
              <a:t> </a:t>
            </a:r>
            <a:r>
              <a:rPr lang="zh-CN" altLang="en-US" dirty="0">
                <a:solidFill>
                  <a:schemeClr val="accent2"/>
                </a:solidFill>
                <a:latin typeface="楷体" panose="02010609060101010101" pitchFamily="49" charset="-122"/>
                <a:ea typeface="楷体" panose="02010609060101010101" pitchFamily="49" charset="-122"/>
                <a:sym typeface="Monotype Sorts"/>
              </a:rPr>
              <a:t>染料</a:t>
            </a:r>
            <a:r>
              <a:rPr lang="zh-CN" altLang="en-US" dirty="0">
                <a:latin typeface="楷体" panose="02010609060101010101" pitchFamily="49" charset="-122"/>
                <a:ea typeface="楷体" panose="02010609060101010101" pitchFamily="49" charset="-122"/>
                <a:sym typeface="Monotype Sorts"/>
              </a:rPr>
              <a:t>调</a:t>
            </a:r>
            <a:r>
              <a:rPr lang="en-US" altLang="zh-CN" dirty="0">
                <a:latin typeface="楷体" panose="02010609060101010101" pitchFamily="49" charset="-122"/>
                <a:ea typeface="楷体" panose="02010609060101010101" pitchFamily="49" charset="-122"/>
                <a:sym typeface="Monotype Sorts"/>
              </a:rPr>
              <a:t>Q  </a:t>
            </a:r>
            <a:r>
              <a:rPr lang="zh-CN" altLang="en-US" dirty="0">
                <a:solidFill>
                  <a:srgbClr val="FF33CC"/>
                </a:solidFill>
                <a:latin typeface="楷体" panose="02010609060101010101" pitchFamily="49" charset="-122"/>
                <a:ea typeface="楷体" panose="02010609060101010101" pitchFamily="49" charset="-122"/>
                <a:sym typeface="Monotype Sorts"/>
              </a:rPr>
              <a:t>吸收</a:t>
            </a:r>
            <a:r>
              <a:rPr lang="zh-CN" altLang="en-US" dirty="0">
                <a:latin typeface="楷体" panose="02010609060101010101" pitchFamily="49" charset="-122"/>
                <a:ea typeface="楷体" panose="02010609060101010101" pitchFamily="49" charset="-122"/>
                <a:sym typeface="Monotype Sorts"/>
              </a:rPr>
              <a:t>损耗</a:t>
            </a:r>
            <a:endParaRPr lang="zh-CN" altLang="en-US" dirty="0">
              <a:latin typeface="楷体" panose="02010609060101010101" pitchFamily="49" charset="-122"/>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10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10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1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P spid="341001" grpId="0"/>
      <p:bldP spid="341002" grpId="0"/>
      <p:bldP spid="3410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ChangeArrowheads="1"/>
          </p:cNvSpPr>
          <p:nvPr/>
        </p:nvSpPr>
        <p:spPr bwMode="auto">
          <a:xfrm>
            <a:off x="914400" y="533400"/>
            <a:ext cx="1143000" cy="304800"/>
          </a:xfrm>
          <a:prstGeom prst="rect">
            <a:avLst/>
          </a:prstGeom>
          <a:solidFill>
            <a:schemeClr val="bg1"/>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69" name="Text Box 3"/>
          <p:cNvSpPr txBox="1">
            <a:spLocks noChangeArrowheads="1"/>
          </p:cNvSpPr>
          <p:nvPr/>
        </p:nvSpPr>
        <p:spPr bwMode="auto">
          <a:xfrm>
            <a:off x="323850" y="260350"/>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buFontTx/>
              <a:buChar char="•"/>
            </a:pPr>
            <a:r>
              <a:rPr lang="en-US" altLang="zh-CN" sz="2800" dirty="0">
                <a:solidFill>
                  <a:schemeClr val="accent2"/>
                </a:solidFill>
                <a:latin typeface="楷体" panose="02010609060101010101" pitchFamily="49" charset="-122"/>
                <a:ea typeface="楷体" panose="02010609060101010101" pitchFamily="49" charset="-122"/>
              </a:rPr>
              <a:t> </a:t>
            </a:r>
            <a:r>
              <a:rPr lang="zh-CN" altLang="en-US" sz="2800" dirty="0">
                <a:solidFill>
                  <a:schemeClr val="accent2"/>
                </a:solidFill>
                <a:latin typeface="楷体" panose="02010609060101010101" pitchFamily="49" charset="-122"/>
                <a:ea typeface="楷体" panose="02010609060101010101" pitchFamily="49" charset="-122"/>
              </a:rPr>
              <a:t>电光调</a:t>
            </a:r>
            <a:r>
              <a:rPr lang="en-US" altLang="zh-CN" sz="2800" dirty="0">
                <a:solidFill>
                  <a:schemeClr val="accent2"/>
                </a:solidFill>
                <a:latin typeface="楷体" panose="02010609060101010101" pitchFamily="49" charset="-122"/>
                <a:ea typeface="楷体" panose="02010609060101010101" pitchFamily="49" charset="-122"/>
              </a:rPr>
              <a:t>Q</a:t>
            </a:r>
          </a:p>
        </p:txBody>
      </p:sp>
      <p:grpSp>
        <p:nvGrpSpPr>
          <p:cNvPr id="11270" name="Group 4"/>
          <p:cNvGrpSpPr>
            <a:grpSpLocks/>
          </p:cNvGrpSpPr>
          <p:nvPr/>
        </p:nvGrpSpPr>
        <p:grpSpPr bwMode="auto">
          <a:xfrm>
            <a:off x="3429000" y="685800"/>
            <a:ext cx="3352800" cy="2514600"/>
            <a:chOff x="1296" y="576"/>
            <a:chExt cx="2112" cy="1584"/>
          </a:xfrm>
        </p:grpSpPr>
        <p:pic>
          <p:nvPicPr>
            <p:cNvPr id="11302" name="Picture 5" descr="FY7"/>
            <p:cNvPicPr>
              <a:picLocks noChangeAspect="1" noChangeArrowheads="1"/>
            </p:cNvPicPr>
            <p:nvPr/>
          </p:nvPicPr>
          <p:blipFill>
            <a:blip r:embed="rId3" cstate="print">
              <a:extLst>
                <a:ext uri="{28A0092B-C50C-407E-A947-70E740481C1C}">
                  <a14:useLocalDpi xmlns:a14="http://schemas.microsoft.com/office/drawing/2010/main" val="0"/>
                </a:ext>
              </a:extLst>
            </a:blip>
            <a:srcRect l="14975" t="13829" r="46605" b="8867"/>
            <a:stretch>
              <a:fillRect/>
            </a:stretch>
          </p:blipFill>
          <p:spPr bwMode="auto">
            <a:xfrm>
              <a:off x="1296" y="576"/>
              <a:ext cx="196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3" name="Rectangle 6"/>
            <p:cNvSpPr>
              <a:spLocks noChangeArrowheads="1"/>
            </p:cNvSpPr>
            <p:nvPr/>
          </p:nvSpPr>
          <p:spPr bwMode="auto">
            <a:xfrm>
              <a:off x="2976" y="576"/>
              <a:ext cx="432" cy="288"/>
            </a:xfrm>
            <a:prstGeom prst="rect">
              <a:avLst/>
            </a:prstGeom>
            <a:solidFill>
              <a:schemeClr val="bg1"/>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sp>
        <p:nvSpPr>
          <p:cNvPr id="11271" name="Rectangle 7"/>
          <p:cNvSpPr>
            <a:spLocks noChangeArrowheads="1"/>
          </p:cNvSpPr>
          <p:nvPr/>
        </p:nvSpPr>
        <p:spPr bwMode="auto">
          <a:xfrm>
            <a:off x="1295400" y="1447800"/>
            <a:ext cx="1828800" cy="685800"/>
          </a:xfrm>
          <a:prstGeom prst="rect">
            <a:avLst/>
          </a:prstGeom>
          <a:gradFill rotWithShape="1">
            <a:gsLst>
              <a:gs pos="0">
                <a:srgbClr val="FF99FF"/>
              </a:gs>
              <a:gs pos="100000">
                <a:srgbClr val="9B5D9B"/>
              </a:gs>
            </a:gsLst>
            <a:lin ang="5400000" scaled="1"/>
          </a:gradFill>
          <a:ln w="9525">
            <a:solidFill>
              <a:srgbClr val="FF99FF"/>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2" name="Oval 8"/>
          <p:cNvSpPr>
            <a:spLocks noChangeArrowheads="1"/>
          </p:cNvSpPr>
          <p:nvPr/>
        </p:nvSpPr>
        <p:spPr bwMode="auto">
          <a:xfrm>
            <a:off x="762000" y="1066800"/>
            <a:ext cx="457200" cy="1447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3" name="Rectangle 9"/>
          <p:cNvSpPr>
            <a:spLocks noChangeArrowheads="1"/>
          </p:cNvSpPr>
          <p:nvPr/>
        </p:nvSpPr>
        <p:spPr bwMode="auto">
          <a:xfrm>
            <a:off x="457200" y="1066800"/>
            <a:ext cx="533400" cy="1447800"/>
          </a:xfrm>
          <a:prstGeom prst="rect">
            <a:avLst/>
          </a:prstGeom>
          <a:solidFill>
            <a:schemeClr val="hlink"/>
          </a:solidFill>
          <a:ln w="9525">
            <a:solidFill>
              <a:schemeClr val="hlink"/>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4" name="Oval 10"/>
          <p:cNvSpPr>
            <a:spLocks noChangeArrowheads="1"/>
          </p:cNvSpPr>
          <p:nvPr/>
        </p:nvSpPr>
        <p:spPr bwMode="auto">
          <a:xfrm>
            <a:off x="609600" y="1066800"/>
            <a:ext cx="381000" cy="1447800"/>
          </a:xfrm>
          <a:prstGeom prst="ellipse">
            <a:avLst/>
          </a:prstGeom>
          <a:solidFill>
            <a:schemeClr val="bg1"/>
          </a:solidFill>
          <a:ln w="9525">
            <a:solidFill>
              <a:schemeClr val="bg1"/>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5" name="Rectangle 11"/>
          <p:cNvSpPr>
            <a:spLocks noChangeArrowheads="1"/>
          </p:cNvSpPr>
          <p:nvPr/>
        </p:nvSpPr>
        <p:spPr bwMode="auto">
          <a:xfrm>
            <a:off x="838200" y="990600"/>
            <a:ext cx="381000" cy="1600200"/>
          </a:xfrm>
          <a:prstGeom prst="rect">
            <a:avLst/>
          </a:prstGeom>
          <a:solidFill>
            <a:schemeClr val="bg1"/>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6" name="Rectangle 12"/>
          <p:cNvSpPr>
            <a:spLocks noChangeArrowheads="1"/>
          </p:cNvSpPr>
          <p:nvPr/>
        </p:nvSpPr>
        <p:spPr bwMode="auto">
          <a:xfrm>
            <a:off x="8153400" y="990600"/>
            <a:ext cx="533400" cy="1600200"/>
          </a:xfrm>
          <a:prstGeom prst="rect">
            <a:avLst/>
          </a:prstGeom>
          <a:solidFill>
            <a:schemeClr val="hlink"/>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7" name="Oval 13"/>
          <p:cNvSpPr>
            <a:spLocks noChangeArrowheads="1"/>
          </p:cNvSpPr>
          <p:nvPr/>
        </p:nvSpPr>
        <p:spPr bwMode="auto">
          <a:xfrm>
            <a:off x="8153400" y="990600"/>
            <a:ext cx="381000" cy="1676400"/>
          </a:xfrm>
          <a:prstGeom prst="ellipse">
            <a:avLst/>
          </a:prstGeom>
          <a:solidFill>
            <a:schemeClr val="bg1"/>
          </a:solidFill>
          <a:ln w="9525">
            <a:solidFill>
              <a:schemeClr val="bg1"/>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8" name="Rectangle 14"/>
          <p:cNvSpPr>
            <a:spLocks noChangeArrowheads="1"/>
          </p:cNvSpPr>
          <p:nvPr/>
        </p:nvSpPr>
        <p:spPr bwMode="auto">
          <a:xfrm>
            <a:off x="7924800" y="914400"/>
            <a:ext cx="457200" cy="1828800"/>
          </a:xfrm>
          <a:prstGeom prst="rect">
            <a:avLst/>
          </a:prstGeom>
          <a:solidFill>
            <a:schemeClr val="bg1"/>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79" name="Oval 15"/>
          <p:cNvSpPr>
            <a:spLocks noChangeArrowheads="1"/>
          </p:cNvSpPr>
          <p:nvPr/>
        </p:nvSpPr>
        <p:spPr bwMode="auto">
          <a:xfrm>
            <a:off x="7010400" y="990600"/>
            <a:ext cx="838200" cy="1524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80" name="Oval 16"/>
          <p:cNvSpPr>
            <a:spLocks noChangeArrowheads="1"/>
          </p:cNvSpPr>
          <p:nvPr/>
        </p:nvSpPr>
        <p:spPr bwMode="auto">
          <a:xfrm>
            <a:off x="6877050" y="981075"/>
            <a:ext cx="838200" cy="1524000"/>
          </a:xfrm>
          <a:prstGeom prst="ellipse">
            <a:avLst/>
          </a:prstGeom>
          <a:solidFill>
            <a:schemeClr val="bg1"/>
          </a:solidFill>
          <a:ln w="19050">
            <a:solidFill>
              <a:schemeClr val="tx1"/>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81" name="Text Box 17"/>
          <p:cNvSpPr txBox="1">
            <a:spLocks noChangeArrowheads="1"/>
          </p:cNvSpPr>
          <p:nvPr/>
        </p:nvSpPr>
        <p:spPr bwMode="auto">
          <a:xfrm>
            <a:off x="5638800" y="1600200"/>
            <a:ext cx="3048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200" b="0" i="1">
                <a:latin typeface="Times New Roman" pitchFamily="18" charset="0"/>
                <a:ea typeface="宋体" pitchFamily="2" charset="-122"/>
              </a:rPr>
              <a:t>d</a:t>
            </a:r>
          </a:p>
        </p:txBody>
      </p:sp>
      <p:sp>
        <p:nvSpPr>
          <p:cNvPr id="11282" name="AutoShape 18"/>
          <p:cNvSpPr>
            <a:spLocks noChangeArrowheads="1"/>
          </p:cNvSpPr>
          <p:nvPr/>
        </p:nvSpPr>
        <p:spPr bwMode="auto">
          <a:xfrm>
            <a:off x="228600" y="1600200"/>
            <a:ext cx="609600" cy="304800"/>
          </a:xfrm>
          <a:prstGeom prst="leftArrow">
            <a:avLst>
              <a:gd name="adj1" fmla="val 50000"/>
              <a:gd name="adj2" fmla="val 50000"/>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1283" name="Text Box 19"/>
          <p:cNvSpPr txBox="1">
            <a:spLocks noChangeArrowheads="1"/>
          </p:cNvSpPr>
          <p:nvPr/>
        </p:nvSpPr>
        <p:spPr bwMode="auto">
          <a:xfrm>
            <a:off x="1447800" y="990600"/>
            <a:ext cx="1565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800" dirty="0">
                <a:latin typeface="Times New Roman" pitchFamily="18" charset="0"/>
                <a:ea typeface="楷体" panose="02010609060101010101" pitchFamily="49" charset="-122"/>
              </a:rPr>
              <a:t>激光工作物质</a:t>
            </a:r>
            <a:endParaRPr lang="zh-CN" altLang="en-US" sz="2400" dirty="0">
              <a:latin typeface="Times New Roman" pitchFamily="18" charset="0"/>
              <a:ea typeface="宋体" pitchFamily="2" charset="-122"/>
            </a:endParaRPr>
          </a:p>
        </p:txBody>
      </p:sp>
      <p:graphicFrame>
        <p:nvGraphicFramePr>
          <p:cNvPr id="342036" name="Object 20"/>
          <p:cNvGraphicFramePr>
            <a:graphicFrameLocks noChangeAspect="1"/>
          </p:cNvGraphicFramePr>
          <p:nvPr/>
        </p:nvGraphicFramePr>
        <p:xfrm>
          <a:off x="1752600" y="3352800"/>
          <a:ext cx="5791200" cy="835025"/>
        </p:xfrm>
        <a:graphic>
          <a:graphicData uri="http://schemas.openxmlformats.org/presentationml/2006/ole">
            <mc:AlternateContent xmlns:mc="http://schemas.openxmlformats.org/markup-compatibility/2006">
              <mc:Choice xmlns:v="urn:schemas-microsoft-com:vml" Requires="v">
                <p:oleObj spid="_x0000_s11306" name="公式" r:id="rId4" imgW="2806560" imgH="406080" progId="Equation.3">
                  <p:embed/>
                </p:oleObj>
              </mc:Choice>
              <mc:Fallback>
                <p:oleObj name="公式" r:id="rId4" imgW="2806560" imgH="40608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352800"/>
                        <a:ext cx="57912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Rectangle 21"/>
          <p:cNvSpPr>
            <a:spLocks noChangeArrowheads="1"/>
          </p:cNvSpPr>
          <p:nvPr/>
        </p:nvSpPr>
        <p:spPr bwMode="auto">
          <a:xfrm>
            <a:off x="3352800" y="533400"/>
            <a:ext cx="4648200" cy="2743200"/>
          </a:xfrm>
          <a:prstGeom prst="rect">
            <a:avLst/>
          </a:prstGeom>
          <a:noFill/>
          <a:ln w="9525">
            <a:solidFill>
              <a:srgbClr val="FF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342038" name="Object 22"/>
          <p:cNvGraphicFramePr>
            <a:graphicFrameLocks noChangeAspect="1"/>
          </p:cNvGraphicFramePr>
          <p:nvPr/>
        </p:nvGraphicFramePr>
        <p:xfrm>
          <a:off x="609600" y="4495800"/>
          <a:ext cx="1066800" cy="990600"/>
        </p:xfrm>
        <a:graphic>
          <a:graphicData uri="http://schemas.openxmlformats.org/presentationml/2006/ole">
            <mc:AlternateContent xmlns:mc="http://schemas.openxmlformats.org/markup-compatibility/2006">
              <mc:Choice xmlns:v="urn:schemas-microsoft-com:vml" Requires="v">
                <p:oleObj spid="_x0000_s11307" name="公式" r:id="rId6" imgW="406080" imgH="406080" progId="Equation.3">
                  <p:embed/>
                </p:oleObj>
              </mc:Choice>
              <mc:Fallback>
                <p:oleObj name="公式" r:id="rId6" imgW="406080" imgH="40608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495800"/>
                        <a:ext cx="1066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5" name="Line 26"/>
          <p:cNvSpPr>
            <a:spLocks noChangeShapeType="1"/>
          </p:cNvSpPr>
          <p:nvPr/>
        </p:nvSpPr>
        <p:spPr bwMode="auto">
          <a:xfrm flipV="1">
            <a:off x="7086600" y="1066800"/>
            <a:ext cx="0" cy="137160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286" name="Line 27"/>
          <p:cNvSpPr>
            <a:spLocks noChangeShapeType="1"/>
          </p:cNvSpPr>
          <p:nvPr/>
        </p:nvSpPr>
        <p:spPr bwMode="auto">
          <a:xfrm flipV="1">
            <a:off x="7239000" y="990600"/>
            <a:ext cx="0" cy="152400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287" name="Line 28"/>
          <p:cNvSpPr>
            <a:spLocks noChangeShapeType="1"/>
          </p:cNvSpPr>
          <p:nvPr/>
        </p:nvSpPr>
        <p:spPr bwMode="auto">
          <a:xfrm flipV="1">
            <a:off x="7391400" y="990600"/>
            <a:ext cx="0" cy="152400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42045" name="Text Box 29"/>
          <p:cNvSpPr txBox="1">
            <a:spLocks noChangeArrowheads="1"/>
          </p:cNvSpPr>
          <p:nvPr/>
        </p:nvSpPr>
        <p:spPr bwMode="auto">
          <a:xfrm>
            <a:off x="4267200" y="4413250"/>
            <a:ext cx="311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dirty="0">
                <a:latin typeface="Times New Roman" pitchFamily="18" charset="0"/>
                <a:ea typeface="宋体" pitchFamily="2" charset="-122"/>
              </a:rPr>
              <a:t>Q</a:t>
            </a:r>
            <a:r>
              <a:rPr lang="zh-CN" altLang="en-US" sz="2400" dirty="0">
                <a:latin typeface="Times New Roman" pitchFamily="18" charset="0"/>
                <a:ea typeface="楷体" panose="02010609060101010101" pitchFamily="49" charset="-122"/>
              </a:rPr>
              <a:t>开关关闭</a:t>
            </a:r>
            <a:r>
              <a:rPr lang="zh-CN" altLang="en-US" sz="2400" b="0" dirty="0">
                <a:latin typeface="Times New Roman" pitchFamily="18" charset="0"/>
                <a:ea typeface="宋体" pitchFamily="2" charset="-122"/>
              </a:rPr>
              <a:t>       </a:t>
            </a:r>
            <a:r>
              <a:rPr lang="en-US" altLang="zh-CN" sz="2400" b="0" dirty="0" err="1">
                <a:latin typeface="Symbol" pitchFamily="18" charset="2"/>
                <a:ea typeface="宋体" pitchFamily="2" charset="-122"/>
              </a:rPr>
              <a:t>D</a:t>
            </a:r>
            <a:r>
              <a:rPr lang="en-US" altLang="zh-CN" sz="2400" b="0" dirty="0" err="1">
                <a:latin typeface="Times New Roman" pitchFamily="18" charset="0"/>
                <a:ea typeface="宋体" pitchFamily="2" charset="-122"/>
              </a:rPr>
              <a:t>n</a:t>
            </a:r>
            <a:r>
              <a:rPr lang="zh-CN" altLang="en-US" sz="2400" dirty="0">
                <a:latin typeface="Times New Roman" pitchFamily="18" charset="0"/>
                <a:ea typeface="楷体" panose="02010609060101010101" pitchFamily="49" charset="-122"/>
              </a:rPr>
              <a:t>积累</a:t>
            </a:r>
          </a:p>
        </p:txBody>
      </p:sp>
      <p:grpSp>
        <p:nvGrpSpPr>
          <p:cNvPr id="3" name="Group 41"/>
          <p:cNvGrpSpPr>
            <a:grpSpLocks/>
          </p:cNvGrpSpPr>
          <p:nvPr/>
        </p:nvGrpSpPr>
        <p:grpSpPr bwMode="auto">
          <a:xfrm>
            <a:off x="2057400" y="4267200"/>
            <a:ext cx="1676400" cy="762000"/>
            <a:chOff x="1296" y="2688"/>
            <a:chExt cx="1056" cy="480"/>
          </a:xfrm>
        </p:grpSpPr>
        <p:sp>
          <p:nvSpPr>
            <p:cNvPr id="11297" name="Line 25"/>
            <p:cNvSpPr>
              <a:spLocks noChangeShapeType="1"/>
            </p:cNvSpPr>
            <p:nvPr/>
          </p:nvSpPr>
          <p:spPr bwMode="auto">
            <a:xfrm>
              <a:off x="2064" y="2976"/>
              <a:ext cx="192"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nvGrpSpPr>
            <p:cNvPr id="11298" name="Group 39"/>
            <p:cNvGrpSpPr>
              <a:grpSpLocks/>
            </p:cNvGrpSpPr>
            <p:nvPr/>
          </p:nvGrpSpPr>
          <p:grpSpPr bwMode="auto">
            <a:xfrm>
              <a:off x="1296" y="2688"/>
              <a:ext cx="1056" cy="303"/>
              <a:chOff x="1296" y="2688"/>
              <a:chExt cx="1056" cy="303"/>
            </a:xfrm>
          </p:grpSpPr>
          <p:sp>
            <p:nvSpPr>
              <p:cNvPr id="11299" name="Line 23"/>
              <p:cNvSpPr>
                <a:spLocks noChangeShapeType="1"/>
              </p:cNvSpPr>
              <p:nvPr/>
            </p:nvSpPr>
            <p:spPr bwMode="auto">
              <a:xfrm>
                <a:off x="1296" y="2976"/>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300" name="Line 24"/>
              <p:cNvSpPr>
                <a:spLocks noChangeShapeType="1"/>
              </p:cNvSpPr>
              <p:nvPr/>
            </p:nvSpPr>
            <p:spPr bwMode="auto">
              <a:xfrm flipV="1">
                <a:off x="1440" y="2688"/>
                <a:ext cx="0" cy="2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301" name="Text Box 33"/>
              <p:cNvSpPr txBox="1">
                <a:spLocks noChangeArrowheads="1"/>
              </p:cNvSpPr>
              <p:nvPr/>
            </p:nvSpPr>
            <p:spPr bwMode="auto">
              <a:xfrm>
                <a:off x="1670" y="27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latin typeface="Times New Roman" pitchFamily="18" charset="0"/>
                    <a:ea typeface="宋体" pitchFamily="2" charset="-122"/>
                  </a:rPr>
                  <a:t>d</a:t>
                </a:r>
              </a:p>
            </p:txBody>
          </p:sp>
        </p:grpSp>
      </p:grpSp>
      <p:grpSp>
        <p:nvGrpSpPr>
          <p:cNvPr id="5" name="Group 40"/>
          <p:cNvGrpSpPr>
            <a:grpSpLocks/>
          </p:cNvGrpSpPr>
          <p:nvPr/>
        </p:nvGrpSpPr>
        <p:grpSpPr bwMode="auto">
          <a:xfrm>
            <a:off x="2057400" y="4953000"/>
            <a:ext cx="1676400" cy="519113"/>
            <a:chOff x="1296" y="3120"/>
            <a:chExt cx="1056" cy="327"/>
          </a:xfrm>
        </p:grpSpPr>
        <p:sp>
          <p:nvSpPr>
            <p:cNvPr id="11293" name="Line 30"/>
            <p:cNvSpPr>
              <a:spLocks noChangeShapeType="1"/>
            </p:cNvSpPr>
            <p:nvPr/>
          </p:nvSpPr>
          <p:spPr bwMode="auto">
            <a:xfrm>
              <a:off x="1296" y="3408"/>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294" name="Line 31"/>
            <p:cNvSpPr>
              <a:spLocks noChangeShapeType="1"/>
            </p:cNvSpPr>
            <p:nvPr/>
          </p:nvSpPr>
          <p:spPr bwMode="auto">
            <a:xfrm flipV="1">
              <a:off x="1440" y="3120"/>
              <a:ext cx="0" cy="2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295" name="Line 32"/>
            <p:cNvSpPr>
              <a:spLocks noChangeShapeType="1"/>
            </p:cNvSpPr>
            <p:nvPr/>
          </p:nvSpPr>
          <p:spPr bwMode="auto">
            <a:xfrm flipV="1">
              <a:off x="2064" y="3120"/>
              <a:ext cx="0" cy="2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1296" name="Text Box 34"/>
            <p:cNvSpPr txBox="1">
              <a:spLocks noChangeArrowheads="1"/>
            </p:cNvSpPr>
            <p:nvPr/>
          </p:nvSpPr>
          <p:spPr bwMode="auto">
            <a:xfrm>
              <a:off x="1680" y="321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latin typeface="Times New Roman" pitchFamily="18" charset="0"/>
                  <a:ea typeface="宋体" pitchFamily="2" charset="-122"/>
                </a:rPr>
                <a:t>d</a:t>
              </a:r>
            </a:p>
          </p:txBody>
        </p:sp>
      </p:grpSp>
      <p:sp>
        <p:nvSpPr>
          <p:cNvPr id="342051" name="Text Box 35"/>
          <p:cNvSpPr txBox="1">
            <a:spLocks noChangeArrowheads="1"/>
          </p:cNvSpPr>
          <p:nvPr/>
        </p:nvSpPr>
        <p:spPr bwMode="auto">
          <a:xfrm>
            <a:off x="4267200" y="5029200"/>
            <a:ext cx="423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dirty="0">
                <a:latin typeface="Times New Roman" pitchFamily="18" charset="0"/>
                <a:ea typeface="宋体" pitchFamily="2" charset="-122"/>
              </a:rPr>
              <a:t>Q</a:t>
            </a:r>
            <a:r>
              <a:rPr lang="zh-CN" altLang="en-US" sz="2400" dirty="0">
                <a:latin typeface="楷体" panose="02010609060101010101" pitchFamily="49" charset="-122"/>
                <a:ea typeface="楷体" panose="02010609060101010101" pitchFamily="49" charset="-122"/>
              </a:rPr>
              <a:t>开关打开   振荡形成巨脉冲</a:t>
            </a:r>
          </a:p>
        </p:txBody>
      </p:sp>
      <p:sp>
        <p:nvSpPr>
          <p:cNvPr id="342052" name="Text Box 36"/>
          <p:cNvSpPr txBox="1">
            <a:spLocks noChangeArrowheads="1"/>
          </p:cNvSpPr>
          <p:nvPr/>
        </p:nvSpPr>
        <p:spPr bwMode="auto">
          <a:xfrm>
            <a:off x="381000" y="5791200"/>
            <a:ext cx="815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400" dirty="0">
                <a:solidFill>
                  <a:schemeClr val="accent2"/>
                </a:solidFill>
                <a:latin typeface="楷体" panose="02010609060101010101" pitchFamily="49" charset="-122"/>
                <a:ea typeface="楷体" panose="02010609060101010101" pitchFamily="49" charset="-122"/>
              </a:rPr>
              <a:t>思考：</a:t>
            </a:r>
            <a:r>
              <a:rPr lang="zh-CN" altLang="en-US" sz="2400" dirty="0">
                <a:latin typeface="楷体" panose="02010609060101010101" pitchFamily="49" charset="-122"/>
                <a:ea typeface="楷体" panose="02010609060101010101" pitchFamily="49" charset="-122"/>
              </a:rPr>
              <a:t>是否可以只用一个偏振控制器，</a:t>
            </a:r>
            <a:r>
              <a:rPr lang="en-US" altLang="zh-CN" sz="2400" dirty="0">
                <a:latin typeface="楷体" panose="02010609060101010101" pitchFamily="49" charset="-122"/>
                <a:ea typeface="楷体" panose="02010609060101010101" pitchFamily="49" charset="-122"/>
              </a:rPr>
              <a:t>V=?    Q</a:t>
            </a:r>
            <a:r>
              <a:rPr lang="zh-CN" altLang="en-US" sz="2400" dirty="0">
                <a:latin typeface="楷体" panose="02010609060101010101" pitchFamily="49" charset="-122"/>
                <a:ea typeface="楷体" panose="02010609060101010101" pitchFamily="49" charset="-122"/>
              </a:rPr>
              <a:t>开关关闭？</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2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20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20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20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45" grpId="0"/>
      <p:bldP spid="342051" grpId="0"/>
      <p:bldP spid="3420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Text Box 4"/>
          <p:cNvSpPr txBox="1">
            <a:spLocks noChangeArrowheads="1"/>
          </p:cNvSpPr>
          <p:nvPr/>
        </p:nvSpPr>
        <p:spPr bwMode="auto">
          <a:xfrm>
            <a:off x="468313" y="188913"/>
            <a:ext cx="2447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sz="3200" dirty="0">
                <a:solidFill>
                  <a:srgbClr val="CC0000"/>
                </a:solidFill>
                <a:ea typeface="楷体" panose="02010609060101010101" pitchFamily="49" charset="-122"/>
              </a:rPr>
              <a:t>引言</a:t>
            </a:r>
          </a:p>
        </p:txBody>
      </p:sp>
      <p:sp>
        <p:nvSpPr>
          <p:cNvPr id="324613" name="Text Box 5"/>
          <p:cNvSpPr txBox="1">
            <a:spLocks noChangeArrowheads="1"/>
          </p:cNvSpPr>
          <p:nvPr/>
        </p:nvSpPr>
        <p:spPr bwMode="auto">
          <a:xfrm>
            <a:off x="539750" y="692150"/>
            <a:ext cx="8351838" cy="115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ea typeface="楷体" panose="02010609060101010101" pitchFamily="49" charset="-122"/>
                <a:sym typeface="Monotype Sorts"/>
              </a:rPr>
              <a:t>     </a:t>
            </a:r>
            <a:r>
              <a:rPr lang="zh-CN" altLang="en-US" sz="2800" dirty="0">
                <a:ea typeface="楷体" panose="02010609060101010101" pitchFamily="49" charset="-122"/>
                <a:sym typeface="Monotype Sorts"/>
              </a:rPr>
              <a:t>一台简单激光器出射的激光束，其性能往往不能满足应用的需要。</a:t>
            </a:r>
            <a:endParaRPr lang="zh-CN" altLang="en-US" sz="2800" dirty="0">
              <a:ea typeface="楷体" panose="02010609060101010101" pitchFamily="49" charset="-122"/>
            </a:endParaRPr>
          </a:p>
        </p:txBody>
      </p:sp>
      <p:sp>
        <p:nvSpPr>
          <p:cNvPr id="324614" name="Text Box 6"/>
          <p:cNvSpPr txBox="1">
            <a:spLocks noChangeArrowheads="1"/>
          </p:cNvSpPr>
          <p:nvPr/>
        </p:nvSpPr>
        <p:spPr bwMode="auto">
          <a:xfrm>
            <a:off x="611188" y="1844675"/>
            <a:ext cx="8243887"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pPr>
            <a:r>
              <a:rPr lang="en-US" altLang="zh-CN" sz="2800" dirty="0">
                <a:solidFill>
                  <a:schemeClr val="accent2"/>
                </a:solidFill>
                <a:latin typeface="楷体" panose="02010609060101010101" pitchFamily="49" charset="-122"/>
                <a:ea typeface="楷体" panose="02010609060101010101" pitchFamily="49" charset="-122"/>
                <a:sym typeface="Monotype Sorts"/>
              </a:rPr>
              <a:t>1. </a:t>
            </a:r>
            <a:r>
              <a:rPr lang="zh-CN" altLang="en-US" sz="2800" dirty="0">
                <a:solidFill>
                  <a:schemeClr val="accent2"/>
                </a:solidFill>
                <a:latin typeface="楷体" panose="02010609060101010101" pitchFamily="49" charset="-122"/>
                <a:ea typeface="楷体" panose="02010609060101010101" pitchFamily="49" charset="-122"/>
                <a:sym typeface="Monotype Sorts"/>
              </a:rPr>
              <a:t>改善激光器输出光的</a:t>
            </a:r>
            <a:r>
              <a:rPr lang="zh-CN" altLang="en-US" sz="2800" dirty="0">
                <a:solidFill>
                  <a:srgbClr val="FF0000"/>
                </a:solidFill>
                <a:latin typeface="楷体" panose="02010609060101010101" pitchFamily="49" charset="-122"/>
                <a:ea typeface="楷体" panose="02010609060101010101" pitchFamily="49" charset="-122"/>
                <a:sym typeface="Monotype Sorts"/>
              </a:rPr>
              <a:t>时间相干性</a:t>
            </a:r>
            <a:r>
              <a:rPr lang="zh-CN" altLang="en-US" sz="2800" dirty="0">
                <a:solidFill>
                  <a:schemeClr val="accent2"/>
                </a:solidFill>
                <a:latin typeface="楷体" panose="02010609060101010101" pitchFamily="49" charset="-122"/>
                <a:ea typeface="楷体" panose="02010609060101010101" pitchFamily="49" charset="-122"/>
                <a:sym typeface="Monotype Sorts"/>
              </a:rPr>
              <a:t>或</a:t>
            </a:r>
            <a:r>
              <a:rPr lang="zh-CN" altLang="en-US" sz="2800" dirty="0">
                <a:solidFill>
                  <a:srgbClr val="FF0000"/>
                </a:solidFill>
                <a:latin typeface="楷体" panose="02010609060101010101" pitchFamily="49" charset="-122"/>
                <a:ea typeface="楷体" panose="02010609060101010101" pitchFamily="49" charset="-122"/>
                <a:sym typeface="Monotype Sorts"/>
              </a:rPr>
              <a:t>空间相干性</a:t>
            </a:r>
            <a:endParaRPr lang="zh-CN" altLang="en-US" sz="2800" dirty="0">
              <a:latin typeface="楷体" panose="02010609060101010101" pitchFamily="49" charset="-122"/>
              <a:ea typeface="楷体" panose="02010609060101010101" pitchFamily="49" charset="-122"/>
            </a:endParaRPr>
          </a:p>
        </p:txBody>
      </p:sp>
      <p:sp>
        <p:nvSpPr>
          <p:cNvPr id="324615" name="Text Box 7"/>
          <p:cNvSpPr txBox="1">
            <a:spLocks noChangeArrowheads="1"/>
          </p:cNvSpPr>
          <p:nvPr/>
        </p:nvSpPr>
        <p:spPr bwMode="auto">
          <a:xfrm>
            <a:off x="1258888" y="2565400"/>
            <a:ext cx="30241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模式选择</a:t>
            </a:r>
            <a:endParaRPr lang="zh-CN" altLang="en-US" dirty="0">
              <a:ea typeface="楷体" panose="02010609060101010101" pitchFamily="49" charset="-122"/>
            </a:endParaRPr>
          </a:p>
        </p:txBody>
      </p:sp>
      <p:sp>
        <p:nvSpPr>
          <p:cNvPr id="324616" name="Text Box 8"/>
          <p:cNvSpPr txBox="1">
            <a:spLocks noChangeArrowheads="1"/>
          </p:cNvSpPr>
          <p:nvPr/>
        </p:nvSpPr>
        <p:spPr bwMode="auto">
          <a:xfrm>
            <a:off x="1258888" y="3141663"/>
            <a:ext cx="16557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稳频        </a:t>
            </a:r>
          </a:p>
        </p:txBody>
      </p:sp>
      <p:sp>
        <p:nvSpPr>
          <p:cNvPr id="324617" name="Text Box 9"/>
          <p:cNvSpPr txBox="1">
            <a:spLocks noChangeArrowheads="1"/>
          </p:cNvSpPr>
          <p:nvPr/>
        </p:nvSpPr>
        <p:spPr bwMode="auto">
          <a:xfrm>
            <a:off x="1258888" y="3644900"/>
            <a:ext cx="2519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注入锁定</a:t>
            </a:r>
            <a:endParaRPr lang="zh-CN" altLang="en-US" dirty="0">
              <a:ea typeface="楷体" panose="02010609060101010101" pitchFamily="49" charset="-122"/>
            </a:endParaRPr>
          </a:p>
        </p:txBody>
      </p:sp>
      <p:sp>
        <p:nvSpPr>
          <p:cNvPr id="324619" name="Text Box 11"/>
          <p:cNvSpPr txBox="1">
            <a:spLocks noChangeArrowheads="1"/>
          </p:cNvSpPr>
          <p:nvPr/>
        </p:nvSpPr>
        <p:spPr bwMode="auto">
          <a:xfrm>
            <a:off x="539750" y="4221163"/>
            <a:ext cx="74882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solidFill>
                  <a:schemeClr val="accent2"/>
                </a:solidFill>
                <a:ea typeface="楷体" panose="02010609060101010101" pitchFamily="49" charset="-122"/>
                <a:sym typeface="Monotype Sorts"/>
              </a:rPr>
              <a:t>2. </a:t>
            </a:r>
            <a:r>
              <a:rPr lang="zh-CN" altLang="en-US" dirty="0">
                <a:solidFill>
                  <a:schemeClr val="accent2"/>
                </a:solidFill>
                <a:ea typeface="楷体" panose="02010609060101010101" pitchFamily="49" charset="-122"/>
                <a:sym typeface="Monotype Sorts"/>
              </a:rPr>
              <a:t>获得</a:t>
            </a:r>
            <a:r>
              <a:rPr lang="zh-CN" altLang="en-US" dirty="0">
                <a:solidFill>
                  <a:srgbClr val="FF0000"/>
                </a:solidFill>
                <a:ea typeface="楷体" panose="02010609060101010101" pitchFamily="49" charset="-122"/>
                <a:sym typeface="Monotype Sorts"/>
              </a:rPr>
              <a:t>窄脉冲高峰值功率</a:t>
            </a:r>
            <a:r>
              <a:rPr lang="zh-CN" altLang="en-US" dirty="0">
                <a:solidFill>
                  <a:schemeClr val="accent2"/>
                </a:solidFill>
                <a:ea typeface="楷体" panose="02010609060101010101" pitchFamily="49" charset="-122"/>
                <a:sym typeface="Monotype Sorts"/>
              </a:rPr>
              <a:t>的激光束</a:t>
            </a:r>
            <a:endParaRPr lang="zh-CN" altLang="en-US" dirty="0">
              <a:ea typeface="楷体" panose="02010609060101010101" pitchFamily="49" charset="-122"/>
            </a:endParaRPr>
          </a:p>
        </p:txBody>
      </p:sp>
      <p:sp>
        <p:nvSpPr>
          <p:cNvPr id="324620" name="Text Box 12"/>
          <p:cNvSpPr txBox="1">
            <a:spLocks noChangeArrowheads="1"/>
          </p:cNvSpPr>
          <p:nvPr/>
        </p:nvSpPr>
        <p:spPr bwMode="auto">
          <a:xfrm>
            <a:off x="1258888" y="4797425"/>
            <a:ext cx="3168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Symbol" pitchFamily="18" charset="2"/>
              </a:rPr>
              <a:t>  </a:t>
            </a:r>
            <a:r>
              <a:rPr lang="en-US" altLang="zh-CN" dirty="0">
                <a:ea typeface="楷体" panose="02010609060101010101" pitchFamily="49" charset="-122"/>
                <a:sym typeface="Monotype Sorts"/>
              </a:rPr>
              <a:t>Q</a:t>
            </a:r>
            <a:r>
              <a:rPr lang="zh-CN" altLang="en-US" dirty="0">
                <a:ea typeface="楷体" panose="02010609060101010101" pitchFamily="49" charset="-122"/>
                <a:sym typeface="Monotype Sorts"/>
              </a:rPr>
              <a:t>调制</a:t>
            </a:r>
            <a:r>
              <a:rPr lang="zh-CN" altLang="en-US" dirty="0">
                <a:ea typeface="楷体" panose="02010609060101010101" pitchFamily="49" charset="-122"/>
                <a:sym typeface="Symbol" pitchFamily="18" charset="2"/>
              </a:rPr>
              <a:t>       </a:t>
            </a:r>
            <a:endParaRPr lang="zh-CN" altLang="en-US" dirty="0">
              <a:ea typeface="楷体" panose="02010609060101010101" pitchFamily="49" charset="-122"/>
            </a:endParaRPr>
          </a:p>
        </p:txBody>
      </p:sp>
      <p:sp>
        <p:nvSpPr>
          <p:cNvPr id="324621" name="Text Box 13"/>
          <p:cNvSpPr txBox="1">
            <a:spLocks noChangeArrowheads="1"/>
          </p:cNvSpPr>
          <p:nvPr/>
        </p:nvSpPr>
        <p:spPr bwMode="auto">
          <a:xfrm>
            <a:off x="1258888" y="5373688"/>
            <a:ext cx="18716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增益开关</a:t>
            </a:r>
            <a:endParaRPr lang="zh-CN" altLang="en-US" dirty="0">
              <a:ea typeface="楷体" panose="02010609060101010101" pitchFamily="49" charset="-122"/>
            </a:endParaRPr>
          </a:p>
        </p:txBody>
      </p:sp>
      <p:sp>
        <p:nvSpPr>
          <p:cNvPr id="324622" name="Text Box 14"/>
          <p:cNvSpPr txBox="1">
            <a:spLocks noChangeArrowheads="1"/>
          </p:cNvSpPr>
          <p:nvPr/>
        </p:nvSpPr>
        <p:spPr bwMode="auto">
          <a:xfrm>
            <a:off x="1187450" y="5949950"/>
            <a:ext cx="12969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en-US" altLang="zh-CN" dirty="0">
                <a:ea typeface="楷体" panose="02010609060101010101" pitchFamily="49" charset="-122"/>
                <a:sym typeface="Symbol" pitchFamily="18" charset="2"/>
              </a:rPr>
              <a:t>   </a:t>
            </a:r>
            <a:r>
              <a:rPr lang="zh-CN" altLang="en-US" dirty="0">
                <a:ea typeface="楷体" panose="02010609060101010101" pitchFamily="49" charset="-122"/>
                <a:sym typeface="Monotype Sorts"/>
              </a:rPr>
              <a:t>锁模</a:t>
            </a:r>
          </a:p>
        </p:txBody>
      </p:sp>
      <p:sp>
        <p:nvSpPr>
          <p:cNvPr id="12" name="Text Box 7"/>
          <p:cNvSpPr txBox="1">
            <a:spLocks noChangeArrowheads="1"/>
          </p:cNvSpPr>
          <p:nvPr/>
        </p:nvSpPr>
        <p:spPr bwMode="auto">
          <a:xfrm>
            <a:off x="3857625" y="2571750"/>
            <a:ext cx="3024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光隔离</a:t>
            </a:r>
            <a:endParaRPr lang="zh-CN" altLang="en-US" dirty="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46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46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46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46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46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62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462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P spid="324613" grpId="0"/>
      <p:bldP spid="324614" grpId="0"/>
      <p:bldP spid="324615" grpId="0"/>
      <p:bldP spid="324616" grpId="0"/>
      <p:bldP spid="324617" grpId="0"/>
      <p:bldP spid="324619" grpId="0"/>
      <p:bldP spid="324620" grpId="0"/>
      <p:bldP spid="324621" grpId="0"/>
      <p:bldP spid="324622"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457200" y="533400"/>
            <a:ext cx="6278563" cy="2552700"/>
            <a:chOff x="288" y="336"/>
            <a:chExt cx="3955" cy="1608"/>
          </a:xfrm>
        </p:grpSpPr>
        <p:grpSp>
          <p:nvGrpSpPr>
            <p:cNvPr id="12329" name="Group 54"/>
            <p:cNvGrpSpPr>
              <a:grpSpLocks/>
            </p:cNvGrpSpPr>
            <p:nvPr/>
          </p:nvGrpSpPr>
          <p:grpSpPr bwMode="auto">
            <a:xfrm>
              <a:off x="288" y="336"/>
              <a:ext cx="3955" cy="1594"/>
              <a:chOff x="288" y="336"/>
              <a:chExt cx="3955" cy="1594"/>
            </a:xfrm>
          </p:grpSpPr>
          <p:sp>
            <p:nvSpPr>
              <p:cNvPr id="12334" name="Rectangle 2" descr="50%"/>
              <p:cNvSpPr>
                <a:spLocks noChangeArrowheads="1"/>
              </p:cNvSpPr>
              <p:nvPr/>
            </p:nvSpPr>
            <p:spPr bwMode="auto">
              <a:xfrm>
                <a:off x="644" y="614"/>
                <a:ext cx="140" cy="873"/>
              </a:xfrm>
              <a:prstGeom prst="rect">
                <a:avLst/>
              </a:prstGeom>
              <a:pattFill prst="pct50">
                <a:fgClr>
                  <a:srgbClr val="3366FF"/>
                </a:fgClr>
                <a:bgClr>
                  <a:srgbClr val="FFFFFF"/>
                </a:bgClr>
              </a:patt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35" name="Rectangle 3"/>
              <p:cNvSpPr>
                <a:spLocks noChangeArrowheads="1"/>
              </p:cNvSpPr>
              <p:nvPr/>
            </p:nvSpPr>
            <p:spPr bwMode="auto">
              <a:xfrm>
                <a:off x="1041" y="823"/>
                <a:ext cx="1481" cy="454"/>
              </a:xfrm>
              <a:prstGeom prst="rect">
                <a:avLst/>
              </a:prstGeom>
              <a:gradFill rotWithShape="0">
                <a:gsLst>
                  <a:gs pos="0">
                    <a:srgbClr val="3366FF"/>
                  </a:gs>
                  <a:gs pos="100000">
                    <a:srgbClr val="182F76"/>
                  </a:gs>
                </a:gsLst>
                <a:lin ang="5400000" scaled="1"/>
              </a:gra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36" name="Rectangle 4" descr="浅色横线"/>
              <p:cNvSpPr>
                <a:spLocks noChangeArrowheads="1"/>
              </p:cNvSpPr>
              <p:nvPr/>
            </p:nvSpPr>
            <p:spPr bwMode="auto">
              <a:xfrm>
                <a:off x="2832" y="576"/>
                <a:ext cx="331" cy="907"/>
              </a:xfrm>
              <a:prstGeom prst="rect">
                <a:avLst/>
              </a:prstGeom>
              <a:pattFill prst="ltHorz">
                <a:fgClr>
                  <a:srgbClr val="FF6699"/>
                </a:fgClr>
                <a:bgClr>
                  <a:schemeClr val="bg1"/>
                </a:bgClr>
              </a:pattFill>
              <a:ln w="254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37" name="Line 8"/>
              <p:cNvSpPr>
                <a:spLocks noChangeShapeType="1"/>
              </p:cNvSpPr>
              <p:nvPr/>
            </p:nvSpPr>
            <p:spPr bwMode="auto">
              <a:xfrm flipH="1">
                <a:off x="288" y="1071"/>
                <a:ext cx="254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38" name="Line 9"/>
              <p:cNvSpPr>
                <a:spLocks noChangeShapeType="1"/>
              </p:cNvSpPr>
              <p:nvPr/>
            </p:nvSpPr>
            <p:spPr bwMode="auto">
              <a:xfrm flipV="1">
                <a:off x="3175" y="1056"/>
                <a:ext cx="617" cy="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39" name="Rectangle 10" descr="50%"/>
              <p:cNvSpPr>
                <a:spLocks noChangeArrowheads="1"/>
              </p:cNvSpPr>
              <p:nvPr/>
            </p:nvSpPr>
            <p:spPr bwMode="auto">
              <a:xfrm>
                <a:off x="3792" y="576"/>
                <a:ext cx="141" cy="915"/>
              </a:xfrm>
              <a:prstGeom prst="rect">
                <a:avLst/>
              </a:prstGeom>
              <a:pattFill prst="pct50">
                <a:fgClr>
                  <a:srgbClr val="3366FF"/>
                </a:fgClr>
                <a:bgClr>
                  <a:srgbClr val="FFFFFF"/>
                </a:bgClr>
              </a:patt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40" name="Line 11"/>
              <p:cNvSpPr>
                <a:spLocks noChangeShapeType="1"/>
              </p:cNvSpPr>
              <p:nvPr/>
            </p:nvSpPr>
            <p:spPr bwMode="auto">
              <a:xfrm>
                <a:off x="3216" y="1152"/>
                <a:ext cx="528"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41" name="Line 12"/>
              <p:cNvSpPr>
                <a:spLocks noChangeShapeType="1"/>
              </p:cNvSpPr>
              <p:nvPr/>
            </p:nvSpPr>
            <p:spPr bwMode="auto">
              <a:xfrm flipV="1">
                <a:off x="3216" y="864"/>
                <a:ext cx="528"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42" name="Line 14"/>
              <p:cNvSpPr>
                <a:spLocks noChangeShapeType="1"/>
              </p:cNvSpPr>
              <p:nvPr/>
            </p:nvSpPr>
            <p:spPr bwMode="auto">
              <a:xfrm flipV="1">
                <a:off x="3022" y="1487"/>
                <a:ext cx="0" cy="17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43" name="Rectangle 15"/>
              <p:cNvSpPr>
                <a:spLocks noChangeArrowheads="1"/>
              </p:cNvSpPr>
              <p:nvPr/>
            </p:nvSpPr>
            <p:spPr bwMode="auto">
              <a:xfrm>
                <a:off x="1336" y="1407"/>
                <a:ext cx="1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a:latin typeface="Times New Roman" pitchFamily="18" charset="0"/>
                    <a:ea typeface="宋体" pitchFamily="2" charset="-122"/>
                  </a:rPr>
                  <a:t>工作物质</a:t>
                </a:r>
              </a:p>
            </p:txBody>
          </p:sp>
          <p:sp>
            <p:nvSpPr>
              <p:cNvPr id="12344" name="Rectangle 16"/>
              <p:cNvSpPr>
                <a:spLocks noChangeArrowheads="1"/>
              </p:cNvSpPr>
              <p:nvPr/>
            </p:nvSpPr>
            <p:spPr bwMode="auto">
              <a:xfrm>
                <a:off x="442" y="1617"/>
                <a:ext cx="64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a:latin typeface="Times New Roman" pitchFamily="18" charset="0"/>
                    <a:ea typeface="宋体" pitchFamily="2" charset="-122"/>
                  </a:rPr>
                  <a:t>反射镜</a:t>
                </a:r>
              </a:p>
            </p:txBody>
          </p:sp>
          <p:sp>
            <p:nvSpPr>
              <p:cNvPr id="12345" name="Rectangle 17"/>
              <p:cNvSpPr>
                <a:spLocks noChangeArrowheads="1"/>
              </p:cNvSpPr>
              <p:nvPr/>
            </p:nvSpPr>
            <p:spPr bwMode="auto">
              <a:xfrm>
                <a:off x="3600" y="1632"/>
                <a:ext cx="64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a:latin typeface="Times New Roman" pitchFamily="18" charset="0"/>
                    <a:ea typeface="宋体" pitchFamily="2" charset="-122"/>
                  </a:rPr>
                  <a:t>反射镜</a:t>
                </a:r>
              </a:p>
            </p:txBody>
          </p:sp>
          <p:sp>
            <p:nvSpPr>
              <p:cNvPr id="12346" name="Rectangle 18"/>
              <p:cNvSpPr>
                <a:spLocks noChangeArrowheads="1"/>
              </p:cNvSpPr>
              <p:nvPr/>
            </p:nvSpPr>
            <p:spPr bwMode="auto">
              <a:xfrm>
                <a:off x="2725" y="1701"/>
                <a:ext cx="68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a:latin typeface="Times New Roman" pitchFamily="18" charset="0"/>
                    <a:ea typeface="宋体" pitchFamily="2" charset="-122"/>
                  </a:rPr>
                  <a:t>驱动源</a:t>
                </a:r>
              </a:p>
            </p:txBody>
          </p:sp>
          <p:sp>
            <p:nvSpPr>
              <p:cNvPr id="12347" name="Rectangle 19"/>
              <p:cNvSpPr>
                <a:spLocks noChangeArrowheads="1"/>
              </p:cNvSpPr>
              <p:nvPr/>
            </p:nvSpPr>
            <p:spPr bwMode="auto">
              <a:xfrm>
                <a:off x="2688" y="336"/>
                <a:ext cx="8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a:latin typeface="Times New Roman" pitchFamily="18" charset="0"/>
                    <a:ea typeface="宋体" pitchFamily="2" charset="-122"/>
                  </a:rPr>
                  <a:t>声光介质</a:t>
                </a:r>
              </a:p>
            </p:txBody>
          </p:sp>
        </p:grpSp>
        <p:sp>
          <p:nvSpPr>
            <p:cNvPr id="12330" name="Line 5"/>
            <p:cNvSpPr>
              <a:spLocks noChangeShapeType="1"/>
            </p:cNvSpPr>
            <p:nvPr/>
          </p:nvSpPr>
          <p:spPr bwMode="auto">
            <a:xfrm>
              <a:off x="2828" y="1406"/>
              <a:ext cx="3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31" name="Line 6"/>
            <p:cNvSpPr>
              <a:spLocks noChangeShapeType="1"/>
            </p:cNvSpPr>
            <p:nvPr/>
          </p:nvSpPr>
          <p:spPr bwMode="auto">
            <a:xfrm>
              <a:off x="2828" y="652"/>
              <a:ext cx="3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32" name="Line 7"/>
            <p:cNvSpPr>
              <a:spLocks noChangeShapeType="1"/>
            </p:cNvSpPr>
            <p:nvPr/>
          </p:nvSpPr>
          <p:spPr bwMode="auto">
            <a:xfrm>
              <a:off x="2828" y="1071"/>
              <a:ext cx="33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33" name="Rectangle 13"/>
            <p:cNvSpPr>
              <a:spLocks noChangeArrowheads="1"/>
            </p:cNvSpPr>
            <p:nvPr/>
          </p:nvSpPr>
          <p:spPr bwMode="auto">
            <a:xfrm>
              <a:off x="2688" y="1665"/>
              <a:ext cx="624"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sp>
        <p:nvSpPr>
          <p:cNvPr id="12295" name="Line 30"/>
          <p:cNvSpPr>
            <a:spLocks noChangeShapeType="1"/>
          </p:cNvSpPr>
          <p:nvPr/>
        </p:nvSpPr>
        <p:spPr bwMode="auto">
          <a:xfrm>
            <a:off x="5943600" y="5638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296" name="Line 32"/>
          <p:cNvSpPr>
            <a:spLocks noChangeShapeType="1"/>
          </p:cNvSpPr>
          <p:nvPr/>
        </p:nvSpPr>
        <p:spPr bwMode="auto">
          <a:xfrm>
            <a:off x="6248400" y="60198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nvGrpSpPr>
          <p:cNvPr id="4" name="Group 59"/>
          <p:cNvGrpSpPr>
            <a:grpSpLocks/>
          </p:cNvGrpSpPr>
          <p:nvPr/>
        </p:nvGrpSpPr>
        <p:grpSpPr bwMode="auto">
          <a:xfrm>
            <a:off x="5638800" y="4419600"/>
            <a:ext cx="2859088" cy="1905000"/>
            <a:chOff x="3552" y="2784"/>
            <a:chExt cx="1801" cy="1200"/>
          </a:xfrm>
        </p:grpSpPr>
        <p:grpSp>
          <p:nvGrpSpPr>
            <p:cNvPr id="12312" name="Group 58"/>
            <p:cNvGrpSpPr>
              <a:grpSpLocks/>
            </p:cNvGrpSpPr>
            <p:nvPr/>
          </p:nvGrpSpPr>
          <p:grpSpPr bwMode="auto">
            <a:xfrm>
              <a:off x="3552" y="2784"/>
              <a:ext cx="1801" cy="1200"/>
              <a:chOff x="3552" y="2784"/>
              <a:chExt cx="1801" cy="1200"/>
            </a:xfrm>
          </p:grpSpPr>
          <p:grpSp>
            <p:nvGrpSpPr>
              <p:cNvPr id="12315" name="Group 56"/>
              <p:cNvGrpSpPr>
                <a:grpSpLocks/>
              </p:cNvGrpSpPr>
              <p:nvPr/>
            </p:nvGrpSpPr>
            <p:grpSpPr bwMode="auto">
              <a:xfrm>
                <a:off x="3552" y="2784"/>
                <a:ext cx="1801" cy="1200"/>
                <a:chOff x="3552" y="2784"/>
                <a:chExt cx="1801" cy="1200"/>
              </a:xfrm>
            </p:grpSpPr>
            <p:sp>
              <p:nvSpPr>
                <p:cNvPr id="12319" name="Line 29"/>
                <p:cNvSpPr>
                  <a:spLocks noChangeShapeType="1"/>
                </p:cNvSpPr>
                <p:nvPr/>
              </p:nvSpPr>
              <p:spPr bwMode="auto">
                <a:xfrm>
                  <a:off x="3744" y="3792"/>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20" name="Freeform 34"/>
                <p:cNvSpPr>
                  <a:spLocks/>
                </p:cNvSpPr>
                <p:nvPr/>
              </p:nvSpPr>
              <p:spPr bwMode="auto">
                <a:xfrm>
                  <a:off x="3732" y="3120"/>
                  <a:ext cx="1260" cy="480"/>
                </a:xfrm>
                <a:custGeom>
                  <a:avLst/>
                  <a:gdLst>
                    <a:gd name="T0" fmla="*/ 0 w 1344"/>
                    <a:gd name="T1" fmla="*/ 89 h 656"/>
                    <a:gd name="T2" fmla="*/ 390 w 1344"/>
                    <a:gd name="T3" fmla="*/ 89 h 656"/>
                    <a:gd name="T4" fmla="*/ 620 w 1344"/>
                    <a:gd name="T5" fmla="*/ 15 h 656"/>
                    <a:gd name="T6" fmla="*/ 912 w 1344"/>
                    <a:gd name="T7" fmla="*/ 0 h 656"/>
                    <a:gd name="T8" fmla="*/ 0 60000 65536"/>
                    <a:gd name="T9" fmla="*/ 0 60000 65536"/>
                    <a:gd name="T10" fmla="*/ 0 60000 65536"/>
                    <a:gd name="T11" fmla="*/ 0 60000 65536"/>
                    <a:gd name="T12" fmla="*/ 0 w 1344"/>
                    <a:gd name="T13" fmla="*/ 0 h 656"/>
                    <a:gd name="T14" fmla="*/ 1344 w 1344"/>
                    <a:gd name="T15" fmla="*/ 656 h 656"/>
                  </a:gdLst>
                  <a:ahLst/>
                  <a:cxnLst>
                    <a:cxn ang="T8">
                      <a:pos x="T0" y="T1"/>
                    </a:cxn>
                    <a:cxn ang="T9">
                      <a:pos x="T2" y="T3"/>
                    </a:cxn>
                    <a:cxn ang="T10">
                      <a:pos x="T4" y="T5"/>
                    </a:cxn>
                    <a:cxn ang="T11">
                      <a:pos x="T6" y="T7"/>
                    </a:cxn>
                  </a:cxnLst>
                  <a:rect l="T12" t="T13" r="T14" b="T15"/>
                  <a:pathLst>
                    <a:path w="1344" h="656">
                      <a:moveTo>
                        <a:pt x="0" y="576"/>
                      </a:moveTo>
                      <a:cubicBezTo>
                        <a:pt x="212" y="616"/>
                        <a:pt x="424" y="656"/>
                        <a:pt x="576" y="576"/>
                      </a:cubicBezTo>
                      <a:cubicBezTo>
                        <a:pt x="728" y="496"/>
                        <a:pt x="784" y="192"/>
                        <a:pt x="912" y="96"/>
                      </a:cubicBezTo>
                      <a:cubicBezTo>
                        <a:pt x="1040" y="0"/>
                        <a:pt x="1272" y="16"/>
                        <a:pt x="1344" y="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21" name="Text Box 37"/>
                <p:cNvSpPr txBox="1">
                  <a:spLocks noChangeArrowheads="1"/>
                </p:cNvSpPr>
                <p:nvPr/>
              </p:nvSpPr>
              <p:spPr bwMode="auto">
                <a:xfrm>
                  <a:off x="4320" y="3792"/>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1</a:t>
                  </a:r>
                  <a:endParaRPr lang="en-US" altLang="zh-CN" sz="2400" b="0">
                    <a:latin typeface="Times New Roman" pitchFamily="18" charset="0"/>
                    <a:ea typeface="宋体" pitchFamily="2" charset="-122"/>
                  </a:endParaRPr>
                </a:p>
              </p:txBody>
            </p:sp>
            <p:sp>
              <p:nvSpPr>
                <p:cNvPr id="12322" name="Text Box 38"/>
                <p:cNvSpPr txBox="1">
                  <a:spLocks noChangeArrowheads="1"/>
                </p:cNvSpPr>
                <p:nvPr/>
              </p:nvSpPr>
              <p:spPr bwMode="auto">
                <a:xfrm>
                  <a:off x="4896" y="3792"/>
                  <a:ext cx="2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10</a:t>
                  </a:r>
                  <a:r>
                    <a:rPr lang="en-US" altLang="zh-CN" sz="1200" b="0" baseline="30000">
                      <a:latin typeface="Times New Roman" pitchFamily="18" charset="0"/>
                      <a:ea typeface="宋体" pitchFamily="2" charset="-122"/>
                    </a:rPr>
                    <a:t>2</a:t>
                  </a:r>
                  <a:endParaRPr lang="en-US" altLang="zh-CN" sz="2400" b="0">
                    <a:latin typeface="Times New Roman" pitchFamily="18" charset="0"/>
                    <a:ea typeface="宋体" pitchFamily="2" charset="-122"/>
                  </a:endParaRPr>
                </a:p>
              </p:txBody>
            </p:sp>
            <p:sp>
              <p:nvSpPr>
                <p:cNvPr id="12323" name="Text Box 39"/>
                <p:cNvSpPr txBox="1">
                  <a:spLocks noChangeArrowheads="1"/>
                </p:cNvSpPr>
                <p:nvPr/>
              </p:nvSpPr>
              <p:spPr bwMode="auto">
                <a:xfrm>
                  <a:off x="5088" y="3792"/>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400" b="0" i="1">
                      <a:latin typeface="Times New Roman" pitchFamily="18" charset="0"/>
                      <a:ea typeface="宋体" pitchFamily="2" charset="-122"/>
                    </a:rPr>
                    <a:t>I/Is</a:t>
                  </a:r>
                  <a:endParaRPr lang="en-US" altLang="zh-CN" sz="2400" b="0">
                    <a:latin typeface="Times New Roman" pitchFamily="18" charset="0"/>
                    <a:ea typeface="宋体" pitchFamily="2" charset="-122"/>
                  </a:endParaRPr>
                </a:p>
              </p:txBody>
            </p:sp>
            <p:sp>
              <p:nvSpPr>
                <p:cNvPr id="12324" name="Text Box 40"/>
                <p:cNvSpPr txBox="1">
                  <a:spLocks noChangeArrowheads="1"/>
                </p:cNvSpPr>
                <p:nvPr/>
              </p:nvSpPr>
              <p:spPr bwMode="auto">
                <a:xfrm>
                  <a:off x="3552" y="2784"/>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400">
                      <a:latin typeface="Times New Roman" pitchFamily="18" charset="0"/>
                      <a:ea typeface="宋体" pitchFamily="2" charset="-122"/>
                    </a:rPr>
                    <a:t>T</a:t>
                  </a:r>
                  <a:endParaRPr lang="en-US" altLang="zh-CN" sz="2400" b="0">
                    <a:latin typeface="Times New Roman" pitchFamily="18" charset="0"/>
                    <a:ea typeface="宋体" pitchFamily="2" charset="-122"/>
                  </a:endParaRPr>
                </a:p>
              </p:txBody>
            </p:sp>
            <p:sp>
              <p:nvSpPr>
                <p:cNvPr id="12325" name="Text Box 41"/>
                <p:cNvSpPr txBox="1">
                  <a:spLocks noChangeArrowheads="1"/>
                </p:cNvSpPr>
                <p:nvPr/>
              </p:nvSpPr>
              <p:spPr bwMode="auto">
                <a:xfrm>
                  <a:off x="3552" y="3696"/>
                  <a:ext cx="2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0.4</a:t>
                  </a:r>
                  <a:endParaRPr lang="en-US" altLang="zh-CN" sz="1400" b="0">
                    <a:latin typeface="Times New Roman" pitchFamily="18" charset="0"/>
                    <a:ea typeface="宋体" pitchFamily="2" charset="-122"/>
                  </a:endParaRPr>
                </a:p>
              </p:txBody>
            </p:sp>
            <p:sp>
              <p:nvSpPr>
                <p:cNvPr id="12326" name="Rectangle 42"/>
                <p:cNvSpPr>
                  <a:spLocks noChangeArrowheads="1"/>
                </p:cNvSpPr>
                <p:nvPr/>
              </p:nvSpPr>
              <p:spPr bwMode="auto">
                <a:xfrm>
                  <a:off x="3552" y="3456"/>
                  <a:ext cx="2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0.6</a:t>
                  </a:r>
                </a:p>
              </p:txBody>
            </p:sp>
            <p:sp>
              <p:nvSpPr>
                <p:cNvPr id="12327" name="Rectangle 44"/>
                <p:cNvSpPr>
                  <a:spLocks noChangeArrowheads="1"/>
                </p:cNvSpPr>
                <p:nvPr/>
              </p:nvSpPr>
              <p:spPr bwMode="auto">
                <a:xfrm>
                  <a:off x="3552" y="3216"/>
                  <a:ext cx="2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0.8</a:t>
                  </a:r>
                </a:p>
              </p:txBody>
            </p:sp>
            <p:sp>
              <p:nvSpPr>
                <p:cNvPr id="12328" name="Rectangle 45"/>
                <p:cNvSpPr>
                  <a:spLocks noChangeArrowheads="1"/>
                </p:cNvSpPr>
                <p:nvPr/>
              </p:nvSpPr>
              <p:spPr bwMode="auto">
                <a:xfrm>
                  <a:off x="3552" y="2976"/>
                  <a:ext cx="2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200" b="0">
                      <a:latin typeface="Times New Roman" pitchFamily="18" charset="0"/>
                      <a:ea typeface="宋体" pitchFamily="2" charset="-122"/>
                    </a:rPr>
                    <a:t>1.0</a:t>
                  </a:r>
                </a:p>
              </p:txBody>
            </p:sp>
          </p:grpSp>
          <p:sp>
            <p:nvSpPr>
              <p:cNvPr id="12316" name="Line 28"/>
              <p:cNvSpPr>
                <a:spLocks noChangeShapeType="1"/>
              </p:cNvSpPr>
              <p:nvPr/>
            </p:nvSpPr>
            <p:spPr bwMode="auto">
              <a:xfrm>
                <a:off x="3744" y="2880"/>
                <a:ext cx="0" cy="9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17" name="Line 31"/>
              <p:cNvSpPr>
                <a:spLocks noChangeShapeType="1"/>
              </p:cNvSpPr>
              <p:nvPr/>
            </p:nvSpPr>
            <p:spPr bwMode="auto">
              <a:xfrm>
                <a:off x="3744" y="331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18" name="Line 33"/>
              <p:cNvSpPr>
                <a:spLocks noChangeShapeType="1"/>
              </p:cNvSpPr>
              <p:nvPr/>
            </p:nvSpPr>
            <p:spPr bwMode="auto">
              <a:xfrm>
                <a:off x="3744" y="307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12313" name="Line 35"/>
            <p:cNvSpPr>
              <a:spLocks noChangeShapeType="1"/>
            </p:cNvSpPr>
            <p:nvPr/>
          </p:nvSpPr>
          <p:spPr bwMode="auto">
            <a:xfrm>
              <a:off x="4368" y="374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12314" name="Line 36"/>
            <p:cNvSpPr>
              <a:spLocks noChangeShapeType="1"/>
            </p:cNvSpPr>
            <p:nvPr/>
          </p:nvSpPr>
          <p:spPr bwMode="auto">
            <a:xfrm>
              <a:off x="4992" y="374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12298" name="Rectangle 43"/>
          <p:cNvSpPr>
            <a:spLocks noChangeArrowheads="1"/>
          </p:cNvSpPr>
          <p:nvPr/>
        </p:nvSpPr>
        <p:spPr bwMode="auto">
          <a:xfrm>
            <a:off x="6324600" y="5334000"/>
            <a:ext cx="304800" cy="228600"/>
          </a:xfrm>
          <a:prstGeom prst="rect">
            <a:avLst/>
          </a:prstGeom>
          <a:solidFill>
            <a:schemeClr val="bg1"/>
          </a:solidFill>
          <a:ln w="9525">
            <a:solidFill>
              <a:schemeClr val="bg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343086" name="Object 46"/>
          <p:cNvGraphicFramePr>
            <a:graphicFrameLocks noChangeAspect="1"/>
          </p:cNvGraphicFramePr>
          <p:nvPr/>
        </p:nvGraphicFramePr>
        <p:xfrm>
          <a:off x="5364163" y="3284538"/>
          <a:ext cx="1346200" cy="852487"/>
        </p:xfrm>
        <a:graphic>
          <a:graphicData uri="http://schemas.openxmlformats.org/presentationml/2006/ole">
            <mc:AlternateContent xmlns:mc="http://schemas.openxmlformats.org/markup-compatibility/2006">
              <mc:Choice xmlns:v="urn:schemas-microsoft-com:vml" Requires="v">
                <p:oleObj spid="_x0000_s12352" name="公式" r:id="rId3" imgW="723600" imgH="457200" progId="Equation.3">
                  <p:embed/>
                </p:oleObj>
              </mc:Choice>
              <mc:Fallback>
                <p:oleObj name="公式" r:id="rId3" imgW="723600" imgH="45720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284538"/>
                        <a:ext cx="1346200"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3087" name="Object 47"/>
          <p:cNvGraphicFramePr>
            <a:graphicFrameLocks noChangeAspect="1"/>
          </p:cNvGraphicFramePr>
          <p:nvPr/>
        </p:nvGraphicFramePr>
        <p:xfrm>
          <a:off x="7164388" y="3357563"/>
          <a:ext cx="1363662" cy="812800"/>
        </p:xfrm>
        <a:graphic>
          <a:graphicData uri="http://schemas.openxmlformats.org/presentationml/2006/ole">
            <mc:AlternateContent xmlns:mc="http://schemas.openxmlformats.org/markup-compatibility/2006">
              <mc:Choice xmlns:v="urn:schemas-microsoft-com:vml" Requires="v">
                <p:oleObj spid="_x0000_s12353" name="公式" r:id="rId5" imgW="723600" imgH="431640" progId="Equation.3">
                  <p:embed/>
                </p:oleObj>
              </mc:Choice>
              <mc:Fallback>
                <p:oleObj name="公式" r:id="rId5" imgW="723600" imgH="43164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3357563"/>
                        <a:ext cx="136366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88" name="Text Box 48"/>
          <p:cNvSpPr txBox="1">
            <a:spLocks noChangeArrowheads="1"/>
          </p:cNvSpPr>
          <p:nvPr/>
        </p:nvSpPr>
        <p:spPr bwMode="auto">
          <a:xfrm>
            <a:off x="395288" y="3213100"/>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400" dirty="0">
                <a:latin typeface="楷体" panose="02010609060101010101" pitchFamily="49" charset="-122"/>
                <a:ea typeface="楷体" panose="02010609060101010101" pitchFamily="49" charset="-122"/>
              </a:rPr>
              <a:t>染料调</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（被动调</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a:t>
            </a:r>
          </a:p>
        </p:txBody>
      </p:sp>
      <p:sp>
        <p:nvSpPr>
          <p:cNvPr id="343089" name="Text Box 49"/>
          <p:cNvSpPr txBox="1">
            <a:spLocks noChangeArrowheads="1"/>
          </p:cNvSpPr>
          <p:nvPr/>
        </p:nvSpPr>
        <p:spPr bwMode="auto">
          <a:xfrm>
            <a:off x="381000" y="228600"/>
            <a:ext cx="4014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400" dirty="0">
                <a:latin typeface="楷体" panose="02010609060101010101" pitchFamily="49" charset="-122"/>
                <a:ea typeface="楷体" panose="02010609060101010101" pitchFamily="49" charset="-122"/>
              </a:rPr>
              <a:t>声光调</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：低增益连续激光器</a:t>
            </a:r>
          </a:p>
        </p:txBody>
      </p:sp>
      <p:grpSp>
        <p:nvGrpSpPr>
          <p:cNvPr id="7" name="Group 55"/>
          <p:cNvGrpSpPr>
            <a:grpSpLocks/>
          </p:cNvGrpSpPr>
          <p:nvPr/>
        </p:nvGrpSpPr>
        <p:grpSpPr bwMode="auto">
          <a:xfrm>
            <a:off x="381000" y="4114800"/>
            <a:ext cx="4953000" cy="1582738"/>
            <a:chOff x="240" y="2592"/>
            <a:chExt cx="3120" cy="997"/>
          </a:xfrm>
        </p:grpSpPr>
        <p:sp>
          <p:nvSpPr>
            <p:cNvPr id="12303" name="Rectangle 20" descr="50%"/>
            <p:cNvSpPr>
              <a:spLocks noChangeArrowheads="1"/>
            </p:cNvSpPr>
            <p:nvPr/>
          </p:nvSpPr>
          <p:spPr bwMode="auto">
            <a:xfrm>
              <a:off x="528" y="2592"/>
              <a:ext cx="88" cy="659"/>
            </a:xfrm>
            <a:prstGeom prst="rect">
              <a:avLst/>
            </a:prstGeom>
            <a:pattFill prst="pct50">
              <a:fgClr>
                <a:srgbClr val="FF6699"/>
              </a:fgClr>
              <a:bgClr>
                <a:srgbClr val="FFFFFF"/>
              </a:bgClr>
            </a:patt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04" name="Rectangle 21"/>
            <p:cNvSpPr>
              <a:spLocks noChangeArrowheads="1"/>
            </p:cNvSpPr>
            <p:nvPr/>
          </p:nvSpPr>
          <p:spPr bwMode="auto">
            <a:xfrm>
              <a:off x="816" y="2736"/>
              <a:ext cx="1433" cy="346"/>
            </a:xfrm>
            <a:prstGeom prst="rect">
              <a:avLst/>
            </a:prstGeom>
            <a:gradFill rotWithShape="0">
              <a:gsLst>
                <a:gs pos="0">
                  <a:srgbClr val="004776"/>
                </a:gs>
                <a:gs pos="100000">
                  <a:srgbClr val="0099FF"/>
                </a:gs>
              </a:gsLst>
              <a:lin ang="5400000" scaled="1"/>
            </a:gra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05" name="Rectangle 22"/>
            <p:cNvSpPr>
              <a:spLocks noChangeArrowheads="1"/>
            </p:cNvSpPr>
            <p:nvPr/>
          </p:nvSpPr>
          <p:spPr bwMode="auto">
            <a:xfrm>
              <a:off x="2400" y="2640"/>
              <a:ext cx="221" cy="581"/>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06" name="Rectangle 23" descr="50%"/>
            <p:cNvSpPr>
              <a:spLocks noChangeArrowheads="1"/>
            </p:cNvSpPr>
            <p:nvPr/>
          </p:nvSpPr>
          <p:spPr bwMode="auto">
            <a:xfrm>
              <a:off x="2880" y="2592"/>
              <a:ext cx="88" cy="659"/>
            </a:xfrm>
            <a:prstGeom prst="rect">
              <a:avLst/>
            </a:prstGeom>
            <a:pattFill prst="pct50">
              <a:fgClr>
                <a:srgbClr val="FF6699"/>
              </a:fgClr>
              <a:bgClr>
                <a:srgbClr val="FFFFFF"/>
              </a:bgClr>
            </a:patt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2307" name="Rectangle 24"/>
            <p:cNvSpPr>
              <a:spLocks noChangeArrowheads="1"/>
            </p:cNvSpPr>
            <p:nvPr/>
          </p:nvSpPr>
          <p:spPr bwMode="auto">
            <a:xfrm>
              <a:off x="1152" y="3360"/>
              <a:ext cx="86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dirty="0">
                  <a:latin typeface="Times New Roman" pitchFamily="18" charset="0"/>
                  <a:ea typeface="楷体" panose="02010609060101010101" pitchFamily="49" charset="-122"/>
                </a:rPr>
                <a:t>工作物质</a:t>
              </a:r>
              <a:endParaRPr lang="zh-CN" altLang="en-US" sz="1800" b="0" dirty="0">
                <a:latin typeface="Times New Roman" pitchFamily="18" charset="0"/>
                <a:ea typeface="宋体" pitchFamily="2" charset="-122"/>
              </a:endParaRPr>
            </a:p>
          </p:txBody>
        </p:sp>
        <p:sp>
          <p:nvSpPr>
            <p:cNvPr id="12308" name="Rectangle 25"/>
            <p:cNvSpPr>
              <a:spLocks noChangeArrowheads="1"/>
            </p:cNvSpPr>
            <p:nvPr/>
          </p:nvSpPr>
          <p:spPr bwMode="auto">
            <a:xfrm>
              <a:off x="2784" y="3360"/>
              <a:ext cx="57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dirty="0">
                  <a:latin typeface="Times New Roman" pitchFamily="18" charset="0"/>
                  <a:ea typeface="楷体" panose="02010609060101010101" pitchFamily="49" charset="-122"/>
                </a:rPr>
                <a:t>反射镜</a:t>
              </a:r>
              <a:endParaRPr lang="zh-CN" altLang="en-US" sz="1800" b="0" dirty="0">
                <a:latin typeface="Times New Roman" pitchFamily="18" charset="0"/>
                <a:ea typeface="宋体" pitchFamily="2" charset="-122"/>
              </a:endParaRPr>
            </a:p>
          </p:txBody>
        </p:sp>
        <p:sp>
          <p:nvSpPr>
            <p:cNvPr id="12309" name="Rectangle 26"/>
            <p:cNvSpPr>
              <a:spLocks noChangeArrowheads="1"/>
            </p:cNvSpPr>
            <p:nvPr/>
          </p:nvSpPr>
          <p:spPr bwMode="auto">
            <a:xfrm>
              <a:off x="2208" y="3360"/>
              <a:ext cx="6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dirty="0">
                  <a:latin typeface="Times New Roman" pitchFamily="18" charset="0"/>
                  <a:ea typeface="楷体" panose="02010609060101010101" pitchFamily="49" charset="-122"/>
                </a:rPr>
                <a:t>染料盒</a:t>
              </a:r>
              <a:endParaRPr lang="zh-CN" altLang="en-US" sz="1800" b="0" dirty="0">
                <a:latin typeface="Times New Roman" pitchFamily="18" charset="0"/>
                <a:ea typeface="宋体" pitchFamily="2" charset="-122"/>
              </a:endParaRPr>
            </a:p>
          </p:txBody>
        </p:sp>
        <p:sp>
          <p:nvSpPr>
            <p:cNvPr id="12310" name="Rectangle 27"/>
            <p:cNvSpPr>
              <a:spLocks noChangeArrowheads="1"/>
            </p:cNvSpPr>
            <p:nvPr/>
          </p:nvSpPr>
          <p:spPr bwMode="auto">
            <a:xfrm>
              <a:off x="240" y="3360"/>
              <a:ext cx="76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zh-CN" altLang="en-US" sz="1800" b="0" dirty="0">
                  <a:latin typeface="Times New Roman" pitchFamily="18" charset="0"/>
                  <a:ea typeface="楷体" panose="02010609060101010101" pitchFamily="49" charset="-122"/>
                </a:rPr>
                <a:t>全反射镜</a:t>
              </a:r>
            </a:p>
          </p:txBody>
        </p:sp>
        <p:sp>
          <p:nvSpPr>
            <p:cNvPr id="12311" name="Line 50"/>
            <p:cNvSpPr>
              <a:spLocks noChangeShapeType="1"/>
            </p:cNvSpPr>
            <p:nvPr/>
          </p:nvSpPr>
          <p:spPr bwMode="auto">
            <a:xfrm>
              <a:off x="624" y="2928"/>
              <a:ext cx="2592"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aphicFrame>
        <p:nvGraphicFramePr>
          <p:cNvPr id="343091" name="Object 51"/>
          <p:cNvGraphicFramePr>
            <a:graphicFrameLocks noChangeAspect="1"/>
          </p:cNvGraphicFramePr>
          <p:nvPr/>
        </p:nvGraphicFramePr>
        <p:xfrm>
          <a:off x="6732588" y="1989138"/>
          <a:ext cx="2016125" cy="749300"/>
        </p:xfrm>
        <a:graphic>
          <a:graphicData uri="http://schemas.openxmlformats.org/presentationml/2006/ole">
            <mc:AlternateContent xmlns:mc="http://schemas.openxmlformats.org/markup-compatibility/2006">
              <mc:Choice xmlns:v="urn:schemas-microsoft-com:vml" Requires="v">
                <p:oleObj spid="_x0000_s12354" name="公式" r:id="rId7" imgW="1231560" imgH="457200" progId="Equation.3">
                  <p:embed/>
                </p:oleObj>
              </mc:Choice>
              <mc:Fallback>
                <p:oleObj name="公式" r:id="rId7" imgW="1231560" imgH="45720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1989138"/>
                        <a:ext cx="20161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3092" name="Object 52"/>
          <p:cNvGraphicFramePr>
            <a:graphicFrameLocks noChangeAspect="1"/>
          </p:cNvGraphicFramePr>
          <p:nvPr/>
        </p:nvGraphicFramePr>
        <p:xfrm>
          <a:off x="6732588" y="1066800"/>
          <a:ext cx="1584325" cy="768350"/>
        </p:xfrm>
        <a:graphic>
          <a:graphicData uri="http://schemas.openxmlformats.org/presentationml/2006/ole">
            <mc:AlternateContent xmlns:mc="http://schemas.openxmlformats.org/markup-compatibility/2006">
              <mc:Choice xmlns:v="urn:schemas-microsoft-com:vml" Requires="v">
                <p:oleObj spid="_x0000_s12355" name="公式" r:id="rId9" imgW="914400" imgH="444240" progId="Equation.3">
                  <p:embed/>
                </p:oleObj>
              </mc:Choice>
              <mc:Fallback>
                <p:oleObj name="公式" r:id="rId9" imgW="914400" imgH="444240"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1066800"/>
                        <a:ext cx="15843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93" name="Text Box 53"/>
          <p:cNvSpPr txBox="1">
            <a:spLocks noChangeArrowheads="1"/>
          </p:cNvSpPr>
          <p:nvPr/>
        </p:nvSpPr>
        <p:spPr bwMode="auto">
          <a:xfrm>
            <a:off x="6659563" y="476250"/>
            <a:ext cx="1541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dirty="0">
                <a:latin typeface="Times New Roman" pitchFamily="18" charset="0"/>
                <a:ea typeface="宋体" pitchFamily="2" charset="-122"/>
              </a:rPr>
              <a:t>Bragg</a:t>
            </a:r>
            <a:r>
              <a:rPr lang="zh-CN" altLang="en-US" sz="2400" dirty="0">
                <a:latin typeface="Times New Roman" pitchFamily="18" charset="0"/>
                <a:ea typeface="楷体" panose="02010609060101010101" pitchFamily="49" charset="-122"/>
              </a:rPr>
              <a:t>衍射</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30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30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30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30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308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430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88" grpId="0"/>
      <p:bldP spid="343089" grpId="0"/>
      <p:bldP spid="3430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0" y="188913"/>
            <a:ext cx="8235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zh-CN" sz="2800" dirty="0">
                <a:solidFill>
                  <a:schemeClr val="accent2"/>
                </a:solidFill>
                <a:latin typeface="楷体" panose="02010609060101010101" pitchFamily="49" charset="-122"/>
                <a:ea typeface="楷体" panose="02010609060101010101" pitchFamily="49" charset="-122"/>
              </a:rPr>
              <a:t>三</a:t>
            </a:r>
            <a:r>
              <a:rPr lang="zh-CN" altLang="en-US" sz="2800" dirty="0">
                <a:solidFill>
                  <a:schemeClr val="accent2"/>
                </a:solidFill>
                <a:latin typeface="楷体" panose="02010609060101010101" pitchFamily="49" charset="-122"/>
                <a:ea typeface="楷体" panose="02010609060101010101" pitchFamily="49" charset="-122"/>
              </a:rPr>
              <a:t>、脉冲透射式调</a:t>
            </a:r>
            <a:r>
              <a:rPr lang="en-US" altLang="zh-CN" sz="2800" dirty="0">
                <a:solidFill>
                  <a:schemeClr val="accent2"/>
                </a:solidFill>
                <a:latin typeface="楷体" panose="02010609060101010101" pitchFamily="49" charset="-122"/>
                <a:ea typeface="楷体" panose="02010609060101010101" pitchFamily="49" charset="-122"/>
              </a:rPr>
              <a:t>Q </a:t>
            </a:r>
            <a:r>
              <a:rPr lang="zh-CN" altLang="en-US" sz="2800" dirty="0">
                <a:solidFill>
                  <a:schemeClr val="accent2"/>
                </a:solidFill>
                <a:latin typeface="楷体" panose="02010609060101010101" pitchFamily="49" charset="-122"/>
                <a:ea typeface="楷体" panose="02010609060101010101" pitchFamily="49" charset="-122"/>
              </a:rPr>
              <a:t>（腔倒空 </a:t>
            </a:r>
            <a:r>
              <a:rPr lang="en-US" altLang="zh-CN" sz="2800" dirty="0">
                <a:solidFill>
                  <a:schemeClr val="accent2"/>
                </a:solidFill>
                <a:latin typeface="楷体" panose="02010609060101010101" pitchFamily="49" charset="-122"/>
                <a:ea typeface="楷体" panose="02010609060101010101" pitchFamily="49" charset="-122"/>
              </a:rPr>
              <a:t>cavity depletion</a:t>
            </a:r>
            <a:r>
              <a:rPr lang="zh-CN" altLang="en-US" sz="2800" dirty="0">
                <a:solidFill>
                  <a:schemeClr val="accent2"/>
                </a:solidFill>
                <a:latin typeface="楷体" panose="02010609060101010101" pitchFamily="49" charset="-122"/>
                <a:ea typeface="楷体" panose="02010609060101010101" pitchFamily="49" charset="-122"/>
              </a:rPr>
              <a:t>）</a:t>
            </a:r>
          </a:p>
        </p:txBody>
      </p:sp>
      <p:grpSp>
        <p:nvGrpSpPr>
          <p:cNvPr id="2" name="Group 3"/>
          <p:cNvGrpSpPr>
            <a:grpSpLocks/>
          </p:cNvGrpSpPr>
          <p:nvPr/>
        </p:nvGrpSpPr>
        <p:grpSpPr bwMode="auto">
          <a:xfrm>
            <a:off x="533400" y="1828800"/>
            <a:ext cx="8305800" cy="1676400"/>
            <a:chOff x="192" y="2496"/>
            <a:chExt cx="5232" cy="1056"/>
          </a:xfrm>
        </p:grpSpPr>
        <p:sp>
          <p:nvSpPr>
            <p:cNvPr id="24616" name="Text Box 4"/>
            <p:cNvSpPr txBox="1">
              <a:spLocks noChangeArrowheads="1"/>
            </p:cNvSpPr>
            <p:nvPr/>
          </p:nvSpPr>
          <p:spPr bwMode="auto">
            <a:xfrm>
              <a:off x="432" y="2928"/>
              <a:ext cx="4828"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400" dirty="0">
                  <a:latin typeface="楷体" panose="02010609060101010101" pitchFamily="49" charset="-122"/>
                  <a:ea typeface="楷体" panose="02010609060101010101" pitchFamily="49" charset="-122"/>
                </a:rPr>
                <a:t>脉冲反射式调</a:t>
              </a:r>
              <a:r>
                <a:rPr lang="en-US" altLang="zh-CN" sz="2400" dirty="0">
                  <a:latin typeface="楷体" panose="02010609060101010101" pitchFamily="49" charset="-122"/>
                  <a:ea typeface="楷体" panose="02010609060101010101" pitchFamily="49" charset="-122"/>
                </a:rPr>
                <a:t>Q    </a:t>
              </a:r>
              <a:r>
                <a:rPr lang="zh-CN" altLang="en-US" sz="2400" dirty="0">
                  <a:latin typeface="楷体" panose="02010609060101010101" pitchFamily="49" charset="-122"/>
                  <a:ea typeface="楷体" panose="02010609060101010101" pitchFamily="49" charset="-122"/>
                </a:rPr>
                <a:t>能量储存在</a:t>
              </a:r>
              <a:r>
                <a:rPr lang="zh-CN" altLang="en-US" sz="2400" dirty="0">
                  <a:solidFill>
                    <a:srgbClr val="FF33CC"/>
                  </a:solidFill>
                  <a:latin typeface="楷体" panose="02010609060101010101" pitchFamily="49" charset="-122"/>
                  <a:ea typeface="楷体" panose="02010609060101010101" pitchFamily="49" charset="-122"/>
                </a:rPr>
                <a:t>介质</a:t>
              </a:r>
              <a:r>
                <a:rPr lang="zh-CN" altLang="en-US" sz="2400" b="0" dirty="0">
                  <a:ea typeface="黑体" pitchFamily="49" charset="-122"/>
                </a:rPr>
                <a:t>     </a:t>
              </a:r>
              <a:r>
                <a:rPr lang="en-US" altLang="zh-CN" sz="2400" b="0" dirty="0">
                  <a:ea typeface="黑体" pitchFamily="49" charset="-122"/>
                </a:rPr>
                <a:t>2nL’/c      </a:t>
              </a:r>
              <a:r>
                <a:rPr lang="zh-CN" altLang="en-US" sz="2400" b="0" dirty="0">
                  <a:solidFill>
                    <a:srgbClr val="FF33CC"/>
                  </a:solidFill>
                  <a:ea typeface="黑体" pitchFamily="49" charset="-122"/>
                </a:rPr>
                <a:t>几十</a:t>
              </a:r>
              <a:r>
                <a:rPr lang="en-US" altLang="zh-CN" sz="2400" b="0" dirty="0">
                  <a:solidFill>
                    <a:srgbClr val="FF33CC"/>
                  </a:solidFill>
                  <a:ea typeface="黑体" pitchFamily="49" charset="-122"/>
                </a:rPr>
                <a:t>ns</a:t>
              </a:r>
              <a:endParaRPr lang="en-US" altLang="zh-CN" sz="2400" b="0" dirty="0">
                <a:ea typeface="黑体" pitchFamily="49" charset="-122"/>
              </a:endParaRPr>
            </a:p>
            <a:p>
              <a:pPr algn="l" eaLnBrk="1" hangingPunct="1">
                <a:lnSpc>
                  <a:spcPct val="140000"/>
                </a:lnSpc>
              </a:pPr>
              <a:r>
                <a:rPr lang="zh-CN" altLang="en-US" sz="2400" dirty="0">
                  <a:latin typeface="楷体" panose="02010609060101010101" pitchFamily="49" charset="-122"/>
                  <a:ea typeface="楷体" panose="02010609060101010101" pitchFamily="49" charset="-122"/>
                </a:rPr>
                <a:t>脉冲透射式调</a:t>
              </a:r>
              <a:r>
                <a:rPr lang="en-US" altLang="zh-CN" sz="2400" dirty="0">
                  <a:latin typeface="楷体" panose="02010609060101010101" pitchFamily="49" charset="-122"/>
                  <a:ea typeface="楷体" panose="02010609060101010101" pitchFamily="49" charset="-122"/>
                </a:rPr>
                <a:t>Q    </a:t>
              </a:r>
              <a:r>
                <a:rPr lang="zh-CN" altLang="en-US" sz="2400" dirty="0">
                  <a:latin typeface="楷体" panose="02010609060101010101" pitchFamily="49" charset="-122"/>
                  <a:ea typeface="楷体" panose="02010609060101010101" pitchFamily="49" charset="-122"/>
                </a:rPr>
                <a:t>能量储存在</a:t>
              </a:r>
              <a:r>
                <a:rPr lang="zh-CN" altLang="en-US" sz="2400" dirty="0">
                  <a:solidFill>
                    <a:srgbClr val="FF33CC"/>
                  </a:solidFill>
                  <a:latin typeface="楷体" panose="02010609060101010101" pitchFamily="49" charset="-122"/>
                  <a:ea typeface="楷体" panose="02010609060101010101" pitchFamily="49" charset="-122"/>
                </a:rPr>
                <a:t>腔内</a:t>
              </a:r>
              <a:r>
                <a:rPr lang="zh-CN" altLang="en-US" sz="2400" b="0" dirty="0">
                  <a:solidFill>
                    <a:srgbClr val="FF33CC"/>
                  </a:solidFill>
                  <a:ea typeface="黑体" pitchFamily="49" charset="-122"/>
                </a:rPr>
                <a:t> </a:t>
              </a:r>
              <a:r>
                <a:rPr lang="zh-CN" altLang="en-US" sz="2400" b="0" dirty="0">
                  <a:ea typeface="黑体" pitchFamily="49" charset="-122"/>
                </a:rPr>
                <a:t>     </a:t>
              </a:r>
              <a:r>
                <a:rPr lang="en-US" altLang="zh-CN" sz="2400" b="0" dirty="0">
                  <a:ea typeface="黑体" pitchFamily="49" charset="-122"/>
                </a:rPr>
                <a:t>2L’/c       </a:t>
              </a:r>
              <a:r>
                <a:rPr lang="zh-CN" altLang="en-US" sz="2400" b="0" dirty="0">
                  <a:solidFill>
                    <a:srgbClr val="FF33CC"/>
                  </a:solidFill>
                  <a:ea typeface="黑体" pitchFamily="49" charset="-122"/>
                </a:rPr>
                <a:t>几</a:t>
              </a:r>
              <a:r>
                <a:rPr lang="en-US" altLang="zh-CN" sz="2400" b="0" dirty="0">
                  <a:solidFill>
                    <a:srgbClr val="FF33CC"/>
                  </a:solidFill>
                  <a:ea typeface="黑体" pitchFamily="49" charset="-122"/>
                </a:rPr>
                <a:t>ns</a:t>
              </a:r>
              <a:endParaRPr lang="en-US" altLang="zh-CN" sz="2400" b="0" dirty="0">
                <a:ea typeface="黑体" pitchFamily="49" charset="-122"/>
              </a:endParaRPr>
            </a:p>
          </p:txBody>
        </p:sp>
        <p:sp>
          <p:nvSpPr>
            <p:cNvPr id="24617" name="Text Box 5"/>
            <p:cNvSpPr txBox="1">
              <a:spLocks noChangeArrowheads="1"/>
            </p:cNvSpPr>
            <p:nvPr/>
          </p:nvSpPr>
          <p:spPr bwMode="auto">
            <a:xfrm>
              <a:off x="192" y="2544"/>
              <a:ext cx="49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dirty="0">
                  <a:ea typeface="黑体" pitchFamily="49" charset="-122"/>
                </a:rPr>
                <a:t>        </a:t>
              </a:r>
              <a:r>
                <a:rPr lang="zh-CN" altLang="en-US" sz="2400" dirty="0">
                  <a:latin typeface="楷体" panose="02010609060101010101" pitchFamily="49" charset="-122"/>
                  <a:ea typeface="楷体" panose="02010609060101010101" pitchFamily="49" charset="-122"/>
                </a:rPr>
                <a:t>调</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方式        特  点         建立时间  脉宽</a:t>
              </a:r>
            </a:p>
          </p:txBody>
        </p:sp>
        <p:sp>
          <p:nvSpPr>
            <p:cNvPr id="24618" name="Line 6"/>
            <p:cNvSpPr>
              <a:spLocks noChangeShapeType="1"/>
            </p:cNvSpPr>
            <p:nvPr/>
          </p:nvSpPr>
          <p:spPr bwMode="auto">
            <a:xfrm>
              <a:off x="1920" y="2496"/>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4619" name="Line 7"/>
            <p:cNvSpPr>
              <a:spLocks noChangeShapeType="1"/>
            </p:cNvSpPr>
            <p:nvPr/>
          </p:nvSpPr>
          <p:spPr bwMode="auto">
            <a:xfrm>
              <a:off x="3456" y="2496"/>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4620" name="Line 8"/>
            <p:cNvSpPr>
              <a:spLocks noChangeShapeType="1"/>
            </p:cNvSpPr>
            <p:nvPr/>
          </p:nvSpPr>
          <p:spPr bwMode="auto">
            <a:xfrm>
              <a:off x="4512" y="2496"/>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4621" name="Line 9"/>
            <p:cNvSpPr>
              <a:spLocks noChangeShapeType="1"/>
            </p:cNvSpPr>
            <p:nvPr/>
          </p:nvSpPr>
          <p:spPr bwMode="auto">
            <a:xfrm>
              <a:off x="336" y="2880"/>
              <a:ext cx="50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4622" name="Line 10"/>
            <p:cNvSpPr>
              <a:spLocks noChangeShapeType="1"/>
            </p:cNvSpPr>
            <p:nvPr/>
          </p:nvSpPr>
          <p:spPr bwMode="auto">
            <a:xfrm>
              <a:off x="336" y="3552"/>
              <a:ext cx="50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24623" name="Line 11"/>
            <p:cNvSpPr>
              <a:spLocks noChangeShapeType="1"/>
            </p:cNvSpPr>
            <p:nvPr/>
          </p:nvSpPr>
          <p:spPr bwMode="auto">
            <a:xfrm>
              <a:off x="336" y="2496"/>
              <a:ext cx="50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344076" name="Text Box 12"/>
          <p:cNvSpPr txBox="1">
            <a:spLocks noChangeArrowheads="1"/>
          </p:cNvSpPr>
          <p:nvPr/>
        </p:nvSpPr>
        <p:spPr bwMode="auto">
          <a:xfrm>
            <a:off x="1066800" y="838200"/>
            <a:ext cx="4991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a:solidFill>
                  <a:srgbClr val="FF0000"/>
                </a:solidFill>
                <a:latin typeface="Times New Roman" pitchFamily="18" charset="0"/>
                <a:ea typeface="宋体" pitchFamily="2" charset="-122"/>
              </a:rPr>
              <a:t>PTM</a:t>
            </a:r>
            <a:r>
              <a:rPr lang="zh-CN" altLang="en-US" sz="2400" b="0">
                <a:latin typeface="Times New Roman" pitchFamily="18" charset="0"/>
                <a:ea typeface="宋体" pitchFamily="2" charset="-122"/>
              </a:rPr>
              <a:t>－</a:t>
            </a:r>
            <a:r>
              <a:rPr lang="en-US" altLang="zh-CN" sz="2400" b="0">
                <a:latin typeface="Times New Roman" pitchFamily="18" charset="0"/>
                <a:ea typeface="宋体" pitchFamily="2" charset="-122"/>
              </a:rPr>
              <a:t>Pulse Transmission Modulation</a:t>
            </a:r>
          </a:p>
          <a:p>
            <a:pPr algn="l" eaLnBrk="1" hangingPunct="1">
              <a:lnSpc>
                <a:spcPct val="120000"/>
              </a:lnSpc>
            </a:pPr>
            <a:r>
              <a:rPr lang="en-US" altLang="zh-CN" sz="2400" b="0">
                <a:solidFill>
                  <a:srgbClr val="FF0000"/>
                </a:solidFill>
                <a:latin typeface="Times New Roman" pitchFamily="18" charset="0"/>
                <a:ea typeface="宋体" pitchFamily="2" charset="-122"/>
              </a:rPr>
              <a:t>PRM</a:t>
            </a:r>
            <a:r>
              <a:rPr lang="zh-CN" altLang="en-US" sz="2400" b="0">
                <a:latin typeface="Times New Roman" pitchFamily="18" charset="0"/>
                <a:ea typeface="宋体" pitchFamily="2" charset="-122"/>
              </a:rPr>
              <a:t>－</a:t>
            </a:r>
            <a:r>
              <a:rPr lang="en-US" altLang="zh-CN" sz="2400" b="0">
                <a:latin typeface="Times New Roman" pitchFamily="18" charset="0"/>
                <a:ea typeface="宋体" pitchFamily="2" charset="-122"/>
              </a:rPr>
              <a:t>Pulse Reflection Modulation</a:t>
            </a:r>
          </a:p>
        </p:txBody>
      </p:sp>
      <p:sp>
        <p:nvSpPr>
          <p:cNvPr id="344077" name="Line 13"/>
          <p:cNvSpPr>
            <a:spLocks noChangeShapeType="1"/>
          </p:cNvSpPr>
          <p:nvPr/>
        </p:nvSpPr>
        <p:spPr bwMode="auto">
          <a:xfrm flipV="1">
            <a:off x="6477000" y="1447800"/>
            <a:ext cx="457200" cy="1143000"/>
          </a:xfrm>
          <a:prstGeom prst="line">
            <a:avLst/>
          </a:prstGeom>
          <a:noFill/>
          <a:ln w="9525">
            <a:solidFill>
              <a:srgbClr val="FF33CC"/>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44078" name="Text Box 14"/>
          <p:cNvSpPr txBox="1">
            <a:spLocks noChangeArrowheads="1"/>
          </p:cNvSpPr>
          <p:nvPr/>
        </p:nvSpPr>
        <p:spPr bwMode="auto">
          <a:xfrm>
            <a:off x="6842125" y="12414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800" b="0" dirty="0">
                <a:latin typeface="Times New Roman" pitchFamily="18" charset="0"/>
                <a:ea typeface="楷体" panose="02010609060101010101" pitchFamily="49" charset="-122"/>
              </a:rPr>
              <a:t>振荡次数</a:t>
            </a:r>
            <a:endParaRPr lang="zh-CN" altLang="en-US" sz="2400" b="0" dirty="0">
              <a:latin typeface="Times New Roman" pitchFamily="18" charset="0"/>
              <a:ea typeface="宋体" pitchFamily="2" charset="-122"/>
            </a:endParaRPr>
          </a:p>
        </p:txBody>
      </p:sp>
      <p:grpSp>
        <p:nvGrpSpPr>
          <p:cNvPr id="3" name="Group 45"/>
          <p:cNvGrpSpPr>
            <a:grpSpLocks/>
          </p:cNvGrpSpPr>
          <p:nvPr/>
        </p:nvGrpSpPr>
        <p:grpSpPr bwMode="auto">
          <a:xfrm>
            <a:off x="152400" y="3810000"/>
            <a:ext cx="2514600" cy="2500313"/>
            <a:chOff x="96" y="2400"/>
            <a:chExt cx="1584" cy="1575"/>
          </a:xfrm>
        </p:grpSpPr>
        <p:grpSp>
          <p:nvGrpSpPr>
            <p:cNvPr id="24607" name="Group 15"/>
            <p:cNvGrpSpPr>
              <a:grpSpLocks/>
            </p:cNvGrpSpPr>
            <p:nvPr/>
          </p:nvGrpSpPr>
          <p:grpSpPr bwMode="auto">
            <a:xfrm>
              <a:off x="240" y="2640"/>
              <a:ext cx="1248" cy="960"/>
              <a:chOff x="528" y="2640"/>
              <a:chExt cx="1248" cy="960"/>
            </a:xfrm>
          </p:grpSpPr>
          <p:sp>
            <p:nvSpPr>
              <p:cNvPr id="24612" name="Line 16"/>
              <p:cNvSpPr>
                <a:spLocks noChangeShapeType="1"/>
              </p:cNvSpPr>
              <p:nvPr/>
            </p:nvSpPr>
            <p:spPr bwMode="auto">
              <a:xfrm>
                <a:off x="528" y="3600"/>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13" name="Line 17"/>
              <p:cNvSpPr>
                <a:spLocks noChangeShapeType="1"/>
              </p:cNvSpPr>
              <p:nvPr/>
            </p:nvSpPr>
            <p:spPr bwMode="auto">
              <a:xfrm flipV="1">
                <a:off x="1104" y="2640"/>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14" name="Line 18"/>
              <p:cNvSpPr>
                <a:spLocks noChangeShapeType="1"/>
              </p:cNvSpPr>
              <p:nvPr/>
            </p:nvSpPr>
            <p:spPr bwMode="auto">
              <a:xfrm>
                <a:off x="576" y="326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15" name="Line 19"/>
              <p:cNvSpPr>
                <a:spLocks noChangeShapeType="1"/>
              </p:cNvSpPr>
              <p:nvPr/>
            </p:nvSpPr>
            <p:spPr bwMode="auto">
              <a:xfrm>
                <a:off x="1104" y="292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24608" name="Text Box 32"/>
            <p:cNvSpPr txBox="1">
              <a:spLocks noChangeArrowheads="1"/>
            </p:cNvSpPr>
            <p:nvPr/>
          </p:nvSpPr>
          <p:spPr bwMode="auto">
            <a:xfrm>
              <a:off x="816" y="240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b="0">
                  <a:ea typeface="宋体" pitchFamily="2" charset="-122"/>
                </a:rPr>
                <a:t>Q</a:t>
              </a:r>
            </a:p>
          </p:txBody>
        </p:sp>
        <p:sp>
          <p:nvSpPr>
            <p:cNvPr id="24609" name="Text Box 35"/>
            <p:cNvSpPr txBox="1">
              <a:spLocks noChangeArrowheads="1"/>
            </p:cNvSpPr>
            <p:nvPr/>
          </p:nvSpPr>
          <p:spPr bwMode="auto">
            <a:xfrm>
              <a:off x="96" y="2880"/>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kumimoji="0" lang="zh-CN" altLang="en-US" sz="1800">
                  <a:ea typeface="宋体" pitchFamily="2" charset="-122"/>
                </a:rPr>
                <a:t>工作物质储能</a:t>
              </a:r>
            </a:p>
          </p:txBody>
        </p:sp>
        <p:sp>
          <p:nvSpPr>
            <p:cNvPr id="24610" name="Text Box 41"/>
            <p:cNvSpPr txBox="1">
              <a:spLocks noChangeArrowheads="1"/>
            </p:cNvSpPr>
            <p:nvPr/>
          </p:nvSpPr>
          <p:spPr bwMode="auto">
            <a:xfrm>
              <a:off x="816" y="292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zh-CN" altLang="en-US" sz="1800">
                  <a:ea typeface="宋体" pitchFamily="2" charset="-122"/>
                </a:rPr>
                <a:t>输出光脉冲</a:t>
              </a:r>
            </a:p>
          </p:txBody>
        </p:sp>
        <p:sp>
          <p:nvSpPr>
            <p:cNvPr id="24611" name="Text Box 42"/>
            <p:cNvSpPr txBox="1">
              <a:spLocks noChangeArrowheads="1"/>
            </p:cNvSpPr>
            <p:nvPr/>
          </p:nvSpPr>
          <p:spPr bwMode="auto">
            <a:xfrm>
              <a:off x="192" y="3744"/>
              <a:ext cx="1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a:ea typeface="宋体" pitchFamily="2" charset="-122"/>
                </a:rPr>
                <a:t>a) </a:t>
              </a:r>
              <a:r>
                <a:rPr kumimoji="0" lang="zh-CN" altLang="en-US" sz="1800">
                  <a:ea typeface="宋体" pitchFamily="2" charset="-122"/>
                </a:rPr>
                <a:t>脉冲反射式调</a:t>
              </a:r>
              <a:r>
                <a:rPr kumimoji="0" lang="en-US" altLang="zh-CN" sz="1800">
                  <a:ea typeface="宋体" pitchFamily="2" charset="-122"/>
                </a:rPr>
                <a:t>Q</a:t>
              </a:r>
            </a:p>
          </p:txBody>
        </p:sp>
      </p:grpSp>
      <p:grpSp>
        <p:nvGrpSpPr>
          <p:cNvPr id="5" name="Group 46"/>
          <p:cNvGrpSpPr>
            <a:grpSpLocks/>
          </p:cNvGrpSpPr>
          <p:nvPr/>
        </p:nvGrpSpPr>
        <p:grpSpPr bwMode="auto">
          <a:xfrm>
            <a:off x="2819400" y="3810000"/>
            <a:ext cx="2590800" cy="2500313"/>
            <a:chOff x="1776" y="2400"/>
            <a:chExt cx="1632" cy="1575"/>
          </a:xfrm>
        </p:grpSpPr>
        <p:grpSp>
          <p:nvGrpSpPr>
            <p:cNvPr id="24598" name="Group 20"/>
            <p:cNvGrpSpPr>
              <a:grpSpLocks/>
            </p:cNvGrpSpPr>
            <p:nvPr/>
          </p:nvGrpSpPr>
          <p:grpSpPr bwMode="auto">
            <a:xfrm>
              <a:off x="1872" y="2688"/>
              <a:ext cx="1392" cy="912"/>
              <a:chOff x="2208" y="2688"/>
              <a:chExt cx="1392" cy="912"/>
            </a:xfrm>
          </p:grpSpPr>
          <p:sp>
            <p:nvSpPr>
              <p:cNvPr id="24603" name="Line 21"/>
              <p:cNvSpPr>
                <a:spLocks noChangeShapeType="1"/>
              </p:cNvSpPr>
              <p:nvPr/>
            </p:nvSpPr>
            <p:spPr bwMode="auto">
              <a:xfrm>
                <a:off x="2304" y="3600"/>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04" name="Line 22"/>
              <p:cNvSpPr>
                <a:spLocks noChangeShapeType="1"/>
              </p:cNvSpPr>
              <p:nvPr/>
            </p:nvSpPr>
            <p:spPr bwMode="auto">
              <a:xfrm flipV="1">
                <a:off x="2880" y="2688"/>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05" name="Line 23"/>
              <p:cNvSpPr>
                <a:spLocks noChangeShapeType="1"/>
              </p:cNvSpPr>
              <p:nvPr/>
            </p:nvSpPr>
            <p:spPr bwMode="auto">
              <a:xfrm>
                <a:off x="2208" y="297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606" name="Line 24"/>
              <p:cNvSpPr>
                <a:spLocks noChangeShapeType="1"/>
              </p:cNvSpPr>
              <p:nvPr/>
            </p:nvSpPr>
            <p:spPr bwMode="auto">
              <a:xfrm>
                <a:off x="2880" y="3360"/>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24599" name="Text Box 33"/>
            <p:cNvSpPr txBox="1">
              <a:spLocks noChangeArrowheads="1"/>
            </p:cNvSpPr>
            <p:nvPr/>
          </p:nvSpPr>
          <p:spPr bwMode="auto">
            <a:xfrm>
              <a:off x="2496" y="240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b="0">
                  <a:ea typeface="宋体" pitchFamily="2" charset="-122"/>
                </a:rPr>
                <a:t>Q</a:t>
              </a:r>
            </a:p>
          </p:txBody>
        </p:sp>
        <p:sp>
          <p:nvSpPr>
            <p:cNvPr id="24600" name="Text Box 36"/>
            <p:cNvSpPr txBox="1">
              <a:spLocks noChangeArrowheads="1"/>
            </p:cNvSpPr>
            <p:nvPr/>
          </p:nvSpPr>
          <p:spPr bwMode="auto">
            <a:xfrm>
              <a:off x="1776" y="3024"/>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kumimoji="0" lang="zh-CN" altLang="en-US" sz="1800">
                  <a:ea typeface="宋体" pitchFamily="2" charset="-122"/>
                </a:rPr>
                <a:t>谐振腔储能</a:t>
              </a:r>
            </a:p>
          </p:txBody>
        </p:sp>
        <p:sp>
          <p:nvSpPr>
            <p:cNvPr id="24601" name="Text Box 40"/>
            <p:cNvSpPr txBox="1">
              <a:spLocks noChangeArrowheads="1"/>
            </p:cNvSpPr>
            <p:nvPr/>
          </p:nvSpPr>
          <p:spPr bwMode="auto">
            <a:xfrm>
              <a:off x="2544" y="302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zh-CN" altLang="en-US" sz="1800">
                  <a:ea typeface="宋体" pitchFamily="2" charset="-122"/>
                </a:rPr>
                <a:t>输出光脉冲</a:t>
              </a:r>
            </a:p>
          </p:txBody>
        </p:sp>
        <p:sp>
          <p:nvSpPr>
            <p:cNvPr id="24602" name="Text Box 43"/>
            <p:cNvSpPr txBox="1">
              <a:spLocks noChangeArrowheads="1"/>
            </p:cNvSpPr>
            <p:nvPr/>
          </p:nvSpPr>
          <p:spPr bwMode="auto">
            <a:xfrm>
              <a:off x="1920" y="3744"/>
              <a:ext cx="1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a:ea typeface="宋体" pitchFamily="2" charset="-122"/>
                </a:rPr>
                <a:t>b)</a:t>
              </a:r>
              <a:r>
                <a:rPr kumimoji="0" lang="zh-CN" altLang="en-US" sz="1800">
                  <a:ea typeface="宋体" pitchFamily="2" charset="-122"/>
                </a:rPr>
                <a:t>脉冲透射式调</a:t>
              </a:r>
              <a:r>
                <a:rPr kumimoji="0" lang="en-US" altLang="zh-CN" sz="1800">
                  <a:ea typeface="宋体" pitchFamily="2" charset="-122"/>
                </a:rPr>
                <a:t>Q</a:t>
              </a:r>
            </a:p>
          </p:txBody>
        </p:sp>
      </p:grpSp>
      <p:grpSp>
        <p:nvGrpSpPr>
          <p:cNvPr id="7" name="Group 47"/>
          <p:cNvGrpSpPr>
            <a:grpSpLocks/>
          </p:cNvGrpSpPr>
          <p:nvPr/>
        </p:nvGrpSpPr>
        <p:grpSpPr bwMode="auto">
          <a:xfrm>
            <a:off x="5486400" y="3810000"/>
            <a:ext cx="3657600" cy="2500313"/>
            <a:chOff x="3456" y="2400"/>
            <a:chExt cx="2304" cy="1575"/>
          </a:xfrm>
        </p:grpSpPr>
        <p:grpSp>
          <p:nvGrpSpPr>
            <p:cNvPr id="24586" name="Group 25"/>
            <p:cNvGrpSpPr>
              <a:grpSpLocks/>
            </p:cNvGrpSpPr>
            <p:nvPr/>
          </p:nvGrpSpPr>
          <p:grpSpPr bwMode="auto">
            <a:xfrm>
              <a:off x="3504" y="2688"/>
              <a:ext cx="2064" cy="912"/>
              <a:chOff x="3552" y="2688"/>
              <a:chExt cx="2064" cy="912"/>
            </a:xfrm>
          </p:grpSpPr>
          <p:sp>
            <p:nvSpPr>
              <p:cNvPr id="24592" name="Line 26"/>
              <p:cNvSpPr>
                <a:spLocks noChangeShapeType="1"/>
              </p:cNvSpPr>
              <p:nvPr/>
            </p:nvSpPr>
            <p:spPr bwMode="auto">
              <a:xfrm>
                <a:off x="3600" y="3600"/>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593" name="Line 27"/>
              <p:cNvSpPr>
                <a:spLocks noChangeShapeType="1"/>
              </p:cNvSpPr>
              <p:nvPr/>
            </p:nvSpPr>
            <p:spPr bwMode="auto">
              <a:xfrm flipV="1">
                <a:off x="4224" y="2688"/>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594" name="Line 28"/>
              <p:cNvSpPr>
                <a:spLocks noChangeShapeType="1"/>
              </p:cNvSpPr>
              <p:nvPr/>
            </p:nvSpPr>
            <p:spPr bwMode="auto">
              <a:xfrm>
                <a:off x="3552" y="33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595" name="Line 29"/>
              <p:cNvSpPr>
                <a:spLocks noChangeShapeType="1"/>
              </p:cNvSpPr>
              <p:nvPr/>
            </p:nvSpPr>
            <p:spPr bwMode="auto">
              <a:xfrm>
                <a:off x="4224" y="297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596" name="Line 30"/>
              <p:cNvSpPr>
                <a:spLocks noChangeShapeType="1"/>
              </p:cNvSpPr>
              <p:nvPr/>
            </p:nvSpPr>
            <p:spPr bwMode="auto">
              <a:xfrm>
                <a:off x="4896" y="326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24597" name="Line 31"/>
              <p:cNvSpPr>
                <a:spLocks noChangeShapeType="1"/>
              </p:cNvSpPr>
              <p:nvPr/>
            </p:nvSpPr>
            <p:spPr bwMode="auto">
              <a:xfrm>
                <a:off x="4896" y="297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24587" name="Text Box 34"/>
            <p:cNvSpPr txBox="1">
              <a:spLocks noChangeArrowheads="1"/>
            </p:cNvSpPr>
            <p:nvPr/>
          </p:nvSpPr>
          <p:spPr bwMode="auto">
            <a:xfrm>
              <a:off x="4176" y="240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b="0">
                  <a:ea typeface="宋体" pitchFamily="2" charset="-122"/>
                </a:rPr>
                <a:t>Q</a:t>
              </a:r>
            </a:p>
          </p:txBody>
        </p:sp>
        <p:sp>
          <p:nvSpPr>
            <p:cNvPr id="24588" name="Text Box 37"/>
            <p:cNvSpPr txBox="1">
              <a:spLocks noChangeArrowheads="1"/>
            </p:cNvSpPr>
            <p:nvPr/>
          </p:nvSpPr>
          <p:spPr bwMode="auto">
            <a:xfrm>
              <a:off x="4848" y="2976"/>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zh-CN" altLang="en-US" sz="1800">
                  <a:ea typeface="宋体" pitchFamily="2" charset="-122"/>
                </a:rPr>
                <a:t>输出光脉冲</a:t>
              </a:r>
            </a:p>
          </p:txBody>
        </p:sp>
        <p:sp>
          <p:nvSpPr>
            <p:cNvPr id="24589" name="Text Box 38"/>
            <p:cNvSpPr txBox="1">
              <a:spLocks noChangeArrowheads="1"/>
            </p:cNvSpPr>
            <p:nvPr/>
          </p:nvSpPr>
          <p:spPr bwMode="auto">
            <a:xfrm>
              <a:off x="3456" y="2880"/>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kumimoji="0" lang="zh-CN" altLang="en-US" sz="1800">
                  <a:ea typeface="宋体" pitchFamily="2" charset="-122"/>
                </a:rPr>
                <a:t>工作物质储能</a:t>
              </a:r>
            </a:p>
          </p:txBody>
        </p:sp>
        <p:sp>
          <p:nvSpPr>
            <p:cNvPr id="24590" name="Text Box 39"/>
            <p:cNvSpPr txBox="1">
              <a:spLocks noChangeArrowheads="1"/>
            </p:cNvSpPr>
            <p:nvPr/>
          </p:nvSpPr>
          <p:spPr bwMode="auto">
            <a:xfrm>
              <a:off x="4128" y="2976"/>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kumimoji="0" lang="zh-CN" altLang="en-US" sz="1800">
                  <a:ea typeface="宋体" pitchFamily="2" charset="-122"/>
                </a:rPr>
                <a:t>谐振腔储能</a:t>
              </a:r>
            </a:p>
          </p:txBody>
        </p:sp>
        <p:sp>
          <p:nvSpPr>
            <p:cNvPr id="24591" name="Text Box 44"/>
            <p:cNvSpPr txBox="1">
              <a:spLocks noChangeArrowheads="1"/>
            </p:cNvSpPr>
            <p:nvPr/>
          </p:nvSpPr>
          <p:spPr bwMode="auto">
            <a:xfrm>
              <a:off x="3696" y="3744"/>
              <a:ext cx="18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kumimoji="0" lang="en-US" altLang="zh-CN" sz="1800">
                  <a:ea typeface="宋体" pitchFamily="2" charset="-122"/>
                </a:rPr>
                <a:t>c)</a:t>
              </a:r>
              <a:r>
                <a:rPr kumimoji="0" lang="zh-CN" altLang="en-US" sz="1800">
                  <a:ea typeface="宋体" pitchFamily="2" charset="-122"/>
                </a:rPr>
                <a:t>脉冲反射</a:t>
              </a:r>
              <a:r>
                <a:rPr kumimoji="0" lang="en-US" altLang="zh-CN" sz="1800">
                  <a:ea typeface="宋体" pitchFamily="2" charset="-122"/>
                </a:rPr>
                <a:t>——</a:t>
              </a:r>
              <a:r>
                <a:rPr kumimoji="0" lang="zh-CN" altLang="en-US" sz="1800">
                  <a:ea typeface="宋体" pitchFamily="2" charset="-122"/>
                </a:rPr>
                <a:t>透射式调</a:t>
              </a:r>
              <a:r>
                <a:rPr kumimoji="0" lang="en-US" altLang="zh-CN" sz="1800">
                  <a:ea typeface="宋体" pitchFamily="2" charset="-122"/>
                </a:rPr>
                <a:t>Q</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40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407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407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407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40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7" grpId="0" animBg="1"/>
      <p:bldP spid="3440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l="8081" r="10101"/>
          <a:stretch>
            <a:fillRect/>
          </a:stretch>
        </p:blipFill>
        <p:spPr bwMode="auto">
          <a:xfrm>
            <a:off x="914400" y="609600"/>
            <a:ext cx="73152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381000" y="3733800"/>
            <a:ext cx="8524875"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buFontTx/>
              <a:buChar char="•"/>
            </a:pPr>
            <a:r>
              <a:rPr lang="en-US" altLang="zh-CN" sz="2400" b="0" dirty="0">
                <a:ea typeface="黑体" pitchFamily="49" charset="-122"/>
              </a:rPr>
              <a:t> </a:t>
            </a:r>
            <a:r>
              <a:rPr lang="zh-CN" altLang="en-US" sz="2400" dirty="0">
                <a:latin typeface="楷体" panose="02010609060101010101" pitchFamily="49" charset="-122"/>
                <a:ea typeface="楷体" panose="02010609060101010101" pitchFamily="49" charset="-122"/>
              </a:rPr>
              <a:t>泵浦激励时，</a:t>
            </a:r>
            <a:r>
              <a:rPr lang="en-US" altLang="zh-CN" sz="2400" dirty="0">
                <a:latin typeface="楷体" panose="02010609060101010101" pitchFamily="49" charset="-122"/>
                <a:ea typeface="楷体" panose="02010609060101010101" pitchFamily="49" charset="-122"/>
              </a:rPr>
              <a:t>V</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0 </a:t>
            </a:r>
            <a:r>
              <a:rPr lang="zh-CN" altLang="en-US" sz="2400" dirty="0">
                <a:latin typeface="楷体" panose="02010609060101010101" pitchFamily="49" charset="-122"/>
                <a:ea typeface="楷体" panose="02010609060101010101" pitchFamily="49" charset="-122"/>
              </a:rPr>
              <a:t>谐振腔处于低</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状态，积累</a:t>
            </a:r>
            <a:r>
              <a:rPr lang="en-US" altLang="zh-CN" sz="2400" b="0" dirty="0" err="1">
                <a:latin typeface="Symbol" pitchFamily="18" charset="2"/>
                <a:ea typeface="黑体" pitchFamily="49" charset="-122"/>
              </a:rPr>
              <a:t>D</a:t>
            </a:r>
            <a:r>
              <a:rPr lang="en-US" altLang="zh-CN" sz="2400" b="0" dirty="0" err="1">
                <a:ea typeface="黑体" pitchFamily="49" charset="-122"/>
              </a:rPr>
              <a:t>n</a:t>
            </a:r>
            <a:endParaRPr lang="en-US" altLang="zh-CN" sz="2400" b="0" dirty="0">
              <a:ea typeface="黑体" pitchFamily="49" charset="-122"/>
            </a:endParaRPr>
          </a:p>
          <a:p>
            <a:pPr algn="l" eaLnBrk="1" hangingPunct="1">
              <a:lnSpc>
                <a:spcPct val="150000"/>
              </a:lnSpc>
              <a:buFontTx/>
              <a:buChar char="•"/>
            </a:pPr>
            <a:r>
              <a:rPr lang="en-US" altLang="zh-CN" sz="2400" b="0" dirty="0">
                <a:ea typeface="黑体" pitchFamily="49" charset="-122"/>
              </a:rPr>
              <a:t> V=</a:t>
            </a:r>
            <a:r>
              <a:rPr lang="en-US" altLang="zh-CN" sz="2400" b="0" dirty="0" err="1">
                <a:ea typeface="黑体" pitchFamily="49" charset="-122"/>
              </a:rPr>
              <a:t>V</a:t>
            </a:r>
            <a:r>
              <a:rPr lang="en-US" altLang="zh-CN" sz="2400" b="0" dirty="0" err="1">
                <a:latin typeface="Symbol" pitchFamily="18" charset="2"/>
                <a:ea typeface="黑体" pitchFamily="49" charset="-122"/>
              </a:rPr>
              <a:t>p</a:t>
            </a:r>
            <a:r>
              <a:rPr lang="en-US" altLang="zh-CN" sz="2400" b="0" dirty="0">
                <a:latin typeface="Symbol" pitchFamily="18" charset="2"/>
                <a:ea typeface="黑体" pitchFamily="49" charset="-122"/>
              </a:rPr>
              <a:t>  </a:t>
            </a:r>
            <a:r>
              <a:rPr lang="zh-CN" altLang="en-US" sz="2400" dirty="0">
                <a:latin typeface="楷体" panose="02010609060101010101" pitchFamily="49" charset="-122"/>
                <a:ea typeface="楷体" panose="02010609060101010101" pitchFamily="49" charset="-122"/>
              </a:rPr>
              <a:t>两全反镜构成高</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腔，光子能量储存在腔内，不能输出</a:t>
            </a:r>
          </a:p>
          <a:p>
            <a:pPr algn="l" eaLnBrk="1" hangingPunct="1">
              <a:lnSpc>
                <a:spcPct val="160000"/>
              </a:lnSpc>
              <a:buFontTx/>
              <a:buChar char="•"/>
            </a:pPr>
            <a:r>
              <a:rPr lang="zh-CN" altLang="en-US" sz="2400" b="0" dirty="0">
                <a:ea typeface="黑体" pitchFamily="49" charset="-122"/>
              </a:rPr>
              <a:t> </a:t>
            </a:r>
            <a:r>
              <a:rPr lang="en-US" altLang="zh-CN" sz="2400" b="0" dirty="0">
                <a:ea typeface="黑体" pitchFamily="49" charset="-122"/>
              </a:rPr>
              <a:t>V</a:t>
            </a:r>
            <a:r>
              <a:rPr lang="zh-CN" altLang="en-US" sz="2400" b="0" dirty="0">
                <a:ea typeface="黑体" pitchFamily="49" charset="-122"/>
              </a:rPr>
              <a:t>＝</a:t>
            </a:r>
            <a:r>
              <a:rPr lang="en-US" altLang="zh-CN" sz="2400" b="0" dirty="0">
                <a:ea typeface="黑体" pitchFamily="49" charset="-122"/>
              </a:rPr>
              <a:t>0   </a:t>
            </a:r>
            <a:r>
              <a:rPr lang="zh-CN" altLang="en-US" sz="2400" dirty="0">
                <a:latin typeface="楷体" panose="02010609060101010101" pitchFamily="49" charset="-122"/>
                <a:ea typeface="楷体" panose="02010609060101010101" pitchFamily="49" charset="-122"/>
              </a:rPr>
              <a:t>腔内光脉冲从格兰棱镜</a:t>
            </a:r>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输出</a:t>
            </a: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304800" y="128588"/>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800" dirty="0">
                <a:solidFill>
                  <a:srgbClr val="FF0000"/>
                </a:solidFill>
                <a:latin typeface="楷体" panose="02010609060101010101" pitchFamily="49" charset="-122"/>
                <a:ea typeface="楷体" panose="02010609060101010101" pitchFamily="49" charset="-122"/>
              </a:rPr>
              <a:t>§</a:t>
            </a:r>
            <a:r>
              <a:rPr lang="en-US" altLang="zh-CN" sz="3600" dirty="0">
                <a:solidFill>
                  <a:srgbClr val="FF0000"/>
                </a:solidFill>
                <a:latin typeface="楷体" panose="02010609060101010101" pitchFamily="49" charset="-122"/>
                <a:ea typeface="楷体" panose="02010609060101010101" pitchFamily="49" charset="-122"/>
              </a:rPr>
              <a:t>6.5  </a:t>
            </a:r>
            <a:r>
              <a:rPr lang="zh-CN" altLang="en-US" sz="3600" dirty="0">
                <a:solidFill>
                  <a:srgbClr val="FF0000"/>
                </a:solidFill>
                <a:latin typeface="楷体" panose="02010609060101010101" pitchFamily="49" charset="-122"/>
                <a:ea typeface="楷体" panose="02010609060101010101" pitchFamily="49" charset="-122"/>
              </a:rPr>
              <a:t>锁 模</a:t>
            </a:r>
          </a:p>
        </p:txBody>
      </p:sp>
      <p:sp>
        <p:nvSpPr>
          <p:cNvPr id="373763" name="Rectangle 3"/>
          <p:cNvSpPr>
            <a:spLocks noChangeArrowheads="1"/>
          </p:cNvSpPr>
          <p:nvPr/>
        </p:nvSpPr>
        <p:spPr bwMode="auto">
          <a:xfrm>
            <a:off x="0" y="3068638"/>
            <a:ext cx="8713788"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12800" indent="-812800"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spcBef>
                <a:spcPct val="20000"/>
              </a:spcBef>
              <a:buClr>
                <a:srgbClr val="3366FF"/>
              </a:buClr>
              <a:buSzPct val="80000"/>
              <a:buFont typeface="Wingdings" pitchFamily="2" charset="2"/>
              <a:buNone/>
            </a:pPr>
            <a:r>
              <a:rPr kumimoji="0" lang="zh-CN" altLang="en-US" sz="2800" dirty="0">
                <a:latin typeface="楷体" panose="02010609060101010101" pitchFamily="49" charset="-122"/>
                <a:ea typeface="楷体" panose="02010609060101010101" pitchFamily="49" charset="-122"/>
              </a:rPr>
              <a:t>例</a:t>
            </a:r>
            <a:r>
              <a:rPr kumimoji="0" lang="en-US" altLang="zh-CN" sz="2800" dirty="0">
                <a:latin typeface="楷体" panose="02010609060101010101" pitchFamily="49" charset="-122"/>
                <a:ea typeface="楷体" panose="02010609060101010101" pitchFamily="49" charset="-122"/>
              </a:rPr>
              <a:t>: 1.</a:t>
            </a:r>
            <a:r>
              <a:rPr kumimoji="0" lang="zh-CN" altLang="en-US" sz="2800" dirty="0">
                <a:solidFill>
                  <a:srgbClr val="0033CC"/>
                </a:solidFill>
                <a:latin typeface="楷体" panose="02010609060101010101" pitchFamily="49" charset="-122"/>
                <a:ea typeface="楷体" panose="02010609060101010101" pitchFamily="49" charset="-122"/>
              </a:rPr>
              <a:t>激光测距</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为了提高测距的精度</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则脉宽越窄越好</a:t>
            </a:r>
            <a:r>
              <a:rPr kumimoji="0" lang="en-US" altLang="zh-CN" sz="2800" dirty="0">
                <a:latin typeface="楷体" panose="02010609060101010101" pitchFamily="49" charset="-122"/>
                <a:ea typeface="楷体" panose="02010609060101010101" pitchFamily="49" charset="-122"/>
              </a:rPr>
              <a:t>.</a:t>
            </a:r>
          </a:p>
          <a:p>
            <a:pPr algn="l" eaLnBrk="1" hangingPunct="1">
              <a:lnSpc>
                <a:spcPct val="120000"/>
              </a:lnSpc>
              <a:buClr>
                <a:srgbClr val="3366FF"/>
              </a:buClr>
              <a:buSzPct val="80000"/>
              <a:buFont typeface="Wingdings" pitchFamily="2" charset="2"/>
              <a:buNone/>
            </a:pPr>
            <a:r>
              <a:rPr kumimoji="0" lang="en-US" altLang="zh-CN" sz="2800" dirty="0">
                <a:latin typeface="楷体" panose="02010609060101010101" pitchFamily="49" charset="-122"/>
                <a:ea typeface="楷体" panose="02010609060101010101" pitchFamily="49" charset="-122"/>
              </a:rPr>
              <a:t>    2.</a:t>
            </a:r>
            <a:r>
              <a:rPr kumimoji="0" lang="zh-CN" altLang="en-US" sz="2800" dirty="0">
                <a:solidFill>
                  <a:srgbClr val="0033CC"/>
                </a:solidFill>
                <a:latin typeface="楷体" panose="02010609060101010101" pitchFamily="49" charset="-122"/>
                <a:ea typeface="楷体" panose="02010609060101010101" pitchFamily="49" charset="-122"/>
              </a:rPr>
              <a:t>激光高速摄影</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为了拍照高速运动的物体</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提高照片的清晰度</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也要压缩脉宽</a:t>
            </a:r>
            <a:r>
              <a:rPr kumimoji="0" lang="en-US" altLang="zh-CN" sz="2800" dirty="0">
                <a:latin typeface="楷体" panose="02010609060101010101" pitchFamily="49" charset="-122"/>
                <a:ea typeface="楷体" panose="02010609060101010101" pitchFamily="49" charset="-122"/>
              </a:rPr>
              <a:t>.</a:t>
            </a:r>
          </a:p>
          <a:p>
            <a:pPr algn="l" eaLnBrk="1" hangingPunct="1">
              <a:lnSpc>
                <a:spcPct val="120000"/>
              </a:lnSpc>
              <a:buClr>
                <a:srgbClr val="3366FF"/>
              </a:buClr>
              <a:buSzPct val="80000"/>
              <a:buFont typeface="Wingdings" pitchFamily="2" charset="2"/>
              <a:buNone/>
            </a:pPr>
            <a:r>
              <a:rPr kumimoji="0" lang="en-US" altLang="zh-CN" sz="2800" dirty="0">
                <a:latin typeface="楷体" panose="02010609060101010101" pitchFamily="49" charset="-122"/>
                <a:ea typeface="楷体" panose="02010609060101010101" pitchFamily="49" charset="-122"/>
              </a:rPr>
              <a:t>    3.</a:t>
            </a:r>
            <a:r>
              <a:rPr kumimoji="0" lang="zh-CN" altLang="en-US" sz="2800" dirty="0">
                <a:solidFill>
                  <a:srgbClr val="0033CC"/>
                </a:solidFill>
                <a:latin typeface="楷体" panose="02010609060101010101" pitchFamily="49" charset="-122"/>
                <a:ea typeface="楷体" panose="02010609060101010101" pitchFamily="49" charset="-122"/>
              </a:rPr>
              <a:t>对一些超快过程的研究</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激光核聚变</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激光光谱</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荧光寿命的测定</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非线性光学的研究等需窄的脉宽</a:t>
            </a:r>
            <a:r>
              <a:rPr kumimoji="0" lang="en-US" altLang="zh-CN" sz="2800" dirty="0">
                <a:latin typeface="楷体" panose="02010609060101010101" pitchFamily="49" charset="-122"/>
                <a:ea typeface="楷体" panose="02010609060101010101" pitchFamily="49" charset="-122"/>
              </a:rPr>
              <a:t>. </a:t>
            </a:r>
          </a:p>
        </p:txBody>
      </p:sp>
      <p:sp>
        <p:nvSpPr>
          <p:cNvPr id="373764" name="Text Box 4"/>
          <p:cNvSpPr txBox="1">
            <a:spLocks noChangeArrowheads="1"/>
          </p:cNvSpPr>
          <p:nvPr/>
        </p:nvSpPr>
        <p:spPr bwMode="auto">
          <a:xfrm>
            <a:off x="539750" y="836613"/>
            <a:ext cx="8135938"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kumimoji="0" lang="zh-CN" altLang="en-US" sz="2800" dirty="0">
                <a:solidFill>
                  <a:srgbClr val="0033CC"/>
                </a:solidFill>
                <a:latin typeface="楷体" panose="02010609060101010101" pitchFamily="49" charset="-122"/>
                <a:ea typeface="楷体" panose="02010609060101010101" pitchFamily="49" charset="-122"/>
              </a:rPr>
              <a:t>目 的</a:t>
            </a:r>
            <a:r>
              <a:rPr kumimoji="0" lang="en-US" altLang="zh-CN" sz="2800" dirty="0">
                <a:solidFill>
                  <a:srgbClr val="0033CC"/>
                </a:solidFill>
                <a:latin typeface="楷体" panose="02010609060101010101" pitchFamily="49" charset="-122"/>
                <a:ea typeface="楷体" panose="02010609060101010101" pitchFamily="49" charset="-122"/>
              </a:rPr>
              <a:t>:</a:t>
            </a:r>
          </a:p>
          <a:p>
            <a:pPr algn="l" eaLnBrk="1" hangingPunct="1">
              <a:lnSpc>
                <a:spcPct val="120000"/>
              </a:lnSpc>
              <a:spcBef>
                <a:spcPct val="10000"/>
              </a:spcBef>
            </a:pPr>
            <a:r>
              <a:rPr kumimoji="0" lang="en-US" altLang="zh-CN" sz="2800" dirty="0">
                <a:latin typeface="楷体" panose="02010609060101010101" pitchFamily="49" charset="-122"/>
                <a:ea typeface="楷体" panose="02010609060101010101" pitchFamily="49" charset="-122"/>
              </a:rPr>
              <a:t>   </a:t>
            </a:r>
            <a:r>
              <a:rPr kumimoji="0" lang="zh-CN" altLang="en-US" sz="2800" dirty="0">
                <a:solidFill>
                  <a:srgbClr val="CC0000"/>
                </a:solidFill>
                <a:latin typeface="楷体" panose="02010609060101010101" pitchFamily="49" charset="-122"/>
                <a:ea typeface="楷体" panose="02010609060101010101" pitchFamily="49" charset="-122"/>
              </a:rPr>
              <a:t>压缩脉冲宽度</a:t>
            </a:r>
            <a:r>
              <a:rPr kumimoji="0" lang="en-US" altLang="zh-CN" sz="2800" dirty="0">
                <a:solidFill>
                  <a:srgbClr val="CC0000"/>
                </a:solidFill>
                <a:latin typeface="楷体" panose="02010609060101010101" pitchFamily="49" charset="-122"/>
                <a:ea typeface="楷体" panose="02010609060101010101" pitchFamily="49" charset="-122"/>
              </a:rPr>
              <a:t>,</a:t>
            </a:r>
            <a:r>
              <a:rPr kumimoji="0" lang="zh-CN" altLang="en-US" sz="2800" dirty="0">
                <a:solidFill>
                  <a:srgbClr val="CC0000"/>
                </a:solidFill>
                <a:latin typeface="楷体" panose="02010609060101010101" pitchFamily="49" charset="-122"/>
                <a:ea typeface="楷体" panose="02010609060101010101" pitchFamily="49" charset="-122"/>
              </a:rPr>
              <a:t>高峰值功率</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开关激光器一般脉宽达</a:t>
            </a:r>
            <a:r>
              <a:rPr kumimoji="0" lang="en-US" altLang="zh-CN" sz="2800" dirty="0">
                <a:latin typeface="楷体" panose="02010609060101010101" pitchFamily="49" charset="-122"/>
                <a:ea typeface="楷体" panose="02010609060101010101" pitchFamily="49" charset="-122"/>
              </a:rPr>
              <a:t>10</a:t>
            </a:r>
            <a:r>
              <a:rPr kumimoji="0" lang="en-US" altLang="zh-CN" sz="2800" baseline="30000" dirty="0">
                <a:latin typeface="楷体" panose="02010609060101010101" pitchFamily="49" charset="-122"/>
                <a:ea typeface="楷体" panose="02010609060101010101" pitchFamily="49" charset="-122"/>
              </a:rPr>
              <a:t>-8s</a:t>
            </a:r>
            <a:r>
              <a:rPr kumimoji="0" lang="en-US" altLang="zh-CN" sz="2800" dirty="0">
                <a:latin typeface="楷体" panose="02010609060101010101" pitchFamily="49" charset="-122"/>
                <a:ea typeface="楷体" panose="02010609060101010101" pitchFamily="49" charset="-122"/>
              </a:rPr>
              <a:t>-10</a:t>
            </a:r>
            <a:r>
              <a:rPr kumimoji="0" lang="en-US" altLang="zh-CN" sz="2800" baseline="30000" dirty="0">
                <a:latin typeface="楷体" panose="02010609060101010101" pitchFamily="49" charset="-122"/>
                <a:ea typeface="楷体" panose="02010609060101010101" pitchFamily="49" charset="-122"/>
              </a:rPr>
              <a:t>-9s</a:t>
            </a:r>
            <a:r>
              <a:rPr kumimoji="0" lang="zh-CN" altLang="en-US" sz="2800" dirty="0">
                <a:latin typeface="楷体" panose="02010609060101010101" pitchFamily="49" charset="-122"/>
                <a:ea typeface="楷体" panose="02010609060101010101" pitchFamily="49" charset="-122"/>
              </a:rPr>
              <a:t>量级</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如果再压缩脉宽</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开关激光器已经无能为力</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但有很多实际应用需要更窄的脉冲</a:t>
            </a:r>
            <a:r>
              <a:rPr kumimoji="0" lang="en-US" altLang="zh-CN"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13422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3" grpId="0"/>
      <p:bldP spid="3737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250825" y="476250"/>
            <a:ext cx="8675688"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spcBef>
                <a:spcPct val="50000"/>
              </a:spcBef>
            </a:pPr>
            <a:r>
              <a:rPr lang="en-US" altLang="zh-CN" sz="2400" b="0" dirty="0">
                <a:latin typeface="Times New Roman" pitchFamily="18" charset="0"/>
                <a:ea typeface="宋体" pitchFamily="2" charset="-122"/>
              </a:rPr>
              <a:t>       </a:t>
            </a:r>
            <a:r>
              <a:rPr lang="zh-CN" altLang="en-US" sz="2800" dirty="0">
                <a:latin typeface="楷体" panose="02010609060101010101" pitchFamily="49" charset="-122"/>
                <a:ea typeface="楷体" panose="02010609060101010101" pitchFamily="49" charset="-122"/>
              </a:rPr>
              <a:t>超短脉冲技术是物理学、化学、生物学、光电子学，以及激光光谱学等学科对微观世界进行研究和揭示新的超快过程的重要手段。</a:t>
            </a:r>
            <a:r>
              <a:rPr lang="zh-CN" altLang="en-US" sz="2400" dirty="0">
                <a:latin typeface="楷体" panose="02010609060101010101" pitchFamily="49" charset="-122"/>
                <a:ea typeface="楷体" panose="02010609060101010101" pitchFamily="49" charset="-122"/>
              </a:rPr>
              <a:t>   </a:t>
            </a:r>
          </a:p>
        </p:txBody>
      </p:sp>
      <p:sp>
        <p:nvSpPr>
          <p:cNvPr id="374787" name="Rectangle 3"/>
          <p:cNvSpPr>
            <a:spLocks noChangeArrowheads="1"/>
          </p:cNvSpPr>
          <p:nvPr/>
        </p:nvSpPr>
        <p:spPr bwMode="auto">
          <a:xfrm>
            <a:off x="0" y="2636838"/>
            <a:ext cx="88201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spcBef>
                <a:spcPct val="50000"/>
              </a:spcBef>
            </a:pP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超短脉冲技术的发展经历了</a:t>
            </a:r>
            <a:r>
              <a:rPr lang="zh-CN" altLang="en-US" sz="2800" dirty="0">
                <a:solidFill>
                  <a:srgbClr val="FF3300"/>
                </a:solidFill>
                <a:latin typeface="楷体" panose="02010609060101010101" pitchFamily="49" charset="-122"/>
                <a:ea typeface="楷体" panose="02010609060101010101" pitchFamily="49" charset="-122"/>
              </a:rPr>
              <a:t>主动锁模、被动锁模、同步泵浦锁模、碰撞锁摸</a:t>
            </a:r>
            <a:r>
              <a:rPr lang="en-US" altLang="zh-CN" sz="2800" dirty="0">
                <a:solidFill>
                  <a:srgbClr val="FF3300"/>
                </a:solidFill>
                <a:latin typeface="楷体" panose="02010609060101010101" pitchFamily="49" charset="-122"/>
                <a:ea typeface="楷体" panose="02010609060101010101" pitchFamily="49" charset="-122"/>
              </a:rPr>
              <a:t>(CPM)</a:t>
            </a:r>
            <a:r>
              <a:rPr lang="zh-CN" altLang="en-US" sz="2800" dirty="0">
                <a:latin typeface="楷体" panose="02010609060101010101" pitchFamily="49" charset="-122"/>
                <a:ea typeface="楷体" panose="02010609060101010101" pitchFamily="49" charset="-122"/>
              </a:rPr>
              <a:t>，以及</a:t>
            </a:r>
            <a:r>
              <a:rPr lang="en-US" altLang="zh-CN" sz="2800" dirty="0">
                <a:latin typeface="楷体" panose="02010609060101010101" pitchFamily="49" charset="-122"/>
                <a:ea typeface="楷体" panose="02010609060101010101" pitchFamily="49" charset="-122"/>
              </a:rPr>
              <a:t>90</a:t>
            </a:r>
            <a:r>
              <a:rPr lang="zh-CN" altLang="en-US" sz="2800" dirty="0">
                <a:latin typeface="楷体" panose="02010609060101010101" pitchFamily="49" charset="-122"/>
                <a:ea typeface="楷体" panose="02010609060101010101" pitchFamily="49" charset="-122"/>
              </a:rPr>
              <a:t>年代出现的</a:t>
            </a:r>
            <a:r>
              <a:rPr lang="zh-CN" altLang="en-US" sz="2800" dirty="0">
                <a:solidFill>
                  <a:srgbClr val="FF3300"/>
                </a:solidFill>
                <a:latin typeface="楷体" panose="02010609060101010101" pitchFamily="49" charset="-122"/>
                <a:ea typeface="楷体" panose="02010609060101010101" pitchFamily="49" charset="-122"/>
              </a:rPr>
              <a:t>加成脉冲锁模</a:t>
            </a:r>
            <a:r>
              <a:rPr lang="en-US" altLang="zh-CN" sz="2800" dirty="0">
                <a:solidFill>
                  <a:srgbClr val="FF3300"/>
                </a:solidFill>
                <a:latin typeface="楷体" panose="02010609060101010101" pitchFamily="49" charset="-122"/>
                <a:ea typeface="楷体" panose="02010609060101010101" pitchFamily="49" charset="-122"/>
              </a:rPr>
              <a:t>(APM)</a:t>
            </a:r>
            <a:r>
              <a:rPr lang="zh-CN" altLang="en-US" sz="2800" dirty="0">
                <a:latin typeface="楷体" panose="02010609060101010101" pitchFamily="49" charset="-122"/>
                <a:ea typeface="楷体" panose="02010609060101010101" pitchFamily="49" charset="-122"/>
              </a:rPr>
              <a:t>或</a:t>
            </a:r>
            <a:r>
              <a:rPr lang="zh-CN" altLang="en-US" sz="2800" dirty="0">
                <a:solidFill>
                  <a:srgbClr val="FF3300"/>
                </a:solidFill>
                <a:latin typeface="楷体" panose="02010609060101010101" pitchFamily="49" charset="-122"/>
                <a:ea typeface="楷体" panose="02010609060101010101" pitchFamily="49" charset="-122"/>
              </a:rPr>
              <a:t>耦合腔锁模</a:t>
            </a:r>
            <a:r>
              <a:rPr lang="en-US" altLang="zh-CN" sz="2800" dirty="0">
                <a:solidFill>
                  <a:srgbClr val="FF3300"/>
                </a:solidFill>
                <a:latin typeface="楷体" panose="02010609060101010101" pitchFamily="49" charset="-122"/>
                <a:ea typeface="楷体" panose="02010609060101010101" pitchFamily="49" charset="-122"/>
              </a:rPr>
              <a:t>(CCM)</a:t>
            </a:r>
            <a:r>
              <a:rPr lang="zh-CN" altLang="en-US" sz="2800" dirty="0">
                <a:solidFill>
                  <a:srgbClr val="FF3300"/>
                </a:solidFill>
                <a:latin typeface="楷体" panose="02010609060101010101" pitchFamily="49" charset="-122"/>
                <a:ea typeface="楷体" panose="02010609060101010101" pitchFamily="49" charset="-122"/>
              </a:rPr>
              <a:t>、自锁模</a:t>
            </a:r>
            <a:r>
              <a:rPr lang="zh-CN" altLang="en-US" sz="2800" dirty="0">
                <a:latin typeface="楷体" panose="02010609060101010101" pitchFamily="49" charset="-122"/>
                <a:ea typeface="楷体" panose="02010609060101010101" pitchFamily="49" charset="-122"/>
              </a:rPr>
              <a:t>等阶段</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不断地对光脉冲宽度进行了压缩。</a:t>
            </a:r>
          </a:p>
        </p:txBody>
      </p:sp>
    </p:spTree>
    <p:extLst>
      <p:ext uri="{BB962C8B-B14F-4D97-AF65-F5344CB8AC3E}">
        <p14:creationId xmlns:p14="http://schemas.microsoft.com/office/powerpoint/2010/main" val="26590152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4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p:bldP spid="3747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0" y="117475"/>
            <a:ext cx="64436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solidFill>
                  <a:srgbClr val="FF00FF"/>
                </a:solidFill>
                <a:latin typeface="Times New Roman" pitchFamily="18" charset="0"/>
                <a:ea typeface="楷体" panose="02010609060101010101" pitchFamily="49" charset="-122"/>
              </a:rPr>
              <a:t>一、多模激光器的输出特性</a:t>
            </a:r>
            <a:r>
              <a:rPr lang="zh-CN" altLang="en-US" sz="2400" b="0" dirty="0">
                <a:latin typeface="Times New Roman" pitchFamily="18" charset="0"/>
                <a:ea typeface="宋体" pitchFamily="2" charset="-122"/>
              </a:rPr>
              <a:t> </a:t>
            </a:r>
          </a:p>
        </p:txBody>
      </p:sp>
      <p:sp>
        <p:nvSpPr>
          <p:cNvPr id="375811" name="Rectangle 3"/>
          <p:cNvSpPr>
            <a:spLocks noChangeArrowheads="1"/>
          </p:cNvSpPr>
          <p:nvPr/>
        </p:nvSpPr>
        <p:spPr bwMode="auto">
          <a:xfrm>
            <a:off x="152400" y="908050"/>
            <a:ext cx="427513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自由运转激光器的输出一般包含</a:t>
            </a:r>
            <a:r>
              <a:rPr lang="zh-CN" altLang="en-US" dirty="0">
                <a:solidFill>
                  <a:srgbClr val="0033CC"/>
                </a:solidFill>
                <a:latin typeface="楷体" panose="02010609060101010101" pitchFamily="49" charset="-122"/>
                <a:ea typeface="楷体" panose="02010609060101010101" pitchFamily="49" charset="-122"/>
              </a:rPr>
              <a:t>若干个超过阈值</a:t>
            </a:r>
            <a:r>
              <a:rPr lang="zh-CN" altLang="en-US" dirty="0">
                <a:latin typeface="楷体" panose="02010609060101010101" pitchFamily="49" charset="-122"/>
                <a:ea typeface="楷体" panose="02010609060101010101" pitchFamily="49" charset="-122"/>
              </a:rPr>
              <a:t>的纵模。</a:t>
            </a:r>
          </a:p>
        </p:txBody>
      </p:sp>
      <p:grpSp>
        <p:nvGrpSpPr>
          <p:cNvPr id="2" name="Group 4"/>
          <p:cNvGrpSpPr>
            <a:grpSpLocks/>
          </p:cNvGrpSpPr>
          <p:nvPr/>
        </p:nvGrpSpPr>
        <p:grpSpPr bwMode="auto">
          <a:xfrm>
            <a:off x="4364038" y="836613"/>
            <a:ext cx="4672012" cy="5562600"/>
            <a:chOff x="2544" y="528"/>
            <a:chExt cx="2943" cy="3504"/>
          </a:xfrm>
        </p:grpSpPr>
        <p:pic>
          <p:nvPicPr>
            <p:cNvPr id="15367" name="Picture 5"/>
            <p:cNvPicPr>
              <a:picLocks noChangeAspect="1" noChangeArrowheads="1"/>
            </p:cNvPicPr>
            <p:nvPr/>
          </p:nvPicPr>
          <p:blipFill>
            <a:blip r:embed="rId2">
              <a:extLst>
                <a:ext uri="{28A0092B-C50C-407E-A947-70E740481C1C}">
                  <a14:useLocalDpi xmlns:a14="http://schemas.microsoft.com/office/drawing/2010/main" val="0"/>
                </a:ext>
              </a:extLst>
            </a:blip>
            <a:srcRect l="12000" t="15334" r="51001" b="35333"/>
            <a:stretch>
              <a:fillRect/>
            </a:stretch>
          </p:blipFill>
          <p:spPr bwMode="auto">
            <a:xfrm>
              <a:off x="2544" y="528"/>
              <a:ext cx="2943"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6"/>
            <p:cNvSpPr txBox="1">
              <a:spLocks noChangeArrowheads="1"/>
            </p:cNvSpPr>
            <p:nvPr/>
          </p:nvSpPr>
          <p:spPr bwMode="auto">
            <a:xfrm>
              <a:off x="2592" y="3408"/>
              <a:ext cx="768"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endParaRPr kumimoji="0" lang="zh-CN" altLang="zh-CN" sz="1800" b="0">
                <a:ea typeface="宋体" pitchFamily="2" charset="-122"/>
              </a:endParaRPr>
            </a:p>
          </p:txBody>
        </p:sp>
      </p:grpSp>
      <p:sp>
        <p:nvSpPr>
          <p:cNvPr id="375815" name="Rectangle 7"/>
          <p:cNvSpPr>
            <a:spLocks noChangeArrowheads="1"/>
          </p:cNvSpPr>
          <p:nvPr/>
        </p:nvSpPr>
        <p:spPr bwMode="auto">
          <a:xfrm>
            <a:off x="250825" y="2565400"/>
            <a:ext cx="41052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dirty="0">
                <a:latin typeface="楷体" panose="02010609060101010101" pitchFamily="49" charset="-122"/>
                <a:ea typeface="楷体" panose="02010609060101010101" pitchFamily="49" charset="-122"/>
              </a:rPr>
              <a:t>这些模的振幅及相位都不固定，它们无规则的叠加导致</a:t>
            </a:r>
            <a:r>
              <a:rPr lang="zh-CN" altLang="en-US" dirty="0">
                <a:solidFill>
                  <a:srgbClr val="0033CC"/>
                </a:solidFill>
                <a:latin typeface="楷体" panose="02010609060101010101" pitchFamily="49" charset="-122"/>
                <a:ea typeface="楷体" panose="02010609060101010101" pitchFamily="49" charset="-122"/>
              </a:rPr>
              <a:t>激光输出随时间的变化</a:t>
            </a:r>
            <a:r>
              <a:rPr lang="zh-CN" altLang="en-US" dirty="0">
                <a:latin typeface="楷体" panose="02010609060101010101" pitchFamily="49" charset="-122"/>
                <a:ea typeface="楷体" panose="02010609060101010101" pitchFamily="49" charset="-122"/>
              </a:rPr>
              <a:t>，是一种时间平均的统计值。</a:t>
            </a:r>
          </a:p>
        </p:txBody>
      </p:sp>
      <p:sp>
        <p:nvSpPr>
          <p:cNvPr id="375816" name="Text Box 8"/>
          <p:cNvSpPr txBox="1">
            <a:spLocks noChangeArrowheads="1"/>
          </p:cNvSpPr>
          <p:nvPr/>
        </p:nvSpPr>
        <p:spPr bwMode="auto">
          <a:xfrm>
            <a:off x="179388" y="5445125"/>
            <a:ext cx="38893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ea typeface="楷体" panose="02010609060101010101" pitchFamily="49" charset="-122"/>
              </a:rPr>
              <a:t>     </a:t>
            </a:r>
            <a:r>
              <a:rPr lang="zh-CN" altLang="en-US" dirty="0">
                <a:ea typeface="楷体" panose="02010609060101010101" pitchFamily="49" charset="-122"/>
              </a:rPr>
              <a:t>未锁模的连续激光器输出的是</a:t>
            </a:r>
            <a:r>
              <a:rPr lang="zh-CN" altLang="en-US" dirty="0">
                <a:solidFill>
                  <a:srgbClr val="CC0000"/>
                </a:solidFill>
                <a:ea typeface="楷体" panose="02010609060101010101" pitchFamily="49" charset="-122"/>
              </a:rPr>
              <a:t>连续的激光</a:t>
            </a:r>
            <a:r>
              <a:rPr lang="zh-CN" altLang="en-US" dirty="0">
                <a:ea typeface="楷体" panose="02010609060101010101" pitchFamily="49" charset="-122"/>
              </a:rPr>
              <a:t>。</a:t>
            </a:r>
          </a:p>
        </p:txBody>
      </p:sp>
    </p:spTree>
    <p:extLst>
      <p:ext uri="{BB962C8B-B14F-4D97-AF65-F5344CB8AC3E}">
        <p14:creationId xmlns:p14="http://schemas.microsoft.com/office/powerpoint/2010/main" val="16363459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5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58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5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11" grpId="0"/>
      <p:bldP spid="375815" grpId="0"/>
      <p:bldP spid="3758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250825" y="620713"/>
            <a:ext cx="83534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dirty="0">
                <a:latin typeface="Times New Roman" pitchFamily="18" charset="0"/>
                <a:ea typeface="宋体" pitchFamily="2" charset="-122"/>
              </a:rPr>
              <a:t>       </a:t>
            </a:r>
            <a:r>
              <a:rPr lang="zh-CN" altLang="en-US" sz="2800" dirty="0">
                <a:latin typeface="楷体" panose="02010609060101010101" pitchFamily="49" charset="-122"/>
                <a:ea typeface="楷体" panose="02010609060101010101" pitchFamily="49" charset="-122"/>
              </a:rPr>
              <a:t>假设在激光工作物质的净增益线宽内包含有</a:t>
            </a:r>
            <a:r>
              <a:rPr lang="en-US" altLang="zh-CN" sz="2800" i="1"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个纵模，则激光器输出的光波电场是</a:t>
            </a:r>
            <a:r>
              <a:rPr lang="en-US" altLang="zh-CN" sz="2800" i="1"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个纵模电场的和，即</a:t>
            </a:r>
          </a:p>
        </p:txBody>
      </p:sp>
      <p:pic>
        <p:nvPicPr>
          <p:cNvPr id="376835" name="Picture 3"/>
          <p:cNvPicPr>
            <a:picLocks noChangeAspect="1" noChangeArrowheads="1"/>
          </p:cNvPicPr>
          <p:nvPr/>
        </p:nvPicPr>
        <p:blipFill>
          <a:blip r:embed="rId2">
            <a:extLst>
              <a:ext uri="{28A0092B-C50C-407E-A947-70E740481C1C}">
                <a14:useLocalDpi xmlns:a14="http://schemas.microsoft.com/office/drawing/2010/main" val="0"/>
              </a:ext>
            </a:extLst>
          </a:blip>
          <a:srcRect l="11000" t="51334" r="37000" b="31334"/>
          <a:stretch>
            <a:fillRect/>
          </a:stretch>
        </p:blipFill>
        <p:spPr bwMode="auto">
          <a:xfrm>
            <a:off x="1908175" y="2420938"/>
            <a:ext cx="40322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6" name="Rectangle 4"/>
          <p:cNvSpPr>
            <a:spLocks noChangeArrowheads="1"/>
          </p:cNvSpPr>
          <p:nvPr/>
        </p:nvSpPr>
        <p:spPr bwMode="auto">
          <a:xfrm>
            <a:off x="395288" y="3789363"/>
            <a:ext cx="8229600"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latin typeface="Times New Roman" pitchFamily="18" charset="0"/>
                <a:ea typeface="楷体" panose="02010609060101010101" pitchFamily="49" charset="-122"/>
              </a:rPr>
              <a:t>式中，</a:t>
            </a:r>
            <a:r>
              <a:rPr lang="en-US" altLang="zh-CN" sz="2800" i="1" dirty="0">
                <a:latin typeface="Times New Roman" pitchFamily="18" charset="0"/>
                <a:ea typeface="宋体" pitchFamily="2" charset="-122"/>
              </a:rPr>
              <a:t>q</a:t>
            </a:r>
            <a:r>
              <a:rPr lang="zh-CN" altLang="en-US" sz="2800" dirty="0">
                <a:latin typeface="Times New Roman" pitchFamily="18" charset="0"/>
                <a:ea typeface="宋体" pitchFamily="2" charset="-122"/>
              </a:rPr>
              <a:t>＝</a:t>
            </a:r>
            <a:r>
              <a:rPr lang="en-US" altLang="zh-CN" sz="2800" dirty="0">
                <a:latin typeface="Times New Roman" pitchFamily="18" charset="0"/>
                <a:ea typeface="宋体" pitchFamily="2" charset="-122"/>
              </a:rPr>
              <a:t>0</a:t>
            </a:r>
            <a:r>
              <a:rPr lang="zh-CN" altLang="en-US" sz="2800" dirty="0">
                <a:latin typeface="Times New Roman" pitchFamily="18" charset="0"/>
                <a:ea typeface="宋体" pitchFamily="2" charset="-122"/>
              </a:rPr>
              <a:t>，</a:t>
            </a:r>
            <a:r>
              <a:rPr lang="zh-CN" altLang="en-US" sz="2800" dirty="0">
                <a:latin typeface="Times New Roman" pitchFamily="18" charset="0"/>
                <a:ea typeface="宋体" pitchFamily="2" charset="-122"/>
                <a:sym typeface="Symbol" pitchFamily="18" charset="2"/>
              </a:rPr>
              <a:t></a:t>
            </a: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1</a:t>
            </a:r>
            <a:r>
              <a:rPr lang="zh-CN" altLang="en-US" sz="2800" dirty="0">
                <a:latin typeface="Times New Roman" pitchFamily="18" charset="0"/>
                <a:ea typeface="宋体" pitchFamily="2" charset="-122"/>
              </a:rPr>
              <a:t>，</a:t>
            </a:r>
            <a:r>
              <a:rPr lang="zh-CN" altLang="en-US" sz="2800" dirty="0">
                <a:latin typeface="Times New Roman" pitchFamily="18" charset="0"/>
                <a:ea typeface="宋体" pitchFamily="2" charset="-122"/>
                <a:sym typeface="Symbol" pitchFamily="18" charset="2"/>
              </a:rPr>
              <a:t></a:t>
            </a:r>
            <a:r>
              <a:rPr lang="zh-CN" altLang="en-US" sz="2800" dirty="0">
                <a:latin typeface="Times New Roman" pitchFamily="18" charset="0"/>
                <a:ea typeface="宋体" pitchFamily="2" charset="-122"/>
              </a:rPr>
              <a:t> </a:t>
            </a:r>
            <a:r>
              <a:rPr lang="en-US" altLang="zh-CN" sz="2800" dirty="0">
                <a:latin typeface="Times New Roman" pitchFamily="18" charset="0"/>
                <a:ea typeface="宋体" pitchFamily="2" charset="-122"/>
              </a:rPr>
              <a:t>2</a:t>
            </a:r>
            <a:r>
              <a:rPr lang="zh-CN" altLang="en-US" sz="2800" dirty="0">
                <a:latin typeface="Times New Roman" pitchFamily="18" charset="0"/>
                <a:ea typeface="宋体" pitchFamily="2" charset="-122"/>
              </a:rPr>
              <a:t>，</a:t>
            </a:r>
            <a:r>
              <a:rPr lang="en-US" altLang="zh-CN" sz="2800" dirty="0">
                <a:latin typeface="Times New Roman" pitchFamily="18" charset="0"/>
                <a:ea typeface="宋体" pitchFamily="2" charset="-122"/>
              </a:rPr>
              <a:t>…</a:t>
            </a:r>
            <a:r>
              <a:rPr lang="zh-CN" altLang="en-US" sz="2800" dirty="0">
                <a:latin typeface="Times New Roman" pitchFamily="18" charset="0"/>
                <a:ea typeface="宋体" pitchFamily="2" charset="-122"/>
              </a:rPr>
              <a:t>，</a:t>
            </a:r>
            <a:r>
              <a:rPr lang="zh-CN" altLang="en-US" sz="2800" dirty="0">
                <a:latin typeface="Times New Roman" pitchFamily="18" charset="0"/>
                <a:ea typeface="宋体" pitchFamily="2" charset="-122"/>
                <a:sym typeface="Symbol" pitchFamily="18" charset="2"/>
              </a:rPr>
              <a:t></a:t>
            </a:r>
            <a:r>
              <a:rPr lang="zh-CN" altLang="en-US" sz="2800" dirty="0">
                <a:latin typeface="Times New Roman" pitchFamily="18" charset="0"/>
                <a:ea typeface="宋体" pitchFamily="2" charset="-122"/>
              </a:rPr>
              <a:t> </a:t>
            </a:r>
            <a:r>
              <a:rPr lang="en-US" altLang="zh-CN" sz="2800" i="1" dirty="0">
                <a:latin typeface="Times New Roman" pitchFamily="18" charset="0"/>
                <a:ea typeface="宋体" pitchFamily="2" charset="-122"/>
              </a:rPr>
              <a:t>N</a:t>
            </a:r>
            <a:r>
              <a:rPr lang="zh-CN" altLang="en-US" sz="2800" dirty="0">
                <a:latin typeface="Times New Roman" pitchFamily="18" charset="0"/>
                <a:ea typeface="楷体" panose="02010609060101010101" pitchFamily="49" charset="-122"/>
              </a:rPr>
              <a:t>是激光器内</a:t>
            </a:r>
            <a:r>
              <a:rPr lang="en-US" altLang="zh-CN" sz="2800" dirty="0">
                <a:latin typeface="Times New Roman" pitchFamily="18" charset="0"/>
                <a:ea typeface="宋体" pitchFamily="2" charset="-122"/>
              </a:rPr>
              <a:t>(2</a:t>
            </a:r>
            <a:r>
              <a:rPr lang="en-US" altLang="zh-CN" sz="2800" i="1" dirty="0">
                <a:latin typeface="Times New Roman" pitchFamily="18" charset="0"/>
                <a:ea typeface="宋体" pitchFamily="2" charset="-122"/>
              </a:rPr>
              <a:t>N</a:t>
            </a:r>
            <a:r>
              <a:rPr lang="en-US" altLang="zh-CN" sz="2800" dirty="0">
                <a:latin typeface="Times New Roman" pitchFamily="18" charset="0"/>
                <a:ea typeface="宋体" pitchFamily="2" charset="-122"/>
              </a:rPr>
              <a:t>+1)</a:t>
            </a:r>
            <a:r>
              <a:rPr lang="zh-CN" altLang="en-US" sz="2800" dirty="0">
                <a:latin typeface="楷体" panose="02010609060101010101" pitchFamily="49" charset="-122"/>
                <a:ea typeface="楷体" panose="02010609060101010101" pitchFamily="49" charset="-122"/>
              </a:rPr>
              <a:t>个振荡模中第</a:t>
            </a:r>
            <a:r>
              <a:rPr lang="en-US" altLang="zh-CN" sz="2800" i="1"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个纵模的序数；</a:t>
            </a:r>
            <a:r>
              <a:rPr lang="zh-CN" altLang="en-US" sz="2800" dirty="0">
                <a:latin typeface="Times New Roman" pitchFamily="18" charset="0"/>
                <a:ea typeface="宋体" pitchFamily="2" charset="-122"/>
              </a:rPr>
              <a:t> </a:t>
            </a:r>
            <a:r>
              <a:rPr lang="en-US" altLang="zh-CN" sz="2800" i="1" dirty="0" err="1">
                <a:latin typeface="楷体" panose="02010609060101010101" pitchFamily="49" charset="-122"/>
                <a:ea typeface="楷体" panose="02010609060101010101" pitchFamily="49" charset="-122"/>
              </a:rPr>
              <a:t>E</a:t>
            </a:r>
            <a:r>
              <a:rPr lang="en-US" altLang="zh-CN" sz="2800" i="1" baseline="-25000" dirty="0" err="1">
                <a:latin typeface="楷体" panose="02010609060101010101" pitchFamily="49" charset="-122"/>
                <a:ea typeface="楷体" panose="02010609060101010101" pitchFamily="49" charset="-122"/>
                <a:cs typeface="Times New Roman" pitchFamily="18" charset="0"/>
              </a:rPr>
              <a:t>q</a:t>
            </a:r>
            <a:r>
              <a:rPr lang="zh-CN" altLang="en-US" sz="2800" dirty="0">
                <a:latin typeface="楷体" panose="02010609060101010101" pitchFamily="49" charset="-122"/>
                <a:ea typeface="楷体" panose="02010609060101010101" pitchFamily="49" charset="-122"/>
              </a:rPr>
              <a:t>是纵模序数为</a:t>
            </a:r>
            <a:r>
              <a:rPr lang="en-US" altLang="zh-CN" sz="2800" i="1"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的场强</a:t>
            </a:r>
            <a:r>
              <a:rPr lang="en-US" altLang="zh-CN" sz="2800" dirty="0">
                <a:latin typeface="楷体" panose="02010609060101010101" pitchFamily="49" charset="-122"/>
                <a:ea typeface="楷体" panose="02010609060101010101" pitchFamily="49" charset="-122"/>
              </a:rPr>
              <a:t>;</a:t>
            </a:r>
            <a:r>
              <a:rPr lang="en-US" altLang="zh-CN" sz="2800" dirty="0">
                <a:latin typeface="Times New Roman" pitchFamily="18" charset="0"/>
                <a:ea typeface="宋体" pitchFamily="2" charset="-122"/>
              </a:rPr>
              <a:t> </a:t>
            </a:r>
            <a:r>
              <a:rPr lang="en-US" altLang="zh-CN" sz="2800" i="1" dirty="0" err="1">
                <a:latin typeface="Times New Roman" pitchFamily="18" charset="0"/>
                <a:ea typeface="宋体" pitchFamily="2" charset="-122"/>
              </a:rPr>
              <a:t>ω</a:t>
            </a:r>
            <a:r>
              <a:rPr lang="en-US" altLang="zh-CN" sz="2800" i="1" baseline="-25000" dirty="0" err="1">
                <a:latin typeface="Times New Roman" pitchFamily="18" charset="0"/>
                <a:ea typeface="宋体" pitchFamily="2" charset="-122"/>
              </a:rPr>
              <a:t>q</a:t>
            </a:r>
            <a:r>
              <a:rPr lang="zh-CN" altLang="en-US" sz="2800" dirty="0">
                <a:latin typeface="Times New Roman" pitchFamily="18" charset="0"/>
                <a:ea typeface="楷体" panose="02010609060101010101" pitchFamily="49" charset="-122"/>
              </a:rPr>
              <a:t>及</a:t>
            </a:r>
            <a:r>
              <a:rPr lang="en-US" altLang="zh-CN" sz="2800" i="1" dirty="0" err="1">
                <a:latin typeface="Times New Roman" pitchFamily="18" charset="0"/>
                <a:ea typeface="宋体" pitchFamily="2" charset="-122"/>
              </a:rPr>
              <a:t>φ</a:t>
            </a:r>
            <a:r>
              <a:rPr lang="en-US" altLang="zh-CN" sz="2800" i="1" baseline="-25000" dirty="0" err="1">
                <a:latin typeface="Times New Roman" pitchFamily="18" charset="0"/>
                <a:ea typeface="宋体" pitchFamily="2" charset="-122"/>
              </a:rPr>
              <a:t>q</a:t>
            </a:r>
            <a:r>
              <a:rPr lang="zh-CN" altLang="en-US" sz="2800" dirty="0">
                <a:latin typeface="楷体" panose="02010609060101010101" pitchFamily="49" charset="-122"/>
                <a:ea typeface="楷体" panose="02010609060101010101" pitchFamily="49" charset="-122"/>
              </a:rPr>
              <a:t>是纵模序数为</a:t>
            </a:r>
            <a:r>
              <a:rPr lang="en-US" altLang="zh-CN" sz="2800" i="1"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的模的角频率及相位。</a:t>
            </a:r>
          </a:p>
        </p:txBody>
      </p:sp>
    </p:spTree>
    <p:extLst>
      <p:ext uri="{BB962C8B-B14F-4D97-AF65-F5344CB8AC3E}">
        <p14:creationId xmlns:p14="http://schemas.microsoft.com/office/powerpoint/2010/main" val="1369554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6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P spid="3768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72" name="Rectangle 16"/>
          <p:cNvSpPr>
            <a:spLocks noChangeArrowheads="1"/>
          </p:cNvSpPr>
          <p:nvPr/>
        </p:nvSpPr>
        <p:spPr bwMode="auto">
          <a:xfrm>
            <a:off x="611188" y="4652963"/>
            <a:ext cx="85328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20000"/>
              </a:spcBef>
              <a:buClr>
                <a:srgbClr val="3366FF"/>
              </a:buClr>
              <a:buSzPct val="80000"/>
              <a:buFont typeface="Wingdings" pitchFamily="2" charset="2"/>
              <a:buNone/>
            </a:pPr>
            <a:r>
              <a:rPr kumimoji="0" lang="zh-CN" altLang="en-US" sz="2800" dirty="0">
                <a:latin typeface="楷体" panose="02010609060101010101" pitchFamily="49" charset="-122"/>
                <a:ea typeface="楷体" panose="02010609060101010101" pitchFamily="49" charset="-122"/>
              </a:rPr>
              <a:t>对于不同的时间，每个模的振幅和相位也有变化，  随时间漂移。</a:t>
            </a:r>
          </a:p>
        </p:txBody>
      </p:sp>
      <p:sp>
        <p:nvSpPr>
          <p:cNvPr id="377858" name="Rectangle 2"/>
          <p:cNvSpPr>
            <a:spLocks noGrp="1" noChangeArrowheads="1"/>
          </p:cNvSpPr>
          <p:nvPr>
            <p:ph idx="1"/>
          </p:nvPr>
        </p:nvSpPr>
        <p:spPr>
          <a:xfrm>
            <a:off x="395288" y="2276475"/>
            <a:ext cx="8353425" cy="2159000"/>
          </a:xfrm>
        </p:spPr>
        <p:txBody>
          <a:bodyPr/>
          <a:lstStyle/>
          <a:p>
            <a:pPr marL="609600" indent="-609600" eaLnBrk="1" hangingPunct="1">
              <a:buFont typeface="Wingdings" pitchFamily="2" charset="2"/>
              <a:buNone/>
            </a:pP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中心频率处的振幅大，远离中心小，且它们之间变化无规律。</a:t>
            </a:r>
          </a:p>
          <a:p>
            <a:pPr marL="609600" indent="-609600" eaLnBrk="1" hangingPunct="1">
              <a:lnSpc>
                <a:spcPct val="120000"/>
              </a:lnSpc>
              <a:buFont typeface="Wingdings" pitchFamily="2" charset="2"/>
              <a:buNone/>
            </a:pPr>
            <a:r>
              <a:rPr lang="zh-CN" altLang="en-US" sz="2800" dirty="0" smtClean="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各模的初相位，在        之间分布， 或		    常数。</a:t>
            </a:r>
          </a:p>
          <a:p>
            <a:pPr marL="609600" indent="-609600" eaLnBrk="1" hangingPunct="1">
              <a:lnSpc>
                <a:spcPct val="120000"/>
              </a:lnSpc>
              <a:buFont typeface="Wingdings" pitchFamily="2" charset="2"/>
              <a:buNone/>
            </a:pPr>
            <a:r>
              <a:rPr lang="zh-CN" altLang="en-US" sz="2800" dirty="0" smtClean="0">
                <a:latin typeface="楷体" panose="02010609060101010101" pitchFamily="49" charset="-122"/>
                <a:ea typeface="楷体" panose="02010609060101010101" pitchFamily="49" charset="-122"/>
              </a:rPr>
              <a:t>      </a:t>
            </a:r>
          </a:p>
        </p:txBody>
      </p:sp>
      <p:sp>
        <p:nvSpPr>
          <p:cNvPr id="1033" name="Rectangle 3"/>
          <p:cNvSpPr>
            <a:spLocks noChangeArrowheads="1"/>
          </p:cNvSpPr>
          <p:nvPr/>
        </p:nvSpPr>
        <p:spPr bwMode="auto">
          <a:xfrm>
            <a:off x="4479634" y="-24622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034" name="Rectangle 4"/>
          <p:cNvSpPr>
            <a:spLocks noChangeArrowheads="1"/>
          </p:cNvSpPr>
          <p:nvPr/>
        </p:nvSpPr>
        <p:spPr bwMode="auto">
          <a:xfrm>
            <a:off x="4479634" y="-24622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377861" name="Object 5"/>
          <p:cNvGraphicFramePr>
            <a:graphicFrameLocks noChangeAspect="1"/>
          </p:cNvGraphicFramePr>
          <p:nvPr/>
        </p:nvGraphicFramePr>
        <p:xfrm>
          <a:off x="539750" y="2276475"/>
          <a:ext cx="460375" cy="576263"/>
        </p:xfrm>
        <a:graphic>
          <a:graphicData uri="http://schemas.openxmlformats.org/presentationml/2006/ole">
            <mc:AlternateContent xmlns:mc="http://schemas.openxmlformats.org/markup-compatibility/2006">
              <mc:Choice xmlns:v="urn:schemas-microsoft-com:vml" Requires="v">
                <p:oleObj spid="_x0000_s63495" name="Equation" r:id="rId3" imgW="190417" imgH="241195" progId="Equation.DSMT4">
                  <p:embed/>
                </p:oleObj>
              </mc:Choice>
              <mc:Fallback>
                <p:oleObj name="Equation" r:id="rId3" imgW="190417"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76475"/>
                        <a:ext cx="4603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62" name="Object 6"/>
          <p:cNvGraphicFramePr>
            <a:graphicFrameLocks noChangeAspect="1"/>
          </p:cNvGraphicFramePr>
          <p:nvPr/>
        </p:nvGraphicFramePr>
        <p:xfrm>
          <a:off x="827088" y="5157788"/>
          <a:ext cx="438150" cy="576262"/>
        </p:xfrm>
        <a:graphic>
          <a:graphicData uri="http://schemas.openxmlformats.org/presentationml/2006/ole">
            <mc:AlternateContent xmlns:mc="http://schemas.openxmlformats.org/markup-compatibility/2006">
              <mc:Choice xmlns:v="urn:schemas-microsoft-com:vml" Requires="v">
                <p:oleObj spid="_x0000_s63496" name="Equation" r:id="rId5" imgW="177646" imgH="241091" progId="Equation.DSMT4">
                  <p:embed/>
                </p:oleObj>
              </mc:Choice>
              <mc:Fallback>
                <p:oleObj name="Equation" r:id="rId5" imgW="177646" imgH="2410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157788"/>
                        <a:ext cx="4381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64" name="Object 8"/>
          <p:cNvGraphicFramePr>
            <a:graphicFrameLocks noChangeAspect="1"/>
          </p:cNvGraphicFramePr>
          <p:nvPr/>
        </p:nvGraphicFramePr>
        <p:xfrm>
          <a:off x="1619250" y="3860800"/>
          <a:ext cx="1439863" cy="500063"/>
        </p:xfrm>
        <a:graphic>
          <a:graphicData uri="http://schemas.openxmlformats.org/presentationml/2006/ole">
            <mc:AlternateContent xmlns:mc="http://schemas.openxmlformats.org/markup-compatibility/2006">
              <mc:Choice xmlns:v="urn:schemas-microsoft-com:vml" Requires="v">
                <p:oleObj spid="_x0000_s63497" name="Equation" r:id="rId7" imgW="685800" imgH="241300" progId="Equation.DSMT4">
                  <p:embed/>
                </p:oleObj>
              </mc:Choice>
              <mc:Fallback>
                <p:oleObj name="Equation" r:id="rId7" imgW="6858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860800"/>
                        <a:ext cx="14398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7865" name="Object 9"/>
          <p:cNvGraphicFramePr>
            <a:graphicFrameLocks noChangeAspect="1"/>
          </p:cNvGraphicFramePr>
          <p:nvPr/>
        </p:nvGraphicFramePr>
        <p:xfrm>
          <a:off x="539750" y="3284538"/>
          <a:ext cx="438150" cy="576262"/>
        </p:xfrm>
        <a:graphic>
          <a:graphicData uri="http://schemas.openxmlformats.org/presentationml/2006/ole">
            <mc:AlternateContent xmlns:mc="http://schemas.openxmlformats.org/markup-compatibility/2006">
              <mc:Choice xmlns:v="urn:schemas-microsoft-com:vml" Requires="v">
                <p:oleObj spid="_x0000_s63498" name="Equation" r:id="rId9" imgW="177646" imgH="241091" progId="Equation.DSMT4">
                  <p:embed/>
                </p:oleObj>
              </mc:Choice>
              <mc:Fallback>
                <p:oleObj name="Equation" r:id="rId9" imgW="177646" imgH="2410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284538"/>
                        <a:ext cx="4381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Rectangle 10"/>
          <p:cNvSpPr>
            <a:spLocks noChangeArrowheads="1"/>
          </p:cNvSpPr>
          <p:nvPr/>
        </p:nvSpPr>
        <p:spPr bwMode="auto">
          <a:xfrm>
            <a:off x="4479634" y="-24622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036" name="Rectangle 11"/>
          <p:cNvSpPr>
            <a:spLocks noChangeArrowheads="1"/>
          </p:cNvSpPr>
          <p:nvPr/>
        </p:nvSpPr>
        <p:spPr bwMode="auto">
          <a:xfrm>
            <a:off x="4479634" y="-24622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1037" name="Rectangle 12"/>
          <p:cNvSpPr>
            <a:spLocks noChangeArrowheads="1"/>
          </p:cNvSpPr>
          <p:nvPr/>
        </p:nvSpPr>
        <p:spPr bwMode="auto">
          <a:xfrm>
            <a:off x="4479634" y="-24622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377869" name="Object 13"/>
          <p:cNvGraphicFramePr>
            <a:graphicFrameLocks noChangeAspect="1"/>
          </p:cNvGraphicFramePr>
          <p:nvPr/>
        </p:nvGraphicFramePr>
        <p:xfrm>
          <a:off x="4787900" y="3429000"/>
          <a:ext cx="1081088" cy="314325"/>
        </p:xfrm>
        <a:graphic>
          <a:graphicData uri="http://schemas.openxmlformats.org/presentationml/2006/ole">
            <mc:AlternateContent xmlns:mc="http://schemas.openxmlformats.org/markup-compatibility/2006">
              <mc:Choice xmlns:v="urn:schemas-microsoft-com:vml" Requires="v">
                <p:oleObj spid="_x0000_s63499" name="公式" r:id="rId10" imgW="482400" imgH="139680" progId="Equation.3">
                  <p:embed/>
                </p:oleObj>
              </mc:Choice>
              <mc:Fallback>
                <p:oleObj name="公式" r:id="rId10" imgW="48240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3429000"/>
                        <a:ext cx="1081088"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70" name="Rectangle 14"/>
          <p:cNvSpPr>
            <a:spLocks noChangeArrowheads="1"/>
          </p:cNvSpPr>
          <p:nvPr/>
        </p:nvSpPr>
        <p:spPr bwMode="auto">
          <a:xfrm>
            <a:off x="395288" y="692150"/>
            <a:ext cx="75612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20000"/>
              </a:spcBef>
              <a:buClr>
                <a:srgbClr val="3366FF"/>
              </a:buClr>
              <a:buSzPct val="80000"/>
              <a:buFont typeface="Wingdings" pitchFamily="2" charset="2"/>
              <a:buNone/>
            </a:pPr>
            <a:r>
              <a:rPr kumimoji="0" lang="zh-CN" altLang="en-US" sz="2800" dirty="0">
                <a:solidFill>
                  <a:srgbClr val="0033CC"/>
                </a:solidFill>
                <a:latin typeface="楷体" panose="02010609060101010101" pitchFamily="49" charset="-122"/>
                <a:ea typeface="楷体" panose="02010609060101010101" pitchFamily="49" charset="-122"/>
              </a:rPr>
              <a:t>激光器输出特性</a:t>
            </a:r>
          </a:p>
        </p:txBody>
      </p:sp>
      <p:sp>
        <p:nvSpPr>
          <p:cNvPr id="377871" name="Rectangle 15"/>
          <p:cNvSpPr>
            <a:spLocks noChangeArrowheads="1"/>
          </p:cNvSpPr>
          <p:nvPr/>
        </p:nvSpPr>
        <p:spPr bwMode="auto">
          <a:xfrm>
            <a:off x="430213" y="1484313"/>
            <a:ext cx="871378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20000"/>
              </a:spcBef>
              <a:buClr>
                <a:srgbClr val="3366FF"/>
              </a:buClr>
              <a:buSzPct val="80000"/>
              <a:buFont typeface="Wingdings" pitchFamily="2" charset="2"/>
              <a:buNone/>
            </a:pPr>
            <a:r>
              <a:rPr kumimoji="0" lang="zh-CN" altLang="en-US" sz="2800" dirty="0">
                <a:latin typeface="楷体" panose="02010609060101010101" pitchFamily="49" charset="-122"/>
                <a:ea typeface="楷体" panose="02010609060101010101" pitchFamily="49" charset="-122"/>
              </a:rPr>
              <a:t>各振荡模的振幅和相位</a:t>
            </a:r>
            <a:r>
              <a:rPr kumimoji="0" lang="zh-CN" altLang="en-US" sz="2800" dirty="0">
                <a:solidFill>
                  <a:srgbClr val="0033CC"/>
                </a:solidFill>
                <a:latin typeface="楷体" panose="02010609060101010101" pitchFamily="49" charset="-122"/>
                <a:ea typeface="楷体" panose="02010609060101010101" pitchFamily="49" charset="-122"/>
              </a:rPr>
              <a:t>无规则</a:t>
            </a:r>
            <a:r>
              <a:rPr kumimoji="0" lang="zh-CN" altLang="en-US" sz="2800" dirty="0">
                <a:latin typeface="楷体" panose="02010609060101010101" pitchFamily="49" charset="-122"/>
                <a:ea typeface="楷体" panose="02010609060101010101" pitchFamily="49" charset="-122"/>
              </a:rPr>
              <a:t>分布              </a:t>
            </a:r>
          </a:p>
          <a:p>
            <a:pPr algn="l" eaLnBrk="1" hangingPunct="1">
              <a:spcBef>
                <a:spcPct val="20000"/>
              </a:spcBef>
              <a:buClr>
                <a:srgbClr val="3366FF"/>
              </a:buClr>
              <a:buSzPct val="80000"/>
              <a:buFont typeface="Wingdings" pitchFamily="2" charset="2"/>
              <a:buNone/>
            </a:pPr>
            <a:r>
              <a:rPr kumimoji="0" lang="zh-CN" altLang="en-US" sz="28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707285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8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8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78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78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78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78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78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7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2" grpId="0"/>
      <p:bldP spid="377858" grpId="0"/>
      <p:bldP spid="377870" grpId="0"/>
      <p:bldP spid="3778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0" y="549275"/>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spcBef>
                <a:spcPct val="20000"/>
              </a:spcBef>
              <a:buClr>
                <a:srgbClr val="3366FF"/>
              </a:buClr>
              <a:buSzPct val="80000"/>
              <a:buFont typeface="Wingdings" pitchFamily="2" charset="2"/>
              <a:buNone/>
            </a:pPr>
            <a:r>
              <a:rPr kumimoji="0" lang="en-US" altLang="zh-CN" sz="2400" dirty="0">
                <a:ea typeface="宋体" pitchFamily="2" charset="-122"/>
              </a:rPr>
              <a:t>         </a:t>
            </a:r>
            <a:r>
              <a:rPr kumimoji="0" lang="zh-CN" altLang="en-US" sz="2800" dirty="0">
                <a:ea typeface="楷体" panose="02010609060101010101" pitchFamily="49" charset="-122"/>
              </a:rPr>
              <a:t>输出的光强是各纵模光强的</a:t>
            </a:r>
            <a:r>
              <a:rPr kumimoji="0" lang="zh-CN" altLang="en-US" sz="2800" dirty="0">
                <a:solidFill>
                  <a:srgbClr val="0033CC"/>
                </a:solidFill>
                <a:ea typeface="楷体" panose="02010609060101010101" pitchFamily="49" charset="-122"/>
              </a:rPr>
              <a:t>无规叠加</a:t>
            </a:r>
            <a:r>
              <a:rPr kumimoji="0" lang="zh-CN" altLang="en-US" sz="2800" dirty="0">
                <a:ea typeface="楷体" panose="02010609060101010101" pitchFamily="49" charset="-122"/>
              </a:rPr>
              <a:t>，接收到的光强是</a:t>
            </a:r>
            <a:r>
              <a:rPr kumimoji="0" lang="zh-CN" altLang="en-US" sz="2800" dirty="0">
                <a:solidFill>
                  <a:srgbClr val="0033CC"/>
                </a:solidFill>
                <a:ea typeface="楷体" panose="02010609060101010101" pitchFamily="49" charset="-122"/>
              </a:rPr>
              <a:t>时间的平均值</a:t>
            </a:r>
            <a:r>
              <a:rPr kumimoji="0" lang="zh-CN" altLang="en-US" sz="2800" dirty="0">
                <a:ea typeface="楷体" panose="02010609060101010101" pitchFamily="49" charset="-122"/>
              </a:rPr>
              <a:t>。</a:t>
            </a:r>
          </a:p>
        </p:txBody>
      </p:sp>
      <p:graphicFrame>
        <p:nvGraphicFramePr>
          <p:cNvPr id="378883" name="Object 3"/>
          <p:cNvGraphicFramePr>
            <a:graphicFrameLocks noChangeAspect="1"/>
          </p:cNvGraphicFramePr>
          <p:nvPr/>
        </p:nvGraphicFramePr>
        <p:xfrm>
          <a:off x="457200" y="1905000"/>
          <a:ext cx="8262938" cy="2673350"/>
        </p:xfrm>
        <a:graphic>
          <a:graphicData uri="http://schemas.openxmlformats.org/presentationml/2006/ole">
            <mc:AlternateContent xmlns:mc="http://schemas.openxmlformats.org/markup-compatibility/2006">
              <mc:Choice xmlns:v="urn:schemas-microsoft-com:vml" Requires="v">
                <p:oleObj spid="_x0000_s64515" name="Equation" r:id="rId3" imgW="4254480" imgH="1396800" progId="Equation.DSMT4">
                  <p:embed/>
                </p:oleObj>
              </mc:Choice>
              <mc:Fallback>
                <p:oleObj name="Equation" r:id="rId3" imgW="4254480" imgH="1396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262938" cy="2673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78884" name="Rectangle 4"/>
          <p:cNvSpPr>
            <a:spLocks noChangeArrowheads="1"/>
          </p:cNvSpPr>
          <p:nvPr/>
        </p:nvSpPr>
        <p:spPr bwMode="auto">
          <a:xfrm>
            <a:off x="533400" y="5033963"/>
            <a:ext cx="6437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kumimoji="0" lang="zh-CN" altLang="en-US" sz="2800" dirty="0">
                <a:solidFill>
                  <a:srgbClr val="000000"/>
                </a:solidFill>
                <a:latin typeface="楷体" panose="02010609060101010101" pitchFamily="49" charset="-122"/>
                <a:ea typeface="楷体" panose="02010609060101010101" pitchFamily="49" charset="-122"/>
              </a:rPr>
              <a:t>总光强的平均值是各纵模光强之和的</a:t>
            </a:r>
            <a:r>
              <a:rPr kumimoji="0" lang="en-US" altLang="zh-CN" sz="2800" dirty="0">
                <a:solidFill>
                  <a:srgbClr val="000000"/>
                </a:solidFill>
                <a:latin typeface="楷体" panose="02010609060101010101" pitchFamily="49" charset="-122"/>
                <a:ea typeface="楷体" panose="02010609060101010101" pitchFamily="49" charset="-122"/>
              </a:rPr>
              <a:t>1/2</a:t>
            </a:r>
          </a:p>
        </p:txBody>
      </p:sp>
    </p:spTree>
    <p:extLst>
      <p:ext uri="{BB962C8B-B14F-4D97-AF65-F5344CB8AC3E}">
        <p14:creationId xmlns:p14="http://schemas.microsoft.com/office/powerpoint/2010/main" val="29989400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667000" y="5867400"/>
            <a:ext cx="4554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kumimoji="0" lang="zh-CN" altLang="en-US" sz="2800" dirty="0">
                <a:ea typeface="楷体" panose="02010609060101010101" pitchFamily="49" charset="-122"/>
              </a:rPr>
              <a:t>非锁模激光器的信号结构模</a:t>
            </a:r>
            <a:r>
              <a:rPr kumimoji="0" lang="zh-CN" altLang="en-US" sz="2400" b="0" dirty="0">
                <a:ea typeface="宋体" pitchFamily="2" charset="-122"/>
              </a:rPr>
              <a:t> </a:t>
            </a:r>
          </a:p>
        </p:txBody>
      </p:sp>
      <p:pic>
        <p:nvPicPr>
          <p:cNvPr id="17411" name="Picture 3" descr="12"/>
          <p:cNvPicPr>
            <a:picLocks noChangeAspect="1" noChangeArrowheads="1"/>
          </p:cNvPicPr>
          <p:nvPr/>
        </p:nvPicPr>
        <p:blipFill>
          <a:blip r:embed="rId2" cstate="print">
            <a:extLst>
              <a:ext uri="{28A0092B-C50C-407E-A947-70E740481C1C}">
                <a14:useLocalDpi xmlns:a14="http://schemas.microsoft.com/office/drawing/2010/main" val="0"/>
              </a:ext>
            </a:extLst>
          </a:blip>
          <a:srcRect b="44841"/>
          <a:stretch>
            <a:fillRect/>
          </a:stretch>
        </p:blipFill>
        <p:spPr bwMode="auto">
          <a:xfrm>
            <a:off x="1447800" y="381000"/>
            <a:ext cx="5715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97813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2339975" y="260350"/>
            <a:ext cx="446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r>
              <a:rPr lang="en-US" altLang="zh-CN" sz="2800" dirty="0">
                <a:solidFill>
                  <a:srgbClr val="FF0000"/>
                </a:solidFill>
                <a:latin typeface="楷体" panose="02010609060101010101" pitchFamily="49" charset="-122"/>
                <a:ea typeface="楷体" panose="02010609060101010101" pitchFamily="49" charset="-122"/>
              </a:rPr>
              <a:t>§6.2 </a:t>
            </a:r>
            <a:r>
              <a:rPr lang="zh-CN" altLang="en-US" sz="2800" dirty="0">
                <a:solidFill>
                  <a:srgbClr val="FF0000"/>
                </a:solidFill>
                <a:latin typeface="楷体" panose="02010609060101010101" pitchFamily="49" charset="-122"/>
                <a:ea typeface="楷体" panose="02010609060101010101" pitchFamily="49" charset="-122"/>
              </a:rPr>
              <a:t>模式选择</a:t>
            </a:r>
          </a:p>
        </p:txBody>
      </p:sp>
      <p:sp>
        <p:nvSpPr>
          <p:cNvPr id="325638" name="Text Box 6"/>
          <p:cNvSpPr txBox="1">
            <a:spLocks noChangeArrowheads="1"/>
          </p:cNvSpPr>
          <p:nvPr/>
        </p:nvSpPr>
        <p:spPr bwMode="auto">
          <a:xfrm>
            <a:off x="468313" y="908050"/>
            <a:ext cx="84597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ea typeface="楷体" panose="02010609060101010101" pitchFamily="49" charset="-122"/>
                <a:sym typeface="Monotype Sorts"/>
              </a:rPr>
              <a:t> </a:t>
            </a:r>
            <a:r>
              <a:rPr lang="zh-CN" altLang="en-US" dirty="0">
                <a:ea typeface="楷体" panose="02010609060101010101" pitchFamily="49" charset="-122"/>
                <a:sym typeface="Monotype Sorts"/>
              </a:rPr>
              <a:t>选模意义：</a:t>
            </a:r>
          </a:p>
          <a:p>
            <a:pPr algn="l" eaLnBrk="1" hangingPunct="1">
              <a:lnSpc>
                <a:spcPct val="130000"/>
              </a:lnSpc>
            </a:pPr>
            <a:r>
              <a:rPr lang="zh-CN" altLang="en-US" dirty="0">
                <a:ea typeface="楷体" panose="02010609060101010101" pitchFamily="49" charset="-122"/>
                <a:sym typeface="Monotype Sorts"/>
              </a:rPr>
              <a:t>        </a:t>
            </a:r>
            <a:r>
              <a:rPr lang="zh-CN" altLang="en-US" dirty="0">
                <a:solidFill>
                  <a:srgbClr val="FF3399"/>
                </a:solidFill>
                <a:ea typeface="楷体" panose="02010609060101010101" pitchFamily="49" charset="-122"/>
                <a:sym typeface="Monotype Sorts"/>
              </a:rPr>
              <a:t>基横模，单纵模</a:t>
            </a:r>
            <a:r>
              <a:rPr lang="zh-CN" altLang="en-US" dirty="0">
                <a:ea typeface="楷体" panose="02010609060101010101" pitchFamily="49" charset="-122"/>
                <a:sym typeface="Monotype Sorts"/>
              </a:rPr>
              <a:t>－空间相干性，时间相干性好</a:t>
            </a:r>
            <a:endParaRPr lang="zh-CN" altLang="en-US" dirty="0">
              <a:ea typeface="楷体" panose="02010609060101010101" pitchFamily="49" charset="-122"/>
            </a:endParaRPr>
          </a:p>
        </p:txBody>
      </p:sp>
      <p:sp>
        <p:nvSpPr>
          <p:cNvPr id="325639" name="Text Box 7"/>
          <p:cNvSpPr txBox="1">
            <a:spLocks noChangeArrowheads="1"/>
          </p:cNvSpPr>
          <p:nvPr/>
        </p:nvSpPr>
        <p:spPr bwMode="auto">
          <a:xfrm>
            <a:off x="611188" y="1916113"/>
            <a:ext cx="2592387" cy="5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solidFill>
                  <a:schemeClr val="accent2"/>
                </a:solidFill>
                <a:ea typeface="楷体" panose="02010609060101010101" pitchFamily="49" charset="-122"/>
                <a:sym typeface="Monotype Sorts"/>
              </a:rPr>
              <a:t>1. </a:t>
            </a:r>
            <a:r>
              <a:rPr lang="zh-CN" altLang="en-US" dirty="0">
                <a:solidFill>
                  <a:schemeClr val="accent2"/>
                </a:solidFill>
                <a:ea typeface="楷体" panose="02010609060101010101" pitchFamily="49" charset="-122"/>
                <a:sym typeface="Monotype Sorts"/>
              </a:rPr>
              <a:t>横模选择</a:t>
            </a:r>
            <a:endParaRPr lang="zh-CN" altLang="en-US" dirty="0">
              <a:ea typeface="楷体" panose="02010609060101010101" pitchFamily="49" charset="-122"/>
            </a:endParaRPr>
          </a:p>
        </p:txBody>
      </p:sp>
      <p:sp>
        <p:nvSpPr>
          <p:cNvPr id="325640" name="Text Box 8"/>
          <p:cNvSpPr txBox="1">
            <a:spLocks noChangeArrowheads="1"/>
          </p:cNvSpPr>
          <p:nvPr/>
        </p:nvSpPr>
        <p:spPr bwMode="auto">
          <a:xfrm>
            <a:off x="684213" y="2492375"/>
            <a:ext cx="6192837" cy="55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ea typeface="楷体" panose="02010609060101010101" pitchFamily="49" charset="-122"/>
                <a:sym typeface="Wingdings" pitchFamily="2" charset="2"/>
              </a:rPr>
              <a:t></a:t>
            </a:r>
            <a:r>
              <a:rPr lang="en-US" altLang="zh-CN" dirty="0">
                <a:ea typeface="楷体" panose="02010609060101010101" pitchFamily="49" charset="-122"/>
                <a:sym typeface="Monotype Sorts"/>
              </a:rPr>
              <a:t> </a:t>
            </a:r>
            <a:r>
              <a:rPr lang="zh-CN" altLang="en-US" dirty="0">
                <a:ea typeface="楷体" panose="02010609060101010101" pitchFamily="49" charset="-122"/>
                <a:sym typeface="Monotype Sorts"/>
              </a:rPr>
              <a:t>横模选择的</a:t>
            </a:r>
            <a:r>
              <a:rPr lang="zh-CN" altLang="en-US" dirty="0">
                <a:solidFill>
                  <a:srgbClr val="FF3399"/>
                </a:solidFill>
                <a:ea typeface="楷体" panose="02010609060101010101" pitchFamily="49" charset="-122"/>
                <a:sym typeface="Monotype Sorts"/>
              </a:rPr>
              <a:t>物理基础</a:t>
            </a:r>
            <a:r>
              <a:rPr lang="zh-CN" altLang="en-US" dirty="0">
                <a:ea typeface="楷体" panose="02010609060101010101" pitchFamily="49" charset="-122"/>
                <a:sym typeface="Monotype Sorts"/>
              </a:rPr>
              <a:t>：</a:t>
            </a:r>
            <a:endParaRPr lang="zh-CN" altLang="en-US" dirty="0">
              <a:ea typeface="楷体" panose="02010609060101010101" pitchFamily="49" charset="-122"/>
            </a:endParaRPr>
          </a:p>
        </p:txBody>
      </p:sp>
      <p:sp>
        <p:nvSpPr>
          <p:cNvPr id="325641" name="Text Box 9"/>
          <p:cNvSpPr txBox="1">
            <a:spLocks noChangeArrowheads="1"/>
          </p:cNvSpPr>
          <p:nvPr/>
        </p:nvSpPr>
        <p:spPr bwMode="auto">
          <a:xfrm>
            <a:off x="827088" y="2997200"/>
            <a:ext cx="5113337" cy="5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zh-CN" altLang="en-US" dirty="0">
                <a:ea typeface="楷体" panose="02010609060101010101" pitchFamily="49" charset="-122"/>
                <a:sym typeface="Monotype Sorts"/>
              </a:rPr>
              <a:t>不同的横模有不同的衍射损耗</a:t>
            </a:r>
            <a:endParaRPr lang="zh-CN" altLang="en-US" dirty="0">
              <a:ea typeface="楷体" panose="02010609060101010101" pitchFamily="49" charset="-122"/>
            </a:endParaRPr>
          </a:p>
        </p:txBody>
      </p:sp>
      <p:sp>
        <p:nvSpPr>
          <p:cNvPr id="325642" name="Text Box 10"/>
          <p:cNvSpPr txBox="1">
            <a:spLocks noChangeArrowheads="1"/>
          </p:cNvSpPr>
          <p:nvPr/>
        </p:nvSpPr>
        <p:spPr bwMode="auto">
          <a:xfrm>
            <a:off x="684213" y="3573463"/>
            <a:ext cx="2663825" cy="55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ea typeface="楷体" panose="02010609060101010101" pitchFamily="49" charset="-122"/>
                <a:sym typeface="Wingdings" pitchFamily="2" charset="2"/>
              </a:rPr>
              <a:t></a:t>
            </a:r>
            <a:r>
              <a:rPr lang="en-US" altLang="zh-CN" dirty="0">
                <a:ea typeface="楷体" panose="02010609060101010101" pitchFamily="49" charset="-122"/>
                <a:sym typeface="Monotype Sorts"/>
              </a:rPr>
              <a:t> </a:t>
            </a:r>
            <a:r>
              <a:rPr lang="zh-CN" altLang="en-US" dirty="0">
                <a:ea typeface="楷体" panose="02010609060101010101" pitchFamily="49" charset="-122"/>
                <a:sym typeface="Monotype Sorts"/>
              </a:rPr>
              <a:t>横模</a:t>
            </a:r>
            <a:r>
              <a:rPr lang="zh-CN" altLang="en-US" dirty="0">
                <a:solidFill>
                  <a:srgbClr val="FF3399"/>
                </a:solidFill>
                <a:ea typeface="楷体" panose="02010609060101010101" pitchFamily="49" charset="-122"/>
                <a:sym typeface="Monotype Sorts"/>
              </a:rPr>
              <a:t>选择原则</a:t>
            </a:r>
            <a:endParaRPr lang="zh-CN" altLang="en-US" dirty="0">
              <a:ea typeface="楷体" panose="02010609060101010101" pitchFamily="49" charset="-122"/>
            </a:endParaRPr>
          </a:p>
        </p:txBody>
      </p:sp>
      <p:sp>
        <p:nvSpPr>
          <p:cNvPr id="325643" name="Text Box 11"/>
          <p:cNvSpPr txBox="1">
            <a:spLocks noChangeArrowheads="1"/>
          </p:cNvSpPr>
          <p:nvPr/>
        </p:nvSpPr>
        <p:spPr bwMode="auto">
          <a:xfrm>
            <a:off x="539750" y="4149725"/>
            <a:ext cx="86042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pPr>
            <a:r>
              <a:rPr lang="en-US" altLang="zh-CN" dirty="0">
                <a:ea typeface="楷体" panose="02010609060101010101" pitchFamily="49" charset="-122"/>
                <a:sym typeface="Symbol" pitchFamily="18" charset="2"/>
              </a:rPr>
              <a:t>  </a:t>
            </a:r>
            <a:r>
              <a:rPr lang="zh-CN" altLang="en-US" dirty="0">
                <a:ea typeface="楷体" panose="02010609060101010101" pitchFamily="49" charset="-122"/>
                <a:sym typeface="Monotype Sorts"/>
              </a:rPr>
              <a:t>尽量</a:t>
            </a:r>
            <a:r>
              <a:rPr lang="zh-CN" altLang="en-US" dirty="0">
                <a:solidFill>
                  <a:schemeClr val="accent2"/>
                </a:solidFill>
                <a:ea typeface="楷体" panose="02010609060101010101" pitchFamily="49" charset="-122"/>
                <a:sym typeface="Monotype Sorts"/>
              </a:rPr>
              <a:t>加大</a:t>
            </a:r>
            <a:r>
              <a:rPr lang="zh-CN" altLang="en-US" dirty="0">
                <a:ea typeface="楷体" panose="02010609060101010101" pitchFamily="49" charset="-122"/>
                <a:sym typeface="Monotype Sorts"/>
              </a:rPr>
              <a:t>高阶模和基模之间的</a:t>
            </a:r>
            <a:r>
              <a:rPr lang="zh-CN" altLang="en-US" dirty="0">
                <a:solidFill>
                  <a:schemeClr val="accent2"/>
                </a:solidFill>
                <a:ea typeface="楷体" panose="02010609060101010101" pitchFamily="49" charset="-122"/>
                <a:sym typeface="Monotype Sorts"/>
              </a:rPr>
              <a:t>衍射损耗差</a:t>
            </a:r>
            <a:endParaRPr lang="zh-CN" altLang="en-US" dirty="0">
              <a:ea typeface="楷体" panose="02010609060101010101" pitchFamily="49" charset="-122"/>
              <a:sym typeface="Monotype Sorts"/>
            </a:endParaRPr>
          </a:p>
          <a:p>
            <a:pPr algn="l" eaLnBrk="1" hangingPunct="1">
              <a:lnSpc>
                <a:spcPct val="120000"/>
              </a:lnSpc>
            </a:pPr>
            <a:r>
              <a:rPr lang="zh-CN" altLang="en-US" dirty="0">
                <a:ea typeface="楷体" panose="02010609060101010101" pitchFamily="49" charset="-122"/>
                <a:sym typeface="Monotype Sorts"/>
              </a:rPr>
              <a:t>   仅使</a:t>
            </a:r>
            <a:r>
              <a:rPr lang="en-US" altLang="zh-CN" dirty="0">
                <a:latin typeface="Times New Roman" pitchFamily="18" charset="0"/>
                <a:ea typeface="楷体" panose="02010609060101010101" pitchFamily="49" charset="-122"/>
                <a:sym typeface="Monotype Sorts"/>
              </a:rPr>
              <a:t>TEM</a:t>
            </a:r>
            <a:r>
              <a:rPr lang="en-US" altLang="zh-CN" baseline="-25000" dirty="0">
                <a:latin typeface="Times New Roman" pitchFamily="18" charset="0"/>
                <a:ea typeface="楷体" panose="02010609060101010101" pitchFamily="49" charset="-122"/>
                <a:sym typeface="Monotype Sorts"/>
              </a:rPr>
              <a:t>00</a:t>
            </a:r>
            <a:r>
              <a:rPr lang="zh-CN" altLang="en-US" dirty="0">
                <a:ea typeface="楷体" panose="02010609060101010101" pitchFamily="49" charset="-122"/>
                <a:sym typeface="Monotype Sorts"/>
              </a:rPr>
              <a:t>模满足振荡阈值条件，</a:t>
            </a:r>
            <a:r>
              <a:rPr lang="en-US" altLang="zh-CN" dirty="0">
                <a:latin typeface="Times New Roman" pitchFamily="18" charset="0"/>
                <a:ea typeface="楷体" panose="02010609060101010101" pitchFamily="49" charset="-122"/>
                <a:sym typeface="Monotype Sorts"/>
              </a:rPr>
              <a:t>TEM</a:t>
            </a:r>
            <a:r>
              <a:rPr lang="en-US" altLang="zh-CN" baseline="-25000" dirty="0">
                <a:latin typeface="Times New Roman" pitchFamily="18" charset="0"/>
                <a:ea typeface="楷体" panose="02010609060101010101" pitchFamily="49" charset="-122"/>
                <a:sym typeface="Monotype Sorts"/>
              </a:rPr>
              <a:t>10</a:t>
            </a:r>
            <a:r>
              <a:rPr lang="zh-CN" altLang="en-US" dirty="0">
                <a:ea typeface="楷体" panose="02010609060101010101" pitchFamily="49" charset="-122"/>
                <a:sym typeface="Monotype Sorts"/>
              </a:rPr>
              <a:t>受抑制</a:t>
            </a:r>
            <a:endParaRPr lang="zh-CN" altLang="en-US" dirty="0">
              <a:ea typeface="楷体" panose="02010609060101010101" pitchFamily="49" charset="-122"/>
            </a:endParaRPr>
          </a:p>
        </p:txBody>
      </p:sp>
      <p:graphicFrame>
        <p:nvGraphicFramePr>
          <p:cNvPr id="325644" name="Object 12"/>
          <p:cNvGraphicFramePr>
            <a:graphicFrameLocks noChangeAspect="1"/>
          </p:cNvGraphicFramePr>
          <p:nvPr/>
        </p:nvGraphicFramePr>
        <p:xfrm>
          <a:off x="2627313" y="5229225"/>
          <a:ext cx="2879725" cy="622300"/>
        </p:xfrm>
        <a:graphic>
          <a:graphicData uri="http://schemas.openxmlformats.org/presentationml/2006/ole">
            <mc:AlternateContent xmlns:mc="http://schemas.openxmlformats.org/markup-compatibility/2006">
              <mc:Choice xmlns:v="urn:schemas-microsoft-com:vml" Requires="v">
                <p:oleObj spid="_x0000_s1038" name="Equation" r:id="rId3" imgW="1282680" imgH="279360" progId="Equation.DSMT4">
                  <p:embed/>
                </p:oleObj>
              </mc:Choice>
              <mc:Fallback>
                <p:oleObj name="Equation" r:id="rId3" imgW="1282680" imgH="27936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5229225"/>
                        <a:ext cx="287972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5645" name="Object 13"/>
          <p:cNvGraphicFramePr>
            <a:graphicFrameLocks noChangeAspect="1"/>
          </p:cNvGraphicFramePr>
          <p:nvPr/>
        </p:nvGraphicFramePr>
        <p:xfrm>
          <a:off x="2627313" y="5876925"/>
          <a:ext cx="2851150" cy="622300"/>
        </p:xfrm>
        <a:graphic>
          <a:graphicData uri="http://schemas.openxmlformats.org/presentationml/2006/ole">
            <mc:AlternateContent xmlns:mc="http://schemas.openxmlformats.org/markup-compatibility/2006">
              <mc:Choice xmlns:v="urn:schemas-microsoft-com:vml" Requires="v">
                <p:oleObj spid="_x0000_s1039" name="Equation" r:id="rId5" imgW="1269720" imgH="279360" progId="Equation.DSMT4">
                  <p:embed/>
                </p:oleObj>
              </mc:Choice>
              <mc:Fallback>
                <p:oleObj name="Equation" r:id="rId5" imgW="1269720" imgH="27936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5876925"/>
                        <a:ext cx="28511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5646" name="Text Box 14"/>
          <p:cNvSpPr txBox="1">
            <a:spLocks noChangeArrowheads="1"/>
          </p:cNvSpPr>
          <p:nvPr/>
        </p:nvSpPr>
        <p:spPr bwMode="auto">
          <a:xfrm>
            <a:off x="684213" y="5876925"/>
            <a:ext cx="16557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zh-CN" altLang="en-US" dirty="0">
                <a:ea typeface="楷体" panose="02010609060101010101" pitchFamily="49" charset="-122"/>
              </a:rPr>
              <a:t>同时满足</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56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56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56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56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56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5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56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25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p:bldP spid="325638" grpId="0"/>
      <p:bldP spid="325639" grpId="0"/>
      <p:bldP spid="325640" grpId="0"/>
      <p:bldP spid="325641" grpId="0"/>
      <p:bldP spid="325642" grpId="0"/>
      <p:bldP spid="325643" grpId="0"/>
      <p:bldP spid="3256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250825" y="333375"/>
            <a:ext cx="838835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dirty="0">
                <a:latin typeface="Times New Roman" pitchFamily="18" charset="0"/>
                <a:ea typeface="宋体" pitchFamily="2" charset="-122"/>
              </a:rPr>
              <a:t>        </a:t>
            </a:r>
            <a:r>
              <a:rPr lang="zh-CN" altLang="en-US" sz="2800" dirty="0">
                <a:latin typeface="楷体" panose="02010609060101010101" pitchFamily="49" charset="-122"/>
                <a:ea typeface="楷体" panose="02010609060101010101" pitchFamily="49" charset="-122"/>
              </a:rPr>
              <a:t>如果采用适当的措施使这些</a:t>
            </a:r>
            <a:r>
              <a:rPr lang="zh-CN" altLang="en-US" sz="2800" dirty="0">
                <a:solidFill>
                  <a:srgbClr val="990000"/>
                </a:solidFill>
                <a:latin typeface="楷体" panose="02010609060101010101" pitchFamily="49" charset="-122"/>
                <a:ea typeface="楷体" panose="02010609060101010101" pitchFamily="49" charset="-122"/>
              </a:rPr>
              <a:t>各自独立的纵模在时间上同步</a:t>
            </a:r>
            <a:r>
              <a:rPr lang="zh-CN" altLang="en-US" sz="2800" dirty="0">
                <a:latin typeface="楷体" panose="02010609060101010101" pitchFamily="49" charset="-122"/>
                <a:ea typeface="楷体" panose="02010609060101010101" pitchFamily="49" charset="-122"/>
              </a:rPr>
              <a:t>，即把它们的相位相互联系起来，使之有一确定的关系</a:t>
            </a:r>
            <a:r>
              <a:rPr lang="en-US" altLang="zh-CN" sz="2800" dirty="0">
                <a:latin typeface="楷体" panose="02010609060101010101" pitchFamily="49" charset="-122"/>
                <a:ea typeface="楷体" panose="02010609060101010101" pitchFamily="49" charset="-122"/>
              </a:rPr>
              <a:t>(</a:t>
            </a:r>
            <a:r>
              <a:rPr lang="en-US" altLang="zh-CN" sz="2800" i="1" dirty="0">
                <a:latin typeface="Times New Roman" pitchFamily="18" charset="0"/>
                <a:ea typeface="楷体" panose="02010609060101010101" pitchFamily="49" charset="-122"/>
                <a:cs typeface="Times New Roman" pitchFamily="18" charset="0"/>
              </a:rPr>
              <a:t>φ</a:t>
            </a:r>
            <a:r>
              <a:rPr lang="en-US" altLang="zh-CN" sz="2800" i="1" baseline="-25000" dirty="0">
                <a:latin typeface="Times New Roman" pitchFamily="18" charset="0"/>
                <a:ea typeface="楷体" panose="02010609060101010101" pitchFamily="49" charset="-122"/>
                <a:cs typeface="Times New Roman" pitchFamily="18" charset="0"/>
              </a:rPr>
              <a:t>q+1 </a:t>
            </a:r>
            <a:r>
              <a:rPr lang="en-US" altLang="zh-CN" sz="2800" i="1" dirty="0">
                <a:latin typeface="Times New Roman" pitchFamily="18" charset="0"/>
                <a:ea typeface="楷体" panose="02010609060101010101" pitchFamily="49" charset="-122"/>
                <a:cs typeface="Times New Roman" pitchFamily="18" charset="0"/>
              </a:rPr>
              <a:t>-</a:t>
            </a:r>
            <a:r>
              <a:rPr lang="en-US" altLang="zh-CN" sz="2800" i="1" dirty="0" err="1">
                <a:latin typeface="Times New Roman" pitchFamily="18" charset="0"/>
                <a:ea typeface="楷体" panose="02010609060101010101" pitchFamily="49" charset="-122"/>
                <a:cs typeface="Times New Roman" pitchFamily="18" charset="0"/>
              </a:rPr>
              <a:t>φ</a:t>
            </a:r>
            <a:r>
              <a:rPr lang="en-US" altLang="zh-CN" sz="2800" i="1" baseline="-25000" dirty="0" err="1">
                <a:latin typeface="Times New Roman" pitchFamily="18" charset="0"/>
                <a:ea typeface="楷体" panose="02010609060101010101" pitchFamily="49" charset="-122"/>
                <a:cs typeface="Times New Roman" pitchFamily="18" charset="0"/>
              </a:rPr>
              <a:t>q</a:t>
            </a:r>
            <a:r>
              <a:rPr lang="zh-CN" altLang="en-US" sz="2800" dirty="0">
                <a:latin typeface="楷体" panose="02010609060101010101" pitchFamily="49" charset="-122"/>
                <a:ea typeface="楷体" panose="02010609060101010101" pitchFamily="49" charset="-122"/>
              </a:rPr>
              <a:t>＝常数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，激光器输出的将是脉宽极窄、峰值功率很高的光脉冲。</a:t>
            </a:r>
          </a:p>
        </p:txBody>
      </p:sp>
      <p:pic>
        <p:nvPicPr>
          <p:cNvPr id="380931" name="Picture 3"/>
          <p:cNvPicPr>
            <a:picLocks noChangeAspect="1" noChangeArrowheads="1"/>
          </p:cNvPicPr>
          <p:nvPr/>
        </p:nvPicPr>
        <p:blipFill>
          <a:blip r:embed="rId2">
            <a:extLst>
              <a:ext uri="{28A0092B-C50C-407E-A947-70E740481C1C}">
                <a14:useLocalDpi xmlns:a14="http://schemas.microsoft.com/office/drawing/2010/main" val="0"/>
              </a:ext>
            </a:extLst>
          </a:blip>
          <a:srcRect l="16000" t="14000" r="25999" b="31334"/>
          <a:stretch>
            <a:fillRect/>
          </a:stretch>
        </p:blipFill>
        <p:spPr bwMode="auto">
          <a:xfrm>
            <a:off x="4495800" y="3048000"/>
            <a:ext cx="441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p:cNvSpPr txBox="1">
            <a:spLocks noChangeArrowheads="1"/>
          </p:cNvSpPr>
          <p:nvPr/>
        </p:nvSpPr>
        <p:spPr bwMode="auto">
          <a:xfrm>
            <a:off x="5638800" y="6172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sz="2400" b="0">
                <a:solidFill>
                  <a:srgbClr val="CC00CC"/>
                </a:solidFill>
                <a:latin typeface="Times New Roman" pitchFamily="18" charset="0"/>
                <a:ea typeface="宋体" pitchFamily="2" charset="-122"/>
              </a:rPr>
              <a:t>理想锁模</a:t>
            </a:r>
          </a:p>
        </p:txBody>
      </p:sp>
      <p:sp>
        <p:nvSpPr>
          <p:cNvPr id="380933" name="Text Box 5"/>
          <p:cNvSpPr txBox="1">
            <a:spLocks noChangeArrowheads="1"/>
          </p:cNvSpPr>
          <p:nvPr/>
        </p:nvSpPr>
        <p:spPr bwMode="auto">
          <a:xfrm>
            <a:off x="179388" y="3141663"/>
            <a:ext cx="4249737"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latin typeface="楷体" panose="02010609060101010101" pitchFamily="49" charset="-122"/>
                <a:ea typeface="楷体" panose="02010609060101010101" pitchFamily="49" charset="-122"/>
              </a:rPr>
              <a:t>该激光器各模的相位已按照</a:t>
            </a:r>
            <a:r>
              <a:rPr lang="en-US" altLang="zh-CN" sz="2800" dirty="0">
                <a:latin typeface="楷体" panose="02010609060101010101" pitchFamily="49" charset="-122"/>
                <a:ea typeface="楷体" panose="02010609060101010101" pitchFamily="49" charset="-122"/>
                <a:cs typeface="Times New Roman" pitchFamily="18" charset="0"/>
              </a:rPr>
              <a:t>φ</a:t>
            </a:r>
            <a:r>
              <a:rPr lang="en-US" altLang="zh-CN" sz="2800" baseline="-25000" dirty="0">
                <a:latin typeface="楷体" panose="02010609060101010101" pitchFamily="49" charset="-122"/>
                <a:ea typeface="楷体" panose="02010609060101010101" pitchFamily="49" charset="-122"/>
                <a:cs typeface="Times New Roman" pitchFamily="18" charset="0"/>
              </a:rPr>
              <a:t>q+1 </a:t>
            </a:r>
            <a:r>
              <a:rPr lang="en-US" altLang="zh-CN" sz="2800" dirty="0">
                <a:latin typeface="楷体" panose="02010609060101010101" pitchFamily="49" charset="-122"/>
                <a:ea typeface="楷体" panose="02010609060101010101" pitchFamily="49" charset="-122"/>
                <a:cs typeface="Times New Roman" pitchFamily="18" charset="0"/>
              </a:rPr>
              <a:t>-</a:t>
            </a:r>
            <a:r>
              <a:rPr lang="en-US" altLang="zh-CN" sz="2800" dirty="0" err="1">
                <a:latin typeface="楷体" panose="02010609060101010101" pitchFamily="49" charset="-122"/>
                <a:ea typeface="楷体" panose="02010609060101010101" pitchFamily="49" charset="-122"/>
                <a:cs typeface="Times New Roman" pitchFamily="18" charset="0"/>
              </a:rPr>
              <a:t>φ</a:t>
            </a:r>
            <a:r>
              <a:rPr lang="en-US" altLang="zh-CN" sz="2800" baseline="-25000" dirty="0" err="1">
                <a:latin typeface="楷体" panose="02010609060101010101" pitchFamily="49" charset="-122"/>
                <a:ea typeface="楷体" panose="02010609060101010101" pitchFamily="49" charset="-122"/>
                <a:cs typeface="Times New Roman" pitchFamily="18" charset="0"/>
              </a:rPr>
              <a:t>q</a:t>
            </a:r>
            <a:r>
              <a:rPr lang="zh-CN" altLang="en-US" sz="2800" dirty="0">
                <a:latin typeface="楷体" panose="02010609060101010101" pitchFamily="49" charset="-122"/>
                <a:ea typeface="楷体" panose="02010609060101010101" pitchFamily="49" charset="-122"/>
              </a:rPr>
              <a:t>＝常数的关系被锁定，这种激光器叫做</a:t>
            </a:r>
            <a:r>
              <a:rPr lang="zh-CN" altLang="en-US" sz="2800" dirty="0">
                <a:solidFill>
                  <a:srgbClr val="990000"/>
                </a:solidFill>
                <a:latin typeface="楷体" panose="02010609060101010101" pitchFamily="49" charset="-122"/>
                <a:ea typeface="楷体" panose="02010609060101010101" pitchFamily="49" charset="-122"/>
              </a:rPr>
              <a:t>锁模激光器</a:t>
            </a:r>
            <a:r>
              <a:rPr lang="zh-CN" altLang="en-US" sz="2800" dirty="0">
                <a:latin typeface="楷体" panose="02010609060101010101" pitchFamily="49" charset="-122"/>
                <a:ea typeface="楷体" panose="02010609060101010101" pitchFamily="49" charset="-122"/>
              </a:rPr>
              <a:t>，相应的技术称为</a:t>
            </a:r>
            <a:r>
              <a:rPr lang="zh-CN" altLang="en-US" sz="2800" dirty="0">
                <a:latin typeface="Times New Roman" pitchFamily="18" charset="0"/>
                <a:ea typeface="楷体" panose="02010609060101010101" pitchFamily="49" charset="-122"/>
              </a:rPr>
              <a:t>“</a:t>
            </a:r>
            <a:r>
              <a:rPr lang="zh-CN" altLang="en-US" sz="2800" dirty="0">
                <a:solidFill>
                  <a:srgbClr val="990000"/>
                </a:solidFill>
                <a:latin typeface="楷体" panose="02010609060101010101" pitchFamily="49" charset="-122"/>
                <a:ea typeface="楷体" panose="02010609060101010101" pitchFamily="49" charset="-122"/>
              </a:rPr>
              <a:t>锁模技术</a:t>
            </a:r>
            <a:r>
              <a:rPr lang="zh-CN" altLang="en-US"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671810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09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0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p:bldP spid="3809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95288" y="1344613"/>
            <a:ext cx="7850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spcBef>
                <a:spcPct val="20000"/>
              </a:spcBef>
            </a:pPr>
            <a:r>
              <a:rPr lang="zh-CN" altLang="en-US" sz="2400" dirty="0">
                <a:latin typeface="Times New Roman" pitchFamily="18" charset="0"/>
                <a:ea typeface="楷体" panose="02010609060101010101" pitchFamily="49" charset="-122"/>
              </a:rPr>
              <a:t>三个光波沿同一方向传播，</a:t>
            </a:r>
          </a:p>
          <a:p>
            <a:pPr algn="l" eaLnBrk="1" hangingPunct="1">
              <a:lnSpc>
                <a:spcPct val="120000"/>
              </a:lnSpc>
              <a:spcBef>
                <a:spcPct val="10000"/>
              </a:spcBef>
            </a:pPr>
            <a:r>
              <a:rPr lang="zh-CN" altLang="en-US" sz="2400" dirty="0">
                <a:latin typeface="Times New Roman" pitchFamily="18" charset="0"/>
                <a:ea typeface="楷体" panose="02010609060101010101" pitchFamily="49" charset="-122"/>
              </a:rPr>
              <a:t>且有：</a:t>
            </a:r>
            <a:r>
              <a:rPr lang="en-US" altLang="zh-CN" sz="2400" b="0" dirty="0">
                <a:latin typeface="Times New Roman" pitchFamily="18" charset="0"/>
                <a:ea typeface="宋体" pitchFamily="2" charset="-122"/>
              </a:rPr>
              <a:t>ν</a:t>
            </a:r>
            <a:r>
              <a:rPr lang="en-US" altLang="zh-CN" sz="2400" b="0" baseline="-30000" dirty="0">
                <a:latin typeface="Times New Roman" pitchFamily="18" charset="0"/>
                <a:ea typeface="宋体" pitchFamily="2" charset="-122"/>
              </a:rPr>
              <a:t>3</a:t>
            </a:r>
            <a:r>
              <a:rPr lang="en-US" altLang="zh-CN" sz="2400" b="0" dirty="0">
                <a:latin typeface="Times New Roman" pitchFamily="18" charset="0"/>
                <a:ea typeface="宋体" pitchFamily="2" charset="-122"/>
              </a:rPr>
              <a:t>=3ν</a:t>
            </a:r>
            <a:r>
              <a:rPr lang="en-US" altLang="zh-CN" sz="2400" b="0" baseline="-30000" dirty="0">
                <a:latin typeface="Times New Roman" pitchFamily="18" charset="0"/>
                <a:ea typeface="宋体" pitchFamily="2" charset="-122"/>
              </a:rPr>
              <a:t>1</a:t>
            </a:r>
            <a:r>
              <a:rPr lang="zh-CN" altLang="en-US" sz="2400" b="0" dirty="0">
                <a:latin typeface="Times New Roman" pitchFamily="18" charset="0"/>
                <a:ea typeface="宋体" pitchFamily="2" charset="-122"/>
              </a:rPr>
              <a:t>， </a:t>
            </a:r>
            <a:r>
              <a:rPr lang="en-US" altLang="zh-CN" sz="2400" b="0" dirty="0">
                <a:latin typeface="Times New Roman" pitchFamily="18" charset="0"/>
                <a:ea typeface="宋体" pitchFamily="2" charset="-122"/>
              </a:rPr>
              <a:t>ν</a:t>
            </a:r>
            <a:r>
              <a:rPr lang="en-US" altLang="zh-CN" sz="2400" b="0" baseline="-30000" dirty="0">
                <a:latin typeface="Times New Roman" pitchFamily="18" charset="0"/>
                <a:ea typeface="宋体" pitchFamily="2" charset="-122"/>
              </a:rPr>
              <a:t>2</a:t>
            </a:r>
            <a:r>
              <a:rPr lang="en-US" altLang="zh-CN" sz="2400" b="0" dirty="0">
                <a:latin typeface="Times New Roman" pitchFamily="18" charset="0"/>
                <a:ea typeface="宋体" pitchFamily="2" charset="-122"/>
              </a:rPr>
              <a:t>= 2ν</a:t>
            </a:r>
            <a:r>
              <a:rPr lang="en-US" altLang="zh-CN" sz="2400" b="0" baseline="-30000" dirty="0">
                <a:latin typeface="Times New Roman" pitchFamily="18" charset="0"/>
                <a:ea typeface="宋体" pitchFamily="2" charset="-122"/>
              </a:rPr>
              <a:t>1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1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 2</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3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 </a:t>
            </a:r>
          </a:p>
        </p:txBody>
      </p:sp>
      <p:sp>
        <p:nvSpPr>
          <p:cNvPr id="381955" name="Rectangle 3"/>
          <p:cNvSpPr>
            <a:spLocks noChangeArrowheads="1"/>
          </p:cNvSpPr>
          <p:nvPr/>
        </p:nvSpPr>
        <p:spPr bwMode="auto">
          <a:xfrm>
            <a:off x="4716463" y="2420938"/>
            <a:ext cx="42481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Times New Roman" pitchFamily="18" charset="0"/>
                <a:ea typeface="楷体" panose="02010609060101010101" pitchFamily="49" charset="-122"/>
              </a:rPr>
              <a:t>若相位未锁定，则此三个不同频率的光波的初位相</a:t>
            </a:r>
            <a:r>
              <a:rPr lang="zh-CN" altLang="en-US" sz="2400" b="0" dirty="0">
                <a:latin typeface="宋体" pitchFamily="2" charset="-122"/>
                <a:ea typeface="宋体" pitchFamily="2" charset="-122"/>
                <a:sym typeface="Symbol" pitchFamily="18" charset="2"/>
              </a:rPr>
              <a:t></a:t>
            </a:r>
            <a:r>
              <a:rPr lang="zh-CN" altLang="en-US" sz="2400" b="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1 </a:t>
            </a:r>
            <a:r>
              <a:rPr lang="zh-CN" altLang="en-US" sz="2400" b="0" dirty="0">
                <a:latin typeface="Times New Roman" pitchFamily="18" charset="0"/>
                <a:ea typeface="宋体" pitchFamily="2" charset="-122"/>
              </a:rPr>
              <a:t>、</a:t>
            </a:r>
            <a:r>
              <a:rPr lang="zh-CN" altLang="en-US" sz="2400" b="0" dirty="0">
                <a:latin typeface="宋体" pitchFamily="2" charset="-122"/>
                <a:ea typeface="宋体" pitchFamily="2" charset="-122"/>
                <a:sym typeface="Symbol" pitchFamily="18" charset="2"/>
              </a:rPr>
              <a:t></a:t>
            </a:r>
            <a:r>
              <a:rPr lang="zh-CN" altLang="en-US" sz="2400" b="0" dirty="0">
                <a:latin typeface="Times New Roman" pitchFamily="18" charset="0"/>
                <a:ea typeface="宋体" pitchFamily="2" charset="-122"/>
              </a:rPr>
              <a:t> </a:t>
            </a:r>
            <a:r>
              <a:rPr lang="zh-CN" altLang="en-US" sz="2400" b="0" baseline="-3000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2</a:t>
            </a:r>
            <a:r>
              <a:rPr lang="en-US" altLang="zh-CN" sz="2400" b="0" dirty="0">
                <a:latin typeface="Times New Roman" pitchFamily="18" charset="0"/>
                <a:ea typeface="宋体" pitchFamily="2" charset="-122"/>
              </a:rPr>
              <a:t> </a:t>
            </a:r>
            <a:r>
              <a:rPr lang="zh-CN" altLang="en-US" sz="2400" b="0" dirty="0">
                <a:latin typeface="Times New Roman" pitchFamily="18" charset="0"/>
                <a:ea typeface="宋体" pitchFamily="2" charset="-122"/>
              </a:rPr>
              <a:t>、</a:t>
            </a:r>
            <a:r>
              <a:rPr lang="zh-CN" altLang="en-US" sz="2400" b="0" dirty="0">
                <a:latin typeface="宋体" pitchFamily="2" charset="-122"/>
                <a:ea typeface="宋体" pitchFamily="2" charset="-122"/>
                <a:sym typeface="Symbol" pitchFamily="18" charset="2"/>
              </a:rPr>
              <a:t></a:t>
            </a:r>
            <a:r>
              <a:rPr lang="zh-CN" altLang="en-US" sz="2400" b="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3 </a:t>
            </a:r>
            <a:r>
              <a:rPr lang="zh-CN" altLang="en-US" sz="2400" dirty="0">
                <a:latin typeface="Times New Roman" pitchFamily="18" charset="0"/>
                <a:ea typeface="楷体" panose="02010609060101010101" pitchFamily="49" charset="-122"/>
              </a:rPr>
              <a:t>彼此无关</a:t>
            </a:r>
            <a:r>
              <a:rPr lang="en-US" altLang="zh-CN" sz="2400" dirty="0">
                <a:latin typeface="Times New Roman" pitchFamily="18" charset="0"/>
                <a:ea typeface="楷体" panose="02010609060101010101" pitchFamily="49" charset="-122"/>
              </a:rPr>
              <a:t>.</a:t>
            </a:r>
          </a:p>
        </p:txBody>
      </p:sp>
      <p:grpSp>
        <p:nvGrpSpPr>
          <p:cNvPr id="2" name="Group 12"/>
          <p:cNvGrpSpPr>
            <a:grpSpLocks/>
          </p:cNvGrpSpPr>
          <p:nvPr/>
        </p:nvGrpSpPr>
        <p:grpSpPr bwMode="auto">
          <a:xfrm>
            <a:off x="0" y="2349500"/>
            <a:ext cx="4968875" cy="4103688"/>
            <a:chOff x="0" y="1480"/>
            <a:chExt cx="3130" cy="2585"/>
          </a:xfrm>
        </p:grpSpPr>
        <p:grpSp>
          <p:nvGrpSpPr>
            <p:cNvPr id="3081" name="Group 10"/>
            <p:cNvGrpSpPr>
              <a:grpSpLocks/>
            </p:cNvGrpSpPr>
            <p:nvPr/>
          </p:nvGrpSpPr>
          <p:grpSpPr bwMode="auto">
            <a:xfrm>
              <a:off x="0" y="1480"/>
              <a:ext cx="3130" cy="2585"/>
              <a:chOff x="0" y="1480"/>
              <a:chExt cx="3130" cy="2585"/>
            </a:xfrm>
          </p:grpSpPr>
          <p:graphicFrame>
            <p:nvGraphicFramePr>
              <p:cNvPr id="3074" name="Object 4"/>
              <p:cNvGraphicFramePr>
                <a:graphicFrameLocks noChangeAspect="1"/>
              </p:cNvGraphicFramePr>
              <p:nvPr/>
            </p:nvGraphicFramePr>
            <p:xfrm>
              <a:off x="0" y="1480"/>
              <a:ext cx="3130" cy="2585"/>
            </p:xfrm>
            <a:graphic>
              <a:graphicData uri="http://schemas.openxmlformats.org/presentationml/2006/ole">
                <mc:AlternateContent xmlns:mc="http://schemas.openxmlformats.org/markup-compatibility/2006">
                  <mc:Choice xmlns:v="urn:schemas-microsoft-com:vml" Requires="v">
                    <p:oleObj spid="_x0000_s65539" name="Graph" r:id="rId3" imgW="5997600" imgH="4005000" progId="Origin50.Graph">
                      <p:embed/>
                    </p:oleObj>
                  </mc:Choice>
                  <mc:Fallback>
                    <p:oleObj name="Graph" r:id="rId3" imgW="5997600" imgH="400500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6343" r="17349" b="3555"/>
                          <a:stretch>
                            <a:fillRect/>
                          </a:stretch>
                        </p:blipFill>
                        <p:spPr bwMode="auto">
                          <a:xfrm>
                            <a:off x="0" y="1480"/>
                            <a:ext cx="3130" cy="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Line 5"/>
              <p:cNvSpPr>
                <a:spLocks noChangeShapeType="1"/>
              </p:cNvSpPr>
              <p:nvPr/>
            </p:nvSpPr>
            <p:spPr bwMode="auto">
              <a:xfrm>
                <a:off x="385" y="3339"/>
                <a:ext cx="254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3084" name="Line 8"/>
              <p:cNvSpPr>
                <a:spLocks noChangeShapeType="1"/>
              </p:cNvSpPr>
              <p:nvPr/>
            </p:nvSpPr>
            <p:spPr bwMode="auto">
              <a:xfrm>
                <a:off x="340" y="2432"/>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3082" name="Text Box 6"/>
            <p:cNvSpPr txBox="1">
              <a:spLocks noChangeArrowheads="1"/>
            </p:cNvSpPr>
            <p:nvPr/>
          </p:nvSpPr>
          <p:spPr bwMode="auto">
            <a:xfrm>
              <a:off x="0" y="3339"/>
              <a:ext cx="5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600" b="0">
                  <a:latin typeface="Times New Roman" pitchFamily="18" charset="0"/>
                  <a:ea typeface="宋体" pitchFamily="2" charset="-122"/>
                </a:rPr>
                <a:t>3 E</a:t>
              </a:r>
              <a:r>
                <a:rPr lang="en-US" altLang="zh-CN" sz="1600" b="0" baseline="-30000">
                  <a:latin typeface="Times New Roman" pitchFamily="18" charset="0"/>
                  <a:ea typeface="宋体" pitchFamily="2" charset="-122"/>
                </a:rPr>
                <a:t>0</a:t>
              </a:r>
              <a:r>
                <a:rPr lang="en-US" altLang="zh-CN" sz="1600" b="0" baseline="30000">
                  <a:latin typeface="Times New Roman" pitchFamily="18" charset="0"/>
                  <a:ea typeface="宋体" pitchFamily="2" charset="-122"/>
                </a:rPr>
                <a:t>2</a:t>
              </a:r>
              <a:r>
                <a:rPr lang="en-US" altLang="zh-CN" sz="1600" b="0">
                  <a:latin typeface="Times New Roman" pitchFamily="18" charset="0"/>
                  <a:ea typeface="宋体" pitchFamily="2" charset="-122"/>
                </a:rPr>
                <a:t> /2</a:t>
              </a:r>
            </a:p>
          </p:txBody>
        </p:sp>
      </p:grpSp>
      <p:sp>
        <p:nvSpPr>
          <p:cNvPr id="381959" name="Rectangle 7"/>
          <p:cNvSpPr>
            <a:spLocks noChangeArrowheads="1"/>
          </p:cNvSpPr>
          <p:nvPr/>
        </p:nvSpPr>
        <p:spPr bwMode="auto">
          <a:xfrm>
            <a:off x="250825" y="115888"/>
            <a:ext cx="449580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solidFill>
                  <a:srgbClr val="FF00FF"/>
                </a:solidFill>
                <a:latin typeface="Times New Roman" pitchFamily="18" charset="0"/>
                <a:ea typeface="楷体" panose="02010609060101010101" pitchFamily="49" charset="-122"/>
              </a:rPr>
              <a:t>二、锁模的基本原理</a:t>
            </a:r>
          </a:p>
        </p:txBody>
      </p:sp>
      <p:sp>
        <p:nvSpPr>
          <p:cNvPr id="381961" name="Rectangle 9"/>
          <p:cNvSpPr>
            <a:spLocks noChangeArrowheads="1"/>
          </p:cNvSpPr>
          <p:nvPr/>
        </p:nvSpPr>
        <p:spPr bwMode="auto">
          <a:xfrm>
            <a:off x="395288" y="738188"/>
            <a:ext cx="835342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spcBef>
                <a:spcPct val="50000"/>
              </a:spcBef>
            </a:pPr>
            <a:r>
              <a:rPr lang="zh-CN" altLang="en-US" sz="2400" dirty="0">
                <a:latin typeface="Times New Roman" pitchFamily="18" charset="0"/>
                <a:ea typeface="楷体" panose="02010609060101010101" pitchFamily="49" charset="-122"/>
              </a:rPr>
              <a:t>三个不同频率光波的叠加：</a:t>
            </a:r>
            <a:r>
              <a:rPr lang="en-US" altLang="zh-CN" sz="2400" b="0" dirty="0" err="1">
                <a:latin typeface="Times New Roman" pitchFamily="18" charset="0"/>
                <a:ea typeface="宋体" pitchFamily="2" charset="-122"/>
              </a:rPr>
              <a:t>E</a:t>
            </a:r>
            <a:r>
              <a:rPr lang="en-US" altLang="zh-CN" sz="2400" b="0" baseline="-30000" dirty="0" err="1">
                <a:latin typeface="Times New Roman" pitchFamily="18" charset="0"/>
                <a:ea typeface="宋体" pitchFamily="2" charset="-122"/>
              </a:rPr>
              <a:t>i</a:t>
            </a:r>
            <a:r>
              <a:rPr lang="en-US" altLang="zh-CN" sz="2400" b="0" baseline="-30000" dirty="0">
                <a:latin typeface="Times New Roman" pitchFamily="18" charset="0"/>
                <a:ea typeface="宋体" pitchFamily="2" charset="-122"/>
              </a:rPr>
              <a:t>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cos(2π</a:t>
            </a:r>
            <a:r>
              <a:rPr lang="en-US" altLang="zh-CN" sz="2400" b="0" dirty="0" err="1">
                <a:latin typeface="Times New Roman" pitchFamily="18" charset="0"/>
                <a:ea typeface="宋体" pitchFamily="2" charset="-122"/>
              </a:rPr>
              <a:t>ν</a:t>
            </a:r>
            <a:r>
              <a:rPr lang="en-US" altLang="zh-CN" sz="2400" b="0" baseline="-30000" dirty="0" err="1">
                <a:latin typeface="Times New Roman" pitchFamily="18" charset="0"/>
                <a:ea typeface="宋体" pitchFamily="2" charset="-122"/>
              </a:rPr>
              <a:t>i</a:t>
            </a:r>
            <a:r>
              <a:rPr lang="en-US" altLang="zh-CN" sz="2400" b="0" baseline="-30000" dirty="0">
                <a:latin typeface="Times New Roman" pitchFamily="18" charset="0"/>
                <a:ea typeface="宋体" pitchFamily="2" charset="-122"/>
              </a:rPr>
              <a:t>  </a:t>
            </a:r>
            <a:r>
              <a:rPr lang="en-US" altLang="zh-CN" sz="2400" b="0" dirty="0">
                <a:latin typeface="Times New Roman" pitchFamily="18" charset="0"/>
                <a:ea typeface="宋体" pitchFamily="2" charset="-122"/>
              </a:rPr>
              <a:t>t+ </a:t>
            </a:r>
            <a:r>
              <a:rPr lang="en-US" altLang="zh-CN" sz="2400" b="0" dirty="0">
                <a:latin typeface="Times New Roman" pitchFamily="18" charset="0"/>
                <a:ea typeface="宋体" pitchFamily="2" charset="-122"/>
                <a:sym typeface="Symbol" pitchFamily="18" charset="2"/>
              </a:rPr>
              <a:t></a:t>
            </a:r>
            <a:r>
              <a:rPr lang="en-US" altLang="zh-CN" sz="2400" b="0" dirty="0">
                <a:latin typeface="Times New Roman" pitchFamily="18" charset="0"/>
                <a:ea typeface="宋体" pitchFamily="2" charset="-122"/>
              </a:rPr>
              <a:t> </a:t>
            </a:r>
            <a:r>
              <a:rPr lang="en-US" altLang="zh-CN" sz="2400" b="0" baseline="-30000" dirty="0" err="1">
                <a:latin typeface="Times New Roman" pitchFamily="18" charset="0"/>
                <a:ea typeface="宋体" pitchFamily="2" charset="-122"/>
              </a:rPr>
              <a:t>i</a:t>
            </a:r>
            <a:r>
              <a:rPr lang="en-US" altLang="zh-CN" sz="2400" b="0" baseline="-30000" dirty="0">
                <a:latin typeface="Times New Roman" pitchFamily="18" charset="0"/>
                <a:ea typeface="宋体" pitchFamily="2" charset="-122"/>
              </a:rPr>
              <a:t> </a:t>
            </a:r>
            <a:r>
              <a:rPr lang="en-US" altLang="zh-CN" sz="2400" b="0" dirty="0">
                <a:latin typeface="Times New Roman" pitchFamily="18" charset="0"/>
                <a:ea typeface="宋体" pitchFamily="2" charset="-122"/>
              </a:rPr>
              <a:t>)     </a:t>
            </a:r>
            <a:r>
              <a:rPr lang="en-US" altLang="zh-CN" sz="2400" b="0" dirty="0" err="1">
                <a:latin typeface="Times New Roman" pitchFamily="18" charset="0"/>
                <a:ea typeface="宋体" pitchFamily="2" charset="-122"/>
              </a:rPr>
              <a:t>i</a:t>
            </a:r>
            <a:r>
              <a:rPr lang="en-US" altLang="zh-CN" sz="2400" b="0" dirty="0">
                <a:latin typeface="Times New Roman" pitchFamily="18" charset="0"/>
                <a:ea typeface="宋体" pitchFamily="2" charset="-122"/>
              </a:rPr>
              <a:t>=1,2,3</a:t>
            </a:r>
          </a:p>
        </p:txBody>
      </p:sp>
      <p:sp>
        <p:nvSpPr>
          <p:cNvPr id="381963" name="Rectangle 11"/>
          <p:cNvSpPr>
            <a:spLocks noChangeArrowheads="1"/>
          </p:cNvSpPr>
          <p:nvPr/>
        </p:nvSpPr>
        <p:spPr bwMode="auto">
          <a:xfrm>
            <a:off x="4643438" y="4005263"/>
            <a:ext cx="424815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Times New Roman" pitchFamily="18" charset="0"/>
                <a:ea typeface="楷体" panose="02010609060101010101" pitchFamily="49" charset="-122"/>
              </a:rPr>
              <a:t>由于</a:t>
            </a:r>
            <a:r>
              <a:rPr lang="zh-CN" altLang="en-US" sz="2400" dirty="0">
                <a:solidFill>
                  <a:srgbClr val="0033CC"/>
                </a:solidFill>
                <a:latin typeface="Times New Roman" pitchFamily="18" charset="0"/>
                <a:ea typeface="楷体" panose="02010609060101010101" pitchFamily="49" charset="-122"/>
              </a:rPr>
              <a:t>破坏性的干涉叠加</a:t>
            </a:r>
            <a:r>
              <a:rPr lang="zh-CN" altLang="en-US" sz="2400" dirty="0">
                <a:latin typeface="Times New Roman" pitchFamily="18" charset="0"/>
                <a:ea typeface="楷体" panose="02010609060101010101" pitchFamily="49" charset="-122"/>
              </a:rPr>
              <a:t>，所形成的光波并没有一个地方有很突出的加强。输出的光强只在平均光强</a:t>
            </a:r>
            <a:r>
              <a:rPr lang="en-US" altLang="zh-CN" sz="2400" b="0" dirty="0">
                <a:latin typeface="Times New Roman" pitchFamily="18" charset="0"/>
                <a:ea typeface="宋体" pitchFamily="2" charset="-122"/>
              </a:rPr>
              <a:t>3 E</a:t>
            </a:r>
            <a:r>
              <a:rPr lang="en-US" altLang="zh-CN" sz="2400" b="0" baseline="-30000" dirty="0">
                <a:latin typeface="Times New Roman" pitchFamily="18" charset="0"/>
                <a:ea typeface="宋体" pitchFamily="2" charset="-122"/>
              </a:rPr>
              <a:t>0</a:t>
            </a:r>
            <a:r>
              <a:rPr lang="en-US" altLang="zh-CN" sz="2400" b="0" baseline="30000" dirty="0">
                <a:latin typeface="Times New Roman" pitchFamily="18" charset="0"/>
                <a:ea typeface="宋体" pitchFamily="2" charset="-122"/>
              </a:rPr>
              <a:t>2</a:t>
            </a:r>
            <a:r>
              <a:rPr lang="en-US" altLang="zh-CN" sz="2400" b="0" dirty="0">
                <a:latin typeface="Times New Roman" pitchFamily="18" charset="0"/>
                <a:ea typeface="宋体" pitchFamily="2" charset="-122"/>
              </a:rPr>
              <a:t> /2</a:t>
            </a:r>
            <a:r>
              <a:rPr lang="zh-CN" altLang="en-US" sz="2400" dirty="0">
                <a:latin typeface="Times New Roman" pitchFamily="18" charset="0"/>
                <a:ea typeface="楷体" panose="02010609060101010101" pitchFamily="49" charset="-122"/>
              </a:rPr>
              <a:t>级基础上有一个小的起伏扰动。</a:t>
            </a:r>
          </a:p>
        </p:txBody>
      </p:sp>
    </p:spTree>
    <p:extLst>
      <p:ext uri="{BB962C8B-B14F-4D97-AF65-F5344CB8AC3E}">
        <p14:creationId xmlns:p14="http://schemas.microsoft.com/office/powerpoint/2010/main" val="23606897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1959"/>
                                        </p:tgtEl>
                                        <p:attrNameLst>
                                          <p:attrName>style.visibility</p:attrName>
                                        </p:attrNameLst>
                                      </p:cBhvr>
                                      <p:to>
                                        <p:strVal val="visible"/>
                                      </p:to>
                                    </p:set>
                                    <p:anim calcmode="lin" valueType="num">
                                      <p:cBhvr additive="base">
                                        <p:cTn id="7" dur="500" fill="hold"/>
                                        <p:tgtEl>
                                          <p:spTgt spid="381959"/>
                                        </p:tgtEl>
                                        <p:attrNameLst>
                                          <p:attrName>ppt_x</p:attrName>
                                        </p:attrNameLst>
                                      </p:cBhvr>
                                      <p:tavLst>
                                        <p:tav tm="0">
                                          <p:val>
                                            <p:strVal val="0-#ppt_w/2"/>
                                          </p:val>
                                        </p:tav>
                                        <p:tav tm="100000">
                                          <p:val>
                                            <p:strVal val="#ppt_x"/>
                                          </p:val>
                                        </p:tav>
                                      </p:tavLst>
                                    </p:anim>
                                    <p:anim calcmode="lin" valueType="num">
                                      <p:cBhvr additive="base">
                                        <p:cTn id="8" dur="500" fill="hold"/>
                                        <p:tgtEl>
                                          <p:spTgt spid="3819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1961"/>
                                        </p:tgtEl>
                                        <p:attrNameLst>
                                          <p:attrName>style.visibility</p:attrName>
                                        </p:attrNameLst>
                                      </p:cBhvr>
                                      <p:to>
                                        <p:strVal val="visible"/>
                                      </p:to>
                                    </p:set>
                                    <p:anim calcmode="lin" valueType="num">
                                      <p:cBhvr additive="base">
                                        <p:cTn id="13" dur="500" fill="hold"/>
                                        <p:tgtEl>
                                          <p:spTgt spid="381961"/>
                                        </p:tgtEl>
                                        <p:attrNameLst>
                                          <p:attrName>ppt_x</p:attrName>
                                        </p:attrNameLst>
                                      </p:cBhvr>
                                      <p:tavLst>
                                        <p:tav tm="0">
                                          <p:val>
                                            <p:strVal val="0-#ppt_w/2"/>
                                          </p:val>
                                        </p:tav>
                                        <p:tav tm="100000">
                                          <p:val>
                                            <p:strVal val="#ppt_x"/>
                                          </p:val>
                                        </p:tav>
                                      </p:tavLst>
                                    </p:anim>
                                    <p:anim calcmode="lin" valueType="num">
                                      <p:cBhvr additive="base">
                                        <p:cTn id="14" dur="500" fill="hold"/>
                                        <p:tgtEl>
                                          <p:spTgt spid="381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1954"/>
                                        </p:tgtEl>
                                        <p:attrNameLst>
                                          <p:attrName>style.visibility</p:attrName>
                                        </p:attrNameLst>
                                      </p:cBhvr>
                                      <p:to>
                                        <p:strVal val="visible"/>
                                      </p:to>
                                    </p:set>
                                    <p:anim calcmode="lin" valueType="num">
                                      <p:cBhvr additive="base">
                                        <p:cTn id="19" dur="500" fill="hold"/>
                                        <p:tgtEl>
                                          <p:spTgt spid="381954"/>
                                        </p:tgtEl>
                                        <p:attrNameLst>
                                          <p:attrName>ppt_x</p:attrName>
                                        </p:attrNameLst>
                                      </p:cBhvr>
                                      <p:tavLst>
                                        <p:tav tm="0">
                                          <p:val>
                                            <p:strVal val="0-#ppt_w/2"/>
                                          </p:val>
                                        </p:tav>
                                        <p:tav tm="100000">
                                          <p:val>
                                            <p:strVal val="#ppt_x"/>
                                          </p:val>
                                        </p:tav>
                                      </p:tavLst>
                                    </p:anim>
                                    <p:anim calcmode="lin" valueType="num">
                                      <p:cBhvr additive="base">
                                        <p:cTn id="20"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1955"/>
                                        </p:tgtEl>
                                        <p:attrNameLst>
                                          <p:attrName>style.visibility</p:attrName>
                                        </p:attrNameLst>
                                      </p:cBhvr>
                                      <p:to>
                                        <p:strVal val="visible"/>
                                      </p:to>
                                    </p:set>
                                    <p:anim calcmode="lin" valueType="num">
                                      <p:cBhvr additive="base">
                                        <p:cTn id="25" dur="500" fill="hold"/>
                                        <p:tgtEl>
                                          <p:spTgt spid="381955"/>
                                        </p:tgtEl>
                                        <p:attrNameLst>
                                          <p:attrName>ppt_x</p:attrName>
                                        </p:attrNameLst>
                                      </p:cBhvr>
                                      <p:tavLst>
                                        <p:tav tm="0">
                                          <p:val>
                                            <p:strVal val="0-#ppt_w/2"/>
                                          </p:val>
                                        </p:tav>
                                        <p:tav tm="100000">
                                          <p:val>
                                            <p:strVal val="#ppt_x"/>
                                          </p:val>
                                        </p:tav>
                                      </p:tavLst>
                                    </p:anim>
                                    <p:anim calcmode="lin" valueType="num">
                                      <p:cBhvr additive="base">
                                        <p:cTn id="26" dur="500" fill="hold"/>
                                        <p:tgtEl>
                                          <p:spTgt spid="3819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81963"/>
                                        </p:tgtEl>
                                        <p:attrNameLst>
                                          <p:attrName>style.visibility</p:attrName>
                                        </p:attrNameLst>
                                      </p:cBhvr>
                                      <p:to>
                                        <p:strVal val="visible"/>
                                      </p:to>
                                    </p:set>
                                    <p:anim calcmode="lin" valueType="num">
                                      <p:cBhvr additive="base">
                                        <p:cTn id="35" dur="500" fill="hold"/>
                                        <p:tgtEl>
                                          <p:spTgt spid="381963"/>
                                        </p:tgtEl>
                                        <p:attrNameLst>
                                          <p:attrName>ppt_x</p:attrName>
                                        </p:attrNameLst>
                                      </p:cBhvr>
                                      <p:tavLst>
                                        <p:tav tm="0">
                                          <p:val>
                                            <p:strVal val="0-#ppt_w/2"/>
                                          </p:val>
                                        </p:tav>
                                        <p:tav tm="100000">
                                          <p:val>
                                            <p:strVal val="#ppt_x"/>
                                          </p:val>
                                        </p:tav>
                                      </p:tavLst>
                                    </p:anim>
                                    <p:anim calcmode="lin" valueType="num">
                                      <p:cBhvr additive="base">
                                        <p:cTn id="36" dur="500" fill="hold"/>
                                        <p:tgtEl>
                                          <p:spTgt spid="381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autoUpdateAnimBg="0"/>
      <p:bldP spid="381955" grpId="0" autoUpdateAnimBg="0"/>
      <p:bldP spid="381959" grpId="0" autoUpdateAnimBg="0"/>
      <p:bldP spid="381961" grpId="0" autoUpdateAnimBg="0"/>
      <p:bldP spid="3819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95288" y="260350"/>
            <a:ext cx="6003925"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Times New Roman" pitchFamily="18" charset="0"/>
                <a:ea typeface="楷体" panose="02010609060101010101" pitchFamily="49" charset="-122"/>
              </a:rPr>
              <a:t>若设法使</a:t>
            </a:r>
            <a:r>
              <a:rPr lang="zh-CN" altLang="en-US" sz="2400" b="0" dirty="0">
                <a:latin typeface="宋体" pitchFamily="2" charset="-122"/>
                <a:ea typeface="宋体" pitchFamily="2" charset="-122"/>
                <a:sym typeface="Symbol" pitchFamily="18" charset="2"/>
              </a:rPr>
              <a:t></a:t>
            </a:r>
            <a:r>
              <a:rPr lang="zh-CN" altLang="en-US" sz="2400" b="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1 </a:t>
            </a:r>
            <a:r>
              <a:rPr lang="en-US" altLang="zh-CN" sz="2400" b="0" dirty="0">
                <a:latin typeface="Times New Roman" pitchFamily="18" charset="0"/>
                <a:ea typeface="宋体" pitchFamily="2" charset="-122"/>
              </a:rPr>
              <a:t>= </a:t>
            </a:r>
            <a:r>
              <a:rPr lang="en-US" altLang="zh-CN" sz="2400" b="0" dirty="0">
                <a:latin typeface="宋体" pitchFamily="2" charset="-122"/>
                <a:ea typeface="宋体" pitchFamily="2" charset="-122"/>
                <a:sym typeface="Symbol" pitchFamily="18" charset="2"/>
              </a:rPr>
              <a:t></a:t>
            </a:r>
            <a:r>
              <a:rPr lang="en-US" altLang="zh-CN" sz="2400" b="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 2</a:t>
            </a:r>
            <a:r>
              <a:rPr lang="en-US" altLang="zh-CN" sz="2400" b="0" dirty="0">
                <a:latin typeface="Times New Roman" pitchFamily="18" charset="0"/>
                <a:ea typeface="宋体" pitchFamily="2" charset="-122"/>
              </a:rPr>
              <a:t> = </a:t>
            </a:r>
            <a:r>
              <a:rPr lang="en-US" altLang="zh-CN" sz="2400" b="0" dirty="0">
                <a:latin typeface="宋体" pitchFamily="2" charset="-122"/>
                <a:ea typeface="宋体" pitchFamily="2" charset="-122"/>
                <a:sym typeface="Symbol" pitchFamily="18" charset="2"/>
              </a:rPr>
              <a:t></a:t>
            </a:r>
            <a:r>
              <a:rPr lang="en-US" altLang="zh-CN" sz="2400" b="0" dirty="0">
                <a:latin typeface="Times New Roman" pitchFamily="18" charset="0"/>
                <a:ea typeface="宋体" pitchFamily="2" charset="-122"/>
              </a:rPr>
              <a:t> </a:t>
            </a:r>
            <a:r>
              <a:rPr lang="en-US" altLang="zh-CN" sz="2400" b="0" baseline="-30000" dirty="0">
                <a:latin typeface="Times New Roman" pitchFamily="18" charset="0"/>
                <a:ea typeface="宋体" pitchFamily="2" charset="-122"/>
              </a:rPr>
              <a:t>3 </a:t>
            </a:r>
            <a:r>
              <a:rPr lang="en-US" altLang="zh-CN" sz="2400" b="0" dirty="0">
                <a:latin typeface="Times New Roman" pitchFamily="18" charset="0"/>
                <a:ea typeface="宋体" pitchFamily="2" charset="-122"/>
              </a:rPr>
              <a:t>=0</a:t>
            </a:r>
            <a:r>
              <a:rPr lang="zh-CN" altLang="en-US" sz="2400" dirty="0">
                <a:latin typeface="Times New Roman" pitchFamily="18" charset="0"/>
                <a:ea typeface="楷体" panose="02010609060101010101" pitchFamily="49" charset="-122"/>
              </a:rPr>
              <a:t>时，有</a:t>
            </a:r>
            <a:endParaRPr lang="zh-CN" altLang="en-US" sz="2400" b="0" dirty="0">
              <a:latin typeface="Times New Roman" pitchFamily="18" charset="0"/>
              <a:ea typeface="宋体" pitchFamily="2" charset="-122"/>
            </a:endParaRPr>
          </a:p>
        </p:txBody>
      </p:sp>
      <p:graphicFrame>
        <p:nvGraphicFramePr>
          <p:cNvPr id="382979" name="Object 3"/>
          <p:cNvGraphicFramePr>
            <a:graphicFrameLocks noChangeAspect="1"/>
          </p:cNvGraphicFramePr>
          <p:nvPr/>
        </p:nvGraphicFramePr>
        <p:xfrm>
          <a:off x="4787900" y="188913"/>
          <a:ext cx="4038600" cy="2819400"/>
        </p:xfrm>
        <a:graphic>
          <a:graphicData uri="http://schemas.openxmlformats.org/presentationml/2006/ole">
            <mc:AlternateContent xmlns:mc="http://schemas.openxmlformats.org/markup-compatibility/2006">
              <mc:Choice xmlns:v="urn:schemas-microsoft-com:vml" Requires="v">
                <p:oleObj spid="_x0000_s66563" name="Graph" r:id="rId3" imgW="5997600" imgH="3996000" progId="Origin50.Graph">
                  <p:embed/>
                </p:oleObj>
              </mc:Choice>
              <mc:Fallback>
                <p:oleObj name="Graph" r:id="rId3" imgW="5997600" imgH="399600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7648" r="18462" b="6926"/>
                      <a:stretch>
                        <a:fillRect/>
                      </a:stretch>
                    </p:blipFill>
                    <p:spPr bwMode="auto">
                      <a:xfrm>
                        <a:off x="4787900" y="188913"/>
                        <a:ext cx="4038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980" name="Rectangle 4"/>
          <p:cNvSpPr>
            <a:spLocks noChangeArrowheads="1"/>
          </p:cNvSpPr>
          <p:nvPr/>
        </p:nvSpPr>
        <p:spPr bwMode="auto">
          <a:xfrm>
            <a:off x="179388" y="2967038"/>
            <a:ext cx="87852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a:latin typeface="Times New Roman" pitchFamily="18" charset="0"/>
                <a:ea typeface="宋体" pitchFamily="2" charset="-122"/>
              </a:rPr>
              <a:t> t=0                E = 3E</a:t>
            </a:r>
            <a:r>
              <a:rPr lang="en-US" altLang="zh-CN" sz="2400" b="0" baseline="-30000">
                <a:latin typeface="Times New Roman" pitchFamily="18" charset="0"/>
                <a:ea typeface="宋体" pitchFamily="2" charset="-122"/>
              </a:rPr>
              <a:t>0</a:t>
            </a: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2 </a:t>
            </a:r>
            <a:r>
              <a:rPr lang="en-US" altLang="zh-CN" sz="2400" b="0">
                <a:latin typeface="Times New Roman" pitchFamily="18" charset="0"/>
                <a:ea typeface="宋体" pitchFamily="2" charset="-122"/>
              </a:rPr>
              <a:t>= 9E</a:t>
            </a:r>
            <a:r>
              <a:rPr lang="en-US" altLang="zh-CN" sz="2400" b="0" baseline="-30000">
                <a:latin typeface="Times New Roman" pitchFamily="18" charset="0"/>
                <a:ea typeface="宋体" pitchFamily="2" charset="-122"/>
              </a:rPr>
              <a:t>0</a:t>
            </a:r>
            <a:r>
              <a:rPr lang="en-US" altLang="zh-CN" sz="2400" b="0" baseline="30000">
                <a:latin typeface="Times New Roman" pitchFamily="18" charset="0"/>
                <a:ea typeface="宋体" pitchFamily="2" charset="-122"/>
              </a:rPr>
              <a:t>2</a:t>
            </a:r>
            <a:r>
              <a:rPr lang="en-US" altLang="zh-CN" sz="2400" b="0">
                <a:latin typeface="Times New Roman" pitchFamily="18" charset="0"/>
                <a:ea typeface="宋体" pitchFamily="2" charset="-122"/>
              </a:rPr>
              <a:t>;   </a:t>
            </a:r>
          </a:p>
        </p:txBody>
      </p:sp>
      <p:sp>
        <p:nvSpPr>
          <p:cNvPr id="382981" name="Rectangle 5"/>
          <p:cNvSpPr>
            <a:spLocks noChangeArrowheads="1"/>
          </p:cNvSpPr>
          <p:nvPr/>
        </p:nvSpPr>
        <p:spPr bwMode="auto">
          <a:xfrm>
            <a:off x="611188" y="981075"/>
            <a:ext cx="4105275"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0</a:t>
            </a:r>
            <a:r>
              <a:rPr lang="en-US" altLang="zh-CN" sz="2400" b="0">
                <a:latin typeface="Times New Roman" pitchFamily="18" charset="0"/>
                <a:ea typeface="宋体" pitchFamily="2" charset="-122"/>
              </a:rPr>
              <a:t>cos(2πν</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t) </a:t>
            </a:r>
          </a:p>
          <a:p>
            <a:pPr algn="l" eaLnBrk="1" hangingPunct="1">
              <a:lnSpc>
                <a:spcPct val="130000"/>
              </a:lnSpc>
              <a:spcBef>
                <a:spcPct val="50000"/>
              </a:spcBef>
            </a:pP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2</a:t>
            </a:r>
            <a:r>
              <a:rPr lang="en-US" altLang="zh-CN" sz="2400" b="0">
                <a:latin typeface="Times New Roman" pitchFamily="18" charset="0"/>
                <a:ea typeface="宋体" pitchFamily="2" charset="-122"/>
              </a:rPr>
              <a:t> = E</a:t>
            </a:r>
            <a:r>
              <a:rPr lang="en-US" altLang="zh-CN" sz="2400" b="0" baseline="-30000">
                <a:latin typeface="Times New Roman" pitchFamily="18" charset="0"/>
                <a:ea typeface="宋体" pitchFamily="2" charset="-122"/>
              </a:rPr>
              <a:t>0</a:t>
            </a:r>
            <a:r>
              <a:rPr lang="en-US" altLang="zh-CN" sz="2400" b="0">
                <a:latin typeface="Times New Roman" pitchFamily="18" charset="0"/>
                <a:ea typeface="宋体" pitchFamily="2" charset="-122"/>
              </a:rPr>
              <a:t>cos(4πν</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t) </a:t>
            </a:r>
          </a:p>
          <a:p>
            <a:pPr algn="l" eaLnBrk="1" hangingPunct="1">
              <a:lnSpc>
                <a:spcPct val="130000"/>
              </a:lnSpc>
              <a:spcBef>
                <a:spcPct val="50000"/>
              </a:spcBef>
            </a:pP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3 </a:t>
            </a:r>
            <a:r>
              <a:rPr lang="en-US" altLang="zh-CN" sz="2400" b="0">
                <a:latin typeface="Times New Roman" pitchFamily="18" charset="0"/>
                <a:ea typeface="宋体" pitchFamily="2" charset="-122"/>
              </a:rPr>
              <a:t>= E</a:t>
            </a:r>
            <a:r>
              <a:rPr lang="en-US" altLang="zh-CN" sz="2400" b="0" baseline="-30000">
                <a:latin typeface="Times New Roman" pitchFamily="18" charset="0"/>
                <a:ea typeface="宋体" pitchFamily="2" charset="-122"/>
              </a:rPr>
              <a:t>0</a:t>
            </a:r>
            <a:r>
              <a:rPr lang="en-US" altLang="zh-CN" sz="2400" b="0">
                <a:latin typeface="Times New Roman" pitchFamily="18" charset="0"/>
                <a:ea typeface="宋体" pitchFamily="2" charset="-122"/>
              </a:rPr>
              <a:t>cos(6πν</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t) </a:t>
            </a:r>
          </a:p>
        </p:txBody>
      </p:sp>
      <p:sp>
        <p:nvSpPr>
          <p:cNvPr id="382982" name="Rectangle 6"/>
          <p:cNvSpPr>
            <a:spLocks noChangeArrowheads="1"/>
          </p:cNvSpPr>
          <p:nvPr/>
        </p:nvSpPr>
        <p:spPr bwMode="auto">
          <a:xfrm>
            <a:off x="250825" y="3644900"/>
            <a:ext cx="8785225"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dirty="0">
                <a:latin typeface="Times New Roman" pitchFamily="18" charset="0"/>
                <a:ea typeface="宋体" pitchFamily="2" charset="-122"/>
              </a:rPr>
              <a:t>t = 1/(3ν</a:t>
            </a:r>
            <a:r>
              <a:rPr lang="en-US" altLang="zh-CN" sz="2400" b="0" baseline="-30000" dirty="0">
                <a:latin typeface="Times New Roman" pitchFamily="18" charset="0"/>
                <a:ea typeface="宋体" pitchFamily="2" charset="-122"/>
              </a:rPr>
              <a:t>1</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1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cos(2π/3) =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/2</a:t>
            </a:r>
            <a:r>
              <a:rPr lang="zh-CN" altLang="en-US" sz="2400" b="0" dirty="0">
                <a:latin typeface="Times New Roman" pitchFamily="18" charset="0"/>
                <a:ea typeface="宋体" pitchFamily="2" charset="-122"/>
              </a:rPr>
              <a:t>， </a:t>
            </a:r>
            <a:r>
              <a:rPr lang="en-US" altLang="zh-CN" sz="2400" b="0" dirty="0">
                <a:latin typeface="Times New Roman" pitchFamily="18" charset="0"/>
                <a:ea typeface="宋体" pitchFamily="2" charset="-122"/>
              </a:rPr>
              <a:t>E</a:t>
            </a:r>
            <a:r>
              <a:rPr lang="en-US" altLang="zh-CN" sz="2400" b="0" baseline="-30000" dirty="0">
                <a:latin typeface="Times New Roman" pitchFamily="18" charset="0"/>
                <a:ea typeface="宋体" pitchFamily="2" charset="-122"/>
              </a:rPr>
              <a:t>2</a:t>
            </a:r>
            <a:r>
              <a:rPr lang="en-US" altLang="zh-CN" sz="2400" b="0" dirty="0">
                <a:latin typeface="Times New Roman" pitchFamily="18" charset="0"/>
                <a:ea typeface="宋体" pitchFamily="2" charset="-122"/>
              </a:rPr>
              <a:t> =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cos(4π/3) =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/2, </a:t>
            </a:r>
          </a:p>
          <a:p>
            <a:pPr algn="l" eaLnBrk="1" hangingPunct="1">
              <a:lnSpc>
                <a:spcPct val="130000"/>
              </a:lnSpc>
              <a:spcBef>
                <a:spcPct val="20000"/>
              </a:spcBef>
            </a:pP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3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0</a:t>
            </a:r>
            <a:r>
              <a:rPr lang="en-US" altLang="zh-CN" sz="2400" b="0" dirty="0">
                <a:latin typeface="Times New Roman" pitchFamily="18" charset="0"/>
                <a:ea typeface="宋体" pitchFamily="2" charset="-122"/>
              </a:rPr>
              <a:t>cos(2π) = E</a:t>
            </a:r>
            <a:r>
              <a:rPr lang="en-US" altLang="zh-CN" sz="2400" b="0" baseline="-30000" dirty="0">
                <a:latin typeface="Times New Roman" pitchFamily="18" charset="0"/>
                <a:ea typeface="宋体" pitchFamily="2" charset="-122"/>
              </a:rPr>
              <a:t>0 </a:t>
            </a:r>
            <a:r>
              <a:rPr lang="en-US" altLang="zh-CN" sz="2400" b="0" dirty="0">
                <a:latin typeface="Times New Roman" pitchFamily="18" charset="0"/>
                <a:ea typeface="宋体" pitchFamily="2" charset="-122"/>
              </a:rPr>
              <a:t>, </a:t>
            </a:r>
          </a:p>
          <a:p>
            <a:pPr algn="l" eaLnBrk="1" hangingPunct="1">
              <a:lnSpc>
                <a:spcPct val="130000"/>
              </a:lnSpc>
              <a:spcBef>
                <a:spcPct val="20000"/>
              </a:spcBef>
            </a:pPr>
            <a:r>
              <a:rPr lang="en-US" altLang="zh-CN" sz="2400" dirty="0">
                <a:latin typeface="Times New Roman" pitchFamily="18" charset="0"/>
                <a:ea typeface="楷体" panose="02010609060101010101" pitchFamily="49" charset="-122"/>
              </a:rPr>
              <a:t>                      </a:t>
            </a:r>
            <a:r>
              <a:rPr lang="zh-CN" altLang="en-US" sz="2400" dirty="0">
                <a:latin typeface="Times New Roman" pitchFamily="18" charset="0"/>
                <a:ea typeface="楷体" panose="02010609060101010101" pitchFamily="49" charset="-122"/>
              </a:rPr>
              <a:t>三波叠加：</a:t>
            </a:r>
            <a:r>
              <a:rPr lang="zh-CN" altLang="en-US" sz="2400" b="0" dirty="0">
                <a:latin typeface="Times New Roman" pitchFamily="18" charset="0"/>
                <a:ea typeface="宋体" pitchFamily="2" charset="-122"/>
              </a:rPr>
              <a:t>  </a:t>
            </a:r>
            <a:r>
              <a:rPr lang="en-US" altLang="zh-CN" sz="2400" b="0" dirty="0">
                <a:latin typeface="Times New Roman" pitchFamily="18" charset="0"/>
                <a:ea typeface="宋体" pitchFamily="2" charset="-122"/>
              </a:rPr>
              <a:t>E = E</a:t>
            </a:r>
            <a:r>
              <a:rPr lang="en-US" altLang="zh-CN" sz="2400" b="0" baseline="-30000" dirty="0">
                <a:latin typeface="Times New Roman" pitchFamily="18" charset="0"/>
                <a:ea typeface="宋体" pitchFamily="2" charset="-122"/>
              </a:rPr>
              <a:t>1 </a:t>
            </a:r>
            <a:r>
              <a:rPr lang="en-US" altLang="zh-CN" sz="2400" b="0" dirty="0">
                <a:latin typeface="Times New Roman" pitchFamily="18" charset="0"/>
                <a:ea typeface="宋体" pitchFamily="2" charset="-122"/>
              </a:rPr>
              <a:t>+ E</a:t>
            </a:r>
            <a:r>
              <a:rPr lang="en-US" altLang="zh-CN" sz="2400" b="0" baseline="-30000" dirty="0">
                <a:latin typeface="Times New Roman" pitchFamily="18" charset="0"/>
                <a:ea typeface="宋体" pitchFamily="2" charset="-122"/>
              </a:rPr>
              <a:t> 2</a:t>
            </a:r>
            <a:r>
              <a:rPr lang="en-US" altLang="zh-CN" sz="2400" b="0" dirty="0">
                <a:latin typeface="Times New Roman" pitchFamily="18" charset="0"/>
                <a:ea typeface="宋体" pitchFamily="2" charset="-122"/>
              </a:rPr>
              <a:t> + E</a:t>
            </a:r>
            <a:r>
              <a:rPr lang="en-US" altLang="zh-CN" sz="2400" b="0" baseline="-30000" dirty="0">
                <a:latin typeface="Times New Roman" pitchFamily="18" charset="0"/>
                <a:ea typeface="宋体" pitchFamily="2" charset="-122"/>
              </a:rPr>
              <a:t>3 </a:t>
            </a:r>
            <a:r>
              <a:rPr lang="en-US" altLang="zh-CN" sz="2400" b="0" dirty="0">
                <a:latin typeface="Times New Roman" pitchFamily="18" charset="0"/>
                <a:ea typeface="宋体" pitchFamily="2" charset="-122"/>
              </a:rPr>
              <a:t>= 0;  </a:t>
            </a:r>
          </a:p>
        </p:txBody>
      </p:sp>
      <p:sp>
        <p:nvSpPr>
          <p:cNvPr id="382983" name="Rectangle 7"/>
          <p:cNvSpPr>
            <a:spLocks noChangeArrowheads="1"/>
          </p:cNvSpPr>
          <p:nvPr/>
        </p:nvSpPr>
        <p:spPr bwMode="auto">
          <a:xfrm>
            <a:off x="358775" y="5445125"/>
            <a:ext cx="87852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20000"/>
              </a:spcBef>
            </a:pPr>
            <a:r>
              <a:rPr lang="en-US" altLang="zh-CN" sz="2400" b="0">
                <a:latin typeface="Times New Roman" pitchFamily="18" charset="0"/>
                <a:ea typeface="宋体" pitchFamily="2" charset="-122"/>
              </a:rPr>
              <a:t>t=2/(3ν</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   </a:t>
            </a:r>
            <a:r>
              <a:rPr lang="en-US" altLang="zh-CN" sz="2400" b="0" baseline="-30000">
                <a:latin typeface="Times New Roman" pitchFamily="18" charset="0"/>
                <a:ea typeface="宋体" pitchFamily="2" charset="-122"/>
              </a:rPr>
              <a:t>   </a:t>
            </a:r>
            <a:r>
              <a:rPr lang="en-US" altLang="zh-CN" sz="2400" b="0">
                <a:latin typeface="Times New Roman" pitchFamily="18" charset="0"/>
                <a:ea typeface="宋体" pitchFamily="2" charset="-122"/>
              </a:rPr>
              <a:t>E = 0</a:t>
            </a:r>
            <a:r>
              <a:rPr lang="zh-CN" altLang="en-US" sz="2400" b="0">
                <a:latin typeface="Times New Roman" pitchFamily="18" charset="0"/>
                <a:ea typeface="宋体" pitchFamily="2" charset="-122"/>
              </a:rPr>
              <a:t>；</a:t>
            </a:r>
          </a:p>
          <a:p>
            <a:pPr algn="l" eaLnBrk="1" hangingPunct="1">
              <a:lnSpc>
                <a:spcPct val="130000"/>
              </a:lnSpc>
              <a:spcBef>
                <a:spcPct val="20000"/>
              </a:spcBef>
            </a:pPr>
            <a:r>
              <a:rPr lang="en-US" altLang="zh-CN" sz="2400" b="0">
                <a:latin typeface="Times New Roman" pitchFamily="18" charset="0"/>
                <a:ea typeface="宋体" pitchFamily="2" charset="-122"/>
              </a:rPr>
              <a:t>t = 1/ν</a:t>
            </a:r>
            <a:r>
              <a:rPr lang="en-US" altLang="zh-CN" sz="2400" b="0" baseline="-30000">
                <a:latin typeface="Times New Roman" pitchFamily="18" charset="0"/>
                <a:ea typeface="宋体" pitchFamily="2" charset="-122"/>
              </a:rPr>
              <a:t>1             </a:t>
            </a:r>
            <a:r>
              <a:rPr lang="en-US" altLang="zh-CN" sz="2400" b="0">
                <a:latin typeface="Times New Roman" pitchFamily="18" charset="0"/>
                <a:ea typeface="宋体" pitchFamily="2" charset="-122"/>
              </a:rPr>
              <a:t>E = 3E</a:t>
            </a:r>
            <a:r>
              <a:rPr lang="en-US" altLang="zh-CN" sz="2400" b="0" baseline="-30000">
                <a:latin typeface="Times New Roman" pitchFamily="18" charset="0"/>
                <a:ea typeface="宋体" pitchFamily="2" charset="-122"/>
              </a:rPr>
              <a:t>0</a:t>
            </a:r>
            <a:r>
              <a:rPr lang="en-US" altLang="zh-CN" sz="2400" b="0">
                <a:latin typeface="Times New Roman" pitchFamily="18" charset="0"/>
                <a:ea typeface="宋体" pitchFamily="2" charset="-122"/>
              </a:rPr>
              <a:t> …… </a:t>
            </a:r>
            <a:r>
              <a:rPr lang="zh-CN" altLang="en-US" sz="2400" b="0">
                <a:latin typeface="Times New Roman" pitchFamily="18" charset="0"/>
                <a:ea typeface="宋体" pitchFamily="2" charset="-122"/>
              </a:rPr>
              <a:t>。</a:t>
            </a:r>
          </a:p>
        </p:txBody>
      </p:sp>
    </p:spTree>
    <p:extLst>
      <p:ext uri="{BB962C8B-B14F-4D97-AF65-F5344CB8AC3E}">
        <p14:creationId xmlns:p14="http://schemas.microsoft.com/office/powerpoint/2010/main" val="1636668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2979"/>
                                        </p:tgtEl>
                                        <p:attrNameLst>
                                          <p:attrName>style.visibility</p:attrName>
                                        </p:attrNameLst>
                                      </p:cBhvr>
                                      <p:to>
                                        <p:strVal val="visible"/>
                                      </p:to>
                                    </p:set>
                                    <p:anim calcmode="lin" valueType="num">
                                      <p:cBhvr additive="base">
                                        <p:cTn id="13" dur="500" fill="hold"/>
                                        <p:tgtEl>
                                          <p:spTgt spid="382979"/>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2981"/>
                                        </p:tgtEl>
                                        <p:attrNameLst>
                                          <p:attrName>style.visibility</p:attrName>
                                        </p:attrNameLst>
                                      </p:cBhvr>
                                      <p:to>
                                        <p:strVal val="visible"/>
                                      </p:to>
                                    </p:set>
                                    <p:anim calcmode="lin" valueType="num">
                                      <p:cBhvr additive="base">
                                        <p:cTn id="19" dur="500" fill="hold"/>
                                        <p:tgtEl>
                                          <p:spTgt spid="382981"/>
                                        </p:tgtEl>
                                        <p:attrNameLst>
                                          <p:attrName>ppt_x</p:attrName>
                                        </p:attrNameLst>
                                      </p:cBhvr>
                                      <p:tavLst>
                                        <p:tav tm="0">
                                          <p:val>
                                            <p:strVal val="0-#ppt_w/2"/>
                                          </p:val>
                                        </p:tav>
                                        <p:tav tm="100000">
                                          <p:val>
                                            <p:strVal val="#ppt_x"/>
                                          </p:val>
                                        </p:tav>
                                      </p:tavLst>
                                    </p:anim>
                                    <p:anim calcmode="lin" valueType="num">
                                      <p:cBhvr additive="base">
                                        <p:cTn id="20" dur="500" fill="hold"/>
                                        <p:tgtEl>
                                          <p:spTgt spid="3829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2980"/>
                                        </p:tgtEl>
                                        <p:attrNameLst>
                                          <p:attrName>style.visibility</p:attrName>
                                        </p:attrNameLst>
                                      </p:cBhvr>
                                      <p:to>
                                        <p:strVal val="visible"/>
                                      </p:to>
                                    </p:set>
                                    <p:anim calcmode="lin" valueType="num">
                                      <p:cBhvr additive="base">
                                        <p:cTn id="25" dur="500" fill="hold"/>
                                        <p:tgtEl>
                                          <p:spTgt spid="382980"/>
                                        </p:tgtEl>
                                        <p:attrNameLst>
                                          <p:attrName>ppt_x</p:attrName>
                                        </p:attrNameLst>
                                      </p:cBhvr>
                                      <p:tavLst>
                                        <p:tav tm="0">
                                          <p:val>
                                            <p:strVal val="0-#ppt_w/2"/>
                                          </p:val>
                                        </p:tav>
                                        <p:tav tm="100000">
                                          <p:val>
                                            <p:strVal val="#ppt_x"/>
                                          </p:val>
                                        </p:tav>
                                      </p:tavLst>
                                    </p:anim>
                                    <p:anim calcmode="lin" valueType="num">
                                      <p:cBhvr additive="base">
                                        <p:cTn id="26" dur="500" fill="hold"/>
                                        <p:tgtEl>
                                          <p:spTgt spid="3829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2982"/>
                                        </p:tgtEl>
                                        <p:attrNameLst>
                                          <p:attrName>style.visibility</p:attrName>
                                        </p:attrNameLst>
                                      </p:cBhvr>
                                      <p:to>
                                        <p:strVal val="visible"/>
                                      </p:to>
                                    </p:set>
                                    <p:anim calcmode="lin" valueType="num">
                                      <p:cBhvr additive="base">
                                        <p:cTn id="31" dur="500" fill="hold"/>
                                        <p:tgtEl>
                                          <p:spTgt spid="382982"/>
                                        </p:tgtEl>
                                        <p:attrNameLst>
                                          <p:attrName>ppt_x</p:attrName>
                                        </p:attrNameLst>
                                      </p:cBhvr>
                                      <p:tavLst>
                                        <p:tav tm="0">
                                          <p:val>
                                            <p:strVal val="0-#ppt_w/2"/>
                                          </p:val>
                                        </p:tav>
                                        <p:tav tm="100000">
                                          <p:val>
                                            <p:strVal val="#ppt_x"/>
                                          </p:val>
                                        </p:tav>
                                      </p:tavLst>
                                    </p:anim>
                                    <p:anim calcmode="lin" valueType="num">
                                      <p:cBhvr additive="base">
                                        <p:cTn id="32" dur="500" fill="hold"/>
                                        <p:tgtEl>
                                          <p:spTgt spid="38298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2983"/>
                                        </p:tgtEl>
                                        <p:attrNameLst>
                                          <p:attrName>style.visibility</p:attrName>
                                        </p:attrNameLst>
                                      </p:cBhvr>
                                      <p:to>
                                        <p:strVal val="visible"/>
                                      </p:to>
                                    </p:set>
                                    <p:anim calcmode="lin" valueType="num">
                                      <p:cBhvr additive="base">
                                        <p:cTn id="37" dur="500" fill="hold"/>
                                        <p:tgtEl>
                                          <p:spTgt spid="382983"/>
                                        </p:tgtEl>
                                        <p:attrNameLst>
                                          <p:attrName>ppt_x</p:attrName>
                                        </p:attrNameLst>
                                      </p:cBhvr>
                                      <p:tavLst>
                                        <p:tav tm="0">
                                          <p:val>
                                            <p:strVal val="0-#ppt_w/2"/>
                                          </p:val>
                                        </p:tav>
                                        <p:tav tm="100000">
                                          <p:val>
                                            <p:strVal val="#ppt_x"/>
                                          </p:val>
                                        </p:tav>
                                      </p:tavLst>
                                    </p:anim>
                                    <p:anim calcmode="lin" valueType="num">
                                      <p:cBhvr additive="base">
                                        <p:cTn id="38" dur="500" fill="hold"/>
                                        <p:tgtEl>
                                          <p:spTgt spid="3829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P spid="382980" grpId="0" autoUpdateAnimBg="0"/>
      <p:bldP spid="382981" grpId="0" autoUpdateAnimBg="0"/>
      <p:bldP spid="382982" grpId="0" autoUpdateAnimBg="0"/>
      <p:bldP spid="38298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4002" name="Object 2"/>
          <p:cNvGraphicFramePr>
            <a:graphicFrameLocks noChangeAspect="1"/>
          </p:cNvGraphicFramePr>
          <p:nvPr/>
        </p:nvGraphicFramePr>
        <p:xfrm>
          <a:off x="1403350" y="1773238"/>
          <a:ext cx="6049963" cy="4064000"/>
        </p:xfrm>
        <a:graphic>
          <a:graphicData uri="http://schemas.openxmlformats.org/presentationml/2006/ole">
            <mc:AlternateContent xmlns:mc="http://schemas.openxmlformats.org/markup-compatibility/2006">
              <mc:Choice xmlns:v="urn:schemas-microsoft-com:vml" Requires="v">
                <p:oleObj spid="_x0000_s67587" name="Graph" r:id="rId3" imgW="5997600" imgH="3996000" progId="Origin50.Graph">
                  <p:embed/>
                </p:oleObj>
              </mc:Choice>
              <mc:Fallback>
                <p:oleObj name="Graph" r:id="rId3" imgW="5997600" imgH="399600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7648" r="18462" b="6926"/>
                      <a:stretch>
                        <a:fillRect/>
                      </a:stretch>
                    </p:blipFill>
                    <p:spPr bwMode="auto">
                      <a:xfrm>
                        <a:off x="1403350" y="1773238"/>
                        <a:ext cx="6049963"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4003" name="Rectangle 3"/>
          <p:cNvSpPr>
            <a:spLocks noChangeArrowheads="1"/>
          </p:cNvSpPr>
          <p:nvPr/>
        </p:nvSpPr>
        <p:spPr bwMode="auto">
          <a:xfrm>
            <a:off x="358775" y="260350"/>
            <a:ext cx="8785225"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楷体" panose="02010609060101010101" pitchFamily="49" charset="-122"/>
                <a:ea typeface="楷体" panose="02010609060101010101" pitchFamily="49" charset="-122"/>
              </a:rPr>
              <a:t>就会出现一系列</a:t>
            </a:r>
            <a:r>
              <a:rPr lang="zh-CN" altLang="en-US" sz="2400" dirty="0">
                <a:solidFill>
                  <a:srgbClr val="990000"/>
                </a:solidFill>
                <a:latin typeface="楷体" panose="02010609060101010101" pitchFamily="49" charset="-122"/>
                <a:ea typeface="楷体" panose="02010609060101010101" pitchFamily="49" charset="-122"/>
              </a:rPr>
              <a:t>周期性的脉冲</a:t>
            </a:r>
            <a:r>
              <a:rPr lang="zh-CN" altLang="en-US" sz="2400" dirty="0">
                <a:latin typeface="楷体" panose="02010609060101010101" pitchFamily="49" charset="-122"/>
                <a:ea typeface="楷体" panose="02010609060101010101" pitchFamily="49" charset="-122"/>
              </a:rPr>
              <a:t>。当各光波振幅同时达到最大值处时，由于</a:t>
            </a:r>
            <a:r>
              <a:rPr lang="zh-CN" altLang="en-US" sz="2400" dirty="0">
                <a:latin typeface="Times New Roman" pitchFamily="18" charset="0"/>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建设性</a:t>
            </a:r>
            <a:r>
              <a:rPr lang="zh-CN" altLang="en-US" sz="2400" dirty="0">
                <a:latin typeface="Times New Roman" pitchFamily="18" charset="0"/>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的干涉作用，就周期性地出现了极大值（ </a:t>
            </a:r>
            <a:r>
              <a:rPr lang="en-US" altLang="zh-CN" sz="2400" dirty="0">
                <a:latin typeface="楷体" panose="02010609060101010101" pitchFamily="49" charset="-122"/>
                <a:ea typeface="楷体" panose="02010609060101010101" pitchFamily="49" charset="-122"/>
              </a:rPr>
              <a:t>I </a:t>
            </a:r>
            <a:r>
              <a:rPr lang="en-US"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E</a:t>
            </a:r>
            <a:r>
              <a:rPr lang="en-US" altLang="zh-CN" sz="2400" baseline="30000" dirty="0">
                <a:latin typeface="楷体" panose="02010609060101010101" pitchFamily="49" charset="-122"/>
                <a:ea typeface="楷体" panose="02010609060101010101" pitchFamily="49" charset="-122"/>
              </a:rPr>
              <a:t>2 </a:t>
            </a:r>
            <a:r>
              <a:rPr lang="en-US" altLang="zh-CN" sz="2400" dirty="0">
                <a:latin typeface="楷体" panose="02010609060101010101" pitchFamily="49" charset="-122"/>
                <a:ea typeface="楷体" panose="02010609060101010101" pitchFamily="49" charset="-122"/>
              </a:rPr>
              <a:t>= 9E</a:t>
            </a:r>
            <a:r>
              <a:rPr lang="en-US" altLang="zh-CN" sz="2400" baseline="-30000" dirty="0">
                <a:latin typeface="楷体" panose="02010609060101010101" pitchFamily="49" charset="-122"/>
                <a:ea typeface="楷体" panose="02010609060101010101" pitchFamily="49" charset="-122"/>
              </a:rPr>
              <a:t>0</a:t>
            </a:r>
            <a:r>
              <a:rPr lang="en-US" altLang="zh-CN" sz="2400" baseline="300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p>
        </p:txBody>
      </p:sp>
      <p:sp>
        <p:nvSpPr>
          <p:cNvPr id="384004" name="Rectangle 4"/>
          <p:cNvSpPr>
            <a:spLocks noChangeArrowheads="1"/>
          </p:cNvSpPr>
          <p:nvPr/>
        </p:nvSpPr>
        <p:spPr bwMode="auto">
          <a:xfrm>
            <a:off x="358775" y="5805488"/>
            <a:ext cx="8785225"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对于谐振腔内存在多个纵模的情况，同样有类似的结果。</a:t>
            </a:r>
          </a:p>
        </p:txBody>
      </p:sp>
    </p:spTree>
    <p:extLst>
      <p:ext uri="{BB962C8B-B14F-4D97-AF65-F5344CB8AC3E}">
        <p14:creationId xmlns:p14="http://schemas.microsoft.com/office/powerpoint/2010/main" val="3949353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3"/>
                                        </p:tgtEl>
                                        <p:attrNameLst>
                                          <p:attrName>style.visibility</p:attrName>
                                        </p:attrNameLst>
                                      </p:cBhvr>
                                      <p:to>
                                        <p:strVal val="visible"/>
                                      </p:to>
                                    </p:set>
                                    <p:anim calcmode="lin" valueType="num">
                                      <p:cBhvr additive="base">
                                        <p:cTn id="7" dur="500" fill="hold"/>
                                        <p:tgtEl>
                                          <p:spTgt spid="384003"/>
                                        </p:tgtEl>
                                        <p:attrNameLst>
                                          <p:attrName>ppt_x</p:attrName>
                                        </p:attrNameLst>
                                      </p:cBhvr>
                                      <p:tavLst>
                                        <p:tav tm="0">
                                          <p:val>
                                            <p:strVal val="0-#ppt_w/2"/>
                                          </p:val>
                                        </p:tav>
                                        <p:tav tm="100000">
                                          <p:val>
                                            <p:strVal val="#ppt_x"/>
                                          </p:val>
                                        </p:tav>
                                      </p:tavLst>
                                    </p:anim>
                                    <p:anim calcmode="lin" valueType="num">
                                      <p:cBhvr additive="base">
                                        <p:cTn id="8" dur="500" fill="hold"/>
                                        <p:tgtEl>
                                          <p:spTgt spid="3840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4002"/>
                                        </p:tgtEl>
                                        <p:attrNameLst>
                                          <p:attrName>style.visibility</p:attrName>
                                        </p:attrNameLst>
                                      </p:cBhvr>
                                      <p:to>
                                        <p:strVal val="visible"/>
                                      </p:to>
                                    </p:set>
                                    <p:anim calcmode="lin" valueType="num">
                                      <p:cBhvr additive="base">
                                        <p:cTn id="13" dur="500" fill="hold"/>
                                        <p:tgtEl>
                                          <p:spTgt spid="384002"/>
                                        </p:tgtEl>
                                        <p:attrNameLst>
                                          <p:attrName>ppt_x</p:attrName>
                                        </p:attrNameLst>
                                      </p:cBhvr>
                                      <p:tavLst>
                                        <p:tav tm="0">
                                          <p:val>
                                            <p:strVal val="0-#ppt_w/2"/>
                                          </p:val>
                                        </p:tav>
                                        <p:tav tm="100000">
                                          <p:val>
                                            <p:strVal val="#ppt_x"/>
                                          </p:val>
                                        </p:tav>
                                      </p:tavLst>
                                    </p:anim>
                                    <p:anim calcmode="lin" valueType="num">
                                      <p:cBhvr additive="base">
                                        <p:cTn id="14" dur="500" fill="hold"/>
                                        <p:tgtEl>
                                          <p:spTgt spid="3840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4004"/>
                                        </p:tgtEl>
                                        <p:attrNameLst>
                                          <p:attrName>style.visibility</p:attrName>
                                        </p:attrNameLst>
                                      </p:cBhvr>
                                      <p:to>
                                        <p:strVal val="visible"/>
                                      </p:to>
                                    </p:set>
                                    <p:anim calcmode="lin" valueType="num">
                                      <p:cBhvr additive="base">
                                        <p:cTn id="19" dur="500" fill="hold"/>
                                        <p:tgtEl>
                                          <p:spTgt spid="384004"/>
                                        </p:tgtEl>
                                        <p:attrNameLst>
                                          <p:attrName>ppt_x</p:attrName>
                                        </p:attrNameLst>
                                      </p:cBhvr>
                                      <p:tavLst>
                                        <p:tav tm="0">
                                          <p:val>
                                            <p:strVal val="0-#ppt_w/2"/>
                                          </p:val>
                                        </p:tav>
                                        <p:tav tm="100000">
                                          <p:val>
                                            <p:strVal val="#ppt_x"/>
                                          </p:val>
                                        </p:tav>
                                      </p:tavLst>
                                    </p:anim>
                                    <p:anim calcmode="lin" valueType="num">
                                      <p:cBhvr additive="base">
                                        <p:cTn id="20"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autoUpdateAnimBg="0"/>
      <p:bldP spid="38400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3"/>
          <p:cNvSpPr txBox="1">
            <a:spLocks noChangeArrowheads="1"/>
          </p:cNvSpPr>
          <p:nvPr/>
        </p:nvSpPr>
        <p:spPr bwMode="auto">
          <a:xfrm>
            <a:off x="255588" y="2286000"/>
            <a:ext cx="306387" cy="304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endParaRPr lang="zh-CN" altLang="zh-CN" sz="800" b="0">
              <a:latin typeface="Times New Roman" pitchFamily="18" charset="0"/>
              <a:ea typeface="宋体" pitchFamily="2" charset="-122"/>
            </a:endParaRPr>
          </a:p>
        </p:txBody>
      </p:sp>
      <p:graphicFrame>
        <p:nvGraphicFramePr>
          <p:cNvPr id="385028" name="Object 4"/>
          <p:cNvGraphicFramePr>
            <a:graphicFrameLocks noChangeAspect="1"/>
          </p:cNvGraphicFramePr>
          <p:nvPr/>
        </p:nvGraphicFramePr>
        <p:xfrm>
          <a:off x="395288" y="3500438"/>
          <a:ext cx="4681537" cy="2954337"/>
        </p:xfrm>
        <a:graphic>
          <a:graphicData uri="http://schemas.openxmlformats.org/presentationml/2006/ole">
            <mc:AlternateContent xmlns:mc="http://schemas.openxmlformats.org/markup-compatibility/2006">
              <mc:Choice xmlns:v="urn:schemas-microsoft-com:vml" Requires="v">
                <p:oleObj spid="_x0000_s68612" name="Graph" r:id="rId3" imgW="5995800" imgH="3996000" progId="Origin50.Graph">
                  <p:embed/>
                </p:oleObj>
              </mc:Choice>
              <mc:Fallback>
                <p:oleObj name="Graph" r:id="rId3" imgW="5995800" imgH="3996000" progId="Origin50.Grap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985" t="11232" r="15356" b="13341"/>
                      <a:stretch>
                        <a:fillRect/>
                      </a:stretch>
                    </p:blipFill>
                    <p:spPr bwMode="auto">
                      <a:xfrm>
                        <a:off x="395288" y="3500438"/>
                        <a:ext cx="4681537"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179388" y="188913"/>
            <a:ext cx="4572000" cy="3024187"/>
            <a:chOff x="1200" y="864"/>
            <a:chExt cx="3264" cy="2352"/>
          </a:xfrm>
        </p:grpSpPr>
        <p:graphicFrame>
          <p:nvGraphicFramePr>
            <p:cNvPr id="6147" name="Object 6"/>
            <p:cNvGraphicFramePr>
              <a:graphicFrameLocks noChangeAspect="1"/>
            </p:cNvGraphicFramePr>
            <p:nvPr/>
          </p:nvGraphicFramePr>
          <p:xfrm>
            <a:off x="1200" y="864"/>
            <a:ext cx="3264" cy="2352"/>
          </p:xfrm>
          <a:graphic>
            <a:graphicData uri="http://schemas.openxmlformats.org/presentationml/2006/ole">
              <mc:AlternateContent xmlns:mc="http://schemas.openxmlformats.org/markup-compatibility/2006">
                <mc:Choice xmlns:v="urn:schemas-microsoft-com:vml" Requires="v">
                  <p:oleObj spid="_x0000_s68613" name="Graph" r:id="rId5" imgW="5997600" imgH="4005000" progId="Origin50.Graph">
                    <p:embed/>
                  </p:oleObj>
                </mc:Choice>
                <mc:Fallback>
                  <p:oleObj name="Graph" r:id="rId5" imgW="5997600" imgH="4005000" progId="Origin50.Grap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163" t="8702" r="22093" b="6020"/>
                        <a:stretch>
                          <a:fillRect/>
                        </a:stretch>
                      </p:blipFill>
                      <p:spPr bwMode="auto">
                        <a:xfrm>
                          <a:off x="1200" y="864"/>
                          <a:ext cx="3264" cy="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Line 7"/>
            <p:cNvSpPr>
              <a:spLocks noChangeShapeType="1"/>
            </p:cNvSpPr>
            <p:nvPr/>
          </p:nvSpPr>
          <p:spPr bwMode="auto">
            <a:xfrm>
              <a:off x="1728" y="2566"/>
              <a:ext cx="264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6154" name="Text Box 8"/>
            <p:cNvSpPr txBox="1">
              <a:spLocks noChangeArrowheads="1"/>
            </p:cNvSpPr>
            <p:nvPr/>
          </p:nvSpPr>
          <p:spPr bwMode="auto">
            <a:xfrm>
              <a:off x="1200" y="2449"/>
              <a:ext cx="57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600" b="0">
                  <a:latin typeface="Times New Roman" pitchFamily="18" charset="0"/>
                  <a:ea typeface="宋体" pitchFamily="2" charset="-122"/>
                </a:rPr>
                <a:t>3 E</a:t>
              </a:r>
              <a:r>
                <a:rPr lang="en-US" altLang="zh-CN" sz="1600" b="0" baseline="-30000">
                  <a:latin typeface="Times New Roman" pitchFamily="18" charset="0"/>
                  <a:ea typeface="宋体" pitchFamily="2" charset="-122"/>
                </a:rPr>
                <a:t>0</a:t>
              </a:r>
              <a:r>
                <a:rPr lang="en-US" altLang="zh-CN" sz="1600" b="0" baseline="30000">
                  <a:latin typeface="Times New Roman" pitchFamily="18" charset="0"/>
                  <a:ea typeface="宋体" pitchFamily="2" charset="-122"/>
                </a:rPr>
                <a:t>2</a:t>
              </a:r>
              <a:r>
                <a:rPr lang="en-US" altLang="zh-CN" sz="1600" b="0">
                  <a:latin typeface="Times New Roman" pitchFamily="18" charset="0"/>
                  <a:ea typeface="宋体" pitchFamily="2" charset="-122"/>
                </a:rPr>
                <a:t> /2</a:t>
              </a:r>
            </a:p>
          </p:txBody>
        </p:sp>
      </p:grpSp>
      <p:sp>
        <p:nvSpPr>
          <p:cNvPr id="385033" name="Rectangle 9"/>
          <p:cNvSpPr>
            <a:spLocks noChangeArrowheads="1"/>
          </p:cNvSpPr>
          <p:nvPr/>
        </p:nvSpPr>
        <p:spPr bwMode="auto">
          <a:xfrm>
            <a:off x="4716463" y="765175"/>
            <a:ext cx="41052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sz="2400" b="0" dirty="0">
                <a:latin typeface="Times New Roman" pitchFamily="18" charset="0"/>
                <a:ea typeface="宋体" pitchFamily="2" charset="-122"/>
              </a:rPr>
              <a:t>        </a:t>
            </a:r>
            <a:r>
              <a:rPr lang="zh-CN" altLang="en-US" sz="2400" dirty="0">
                <a:latin typeface="楷体" panose="02010609060101010101" pitchFamily="49" charset="-122"/>
                <a:ea typeface="楷体" panose="02010609060101010101" pitchFamily="49" charset="-122"/>
              </a:rPr>
              <a:t>如果采用适当的措施使这些各自独立的纵模在时间上同步，即把它们的相位相互联系起来，使之有一确定的关系</a:t>
            </a:r>
            <a:r>
              <a:rPr lang="en-US"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sym typeface="Symbol" pitchFamily="18" charset="2"/>
              </a:rPr>
              <a:t></a:t>
            </a:r>
            <a:r>
              <a:rPr lang="en-US" altLang="zh-CN" sz="2400" baseline="-25000" dirty="0">
                <a:latin typeface="楷体" panose="02010609060101010101" pitchFamily="49" charset="-122"/>
                <a:ea typeface="楷体" panose="02010609060101010101" pitchFamily="49" charset="-122"/>
              </a:rPr>
              <a:t>q+1 </a:t>
            </a:r>
            <a:r>
              <a:rPr lang="en-US" altLang="zh-CN"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sym typeface="Symbol" pitchFamily="18" charset="2"/>
              </a:rPr>
              <a:t></a:t>
            </a:r>
            <a:r>
              <a:rPr lang="en-US" altLang="zh-CN" sz="2400" baseline="-25000" dirty="0">
                <a:latin typeface="楷体" panose="02010609060101010101" pitchFamily="49" charset="-122"/>
                <a:ea typeface="楷体" panose="02010609060101010101" pitchFamily="49" charset="-122"/>
                <a:sym typeface="Symbol" pitchFamily="18" charset="2"/>
              </a:rPr>
              <a:t>q</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常数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，激光器输出的将是</a:t>
            </a:r>
            <a:r>
              <a:rPr lang="zh-CN" altLang="en-US" sz="2400" dirty="0">
                <a:solidFill>
                  <a:srgbClr val="CC0000"/>
                </a:solidFill>
                <a:latin typeface="楷体" panose="02010609060101010101" pitchFamily="49" charset="-122"/>
                <a:ea typeface="楷体" panose="02010609060101010101" pitchFamily="49" charset="-122"/>
              </a:rPr>
              <a:t>脉宽极窄、峰值功率很高</a:t>
            </a:r>
            <a:r>
              <a:rPr lang="zh-CN" altLang="en-US" sz="2400" dirty="0">
                <a:latin typeface="楷体" panose="02010609060101010101" pitchFamily="49" charset="-122"/>
                <a:ea typeface="楷体" panose="02010609060101010101" pitchFamily="49" charset="-122"/>
              </a:rPr>
              <a:t>的光脉冲，这种激光器叫做</a:t>
            </a:r>
            <a:r>
              <a:rPr lang="zh-CN" altLang="en-US" sz="2400" dirty="0">
                <a:solidFill>
                  <a:srgbClr val="990000"/>
                </a:solidFill>
                <a:latin typeface="楷体" panose="02010609060101010101" pitchFamily="49" charset="-122"/>
                <a:ea typeface="楷体" panose="02010609060101010101" pitchFamily="49" charset="-122"/>
              </a:rPr>
              <a:t>锁模激光器</a:t>
            </a:r>
            <a:r>
              <a:rPr lang="zh-CN" altLang="en-US" sz="2400" dirty="0">
                <a:latin typeface="楷体" panose="02010609060101010101" pitchFamily="49" charset="-122"/>
                <a:ea typeface="楷体" panose="02010609060101010101" pitchFamily="49" charset="-122"/>
              </a:rPr>
              <a:t>，相应的技术称为</a:t>
            </a:r>
            <a:r>
              <a:rPr lang="zh-CN" altLang="en-US" sz="2400" dirty="0">
                <a:solidFill>
                  <a:srgbClr val="990000"/>
                </a:solidFill>
                <a:latin typeface="Times New Roman" pitchFamily="18" charset="0"/>
                <a:ea typeface="楷体" panose="02010609060101010101" pitchFamily="49" charset="-122"/>
              </a:rPr>
              <a:t>“</a:t>
            </a:r>
            <a:r>
              <a:rPr lang="zh-CN" altLang="en-US" sz="2400" dirty="0">
                <a:solidFill>
                  <a:srgbClr val="990000"/>
                </a:solidFill>
                <a:latin typeface="楷体" panose="02010609060101010101" pitchFamily="49" charset="-122"/>
                <a:ea typeface="楷体" panose="02010609060101010101" pitchFamily="49" charset="-122"/>
              </a:rPr>
              <a:t>锁模技术</a:t>
            </a:r>
            <a:r>
              <a:rPr lang="zh-CN" altLang="en-US" sz="2400" dirty="0">
                <a:solidFill>
                  <a:srgbClr val="990000"/>
                </a:solidFill>
                <a:latin typeface="Times New Roman" pitchFamily="18" charset="0"/>
                <a:ea typeface="楷体" panose="02010609060101010101" pitchFamily="49" charset="-122"/>
              </a:rPr>
              <a:t>”</a:t>
            </a:r>
            <a:r>
              <a:rPr lang="zh-CN" altLang="en-US" sz="2400" dirty="0">
                <a:solidFill>
                  <a:srgbClr val="990000"/>
                </a:solidFill>
                <a:latin typeface="楷体" panose="02010609060101010101" pitchFamily="49" charset="-122"/>
                <a:ea typeface="楷体" panose="02010609060101010101" pitchFamily="49" charset="-122"/>
              </a:rPr>
              <a:t>。</a:t>
            </a:r>
          </a:p>
        </p:txBody>
      </p:sp>
      <p:sp>
        <p:nvSpPr>
          <p:cNvPr id="385034" name="Text Box 10"/>
          <p:cNvSpPr txBox="1">
            <a:spLocks noChangeArrowheads="1"/>
          </p:cNvSpPr>
          <p:nvPr/>
        </p:nvSpPr>
        <p:spPr bwMode="auto">
          <a:xfrm>
            <a:off x="179388" y="692150"/>
            <a:ext cx="4683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zh-CN" altLang="en-US" dirty="0">
                <a:solidFill>
                  <a:srgbClr val="0033CC"/>
                </a:solidFill>
                <a:ea typeface="楷体" panose="02010609060101010101" pitchFamily="49" charset="-122"/>
              </a:rPr>
              <a:t>未锁前</a:t>
            </a:r>
          </a:p>
        </p:txBody>
      </p:sp>
      <p:sp>
        <p:nvSpPr>
          <p:cNvPr id="385035" name="Text Box 11"/>
          <p:cNvSpPr txBox="1">
            <a:spLocks noChangeArrowheads="1"/>
          </p:cNvSpPr>
          <p:nvPr/>
        </p:nvSpPr>
        <p:spPr bwMode="auto">
          <a:xfrm>
            <a:off x="71438" y="4233863"/>
            <a:ext cx="4683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zh-CN" altLang="en-US" dirty="0">
                <a:solidFill>
                  <a:srgbClr val="0033CC"/>
                </a:solidFill>
                <a:ea typeface="楷体" panose="02010609060101010101" pitchFamily="49" charset="-122"/>
              </a:rPr>
              <a:t>锁模后</a:t>
            </a:r>
          </a:p>
        </p:txBody>
      </p:sp>
    </p:spTree>
    <p:extLst>
      <p:ext uri="{BB962C8B-B14F-4D97-AF65-F5344CB8AC3E}">
        <p14:creationId xmlns:p14="http://schemas.microsoft.com/office/powerpoint/2010/main" val="8898239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5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3" grpId="0"/>
      <p:bldP spid="385034" grpId="0"/>
      <p:bldP spid="3850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0" y="188913"/>
            <a:ext cx="9144000" cy="1639887"/>
            <a:chOff x="0" y="164"/>
            <a:chExt cx="5760" cy="1033"/>
          </a:xfrm>
        </p:grpSpPr>
        <p:sp>
          <p:nvSpPr>
            <p:cNvPr id="7186" name="Rectangle 3"/>
            <p:cNvSpPr>
              <a:spLocks noChangeArrowheads="1"/>
            </p:cNvSpPr>
            <p:nvPr/>
          </p:nvSpPr>
          <p:spPr bwMode="auto">
            <a:xfrm>
              <a:off x="0" y="164"/>
              <a:ext cx="5760" cy="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dirty="0">
                  <a:latin typeface="Times New Roman" pitchFamily="18" charset="0"/>
                  <a:ea typeface="宋体" pitchFamily="2" charset="-122"/>
                </a:rPr>
                <a:t>        </a:t>
              </a:r>
              <a:r>
                <a:rPr lang="zh-CN" altLang="en-US" dirty="0">
                  <a:latin typeface="楷体" panose="02010609060101010101" pitchFamily="49" charset="-122"/>
                  <a:ea typeface="楷体" panose="02010609060101010101" pitchFamily="49" charset="-122"/>
                </a:rPr>
                <a:t>要获得窄脉宽、高峰值功率的光脉冲，只有采用锁模的方法，要求：</a:t>
              </a:r>
              <a:r>
                <a:rPr lang="zh-CN" altLang="en-US" dirty="0">
                  <a:ea typeface="楷体" panose="02010609060101010101" pitchFamily="49" charset="-122"/>
                </a:rPr>
                <a:t>①</a:t>
              </a:r>
              <a:r>
                <a:rPr lang="zh-CN" altLang="en-US" dirty="0">
                  <a:solidFill>
                    <a:srgbClr val="990000"/>
                  </a:solidFill>
                  <a:latin typeface="楷体" panose="02010609060101010101" pitchFamily="49" charset="-122"/>
                  <a:ea typeface="楷体" panose="02010609060101010101" pitchFamily="49" charset="-122"/>
                </a:rPr>
                <a:t>使各纵模相邻频率间隔相等，固定        ，</a:t>
              </a:r>
              <a:r>
                <a:rPr lang="zh-CN" altLang="en-US" dirty="0">
                  <a:latin typeface="楷体" panose="02010609060101010101" pitchFamily="49" charset="-122"/>
                  <a:ea typeface="楷体" panose="02010609060101010101" pitchFamily="49" charset="-122"/>
                </a:rPr>
                <a:t> </a:t>
              </a:r>
              <a:r>
                <a:rPr lang="zh-CN" altLang="en-US" dirty="0">
                  <a:ea typeface="楷体" panose="02010609060101010101" pitchFamily="49" charset="-122"/>
                </a:rPr>
                <a:t>②</a:t>
              </a:r>
              <a:r>
                <a:rPr lang="zh-CN" altLang="en-US" dirty="0">
                  <a:solidFill>
                    <a:srgbClr val="990000"/>
                  </a:solidFill>
                  <a:latin typeface="楷体" panose="02010609060101010101" pitchFamily="49" charset="-122"/>
                  <a:ea typeface="楷体" panose="02010609060101010101" pitchFamily="49" charset="-122"/>
                </a:rPr>
                <a:t>相邻位相差为常量。</a:t>
              </a:r>
            </a:p>
          </p:txBody>
        </p:sp>
        <p:graphicFrame>
          <p:nvGraphicFramePr>
            <p:cNvPr id="7170" name="Object 4"/>
            <p:cNvGraphicFramePr>
              <a:graphicFrameLocks noChangeAspect="1"/>
            </p:cNvGraphicFramePr>
            <p:nvPr/>
          </p:nvGraphicFramePr>
          <p:xfrm>
            <a:off x="4558" y="572"/>
            <a:ext cx="544" cy="337"/>
          </p:xfrm>
          <a:graphic>
            <a:graphicData uri="http://schemas.openxmlformats.org/presentationml/2006/ole">
              <mc:AlternateContent xmlns:mc="http://schemas.openxmlformats.org/markup-compatibility/2006">
                <mc:Choice xmlns:v="urn:schemas-microsoft-com:vml" Requires="v">
                  <p:oleObj spid="_x0000_s69635" name="公式" r:id="rId3" imgW="596880" imgH="241200" progId="Equation.3">
                    <p:embed/>
                  </p:oleObj>
                </mc:Choice>
                <mc:Fallback>
                  <p:oleObj name="公式" r:id="rId3" imgW="596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 y="572"/>
                          <a:ext cx="544"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4284663" y="5084763"/>
            <a:ext cx="4572000" cy="1600200"/>
            <a:chOff x="2832" y="3312"/>
            <a:chExt cx="2880" cy="1008"/>
          </a:xfrm>
        </p:grpSpPr>
        <p:grpSp>
          <p:nvGrpSpPr>
            <p:cNvPr id="7176" name="Group 6"/>
            <p:cNvGrpSpPr>
              <a:grpSpLocks/>
            </p:cNvGrpSpPr>
            <p:nvPr/>
          </p:nvGrpSpPr>
          <p:grpSpPr bwMode="auto">
            <a:xfrm>
              <a:off x="2968" y="3312"/>
              <a:ext cx="2744" cy="1008"/>
              <a:chOff x="2968" y="3360"/>
              <a:chExt cx="2744" cy="1008"/>
            </a:xfrm>
          </p:grpSpPr>
          <p:pic>
            <p:nvPicPr>
              <p:cNvPr id="7182" name="Picture 7"/>
              <p:cNvPicPr>
                <a:picLocks noChangeAspect="1" noChangeArrowheads="1"/>
              </p:cNvPicPr>
              <p:nvPr/>
            </p:nvPicPr>
            <p:blipFill>
              <a:blip r:embed="rId5">
                <a:extLst>
                  <a:ext uri="{28A0092B-C50C-407E-A947-70E740481C1C}">
                    <a14:useLocalDpi xmlns:a14="http://schemas.microsoft.com/office/drawing/2010/main" val="0"/>
                  </a:ext>
                </a:extLst>
              </a:blip>
              <a:srcRect l="19400" t="43434" r="51001" b="45325"/>
              <a:stretch>
                <a:fillRect/>
              </a:stretch>
            </p:blipFill>
            <p:spPr bwMode="auto">
              <a:xfrm>
                <a:off x="2976" y="3360"/>
                <a:ext cx="2736"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8"/>
              <p:cNvSpPr txBox="1">
                <a:spLocks noChangeArrowheads="1"/>
              </p:cNvSpPr>
              <p:nvPr/>
            </p:nvSpPr>
            <p:spPr bwMode="auto">
              <a:xfrm>
                <a:off x="2968" y="3847"/>
                <a:ext cx="22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600" b="0" i="1">
                    <a:latin typeface="Times New Roman" pitchFamily="18" charset="0"/>
                    <a:ea typeface="宋体" pitchFamily="2" charset="-122"/>
                  </a:rPr>
                  <a:t>  ω</a:t>
                </a:r>
                <a:r>
                  <a:rPr lang="en-US" altLang="zh-CN" sz="1600" b="0" baseline="-25000">
                    <a:latin typeface="Times New Roman" pitchFamily="18" charset="0"/>
                    <a:ea typeface="宋体" pitchFamily="2" charset="-122"/>
                  </a:rPr>
                  <a:t> -5</a:t>
                </a:r>
                <a:r>
                  <a:rPr lang="en-US" altLang="zh-CN" sz="1600" b="0" i="1">
                    <a:latin typeface="Times New Roman" pitchFamily="18" charset="0"/>
                    <a:ea typeface="宋体" pitchFamily="2" charset="-122"/>
                  </a:rPr>
                  <a:t>            ω</a:t>
                </a:r>
                <a:r>
                  <a:rPr lang="en-US" altLang="zh-CN" sz="1600" b="0" baseline="-25000">
                    <a:latin typeface="Times New Roman" pitchFamily="18" charset="0"/>
                    <a:ea typeface="宋体" pitchFamily="2" charset="-122"/>
                  </a:rPr>
                  <a:t> -1</a:t>
                </a:r>
                <a:r>
                  <a:rPr lang="en-US" altLang="zh-CN" sz="1600" b="0" i="1">
                    <a:latin typeface="Times New Roman" pitchFamily="18" charset="0"/>
                    <a:ea typeface="宋体" pitchFamily="2" charset="-122"/>
                  </a:rPr>
                  <a:t>ω</a:t>
                </a:r>
                <a:r>
                  <a:rPr lang="en-US" altLang="zh-CN" sz="1600" b="0" baseline="-25000">
                    <a:latin typeface="Times New Roman" pitchFamily="18" charset="0"/>
                    <a:ea typeface="宋体" pitchFamily="2" charset="-122"/>
                  </a:rPr>
                  <a:t>0</a:t>
                </a:r>
                <a:r>
                  <a:rPr lang="en-US" altLang="zh-CN" sz="1600" b="0" i="1">
                    <a:latin typeface="Times New Roman" pitchFamily="18" charset="0"/>
                    <a:ea typeface="宋体" pitchFamily="2" charset="-122"/>
                  </a:rPr>
                  <a:t>ω</a:t>
                </a:r>
                <a:r>
                  <a:rPr lang="en-US" altLang="zh-CN" sz="1600" b="0" baseline="-25000">
                    <a:latin typeface="Times New Roman" pitchFamily="18" charset="0"/>
                    <a:ea typeface="宋体" pitchFamily="2" charset="-122"/>
                  </a:rPr>
                  <a:t>1                      </a:t>
                </a:r>
                <a:r>
                  <a:rPr lang="en-US" altLang="zh-CN" sz="1600" b="0" i="1">
                    <a:latin typeface="Times New Roman" pitchFamily="18" charset="0"/>
                    <a:ea typeface="宋体" pitchFamily="2" charset="-122"/>
                  </a:rPr>
                  <a:t>ω</a:t>
                </a:r>
                <a:r>
                  <a:rPr lang="en-US" altLang="zh-CN" sz="1600" b="0" baseline="-25000">
                    <a:latin typeface="Times New Roman" pitchFamily="18" charset="0"/>
                    <a:ea typeface="宋体" pitchFamily="2" charset="-122"/>
                  </a:rPr>
                  <a:t>5 </a:t>
                </a:r>
              </a:p>
            </p:txBody>
          </p:sp>
          <p:sp>
            <p:nvSpPr>
              <p:cNvPr id="7184" name="Rectangle 9"/>
              <p:cNvSpPr>
                <a:spLocks noChangeArrowheads="1"/>
              </p:cNvSpPr>
              <p:nvPr/>
            </p:nvSpPr>
            <p:spPr bwMode="auto">
              <a:xfrm>
                <a:off x="3696" y="4128"/>
                <a:ext cx="52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7185" name="Text Box 10"/>
              <p:cNvSpPr txBox="1">
                <a:spLocks noChangeArrowheads="1"/>
              </p:cNvSpPr>
              <p:nvPr/>
            </p:nvSpPr>
            <p:spPr bwMode="auto">
              <a:xfrm>
                <a:off x="3888" y="4137"/>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800" b="0" i="1">
                    <a:latin typeface="Times New Roman" pitchFamily="18" charset="0"/>
                    <a:ea typeface="宋体" pitchFamily="2" charset="-122"/>
                  </a:rPr>
                  <a:t>ω</a:t>
                </a:r>
                <a:r>
                  <a:rPr lang="en-US" altLang="zh-CN" sz="1800" b="0" baseline="-25000">
                    <a:latin typeface="Times New Roman" pitchFamily="18" charset="0"/>
                    <a:ea typeface="宋体" pitchFamily="2" charset="-122"/>
                  </a:rPr>
                  <a:t> </a:t>
                </a:r>
              </a:p>
            </p:txBody>
          </p:sp>
        </p:grpSp>
        <p:sp>
          <p:nvSpPr>
            <p:cNvPr id="7177" name="Text Box 11"/>
            <p:cNvSpPr txBox="1">
              <a:spLocks noChangeArrowheads="1"/>
            </p:cNvSpPr>
            <p:nvPr/>
          </p:nvSpPr>
          <p:spPr bwMode="auto">
            <a:xfrm>
              <a:off x="4560" y="408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sz="1800" b="0">
                  <a:latin typeface="Times New Roman" pitchFamily="18" charset="0"/>
                  <a:ea typeface="宋体" pitchFamily="2" charset="-122"/>
                </a:rPr>
                <a:t>N=5, 2N+1=11</a:t>
              </a:r>
            </a:p>
          </p:txBody>
        </p:sp>
        <p:sp>
          <p:nvSpPr>
            <p:cNvPr id="7178" name="Line 12"/>
            <p:cNvSpPr>
              <a:spLocks noChangeShapeType="1"/>
            </p:cNvSpPr>
            <p:nvPr/>
          </p:nvSpPr>
          <p:spPr bwMode="auto">
            <a:xfrm>
              <a:off x="2832" y="3360"/>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7179" name="Line 13"/>
            <p:cNvSpPr>
              <a:spLocks noChangeShapeType="1"/>
            </p:cNvSpPr>
            <p:nvPr/>
          </p:nvSpPr>
          <p:spPr bwMode="auto">
            <a:xfrm>
              <a:off x="2832" y="427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7180" name="Line 14"/>
            <p:cNvSpPr>
              <a:spLocks noChangeShapeType="1"/>
            </p:cNvSpPr>
            <p:nvPr/>
          </p:nvSpPr>
          <p:spPr bwMode="auto">
            <a:xfrm>
              <a:off x="2832" y="3360"/>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7181" name="Line 15"/>
            <p:cNvSpPr>
              <a:spLocks noChangeShapeType="1"/>
            </p:cNvSpPr>
            <p:nvPr/>
          </p:nvSpPr>
          <p:spPr bwMode="auto">
            <a:xfrm>
              <a:off x="5712" y="3355"/>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pic>
        <p:nvPicPr>
          <p:cNvPr id="386066" name="Picture 18"/>
          <p:cNvPicPr>
            <a:picLocks noChangeAspect="1" noChangeArrowheads="1"/>
          </p:cNvPicPr>
          <p:nvPr/>
        </p:nvPicPr>
        <p:blipFill>
          <a:blip r:embed="rId6">
            <a:extLst>
              <a:ext uri="{28A0092B-C50C-407E-A947-70E740481C1C}">
                <a14:useLocalDpi xmlns:a14="http://schemas.microsoft.com/office/drawing/2010/main" val="0"/>
              </a:ext>
            </a:extLst>
          </a:blip>
          <a:srcRect l="14000" t="62094" r="11000" b="32196"/>
          <a:stretch>
            <a:fillRect/>
          </a:stretch>
        </p:blipFill>
        <p:spPr bwMode="auto">
          <a:xfrm>
            <a:off x="971550" y="4508500"/>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6068" name="Rectangle 20"/>
          <p:cNvSpPr>
            <a:spLocks noChangeArrowheads="1"/>
          </p:cNvSpPr>
          <p:nvPr/>
        </p:nvSpPr>
        <p:spPr bwMode="auto">
          <a:xfrm>
            <a:off x="179388" y="1773238"/>
            <a:ext cx="817245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buClr>
                <a:srgbClr val="CC0000"/>
              </a:buClr>
              <a:buFontTx/>
              <a:buChar char="•"/>
            </a:pPr>
            <a:r>
              <a:rPr lang="zh-CN" altLang="en-US" sz="2800" dirty="0">
                <a:solidFill>
                  <a:schemeClr val="accent2"/>
                </a:solidFill>
                <a:latin typeface="Times New Roman" pitchFamily="18" charset="0"/>
                <a:ea typeface="楷体" panose="02010609060101010101" pitchFamily="49" charset="-122"/>
              </a:rPr>
              <a:t>激光输出与相位锁定的关系</a:t>
            </a:r>
            <a:endParaRPr lang="zh-CN" altLang="en-US" sz="2400" dirty="0">
              <a:latin typeface="Times New Roman" pitchFamily="18" charset="0"/>
              <a:ea typeface="楷体" panose="02010609060101010101" pitchFamily="49" charset="-122"/>
            </a:endParaRPr>
          </a:p>
        </p:txBody>
      </p:sp>
      <p:sp>
        <p:nvSpPr>
          <p:cNvPr id="386070" name="Rectangle 22"/>
          <p:cNvSpPr>
            <a:spLocks noChangeArrowheads="1"/>
          </p:cNvSpPr>
          <p:nvPr/>
        </p:nvSpPr>
        <p:spPr bwMode="auto">
          <a:xfrm>
            <a:off x="228600" y="2420938"/>
            <a:ext cx="89154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buClr>
                <a:srgbClr val="CC0000"/>
              </a:buClr>
            </a:pPr>
            <a:r>
              <a:rPr lang="zh-CN" altLang="en-US" sz="2400" dirty="0">
                <a:latin typeface="楷体" panose="02010609060101010101" pitchFamily="49" charset="-122"/>
                <a:ea typeface="楷体" panose="02010609060101010101" pitchFamily="49" charset="-122"/>
              </a:rPr>
              <a:t>设多模激光器的所有振荡模均具有相等的振幅</a:t>
            </a:r>
            <a:r>
              <a:rPr lang="en-US" altLang="zh-CN" sz="2400" i="1" dirty="0">
                <a:latin typeface="楷体" panose="02010609060101010101" pitchFamily="49" charset="-122"/>
                <a:ea typeface="楷体" panose="02010609060101010101" pitchFamily="49" charset="-122"/>
              </a:rPr>
              <a:t>E</a:t>
            </a:r>
            <a:r>
              <a:rPr lang="en-US" altLang="zh-CN" sz="2400" baseline="-250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，超过阈值的纵模共有</a:t>
            </a:r>
            <a:r>
              <a:rPr lang="en-US" altLang="zh-CN" sz="2400" dirty="0">
                <a:latin typeface="楷体" panose="02010609060101010101" pitchFamily="49" charset="-122"/>
                <a:ea typeface="楷体" panose="02010609060101010101" pitchFamily="49" charset="-122"/>
              </a:rPr>
              <a:t>2</a:t>
            </a:r>
            <a:r>
              <a:rPr lang="en-US" altLang="zh-CN" sz="2400" i="1"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个，处在介质增益曲线中心的模，其角频率为</a:t>
            </a:r>
            <a:r>
              <a:rPr lang="en-US" altLang="zh-CN" sz="2400" b="0" i="1" dirty="0">
                <a:latin typeface="Times New Roman" pitchFamily="18" charset="0"/>
                <a:ea typeface="宋体" pitchFamily="2" charset="-122"/>
              </a:rPr>
              <a:t>ω</a:t>
            </a:r>
            <a:r>
              <a:rPr lang="en-US" altLang="zh-CN" sz="2400" b="0" baseline="-25000" dirty="0">
                <a:latin typeface="Times New Roman" pitchFamily="18" charset="0"/>
                <a:ea typeface="宋体" pitchFamily="2" charset="-122"/>
              </a:rPr>
              <a:t>0</a:t>
            </a:r>
            <a:r>
              <a:rPr lang="zh-CN" altLang="en-US" sz="2400" b="0" dirty="0">
                <a:latin typeface="Times New Roman" pitchFamily="18" charset="0"/>
                <a:ea typeface="宋体" pitchFamily="2" charset="-122"/>
              </a:rPr>
              <a:t>，</a:t>
            </a:r>
            <a:r>
              <a:rPr lang="zh-CN" altLang="en-US" sz="2400" dirty="0">
                <a:latin typeface="Times New Roman" pitchFamily="18" charset="0"/>
                <a:ea typeface="楷体" panose="02010609060101010101" pitchFamily="49" charset="-122"/>
              </a:rPr>
              <a:t>初相位为</a:t>
            </a:r>
            <a:r>
              <a:rPr lang="en-US" altLang="zh-CN" sz="2400" b="0" dirty="0">
                <a:latin typeface="Times New Roman" pitchFamily="18" charset="0"/>
                <a:ea typeface="宋体" pitchFamily="2" charset="-122"/>
              </a:rPr>
              <a:t>0</a:t>
            </a:r>
            <a:r>
              <a:rPr lang="zh-CN" altLang="en-US" sz="2400" b="0" dirty="0">
                <a:latin typeface="Times New Roman" pitchFamily="18" charset="0"/>
                <a:ea typeface="宋体" pitchFamily="2" charset="-122"/>
              </a:rPr>
              <a:t>，</a:t>
            </a:r>
            <a:r>
              <a:rPr lang="zh-CN" altLang="en-US" sz="2400" dirty="0">
                <a:latin typeface="Times New Roman" pitchFamily="18" charset="0"/>
                <a:ea typeface="楷体" panose="02010609060101010101" pitchFamily="49" charset="-122"/>
              </a:rPr>
              <a:t>其模序数</a:t>
            </a:r>
            <a:r>
              <a:rPr lang="en-US" altLang="zh-CN" sz="2400" b="0" i="1" dirty="0">
                <a:latin typeface="Times New Roman" pitchFamily="18" charset="0"/>
                <a:ea typeface="宋体" pitchFamily="2" charset="-122"/>
              </a:rPr>
              <a:t>q</a:t>
            </a:r>
            <a:r>
              <a:rPr lang="en-US" altLang="zh-CN" sz="2400" b="0" dirty="0">
                <a:latin typeface="Times New Roman" pitchFamily="18" charset="0"/>
                <a:ea typeface="宋体" pitchFamily="2" charset="-122"/>
              </a:rPr>
              <a:t>=0</a:t>
            </a:r>
            <a:r>
              <a:rPr lang="zh-CN" altLang="en-US" sz="2400" b="0" dirty="0">
                <a:latin typeface="Times New Roman" pitchFamily="18" charset="0"/>
                <a:ea typeface="宋体" pitchFamily="2" charset="-122"/>
              </a:rPr>
              <a:t>，</a:t>
            </a:r>
            <a:r>
              <a:rPr lang="zh-CN" altLang="en-US" sz="2400" dirty="0">
                <a:latin typeface="Times New Roman" pitchFamily="18" charset="0"/>
                <a:ea typeface="楷体" panose="02010609060101010101" pitchFamily="49" charset="-122"/>
              </a:rPr>
              <a:t>即以中心模作为参考，各相邻模的初相位差为</a:t>
            </a:r>
            <a:r>
              <a:rPr lang="en-US" altLang="zh-CN" sz="2400" i="1" dirty="0">
                <a:latin typeface="Times New Roman" pitchFamily="18" charset="0"/>
                <a:ea typeface="宋体" pitchFamily="2" charset="-122"/>
              </a:rPr>
              <a:t>α</a:t>
            </a:r>
            <a:r>
              <a:rPr lang="zh-CN" altLang="en-US" sz="2400" b="0" dirty="0">
                <a:latin typeface="Times New Roman" pitchFamily="18" charset="0"/>
                <a:ea typeface="宋体" pitchFamily="2" charset="-122"/>
              </a:rPr>
              <a:t>，</a:t>
            </a:r>
            <a:r>
              <a:rPr lang="zh-CN" altLang="en-US" sz="2400" dirty="0">
                <a:latin typeface="Times New Roman" pitchFamily="18" charset="0"/>
                <a:ea typeface="楷体" panose="02010609060101010101" pitchFamily="49" charset="-122"/>
              </a:rPr>
              <a:t>模频率间隔为</a:t>
            </a:r>
            <a:r>
              <a:rPr lang="en-US" altLang="zh-CN" sz="2400" b="0" dirty="0" err="1">
                <a:latin typeface="Times New Roman" pitchFamily="18" charset="0"/>
                <a:ea typeface="宋体" pitchFamily="2" charset="-122"/>
              </a:rPr>
              <a:t>Δ</a:t>
            </a:r>
            <a:r>
              <a:rPr lang="en-US" altLang="zh-CN" sz="2400" b="0" i="1" dirty="0" err="1">
                <a:latin typeface="Times New Roman" pitchFamily="18" charset="0"/>
                <a:ea typeface="宋体" pitchFamily="2" charset="-122"/>
              </a:rPr>
              <a:t>ω</a:t>
            </a:r>
            <a:r>
              <a:rPr lang="en-US" altLang="zh-CN" sz="2400" b="0" dirty="0">
                <a:latin typeface="Times New Roman" pitchFamily="18" charset="0"/>
                <a:ea typeface="宋体" pitchFamily="2" charset="-122"/>
              </a:rPr>
              <a:t> </a:t>
            </a:r>
            <a:r>
              <a:rPr lang="zh-CN" altLang="en-US" sz="2400" b="0" dirty="0">
                <a:latin typeface="Times New Roman" pitchFamily="18" charset="0"/>
                <a:ea typeface="宋体" pitchFamily="2" charset="-122"/>
              </a:rPr>
              <a:t>，</a:t>
            </a:r>
            <a:r>
              <a:rPr lang="zh-CN" altLang="en-US" sz="2400" dirty="0">
                <a:latin typeface="楷体" panose="02010609060101010101" pitchFamily="49" charset="-122"/>
                <a:ea typeface="楷体" panose="02010609060101010101" pitchFamily="49" charset="-122"/>
              </a:rPr>
              <a:t>则第</a:t>
            </a:r>
            <a:r>
              <a:rPr lang="en-US" altLang="zh-CN" sz="2400" i="1"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个振荡模为</a:t>
            </a:r>
            <a:r>
              <a:rPr lang="zh-CN" altLang="en-US" sz="2400" b="0" dirty="0">
                <a:latin typeface="Times New Roman" pitchFamily="18" charset="0"/>
                <a:ea typeface="宋体" pitchFamily="2" charset="-122"/>
              </a:rPr>
              <a:t>                                                                                         </a:t>
            </a:r>
          </a:p>
        </p:txBody>
      </p:sp>
    </p:spTree>
    <p:extLst>
      <p:ext uri="{BB962C8B-B14F-4D97-AF65-F5344CB8AC3E}">
        <p14:creationId xmlns:p14="http://schemas.microsoft.com/office/powerpoint/2010/main" val="15024187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86068"/>
                                        </p:tgtEl>
                                        <p:attrNameLst>
                                          <p:attrName>style.visibility</p:attrName>
                                        </p:attrNameLst>
                                      </p:cBhvr>
                                      <p:to>
                                        <p:strVal val="visible"/>
                                      </p:to>
                                    </p:set>
                                    <p:anim calcmode="lin" valueType="num">
                                      <p:cBhvr additive="base">
                                        <p:cTn id="11" dur="500" fill="hold"/>
                                        <p:tgtEl>
                                          <p:spTgt spid="386068"/>
                                        </p:tgtEl>
                                        <p:attrNameLst>
                                          <p:attrName>ppt_x</p:attrName>
                                        </p:attrNameLst>
                                      </p:cBhvr>
                                      <p:tavLst>
                                        <p:tav tm="0">
                                          <p:val>
                                            <p:strVal val="0-#ppt_w/2"/>
                                          </p:val>
                                        </p:tav>
                                        <p:tav tm="100000">
                                          <p:val>
                                            <p:strVal val="#ppt_x"/>
                                          </p:val>
                                        </p:tav>
                                      </p:tavLst>
                                    </p:anim>
                                    <p:anim calcmode="lin" valueType="num">
                                      <p:cBhvr additive="base">
                                        <p:cTn id="12" dur="500" fill="hold"/>
                                        <p:tgtEl>
                                          <p:spTgt spid="38606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6070"/>
                                        </p:tgtEl>
                                        <p:attrNameLst>
                                          <p:attrName>style.visibility</p:attrName>
                                        </p:attrNameLst>
                                      </p:cBhvr>
                                      <p:to>
                                        <p:strVal val="visible"/>
                                      </p:to>
                                    </p:set>
                                    <p:anim calcmode="lin" valueType="num">
                                      <p:cBhvr additive="base">
                                        <p:cTn id="17" dur="500" fill="hold"/>
                                        <p:tgtEl>
                                          <p:spTgt spid="386070"/>
                                        </p:tgtEl>
                                        <p:attrNameLst>
                                          <p:attrName>ppt_x</p:attrName>
                                        </p:attrNameLst>
                                      </p:cBhvr>
                                      <p:tavLst>
                                        <p:tav tm="0">
                                          <p:val>
                                            <p:strVal val="0-#ppt_w/2"/>
                                          </p:val>
                                        </p:tav>
                                        <p:tav tm="100000">
                                          <p:val>
                                            <p:strVal val="#ppt_x"/>
                                          </p:val>
                                        </p:tav>
                                      </p:tavLst>
                                    </p:anim>
                                    <p:anim calcmode="lin" valueType="num">
                                      <p:cBhvr additive="base">
                                        <p:cTn id="18" dur="500" fill="hold"/>
                                        <p:tgtEl>
                                          <p:spTgt spid="38607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6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68" grpId="0" autoUpdateAnimBg="0"/>
      <p:bldP spid="3860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ChangeArrowheads="1"/>
          </p:cNvSpPr>
          <p:nvPr/>
        </p:nvSpPr>
        <p:spPr bwMode="auto">
          <a:xfrm>
            <a:off x="0" y="161925"/>
            <a:ext cx="6823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dirty="0">
                <a:latin typeface="楷体" panose="02010609060101010101" pitchFamily="49" charset="-122"/>
                <a:ea typeface="楷体" panose="02010609060101010101" pitchFamily="49" charset="-122"/>
              </a:rPr>
              <a:t>激光器输出总光场是</a:t>
            </a:r>
            <a:r>
              <a:rPr lang="en-US" altLang="zh-CN" dirty="0">
                <a:latin typeface="楷体" panose="02010609060101010101" pitchFamily="49" charset="-122"/>
                <a:ea typeface="楷体" panose="02010609060101010101" pitchFamily="49" charset="-122"/>
              </a:rPr>
              <a:t>2</a:t>
            </a:r>
            <a:r>
              <a:rPr lang="en-US" altLang="zh-CN" i="1" dirty="0">
                <a:latin typeface="楷体" panose="02010609060101010101" pitchFamily="49" charset="-122"/>
                <a:ea typeface="楷体" panose="02010609060101010101" pitchFamily="49" charset="-122"/>
              </a:rPr>
              <a:t>N</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个纵模相干的结果：</a:t>
            </a:r>
          </a:p>
        </p:txBody>
      </p:sp>
      <p:pic>
        <p:nvPicPr>
          <p:cNvPr id="387076" name="Picture 4"/>
          <p:cNvPicPr>
            <a:picLocks noChangeAspect="1" noChangeArrowheads="1"/>
          </p:cNvPicPr>
          <p:nvPr/>
        </p:nvPicPr>
        <p:blipFill>
          <a:blip r:embed="rId2">
            <a:extLst>
              <a:ext uri="{28A0092B-C50C-407E-A947-70E740481C1C}">
                <a14:useLocalDpi xmlns:a14="http://schemas.microsoft.com/office/drawing/2010/main" val="0"/>
              </a:ext>
            </a:extLst>
          </a:blip>
          <a:srcRect l="7001" t="18001" r="6000" b="20667"/>
          <a:stretch>
            <a:fillRect/>
          </a:stretch>
        </p:blipFill>
        <p:spPr bwMode="auto">
          <a:xfrm>
            <a:off x="0" y="692150"/>
            <a:ext cx="9144000"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077" name="Text Box 5">
            <a:hlinkClick r:id="" action="ppaction://hlinkshowjump?jump=lastslide"/>
          </p:cNvPr>
          <p:cNvSpPr txBox="1">
            <a:spLocks noChangeArrowheads="1"/>
          </p:cNvSpPr>
          <p:nvPr/>
        </p:nvSpPr>
        <p:spPr bwMode="auto">
          <a:xfrm>
            <a:off x="4284663" y="908050"/>
            <a:ext cx="4679950" cy="406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sz="2000" dirty="0">
                <a:solidFill>
                  <a:schemeClr val="accent2"/>
                </a:solidFill>
                <a:latin typeface="Times New Roman" pitchFamily="18" charset="0"/>
                <a:ea typeface="楷体" panose="02010609060101010101" pitchFamily="49" charset="-122"/>
              </a:rPr>
              <a:t>按指数形式展开，再用三角函数表示</a:t>
            </a:r>
          </a:p>
        </p:txBody>
      </p:sp>
      <p:sp>
        <p:nvSpPr>
          <p:cNvPr id="387078" name="Rectangle 6"/>
          <p:cNvSpPr>
            <a:spLocks noChangeArrowheads="1"/>
          </p:cNvSpPr>
          <p:nvPr/>
        </p:nvSpPr>
        <p:spPr bwMode="auto">
          <a:xfrm>
            <a:off x="250825" y="3357563"/>
            <a:ext cx="3260725" cy="406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000" dirty="0">
                <a:solidFill>
                  <a:schemeClr val="accent2"/>
                </a:solidFill>
                <a:latin typeface="Times New Roman" pitchFamily="18" charset="0"/>
                <a:ea typeface="楷体" panose="02010609060101010101" pitchFamily="49" charset="-122"/>
              </a:rPr>
              <a:t>提示：利用倍角和半角公式</a:t>
            </a:r>
          </a:p>
        </p:txBody>
      </p:sp>
      <p:sp>
        <p:nvSpPr>
          <p:cNvPr id="387079" name="Line 7"/>
          <p:cNvSpPr>
            <a:spLocks noChangeShapeType="1"/>
          </p:cNvSpPr>
          <p:nvPr/>
        </p:nvSpPr>
        <p:spPr bwMode="auto">
          <a:xfrm>
            <a:off x="2700338" y="6237288"/>
            <a:ext cx="3959225"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dirty="0">
              <a:ea typeface="楷体" panose="02010609060101010101" pitchFamily="49" charset="-122"/>
            </a:endParaRPr>
          </a:p>
        </p:txBody>
      </p:sp>
    </p:spTree>
    <p:extLst>
      <p:ext uri="{BB962C8B-B14F-4D97-AF65-F5344CB8AC3E}">
        <p14:creationId xmlns:p14="http://schemas.microsoft.com/office/powerpoint/2010/main" val="1788891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0-#ppt_w/2"/>
                                          </p:val>
                                        </p:tav>
                                        <p:tav tm="100000">
                                          <p:val>
                                            <p:strVal val="#ppt_x"/>
                                          </p:val>
                                        </p:tav>
                                      </p:tavLst>
                                    </p:anim>
                                    <p:anim calcmode="lin" valueType="num">
                                      <p:cBhvr additive="base">
                                        <p:cTn id="8" dur="500" fill="hold"/>
                                        <p:tgtEl>
                                          <p:spTgt spid="3870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70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70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70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7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utoUpdateAnimBg="0"/>
      <p:bldP spid="387077" grpId="0" animBg="1"/>
      <p:bldP spid="387078" grpId="0" animBg="1"/>
      <p:bldP spid="3870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0" y="136525"/>
            <a:ext cx="91440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dirty="0">
                <a:latin typeface="Times New Roman" pitchFamily="18" charset="0"/>
                <a:ea typeface="宋体" pitchFamily="2" charset="-122"/>
              </a:rPr>
              <a:t>     </a:t>
            </a:r>
            <a:r>
              <a:rPr lang="zh-CN" altLang="en-US" dirty="0">
                <a:latin typeface="Times New Roman" pitchFamily="18" charset="0"/>
                <a:ea typeface="楷体" panose="02010609060101010101" pitchFamily="49" charset="-122"/>
              </a:rPr>
              <a:t>总的光场变为</a:t>
            </a:r>
            <a:r>
              <a:rPr lang="zh-CN" altLang="en-US" dirty="0">
                <a:solidFill>
                  <a:srgbClr val="CC0000"/>
                </a:solidFill>
                <a:latin typeface="Times New Roman" pitchFamily="18" charset="0"/>
                <a:ea typeface="楷体" panose="02010609060101010101" pitchFamily="49" charset="-122"/>
              </a:rPr>
              <a:t>频率为</a:t>
            </a:r>
            <a:r>
              <a:rPr lang="en-US" altLang="zh-CN" i="1" dirty="0">
                <a:solidFill>
                  <a:srgbClr val="CC0000"/>
                </a:solidFill>
                <a:latin typeface="Times New Roman" pitchFamily="18" charset="0"/>
                <a:ea typeface="宋体" pitchFamily="2" charset="-122"/>
              </a:rPr>
              <a:t>ω</a:t>
            </a:r>
            <a:r>
              <a:rPr lang="en-US" altLang="zh-CN" baseline="-25000" dirty="0">
                <a:solidFill>
                  <a:srgbClr val="CC0000"/>
                </a:solidFill>
                <a:latin typeface="Times New Roman" pitchFamily="18" charset="0"/>
                <a:ea typeface="宋体" pitchFamily="2" charset="-122"/>
              </a:rPr>
              <a:t>0</a:t>
            </a:r>
            <a:r>
              <a:rPr lang="en-US" altLang="zh-CN" dirty="0">
                <a:solidFill>
                  <a:srgbClr val="CC0000"/>
                </a:solidFill>
                <a:latin typeface="Times New Roman" pitchFamily="18" charset="0"/>
                <a:ea typeface="宋体" pitchFamily="2" charset="-122"/>
              </a:rPr>
              <a:t> </a:t>
            </a:r>
            <a:r>
              <a:rPr lang="zh-CN" altLang="en-US" dirty="0">
                <a:solidFill>
                  <a:srgbClr val="CC0000"/>
                </a:solidFill>
                <a:latin typeface="楷体" panose="02010609060101010101" pitchFamily="49" charset="-122"/>
                <a:ea typeface="楷体" panose="02010609060101010101" pitchFamily="49" charset="-122"/>
              </a:rPr>
              <a:t>的调幅波</a:t>
            </a:r>
            <a:r>
              <a:rPr lang="zh-CN" altLang="en-US" dirty="0">
                <a:latin typeface="楷体" panose="02010609060101010101" pitchFamily="49" charset="-122"/>
                <a:ea typeface="楷体" panose="02010609060101010101" pitchFamily="49" charset="-122"/>
              </a:rPr>
              <a:t>。振幅</a:t>
            </a:r>
            <a:r>
              <a:rPr lang="zh-CN" altLang="en-US" i="1" dirty="0">
                <a:latin typeface="楷体" panose="02010609060101010101" pitchFamily="49" charset="-122"/>
                <a:ea typeface="楷体" panose="02010609060101010101" pitchFamily="49" charset="-122"/>
              </a:rPr>
              <a:t>Ａ</a:t>
            </a:r>
            <a:r>
              <a:rPr lang="en-US" altLang="zh-CN"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是</a:t>
            </a:r>
            <a:r>
              <a:rPr lang="zh-CN" altLang="en-US" dirty="0">
                <a:solidFill>
                  <a:srgbClr val="CC0000"/>
                </a:solidFill>
                <a:latin typeface="楷体" panose="02010609060101010101" pitchFamily="49" charset="-122"/>
                <a:ea typeface="楷体" panose="02010609060101010101" pitchFamily="49" charset="-122"/>
              </a:rPr>
              <a:t>一随时间变化的周期函数</a:t>
            </a:r>
            <a:r>
              <a:rPr lang="zh-CN" altLang="en-US" dirty="0">
                <a:latin typeface="楷体" panose="02010609060101010101" pitchFamily="49" charset="-122"/>
                <a:ea typeface="楷体" panose="02010609060101010101" pitchFamily="49" charset="-122"/>
              </a:rPr>
              <a:t>，光强</a:t>
            </a:r>
            <a:r>
              <a:rPr lang="zh-CN" altLang="en-US" i="1" dirty="0">
                <a:latin typeface="楷体" panose="02010609060101010101" pitchFamily="49" charset="-122"/>
                <a:ea typeface="楷体" panose="02010609060101010101" pitchFamily="49" charset="-122"/>
              </a:rPr>
              <a:t>Ｉ</a:t>
            </a:r>
            <a:r>
              <a:rPr lang="en-US" altLang="zh-CN"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正比</a:t>
            </a:r>
            <a:r>
              <a:rPr lang="zh-CN" altLang="en-US" i="1" dirty="0">
                <a:latin typeface="楷体" panose="02010609060101010101" pitchFamily="49" charset="-122"/>
                <a:ea typeface="楷体" panose="02010609060101010101" pitchFamily="49" charset="-122"/>
              </a:rPr>
              <a:t>Ａ</a:t>
            </a:r>
            <a:r>
              <a:rPr lang="zh-CN" altLang="en-US" baseline="30000" dirty="0">
                <a:latin typeface="楷体" panose="02010609060101010101" pitchFamily="49" charset="-122"/>
                <a:ea typeface="楷体" panose="02010609060101010101" pitchFamily="49" charset="-122"/>
              </a:rPr>
              <a:t>２</a:t>
            </a:r>
            <a:r>
              <a:rPr lang="en-US" altLang="zh-CN"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t</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，也是时间的函数，光强受到调制。按傅里叶分析，总光场由</a:t>
            </a:r>
            <a:r>
              <a:rPr lang="en-US" altLang="zh-CN" dirty="0">
                <a:latin typeface="楷体" panose="02010609060101010101" pitchFamily="49" charset="-122"/>
                <a:ea typeface="楷体" panose="02010609060101010101" pitchFamily="49" charset="-122"/>
              </a:rPr>
              <a:t>2</a:t>
            </a:r>
            <a:r>
              <a:rPr lang="en-US" altLang="zh-CN" i="1" dirty="0">
                <a:latin typeface="楷体" panose="02010609060101010101" pitchFamily="49" charset="-122"/>
                <a:ea typeface="楷体" panose="02010609060101010101" pitchFamily="49" charset="-122"/>
              </a:rPr>
              <a:t>N</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个纵模频率组成，因此激光输出脉冲是包括</a:t>
            </a:r>
            <a:r>
              <a:rPr lang="en-US" altLang="zh-CN" dirty="0">
                <a:latin typeface="楷体" panose="02010609060101010101" pitchFamily="49" charset="-122"/>
                <a:ea typeface="楷体" panose="02010609060101010101" pitchFamily="49" charset="-122"/>
              </a:rPr>
              <a:t>2</a:t>
            </a:r>
            <a:r>
              <a:rPr lang="en-US" altLang="zh-CN" i="1" dirty="0">
                <a:latin typeface="楷体" panose="02010609060101010101" pitchFamily="49" charset="-122"/>
                <a:ea typeface="楷体" panose="02010609060101010101" pitchFamily="49" charset="-122"/>
              </a:rPr>
              <a:t>N</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个纵模的光波。</a:t>
            </a:r>
          </a:p>
        </p:txBody>
      </p:sp>
      <p:pic>
        <p:nvPicPr>
          <p:cNvPr id="388099" name="Picture 3"/>
          <p:cNvPicPr>
            <a:picLocks noChangeAspect="1" noChangeArrowheads="1"/>
          </p:cNvPicPr>
          <p:nvPr/>
        </p:nvPicPr>
        <p:blipFill>
          <a:blip r:embed="rId2">
            <a:extLst>
              <a:ext uri="{28A0092B-C50C-407E-A947-70E740481C1C}">
                <a14:useLocalDpi xmlns:a14="http://schemas.microsoft.com/office/drawing/2010/main" val="0"/>
              </a:ext>
            </a:extLst>
          </a:blip>
          <a:srcRect l="31000" t="22000" r="8000" b="31334"/>
          <a:stretch>
            <a:fillRect/>
          </a:stretch>
        </p:blipFill>
        <p:spPr bwMode="auto">
          <a:xfrm>
            <a:off x="1331913" y="2492375"/>
            <a:ext cx="6248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100" name="Rectangle 4"/>
          <p:cNvSpPr>
            <a:spLocks noChangeArrowheads="1"/>
          </p:cNvSpPr>
          <p:nvPr/>
        </p:nvSpPr>
        <p:spPr bwMode="auto">
          <a:xfrm>
            <a:off x="0" y="5661025"/>
            <a:ext cx="9144000" cy="55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dirty="0">
                <a:latin typeface="Times New Roman" pitchFamily="18" charset="0"/>
                <a:ea typeface="宋体" pitchFamily="2" charset="-122"/>
              </a:rPr>
              <a:t>    </a:t>
            </a:r>
            <a:r>
              <a:rPr lang="zh-CN" altLang="en-US" dirty="0">
                <a:latin typeface="楷体" panose="02010609060101010101" pitchFamily="49" charset="-122"/>
                <a:ea typeface="楷体" panose="02010609060101010101" pitchFamily="49" charset="-122"/>
              </a:rPr>
              <a:t>只要知道振幅</a:t>
            </a:r>
            <a:r>
              <a:rPr lang="en-US" altLang="zh-CN" i="1" dirty="0">
                <a:latin typeface="楷体" panose="02010609060101010101" pitchFamily="49" charset="-122"/>
                <a:ea typeface="楷体" panose="02010609060101010101" pitchFamily="49" charset="-122"/>
              </a:rPr>
              <a:t>A</a:t>
            </a:r>
            <a:r>
              <a:rPr lang="en-US" altLang="zh-CN"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的变化情况，即可了解输出激光的持性。</a:t>
            </a:r>
          </a:p>
        </p:txBody>
      </p:sp>
    </p:spTree>
    <p:extLst>
      <p:ext uri="{BB962C8B-B14F-4D97-AF65-F5344CB8AC3E}">
        <p14:creationId xmlns:p14="http://schemas.microsoft.com/office/powerpoint/2010/main" val="41280552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8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p:bldP spid="3881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2588" y="117475"/>
            <a:ext cx="231775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solidFill>
                  <a:srgbClr val="CC0000"/>
                </a:solidFill>
                <a:latin typeface="Times New Roman" pitchFamily="18" charset="0"/>
                <a:ea typeface="楷体" panose="02010609060101010101" pitchFamily="49" charset="-122"/>
              </a:rPr>
              <a:t>讨论</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l="16000" t="34000" r="14000" b="35333"/>
          <a:stretch>
            <a:fillRect/>
          </a:stretch>
        </p:blipFill>
        <p:spPr bwMode="auto">
          <a:xfrm>
            <a:off x="3059113" y="692150"/>
            <a:ext cx="5256212"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27" name="Rectangle 7"/>
          <p:cNvSpPr>
            <a:spLocks noChangeArrowheads="1"/>
          </p:cNvSpPr>
          <p:nvPr/>
        </p:nvSpPr>
        <p:spPr bwMode="auto">
          <a:xfrm>
            <a:off x="304800" y="5373688"/>
            <a:ext cx="8839200"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楷体" panose="02010609060101010101" pitchFamily="49" charset="-122"/>
                <a:ea typeface="楷体" panose="02010609060101010101" pitchFamily="49" charset="-122"/>
              </a:rPr>
              <a:t>在</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和</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=2</a:t>
            </a:r>
            <a:r>
              <a:rPr lang="en-US" altLang="zh-CN" sz="2400" i="1" dirty="0">
                <a:latin typeface="楷体" panose="02010609060101010101" pitchFamily="49" charset="-122"/>
                <a:ea typeface="楷体" panose="02010609060101010101" pitchFamily="49" charset="-122"/>
              </a:rPr>
              <a:t>L</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时，</a:t>
            </a:r>
            <a:r>
              <a:rPr lang="en-US" altLang="zh-CN" sz="2400" i="1" dirty="0">
                <a:latin typeface="楷体" panose="02010609060101010101" pitchFamily="49" charset="-122"/>
                <a:ea typeface="楷体" panose="02010609060101010101" pitchFamily="49" charset="-122"/>
              </a:rPr>
              <a:t>A</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取得极大值，因</a:t>
            </a:r>
            <a:r>
              <a:rPr lang="en-US" altLang="zh-CN" sz="2400" i="1" dirty="0">
                <a:latin typeface="楷体" panose="02010609060101010101" pitchFamily="49" charset="-122"/>
                <a:ea typeface="楷体" panose="02010609060101010101" pitchFamily="49" charset="-122"/>
              </a:rPr>
              <a:t>A</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分子、分母同时为零，则可求得此时</a:t>
            </a:r>
            <a:r>
              <a:rPr lang="zh-CN" altLang="en-US" sz="2400" dirty="0">
                <a:solidFill>
                  <a:schemeClr val="accent2"/>
                </a:solidFill>
                <a:latin typeface="楷体" panose="02010609060101010101" pitchFamily="49" charset="-122"/>
                <a:ea typeface="楷体" panose="02010609060101010101" pitchFamily="49" charset="-122"/>
              </a:rPr>
              <a:t>振幅（</a:t>
            </a:r>
            <a:r>
              <a:rPr lang="en-US" altLang="zh-CN" sz="2400" dirty="0">
                <a:solidFill>
                  <a:schemeClr val="accent2"/>
                </a:solidFill>
                <a:latin typeface="楷体" panose="02010609060101010101" pitchFamily="49" charset="-122"/>
                <a:ea typeface="楷体" panose="02010609060101010101" pitchFamily="49" charset="-122"/>
              </a:rPr>
              <a:t>2</a:t>
            </a:r>
            <a:r>
              <a:rPr lang="en-US" altLang="zh-CN" sz="2400" i="1" dirty="0">
                <a:solidFill>
                  <a:schemeClr val="accent2"/>
                </a:solidFill>
                <a:latin typeface="楷体" panose="02010609060101010101" pitchFamily="49" charset="-122"/>
                <a:ea typeface="楷体" panose="02010609060101010101" pitchFamily="49" charset="-122"/>
              </a:rPr>
              <a:t>N</a:t>
            </a:r>
            <a:r>
              <a:rPr lang="en-US" altLang="zh-CN" sz="2400" dirty="0">
                <a:solidFill>
                  <a:schemeClr val="accent2"/>
                </a:solidFill>
                <a:latin typeface="楷体" panose="02010609060101010101" pitchFamily="49" charset="-122"/>
                <a:ea typeface="楷体" panose="02010609060101010101" pitchFamily="49" charset="-122"/>
              </a:rPr>
              <a:t>+1)</a:t>
            </a:r>
            <a:r>
              <a:rPr lang="en-US" altLang="zh-CN" sz="2400" i="1" dirty="0">
                <a:solidFill>
                  <a:schemeClr val="accent2"/>
                </a:solidFill>
                <a:latin typeface="楷体" panose="02010609060101010101" pitchFamily="49" charset="-122"/>
                <a:ea typeface="楷体" panose="02010609060101010101" pitchFamily="49" charset="-122"/>
              </a:rPr>
              <a:t>E</a:t>
            </a:r>
            <a:r>
              <a:rPr lang="en-US" altLang="zh-CN" sz="2400" baseline="-25000" dirty="0">
                <a:solidFill>
                  <a:schemeClr val="accent2"/>
                </a:solidFill>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p>
        </p:txBody>
      </p:sp>
      <p:sp>
        <p:nvSpPr>
          <p:cNvPr id="389128" name="Text Box 8"/>
          <p:cNvSpPr txBox="1">
            <a:spLocks noChangeArrowheads="1"/>
          </p:cNvSpPr>
          <p:nvPr/>
        </p:nvSpPr>
        <p:spPr bwMode="auto">
          <a:xfrm>
            <a:off x="1979613" y="3789363"/>
            <a:ext cx="32035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sz="2400" b="0">
                <a:latin typeface="Times New Roman" pitchFamily="18" charset="0"/>
                <a:ea typeface="宋体" pitchFamily="2" charset="-122"/>
              </a:rPr>
              <a:t>△</a:t>
            </a:r>
            <a:r>
              <a:rPr lang="en-US" altLang="zh-CN" sz="2400" b="0" i="1">
                <a:latin typeface="Times New Roman" pitchFamily="18" charset="0"/>
                <a:ea typeface="宋体" pitchFamily="2" charset="-122"/>
              </a:rPr>
              <a:t>ω</a:t>
            </a:r>
            <a:r>
              <a:rPr lang="en-US" altLang="zh-CN" sz="2400" b="0">
                <a:latin typeface="Times New Roman" pitchFamily="18" charset="0"/>
                <a:ea typeface="宋体" pitchFamily="2" charset="-122"/>
              </a:rPr>
              <a:t>=2</a:t>
            </a:r>
            <a:r>
              <a:rPr lang="en-US" altLang="zh-CN" sz="2400" b="0" i="1">
                <a:latin typeface="宋体" pitchFamily="2" charset="-122"/>
                <a:ea typeface="宋体" pitchFamily="2" charset="-122"/>
                <a:sym typeface="Symbol" pitchFamily="18" charset="2"/>
              </a:rPr>
              <a:t></a:t>
            </a:r>
            <a:r>
              <a:rPr lang="en-US" altLang="zh-CN" sz="2400" b="0">
                <a:latin typeface="Times New Roman" pitchFamily="18" charset="0"/>
                <a:ea typeface="宋体" pitchFamily="2" charset="-122"/>
              </a:rPr>
              <a:t>△</a:t>
            </a:r>
            <a:r>
              <a:rPr lang="en-US" altLang="zh-CN" sz="2400" b="0" i="1">
                <a:latin typeface="Times New Roman" pitchFamily="18" charset="0"/>
                <a:ea typeface="宋体" pitchFamily="2" charset="-122"/>
              </a:rPr>
              <a:t>υ </a:t>
            </a:r>
            <a:r>
              <a:rPr lang="en-US" altLang="zh-CN" sz="2400" b="0">
                <a:latin typeface="Times New Roman" pitchFamily="18" charset="0"/>
                <a:ea typeface="宋体" pitchFamily="2" charset="-122"/>
              </a:rPr>
              <a:t>= </a:t>
            </a:r>
            <a:r>
              <a:rPr lang="en-US" altLang="zh-CN" sz="2400" b="0" i="1">
                <a:latin typeface="宋体" pitchFamily="2" charset="-122"/>
                <a:ea typeface="宋体" pitchFamily="2" charset="-122"/>
                <a:sym typeface="Symbol" pitchFamily="18" charset="2"/>
              </a:rPr>
              <a:t></a:t>
            </a:r>
            <a:r>
              <a:rPr lang="en-US" altLang="zh-CN" sz="2400" b="0" i="1">
                <a:latin typeface="Times New Roman" pitchFamily="18" charset="0"/>
                <a:ea typeface="宋体" pitchFamily="2" charset="-122"/>
              </a:rPr>
              <a:t>c</a:t>
            </a:r>
            <a:r>
              <a:rPr lang="en-US" altLang="zh-CN" sz="2400" b="0">
                <a:latin typeface="Times New Roman" pitchFamily="18" charset="0"/>
                <a:ea typeface="宋体" pitchFamily="2" charset="-122"/>
              </a:rPr>
              <a:t>/</a:t>
            </a:r>
            <a:r>
              <a:rPr lang="en-US" altLang="zh-CN" sz="2400" b="0" i="1">
                <a:latin typeface="Times New Roman" pitchFamily="18" charset="0"/>
                <a:ea typeface="宋体" pitchFamily="2" charset="-122"/>
              </a:rPr>
              <a:t>L </a:t>
            </a:r>
            <a:endParaRPr lang="en-US" altLang="zh-CN" sz="2400" b="0">
              <a:latin typeface="Times New Roman" pitchFamily="18" charset="0"/>
              <a:ea typeface="宋体" pitchFamily="2" charset="-122"/>
            </a:endParaRPr>
          </a:p>
        </p:txBody>
      </p:sp>
      <p:graphicFrame>
        <p:nvGraphicFramePr>
          <p:cNvPr id="389129" name="Object 9"/>
          <p:cNvGraphicFramePr>
            <a:graphicFrameLocks noChangeAspect="1"/>
          </p:cNvGraphicFramePr>
          <p:nvPr/>
        </p:nvGraphicFramePr>
        <p:xfrm>
          <a:off x="2124075" y="3068638"/>
          <a:ext cx="1981200" cy="558800"/>
        </p:xfrm>
        <a:graphic>
          <a:graphicData uri="http://schemas.openxmlformats.org/presentationml/2006/ole">
            <mc:AlternateContent xmlns:mc="http://schemas.openxmlformats.org/markup-compatibility/2006">
              <mc:Choice xmlns:v="urn:schemas-microsoft-com:vml" Requires="v">
                <p:oleObj spid="_x0000_s70662" name="公式" r:id="rId4" imgW="812520" imgH="228600" progId="Equation.3">
                  <p:embed/>
                </p:oleObj>
              </mc:Choice>
              <mc:Fallback>
                <p:oleObj name="公式" r:id="rId4" imgW="8125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068638"/>
                        <a:ext cx="1981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30" name="Object 10"/>
          <p:cNvGraphicFramePr>
            <a:graphicFrameLocks noChangeAspect="1"/>
          </p:cNvGraphicFramePr>
          <p:nvPr/>
        </p:nvGraphicFramePr>
        <p:xfrm>
          <a:off x="4427538" y="2997200"/>
          <a:ext cx="1887537" cy="558800"/>
        </p:xfrm>
        <a:graphic>
          <a:graphicData uri="http://schemas.openxmlformats.org/presentationml/2006/ole">
            <mc:AlternateContent xmlns:mc="http://schemas.openxmlformats.org/markup-compatibility/2006">
              <mc:Choice xmlns:v="urn:schemas-microsoft-com:vml" Requires="v">
                <p:oleObj spid="_x0000_s70663" name="公式" r:id="rId6" imgW="774360" imgH="228600" progId="Equation.3">
                  <p:embed/>
                </p:oleObj>
              </mc:Choice>
              <mc:Fallback>
                <p:oleObj name="公式" r:id="rId6" imgW="7743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2997200"/>
                        <a:ext cx="188753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31" name="Object 11"/>
          <p:cNvGraphicFramePr>
            <a:graphicFrameLocks noChangeAspect="1"/>
          </p:cNvGraphicFramePr>
          <p:nvPr/>
        </p:nvGraphicFramePr>
        <p:xfrm>
          <a:off x="6227763" y="3716338"/>
          <a:ext cx="1052512" cy="558800"/>
        </p:xfrm>
        <a:graphic>
          <a:graphicData uri="http://schemas.openxmlformats.org/presentationml/2006/ole">
            <mc:AlternateContent xmlns:mc="http://schemas.openxmlformats.org/markup-compatibility/2006">
              <mc:Choice xmlns:v="urn:schemas-microsoft-com:vml" Requires="v">
                <p:oleObj spid="_x0000_s70664" name="公式" r:id="rId8" imgW="431640" imgH="228600" progId="Equation.3">
                  <p:embed/>
                </p:oleObj>
              </mc:Choice>
              <mc:Fallback>
                <p:oleObj name="公式" r:id="rId8" imgW="4316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3716338"/>
                        <a:ext cx="10525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p:cNvGrpSpPr>
            <a:grpSpLocks/>
          </p:cNvGrpSpPr>
          <p:nvPr/>
        </p:nvGrpSpPr>
        <p:grpSpPr bwMode="auto">
          <a:xfrm>
            <a:off x="395288" y="2349500"/>
            <a:ext cx="6800850" cy="762000"/>
            <a:chOff x="249" y="1525"/>
            <a:chExt cx="4284" cy="480"/>
          </a:xfrm>
        </p:grpSpPr>
        <p:sp>
          <p:nvSpPr>
            <p:cNvPr id="8212" name="Text Box 17"/>
            <p:cNvSpPr txBox="1">
              <a:spLocks noChangeArrowheads="1"/>
            </p:cNvSpPr>
            <p:nvPr/>
          </p:nvSpPr>
          <p:spPr bwMode="auto">
            <a:xfrm>
              <a:off x="249" y="1570"/>
              <a:ext cx="4284"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b="0" dirty="0">
                  <a:latin typeface="Times New Roman" pitchFamily="18" charset="0"/>
                  <a:ea typeface="宋体" pitchFamily="2" charset="-122"/>
                </a:rPr>
                <a:t>　</a:t>
              </a:r>
              <a:r>
                <a:rPr lang="en-US" altLang="zh-CN" b="0" dirty="0">
                  <a:latin typeface="Times New Roman" pitchFamily="18" charset="0"/>
                  <a:ea typeface="宋体" pitchFamily="2" charset="-122"/>
                </a:rPr>
                <a:t>(1) </a:t>
              </a:r>
              <a:r>
                <a:rPr lang="en-US" altLang="zh-CN" b="0" i="1" dirty="0">
                  <a:latin typeface="Times New Roman" pitchFamily="18" charset="0"/>
                  <a:ea typeface="宋体" pitchFamily="2" charset="-122"/>
                </a:rPr>
                <a:t>A</a:t>
              </a:r>
              <a:r>
                <a:rPr lang="en-US" altLang="zh-CN" b="0" dirty="0">
                  <a:latin typeface="Times New Roman" pitchFamily="18" charset="0"/>
                  <a:ea typeface="宋体" pitchFamily="2" charset="-122"/>
                </a:rPr>
                <a:t>(</a:t>
              </a:r>
              <a:r>
                <a:rPr lang="en-US" altLang="zh-CN" b="0" i="1" dirty="0">
                  <a:latin typeface="Times New Roman" pitchFamily="18" charset="0"/>
                  <a:ea typeface="宋体" pitchFamily="2" charset="-122"/>
                </a:rPr>
                <a:t>t</a:t>
              </a:r>
              <a:r>
                <a:rPr lang="en-US" altLang="zh-CN" b="0" dirty="0">
                  <a:latin typeface="Times New Roman" pitchFamily="18" charset="0"/>
                  <a:ea typeface="宋体" pitchFamily="2" charset="-122"/>
                </a:rPr>
                <a:t>) </a:t>
              </a:r>
              <a:r>
                <a:rPr lang="zh-CN" altLang="en-US" dirty="0">
                  <a:latin typeface="Times New Roman" pitchFamily="18" charset="0"/>
                  <a:ea typeface="楷体" panose="02010609060101010101" pitchFamily="49" charset="-122"/>
                </a:rPr>
                <a:t>的周期为</a:t>
              </a:r>
              <a:r>
                <a:rPr lang="zh-CN" altLang="en-US" sz="2400" b="0" dirty="0">
                  <a:latin typeface="Times New Roman" pitchFamily="18" charset="0"/>
                  <a:ea typeface="宋体" pitchFamily="2" charset="-122"/>
                </a:rPr>
                <a:t>       </a:t>
              </a:r>
            </a:p>
          </p:txBody>
        </p:sp>
        <p:graphicFrame>
          <p:nvGraphicFramePr>
            <p:cNvPr id="8197" name="Object 12"/>
            <p:cNvGraphicFramePr>
              <a:graphicFrameLocks noChangeAspect="1"/>
            </p:cNvGraphicFramePr>
            <p:nvPr/>
          </p:nvGraphicFramePr>
          <p:xfrm>
            <a:off x="2154" y="1525"/>
            <a:ext cx="372" cy="480"/>
          </p:xfrm>
          <a:graphic>
            <a:graphicData uri="http://schemas.openxmlformats.org/presentationml/2006/ole">
              <mc:AlternateContent xmlns:mc="http://schemas.openxmlformats.org/markup-compatibility/2006">
                <mc:Choice xmlns:v="urn:schemas-microsoft-com:vml" Requires="v">
                  <p:oleObj spid="_x0000_s70665" name="公式" r:id="rId10" imgW="177480" imgH="228600" progId="Equation.3">
                    <p:embed/>
                  </p:oleObj>
                </mc:Choice>
                <mc:Fallback>
                  <p:oleObj name="公式" r:id="rId10" imgW="17748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4" y="1525"/>
                          <a:ext cx="37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
          <p:cNvGrpSpPr>
            <a:grpSpLocks/>
          </p:cNvGrpSpPr>
          <p:nvPr/>
        </p:nvGrpSpPr>
        <p:grpSpPr bwMode="auto">
          <a:xfrm>
            <a:off x="5508625" y="4221163"/>
            <a:ext cx="2870200" cy="695325"/>
            <a:chOff x="3696" y="2976"/>
            <a:chExt cx="1808" cy="438"/>
          </a:xfrm>
        </p:grpSpPr>
        <p:sp>
          <p:nvSpPr>
            <p:cNvPr id="8210" name="Rectangle 14"/>
            <p:cNvSpPr>
              <a:spLocks noChangeArrowheads="1"/>
            </p:cNvSpPr>
            <p:nvPr/>
          </p:nvSpPr>
          <p:spPr bwMode="auto">
            <a:xfrm>
              <a:off x="3696" y="3120"/>
              <a:ext cx="1808" cy="2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800" dirty="0">
                  <a:solidFill>
                    <a:schemeClr val="accent2"/>
                  </a:solidFill>
                  <a:latin typeface="楷体" panose="02010609060101010101" pitchFamily="49" charset="-122"/>
                  <a:ea typeface="楷体" panose="02010609060101010101" pitchFamily="49" charset="-122"/>
                </a:rPr>
                <a:t>频率间隔</a:t>
              </a:r>
              <a:r>
                <a:rPr lang="zh-CN" altLang="en-US" sz="1800" b="0" dirty="0">
                  <a:solidFill>
                    <a:schemeClr val="accent2"/>
                  </a:solidFill>
                  <a:latin typeface="宋体" pitchFamily="2" charset="-122"/>
                  <a:ea typeface="宋体" pitchFamily="2" charset="-122"/>
                </a:rPr>
                <a:t>△</a:t>
              </a:r>
              <a:r>
                <a:rPr lang="en-US" altLang="zh-CN" sz="2400" b="0" dirty="0">
                  <a:solidFill>
                    <a:schemeClr val="accent2"/>
                  </a:solidFill>
                  <a:latin typeface="宋体" pitchFamily="2" charset="-122"/>
                  <a:ea typeface="宋体" pitchFamily="2" charset="-122"/>
                </a:rPr>
                <a:t>υ=c/2L</a:t>
              </a:r>
              <a:r>
                <a:rPr lang="zh-CN" altLang="en-US" sz="1800" dirty="0">
                  <a:solidFill>
                    <a:schemeClr val="accent2"/>
                  </a:solidFill>
                  <a:latin typeface="楷体" panose="02010609060101010101" pitchFamily="49" charset="-122"/>
                  <a:ea typeface="楷体" panose="02010609060101010101" pitchFamily="49" charset="-122"/>
                </a:rPr>
                <a:t>倒数</a:t>
              </a:r>
            </a:p>
          </p:txBody>
        </p:sp>
        <p:sp>
          <p:nvSpPr>
            <p:cNvPr id="8211" name="Line 15"/>
            <p:cNvSpPr>
              <a:spLocks noChangeShapeType="1"/>
            </p:cNvSpPr>
            <p:nvPr/>
          </p:nvSpPr>
          <p:spPr bwMode="auto">
            <a:xfrm flipV="1">
              <a:off x="4560" y="297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389136" name="Rectangle 16"/>
          <p:cNvSpPr>
            <a:spLocks noChangeArrowheads="1"/>
          </p:cNvSpPr>
          <p:nvPr/>
        </p:nvSpPr>
        <p:spPr bwMode="auto">
          <a:xfrm>
            <a:off x="365125" y="1060450"/>
            <a:ext cx="2375971"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latin typeface="Times New Roman" pitchFamily="18" charset="0"/>
                <a:ea typeface="楷体" panose="02010609060101010101" pitchFamily="49" charset="-122"/>
              </a:rPr>
              <a:t>假定</a:t>
            </a:r>
            <a:r>
              <a:rPr lang="en-US" altLang="zh-CN" sz="2800" b="0" dirty="0">
                <a:latin typeface="Times New Roman" pitchFamily="18" charset="0"/>
                <a:ea typeface="宋体" pitchFamily="2" charset="-122"/>
              </a:rPr>
              <a:t>α = 0</a:t>
            </a:r>
            <a:r>
              <a:rPr lang="zh-CN" altLang="en-US" sz="2800" dirty="0">
                <a:latin typeface="Times New Roman" pitchFamily="18" charset="0"/>
                <a:ea typeface="楷体" panose="02010609060101010101" pitchFamily="49" charset="-122"/>
              </a:rPr>
              <a:t>，则</a:t>
            </a:r>
          </a:p>
        </p:txBody>
      </p:sp>
      <p:sp>
        <p:nvSpPr>
          <p:cNvPr id="389140" name="Text Box 20"/>
          <p:cNvSpPr txBox="1">
            <a:spLocks noChangeArrowheads="1"/>
          </p:cNvSpPr>
          <p:nvPr/>
        </p:nvSpPr>
        <p:spPr bwMode="auto">
          <a:xfrm>
            <a:off x="250825" y="4868863"/>
            <a:ext cx="6624638"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楷体" panose="02010609060101010101" pitchFamily="49" charset="-122"/>
                <a:ea typeface="楷体" panose="02010609060101010101" pitchFamily="49" charset="-122"/>
              </a:rPr>
              <a:t>在一个周期内</a:t>
            </a:r>
            <a:r>
              <a:rPr lang="en-US" altLang="zh-CN" sz="2400" dirty="0">
                <a:solidFill>
                  <a:schemeClr val="accent2"/>
                </a:solidFill>
                <a:latin typeface="楷体" panose="02010609060101010101" pitchFamily="49" charset="-122"/>
                <a:ea typeface="楷体" panose="02010609060101010101" pitchFamily="49" charset="-122"/>
              </a:rPr>
              <a:t>2</a:t>
            </a:r>
            <a:r>
              <a:rPr lang="en-US" altLang="zh-CN" sz="2400" i="1" dirty="0">
                <a:solidFill>
                  <a:schemeClr val="accent2"/>
                </a:solidFill>
                <a:latin typeface="楷体" panose="02010609060101010101" pitchFamily="49" charset="-122"/>
                <a:ea typeface="楷体" panose="02010609060101010101" pitchFamily="49" charset="-122"/>
              </a:rPr>
              <a:t>N</a:t>
            </a:r>
            <a:r>
              <a:rPr lang="zh-CN" altLang="en-US" sz="2400" dirty="0">
                <a:solidFill>
                  <a:schemeClr val="accent2"/>
                </a:solidFill>
                <a:latin typeface="楷体" panose="02010609060101010101" pitchFamily="49" charset="-122"/>
                <a:ea typeface="楷体" panose="02010609060101010101" pitchFamily="49" charset="-122"/>
              </a:rPr>
              <a:t>个零值点及</a:t>
            </a:r>
            <a:r>
              <a:rPr lang="en-US" altLang="zh-CN" sz="2400" dirty="0">
                <a:solidFill>
                  <a:schemeClr val="accent2"/>
                </a:solidFill>
                <a:latin typeface="楷体" panose="02010609060101010101" pitchFamily="49" charset="-122"/>
                <a:ea typeface="楷体" panose="02010609060101010101" pitchFamily="49" charset="-122"/>
              </a:rPr>
              <a:t>2</a:t>
            </a:r>
            <a:r>
              <a:rPr lang="en-US" altLang="zh-CN" sz="2400" i="1" dirty="0">
                <a:solidFill>
                  <a:schemeClr val="accent2"/>
                </a:solidFill>
                <a:latin typeface="楷体" panose="02010609060101010101" pitchFamily="49" charset="-122"/>
                <a:ea typeface="楷体" panose="02010609060101010101" pitchFamily="49" charset="-122"/>
              </a:rPr>
              <a:t>N</a:t>
            </a:r>
            <a:r>
              <a:rPr lang="en-US" altLang="zh-CN" sz="2400" dirty="0">
                <a:solidFill>
                  <a:schemeClr val="accent2"/>
                </a:solidFill>
                <a:latin typeface="楷体" panose="02010609060101010101" pitchFamily="49" charset="-122"/>
                <a:ea typeface="楷体" panose="02010609060101010101" pitchFamily="49" charset="-122"/>
              </a:rPr>
              <a:t>+1</a:t>
            </a:r>
            <a:r>
              <a:rPr lang="zh-CN" altLang="en-US" sz="2400" dirty="0">
                <a:solidFill>
                  <a:schemeClr val="accent2"/>
                </a:solidFill>
                <a:latin typeface="楷体" panose="02010609060101010101" pitchFamily="49" charset="-122"/>
                <a:ea typeface="楷体" panose="02010609060101010101" pitchFamily="49" charset="-122"/>
              </a:rPr>
              <a:t>个极值点</a:t>
            </a:r>
            <a:r>
              <a:rPr lang="zh-CN" altLang="en-US" sz="2400" dirty="0">
                <a:latin typeface="楷体" panose="02010609060101010101" pitchFamily="49" charset="-122"/>
                <a:ea typeface="楷体" panose="02010609060101010101" pitchFamily="49" charset="-122"/>
              </a:rPr>
              <a:t>。</a:t>
            </a:r>
            <a:r>
              <a:rPr lang="zh-CN" altLang="en-US" sz="2400" b="0" dirty="0">
                <a:latin typeface="Times New Roman" pitchFamily="18" charset="0"/>
                <a:ea typeface="宋体" pitchFamily="2" charset="-122"/>
              </a:rPr>
              <a:t>      </a:t>
            </a:r>
          </a:p>
        </p:txBody>
      </p:sp>
      <p:sp>
        <p:nvSpPr>
          <p:cNvPr id="389141" name="Text Box 21"/>
          <p:cNvSpPr txBox="1">
            <a:spLocks noChangeArrowheads="1"/>
          </p:cNvSpPr>
          <p:nvPr/>
        </p:nvSpPr>
        <p:spPr bwMode="auto">
          <a:xfrm>
            <a:off x="0" y="3141663"/>
            <a:ext cx="21605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zh-CN" altLang="en-US" dirty="0">
                <a:ea typeface="楷体" panose="02010609060101010101" pitchFamily="49" charset="-122"/>
              </a:rPr>
              <a:t>令分母</a:t>
            </a:r>
          </a:p>
        </p:txBody>
      </p:sp>
      <p:sp>
        <p:nvSpPr>
          <p:cNvPr id="389142" name="Text Box 22"/>
          <p:cNvSpPr txBox="1">
            <a:spLocks noChangeArrowheads="1"/>
          </p:cNvSpPr>
          <p:nvPr/>
        </p:nvSpPr>
        <p:spPr bwMode="auto">
          <a:xfrm>
            <a:off x="6588125" y="2997200"/>
            <a:ext cx="129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dirty="0">
                <a:ea typeface="楷体" panose="02010609060101010101" pitchFamily="49" charset="-122"/>
              </a:rPr>
              <a:t>等</a:t>
            </a:r>
          </a:p>
        </p:txBody>
      </p:sp>
      <p:sp>
        <p:nvSpPr>
          <p:cNvPr id="389143" name="Text Box 23"/>
          <p:cNvSpPr txBox="1">
            <a:spLocks noChangeArrowheads="1"/>
          </p:cNvSpPr>
          <p:nvPr/>
        </p:nvSpPr>
        <p:spPr bwMode="auto">
          <a:xfrm>
            <a:off x="468313" y="3789363"/>
            <a:ext cx="12969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zh-CN" altLang="en-US" dirty="0">
                <a:ea typeface="楷体" panose="02010609060101010101" pitchFamily="49" charset="-122"/>
              </a:rPr>
              <a:t>又因为</a:t>
            </a:r>
          </a:p>
        </p:txBody>
      </p:sp>
      <p:sp>
        <p:nvSpPr>
          <p:cNvPr id="389145" name="AutoShape 25"/>
          <p:cNvSpPr>
            <a:spLocks noChangeArrowheads="1"/>
          </p:cNvSpPr>
          <p:nvPr/>
        </p:nvSpPr>
        <p:spPr bwMode="auto">
          <a:xfrm>
            <a:off x="5325145" y="3587592"/>
            <a:ext cx="366960" cy="978218"/>
          </a:xfrm>
          <a:prstGeom prst="rightArrow">
            <a:avLst>
              <a:gd name="adj1" fmla="val 50000"/>
              <a:gd name="adj2" fmla="val 201667"/>
            </a:avLst>
          </a:prstGeom>
          <a:solidFill>
            <a:srgbClr val="FF99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Tree>
    <p:extLst>
      <p:ext uri="{BB962C8B-B14F-4D97-AF65-F5344CB8AC3E}">
        <p14:creationId xmlns:p14="http://schemas.microsoft.com/office/powerpoint/2010/main" val="32260343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 calcmode="lin" valueType="num">
                                      <p:cBhvr additive="base">
                                        <p:cTn id="7" dur="500" fill="hold"/>
                                        <p:tgtEl>
                                          <p:spTgt spid="389122"/>
                                        </p:tgtEl>
                                        <p:attrNameLst>
                                          <p:attrName>ppt_x</p:attrName>
                                        </p:attrNameLst>
                                      </p:cBhvr>
                                      <p:tavLst>
                                        <p:tav tm="0">
                                          <p:val>
                                            <p:strVal val="0-#ppt_w/2"/>
                                          </p:val>
                                        </p:tav>
                                        <p:tav tm="100000">
                                          <p:val>
                                            <p:strVal val="#ppt_x"/>
                                          </p:val>
                                        </p:tav>
                                      </p:tavLst>
                                    </p:anim>
                                    <p:anim calcmode="lin" valueType="num">
                                      <p:cBhvr additive="base">
                                        <p:cTn id="8" dur="500" fill="hold"/>
                                        <p:tgtEl>
                                          <p:spTgt spid="389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91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91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4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8912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8913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91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91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912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914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89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914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89127"/>
                                        </p:tgtEl>
                                        <p:attrNameLst>
                                          <p:attrName>style.visibility</p:attrName>
                                        </p:attrNameLst>
                                      </p:cBhvr>
                                      <p:to>
                                        <p:strVal val="visible"/>
                                      </p:to>
                                    </p:set>
                                    <p:anim calcmode="lin" valueType="num">
                                      <p:cBhvr additive="base">
                                        <p:cTn id="65" dur="500" fill="hold"/>
                                        <p:tgtEl>
                                          <p:spTgt spid="389127"/>
                                        </p:tgtEl>
                                        <p:attrNameLst>
                                          <p:attrName>ppt_x</p:attrName>
                                        </p:attrNameLst>
                                      </p:cBhvr>
                                      <p:tavLst>
                                        <p:tav tm="0">
                                          <p:val>
                                            <p:strVal val="0-#ppt_w/2"/>
                                          </p:val>
                                        </p:tav>
                                        <p:tav tm="100000">
                                          <p:val>
                                            <p:strVal val="#ppt_x"/>
                                          </p:val>
                                        </p:tav>
                                      </p:tavLst>
                                    </p:anim>
                                    <p:anim calcmode="lin" valueType="num">
                                      <p:cBhvr additive="base">
                                        <p:cTn id="66" dur="500" fill="hold"/>
                                        <p:tgtEl>
                                          <p:spTgt spid="389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utoUpdateAnimBg="0"/>
      <p:bldP spid="389127" grpId="0" autoUpdateAnimBg="0"/>
      <p:bldP spid="389128" grpId="0"/>
      <p:bldP spid="389136" grpId="0"/>
      <p:bldP spid="389140" grpId="0"/>
      <p:bldP spid="389141" grpId="0"/>
      <p:bldP spid="389142" grpId="0"/>
      <p:bldP spid="389143" grpId="0"/>
      <p:bldP spid="3891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4" name="Rectangle 10"/>
          <p:cNvSpPr>
            <a:spLocks noChangeArrowheads="1"/>
          </p:cNvSpPr>
          <p:nvPr/>
        </p:nvSpPr>
        <p:spPr bwMode="auto">
          <a:xfrm>
            <a:off x="304800" y="549275"/>
            <a:ext cx="851535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pPr>
            <a:r>
              <a:rPr lang="zh-CN" altLang="en-US" sz="2400" dirty="0">
                <a:latin typeface="楷体" panose="02010609060101010101" pitchFamily="49" charset="-122"/>
                <a:ea typeface="楷体" panose="02010609060101010101" pitchFamily="49" charset="-122"/>
              </a:rPr>
              <a:t>在</a:t>
            </a:r>
            <a:r>
              <a:rPr lang="en-US" altLang="zh-CN" sz="2400" i="1" dirty="0">
                <a:latin typeface="Times New Roman" pitchFamily="18" charset="0"/>
                <a:ea typeface="楷体" panose="02010609060101010101" pitchFamily="49" charset="-122"/>
              </a:rPr>
              <a:t>t</a:t>
            </a:r>
            <a:r>
              <a:rPr lang="en-US" altLang="zh-CN" sz="2400" dirty="0">
                <a:latin typeface="Times New Roman" pitchFamily="18" charset="0"/>
                <a:ea typeface="楷体" panose="02010609060101010101" pitchFamily="49" charset="-122"/>
              </a:rPr>
              <a:t>=</a:t>
            </a:r>
            <a:r>
              <a:rPr lang="en-US" altLang="zh-CN" sz="2400" i="1" dirty="0" err="1">
                <a:latin typeface="Times New Roman" pitchFamily="18" charset="0"/>
                <a:ea typeface="楷体" panose="02010609060101010101" pitchFamily="49" charset="-122"/>
              </a:rPr>
              <a:t>L</a:t>
            </a:r>
            <a:r>
              <a:rPr lang="en-US" altLang="zh-CN" sz="2400" dirty="0" err="1">
                <a:latin typeface="Times New Roman" pitchFamily="18" charset="0"/>
                <a:ea typeface="楷体" panose="02010609060101010101" pitchFamily="49" charset="-122"/>
              </a:rPr>
              <a:t>/</a:t>
            </a:r>
            <a:r>
              <a:rPr lang="en-US" altLang="zh-CN" sz="2400" i="1" dirty="0" err="1">
                <a:latin typeface="Times New Roman" pitchFamily="18" charset="0"/>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时，</a:t>
            </a:r>
            <a:r>
              <a:rPr lang="en-US" altLang="zh-CN" sz="2400" i="1" dirty="0">
                <a:latin typeface="楷体" panose="02010609060101010101" pitchFamily="49" charset="-122"/>
                <a:ea typeface="楷体" panose="02010609060101010101" pitchFamily="49" charset="-122"/>
              </a:rPr>
              <a:t>A</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取得极小值</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E</a:t>
            </a:r>
            <a:r>
              <a:rPr lang="en-US" altLang="zh-CN" sz="2400" baseline="-250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，当</a:t>
            </a:r>
            <a:r>
              <a:rPr lang="en-US" altLang="zh-CN" sz="2400" i="1"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为偶数时，</a:t>
            </a:r>
            <a:r>
              <a:rPr lang="en-US" altLang="zh-CN" sz="2400" i="1" dirty="0">
                <a:latin typeface="Times New Roman" pitchFamily="18" charset="0"/>
                <a:ea typeface="楷体" panose="02010609060101010101" pitchFamily="49" charset="-122"/>
              </a:rPr>
              <a:t>A</a:t>
            </a:r>
            <a:r>
              <a:rPr lang="en-US" altLang="zh-CN" sz="2400" dirty="0">
                <a:latin typeface="Times New Roman" pitchFamily="18" charset="0"/>
                <a:ea typeface="楷体" panose="02010609060101010101" pitchFamily="49" charset="-122"/>
              </a:rPr>
              <a:t>(</a:t>
            </a:r>
            <a:r>
              <a:rPr lang="en-US" altLang="zh-CN" sz="2400" i="1" dirty="0">
                <a:latin typeface="Times New Roman" pitchFamily="18" charset="0"/>
                <a:ea typeface="楷体" panose="02010609060101010101" pitchFamily="49" charset="-122"/>
              </a:rPr>
              <a:t>t</a:t>
            </a:r>
            <a:r>
              <a:rPr lang="en-US" altLang="zh-CN" sz="2400" dirty="0">
                <a:latin typeface="Times New Roman" pitchFamily="18" charset="0"/>
                <a:ea typeface="楷体" panose="02010609060101010101" pitchFamily="49" charset="-122"/>
              </a:rPr>
              <a:t>)=</a:t>
            </a:r>
            <a:r>
              <a:rPr lang="en-US" altLang="zh-CN" sz="2400" i="1" dirty="0">
                <a:latin typeface="Times New Roman" pitchFamily="18" charset="0"/>
                <a:ea typeface="楷体" panose="02010609060101010101" pitchFamily="49" charset="-122"/>
              </a:rPr>
              <a:t>E</a:t>
            </a:r>
            <a:r>
              <a:rPr lang="en-US" altLang="zh-CN" sz="2400" baseline="-25000" dirty="0">
                <a:latin typeface="Times New Roman" pitchFamily="18" charset="0"/>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为奇数时，</a:t>
            </a:r>
            <a:r>
              <a:rPr lang="en-US" altLang="zh-CN" sz="2400" i="1" dirty="0">
                <a:latin typeface="楷体" panose="02010609060101010101" pitchFamily="49" charset="-122"/>
                <a:ea typeface="楷体" panose="02010609060101010101" pitchFamily="49" charset="-122"/>
              </a:rPr>
              <a:t>A</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t</a:t>
            </a:r>
            <a:r>
              <a:rPr lang="en-US" altLang="zh-CN" sz="2400" dirty="0">
                <a:latin typeface="楷体" panose="02010609060101010101" pitchFamily="49" charset="-122"/>
                <a:ea typeface="楷体" panose="02010609060101010101" pitchFamily="49" charset="-122"/>
              </a:rPr>
              <a:t>)=-</a:t>
            </a:r>
            <a:r>
              <a:rPr lang="en-US" altLang="zh-CN" sz="2400" i="1" dirty="0">
                <a:latin typeface="楷体" panose="02010609060101010101" pitchFamily="49" charset="-122"/>
                <a:ea typeface="楷体" panose="02010609060101010101" pitchFamily="49" charset="-122"/>
              </a:rPr>
              <a:t>E</a:t>
            </a:r>
            <a:r>
              <a:rPr lang="en-US" altLang="zh-CN" sz="2400" baseline="-250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p>
          <a:p>
            <a:pPr algn="l" eaLnBrk="1" hangingPunct="1">
              <a:lnSpc>
                <a:spcPct val="120000"/>
              </a:lnSpc>
            </a:pPr>
            <a:r>
              <a:rPr lang="zh-CN" altLang="en-US" sz="2400" dirty="0">
                <a:solidFill>
                  <a:schemeClr val="accent2"/>
                </a:solidFill>
                <a:latin typeface="楷体" panose="02010609060101010101" pitchFamily="49" charset="-122"/>
                <a:ea typeface="楷体" panose="02010609060101010101" pitchFamily="49" charset="-122"/>
              </a:rPr>
              <a:t>除了</a:t>
            </a:r>
            <a:r>
              <a:rPr lang="en-US" altLang="zh-CN" sz="2400" i="1" dirty="0">
                <a:solidFill>
                  <a:schemeClr val="accent2"/>
                </a:solidFill>
                <a:latin typeface="Times New Roman" pitchFamily="18" charset="0"/>
                <a:ea typeface="楷体" panose="02010609060101010101" pitchFamily="49" charset="-122"/>
              </a:rPr>
              <a:t>t</a:t>
            </a:r>
            <a:r>
              <a:rPr lang="en-US" altLang="zh-CN" sz="2400" dirty="0">
                <a:solidFill>
                  <a:schemeClr val="accent2"/>
                </a:solidFill>
                <a:latin typeface="Times New Roman" pitchFamily="18" charset="0"/>
                <a:ea typeface="楷体" panose="02010609060101010101" pitchFamily="49" charset="-122"/>
              </a:rPr>
              <a:t>=0</a:t>
            </a:r>
            <a:r>
              <a:rPr lang="zh-CN" altLang="en-US" sz="2400" dirty="0">
                <a:solidFill>
                  <a:schemeClr val="accent2"/>
                </a:solidFill>
                <a:latin typeface="Times New Roman" pitchFamily="18" charset="0"/>
                <a:ea typeface="楷体" panose="02010609060101010101" pitchFamily="49" charset="-122"/>
              </a:rPr>
              <a:t>，</a:t>
            </a:r>
            <a:r>
              <a:rPr lang="en-US" altLang="zh-CN" sz="2400" i="1" dirty="0" err="1">
                <a:solidFill>
                  <a:schemeClr val="accent2"/>
                </a:solidFill>
                <a:latin typeface="Times New Roman" pitchFamily="18" charset="0"/>
                <a:ea typeface="楷体" panose="02010609060101010101" pitchFamily="49" charset="-122"/>
              </a:rPr>
              <a:t>L</a:t>
            </a:r>
            <a:r>
              <a:rPr lang="en-US" altLang="zh-CN" sz="2400" dirty="0" err="1">
                <a:solidFill>
                  <a:schemeClr val="accent2"/>
                </a:solidFill>
                <a:latin typeface="Times New Roman" pitchFamily="18" charset="0"/>
                <a:ea typeface="楷体" panose="02010609060101010101" pitchFamily="49" charset="-122"/>
              </a:rPr>
              <a:t>/</a:t>
            </a:r>
            <a:r>
              <a:rPr lang="en-US" altLang="zh-CN" sz="2400" i="1" dirty="0" err="1">
                <a:solidFill>
                  <a:schemeClr val="accent2"/>
                </a:solidFill>
                <a:latin typeface="Times New Roman" pitchFamily="18" charset="0"/>
                <a:ea typeface="楷体" panose="02010609060101010101" pitchFamily="49" charset="-122"/>
              </a:rPr>
              <a:t>c</a:t>
            </a:r>
            <a:r>
              <a:rPr lang="zh-CN" altLang="en-US" sz="2400" dirty="0">
                <a:solidFill>
                  <a:schemeClr val="accent2"/>
                </a:solidFill>
                <a:latin typeface="楷体" panose="02010609060101010101" pitchFamily="49" charset="-122"/>
                <a:ea typeface="楷体" panose="02010609060101010101" pitchFamily="49" charset="-122"/>
              </a:rPr>
              <a:t>及</a:t>
            </a:r>
            <a:r>
              <a:rPr lang="en-US" altLang="zh-CN" sz="2400" dirty="0">
                <a:solidFill>
                  <a:schemeClr val="accent2"/>
                </a:solidFill>
                <a:latin typeface="Times New Roman" pitchFamily="18" charset="0"/>
                <a:ea typeface="楷体" panose="02010609060101010101" pitchFamily="49" charset="-122"/>
              </a:rPr>
              <a:t>2</a:t>
            </a:r>
            <a:r>
              <a:rPr lang="en-US" altLang="zh-CN" sz="2400" i="1" dirty="0">
                <a:solidFill>
                  <a:schemeClr val="accent2"/>
                </a:solidFill>
                <a:latin typeface="Times New Roman" pitchFamily="18" charset="0"/>
                <a:ea typeface="楷体" panose="02010609060101010101" pitchFamily="49" charset="-122"/>
              </a:rPr>
              <a:t>L/c</a:t>
            </a:r>
            <a:r>
              <a:rPr lang="zh-CN" altLang="en-US" sz="2400" dirty="0">
                <a:solidFill>
                  <a:schemeClr val="accent2"/>
                </a:solidFill>
                <a:latin typeface="楷体" panose="02010609060101010101" pitchFamily="49" charset="-122"/>
                <a:ea typeface="楷体" panose="02010609060101010101" pitchFamily="49" charset="-122"/>
              </a:rPr>
              <a:t>点之外，</a:t>
            </a:r>
            <a:r>
              <a:rPr lang="en-US" altLang="zh-CN" sz="2400" i="1" dirty="0">
                <a:solidFill>
                  <a:schemeClr val="accent2"/>
                </a:solidFill>
                <a:latin typeface="Times New Roman" pitchFamily="18" charset="0"/>
                <a:ea typeface="楷体" panose="02010609060101010101" pitchFamily="49" charset="-122"/>
              </a:rPr>
              <a:t>A</a:t>
            </a:r>
            <a:r>
              <a:rPr lang="en-US" altLang="zh-CN" sz="2400" dirty="0">
                <a:solidFill>
                  <a:schemeClr val="accent2"/>
                </a:solidFill>
                <a:latin typeface="Times New Roman" pitchFamily="18" charset="0"/>
                <a:ea typeface="楷体" panose="02010609060101010101" pitchFamily="49" charset="-122"/>
              </a:rPr>
              <a:t>(</a:t>
            </a:r>
            <a:r>
              <a:rPr lang="en-US" altLang="zh-CN" sz="2400" i="1" dirty="0">
                <a:solidFill>
                  <a:schemeClr val="accent2"/>
                </a:solidFill>
                <a:latin typeface="Times New Roman" pitchFamily="18" charset="0"/>
                <a:ea typeface="楷体" panose="02010609060101010101" pitchFamily="49" charset="-122"/>
              </a:rPr>
              <a:t>t</a:t>
            </a:r>
            <a:r>
              <a:rPr lang="en-US" altLang="zh-CN" sz="2400" dirty="0">
                <a:solidFill>
                  <a:schemeClr val="accent2"/>
                </a:solidFill>
                <a:latin typeface="Times New Roman" pitchFamily="18" charset="0"/>
                <a:ea typeface="楷体" panose="02010609060101010101" pitchFamily="49" charset="-122"/>
              </a:rPr>
              <a:t>)</a:t>
            </a:r>
            <a:r>
              <a:rPr lang="zh-CN" altLang="en-US" sz="2400" dirty="0">
                <a:solidFill>
                  <a:schemeClr val="accent2"/>
                </a:solidFill>
                <a:latin typeface="楷体" panose="02010609060101010101" pitchFamily="49" charset="-122"/>
                <a:ea typeface="楷体" panose="02010609060101010101" pitchFamily="49" charset="-122"/>
              </a:rPr>
              <a:t>具有</a:t>
            </a:r>
            <a:r>
              <a:rPr lang="en-US" altLang="zh-CN" sz="2400" dirty="0">
                <a:solidFill>
                  <a:schemeClr val="accent2"/>
                </a:solidFill>
                <a:latin typeface="Times New Roman" pitchFamily="18" charset="0"/>
                <a:ea typeface="楷体" panose="02010609060101010101" pitchFamily="49" charset="-122"/>
              </a:rPr>
              <a:t>2</a:t>
            </a:r>
            <a:r>
              <a:rPr lang="en-US" altLang="zh-CN" sz="2400" i="1" dirty="0">
                <a:solidFill>
                  <a:schemeClr val="accent2"/>
                </a:solidFill>
                <a:latin typeface="Times New Roman" pitchFamily="18" charset="0"/>
                <a:ea typeface="楷体" panose="02010609060101010101" pitchFamily="49" charset="-122"/>
              </a:rPr>
              <a:t>N</a:t>
            </a:r>
            <a:r>
              <a:rPr lang="en-US" altLang="zh-CN" sz="2400" dirty="0">
                <a:solidFill>
                  <a:schemeClr val="accent2"/>
                </a:solidFill>
                <a:latin typeface="Times New Roman" pitchFamily="18" charset="0"/>
                <a:ea typeface="楷体" panose="02010609060101010101" pitchFamily="49" charset="-122"/>
              </a:rPr>
              <a:t>-1</a:t>
            </a:r>
            <a:r>
              <a:rPr lang="zh-CN" altLang="en-US" sz="2400" dirty="0">
                <a:solidFill>
                  <a:schemeClr val="accent2"/>
                </a:solidFill>
                <a:latin typeface="楷体" panose="02010609060101010101" pitchFamily="49" charset="-122"/>
                <a:ea typeface="楷体" panose="02010609060101010101" pitchFamily="49" charset="-122"/>
              </a:rPr>
              <a:t>次极大值</a:t>
            </a:r>
            <a:r>
              <a:rPr lang="zh-CN" altLang="en-US" sz="2400" dirty="0">
                <a:latin typeface="楷体" panose="02010609060101010101" pitchFamily="49" charset="-122"/>
                <a:ea typeface="楷体" panose="02010609060101010101" pitchFamily="49" charset="-122"/>
              </a:rPr>
              <a:t>。</a:t>
            </a:r>
          </a:p>
        </p:txBody>
      </p:sp>
      <p:sp>
        <p:nvSpPr>
          <p:cNvPr id="390155" name="Rectangle 11"/>
          <p:cNvSpPr>
            <a:spLocks noChangeArrowheads="1"/>
          </p:cNvSpPr>
          <p:nvPr/>
        </p:nvSpPr>
        <p:spPr bwMode="auto">
          <a:xfrm>
            <a:off x="395288" y="2060575"/>
            <a:ext cx="8588375"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400" dirty="0">
                <a:latin typeface="楷体" panose="02010609060101010101" pitchFamily="49" charset="-122"/>
                <a:ea typeface="楷体" panose="02010609060101010101" pitchFamily="49" charset="-122"/>
              </a:rPr>
              <a:t>在</a:t>
            </a:r>
            <a:r>
              <a:rPr lang="en-US" altLang="zh-CN" sz="2400" i="1" dirty="0">
                <a:latin typeface="Times New Roman" pitchFamily="18" charset="0"/>
                <a:ea typeface="楷体" panose="02010609060101010101" pitchFamily="49" charset="-122"/>
              </a:rPr>
              <a:t>t</a:t>
            </a:r>
            <a:r>
              <a:rPr lang="en-US" altLang="zh-CN" sz="2400" dirty="0">
                <a:latin typeface="Times New Roman" pitchFamily="18" charset="0"/>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和</a:t>
            </a:r>
            <a:r>
              <a:rPr lang="en-US" altLang="zh-CN" sz="2400" i="1" dirty="0">
                <a:latin typeface="Times New Roman" pitchFamily="18" charset="0"/>
                <a:ea typeface="楷体" panose="02010609060101010101" pitchFamily="49" charset="-122"/>
              </a:rPr>
              <a:t>t</a:t>
            </a:r>
            <a:r>
              <a:rPr lang="en-US" altLang="zh-CN" sz="2400" dirty="0">
                <a:latin typeface="Times New Roman" pitchFamily="18" charset="0"/>
                <a:ea typeface="楷体" panose="02010609060101010101" pitchFamily="49" charset="-122"/>
              </a:rPr>
              <a:t>=2</a:t>
            </a:r>
            <a:r>
              <a:rPr lang="en-US" altLang="zh-CN" sz="2400" i="1" dirty="0">
                <a:latin typeface="Times New Roman" pitchFamily="18" charset="0"/>
                <a:ea typeface="楷体" panose="02010609060101010101" pitchFamily="49" charset="-122"/>
              </a:rPr>
              <a:t>L</a:t>
            </a:r>
            <a:r>
              <a:rPr lang="en-US" altLang="zh-CN" sz="2400" dirty="0">
                <a:latin typeface="Times New Roman" pitchFamily="18" charset="0"/>
                <a:ea typeface="楷体" panose="02010609060101010101" pitchFamily="49" charset="-122"/>
              </a:rPr>
              <a:t>/</a:t>
            </a:r>
            <a:r>
              <a:rPr lang="en-US" altLang="zh-CN" sz="2400" i="1" dirty="0">
                <a:latin typeface="Times New Roman" pitchFamily="18" charset="0"/>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时的极大值，称为主脉冲。</a:t>
            </a:r>
          </a:p>
          <a:p>
            <a:pPr algn="l" eaLnBrk="1" hangingPunct="1">
              <a:lnSpc>
                <a:spcPct val="130000"/>
              </a:lnSpc>
              <a:spcBef>
                <a:spcPct val="5000"/>
              </a:spcBef>
            </a:pPr>
            <a:r>
              <a:rPr lang="zh-CN" altLang="en-US" sz="2400" dirty="0">
                <a:latin typeface="楷体" panose="02010609060101010101" pitchFamily="49" charset="-122"/>
                <a:ea typeface="楷体" panose="02010609060101010101" pitchFamily="49" charset="-122"/>
              </a:rPr>
              <a:t>在两个相邻主脉冲之间，共有</a:t>
            </a:r>
            <a:r>
              <a:rPr lang="en-US" altLang="zh-CN" sz="2400" dirty="0">
                <a:latin typeface="楷体" panose="02010609060101010101" pitchFamily="49" charset="-122"/>
                <a:ea typeface="楷体" panose="02010609060101010101" pitchFamily="49" charset="-122"/>
              </a:rPr>
              <a:t>2</a:t>
            </a:r>
            <a:r>
              <a:rPr lang="en-US" altLang="zh-CN" sz="2400" i="1"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个零点，并有</a:t>
            </a:r>
            <a:r>
              <a:rPr lang="en-US" altLang="zh-CN" sz="2400" dirty="0">
                <a:latin typeface="楷体" panose="02010609060101010101" pitchFamily="49" charset="-122"/>
                <a:ea typeface="楷体" panose="02010609060101010101" pitchFamily="49" charset="-122"/>
              </a:rPr>
              <a:t>2</a:t>
            </a:r>
            <a:r>
              <a:rPr lang="en-US" altLang="zh-CN" sz="2400" i="1"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个次极大值，称为次脉冲。</a:t>
            </a:r>
          </a:p>
        </p:txBody>
      </p:sp>
      <p:sp>
        <p:nvSpPr>
          <p:cNvPr id="390156" name="Rectangle 12"/>
          <p:cNvSpPr>
            <a:spLocks noChangeArrowheads="1"/>
          </p:cNvSpPr>
          <p:nvPr/>
        </p:nvSpPr>
        <p:spPr bwMode="auto">
          <a:xfrm>
            <a:off x="468313" y="5157788"/>
            <a:ext cx="78216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激光器的输出是间隔为</a:t>
            </a:r>
            <a:r>
              <a:rPr lang="en-US" altLang="zh-CN" i="1" dirty="0">
                <a:latin typeface="楷体" panose="02010609060101010101" pitchFamily="49" charset="-122"/>
                <a:ea typeface="楷体" panose="02010609060101010101" pitchFamily="49" charset="-122"/>
                <a:cs typeface="Times New Roman" pitchFamily="18" charset="0"/>
              </a:rPr>
              <a:t>τ</a:t>
            </a:r>
            <a:r>
              <a:rPr lang="en-US" altLang="zh-CN" dirty="0">
                <a:latin typeface="楷体" panose="02010609060101010101" pitchFamily="49" charset="-122"/>
                <a:ea typeface="楷体" panose="02010609060101010101" pitchFamily="49" charset="-122"/>
              </a:rPr>
              <a:t>=2</a:t>
            </a:r>
            <a:r>
              <a:rPr lang="en-US" altLang="zh-CN" i="1" dirty="0">
                <a:latin typeface="楷体" panose="02010609060101010101" pitchFamily="49" charset="-122"/>
                <a:ea typeface="楷体" panose="02010609060101010101" pitchFamily="49" charset="-122"/>
              </a:rPr>
              <a:t>L/c</a:t>
            </a:r>
            <a:r>
              <a:rPr lang="zh-CN" altLang="en-US" dirty="0">
                <a:latin typeface="楷体" panose="02010609060101010101" pitchFamily="49" charset="-122"/>
                <a:ea typeface="楷体" panose="02010609060101010101" pitchFamily="49" charset="-122"/>
              </a:rPr>
              <a:t>的规则脉冲序列。</a:t>
            </a:r>
          </a:p>
        </p:txBody>
      </p:sp>
      <p:sp>
        <p:nvSpPr>
          <p:cNvPr id="390157" name="Rectangle 13"/>
          <p:cNvSpPr>
            <a:spLocks noChangeArrowheads="1"/>
          </p:cNvSpPr>
          <p:nvPr/>
        </p:nvSpPr>
        <p:spPr bwMode="auto">
          <a:xfrm>
            <a:off x="250825" y="4437063"/>
            <a:ext cx="411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800" dirty="0">
                <a:solidFill>
                  <a:srgbClr val="CC0000"/>
                </a:solidFill>
                <a:latin typeface="Times New Roman" pitchFamily="18" charset="0"/>
                <a:ea typeface="楷体" panose="02010609060101010101" pitchFamily="49" charset="-122"/>
              </a:rPr>
              <a:t>通过分析可知以下性质：</a:t>
            </a:r>
          </a:p>
        </p:txBody>
      </p:sp>
      <p:sp>
        <p:nvSpPr>
          <p:cNvPr id="390158" name="Rectangle 14"/>
          <p:cNvSpPr>
            <a:spLocks noChangeArrowheads="1"/>
          </p:cNvSpPr>
          <p:nvPr/>
        </p:nvSpPr>
        <p:spPr bwMode="auto">
          <a:xfrm>
            <a:off x="333375" y="3789363"/>
            <a:ext cx="8810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r>
              <a:rPr lang="zh-CN" altLang="en-US" dirty="0">
                <a:ea typeface="楷体" panose="02010609060101010101" pitchFamily="49" charset="-122"/>
              </a:rPr>
              <a:t>所以</a:t>
            </a:r>
            <a:r>
              <a:rPr lang="zh-CN" altLang="en-US" dirty="0">
                <a:solidFill>
                  <a:srgbClr val="0033CC"/>
                </a:solidFill>
                <a:ea typeface="楷体" panose="02010609060101010101" pitchFamily="49" charset="-122"/>
              </a:rPr>
              <a:t>锁模振荡也可以理解为只有一个光脉冲在腔内来回传播</a:t>
            </a:r>
          </a:p>
        </p:txBody>
      </p:sp>
    </p:spTree>
    <p:extLst>
      <p:ext uri="{BB962C8B-B14F-4D97-AF65-F5344CB8AC3E}">
        <p14:creationId xmlns:p14="http://schemas.microsoft.com/office/powerpoint/2010/main" val="12849704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54"/>
                                        </p:tgtEl>
                                        <p:attrNameLst>
                                          <p:attrName>style.visibility</p:attrName>
                                        </p:attrNameLst>
                                      </p:cBhvr>
                                      <p:to>
                                        <p:strVal val="visible"/>
                                      </p:to>
                                    </p:set>
                                    <p:anim calcmode="lin" valueType="num">
                                      <p:cBhvr additive="base">
                                        <p:cTn id="7" dur="500" fill="hold"/>
                                        <p:tgtEl>
                                          <p:spTgt spid="390154"/>
                                        </p:tgtEl>
                                        <p:attrNameLst>
                                          <p:attrName>ppt_x</p:attrName>
                                        </p:attrNameLst>
                                      </p:cBhvr>
                                      <p:tavLst>
                                        <p:tav tm="0">
                                          <p:val>
                                            <p:strVal val="0-#ppt_w/2"/>
                                          </p:val>
                                        </p:tav>
                                        <p:tav tm="100000">
                                          <p:val>
                                            <p:strVal val="#ppt_x"/>
                                          </p:val>
                                        </p:tav>
                                      </p:tavLst>
                                    </p:anim>
                                    <p:anim calcmode="lin" valueType="num">
                                      <p:cBhvr additive="base">
                                        <p:cTn id="8" dur="500" fill="hold"/>
                                        <p:tgtEl>
                                          <p:spTgt spid="390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55"/>
                                        </p:tgtEl>
                                        <p:attrNameLst>
                                          <p:attrName>style.visibility</p:attrName>
                                        </p:attrNameLst>
                                      </p:cBhvr>
                                      <p:to>
                                        <p:strVal val="visible"/>
                                      </p:to>
                                    </p:set>
                                    <p:anim calcmode="lin" valueType="num">
                                      <p:cBhvr additive="base">
                                        <p:cTn id="13" dur="500" fill="hold"/>
                                        <p:tgtEl>
                                          <p:spTgt spid="390155"/>
                                        </p:tgtEl>
                                        <p:attrNameLst>
                                          <p:attrName>ppt_x</p:attrName>
                                        </p:attrNameLst>
                                      </p:cBhvr>
                                      <p:tavLst>
                                        <p:tav tm="0">
                                          <p:val>
                                            <p:strVal val="0-#ppt_w/2"/>
                                          </p:val>
                                        </p:tav>
                                        <p:tav tm="100000">
                                          <p:val>
                                            <p:strVal val="#ppt_x"/>
                                          </p:val>
                                        </p:tav>
                                      </p:tavLst>
                                    </p:anim>
                                    <p:anim calcmode="lin" valueType="num">
                                      <p:cBhvr additive="base">
                                        <p:cTn id="14" dur="500" fill="hold"/>
                                        <p:tgtEl>
                                          <p:spTgt spid="3901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1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0157"/>
                                        </p:tgtEl>
                                        <p:attrNameLst>
                                          <p:attrName>style.visibility</p:attrName>
                                        </p:attrNameLst>
                                      </p:cBhvr>
                                      <p:to>
                                        <p:strVal val="visible"/>
                                      </p:to>
                                    </p:set>
                                    <p:anim calcmode="lin" valueType="num">
                                      <p:cBhvr additive="base">
                                        <p:cTn id="23" dur="500" fill="hold"/>
                                        <p:tgtEl>
                                          <p:spTgt spid="390157"/>
                                        </p:tgtEl>
                                        <p:attrNameLst>
                                          <p:attrName>ppt_x</p:attrName>
                                        </p:attrNameLst>
                                      </p:cBhvr>
                                      <p:tavLst>
                                        <p:tav tm="0">
                                          <p:val>
                                            <p:strVal val="#ppt_x"/>
                                          </p:val>
                                        </p:tav>
                                        <p:tav tm="100000">
                                          <p:val>
                                            <p:strVal val="#ppt_x"/>
                                          </p:val>
                                        </p:tav>
                                      </p:tavLst>
                                    </p:anim>
                                    <p:anim calcmode="lin" valueType="num">
                                      <p:cBhvr additive="base">
                                        <p:cTn id="24" dur="500" fill="hold"/>
                                        <p:tgtEl>
                                          <p:spTgt spid="39015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90156"/>
                                        </p:tgtEl>
                                        <p:attrNameLst>
                                          <p:attrName>style.visibility</p:attrName>
                                        </p:attrNameLst>
                                      </p:cBhvr>
                                      <p:to>
                                        <p:strVal val="visible"/>
                                      </p:to>
                                    </p:set>
                                    <p:anim calcmode="lin" valueType="num">
                                      <p:cBhvr additive="base">
                                        <p:cTn id="29" dur="500" fill="hold"/>
                                        <p:tgtEl>
                                          <p:spTgt spid="390156"/>
                                        </p:tgtEl>
                                        <p:attrNameLst>
                                          <p:attrName>ppt_x</p:attrName>
                                        </p:attrNameLst>
                                      </p:cBhvr>
                                      <p:tavLst>
                                        <p:tav tm="0">
                                          <p:val>
                                            <p:strVal val="0-#ppt_w/2"/>
                                          </p:val>
                                        </p:tav>
                                        <p:tav tm="100000">
                                          <p:val>
                                            <p:strVal val="#ppt_x"/>
                                          </p:val>
                                        </p:tav>
                                      </p:tavLst>
                                    </p:anim>
                                    <p:anim calcmode="lin" valueType="num">
                                      <p:cBhvr additive="base">
                                        <p:cTn id="30" dur="500" fill="hold"/>
                                        <p:tgtEl>
                                          <p:spTgt spid="390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4" grpId="0" autoUpdateAnimBg="0"/>
      <p:bldP spid="390155" grpId="0" autoUpdateAnimBg="0"/>
      <p:bldP spid="390156" grpId="0" autoUpdateAnimBg="0"/>
      <p:bldP spid="390157" grpId="0"/>
      <p:bldP spid="390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468313" y="5734050"/>
            <a:ext cx="8497887" cy="5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sz="2000" b="0" dirty="0">
                <a:solidFill>
                  <a:schemeClr val="accent2"/>
                </a:solidFill>
                <a:ea typeface="黑体" pitchFamily="49" charset="-122"/>
                <a:sym typeface="Symbol" pitchFamily="18" charset="2"/>
              </a:rPr>
              <a:t></a:t>
            </a:r>
            <a:r>
              <a:rPr lang="en-US" altLang="zh-CN" b="0" dirty="0">
                <a:ea typeface="黑体" pitchFamily="49" charset="-122"/>
                <a:sym typeface="Symbol" pitchFamily="18" charset="2"/>
              </a:rPr>
              <a:t>  </a:t>
            </a:r>
            <a:r>
              <a:rPr lang="zh-CN" altLang="en-US" dirty="0">
                <a:solidFill>
                  <a:schemeClr val="accent2"/>
                </a:solidFill>
                <a:latin typeface="楷体" panose="02010609060101010101" pitchFamily="49" charset="-122"/>
                <a:ea typeface="楷体" panose="02010609060101010101" pitchFamily="49" charset="-122"/>
                <a:sym typeface="Monotype Sorts"/>
              </a:rPr>
              <a:t>谐振腔设计 </a:t>
            </a:r>
            <a:r>
              <a:rPr lang="zh-CN" altLang="en-US" sz="2000" dirty="0">
                <a:latin typeface="楷体" panose="02010609060101010101" pitchFamily="49" charset="-122"/>
                <a:ea typeface="楷体" panose="02010609060101010101" pitchFamily="49" charset="-122"/>
                <a:sym typeface="Symbol" pitchFamily="18" charset="2"/>
              </a:rPr>
              <a:t></a:t>
            </a:r>
            <a:r>
              <a:rPr lang="zh-CN" altLang="en-US" dirty="0">
                <a:latin typeface="楷体" panose="02010609060101010101" pitchFamily="49" charset="-122"/>
                <a:ea typeface="楷体" panose="02010609060101010101" pitchFamily="49" charset="-122"/>
                <a:sym typeface="Symbol" pitchFamily="18" charset="2"/>
              </a:rPr>
              <a:t>  </a:t>
            </a:r>
            <a:r>
              <a:rPr lang="zh-CN" altLang="en-US" dirty="0">
                <a:latin typeface="楷体" panose="02010609060101010101" pitchFamily="49" charset="-122"/>
                <a:ea typeface="楷体" panose="02010609060101010101" pitchFamily="49" charset="-122"/>
                <a:sym typeface="Monotype Sorts"/>
              </a:rPr>
              <a:t>小孔光阑  </a:t>
            </a:r>
            <a:r>
              <a:rPr lang="zh-CN" altLang="en-US" sz="2000" dirty="0">
                <a:latin typeface="楷体" panose="02010609060101010101" pitchFamily="49" charset="-122"/>
                <a:ea typeface="楷体" panose="02010609060101010101" pitchFamily="49" charset="-122"/>
                <a:sym typeface="Symbol" pitchFamily="18" charset="2"/>
              </a:rPr>
              <a:t>  </a:t>
            </a:r>
            <a:r>
              <a:rPr lang="zh-CN" altLang="en-US" dirty="0">
                <a:latin typeface="楷体" panose="02010609060101010101" pitchFamily="49" charset="-122"/>
                <a:ea typeface="楷体" panose="02010609060101010101" pitchFamily="49" charset="-122"/>
                <a:sym typeface="Monotype Sorts"/>
              </a:rPr>
              <a:t>非稳腔  </a:t>
            </a:r>
            <a:r>
              <a:rPr lang="zh-CN" altLang="en-US" sz="2000" dirty="0">
                <a:latin typeface="楷体" panose="02010609060101010101" pitchFamily="49" charset="-122"/>
                <a:ea typeface="楷体" panose="02010609060101010101" pitchFamily="49" charset="-122"/>
                <a:sym typeface="Symbol" pitchFamily="18" charset="2"/>
              </a:rPr>
              <a:t></a:t>
            </a:r>
            <a:r>
              <a:rPr lang="zh-CN" altLang="en-US" dirty="0">
                <a:latin typeface="楷体" panose="02010609060101010101" pitchFamily="49" charset="-122"/>
                <a:ea typeface="楷体" panose="02010609060101010101" pitchFamily="49" charset="-122"/>
                <a:sym typeface="Monotype Sorts"/>
              </a:rPr>
              <a:t> 微调谐振腔</a:t>
            </a:r>
          </a:p>
        </p:txBody>
      </p:sp>
      <p:pic>
        <p:nvPicPr>
          <p:cNvPr id="326660" name="Picture 4" descr="腔衍射损耗"/>
          <p:cNvPicPr>
            <a:picLocks noChangeAspect="1" noChangeArrowheads="1"/>
          </p:cNvPicPr>
          <p:nvPr/>
        </p:nvPicPr>
        <p:blipFill>
          <a:blip r:embed="rId3">
            <a:lum bright="-18000" contrast="36000"/>
            <a:extLst>
              <a:ext uri="{28A0092B-C50C-407E-A947-70E740481C1C}">
                <a14:useLocalDpi xmlns:a14="http://schemas.microsoft.com/office/drawing/2010/main" val="0"/>
              </a:ext>
            </a:extLst>
          </a:blip>
          <a:srcRect l="10381" t="8728" r="8650" b="3999"/>
          <a:stretch>
            <a:fillRect/>
          </a:stretch>
        </p:blipFill>
        <p:spPr bwMode="auto">
          <a:xfrm>
            <a:off x="4572000" y="260350"/>
            <a:ext cx="435292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6661" name="Text Box 5"/>
          <p:cNvSpPr txBox="1">
            <a:spLocks noChangeArrowheads="1"/>
          </p:cNvSpPr>
          <p:nvPr/>
        </p:nvSpPr>
        <p:spPr bwMode="auto">
          <a:xfrm>
            <a:off x="468313" y="5084763"/>
            <a:ext cx="2663825" cy="55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ea typeface="楷体" panose="02010609060101010101" pitchFamily="49" charset="-122"/>
                <a:sym typeface="Wingdings" pitchFamily="2" charset="2"/>
              </a:rPr>
              <a:t> </a:t>
            </a:r>
            <a:r>
              <a:rPr lang="zh-CN" altLang="en-US" dirty="0">
                <a:ea typeface="楷体" panose="02010609060101010101" pitchFamily="49" charset="-122"/>
                <a:sym typeface="Monotype Sorts"/>
              </a:rPr>
              <a:t>横模</a:t>
            </a:r>
            <a:r>
              <a:rPr lang="zh-CN" altLang="en-US" dirty="0">
                <a:solidFill>
                  <a:srgbClr val="FF3399"/>
                </a:solidFill>
                <a:ea typeface="楷体" panose="02010609060101010101" pitchFamily="49" charset="-122"/>
                <a:sym typeface="Monotype Sorts"/>
              </a:rPr>
              <a:t>选择方法</a:t>
            </a:r>
            <a:endParaRPr lang="zh-CN" altLang="en-US" dirty="0">
              <a:ea typeface="楷体" panose="02010609060101010101" pitchFamily="49" charset="-122"/>
            </a:endParaRPr>
          </a:p>
        </p:txBody>
      </p:sp>
      <p:sp>
        <p:nvSpPr>
          <p:cNvPr id="326662" name="Text Box 6"/>
          <p:cNvSpPr txBox="1">
            <a:spLocks noChangeArrowheads="1"/>
          </p:cNvSpPr>
          <p:nvPr/>
        </p:nvSpPr>
        <p:spPr bwMode="auto">
          <a:xfrm>
            <a:off x="395288" y="2781300"/>
            <a:ext cx="38163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dirty="0">
                <a:latin typeface="楷体" panose="02010609060101010101" pitchFamily="49" charset="-122"/>
                <a:ea typeface="楷体" panose="02010609060101010101" pitchFamily="49" charset="-122"/>
                <a:sym typeface="Symbol" pitchFamily="18" charset="2"/>
              </a:rPr>
              <a:t>  </a:t>
            </a:r>
            <a:r>
              <a:rPr lang="zh-CN" altLang="en-US" dirty="0">
                <a:latin typeface="楷体" panose="02010609060101010101" pitchFamily="49" charset="-122"/>
                <a:ea typeface="楷体" panose="02010609060101010101" pitchFamily="49" charset="-122"/>
                <a:sym typeface="Monotype Sorts"/>
              </a:rPr>
              <a:t>尽可能</a:t>
            </a:r>
            <a:r>
              <a:rPr lang="zh-CN" altLang="en-US" dirty="0">
                <a:solidFill>
                  <a:schemeClr val="accent2"/>
                </a:solidFill>
                <a:latin typeface="楷体" panose="02010609060101010101" pitchFamily="49" charset="-122"/>
                <a:ea typeface="楷体" panose="02010609060101010101" pitchFamily="49" charset="-122"/>
                <a:sym typeface="Monotype Sorts"/>
              </a:rPr>
              <a:t>减少</a:t>
            </a:r>
            <a:r>
              <a:rPr lang="zh-CN" altLang="en-US" dirty="0">
                <a:latin typeface="楷体" panose="02010609060101010101" pitchFamily="49" charset="-122"/>
                <a:ea typeface="楷体" panose="02010609060101010101" pitchFamily="49" charset="-122"/>
                <a:sym typeface="Monotype Sorts"/>
              </a:rPr>
              <a:t>除衍射损耗外的</a:t>
            </a:r>
            <a:r>
              <a:rPr lang="zh-CN" altLang="en-US" dirty="0">
                <a:solidFill>
                  <a:schemeClr val="accent2"/>
                </a:solidFill>
                <a:latin typeface="楷体" panose="02010609060101010101" pitchFamily="49" charset="-122"/>
                <a:ea typeface="楷体" panose="02010609060101010101" pitchFamily="49" charset="-122"/>
                <a:sym typeface="Monotype Sorts"/>
              </a:rPr>
              <a:t>其它损耗</a:t>
            </a:r>
            <a:r>
              <a:rPr lang="zh-CN" altLang="en-US" dirty="0">
                <a:latin typeface="楷体" panose="02010609060101010101" pitchFamily="49" charset="-122"/>
                <a:ea typeface="楷体" panose="02010609060101010101" pitchFamily="49" charset="-122"/>
                <a:sym typeface="Monotype Sorts"/>
              </a:rPr>
              <a:t>，加大衍射损耗在总损耗中的比例</a:t>
            </a:r>
          </a:p>
        </p:txBody>
      </p:sp>
      <p:grpSp>
        <p:nvGrpSpPr>
          <p:cNvPr id="2" name="Group 13"/>
          <p:cNvGrpSpPr>
            <a:grpSpLocks/>
          </p:cNvGrpSpPr>
          <p:nvPr/>
        </p:nvGrpSpPr>
        <p:grpSpPr bwMode="auto">
          <a:xfrm>
            <a:off x="468313" y="404813"/>
            <a:ext cx="3744912" cy="2473325"/>
            <a:chOff x="295" y="255"/>
            <a:chExt cx="2359" cy="1558"/>
          </a:xfrm>
        </p:grpSpPr>
        <p:sp>
          <p:nvSpPr>
            <p:cNvPr id="2056" name="Text Box 11"/>
            <p:cNvSpPr txBox="1">
              <a:spLocks noChangeArrowheads="1"/>
            </p:cNvSpPr>
            <p:nvPr/>
          </p:nvSpPr>
          <p:spPr bwMode="auto">
            <a:xfrm>
              <a:off x="295" y="255"/>
              <a:ext cx="2359" cy="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20000"/>
                </a:lnSpc>
                <a:spcBef>
                  <a:spcPct val="50000"/>
                </a:spcBef>
              </a:pPr>
              <a:r>
                <a:rPr lang="zh-CN" altLang="en-US" dirty="0">
                  <a:ea typeface="楷体" panose="02010609060101010101" pitchFamily="49" charset="-122"/>
                </a:rPr>
                <a:t>在各个横模的增益大体相同的条件下，尽量增大高阶横模与基模的衍射损耗比                </a:t>
              </a:r>
              <a:r>
                <a:rPr lang="en-US" altLang="zh-CN" dirty="0">
                  <a:ea typeface="楷体" panose="02010609060101010101" pitchFamily="49" charset="-122"/>
                </a:rPr>
                <a:t>,</a:t>
              </a:r>
              <a:r>
                <a:rPr lang="zh-CN" altLang="en-US" dirty="0">
                  <a:ea typeface="楷体" panose="02010609060101010101" pitchFamily="49" charset="-122"/>
                </a:rPr>
                <a:t>提高横模鉴别力。</a:t>
              </a:r>
            </a:p>
          </p:txBody>
        </p:sp>
        <p:graphicFrame>
          <p:nvGraphicFramePr>
            <p:cNvPr id="2050" name="Object 10"/>
            <p:cNvGraphicFramePr>
              <a:graphicFrameLocks noChangeAspect="1"/>
            </p:cNvGraphicFramePr>
            <p:nvPr/>
          </p:nvGraphicFramePr>
          <p:xfrm>
            <a:off x="1292" y="1207"/>
            <a:ext cx="682" cy="321"/>
          </p:xfrm>
          <a:graphic>
            <a:graphicData uri="http://schemas.openxmlformats.org/presentationml/2006/ole">
              <mc:AlternateContent xmlns:mc="http://schemas.openxmlformats.org/markup-compatibility/2006">
                <mc:Choice xmlns:v="urn:schemas-microsoft-com:vml" Requires="v">
                  <p:oleObj spid="_x0000_s2058" name="Equation" r:id="rId4" imgW="482400" imgH="228600" progId="Equation.DSMT4">
                    <p:embed/>
                  </p:oleObj>
                </mc:Choice>
                <mc:Fallback>
                  <p:oleObj name="Equation" r:id="rId4" imgW="48240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 y="1207"/>
                          <a:ext cx="682"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6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66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66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p:bldP spid="326661" grpId="0"/>
      <p:bldP spid="3266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571500" y="3286125"/>
            <a:ext cx="808355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多模</a:t>
            </a:r>
            <a:r>
              <a:rPr lang="en-US" altLang="zh-CN" b="0" dirty="0">
                <a:latin typeface="Times New Roman" pitchFamily="18" charset="0"/>
                <a:ea typeface="宋体" pitchFamily="2" charset="-122"/>
              </a:rPr>
              <a:t>(</a:t>
            </a:r>
            <a:r>
              <a:rPr lang="en-US" altLang="zh-CN" b="0" i="1" dirty="0">
                <a:latin typeface="Times New Roman" pitchFamily="18" charset="0"/>
                <a:ea typeface="宋体" pitchFamily="2" charset="-122"/>
              </a:rPr>
              <a:t>ω</a:t>
            </a:r>
            <a:r>
              <a:rPr lang="en-US" altLang="zh-CN" b="0" baseline="-30000" dirty="0">
                <a:latin typeface="Times New Roman" pitchFamily="18" charset="0"/>
                <a:ea typeface="宋体" pitchFamily="2" charset="-122"/>
              </a:rPr>
              <a:t>0</a:t>
            </a:r>
            <a:r>
              <a:rPr lang="en-US" altLang="zh-CN" b="0" dirty="0">
                <a:latin typeface="Times New Roman" pitchFamily="18" charset="0"/>
                <a:ea typeface="宋体" pitchFamily="2" charset="-122"/>
              </a:rPr>
              <a:t>+</a:t>
            </a:r>
            <a:r>
              <a:rPr lang="en-US" altLang="zh-CN" b="0" i="1" dirty="0">
                <a:latin typeface="Times New Roman" pitchFamily="18" charset="0"/>
                <a:ea typeface="宋体" pitchFamily="2" charset="-122"/>
              </a:rPr>
              <a:t>q</a:t>
            </a:r>
            <a:r>
              <a:rPr lang="en-US" altLang="zh-CN" b="0" dirty="0">
                <a:latin typeface="Times New Roman" pitchFamily="18" charset="0"/>
                <a:ea typeface="宋体" pitchFamily="2" charset="-122"/>
              </a:rPr>
              <a:t>△</a:t>
            </a:r>
            <a:r>
              <a:rPr lang="en-US" altLang="zh-CN" b="0" i="1" dirty="0">
                <a:latin typeface="Times New Roman" pitchFamily="18" charset="0"/>
                <a:ea typeface="宋体" pitchFamily="2" charset="-122"/>
              </a:rPr>
              <a:t>ω</a:t>
            </a:r>
            <a:r>
              <a:rPr lang="en-US" altLang="zh-CN" b="0" i="1" baseline="-30000" dirty="0">
                <a:latin typeface="Times New Roman" pitchFamily="18" charset="0"/>
                <a:ea typeface="宋体" pitchFamily="2" charset="-122"/>
              </a:rPr>
              <a:t>q</a:t>
            </a:r>
            <a:r>
              <a:rPr lang="en-US" altLang="zh-CN" b="0" dirty="0">
                <a:latin typeface="Times New Roman" pitchFamily="18" charset="0"/>
                <a:ea typeface="宋体" pitchFamily="2" charset="-122"/>
              </a:rPr>
              <a:t> )</a:t>
            </a:r>
            <a:r>
              <a:rPr lang="zh-CN" altLang="en-US" dirty="0">
                <a:latin typeface="Times New Roman" pitchFamily="18" charset="0"/>
                <a:ea typeface="楷体" panose="02010609060101010101" pitchFamily="49" charset="-122"/>
              </a:rPr>
              <a:t>激光器相位锁定的结果，实现了</a:t>
            </a:r>
            <a:r>
              <a:rPr lang="zh-CN" altLang="en-US" b="0" i="1" dirty="0">
                <a:latin typeface="宋体" pitchFamily="2" charset="-122"/>
                <a:ea typeface="宋体" pitchFamily="2" charset="-122"/>
                <a:sym typeface="Symbol" pitchFamily="18" charset="2"/>
              </a:rPr>
              <a:t></a:t>
            </a:r>
            <a:r>
              <a:rPr lang="en-US" altLang="zh-CN" b="0" i="1" baseline="-25000" dirty="0">
                <a:latin typeface="宋体" pitchFamily="2" charset="-122"/>
                <a:ea typeface="宋体" pitchFamily="2" charset="-122"/>
                <a:sym typeface="Symbol" pitchFamily="18" charset="2"/>
              </a:rPr>
              <a:t>q</a:t>
            </a:r>
            <a:r>
              <a:rPr lang="en-US" altLang="zh-CN" b="0" baseline="-25000" dirty="0">
                <a:latin typeface="宋体" pitchFamily="2" charset="-122"/>
                <a:ea typeface="宋体" pitchFamily="2" charset="-122"/>
                <a:sym typeface="Symbol" pitchFamily="18" charset="2"/>
              </a:rPr>
              <a:t>+1</a:t>
            </a:r>
            <a:r>
              <a:rPr lang="en-US" altLang="zh-CN" b="0" dirty="0">
                <a:latin typeface="Times New Roman" pitchFamily="18" charset="0"/>
                <a:ea typeface="宋体" pitchFamily="2" charset="-122"/>
              </a:rPr>
              <a:t> -</a:t>
            </a:r>
            <a:r>
              <a:rPr lang="en-US" altLang="zh-CN" b="0" i="1" dirty="0">
                <a:latin typeface="宋体" pitchFamily="2" charset="-122"/>
                <a:ea typeface="宋体" pitchFamily="2" charset="-122"/>
                <a:sym typeface="Symbol" pitchFamily="18" charset="2"/>
              </a:rPr>
              <a:t></a:t>
            </a:r>
            <a:r>
              <a:rPr lang="en-US" altLang="zh-CN" b="0" i="1" dirty="0">
                <a:latin typeface="Times New Roman" pitchFamily="18" charset="0"/>
                <a:ea typeface="宋体" pitchFamily="2" charset="-122"/>
              </a:rPr>
              <a:t> </a:t>
            </a:r>
            <a:r>
              <a:rPr lang="en-US" altLang="zh-CN" b="0" i="1" baseline="-25000" dirty="0">
                <a:latin typeface="Times New Roman" pitchFamily="18" charset="0"/>
                <a:ea typeface="宋体" pitchFamily="2" charset="-122"/>
              </a:rPr>
              <a:t>q</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常数，导致输出一个峰值功率高，脉冲宽度窄的序列脉冲。因此多纵模激光器锁模后，各振荡模发生功率耦合而不再独立。每个模的功率应看成是所有振荡模提供的。</a:t>
            </a:r>
          </a:p>
        </p:txBody>
      </p:sp>
      <p:grpSp>
        <p:nvGrpSpPr>
          <p:cNvPr id="2" name="Group 9"/>
          <p:cNvGrpSpPr>
            <a:grpSpLocks/>
          </p:cNvGrpSpPr>
          <p:nvPr/>
        </p:nvGrpSpPr>
        <p:grpSpPr bwMode="auto">
          <a:xfrm>
            <a:off x="571500" y="1714501"/>
            <a:ext cx="8154988" cy="1058863"/>
            <a:chOff x="385" y="1207"/>
            <a:chExt cx="5137" cy="667"/>
          </a:xfrm>
        </p:grpSpPr>
        <p:sp>
          <p:nvSpPr>
            <p:cNvPr id="9224" name="Rectangle 5"/>
            <p:cNvSpPr>
              <a:spLocks noChangeArrowheads="1"/>
            </p:cNvSpPr>
            <p:nvPr/>
          </p:nvSpPr>
          <p:spPr bwMode="auto">
            <a:xfrm>
              <a:off x="385" y="1207"/>
              <a:ext cx="5137"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输出脉冲的峰值功率正比于         ，因此，由于锁模，峰值功率增大了</a:t>
              </a:r>
              <a:r>
                <a:rPr lang="en-US" altLang="zh-CN" dirty="0">
                  <a:latin typeface="楷体" panose="02010609060101010101" pitchFamily="49" charset="-122"/>
                  <a:ea typeface="楷体" panose="02010609060101010101" pitchFamily="49" charset="-122"/>
                </a:rPr>
                <a:t>2</a:t>
              </a:r>
              <a:r>
                <a:rPr lang="en-US" altLang="zh-CN" i="1" dirty="0">
                  <a:latin typeface="楷体" panose="02010609060101010101" pitchFamily="49" charset="-122"/>
                  <a:ea typeface="楷体" panose="02010609060101010101" pitchFamily="49" charset="-122"/>
                </a:rPr>
                <a:t>N</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倍。 </a:t>
              </a:r>
            </a:p>
          </p:txBody>
        </p:sp>
        <p:graphicFrame>
          <p:nvGraphicFramePr>
            <p:cNvPr id="9219" name="Object 4"/>
            <p:cNvGraphicFramePr>
              <a:graphicFrameLocks noChangeAspect="1"/>
            </p:cNvGraphicFramePr>
            <p:nvPr/>
          </p:nvGraphicFramePr>
          <p:xfrm>
            <a:off x="3424" y="1253"/>
            <a:ext cx="816" cy="335"/>
          </p:xfrm>
          <a:graphic>
            <a:graphicData uri="http://schemas.openxmlformats.org/presentationml/2006/ole">
              <mc:AlternateContent xmlns:mc="http://schemas.openxmlformats.org/markup-compatibility/2006">
                <mc:Choice xmlns:v="urn:schemas-microsoft-com:vml" Requires="v">
                  <p:oleObj spid="_x0000_s71684" name="公式" r:id="rId4" imgW="774360" imgH="241200" progId="Equation.3">
                    <p:embed/>
                  </p:oleObj>
                </mc:Choice>
                <mc:Fallback>
                  <p:oleObj name="公式" r:id="rId4" imgW="7743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 y="1253"/>
                          <a:ext cx="81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611188" y="620713"/>
            <a:ext cx="7705725" cy="725487"/>
            <a:chOff x="385" y="436"/>
            <a:chExt cx="4854" cy="457"/>
          </a:xfrm>
        </p:grpSpPr>
        <p:sp>
          <p:nvSpPr>
            <p:cNvPr id="9223" name="Text Box 6"/>
            <p:cNvSpPr txBox="1">
              <a:spLocks noChangeArrowheads="1"/>
            </p:cNvSpPr>
            <p:nvPr/>
          </p:nvSpPr>
          <p:spPr bwMode="auto">
            <a:xfrm>
              <a:off x="385" y="482"/>
              <a:ext cx="485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每个脉冲的宽度</a:t>
              </a:r>
            </a:p>
          </p:txBody>
        </p:sp>
        <p:graphicFrame>
          <p:nvGraphicFramePr>
            <p:cNvPr id="9218" name="Object 7"/>
            <p:cNvGraphicFramePr>
              <a:graphicFrameLocks noChangeAspect="1"/>
            </p:cNvGraphicFramePr>
            <p:nvPr/>
          </p:nvGraphicFramePr>
          <p:xfrm>
            <a:off x="2336" y="436"/>
            <a:ext cx="1152" cy="457"/>
          </p:xfrm>
          <a:graphic>
            <a:graphicData uri="http://schemas.openxmlformats.org/presentationml/2006/ole">
              <mc:AlternateContent xmlns:mc="http://schemas.openxmlformats.org/markup-compatibility/2006">
                <mc:Choice xmlns:v="urn:schemas-microsoft-com:vml" Requires="v">
                  <p:oleObj spid="_x0000_s71685" name="公式" r:id="rId6" imgW="825480" imgH="266400" progId="Equation.3">
                    <p:embed/>
                  </p:oleObj>
                </mc:Choice>
                <mc:Fallback>
                  <p:oleObj name="公式" r:id="rId6" imgW="82548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 y="436"/>
                          <a:ext cx="1152" cy="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083184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91170">
                                            <p:txEl>
                                              <p:pRg st="0" end="0"/>
                                            </p:txEl>
                                          </p:spTgt>
                                        </p:tgtEl>
                                        <p:attrNameLst>
                                          <p:attrName>style.visibility</p:attrName>
                                        </p:attrNameLst>
                                      </p:cBhvr>
                                      <p:to>
                                        <p:strVal val="visible"/>
                                      </p:to>
                                    </p:set>
                                    <p:anim calcmode="lin" valueType="num">
                                      <p:cBhvr additive="base">
                                        <p:cTn id="15"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11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Rectangle 4"/>
          <p:cNvSpPr>
            <a:spLocks noChangeArrowheads="1"/>
          </p:cNvSpPr>
          <p:nvPr/>
        </p:nvSpPr>
        <p:spPr bwMode="auto">
          <a:xfrm>
            <a:off x="0" y="117475"/>
            <a:ext cx="449580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spcBef>
                <a:spcPct val="50000"/>
              </a:spcBef>
            </a:pPr>
            <a:r>
              <a:rPr lang="zh-CN" altLang="en-US" sz="2800" dirty="0">
                <a:solidFill>
                  <a:srgbClr val="FF00FF"/>
                </a:solidFill>
                <a:latin typeface="Times New Roman" pitchFamily="18" charset="0"/>
                <a:ea typeface="楷体" panose="02010609060101010101" pitchFamily="49" charset="-122"/>
              </a:rPr>
              <a:t>三、实现锁模的方法</a:t>
            </a:r>
          </a:p>
        </p:txBody>
      </p:sp>
      <p:sp>
        <p:nvSpPr>
          <p:cNvPr id="394245" name="Text Box 5"/>
          <p:cNvSpPr txBox="1">
            <a:spLocks noChangeArrowheads="1"/>
          </p:cNvSpPr>
          <p:nvPr/>
        </p:nvSpPr>
        <p:spPr bwMode="auto">
          <a:xfrm>
            <a:off x="323850" y="908050"/>
            <a:ext cx="8569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ea typeface="楷体" panose="02010609060101010101" pitchFamily="49" charset="-122"/>
              </a:rPr>
              <a:t>    </a:t>
            </a:r>
            <a:r>
              <a:rPr lang="zh-CN" altLang="en-US" dirty="0">
                <a:ea typeface="楷体" panose="02010609060101010101" pitchFamily="49" charset="-122"/>
              </a:rPr>
              <a:t>目前采用的锁模方法可分为</a:t>
            </a:r>
            <a:r>
              <a:rPr lang="zh-CN" altLang="en-US" dirty="0">
                <a:solidFill>
                  <a:srgbClr val="CC0000"/>
                </a:solidFill>
                <a:ea typeface="楷体" panose="02010609060101010101" pitchFamily="49" charset="-122"/>
              </a:rPr>
              <a:t>主动锁模</a:t>
            </a:r>
            <a:r>
              <a:rPr lang="zh-CN" altLang="en-US" dirty="0">
                <a:ea typeface="楷体" panose="02010609060101010101" pitchFamily="49" charset="-122"/>
              </a:rPr>
              <a:t>、</a:t>
            </a:r>
            <a:r>
              <a:rPr lang="zh-CN" altLang="en-US" dirty="0">
                <a:solidFill>
                  <a:srgbClr val="CC0000"/>
                </a:solidFill>
                <a:ea typeface="楷体" panose="02010609060101010101" pitchFamily="49" charset="-122"/>
              </a:rPr>
              <a:t>被动锁模</a:t>
            </a:r>
            <a:r>
              <a:rPr lang="zh-CN" altLang="en-US" dirty="0">
                <a:ea typeface="楷体" panose="02010609060101010101" pitchFamily="49" charset="-122"/>
              </a:rPr>
              <a:t>与</a:t>
            </a:r>
            <a:r>
              <a:rPr lang="zh-CN" altLang="en-US" dirty="0">
                <a:solidFill>
                  <a:srgbClr val="CC0000"/>
                </a:solidFill>
                <a:ea typeface="楷体" panose="02010609060101010101" pitchFamily="49" charset="-122"/>
              </a:rPr>
              <a:t>自锁模。</a:t>
            </a:r>
          </a:p>
        </p:txBody>
      </p:sp>
      <p:sp>
        <p:nvSpPr>
          <p:cNvPr id="394246" name="Text Box 6"/>
          <p:cNvSpPr txBox="1">
            <a:spLocks noChangeArrowheads="1"/>
          </p:cNvSpPr>
          <p:nvPr/>
        </p:nvSpPr>
        <p:spPr bwMode="auto">
          <a:xfrm>
            <a:off x="755650" y="1844675"/>
            <a:ext cx="2592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latin typeface="Times New Roman" pitchFamily="18" charset="0"/>
                <a:ea typeface="楷体" panose="02010609060101010101" pitchFamily="49" charset="-122"/>
              </a:rPr>
              <a:t>1.</a:t>
            </a:r>
            <a:r>
              <a:rPr lang="zh-CN" altLang="en-US" dirty="0">
                <a:ea typeface="楷体" panose="02010609060101010101" pitchFamily="49" charset="-122"/>
              </a:rPr>
              <a:t>主动锁模</a:t>
            </a:r>
          </a:p>
        </p:txBody>
      </p:sp>
      <p:sp>
        <p:nvSpPr>
          <p:cNvPr id="394247" name="Text Box 7"/>
          <p:cNvSpPr txBox="1">
            <a:spLocks noChangeArrowheads="1"/>
          </p:cNvSpPr>
          <p:nvPr/>
        </p:nvSpPr>
        <p:spPr bwMode="auto">
          <a:xfrm>
            <a:off x="827088" y="2492375"/>
            <a:ext cx="403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latin typeface="Times New Roman" pitchFamily="18" charset="0"/>
                <a:ea typeface="楷体" panose="02010609060101010101" pitchFamily="49" charset="-122"/>
              </a:rPr>
              <a:t>a.</a:t>
            </a:r>
            <a:r>
              <a:rPr lang="en-US" altLang="zh-CN" dirty="0">
                <a:ea typeface="楷体" panose="02010609060101010101" pitchFamily="49" charset="-122"/>
              </a:rPr>
              <a:t> </a:t>
            </a:r>
            <a:r>
              <a:rPr lang="zh-CN" altLang="en-US" dirty="0">
                <a:ea typeface="楷体" panose="02010609060101010101" pitchFamily="49" charset="-122"/>
              </a:rPr>
              <a:t>振幅调制锁模</a:t>
            </a:r>
          </a:p>
        </p:txBody>
      </p:sp>
      <p:sp>
        <p:nvSpPr>
          <p:cNvPr id="394248" name="Text Box 8"/>
          <p:cNvSpPr txBox="1">
            <a:spLocks noChangeArrowheads="1"/>
          </p:cNvSpPr>
          <p:nvPr/>
        </p:nvSpPr>
        <p:spPr bwMode="auto">
          <a:xfrm>
            <a:off x="1187450" y="3141663"/>
            <a:ext cx="7129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zh-CN" altLang="en-US" dirty="0">
                <a:ea typeface="楷体" panose="02010609060101010101" pitchFamily="49" charset="-122"/>
              </a:rPr>
              <a:t>调制激光工作物质的增益或腔内损耗</a:t>
            </a:r>
          </a:p>
        </p:txBody>
      </p:sp>
      <p:sp>
        <p:nvSpPr>
          <p:cNvPr id="394249" name="Text Box 9"/>
          <p:cNvSpPr txBox="1">
            <a:spLocks noChangeArrowheads="1"/>
          </p:cNvSpPr>
          <p:nvPr/>
        </p:nvSpPr>
        <p:spPr bwMode="auto">
          <a:xfrm>
            <a:off x="827088" y="3716338"/>
            <a:ext cx="5327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latin typeface="Times New Roman" pitchFamily="18" charset="0"/>
                <a:ea typeface="楷体" panose="02010609060101010101" pitchFamily="49" charset="-122"/>
              </a:rPr>
              <a:t>b.</a:t>
            </a:r>
            <a:r>
              <a:rPr lang="en-US" altLang="zh-CN" dirty="0">
                <a:ea typeface="楷体" panose="02010609060101010101" pitchFamily="49" charset="-122"/>
              </a:rPr>
              <a:t> </a:t>
            </a:r>
            <a:r>
              <a:rPr lang="zh-CN" altLang="en-US" dirty="0">
                <a:ea typeface="楷体" panose="02010609060101010101" pitchFamily="49" charset="-122"/>
              </a:rPr>
              <a:t>相位调制（频率调制）锁模</a:t>
            </a:r>
          </a:p>
        </p:txBody>
      </p:sp>
      <p:sp>
        <p:nvSpPr>
          <p:cNvPr id="394250" name="Text Box 10"/>
          <p:cNvSpPr txBox="1">
            <a:spLocks noChangeArrowheads="1"/>
          </p:cNvSpPr>
          <p:nvPr/>
        </p:nvSpPr>
        <p:spPr bwMode="auto">
          <a:xfrm>
            <a:off x="755650" y="4292600"/>
            <a:ext cx="79930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ea typeface="楷体" panose="02010609060101010101" pitchFamily="49" charset="-122"/>
              </a:rPr>
              <a:t>     </a:t>
            </a:r>
            <a:r>
              <a:rPr lang="zh-CN" altLang="en-US" dirty="0">
                <a:ea typeface="楷体" panose="02010609060101010101" pitchFamily="49" charset="-122"/>
              </a:rPr>
              <a:t>利用电光晶体折射率</a:t>
            </a:r>
            <a:r>
              <a:rPr lang="en-US" altLang="zh-CN" dirty="0">
                <a:latin typeface="Times New Roman" pitchFamily="18" charset="0"/>
                <a:ea typeface="楷体" panose="02010609060101010101" pitchFamily="49" charset="-122"/>
              </a:rPr>
              <a:t>n</a:t>
            </a:r>
            <a:r>
              <a:rPr lang="zh-CN" altLang="en-US" dirty="0">
                <a:ea typeface="楷体" panose="02010609060101010101" pitchFamily="49" charset="-122"/>
              </a:rPr>
              <a:t>随外加电压的变化，产生相位调制</a:t>
            </a:r>
          </a:p>
        </p:txBody>
      </p:sp>
      <p:sp>
        <p:nvSpPr>
          <p:cNvPr id="394251" name="Text Box 11"/>
          <p:cNvSpPr txBox="1">
            <a:spLocks noChangeArrowheads="1"/>
          </p:cNvSpPr>
          <p:nvPr/>
        </p:nvSpPr>
        <p:spPr bwMode="auto">
          <a:xfrm>
            <a:off x="684213" y="5300663"/>
            <a:ext cx="82438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latin typeface="Times New Roman" pitchFamily="18" charset="0"/>
                <a:ea typeface="楷体" panose="02010609060101010101" pitchFamily="49" charset="-122"/>
              </a:rPr>
              <a:t>2.</a:t>
            </a:r>
            <a:r>
              <a:rPr lang="zh-CN" altLang="en-US" dirty="0">
                <a:ea typeface="楷体" panose="02010609060101010101" pitchFamily="49" charset="-122"/>
              </a:rPr>
              <a:t>被动锁模   谐振腔中插入一薄层饱和吸收体</a:t>
            </a:r>
          </a:p>
        </p:txBody>
      </p:sp>
      <p:sp>
        <p:nvSpPr>
          <p:cNvPr id="394252" name="Text Box 12"/>
          <p:cNvSpPr txBox="1">
            <a:spLocks noChangeArrowheads="1"/>
          </p:cNvSpPr>
          <p:nvPr/>
        </p:nvSpPr>
        <p:spPr bwMode="auto">
          <a:xfrm>
            <a:off x="684213" y="5876925"/>
            <a:ext cx="82438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latin typeface="Times New Roman" pitchFamily="18" charset="0"/>
                <a:ea typeface="楷体" panose="02010609060101010101" pitchFamily="49" charset="-122"/>
              </a:rPr>
              <a:t>3.</a:t>
            </a:r>
            <a:r>
              <a:rPr lang="zh-CN" altLang="en-US" dirty="0">
                <a:ea typeface="楷体" panose="02010609060101010101" pitchFamily="49" charset="-122"/>
              </a:rPr>
              <a:t>自动锁模   利用增益工作物质自身的非线性克尔效应</a:t>
            </a:r>
          </a:p>
        </p:txBody>
      </p:sp>
    </p:spTree>
    <p:extLst>
      <p:ext uri="{BB962C8B-B14F-4D97-AF65-F5344CB8AC3E}">
        <p14:creationId xmlns:p14="http://schemas.microsoft.com/office/powerpoint/2010/main" val="2282413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additive="base">
                                        <p:cTn id="7" dur="500" fill="hold"/>
                                        <p:tgtEl>
                                          <p:spTgt spid="394244"/>
                                        </p:tgtEl>
                                        <p:attrNameLst>
                                          <p:attrName>ppt_x</p:attrName>
                                        </p:attrNameLst>
                                      </p:cBhvr>
                                      <p:tavLst>
                                        <p:tav tm="0">
                                          <p:val>
                                            <p:strVal val="0-#ppt_w/2"/>
                                          </p:val>
                                        </p:tav>
                                        <p:tav tm="100000">
                                          <p:val>
                                            <p:strVal val="#ppt_x"/>
                                          </p:val>
                                        </p:tav>
                                      </p:tavLst>
                                    </p:anim>
                                    <p:anim calcmode="lin" valueType="num">
                                      <p:cBhvr additive="base">
                                        <p:cTn id="8" dur="500" fill="hold"/>
                                        <p:tgtEl>
                                          <p:spTgt spid="394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42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42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42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42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424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42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425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4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autoUpdateAnimBg="0"/>
      <p:bldP spid="394245" grpId="0"/>
      <p:bldP spid="394246" grpId="0"/>
      <p:bldP spid="394247" grpId="0"/>
      <p:bldP spid="394248" grpId="0"/>
      <p:bldP spid="394249" grpId="0"/>
      <p:bldP spid="394250" grpId="0"/>
      <p:bldP spid="394251" grpId="0"/>
      <p:bldP spid="3942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3132138" y="3068638"/>
            <a:ext cx="3600450" cy="1019175"/>
          </a:xfrm>
          <a:prstGeom prst="rect">
            <a:avLst/>
          </a:prstGeom>
        </p:spPr>
        <p:txBody>
          <a:bodyPr wrap="none" fromWordArt="1">
            <a:prstTxWarp prst="textPlain">
              <a:avLst>
                <a:gd name="adj" fmla="val 50000"/>
              </a:avLst>
            </a:prstTxWarp>
          </a:bodyPr>
          <a:lstStyle/>
          <a:p>
            <a:r>
              <a:rPr lang="en-US" altLang="zh-CN" sz="80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The End</a:t>
            </a:r>
            <a:endParaRPr lang="zh-CN" altLang="en-US" sz="80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endParaRPr>
          </a:p>
        </p:txBody>
      </p:sp>
    </p:spTree>
    <p:extLst>
      <p:ext uri="{BB962C8B-B14F-4D97-AF65-F5344CB8AC3E}">
        <p14:creationId xmlns:p14="http://schemas.microsoft.com/office/powerpoint/2010/main" val="29087972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260350"/>
            <a:ext cx="629602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83" name="Rectangle 3"/>
          <p:cNvSpPr>
            <a:spLocks noChangeArrowheads="1"/>
          </p:cNvSpPr>
          <p:nvPr/>
        </p:nvSpPr>
        <p:spPr bwMode="auto">
          <a:xfrm>
            <a:off x="468313" y="333375"/>
            <a:ext cx="21796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b="0" dirty="0">
                <a:ea typeface="黑体" pitchFamily="49" charset="-122"/>
                <a:sym typeface="Symbol" pitchFamily="18" charset="2"/>
              </a:rPr>
              <a:t>  </a:t>
            </a:r>
            <a:r>
              <a:rPr lang="zh-CN" altLang="en-US" dirty="0">
                <a:solidFill>
                  <a:srgbClr val="FF3399"/>
                </a:solidFill>
                <a:ea typeface="楷体" panose="02010609060101010101" pitchFamily="49" charset="-122"/>
                <a:sym typeface="Monotype Sorts"/>
              </a:rPr>
              <a:t>谐振腔设计</a:t>
            </a:r>
            <a:endParaRPr lang="zh-CN" altLang="en-US" dirty="0">
              <a:ea typeface="楷体" panose="02010609060101010101" pitchFamily="49" charset="-122"/>
              <a:sym typeface="Monotype Sort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468313" y="333375"/>
            <a:ext cx="28432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b="0" dirty="0">
                <a:ea typeface="黑体" pitchFamily="49" charset="-122"/>
                <a:sym typeface="Symbol" pitchFamily="18" charset="2"/>
              </a:rPr>
              <a:t>  </a:t>
            </a:r>
            <a:r>
              <a:rPr lang="zh-CN" altLang="en-US" dirty="0">
                <a:solidFill>
                  <a:srgbClr val="FF3399"/>
                </a:solidFill>
                <a:ea typeface="楷体" panose="02010609060101010101" pitchFamily="49" charset="-122"/>
                <a:sym typeface="Monotype Sorts"/>
              </a:rPr>
              <a:t>小孔光阑</a:t>
            </a:r>
            <a:r>
              <a:rPr lang="zh-CN" altLang="en-US" dirty="0">
                <a:ea typeface="楷体" panose="02010609060101010101" pitchFamily="49" charset="-122"/>
                <a:sym typeface="Monotype Sorts"/>
              </a:rPr>
              <a:t>选横模</a:t>
            </a:r>
          </a:p>
        </p:txBody>
      </p:sp>
      <p:sp>
        <p:nvSpPr>
          <p:cNvPr id="3078" name="Rectangle 4"/>
          <p:cNvSpPr>
            <a:spLocks noChangeArrowheads="1"/>
          </p:cNvSpPr>
          <p:nvPr/>
        </p:nvSpPr>
        <p:spPr bwMode="auto">
          <a:xfrm>
            <a:off x="1371600" y="1219200"/>
            <a:ext cx="762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nvGrpSpPr>
          <p:cNvPr id="2" name="Group 46"/>
          <p:cNvGrpSpPr>
            <a:grpSpLocks/>
          </p:cNvGrpSpPr>
          <p:nvPr/>
        </p:nvGrpSpPr>
        <p:grpSpPr bwMode="auto">
          <a:xfrm>
            <a:off x="685800" y="1143000"/>
            <a:ext cx="3197225" cy="1250950"/>
            <a:chOff x="432" y="720"/>
            <a:chExt cx="2014" cy="788"/>
          </a:xfrm>
        </p:grpSpPr>
        <p:sp>
          <p:nvSpPr>
            <p:cNvPr id="3117" name="Rectangle 7"/>
            <p:cNvSpPr>
              <a:spLocks noChangeArrowheads="1"/>
            </p:cNvSpPr>
            <p:nvPr/>
          </p:nvSpPr>
          <p:spPr bwMode="auto">
            <a:xfrm>
              <a:off x="1920" y="1200"/>
              <a:ext cx="48" cy="240"/>
            </a:xfrm>
            <a:prstGeom prst="rect">
              <a:avLst/>
            </a:prstGeom>
            <a:solidFill>
              <a:srgbClr val="996600"/>
            </a:solidFill>
            <a:ln w="9525">
              <a:solidFill>
                <a:srgbClr val="996600"/>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nvGrpSpPr>
            <p:cNvPr id="3118" name="Group 44"/>
            <p:cNvGrpSpPr>
              <a:grpSpLocks/>
            </p:cNvGrpSpPr>
            <p:nvPr/>
          </p:nvGrpSpPr>
          <p:grpSpPr bwMode="auto">
            <a:xfrm>
              <a:off x="432" y="720"/>
              <a:ext cx="2014" cy="788"/>
              <a:chOff x="432" y="720"/>
              <a:chExt cx="2014" cy="788"/>
            </a:xfrm>
          </p:grpSpPr>
          <p:sp>
            <p:nvSpPr>
              <p:cNvPr id="3119" name="Rectangle 3"/>
              <p:cNvSpPr>
                <a:spLocks noChangeArrowheads="1"/>
              </p:cNvSpPr>
              <p:nvPr/>
            </p:nvSpPr>
            <p:spPr bwMode="auto">
              <a:xfrm>
                <a:off x="432" y="768"/>
                <a:ext cx="96" cy="672"/>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3076" name="Object 5"/>
              <p:cNvGraphicFramePr>
                <a:graphicFrameLocks noChangeAspect="1"/>
              </p:cNvGraphicFramePr>
              <p:nvPr/>
            </p:nvGraphicFramePr>
            <p:xfrm>
              <a:off x="2304" y="768"/>
              <a:ext cx="142" cy="672"/>
            </p:xfrm>
            <a:graphic>
              <a:graphicData uri="http://schemas.openxmlformats.org/presentationml/2006/ole">
                <mc:AlternateContent xmlns:mc="http://schemas.openxmlformats.org/markup-compatibility/2006">
                  <mc:Choice xmlns:v="urn:schemas-microsoft-com:vml" Requires="v">
                    <p:oleObj spid="_x0000_s3128" name="VISIO" r:id="rId3" imgW="345240" imgH="1431000" progId="Visio.Drawing.6">
                      <p:embed/>
                    </p:oleObj>
                  </mc:Choice>
                  <mc:Fallback>
                    <p:oleObj name="VISIO" r:id="rId3" imgW="345240" imgH="14310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768"/>
                            <a:ext cx="14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0" name="Rectangle 6"/>
              <p:cNvSpPr>
                <a:spLocks noChangeArrowheads="1"/>
              </p:cNvSpPr>
              <p:nvPr/>
            </p:nvSpPr>
            <p:spPr bwMode="auto">
              <a:xfrm>
                <a:off x="1920" y="720"/>
                <a:ext cx="48" cy="288"/>
              </a:xfrm>
              <a:prstGeom prst="rect">
                <a:avLst/>
              </a:prstGeom>
              <a:solidFill>
                <a:srgbClr val="996600"/>
              </a:solidFill>
              <a:ln w="9525">
                <a:solidFill>
                  <a:srgbClr val="996600"/>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21" name="Text Box 8"/>
              <p:cNvSpPr txBox="1">
                <a:spLocks noChangeArrowheads="1"/>
              </p:cNvSpPr>
              <p:nvPr/>
            </p:nvSpPr>
            <p:spPr bwMode="auto">
              <a:xfrm>
                <a:off x="1584" y="1296"/>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600">
                    <a:latin typeface="Times New Roman" pitchFamily="18" charset="0"/>
                    <a:ea typeface="宋体" pitchFamily="2" charset="-122"/>
                  </a:rPr>
                  <a:t>小孔</a:t>
                </a:r>
              </a:p>
            </p:txBody>
          </p:sp>
          <p:sp>
            <p:nvSpPr>
              <p:cNvPr id="3122" name="Rectangle 21"/>
              <p:cNvSpPr>
                <a:spLocks noChangeArrowheads="1"/>
              </p:cNvSpPr>
              <p:nvPr/>
            </p:nvSpPr>
            <p:spPr bwMode="auto">
              <a:xfrm>
                <a:off x="720" y="912"/>
                <a:ext cx="864" cy="384"/>
              </a:xfrm>
              <a:prstGeom prst="rect">
                <a:avLst/>
              </a:prstGeom>
              <a:solidFill>
                <a:srgbClr val="FFCCCC"/>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23" name="Arc 22"/>
              <p:cNvSpPr>
                <a:spLocks/>
              </p:cNvSpPr>
              <p:nvPr/>
            </p:nvSpPr>
            <p:spPr bwMode="auto">
              <a:xfrm flipV="1">
                <a:off x="528" y="912"/>
                <a:ext cx="182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24" name="Arc 23"/>
              <p:cNvSpPr>
                <a:spLocks/>
              </p:cNvSpPr>
              <p:nvPr/>
            </p:nvSpPr>
            <p:spPr bwMode="auto">
              <a:xfrm>
                <a:off x="528" y="1104"/>
                <a:ext cx="1824"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grpSp>
      <p:grpSp>
        <p:nvGrpSpPr>
          <p:cNvPr id="4" name="Group 52"/>
          <p:cNvGrpSpPr>
            <a:grpSpLocks/>
          </p:cNvGrpSpPr>
          <p:nvPr/>
        </p:nvGrpSpPr>
        <p:grpSpPr bwMode="auto">
          <a:xfrm>
            <a:off x="4787900" y="838200"/>
            <a:ext cx="3886200" cy="1497013"/>
            <a:chOff x="3016" y="528"/>
            <a:chExt cx="2448" cy="943"/>
          </a:xfrm>
        </p:grpSpPr>
        <p:grpSp>
          <p:nvGrpSpPr>
            <p:cNvPr id="3103" name="Group 47"/>
            <p:cNvGrpSpPr>
              <a:grpSpLocks/>
            </p:cNvGrpSpPr>
            <p:nvPr/>
          </p:nvGrpSpPr>
          <p:grpSpPr bwMode="auto">
            <a:xfrm>
              <a:off x="3016" y="799"/>
              <a:ext cx="2448" cy="672"/>
              <a:chOff x="3024" y="768"/>
              <a:chExt cx="2448" cy="672"/>
            </a:xfrm>
          </p:grpSpPr>
          <p:sp>
            <p:nvSpPr>
              <p:cNvPr id="3105" name="Line 13"/>
              <p:cNvSpPr>
                <a:spLocks noChangeShapeType="1"/>
              </p:cNvSpPr>
              <p:nvPr/>
            </p:nvSpPr>
            <p:spPr bwMode="auto">
              <a:xfrm>
                <a:off x="4512" y="960"/>
                <a:ext cx="76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06" name="Line 14"/>
              <p:cNvSpPr>
                <a:spLocks noChangeShapeType="1"/>
              </p:cNvSpPr>
              <p:nvPr/>
            </p:nvSpPr>
            <p:spPr bwMode="auto">
              <a:xfrm flipV="1">
                <a:off x="4512" y="960"/>
                <a:ext cx="76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nvGrpSpPr>
              <p:cNvPr id="3107" name="Group 45"/>
              <p:cNvGrpSpPr>
                <a:grpSpLocks/>
              </p:cNvGrpSpPr>
              <p:nvPr/>
            </p:nvGrpSpPr>
            <p:grpSpPr bwMode="auto">
              <a:xfrm>
                <a:off x="3024" y="768"/>
                <a:ext cx="2448" cy="672"/>
                <a:chOff x="3024" y="768"/>
                <a:chExt cx="2448" cy="672"/>
              </a:xfrm>
            </p:grpSpPr>
            <p:graphicFrame>
              <p:nvGraphicFramePr>
                <p:cNvPr id="3075" name="Object 9"/>
                <p:cNvGraphicFramePr>
                  <a:graphicFrameLocks noChangeAspect="1"/>
                </p:cNvGraphicFramePr>
                <p:nvPr/>
              </p:nvGraphicFramePr>
              <p:xfrm>
                <a:off x="5232" y="768"/>
                <a:ext cx="142" cy="672"/>
              </p:xfrm>
              <a:graphic>
                <a:graphicData uri="http://schemas.openxmlformats.org/presentationml/2006/ole">
                  <mc:AlternateContent xmlns:mc="http://schemas.openxmlformats.org/markup-compatibility/2006">
                    <mc:Choice xmlns:v="urn:schemas-microsoft-com:vml" Requires="v">
                      <p:oleObj spid="_x0000_s3129" name="VISIO" r:id="rId5" imgW="345240" imgH="1431000" progId="Visio.Drawing.6">
                        <p:embed/>
                      </p:oleObj>
                    </mc:Choice>
                    <mc:Fallback>
                      <p:oleObj name="VISIO" r:id="rId5" imgW="345240" imgH="1431000" progId="Visio.Drawing.6">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768"/>
                              <a:ext cx="14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8" name="Rectangle 10"/>
                <p:cNvSpPr>
                  <a:spLocks noChangeArrowheads="1"/>
                </p:cNvSpPr>
                <p:nvPr/>
              </p:nvSpPr>
              <p:spPr bwMode="auto">
                <a:xfrm>
                  <a:off x="3216" y="768"/>
                  <a:ext cx="96" cy="672"/>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09" name="Rectangle 11"/>
                <p:cNvSpPr>
                  <a:spLocks noChangeArrowheads="1"/>
                </p:cNvSpPr>
                <p:nvPr/>
              </p:nvSpPr>
              <p:spPr bwMode="auto">
                <a:xfrm>
                  <a:off x="3456" y="912"/>
                  <a:ext cx="864" cy="384"/>
                </a:xfrm>
                <a:prstGeom prst="rect">
                  <a:avLst/>
                </a:prstGeom>
                <a:solidFill>
                  <a:srgbClr val="FFCCCC"/>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10" name="Oval 12"/>
                <p:cNvSpPr>
                  <a:spLocks noChangeArrowheads="1"/>
                </p:cNvSpPr>
                <p:nvPr/>
              </p:nvSpPr>
              <p:spPr bwMode="auto">
                <a:xfrm>
                  <a:off x="4512" y="816"/>
                  <a:ext cx="9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111" name="Line 15"/>
                <p:cNvSpPr>
                  <a:spLocks noChangeShapeType="1"/>
                </p:cNvSpPr>
                <p:nvPr/>
              </p:nvSpPr>
              <p:spPr bwMode="auto">
                <a:xfrm>
                  <a:off x="3024" y="960"/>
                  <a:ext cx="14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12" name="Line 16"/>
                <p:cNvSpPr>
                  <a:spLocks noChangeShapeType="1"/>
                </p:cNvSpPr>
                <p:nvPr/>
              </p:nvSpPr>
              <p:spPr bwMode="auto">
                <a:xfrm>
                  <a:off x="3024" y="1248"/>
                  <a:ext cx="14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13" name="Line 17"/>
                <p:cNvSpPr>
                  <a:spLocks noChangeShapeType="1"/>
                </p:cNvSpPr>
                <p:nvPr/>
              </p:nvSpPr>
              <p:spPr bwMode="auto">
                <a:xfrm>
                  <a:off x="3120" y="1104"/>
                  <a:ext cx="2352"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14" name="Line 18"/>
                <p:cNvSpPr>
                  <a:spLocks noChangeShapeType="1"/>
                </p:cNvSpPr>
                <p:nvPr/>
              </p:nvSpPr>
              <p:spPr bwMode="auto">
                <a:xfrm>
                  <a:off x="4896" y="864"/>
                  <a:ext cx="0" cy="19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15" name="Line 19"/>
                <p:cNvSpPr>
                  <a:spLocks noChangeShapeType="1"/>
                </p:cNvSpPr>
                <p:nvPr/>
              </p:nvSpPr>
              <p:spPr bwMode="auto">
                <a:xfrm>
                  <a:off x="4896" y="1152"/>
                  <a:ext cx="0" cy="192"/>
                </a:xfrm>
                <a:prstGeom prst="line">
                  <a:avLst/>
                </a:prstGeom>
                <a:noFill/>
                <a:ln w="28575">
                  <a:solidFill>
                    <a:srgbClr val="99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16" name="Line 20"/>
                <p:cNvSpPr>
                  <a:spLocks noChangeShapeType="1"/>
                </p:cNvSpPr>
                <p:nvPr/>
              </p:nvSpPr>
              <p:spPr bwMode="auto">
                <a:xfrm flipH="1">
                  <a:off x="3024" y="110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pSp>
        <p:sp>
          <p:nvSpPr>
            <p:cNvPr id="3104" name="Text Box 24"/>
            <p:cNvSpPr txBox="1">
              <a:spLocks noChangeArrowheads="1"/>
            </p:cNvSpPr>
            <p:nvPr/>
          </p:nvSpPr>
          <p:spPr bwMode="auto">
            <a:xfrm>
              <a:off x="4752" y="528"/>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600">
                  <a:latin typeface="Times New Roman" pitchFamily="18" charset="0"/>
                  <a:ea typeface="宋体" pitchFamily="2" charset="-122"/>
                </a:rPr>
                <a:t>小孔</a:t>
              </a:r>
            </a:p>
          </p:txBody>
        </p:sp>
      </p:grpSp>
      <p:grpSp>
        <p:nvGrpSpPr>
          <p:cNvPr id="7" name="Group 49"/>
          <p:cNvGrpSpPr>
            <a:grpSpLocks/>
          </p:cNvGrpSpPr>
          <p:nvPr/>
        </p:nvGrpSpPr>
        <p:grpSpPr bwMode="auto">
          <a:xfrm>
            <a:off x="304800" y="3810000"/>
            <a:ext cx="3810000" cy="1430338"/>
            <a:chOff x="192" y="2400"/>
            <a:chExt cx="2400" cy="901"/>
          </a:xfrm>
        </p:grpSpPr>
        <p:grpSp>
          <p:nvGrpSpPr>
            <p:cNvPr id="3092" name="Group 48"/>
            <p:cNvGrpSpPr>
              <a:grpSpLocks/>
            </p:cNvGrpSpPr>
            <p:nvPr/>
          </p:nvGrpSpPr>
          <p:grpSpPr bwMode="auto">
            <a:xfrm>
              <a:off x="192" y="2400"/>
              <a:ext cx="2400" cy="901"/>
              <a:chOff x="192" y="2400"/>
              <a:chExt cx="2400" cy="901"/>
            </a:xfrm>
          </p:grpSpPr>
          <p:graphicFrame>
            <p:nvGraphicFramePr>
              <p:cNvPr id="3074" name="Object 25"/>
              <p:cNvGraphicFramePr>
                <a:graphicFrameLocks noChangeAspect="1"/>
              </p:cNvGraphicFramePr>
              <p:nvPr/>
            </p:nvGraphicFramePr>
            <p:xfrm>
              <a:off x="384" y="2400"/>
              <a:ext cx="217" cy="901"/>
            </p:xfrm>
            <a:graphic>
              <a:graphicData uri="http://schemas.openxmlformats.org/presentationml/2006/ole">
                <mc:AlternateContent xmlns:mc="http://schemas.openxmlformats.org/markup-compatibility/2006">
                  <mc:Choice xmlns:v="urn:schemas-microsoft-com:vml" Requires="v">
                    <p:oleObj spid="_x0000_s3130" name="VISIO" r:id="rId6" imgW="345240" imgH="1431000" progId="Visio.Drawing.6">
                      <p:embed/>
                    </p:oleObj>
                  </mc:Choice>
                  <mc:Fallback>
                    <p:oleObj name="VISIO" r:id="rId6" imgW="345240" imgH="1431000" progId="Visio.Drawing.6">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2400"/>
                            <a:ext cx="217" cy="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4" name="Rectangle 26"/>
              <p:cNvSpPr>
                <a:spLocks noChangeArrowheads="1"/>
              </p:cNvSpPr>
              <p:nvPr/>
            </p:nvSpPr>
            <p:spPr bwMode="auto">
              <a:xfrm>
                <a:off x="1776" y="2640"/>
                <a:ext cx="48" cy="384"/>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095" name="Line 27"/>
              <p:cNvSpPr>
                <a:spLocks noChangeShapeType="1"/>
              </p:cNvSpPr>
              <p:nvPr/>
            </p:nvSpPr>
            <p:spPr bwMode="auto">
              <a:xfrm>
                <a:off x="192" y="2832"/>
                <a:ext cx="2400"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96" name="Line 29"/>
              <p:cNvSpPr>
                <a:spLocks noChangeShapeType="1"/>
              </p:cNvSpPr>
              <p:nvPr/>
            </p:nvSpPr>
            <p:spPr bwMode="auto">
              <a:xfrm>
                <a:off x="1488" y="292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97" name="Line 30"/>
              <p:cNvSpPr>
                <a:spLocks noChangeShapeType="1"/>
              </p:cNvSpPr>
              <p:nvPr/>
            </p:nvSpPr>
            <p:spPr bwMode="auto">
              <a:xfrm flipH="1" flipV="1">
                <a:off x="528" y="2496"/>
                <a:ext cx="12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98" name="Line 31"/>
              <p:cNvSpPr>
                <a:spLocks noChangeShapeType="1"/>
              </p:cNvSpPr>
              <p:nvPr/>
            </p:nvSpPr>
            <p:spPr bwMode="auto">
              <a:xfrm flipH="1">
                <a:off x="528" y="2928"/>
                <a:ext cx="120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99" name="Line 32"/>
              <p:cNvSpPr>
                <a:spLocks noChangeShapeType="1"/>
              </p:cNvSpPr>
              <p:nvPr/>
            </p:nvSpPr>
            <p:spPr bwMode="auto">
              <a:xfrm>
                <a:off x="576" y="3216"/>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00" name="Line 33"/>
              <p:cNvSpPr>
                <a:spLocks noChangeShapeType="1"/>
              </p:cNvSpPr>
              <p:nvPr/>
            </p:nvSpPr>
            <p:spPr bwMode="auto">
              <a:xfrm>
                <a:off x="576" y="2496"/>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01" name="Line 34"/>
              <p:cNvSpPr>
                <a:spLocks noChangeShapeType="1"/>
              </p:cNvSpPr>
              <p:nvPr/>
            </p:nvSpPr>
            <p:spPr bwMode="auto">
              <a:xfrm>
                <a:off x="1824" y="264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102" name="Line 35"/>
              <p:cNvSpPr>
                <a:spLocks noChangeShapeType="1"/>
              </p:cNvSpPr>
              <p:nvPr/>
            </p:nvSpPr>
            <p:spPr bwMode="auto">
              <a:xfrm>
                <a:off x="1776" y="302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3093" name="Line 28"/>
            <p:cNvSpPr>
              <a:spLocks noChangeShapeType="1"/>
            </p:cNvSpPr>
            <p:nvPr/>
          </p:nvSpPr>
          <p:spPr bwMode="auto">
            <a:xfrm>
              <a:off x="1488" y="273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pSp>
        <p:nvGrpSpPr>
          <p:cNvPr id="9" name="Group 51"/>
          <p:cNvGrpSpPr>
            <a:grpSpLocks/>
          </p:cNvGrpSpPr>
          <p:nvPr/>
        </p:nvGrpSpPr>
        <p:grpSpPr bwMode="auto">
          <a:xfrm>
            <a:off x="4495800" y="3810000"/>
            <a:ext cx="3886200" cy="1371600"/>
            <a:chOff x="2832" y="2400"/>
            <a:chExt cx="2448" cy="864"/>
          </a:xfrm>
        </p:grpSpPr>
        <p:grpSp>
          <p:nvGrpSpPr>
            <p:cNvPr id="3085" name="Group 50"/>
            <p:cNvGrpSpPr>
              <a:grpSpLocks/>
            </p:cNvGrpSpPr>
            <p:nvPr/>
          </p:nvGrpSpPr>
          <p:grpSpPr bwMode="auto">
            <a:xfrm>
              <a:off x="2832" y="2400"/>
              <a:ext cx="2448" cy="864"/>
              <a:chOff x="2832" y="2400"/>
              <a:chExt cx="2448" cy="864"/>
            </a:xfrm>
          </p:grpSpPr>
          <p:sp>
            <p:nvSpPr>
              <p:cNvPr id="3088" name="Line 36"/>
              <p:cNvSpPr>
                <a:spLocks noChangeShapeType="1"/>
              </p:cNvSpPr>
              <p:nvPr/>
            </p:nvSpPr>
            <p:spPr bwMode="auto">
              <a:xfrm>
                <a:off x="2832" y="2832"/>
                <a:ext cx="2448"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89" name="Rectangle 37"/>
              <p:cNvSpPr>
                <a:spLocks noChangeArrowheads="1"/>
              </p:cNvSpPr>
              <p:nvPr/>
            </p:nvSpPr>
            <p:spPr bwMode="auto">
              <a:xfrm>
                <a:off x="4608" y="2688"/>
                <a:ext cx="48" cy="288"/>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090" name="Arc 38"/>
              <p:cNvSpPr>
                <a:spLocks/>
              </p:cNvSpPr>
              <p:nvPr/>
            </p:nvSpPr>
            <p:spPr bwMode="auto">
              <a:xfrm>
                <a:off x="3264" y="2400"/>
                <a:ext cx="96" cy="864"/>
              </a:xfrm>
              <a:custGeom>
                <a:avLst/>
                <a:gdLst>
                  <a:gd name="T0" fmla="*/ 0 w 21600"/>
                  <a:gd name="T1" fmla="*/ 0 h 43092"/>
                  <a:gd name="T2" fmla="*/ 0 w 21600"/>
                  <a:gd name="T3" fmla="*/ 0 h 43092"/>
                  <a:gd name="T4" fmla="*/ 0 w 21600"/>
                  <a:gd name="T5" fmla="*/ 0 h 43092"/>
                  <a:gd name="T6" fmla="*/ 0 60000 65536"/>
                  <a:gd name="T7" fmla="*/ 0 60000 65536"/>
                  <a:gd name="T8" fmla="*/ 0 60000 65536"/>
                  <a:gd name="T9" fmla="*/ 0 w 21600"/>
                  <a:gd name="T10" fmla="*/ 0 h 43092"/>
                  <a:gd name="T11" fmla="*/ 21600 w 21600"/>
                  <a:gd name="T12" fmla="*/ 43092 h 43092"/>
                </a:gdLst>
                <a:ahLst/>
                <a:cxnLst>
                  <a:cxn ang="T6">
                    <a:pos x="T0" y="T1"/>
                  </a:cxn>
                  <a:cxn ang="T7">
                    <a:pos x="T2" y="T3"/>
                  </a:cxn>
                  <a:cxn ang="T8">
                    <a:pos x="T4" y="T5"/>
                  </a:cxn>
                </a:cxnLst>
                <a:rect l="T9" t="T10" r="T11" b="T12"/>
                <a:pathLst>
                  <a:path w="21600" h="43092" fill="none" extrusionOk="0">
                    <a:moveTo>
                      <a:pt x="-1" y="0"/>
                    </a:moveTo>
                    <a:cubicBezTo>
                      <a:pt x="11929" y="0"/>
                      <a:pt x="21600" y="9670"/>
                      <a:pt x="21600" y="21600"/>
                    </a:cubicBezTo>
                    <a:cubicBezTo>
                      <a:pt x="21600" y="32695"/>
                      <a:pt x="13193" y="41986"/>
                      <a:pt x="2153" y="43092"/>
                    </a:cubicBezTo>
                  </a:path>
                  <a:path w="21600" h="43092" stroke="0" extrusionOk="0">
                    <a:moveTo>
                      <a:pt x="-1" y="0"/>
                    </a:moveTo>
                    <a:cubicBezTo>
                      <a:pt x="11929" y="0"/>
                      <a:pt x="21600" y="9670"/>
                      <a:pt x="21600" y="21600"/>
                    </a:cubicBezTo>
                    <a:cubicBezTo>
                      <a:pt x="21600" y="32695"/>
                      <a:pt x="13193" y="41986"/>
                      <a:pt x="2153" y="43092"/>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3091" name="Line 40"/>
              <p:cNvSpPr>
                <a:spLocks noChangeShapeType="1"/>
              </p:cNvSpPr>
              <p:nvPr/>
            </p:nvSpPr>
            <p:spPr bwMode="auto">
              <a:xfrm>
                <a:off x="3216" y="240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3086" name="Line 39"/>
            <p:cNvSpPr>
              <a:spLocks noChangeShapeType="1"/>
            </p:cNvSpPr>
            <p:nvPr/>
          </p:nvSpPr>
          <p:spPr bwMode="auto">
            <a:xfrm flipH="1">
              <a:off x="3216" y="240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3087" name="Line 41"/>
            <p:cNvSpPr>
              <a:spLocks noChangeShapeType="1"/>
            </p:cNvSpPr>
            <p:nvPr/>
          </p:nvSpPr>
          <p:spPr bwMode="auto">
            <a:xfrm>
              <a:off x="3216" y="326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328746" name="Rectangle 42"/>
          <p:cNvSpPr>
            <a:spLocks noChangeArrowheads="1"/>
          </p:cNvSpPr>
          <p:nvPr/>
        </p:nvSpPr>
        <p:spPr bwMode="auto">
          <a:xfrm>
            <a:off x="533400" y="2779713"/>
            <a:ext cx="835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000" b="0" dirty="0">
                <a:ea typeface="黑体" pitchFamily="49" charset="-122"/>
                <a:sym typeface="Symbol" pitchFamily="18" charset="2"/>
              </a:rPr>
              <a:t>  </a:t>
            </a:r>
            <a:r>
              <a:rPr lang="zh-CN" altLang="en-US" sz="2800" dirty="0">
                <a:solidFill>
                  <a:srgbClr val="FF3399"/>
                </a:solidFill>
                <a:latin typeface="楷体" panose="02010609060101010101" pitchFamily="49" charset="-122"/>
                <a:ea typeface="楷体" panose="02010609060101010101" pitchFamily="49" charset="-122"/>
                <a:sym typeface="Monotype Sorts"/>
              </a:rPr>
              <a:t>非稳腔</a:t>
            </a:r>
            <a:r>
              <a:rPr lang="zh-CN" altLang="en-US" sz="2800" dirty="0">
                <a:latin typeface="楷体" panose="02010609060101010101" pitchFamily="49" charset="-122"/>
                <a:ea typeface="楷体" panose="02010609060101010101" pitchFamily="49" charset="-122"/>
                <a:sym typeface="Monotype Sorts"/>
              </a:rPr>
              <a:t>选横模    适用于高增益激光器选横模</a:t>
            </a:r>
          </a:p>
        </p:txBody>
      </p:sp>
      <p:sp>
        <p:nvSpPr>
          <p:cNvPr id="328747" name="Rectangle 43"/>
          <p:cNvSpPr>
            <a:spLocks noChangeArrowheads="1"/>
          </p:cNvSpPr>
          <p:nvPr/>
        </p:nvSpPr>
        <p:spPr bwMode="auto">
          <a:xfrm>
            <a:off x="609600" y="5715000"/>
            <a:ext cx="4249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buFontTx/>
              <a:buChar char="•"/>
            </a:pPr>
            <a:r>
              <a:rPr lang="en-US" altLang="zh-CN" dirty="0">
                <a:latin typeface="楷体" panose="02010609060101010101" pitchFamily="49" charset="-122"/>
                <a:ea typeface="楷体" panose="02010609060101010101" pitchFamily="49" charset="-122"/>
                <a:sym typeface="Monotype Sorts"/>
              </a:rPr>
              <a:t> </a:t>
            </a:r>
            <a:r>
              <a:rPr lang="zh-CN" altLang="en-US" dirty="0">
                <a:latin typeface="楷体" panose="02010609060101010101" pitchFamily="49" charset="-122"/>
                <a:ea typeface="楷体" panose="02010609060101010101" pitchFamily="49" charset="-122"/>
                <a:sym typeface="Monotype Sorts"/>
              </a:rPr>
              <a:t>微调谐振腔</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87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8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p:bldP spid="328746" grpId="0"/>
      <p:bldP spid="3287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323850" y="3284538"/>
            <a:ext cx="8534400" cy="61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en-US" altLang="zh-CN" b="0" dirty="0">
                <a:solidFill>
                  <a:srgbClr val="00FF00"/>
                </a:solidFill>
                <a:ea typeface="黑体" pitchFamily="49" charset="-122"/>
                <a:sym typeface="Monotype Sorts"/>
              </a:rPr>
              <a:t></a:t>
            </a:r>
            <a:r>
              <a:rPr lang="en-US" altLang="zh-CN" b="0" dirty="0">
                <a:solidFill>
                  <a:srgbClr val="660066"/>
                </a:solidFill>
                <a:ea typeface="黑体" pitchFamily="49" charset="-122"/>
                <a:sym typeface="Monotype Sorts"/>
              </a:rPr>
              <a:t> </a:t>
            </a:r>
            <a:r>
              <a:rPr lang="zh-CN" altLang="en-US" dirty="0">
                <a:latin typeface="楷体" panose="02010609060101010101" pitchFamily="49" charset="-122"/>
                <a:ea typeface="楷体" panose="02010609060101010101" pitchFamily="49" charset="-122"/>
                <a:sym typeface="Monotype Sorts"/>
              </a:rPr>
              <a:t>短腔   缩短腔长，增大纵模间隔</a:t>
            </a:r>
          </a:p>
        </p:txBody>
      </p:sp>
      <p:grpSp>
        <p:nvGrpSpPr>
          <p:cNvPr id="2" name="Group 43"/>
          <p:cNvGrpSpPr>
            <a:grpSpLocks/>
          </p:cNvGrpSpPr>
          <p:nvPr/>
        </p:nvGrpSpPr>
        <p:grpSpPr bwMode="auto">
          <a:xfrm>
            <a:off x="5940425" y="5013325"/>
            <a:ext cx="2819400" cy="457200"/>
            <a:chOff x="3742" y="3158"/>
            <a:chExt cx="1776" cy="288"/>
          </a:xfrm>
        </p:grpSpPr>
        <p:grpSp>
          <p:nvGrpSpPr>
            <p:cNvPr id="4132" name="Group 39"/>
            <p:cNvGrpSpPr>
              <a:grpSpLocks/>
            </p:cNvGrpSpPr>
            <p:nvPr/>
          </p:nvGrpSpPr>
          <p:grpSpPr bwMode="auto">
            <a:xfrm>
              <a:off x="3742" y="3158"/>
              <a:ext cx="1776" cy="288"/>
              <a:chOff x="3744" y="3168"/>
              <a:chExt cx="1776" cy="288"/>
            </a:xfrm>
          </p:grpSpPr>
          <p:sp>
            <p:nvSpPr>
              <p:cNvPr id="4134" name="Line 7"/>
              <p:cNvSpPr>
                <a:spLocks noChangeShapeType="1"/>
              </p:cNvSpPr>
              <p:nvPr/>
            </p:nvSpPr>
            <p:spPr bwMode="auto">
              <a:xfrm>
                <a:off x="3744" y="331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5" name="Line 9"/>
              <p:cNvSpPr>
                <a:spLocks noChangeShapeType="1"/>
              </p:cNvSpPr>
              <p:nvPr/>
            </p:nvSpPr>
            <p:spPr bwMode="auto">
              <a:xfrm>
                <a:off x="4800" y="3168"/>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6" name="Line 10"/>
              <p:cNvSpPr>
                <a:spLocks noChangeShapeType="1"/>
              </p:cNvSpPr>
              <p:nvPr/>
            </p:nvSpPr>
            <p:spPr bwMode="auto">
              <a:xfrm>
                <a:off x="4992" y="31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7" name="Line 11"/>
              <p:cNvSpPr>
                <a:spLocks noChangeShapeType="1"/>
              </p:cNvSpPr>
              <p:nvPr/>
            </p:nvSpPr>
            <p:spPr bwMode="auto">
              <a:xfrm>
                <a:off x="4416" y="3168"/>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8" name="Line 12"/>
              <p:cNvSpPr>
                <a:spLocks noChangeShapeType="1"/>
              </p:cNvSpPr>
              <p:nvPr/>
            </p:nvSpPr>
            <p:spPr bwMode="auto">
              <a:xfrm>
                <a:off x="4224" y="31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9" name="Line 20"/>
              <p:cNvSpPr>
                <a:spLocks noChangeShapeType="1"/>
              </p:cNvSpPr>
              <p:nvPr/>
            </p:nvSpPr>
            <p:spPr bwMode="auto">
              <a:xfrm>
                <a:off x="4608" y="3168"/>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4106" name="Object 26"/>
              <p:cNvGraphicFramePr>
                <a:graphicFrameLocks noChangeAspect="1"/>
              </p:cNvGraphicFramePr>
              <p:nvPr/>
            </p:nvGraphicFramePr>
            <p:xfrm>
              <a:off x="5376" y="3312"/>
              <a:ext cx="131" cy="144"/>
            </p:xfrm>
            <a:graphic>
              <a:graphicData uri="http://schemas.openxmlformats.org/presentationml/2006/ole">
                <mc:AlternateContent xmlns:mc="http://schemas.openxmlformats.org/markup-compatibility/2006">
                  <mc:Choice xmlns:v="urn:schemas-microsoft-com:vml" Requires="v">
                    <p:oleObj spid="_x0000_s4149" name="公式" r:id="rId3" imgW="126720" imgH="139680" progId="Equation.3">
                      <p:embed/>
                    </p:oleObj>
                  </mc:Choice>
                  <mc:Fallback>
                    <p:oleObj name="公式" r:id="rId3" imgW="126720" imgH="13968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 y="3312"/>
                            <a:ext cx="13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33" name="Line 8"/>
            <p:cNvSpPr>
              <a:spLocks noChangeShapeType="1"/>
            </p:cNvSpPr>
            <p:nvPr/>
          </p:nvSpPr>
          <p:spPr bwMode="auto">
            <a:xfrm>
              <a:off x="4608" y="316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aphicFrame>
        <p:nvGraphicFramePr>
          <p:cNvPr id="329749" name="Object 21"/>
          <p:cNvGraphicFramePr>
            <a:graphicFrameLocks noChangeAspect="1"/>
          </p:cNvGraphicFramePr>
          <p:nvPr/>
        </p:nvGraphicFramePr>
        <p:xfrm>
          <a:off x="1979613" y="4005263"/>
          <a:ext cx="2057400" cy="747712"/>
        </p:xfrm>
        <a:graphic>
          <a:graphicData uri="http://schemas.openxmlformats.org/presentationml/2006/ole">
            <mc:AlternateContent xmlns:mc="http://schemas.openxmlformats.org/markup-compatibility/2006">
              <mc:Choice xmlns:v="urn:schemas-microsoft-com:vml" Requires="v">
                <p:oleObj spid="_x0000_s4150" name="公式" r:id="rId5" imgW="1079280" imgH="393480" progId="Equation.3">
                  <p:embed/>
                </p:oleObj>
              </mc:Choice>
              <mc:Fallback>
                <p:oleObj name="公式" r:id="rId5" imgW="1079280" imgH="39348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005263"/>
                        <a:ext cx="2057400" cy="74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50" name="Text Box 22"/>
          <p:cNvSpPr txBox="1">
            <a:spLocks noChangeArrowheads="1"/>
          </p:cNvSpPr>
          <p:nvPr/>
        </p:nvSpPr>
        <p:spPr bwMode="auto">
          <a:xfrm>
            <a:off x="827088" y="4868863"/>
            <a:ext cx="4895850" cy="10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40000"/>
              </a:lnSpc>
            </a:pPr>
            <a:r>
              <a:rPr lang="zh-CN" altLang="en-US" sz="2400" dirty="0">
                <a:latin typeface="Times New Roman" pitchFamily="18" charset="0"/>
                <a:ea typeface="楷体" panose="02010609060101010101" pitchFamily="49" charset="-122"/>
              </a:rPr>
              <a:t>适用于荧光线宽窄的激光器，如氦氖激光器</a:t>
            </a:r>
            <a:endParaRPr lang="zh-CN" altLang="en-US" sz="2400" dirty="0">
              <a:latin typeface="Times New Roman" pitchFamily="18" charset="0"/>
              <a:ea typeface="宋体" pitchFamily="2" charset="-122"/>
            </a:endParaRPr>
          </a:p>
        </p:txBody>
      </p:sp>
      <p:grpSp>
        <p:nvGrpSpPr>
          <p:cNvPr id="4" name="Group 41"/>
          <p:cNvGrpSpPr>
            <a:grpSpLocks/>
          </p:cNvGrpSpPr>
          <p:nvPr/>
        </p:nvGrpSpPr>
        <p:grpSpPr bwMode="auto">
          <a:xfrm>
            <a:off x="5943600" y="5486400"/>
            <a:ext cx="2819400" cy="457200"/>
            <a:chOff x="3744" y="3456"/>
            <a:chExt cx="1776" cy="288"/>
          </a:xfrm>
        </p:grpSpPr>
        <p:sp>
          <p:nvSpPr>
            <p:cNvPr id="4128" name="Line 16"/>
            <p:cNvSpPr>
              <a:spLocks noChangeShapeType="1"/>
            </p:cNvSpPr>
            <p:nvPr/>
          </p:nvSpPr>
          <p:spPr bwMode="auto">
            <a:xfrm>
              <a:off x="3744" y="3600"/>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9" name="Line 17"/>
            <p:cNvSpPr>
              <a:spLocks noChangeShapeType="1"/>
            </p:cNvSpPr>
            <p:nvPr/>
          </p:nvSpPr>
          <p:spPr bwMode="auto">
            <a:xfrm>
              <a:off x="4608" y="3456"/>
              <a:ext cx="0"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0" name="Line 18"/>
            <p:cNvSpPr>
              <a:spLocks noChangeShapeType="1"/>
            </p:cNvSpPr>
            <p:nvPr/>
          </p:nvSpPr>
          <p:spPr bwMode="auto">
            <a:xfrm>
              <a:off x="5184" y="34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31" name="Line 19"/>
            <p:cNvSpPr>
              <a:spLocks noChangeShapeType="1"/>
            </p:cNvSpPr>
            <p:nvPr/>
          </p:nvSpPr>
          <p:spPr bwMode="auto">
            <a:xfrm>
              <a:off x="4032" y="345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4105" name="Object 27"/>
            <p:cNvGraphicFramePr>
              <a:graphicFrameLocks noChangeAspect="1"/>
            </p:cNvGraphicFramePr>
            <p:nvPr/>
          </p:nvGraphicFramePr>
          <p:xfrm>
            <a:off x="5376" y="3600"/>
            <a:ext cx="131" cy="144"/>
          </p:xfrm>
          <a:graphic>
            <a:graphicData uri="http://schemas.openxmlformats.org/presentationml/2006/ole">
              <mc:AlternateContent xmlns:mc="http://schemas.openxmlformats.org/markup-compatibility/2006">
                <mc:Choice xmlns:v="urn:schemas-microsoft-com:vml" Requires="v">
                  <p:oleObj spid="_x0000_s4151" name="公式" r:id="rId7" imgW="126720" imgH="139680" progId="Equation.3">
                    <p:embed/>
                  </p:oleObj>
                </mc:Choice>
                <mc:Fallback>
                  <p:oleObj name="公式" r:id="rId7" imgW="126720" imgH="13968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 y="3600"/>
                          <a:ext cx="13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42"/>
          <p:cNvGrpSpPr>
            <a:grpSpLocks/>
          </p:cNvGrpSpPr>
          <p:nvPr/>
        </p:nvGrpSpPr>
        <p:grpSpPr bwMode="auto">
          <a:xfrm>
            <a:off x="5943600" y="2895600"/>
            <a:ext cx="2819400" cy="2209800"/>
            <a:chOff x="3744" y="1824"/>
            <a:chExt cx="1776" cy="1392"/>
          </a:xfrm>
        </p:grpSpPr>
        <p:graphicFrame>
          <p:nvGraphicFramePr>
            <p:cNvPr id="4099" name="Object 25"/>
            <p:cNvGraphicFramePr>
              <a:graphicFrameLocks noChangeAspect="1"/>
            </p:cNvGraphicFramePr>
            <p:nvPr/>
          </p:nvGraphicFramePr>
          <p:xfrm>
            <a:off x="5376" y="3072"/>
            <a:ext cx="131" cy="144"/>
          </p:xfrm>
          <a:graphic>
            <a:graphicData uri="http://schemas.openxmlformats.org/presentationml/2006/ole">
              <mc:AlternateContent xmlns:mc="http://schemas.openxmlformats.org/markup-compatibility/2006">
                <mc:Choice xmlns:v="urn:schemas-microsoft-com:vml" Requires="v">
                  <p:oleObj spid="_x0000_s4152" name="公式" r:id="rId8" imgW="126720" imgH="139680" progId="Equation.3">
                    <p:embed/>
                  </p:oleObj>
                </mc:Choice>
                <mc:Fallback>
                  <p:oleObj name="公式" r:id="rId8" imgW="126720" imgH="13968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 y="3072"/>
                          <a:ext cx="13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7" name="Group 40"/>
            <p:cNvGrpSpPr>
              <a:grpSpLocks/>
            </p:cNvGrpSpPr>
            <p:nvPr/>
          </p:nvGrpSpPr>
          <p:grpSpPr bwMode="auto">
            <a:xfrm>
              <a:off x="3744" y="1824"/>
              <a:ext cx="1776" cy="1248"/>
              <a:chOff x="3744" y="1824"/>
              <a:chExt cx="1776" cy="1248"/>
            </a:xfrm>
          </p:grpSpPr>
          <p:graphicFrame>
            <p:nvGraphicFramePr>
              <p:cNvPr id="4100" name="Object 23"/>
              <p:cNvGraphicFramePr>
                <a:graphicFrameLocks noChangeAspect="1"/>
              </p:cNvGraphicFramePr>
              <p:nvPr/>
            </p:nvGraphicFramePr>
            <p:xfrm>
              <a:off x="3792" y="1824"/>
              <a:ext cx="288" cy="173"/>
            </p:xfrm>
            <a:graphic>
              <a:graphicData uri="http://schemas.openxmlformats.org/presentationml/2006/ole">
                <mc:AlternateContent xmlns:mc="http://schemas.openxmlformats.org/markup-compatibility/2006">
                  <mc:Choice xmlns:v="urn:schemas-microsoft-com:vml" Requires="v">
                    <p:oleObj spid="_x0000_s4153" name="公式" r:id="rId9" imgW="380880" imgH="228600" progId="Equation.3">
                      <p:embed/>
                    </p:oleObj>
                  </mc:Choice>
                  <mc:Fallback>
                    <p:oleObj name="公式" r:id="rId9" imgW="380880" imgH="2286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824"/>
                            <a:ext cx="28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8" name="Group 38"/>
              <p:cNvGrpSpPr>
                <a:grpSpLocks/>
              </p:cNvGrpSpPr>
              <p:nvPr/>
            </p:nvGrpSpPr>
            <p:grpSpPr bwMode="auto">
              <a:xfrm>
                <a:off x="3744" y="1824"/>
                <a:ext cx="1776" cy="1248"/>
                <a:chOff x="3744" y="1824"/>
                <a:chExt cx="1776" cy="1248"/>
              </a:xfrm>
            </p:grpSpPr>
            <p:graphicFrame>
              <p:nvGraphicFramePr>
                <p:cNvPr id="4101" name="Object 3"/>
                <p:cNvGraphicFramePr>
                  <a:graphicFrameLocks noChangeAspect="1"/>
                </p:cNvGraphicFramePr>
                <p:nvPr/>
              </p:nvGraphicFramePr>
              <p:xfrm>
                <a:off x="3792" y="2016"/>
                <a:ext cx="1632" cy="1008"/>
              </p:xfrm>
              <a:graphic>
                <a:graphicData uri="http://schemas.openxmlformats.org/presentationml/2006/ole">
                  <mc:AlternateContent xmlns:mc="http://schemas.openxmlformats.org/markup-compatibility/2006">
                    <mc:Choice xmlns:v="urn:schemas-microsoft-com:vml" Requires="v">
                      <p:oleObj spid="_x0000_s4154" name="VISIO" r:id="rId11" imgW="3299400" imgH="1777680" progId="Visio.Drawing.6">
                        <p:embed/>
                      </p:oleObj>
                    </mc:Choice>
                    <mc:Fallback>
                      <p:oleObj name="VISIO" r:id="rId11" imgW="3299400" imgH="1777680" progId="Visio.Drawing.6">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2016"/>
                              <a:ext cx="163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9" name="Line 4"/>
                <p:cNvSpPr>
                  <a:spLocks noChangeShapeType="1"/>
                </p:cNvSpPr>
                <p:nvPr/>
              </p:nvSpPr>
              <p:spPr bwMode="auto">
                <a:xfrm>
                  <a:off x="3744" y="3024"/>
                  <a:ext cx="17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0" name="Line 5"/>
                <p:cNvSpPr>
                  <a:spLocks noChangeShapeType="1"/>
                </p:cNvSpPr>
                <p:nvPr/>
              </p:nvSpPr>
              <p:spPr bwMode="auto">
                <a:xfrm flipV="1">
                  <a:off x="3792" y="1824"/>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1" name="Line 6"/>
                <p:cNvSpPr>
                  <a:spLocks noChangeShapeType="1"/>
                </p:cNvSpPr>
                <p:nvPr/>
              </p:nvSpPr>
              <p:spPr bwMode="auto">
                <a:xfrm>
                  <a:off x="3792" y="2352"/>
                  <a:ext cx="1584"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2" name="Line 13"/>
                <p:cNvSpPr>
                  <a:spLocks noChangeShapeType="1"/>
                </p:cNvSpPr>
                <p:nvPr/>
              </p:nvSpPr>
              <p:spPr bwMode="auto">
                <a:xfrm flipV="1">
                  <a:off x="4416" y="2160"/>
                  <a:ext cx="0" cy="864"/>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3" name="Line 14"/>
                <p:cNvSpPr>
                  <a:spLocks noChangeShapeType="1"/>
                </p:cNvSpPr>
                <p:nvPr/>
              </p:nvSpPr>
              <p:spPr bwMode="auto">
                <a:xfrm flipV="1">
                  <a:off x="4608" y="2016"/>
                  <a:ext cx="0" cy="1008"/>
                </a:xfrm>
                <a:prstGeom prst="line">
                  <a:avLst/>
                </a:prstGeom>
                <a:noFill/>
                <a:ln w="9525">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4124" name="Line 15"/>
                <p:cNvSpPr>
                  <a:spLocks noChangeShapeType="1"/>
                </p:cNvSpPr>
                <p:nvPr/>
              </p:nvSpPr>
              <p:spPr bwMode="auto">
                <a:xfrm flipV="1">
                  <a:off x="4800" y="2208"/>
                  <a:ext cx="0" cy="816"/>
                </a:xfrm>
                <a:prstGeom prst="line">
                  <a:avLst/>
                </a:prstGeom>
                <a:noFill/>
                <a:ln w="9525">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4102" name="Object 24"/>
                <p:cNvGraphicFramePr>
                  <a:graphicFrameLocks noChangeAspect="1"/>
                </p:cNvGraphicFramePr>
                <p:nvPr/>
              </p:nvGraphicFramePr>
              <p:xfrm>
                <a:off x="5280" y="2160"/>
                <a:ext cx="103" cy="247"/>
              </p:xfrm>
              <a:graphic>
                <a:graphicData uri="http://schemas.openxmlformats.org/presentationml/2006/ole">
                  <mc:AlternateContent xmlns:mc="http://schemas.openxmlformats.org/markup-compatibility/2006">
                    <mc:Choice xmlns:v="urn:schemas-microsoft-com:vml" Requires="v">
                      <p:oleObj spid="_x0000_s4155" name="公式" r:id="rId13" imgW="164880" imgH="393480" progId="Equation.3">
                        <p:embed/>
                      </p:oleObj>
                    </mc:Choice>
                    <mc:Fallback>
                      <p:oleObj name="公式" r:id="rId13" imgW="164880" imgH="39348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0" y="2160"/>
                              <a:ext cx="1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28"/>
                <p:cNvSpPr>
                  <a:spLocks noChangeShapeType="1"/>
                </p:cNvSpPr>
                <p:nvPr/>
              </p:nvSpPr>
              <p:spPr bwMode="auto">
                <a:xfrm>
                  <a:off x="4176" y="2544"/>
                  <a:ext cx="816" cy="0"/>
                </a:xfrm>
                <a:prstGeom prst="line">
                  <a:avLst/>
                </a:prstGeom>
                <a:noFill/>
                <a:ln w="9525">
                  <a:solidFill>
                    <a:srgbClr val="FF99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4103" name="Object 29"/>
                <p:cNvGraphicFramePr>
                  <a:graphicFrameLocks noChangeAspect="1"/>
                </p:cNvGraphicFramePr>
                <p:nvPr/>
              </p:nvGraphicFramePr>
              <p:xfrm>
                <a:off x="4512" y="2544"/>
                <a:ext cx="191" cy="135"/>
              </p:xfrm>
              <a:graphic>
                <a:graphicData uri="http://schemas.openxmlformats.org/presentationml/2006/ole">
                  <mc:AlternateContent xmlns:mc="http://schemas.openxmlformats.org/markup-compatibility/2006">
                    <mc:Choice xmlns:v="urn:schemas-microsoft-com:vml" Requires="v">
                      <p:oleObj spid="_x0000_s4156" name="公式" r:id="rId15" imgW="304560" imgH="215640" progId="Equation.3">
                        <p:embed/>
                      </p:oleObj>
                    </mc:Choice>
                    <mc:Fallback>
                      <p:oleObj name="公式" r:id="rId15" imgW="304560" imgH="2156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2544"/>
                              <a:ext cx="19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30"/>
                <p:cNvGraphicFramePr>
                  <a:graphicFrameLocks noChangeAspect="1"/>
                </p:cNvGraphicFramePr>
                <p:nvPr/>
              </p:nvGraphicFramePr>
              <p:xfrm>
                <a:off x="4464" y="2160"/>
                <a:ext cx="271" cy="175"/>
              </p:xfrm>
              <a:graphic>
                <a:graphicData uri="http://schemas.openxmlformats.org/presentationml/2006/ole">
                  <mc:AlternateContent xmlns:mc="http://schemas.openxmlformats.org/markup-compatibility/2006">
                    <mc:Choice xmlns:v="urn:schemas-microsoft-com:vml" Requires="v">
                      <p:oleObj spid="_x0000_s4157" name="公式" r:id="rId17" imgW="355320" imgH="228600" progId="Equation.3">
                        <p:embed/>
                      </p:oleObj>
                    </mc:Choice>
                    <mc:Fallback>
                      <p:oleObj name="公式" r:id="rId17" imgW="355320" imgH="22860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4" y="2160"/>
                              <a:ext cx="271"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 name="Oval 31"/>
                <p:cNvSpPr>
                  <a:spLocks noChangeArrowheads="1"/>
                </p:cNvSpPr>
                <p:nvPr/>
              </p:nvSpPr>
              <p:spPr bwMode="auto">
                <a:xfrm>
                  <a:off x="4868" y="2324"/>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4127" name="Oval 32"/>
                <p:cNvSpPr>
                  <a:spLocks noChangeArrowheads="1"/>
                </p:cNvSpPr>
                <p:nvPr/>
              </p:nvSpPr>
              <p:spPr bwMode="auto">
                <a:xfrm flipV="1">
                  <a:off x="4282" y="2324"/>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grpSp>
      </p:grpSp>
      <p:sp>
        <p:nvSpPr>
          <p:cNvPr id="329761" name="Text Box 33"/>
          <p:cNvSpPr txBox="1">
            <a:spLocks noChangeArrowheads="1"/>
          </p:cNvSpPr>
          <p:nvPr/>
        </p:nvSpPr>
        <p:spPr bwMode="auto">
          <a:xfrm>
            <a:off x="395288" y="0"/>
            <a:ext cx="2232025" cy="65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en-US" altLang="zh-CN" sz="2800" dirty="0">
                <a:solidFill>
                  <a:schemeClr val="accent2"/>
                </a:solidFill>
                <a:ea typeface="楷体" panose="02010609060101010101" pitchFamily="49" charset="-122"/>
                <a:sym typeface="Monotype Sorts"/>
              </a:rPr>
              <a:t>2. </a:t>
            </a:r>
            <a:r>
              <a:rPr lang="zh-CN" altLang="en-US" sz="2800" dirty="0">
                <a:solidFill>
                  <a:schemeClr val="accent2"/>
                </a:solidFill>
                <a:ea typeface="楷体" panose="02010609060101010101" pitchFamily="49" charset="-122"/>
                <a:sym typeface="Monotype Sorts"/>
              </a:rPr>
              <a:t>纵模选择</a:t>
            </a:r>
            <a:r>
              <a:rPr lang="zh-CN" altLang="en-US" b="0" dirty="0">
                <a:ea typeface="楷体" panose="02010609060101010101" pitchFamily="49" charset="-122"/>
                <a:sym typeface="Monotype Sorts"/>
              </a:rPr>
              <a:t> </a:t>
            </a:r>
            <a:endParaRPr lang="zh-CN" altLang="en-US" dirty="0">
              <a:ea typeface="楷体" panose="02010609060101010101" pitchFamily="49" charset="-122"/>
            </a:endParaRPr>
          </a:p>
        </p:txBody>
      </p:sp>
      <p:sp>
        <p:nvSpPr>
          <p:cNvPr id="329762" name="Text Box 34"/>
          <p:cNvSpPr txBox="1">
            <a:spLocks noChangeArrowheads="1"/>
          </p:cNvSpPr>
          <p:nvPr/>
        </p:nvSpPr>
        <p:spPr bwMode="auto">
          <a:xfrm>
            <a:off x="539750" y="765175"/>
            <a:ext cx="8137525" cy="61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zh-CN" altLang="en-US" dirty="0">
                <a:ea typeface="楷体" panose="02010609060101010101" pitchFamily="49" charset="-122"/>
                <a:sym typeface="Monotype Sorts"/>
              </a:rPr>
              <a:t>－在</a:t>
            </a:r>
            <a:r>
              <a:rPr lang="zh-CN" altLang="en-US" dirty="0">
                <a:solidFill>
                  <a:srgbClr val="996600"/>
                </a:solidFill>
                <a:ea typeface="楷体" panose="02010609060101010101" pitchFamily="49" charset="-122"/>
                <a:sym typeface="Monotype Sorts"/>
              </a:rPr>
              <a:t>特定跃迁谱线</a:t>
            </a:r>
            <a:r>
              <a:rPr lang="zh-CN" altLang="en-US" dirty="0">
                <a:ea typeface="楷体" panose="02010609060101010101" pitchFamily="49" charset="-122"/>
                <a:sym typeface="Monotype Sorts"/>
              </a:rPr>
              <a:t>范围内获得</a:t>
            </a:r>
            <a:r>
              <a:rPr lang="zh-CN" altLang="en-US" dirty="0">
                <a:solidFill>
                  <a:srgbClr val="FF3399"/>
                </a:solidFill>
                <a:ea typeface="楷体" panose="02010609060101010101" pitchFamily="49" charset="-122"/>
                <a:sym typeface="Monotype Sorts"/>
              </a:rPr>
              <a:t>单纵模</a:t>
            </a:r>
            <a:r>
              <a:rPr lang="zh-CN" altLang="en-US" dirty="0">
                <a:ea typeface="楷体" panose="02010609060101010101" pitchFamily="49" charset="-122"/>
                <a:sym typeface="Monotype Sorts"/>
              </a:rPr>
              <a:t>的方法</a:t>
            </a:r>
            <a:endParaRPr lang="zh-CN" altLang="en-US" dirty="0">
              <a:ea typeface="楷体" panose="02010609060101010101" pitchFamily="49" charset="-122"/>
            </a:endParaRPr>
          </a:p>
        </p:txBody>
      </p:sp>
      <p:sp>
        <p:nvSpPr>
          <p:cNvPr id="329763" name="Text Box 35"/>
          <p:cNvSpPr txBox="1">
            <a:spLocks noChangeArrowheads="1"/>
          </p:cNvSpPr>
          <p:nvPr/>
        </p:nvSpPr>
        <p:spPr bwMode="auto">
          <a:xfrm>
            <a:off x="468313" y="1412875"/>
            <a:ext cx="3384550" cy="6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en-US" altLang="zh-CN" dirty="0">
                <a:ea typeface="楷体" panose="02010609060101010101" pitchFamily="49" charset="-122"/>
                <a:sym typeface="Wingdings" pitchFamily="2" charset="2"/>
              </a:rPr>
              <a:t></a:t>
            </a:r>
            <a:r>
              <a:rPr lang="en-US" altLang="zh-CN" dirty="0">
                <a:ea typeface="楷体" panose="02010609060101010101" pitchFamily="49" charset="-122"/>
                <a:sym typeface="Monotype Sorts"/>
              </a:rPr>
              <a:t> </a:t>
            </a:r>
            <a:r>
              <a:rPr lang="zh-CN" altLang="en-US" dirty="0">
                <a:ea typeface="楷体" panose="02010609060101010101" pitchFamily="49" charset="-122"/>
                <a:sym typeface="Monotype Sorts"/>
              </a:rPr>
              <a:t>纵模</a:t>
            </a:r>
            <a:r>
              <a:rPr lang="zh-CN" altLang="en-US" dirty="0">
                <a:solidFill>
                  <a:srgbClr val="FF3399"/>
                </a:solidFill>
                <a:ea typeface="楷体" panose="02010609060101010101" pitchFamily="49" charset="-122"/>
                <a:sym typeface="Monotype Sorts"/>
              </a:rPr>
              <a:t>选择原则</a:t>
            </a:r>
            <a:r>
              <a:rPr lang="zh-CN" altLang="en-US" dirty="0">
                <a:ea typeface="楷体" panose="02010609060101010101" pitchFamily="49" charset="-122"/>
                <a:sym typeface="Monotype Sorts"/>
              </a:rPr>
              <a:t>：</a:t>
            </a:r>
            <a:endParaRPr lang="zh-CN" altLang="en-US" dirty="0">
              <a:ea typeface="楷体" panose="02010609060101010101" pitchFamily="49" charset="-122"/>
            </a:endParaRPr>
          </a:p>
        </p:txBody>
      </p:sp>
      <p:sp>
        <p:nvSpPr>
          <p:cNvPr id="329764" name="Text Box 36"/>
          <p:cNvSpPr txBox="1">
            <a:spLocks noChangeArrowheads="1"/>
          </p:cNvSpPr>
          <p:nvPr/>
        </p:nvSpPr>
        <p:spPr bwMode="auto">
          <a:xfrm>
            <a:off x="827088" y="1989138"/>
            <a:ext cx="7561262" cy="61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zh-CN" altLang="en-US" dirty="0">
                <a:solidFill>
                  <a:schemeClr val="accent2"/>
                </a:solidFill>
                <a:ea typeface="楷体" panose="02010609060101010101" pitchFamily="49" charset="-122"/>
                <a:sym typeface="Monotype Sorts"/>
              </a:rPr>
              <a:t>扩大</a:t>
            </a:r>
            <a:r>
              <a:rPr lang="zh-CN" altLang="en-US" dirty="0">
                <a:ea typeface="楷体" panose="02010609060101010101" pitchFamily="49" charset="-122"/>
                <a:sym typeface="Monotype Sorts"/>
              </a:rPr>
              <a:t>相邻纵模的</a:t>
            </a:r>
            <a:r>
              <a:rPr lang="zh-CN" altLang="en-US" dirty="0">
                <a:solidFill>
                  <a:schemeClr val="accent2"/>
                </a:solidFill>
                <a:ea typeface="楷体" panose="02010609060101010101" pitchFamily="49" charset="-122"/>
                <a:sym typeface="Monotype Sorts"/>
              </a:rPr>
              <a:t>增益差</a:t>
            </a:r>
            <a:r>
              <a:rPr lang="zh-CN" altLang="en-US" dirty="0">
                <a:ea typeface="楷体" panose="02010609060101010101" pitchFamily="49" charset="-122"/>
                <a:sym typeface="Monotype Sorts"/>
              </a:rPr>
              <a:t>或人为</a:t>
            </a:r>
            <a:r>
              <a:rPr lang="zh-CN" altLang="en-US" dirty="0">
                <a:solidFill>
                  <a:schemeClr val="accent2"/>
                </a:solidFill>
                <a:ea typeface="楷体" panose="02010609060101010101" pitchFamily="49" charset="-122"/>
                <a:sym typeface="Monotype Sorts"/>
              </a:rPr>
              <a:t>引入损耗差</a:t>
            </a:r>
            <a:endParaRPr lang="zh-CN" altLang="en-US" dirty="0">
              <a:ea typeface="楷体" panose="02010609060101010101" pitchFamily="49" charset="-122"/>
            </a:endParaRPr>
          </a:p>
        </p:txBody>
      </p:sp>
      <p:sp>
        <p:nvSpPr>
          <p:cNvPr id="329765" name="Text Box 37"/>
          <p:cNvSpPr txBox="1">
            <a:spLocks noChangeArrowheads="1"/>
          </p:cNvSpPr>
          <p:nvPr/>
        </p:nvSpPr>
        <p:spPr bwMode="auto">
          <a:xfrm>
            <a:off x="611188" y="2636838"/>
            <a:ext cx="3240087" cy="6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50000"/>
              </a:lnSpc>
            </a:pPr>
            <a:r>
              <a:rPr lang="en-US" altLang="zh-CN" dirty="0">
                <a:ea typeface="楷体" panose="02010609060101010101" pitchFamily="49" charset="-122"/>
                <a:sym typeface="Wingdings" pitchFamily="2" charset="2"/>
              </a:rPr>
              <a:t> </a:t>
            </a:r>
            <a:r>
              <a:rPr lang="zh-CN" altLang="en-US" dirty="0">
                <a:ea typeface="楷体" panose="02010609060101010101" pitchFamily="49" charset="-122"/>
                <a:sym typeface="Monotype Sorts"/>
              </a:rPr>
              <a:t>选纵模</a:t>
            </a:r>
            <a:r>
              <a:rPr lang="zh-CN" altLang="en-US" dirty="0">
                <a:solidFill>
                  <a:srgbClr val="FF3399"/>
                </a:solidFill>
                <a:ea typeface="楷体" panose="02010609060101010101" pitchFamily="49" charset="-122"/>
                <a:sym typeface="Monotype Sorts"/>
              </a:rPr>
              <a:t>方法</a:t>
            </a:r>
            <a:r>
              <a:rPr lang="zh-CN" altLang="en-US" dirty="0">
                <a:ea typeface="楷体" panose="02010609060101010101" pitchFamily="49" charset="-122"/>
                <a:sym typeface="Monotype Sorts"/>
              </a:rPr>
              <a:t>：</a:t>
            </a:r>
            <a:endParaRPr lang="zh-CN" altLang="en-US" dirty="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7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97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97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97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974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9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p:bldP spid="329750" grpId="0"/>
      <p:bldP spid="329761" grpId="0"/>
      <p:bldP spid="329762" grpId="0"/>
      <p:bldP spid="329763" grpId="0"/>
      <p:bldP spid="329764" grpId="0"/>
      <p:bldP spid="3297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63" name="Rectangle 11"/>
          <p:cNvSpPr>
            <a:spLocks noChangeArrowheads="1"/>
          </p:cNvSpPr>
          <p:nvPr/>
        </p:nvSpPr>
        <p:spPr bwMode="auto">
          <a:xfrm>
            <a:off x="755650" y="260350"/>
            <a:ext cx="2592388" cy="5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pPr>
            <a:r>
              <a:rPr lang="en-US" altLang="zh-CN" b="0" dirty="0">
                <a:solidFill>
                  <a:srgbClr val="CC0000"/>
                </a:solidFill>
                <a:ea typeface="黑体" pitchFamily="49" charset="-122"/>
                <a:sym typeface="Monotype Sorts"/>
              </a:rPr>
              <a:t>  </a:t>
            </a:r>
            <a:r>
              <a:rPr lang="zh-CN" altLang="en-US" dirty="0">
                <a:latin typeface="楷体" panose="02010609060101010101" pitchFamily="49" charset="-122"/>
                <a:ea typeface="楷体" panose="02010609060101010101" pitchFamily="49" charset="-122"/>
                <a:sym typeface="Monotype Sorts"/>
              </a:rPr>
              <a:t>行波腔</a:t>
            </a:r>
          </a:p>
        </p:txBody>
      </p:sp>
      <p:grpSp>
        <p:nvGrpSpPr>
          <p:cNvPr id="2" name="Group 84"/>
          <p:cNvGrpSpPr>
            <a:grpSpLocks/>
          </p:cNvGrpSpPr>
          <p:nvPr/>
        </p:nvGrpSpPr>
        <p:grpSpPr bwMode="auto">
          <a:xfrm>
            <a:off x="971550" y="1125538"/>
            <a:ext cx="2743200" cy="2057400"/>
            <a:chOff x="576" y="672"/>
            <a:chExt cx="1728" cy="1296"/>
          </a:xfrm>
        </p:grpSpPr>
        <p:sp>
          <p:nvSpPr>
            <p:cNvPr id="5204" name="Rectangle 12"/>
            <p:cNvSpPr>
              <a:spLocks noChangeArrowheads="1"/>
            </p:cNvSpPr>
            <p:nvPr/>
          </p:nvSpPr>
          <p:spPr bwMode="auto">
            <a:xfrm rot="1917464">
              <a:off x="576" y="835"/>
              <a:ext cx="48" cy="288"/>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205" name="Rectangle 13"/>
            <p:cNvSpPr>
              <a:spLocks noChangeArrowheads="1"/>
            </p:cNvSpPr>
            <p:nvPr/>
          </p:nvSpPr>
          <p:spPr bwMode="auto">
            <a:xfrm rot="-1988111">
              <a:off x="1968" y="816"/>
              <a:ext cx="48" cy="288"/>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206" name="Line 14"/>
            <p:cNvSpPr>
              <a:spLocks noChangeShapeType="1"/>
            </p:cNvSpPr>
            <p:nvPr/>
          </p:nvSpPr>
          <p:spPr bwMode="auto">
            <a:xfrm>
              <a:off x="624" y="96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7" name="Line 15"/>
            <p:cNvSpPr>
              <a:spLocks noChangeShapeType="1"/>
            </p:cNvSpPr>
            <p:nvPr/>
          </p:nvSpPr>
          <p:spPr bwMode="auto">
            <a:xfrm>
              <a:off x="624" y="960"/>
              <a:ext cx="672"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8" name="Line 16"/>
            <p:cNvSpPr>
              <a:spLocks noChangeShapeType="1"/>
            </p:cNvSpPr>
            <p:nvPr/>
          </p:nvSpPr>
          <p:spPr bwMode="auto">
            <a:xfrm flipH="1">
              <a:off x="1296" y="960"/>
              <a:ext cx="672"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9" name="Rectangle 17"/>
            <p:cNvSpPr>
              <a:spLocks noChangeArrowheads="1"/>
            </p:cNvSpPr>
            <p:nvPr/>
          </p:nvSpPr>
          <p:spPr bwMode="auto">
            <a:xfrm>
              <a:off x="1200" y="1920"/>
              <a:ext cx="192" cy="48"/>
            </a:xfrm>
            <a:prstGeom prst="rect">
              <a:avLst/>
            </a:prstGeom>
            <a:solidFill>
              <a:schemeClr val="folHlink"/>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210" name="Rectangle 18"/>
            <p:cNvSpPr>
              <a:spLocks noChangeArrowheads="1"/>
            </p:cNvSpPr>
            <p:nvPr/>
          </p:nvSpPr>
          <p:spPr bwMode="auto">
            <a:xfrm>
              <a:off x="1056" y="864"/>
              <a:ext cx="480" cy="192"/>
            </a:xfrm>
            <a:prstGeom prst="rect">
              <a:avLst/>
            </a:prstGeom>
            <a:solidFill>
              <a:srgbClr val="FF9999"/>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211" name="Rectangle 19"/>
            <p:cNvSpPr>
              <a:spLocks noChangeArrowheads="1"/>
            </p:cNvSpPr>
            <p:nvPr/>
          </p:nvSpPr>
          <p:spPr bwMode="auto">
            <a:xfrm rot="2159372">
              <a:off x="1584" y="1248"/>
              <a:ext cx="144" cy="336"/>
            </a:xfrm>
            <a:prstGeom prst="rect">
              <a:avLst/>
            </a:prstGeom>
            <a:solidFill>
              <a:schemeClr val="bg1"/>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212" name="Line 21"/>
            <p:cNvSpPr>
              <a:spLocks noChangeShapeType="1"/>
            </p:cNvSpPr>
            <p:nvPr/>
          </p:nvSpPr>
          <p:spPr bwMode="auto">
            <a:xfrm flipH="1" flipV="1">
              <a:off x="864" y="1296"/>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13" name="Line 22"/>
            <p:cNvSpPr>
              <a:spLocks noChangeShapeType="1"/>
            </p:cNvSpPr>
            <p:nvPr/>
          </p:nvSpPr>
          <p:spPr bwMode="auto">
            <a:xfrm>
              <a:off x="768" y="96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14" name="Line 23"/>
            <p:cNvSpPr>
              <a:spLocks noChangeShapeType="1"/>
            </p:cNvSpPr>
            <p:nvPr/>
          </p:nvSpPr>
          <p:spPr bwMode="auto">
            <a:xfrm>
              <a:off x="1680" y="96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15" name="Line 24"/>
            <p:cNvSpPr>
              <a:spLocks noChangeShapeType="1"/>
            </p:cNvSpPr>
            <p:nvPr/>
          </p:nvSpPr>
          <p:spPr bwMode="auto">
            <a:xfrm>
              <a:off x="1968" y="96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16" name="Text Box 28"/>
            <p:cNvSpPr txBox="1">
              <a:spLocks noChangeArrowheads="1"/>
            </p:cNvSpPr>
            <p:nvPr/>
          </p:nvSpPr>
          <p:spPr bwMode="auto">
            <a:xfrm>
              <a:off x="1680" y="1440"/>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400" b="0">
                  <a:latin typeface="Times New Roman" pitchFamily="18" charset="0"/>
                  <a:ea typeface="宋体" pitchFamily="2" charset="-122"/>
                </a:rPr>
                <a:t>隔离器</a:t>
              </a:r>
              <a:endParaRPr lang="zh-CN" altLang="en-US" sz="2400" b="0">
                <a:latin typeface="Times New Roman" pitchFamily="18" charset="0"/>
                <a:ea typeface="宋体" pitchFamily="2" charset="-122"/>
              </a:endParaRPr>
            </a:p>
          </p:txBody>
        </p:sp>
        <p:sp>
          <p:nvSpPr>
            <p:cNvPr id="5217" name="Text Box 29"/>
            <p:cNvSpPr txBox="1">
              <a:spLocks noChangeArrowheads="1"/>
            </p:cNvSpPr>
            <p:nvPr/>
          </p:nvSpPr>
          <p:spPr bwMode="auto">
            <a:xfrm>
              <a:off x="912" y="672"/>
              <a:ext cx="7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400" b="0">
                  <a:latin typeface="Times New Roman" pitchFamily="18" charset="0"/>
                  <a:ea typeface="宋体" pitchFamily="2" charset="-122"/>
                </a:rPr>
                <a:t>激光工作物质</a:t>
              </a:r>
              <a:endParaRPr lang="zh-CN" altLang="en-US" sz="2400" b="0">
                <a:latin typeface="Times New Roman" pitchFamily="18" charset="0"/>
                <a:ea typeface="宋体" pitchFamily="2" charset="-122"/>
              </a:endParaRPr>
            </a:p>
          </p:txBody>
        </p:sp>
      </p:grpSp>
      <p:grpSp>
        <p:nvGrpSpPr>
          <p:cNvPr id="3" name="Group 92"/>
          <p:cNvGrpSpPr>
            <a:grpSpLocks/>
          </p:cNvGrpSpPr>
          <p:nvPr/>
        </p:nvGrpSpPr>
        <p:grpSpPr bwMode="auto">
          <a:xfrm>
            <a:off x="5410200" y="4419600"/>
            <a:ext cx="3019425" cy="527050"/>
            <a:chOff x="3408" y="2784"/>
            <a:chExt cx="1902" cy="332"/>
          </a:xfrm>
        </p:grpSpPr>
        <p:sp>
          <p:nvSpPr>
            <p:cNvPr id="5192" name="Line 35"/>
            <p:cNvSpPr>
              <a:spLocks noChangeShapeType="1"/>
            </p:cNvSpPr>
            <p:nvPr/>
          </p:nvSpPr>
          <p:spPr bwMode="auto">
            <a:xfrm>
              <a:off x="3408" y="2976"/>
              <a:ext cx="1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3" name="Line 36"/>
            <p:cNvSpPr>
              <a:spLocks noChangeShapeType="1"/>
            </p:cNvSpPr>
            <p:nvPr/>
          </p:nvSpPr>
          <p:spPr bwMode="auto">
            <a:xfrm>
              <a:off x="4272" y="2784"/>
              <a:ext cx="0"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4" name="Line 37"/>
            <p:cNvSpPr>
              <a:spLocks noChangeShapeType="1"/>
            </p:cNvSpPr>
            <p:nvPr/>
          </p:nvSpPr>
          <p:spPr bwMode="auto">
            <a:xfrm>
              <a:off x="4416" y="2784"/>
              <a:ext cx="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5" name="Line 38"/>
            <p:cNvSpPr>
              <a:spLocks noChangeShapeType="1"/>
            </p:cNvSpPr>
            <p:nvPr/>
          </p:nvSpPr>
          <p:spPr bwMode="auto">
            <a:xfrm>
              <a:off x="4704"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6" name="Line 39"/>
            <p:cNvSpPr>
              <a:spLocks noChangeShapeType="1"/>
            </p:cNvSpPr>
            <p:nvPr/>
          </p:nvSpPr>
          <p:spPr bwMode="auto">
            <a:xfrm>
              <a:off x="3984" y="2784"/>
              <a:ext cx="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7" name="Line 40"/>
            <p:cNvSpPr>
              <a:spLocks noChangeShapeType="1"/>
            </p:cNvSpPr>
            <p:nvPr/>
          </p:nvSpPr>
          <p:spPr bwMode="auto">
            <a:xfrm>
              <a:off x="4128" y="2784"/>
              <a:ext cx="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8" name="Line 41"/>
            <p:cNvSpPr>
              <a:spLocks noChangeShapeType="1"/>
            </p:cNvSpPr>
            <p:nvPr/>
          </p:nvSpPr>
          <p:spPr bwMode="auto">
            <a:xfrm>
              <a:off x="4560" y="2784"/>
              <a:ext cx="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99" name="Line 42"/>
            <p:cNvSpPr>
              <a:spLocks noChangeShapeType="1"/>
            </p:cNvSpPr>
            <p:nvPr/>
          </p:nvSpPr>
          <p:spPr bwMode="auto">
            <a:xfrm>
              <a:off x="3840"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0" name="Line 43"/>
            <p:cNvSpPr>
              <a:spLocks noChangeShapeType="1"/>
            </p:cNvSpPr>
            <p:nvPr/>
          </p:nvSpPr>
          <p:spPr bwMode="auto">
            <a:xfrm>
              <a:off x="3552"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1" name="Line 44"/>
            <p:cNvSpPr>
              <a:spLocks noChangeShapeType="1"/>
            </p:cNvSpPr>
            <p:nvPr/>
          </p:nvSpPr>
          <p:spPr bwMode="auto">
            <a:xfrm>
              <a:off x="4992"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2" name="Line 45"/>
            <p:cNvSpPr>
              <a:spLocks noChangeShapeType="1"/>
            </p:cNvSpPr>
            <p:nvPr/>
          </p:nvSpPr>
          <p:spPr bwMode="auto">
            <a:xfrm>
              <a:off x="3696"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203" name="Line 46"/>
            <p:cNvSpPr>
              <a:spLocks noChangeShapeType="1"/>
            </p:cNvSpPr>
            <p:nvPr/>
          </p:nvSpPr>
          <p:spPr bwMode="auto">
            <a:xfrm>
              <a:off x="4848" y="278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44" name="Object 60"/>
            <p:cNvGraphicFramePr>
              <a:graphicFrameLocks noChangeAspect="1"/>
            </p:cNvGraphicFramePr>
            <p:nvPr/>
          </p:nvGraphicFramePr>
          <p:xfrm>
            <a:off x="5184" y="2976"/>
            <a:ext cx="126" cy="140"/>
          </p:xfrm>
          <a:graphic>
            <a:graphicData uri="http://schemas.openxmlformats.org/presentationml/2006/ole">
              <mc:AlternateContent xmlns:mc="http://schemas.openxmlformats.org/markup-compatibility/2006">
                <mc:Choice xmlns:v="urn:schemas-microsoft-com:vml" Requires="v">
                  <p:oleObj spid="_x0000_s5241" name="公式" r:id="rId3" imgW="126720" imgH="139680" progId="Equation.3">
                    <p:embed/>
                  </p:oleObj>
                </mc:Choice>
                <mc:Fallback>
                  <p:oleObj name="公式" r:id="rId3" imgW="126720" imgH="13968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 y="2976"/>
                          <a:ext cx="126"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4"/>
          <p:cNvGrpSpPr>
            <a:grpSpLocks/>
          </p:cNvGrpSpPr>
          <p:nvPr/>
        </p:nvGrpSpPr>
        <p:grpSpPr bwMode="auto">
          <a:xfrm>
            <a:off x="5410200" y="4876800"/>
            <a:ext cx="3124200" cy="1382713"/>
            <a:chOff x="3408" y="3072"/>
            <a:chExt cx="1968" cy="871"/>
          </a:xfrm>
        </p:grpSpPr>
        <p:grpSp>
          <p:nvGrpSpPr>
            <p:cNvPr id="5181" name="Group 93"/>
            <p:cNvGrpSpPr>
              <a:grpSpLocks/>
            </p:cNvGrpSpPr>
            <p:nvPr/>
          </p:nvGrpSpPr>
          <p:grpSpPr bwMode="auto">
            <a:xfrm>
              <a:off x="3408" y="3072"/>
              <a:ext cx="1968" cy="871"/>
              <a:chOff x="3408" y="3072"/>
              <a:chExt cx="1968" cy="871"/>
            </a:xfrm>
          </p:grpSpPr>
          <p:grpSp>
            <p:nvGrpSpPr>
              <p:cNvPr id="5185" name="Group 47"/>
              <p:cNvGrpSpPr>
                <a:grpSpLocks/>
              </p:cNvGrpSpPr>
              <p:nvPr/>
            </p:nvGrpSpPr>
            <p:grpSpPr bwMode="auto">
              <a:xfrm>
                <a:off x="3600" y="3216"/>
                <a:ext cx="1344" cy="480"/>
                <a:chOff x="3600" y="3360"/>
                <a:chExt cx="1326" cy="480"/>
              </a:xfrm>
            </p:grpSpPr>
            <p:graphicFrame>
              <p:nvGraphicFramePr>
                <p:cNvPr id="5141" name="Object 48"/>
                <p:cNvGraphicFramePr>
                  <a:graphicFrameLocks noChangeAspect="1"/>
                </p:cNvGraphicFramePr>
                <p:nvPr/>
              </p:nvGraphicFramePr>
              <p:xfrm>
                <a:off x="4176" y="3360"/>
                <a:ext cx="144" cy="432"/>
              </p:xfrm>
              <a:graphic>
                <a:graphicData uri="http://schemas.openxmlformats.org/presentationml/2006/ole">
                  <mc:AlternateContent xmlns:mc="http://schemas.openxmlformats.org/markup-compatibility/2006">
                    <mc:Choice xmlns:v="urn:schemas-microsoft-com:vml" Requires="v">
                      <p:oleObj spid="_x0000_s5242" name="VISIO" r:id="rId5" imgW="815400" imgH="1778400" progId="Visio.Drawing.6">
                        <p:embed/>
                      </p:oleObj>
                    </mc:Choice>
                    <mc:Fallback>
                      <p:oleObj name="VISIO" r:id="rId5" imgW="815400" imgH="1778400" progId="Visio.Drawing.6">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3360"/>
                              <a:ext cx="1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2" name="Object 49"/>
                <p:cNvGraphicFramePr>
                  <a:graphicFrameLocks noChangeAspect="1"/>
                </p:cNvGraphicFramePr>
                <p:nvPr/>
              </p:nvGraphicFramePr>
              <p:xfrm>
                <a:off x="3600" y="3360"/>
                <a:ext cx="144" cy="432"/>
              </p:xfrm>
              <a:graphic>
                <a:graphicData uri="http://schemas.openxmlformats.org/presentationml/2006/ole">
                  <mc:AlternateContent xmlns:mc="http://schemas.openxmlformats.org/markup-compatibility/2006">
                    <mc:Choice xmlns:v="urn:schemas-microsoft-com:vml" Requires="v">
                      <p:oleObj spid="_x0000_s5243" name="VISIO" r:id="rId7" imgW="815400" imgH="1778400" progId="Visio.Drawing.6">
                        <p:embed/>
                      </p:oleObj>
                    </mc:Choice>
                    <mc:Fallback>
                      <p:oleObj name="VISIO" r:id="rId7" imgW="815400" imgH="1778400" progId="Visio.Drawing.6">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3360"/>
                              <a:ext cx="1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3" name="Object 50"/>
                <p:cNvGraphicFramePr>
                  <a:graphicFrameLocks noChangeAspect="1"/>
                </p:cNvGraphicFramePr>
                <p:nvPr/>
              </p:nvGraphicFramePr>
              <p:xfrm>
                <a:off x="4752" y="3360"/>
                <a:ext cx="174" cy="432"/>
              </p:xfrm>
              <a:graphic>
                <a:graphicData uri="http://schemas.openxmlformats.org/presentationml/2006/ole">
                  <mc:AlternateContent xmlns:mc="http://schemas.openxmlformats.org/markup-compatibility/2006">
                    <mc:Choice xmlns:v="urn:schemas-microsoft-com:vml" Requires="v">
                      <p:oleObj spid="_x0000_s5244" name="VISIO" r:id="rId8" imgW="815400" imgH="1778400" progId="Visio.Drawing.6">
                        <p:embed/>
                      </p:oleObj>
                    </mc:Choice>
                    <mc:Fallback>
                      <p:oleObj name="VISIO" r:id="rId8" imgW="815400" imgH="1778400" progId="Visio.Drawing.6">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 y="3360"/>
                              <a:ext cx="17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90" name="Arc 51"/>
                <p:cNvSpPr>
                  <a:spLocks/>
                </p:cNvSpPr>
                <p:nvPr/>
              </p:nvSpPr>
              <p:spPr bwMode="auto">
                <a:xfrm flipH="1" flipV="1">
                  <a:off x="4320" y="3792"/>
                  <a:ext cx="432" cy="48"/>
                </a:xfrm>
                <a:custGeom>
                  <a:avLst/>
                  <a:gdLst>
                    <a:gd name="T0" fmla="*/ 0 w 43200"/>
                    <a:gd name="T1" fmla="*/ 0 h 26762"/>
                    <a:gd name="T2" fmla="*/ 0 w 43200"/>
                    <a:gd name="T3" fmla="*/ 0 h 26762"/>
                    <a:gd name="T4" fmla="*/ 0 w 43200"/>
                    <a:gd name="T5" fmla="*/ 0 h 26762"/>
                    <a:gd name="T6" fmla="*/ 0 60000 65536"/>
                    <a:gd name="T7" fmla="*/ 0 60000 65536"/>
                    <a:gd name="T8" fmla="*/ 0 60000 65536"/>
                    <a:gd name="T9" fmla="*/ 0 w 43200"/>
                    <a:gd name="T10" fmla="*/ 0 h 26762"/>
                    <a:gd name="T11" fmla="*/ 43200 w 43200"/>
                    <a:gd name="T12" fmla="*/ 26762 h 26762"/>
                  </a:gdLst>
                  <a:ahLst/>
                  <a:cxnLst>
                    <a:cxn ang="T6">
                      <a:pos x="T0" y="T1"/>
                    </a:cxn>
                    <a:cxn ang="T7">
                      <a:pos x="T2" y="T3"/>
                    </a:cxn>
                    <a:cxn ang="T8">
                      <a:pos x="T4" y="T5"/>
                    </a:cxn>
                  </a:cxnLst>
                  <a:rect l="T9" t="T10" r="T11" b="T12"/>
                  <a:pathLst>
                    <a:path w="43200" h="26762" fill="none" extrusionOk="0">
                      <a:moveTo>
                        <a:pt x="625" y="26762"/>
                      </a:moveTo>
                      <a:cubicBezTo>
                        <a:pt x="210" y="25072"/>
                        <a:pt x="0" y="23339"/>
                        <a:pt x="0" y="21600"/>
                      </a:cubicBezTo>
                      <a:cubicBezTo>
                        <a:pt x="0" y="9670"/>
                        <a:pt x="9670" y="0"/>
                        <a:pt x="21600" y="0"/>
                      </a:cubicBezTo>
                      <a:cubicBezTo>
                        <a:pt x="33529" y="-1"/>
                        <a:pt x="43199" y="9670"/>
                        <a:pt x="43200" y="21599"/>
                      </a:cubicBezTo>
                    </a:path>
                    <a:path w="43200" h="26762" stroke="0" extrusionOk="0">
                      <a:moveTo>
                        <a:pt x="625" y="26762"/>
                      </a:moveTo>
                      <a:cubicBezTo>
                        <a:pt x="210" y="25072"/>
                        <a:pt x="0" y="23339"/>
                        <a:pt x="0" y="21600"/>
                      </a:cubicBezTo>
                      <a:cubicBezTo>
                        <a:pt x="0" y="9670"/>
                        <a:pt x="9670" y="0"/>
                        <a:pt x="21600" y="0"/>
                      </a:cubicBezTo>
                      <a:cubicBezTo>
                        <a:pt x="33529" y="-1"/>
                        <a:pt x="43199" y="9670"/>
                        <a:pt x="43200" y="21599"/>
                      </a:cubicBezTo>
                      <a:lnTo>
                        <a:pt x="2160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191" name="Arc 52"/>
                <p:cNvSpPr>
                  <a:spLocks/>
                </p:cNvSpPr>
                <p:nvPr/>
              </p:nvSpPr>
              <p:spPr bwMode="auto">
                <a:xfrm flipH="1" flipV="1">
                  <a:off x="3744" y="3792"/>
                  <a:ext cx="432" cy="48"/>
                </a:xfrm>
                <a:custGeom>
                  <a:avLst/>
                  <a:gdLst>
                    <a:gd name="T0" fmla="*/ 0 w 43200"/>
                    <a:gd name="T1" fmla="*/ 0 h 26762"/>
                    <a:gd name="T2" fmla="*/ 0 w 43200"/>
                    <a:gd name="T3" fmla="*/ 0 h 26762"/>
                    <a:gd name="T4" fmla="*/ 0 w 43200"/>
                    <a:gd name="T5" fmla="*/ 0 h 26762"/>
                    <a:gd name="T6" fmla="*/ 0 60000 65536"/>
                    <a:gd name="T7" fmla="*/ 0 60000 65536"/>
                    <a:gd name="T8" fmla="*/ 0 60000 65536"/>
                    <a:gd name="T9" fmla="*/ 0 w 43200"/>
                    <a:gd name="T10" fmla="*/ 0 h 26762"/>
                    <a:gd name="T11" fmla="*/ 43200 w 43200"/>
                    <a:gd name="T12" fmla="*/ 26762 h 26762"/>
                  </a:gdLst>
                  <a:ahLst/>
                  <a:cxnLst>
                    <a:cxn ang="T6">
                      <a:pos x="T0" y="T1"/>
                    </a:cxn>
                    <a:cxn ang="T7">
                      <a:pos x="T2" y="T3"/>
                    </a:cxn>
                    <a:cxn ang="T8">
                      <a:pos x="T4" y="T5"/>
                    </a:cxn>
                  </a:cxnLst>
                  <a:rect l="T9" t="T10" r="T11" b="T12"/>
                  <a:pathLst>
                    <a:path w="43200" h="26762" fill="none" extrusionOk="0">
                      <a:moveTo>
                        <a:pt x="625" y="26762"/>
                      </a:moveTo>
                      <a:cubicBezTo>
                        <a:pt x="210" y="25072"/>
                        <a:pt x="0" y="23339"/>
                        <a:pt x="0" y="21600"/>
                      </a:cubicBezTo>
                      <a:cubicBezTo>
                        <a:pt x="0" y="9670"/>
                        <a:pt x="9670" y="0"/>
                        <a:pt x="21600" y="0"/>
                      </a:cubicBezTo>
                      <a:cubicBezTo>
                        <a:pt x="33529" y="-1"/>
                        <a:pt x="43199" y="9670"/>
                        <a:pt x="43200" y="21599"/>
                      </a:cubicBezTo>
                    </a:path>
                    <a:path w="43200" h="26762" stroke="0" extrusionOk="0">
                      <a:moveTo>
                        <a:pt x="625" y="26762"/>
                      </a:moveTo>
                      <a:cubicBezTo>
                        <a:pt x="210" y="25072"/>
                        <a:pt x="0" y="23339"/>
                        <a:pt x="0" y="21600"/>
                      </a:cubicBezTo>
                      <a:cubicBezTo>
                        <a:pt x="0" y="9670"/>
                        <a:pt x="9670" y="0"/>
                        <a:pt x="21600" y="0"/>
                      </a:cubicBezTo>
                      <a:cubicBezTo>
                        <a:pt x="33529" y="-1"/>
                        <a:pt x="43199" y="9670"/>
                        <a:pt x="43200" y="21599"/>
                      </a:cubicBezTo>
                      <a:lnTo>
                        <a:pt x="2160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pSp>
          <p:sp>
            <p:nvSpPr>
              <p:cNvPr id="5186" name="Line 53"/>
              <p:cNvSpPr>
                <a:spLocks noChangeShapeType="1"/>
              </p:cNvSpPr>
              <p:nvPr/>
            </p:nvSpPr>
            <p:spPr bwMode="auto">
              <a:xfrm>
                <a:off x="3408" y="3744"/>
                <a:ext cx="19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87" name="Line 54"/>
              <p:cNvSpPr>
                <a:spLocks noChangeShapeType="1"/>
              </p:cNvSpPr>
              <p:nvPr/>
            </p:nvSpPr>
            <p:spPr bwMode="auto">
              <a:xfrm flipV="1">
                <a:off x="3504" y="307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88" name="Line 57"/>
              <p:cNvSpPr>
                <a:spLocks noChangeShapeType="1"/>
              </p:cNvSpPr>
              <p:nvPr/>
            </p:nvSpPr>
            <p:spPr bwMode="auto">
              <a:xfrm>
                <a:off x="4272" y="3888"/>
                <a:ext cx="5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37" name="Object 58"/>
              <p:cNvGraphicFramePr>
                <a:graphicFrameLocks noChangeAspect="1"/>
              </p:cNvGraphicFramePr>
              <p:nvPr/>
            </p:nvGraphicFramePr>
            <p:xfrm>
              <a:off x="4464" y="3744"/>
              <a:ext cx="232" cy="199"/>
            </p:xfrm>
            <a:graphic>
              <a:graphicData uri="http://schemas.openxmlformats.org/presentationml/2006/ole">
                <mc:AlternateContent xmlns:mc="http://schemas.openxmlformats.org/markup-compatibility/2006">
                  <mc:Choice xmlns:v="urn:schemas-microsoft-com:vml" Requires="v">
                    <p:oleObj spid="_x0000_s5245" name="公式" r:id="rId9" imgW="279360" imgH="241200" progId="Equation.3">
                      <p:embed/>
                    </p:oleObj>
                  </mc:Choice>
                  <mc:Fallback>
                    <p:oleObj name="公式" r:id="rId9" imgW="279360" imgH="241200" progId="Equation.3">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 y="3744"/>
                            <a:ext cx="23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8" name="Object 61"/>
              <p:cNvGraphicFramePr>
                <a:graphicFrameLocks noChangeAspect="1"/>
              </p:cNvGraphicFramePr>
              <p:nvPr/>
            </p:nvGraphicFramePr>
            <p:xfrm>
              <a:off x="5232" y="3792"/>
              <a:ext cx="126" cy="140"/>
            </p:xfrm>
            <a:graphic>
              <a:graphicData uri="http://schemas.openxmlformats.org/presentationml/2006/ole">
                <mc:AlternateContent xmlns:mc="http://schemas.openxmlformats.org/markup-compatibility/2006">
                  <mc:Choice xmlns:v="urn:schemas-microsoft-com:vml" Requires="v">
                    <p:oleObj spid="_x0000_s5246" name="公式" r:id="rId11" imgW="126720" imgH="139680" progId="Equation.3">
                      <p:embed/>
                    </p:oleObj>
                  </mc:Choice>
                  <mc:Fallback>
                    <p:oleObj name="公式" r:id="rId11" imgW="126720" imgH="139680"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3792"/>
                            <a:ext cx="126"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9" name="Line 62"/>
              <p:cNvSpPr>
                <a:spLocks noChangeShapeType="1"/>
              </p:cNvSpPr>
              <p:nvPr/>
            </p:nvSpPr>
            <p:spPr bwMode="auto">
              <a:xfrm>
                <a:off x="40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39" name="Object 64"/>
              <p:cNvGraphicFramePr>
                <a:graphicFrameLocks noChangeAspect="1"/>
              </p:cNvGraphicFramePr>
              <p:nvPr/>
            </p:nvGraphicFramePr>
            <p:xfrm>
              <a:off x="4320" y="3312"/>
              <a:ext cx="192" cy="158"/>
            </p:xfrm>
            <a:graphic>
              <a:graphicData uri="http://schemas.openxmlformats.org/presentationml/2006/ole">
                <mc:AlternateContent xmlns:mc="http://schemas.openxmlformats.org/markup-compatibility/2006">
                  <mc:Choice xmlns:v="urn:schemas-microsoft-com:vml" Requires="v">
                    <p:oleObj spid="_x0000_s5247" name="公式" r:id="rId12" imgW="215640" imgH="177480" progId="Equation.3">
                      <p:embed/>
                    </p:oleObj>
                  </mc:Choice>
                  <mc:Fallback>
                    <p:oleObj name="公式" r:id="rId12" imgW="215640" imgH="177480" progId="Equation.3">
                      <p:embed/>
                      <p:pic>
                        <p:nvPicPr>
                          <p:cNvPr id="0" name="Object 6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3312"/>
                            <a:ext cx="192"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 name="Object 65"/>
              <p:cNvGraphicFramePr>
                <a:graphicFrameLocks noChangeAspect="1"/>
              </p:cNvGraphicFramePr>
              <p:nvPr/>
            </p:nvGraphicFramePr>
            <p:xfrm>
              <a:off x="3552" y="3072"/>
              <a:ext cx="240" cy="163"/>
            </p:xfrm>
            <a:graphic>
              <a:graphicData uri="http://schemas.openxmlformats.org/presentationml/2006/ole">
                <mc:AlternateContent xmlns:mc="http://schemas.openxmlformats.org/markup-compatibility/2006">
                  <mc:Choice xmlns:v="urn:schemas-microsoft-com:vml" Requires="v">
                    <p:oleObj spid="_x0000_s5248" name="公式" r:id="rId14" imgW="317160" imgH="215640" progId="Equation.3">
                      <p:embed/>
                    </p:oleObj>
                  </mc:Choice>
                  <mc:Fallback>
                    <p:oleObj name="公式" r:id="rId14" imgW="317160" imgH="215640" progId="Equation.3">
                      <p:embed/>
                      <p:pic>
                        <p:nvPicPr>
                          <p:cNvPr id="0"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 y="3072"/>
                            <a:ext cx="24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82" name="Line 55"/>
            <p:cNvSpPr>
              <a:spLocks noChangeShapeType="1"/>
            </p:cNvSpPr>
            <p:nvPr/>
          </p:nvSpPr>
          <p:spPr bwMode="auto">
            <a:xfrm>
              <a:off x="4272"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83" name="Line 56"/>
            <p:cNvSpPr>
              <a:spLocks noChangeShapeType="1"/>
            </p:cNvSpPr>
            <p:nvPr/>
          </p:nvSpPr>
          <p:spPr bwMode="auto">
            <a:xfrm>
              <a:off x="484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84" name="Line 63"/>
            <p:cNvSpPr>
              <a:spLocks noChangeShapeType="1"/>
            </p:cNvSpPr>
            <p:nvPr/>
          </p:nvSpPr>
          <p:spPr bwMode="auto">
            <a:xfrm flipH="1">
              <a:off x="4272"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pSp>
        <p:nvGrpSpPr>
          <p:cNvPr id="7" name="Group 91"/>
          <p:cNvGrpSpPr>
            <a:grpSpLocks/>
          </p:cNvGrpSpPr>
          <p:nvPr/>
        </p:nvGrpSpPr>
        <p:grpSpPr bwMode="auto">
          <a:xfrm>
            <a:off x="5076825" y="2349500"/>
            <a:ext cx="3841750" cy="1822450"/>
            <a:chOff x="3216" y="1488"/>
            <a:chExt cx="2420" cy="1148"/>
          </a:xfrm>
        </p:grpSpPr>
        <p:grpSp>
          <p:nvGrpSpPr>
            <p:cNvPr id="5172" name="Group 88"/>
            <p:cNvGrpSpPr>
              <a:grpSpLocks/>
            </p:cNvGrpSpPr>
            <p:nvPr/>
          </p:nvGrpSpPr>
          <p:grpSpPr bwMode="auto">
            <a:xfrm>
              <a:off x="3216" y="1488"/>
              <a:ext cx="2420" cy="1148"/>
              <a:chOff x="3216" y="1488"/>
              <a:chExt cx="2420" cy="1148"/>
            </a:xfrm>
          </p:grpSpPr>
          <p:graphicFrame>
            <p:nvGraphicFramePr>
              <p:cNvPr id="5130" name="Object 31"/>
              <p:cNvGraphicFramePr>
                <a:graphicFrameLocks noChangeAspect="1"/>
              </p:cNvGraphicFramePr>
              <p:nvPr/>
            </p:nvGraphicFramePr>
            <p:xfrm>
              <a:off x="3552" y="1632"/>
              <a:ext cx="1392" cy="767"/>
            </p:xfrm>
            <a:graphic>
              <a:graphicData uri="http://schemas.openxmlformats.org/presentationml/2006/ole">
                <mc:AlternateContent xmlns:mc="http://schemas.openxmlformats.org/markup-compatibility/2006">
                  <mc:Choice xmlns:v="urn:schemas-microsoft-com:vml" Requires="v">
                    <p:oleObj spid="_x0000_s5249" name="VISIO" r:id="rId16" imgW="3323880" imgH="1802160" progId="Visio.Drawing.6">
                      <p:embed/>
                    </p:oleObj>
                  </mc:Choice>
                  <mc:Fallback>
                    <p:oleObj name="VISIO" r:id="rId16" imgW="3323880" imgH="1802160" progId="Visio.Drawing.6">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2" y="1632"/>
                            <a:ext cx="1392" cy="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4" name="Line 32"/>
              <p:cNvSpPr>
                <a:spLocks noChangeShapeType="1"/>
              </p:cNvSpPr>
              <p:nvPr/>
            </p:nvSpPr>
            <p:spPr bwMode="auto">
              <a:xfrm>
                <a:off x="3408" y="2448"/>
                <a:ext cx="18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75" name="Line 33"/>
              <p:cNvSpPr>
                <a:spLocks noChangeShapeType="1"/>
              </p:cNvSpPr>
              <p:nvPr/>
            </p:nvSpPr>
            <p:spPr bwMode="auto">
              <a:xfrm flipV="1">
                <a:off x="3504" y="1488"/>
                <a:ext cx="0" cy="10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76" name="Line 34"/>
              <p:cNvSpPr>
                <a:spLocks noChangeShapeType="1"/>
              </p:cNvSpPr>
              <p:nvPr/>
            </p:nvSpPr>
            <p:spPr bwMode="auto">
              <a:xfrm>
                <a:off x="3504" y="2016"/>
                <a:ext cx="1488"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31" name="Object 59"/>
              <p:cNvGraphicFramePr>
                <a:graphicFrameLocks noChangeAspect="1"/>
              </p:cNvGraphicFramePr>
              <p:nvPr/>
            </p:nvGraphicFramePr>
            <p:xfrm>
              <a:off x="5184" y="2496"/>
              <a:ext cx="126" cy="140"/>
            </p:xfrm>
            <a:graphic>
              <a:graphicData uri="http://schemas.openxmlformats.org/presentationml/2006/ole">
                <mc:AlternateContent xmlns:mc="http://schemas.openxmlformats.org/markup-compatibility/2006">
                  <mc:Choice xmlns:v="urn:schemas-microsoft-com:vml" Requires="v">
                    <p:oleObj spid="_x0000_s5250" name="公式" r:id="rId18" imgW="126720" imgH="139680" progId="Equation.3">
                      <p:embed/>
                    </p:oleObj>
                  </mc:Choice>
                  <mc:Fallback>
                    <p:oleObj name="公式" r:id="rId18" imgW="126720" imgH="13968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 y="2496"/>
                            <a:ext cx="126"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2" name="Object 66"/>
              <p:cNvGraphicFramePr>
                <a:graphicFrameLocks noChangeAspect="1"/>
              </p:cNvGraphicFramePr>
              <p:nvPr/>
            </p:nvGraphicFramePr>
            <p:xfrm>
              <a:off x="4752" y="1584"/>
              <a:ext cx="154" cy="336"/>
            </p:xfrm>
            <a:graphic>
              <a:graphicData uri="http://schemas.openxmlformats.org/presentationml/2006/ole">
                <mc:AlternateContent xmlns:mc="http://schemas.openxmlformats.org/markup-compatibility/2006">
                  <mc:Choice xmlns:v="urn:schemas-microsoft-com:vml" Requires="v">
                    <p:oleObj spid="_x0000_s5251" name="VISIO" r:id="rId19" imgW="815400" imgH="1778400" progId="Visio.Drawing.6">
                      <p:embed/>
                    </p:oleObj>
                  </mc:Choice>
                  <mc:Fallback>
                    <p:oleObj name="VISIO" r:id="rId19" imgW="815400" imgH="1778400" progId="Visio.Drawing.6">
                      <p:embed/>
                      <p:pic>
                        <p:nvPicPr>
                          <p:cNvPr id="0" name="Object 6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52" y="1584"/>
                            <a:ext cx="15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3" name="Object 67"/>
              <p:cNvGraphicFramePr>
                <a:graphicFrameLocks noChangeAspect="1"/>
              </p:cNvGraphicFramePr>
              <p:nvPr/>
            </p:nvGraphicFramePr>
            <p:xfrm>
              <a:off x="4176" y="1584"/>
              <a:ext cx="154" cy="336"/>
            </p:xfrm>
            <a:graphic>
              <a:graphicData uri="http://schemas.openxmlformats.org/presentationml/2006/ole">
                <mc:AlternateContent xmlns:mc="http://schemas.openxmlformats.org/markup-compatibility/2006">
                  <mc:Choice xmlns:v="urn:schemas-microsoft-com:vml" Requires="v">
                    <p:oleObj spid="_x0000_s5252" name="VISIO" r:id="rId21" imgW="815400" imgH="1778400" progId="Visio.Drawing.6">
                      <p:embed/>
                    </p:oleObj>
                  </mc:Choice>
                  <mc:Fallback>
                    <p:oleObj name="VISIO" r:id="rId21" imgW="815400" imgH="1778400" progId="Visio.Drawing.6">
                      <p:embed/>
                      <p:pic>
                        <p:nvPicPr>
                          <p:cNvPr id="0"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6" y="1584"/>
                            <a:ext cx="15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4" name="Object 68"/>
              <p:cNvGraphicFramePr>
                <a:graphicFrameLocks noChangeAspect="1"/>
              </p:cNvGraphicFramePr>
              <p:nvPr/>
            </p:nvGraphicFramePr>
            <p:xfrm>
              <a:off x="3600" y="1584"/>
              <a:ext cx="154" cy="336"/>
            </p:xfrm>
            <a:graphic>
              <a:graphicData uri="http://schemas.openxmlformats.org/presentationml/2006/ole">
                <mc:AlternateContent xmlns:mc="http://schemas.openxmlformats.org/markup-compatibility/2006">
                  <mc:Choice xmlns:v="urn:schemas-microsoft-com:vml" Requires="v">
                    <p:oleObj spid="_x0000_s5253" name="VISIO" r:id="rId23" imgW="815400" imgH="1778400" progId="Visio.Drawing.6">
                      <p:embed/>
                    </p:oleObj>
                  </mc:Choice>
                  <mc:Fallback>
                    <p:oleObj name="VISIO" r:id="rId23" imgW="815400" imgH="1778400" progId="Visio.Drawing.6">
                      <p:embed/>
                      <p:pic>
                        <p:nvPicPr>
                          <p:cNvPr id="0" name="Object 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00" y="1584"/>
                            <a:ext cx="15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7" name="Line 69"/>
              <p:cNvSpPr>
                <a:spLocks noChangeShapeType="1"/>
              </p:cNvSpPr>
              <p:nvPr/>
            </p:nvSpPr>
            <p:spPr bwMode="auto">
              <a:xfrm>
                <a:off x="3744" y="1584"/>
                <a:ext cx="432"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78" name="Line 70"/>
              <p:cNvSpPr>
                <a:spLocks noChangeShapeType="1"/>
              </p:cNvSpPr>
              <p:nvPr/>
            </p:nvSpPr>
            <p:spPr bwMode="auto">
              <a:xfrm>
                <a:off x="4320" y="1584"/>
                <a:ext cx="432"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79" name="Line 71"/>
              <p:cNvSpPr>
                <a:spLocks noChangeShapeType="1"/>
              </p:cNvSpPr>
              <p:nvPr/>
            </p:nvSpPr>
            <p:spPr bwMode="auto">
              <a:xfrm flipH="1">
                <a:off x="3504" y="1584"/>
                <a:ext cx="96"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35" name="Object 73"/>
              <p:cNvGraphicFramePr>
                <a:graphicFrameLocks noChangeAspect="1"/>
              </p:cNvGraphicFramePr>
              <p:nvPr/>
            </p:nvGraphicFramePr>
            <p:xfrm>
              <a:off x="4992" y="1920"/>
              <a:ext cx="103" cy="247"/>
            </p:xfrm>
            <a:graphic>
              <a:graphicData uri="http://schemas.openxmlformats.org/presentationml/2006/ole">
                <mc:AlternateContent xmlns:mc="http://schemas.openxmlformats.org/markup-compatibility/2006">
                  <mc:Choice xmlns:v="urn:schemas-microsoft-com:vml" Requires="v">
                    <p:oleObj spid="_x0000_s5254" name="公式" r:id="rId25" imgW="164880" imgH="393480" progId="Equation.3">
                      <p:embed/>
                    </p:oleObj>
                  </mc:Choice>
                  <mc:Fallback>
                    <p:oleObj name="公式" r:id="rId25" imgW="164880" imgH="393480" progId="Equation.3">
                      <p:embed/>
                      <p:pic>
                        <p:nvPicPr>
                          <p:cNvPr id="0" name="Object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92" y="1920"/>
                            <a:ext cx="103"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74"/>
              <p:cNvGraphicFramePr>
                <a:graphicFrameLocks noChangeAspect="1"/>
              </p:cNvGraphicFramePr>
              <p:nvPr/>
            </p:nvGraphicFramePr>
            <p:xfrm>
              <a:off x="3216" y="1536"/>
              <a:ext cx="288" cy="173"/>
            </p:xfrm>
            <a:graphic>
              <a:graphicData uri="http://schemas.openxmlformats.org/presentationml/2006/ole">
                <mc:AlternateContent xmlns:mc="http://schemas.openxmlformats.org/markup-compatibility/2006">
                  <mc:Choice xmlns:v="urn:schemas-microsoft-com:vml" Requires="v">
                    <p:oleObj spid="_x0000_s5255" name="公式" r:id="rId27" imgW="380880" imgH="228600" progId="Equation.3">
                      <p:embed/>
                    </p:oleObj>
                  </mc:Choice>
                  <mc:Fallback>
                    <p:oleObj name="公式" r:id="rId27" imgW="380880" imgH="228600" progId="Equation.3">
                      <p:embed/>
                      <p:pic>
                        <p:nvPicPr>
                          <p:cNvPr id="0" name="Object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16" y="1536"/>
                            <a:ext cx="28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0" name="Text Box 82"/>
              <p:cNvSpPr txBox="1">
                <a:spLocks noChangeArrowheads="1"/>
              </p:cNvSpPr>
              <p:nvPr/>
            </p:nvSpPr>
            <p:spPr bwMode="auto">
              <a:xfrm>
                <a:off x="4944" y="1488"/>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800" b="0" dirty="0">
                    <a:latin typeface="楷体" panose="02010609060101010101" pitchFamily="49" charset="-122"/>
                    <a:ea typeface="楷体" panose="02010609060101010101" pitchFamily="49" charset="-122"/>
                  </a:rPr>
                  <a:t>插入</a:t>
                </a:r>
                <a:r>
                  <a:rPr lang="en-US" altLang="zh-CN" sz="1800" b="0" dirty="0">
                    <a:latin typeface="楷体" panose="02010609060101010101" pitchFamily="49" charset="-122"/>
                    <a:ea typeface="楷体" panose="02010609060101010101" pitchFamily="49" charset="-122"/>
                  </a:rPr>
                  <a:t>FP</a:t>
                </a:r>
                <a:r>
                  <a:rPr lang="zh-CN" altLang="en-US" sz="1800" b="0" dirty="0">
                    <a:latin typeface="楷体" panose="02010609060101010101" pitchFamily="49" charset="-122"/>
                    <a:ea typeface="楷体" panose="02010609060101010101" pitchFamily="49" charset="-122"/>
                  </a:rPr>
                  <a:t>后</a:t>
                </a:r>
              </a:p>
            </p:txBody>
          </p:sp>
        </p:grpSp>
        <p:sp>
          <p:nvSpPr>
            <p:cNvPr id="5173" name="Line 72"/>
            <p:cNvSpPr>
              <a:spLocks noChangeShapeType="1"/>
            </p:cNvSpPr>
            <p:nvPr/>
          </p:nvSpPr>
          <p:spPr bwMode="auto">
            <a:xfrm flipH="1">
              <a:off x="4896" y="1584"/>
              <a:ext cx="96"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graphicFrame>
        <p:nvGraphicFramePr>
          <p:cNvPr id="330827" name="Object 75"/>
          <p:cNvGraphicFramePr>
            <a:graphicFrameLocks noChangeAspect="1"/>
          </p:cNvGraphicFramePr>
          <p:nvPr/>
        </p:nvGraphicFramePr>
        <p:xfrm>
          <a:off x="250825" y="4149725"/>
          <a:ext cx="2160588" cy="747713"/>
        </p:xfrm>
        <a:graphic>
          <a:graphicData uri="http://schemas.openxmlformats.org/presentationml/2006/ole">
            <mc:AlternateContent xmlns:mc="http://schemas.openxmlformats.org/markup-compatibility/2006">
              <mc:Choice xmlns:v="urn:schemas-microsoft-com:vml" Requires="v">
                <p:oleObj spid="_x0000_s5256" name="公式" r:id="rId29" imgW="1066680" imgH="419040" progId="Equation.3">
                  <p:embed/>
                </p:oleObj>
              </mc:Choice>
              <mc:Fallback>
                <p:oleObj name="公式" r:id="rId29" imgW="1066680" imgH="419040" progId="Equation.3">
                  <p:embed/>
                  <p:pic>
                    <p:nvPicPr>
                      <p:cNvPr id="0" name="Object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0825" y="4149725"/>
                        <a:ext cx="2160588"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828" name="Object 76"/>
          <p:cNvGraphicFramePr>
            <a:graphicFrameLocks noChangeAspect="1"/>
          </p:cNvGraphicFramePr>
          <p:nvPr/>
        </p:nvGraphicFramePr>
        <p:xfrm>
          <a:off x="2700338" y="4221163"/>
          <a:ext cx="2209800" cy="819150"/>
        </p:xfrm>
        <a:graphic>
          <a:graphicData uri="http://schemas.openxmlformats.org/presentationml/2006/ole">
            <mc:AlternateContent xmlns:mc="http://schemas.openxmlformats.org/markup-compatibility/2006">
              <mc:Choice xmlns:v="urn:schemas-microsoft-com:vml" Requires="v">
                <p:oleObj spid="_x0000_s5257" name="公式" r:id="rId31" imgW="952200" imgH="419040" progId="Equation.3">
                  <p:embed/>
                </p:oleObj>
              </mc:Choice>
              <mc:Fallback>
                <p:oleObj name="公式" r:id="rId31" imgW="952200" imgH="419040" progId="Equation.3">
                  <p:embed/>
                  <p:pic>
                    <p:nvPicPr>
                      <p:cNvPr id="0" name="Object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00338" y="4221163"/>
                        <a:ext cx="220980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829" name="Object 77"/>
          <p:cNvGraphicFramePr>
            <a:graphicFrameLocks noChangeAspect="1"/>
          </p:cNvGraphicFramePr>
          <p:nvPr/>
        </p:nvGraphicFramePr>
        <p:xfrm>
          <a:off x="2411413" y="5876925"/>
          <a:ext cx="1371600" cy="455613"/>
        </p:xfrm>
        <a:graphic>
          <a:graphicData uri="http://schemas.openxmlformats.org/presentationml/2006/ole">
            <mc:AlternateContent xmlns:mc="http://schemas.openxmlformats.org/markup-compatibility/2006">
              <mc:Choice xmlns:v="urn:schemas-microsoft-com:vml" Requires="v">
                <p:oleObj spid="_x0000_s5258" name="公式" r:id="rId33" imgW="723600" imgH="241200" progId="Equation.3">
                  <p:embed/>
                </p:oleObj>
              </mc:Choice>
              <mc:Fallback>
                <p:oleObj name="公式" r:id="rId33" imgW="723600" imgH="241200" progId="Equation.3">
                  <p:embed/>
                  <p:pic>
                    <p:nvPicPr>
                      <p:cNvPr id="0" name="Object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11413" y="5876925"/>
                        <a:ext cx="1371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830" name="Object 78"/>
          <p:cNvGraphicFramePr>
            <a:graphicFrameLocks noChangeAspect="1"/>
          </p:cNvGraphicFramePr>
          <p:nvPr/>
        </p:nvGraphicFramePr>
        <p:xfrm>
          <a:off x="3924300" y="5805488"/>
          <a:ext cx="1676400" cy="700087"/>
        </p:xfrm>
        <a:graphic>
          <a:graphicData uri="http://schemas.openxmlformats.org/presentationml/2006/ole">
            <mc:AlternateContent xmlns:mc="http://schemas.openxmlformats.org/markup-compatibility/2006">
              <mc:Choice xmlns:v="urn:schemas-microsoft-com:vml" Requires="v">
                <p:oleObj spid="_x0000_s5259" name="公式" r:id="rId35" imgW="939600" imgH="393480" progId="Equation.3">
                  <p:embed/>
                </p:oleObj>
              </mc:Choice>
              <mc:Fallback>
                <p:oleObj name="公式" r:id="rId35" imgW="939600" imgH="393480" progId="Equation.3">
                  <p:embed/>
                  <p:pic>
                    <p:nvPicPr>
                      <p:cNvPr id="0" name="Object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24300" y="5805488"/>
                        <a:ext cx="167640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831" name="Text Box 79"/>
          <p:cNvSpPr txBox="1">
            <a:spLocks noChangeArrowheads="1"/>
          </p:cNvSpPr>
          <p:nvPr/>
        </p:nvSpPr>
        <p:spPr bwMode="auto">
          <a:xfrm>
            <a:off x="395288" y="5229225"/>
            <a:ext cx="220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30000"/>
              </a:lnSpc>
              <a:buFontTx/>
              <a:buChar char="•"/>
            </a:pPr>
            <a:r>
              <a:rPr lang="en-US" altLang="zh-CN" sz="2400" b="0" dirty="0">
                <a:solidFill>
                  <a:schemeClr val="accent2"/>
                </a:solidFill>
                <a:latin typeface="楷体" panose="02010609060101010101" pitchFamily="49" charset="-122"/>
                <a:ea typeface="楷体" panose="02010609060101010101" pitchFamily="49" charset="-122"/>
              </a:rPr>
              <a:t> </a:t>
            </a:r>
            <a:r>
              <a:rPr lang="en-US" altLang="zh-CN" sz="2400" dirty="0">
                <a:solidFill>
                  <a:schemeClr val="accent2"/>
                </a:solidFill>
                <a:latin typeface="楷体" panose="02010609060101010101" pitchFamily="49" charset="-122"/>
                <a:ea typeface="楷体" panose="02010609060101010101" pitchFamily="49" charset="-122"/>
              </a:rPr>
              <a:t>F-P</a:t>
            </a:r>
            <a:r>
              <a:rPr lang="zh-CN" altLang="en-US" sz="2400" dirty="0">
                <a:solidFill>
                  <a:schemeClr val="accent2"/>
                </a:solidFill>
                <a:latin typeface="楷体" panose="02010609060101010101" pitchFamily="49" charset="-122"/>
                <a:ea typeface="楷体" panose="02010609060101010101" pitchFamily="49" charset="-122"/>
              </a:rPr>
              <a:t>标准具的</a:t>
            </a:r>
          </a:p>
          <a:p>
            <a:pPr algn="l" eaLnBrk="1" hangingPunct="1">
              <a:lnSpc>
                <a:spcPct val="120000"/>
              </a:lnSpc>
            </a:pPr>
            <a:r>
              <a:rPr lang="zh-CN" altLang="en-US" sz="2400" dirty="0">
                <a:solidFill>
                  <a:schemeClr val="accent2"/>
                </a:solidFill>
                <a:latin typeface="楷体" panose="02010609060101010101" pitchFamily="49" charset="-122"/>
                <a:ea typeface="楷体" panose="02010609060101010101" pitchFamily="49" charset="-122"/>
              </a:rPr>
              <a:t>  设计要求</a:t>
            </a:r>
            <a:endParaRPr lang="zh-CN" altLang="en-US" sz="2000" b="0" dirty="0">
              <a:latin typeface="Times New Roman" pitchFamily="18" charset="0"/>
              <a:ea typeface="宋体" pitchFamily="2" charset="-122"/>
            </a:endParaRPr>
          </a:p>
        </p:txBody>
      </p:sp>
      <p:grpSp>
        <p:nvGrpSpPr>
          <p:cNvPr id="9" name="Group 87"/>
          <p:cNvGrpSpPr>
            <a:grpSpLocks/>
          </p:cNvGrpSpPr>
          <p:nvPr/>
        </p:nvGrpSpPr>
        <p:grpSpPr bwMode="auto">
          <a:xfrm>
            <a:off x="323850" y="0"/>
            <a:ext cx="4191000" cy="3352800"/>
            <a:chOff x="192" y="144"/>
            <a:chExt cx="2640" cy="2112"/>
          </a:xfrm>
        </p:grpSpPr>
        <p:sp>
          <p:nvSpPr>
            <p:cNvPr id="5170" name="Line 80"/>
            <p:cNvSpPr>
              <a:spLocks noChangeShapeType="1"/>
            </p:cNvSpPr>
            <p:nvPr/>
          </p:nvSpPr>
          <p:spPr bwMode="auto">
            <a:xfrm>
              <a:off x="192" y="2256"/>
              <a:ext cx="2640" cy="0"/>
            </a:xfrm>
            <a:prstGeom prst="line">
              <a:avLst/>
            </a:prstGeom>
            <a:noFill/>
            <a:ln w="9525">
              <a:solidFill>
                <a:srgbClr val="9966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71" name="Line 81"/>
            <p:cNvSpPr>
              <a:spLocks noChangeShapeType="1"/>
            </p:cNvSpPr>
            <p:nvPr/>
          </p:nvSpPr>
          <p:spPr bwMode="auto">
            <a:xfrm flipV="1">
              <a:off x="2832" y="144"/>
              <a:ext cx="0" cy="2112"/>
            </a:xfrm>
            <a:prstGeom prst="line">
              <a:avLst/>
            </a:prstGeom>
            <a:noFill/>
            <a:ln w="9525">
              <a:solidFill>
                <a:srgbClr val="9966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sp>
        <p:nvSpPr>
          <p:cNvPr id="330835" name="Text Box 83"/>
          <p:cNvSpPr txBox="1">
            <a:spLocks noChangeArrowheads="1"/>
          </p:cNvSpPr>
          <p:nvPr/>
        </p:nvSpPr>
        <p:spPr bwMode="auto">
          <a:xfrm>
            <a:off x="4932363" y="333375"/>
            <a:ext cx="3527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spcBef>
                <a:spcPct val="50000"/>
              </a:spcBef>
            </a:pPr>
            <a:r>
              <a:rPr lang="en-US" altLang="zh-CN" dirty="0">
                <a:solidFill>
                  <a:srgbClr val="CC0000"/>
                </a:solidFill>
                <a:ea typeface="楷体" panose="02010609060101010101" pitchFamily="49" charset="-122"/>
                <a:sym typeface="Monotype Sorts"/>
              </a:rPr>
              <a:t>  </a:t>
            </a:r>
            <a:r>
              <a:rPr lang="en-US" altLang="zh-CN" dirty="0">
                <a:ea typeface="楷体" panose="02010609060101010101" pitchFamily="49" charset="-122"/>
                <a:sym typeface="Monotype Sorts"/>
              </a:rPr>
              <a:t> </a:t>
            </a:r>
            <a:r>
              <a:rPr lang="zh-CN" altLang="en-US" dirty="0">
                <a:ea typeface="楷体" panose="02010609060101010101" pitchFamily="49" charset="-122"/>
                <a:sym typeface="Monotype Sorts"/>
              </a:rPr>
              <a:t>选择性损耗法</a:t>
            </a:r>
          </a:p>
        </p:txBody>
      </p:sp>
      <p:graphicFrame>
        <p:nvGraphicFramePr>
          <p:cNvPr id="330847" name="Object 95"/>
          <p:cNvGraphicFramePr>
            <a:graphicFrameLocks noChangeAspect="1"/>
          </p:cNvGraphicFramePr>
          <p:nvPr/>
        </p:nvGraphicFramePr>
        <p:xfrm>
          <a:off x="1331913" y="3429000"/>
          <a:ext cx="2109787" cy="747713"/>
        </p:xfrm>
        <a:graphic>
          <a:graphicData uri="http://schemas.openxmlformats.org/presentationml/2006/ole">
            <mc:AlternateContent xmlns:mc="http://schemas.openxmlformats.org/markup-compatibility/2006">
              <mc:Choice xmlns:v="urn:schemas-microsoft-com:vml" Requires="v">
                <p:oleObj spid="_x0000_s5260" name="公式" r:id="rId37" imgW="1041120" imgH="419040" progId="Equation.3">
                  <p:embed/>
                </p:oleObj>
              </mc:Choice>
              <mc:Fallback>
                <p:oleObj name="公式" r:id="rId37" imgW="1041120" imgH="419040" progId="Equation.3">
                  <p:embed/>
                  <p:pic>
                    <p:nvPicPr>
                      <p:cNvPr id="0" name="Object 9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31913" y="3429000"/>
                        <a:ext cx="2109787"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848" name="Object 96"/>
          <p:cNvGraphicFramePr>
            <a:graphicFrameLocks noChangeAspect="1"/>
          </p:cNvGraphicFramePr>
          <p:nvPr/>
        </p:nvGraphicFramePr>
        <p:xfrm>
          <a:off x="3492500" y="5300663"/>
          <a:ext cx="866775" cy="455612"/>
        </p:xfrm>
        <a:graphic>
          <a:graphicData uri="http://schemas.openxmlformats.org/presentationml/2006/ole">
            <mc:AlternateContent xmlns:mc="http://schemas.openxmlformats.org/markup-compatibility/2006">
              <mc:Choice xmlns:v="urn:schemas-microsoft-com:vml" Requires="v">
                <p:oleObj spid="_x0000_s5261" name="公式" r:id="rId39" imgW="457200" imgH="241200" progId="Equation.3">
                  <p:embed/>
                </p:oleObj>
              </mc:Choice>
              <mc:Fallback>
                <p:oleObj name="公式" r:id="rId39" imgW="457200" imgH="241200" progId="Equation.3">
                  <p:embed/>
                  <p:pic>
                    <p:nvPicPr>
                      <p:cNvPr id="0" name="Object 9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92500" y="5300663"/>
                        <a:ext cx="8667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98"/>
          <p:cNvGrpSpPr>
            <a:grpSpLocks/>
          </p:cNvGrpSpPr>
          <p:nvPr/>
        </p:nvGrpSpPr>
        <p:grpSpPr bwMode="auto">
          <a:xfrm>
            <a:off x="5106988" y="836613"/>
            <a:ext cx="3352800" cy="1436687"/>
            <a:chOff x="3217" y="527"/>
            <a:chExt cx="2112" cy="905"/>
          </a:xfrm>
        </p:grpSpPr>
        <p:grpSp>
          <p:nvGrpSpPr>
            <p:cNvPr id="5154" name="Group 90"/>
            <p:cNvGrpSpPr>
              <a:grpSpLocks/>
            </p:cNvGrpSpPr>
            <p:nvPr/>
          </p:nvGrpSpPr>
          <p:grpSpPr bwMode="auto">
            <a:xfrm>
              <a:off x="3217" y="624"/>
              <a:ext cx="2112" cy="808"/>
              <a:chOff x="3217" y="624"/>
              <a:chExt cx="2112" cy="808"/>
            </a:xfrm>
          </p:grpSpPr>
          <p:graphicFrame>
            <p:nvGraphicFramePr>
              <p:cNvPr id="5128" name="Object 26"/>
              <p:cNvGraphicFramePr>
                <a:graphicFrameLocks noChangeAspect="1"/>
              </p:cNvGraphicFramePr>
              <p:nvPr/>
            </p:nvGraphicFramePr>
            <p:xfrm>
              <a:off x="4560" y="1152"/>
              <a:ext cx="121" cy="152"/>
            </p:xfrm>
            <a:graphic>
              <a:graphicData uri="http://schemas.openxmlformats.org/presentationml/2006/ole">
                <mc:AlternateContent xmlns:mc="http://schemas.openxmlformats.org/markup-compatibility/2006">
                  <mc:Choice xmlns:v="urn:schemas-microsoft-com:vml" Requires="v">
                    <p:oleObj spid="_x0000_s5262" name="公式" r:id="rId41" imgW="139680" imgH="177480" progId="Equation.3">
                      <p:embed/>
                    </p:oleObj>
                  </mc:Choice>
                  <mc:Fallback>
                    <p:oleObj name="公式" r:id="rId41" imgW="139680" imgH="177480" progId="Equation.3">
                      <p:embed/>
                      <p:pic>
                        <p:nvPicPr>
                          <p:cNvPr id="0" name="Object 2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60" y="1152"/>
                            <a:ext cx="12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56" name="Group 89"/>
              <p:cNvGrpSpPr>
                <a:grpSpLocks/>
              </p:cNvGrpSpPr>
              <p:nvPr/>
            </p:nvGrpSpPr>
            <p:grpSpPr bwMode="auto">
              <a:xfrm>
                <a:off x="3217" y="624"/>
                <a:ext cx="2112" cy="808"/>
                <a:chOff x="3217" y="624"/>
                <a:chExt cx="2112" cy="808"/>
              </a:xfrm>
            </p:grpSpPr>
            <p:sp>
              <p:nvSpPr>
                <p:cNvPr id="5157" name="Line 7"/>
                <p:cNvSpPr>
                  <a:spLocks noChangeShapeType="1"/>
                </p:cNvSpPr>
                <p:nvPr/>
              </p:nvSpPr>
              <p:spPr bwMode="auto">
                <a:xfrm>
                  <a:off x="3411" y="1201"/>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58" name="Line 8"/>
                <p:cNvSpPr>
                  <a:spLocks noChangeShapeType="1"/>
                </p:cNvSpPr>
                <p:nvPr/>
              </p:nvSpPr>
              <p:spPr bwMode="auto">
                <a:xfrm>
                  <a:off x="5155" y="1200"/>
                  <a:ext cx="0"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nvGrpSpPr>
                <p:cNvPr id="5159" name="Group 86"/>
                <p:cNvGrpSpPr>
                  <a:grpSpLocks/>
                </p:cNvGrpSpPr>
                <p:nvPr/>
              </p:nvGrpSpPr>
              <p:grpSpPr bwMode="auto">
                <a:xfrm>
                  <a:off x="3217" y="624"/>
                  <a:ext cx="2112" cy="715"/>
                  <a:chOff x="3198" y="624"/>
                  <a:chExt cx="2112" cy="715"/>
                </a:xfrm>
              </p:grpSpPr>
              <p:grpSp>
                <p:nvGrpSpPr>
                  <p:cNvPr id="5160" name="Group 85"/>
                  <p:cNvGrpSpPr>
                    <a:grpSpLocks/>
                  </p:cNvGrpSpPr>
                  <p:nvPr/>
                </p:nvGrpSpPr>
                <p:grpSpPr bwMode="auto">
                  <a:xfrm>
                    <a:off x="3198" y="709"/>
                    <a:ext cx="2112" cy="630"/>
                    <a:chOff x="3216" y="720"/>
                    <a:chExt cx="2112" cy="630"/>
                  </a:xfrm>
                </p:grpSpPr>
                <p:sp>
                  <p:nvSpPr>
                    <p:cNvPr id="5162" name="Rectangle 2"/>
                    <p:cNvSpPr>
                      <a:spLocks noChangeArrowheads="1"/>
                    </p:cNvSpPr>
                    <p:nvPr/>
                  </p:nvSpPr>
                  <p:spPr bwMode="auto">
                    <a:xfrm>
                      <a:off x="3319" y="721"/>
                      <a:ext cx="88" cy="520"/>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163" name="Rectangle 3"/>
                    <p:cNvSpPr>
                      <a:spLocks noChangeArrowheads="1"/>
                    </p:cNvSpPr>
                    <p:nvPr/>
                  </p:nvSpPr>
                  <p:spPr bwMode="auto">
                    <a:xfrm>
                      <a:off x="3655" y="817"/>
                      <a:ext cx="712" cy="287"/>
                    </a:xfrm>
                    <a:prstGeom prst="rect">
                      <a:avLst/>
                    </a:prstGeom>
                    <a:solidFill>
                      <a:srgbClr val="FF9999"/>
                    </a:soli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164" name="Rectangle 4" descr="点式菱形"/>
                    <p:cNvSpPr>
                      <a:spLocks noChangeArrowheads="1"/>
                    </p:cNvSpPr>
                    <p:nvPr/>
                  </p:nvSpPr>
                  <p:spPr bwMode="auto">
                    <a:xfrm rot="720000">
                      <a:off x="4608" y="768"/>
                      <a:ext cx="136" cy="374"/>
                    </a:xfrm>
                    <a:prstGeom prst="rect">
                      <a:avLst/>
                    </a:prstGeom>
                    <a:pattFill prst="dotDmnd">
                      <a:fgClr>
                        <a:schemeClr val="accent1"/>
                      </a:fgClr>
                      <a:bgClr>
                        <a:schemeClr val="bg1"/>
                      </a:bgClr>
                    </a:patt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165" name="Rectangle 5"/>
                    <p:cNvSpPr>
                      <a:spLocks noChangeArrowheads="1"/>
                    </p:cNvSpPr>
                    <p:nvPr/>
                  </p:nvSpPr>
                  <p:spPr bwMode="auto">
                    <a:xfrm>
                      <a:off x="5136" y="720"/>
                      <a:ext cx="88" cy="520"/>
                    </a:xfrm>
                    <a:prstGeom prst="rect">
                      <a:avLst/>
                    </a:prstGeom>
                    <a:solidFill>
                      <a:schemeClr val="folHlink"/>
                    </a:solidFill>
                    <a:ln w="1270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5166" name="Line 6"/>
                    <p:cNvSpPr>
                      <a:spLocks noChangeShapeType="1"/>
                    </p:cNvSpPr>
                    <p:nvPr/>
                  </p:nvSpPr>
                  <p:spPr bwMode="auto">
                    <a:xfrm>
                      <a:off x="3216" y="960"/>
                      <a:ext cx="2112" cy="0"/>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67" name="Line 9"/>
                    <p:cNvSpPr>
                      <a:spLocks noChangeShapeType="1"/>
                    </p:cNvSpPr>
                    <p:nvPr/>
                  </p:nvSpPr>
                  <p:spPr bwMode="auto">
                    <a:xfrm>
                      <a:off x="3408" y="1344"/>
                      <a:ext cx="172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5168" name="Rectangle 10"/>
                    <p:cNvSpPr>
                      <a:spLocks noChangeArrowheads="1"/>
                    </p:cNvSpPr>
                    <p:nvPr/>
                  </p:nvSpPr>
                  <p:spPr bwMode="auto">
                    <a:xfrm>
                      <a:off x="4084" y="1198"/>
                      <a:ext cx="23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kumimoji="1" sz="2600" b="1">
                          <a:solidFill>
                            <a:schemeClr val="tx1"/>
                          </a:solidFill>
                          <a:latin typeface="Arial" pitchFamily="34" charset="0"/>
                          <a:ea typeface="楷体_GB2312" pitchFamily="49" charset="-122"/>
                        </a:defRPr>
                      </a:lvl1pPr>
                      <a:lvl2pPr marL="742950" indent="-285750" defTabSz="762000" eaLnBrk="0" hangingPunct="0">
                        <a:defRPr kumimoji="1" sz="2600" b="1">
                          <a:solidFill>
                            <a:schemeClr val="tx1"/>
                          </a:solidFill>
                          <a:latin typeface="Arial" pitchFamily="34" charset="0"/>
                          <a:ea typeface="楷体_GB2312" pitchFamily="49" charset="-122"/>
                        </a:defRPr>
                      </a:lvl2pPr>
                      <a:lvl3pPr marL="1143000" indent="-228600" defTabSz="762000" eaLnBrk="0" hangingPunct="0">
                        <a:defRPr kumimoji="1" sz="2600" b="1">
                          <a:solidFill>
                            <a:schemeClr val="tx1"/>
                          </a:solidFill>
                          <a:latin typeface="Arial" pitchFamily="34" charset="0"/>
                          <a:ea typeface="楷体_GB2312" pitchFamily="49" charset="-122"/>
                        </a:defRPr>
                      </a:lvl3pPr>
                      <a:lvl4pPr marL="1600200" indent="-228600" defTabSz="762000" eaLnBrk="0" hangingPunct="0">
                        <a:defRPr kumimoji="1" sz="2600" b="1">
                          <a:solidFill>
                            <a:schemeClr val="tx1"/>
                          </a:solidFill>
                          <a:latin typeface="Arial" pitchFamily="34" charset="0"/>
                          <a:ea typeface="楷体_GB2312" pitchFamily="49" charset="-122"/>
                        </a:defRPr>
                      </a:lvl4pPr>
                      <a:lvl5pPr marL="2057400" indent="-228600" defTabSz="762000" eaLnBrk="0" hangingPunct="0">
                        <a:defRPr kumimoji="1" sz="2600" b="1">
                          <a:solidFill>
                            <a:schemeClr val="tx1"/>
                          </a:solidFill>
                          <a:latin typeface="Arial" pitchFamily="34" charset="0"/>
                          <a:ea typeface="楷体_GB2312" pitchFamily="49" charset="-122"/>
                        </a:defRPr>
                      </a:lvl5pPr>
                      <a:lvl6pPr marL="25146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defTabSz="762000"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a:spcBef>
                          <a:spcPct val="50000"/>
                        </a:spcBef>
                      </a:pPr>
                      <a:r>
                        <a:rPr lang="en-US" altLang="zh-CN" sz="1000" b="0">
                          <a:ea typeface="宋体" pitchFamily="2" charset="-122"/>
                        </a:rPr>
                        <a:t>L</a:t>
                      </a:r>
                    </a:p>
                  </p:txBody>
                </p:sp>
                <p:sp>
                  <p:nvSpPr>
                    <p:cNvPr id="5169" name="Line 25"/>
                    <p:cNvSpPr>
                      <a:spLocks noChangeShapeType="1"/>
                    </p:cNvSpPr>
                    <p:nvPr/>
                  </p:nvSpPr>
                  <p:spPr bwMode="auto">
                    <a:xfrm>
                      <a:off x="4752" y="960"/>
                      <a:ext cx="33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aphicFrame>
                  <p:nvGraphicFramePr>
                    <p:cNvPr id="5129" name="Object 27"/>
                    <p:cNvGraphicFramePr>
                      <a:graphicFrameLocks noChangeAspect="1"/>
                    </p:cNvGraphicFramePr>
                    <p:nvPr/>
                  </p:nvGraphicFramePr>
                  <p:xfrm>
                    <a:off x="4992" y="960"/>
                    <a:ext cx="88" cy="111"/>
                  </p:xfrm>
                  <a:graphic>
                    <a:graphicData uri="http://schemas.openxmlformats.org/presentationml/2006/ole">
                      <mc:AlternateContent xmlns:mc="http://schemas.openxmlformats.org/markup-compatibility/2006">
                        <mc:Choice xmlns:v="urn:schemas-microsoft-com:vml" Requires="v">
                          <p:oleObj spid="_x0000_s5263" name="公式" r:id="rId43" imgW="139680" imgH="177480" progId="Equation.3">
                            <p:embed/>
                          </p:oleObj>
                        </mc:Choice>
                        <mc:Fallback>
                          <p:oleObj name="公式" r:id="rId43" imgW="139680" imgH="177480" progId="Equation.3">
                            <p:embed/>
                            <p:pic>
                              <p:nvPicPr>
                                <p:cNvPr id="0" name="Object 2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992" y="960"/>
                                  <a:ext cx="88"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61" name="Text Box 30"/>
                  <p:cNvSpPr txBox="1">
                    <a:spLocks noChangeArrowheads="1"/>
                  </p:cNvSpPr>
                  <p:nvPr/>
                </p:nvSpPr>
                <p:spPr bwMode="auto">
                  <a:xfrm>
                    <a:off x="3600" y="624"/>
                    <a:ext cx="7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1400" dirty="0">
                        <a:latin typeface="Times New Roman" pitchFamily="18" charset="0"/>
                        <a:ea typeface="楷体" panose="02010609060101010101" pitchFamily="49" charset="-122"/>
                      </a:rPr>
                      <a:t>激光工作物质</a:t>
                    </a:r>
                  </a:p>
                </p:txBody>
              </p:sp>
            </p:grpSp>
          </p:grpSp>
        </p:grpSp>
        <p:sp>
          <p:nvSpPr>
            <p:cNvPr id="5155" name="Text Box 97"/>
            <p:cNvSpPr txBox="1">
              <a:spLocks noChangeArrowheads="1"/>
            </p:cNvSpPr>
            <p:nvPr/>
          </p:nvSpPr>
          <p:spPr bwMode="auto">
            <a:xfrm>
              <a:off x="4286" y="527"/>
              <a:ext cx="10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spcBef>
                  <a:spcPct val="50000"/>
                </a:spcBef>
              </a:pPr>
              <a:r>
                <a:rPr lang="en-US" altLang="zh-CN" sz="1800" dirty="0">
                  <a:ea typeface="楷体" panose="02010609060101010101" pitchFamily="49" charset="-122"/>
                  <a:sym typeface="Monotype Sorts"/>
                </a:rPr>
                <a:t>F-P</a:t>
              </a:r>
              <a:r>
                <a:rPr lang="zh-CN" altLang="en-US" sz="1800" dirty="0">
                  <a:ea typeface="楷体" panose="02010609060101010101" pitchFamily="49" charset="-122"/>
                  <a:sym typeface="Monotype Sorts"/>
                </a:rPr>
                <a:t>标准具</a:t>
              </a:r>
              <a:endParaRPr lang="zh-CN" altLang="en-US" sz="1800" dirty="0">
                <a:ea typeface="楷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8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08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308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3082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083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3084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3082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0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3" grpId="0"/>
      <p:bldP spid="330831" grpId="0"/>
      <p:bldP spid="3308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539750" y="333375"/>
            <a:ext cx="2592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b="0" dirty="0">
                <a:solidFill>
                  <a:srgbClr val="CC0000"/>
                </a:solidFill>
                <a:ea typeface="黑体" pitchFamily="49" charset="-122"/>
                <a:sym typeface="Monotype Sorts"/>
              </a:rPr>
              <a:t> </a:t>
            </a:r>
            <a:r>
              <a:rPr lang="en-US" altLang="zh-CN" b="0" dirty="0">
                <a:solidFill>
                  <a:srgbClr val="00FF00"/>
                </a:solidFill>
                <a:ea typeface="黑体" pitchFamily="49" charset="-122"/>
                <a:sym typeface="Monotype Sorts"/>
              </a:rPr>
              <a:t>  </a:t>
            </a:r>
            <a:r>
              <a:rPr lang="zh-CN" altLang="en-US" dirty="0">
                <a:ea typeface="楷体" panose="02010609060101010101" pitchFamily="49" charset="-122"/>
                <a:sym typeface="Monotype Sorts"/>
              </a:rPr>
              <a:t>复合腔</a:t>
            </a:r>
          </a:p>
        </p:txBody>
      </p:sp>
      <p:grpSp>
        <p:nvGrpSpPr>
          <p:cNvPr id="2" name="Group 6"/>
          <p:cNvGrpSpPr>
            <a:grpSpLocks/>
          </p:cNvGrpSpPr>
          <p:nvPr/>
        </p:nvGrpSpPr>
        <p:grpSpPr bwMode="auto">
          <a:xfrm>
            <a:off x="755650" y="3860800"/>
            <a:ext cx="2819400" cy="1447800"/>
            <a:chOff x="528" y="2496"/>
            <a:chExt cx="1584" cy="672"/>
          </a:xfrm>
        </p:grpSpPr>
        <p:sp>
          <p:nvSpPr>
            <p:cNvPr id="6185" name="Rectangle 7"/>
            <p:cNvSpPr>
              <a:spLocks noChangeArrowheads="1"/>
            </p:cNvSpPr>
            <p:nvPr/>
          </p:nvSpPr>
          <p:spPr bwMode="auto">
            <a:xfrm>
              <a:off x="528" y="2784"/>
              <a:ext cx="336" cy="288"/>
            </a:xfrm>
            <a:prstGeom prst="rect">
              <a:avLst/>
            </a:prstGeom>
            <a:solidFill>
              <a:srgbClr val="FF9999"/>
            </a:solidFill>
            <a:ln w="9525">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6186" name="Line 8"/>
            <p:cNvSpPr>
              <a:spLocks noChangeShapeType="1"/>
            </p:cNvSpPr>
            <p:nvPr/>
          </p:nvSpPr>
          <p:spPr bwMode="auto">
            <a:xfrm>
              <a:off x="528" y="29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87" name="Oval 9"/>
            <p:cNvSpPr>
              <a:spLocks noChangeArrowheads="1"/>
            </p:cNvSpPr>
            <p:nvPr/>
          </p:nvSpPr>
          <p:spPr bwMode="auto">
            <a:xfrm>
              <a:off x="1104" y="2688"/>
              <a:ext cx="144" cy="480"/>
            </a:xfrm>
            <a:prstGeom prst="ellipse">
              <a:avLst/>
            </a:prstGeom>
            <a:solidFill>
              <a:schemeClr val="bg1"/>
            </a:solidFill>
            <a:ln w="9525">
              <a:solidFill>
                <a:schemeClr val="tx1"/>
              </a:solidFill>
              <a:round/>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6188" name="Rectangle 10"/>
            <p:cNvSpPr>
              <a:spLocks noChangeArrowheads="1"/>
            </p:cNvSpPr>
            <p:nvPr/>
          </p:nvSpPr>
          <p:spPr bwMode="auto">
            <a:xfrm>
              <a:off x="2016" y="2688"/>
              <a:ext cx="96" cy="480"/>
            </a:xfrm>
            <a:prstGeom prst="rect">
              <a:avLst/>
            </a:prstGeom>
            <a:solidFill>
              <a:schemeClr val="hlink"/>
            </a:solidFill>
            <a:ln w="19050">
              <a:solidFill>
                <a:schemeClr val="tx1"/>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6189" name="Line 11"/>
            <p:cNvSpPr>
              <a:spLocks noChangeShapeType="1"/>
            </p:cNvSpPr>
            <p:nvPr/>
          </p:nvSpPr>
          <p:spPr bwMode="auto">
            <a:xfrm flipV="1">
              <a:off x="864" y="278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0" name="Line 12"/>
            <p:cNvSpPr>
              <a:spLocks noChangeShapeType="1"/>
            </p:cNvSpPr>
            <p:nvPr/>
          </p:nvSpPr>
          <p:spPr bwMode="auto">
            <a:xfrm>
              <a:off x="864" y="292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1" name="Line 13"/>
            <p:cNvSpPr>
              <a:spLocks noChangeShapeType="1"/>
            </p:cNvSpPr>
            <p:nvPr/>
          </p:nvSpPr>
          <p:spPr bwMode="auto">
            <a:xfrm>
              <a:off x="1248" y="278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2" name="Line 14"/>
            <p:cNvSpPr>
              <a:spLocks noChangeShapeType="1"/>
            </p:cNvSpPr>
            <p:nvPr/>
          </p:nvSpPr>
          <p:spPr bwMode="auto">
            <a:xfrm>
              <a:off x="1248" y="312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3" name="Line 15"/>
            <p:cNvSpPr>
              <a:spLocks noChangeShapeType="1"/>
            </p:cNvSpPr>
            <p:nvPr/>
          </p:nvSpPr>
          <p:spPr bwMode="auto">
            <a:xfrm>
              <a:off x="1392" y="2784"/>
              <a:ext cx="3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4" name="Line 16"/>
            <p:cNvSpPr>
              <a:spLocks noChangeShapeType="1"/>
            </p:cNvSpPr>
            <p:nvPr/>
          </p:nvSpPr>
          <p:spPr bwMode="auto">
            <a:xfrm>
              <a:off x="1392" y="3120"/>
              <a:ext cx="33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95" name="Text Box 17"/>
            <p:cNvSpPr txBox="1">
              <a:spLocks noChangeArrowheads="1"/>
            </p:cNvSpPr>
            <p:nvPr/>
          </p:nvSpPr>
          <p:spPr bwMode="auto">
            <a:xfrm>
              <a:off x="528" y="2496"/>
              <a:ext cx="28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a:latin typeface="Times New Roman" pitchFamily="18" charset="0"/>
                  <a:ea typeface="宋体" pitchFamily="2" charset="-122"/>
                </a:rPr>
                <a:t>LD</a:t>
              </a:r>
              <a:endParaRPr lang="en-US" altLang="zh-CN" sz="2400" b="0">
                <a:latin typeface="Times New Roman" pitchFamily="18" charset="0"/>
                <a:ea typeface="宋体" pitchFamily="2" charset="-122"/>
              </a:endParaRPr>
            </a:p>
          </p:txBody>
        </p:sp>
      </p:grpSp>
      <p:sp>
        <p:nvSpPr>
          <p:cNvPr id="331794" name="Text Box 18"/>
          <p:cNvSpPr txBox="1">
            <a:spLocks noChangeArrowheads="1"/>
          </p:cNvSpPr>
          <p:nvPr/>
        </p:nvSpPr>
        <p:spPr bwMode="auto">
          <a:xfrm>
            <a:off x="3648075" y="333375"/>
            <a:ext cx="54959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lnSpc>
                <a:spcPct val="110000"/>
              </a:lnSpc>
            </a:pPr>
            <a:r>
              <a:rPr lang="en-US" altLang="zh-CN" b="0" dirty="0">
                <a:solidFill>
                  <a:srgbClr val="990000"/>
                </a:solidFill>
                <a:ea typeface="黑体" pitchFamily="49" charset="-122"/>
                <a:sym typeface="Monotype Sorts"/>
              </a:rPr>
              <a:t></a:t>
            </a:r>
            <a:r>
              <a:rPr lang="en-US" altLang="zh-CN" b="0" dirty="0">
                <a:solidFill>
                  <a:srgbClr val="00FF00"/>
                </a:solidFill>
                <a:ea typeface="黑体" pitchFamily="49" charset="-122"/>
                <a:sym typeface="Monotype Sorts"/>
              </a:rPr>
              <a:t> </a:t>
            </a:r>
            <a:r>
              <a:rPr lang="zh-CN" altLang="en-US" dirty="0">
                <a:latin typeface="楷体" panose="02010609060101010101" pitchFamily="49" charset="-122"/>
                <a:ea typeface="楷体" panose="02010609060101010101" pitchFamily="49" charset="-122"/>
                <a:sym typeface="Monotype Sorts"/>
              </a:rPr>
              <a:t>分布反馈半导体激光器  </a:t>
            </a:r>
          </a:p>
          <a:p>
            <a:pPr algn="l" eaLnBrk="1" hangingPunct="1">
              <a:lnSpc>
                <a:spcPct val="110000"/>
              </a:lnSpc>
            </a:pPr>
            <a:r>
              <a:rPr lang="zh-CN" altLang="en-US" dirty="0">
                <a:latin typeface="楷体" panose="02010609060101010101" pitchFamily="49" charset="-122"/>
                <a:ea typeface="楷体" panose="02010609060101010101" pitchFamily="49" charset="-122"/>
                <a:sym typeface="Monotype Sorts"/>
              </a:rPr>
              <a:t> （</a:t>
            </a:r>
            <a:r>
              <a:rPr lang="en-US" altLang="zh-CN" dirty="0">
                <a:latin typeface="楷体" panose="02010609060101010101" pitchFamily="49" charset="-122"/>
                <a:ea typeface="楷体" panose="02010609060101010101" pitchFamily="49" charset="-122"/>
                <a:sym typeface="Monotype Sorts"/>
              </a:rPr>
              <a:t>Distributed Feedback -DFB</a:t>
            </a:r>
            <a:r>
              <a:rPr lang="zh-CN" altLang="en-US" dirty="0">
                <a:latin typeface="楷体" panose="02010609060101010101" pitchFamily="49" charset="-122"/>
                <a:ea typeface="楷体" panose="02010609060101010101" pitchFamily="49" charset="-122"/>
                <a:sym typeface="Monotype Sorts"/>
              </a:rPr>
              <a:t>）</a:t>
            </a:r>
            <a:r>
              <a:rPr lang="zh-CN" altLang="en-US" b="0" dirty="0">
                <a:ea typeface="黑体" pitchFamily="49" charset="-122"/>
                <a:sym typeface="Monotype Sorts"/>
              </a:rPr>
              <a:t>     </a:t>
            </a:r>
          </a:p>
        </p:txBody>
      </p:sp>
      <p:sp>
        <p:nvSpPr>
          <p:cNvPr id="6154" name="Line 20"/>
          <p:cNvSpPr>
            <a:spLocks noChangeShapeType="1"/>
          </p:cNvSpPr>
          <p:nvPr/>
        </p:nvSpPr>
        <p:spPr bwMode="auto">
          <a:xfrm>
            <a:off x="4800600" y="23622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55" name="Line 21"/>
          <p:cNvSpPr>
            <a:spLocks noChangeShapeType="1"/>
          </p:cNvSpPr>
          <p:nvPr/>
        </p:nvSpPr>
        <p:spPr bwMode="auto">
          <a:xfrm>
            <a:off x="4800600" y="2514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56" name="Line 24"/>
          <p:cNvSpPr>
            <a:spLocks noChangeShapeType="1"/>
          </p:cNvSpPr>
          <p:nvPr/>
        </p:nvSpPr>
        <p:spPr bwMode="auto">
          <a:xfrm>
            <a:off x="7543800" y="2286000"/>
            <a:ext cx="3810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57" name="Line 26"/>
          <p:cNvSpPr>
            <a:spLocks noChangeShapeType="1"/>
          </p:cNvSpPr>
          <p:nvPr/>
        </p:nvSpPr>
        <p:spPr bwMode="auto">
          <a:xfrm>
            <a:off x="7543800" y="2438400"/>
            <a:ext cx="3810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grpSp>
        <p:nvGrpSpPr>
          <p:cNvPr id="3" name="Group 48"/>
          <p:cNvGrpSpPr>
            <a:grpSpLocks/>
          </p:cNvGrpSpPr>
          <p:nvPr/>
        </p:nvGrpSpPr>
        <p:grpSpPr bwMode="auto">
          <a:xfrm>
            <a:off x="4787900" y="1700213"/>
            <a:ext cx="3990975" cy="1524000"/>
            <a:chOff x="3024" y="1056"/>
            <a:chExt cx="2514" cy="960"/>
          </a:xfrm>
        </p:grpSpPr>
        <p:sp>
          <p:nvSpPr>
            <p:cNvPr id="6178" name="Rectangle 19"/>
            <p:cNvSpPr>
              <a:spLocks noChangeArrowheads="1"/>
            </p:cNvSpPr>
            <p:nvPr/>
          </p:nvSpPr>
          <p:spPr bwMode="auto">
            <a:xfrm>
              <a:off x="3024" y="1152"/>
              <a:ext cx="1824"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6150" name="Object 22"/>
            <p:cNvGraphicFramePr>
              <a:graphicFrameLocks noChangeAspect="1"/>
            </p:cNvGraphicFramePr>
            <p:nvPr/>
          </p:nvGraphicFramePr>
          <p:xfrm>
            <a:off x="3024" y="1364"/>
            <a:ext cx="1824" cy="131"/>
          </p:xfrm>
          <a:graphic>
            <a:graphicData uri="http://schemas.openxmlformats.org/presentationml/2006/ole">
              <mc:AlternateContent xmlns:mc="http://schemas.openxmlformats.org/markup-compatibility/2006">
                <mc:Choice xmlns:v="urn:schemas-microsoft-com:vml" Requires="v">
                  <p:oleObj spid="_x0000_s6201" name="VISIO" r:id="rId3" imgW="1667160" imgH="120240" progId="Visio.Drawing.6">
                    <p:embed/>
                  </p:oleObj>
                </mc:Choice>
                <mc:Fallback>
                  <p:oleObj name="VISIO" r:id="rId3" imgW="1667160" imgH="120240" progId="Visio.Drawing.6">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1364"/>
                          <a:ext cx="182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9" name="Rectangle 23"/>
            <p:cNvSpPr>
              <a:spLocks noChangeArrowheads="1"/>
            </p:cNvSpPr>
            <p:nvPr/>
          </p:nvSpPr>
          <p:spPr bwMode="auto">
            <a:xfrm>
              <a:off x="3024" y="1488"/>
              <a:ext cx="1824" cy="96"/>
            </a:xfrm>
            <a:prstGeom prst="rect">
              <a:avLst/>
            </a:prstGeom>
            <a:solidFill>
              <a:srgbClr val="FF3399"/>
            </a:solidFill>
            <a:ln w="9525">
              <a:solidFill>
                <a:srgbClr val="FF3399"/>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6180" name="Line 25"/>
            <p:cNvSpPr>
              <a:spLocks noChangeShapeType="1"/>
            </p:cNvSpPr>
            <p:nvPr/>
          </p:nvSpPr>
          <p:spPr bwMode="auto">
            <a:xfrm flipV="1">
              <a:off x="4992"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81" name="Line 27"/>
            <p:cNvSpPr>
              <a:spLocks noChangeShapeType="1"/>
            </p:cNvSpPr>
            <p:nvPr/>
          </p:nvSpPr>
          <p:spPr bwMode="auto">
            <a:xfrm>
              <a:off x="4992" y="15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82" name="Text Box 28"/>
            <p:cNvSpPr txBox="1">
              <a:spLocks noChangeArrowheads="1"/>
            </p:cNvSpPr>
            <p:nvPr/>
          </p:nvSpPr>
          <p:spPr bwMode="auto">
            <a:xfrm>
              <a:off x="3600" y="1168"/>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p-TYPE</a:t>
              </a:r>
              <a:endParaRPr lang="en-US" altLang="zh-CN" sz="2400" b="0">
                <a:latin typeface="Times New Roman" pitchFamily="18" charset="0"/>
                <a:ea typeface="宋体" pitchFamily="2" charset="-122"/>
              </a:endParaRPr>
            </a:p>
          </p:txBody>
        </p:sp>
        <p:sp>
          <p:nvSpPr>
            <p:cNvPr id="6183" name="Text Box 29"/>
            <p:cNvSpPr txBox="1">
              <a:spLocks noChangeArrowheads="1"/>
            </p:cNvSpPr>
            <p:nvPr/>
          </p:nvSpPr>
          <p:spPr bwMode="auto">
            <a:xfrm>
              <a:off x="3600" y="1680"/>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n-TYPE</a:t>
              </a:r>
              <a:endParaRPr lang="en-US" altLang="zh-CN" sz="2400" b="0">
                <a:latin typeface="Times New Roman" pitchFamily="18" charset="0"/>
                <a:ea typeface="宋体" pitchFamily="2" charset="-122"/>
              </a:endParaRPr>
            </a:p>
          </p:txBody>
        </p:sp>
        <p:sp>
          <p:nvSpPr>
            <p:cNvPr id="6184" name="Text Box 30"/>
            <p:cNvSpPr txBox="1">
              <a:spLocks noChangeArrowheads="1"/>
            </p:cNvSpPr>
            <p:nvPr/>
          </p:nvSpPr>
          <p:spPr bwMode="auto">
            <a:xfrm>
              <a:off x="4848" y="1056"/>
              <a:ext cx="6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600" b="0">
                  <a:latin typeface="Times New Roman" pitchFamily="18" charset="0"/>
                  <a:ea typeface="宋体" pitchFamily="2" charset="-122"/>
                </a:rPr>
                <a:t>GRATING</a:t>
              </a:r>
              <a:endParaRPr lang="en-US" altLang="zh-CN" sz="2400" b="0">
                <a:latin typeface="Times New Roman" pitchFamily="18" charset="0"/>
                <a:ea typeface="宋体" pitchFamily="2" charset="-122"/>
              </a:endParaRPr>
            </a:p>
          </p:txBody>
        </p:sp>
      </p:grpSp>
      <p:grpSp>
        <p:nvGrpSpPr>
          <p:cNvPr id="4" name="Group 31"/>
          <p:cNvGrpSpPr>
            <a:grpSpLocks/>
          </p:cNvGrpSpPr>
          <p:nvPr/>
        </p:nvGrpSpPr>
        <p:grpSpPr bwMode="auto">
          <a:xfrm>
            <a:off x="4643438" y="4221163"/>
            <a:ext cx="3962400" cy="1600200"/>
            <a:chOff x="2736" y="2640"/>
            <a:chExt cx="2496" cy="1008"/>
          </a:xfrm>
        </p:grpSpPr>
        <p:sp>
          <p:nvSpPr>
            <p:cNvPr id="6170" name="Rectangle 32"/>
            <p:cNvSpPr>
              <a:spLocks noChangeArrowheads="1"/>
            </p:cNvSpPr>
            <p:nvPr/>
          </p:nvSpPr>
          <p:spPr bwMode="auto">
            <a:xfrm>
              <a:off x="2736" y="2640"/>
              <a:ext cx="2496" cy="100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sp>
          <p:nvSpPr>
            <p:cNvPr id="6171" name="Line 33"/>
            <p:cNvSpPr>
              <a:spLocks noChangeShapeType="1"/>
            </p:cNvSpPr>
            <p:nvPr/>
          </p:nvSpPr>
          <p:spPr bwMode="auto">
            <a:xfrm>
              <a:off x="3408" y="2640"/>
              <a:ext cx="0" cy="10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72" name="Line 34"/>
            <p:cNvSpPr>
              <a:spLocks noChangeShapeType="1"/>
            </p:cNvSpPr>
            <p:nvPr/>
          </p:nvSpPr>
          <p:spPr bwMode="auto">
            <a:xfrm>
              <a:off x="4560" y="2640"/>
              <a:ext cx="0" cy="10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73" name="Rectangle 35"/>
            <p:cNvSpPr>
              <a:spLocks noChangeArrowheads="1"/>
            </p:cNvSpPr>
            <p:nvPr/>
          </p:nvSpPr>
          <p:spPr bwMode="auto">
            <a:xfrm>
              <a:off x="3408" y="3024"/>
              <a:ext cx="1152" cy="96"/>
            </a:xfrm>
            <a:prstGeom prst="rect">
              <a:avLst/>
            </a:prstGeom>
            <a:solidFill>
              <a:srgbClr val="FF3399"/>
            </a:solidFill>
            <a:ln w="9525">
              <a:solidFill>
                <a:srgbClr val="FF3399"/>
              </a:solidFill>
              <a:miter lim="800000"/>
              <a:headEnd/>
              <a:tailEnd/>
            </a:ln>
          </p:spPr>
          <p:txBody>
            <a:bodyPr wrap="none" anchor="ct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endParaRPr lang="zh-CN" altLang="en-US" dirty="0">
                <a:ea typeface="楷体" panose="02010609060101010101" pitchFamily="49" charset="-122"/>
              </a:endParaRPr>
            </a:p>
          </p:txBody>
        </p:sp>
        <p:graphicFrame>
          <p:nvGraphicFramePr>
            <p:cNvPr id="6148" name="Object 36"/>
            <p:cNvGraphicFramePr>
              <a:graphicFrameLocks noChangeAspect="1"/>
            </p:cNvGraphicFramePr>
            <p:nvPr/>
          </p:nvGraphicFramePr>
          <p:xfrm>
            <a:off x="4560" y="3032"/>
            <a:ext cx="672" cy="104"/>
          </p:xfrm>
          <a:graphic>
            <a:graphicData uri="http://schemas.openxmlformats.org/presentationml/2006/ole">
              <mc:AlternateContent xmlns:mc="http://schemas.openxmlformats.org/markup-compatibility/2006">
                <mc:Choice xmlns:v="urn:schemas-microsoft-com:vml" Requires="v">
                  <p:oleObj spid="_x0000_s6202" name="VISIO" r:id="rId5" imgW="767160" imgH="120240" progId="Visio.Drawing.6">
                    <p:embed/>
                  </p:oleObj>
                </mc:Choice>
                <mc:Fallback>
                  <p:oleObj name="VISIO" r:id="rId5" imgW="767160" imgH="120240" progId="Visio.Drawing.6">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 y="3032"/>
                          <a:ext cx="67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37"/>
            <p:cNvGraphicFramePr>
              <a:graphicFrameLocks noChangeAspect="1"/>
            </p:cNvGraphicFramePr>
            <p:nvPr/>
          </p:nvGraphicFramePr>
          <p:xfrm>
            <a:off x="2736" y="3024"/>
            <a:ext cx="672" cy="104"/>
          </p:xfrm>
          <a:graphic>
            <a:graphicData uri="http://schemas.openxmlformats.org/presentationml/2006/ole">
              <mc:AlternateContent xmlns:mc="http://schemas.openxmlformats.org/markup-compatibility/2006">
                <mc:Choice xmlns:v="urn:schemas-microsoft-com:vml" Requires="v">
                  <p:oleObj spid="_x0000_s6203" name="VISIO" r:id="rId7" imgW="767160" imgH="120240" progId="Visio.Drawing.6">
                    <p:embed/>
                  </p:oleObj>
                </mc:Choice>
                <mc:Fallback>
                  <p:oleObj name="VISIO" r:id="rId7" imgW="767160" imgH="120240" progId="Visio.Drawing.6">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3024"/>
                          <a:ext cx="67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4" name="Text Box 38"/>
            <p:cNvSpPr txBox="1">
              <a:spLocks noChangeArrowheads="1"/>
            </p:cNvSpPr>
            <p:nvPr/>
          </p:nvSpPr>
          <p:spPr bwMode="auto">
            <a:xfrm>
              <a:off x="3638" y="2759"/>
              <a:ext cx="6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P-TYPE</a:t>
              </a:r>
            </a:p>
          </p:txBody>
        </p:sp>
        <p:sp>
          <p:nvSpPr>
            <p:cNvPr id="6175" name="Text Box 39"/>
            <p:cNvSpPr txBox="1">
              <a:spLocks noChangeArrowheads="1"/>
            </p:cNvSpPr>
            <p:nvPr/>
          </p:nvSpPr>
          <p:spPr bwMode="auto">
            <a:xfrm>
              <a:off x="3648" y="3264"/>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n-TYPE</a:t>
              </a:r>
            </a:p>
          </p:txBody>
        </p:sp>
        <p:sp>
          <p:nvSpPr>
            <p:cNvPr id="6176" name="Text Box 40"/>
            <p:cNvSpPr txBox="1">
              <a:spLocks noChangeArrowheads="1"/>
            </p:cNvSpPr>
            <p:nvPr/>
          </p:nvSpPr>
          <p:spPr bwMode="auto">
            <a:xfrm>
              <a:off x="2832" y="3168"/>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DBR</a:t>
              </a:r>
              <a:endParaRPr lang="en-US" altLang="zh-CN" sz="2400" b="0">
                <a:latin typeface="Times New Roman" pitchFamily="18" charset="0"/>
                <a:ea typeface="宋体" pitchFamily="2" charset="-122"/>
              </a:endParaRPr>
            </a:p>
          </p:txBody>
        </p:sp>
        <p:sp>
          <p:nvSpPr>
            <p:cNvPr id="6177" name="Text Box 41"/>
            <p:cNvSpPr txBox="1">
              <a:spLocks noChangeArrowheads="1"/>
            </p:cNvSpPr>
            <p:nvPr/>
          </p:nvSpPr>
          <p:spPr bwMode="auto">
            <a:xfrm>
              <a:off x="4694" y="3191"/>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1800" b="0">
                  <a:ea typeface="宋体" pitchFamily="2" charset="-122"/>
                </a:rPr>
                <a:t>DBR</a:t>
              </a:r>
            </a:p>
          </p:txBody>
        </p:sp>
      </p:grpSp>
      <p:sp>
        <p:nvSpPr>
          <p:cNvPr id="331818" name="Text Box 42"/>
          <p:cNvSpPr txBox="1">
            <a:spLocks noChangeArrowheads="1"/>
          </p:cNvSpPr>
          <p:nvPr/>
        </p:nvSpPr>
        <p:spPr bwMode="auto">
          <a:xfrm>
            <a:off x="4191000" y="3505200"/>
            <a:ext cx="467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en-US" altLang="zh-CN" sz="2400" b="0">
                <a:ea typeface="宋体" pitchFamily="2" charset="-122"/>
              </a:rPr>
              <a:t>Distributed Bragg Reflector- DBR</a:t>
            </a:r>
            <a:endParaRPr lang="en-US" altLang="zh-CN" sz="2400" b="0">
              <a:latin typeface="Times New Roman" pitchFamily="18" charset="0"/>
              <a:ea typeface="宋体" pitchFamily="2" charset="-122"/>
            </a:endParaRPr>
          </a:p>
        </p:txBody>
      </p:sp>
      <p:sp>
        <p:nvSpPr>
          <p:cNvPr id="331819" name="Text Box 43"/>
          <p:cNvSpPr txBox="1">
            <a:spLocks noChangeArrowheads="1"/>
          </p:cNvSpPr>
          <p:nvPr/>
        </p:nvSpPr>
        <p:spPr bwMode="auto">
          <a:xfrm>
            <a:off x="827088" y="5589588"/>
            <a:ext cx="2784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algn="l" eaLnBrk="1" hangingPunct="1"/>
            <a:r>
              <a:rPr lang="zh-CN" altLang="en-US" sz="2000" dirty="0">
                <a:latin typeface="Times New Roman" pitchFamily="18" charset="0"/>
                <a:ea typeface="楷体" panose="02010609060101010101" pitchFamily="49" charset="-122"/>
              </a:rPr>
              <a:t>外腔半导体激光器</a:t>
            </a:r>
            <a:endParaRPr lang="zh-CN" altLang="en-US" sz="2400" b="0" dirty="0">
              <a:latin typeface="Times New Roman" pitchFamily="18" charset="0"/>
              <a:ea typeface="宋体" pitchFamily="2" charset="-122"/>
            </a:endParaRPr>
          </a:p>
        </p:txBody>
      </p:sp>
      <p:graphicFrame>
        <p:nvGraphicFramePr>
          <p:cNvPr id="6146" name="Object 4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204" name="公式" r:id="rId8" imgW="114120" imgH="215640" progId="Equation.3">
                  <p:embed/>
                </p:oleObj>
              </mc:Choice>
              <mc:Fallback>
                <p:oleObj name="公式" r:id="rId8" imgW="114120" imgH="215640" progId="Equation.3">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0"/>
          <p:cNvGrpSpPr>
            <a:grpSpLocks/>
          </p:cNvGrpSpPr>
          <p:nvPr/>
        </p:nvGrpSpPr>
        <p:grpSpPr bwMode="auto">
          <a:xfrm>
            <a:off x="468313" y="981075"/>
            <a:ext cx="3352800" cy="1905000"/>
            <a:chOff x="336" y="816"/>
            <a:chExt cx="2112" cy="1200"/>
          </a:xfrm>
        </p:grpSpPr>
        <p:grpSp>
          <p:nvGrpSpPr>
            <p:cNvPr id="6164" name="Group 49"/>
            <p:cNvGrpSpPr>
              <a:grpSpLocks/>
            </p:cNvGrpSpPr>
            <p:nvPr/>
          </p:nvGrpSpPr>
          <p:grpSpPr bwMode="auto">
            <a:xfrm>
              <a:off x="336" y="816"/>
              <a:ext cx="2112" cy="1200"/>
              <a:chOff x="336" y="816"/>
              <a:chExt cx="2112" cy="1200"/>
            </a:xfrm>
          </p:grpSpPr>
          <p:graphicFrame>
            <p:nvGraphicFramePr>
              <p:cNvPr id="6147" name="Object 3">
                <a:hlinkClick r:id="" action="ppaction://ole?verb=0"/>
              </p:cNvPr>
              <p:cNvGraphicFramePr>
                <a:graphicFrameLocks/>
              </p:cNvGraphicFramePr>
              <p:nvPr/>
            </p:nvGraphicFramePr>
            <p:xfrm>
              <a:off x="336" y="816"/>
              <a:ext cx="2112" cy="1200"/>
            </p:xfrm>
            <a:graphic>
              <a:graphicData uri="http://schemas.openxmlformats.org/presentationml/2006/ole">
                <mc:AlternateContent xmlns:mc="http://schemas.openxmlformats.org/markup-compatibility/2006">
                  <mc:Choice xmlns:v="urn:schemas-microsoft-com:vml" Requires="v">
                    <p:oleObj spid="_x0000_s6205" name="BMP 图像" r:id="rId10" imgW="2617472" imgH="1455552" progId="Paint.Picture">
                      <p:embed/>
                    </p:oleObj>
                  </mc:Choice>
                  <mc:Fallback>
                    <p:oleObj name="BMP 图像" r:id="rId10" imgW="2617472" imgH="1455552" progId="Paint.Picture">
                      <p:embed/>
                      <p:pic>
                        <p:nvPicPr>
                          <p:cNvPr id="0" name="Object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 y="816"/>
                            <a:ext cx="2112"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6" name="Line 4"/>
              <p:cNvSpPr>
                <a:spLocks noChangeShapeType="1"/>
              </p:cNvSpPr>
              <p:nvPr/>
            </p:nvSpPr>
            <p:spPr bwMode="auto">
              <a:xfrm flipV="1">
                <a:off x="1847" y="874"/>
                <a:ext cx="0" cy="4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67" name="Line 5"/>
              <p:cNvSpPr>
                <a:spLocks noChangeShapeType="1"/>
              </p:cNvSpPr>
              <p:nvPr/>
            </p:nvSpPr>
            <p:spPr bwMode="auto">
              <a:xfrm flipH="1">
                <a:off x="1735" y="1161"/>
                <a:ext cx="223"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ea typeface="楷体" panose="02010609060101010101" pitchFamily="49" charset="-122"/>
                </a:endParaRPr>
              </a:p>
            </p:txBody>
          </p:sp>
          <p:sp>
            <p:nvSpPr>
              <p:cNvPr id="6168" name="Line 45"/>
              <p:cNvSpPr>
                <a:spLocks noChangeShapeType="1"/>
              </p:cNvSpPr>
              <p:nvPr/>
            </p:nvSpPr>
            <p:spPr bwMode="auto">
              <a:xfrm>
                <a:off x="1910" y="1296"/>
                <a:ext cx="19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sp>
            <p:nvSpPr>
              <p:cNvPr id="6169" name="Line 46"/>
              <p:cNvSpPr>
                <a:spLocks noChangeShapeType="1"/>
              </p:cNvSpPr>
              <p:nvPr/>
            </p:nvSpPr>
            <p:spPr bwMode="auto">
              <a:xfrm>
                <a:off x="1852" y="139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6165" name="Line 47"/>
            <p:cNvSpPr>
              <a:spLocks noChangeShapeType="1"/>
            </p:cNvSpPr>
            <p:nvPr/>
          </p:nvSpPr>
          <p:spPr bwMode="auto">
            <a:xfrm>
              <a:off x="1008" y="130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dirty="0">
                <a:ea typeface="楷体" panose="02010609060101010101" pitchFamily="49" charset="-122"/>
              </a:endParaRPr>
            </a:p>
          </p:txBody>
        </p:sp>
      </p:grpSp>
      <p:sp>
        <p:nvSpPr>
          <p:cNvPr id="331827" name="Text Box 51"/>
          <p:cNvSpPr txBox="1">
            <a:spLocks noChangeArrowheads="1"/>
          </p:cNvSpPr>
          <p:nvPr/>
        </p:nvSpPr>
        <p:spPr bwMode="auto">
          <a:xfrm>
            <a:off x="900113" y="2781300"/>
            <a:ext cx="2592387" cy="93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600" b="1">
                <a:solidFill>
                  <a:schemeClr val="tx1"/>
                </a:solidFill>
                <a:latin typeface="Arial" pitchFamily="34" charset="0"/>
                <a:ea typeface="楷体_GB2312" pitchFamily="49" charset="-122"/>
              </a:defRPr>
            </a:lvl1pPr>
            <a:lvl2pPr marL="742950" indent="-285750" eaLnBrk="0" hangingPunct="0">
              <a:defRPr kumimoji="1" sz="2600" b="1">
                <a:solidFill>
                  <a:schemeClr val="tx1"/>
                </a:solidFill>
                <a:latin typeface="Arial" pitchFamily="34" charset="0"/>
                <a:ea typeface="楷体_GB2312" pitchFamily="49" charset="-122"/>
              </a:defRPr>
            </a:lvl2pPr>
            <a:lvl3pPr marL="1143000" indent="-228600" eaLnBrk="0" hangingPunct="0">
              <a:defRPr kumimoji="1" sz="2600" b="1">
                <a:solidFill>
                  <a:schemeClr val="tx1"/>
                </a:solidFill>
                <a:latin typeface="Arial" pitchFamily="34" charset="0"/>
                <a:ea typeface="楷体_GB2312" pitchFamily="49" charset="-122"/>
              </a:defRPr>
            </a:lvl3pPr>
            <a:lvl4pPr marL="1600200" indent="-228600" eaLnBrk="0" hangingPunct="0">
              <a:defRPr kumimoji="1" sz="2600" b="1">
                <a:solidFill>
                  <a:schemeClr val="tx1"/>
                </a:solidFill>
                <a:latin typeface="Arial" pitchFamily="34" charset="0"/>
                <a:ea typeface="楷体_GB2312" pitchFamily="49" charset="-122"/>
              </a:defRPr>
            </a:lvl4pPr>
            <a:lvl5pPr marL="2057400" indent="-228600" eaLnBrk="0" hangingPunct="0">
              <a:defRPr kumimoji="1" sz="2600" b="1">
                <a:solidFill>
                  <a:schemeClr val="tx1"/>
                </a:solidFill>
                <a:latin typeface="Arial" pitchFamily="34" charset="0"/>
                <a:ea typeface="楷体_GB2312" pitchFamily="49" charset="-122"/>
              </a:defRPr>
            </a:lvl5pPr>
            <a:lvl6pPr marL="25146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6pPr>
            <a:lvl7pPr marL="29718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7pPr>
            <a:lvl8pPr marL="34290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8pPr>
            <a:lvl9pPr marL="3886200" indent="-228600" algn="ctr" eaLnBrk="0" fontAlgn="base" hangingPunct="0">
              <a:spcBef>
                <a:spcPct val="0"/>
              </a:spcBef>
              <a:spcAft>
                <a:spcPct val="0"/>
              </a:spcAft>
              <a:defRPr kumimoji="1" sz="2600" b="1">
                <a:solidFill>
                  <a:schemeClr val="tx1"/>
                </a:solidFill>
                <a:latin typeface="Arial" pitchFamily="34" charset="0"/>
                <a:ea typeface="楷体_GB2312" pitchFamily="49" charset="-122"/>
              </a:defRPr>
            </a:lvl9pPr>
          </a:lstStyle>
          <a:p>
            <a:pPr eaLnBrk="1" hangingPunct="1">
              <a:lnSpc>
                <a:spcPct val="120000"/>
              </a:lnSpc>
              <a:spcBef>
                <a:spcPct val="50000"/>
              </a:spcBef>
            </a:pPr>
            <a:r>
              <a:rPr lang="zh-CN" altLang="en-US" sz="2400" dirty="0">
                <a:ea typeface="楷体" panose="02010609060101010101" pitchFamily="49" charset="-122"/>
              </a:rPr>
              <a:t>福克斯</a:t>
            </a:r>
            <a:r>
              <a:rPr lang="en-US" altLang="zh-CN" sz="2400" dirty="0">
                <a:ea typeface="楷体" panose="02010609060101010101" pitchFamily="49" charset="-122"/>
              </a:rPr>
              <a:t>-</a:t>
            </a:r>
            <a:r>
              <a:rPr lang="zh-CN" altLang="en-US" sz="2400" dirty="0">
                <a:ea typeface="楷体" panose="02010609060101010101" pitchFamily="49" charset="-122"/>
              </a:rPr>
              <a:t>史密斯干涉仪选模装置</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18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18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179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18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P spid="331794" grpId="0"/>
      <p:bldP spid="331818" grpId="0"/>
      <p:bldP spid="331819" grpId="0"/>
      <p:bldP spid="331827"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隶书"/>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600" b="1"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4869</TotalTime>
  <Words>2700</Words>
  <Application>Microsoft Office PowerPoint</Application>
  <PresentationFormat>全屏显示(4:3)</PresentationFormat>
  <Paragraphs>287</Paragraphs>
  <Slides>42</Slides>
  <Notes>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5</vt:i4>
      </vt:variant>
      <vt:variant>
        <vt:lpstr>幻灯片标题</vt:lpstr>
      </vt:variant>
      <vt:variant>
        <vt:i4>42</vt:i4>
      </vt:variant>
    </vt:vector>
  </HeadingPairs>
  <TitlesOfParts>
    <vt:vector size="61" baseType="lpstr">
      <vt:lpstr>Times New Roman</vt:lpstr>
      <vt:lpstr>楷体</vt:lpstr>
      <vt:lpstr>隶书</vt:lpstr>
      <vt:lpstr>黑体</vt:lpstr>
      <vt:lpstr>Monotype Sorts</vt:lpstr>
      <vt:lpstr>楷体_GB2312</vt:lpstr>
      <vt:lpstr>Arial</vt:lpstr>
      <vt:lpstr>宋体</vt:lpstr>
      <vt:lpstr>Wingdings</vt:lpstr>
      <vt:lpstr>Symbol</vt:lpstr>
      <vt:lpstr>华文中宋</vt:lpstr>
      <vt:lpstr>自定义设计方案</vt:lpstr>
      <vt:lpstr>1_自定义设计方案</vt:lpstr>
      <vt:lpstr>2_自定义设计方案</vt:lpstr>
      <vt:lpstr>Equation</vt:lpstr>
      <vt:lpstr>VISIO</vt:lpstr>
      <vt:lpstr>公式</vt:lpstr>
      <vt:lpstr>BMP 图像</vt:lpstr>
      <vt:lpstr>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葛文凯</cp:lastModifiedBy>
  <cp:revision>762</cp:revision>
  <dcterms:created xsi:type="dcterms:W3CDTF">2006-11-06T22:45:15Z</dcterms:created>
  <dcterms:modified xsi:type="dcterms:W3CDTF">2018-03-15T05:31:47Z</dcterms:modified>
</cp:coreProperties>
</file>