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1" r:id="rId3"/>
  </p:sldMasterIdLst>
  <p:notesMasterIdLst>
    <p:notesMasterId r:id="rId35"/>
  </p:notesMasterIdLst>
  <p:handoutMasterIdLst>
    <p:handoutMasterId r:id="rId36"/>
  </p:handoutMasterIdLst>
  <p:sldIdLst>
    <p:sldId id="256" r:id="rId4"/>
    <p:sldId id="418" r:id="rId5"/>
    <p:sldId id="524" r:id="rId6"/>
    <p:sldId id="496" r:id="rId7"/>
    <p:sldId id="502" r:id="rId8"/>
    <p:sldId id="503" r:id="rId9"/>
    <p:sldId id="525" r:id="rId10"/>
    <p:sldId id="498" r:id="rId11"/>
    <p:sldId id="504" r:id="rId12"/>
    <p:sldId id="505" r:id="rId13"/>
    <p:sldId id="506" r:id="rId14"/>
    <p:sldId id="507" r:id="rId15"/>
    <p:sldId id="509" r:id="rId16"/>
    <p:sldId id="510" r:id="rId17"/>
    <p:sldId id="511" r:id="rId18"/>
    <p:sldId id="512" r:id="rId19"/>
    <p:sldId id="515" r:id="rId20"/>
    <p:sldId id="499" r:id="rId21"/>
    <p:sldId id="513" r:id="rId22"/>
    <p:sldId id="514" r:id="rId23"/>
    <p:sldId id="517" r:id="rId24"/>
    <p:sldId id="518" r:id="rId25"/>
    <p:sldId id="497" r:id="rId26"/>
    <p:sldId id="520" r:id="rId27"/>
    <p:sldId id="519" r:id="rId28"/>
    <p:sldId id="500" r:id="rId29"/>
    <p:sldId id="501" r:id="rId30"/>
    <p:sldId id="521" r:id="rId31"/>
    <p:sldId id="522" r:id="rId32"/>
    <p:sldId id="523" r:id="rId33"/>
    <p:sldId id="495" r:id="rId34"/>
  </p:sldIdLst>
  <p:sldSz cx="9144000" cy="6858000" type="screen4x3"/>
  <p:notesSz cx="6858000" cy="9144000"/>
  <p:embeddedFontLst>
    <p:embeddedFont>
      <p:font typeface="隶书" panose="02010509060101010101" pitchFamily="49" charset="-122"/>
      <p:regular r:id="rId37"/>
    </p:embeddedFont>
    <p:embeddedFont>
      <p:font typeface="黑体" panose="02010609060101010101" pitchFamily="49" charset="-122"/>
      <p:regular r:id="rId38"/>
    </p:embeddedFont>
    <p:embeddedFont>
      <p:font typeface="楷体_GB2312" panose="02010600030101010101" charset="-122"/>
      <p:regular r:id="rId39"/>
    </p:embeddedFont>
    <p:embeddedFont>
      <p:font typeface="楷体" panose="02010609060101010101" pitchFamily="49" charset="-122"/>
      <p:regular r:id="rId40"/>
    </p:embeddedFont>
    <p:embeddedFont>
      <p:font typeface="华文中宋" panose="02010600040101010101" pitchFamily="2" charset="-122"/>
      <p:regular r:id="rId41"/>
    </p:embeddedFont>
  </p:embeddedFont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FF99"/>
    <a:srgbClr val="724B04"/>
    <a:srgbClr val="EA9908"/>
    <a:srgbClr val="FF0000"/>
    <a:srgbClr val="F1FFCD"/>
    <a:srgbClr val="99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3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2.fntdata"/><Relationship Id="rId20" Type="http://schemas.openxmlformats.org/officeDocument/2006/relationships/slide" Target="slides/slide17.xml"/><Relationship Id="rId41" Type="http://schemas.openxmlformats.org/officeDocument/2006/relationships/font" Target="fonts/font5.fntdata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e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E0F6982-E74E-4E4B-9C99-285FBD3DF8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6753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F31EDB4-0474-4DAE-8F13-7715C0E90E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617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fld id="{CF4B7D67-9D21-4C48-BF8B-A77BA05DB862}" type="slidenum">
              <a:rPr kumimoji="0" lang="en-US" altLang="zh-CN" sz="1200" b="0" smtClean="0">
                <a:ea typeface="宋体" pitchFamily="2" charset="-122"/>
              </a:rPr>
              <a:pPr/>
              <a:t>2</a:t>
            </a:fld>
            <a:endParaRPr kumimoji="0" lang="en-US" altLang="zh-CN" sz="1200" b="0" smtClean="0">
              <a:ea typeface="宋体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板书：优点：体积小，寿命长，容易集成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7396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2444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4975" y="274638"/>
            <a:ext cx="2108200" cy="54483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5375" cy="5448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4769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349051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652651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4212538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3575" y="1196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4575" y="1196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0734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299869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795746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064617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64078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54858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9939889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5621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4975" y="274638"/>
            <a:ext cx="2108200" cy="54483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5375" cy="5448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33582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2194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741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579478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3575" y="1196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4575" y="1196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97109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039764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6224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07218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0858969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4716630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92214696"/>
      </p:ext>
    </p:extLst>
  </p:cSld>
  <p:clrMapOvr>
    <a:masterClrMapping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88159"/>
      </p:ext>
    </p:extLst>
  </p:cSld>
  <p:clrMapOvr>
    <a:masterClrMapping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4975" y="274638"/>
            <a:ext cx="2108200" cy="54483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5375" cy="5448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89015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3575" y="1196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4575" y="1196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40179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77728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54511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47992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125569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330791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3575" y="11969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8435" name="Picture 5" descr="图片2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1476375" y="6400800"/>
            <a:ext cx="60483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太 原 理 工 大 学 物理与光电工程学院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80000"/>
        <a:buFont typeface="Wingdings" pitchFamily="2" charset="2"/>
        <a:buChar char="v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3575" y="11969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9459" name="Picture 3" descr="图片2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 Box 4"/>
          <p:cNvSpPr txBox="1">
            <a:spLocks noChangeArrowheads="1"/>
          </p:cNvSpPr>
          <p:nvPr userDrawn="1"/>
        </p:nvSpPr>
        <p:spPr bwMode="auto">
          <a:xfrm>
            <a:off x="1476375" y="6400800"/>
            <a:ext cx="60483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3366FF"/>
                </a:solidFill>
                <a:latin typeface="Arial" charset="0"/>
                <a:ea typeface="楷体" pitchFamily="49" charset="-122"/>
              </a:rPr>
              <a:t>太 原 理 工 大 学 理 学 院 物 理 系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80000"/>
        <a:buFont typeface="Wingdings" pitchFamily="2" charset="2"/>
        <a:buChar char="v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3575" y="11969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20483" name="Picture 3" descr="图片2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Text Box 5"/>
          <p:cNvSpPr txBox="1">
            <a:spLocks noChangeArrowheads="1"/>
          </p:cNvSpPr>
          <p:nvPr userDrawn="1"/>
        </p:nvSpPr>
        <p:spPr bwMode="auto">
          <a:xfrm>
            <a:off x="1476375" y="6400800"/>
            <a:ext cx="60483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3366FF"/>
                </a:solidFill>
                <a:latin typeface="Arial" charset="0"/>
                <a:ea typeface="楷体" pitchFamily="49" charset="-122"/>
              </a:rPr>
              <a:t>太 原 理 工 大 学 理 学 院 物 理 系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80000"/>
        <a:buFont typeface="Wingdings" pitchFamily="2" charset="2"/>
        <a:buChar char="v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331913" y="2924175"/>
            <a:ext cx="6335712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600" dirty="0">
                <a:solidFill>
                  <a:srgbClr val="990000"/>
                </a:solidFill>
                <a:ea typeface="楷体" panose="02010609060101010101" pitchFamily="49" charset="-122"/>
              </a:rPr>
              <a:t>总复习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23850" y="260350"/>
            <a:ext cx="7489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ea typeface="楷体" panose="02010609060101010101" pitchFamily="49" charset="-122"/>
              </a:rPr>
              <a:t>1. </a:t>
            </a:r>
            <a:r>
              <a:rPr lang="zh-CN" altLang="en-US" dirty="0">
                <a:ea typeface="楷体" panose="02010609060101010101" pitchFamily="49" charset="-122"/>
              </a:rPr>
              <a:t>腔内光线往返传播的矩阵表示</a:t>
            </a: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684213" y="836613"/>
            <a:ext cx="8135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傍轴光线的坐标描述和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矩阵描述</a:t>
            </a:r>
            <a:endParaRPr kumimoji="0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684213" y="1628775"/>
            <a:ext cx="4608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自由空间的平移矩阵</a:t>
            </a:r>
          </a:p>
        </p:txBody>
      </p:sp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684213" y="2636838"/>
            <a:ext cx="424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球面镜的反射矩阵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08905" name="Object 9"/>
          <p:cNvGraphicFramePr>
            <a:graphicFrameLocks noChangeAspect="1"/>
          </p:cNvGraphicFramePr>
          <p:nvPr/>
        </p:nvGraphicFramePr>
        <p:xfrm>
          <a:off x="5076825" y="2420938"/>
          <a:ext cx="2090738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公式" r:id="rId3" imgW="990360" imgH="507960" progId="Equation.3">
                  <p:embed/>
                </p:oleObj>
              </mc:Choice>
              <mc:Fallback>
                <p:oleObj name="公式" r:id="rId3" imgW="990360" imgH="507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420938"/>
                        <a:ext cx="2090738" cy="128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395288" y="4005263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dirty="0">
                <a:latin typeface="宋体" pitchFamily="2" charset="-122"/>
                <a:ea typeface="楷体" panose="02010609060101010101" pitchFamily="49" charset="-122"/>
              </a:rPr>
              <a:t>对于薄透镜有类似的关系</a:t>
            </a:r>
            <a:endParaRPr lang="zh-CN" altLang="en-US" baseline="-25000" dirty="0">
              <a:latin typeface="黑体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08907" name="Object 11"/>
          <p:cNvGraphicFramePr>
            <a:graphicFrameLocks noChangeAspect="1"/>
          </p:cNvGraphicFramePr>
          <p:nvPr/>
        </p:nvGraphicFramePr>
        <p:xfrm>
          <a:off x="5219700" y="3716338"/>
          <a:ext cx="203835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965160" imgH="558720" progId="Equation.DSMT4">
                  <p:embed/>
                </p:oleObj>
              </mc:Choice>
              <mc:Fallback>
                <p:oleObj name="Equation" r:id="rId5" imgW="965160" imgH="5587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716338"/>
                        <a:ext cx="2038350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8" name="Object 12"/>
          <p:cNvGraphicFramePr>
            <a:graphicFrameLocks noChangeAspect="1"/>
          </p:cNvGraphicFramePr>
          <p:nvPr/>
        </p:nvGraphicFramePr>
        <p:xfrm>
          <a:off x="5364163" y="1268413"/>
          <a:ext cx="163671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7" imgW="774360" imgH="457200" progId="Equation.DSMT4">
                  <p:embed/>
                </p:oleObj>
              </mc:Choice>
              <mc:Fallback>
                <p:oleObj name="Equation" r:id="rId7" imgW="77436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268413"/>
                        <a:ext cx="1636712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9" name="Rectangle 13"/>
          <p:cNvSpPr>
            <a:spLocks noChangeArrowheads="1"/>
          </p:cNvSpPr>
          <p:nvPr/>
        </p:nvSpPr>
        <p:spPr bwMode="auto">
          <a:xfrm>
            <a:off x="179388" y="5084763"/>
            <a:ext cx="87137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光传输中，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 ,</a:t>
            </a:r>
            <a:r>
              <a:rPr kumimoji="0" lang="el-G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可能发生变化，而变化后的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 ,</a:t>
            </a:r>
            <a:r>
              <a:rPr kumimoji="0" lang="el-G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可用一个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ABCD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传输矩阵与初始光线的矩阵相乘得到。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1" grpId="0"/>
      <p:bldP spid="208902" grpId="0"/>
      <p:bldP spid="208904" grpId="0"/>
      <p:bldP spid="208906" grpId="0"/>
      <p:bldP spid="2089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684213" y="333375"/>
            <a:ext cx="561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dirty="0">
                <a:ea typeface="楷体" panose="02010609060101010101" pitchFamily="49" charset="-122"/>
              </a:rPr>
              <a:t>2</a:t>
            </a:r>
            <a:r>
              <a:rPr lang="zh-CN" altLang="en-US" dirty="0">
                <a:ea typeface="楷体" panose="02010609060101010101" pitchFamily="49" charset="-122"/>
              </a:rPr>
              <a:t>、共轴球面腔的稳定性条件</a:t>
            </a:r>
          </a:p>
        </p:txBody>
      </p:sp>
      <p:graphicFrame>
        <p:nvGraphicFramePr>
          <p:cNvPr id="209925" name="Object 5"/>
          <p:cNvGraphicFramePr>
            <a:graphicFrameLocks noChangeAspect="1"/>
          </p:cNvGraphicFramePr>
          <p:nvPr/>
        </p:nvGraphicFramePr>
        <p:xfrm>
          <a:off x="6929438" y="714375"/>
          <a:ext cx="182721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公式" r:id="rId3" imgW="774360" imgH="393480" progId="Equation.3">
                  <p:embed/>
                </p:oleObj>
              </mc:Choice>
              <mc:Fallback>
                <p:oleObj name="公式" r:id="rId3" imgW="7743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714375"/>
                        <a:ext cx="1827212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4857750" y="928688"/>
            <a:ext cx="1470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稳定腔</a:t>
            </a:r>
          </a:p>
        </p:txBody>
      </p:sp>
      <p:graphicFrame>
        <p:nvGraphicFramePr>
          <p:cNvPr id="209927" name="Object 7"/>
          <p:cNvGraphicFramePr>
            <a:graphicFrameLocks noChangeAspect="1"/>
          </p:cNvGraphicFramePr>
          <p:nvPr/>
        </p:nvGraphicFramePr>
        <p:xfrm>
          <a:off x="7000875" y="1643063"/>
          <a:ext cx="18510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公式" r:id="rId5" imgW="761760" imgH="393480" progId="Equation.3">
                  <p:embed/>
                </p:oleObj>
              </mc:Choice>
              <mc:Fallback>
                <p:oleObj name="公式" r:id="rId5" imgW="7617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1643063"/>
                        <a:ext cx="18510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4786313" y="1928813"/>
            <a:ext cx="1928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非稳定腔</a:t>
            </a:r>
          </a:p>
        </p:txBody>
      </p:sp>
      <p:graphicFrame>
        <p:nvGraphicFramePr>
          <p:cNvPr id="209929" name="Object 9"/>
          <p:cNvGraphicFramePr>
            <a:graphicFrameLocks noChangeAspect="1"/>
          </p:cNvGraphicFramePr>
          <p:nvPr/>
        </p:nvGraphicFramePr>
        <p:xfrm>
          <a:off x="7143750" y="2786063"/>
          <a:ext cx="163671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7" imgW="774360" imgH="393480" progId="Equation.DSMT4">
                  <p:embed/>
                </p:oleObj>
              </mc:Choice>
              <mc:Fallback>
                <p:oleObj name="Equation" r:id="rId7" imgW="77436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2786063"/>
                        <a:ext cx="163671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5143500" y="3143250"/>
            <a:ext cx="1500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临界腔</a:t>
            </a:r>
          </a:p>
        </p:txBody>
      </p:sp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684213" y="4221163"/>
            <a:ext cx="3887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）对于共轴球面腔</a:t>
            </a:r>
          </a:p>
        </p:txBody>
      </p:sp>
      <p:sp>
        <p:nvSpPr>
          <p:cNvPr id="4108" name="Text Box 13"/>
          <p:cNvSpPr txBox="1">
            <a:spLocks noChangeArrowheads="1"/>
          </p:cNvSpPr>
          <p:nvPr/>
        </p:nvSpPr>
        <p:spPr bwMode="auto">
          <a:xfrm>
            <a:off x="468313" y="5084763"/>
            <a:ext cx="8135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三、</a:t>
            </a:r>
            <a:r>
              <a:rPr kumimoji="0" lang="zh-CN" altLang="en-US" dirty="0">
                <a:solidFill>
                  <a:schemeClr val="tx2"/>
                </a:solidFill>
                <a:ea typeface="楷体" panose="02010609060101010101" pitchFamily="49" charset="-122"/>
              </a:rPr>
              <a:t>开腔模式的物理概念和衍射理论分析方法</a:t>
            </a:r>
          </a:p>
        </p:txBody>
      </p:sp>
      <p:sp>
        <p:nvSpPr>
          <p:cNvPr id="4109" name="Text Box 4"/>
          <p:cNvSpPr txBox="1">
            <a:spLocks noChangeArrowheads="1"/>
          </p:cNvSpPr>
          <p:nvPr/>
        </p:nvSpPr>
        <p:spPr bwMode="auto">
          <a:xfrm>
            <a:off x="1214438" y="5643563"/>
            <a:ext cx="3240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dirty="0">
                <a:ea typeface="楷体" panose="02010609060101010101" pitchFamily="49" charset="-122"/>
              </a:rPr>
              <a:t>1.</a:t>
            </a:r>
            <a:r>
              <a:rPr kumimoji="0" lang="zh-CN" altLang="en-US" dirty="0">
                <a:ea typeface="楷体" panose="02010609060101010101" pitchFamily="49" charset="-122"/>
              </a:rPr>
              <a:t>自再现模定义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71500" y="928688"/>
            <a:ext cx="5616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dirty="0">
                <a:ea typeface="楷体" panose="02010609060101010101" pitchFamily="49" charset="-122"/>
              </a:rPr>
              <a:t>1</a:t>
            </a:r>
            <a:r>
              <a:rPr lang="zh-CN" altLang="en-US" dirty="0">
                <a:ea typeface="楷体" panose="02010609060101010101" pitchFamily="49" charset="-122"/>
              </a:rPr>
              <a:t>）球面腔的稳定性条件</a:t>
            </a:r>
          </a:p>
        </p:txBody>
      </p:sp>
      <p:graphicFrame>
        <p:nvGraphicFramePr>
          <p:cNvPr id="309253" name="Object 13"/>
          <p:cNvGraphicFramePr>
            <a:graphicFrameLocks noChangeAspect="1"/>
          </p:cNvGraphicFramePr>
          <p:nvPr/>
        </p:nvGraphicFramePr>
        <p:xfrm>
          <a:off x="4500563" y="3857625"/>
          <a:ext cx="2071687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公式" r:id="rId9" imgW="825480" imgH="482400" progId="Equation.3">
                  <p:embed/>
                </p:oleObj>
              </mc:Choice>
              <mc:Fallback>
                <p:oleObj name="公式" r:id="rId9" imgW="82548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857625"/>
                        <a:ext cx="2071687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7" name="Object 14"/>
          <p:cNvGraphicFramePr>
            <a:graphicFrameLocks noChangeAspect="1"/>
          </p:cNvGraphicFramePr>
          <p:nvPr/>
        </p:nvGraphicFramePr>
        <p:xfrm>
          <a:off x="6929438" y="3714750"/>
          <a:ext cx="1657350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公式" r:id="rId11" imgW="876240" imgH="799920" progId="Equation.3">
                  <p:embed/>
                </p:oleObj>
              </mc:Choice>
              <mc:Fallback>
                <p:oleObj name="公式" r:id="rId11" imgW="876240" imgH="7999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3714750"/>
                        <a:ext cx="1657350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FD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9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9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714375" y="785813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dirty="0">
                <a:ea typeface="楷体" panose="02010609060101010101" pitchFamily="49" charset="-122"/>
              </a:rPr>
              <a:t>2.</a:t>
            </a:r>
            <a:r>
              <a:rPr kumimoji="0" lang="zh-CN" altLang="en-US" dirty="0">
                <a:ea typeface="楷体" panose="02010609060101010101" pitchFamily="49" charset="-122"/>
              </a:rPr>
              <a:t>复常数 </a:t>
            </a:r>
            <a:r>
              <a:rPr kumimoji="0" lang="zh-CN" altLang="en-US" dirty="0">
                <a:ea typeface="楷体" panose="02010609060101010101" pitchFamily="49" charset="-122"/>
                <a:sym typeface="Symbol" pitchFamily="18" charset="2"/>
              </a:rPr>
              <a:t> 的物理意义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357188" y="1357313"/>
            <a:ext cx="8135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五、</a:t>
            </a:r>
            <a:r>
              <a:rPr kumimoji="0" lang="zh-CN" altLang="en-US" dirty="0">
                <a:solidFill>
                  <a:schemeClr val="tx2"/>
                </a:solidFill>
                <a:ea typeface="楷体" panose="02010609060101010101" pitchFamily="49" charset="-122"/>
              </a:rPr>
              <a:t>方形镜共焦腔的自再现模</a:t>
            </a:r>
          </a:p>
        </p:txBody>
      </p:sp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571500" y="1928813"/>
            <a:ext cx="8316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1.</a:t>
            </a:r>
            <a:r>
              <a:rPr lang="zh-CN" altLang="en-US" dirty="0">
                <a:ea typeface="楷体" panose="02010609060101010101" pitchFamily="49" charset="-122"/>
              </a:rPr>
              <a:t>对称</a:t>
            </a:r>
            <a:r>
              <a:rPr kumimoji="0" lang="zh-CN" altLang="en-US" dirty="0">
                <a:ea typeface="楷体" panose="02010609060101010101" pitchFamily="49" charset="-122"/>
              </a:rPr>
              <a:t>共焦腔的定义：</a:t>
            </a:r>
            <a:r>
              <a:rPr lang="zh-CN" altLang="en-US" dirty="0">
                <a:ea typeface="楷体" panose="02010609060101010101" pitchFamily="49" charset="-122"/>
              </a:rPr>
              <a:t>满足条件</a:t>
            </a:r>
            <a:r>
              <a:rPr lang="en-US" altLang="zh-CN" dirty="0">
                <a:ea typeface="楷体" panose="02010609060101010101" pitchFamily="49" charset="-122"/>
              </a:rPr>
              <a:t>R</a:t>
            </a:r>
            <a:r>
              <a:rPr lang="en-US" altLang="zh-CN" baseline="-25000" dirty="0">
                <a:ea typeface="楷体" panose="02010609060101010101" pitchFamily="49" charset="-122"/>
              </a:rPr>
              <a:t>1</a:t>
            </a:r>
            <a:r>
              <a:rPr lang="en-US" altLang="zh-CN" dirty="0">
                <a:ea typeface="楷体" panose="02010609060101010101" pitchFamily="49" charset="-122"/>
              </a:rPr>
              <a:t>=R</a:t>
            </a:r>
            <a:r>
              <a:rPr lang="en-US" altLang="zh-CN" baseline="-25000" dirty="0">
                <a:ea typeface="楷体" panose="02010609060101010101" pitchFamily="49" charset="-122"/>
              </a:rPr>
              <a:t>2</a:t>
            </a:r>
            <a:r>
              <a:rPr lang="en-US" altLang="zh-CN" dirty="0">
                <a:ea typeface="楷体" panose="02010609060101010101" pitchFamily="49" charset="-122"/>
              </a:rPr>
              <a:t>=L</a:t>
            </a:r>
            <a:r>
              <a:rPr lang="zh-CN" altLang="en-US" dirty="0">
                <a:ea typeface="楷体" panose="02010609060101010101" pitchFamily="49" charset="-122"/>
              </a:rPr>
              <a:t>的谐振腔</a:t>
            </a:r>
          </a:p>
        </p:txBody>
      </p:sp>
      <p:sp>
        <p:nvSpPr>
          <p:cNvPr id="5127" name="Text Box 11"/>
          <p:cNvSpPr txBox="1">
            <a:spLocks noChangeArrowheads="1"/>
          </p:cNvSpPr>
          <p:nvPr/>
        </p:nvSpPr>
        <p:spPr bwMode="auto">
          <a:xfrm>
            <a:off x="571500" y="2428875"/>
            <a:ext cx="806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2. </a:t>
            </a:r>
            <a:r>
              <a:rPr kumimoji="0" lang="zh-CN" altLang="en-US" dirty="0">
                <a:ea typeface="楷体" panose="02010609060101010101" pitchFamily="49" charset="-122"/>
              </a:rPr>
              <a:t>镜面上场的振幅和位相分布</a:t>
            </a:r>
            <a:r>
              <a:rPr kumimoji="0" lang="en-US" altLang="zh-CN" dirty="0">
                <a:ea typeface="楷体" panose="02010609060101010101" pitchFamily="49" charset="-122"/>
              </a:rPr>
              <a:t>—</a:t>
            </a:r>
            <a:r>
              <a:rPr lang="zh-CN" altLang="en-US" dirty="0">
                <a:ea typeface="楷体" panose="02010609060101010101" pitchFamily="49" charset="-122"/>
                <a:sym typeface="Symbol" pitchFamily="18" charset="2"/>
              </a:rPr>
              <a:t>厄米－高斯近似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42938" y="3071813"/>
            <a:ext cx="70580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）基模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TEM </a:t>
            </a:r>
            <a:r>
              <a:rPr lang="en-US" altLang="zh-CN" baseline="-25000" dirty="0">
                <a:latin typeface="Times New Roman" pitchFamily="18" charset="0"/>
                <a:ea typeface="宋体" pitchFamily="2" charset="-122"/>
              </a:rPr>
              <a:t>0 0</a:t>
            </a:r>
            <a:r>
              <a:rPr lang="zh-CN" altLang="en-US" baseline="-25000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dirty="0">
                <a:ea typeface="楷体" panose="02010609060101010101" pitchFamily="49" charset="-122"/>
              </a:rPr>
              <a:t>高斯型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85875" y="3643313"/>
            <a:ext cx="52482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光斑半径</a:t>
            </a:r>
          </a:p>
        </p:txBody>
      </p:sp>
      <p:graphicFrame>
        <p:nvGraphicFramePr>
          <p:cNvPr id="211979" name="Object 11"/>
          <p:cNvGraphicFramePr>
            <a:graphicFrameLocks noChangeAspect="1"/>
          </p:cNvGraphicFramePr>
          <p:nvPr/>
        </p:nvGraphicFramePr>
        <p:xfrm>
          <a:off x="3286125" y="3571875"/>
          <a:ext cx="319722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3" imgW="1434960" imgH="444240" progId="Equation.3">
                  <p:embed/>
                </p:oleObj>
              </mc:Choice>
              <mc:Fallback>
                <p:oleObj name="公式" r:id="rId3" imgW="143496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571875"/>
                        <a:ext cx="3197225" cy="89693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57250" y="4710113"/>
            <a:ext cx="28082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）高阶横模</a:t>
            </a:r>
          </a:p>
        </p:txBody>
      </p:sp>
      <p:graphicFrame>
        <p:nvGraphicFramePr>
          <p:cNvPr id="211974" name="Object 6"/>
          <p:cNvGraphicFramePr>
            <a:graphicFrameLocks noChangeAspect="1"/>
          </p:cNvGraphicFramePr>
          <p:nvPr/>
        </p:nvGraphicFramePr>
        <p:xfrm>
          <a:off x="3714750" y="4714875"/>
          <a:ext cx="12477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5" imgW="469800" imgH="228600" progId="Equation.3">
                  <p:embed/>
                </p:oleObj>
              </mc:Choice>
              <mc:Fallback>
                <p:oleObj name="公式" r:id="rId5" imgW="469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4714875"/>
                        <a:ext cx="1247775" cy="501650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286375" y="4714875"/>
            <a:ext cx="230346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i="1" dirty="0">
                <a:latin typeface="Times New Roman" pitchFamily="18" charset="0"/>
                <a:ea typeface="楷体" panose="02010609060101010101" pitchFamily="49" charset="-122"/>
              </a:rPr>
              <a:t>m</a:t>
            </a: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、</a:t>
            </a:r>
            <a:r>
              <a:rPr lang="en-US" altLang="zh-CN" i="1" dirty="0">
                <a:latin typeface="Times New Roman" pitchFamily="18" charset="0"/>
                <a:ea typeface="楷体" panose="02010609060101010101" pitchFamily="49" charset="-122"/>
              </a:rPr>
              <a:t>n</a:t>
            </a:r>
            <a:r>
              <a:rPr lang="zh-CN" altLang="en-US" i="1" dirty="0">
                <a:latin typeface="楷体" panose="02010609060101010101" pitchFamily="49" charset="-122"/>
                <a:ea typeface="楷体" panose="02010609060101010101" pitchFamily="49" charset="-122"/>
              </a:rPr>
              <a:t>的意义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85813" y="5786438"/>
            <a:ext cx="27463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）单程损耗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5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571500" y="1838325"/>
            <a:ext cx="411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</a:rPr>
              <a:t>基模高斯光束腰斑半径：</a:t>
            </a:r>
          </a:p>
        </p:txBody>
      </p:sp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4572000" y="1470025"/>
          <a:ext cx="36988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公式" r:id="rId3" imgW="1536480" imgH="457200" progId="Equation.3">
                  <p:embed/>
                </p:oleObj>
              </mc:Choice>
              <mc:Fallback>
                <p:oleObj name="公式" r:id="rId3" imgW="15364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70025"/>
                        <a:ext cx="369887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792163" y="4572000"/>
            <a:ext cx="8351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、等相位面的分布</a:t>
            </a:r>
          </a:p>
        </p:txBody>
      </p:sp>
      <p:graphicFrame>
        <p:nvGraphicFramePr>
          <p:cNvPr id="213000" name="Object 8"/>
          <p:cNvGraphicFramePr>
            <a:graphicFrameLocks noChangeAspect="1"/>
          </p:cNvGraphicFramePr>
          <p:nvPr/>
        </p:nvGraphicFramePr>
        <p:xfrm>
          <a:off x="1071563" y="2782888"/>
          <a:ext cx="7129462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公式" r:id="rId5" imgW="3555720" imgH="596880" progId="Equation.3">
                  <p:embed/>
                </p:oleObj>
              </mc:Choice>
              <mc:Fallback>
                <p:oleObj name="公式" r:id="rId5" imgW="3555720" imgH="596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782888"/>
                        <a:ext cx="7129462" cy="1217612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1071563" y="4052888"/>
            <a:ext cx="741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光斑半径随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按照双曲线规律变化。</a:t>
            </a:r>
          </a:p>
        </p:txBody>
      </p: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792163" y="1214438"/>
            <a:ext cx="8351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、光斑尺寸</a:t>
            </a:r>
          </a:p>
        </p:txBody>
      </p:sp>
      <p:graphicFrame>
        <p:nvGraphicFramePr>
          <p:cNvPr id="213003" name="Object 11"/>
          <p:cNvGraphicFramePr>
            <a:graphicFrameLocks noChangeAspect="1"/>
          </p:cNvGraphicFramePr>
          <p:nvPr/>
        </p:nvGraphicFramePr>
        <p:xfrm>
          <a:off x="1357313" y="5214938"/>
          <a:ext cx="597693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公式" r:id="rId7" imgW="2082600" imgH="507960" progId="Equation.3">
                  <p:embed/>
                </p:oleObj>
              </mc:Choice>
              <mc:Fallback>
                <p:oleObj name="公式" r:id="rId7" imgW="2082600" imgH="507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214938"/>
                        <a:ext cx="5976937" cy="1130300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6113" y="714375"/>
            <a:ext cx="8497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、方形镜对称共焦腔的行波场 － 厄米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高斯光束</a:t>
            </a:r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357188" y="214313"/>
            <a:ext cx="8135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六、</a:t>
            </a:r>
            <a:r>
              <a:rPr kumimoji="0" lang="zh-CN" altLang="en-US" dirty="0">
                <a:solidFill>
                  <a:schemeClr val="tx2"/>
                </a:solidFill>
                <a:ea typeface="楷体" panose="02010609060101010101" pitchFamily="49" charset="-122"/>
              </a:rPr>
              <a:t>方形镜共焦腔的自再现模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9" grpId="0"/>
      <p:bldP spid="213001" grpId="0"/>
      <p:bldP spid="213002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285750" y="285750"/>
            <a:ext cx="8135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七、</a:t>
            </a:r>
            <a:r>
              <a:rPr kumimoji="0" lang="zh-CN" altLang="en-US" dirty="0">
                <a:solidFill>
                  <a:schemeClr val="tx2"/>
                </a:solidFill>
                <a:ea typeface="楷体" panose="02010609060101010101" pitchFamily="49" charset="-122"/>
              </a:rPr>
              <a:t>圆形镜共焦腔</a:t>
            </a: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642938" y="928688"/>
            <a:ext cx="79200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1.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圆形镜共焦腔模式的积分方程有严格的解析解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——</a:t>
            </a:r>
            <a:r>
              <a:rPr lang="zh-CN" altLang="en-US" dirty="0">
                <a:ea typeface="楷体" panose="02010609060101010101" pitchFamily="49" charset="-122"/>
              </a:rPr>
              <a:t>超椭球函数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！</a:t>
            </a:r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642938" y="2000250"/>
            <a:ext cx="7488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、当         时，可用拉盖尔</a:t>
            </a:r>
            <a:r>
              <a:rPr kumimoji="0" lang="en-US" altLang="zh-CN" dirty="0">
                <a:latin typeface="宋体" pitchFamily="2" charset="-122"/>
                <a:ea typeface="楷体" panose="02010609060101010101" pitchFamily="49" charset="-122"/>
              </a:rPr>
              <a:t>—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高斯近似</a:t>
            </a:r>
          </a:p>
        </p:txBody>
      </p:sp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1785938" y="2071688"/>
          <a:ext cx="14192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公式" r:id="rId3" imgW="495000" imgH="177480" progId="Equation.3">
                  <p:embed/>
                </p:oleObj>
              </mc:Choice>
              <mc:Fallback>
                <p:oleObj name="公式" r:id="rId3" imgW="49500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071688"/>
                        <a:ext cx="14192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714375" y="2714625"/>
            <a:ext cx="3960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模的振幅分布</a:t>
            </a:r>
          </a:p>
        </p:txBody>
      </p:sp>
      <p:sp>
        <p:nvSpPr>
          <p:cNvPr id="214026" name="Text Box 10"/>
          <p:cNvSpPr txBox="1">
            <a:spLocks noChangeArrowheads="1"/>
          </p:cNvSpPr>
          <p:nvPr/>
        </p:nvSpPr>
        <p:spPr bwMode="auto">
          <a:xfrm>
            <a:off x="1071563" y="3357563"/>
            <a:ext cx="6049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基模           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ea typeface="楷体" panose="02010609060101010101" pitchFamily="49" charset="-122"/>
              </a:rPr>
              <a:t>高斯型</a:t>
            </a:r>
            <a:endParaRPr kumimoji="0" lang="zh-CN" altLang="en-US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14027" name="Object 11"/>
          <p:cNvGraphicFramePr>
            <a:graphicFrameLocks noChangeAspect="1"/>
          </p:cNvGraphicFramePr>
          <p:nvPr/>
        </p:nvGraphicFramePr>
        <p:xfrm>
          <a:off x="2000250" y="3357563"/>
          <a:ext cx="13874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公式" r:id="rId5" imgW="457200" imgH="228600" progId="Equation.3">
                  <p:embed/>
                </p:oleObj>
              </mc:Choice>
              <mc:Fallback>
                <p:oleObj name="公式" r:id="rId5" imgW="4572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357563"/>
                        <a:ext cx="1387475" cy="5651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8" name="Text Box 12"/>
          <p:cNvSpPr txBox="1">
            <a:spLocks noChangeArrowheads="1"/>
          </p:cNvSpPr>
          <p:nvPr/>
        </p:nvSpPr>
        <p:spPr bwMode="auto">
          <a:xfrm>
            <a:off x="1071563" y="4143375"/>
            <a:ext cx="496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高阶模</a:t>
            </a:r>
            <a:endParaRPr kumimoji="0" lang="zh-CN" altLang="en-US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14029" name="Object 13"/>
          <p:cNvGraphicFramePr>
            <a:graphicFrameLocks noChangeAspect="1"/>
          </p:cNvGraphicFramePr>
          <p:nvPr/>
        </p:nvGraphicFramePr>
        <p:xfrm>
          <a:off x="2357438" y="4143375"/>
          <a:ext cx="14255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公式" r:id="rId7" imgW="469800" imgH="228600" progId="Equation.3">
                  <p:embed/>
                </p:oleObj>
              </mc:Choice>
              <mc:Fallback>
                <p:oleObj name="公式" r:id="rId7" imgW="4698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143375"/>
                        <a:ext cx="1425575" cy="5651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30" name="Rectangle 14"/>
          <p:cNvSpPr>
            <a:spLocks noChangeArrowheads="1"/>
          </p:cNvSpPr>
          <p:nvPr/>
        </p:nvSpPr>
        <p:spPr bwMode="auto">
          <a:xfrm>
            <a:off x="4143375" y="4214813"/>
            <a:ext cx="230346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i="1" dirty="0">
                <a:latin typeface="Times New Roman" pitchFamily="18" charset="0"/>
                <a:ea typeface="楷体" panose="02010609060101010101" pitchFamily="49" charset="-122"/>
              </a:rPr>
              <a:t>m</a:t>
            </a: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、</a:t>
            </a:r>
            <a:r>
              <a:rPr lang="en-US" altLang="zh-CN" i="1" dirty="0">
                <a:latin typeface="Times New Roman" pitchFamily="18" charset="0"/>
                <a:ea typeface="楷体" panose="02010609060101010101" pitchFamily="49" charset="-122"/>
              </a:rPr>
              <a:t>n</a:t>
            </a:r>
            <a:r>
              <a:rPr lang="zh-CN" altLang="en-US" i="1" dirty="0">
                <a:latin typeface="楷体" panose="02010609060101010101" pitchFamily="49" charset="-122"/>
                <a:ea typeface="楷体" panose="02010609060101010101" pitchFamily="49" charset="-122"/>
              </a:rPr>
              <a:t>的意义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28625" y="5072063"/>
            <a:ext cx="8497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、圆形镜对称共焦腔的行波场 －拉盖尔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高斯光束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  <p:bldP spid="214023" grpId="0"/>
      <p:bldP spid="214025" grpId="0"/>
      <p:bldP spid="214026" grpId="0"/>
      <p:bldP spid="214028" grpId="0"/>
      <p:bldP spid="214030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468313" y="333375"/>
            <a:ext cx="5832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chemeClr val="tx2"/>
                </a:solidFill>
                <a:ea typeface="楷体" panose="02010609060101010101" pitchFamily="49" charset="-122"/>
              </a:rPr>
              <a:t>八、一般稳定球面镜腔的模式特征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574675" y="1052513"/>
            <a:ext cx="8569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将共焦腔的模式理论推广到一般稳定球面镜腔</a:t>
            </a:r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900113" y="1773238"/>
            <a:ext cx="589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稳定球面腔与共焦腔的两个等价性。</a:t>
            </a:r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357188" y="2500313"/>
            <a:ext cx="7200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chemeClr val="tx2"/>
                </a:solidFill>
                <a:ea typeface="楷体" panose="02010609060101010101" pitchFamily="49" charset="-122"/>
              </a:rPr>
              <a:t>九、高斯光束的基本性质和特征参数</a:t>
            </a:r>
          </a:p>
        </p:txBody>
      </p:sp>
      <p:sp>
        <p:nvSpPr>
          <p:cNvPr id="215048" name="Rectangle 8"/>
          <p:cNvSpPr>
            <a:spLocks noChangeArrowheads="1"/>
          </p:cNvSpPr>
          <p:nvPr/>
        </p:nvSpPr>
        <p:spPr bwMode="auto">
          <a:xfrm>
            <a:off x="827088" y="3284538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0" lang="en-US" altLang="zh-CN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1. </a:t>
            </a:r>
            <a:r>
              <a:rPr kumimoji="0" lang="zh-CN" altLang="en-US" dirty="0">
                <a:ea typeface="楷体" panose="02010609060101010101" pitchFamily="49" charset="-122"/>
                <a:cs typeface="Times New Roman" pitchFamily="18" charset="0"/>
              </a:rPr>
              <a:t>基模高斯光束</a:t>
            </a:r>
          </a:p>
        </p:txBody>
      </p:sp>
      <p:sp>
        <p:nvSpPr>
          <p:cNvPr id="215049" name="Rectangle 9"/>
          <p:cNvSpPr>
            <a:spLocks noChangeArrowheads="1"/>
          </p:cNvSpPr>
          <p:nvPr/>
        </p:nvSpPr>
        <p:spPr bwMode="auto">
          <a:xfrm>
            <a:off x="5435600" y="4941888"/>
            <a:ext cx="288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0" lang="zh-CN" altLang="en-US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等相面曲率半径</a:t>
            </a:r>
            <a:endParaRPr kumimoji="0" lang="zh-CN" altLang="en-US" dirty="0">
              <a:ea typeface="楷体" panose="02010609060101010101" pitchFamily="49" charset="-122"/>
              <a:cs typeface="Times New Roman" pitchFamily="18" charset="0"/>
            </a:endParaRPr>
          </a:p>
        </p:txBody>
      </p:sp>
      <p:graphicFrame>
        <p:nvGraphicFramePr>
          <p:cNvPr id="215050" name="Object 10"/>
          <p:cNvGraphicFramePr>
            <a:graphicFrameLocks noChangeAspect="1"/>
          </p:cNvGraphicFramePr>
          <p:nvPr/>
        </p:nvGraphicFramePr>
        <p:xfrm>
          <a:off x="5508625" y="5445125"/>
          <a:ext cx="27765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公式" r:id="rId3" imgW="1130040" imgH="419040" progId="Equation.3">
                  <p:embed/>
                </p:oleObj>
              </mc:Choice>
              <mc:Fallback>
                <p:oleObj name="公式" r:id="rId3" imgW="113004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445125"/>
                        <a:ext cx="2776538" cy="914400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1" name="Object 11"/>
          <p:cNvGraphicFramePr>
            <a:graphicFrameLocks noChangeAspect="1"/>
          </p:cNvGraphicFramePr>
          <p:nvPr/>
        </p:nvGraphicFramePr>
        <p:xfrm>
          <a:off x="1908175" y="4941888"/>
          <a:ext cx="3119438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公式" r:id="rId5" imgW="1269720" imgH="533160" progId="Equation.3">
                  <p:embed/>
                </p:oleObj>
              </mc:Choice>
              <mc:Fallback>
                <p:oleObj name="公式" r:id="rId5" imgW="1269720" imgH="533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941888"/>
                        <a:ext cx="3119438" cy="1163637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2" name="Rectangle 12"/>
          <p:cNvSpPr>
            <a:spLocks noChangeArrowheads="1"/>
          </p:cNvSpPr>
          <p:nvPr/>
        </p:nvSpPr>
        <p:spPr bwMode="auto">
          <a:xfrm>
            <a:off x="323850" y="5084763"/>
            <a:ext cx="2160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0" lang="zh-CN" altLang="en-US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光斑尺寸</a:t>
            </a:r>
            <a:endParaRPr kumimoji="0" lang="zh-CN" altLang="en-US" dirty="0">
              <a:ea typeface="楷体" panose="02010609060101010101" pitchFamily="49" charset="-122"/>
              <a:cs typeface="Times New Roman" pitchFamily="18" charset="0"/>
            </a:endParaRPr>
          </a:p>
        </p:txBody>
      </p:sp>
      <p:graphicFrame>
        <p:nvGraphicFramePr>
          <p:cNvPr id="215053" name="Object 13"/>
          <p:cNvGraphicFramePr>
            <a:graphicFrameLocks noChangeAspect="1"/>
          </p:cNvGraphicFramePr>
          <p:nvPr/>
        </p:nvGraphicFramePr>
        <p:xfrm>
          <a:off x="2124075" y="3860800"/>
          <a:ext cx="183673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公式" r:id="rId7" imgW="914400" imgH="431640" progId="Equation.3">
                  <p:embed/>
                </p:oleObj>
              </mc:Choice>
              <mc:Fallback>
                <p:oleObj name="公式" r:id="rId7" imgW="91440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860800"/>
                        <a:ext cx="1836738" cy="8826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4" name="Rectangle 14"/>
          <p:cNvSpPr>
            <a:spLocks noChangeArrowheads="1"/>
          </p:cNvSpPr>
          <p:nvPr/>
        </p:nvSpPr>
        <p:spPr bwMode="auto">
          <a:xfrm>
            <a:off x="395288" y="3933825"/>
            <a:ext cx="165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0" lang="zh-CN" altLang="en-US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共焦参数</a:t>
            </a:r>
            <a:endParaRPr kumimoji="0" lang="zh-CN" altLang="en-US" dirty="0">
              <a:ea typeface="楷体" panose="02010609060101010101" pitchFamily="49" charset="-122"/>
              <a:cs typeface="Times New Roman" pitchFamily="18" charset="0"/>
            </a:endParaRPr>
          </a:p>
        </p:txBody>
      </p:sp>
      <p:graphicFrame>
        <p:nvGraphicFramePr>
          <p:cNvPr id="215055" name="Object 15"/>
          <p:cNvGraphicFramePr>
            <a:graphicFrameLocks noChangeAspect="1"/>
          </p:cNvGraphicFramePr>
          <p:nvPr/>
        </p:nvGraphicFramePr>
        <p:xfrm>
          <a:off x="6156325" y="3644900"/>
          <a:ext cx="25209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公式" r:id="rId9" imgW="1130040" imgH="444240" progId="Equation.3">
                  <p:embed/>
                </p:oleObj>
              </mc:Choice>
              <mc:Fallback>
                <p:oleObj name="公式" r:id="rId9" imgW="113004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644900"/>
                        <a:ext cx="2520950" cy="992188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6" name="Rectangle 16"/>
          <p:cNvSpPr>
            <a:spLocks noChangeArrowheads="1"/>
          </p:cNvSpPr>
          <p:nvPr/>
        </p:nvSpPr>
        <p:spPr bwMode="auto">
          <a:xfrm>
            <a:off x="4284663" y="4076700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0" lang="zh-CN" altLang="en-US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光腰半径</a:t>
            </a:r>
            <a:endParaRPr kumimoji="0" lang="zh-CN" altLang="en-US" dirty="0">
              <a:ea typeface="楷体" panose="02010609060101010101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1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5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/>
      <p:bldP spid="215046" grpId="0"/>
      <p:bldP spid="215048" grpId="0"/>
      <p:bldP spid="215049" grpId="0"/>
      <p:bldP spid="215052" grpId="0"/>
      <p:bldP spid="2150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712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dirty="0">
                <a:latin typeface="宋体" pitchFamily="2" charset="-122"/>
                <a:ea typeface="楷体" panose="02010609060101010101" pitchFamily="49" charset="-122"/>
              </a:rPr>
              <a:t>2.</a:t>
            </a:r>
            <a:r>
              <a:rPr kumimoji="0" lang="zh-CN" altLang="en-US" dirty="0">
                <a:latin typeface="宋体" pitchFamily="2" charset="-122"/>
                <a:ea typeface="楷体" panose="02010609060101010101" pitchFamily="49" charset="-122"/>
              </a:rPr>
              <a:t>基模高斯光束的特征参数</a:t>
            </a:r>
            <a:endParaRPr kumimoji="0" lang="zh-CN" altLang="en-US" dirty="0">
              <a:ea typeface="楷体" panose="02010609060101010101" pitchFamily="49" charset="-122"/>
            </a:endParaRP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755650" y="1268413"/>
            <a:ext cx="5489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）用</a:t>
            </a:r>
            <a:r>
              <a:rPr lang="zh-CN" altLang="en-US" i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i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f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及束腰位置表征</a:t>
            </a:r>
          </a:p>
        </p:txBody>
      </p:sp>
      <p:graphicFrame>
        <p:nvGraphicFramePr>
          <p:cNvPr id="216070" name="Object 6"/>
          <p:cNvGraphicFramePr>
            <a:graphicFrameLocks noChangeAspect="1"/>
          </p:cNvGraphicFramePr>
          <p:nvPr/>
        </p:nvGraphicFramePr>
        <p:xfrm>
          <a:off x="1835150" y="1268413"/>
          <a:ext cx="4587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公式" r:id="rId3" imgW="190440" imgH="228600" progId="Equation.3">
                  <p:embed/>
                </p:oleObj>
              </mc:Choice>
              <mc:Fallback>
                <p:oleObj name="公式" r:id="rId3" imgW="1904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268413"/>
                        <a:ext cx="458788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827088" y="1989138"/>
            <a:ext cx="855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）用      及      表征</a:t>
            </a:r>
            <a:endParaRPr lang="zh-CN" altLang="en-US" i="1" dirty="0">
              <a:latin typeface="楷体" panose="02010609060101010101" pitchFamily="49" charset="-122"/>
              <a:ea typeface="楷体" panose="02010609060101010101" pitchFamily="49" charset="-122"/>
              <a:sym typeface="Symbol" pitchFamily="18" charset="2"/>
            </a:endParaRPr>
          </a:p>
        </p:txBody>
      </p:sp>
      <p:graphicFrame>
        <p:nvGraphicFramePr>
          <p:cNvPr id="216072" name="Object 8"/>
          <p:cNvGraphicFramePr>
            <a:graphicFrameLocks noChangeAspect="1"/>
          </p:cNvGraphicFramePr>
          <p:nvPr/>
        </p:nvGraphicFramePr>
        <p:xfrm>
          <a:off x="1908175" y="2060575"/>
          <a:ext cx="7937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公式" r:id="rId5" imgW="330120" imgH="215640" progId="Equation.3">
                  <p:embed/>
                </p:oleObj>
              </mc:Choice>
              <mc:Fallback>
                <p:oleObj name="公式" r:id="rId5" imgW="33012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060575"/>
                        <a:ext cx="7937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3" name="Object 9"/>
          <p:cNvGraphicFramePr>
            <a:graphicFrameLocks noChangeAspect="1"/>
          </p:cNvGraphicFramePr>
          <p:nvPr/>
        </p:nvGraphicFramePr>
        <p:xfrm>
          <a:off x="3419475" y="1989138"/>
          <a:ext cx="7937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公式" r:id="rId7" imgW="330120" imgH="215640" progId="Equation.3">
                  <p:embed/>
                </p:oleObj>
              </mc:Choice>
              <mc:Fallback>
                <p:oleObj name="公式" r:id="rId7" imgW="33012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989138"/>
                        <a:ext cx="7937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4" name="Text Box 10"/>
          <p:cNvSpPr txBox="1">
            <a:spLocks noChangeArrowheads="1"/>
          </p:cNvSpPr>
          <p:nvPr/>
        </p:nvSpPr>
        <p:spPr bwMode="auto">
          <a:xfrm>
            <a:off x="900113" y="2781300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）高斯光束的</a:t>
            </a:r>
            <a:r>
              <a:rPr lang="en-US" altLang="zh-CN" i="1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q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参数</a:t>
            </a:r>
          </a:p>
        </p:txBody>
      </p:sp>
      <p:graphicFrame>
        <p:nvGraphicFramePr>
          <p:cNvPr id="216075" name="Object 11"/>
          <p:cNvGraphicFramePr>
            <a:graphicFrameLocks noChangeAspect="1"/>
          </p:cNvGraphicFramePr>
          <p:nvPr/>
        </p:nvGraphicFramePr>
        <p:xfrm>
          <a:off x="1908175" y="3284538"/>
          <a:ext cx="359886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公式" r:id="rId9" imgW="1434960" imgH="431640" progId="Equation.3">
                  <p:embed/>
                </p:oleObj>
              </mc:Choice>
              <mc:Fallback>
                <p:oleObj name="公式" r:id="rId9" imgW="143496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84538"/>
                        <a:ext cx="359886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00063" y="4572000"/>
            <a:ext cx="5045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dirty="0">
                <a:ea typeface="楷体" panose="02010609060101010101" pitchFamily="49" charset="-122"/>
              </a:rPr>
              <a:t>十、高斯光束</a:t>
            </a:r>
            <a:r>
              <a:rPr kumimoji="0" lang="en-US" altLang="zh-CN" dirty="0">
                <a:ea typeface="楷体" panose="02010609060101010101" pitchFamily="49" charset="-122"/>
              </a:rPr>
              <a:t>q</a:t>
            </a:r>
            <a:r>
              <a:rPr kumimoji="0" lang="zh-CN" altLang="en-US" dirty="0">
                <a:ea typeface="楷体" panose="02010609060101010101" pitchFamily="49" charset="-122"/>
              </a:rPr>
              <a:t>参数的变换规律</a:t>
            </a:r>
          </a:p>
        </p:txBody>
      </p:sp>
      <p:graphicFrame>
        <p:nvGraphicFramePr>
          <p:cNvPr id="216077" name="Object 13"/>
          <p:cNvGraphicFramePr>
            <a:graphicFrameLocks noChangeAspect="1"/>
          </p:cNvGraphicFramePr>
          <p:nvPr/>
        </p:nvGraphicFramePr>
        <p:xfrm>
          <a:off x="6372225" y="3213100"/>
          <a:ext cx="23749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公式" r:id="rId11" imgW="1015920" imgH="419040" progId="Equation.3">
                  <p:embed/>
                </p:oleObj>
              </mc:Choice>
              <mc:Fallback>
                <p:oleObj name="公式" r:id="rId11" imgW="101592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213100"/>
                        <a:ext cx="23749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771775" y="5229225"/>
            <a:ext cx="2287588" cy="1295400"/>
            <a:chOff x="3888" y="2880"/>
            <a:chExt cx="1441" cy="816"/>
          </a:xfrm>
        </p:grpSpPr>
        <p:graphicFrame>
          <p:nvGraphicFramePr>
            <p:cNvPr id="9223" name="Object 16"/>
            <p:cNvGraphicFramePr>
              <a:graphicFrameLocks noChangeAspect="1"/>
            </p:cNvGraphicFramePr>
            <p:nvPr/>
          </p:nvGraphicFramePr>
          <p:xfrm>
            <a:off x="3984" y="2928"/>
            <a:ext cx="1318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3" name="公式" r:id="rId13" imgW="838080" imgH="431640" progId="Equation.3">
                    <p:embed/>
                  </p:oleObj>
                </mc:Choice>
                <mc:Fallback>
                  <p:oleObj name="公式" r:id="rId13" imgW="838080" imgH="431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928"/>
                          <a:ext cx="1318" cy="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1" name="Rectangle 17"/>
            <p:cNvSpPr>
              <a:spLocks noChangeArrowheads="1"/>
            </p:cNvSpPr>
            <p:nvPr/>
          </p:nvSpPr>
          <p:spPr bwMode="auto">
            <a:xfrm>
              <a:off x="3888" y="2880"/>
              <a:ext cx="1441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sp>
        <p:nvSpPr>
          <p:cNvPr id="216082" name="Text Box 18"/>
          <p:cNvSpPr txBox="1">
            <a:spLocks noChangeArrowheads="1"/>
          </p:cNvSpPr>
          <p:nvPr/>
        </p:nvSpPr>
        <p:spPr bwMode="auto">
          <a:xfrm>
            <a:off x="6011863" y="551656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0" dirty="0">
                <a:latin typeface="Times New Roman" pitchFamily="18" charset="0"/>
                <a:ea typeface="宋体" pitchFamily="2" charset="-122"/>
              </a:rPr>
              <a:t>－</a:t>
            </a:r>
            <a:r>
              <a:rPr lang="en-US" altLang="zh-CN" sz="2400" b="0" i="1" dirty="0">
                <a:ea typeface="黑体" pitchFamily="49" charset="-122"/>
              </a:rPr>
              <a:t>ABCD</a:t>
            </a:r>
            <a:r>
              <a:rPr lang="zh-CN" altLang="en-US" sz="2400" i="1" dirty="0">
                <a:latin typeface="楷体" panose="02010609060101010101" pitchFamily="49" charset="-122"/>
                <a:ea typeface="楷体" panose="02010609060101010101" pitchFamily="49" charset="-122"/>
              </a:rPr>
              <a:t>公式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/>
      <p:bldP spid="216069" grpId="0"/>
      <p:bldP spid="216071" grpId="0"/>
      <p:bldP spid="216074" grpId="0"/>
      <p:bldP spid="2160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042988" y="836613"/>
            <a:ext cx="1944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自由空间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35375" y="765175"/>
            <a:ext cx="1633538" cy="685800"/>
            <a:chOff x="4557" y="1680"/>
            <a:chExt cx="1029" cy="432"/>
          </a:xfrm>
        </p:grpSpPr>
        <p:graphicFrame>
          <p:nvGraphicFramePr>
            <p:cNvPr id="10243" name="Object 6"/>
            <p:cNvGraphicFramePr>
              <a:graphicFrameLocks noChangeAspect="1"/>
            </p:cNvGraphicFramePr>
            <p:nvPr/>
          </p:nvGraphicFramePr>
          <p:xfrm>
            <a:off x="4604" y="1706"/>
            <a:ext cx="92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2" name="公式" r:id="rId3" imgW="685800" imgH="215640" progId="Equation.3">
                    <p:embed/>
                  </p:oleObj>
                </mc:Choice>
                <mc:Fallback>
                  <p:oleObj name="公式" r:id="rId3" imgW="68580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706"/>
                          <a:ext cx="926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9" name="Rectangle 7"/>
            <p:cNvSpPr>
              <a:spLocks noChangeArrowheads="1"/>
            </p:cNvSpPr>
            <p:nvPr/>
          </p:nvSpPr>
          <p:spPr bwMode="auto">
            <a:xfrm>
              <a:off x="4557" y="1680"/>
              <a:ext cx="102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sp>
        <p:nvSpPr>
          <p:cNvPr id="10246" name="Text Box 8"/>
          <p:cNvSpPr txBox="1">
            <a:spLocks noChangeArrowheads="1"/>
          </p:cNvSpPr>
          <p:nvPr/>
        </p:nvSpPr>
        <p:spPr bwMode="auto">
          <a:xfrm>
            <a:off x="971550" y="1628775"/>
            <a:ext cx="49006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薄透镜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透镜焦距为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716463" y="1412875"/>
            <a:ext cx="1555750" cy="914400"/>
            <a:chOff x="4780" y="3433"/>
            <a:chExt cx="980" cy="576"/>
          </a:xfrm>
        </p:grpSpPr>
        <p:graphicFrame>
          <p:nvGraphicFramePr>
            <p:cNvPr id="10242" name="Object 10"/>
            <p:cNvGraphicFramePr>
              <a:graphicFrameLocks noChangeAspect="1"/>
            </p:cNvGraphicFramePr>
            <p:nvPr/>
          </p:nvGraphicFramePr>
          <p:xfrm>
            <a:off x="4829" y="3481"/>
            <a:ext cx="882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3" name="公式" r:id="rId5" imgW="787320" imgH="431640" progId="Equation.3">
                    <p:embed/>
                  </p:oleObj>
                </mc:Choice>
                <mc:Fallback>
                  <p:oleObj name="公式" r:id="rId5" imgW="787320" imgH="431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9" y="3481"/>
                          <a:ext cx="882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8" name="Rectangle 11"/>
            <p:cNvSpPr>
              <a:spLocks noChangeArrowheads="1"/>
            </p:cNvSpPr>
            <p:nvPr/>
          </p:nvSpPr>
          <p:spPr bwMode="auto">
            <a:xfrm>
              <a:off x="4780" y="3433"/>
              <a:ext cx="98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547813" y="260350"/>
            <a:ext cx="6407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第三章 电磁场和物质的共振相互作用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468313" y="2714625"/>
            <a:ext cx="867568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0"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 谱线加宽和线型函数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468313" y="3357563"/>
            <a:ext cx="86756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0" lang="en-US" altLang="zh-CN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kumimoji="0"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谱线加宽的定义</a:t>
            </a: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468313" y="4071938"/>
            <a:ext cx="86756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0" lang="en-US" altLang="zh-CN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线性函数定义、性质，最大值，</a:t>
            </a:r>
            <a:r>
              <a:rPr kumimoji="0"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谱线宽度</a:t>
            </a:r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468313" y="4857750"/>
            <a:ext cx="867568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0" lang="en-US" altLang="zh-CN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引起</a:t>
            </a:r>
            <a:r>
              <a:rPr lang="zh-CN" altLang="en-US" dirty="0">
                <a:ea typeface="楷体" panose="02010609060101010101" pitchFamily="49" charset="-122"/>
              </a:rPr>
              <a:t>谱线加宽的物理机制</a:t>
            </a:r>
            <a:endParaRPr kumimoji="0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2762" name="Rectangle 10"/>
          <p:cNvSpPr>
            <a:spLocks noChangeArrowheads="1"/>
          </p:cNvSpPr>
          <p:nvPr/>
        </p:nvSpPr>
        <p:spPr bwMode="auto">
          <a:xfrm>
            <a:off x="785813" y="5715000"/>
            <a:ext cx="806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均匀加宽、非均匀加宽、综合加宽</a:t>
            </a:r>
            <a:endParaRPr lang="en-US" altLang="zh-CN" dirty="0">
              <a:solidFill>
                <a:srgbClr val="FFFF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8680" name="TextBox 8"/>
          <p:cNvSpPr txBox="1">
            <a:spLocks noChangeArrowheads="1"/>
          </p:cNvSpPr>
          <p:nvPr/>
        </p:nvSpPr>
        <p:spPr bwMode="auto">
          <a:xfrm>
            <a:off x="428625" y="785813"/>
            <a:ext cx="850106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ea typeface="楷体" panose="02010609060101010101" pitchFamily="49" charset="-122"/>
              </a:rPr>
              <a:t>重点：</a:t>
            </a:r>
            <a:r>
              <a:rPr lang="en-US" altLang="zh-CN" dirty="0">
                <a:ea typeface="楷体" panose="02010609060101010101" pitchFamily="49" charset="-122"/>
              </a:rPr>
              <a:t>1.</a:t>
            </a:r>
            <a:r>
              <a:rPr lang="zh-CN" altLang="en-US" dirty="0">
                <a:ea typeface="楷体" panose="02010609060101010101" pitchFamily="49" charset="-122"/>
              </a:rPr>
              <a:t>谱线加宽，线性函数</a:t>
            </a:r>
            <a:endParaRPr lang="en-US" altLang="zh-CN" dirty="0">
              <a:ea typeface="楷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dirty="0">
                <a:ea typeface="楷体" panose="02010609060101010101" pitchFamily="49" charset="-122"/>
              </a:rPr>
              <a:t>            2.</a:t>
            </a:r>
            <a:r>
              <a:rPr lang="zh-CN" altLang="en-US" dirty="0">
                <a:ea typeface="楷体" panose="02010609060101010101" pitchFamily="49" charset="-122"/>
              </a:rPr>
              <a:t>典型激光振荡速率方程</a:t>
            </a:r>
            <a:endParaRPr lang="en-US" altLang="zh-CN" dirty="0">
              <a:ea typeface="楷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dirty="0">
                <a:ea typeface="楷体" panose="02010609060101010101" pitchFamily="49" charset="-122"/>
              </a:rPr>
              <a:t>            3.</a:t>
            </a:r>
            <a:r>
              <a:rPr lang="zh-CN" altLang="en-US" dirty="0">
                <a:ea typeface="楷体" panose="02010609060101010101" pitchFamily="49" charset="-122"/>
              </a:rPr>
              <a:t>均匀加宽、非均匀加宽工作物质的增益系数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00063" y="1500188"/>
            <a:ext cx="7273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c.  </a:t>
            </a:r>
            <a:r>
              <a:rPr lang="zh-CN" altLang="en-US" dirty="0">
                <a:ea typeface="楷体" panose="02010609060101010101" pitchFamily="49" charset="-122"/>
              </a:rPr>
              <a:t>总的均匀加宽线型函数</a:t>
            </a:r>
            <a:r>
              <a:rPr lang="en-US" altLang="zh-CN" dirty="0">
                <a:ea typeface="楷体" panose="02010609060101010101" pitchFamily="49" charset="-122"/>
              </a:rPr>
              <a:t>—</a:t>
            </a:r>
            <a:r>
              <a:rPr lang="zh-CN" altLang="en-US" dirty="0">
                <a:ea typeface="楷体" panose="02010609060101010101" pitchFamily="49" charset="-122"/>
              </a:rPr>
              <a:t>洛仑兹函数</a:t>
            </a:r>
          </a:p>
        </p:txBody>
      </p:sp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1857375" y="2071688"/>
          <a:ext cx="453707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3" imgW="2082600" imgH="469800" progId="Equation.DSMT4">
                  <p:embed/>
                </p:oleObj>
              </mc:Choice>
              <mc:Fallback>
                <p:oleObj name="Equation" r:id="rId3" imgW="208260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071688"/>
                        <a:ext cx="4537075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322263" y="5286375"/>
            <a:ext cx="73929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）综合加宽</a:t>
            </a:r>
          </a:p>
          <a:p>
            <a:pPr algn="l" eaLnBrk="1" hangingPunct="1"/>
            <a:r>
              <a:rPr kumimoji="0" lang="zh-CN" altLang="en-US" dirty="0">
                <a:ea typeface="楷体" panose="02010609060101010101" pitchFamily="49" charset="-122"/>
              </a:rPr>
              <a:t>各种工作物质的加宽类型。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214313" y="4357688"/>
            <a:ext cx="7273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c.</a:t>
            </a:r>
            <a:r>
              <a:rPr kumimoji="0" lang="zh-CN" altLang="en-US" dirty="0">
                <a:ea typeface="楷体" panose="02010609060101010101" pitchFamily="49" charset="-122"/>
              </a:rPr>
              <a:t>多普勒加宽</a:t>
            </a:r>
            <a:r>
              <a:rPr lang="zh-CN" altLang="en-US" dirty="0">
                <a:ea typeface="楷体" panose="02010609060101010101" pitchFamily="49" charset="-122"/>
              </a:rPr>
              <a:t>线型函数</a:t>
            </a:r>
            <a:r>
              <a:rPr lang="en-US" altLang="zh-CN" dirty="0">
                <a:ea typeface="楷体" panose="02010609060101010101" pitchFamily="49" charset="-122"/>
              </a:rPr>
              <a:t>—</a:t>
            </a:r>
            <a:r>
              <a:rPr lang="zh-CN" altLang="en-US" dirty="0">
                <a:ea typeface="楷体" panose="02010609060101010101" pitchFamily="49" charset="-122"/>
              </a:rPr>
              <a:t>高斯函数</a:t>
            </a:r>
          </a:p>
        </p:txBody>
      </p:sp>
      <p:graphicFrame>
        <p:nvGraphicFramePr>
          <p:cNvPr id="217096" name="Object 8"/>
          <p:cNvGraphicFramePr>
            <a:graphicFrameLocks noChangeAspect="1"/>
          </p:cNvGraphicFramePr>
          <p:nvPr/>
        </p:nvGraphicFramePr>
        <p:xfrm>
          <a:off x="3857625" y="4786313"/>
          <a:ext cx="48768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公式" r:id="rId5" imgW="2273040" imgH="507960" progId="Equation.3">
                  <p:embed/>
                </p:oleObj>
              </mc:Choice>
              <mc:Fallback>
                <p:oleObj name="公式" r:id="rId5" imgW="2273040" imgH="507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4786313"/>
                        <a:ext cx="4876800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28625" y="285750"/>
            <a:ext cx="89646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）均匀加宽</a:t>
            </a:r>
          </a:p>
          <a:p>
            <a:pPr algn="l"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定义，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分类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dirty="0">
                <a:ea typeface="楷体" panose="02010609060101010101" pitchFamily="49" charset="-122"/>
              </a:rPr>
              <a:t>自然加宽、碰撞加宽、晶格振动加宽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31788" y="3071813"/>
            <a:ext cx="89646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）非均匀加宽</a:t>
            </a:r>
          </a:p>
          <a:p>
            <a:pPr algn="l"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定义，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分类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kumimoji="0" lang="zh-CN" altLang="en-US" dirty="0">
                <a:ea typeface="楷体" panose="02010609060101010101" pitchFamily="49" charset="-122"/>
              </a:rPr>
              <a:t>多普勒加宽、晶格缺陷加宽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4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3"/>
          <p:cNvSpPr txBox="1">
            <a:spLocks noChangeArrowheads="1"/>
          </p:cNvSpPr>
          <p:nvPr/>
        </p:nvSpPr>
        <p:spPr bwMode="auto">
          <a:xfrm>
            <a:off x="827088" y="981075"/>
            <a:ext cx="734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33CC"/>
                </a:solidFill>
                <a:ea typeface="楷体" panose="02010609060101010101" pitchFamily="49" charset="-122"/>
              </a:rPr>
              <a:t>考试范围：</a:t>
            </a:r>
            <a:r>
              <a:rPr lang="zh-CN" altLang="en-US" dirty="0">
                <a:solidFill>
                  <a:schemeClr val="tx2"/>
                </a:solidFill>
                <a:ea typeface="楷体" panose="02010609060101010101" pitchFamily="49" charset="-122"/>
              </a:rPr>
              <a:t>一、二、三、四、五、六</a:t>
            </a:r>
          </a:p>
        </p:txBody>
      </p:sp>
      <p:sp>
        <p:nvSpPr>
          <p:cNvPr id="22531" name="Text Box 34"/>
          <p:cNvSpPr txBox="1">
            <a:spLocks noChangeArrowheads="1"/>
          </p:cNvSpPr>
          <p:nvPr/>
        </p:nvSpPr>
        <p:spPr bwMode="auto">
          <a:xfrm>
            <a:off x="755650" y="1773238"/>
            <a:ext cx="73437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33CC"/>
                </a:solidFill>
                <a:ea typeface="楷体" panose="02010609060101010101" pitchFamily="49" charset="-122"/>
              </a:rPr>
              <a:t>考试题型：</a:t>
            </a:r>
            <a:r>
              <a:rPr lang="zh-CN" altLang="en-US" dirty="0">
                <a:solidFill>
                  <a:schemeClr val="tx2"/>
                </a:solidFill>
                <a:ea typeface="楷体" panose="02010609060101010101" pitchFamily="49" charset="-122"/>
              </a:rPr>
              <a:t>判断</a:t>
            </a:r>
            <a:r>
              <a:rPr lang="zh-CN" altLang="en-US" dirty="0">
                <a:ea typeface="楷体" panose="02010609060101010101" pitchFamily="49" charset="-122"/>
              </a:rPr>
              <a:t>题</a:t>
            </a:r>
            <a:r>
              <a:rPr lang="en-US" altLang="zh-CN" dirty="0">
                <a:ea typeface="楷体" panose="02010609060101010101" pitchFamily="49" charset="-122"/>
              </a:rPr>
              <a:t>(</a:t>
            </a:r>
            <a:r>
              <a:rPr lang="zh-CN" altLang="en-US" dirty="0">
                <a:ea typeface="楷体" panose="02010609060101010101" pitchFamily="49" charset="-122"/>
              </a:rPr>
              <a:t>选择题）、简答题，问答题、计算题</a:t>
            </a:r>
          </a:p>
        </p:txBody>
      </p:sp>
      <p:sp>
        <p:nvSpPr>
          <p:cNvPr id="22532" name="Text Box 35"/>
          <p:cNvSpPr txBox="1">
            <a:spLocks noChangeArrowheads="1"/>
          </p:cNvSpPr>
          <p:nvPr/>
        </p:nvSpPr>
        <p:spPr bwMode="auto">
          <a:xfrm>
            <a:off x="714375" y="2714625"/>
            <a:ext cx="734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33CC"/>
                </a:solidFill>
                <a:ea typeface="楷体" panose="02010609060101010101" pitchFamily="49" charset="-122"/>
              </a:rPr>
              <a:t>考试时间：</a:t>
            </a:r>
            <a:r>
              <a:rPr lang="en-US" altLang="zh-CN" dirty="0">
                <a:solidFill>
                  <a:srgbClr val="0033CC"/>
                </a:solidFill>
                <a:ea typeface="楷体" panose="02010609060101010101" pitchFamily="49" charset="-122"/>
              </a:rPr>
              <a:t>2016. 6. 30  </a:t>
            </a:r>
            <a:r>
              <a:rPr lang="zh-CN" altLang="en-US" dirty="0">
                <a:solidFill>
                  <a:srgbClr val="0033CC"/>
                </a:solidFill>
                <a:ea typeface="楷体" panose="02010609060101010101" pitchFamily="49" charset="-122"/>
              </a:rPr>
              <a:t>星期四</a:t>
            </a:r>
            <a:r>
              <a:rPr lang="en-US" altLang="zh-CN" dirty="0">
                <a:solidFill>
                  <a:srgbClr val="0033CC"/>
                </a:solidFill>
                <a:ea typeface="楷体" panose="02010609060101010101" pitchFamily="49" charset="-122"/>
              </a:rPr>
              <a:t>  14:30-16:30</a:t>
            </a:r>
            <a:endParaRPr lang="en-US" altLang="zh-CN" dirty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22533" name="Text Box 35"/>
          <p:cNvSpPr txBox="1">
            <a:spLocks noChangeArrowheads="1"/>
          </p:cNvSpPr>
          <p:nvPr/>
        </p:nvSpPr>
        <p:spPr bwMode="auto">
          <a:xfrm>
            <a:off x="714375" y="3429000"/>
            <a:ext cx="73437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33CC"/>
                </a:solidFill>
                <a:ea typeface="楷体" panose="02010609060101010101" pitchFamily="49" charset="-122"/>
              </a:rPr>
              <a:t>考试地点：  光信</a:t>
            </a:r>
            <a:r>
              <a:rPr lang="en-US" altLang="zh-CN" dirty="0">
                <a:solidFill>
                  <a:srgbClr val="0033CC"/>
                </a:solidFill>
                <a:ea typeface="楷体" panose="02010609060101010101" pitchFamily="49" charset="-122"/>
              </a:rPr>
              <a:t>1301</a:t>
            </a:r>
            <a:r>
              <a:rPr lang="zh-CN" altLang="en-US" dirty="0">
                <a:solidFill>
                  <a:srgbClr val="0033CC"/>
                </a:solidFill>
                <a:ea typeface="楷体" panose="02010609060101010101" pitchFamily="49" charset="-122"/>
              </a:rPr>
              <a:t>：行知</a:t>
            </a:r>
            <a:r>
              <a:rPr lang="en-US" altLang="zh-CN" dirty="0">
                <a:solidFill>
                  <a:srgbClr val="0033CC"/>
                </a:solidFill>
                <a:ea typeface="楷体" panose="02010609060101010101" pitchFamily="49" charset="-122"/>
              </a:rPr>
              <a:t>C127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33CC"/>
                </a:solidFill>
                <a:ea typeface="楷体" panose="02010609060101010101" pitchFamily="49" charset="-122"/>
              </a:rPr>
              <a:t>                    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33CC"/>
                </a:solidFill>
                <a:latin typeface="Times New Roman" pitchFamily="18" charset="0"/>
                <a:ea typeface="楷体" panose="02010609060101010101" pitchFamily="49" charset="-122"/>
              </a:rPr>
              <a:t>                        </a:t>
            </a:r>
            <a:endParaRPr lang="en-US" altLang="zh-CN" dirty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22534" name="矩形 5"/>
          <p:cNvSpPr>
            <a:spLocks noChangeArrowheads="1"/>
          </p:cNvSpPr>
          <p:nvPr/>
        </p:nvSpPr>
        <p:spPr bwMode="auto">
          <a:xfrm>
            <a:off x="2786063" y="4071938"/>
            <a:ext cx="3649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33CC"/>
                </a:solidFill>
                <a:ea typeface="楷体" panose="02010609060101010101" pitchFamily="49" charset="-122"/>
              </a:rPr>
              <a:t>光信</a:t>
            </a:r>
            <a:r>
              <a:rPr lang="en-US" altLang="zh-CN" dirty="0">
                <a:solidFill>
                  <a:srgbClr val="0033CC"/>
                </a:solidFill>
                <a:ea typeface="楷体" panose="02010609060101010101" pitchFamily="49" charset="-122"/>
              </a:rPr>
              <a:t>1302</a:t>
            </a:r>
            <a:r>
              <a:rPr lang="zh-CN" altLang="en-US" dirty="0">
                <a:solidFill>
                  <a:srgbClr val="0033CC"/>
                </a:solidFill>
                <a:ea typeface="楷体" panose="02010609060101010101" pitchFamily="49" charset="-122"/>
              </a:rPr>
              <a:t>：行知</a:t>
            </a:r>
            <a:r>
              <a:rPr lang="en-US" altLang="zh-CN" dirty="0">
                <a:solidFill>
                  <a:srgbClr val="0033CC"/>
                </a:solidFill>
                <a:ea typeface="楷体" panose="02010609060101010101" pitchFamily="49" charset="-122"/>
              </a:rPr>
              <a:t>C127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2535" name="矩形 6"/>
          <p:cNvSpPr>
            <a:spLocks noChangeArrowheads="1"/>
          </p:cNvSpPr>
          <p:nvPr/>
        </p:nvSpPr>
        <p:spPr bwMode="auto">
          <a:xfrm>
            <a:off x="2786063" y="4714875"/>
            <a:ext cx="3649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33CC"/>
                </a:solidFill>
                <a:ea typeface="楷体" panose="02010609060101010101" pitchFamily="49" charset="-122"/>
              </a:rPr>
              <a:t>光信</a:t>
            </a:r>
            <a:r>
              <a:rPr lang="en-US" altLang="zh-CN" dirty="0">
                <a:solidFill>
                  <a:srgbClr val="0033CC"/>
                </a:solidFill>
                <a:ea typeface="楷体" panose="02010609060101010101" pitchFamily="49" charset="-122"/>
              </a:rPr>
              <a:t>1303</a:t>
            </a:r>
            <a:r>
              <a:rPr lang="zh-CN" altLang="en-US" dirty="0">
                <a:solidFill>
                  <a:srgbClr val="0033CC"/>
                </a:solidFill>
                <a:ea typeface="楷体" panose="02010609060101010101" pitchFamily="49" charset="-122"/>
              </a:rPr>
              <a:t>：行知</a:t>
            </a:r>
            <a:r>
              <a:rPr lang="en-US" altLang="zh-CN" dirty="0">
                <a:solidFill>
                  <a:srgbClr val="0033CC"/>
                </a:solidFill>
                <a:ea typeface="楷体" panose="02010609060101010101" pitchFamily="49" charset="-122"/>
              </a:rPr>
              <a:t>C225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2536" name="矩形 7"/>
          <p:cNvSpPr>
            <a:spLocks noChangeArrowheads="1"/>
          </p:cNvSpPr>
          <p:nvPr/>
        </p:nvSpPr>
        <p:spPr bwMode="auto">
          <a:xfrm>
            <a:off x="2857500" y="5286375"/>
            <a:ext cx="3649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33CC"/>
                </a:solidFill>
                <a:ea typeface="楷体" panose="02010609060101010101" pitchFamily="49" charset="-122"/>
              </a:rPr>
              <a:t>应物</a:t>
            </a:r>
            <a:r>
              <a:rPr lang="en-US" altLang="zh-CN" dirty="0">
                <a:solidFill>
                  <a:srgbClr val="0033CC"/>
                </a:solidFill>
                <a:ea typeface="楷体" panose="02010609060101010101" pitchFamily="49" charset="-122"/>
              </a:rPr>
              <a:t>1301</a:t>
            </a:r>
            <a:r>
              <a:rPr lang="zh-CN" altLang="en-US" dirty="0">
                <a:solidFill>
                  <a:srgbClr val="0033CC"/>
                </a:solidFill>
                <a:ea typeface="楷体" panose="02010609060101010101" pitchFamily="49" charset="-122"/>
              </a:rPr>
              <a:t>：行知</a:t>
            </a:r>
            <a:r>
              <a:rPr lang="en-US" altLang="zh-CN" dirty="0">
                <a:solidFill>
                  <a:srgbClr val="0033CC"/>
                </a:solidFill>
                <a:ea typeface="楷体" panose="02010609060101010101" pitchFamily="49" charset="-122"/>
              </a:rPr>
              <a:t>C124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2537" name="矩形 8"/>
          <p:cNvSpPr>
            <a:spLocks noChangeArrowheads="1"/>
          </p:cNvSpPr>
          <p:nvPr/>
        </p:nvSpPr>
        <p:spPr bwMode="auto">
          <a:xfrm>
            <a:off x="2857500" y="5786438"/>
            <a:ext cx="3649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33CC"/>
                </a:solidFill>
                <a:ea typeface="楷体" panose="02010609060101010101" pitchFamily="49" charset="-122"/>
              </a:rPr>
              <a:t>应物</a:t>
            </a:r>
            <a:r>
              <a:rPr lang="en-US" altLang="zh-CN" dirty="0">
                <a:solidFill>
                  <a:srgbClr val="0033CC"/>
                </a:solidFill>
                <a:ea typeface="楷体" panose="02010609060101010101" pitchFamily="49" charset="-122"/>
              </a:rPr>
              <a:t>1302</a:t>
            </a:r>
            <a:r>
              <a:rPr lang="zh-CN" altLang="en-US" dirty="0">
                <a:solidFill>
                  <a:srgbClr val="0033CC"/>
                </a:solidFill>
                <a:ea typeface="楷体" panose="02010609060101010101" pitchFamily="49" charset="-122"/>
              </a:rPr>
              <a:t>：行知</a:t>
            </a:r>
            <a:r>
              <a:rPr lang="en-US" altLang="zh-CN" dirty="0">
                <a:solidFill>
                  <a:srgbClr val="0033CC"/>
                </a:solidFill>
                <a:ea typeface="楷体" panose="02010609060101010101" pitchFamily="49" charset="-122"/>
              </a:rPr>
              <a:t>C124</a:t>
            </a:r>
            <a:endParaRPr lang="zh-CN" altLang="en-US" dirty="0"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1" name="Text Box 9"/>
          <p:cNvSpPr txBox="1">
            <a:spLocks noChangeArrowheads="1"/>
          </p:cNvSpPr>
          <p:nvPr/>
        </p:nvSpPr>
        <p:spPr bwMode="auto">
          <a:xfrm>
            <a:off x="642938" y="1143000"/>
            <a:ext cx="806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zh-CN" altLang="en-US" dirty="0">
                <a:ea typeface="楷体" panose="02010609060101010101" pitchFamily="49" charset="-122"/>
              </a:rPr>
              <a:t>单模振荡速率方程组</a:t>
            </a:r>
          </a:p>
        </p:txBody>
      </p:sp>
      <p:sp>
        <p:nvSpPr>
          <p:cNvPr id="12292" name="Rectangle 10"/>
          <p:cNvSpPr>
            <a:spLocks noChangeArrowheads="1"/>
          </p:cNvSpPr>
          <p:nvPr/>
        </p:nvSpPr>
        <p:spPr bwMode="auto">
          <a:xfrm>
            <a:off x="857250" y="1643063"/>
            <a:ext cx="748823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0"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三能级系统、四能级系统的能级图，速率方程，过程简介</a:t>
            </a:r>
          </a:p>
        </p:txBody>
      </p:sp>
      <p:sp>
        <p:nvSpPr>
          <p:cNvPr id="12293" name="Rectangle 11"/>
          <p:cNvSpPr>
            <a:spLocks noChangeArrowheads="1"/>
          </p:cNvSpPr>
          <p:nvPr/>
        </p:nvSpPr>
        <p:spPr bwMode="auto">
          <a:xfrm>
            <a:off x="468313" y="2928938"/>
            <a:ext cx="86756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0"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三、均匀加宽工作物质的增益系数</a:t>
            </a:r>
          </a:p>
        </p:txBody>
      </p: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642938" y="3786188"/>
            <a:ext cx="8064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、反转集居数饱和</a:t>
            </a:r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468313" y="357188"/>
            <a:ext cx="86756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0"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典型激光器的速率方程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42938" y="4500563"/>
            <a:ext cx="8064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、饱和光强的物理意义</a:t>
            </a:r>
          </a:p>
        </p:txBody>
      </p:sp>
      <p:graphicFrame>
        <p:nvGraphicFramePr>
          <p:cNvPr id="220168" name="Object 8"/>
          <p:cNvGraphicFramePr>
            <a:graphicFrameLocks noChangeAspect="1"/>
          </p:cNvGraphicFramePr>
          <p:nvPr/>
        </p:nvGraphicFramePr>
        <p:xfrm>
          <a:off x="4932363" y="4149725"/>
          <a:ext cx="154781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3" imgW="711000" imgH="431640" progId="Equation.DSMT4">
                  <p:embed/>
                </p:oleObj>
              </mc:Choice>
              <mc:Fallback>
                <p:oleObj name="Equation" r:id="rId3" imgW="71100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149725"/>
                        <a:ext cx="1547812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714375" y="5214938"/>
            <a:ext cx="8064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、增益饱和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14375" y="5857875"/>
            <a:ext cx="806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）增益饱和现象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21" grpId="0"/>
      <p:bldP spid="218124" grpId="0"/>
      <p:bldP spid="14" grpId="0"/>
      <p:bldP spid="16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84213" y="692150"/>
            <a:ext cx="806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>
                <a:ea typeface="楷体" panose="02010609060101010101" pitchFamily="49" charset="-122"/>
              </a:rPr>
              <a:t>增益系数公式</a:t>
            </a:r>
          </a:p>
        </p:txBody>
      </p:sp>
      <p:pic>
        <p:nvPicPr>
          <p:cNvPr id="13316" name="Picture 7" descr="3"/>
          <p:cNvPicPr>
            <a:picLocks noChangeAspect="1" noChangeArrowheads="1"/>
          </p:cNvPicPr>
          <p:nvPr/>
        </p:nvPicPr>
        <p:blipFill>
          <a:blip r:embed="rId3" cstate="print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5" r="3999" b="2632"/>
          <a:stretch>
            <a:fillRect/>
          </a:stretch>
        </p:blipFill>
        <p:spPr bwMode="auto">
          <a:xfrm>
            <a:off x="5572125" y="2500313"/>
            <a:ext cx="2819400" cy="26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9"/>
          <p:cNvSpPr>
            <a:spLocks noChangeArrowheads="1"/>
          </p:cNvSpPr>
          <p:nvPr/>
        </p:nvSpPr>
        <p:spPr bwMode="auto">
          <a:xfrm>
            <a:off x="285750" y="5357813"/>
            <a:ext cx="867568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0"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四、非均匀加宽工作物质的增益系数</a:t>
            </a:r>
          </a:p>
        </p:txBody>
      </p:sp>
      <p:graphicFrame>
        <p:nvGraphicFramePr>
          <p:cNvPr id="221194" name="Object 10"/>
          <p:cNvGraphicFramePr>
            <a:graphicFrameLocks noChangeAspect="1"/>
          </p:cNvGraphicFramePr>
          <p:nvPr/>
        </p:nvGraphicFramePr>
        <p:xfrm>
          <a:off x="3924300" y="620713"/>
          <a:ext cx="44958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公式" r:id="rId4" imgW="2806560" imgH="914400" progId="Equation.3">
                  <p:embed/>
                </p:oleObj>
              </mc:Choice>
              <mc:Fallback>
                <p:oleObj name="公式" r:id="rId4" imgW="280656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620713"/>
                        <a:ext cx="449580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6" name="Text Box 12"/>
          <p:cNvSpPr txBox="1">
            <a:spLocks noChangeArrowheads="1"/>
          </p:cNvSpPr>
          <p:nvPr/>
        </p:nvSpPr>
        <p:spPr bwMode="auto">
          <a:xfrm>
            <a:off x="500063" y="2928938"/>
            <a:ext cx="4681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Times New Roman" pitchFamily="18" charset="0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）</a:t>
            </a:r>
            <a:r>
              <a:rPr lang="zh-CN" altLang="en-US" dirty="0">
                <a:ea typeface="楷体" panose="02010609060101010101" pitchFamily="49" charset="-122"/>
              </a:rPr>
              <a:t>强光作用下</a:t>
            </a: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增益曲线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/>
      <p:bldP spid="2211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539750" y="476250"/>
            <a:ext cx="806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>
                <a:ea typeface="楷体" panose="02010609060101010101" pitchFamily="49" charset="-122"/>
              </a:rPr>
              <a:t>增益系数公式</a:t>
            </a:r>
          </a:p>
        </p:txBody>
      </p:sp>
      <p:graphicFrame>
        <p:nvGraphicFramePr>
          <p:cNvPr id="222213" name="Object 5"/>
          <p:cNvGraphicFramePr>
            <a:graphicFrameLocks noChangeAspect="1"/>
          </p:cNvGraphicFramePr>
          <p:nvPr/>
        </p:nvGraphicFramePr>
        <p:xfrm>
          <a:off x="900113" y="1052513"/>
          <a:ext cx="7029450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公式" r:id="rId3" imgW="3581280" imgH="761760" progId="Equation.3">
                  <p:embed/>
                </p:oleObj>
              </mc:Choice>
              <mc:Fallback>
                <p:oleObj name="公式" r:id="rId3" imgW="3581280" imgH="761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52513"/>
                        <a:ext cx="7029450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4" name="Group 6"/>
          <p:cNvGrpSpPr>
            <a:grpSpLocks/>
          </p:cNvGrpSpPr>
          <p:nvPr/>
        </p:nvGrpSpPr>
        <p:grpSpPr bwMode="auto">
          <a:xfrm>
            <a:off x="5364163" y="3573463"/>
            <a:ext cx="3313112" cy="2481262"/>
            <a:chOff x="3173" y="480"/>
            <a:chExt cx="2155" cy="1398"/>
          </a:xfrm>
        </p:grpSpPr>
        <p:graphicFrame>
          <p:nvGraphicFramePr>
            <p:cNvPr id="14339" name="Object 7"/>
            <p:cNvGraphicFramePr>
              <a:graphicFrameLocks noChangeAspect="1"/>
            </p:cNvGraphicFramePr>
            <p:nvPr/>
          </p:nvGraphicFramePr>
          <p:xfrm>
            <a:off x="3264" y="480"/>
            <a:ext cx="2064" cy="1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9" name="VISIO" r:id="rId5" imgW="2518920" imgH="2002680" progId="Visio.Drawing.5">
                    <p:embed/>
                  </p:oleObj>
                </mc:Choice>
                <mc:Fallback>
                  <p:oleObj name="VISIO" r:id="rId5" imgW="2518920" imgH="2002680" progId="Visio.Drawing.5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480"/>
                          <a:ext cx="2064" cy="1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7" name="Text Box 8"/>
            <p:cNvSpPr txBox="1">
              <a:spLocks noChangeArrowheads="1"/>
            </p:cNvSpPr>
            <p:nvPr/>
          </p:nvSpPr>
          <p:spPr bwMode="auto">
            <a:xfrm>
              <a:off x="4561" y="736"/>
              <a:ext cx="40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 b="0">
                  <a:ea typeface="黑体" pitchFamily="49" charset="-122"/>
                </a:rPr>
                <a:t>g</a:t>
              </a:r>
              <a:r>
                <a:rPr lang="en-US" altLang="zh-CN" sz="1600" b="0" baseline="30000">
                  <a:ea typeface="黑体" pitchFamily="49" charset="-122"/>
                </a:rPr>
                <a:t>0</a:t>
              </a:r>
              <a:r>
                <a:rPr lang="en-US" altLang="zh-CN" sz="1600" b="0">
                  <a:ea typeface="黑体" pitchFamily="49" charset="-122"/>
                </a:rPr>
                <a:t>(</a:t>
              </a:r>
              <a:r>
                <a:rPr lang="en-US" altLang="zh-CN" sz="1600" b="0">
                  <a:latin typeface="Symbol" pitchFamily="18" charset="2"/>
                  <a:ea typeface="黑体" pitchFamily="49" charset="-122"/>
                </a:rPr>
                <a:t>n</a:t>
              </a:r>
              <a:r>
                <a:rPr lang="en-US" altLang="zh-CN" sz="1600" b="0">
                  <a:ea typeface="黑体" pitchFamily="49" charset="-122"/>
                </a:rPr>
                <a:t>)</a:t>
              </a:r>
              <a:endParaRPr lang="en-US" altLang="zh-CN" sz="2400" b="0">
                <a:ea typeface="黑体" pitchFamily="49" charset="-122"/>
              </a:endParaRPr>
            </a:p>
          </p:txBody>
        </p:sp>
        <p:sp>
          <p:nvSpPr>
            <p:cNvPr id="14348" name="Text Box 9"/>
            <p:cNvSpPr txBox="1">
              <a:spLocks noChangeArrowheads="1"/>
            </p:cNvSpPr>
            <p:nvPr/>
          </p:nvSpPr>
          <p:spPr bwMode="auto">
            <a:xfrm>
              <a:off x="3406" y="736"/>
              <a:ext cx="546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 b="0">
                  <a:ea typeface="黑体" pitchFamily="49" charset="-122"/>
                </a:rPr>
                <a:t>g(</a:t>
              </a:r>
              <a:r>
                <a:rPr lang="en-US" altLang="zh-CN" sz="1600" b="0">
                  <a:latin typeface="Symbol" pitchFamily="18" charset="2"/>
                  <a:ea typeface="黑体" pitchFamily="49" charset="-122"/>
                </a:rPr>
                <a:t>n</a:t>
              </a:r>
              <a:r>
                <a:rPr lang="en-US" altLang="zh-CN" sz="1600" b="0">
                  <a:ea typeface="黑体" pitchFamily="49" charset="-122"/>
                </a:rPr>
                <a:t>,I</a:t>
              </a:r>
              <a:r>
                <a:rPr lang="en-US" altLang="zh-CN" sz="1600" b="0">
                  <a:latin typeface="Symbol" pitchFamily="18" charset="2"/>
                  <a:ea typeface="黑体" pitchFamily="49" charset="-122"/>
                </a:rPr>
                <a:t>n</a:t>
              </a:r>
              <a:r>
                <a:rPr lang="en-US" altLang="zh-CN" sz="1600" b="0" baseline="-25000">
                  <a:ea typeface="黑体" pitchFamily="49" charset="-122"/>
                </a:rPr>
                <a:t>1</a:t>
              </a:r>
              <a:r>
                <a:rPr lang="en-US" altLang="zh-CN" sz="1600" b="0">
                  <a:ea typeface="黑体" pitchFamily="49" charset="-122"/>
                </a:rPr>
                <a:t>)</a:t>
              </a:r>
              <a:endParaRPr lang="en-US" altLang="zh-CN" sz="2400" b="0">
                <a:ea typeface="黑体" pitchFamily="49" charset="-122"/>
              </a:endParaRPr>
            </a:p>
          </p:txBody>
        </p:sp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>
              <a:off x="3888" y="91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14350" name="Text Box 11"/>
            <p:cNvSpPr txBox="1">
              <a:spLocks noChangeArrowheads="1"/>
            </p:cNvSpPr>
            <p:nvPr/>
          </p:nvSpPr>
          <p:spPr bwMode="auto">
            <a:xfrm rot="-5114115">
              <a:off x="3199" y="595"/>
              <a:ext cx="16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 b="0">
                  <a:ea typeface="黑体" pitchFamily="49" charset="-122"/>
                </a:rPr>
                <a:t>g</a:t>
              </a:r>
              <a:endParaRPr lang="en-US" altLang="zh-CN" sz="1800" b="0">
                <a:ea typeface="黑体" pitchFamily="49" charset="-122"/>
              </a:endParaRPr>
            </a:p>
          </p:txBody>
        </p:sp>
        <p:graphicFrame>
          <p:nvGraphicFramePr>
            <p:cNvPr id="14340" name="Object 12"/>
            <p:cNvGraphicFramePr>
              <a:graphicFrameLocks noChangeAspect="1"/>
            </p:cNvGraphicFramePr>
            <p:nvPr/>
          </p:nvGraphicFramePr>
          <p:xfrm>
            <a:off x="4752" y="1728"/>
            <a:ext cx="13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0" name="公式" r:id="rId7" imgW="152280" imgH="164880" progId="Equation.3">
                    <p:embed/>
                  </p:oleObj>
                </mc:Choice>
                <mc:Fallback>
                  <p:oleObj name="公式" r:id="rId7" imgW="152280" imgH="1648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728"/>
                          <a:ext cx="13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" name="Object 13"/>
            <p:cNvGraphicFramePr>
              <a:graphicFrameLocks noChangeAspect="1"/>
            </p:cNvGraphicFramePr>
            <p:nvPr/>
          </p:nvGraphicFramePr>
          <p:xfrm>
            <a:off x="4272" y="1632"/>
            <a:ext cx="17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1" name="公式" r:id="rId9" imgW="203040" imgH="279360" progId="Equation.3">
                    <p:embed/>
                  </p:oleObj>
                </mc:Choice>
                <mc:Fallback>
                  <p:oleObj name="公式" r:id="rId9" imgW="203040" imgH="2793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632"/>
                          <a:ext cx="17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14"/>
            <p:cNvGraphicFramePr>
              <a:graphicFrameLocks noChangeAspect="1"/>
            </p:cNvGraphicFramePr>
            <p:nvPr/>
          </p:nvGraphicFramePr>
          <p:xfrm>
            <a:off x="3888" y="1632"/>
            <a:ext cx="15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2" name="公式" r:id="rId11" imgW="177480" imgH="266400" progId="Equation.3">
                    <p:embed/>
                  </p:oleObj>
                </mc:Choice>
                <mc:Fallback>
                  <p:oleObj name="公式" r:id="rId11" imgW="177480" imgH="266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632"/>
                          <a:ext cx="156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 flipH="1">
              <a:off x="4704" y="96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3553" y="1072"/>
              <a:ext cx="25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600" b="0">
                  <a:latin typeface="Symbol" pitchFamily="18" charset="2"/>
                  <a:ea typeface="黑体" pitchFamily="49" charset="-122"/>
                </a:rPr>
                <a:t>dn</a:t>
              </a:r>
              <a:endParaRPr lang="en-US" altLang="zh-CN" sz="2400" b="0">
                <a:ea typeface="黑体" pitchFamily="49" charset="-122"/>
              </a:endParaRPr>
            </a:p>
          </p:txBody>
        </p:sp>
      </p:grpSp>
      <p:sp>
        <p:nvSpPr>
          <p:cNvPr id="222226" name="Text Box 18"/>
          <p:cNvSpPr txBox="1">
            <a:spLocks noChangeArrowheads="1"/>
          </p:cNvSpPr>
          <p:nvPr/>
        </p:nvSpPr>
        <p:spPr bwMode="auto">
          <a:xfrm>
            <a:off x="539750" y="2636838"/>
            <a:ext cx="8064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>
                <a:ea typeface="楷体" panose="02010609060101010101" pitchFamily="49" charset="-122"/>
              </a:rPr>
              <a:t>反转集居数“烧孔效应”</a:t>
            </a:r>
          </a:p>
        </p:txBody>
      </p:sp>
      <p:sp>
        <p:nvSpPr>
          <p:cNvPr id="222227" name="Text Box 19"/>
          <p:cNvSpPr txBox="1">
            <a:spLocks noChangeArrowheads="1"/>
          </p:cNvSpPr>
          <p:nvPr/>
        </p:nvSpPr>
        <p:spPr bwMode="auto">
          <a:xfrm>
            <a:off x="539750" y="3573463"/>
            <a:ext cx="4392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Times New Roman" pitchFamily="18" charset="0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）</a:t>
            </a:r>
            <a:r>
              <a:rPr lang="zh-CN" altLang="en-US" dirty="0">
                <a:ea typeface="楷体" panose="02010609060101010101" pitchFamily="49" charset="-122"/>
              </a:rPr>
              <a:t>强光作用下</a:t>
            </a: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增益曲线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/>
      <p:bldP spid="222226" grpId="0"/>
      <p:bldP spid="2222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411413" y="260350"/>
            <a:ext cx="5040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第四章 激光振荡特性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67063" y="1571625"/>
            <a:ext cx="6955750" cy="59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>
                <a:ea typeface="楷体" panose="02010609060101010101" pitchFamily="49" charset="-122"/>
              </a:rPr>
              <a:t>0. </a:t>
            </a:r>
            <a:r>
              <a:rPr lang="zh-CN" altLang="en-US" dirty="0">
                <a:ea typeface="楷体" panose="02010609060101010101" pitchFamily="49" charset="-122"/>
              </a:rPr>
              <a:t>激光器分类</a:t>
            </a:r>
            <a:r>
              <a:rPr lang="en-US" altLang="zh-CN" dirty="0">
                <a:ea typeface="楷体" panose="02010609060101010101" pitchFamily="49" charset="-122"/>
              </a:rPr>
              <a:t>(</a:t>
            </a:r>
            <a:r>
              <a:rPr lang="zh-CN" altLang="en-US" dirty="0">
                <a:ea typeface="楷体" panose="02010609060101010101" pitchFamily="49" charset="-122"/>
              </a:rPr>
              <a:t>工作方式－按泵浦方式分类</a:t>
            </a:r>
            <a:r>
              <a:rPr lang="en-US" altLang="zh-CN" dirty="0"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85813" y="2214563"/>
            <a:ext cx="6119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连续激光器，脉冲激光器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24759" y="3000375"/>
            <a:ext cx="3890809" cy="59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ea typeface="楷体" panose="02010609060101010101" pitchFamily="49" charset="-122"/>
              </a:rPr>
              <a:t>一、激光器的振荡阈值 </a:t>
            </a:r>
          </a:p>
        </p:txBody>
      </p:sp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642938" y="3857625"/>
            <a:ext cx="540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1.</a:t>
            </a:r>
            <a:r>
              <a:rPr lang="zh-CN" altLang="en-US" dirty="0">
                <a:ea typeface="楷体" panose="02010609060101010101" pitchFamily="49" charset="-122"/>
              </a:rPr>
              <a:t>激光器自激振荡的阈值条件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00688" y="3643313"/>
            <a:ext cx="3048000" cy="1066800"/>
            <a:chOff x="720" y="288"/>
            <a:chExt cx="1920" cy="672"/>
          </a:xfrm>
        </p:grpSpPr>
        <p:graphicFrame>
          <p:nvGraphicFramePr>
            <p:cNvPr id="15363" name="Object 10"/>
            <p:cNvGraphicFramePr>
              <a:graphicFrameLocks noChangeAspect="1"/>
            </p:cNvGraphicFramePr>
            <p:nvPr/>
          </p:nvGraphicFramePr>
          <p:xfrm>
            <a:off x="849" y="336"/>
            <a:ext cx="1695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7" name="公式" r:id="rId3" imgW="1358640" imgH="431640" progId="Equation.3">
                    <p:embed/>
                  </p:oleObj>
                </mc:Choice>
                <mc:Fallback>
                  <p:oleObj name="公式" r:id="rId3" imgW="1358640" imgH="431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" y="336"/>
                          <a:ext cx="1695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4" name="Rectangle 11"/>
            <p:cNvSpPr>
              <a:spLocks noChangeArrowheads="1"/>
            </p:cNvSpPr>
            <p:nvPr/>
          </p:nvSpPr>
          <p:spPr bwMode="auto">
            <a:xfrm>
              <a:off x="720" y="288"/>
              <a:ext cx="1920" cy="67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196620" name="Object 12"/>
          <p:cNvGraphicFramePr>
            <a:graphicFrameLocks noChangeAspect="1"/>
          </p:cNvGraphicFramePr>
          <p:nvPr/>
        </p:nvGraphicFramePr>
        <p:xfrm>
          <a:off x="5643563" y="4857750"/>
          <a:ext cx="277018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公式" r:id="rId5" imgW="1218960" imgH="393480" progId="Equation.3">
                  <p:embed/>
                </p:oleObj>
              </mc:Choice>
              <mc:Fallback>
                <p:oleObj name="公式" r:id="rId5" imgW="121896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4857750"/>
                        <a:ext cx="2770187" cy="809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4000500" y="4572000"/>
            <a:ext cx="1008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或</a:t>
            </a:r>
          </a:p>
        </p:txBody>
      </p:sp>
      <p:sp>
        <p:nvSpPr>
          <p:cNvPr id="15371" name="Rectangle 14"/>
          <p:cNvSpPr>
            <a:spLocks noChangeArrowheads="1"/>
          </p:cNvSpPr>
          <p:nvPr/>
        </p:nvSpPr>
        <p:spPr bwMode="auto">
          <a:xfrm>
            <a:off x="443921" y="5157788"/>
            <a:ext cx="4190571" cy="59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>
                <a:ea typeface="楷体" panose="02010609060101010101" pitchFamily="49" charset="-122"/>
              </a:rPr>
              <a:t>2. </a:t>
            </a:r>
            <a:r>
              <a:rPr lang="zh-CN" altLang="en-US" dirty="0">
                <a:ea typeface="楷体" panose="02010609060101010101" pitchFamily="49" charset="-122"/>
              </a:rPr>
              <a:t>阈值泵浦功率（能量）</a:t>
            </a:r>
          </a:p>
        </p:txBody>
      </p:sp>
      <p:sp>
        <p:nvSpPr>
          <p:cNvPr id="196624" name="Text Box 16"/>
          <p:cNvSpPr txBox="1">
            <a:spLocks noChangeArrowheads="1"/>
          </p:cNvSpPr>
          <p:nvPr/>
        </p:nvSpPr>
        <p:spPr bwMode="auto">
          <a:xfrm>
            <a:off x="971550" y="5805488"/>
            <a:ext cx="7848600" cy="57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四能级系统激光器阈值能量低于三能级系统</a:t>
            </a:r>
          </a:p>
        </p:txBody>
      </p:sp>
      <p:sp>
        <p:nvSpPr>
          <p:cNvPr id="15373" name="TextBox 8"/>
          <p:cNvSpPr txBox="1">
            <a:spLocks noChangeArrowheads="1"/>
          </p:cNvSpPr>
          <p:nvPr/>
        </p:nvSpPr>
        <p:spPr bwMode="auto">
          <a:xfrm>
            <a:off x="642938" y="857250"/>
            <a:ext cx="8501062" cy="65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ea typeface="楷体" panose="02010609060101010101" pitchFamily="49" charset="-122"/>
              </a:rPr>
              <a:t>重点：</a:t>
            </a:r>
            <a:r>
              <a:rPr lang="zh-CN" altLang="en-US" dirty="0">
                <a:ea typeface="楷体" panose="02010609060101010101" pitchFamily="49" charset="-122"/>
              </a:rPr>
              <a:t>激光器的振荡阈值，振荡模式，弛豫振荡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/>
      <p:bldP spid="1966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450134" y="188913"/>
            <a:ext cx="3890809" cy="59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ea typeface="楷体" panose="02010609060101010101" pitchFamily="49" charset="-122"/>
              </a:rPr>
              <a:t>二、激光器的振荡模式 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755650" y="765175"/>
            <a:ext cx="7920038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20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均匀激光器中的模竞争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20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增益曲线的均匀饱和导致单纵模输出</a:t>
            </a:r>
          </a:p>
          <a:p>
            <a:pPr algn="l">
              <a:lnSpc>
                <a:spcPct val="20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空间烧孔效应导致多纵模输出</a:t>
            </a:r>
          </a:p>
          <a:p>
            <a:pPr algn="l">
              <a:lnSpc>
                <a:spcPct val="20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非均匀加宽激光器为多纵模输出</a:t>
            </a: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410926" y="4352925"/>
            <a:ext cx="3791423" cy="59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ea typeface="楷体" panose="02010609060101010101" pitchFamily="49" charset="-122"/>
              </a:rPr>
              <a:t>三、</a:t>
            </a:r>
            <a:r>
              <a:rPr kumimoji="0" lang="zh-CN" altLang="en-US" dirty="0">
                <a:solidFill>
                  <a:schemeClr val="tx2"/>
                </a:solidFill>
                <a:ea typeface="楷体" panose="02010609060101010101" pitchFamily="49" charset="-122"/>
              </a:rPr>
              <a:t>输出光功率与能量</a:t>
            </a: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1116013" y="5373688"/>
            <a:ext cx="4105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兰姆凹陷的定义，成因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0" y="260350"/>
            <a:ext cx="5184775" cy="59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ea typeface="楷体" panose="02010609060101010101" pitchFamily="49" charset="-122"/>
              </a:rPr>
              <a:t>四、</a:t>
            </a:r>
            <a:r>
              <a:rPr kumimoji="0" lang="zh-CN" altLang="en-US" dirty="0">
                <a:solidFill>
                  <a:schemeClr val="tx2"/>
                </a:solidFill>
                <a:ea typeface="楷体" panose="02010609060101010101" pitchFamily="49" charset="-122"/>
              </a:rPr>
              <a:t>激光器的弛豫振荡</a:t>
            </a:r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755650" y="1196975"/>
            <a:ext cx="5111750" cy="59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dirty="0">
                <a:ea typeface="楷体" panose="02010609060101010101" pitchFamily="49" charset="-122"/>
              </a:rPr>
              <a:t>1. </a:t>
            </a:r>
            <a:r>
              <a:rPr kumimoji="0" lang="zh-CN" altLang="en-US" dirty="0">
                <a:ea typeface="楷体" panose="02010609060101010101" pitchFamily="49" charset="-122"/>
              </a:rPr>
              <a:t>弛豫振荡的定义</a:t>
            </a:r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737765" y="1916113"/>
            <a:ext cx="3829895" cy="59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>
                <a:ea typeface="楷体" panose="02010609060101010101" pitchFamily="49" charset="-122"/>
              </a:rPr>
              <a:t>2. </a:t>
            </a:r>
            <a:r>
              <a:rPr kumimoji="0" lang="zh-CN" altLang="en-US" dirty="0">
                <a:solidFill>
                  <a:schemeClr val="tx2"/>
                </a:solidFill>
                <a:ea typeface="楷体" panose="02010609060101010101" pitchFamily="49" charset="-122"/>
              </a:rPr>
              <a:t>弛豫振荡的定性解释</a:t>
            </a:r>
          </a:p>
        </p:txBody>
      </p:sp>
      <p:sp>
        <p:nvSpPr>
          <p:cNvPr id="30725" name="Rectangle 7"/>
          <p:cNvSpPr>
            <a:spLocks noChangeArrowheads="1"/>
          </p:cNvSpPr>
          <p:nvPr/>
        </p:nvSpPr>
        <p:spPr bwMode="auto">
          <a:xfrm>
            <a:off x="447126" y="2636838"/>
            <a:ext cx="4512774" cy="59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ea typeface="楷体" panose="02010609060101010101" pitchFamily="49" charset="-122"/>
              </a:rPr>
              <a:t>五、</a:t>
            </a:r>
            <a:r>
              <a:rPr kumimoji="0" lang="zh-CN" altLang="en-US" dirty="0">
                <a:solidFill>
                  <a:schemeClr val="tx2"/>
                </a:solidFill>
                <a:ea typeface="楷体" panose="02010609060101010101" pitchFamily="49" charset="-122"/>
              </a:rPr>
              <a:t>单模激光器的线宽极限</a:t>
            </a:r>
          </a:p>
        </p:txBody>
      </p:sp>
      <p:sp>
        <p:nvSpPr>
          <p:cNvPr id="30726" name="Text Box 8"/>
          <p:cNvSpPr txBox="1">
            <a:spLocks noChangeArrowheads="1"/>
          </p:cNvSpPr>
          <p:nvPr/>
        </p:nvSpPr>
        <p:spPr bwMode="auto">
          <a:xfrm>
            <a:off x="468313" y="3357563"/>
            <a:ext cx="7129462" cy="71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7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zh-CN" altLang="en-US" dirty="0">
                <a:ea typeface="楷体" panose="02010609060101010101" pitchFamily="49" charset="-122"/>
              </a:rPr>
              <a:t>单模激光器线宽极限的物理原因</a:t>
            </a:r>
            <a:r>
              <a:rPr lang="en-US" altLang="zh-CN" dirty="0">
                <a:ea typeface="楷体" panose="02010609060101010101" pitchFamily="49" charset="-122"/>
              </a:rPr>
              <a:t>:</a:t>
            </a:r>
            <a:r>
              <a:rPr lang="zh-CN" altLang="en-US" dirty="0">
                <a:ea typeface="楷体" panose="02010609060101010101" pitchFamily="49" charset="-122"/>
              </a:rPr>
              <a:t>自发辐射</a:t>
            </a:r>
          </a:p>
        </p:txBody>
      </p:sp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2051050" y="260350"/>
            <a:ext cx="5040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第六章 激光放大特性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250825" y="908050"/>
            <a:ext cx="4895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一、激光放大器的分类</a:t>
            </a: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971550" y="1557338"/>
            <a:ext cx="5616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 dirty="0">
                <a:ea typeface="楷体" panose="02010609060101010101" pitchFamily="49" charset="-122"/>
                <a:sym typeface="Monotype Sorts"/>
              </a:rPr>
              <a:t> 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按时间特性分类</a:t>
            </a: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971550" y="2060575"/>
            <a:ext cx="46434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按工作方式分类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1031568" y="2636838"/>
            <a:ext cx="2492990" cy="55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zh-CN" dirty="0">
                <a:ea typeface="楷体" panose="02010609060101010101" pitchFamily="49" charset="-122"/>
                <a:sym typeface="Monotype Sorts"/>
              </a:rPr>
              <a:t> </a:t>
            </a:r>
            <a:r>
              <a:rPr lang="zh-CN" altLang="en-US" dirty="0">
                <a:ea typeface="楷体" panose="02010609060101010101" pitchFamily="49" charset="-122"/>
              </a:rPr>
              <a:t>按功能分类</a:t>
            </a:r>
            <a:r>
              <a:rPr lang="en-US" altLang="zh-CN" dirty="0"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1042988" y="3284538"/>
            <a:ext cx="3455987" cy="52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Font typeface="Wingdings" pitchFamily="2" charset="2"/>
              <a:buChar char="Ø"/>
            </a:pPr>
            <a:r>
              <a:rPr lang="zh-CN" altLang="en-US" dirty="0">
                <a:ea typeface="楷体" panose="02010609060101010101" pitchFamily="49" charset="-122"/>
              </a:rPr>
              <a:t>光激励方式</a:t>
            </a:r>
            <a:r>
              <a:rPr lang="en-US" altLang="zh-CN" dirty="0">
                <a:ea typeface="楷体" panose="02010609060101010101" pitchFamily="49" charset="-122"/>
              </a:rPr>
              <a:t>: </a:t>
            </a:r>
          </a:p>
        </p:txBody>
      </p:sp>
      <p:sp>
        <p:nvSpPr>
          <p:cNvPr id="31752" name="Rectangle 10"/>
          <p:cNvSpPr>
            <a:spLocks noChangeArrowheads="1"/>
          </p:cNvSpPr>
          <p:nvPr/>
        </p:nvSpPr>
        <p:spPr bwMode="auto">
          <a:xfrm>
            <a:off x="571500" y="4572000"/>
            <a:ext cx="5233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</a:rPr>
              <a:t>三、纵向激励：掺铒光纤放大器</a:t>
            </a:r>
          </a:p>
        </p:txBody>
      </p:sp>
      <p:sp>
        <p:nvSpPr>
          <p:cNvPr id="31753" name="Rectangle 11"/>
          <p:cNvSpPr>
            <a:spLocks noChangeArrowheads="1"/>
          </p:cNvSpPr>
          <p:nvPr/>
        </p:nvSpPr>
        <p:spPr bwMode="auto">
          <a:xfrm>
            <a:off x="500063" y="3857625"/>
            <a:ext cx="5954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</a:rPr>
              <a:t>二、横向均匀激励：固体激光放大器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714375" y="5143500"/>
            <a:ext cx="5688013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3" tIns="46292" rIns="92583" bIns="46292">
            <a:spAutoFit/>
          </a:bodyPr>
          <a:lstStyle>
            <a:lvl1pPr defTabSz="925513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defTabSz="925513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defTabSz="925513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defTabSz="925513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defTabSz="925513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四、放大的自发辐射</a:t>
            </a:r>
            <a:endParaRPr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1755" name="Rectangle 13"/>
          <p:cNvSpPr>
            <a:spLocks noChangeArrowheads="1"/>
          </p:cNvSpPr>
          <p:nvPr/>
        </p:nvSpPr>
        <p:spPr bwMode="auto">
          <a:xfrm>
            <a:off x="323850" y="5805488"/>
            <a:ext cx="85788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ea typeface="楷体" panose="02010609060101010101" pitchFamily="49" charset="-122"/>
              </a:rPr>
              <a:t>放大的自发辐射是介于 激光与荧光之间的过渡状态。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/>
      <p:bldP spid="203782" grpId="0"/>
      <p:bldP spid="203783" grpId="0"/>
      <p:bldP spid="2037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1835150" y="260350"/>
            <a:ext cx="561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第七章 激光器特性的控制与改善</a:t>
            </a: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642938" y="1857375"/>
            <a:ext cx="7775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  <a:sym typeface="Monotype Sorts"/>
              </a:rPr>
              <a:t>1. </a:t>
            </a:r>
            <a:r>
              <a:rPr lang="zh-CN" altLang="en-US" dirty="0">
                <a:ea typeface="楷体" panose="02010609060101010101" pitchFamily="49" charset="-122"/>
                <a:sym typeface="Monotype Sorts"/>
              </a:rPr>
              <a:t>改善激光器输出光的时间相干性或空间相干性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928688" y="2500313"/>
            <a:ext cx="5976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600" dirty="0">
                <a:ea typeface="楷体" panose="02010609060101010101" pitchFamily="49" charset="-122"/>
                <a:sym typeface="Monotype Sorts"/>
              </a:rPr>
              <a:t>模式选择，</a:t>
            </a:r>
            <a:r>
              <a:rPr lang="zh-CN" altLang="en-US" dirty="0">
                <a:ea typeface="楷体" panose="02010609060101010101" pitchFamily="49" charset="-122"/>
                <a:sym typeface="Monotype Sorts"/>
              </a:rPr>
              <a:t>稳频 ，注入锁定</a:t>
            </a:r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714375" y="3143250"/>
            <a:ext cx="74882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600" dirty="0">
                <a:ea typeface="楷体" panose="02010609060101010101" pitchFamily="49" charset="-122"/>
                <a:sym typeface="Monotype Sorts"/>
              </a:rPr>
              <a:t>2. </a:t>
            </a:r>
            <a:r>
              <a:rPr lang="zh-CN" altLang="en-US" sz="2600" dirty="0">
                <a:ea typeface="楷体" panose="02010609060101010101" pitchFamily="49" charset="-122"/>
                <a:sym typeface="Monotype Sorts"/>
              </a:rPr>
              <a:t>获得窄脉冲高峰值功率的激光束</a:t>
            </a:r>
            <a:endParaRPr lang="zh-CN" altLang="en-US" sz="2600" dirty="0">
              <a:ea typeface="楷体" panose="02010609060101010101" pitchFamily="49" charset="-122"/>
            </a:endParaRP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785813" y="3786188"/>
            <a:ext cx="5903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600" dirty="0">
                <a:ea typeface="楷体" panose="02010609060101010101" pitchFamily="49" charset="-122"/>
                <a:sym typeface="Monotype Sorts"/>
              </a:rPr>
              <a:t>Q</a:t>
            </a:r>
            <a:r>
              <a:rPr lang="zh-CN" altLang="en-US" sz="2600" dirty="0">
                <a:ea typeface="楷体" panose="02010609060101010101" pitchFamily="49" charset="-122"/>
                <a:sym typeface="Monotype Sorts"/>
              </a:rPr>
              <a:t>调制</a:t>
            </a:r>
            <a:r>
              <a:rPr lang="zh-CN" altLang="en-US" sz="2600" dirty="0">
                <a:ea typeface="楷体" panose="02010609060101010101" pitchFamily="49" charset="-122"/>
                <a:sym typeface="Symbol" pitchFamily="18" charset="2"/>
              </a:rPr>
              <a:t> ，</a:t>
            </a:r>
            <a:r>
              <a:rPr lang="zh-CN" altLang="en-US" dirty="0">
                <a:ea typeface="楷体" panose="02010609060101010101" pitchFamily="49" charset="-122"/>
                <a:sym typeface="Monotype Sorts"/>
              </a:rPr>
              <a:t>增益开关，锁模</a:t>
            </a:r>
          </a:p>
        </p:txBody>
      </p:sp>
      <p:sp>
        <p:nvSpPr>
          <p:cNvPr id="204809" name="Text Box 9"/>
          <p:cNvSpPr txBox="1">
            <a:spLocks noChangeArrowheads="1"/>
          </p:cNvSpPr>
          <p:nvPr/>
        </p:nvSpPr>
        <p:spPr bwMode="auto">
          <a:xfrm>
            <a:off x="571500" y="4500563"/>
            <a:ext cx="4464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一、 模式选择</a:t>
            </a: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857250" y="5214938"/>
            <a:ext cx="6842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dirty="0">
                <a:ea typeface="楷体" panose="02010609060101010101" pitchFamily="49" charset="-122"/>
                <a:sym typeface="Monotype Sorts"/>
              </a:rPr>
              <a:t>1. </a:t>
            </a:r>
            <a:r>
              <a:rPr lang="zh-CN" altLang="en-US" dirty="0">
                <a:ea typeface="楷体" panose="02010609060101010101" pitchFamily="49" charset="-122"/>
                <a:sym typeface="Monotype Sorts"/>
              </a:rPr>
              <a:t>选模意义：基横模，单纵模</a:t>
            </a:r>
          </a:p>
        </p:txBody>
      </p:sp>
      <p:sp>
        <p:nvSpPr>
          <p:cNvPr id="32777" name="Text Box 11"/>
          <p:cNvSpPr txBox="1">
            <a:spLocks noChangeArrowheads="1"/>
          </p:cNvSpPr>
          <p:nvPr/>
        </p:nvSpPr>
        <p:spPr bwMode="auto">
          <a:xfrm>
            <a:off x="857250" y="5857875"/>
            <a:ext cx="6842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dirty="0">
                <a:ea typeface="楷体" panose="02010609060101010101" pitchFamily="49" charset="-122"/>
                <a:sym typeface="Monotype Sorts"/>
              </a:rPr>
              <a:t>2.</a:t>
            </a:r>
            <a:r>
              <a:rPr lang="zh-CN" altLang="en-US" dirty="0">
                <a:ea typeface="楷体" panose="02010609060101010101" pitchFamily="49" charset="-122"/>
                <a:sym typeface="Monotype Sorts"/>
              </a:rPr>
              <a:t>横模选择</a:t>
            </a:r>
          </a:p>
        </p:txBody>
      </p:sp>
      <p:sp>
        <p:nvSpPr>
          <p:cNvPr id="32778" name="TextBox 11"/>
          <p:cNvSpPr txBox="1">
            <a:spLocks noChangeArrowheads="1"/>
          </p:cNvSpPr>
          <p:nvPr/>
        </p:nvSpPr>
        <p:spPr bwMode="auto">
          <a:xfrm>
            <a:off x="928688" y="1071563"/>
            <a:ext cx="5643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ea typeface="楷体" panose="02010609060101010101" pitchFamily="49" charset="-122"/>
              </a:rPr>
              <a:t>重点：</a:t>
            </a:r>
            <a:r>
              <a:rPr lang="en-US" altLang="zh-CN" dirty="0">
                <a:solidFill>
                  <a:srgbClr val="C00000"/>
                </a:solidFill>
                <a:ea typeface="楷体" panose="02010609060101010101" pitchFamily="49" charset="-122"/>
                <a:sym typeface="Monotype Sorts"/>
              </a:rPr>
              <a:t> </a:t>
            </a:r>
            <a:r>
              <a:rPr lang="en-US" altLang="zh-CN" dirty="0">
                <a:ea typeface="楷体" panose="02010609060101010101" pitchFamily="49" charset="-122"/>
                <a:sym typeface="Monotype Sorts"/>
              </a:rPr>
              <a:t>Q</a:t>
            </a:r>
            <a:r>
              <a:rPr lang="zh-CN" altLang="en-US" dirty="0">
                <a:ea typeface="楷体" panose="02010609060101010101" pitchFamily="49" charset="-122"/>
                <a:sym typeface="Monotype Sorts"/>
              </a:rPr>
              <a:t>调制，锁模</a:t>
            </a:r>
            <a:r>
              <a:rPr lang="zh-CN" altLang="en-US" dirty="0">
                <a:ea typeface="楷体" panose="02010609060101010101" pitchFamily="49" charset="-122"/>
                <a:sym typeface="Symbol" pitchFamily="18" charset="2"/>
              </a:rPr>
              <a:t> </a:t>
            </a:r>
            <a:endParaRPr lang="zh-CN" altLang="en-US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6" grpId="0"/>
      <p:bldP spid="204807" grpId="0"/>
      <p:bldP spid="204808" grpId="0"/>
      <p:bldP spid="20480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700940" y="1428750"/>
            <a:ext cx="2909771" cy="59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>
                <a:ea typeface="楷体" panose="02010609060101010101" pitchFamily="49" charset="-122"/>
                <a:sym typeface="Monotype Sorts"/>
              </a:rPr>
              <a:t>2</a:t>
            </a:r>
            <a:r>
              <a:rPr lang="zh-CN" altLang="en-US" dirty="0">
                <a:ea typeface="楷体" panose="02010609060101010101" pitchFamily="49" charset="-122"/>
                <a:sym typeface="Monotype Sorts"/>
              </a:rPr>
              <a:t>）横模选择原则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714375" y="2143125"/>
            <a:ext cx="7416800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600" dirty="0">
                <a:ea typeface="楷体" panose="02010609060101010101" pitchFamily="49" charset="-122"/>
                <a:sym typeface="Monotype Sorts"/>
              </a:rPr>
              <a:t>尽量加大高阶模和基模之间的衍射损耗差   </a:t>
            </a:r>
            <a:endParaRPr lang="zh-CN" altLang="en-US" sz="2600" dirty="0">
              <a:ea typeface="楷体" panose="02010609060101010101" pitchFamily="49" charset="-122"/>
            </a:endParaRPr>
          </a:p>
        </p:txBody>
      </p:sp>
      <p:sp>
        <p:nvSpPr>
          <p:cNvPr id="33796" name="Text Box 7"/>
          <p:cNvSpPr txBox="1">
            <a:spLocks noChangeArrowheads="1"/>
          </p:cNvSpPr>
          <p:nvPr/>
        </p:nvSpPr>
        <p:spPr bwMode="auto">
          <a:xfrm>
            <a:off x="714375" y="2786063"/>
            <a:ext cx="6842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dirty="0">
                <a:ea typeface="楷体" panose="02010609060101010101" pitchFamily="49" charset="-122"/>
                <a:sym typeface="Monotype Sorts"/>
              </a:rPr>
              <a:t>3. </a:t>
            </a:r>
            <a:r>
              <a:rPr lang="zh-CN" altLang="en-US" dirty="0">
                <a:ea typeface="楷体" panose="02010609060101010101" pitchFamily="49" charset="-122"/>
                <a:sym typeface="Monotype Sorts"/>
              </a:rPr>
              <a:t>纵模选择</a:t>
            </a:r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714375" y="3357563"/>
            <a:ext cx="7561263" cy="61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600" dirty="0">
                <a:ea typeface="楷体" panose="02010609060101010101" pitchFamily="49" charset="-122"/>
                <a:sym typeface="Monotype Sorts"/>
              </a:rPr>
              <a:t>扩大相邻纵模的增益差或人为引入损耗差</a:t>
            </a:r>
            <a:endParaRPr lang="zh-CN" altLang="en-US" sz="2600" dirty="0">
              <a:ea typeface="楷体" panose="02010609060101010101" pitchFamily="49" charset="-122"/>
            </a:endParaRPr>
          </a:p>
        </p:txBody>
      </p:sp>
      <p:sp>
        <p:nvSpPr>
          <p:cNvPr id="225289" name="Text Box 9"/>
          <p:cNvSpPr txBox="1">
            <a:spLocks noChangeArrowheads="1"/>
          </p:cNvSpPr>
          <p:nvPr/>
        </p:nvSpPr>
        <p:spPr bwMode="auto">
          <a:xfrm>
            <a:off x="428625" y="4071938"/>
            <a:ext cx="4464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dirty="0">
                <a:ea typeface="楷体" panose="02010609060101010101" pitchFamily="49" charset="-122"/>
              </a:rPr>
              <a:t>频率稳定</a:t>
            </a: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500063" y="4572000"/>
            <a:ext cx="61309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600" dirty="0">
                <a:latin typeface="Times New Roman" pitchFamily="18" charset="0"/>
                <a:ea typeface="楷体" panose="02010609060101010101" pitchFamily="49" charset="-122"/>
              </a:rPr>
              <a:t>1</a:t>
            </a:r>
            <a:r>
              <a:rPr lang="zh-CN" altLang="en-US" sz="2600" dirty="0">
                <a:latin typeface="Times New Roman" pitchFamily="18" charset="0"/>
                <a:ea typeface="楷体" panose="02010609060101010101" pitchFamily="49" charset="-122"/>
              </a:rPr>
              <a:t> 稳频基本原理：－稳定谐振腔光学长度</a:t>
            </a:r>
          </a:p>
        </p:txBody>
      </p:sp>
      <p:sp>
        <p:nvSpPr>
          <p:cNvPr id="225292" name="Text Box 12"/>
          <p:cNvSpPr txBox="1">
            <a:spLocks noChangeArrowheads="1"/>
          </p:cNvSpPr>
          <p:nvPr/>
        </p:nvSpPr>
        <p:spPr bwMode="auto">
          <a:xfrm>
            <a:off x="430213" y="5143500"/>
            <a:ext cx="8713787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2600" dirty="0">
                <a:latin typeface="Times New Roman" pitchFamily="18" charset="0"/>
                <a:ea typeface="楷体" panose="02010609060101010101" pitchFamily="49" charset="-122"/>
              </a:rPr>
              <a:t>2</a:t>
            </a:r>
            <a:r>
              <a:rPr lang="zh-CN" altLang="en-US" sz="2600" dirty="0">
                <a:latin typeface="Times New Roman" pitchFamily="18" charset="0"/>
                <a:ea typeface="楷体" panose="02010609060101010101" pitchFamily="49" charset="-122"/>
              </a:rPr>
              <a:t> </a:t>
            </a:r>
            <a:r>
              <a:rPr lang="zh-CN" altLang="en-US" dirty="0">
                <a:ea typeface="楷体" panose="02010609060101010101" pitchFamily="49" charset="-122"/>
                <a:sym typeface="Monotype Sorts"/>
              </a:rPr>
              <a:t>稳频方法</a:t>
            </a:r>
          </a:p>
          <a:p>
            <a:pPr algn="l">
              <a:lnSpc>
                <a:spcPct val="140000"/>
              </a:lnSpc>
            </a:pPr>
            <a:r>
              <a:rPr lang="zh-CN" altLang="en-US" dirty="0">
                <a:ea typeface="楷体" panose="02010609060101010101" pitchFamily="49" charset="-122"/>
                <a:sym typeface="Monotype Sorts"/>
              </a:rPr>
              <a:t>兰姆凹陷， 饱和吸收， 无源腔稳频</a:t>
            </a:r>
            <a:endParaRPr lang="zh-CN" altLang="en-US" sz="2600" dirty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785813" y="857250"/>
            <a:ext cx="5113337" cy="55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sz="2600" dirty="0">
                <a:ea typeface="楷体" panose="02010609060101010101" pitchFamily="49" charset="-122"/>
                <a:sym typeface="Monotype Sorts"/>
              </a:rPr>
              <a:t>不同的横模有不同的衍射损耗</a:t>
            </a:r>
            <a:endParaRPr lang="zh-CN" altLang="en-US" sz="2600" dirty="0">
              <a:ea typeface="楷体" panose="02010609060101010101" pitchFamily="49" charset="-122"/>
            </a:endParaRPr>
          </a:p>
        </p:txBody>
      </p:sp>
      <p:sp>
        <p:nvSpPr>
          <p:cNvPr id="33802" name="Rectangle 12"/>
          <p:cNvSpPr>
            <a:spLocks noChangeArrowheads="1"/>
          </p:cNvSpPr>
          <p:nvPr/>
        </p:nvSpPr>
        <p:spPr bwMode="auto">
          <a:xfrm>
            <a:off x="710632" y="357188"/>
            <a:ext cx="4352474" cy="59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>
                <a:ea typeface="楷体" panose="02010609060101010101" pitchFamily="49" charset="-122"/>
                <a:sym typeface="Monotype Sorts"/>
              </a:rPr>
              <a:t>1</a:t>
            </a:r>
            <a:r>
              <a:rPr lang="zh-CN" altLang="en-US" dirty="0">
                <a:ea typeface="楷体" panose="02010609060101010101" pitchFamily="49" charset="-122"/>
                <a:sym typeface="Monotype Sorts"/>
              </a:rPr>
              <a:t>）横模选择的物理基础：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6" grpId="0"/>
      <p:bldP spid="225288" grpId="0"/>
      <p:bldP spid="225289" grpId="0"/>
      <p:bldP spid="225290" grpId="0"/>
      <p:bldP spid="225292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468313" y="188913"/>
            <a:ext cx="4464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三、 </a:t>
            </a:r>
            <a:r>
              <a:rPr lang="en-US" altLang="zh-CN" dirty="0">
                <a:ea typeface="楷体" panose="02010609060101010101" pitchFamily="49" charset="-122"/>
              </a:rPr>
              <a:t>Q </a:t>
            </a:r>
            <a:r>
              <a:rPr lang="zh-CN" altLang="en-US" dirty="0">
                <a:ea typeface="楷体" panose="02010609060101010101" pitchFamily="49" charset="-122"/>
              </a:rPr>
              <a:t>调制</a:t>
            </a: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539750" y="908050"/>
            <a:ext cx="6480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 </a:t>
            </a:r>
            <a:r>
              <a:rPr lang="en-US" altLang="zh-CN" dirty="0">
                <a:ea typeface="楷体" panose="02010609060101010101" pitchFamily="49" charset="-122"/>
              </a:rPr>
              <a:t>Q </a:t>
            </a:r>
            <a:r>
              <a:rPr lang="zh-CN" altLang="en-US" dirty="0">
                <a:ea typeface="楷体" panose="02010609060101010101" pitchFamily="49" charset="-122"/>
              </a:rPr>
              <a:t>调制的激光器工作原理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611188" y="1412875"/>
            <a:ext cx="1989647" cy="57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、调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611188" y="2060575"/>
            <a:ext cx="6481762" cy="53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 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转镜调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Q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，声光调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Q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，电光调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Q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，染料调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  <a:sym typeface="Monotype Sorts"/>
              </a:rPr>
              <a:t>Q</a:t>
            </a: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571500" y="2714625"/>
            <a:ext cx="477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四  锁 模</a:t>
            </a: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642938" y="3429000"/>
            <a:ext cx="4495800" cy="5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、锁模的基本原理</a:t>
            </a:r>
          </a:p>
        </p:txBody>
      </p:sp>
      <p:sp>
        <p:nvSpPr>
          <p:cNvPr id="16393" name="Rectangle 15"/>
          <p:cNvSpPr>
            <a:spLocks noChangeArrowheads="1"/>
          </p:cNvSpPr>
          <p:nvPr/>
        </p:nvSpPr>
        <p:spPr bwMode="auto">
          <a:xfrm>
            <a:off x="714375" y="4143375"/>
            <a:ext cx="7705725" cy="105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600" dirty="0">
                <a:ea typeface="楷体" panose="02010609060101010101" pitchFamily="49" charset="-122"/>
              </a:rPr>
              <a:t>①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使各纵模相邻频率间隔相等，固定        ， </a:t>
            </a:r>
            <a:r>
              <a:rPr lang="zh-CN" altLang="en-US" sz="2600" dirty="0">
                <a:ea typeface="楷体" panose="02010609060101010101" pitchFamily="49" charset="-122"/>
              </a:rPr>
              <a:t>②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相邻位相差为常量</a:t>
            </a:r>
            <a:r>
              <a:rPr lang="zh-CN" altLang="en-US" sz="2600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graphicFrame>
        <p:nvGraphicFramePr>
          <p:cNvPr id="16386" name="Object 16"/>
          <p:cNvGraphicFramePr>
            <a:graphicFrameLocks noChangeAspect="1"/>
          </p:cNvGraphicFramePr>
          <p:nvPr/>
        </p:nvGraphicFramePr>
        <p:xfrm>
          <a:off x="6286500" y="4214813"/>
          <a:ext cx="8636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公式" r:id="rId3" imgW="596880" imgH="241200" progId="Equation.3">
                  <p:embed/>
                </p:oleObj>
              </mc:Choice>
              <mc:Fallback>
                <p:oleObj name="公式" r:id="rId3" imgW="59688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4214813"/>
                        <a:ext cx="8636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/>
      <p:bldP spid="226310" grpId="0"/>
      <p:bldP spid="226311" grpId="0"/>
      <p:bldP spid="226312" grpId="0"/>
      <p:bldP spid="226315" grpId="0"/>
      <p:bldP spid="22631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1692275" y="260350"/>
            <a:ext cx="5472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ea typeface="楷体" panose="02010609060101010101" pitchFamily="49" charset="-122"/>
              </a:rPr>
              <a:t>引言</a:t>
            </a:r>
          </a:p>
        </p:txBody>
      </p:sp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785813" y="1214438"/>
            <a:ext cx="78581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dirty="0">
                <a:ea typeface="楷体" panose="02010609060101010101" pitchFamily="49" charset="-122"/>
              </a:rPr>
              <a:t>1.</a:t>
            </a:r>
            <a:r>
              <a:rPr lang="zh-CN" altLang="en-US" dirty="0">
                <a:ea typeface="楷体" panose="02010609060101010101" pitchFamily="49" charset="-122"/>
              </a:rPr>
              <a:t>典型激光器的分类</a:t>
            </a:r>
            <a:endParaRPr lang="en-US" altLang="zh-CN" dirty="0">
              <a:ea typeface="楷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dirty="0">
                <a:ea typeface="楷体" panose="02010609060101010101" pitchFamily="49" charset="-122"/>
              </a:rPr>
              <a:t>2.</a:t>
            </a:r>
            <a:r>
              <a:rPr lang="zh-CN" altLang="en-US" dirty="0">
                <a:ea typeface="楷体" panose="02010609060101010101" pitchFamily="49" charset="-122"/>
              </a:rPr>
              <a:t>一般激光器由那几部分构成</a:t>
            </a:r>
            <a:endParaRPr lang="en-US" altLang="zh-CN" dirty="0">
              <a:ea typeface="楷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dirty="0">
                <a:ea typeface="楷体" panose="02010609060101010101" pitchFamily="49" charset="-122"/>
              </a:rPr>
              <a:t>（形成激光的三个条件：）</a:t>
            </a:r>
            <a:endParaRPr lang="en-US" altLang="zh-CN" dirty="0">
              <a:ea typeface="楷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dirty="0">
                <a:ea typeface="楷体" panose="02010609060101010101" pitchFamily="49" charset="-122"/>
              </a:rPr>
              <a:t>2.</a:t>
            </a:r>
            <a:r>
              <a:rPr lang="zh-CN" altLang="en-US" dirty="0">
                <a:ea typeface="楷体" panose="02010609060101010101" pitchFamily="49" charset="-122"/>
              </a:rPr>
              <a:t>激光的特性：</a:t>
            </a:r>
          </a:p>
        </p:txBody>
      </p:sp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539750" y="549275"/>
            <a:ext cx="4495800" cy="5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Times New Roman" pitchFamily="18" charset="0"/>
                <a:ea typeface="楷体" panose="02010609060101010101" pitchFamily="49" charset="-122"/>
              </a:rPr>
              <a:t>、锁模脉冲特性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611188" y="1268413"/>
            <a:ext cx="51673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激光器的输出的周期：</a:t>
            </a:r>
            <a:r>
              <a:rPr lang="en-US" altLang="zh-CN" sz="2600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τ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=2</a:t>
            </a:r>
            <a:r>
              <a:rPr lang="en-US" altLang="zh-CN" sz="2600" i="1" dirty="0">
                <a:latin typeface="楷体" panose="02010609060101010101" pitchFamily="49" charset="-122"/>
                <a:ea typeface="楷体" panose="02010609060101010101" pitchFamily="49" charset="-122"/>
              </a:rPr>
              <a:t>L/c</a:t>
            </a: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611188" y="2060575"/>
            <a:ext cx="2925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dirty="0">
                <a:ea typeface="楷体" panose="02010609060101010101" pitchFamily="49" charset="-122"/>
              </a:rPr>
              <a:t>脉冲的宽度 ：</a:t>
            </a:r>
            <a:endParaRPr lang="zh-CN" altLang="en-US" sz="26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7410" name="Object 9"/>
          <p:cNvGraphicFramePr>
            <a:graphicFrameLocks noChangeAspect="1"/>
          </p:cNvGraphicFramePr>
          <p:nvPr/>
        </p:nvGraphicFramePr>
        <p:xfrm>
          <a:off x="3708400" y="1844675"/>
          <a:ext cx="18288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公式" r:id="rId3" imgW="825480" imgH="266400" progId="Equation.3">
                  <p:embed/>
                </p:oleObj>
              </mc:Choice>
              <mc:Fallback>
                <p:oleObj name="公式" r:id="rId3" imgW="825480" imgH="26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844675"/>
                        <a:ext cx="18288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539750" y="2781300"/>
            <a:ext cx="8154988" cy="53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输出脉冲的峰值功率正比于</a:t>
            </a:r>
          </a:p>
        </p:txBody>
      </p:sp>
      <p:graphicFrame>
        <p:nvGraphicFramePr>
          <p:cNvPr id="17411" name="Object 13"/>
          <p:cNvGraphicFramePr>
            <a:graphicFrameLocks noChangeAspect="1"/>
          </p:cNvGraphicFramePr>
          <p:nvPr/>
        </p:nvGraphicFramePr>
        <p:xfrm>
          <a:off x="5292725" y="2852738"/>
          <a:ext cx="12954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公式" r:id="rId5" imgW="774360" imgH="241200" progId="Equation.3">
                  <p:embed/>
                </p:oleObj>
              </mc:Choice>
              <mc:Fallback>
                <p:oleObj name="公式" r:id="rId5" imgW="77436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852738"/>
                        <a:ext cx="12954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 autoUpdateAnimBg="0"/>
      <p:bldP spid="227333" grpId="0" autoUpdateAnimBg="0"/>
      <p:bldP spid="22733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WordArt 5"/>
          <p:cNvSpPr>
            <a:spLocks noChangeArrowheads="1" noChangeShapeType="1" noTextEdit="1"/>
          </p:cNvSpPr>
          <p:nvPr/>
        </p:nvSpPr>
        <p:spPr bwMode="auto">
          <a:xfrm>
            <a:off x="3132138" y="3068638"/>
            <a:ext cx="3600450" cy="1019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80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The End</a:t>
            </a:r>
            <a:endParaRPr lang="zh-CN" altLang="en-US" sz="80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34819" name="标题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1692275" y="260350"/>
            <a:ext cx="5472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ea typeface="楷体" panose="02010609060101010101" pitchFamily="49" charset="-122"/>
              </a:rPr>
              <a:t>第一章 激光的基本原理</a:t>
            </a:r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785813" y="3071813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1. </a:t>
            </a:r>
            <a:r>
              <a:rPr lang="zh-CN" altLang="en-US" dirty="0">
                <a:ea typeface="楷体" panose="02010609060101010101" pitchFamily="49" charset="-122"/>
              </a:rPr>
              <a:t>光子的基本性质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714375" y="3786188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2. </a:t>
            </a:r>
            <a:r>
              <a:rPr lang="zh-CN" altLang="en-US" dirty="0">
                <a:ea typeface="楷体" panose="02010609060101010101" pitchFamily="49" charset="-122"/>
              </a:rPr>
              <a:t>光波模式与光子状态、相格体积与相干体积的关系</a:t>
            </a:r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714375" y="4929188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3. </a:t>
            </a:r>
            <a:r>
              <a:rPr lang="zh-CN" altLang="en-US" dirty="0">
                <a:ea typeface="楷体" panose="02010609060101010101" pitchFamily="49" charset="-122"/>
              </a:rPr>
              <a:t>光子简并度的含义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571500" y="2428875"/>
            <a:ext cx="4319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一、相干性的光子描述</a:t>
            </a:r>
          </a:p>
        </p:txBody>
      </p:sp>
      <p:sp>
        <p:nvSpPr>
          <p:cNvPr id="24583" name="TextBox 9"/>
          <p:cNvSpPr txBox="1">
            <a:spLocks noChangeArrowheads="1"/>
          </p:cNvSpPr>
          <p:nvPr/>
        </p:nvSpPr>
        <p:spPr bwMode="auto">
          <a:xfrm>
            <a:off x="714375" y="928688"/>
            <a:ext cx="8286750" cy="130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ea typeface="楷体" panose="02010609060101010101" pitchFamily="49" charset="-122"/>
              </a:rPr>
              <a:t>重点：</a:t>
            </a:r>
            <a:r>
              <a:rPr lang="zh-CN" altLang="en-US" dirty="0">
                <a:ea typeface="楷体" panose="02010609060101010101" pitchFamily="49" charset="-122"/>
              </a:rPr>
              <a:t>光与物质的三种相互作用，光的受激辐射的放大，光的自激振荡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785813" y="3286125"/>
            <a:ext cx="7850187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、受激辐射的相干性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受激辐射与自发辐射的区别</a:t>
            </a:r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785813" y="5286375"/>
            <a:ext cx="7993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1. </a:t>
            </a:r>
            <a:r>
              <a:rPr lang="zh-CN" altLang="en-US" dirty="0">
                <a:ea typeface="楷体" panose="02010609060101010101" pitchFamily="49" charset="-122"/>
              </a:rPr>
              <a:t>激光器的基本思想主要包含的两个重要部分。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571500" y="4643438"/>
            <a:ext cx="698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三、光的受激辐射放大</a:t>
            </a:r>
          </a:p>
        </p:txBody>
      </p:sp>
      <p:sp>
        <p:nvSpPr>
          <p:cNvPr id="25605" name="Text Box 13"/>
          <p:cNvSpPr txBox="1">
            <a:spLocks noChangeArrowheads="1"/>
          </p:cNvSpPr>
          <p:nvPr/>
        </p:nvSpPr>
        <p:spPr bwMode="auto">
          <a:xfrm>
            <a:off x="785813" y="2643188"/>
            <a:ext cx="7850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2.A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的相互关系</a:t>
            </a:r>
          </a:p>
        </p:txBody>
      </p:sp>
      <p:sp>
        <p:nvSpPr>
          <p:cNvPr id="25606" name="Text Box 12"/>
          <p:cNvSpPr txBox="1">
            <a:spLocks noChangeArrowheads="1"/>
          </p:cNvSpPr>
          <p:nvPr/>
        </p:nvSpPr>
        <p:spPr bwMode="auto">
          <a:xfrm>
            <a:off x="785813" y="1571625"/>
            <a:ext cx="78501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1. </a:t>
            </a:r>
            <a:r>
              <a:rPr lang="zh-CN" altLang="en-US" dirty="0">
                <a:ea typeface="楷体" panose="02010609060101010101" pitchFamily="49" charset="-122"/>
              </a:rPr>
              <a:t>光（辐射场）和物质原子相互作用的三种过程：自发辐射、受激吸收、受激辐射的概念</a:t>
            </a:r>
          </a:p>
        </p:txBody>
      </p:sp>
      <p:sp>
        <p:nvSpPr>
          <p:cNvPr id="25607" name="Text Box 11"/>
          <p:cNvSpPr txBox="1">
            <a:spLocks noChangeArrowheads="1"/>
          </p:cNvSpPr>
          <p:nvPr/>
        </p:nvSpPr>
        <p:spPr bwMode="auto">
          <a:xfrm>
            <a:off x="785813" y="928688"/>
            <a:ext cx="698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二、光的受激辐射基本概念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857250" y="5857875"/>
            <a:ext cx="7705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2. </a:t>
            </a:r>
            <a:r>
              <a:rPr lang="zh-CN" altLang="en-US" dirty="0">
                <a:ea typeface="楷体" panose="02010609060101010101" pitchFamily="49" charset="-122"/>
              </a:rPr>
              <a:t>实现光放大的条件</a:t>
            </a:r>
            <a:r>
              <a:rPr lang="en-US" altLang="zh-CN" dirty="0">
                <a:ea typeface="楷体" panose="02010609060101010101" pitchFamily="49" charset="-122"/>
              </a:rPr>
              <a:t>——</a:t>
            </a:r>
            <a:r>
              <a:rPr lang="zh-CN" altLang="en-US" dirty="0">
                <a:ea typeface="楷体" panose="02010609060101010101" pitchFamily="49" charset="-122"/>
              </a:rPr>
              <a:t>集居数反转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571500" y="2500313"/>
            <a:ext cx="698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四、光的自激振荡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714375" y="3286125"/>
            <a:ext cx="7993063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1. </a:t>
            </a:r>
            <a:r>
              <a:rPr lang="zh-CN" altLang="en-US" dirty="0">
                <a:ea typeface="楷体" panose="02010609060101010101" pitchFamily="49" charset="-122"/>
              </a:rPr>
              <a:t>光的自激振荡概念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2. </a:t>
            </a:r>
            <a:r>
              <a:rPr lang="zh-CN" altLang="en-US" dirty="0">
                <a:ea typeface="楷体" panose="02010609060101010101" pitchFamily="49" charset="-122"/>
              </a:rPr>
              <a:t>光谐振腔的作用（两点）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3. </a:t>
            </a:r>
            <a:r>
              <a:rPr lang="zh-CN" altLang="en-US" dirty="0">
                <a:ea typeface="楷体" panose="02010609060101010101" pitchFamily="49" charset="-122"/>
              </a:rPr>
              <a:t>激光器的振荡条件                    或</a:t>
            </a:r>
          </a:p>
        </p:txBody>
      </p:sp>
      <p:graphicFrame>
        <p:nvGraphicFramePr>
          <p:cNvPr id="206854" name="Object 6"/>
          <p:cNvGraphicFramePr>
            <a:graphicFrameLocks noChangeAspect="1"/>
          </p:cNvGraphicFramePr>
          <p:nvPr/>
        </p:nvGraphicFramePr>
        <p:xfrm>
          <a:off x="4643438" y="4572000"/>
          <a:ext cx="10001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公式" r:id="rId3" imgW="457200" imgH="228600" progId="Equation.3">
                  <p:embed/>
                </p:oleObj>
              </mc:Choice>
              <mc:Fallback>
                <p:oleObj name="公式" r:id="rId3" imgW="457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572000"/>
                        <a:ext cx="10001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5" name="Object 7"/>
          <p:cNvGraphicFramePr>
            <a:graphicFrameLocks noChangeAspect="1"/>
          </p:cNvGraphicFramePr>
          <p:nvPr/>
        </p:nvGraphicFramePr>
        <p:xfrm>
          <a:off x="6500813" y="4500563"/>
          <a:ext cx="10556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公式" r:id="rId5" imgW="482400" imgH="228600" progId="Equation.3">
                  <p:embed/>
                </p:oleObj>
              </mc:Choice>
              <mc:Fallback>
                <p:oleObj name="公式" r:id="rId5" imgW="482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4500563"/>
                        <a:ext cx="10556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85813" y="5214938"/>
            <a:ext cx="69850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五、激光的特性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</a:rPr>
              <a:t> </a:t>
            </a:r>
            <a:r>
              <a:rPr lang="zh-CN" altLang="en-US" dirty="0">
                <a:ea typeface="楷体" panose="02010609060101010101" pitchFamily="49" charset="-122"/>
              </a:rPr>
              <a:t>激光的四性</a:t>
            </a: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928688" y="1785938"/>
            <a:ext cx="2376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小信号情况下</a:t>
            </a:r>
          </a:p>
        </p:txBody>
      </p:sp>
      <p:graphicFrame>
        <p:nvGraphicFramePr>
          <p:cNvPr id="1028" name="Object 12"/>
          <p:cNvGraphicFramePr>
            <a:graphicFrameLocks noChangeAspect="1"/>
          </p:cNvGraphicFramePr>
          <p:nvPr/>
        </p:nvGraphicFramePr>
        <p:xfrm>
          <a:off x="3571875" y="1785938"/>
          <a:ext cx="17922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公式" r:id="rId7" imgW="838080" imgH="279360" progId="Equation.3">
                  <p:embed/>
                </p:oleObj>
              </mc:Choice>
              <mc:Fallback>
                <p:oleObj name="公式" r:id="rId7" imgW="838080" imgH="279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785938"/>
                        <a:ext cx="179228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Text Box 9"/>
          <p:cNvSpPr txBox="1">
            <a:spLocks noChangeArrowheads="1"/>
          </p:cNvSpPr>
          <p:nvPr/>
        </p:nvSpPr>
        <p:spPr bwMode="auto">
          <a:xfrm>
            <a:off x="857250" y="1000125"/>
            <a:ext cx="7705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3. </a:t>
            </a:r>
            <a:r>
              <a:rPr lang="zh-CN" altLang="en-US" dirty="0">
                <a:ea typeface="楷体" panose="02010609060101010101" pitchFamily="49" charset="-122"/>
              </a:rPr>
              <a:t>增益系数的定义</a:t>
            </a:r>
          </a:p>
        </p:txBody>
      </p:sp>
      <p:graphicFrame>
        <p:nvGraphicFramePr>
          <p:cNvPr id="205834" name="Object 10"/>
          <p:cNvGraphicFramePr>
            <a:graphicFrameLocks noChangeAspect="1"/>
          </p:cNvGraphicFramePr>
          <p:nvPr/>
        </p:nvGraphicFramePr>
        <p:xfrm>
          <a:off x="4143375" y="857250"/>
          <a:ext cx="237648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公式" r:id="rId9" imgW="1079280" imgH="419040" progId="Equation.3">
                  <p:embed/>
                </p:oleObj>
              </mc:Choice>
              <mc:Fallback>
                <p:oleObj name="公式" r:id="rId9" imgW="107928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857250"/>
                        <a:ext cx="237648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2124075" y="260350"/>
            <a:ext cx="5040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第二章 开放式光腔与高斯光束</a:t>
            </a:r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714375" y="928688"/>
            <a:ext cx="81438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ea typeface="楷体" panose="02010609060101010101" pitchFamily="49" charset="-122"/>
              </a:rPr>
              <a:t>重点：</a:t>
            </a:r>
            <a:r>
              <a:rPr lang="en-US" altLang="zh-CN" dirty="0">
                <a:ea typeface="楷体" panose="02010609060101010101" pitchFamily="49" charset="-122"/>
              </a:rPr>
              <a:t>1.</a:t>
            </a:r>
            <a:r>
              <a:rPr lang="zh-CN" altLang="en-US" dirty="0">
                <a:ea typeface="楷体" panose="02010609060101010101" pitchFamily="49" charset="-122"/>
              </a:rPr>
              <a:t>开腔模式的一些物理概念</a:t>
            </a:r>
            <a:endParaRPr lang="en-US" altLang="zh-CN" dirty="0">
              <a:ea typeface="楷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dirty="0">
                <a:ea typeface="楷体" panose="02010609060101010101" pitchFamily="49" charset="-122"/>
              </a:rPr>
              <a:t>            2.</a:t>
            </a:r>
            <a:r>
              <a:rPr lang="zh-CN" altLang="en-US" dirty="0">
                <a:ea typeface="楷体" panose="02010609060101010101" pitchFamily="49" charset="-122"/>
              </a:rPr>
              <a:t>对称共焦腔的模式问题</a:t>
            </a:r>
            <a:endParaRPr lang="en-US" altLang="zh-CN" dirty="0">
              <a:ea typeface="楷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dirty="0">
                <a:ea typeface="楷体" panose="02010609060101010101" pitchFamily="49" charset="-122"/>
              </a:rPr>
              <a:t>            3.</a:t>
            </a:r>
            <a:r>
              <a:rPr lang="zh-CN" altLang="en-US" dirty="0">
                <a:ea typeface="楷体" panose="02010609060101010101" pitchFamily="49" charset="-122"/>
              </a:rPr>
              <a:t>高斯光束的基本性质和特征参数。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928688" y="3214688"/>
            <a:ext cx="78581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前言：</a:t>
            </a:r>
            <a:r>
              <a:rPr lang="en-US" altLang="zh-CN" dirty="0">
                <a:ea typeface="楷体" panose="02010609060101010101" pitchFamily="49" charset="-122"/>
              </a:rPr>
              <a:t>1. </a:t>
            </a:r>
            <a:r>
              <a:rPr lang="zh-CN" altLang="en-US" dirty="0">
                <a:ea typeface="楷体" panose="02010609060101010101" pitchFamily="49" charset="-122"/>
              </a:rPr>
              <a:t>光谐振腔的作用</a:t>
            </a:r>
            <a:endParaRPr lang="en-US" altLang="zh-CN" dirty="0">
              <a:ea typeface="楷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             2. </a:t>
            </a:r>
            <a:r>
              <a:rPr lang="zh-CN" altLang="en-US" dirty="0">
                <a:ea typeface="楷体" panose="02010609060101010101" pitchFamily="49" charset="-122"/>
              </a:rPr>
              <a:t>根据几何偏折损耗的高低，开放式光腔可以分为那几类？分为稳定腔、临界腔和非稳腔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6"/>
          <p:cNvSpPr txBox="1">
            <a:spLocks noChangeArrowheads="1"/>
          </p:cNvSpPr>
          <p:nvPr/>
        </p:nvSpPr>
        <p:spPr bwMode="auto">
          <a:xfrm>
            <a:off x="571500" y="785813"/>
            <a:ext cx="698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一、光腔理论的一般问题</a:t>
            </a:r>
          </a:p>
        </p:txBody>
      </p:sp>
      <p:sp>
        <p:nvSpPr>
          <p:cNvPr id="27651" name="Text Box 7"/>
          <p:cNvSpPr txBox="1">
            <a:spLocks noChangeArrowheads="1"/>
          </p:cNvSpPr>
          <p:nvPr/>
        </p:nvSpPr>
        <p:spPr bwMode="auto">
          <a:xfrm>
            <a:off x="928688" y="1428750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1.</a:t>
            </a:r>
            <a:r>
              <a:rPr lang="zh-CN" altLang="en-US" dirty="0">
                <a:ea typeface="楷体" panose="02010609060101010101" pitchFamily="49" charset="-122"/>
              </a:rPr>
              <a:t>光腔的构成和分类</a:t>
            </a:r>
          </a:p>
        </p:txBody>
      </p:sp>
      <p:sp>
        <p:nvSpPr>
          <p:cNvPr id="27652" name="Text Box 8"/>
          <p:cNvSpPr txBox="1">
            <a:spLocks noChangeArrowheads="1"/>
          </p:cNvSpPr>
          <p:nvPr/>
        </p:nvSpPr>
        <p:spPr bwMode="auto">
          <a:xfrm>
            <a:off x="1071563" y="2071688"/>
            <a:ext cx="759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dirty="0">
                <a:ea typeface="楷体" panose="02010609060101010101" pitchFamily="49" charset="-122"/>
              </a:rPr>
              <a:t>光学谐振腔的概念</a:t>
            </a:r>
          </a:p>
        </p:txBody>
      </p:sp>
      <p:sp>
        <p:nvSpPr>
          <p:cNvPr id="27653" name="Text Box 9"/>
          <p:cNvSpPr txBox="1">
            <a:spLocks noChangeArrowheads="1"/>
          </p:cNvSpPr>
          <p:nvPr/>
        </p:nvSpPr>
        <p:spPr bwMode="auto">
          <a:xfrm>
            <a:off x="1000125" y="2714625"/>
            <a:ext cx="6624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2. </a:t>
            </a:r>
            <a:r>
              <a:rPr kumimoji="0" lang="zh-CN" altLang="en-US" dirty="0">
                <a:ea typeface="楷体" panose="02010609060101010101" pitchFamily="49" charset="-122"/>
              </a:rPr>
              <a:t>模式概念及腔和模之间的一般关系</a:t>
            </a:r>
          </a:p>
        </p:txBody>
      </p:sp>
      <p:sp>
        <p:nvSpPr>
          <p:cNvPr id="27654" name="Text Box 10"/>
          <p:cNvSpPr txBox="1">
            <a:spLocks noChangeArrowheads="1"/>
          </p:cNvSpPr>
          <p:nvPr/>
        </p:nvSpPr>
        <p:spPr bwMode="auto">
          <a:xfrm>
            <a:off x="1214438" y="3357563"/>
            <a:ext cx="7127875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）开腔中模式的表征</a:t>
            </a:r>
          </a:p>
          <a:p>
            <a:pPr algn="l"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一个模式同时属于一个横模和一个纵模。</a:t>
            </a:r>
          </a:p>
          <a:p>
            <a:pPr algn="l"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模式表示方法：</a:t>
            </a:r>
            <a:r>
              <a:rPr lang="zh-CN" altLang="en-US" dirty="0">
                <a:solidFill>
                  <a:srgbClr val="FF0066"/>
                </a:solidFill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TEM</a:t>
            </a:r>
            <a:r>
              <a:rPr lang="en-US" altLang="zh-CN" i="1" dirty="0" err="1">
                <a:solidFill>
                  <a:schemeClr val="accent2"/>
                </a:solidFill>
                <a:latin typeface="Times New Roman" pitchFamily="18" charset="0"/>
                <a:ea typeface="楷体" panose="02010609060101010101" pitchFamily="49" charset="-122"/>
              </a:rPr>
              <a:t>mnq</a:t>
            </a:r>
            <a:endParaRPr lang="en-US" altLang="zh-CN" i="1" dirty="0">
              <a:solidFill>
                <a:schemeClr val="accent2"/>
              </a:solidFill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1143000" y="5286375"/>
            <a:ext cx="712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）计算纵模频率和纵模间隔</a:t>
            </a:r>
            <a:endParaRPr lang="zh-CN" altLang="en-US" i="1" dirty="0">
              <a:solidFill>
                <a:schemeClr val="accent2"/>
              </a:solidFill>
              <a:latin typeface="Times New Roman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2071688" y="857250"/>
          <a:ext cx="150336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698400" imgH="393480" progId="Equation.DSMT4">
                  <p:embed/>
                </p:oleObj>
              </mc:Choice>
              <mc:Fallback>
                <p:oleObj name="Equation" r:id="rId3" imgW="6984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857250"/>
                        <a:ext cx="1503362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8" name="Object 6"/>
          <p:cNvGraphicFramePr>
            <a:graphicFrameLocks noChangeAspect="1"/>
          </p:cNvGraphicFramePr>
          <p:nvPr/>
        </p:nvGraphicFramePr>
        <p:xfrm>
          <a:off x="4357688" y="857250"/>
          <a:ext cx="37750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5" imgW="1752480" imgH="393480" progId="Equation.DSMT4">
                  <p:embed/>
                </p:oleObj>
              </mc:Choice>
              <mc:Fallback>
                <p:oleObj name="Equation" r:id="rId5" imgW="175248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857250"/>
                        <a:ext cx="377507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785813" y="2071688"/>
            <a:ext cx="6624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3.</a:t>
            </a:r>
            <a:r>
              <a:rPr kumimoji="0" lang="en-US" altLang="zh-CN" dirty="0">
                <a:ea typeface="楷体" panose="02010609060101010101" pitchFamily="49" charset="-122"/>
              </a:rPr>
              <a:t> </a:t>
            </a:r>
            <a:r>
              <a:rPr kumimoji="0" lang="zh-CN" altLang="en-US" dirty="0">
                <a:ea typeface="楷体" panose="02010609060101010101" pitchFamily="49" charset="-122"/>
              </a:rPr>
              <a:t>光腔的损耗</a:t>
            </a: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1428750" y="2857500"/>
            <a:ext cx="5113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0" lang="en-US" altLang="zh-CN" dirty="0">
                <a:ea typeface="楷体" panose="02010609060101010101" pitchFamily="49" charset="-122"/>
              </a:rPr>
              <a:t>1</a:t>
            </a:r>
            <a:r>
              <a:rPr kumimoji="0" lang="zh-CN" altLang="en-US" dirty="0">
                <a:ea typeface="楷体" panose="02010609060101010101" pitchFamily="49" charset="-122"/>
              </a:rPr>
              <a:t>）分类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1357313" y="3571875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0" lang="en-US" altLang="zh-CN" dirty="0">
                <a:ea typeface="楷体" panose="02010609060101010101" pitchFamily="49" charset="-122"/>
              </a:rPr>
              <a:t>2</a:t>
            </a:r>
            <a:r>
              <a:rPr kumimoji="0" lang="zh-CN" altLang="en-US" dirty="0">
                <a:ea typeface="楷体" panose="02010609060101010101" pitchFamily="49" charset="-122"/>
              </a:rPr>
              <a:t>）描述</a:t>
            </a:r>
          </a:p>
        </p:txBody>
      </p:sp>
      <p:sp>
        <p:nvSpPr>
          <p:cNvPr id="207882" name="Rectangle 10"/>
          <p:cNvSpPr>
            <a:spLocks noChangeArrowheads="1"/>
          </p:cNvSpPr>
          <p:nvPr/>
        </p:nvSpPr>
        <p:spPr bwMode="auto">
          <a:xfrm>
            <a:off x="1357313" y="4286250"/>
            <a:ext cx="71294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平均单程损耗因子</a:t>
            </a:r>
            <a:r>
              <a:rPr kumimoji="0" lang="el-G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δ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zh-CN" altLang="en-US" dirty="0">
                <a:ea typeface="楷体" panose="02010609060101010101" pitchFamily="49" charset="-122"/>
              </a:rPr>
              <a:t>光子在腔内的平均寿命       ，无源腔的</a:t>
            </a:r>
            <a:r>
              <a:rPr kumimoji="0" lang="en-US" altLang="zh-CN" dirty="0">
                <a:ea typeface="楷体" panose="02010609060101010101" pitchFamily="49" charset="-122"/>
              </a:rPr>
              <a:t>Q</a:t>
            </a:r>
            <a:r>
              <a:rPr kumimoji="0" lang="zh-CN" altLang="en-US" dirty="0">
                <a:ea typeface="楷体" panose="02010609060101010101" pitchFamily="49" charset="-122"/>
              </a:rPr>
              <a:t>值</a:t>
            </a:r>
            <a:endParaRPr kumimoji="0" lang="zh-CN" altLang="el-GR" dirty="0">
              <a:ea typeface="楷体" panose="02010609060101010101" pitchFamily="49" charset="-122"/>
            </a:endParaRPr>
          </a:p>
        </p:txBody>
      </p:sp>
      <p:graphicFrame>
        <p:nvGraphicFramePr>
          <p:cNvPr id="207883" name="Object 11"/>
          <p:cNvGraphicFramePr>
            <a:graphicFrameLocks noChangeAspect="1"/>
          </p:cNvGraphicFramePr>
          <p:nvPr/>
        </p:nvGraphicFramePr>
        <p:xfrm>
          <a:off x="2071688" y="4714875"/>
          <a:ext cx="3429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7" imgW="177480" imgH="215640" progId="Equation.3">
                  <p:embed/>
                </p:oleObj>
              </mc:Choice>
              <mc:Fallback>
                <p:oleObj name="公式" r:id="rId7" imgW="17748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714875"/>
                        <a:ext cx="3429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12"/>
          <p:cNvSpPr txBox="1">
            <a:spLocks noChangeArrowheads="1"/>
          </p:cNvSpPr>
          <p:nvPr/>
        </p:nvSpPr>
        <p:spPr bwMode="auto">
          <a:xfrm>
            <a:off x="785813" y="5572125"/>
            <a:ext cx="698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</a:rPr>
              <a:t>二、</a:t>
            </a:r>
            <a:r>
              <a:rPr kumimoji="0" lang="zh-CN" altLang="en-US" dirty="0">
                <a:solidFill>
                  <a:schemeClr val="tx2"/>
                </a:solidFill>
                <a:ea typeface="楷体" panose="02010609060101010101" pitchFamily="49" charset="-122"/>
              </a:rPr>
              <a:t>共轴球面腔的稳定性条件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3.3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隶书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3622</TotalTime>
  <Words>1567</Words>
  <Application>Microsoft Office PowerPoint</Application>
  <PresentationFormat>全屏显示(4:3)</PresentationFormat>
  <Paragraphs>210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Times New Roman</vt:lpstr>
      <vt:lpstr>隶书</vt:lpstr>
      <vt:lpstr>黑体</vt:lpstr>
      <vt:lpstr>楷体_GB2312</vt:lpstr>
      <vt:lpstr>楷体</vt:lpstr>
      <vt:lpstr>Arial</vt:lpstr>
      <vt:lpstr>Monotype Sorts</vt:lpstr>
      <vt:lpstr>宋体</vt:lpstr>
      <vt:lpstr>Wingdings</vt:lpstr>
      <vt:lpstr>Symbol</vt:lpstr>
      <vt:lpstr>华文中宋</vt:lpstr>
      <vt:lpstr>自定义设计方案</vt:lpstr>
      <vt:lpstr>1_自定义设计方案</vt:lpstr>
      <vt:lpstr>2_自定义设计方案</vt:lpstr>
      <vt:lpstr>公式</vt:lpstr>
      <vt:lpstr>Equation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葛文凯</cp:lastModifiedBy>
  <cp:revision>669</cp:revision>
  <dcterms:created xsi:type="dcterms:W3CDTF">2006-11-06T22:45:15Z</dcterms:created>
  <dcterms:modified xsi:type="dcterms:W3CDTF">2018-03-15T05:32:40Z</dcterms:modified>
</cp:coreProperties>
</file>