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5"/>
  </p:notesMasterIdLst>
  <p:sldIdLst>
    <p:sldId id="256" r:id="rId2"/>
    <p:sldId id="292" r:id="rId3"/>
    <p:sldId id="293" r:id="rId4"/>
    <p:sldId id="286" r:id="rId5"/>
    <p:sldId id="300" r:id="rId6"/>
    <p:sldId id="299" r:id="rId7"/>
    <p:sldId id="290" r:id="rId8"/>
    <p:sldId id="259" r:id="rId9"/>
    <p:sldId id="260" r:id="rId10"/>
    <p:sldId id="287" r:id="rId11"/>
    <p:sldId id="294" r:id="rId12"/>
    <p:sldId id="264" r:id="rId13"/>
    <p:sldId id="265" r:id="rId14"/>
    <p:sldId id="266" r:id="rId15"/>
    <p:sldId id="267" r:id="rId16"/>
    <p:sldId id="301" r:id="rId17"/>
    <p:sldId id="295" r:id="rId18"/>
    <p:sldId id="269" r:id="rId19"/>
    <p:sldId id="271" r:id="rId20"/>
    <p:sldId id="270" r:id="rId21"/>
    <p:sldId id="296" r:id="rId22"/>
    <p:sldId id="275" r:id="rId23"/>
    <p:sldId id="29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19898-5D1B-4CBA-BDD9-BE090ECACD5F}" type="datetimeFigureOut">
              <a:rPr lang="zh-CN" altLang="en-US" smtClean="0"/>
              <a:t>2022/4/9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9AE53-7E42-4461-8D38-B1CDAEFB5E30}" type="slidenum">
              <a:rPr lang="zh-CN" altLang="en-US" smtClean="0"/>
              <a:t>‹#›</a:t>
            </a:fld>
            <a:endParaRPr lang="zh-CN" altLang="en-US"/>
          </a:p>
        </p:txBody>
      </p:sp>
    </p:spTree>
    <p:extLst>
      <p:ext uri="{BB962C8B-B14F-4D97-AF65-F5344CB8AC3E}">
        <p14:creationId xmlns:p14="http://schemas.microsoft.com/office/powerpoint/2010/main" val="26486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a:t>
            </a:fld>
            <a:endParaRPr lang="zh-CN" altLang="en-US"/>
          </a:p>
        </p:txBody>
      </p:sp>
    </p:spTree>
    <p:extLst>
      <p:ext uri="{BB962C8B-B14F-4D97-AF65-F5344CB8AC3E}">
        <p14:creationId xmlns:p14="http://schemas.microsoft.com/office/powerpoint/2010/main" val="3673450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10</a:t>
            </a:fld>
            <a:endParaRPr lang="zh-CN" altLang="en-US"/>
          </a:p>
        </p:txBody>
      </p:sp>
    </p:spTree>
    <p:extLst>
      <p:ext uri="{BB962C8B-B14F-4D97-AF65-F5344CB8AC3E}">
        <p14:creationId xmlns:p14="http://schemas.microsoft.com/office/powerpoint/2010/main" val="2785111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11</a:t>
            </a:fld>
            <a:endParaRPr lang="zh-CN" altLang="en-US"/>
          </a:p>
        </p:txBody>
      </p:sp>
    </p:spTree>
    <p:extLst>
      <p:ext uri="{BB962C8B-B14F-4D97-AF65-F5344CB8AC3E}">
        <p14:creationId xmlns:p14="http://schemas.microsoft.com/office/powerpoint/2010/main" val="2144527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12</a:t>
            </a:fld>
            <a:endParaRPr lang="zh-CN" altLang="en-US"/>
          </a:p>
        </p:txBody>
      </p:sp>
    </p:spTree>
    <p:extLst>
      <p:ext uri="{BB962C8B-B14F-4D97-AF65-F5344CB8AC3E}">
        <p14:creationId xmlns:p14="http://schemas.microsoft.com/office/powerpoint/2010/main" val="765413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13</a:t>
            </a:fld>
            <a:endParaRPr lang="zh-CN" altLang="en-US"/>
          </a:p>
        </p:txBody>
      </p:sp>
    </p:spTree>
    <p:extLst>
      <p:ext uri="{BB962C8B-B14F-4D97-AF65-F5344CB8AC3E}">
        <p14:creationId xmlns:p14="http://schemas.microsoft.com/office/powerpoint/2010/main" val="3223969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14</a:t>
            </a:fld>
            <a:endParaRPr lang="zh-CN" altLang="en-US"/>
          </a:p>
        </p:txBody>
      </p:sp>
    </p:spTree>
    <p:extLst>
      <p:ext uri="{BB962C8B-B14F-4D97-AF65-F5344CB8AC3E}">
        <p14:creationId xmlns:p14="http://schemas.microsoft.com/office/powerpoint/2010/main" val="2958607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15</a:t>
            </a:fld>
            <a:endParaRPr lang="zh-CN" altLang="en-US"/>
          </a:p>
        </p:txBody>
      </p:sp>
    </p:spTree>
    <p:extLst>
      <p:ext uri="{BB962C8B-B14F-4D97-AF65-F5344CB8AC3E}">
        <p14:creationId xmlns:p14="http://schemas.microsoft.com/office/powerpoint/2010/main" val="1292811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16</a:t>
            </a:fld>
            <a:endParaRPr lang="zh-CN" altLang="en-US"/>
          </a:p>
        </p:txBody>
      </p:sp>
    </p:spTree>
    <p:extLst>
      <p:ext uri="{BB962C8B-B14F-4D97-AF65-F5344CB8AC3E}">
        <p14:creationId xmlns:p14="http://schemas.microsoft.com/office/powerpoint/2010/main" val="3847731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17</a:t>
            </a:fld>
            <a:endParaRPr lang="zh-CN" altLang="en-US"/>
          </a:p>
        </p:txBody>
      </p:sp>
    </p:spTree>
    <p:extLst>
      <p:ext uri="{BB962C8B-B14F-4D97-AF65-F5344CB8AC3E}">
        <p14:creationId xmlns:p14="http://schemas.microsoft.com/office/powerpoint/2010/main" val="528874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18</a:t>
            </a:fld>
            <a:endParaRPr lang="zh-CN" altLang="en-US"/>
          </a:p>
        </p:txBody>
      </p:sp>
    </p:spTree>
    <p:extLst>
      <p:ext uri="{BB962C8B-B14F-4D97-AF65-F5344CB8AC3E}">
        <p14:creationId xmlns:p14="http://schemas.microsoft.com/office/powerpoint/2010/main" val="3004069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19</a:t>
            </a:fld>
            <a:endParaRPr lang="zh-CN" altLang="en-US"/>
          </a:p>
        </p:txBody>
      </p:sp>
    </p:spTree>
    <p:extLst>
      <p:ext uri="{BB962C8B-B14F-4D97-AF65-F5344CB8AC3E}">
        <p14:creationId xmlns:p14="http://schemas.microsoft.com/office/powerpoint/2010/main" val="717684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a:t>
            </a:fld>
            <a:endParaRPr lang="zh-CN" altLang="en-US"/>
          </a:p>
        </p:txBody>
      </p:sp>
    </p:spTree>
    <p:extLst>
      <p:ext uri="{BB962C8B-B14F-4D97-AF65-F5344CB8AC3E}">
        <p14:creationId xmlns:p14="http://schemas.microsoft.com/office/powerpoint/2010/main" val="293609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20</a:t>
            </a:fld>
            <a:endParaRPr lang="zh-CN" altLang="en-US"/>
          </a:p>
        </p:txBody>
      </p:sp>
    </p:spTree>
    <p:extLst>
      <p:ext uri="{BB962C8B-B14F-4D97-AF65-F5344CB8AC3E}">
        <p14:creationId xmlns:p14="http://schemas.microsoft.com/office/powerpoint/2010/main" val="54401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21</a:t>
            </a:fld>
            <a:endParaRPr lang="zh-CN" altLang="en-US"/>
          </a:p>
        </p:txBody>
      </p:sp>
    </p:spTree>
    <p:extLst>
      <p:ext uri="{BB962C8B-B14F-4D97-AF65-F5344CB8AC3E}">
        <p14:creationId xmlns:p14="http://schemas.microsoft.com/office/powerpoint/2010/main" val="3984060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22</a:t>
            </a:fld>
            <a:endParaRPr lang="zh-CN" altLang="en-US"/>
          </a:p>
        </p:txBody>
      </p:sp>
    </p:spTree>
    <p:extLst>
      <p:ext uri="{BB962C8B-B14F-4D97-AF65-F5344CB8AC3E}">
        <p14:creationId xmlns:p14="http://schemas.microsoft.com/office/powerpoint/2010/main" val="2116991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23</a:t>
            </a:fld>
            <a:endParaRPr lang="zh-CN" altLang="en-US"/>
          </a:p>
        </p:txBody>
      </p:sp>
    </p:spTree>
    <p:extLst>
      <p:ext uri="{BB962C8B-B14F-4D97-AF65-F5344CB8AC3E}">
        <p14:creationId xmlns:p14="http://schemas.microsoft.com/office/powerpoint/2010/main" val="1204770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a:t>
            </a:fld>
            <a:endParaRPr lang="zh-CN" altLang="en-US"/>
          </a:p>
        </p:txBody>
      </p:sp>
    </p:spTree>
    <p:extLst>
      <p:ext uri="{BB962C8B-B14F-4D97-AF65-F5344CB8AC3E}">
        <p14:creationId xmlns:p14="http://schemas.microsoft.com/office/powerpoint/2010/main" val="2585651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a:t>
            </a:fld>
            <a:endParaRPr lang="zh-CN" altLang="en-US"/>
          </a:p>
        </p:txBody>
      </p:sp>
    </p:spTree>
    <p:extLst>
      <p:ext uri="{BB962C8B-B14F-4D97-AF65-F5344CB8AC3E}">
        <p14:creationId xmlns:p14="http://schemas.microsoft.com/office/powerpoint/2010/main" val="1624077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val="981133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a:t>
            </a:fld>
            <a:endParaRPr lang="zh-CN" altLang="en-US"/>
          </a:p>
        </p:txBody>
      </p:sp>
    </p:spTree>
    <p:extLst>
      <p:ext uri="{BB962C8B-B14F-4D97-AF65-F5344CB8AC3E}">
        <p14:creationId xmlns:p14="http://schemas.microsoft.com/office/powerpoint/2010/main" val="4061205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extLst>
      <p:ext uri="{BB962C8B-B14F-4D97-AF65-F5344CB8AC3E}">
        <p14:creationId xmlns:p14="http://schemas.microsoft.com/office/powerpoint/2010/main" val="2708206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8</a:t>
            </a:fld>
            <a:endParaRPr lang="zh-CN" altLang="en-US"/>
          </a:p>
        </p:txBody>
      </p:sp>
    </p:spTree>
    <p:extLst>
      <p:ext uri="{BB962C8B-B14F-4D97-AF65-F5344CB8AC3E}">
        <p14:creationId xmlns:p14="http://schemas.microsoft.com/office/powerpoint/2010/main" val="3928077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9</a:t>
            </a:fld>
            <a:endParaRPr lang="zh-CN" altLang="en-US"/>
          </a:p>
        </p:txBody>
      </p:sp>
    </p:spTree>
    <p:extLst>
      <p:ext uri="{BB962C8B-B14F-4D97-AF65-F5344CB8AC3E}">
        <p14:creationId xmlns:p14="http://schemas.microsoft.com/office/powerpoint/2010/main" val="1274332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0107B-8768-482A-B536-D757CF27091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1DDEAEA-23AA-4808-A5EF-A952085573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837DB9D-BD23-43F5-998F-AC5FB196369B}"/>
              </a:ext>
            </a:extLst>
          </p:cNvPr>
          <p:cNvSpPr>
            <a:spLocks noGrp="1"/>
          </p:cNvSpPr>
          <p:nvPr>
            <p:ph type="dt" sz="half" idx="10"/>
          </p:nvPr>
        </p:nvSpPr>
        <p:spPr/>
        <p:txBody>
          <a:bodyPr/>
          <a:lstStyle/>
          <a:p>
            <a:fld id="{184EA633-FC84-4668-A0C3-E9E49D0E75FB}" type="datetimeFigureOut">
              <a:rPr lang="zh-CN" altLang="en-US" smtClean="0"/>
              <a:t>2022/4/9</a:t>
            </a:fld>
            <a:endParaRPr lang="zh-CN" altLang="en-US"/>
          </a:p>
        </p:txBody>
      </p:sp>
      <p:sp>
        <p:nvSpPr>
          <p:cNvPr id="5" name="页脚占位符 4">
            <a:extLst>
              <a:ext uri="{FF2B5EF4-FFF2-40B4-BE49-F238E27FC236}">
                <a16:creationId xmlns:a16="http://schemas.microsoft.com/office/drawing/2014/main" id="{D1758EB0-EB20-43D3-A1DF-AE81BDDD9B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EE365A-87FC-45F9-B50F-1E96812FE397}"/>
              </a:ext>
            </a:extLst>
          </p:cNvPr>
          <p:cNvSpPr>
            <a:spLocks noGrp="1"/>
          </p:cNvSpPr>
          <p:nvPr>
            <p:ph type="sldNum" sz="quarter" idx="12"/>
          </p:nvPr>
        </p:nvSpPr>
        <p:spPr/>
        <p:txBody>
          <a:bodyPr/>
          <a:lstStyle/>
          <a:p>
            <a:fld id="{CD4EC2E0-E59B-451C-B525-EBF2CB79EB27}" type="slidenum">
              <a:rPr lang="zh-CN" altLang="en-US" smtClean="0"/>
              <a:t>‹#›</a:t>
            </a:fld>
            <a:endParaRPr lang="zh-CN" altLang="en-US"/>
          </a:p>
        </p:txBody>
      </p:sp>
    </p:spTree>
    <p:extLst>
      <p:ext uri="{BB962C8B-B14F-4D97-AF65-F5344CB8AC3E}">
        <p14:creationId xmlns:p14="http://schemas.microsoft.com/office/powerpoint/2010/main" val="418531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FF36B-2B4D-414A-84F7-5C218212879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BA05504-37FA-4CD8-AF0B-0E18BE0DBC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2B671C-0B7B-494A-AC28-EFD67BA8368A}"/>
              </a:ext>
            </a:extLst>
          </p:cNvPr>
          <p:cNvSpPr>
            <a:spLocks noGrp="1"/>
          </p:cNvSpPr>
          <p:nvPr>
            <p:ph type="dt" sz="half" idx="10"/>
          </p:nvPr>
        </p:nvSpPr>
        <p:spPr/>
        <p:txBody>
          <a:bodyPr/>
          <a:lstStyle/>
          <a:p>
            <a:fld id="{184EA633-FC84-4668-A0C3-E9E49D0E75FB}" type="datetimeFigureOut">
              <a:rPr lang="zh-CN" altLang="en-US" smtClean="0"/>
              <a:t>2022/4/9</a:t>
            </a:fld>
            <a:endParaRPr lang="zh-CN" altLang="en-US"/>
          </a:p>
        </p:txBody>
      </p:sp>
      <p:sp>
        <p:nvSpPr>
          <p:cNvPr id="5" name="页脚占位符 4">
            <a:extLst>
              <a:ext uri="{FF2B5EF4-FFF2-40B4-BE49-F238E27FC236}">
                <a16:creationId xmlns:a16="http://schemas.microsoft.com/office/drawing/2014/main" id="{33F64B0B-685E-4F17-BCC9-9510544290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3FACEC-7D9E-4530-A643-F11D6634178A}"/>
              </a:ext>
            </a:extLst>
          </p:cNvPr>
          <p:cNvSpPr>
            <a:spLocks noGrp="1"/>
          </p:cNvSpPr>
          <p:nvPr>
            <p:ph type="sldNum" sz="quarter" idx="12"/>
          </p:nvPr>
        </p:nvSpPr>
        <p:spPr/>
        <p:txBody>
          <a:bodyPr/>
          <a:lstStyle/>
          <a:p>
            <a:fld id="{CD4EC2E0-E59B-451C-B525-EBF2CB79EB27}" type="slidenum">
              <a:rPr lang="zh-CN" altLang="en-US" smtClean="0"/>
              <a:t>‹#›</a:t>
            </a:fld>
            <a:endParaRPr lang="zh-CN" altLang="en-US"/>
          </a:p>
        </p:txBody>
      </p:sp>
    </p:spTree>
    <p:extLst>
      <p:ext uri="{BB962C8B-B14F-4D97-AF65-F5344CB8AC3E}">
        <p14:creationId xmlns:p14="http://schemas.microsoft.com/office/powerpoint/2010/main" val="3382867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17919BF-BE01-4077-A1C3-672CA86D049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6EE86E-78D6-414F-97BF-517E6B39C37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BEAE63-EEA6-44D9-BBF2-352EE1E594B4}"/>
              </a:ext>
            </a:extLst>
          </p:cNvPr>
          <p:cNvSpPr>
            <a:spLocks noGrp="1"/>
          </p:cNvSpPr>
          <p:nvPr>
            <p:ph type="dt" sz="half" idx="10"/>
          </p:nvPr>
        </p:nvSpPr>
        <p:spPr/>
        <p:txBody>
          <a:bodyPr/>
          <a:lstStyle/>
          <a:p>
            <a:fld id="{184EA633-FC84-4668-A0C3-E9E49D0E75FB}" type="datetimeFigureOut">
              <a:rPr lang="zh-CN" altLang="en-US" smtClean="0"/>
              <a:t>2022/4/9</a:t>
            </a:fld>
            <a:endParaRPr lang="zh-CN" altLang="en-US"/>
          </a:p>
        </p:txBody>
      </p:sp>
      <p:sp>
        <p:nvSpPr>
          <p:cNvPr id="5" name="页脚占位符 4">
            <a:extLst>
              <a:ext uri="{FF2B5EF4-FFF2-40B4-BE49-F238E27FC236}">
                <a16:creationId xmlns:a16="http://schemas.microsoft.com/office/drawing/2014/main" id="{ECE8952D-4EEF-4A7F-BA38-1365FD0EDC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4494AB-0884-4E75-A33B-888255A96EF2}"/>
              </a:ext>
            </a:extLst>
          </p:cNvPr>
          <p:cNvSpPr>
            <a:spLocks noGrp="1"/>
          </p:cNvSpPr>
          <p:nvPr>
            <p:ph type="sldNum" sz="quarter" idx="12"/>
          </p:nvPr>
        </p:nvSpPr>
        <p:spPr/>
        <p:txBody>
          <a:bodyPr/>
          <a:lstStyle/>
          <a:p>
            <a:fld id="{CD4EC2E0-E59B-451C-B525-EBF2CB79EB27}" type="slidenum">
              <a:rPr lang="zh-CN" altLang="en-US" smtClean="0"/>
              <a:t>‹#›</a:t>
            </a:fld>
            <a:endParaRPr lang="zh-CN" altLang="en-US"/>
          </a:p>
        </p:txBody>
      </p:sp>
    </p:spTree>
    <p:extLst>
      <p:ext uri="{BB962C8B-B14F-4D97-AF65-F5344CB8AC3E}">
        <p14:creationId xmlns:p14="http://schemas.microsoft.com/office/powerpoint/2010/main" val="2316096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pPr/>
              <a:t>2022/4/9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pPr/>
              <a:t>‹#›</a:t>
            </a:fld>
            <a:endParaRPr lang="zh-CN" altLang="en-US"/>
          </a:p>
        </p:txBody>
      </p:sp>
    </p:spTree>
    <p:extLst>
      <p:ext uri="{BB962C8B-B14F-4D97-AF65-F5344CB8AC3E}">
        <p14:creationId xmlns:p14="http://schemas.microsoft.com/office/powerpoint/2010/main" val="148587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48E3-EB4E-4EDF-B907-924C58C940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59254F-6D72-4CDC-BE4E-8D9515EB9D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03DA51-3C18-489F-80F0-E946A16E70DC}"/>
              </a:ext>
            </a:extLst>
          </p:cNvPr>
          <p:cNvSpPr>
            <a:spLocks noGrp="1"/>
          </p:cNvSpPr>
          <p:nvPr>
            <p:ph type="dt" sz="half" idx="10"/>
          </p:nvPr>
        </p:nvSpPr>
        <p:spPr/>
        <p:txBody>
          <a:bodyPr/>
          <a:lstStyle/>
          <a:p>
            <a:fld id="{184EA633-FC84-4668-A0C3-E9E49D0E75FB}" type="datetimeFigureOut">
              <a:rPr lang="zh-CN" altLang="en-US" smtClean="0"/>
              <a:t>2022/4/9</a:t>
            </a:fld>
            <a:endParaRPr lang="zh-CN" altLang="en-US"/>
          </a:p>
        </p:txBody>
      </p:sp>
      <p:sp>
        <p:nvSpPr>
          <p:cNvPr id="5" name="页脚占位符 4">
            <a:extLst>
              <a:ext uri="{FF2B5EF4-FFF2-40B4-BE49-F238E27FC236}">
                <a16:creationId xmlns:a16="http://schemas.microsoft.com/office/drawing/2014/main" id="{BDE7CC7D-027D-467A-9041-E073E2694F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C7C4FF-F270-40D8-B4DD-E67B4030D993}"/>
              </a:ext>
            </a:extLst>
          </p:cNvPr>
          <p:cNvSpPr>
            <a:spLocks noGrp="1"/>
          </p:cNvSpPr>
          <p:nvPr>
            <p:ph type="sldNum" sz="quarter" idx="12"/>
          </p:nvPr>
        </p:nvSpPr>
        <p:spPr/>
        <p:txBody>
          <a:bodyPr/>
          <a:lstStyle/>
          <a:p>
            <a:fld id="{CD4EC2E0-E59B-451C-B525-EBF2CB79EB27}" type="slidenum">
              <a:rPr lang="zh-CN" altLang="en-US" smtClean="0"/>
              <a:t>‹#›</a:t>
            </a:fld>
            <a:endParaRPr lang="zh-CN" altLang="en-US"/>
          </a:p>
        </p:txBody>
      </p:sp>
    </p:spTree>
    <p:extLst>
      <p:ext uri="{BB962C8B-B14F-4D97-AF65-F5344CB8AC3E}">
        <p14:creationId xmlns:p14="http://schemas.microsoft.com/office/powerpoint/2010/main" val="23652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16767-D4C1-4802-9201-7718C1DBB15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13F7A21-E824-4799-B07F-91E345BAC1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7E3BFFE-16B5-46A4-925B-4F1929E49CA5}"/>
              </a:ext>
            </a:extLst>
          </p:cNvPr>
          <p:cNvSpPr>
            <a:spLocks noGrp="1"/>
          </p:cNvSpPr>
          <p:nvPr>
            <p:ph type="dt" sz="half" idx="10"/>
          </p:nvPr>
        </p:nvSpPr>
        <p:spPr/>
        <p:txBody>
          <a:bodyPr/>
          <a:lstStyle/>
          <a:p>
            <a:fld id="{184EA633-FC84-4668-A0C3-E9E49D0E75FB}" type="datetimeFigureOut">
              <a:rPr lang="zh-CN" altLang="en-US" smtClean="0"/>
              <a:t>2022/4/9</a:t>
            </a:fld>
            <a:endParaRPr lang="zh-CN" altLang="en-US"/>
          </a:p>
        </p:txBody>
      </p:sp>
      <p:sp>
        <p:nvSpPr>
          <p:cNvPr id="5" name="页脚占位符 4">
            <a:extLst>
              <a:ext uri="{FF2B5EF4-FFF2-40B4-BE49-F238E27FC236}">
                <a16:creationId xmlns:a16="http://schemas.microsoft.com/office/drawing/2014/main" id="{FB5253F9-E395-4591-B865-D05DD79CFF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4DC531-1622-4328-926B-6FAA8CE66D25}"/>
              </a:ext>
            </a:extLst>
          </p:cNvPr>
          <p:cNvSpPr>
            <a:spLocks noGrp="1"/>
          </p:cNvSpPr>
          <p:nvPr>
            <p:ph type="sldNum" sz="quarter" idx="12"/>
          </p:nvPr>
        </p:nvSpPr>
        <p:spPr/>
        <p:txBody>
          <a:bodyPr/>
          <a:lstStyle/>
          <a:p>
            <a:fld id="{CD4EC2E0-E59B-451C-B525-EBF2CB79EB27}" type="slidenum">
              <a:rPr lang="zh-CN" altLang="en-US" smtClean="0"/>
              <a:t>‹#›</a:t>
            </a:fld>
            <a:endParaRPr lang="zh-CN" altLang="en-US"/>
          </a:p>
        </p:txBody>
      </p:sp>
    </p:spTree>
    <p:extLst>
      <p:ext uri="{BB962C8B-B14F-4D97-AF65-F5344CB8AC3E}">
        <p14:creationId xmlns:p14="http://schemas.microsoft.com/office/powerpoint/2010/main" val="2214041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A4DE3-9176-4329-BA9B-A68A3E9DACC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9EB40F-83C0-498D-942D-41C889EAC7A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E76F315-62C0-492C-A00F-B45B2BD1B15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A772E83-36F7-48A1-B407-5DC063A2F014}"/>
              </a:ext>
            </a:extLst>
          </p:cNvPr>
          <p:cNvSpPr>
            <a:spLocks noGrp="1"/>
          </p:cNvSpPr>
          <p:nvPr>
            <p:ph type="dt" sz="half" idx="10"/>
          </p:nvPr>
        </p:nvSpPr>
        <p:spPr/>
        <p:txBody>
          <a:bodyPr/>
          <a:lstStyle/>
          <a:p>
            <a:fld id="{184EA633-FC84-4668-A0C3-E9E49D0E75FB}" type="datetimeFigureOut">
              <a:rPr lang="zh-CN" altLang="en-US" smtClean="0"/>
              <a:t>2022/4/9</a:t>
            </a:fld>
            <a:endParaRPr lang="zh-CN" altLang="en-US"/>
          </a:p>
        </p:txBody>
      </p:sp>
      <p:sp>
        <p:nvSpPr>
          <p:cNvPr id="6" name="页脚占位符 5">
            <a:extLst>
              <a:ext uri="{FF2B5EF4-FFF2-40B4-BE49-F238E27FC236}">
                <a16:creationId xmlns:a16="http://schemas.microsoft.com/office/drawing/2014/main" id="{446FC709-CFAD-479C-A854-597211BA30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06FB2E-53C6-45C8-8468-4B18ED440049}"/>
              </a:ext>
            </a:extLst>
          </p:cNvPr>
          <p:cNvSpPr>
            <a:spLocks noGrp="1"/>
          </p:cNvSpPr>
          <p:nvPr>
            <p:ph type="sldNum" sz="quarter" idx="12"/>
          </p:nvPr>
        </p:nvSpPr>
        <p:spPr/>
        <p:txBody>
          <a:bodyPr/>
          <a:lstStyle/>
          <a:p>
            <a:fld id="{CD4EC2E0-E59B-451C-B525-EBF2CB79EB27}" type="slidenum">
              <a:rPr lang="zh-CN" altLang="en-US" smtClean="0"/>
              <a:t>‹#›</a:t>
            </a:fld>
            <a:endParaRPr lang="zh-CN" altLang="en-US"/>
          </a:p>
        </p:txBody>
      </p:sp>
    </p:spTree>
    <p:extLst>
      <p:ext uri="{BB962C8B-B14F-4D97-AF65-F5344CB8AC3E}">
        <p14:creationId xmlns:p14="http://schemas.microsoft.com/office/powerpoint/2010/main" val="2399173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C4F2F-0D11-4EEE-82D0-3A97F6657F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DD96AB-93D4-4D57-AE3C-8844C49144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73003DE-9A75-4F65-BCE9-E2ECD0F0094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DA77769-9508-4850-89CB-96C7C74A8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9DCE625-4EA5-43FA-82B2-287F8A52FE1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1DB4159-5CC0-4602-8CF8-97FFD625260D}"/>
              </a:ext>
            </a:extLst>
          </p:cNvPr>
          <p:cNvSpPr>
            <a:spLocks noGrp="1"/>
          </p:cNvSpPr>
          <p:nvPr>
            <p:ph type="dt" sz="half" idx="10"/>
          </p:nvPr>
        </p:nvSpPr>
        <p:spPr/>
        <p:txBody>
          <a:bodyPr/>
          <a:lstStyle/>
          <a:p>
            <a:fld id="{184EA633-FC84-4668-A0C3-E9E49D0E75FB}" type="datetimeFigureOut">
              <a:rPr lang="zh-CN" altLang="en-US" smtClean="0"/>
              <a:t>2022/4/9</a:t>
            </a:fld>
            <a:endParaRPr lang="zh-CN" altLang="en-US"/>
          </a:p>
        </p:txBody>
      </p:sp>
      <p:sp>
        <p:nvSpPr>
          <p:cNvPr id="8" name="页脚占位符 7">
            <a:extLst>
              <a:ext uri="{FF2B5EF4-FFF2-40B4-BE49-F238E27FC236}">
                <a16:creationId xmlns:a16="http://schemas.microsoft.com/office/drawing/2014/main" id="{7AB79D67-998C-492A-8C88-88B70E448C6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FF8B71F-4884-42C8-8E15-ABF934B44476}"/>
              </a:ext>
            </a:extLst>
          </p:cNvPr>
          <p:cNvSpPr>
            <a:spLocks noGrp="1"/>
          </p:cNvSpPr>
          <p:nvPr>
            <p:ph type="sldNum" sz="quarter" idx="12"/>
          </p:nvPr>
        </p:nvSpPr>
        <p:spPr/>
        <p:txBody>
          <a:bodyPr/>
          <a:lstStyle/>
          <a:p>
            <a:fld id="{CD4EC2E0-E59B-451C-B525-EBF2CB79EB27}" type="slidenum">
              <a:rPr lang="zh-CN" altLang="en-US" smtClean="0"/>
              <a:t>‹#›</a:t>
            </a:fld>
            <a:endParaRPr lang="zh-CN" altLang="en-US"/>
          </a:p>
        </p:txBody>
      </p:sp>
    </p:spTree>
    <p:extLst>
      <p:ext uri="{BB962C8B-B14F-4D97-AF65-F5344CB8AC3E}">
        <p14:creationId xmlns:p14="http://schemas.microsoft.com/office/powerpoint/2010/main" val="84985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CD8FA-694E-41BE-AFAE-B62F58CE1F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9187BD-F0F9-4D9F-B623-74169FC23091}"/>
              </a:ext>
            </a:extLst>
          </p:cNvPr>
          <p:cNvSpPr>
            <a:spLocks noGrp="1"/>
          </p:cNvSpPr>
          <p:nvPr>
            <p:ph type="dt" sz="half" idx="10"/>
          </p:nvPr>
        </p:nvSpPr>
        <p:spPr/>
        <p:txBody>
          <a:bodyPr/>
          <a:lstStyle/>
          <a:p>
            <a:fld id="{184EA633-FC84-4668-A0C3-E9E49D0E75FB}" type="datetimeFigureOut">
              <a:rPr lang="zh-CN" altLang="en-US" smtClean="0"/>
              <a:t>2022/4/9</a:t>
            </a:fld>
            <a:endParaRPr lang="zh-CN" altLang="en-US"/>
          </a:p>
        </p:txBody>
      </p:sp>
      <p:sp>
        <p:nvSpPr>
          <p:cNvPr id="4" name="页脚占位符 3">
            <a:extLst>
              <a:ext uri="{FF2B5EF4-FFF2-40B4-BE49-F238E27FC236}">
                <a16:creationId xmlns:a16="http://schemas.microsoft.com/office/drawing/2014/main" id="{DE982CF0-A212-4136-B46D-1B767A49C80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F1D916D-609D-423D-951B-7195BBBF8F6E}"/>
              </a:ext>
            </a:extLst>
          </p:cNvPr>
          <p:cNvSpPr>
            <a:spLocks noGrp="1"/>
          </p:cNvSpPr>
          <p:nvPr>
            <p:ph type="sldNum" sz="quarter" idx="12"/>
          </p:nvPr>
        </p:nvSpPr>
        <p:spPr/>
        <p:txBody>
          <a:bodyPr/>
          <a:lstStyle/>
          <a:p>
            <a:fld id="{CD4EC2E0-E59B-451C-B525-EBF2CB79EB27}" type="slidenum">
              <a:rPr lang="zh-CN" altLang="en-US" smtClean="0"/>
              <a:t>‹#›</a:t>
            </a:fld>
            <a:endParaRPr lang="zh-CN" altLang="en-US"/>
          </a:p>
        </p:txBody>
      </p:sp>
    </p:spTree>
    <p:extLst>
      <p:ext uri="{BB962C8B-B14F-4D97-AF65-F5344CB8AC3E}">
        <p14:creationId xmlns:p14="http://schemas.microsoft.com/office/powerpoint/2010/main" val="108782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B094A7-A498-4569-AE77-D2DAE9F9213F}"/>
              </a:ext>
            </a:extLst>
          </p:cNvPr>
          <p:cNvSpPr>
            <a:spLocks noGrp="1"/>
          </p:cNvSpPr>
          <p:nvPr>
            <p:ph type="dt" sz="half" idx="10"/>
          </p:nvPr>
        </p:nvSpPr>
        <p:spPr/>
        <p:txBody>
          <a:bodyPr/>
          <a:lstStyle/>
          <a:p>
            <a:fld id="{184EA633-FC84-4668-A0C3-E9E49D0E75FB}" type="datetimeFigureOut">
              <a:rPr lang="zh-CN" altLang="en-US" smtClean="0"/>
              <a:t>2022/4/9</a:t>
            </a:fld>
            <a:endParaRPr lang="zh-CN" altLang="en-US"/>
          </a:p>
        </p:txBody>
      </p:sp>
      <p:sp>
        <p:nvSpPr>
          <p:cNvPr id="3" name="页脚占位符 2">
            <a:extLst>
              <a:ext uri="{FF2B5EF4-FFF2-40B4-BE49-F238E27FC236}">
                <a16:creationId xmlns:a16="http://schemas.microsoft.com/office/drawing/2014/main" id="{8E20C1EC-9817-4E35-8944-C2F038F06EF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986E9F-1AA8-4F31-88BD-B87A8E88847A}"/>
              </a:ext>
            </a:extLst>
          </p:cNvPr>
          <p:cNvSpPr>
            <a:spLocks noGrp="1"/>
          </p:cNvSpPr>
          <p:nvPr>
            <p:ph type="sldNum" sz="quarter" idx="12"/>
          </p:nvPr>
        </p:nvSpPr>
        <p:spPr/>
        <p:txBody>
          <a:bodyPr/>
          <a:lstStyle/>
          <a:p>
            <a:fld id="{CD4EC2E0-E59B-451C-B525-EBF2CB79EB27}" type="slidenum">
              <a:rPr lang="zh-CN" altLang="en-US" smtClean="0"/>
              <a:t>‹#›</a:t>
            </a:fld>
            <a:endParaRPr lang="zh-CN" altLang="en-US"/>
          </a:p>
        </p:txBody>
      </p:sp>
    </p:spTree>
    <p:extLst>
      <p:ext uri="{BB962C8B-B14F-4D97-AF65-F5344CB8AC3E}">
        <p14:creationId xmlns:p14="http://schemas.microsoft.com/office/powerpoint/2010/main" val="564189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27A26-FC64-43B7-B6D6-3563A9D01B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F8889FA-E4D5-41B4-905F-5FC7E95553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C7B3D5F-6F8A-42E1-98A0-AE017C892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2B9DFE5-C467-4CC1-BD33-D380F6EE4132}"/>
              </a:ext>
            </a:extLst>
          </p:cNvPr>
          <p:cNvSpPr>
            <a:spLocks noGrp="1"/>
          </p:cNvSpPr>
          <p:nvPr>
            <p:ph type="dt" sz="half" idx="10"/>
          </p:nvPr>
        </p:nvSpPr>
        <p:spPr/>
        <p:txBody>
          <a:bodyPr/>
          <a:lstStyle/>
          <a:p>
            <a:fld id="{184EA633-FC84-4668-A0C3-E9E49D0E75FB}" type="datetimeFigureOut">
              <a:rPr lang="zh-CN" altLang="en-US" smtClean="0"/>
              <a:t>2022/4/9</a:t>
            </a:fld>
            <a:endParaRPr lang="zh-CN" altLang="en-US"/>
          </a:p>
        </p:txBody>
      </p:sp>
      <p:sp>
        <p:nvSpPr>
          <p:cNvPr id="6" name="页脚占位符 5">
            <a:extLst>
              <a:ext uri="{FF2B5EF4-FFF2-40B4-BE49-F238E27FC236}">
                <a16:creationId xmlns:a16="http://schemas.microsoft.com/office/drawing/2014/main" id="{3E7FF293-7E3C-4924-ABAD-F15319B4CE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336444-28A7-4D8E-AA6B-49EFF8877B09}"/>
              </a:ext>
            </a:extLst>
          </p:cNvPr>
          <p:cNvSpPr>
            <a:spLocks noGrp="1"/>
          </p:cNvSpPr>
          <p:nvPr>
            <p:ph type="sldNum" sz="quarter" idx="12"/>
          </p:nvPr>
        </p:nvSpPr>
        <p:spPr/>
        <p:txBody>
          <a:bodyPr/>
          <a:lstStyle/>
          <a:p>
            <a:fld id="{CD4EC2E0-E59B-451C-B525-EBF2CB79EB27}" type="slidenum">
              <a:rPr lang="zh-CN" altLang="en-US" smtClean="0"/>
              <a:t>‹#›</a:t>
            </a:fld>
            <a:endParaRPr lang="zh-CN" altLang="en-US"/>
          </a:p>
        </p:txBody>
      </p:sp>
    </p:spTree>
    <p:extLst>
      <p:ext uri="{BB962C8B-B14F-4D97-AF65-F5344CB8AC3E}">
        <p14:creationId xmlns:p14="http://schemas.microsoft.com/office/powerpoint/2010/main" val="370636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4FC6E-E129-4BD6-8C62-8E3BA30CA7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DD94DB-D10A-46AD-A79D-53B49E5FF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5EF631C-C11A-43FA-9BF5-EA682F919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52EAC37-98BC-4ACB-A5A3-CC65B479F9CC}"/>
              </a:ext>
            </a:extLst>
          </p:cNvPr>
          <p:cNvSpPr>
            <a:spLocks noGrp="1"/>
          </p:cNvSpPr>
          <p:nvPr>
            <p:ph type="dt" sz="half" idx="10"/>
          </p:nvPr>
        </p:nvSpPr>
        <p:spPr/>
        <p:txBody>
          <a:bodyPr/>
          <a:lstStyle/>
          <a:p>
            <a:fld id="{184EA633-FC84-4668-A0C3-E9E49D0E75FB}" type="datetimeFigureOut">
              <a:rPr lang="zh-CN" altLang="en-US" smtClean="0"/>
              <a:t>2022/4/9</a:t>
            </a:fld>
            <a:endParaRPr lang="zh-CN" altLang="en-US"/>
          </a:p>
        </p:txBody>
      </p:sp>
      <p:sp>
        <p:nvSpPr>
          <p:cNvPr id="6" name="页脚占位符 5">
            <a:extLst>
              <a:ext uri="{FF2B5EF4-FFF2-40B4-BE49-F238E27FC236}">
                <a16:creationId xmlns:a16="http://schemas.microsoft.com/office/drawing/2014/main" id="{3E58C67B-481D-447D-A672-5EF62966CD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7DCBA9-B7AC-48E2-BDE6-69E3E55651B8}"/>
              </a:ext>
            </a:extLst>
          </p:cNvPr>
          <p:cNvSpPr>
            <a:spLocks noGrp="1"/>
          </p:cNvSpPr>
          <p:nvPr>
            <p:ph type="sldNum" sz="quarter" idx="12"/>
          </p:nvPr>
        </p:nvSpPr>
        <p:spPr/>
        <p:txBody>
          <a:bodyPr/>
          <a:lstStyle/>
          <a:p>
            <a:fld id="{CD4EC2E0-E59B-451C-B525-EBF2CB79EB27}" type="slidenum">
              <a:rPr lang="zh-CN" altLang="en-US" smtClean="0"/>
              <a:t>‹#›</a:t>
            </a:fld>
            <a:endParaRPr lang="zh-CN" altLang="en-US"/>
          </a:p>
        </p:txBody>
      </p:sp>
    </p:spTree>
    <p:extLst>
      <p:ext uri="{BB962C8B-B14F-4D97-AF65-F5344CB8AC3E}">
        <p14:creationId xmlns:p14="http://schemas.microsoft.com/office/powerpoint/2010/main" val="165606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919511-5F3F-40DD-94C4-CA1AEEAAA3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8F294AF-6668-4486-8744-C51D75D691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015EE3-ECEE-443A-989C-911833CE2E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EA633-FC84-4668-A0C3-E9E49D0E75FB}" type="datetimeFigureOut">
              <a:rPr lang="zh-CN" altLang="en-US" smtClean="0"/>
              <a:t>2022/4/9</a:t>
            </a:fld>
            <a:endParaRPr lang="zh-CN" altLang="en-US"/>
          </a:p>
        </p:txBody>
      </p:sp>
      <p:sp>
        <p:nvSpPr>
          <p:cNvPr id="5" name="页脚占位符 4">
            <a:extLst>
              <a:ext uri="{FF2B5EF4-FFF2-40B4-BE49-F238E27FC236}">
                <a16:creationId xmlns:a16="http://schemas.microsoft.com/office/drawing/2014/main" id="{F7263CCD-5013-49D9-8A17-3194DC6E4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54EAE27-80F7-45CD-80B4-B7FDD5DD3C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EC2E0-E59B-451C-B525-EBF2CB79EB27}" type="slidenum">
              <a:rPr lang="zh-CN" altLang="en-US" smtClean="0"/>
              <a:t>‹#›</a:t>
            </a:fld>
            <a:endParaRPr lang="zh-CN" altLang="en-US"/>
          </a:p>
        </p:txBody>
      </p:sp>
    </p:spTree>
    <p:extLst>
      <p:ext uri="{BB962C8B-B14F-4D97-AF65-F5344CB8AC3E}">
        <p14:creationId xmlns:p14="http://schemas.microsoft.com/office/powerpoint/2010/main" val="2058450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20.emf"/><Relationship Id="rId4" Type="http://schemas.openxmlformats.org/officeDocument/2006/relationships/package" Target="../embeddings/Microsoft_Visio_Drawing2.vsdx"/></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1.webp"/><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2.emf"/><Relationship Id="rId5" Type="http://schemas.openxmlformats.org/officeDocument/2006/relationships/package" Target="../embeddings/Microsoft_Visio_Drawing3.vsdx"/><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Visio_Drawing.vsdx"/></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package" Target="../embeddings/Microsoft_Visio_Drawing1.vsdx"/></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5791199" y="527669"/>
            <a:ext cx="609600" cy="791981"/>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p>
        </p:txBody>
      </p:sp>
      <p:sp>
        <p:nvSpPr>
          <p:cNvPr id="22" name="TextBox 21"/>
          <p:cNvSpPr txBox="1"/>
          <p:nvPr/>
        </p:nvSpPr>
        <p:spPr>
          <a:xfrm>
            <a:off x="673028" y="2282047"/>
            <a:ext cx="10845942" cy="830997"/>
          </a:xfrm>
          <a:prstGeom prst="rect">
            <a:avLst/>
          </a:prstGeom>
          <a:noFill/>
        </p:spPr>
        <p:txBody>
          <a:bodyPr wrap="square" rtlCol="0">
            <a:spAutoFit/>
          </a:bodyPr>
          <a:lstStyle/>
          <a:p>
            <a:pPr algn="ctr"/>
            <a:r>
              <a:rPr lang="zh-CN" altLang="en-US" sz="4800" b="1" dirty="0">
                <a:solidFill>
                  <a:srgbClr val="1983B7"/>
                </a:solidFill>
                <a:latin typeface="微软雅黑" panose="020B0503020204020204" pitchFamily="34" charset="-122"/>
                <a:ea typeface="微软雅黑" panose="020B0503020204020204" pitchFamily="34" charset="-122"/>
                <a:cs typeface="Microsoft JhengHei Light" panose="020B0304030504040204" pitchFamily="34" charset="-122"/>
              </a:rPr>
              <a:t>仿真实现作业管理与虚页存储管理</a:t>
            </a:r>
          </a:p>
        </p:txBody>
      </p:sp>
      <p:sp>
        <p:nvSpPr>
          <p:cNvPr id="23" name="圆角矩形 22"/>
          <p:cNvSpPr/>
          <p:nvPr/>
        </p:nvSpPr>
        <p:spPr>
          <a:xfrm>
            <a:off x="3936165" y="4890221"/>
            <a:ext cx="4319667" cy="46166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itchFamily="34" charset="0"/>
              <a:buNone/>
            </a:pPr>
            <a:r>
              <a:rPr lang="zh-CN" altLang="en-US" sz="2400" dirty="0"/>
              <a:t>汇报人：郭晗  班级：计科</a:t>
            </a:r>
            <a:r>
              <a:rPr lang="en-US" altLang="zh-CN" sz="2400" dirty="0"/>
              <a:t>191</a:t>
            </a:r>
            <a:endParaRPr lang="zh-CN" altLang="en-US" sz="2400" dirty="0"/>
          </a:p>
        </p:txBody>
      </p:sp>
      <p:grpSp>
        <p:nvGrpSpPr>
          <p:cNvPr id="21" name="组合 20"/>
          <p:cNvGrpSpPr/>
          <p:nvPr/>
        </p:nvGrpSpPr>
        <p:grpSpPr>
          <a:xfrm>
            <a:off x="53619" y="4293096"/>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1A5BDB33-35C8-476B-8A46-E293C996E14A}"/>
              </a:ext>
            </a:extLst>
          </p:cNvPr>
          <p:cNvGrpSpPr/>
          <p:nvPr/>
        </p:nvGrpSpPr>
        <p:grpSpPr>
          <a:xfrm>
            <a:off x="-29029" y="429703"/>
            <a:ext cx="12219442" cy="842182"/>
            <a:chOff x="-29029" y="458731"/>
            <a:chExt cx="12219442" cy="842182"/>
          </a:xfrm>
        </p:grpSpPr>
        <p:sp>
          <p:nvSpPr>
            <p:cNvPr id="31" name="矩形 30">
              <a:extLst>
                <a:ext uri="{FF2B5EF4-FFF2-40B4-BE49-F238E27FC236}">
                  <a16:creationId xmlns:a16="http://schemas.microsoft.com/office/drawing/2014/main" id="{C77D3539-6804-4311-9834-757FCCE053B3}"/>
                </a:ext>
              </a:extLst>
            </p:cNvPr>
            <p:cNvSpPr/>
            <p:nvPr/>
          </p:nvSpPr>
          <p:spPr>
            <a:xfrm flipH="1">
              <a:off x="-29029" y="1229948"/>
              <a:ext cx="12219442" cy="70965"/>
            </a:xfrm>
            <a:prstGeom prst="rect">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6469DC81-3925-4B6F-AA87-9AD282F7D15E}"/>
                </a:ext>
              </a:extLst>
            </p:cNvPr>
            <p:cNvGrpSpPr/>
            <p:nvPr/>
          </p:nvGrpSpPr>
          <p:grpSpPr>
            <a:xfrm>
              <a:off x="4188838" y="458731"/>
              <a:ext cx="1696598" cy="538601"/>
              <a:chOff x="5043488" y="414338"/>
              <a:chExt cx="1696598" cy="538601"/>
            </a:xfrm>
          </p:grpSpPr>
          <p:sp>
            <p:nvSpPr>
              <p:cNvPr id="33" name="矩形 3">
                <a:extLst>
                  <a:ext uri="{FF2B5EF4-FFF2-40B4-BE49-F238E27FC236}">
                    <a16:creationId xmlns:a16="http://schemas.microsoft.com/office/drawing/2014/main" id="{9B0AEB2E-E4F8-4AB8-9625-781A42225822}"/>
                  </a:ext>
                </a:extLst>
              </p:cNvPr>
              <p:cNvSpPr/>
              <p:nvPr/>
            </p:nvSpPr>
            <p:spPr>
              <a:xfrm>
                <a:off x="5667375" y="414338"/>
                <a:ext cx="1072711" cy="538601"/>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accent1"/>
                    </a:solidFill>
                    <a:latin typeface="Arial" panose="020B0604020202020204" pitchFamily="34" charset="0"/>
                    <a:ea typeface="微软雅黑" panose="020B0503020204020204" pitchFamily="34" charset="-122"/>
                    <a:sym typeface="Arial" panose="020B0604020202020204" pitchFamily="34" charset="0"/>
                  </a:rPr>
                  <a:t>MMU</a:t>
                </a:r>
              </a:p>
            </p:txBody>
          </p:sp>
          <p:grpSp>
            <p:nvGrpSpPr>
              <p:cNvPr id="34" name="组合 26">
                <a:extLst>
                  <a:ext uri="{FF2B5EF4-FFF2-40B4-BE49-F238E27FC236}">
                    <a16:creationId xmlns:a16="http://schemas.microsoft.com/office/drawing/2014/main" id="{FF6EB785-ADAE-4C1F-850C-8D055551E12A}"/>
                  </a:ext>
                </a:extLst>
              </p:cNvPr>
              <p:cNvGrpSpPr/>
              <p:nvPr/>
            </p:nvGrpSpPr>
            <p:grpSpPr>
              <a:xfrm>
                <a:off x="5043488" y="468313"/>
                <a:ext cx="263525" cy="395288"/>
                <a:chOff x="0" y="-109880"/>
                <a:chExt cx="213756" cy="427513"/>
              </a:xfrm>
            </p:grpSpPr>
            <p:sp>
              <p:nvSpPr>
                <p:cNvPr id="35" name="直接连接符 27">
                  <a:extLst>
                    <a:ext uri="{FF2B5EF4-FFF2-40B4-BE49-F238E27FC236}">
                      <a16:creationId xmlns:a16="http://schemas.microsoft.com/office/drawing/2014/main" id="{933BE976-844B-46C1-8AAA-12C92569124A}"/>
                    </a:ext>
                  </a:extLst>
                </p:cNvPr>
                <p:cNvSpPr/>
                <p:nvPr/>
              </p:nvSpPr>
              <p:spPr>
                <a:xfrm>
                  <a:off x="0" y="-109880"/>
                  <a:ext cx="213756" cy="213756"/>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sp>
              <p:nvSpPr>
                <p:cNvPr id="36" name="直接连接符 28">
                  <a:extLst>
                    <a:ext uri="{FF2B5EF4-FFF2-40B4-BE49-F238E27FC236}">
                      <a16:creationId xmlns:a16="http://schemas.microsoft.com/office/drawing/2014/main" id="{6DD91F3F-08DC-47A7-88B9-8B6D8ECFC19B}"/>
                    </a:ext>
                  </a:extLst>
                </p:cNvPr>
                <p:cNvSpPr/>
                <p:nvPr/>
              </p:nvSpPr>
              <p:spPr>
                <a:xfrm flipH="1">
                  <a:off x="0" y="103876"/>
                  <a:ext cx="213756" cy="213757"/>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grpSp>
        </p:grpSp>
      </p:grpSp>
      <p:sp>
        <p:nvSpPr>
          <p:cNvPr id="38" name="文本框 37">
            <a:extLst>
              <a:ext uri="{FF2B5EF4-FFF2-40B4-BE49-F238E27FC236}">
                <a16:creationId xmlns:a16="http://schemas.microsoft.com/office/drawing/2014/main" id="{CBD8DD6D-2C2E-44C4-8013-DD99414D8B62}"/>
              </a:ext>
            </a:extLst>
          </p:cNvPr>
          <p:cNvSpPr txBox="1"/>
          <p:nvPr/>
        </p:nvSpPr>
        <p:spPr>
          <a:xfrm>
            <a:off x="1466886" y="1603424"/>
            <a:ext cx="8837100" cy="1323439"/>
          </a:xfrm>
          <a:prstGeom prst="rect">
            <a:avLst/>
          </a:prstGeom>
          <a:noFill/>
          <a:ln w="9525">
            <a:noFill/>
          </a:ln>
        </p:spPr>
        <p:txBody>
          <a:bodyPr wrap="square">
            <a:spAutoFit/>
          </a:bodyPr>
          <a:lstStyle/>
          <a:p>
            <a:pPr indent="304800"/>
            <a:r>
              <a:rPr lang="zh-CN" sz="2000" b="0" dirty="0">
                <a:solidFill>
                  <a:srgbClr val="000000"/>
                </a:solidFill>
                <a:ea typeface="宋体" panose="02010600030101010101" pitchFamily="2" charset="-122"/>
              </a:rPr>
              <a:t>MMU位于CPU内部，可以假想为一个进程的所需要的资源都放在虚拟地址空间里面，而CPU在取指令时，机器指令中的地址码部分为虚拟地址（线性地址），需要经过MMU转换成为内存地址，才能进行取指令。MMU则实现了包括从逻辑地址到虚拟地址（线性地址）再到内存地址的变换过程。</a:t>
            </a:r>
            <a:endParaRPr lang="zh-CN" altLang="en-US" sz="2000" b="0" dirty="0">
              <a:solidFill>
                <a:srgbClr val="000000"/>
              </a:solidFill>
              <a:ea typeface="宋体" panose="02010600030101010101" pitchFamily="2" charset="-122"/>
            </a:endParaRPr>
          </a:p>
        </p:txBody>
      </p:sp>
      <p:sp>
        <p:nvSpPr>
          <p:cNvPr id="40" name="圆角矩形 3">
            <a:extLst>
              <a:ext uri="{FF2B5EF4-FFF2-40B4-BE49-F238E27FC236}">
                <a16:creationId xmlns:a16="http://schemas.microsoft.com/office/drawing/2014/main" id="{CA2F1D42-7AF1-45A3-9341-67510647BCDA}"/>
              </a:ext>
            </a:extLst>
          </p:cNvPr>
          <p:cNvSpPr>
            <a:spLocks noChangeArrowheads="1"/>
          </p:cNvSpPr>
          <p:nvPr/>
        </p:nvSpPr>
        <p:spPr bwMode="auto">
          <a:xfrm>
            <a:off x="407963" y="3979626"/>
            <a:ext cx="4044400" cy="1478640"/>
          </a:xfrm>
          <a:prstGeom prst="roundRect">
            <a:avLst>
              <a:gd name="adj" fmla="val 9083"/>
            </a:avLst>
          </a:prstGeom>
          <a:noFill/>
          <a:ln w="12700">
            <a:solidFill>
              <a:srgbClr val="ADBACA"/>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1" name="矩形 4">
            <a:extLst>
              <a:ext uri="{FF2B5EF4-FFF2-40B4-BE49-F238E27FC236}">
                <a16:creationId xmlns:a16="http://schemas.microsoft.com/office/drawing/2014/main" id="{8CE44765-70D7-4010-9422-DEF350E44895}"/>
              </a:ext>
            </a:extLst>
          </p:cNvPr>
          <p:cNvSpPr>
            <a:spLocks noChangeArrowheads="1"/>
          </p:cNvSpPr>
          <p:nvPr/>
        </p:nvSpPr>
        <p:spPr bwMode="auto">
          <a:xfrm>
            <a:off x="579514" y="4305997"/>
            <a:ext cx="3626685" cy="10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2400" dirty="0">
                <a:latin typeface="宋体" panose="02010600030101010101" pitchFamily="2" charset="-122"/>
                <a:sym typeface="Arial" panose="020B0604020202020204" pitchFamily="34" charset="0"/>
              </a:rPr>
              <a:t>逻辑地址转换为物理地址</a:t>
            </a:r>
            <a:endParaRPr lang="en-US" altLang="zh-CN" sz="2400" dirty="0">
              <a:latin typeface="宋体" panose="02010600030101010101" pitchFamily="2" charset="-122"/>
              <a:sym typeface="Arial" panose="020B0604020202020204" pitchFamily="34" charset="0"/>
            </a:endParaRPr>
          </a:p>
          <a:p>
            <a:pPr>
              <a:lnSpc>
                <a:spcPct val="120000"/>
              </a:lnSpc>
              <a:spcBef>
                <a:spcPct val="20000"/>
              </a:spcBef>
            </a:pPr>
            <a:r>
              <a:rPr lang="zh-CN" altLang="en-US" sz="2400" dirty="0">
                <a:latin typeface="宋体" panose="02010600030101010101" pitchFamily="2" charset="-122"/>
                <a:sym typeface="Arial" panose="020B0604020202020204" pitchFamily="34" charset="0"/>
              </a:rPr>
              <a:t>检索与更新快表部分</a:t>
            </a:r>
          </a:p>
        </p:txBody>
      </p:sp>
      <p:sp>
        <p:nvSpPr>
          <p:cNvPr id="48" name="圆角矩形 7">
            <a:extLst>
              <a:ext uri="{FF2B5EF4-FFF2-40B4-BE49-F238E27FC236}">
                <a16:creationId xmlns:a16="http://schemas.microsoft.com/office/drawing/2014/main" id="{9D93B5B5-8B9C-4527-BD1D-B73379837389}"/>
              </a:ext>
            </a:extLst>
          </p:cNvPr>
          <p:cNvSpPr>
            <a:spLocks noChangeArrowheads="1"/>
          </p:cNvSpPr>
          <p:nvPr/>
        </p:nvSpPr>
        <p:spPr bwMode="auto">
          <a:xfrm>
            <a:off x="877313" y="3744676"/>
            <a:ext cx="3279775" cy="461963"/>
          </a:xfrm>
          <a:prstGeom prst="roundRect">
            <a:avLst>
              <a:gd name="adj" fmla="val 16667"/>
            </a:avLst>
          </a:prstGeom>
          <a:solidFill>
            <a:srgbClr val="1983B7"/>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9" name="文本框 8">
            <a:extLst>
              <a:ext uri="{FF2B5EF4-FFF2-40B4-BE49-F238E27FC236}">
                <a16:creationId xmlns:a16="http://schemas.microsoft.com/office/drawing/2014/main" id="{325AFAAC-F1E0-4813-8100-741BA2904354}"/>
              </a:ext>
            </a:extLst>
          </p:cNvPr>
          <p:cNvSpPr txBox="1">
            <a:spLocks noChangeArrowheads="1"/>
          </p:cNvSpPr>
          <p:nvPr/>
        </p:nvSpPr>
        <p:spPr bwMode="auto">
          <a:xfrm>
            <a:off x="1031575" y="3831564"/>
            <a:ext cx="279717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MMU</a:t>
            </a: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主要功能</a:t>
            </a:r>
          </a:p>
        </p:txBody>
      </p:sp>
      <p:pic>
        <p:nvPicPr>
          <p:cNvPr id="3" name="图片 2">
            <a:extLst>
              <a:ext uri="{FF2B5EF4-FFF2-40B4-BE49-F238E27FC236}">
                <a16:creationId xmlns:a16="http://schemas.microsoft.com/office/drawing/2014/main" id="{C429044D-8179-4BD0-AED3-4148D793ABD3}"/>
              </a:ext>
            </a:extLst>
          </p:cNvPr>
          <p:cNvPicPr>
            <a:picLocks noChangeAspect="1"/>
          </p:cNvPicPr>
          <p:nvPr/>
        </p:nvPicPr>
        <p:blipFill>
          <a:blip r:embed="rId3"/>
          <a:stretch>
            <a:fillRect/>
          </a:stretch>
        </p:blipFill>
        <p:spPr>
          <a:xfrm>
            <a:off x="4623914" y="3464141"/>
            <a:ext cx="7252098" cy="26987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250"/>
                                        <p:tgtEl>
                                          <p:spTgt spid="40"/>
                                        </p:tgtEl>
                                      </p:cBhvr>
                                    </p:animEffect>
                                    <p:anim calcmode="lin" valueType="num">
                                      <p:cBhvr>
                                        <p:cTn id="8" dur="250" fill="hold"/>
                                        <p:tgtEl>
                                          <p:spTgt spid="40"/>
                                        </p:tgtEl>
                                        <p:attrNameLst>
                                          <p:attrName>ppt_x</p:attrName>
                                        </p:attrNameLst>
                                      </p:cBhvr>
                                      <p:tavLst>
                                        <p:tav tm="0">
                                          <p:val>
                                            <p:strVal val="#ppt_x"/>
                                          </p:val>
                                        </p:tav>
                                        <p:tav tm="100000">
                                          <p:val>
                                            <p:strVal val="#ppt_x"/>
                                          </p:val>
                                        </p:tav>
                                      </p:tavLst>
                                    </p:anim>
                                    <p:anim calcmode="lin" valueType="num">
                                      <p:cBhvr>
                                        <p:cTn id="9" dur="25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250"/>
                                        <p:tgtEl>
                                          <p:spTgt spid="41"/>
                                        </p:tgtEl>
                                      </p:cBhvr>
                                    </p:animEffect>
                                    <p:anim calcmode="lin" valueType="num">
                                      <p:cBhvr>
                                        <p:cTn id="13" dur="250" fill="hold"/>
                                        <p:tgtEl>
                                          <p:spTgt spid="41"/>
                                        </p:tgtEl>
                                        <p:attrNameLst>
                                          <p:attrName>ppt_x</p:attrName>
                                        </p:attrNameLst>
                                      </p:cBhvr>
                                      <p:tavLst>
                                        <p:tav tm="0">
                                          <p:val>
                                            <p:strVal val="#ppt_x"/>
                                          </p:val>
                                        </p:tav>
                                        <p:tav tm="100000">
                                          <p:val>
                                            <p:strVal val="#ppt_x"/>
                                          </p:val>
                                        </p:tav>
                                      </p:tavLst>
                                    </p:anim>
                                    <p:anim calcmode="lin" valueType="num">
                                      <p:cBhvr>
                                        <p:cTn id="14" dur="25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250"/>
                                        <p:tgtEl>
                                          <p:spTgt spid="48"/>
                                        </p:tgtEl>
                                      </p:cBhvr>
                                    </p:animEffect>
                                    <p:anim calcmode="lin" valueType="num">
                                      <p:cBhvr>
                                        <p:cTn id="18" dur="250" fill="hold"/>
                                        <p:tgtEl>
                                          <p:spTgt spid="48"/>
                                        </p:tgtEl>
                                        <p:attrNameLst>
                                          <p:attrName>ppt_x</p:attrName>
                                        </p:attrNameLst>
                                      </p:cBhvr>
                                      <p:tavLst>
                                        <p:tav tm="0">
                                          <p:val>
                                            <p:strVal val="#ppt_x"/>
                                          </p:val>
                                        </p:tav>
                                        <p:tav tm="100000">
                                          <p:val>
                                            <p:strVal val="#ppt_x"/>
                                          </p:val>
                                        </p:tav>
                                      </p:tavLst>
                                    </p:anim>
                                    <p:anim calcmode="lin" valueType="num">
                                      <p:cBhvr>
                                        <p:cTn id="19" dur="250" fill="hold"/>
                                        <p:tgtEl>
                                          <p:spTgt spid="4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250"/>
                                        <p:tgtEl>
                                          <p:spTgt spid="49"/>
                                        </p:tgtEl>
                                      </p:cBhvr>
                                    </p:animEffect>
                                    <p:anim calcmode="lin" valueType="num">
                                      <p:cBhvr>
                                        <p:cTn id="23" dur="250" fill="hold"/>
                                        <p:tgtEl>
                                          <p:spTgt spid="49"/>
                                        </p:tgtEl>
                                        <p:attrNameLst>
                                          <p:attrName>ppt_x</p:attrName>
                                        </p:attrNameLst>
                                      </p:cBhvr>
                                      <p:tavLst>
                                        <p:tav tm="0">
                                          <p:val>
                                            <p:strVal val="#ppt_x"/>
                                          </p:val>
                                        </p:tav>
                                        <p:tav tm="100000">
                                          <p:val>
                                            <p:strVal val="#ppt_x"/>
                                          </p:val>
                                        </p:tav>
                                      </p:tavLst>
                                    </p:anim>
                                    <p:anim calcmode="lin" valueType="num">
                                      <p:cBhvr>
                                        <p:cTn id="24" dur="25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p:bldP spid="48" grpId="0" bldLvl="0" animBg="1"/>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6098094" y="3569059"/>
            <a:ext cx="2980303" cy="2790187"/>
          </a:xfrm>
          <a:prstGeom prst="rect">
            <a:avLst/>
          </a:prstGeom>
        </p:spPr>
        <p:txBody>
          <a:bodyPr wrap="none">
            <a:spAutoFit/>
          </a:bodyPr>
          <a:lstStyle/>
          <a:p>
            <a:pPr marL="228594" indent="-228594">
              <a:lnSpc>
                <a:spcPct val="150000"/>
              </a:lnSpc>
              <a:buFont typeface="Wingdings" pitchFamily="2" charset="2"/>
              <a:buChar char="ü"/>
            </a:pPr>
            <a:r>
              <a:rPr lang="en-US" altLang="zh-CN" sz="2000" dirty="0">
                <a:ln w="6350">
                  <a:noFill/>
                </a:ln>
                <a:latin typeface="宋体" panose="02010600030101010101" pitchFamily="2" charset="-122"/>
                <a:ea typeface="宋体" panose="02010600030101010101" pitchFamily="2" charset="-122"/>
              </a:rPr>
              <a:t>PCB</a:t>
            </a:r>
          </a:p>
          <a:p>
            <a:pPr marL="228594" indent="-228594">
              <a:lnSpc>
                <a:spcPct val="150000"/>
              </a:lnSpc>
              <a:buFont typeface="Wingdings" pitchFamily="2" charset="2"/>
              <a:buChar char="ü"/>
            </a:pPr>
            <a:r>
              <a:rPr lang="en-US" altLang="zh-CN" sz="2000" dirty="0">
                <a:ln w="6350">
                  <a:noFill/>
                </a:ln>
                <a:latin typeface="宋体" panose="02010600030101010101" pitchFamily="2" charset="-122"/>
                <a:ea typeface="宋体" panose="02010600030101010101" pitchFamily="2" charset="-122"/>
              </a:rPr>
              <a:t>JCB</a:t>
            </a:r>
          </a:p>
          <a:p>
            <a:pPr marL="228594" indent="-228594">
              <a:lnSpc>
                <a:spcPct val="150000"/>
              </a:lnSpc>
              <a:buFont typeface="Wingdings" pitchFamily="2" charset="2"/>
              <a:buChar char="ü"/>
            </a:pPr>
            <a:r>
              <a:rPr lang="en-US" altLang="zh-CN" sz="2000" dirty="0">
                <a:ln w="6350">
                  <a:noFill/>
                </a:ln>
                <a:latin typeface="宋体" panose="02010600030101010101" pitchFamily="2" charset="-122"/>
                <a:ea typeface="宋体" panose="02010600030101010101" pitchFamily="2" charset="-122"/>
              </a:rPr>
              <a:t>TLB</a:t>
            </a:r>
            <a:r>
              <a:rPr lang="zh-CN" altLang="en-US" sz="2000" dirty="0">
                <a:ln w="6350">
                  <a:noFill/>
                </a:ln>
                <a:latin typeface="宋体" panose="02010600030101010101" pitchFamily="2" charset="-122"/>
                <a:ea typeface="宋体" panose="02010600030101010101" pitchFamily="2" charset="-122"/>
              </a:rPr>
              <a:t>快表</a:t>
            </a:r>
          </a:p>
          <a:p>
            <a:pPr marL="228594" indent="-228594">
              <a:lnSpc>
                <a:spcPct val="150000"/>
              </a:lnSpc>
              <a:buFont typeface="Wingdings" pitchFamily="2" charset="2"/>
              <a:buChar char="ü"/>
            </a:pPr>
            <a:r>
              <a:rPr lang="en-US" altLang="zh-CN" sz="2000" dirty="0" err="1">
                <a:ln w="6350">
                  <a:noFill/>
                </a:ln>
                <a:latin typeface="宋体" panose="02010600030101010101" pitchFamily="2" charset="-122"/>
                <a:ea typeface="宋体" panose="02010600030101010101" pitchFamily="2" charset="-122"/>
              </a:rPr>
              <a:t>LogicAddress</a:t>
            </a:r>
            <a:r>
              <a:rPr lang="zh-CN" altLang="en-US" sz="2000" dirty="0">
                <a:ln w="6350">
                  <a:noFill/>
                </a:ln>
                <a:latin typeface="宋体" panose="02010600030101010101" pitchFamily="2" charset="-122"/>
                <a:ea typeface="宋体" panose="02010600030101010101" pitchFamily="2" charset="-122"/>
              </a:rPr>
              <a:t>逻辑地址</a:t>
            </a:r>
            <a:endParaRPr lang="en-US" altLang="zh-CN" sz="2000" dirty="0">
              <a:ln w="6350">
                <a:noFill/>
              </a:ln>
              <a:latin typeface="宋体" panose="02010600030101010101" pitchFamily="2" charset="-122"/>
              <a:ea typeface="宋体" panose="02010600030101010101" pitchFamily="2" charset="-122"/>
            </a:endParaRPr>
          </a:p>
          <a:p>
            <a:pPr marL="228594" indent="-228594">
              <a:lnSpc>
                <a:spcPct val="150000"/>
              </a:lnSpc>
              <a:buFont typeface="Wingdings" pitchFamily="2" charset="2"/>
              <a:buChar char="ü"/>
            </a:pPr>
            <a:r>
              <a:rPr lang="en-US" altLang="zh-CN" sz="2000" dirty="0">
                <a:ln w="6350">
                  <a:noFill/>
                </a:ln>
                <a:latin typeface="宋体" panose="02010600030101010101" pitchFamily="2" charset="-122"/>
                <a:ea typeface="宋体" panose="02010600030101010101" pitchFamily="2" charset="-122"/>
              </a:rPr>
              <a:t>Instruction</a:t>
            </a:r>
            <a:r>
              <a:rPr lang="zh-CN" altLang="en-US" sz="2000" dirty="0">
                <a:ln w="6350">
                  <a:noFill/>
                </a:ln>
                <a:latin typeface="宋体" panose="02010600030101010101" pitchFamily="2" charset="-122"/>
                <a:ea typeface="宋体" panose="02010600030101010101" pitchFamily="2" charset="-122"/>
              </a:rPr>
              <a:t>指令</a:t>
            </a:r>
            <a:endParaRPr lang="en-US" altLang="zh-CN" sz="2000" dirty="0">
              <a:ln w="6350">
                <a:noFill/>
              </a:ln>
              <a:latin typeface="宋体" panose="02010600030101010101" pitchFamily="2" charset="-122"/>
              <a:ea typeface="宋体" panose="02010600030101010101" pitchFamily="2" charset="-122"/>
            </a:endParaRPr>
          </a:p>
          <a:p>
            <a:pPr marL="228594" indent="-228594">
              <a:lnSpc>
                <a:spcPct val="150000"/>
              </a:lnSpc>
              <a:buFont typeface="Wingdings" pitchFamily="2" charset="2"/>
              <a:buChar char="ü"/>
            </a:pPr>
            <a:r>
              <a:rPr lang="en-US" altLang="zh-CN" sz="2000" dirty="0">
                <a:ln w="6350">
                  <a:noFill/>
                </a:ln>
                <a:latin typeface="宋体" panose="02010600030101010101" pitchFamily="2" charset="-122"/>
                <a:ea typeface="宋体" panose="02010600030101010101" pitchFamily="2" charset="-122"/>
              </a:rPr>
              <a:t>Page</a:t>
            </a:r>
            <a:r>
              <a:rPr lang="zh-CN" altLang="en-US" sz="2000" dirty="0">
                <a:ln w="6350">
                  <a:noFill/>
                </a:ln>
                <a:latin typeface="宋体" panose="02010600030101010101" pitchFamily="2" charset="-122"/>
                <a:ea typeface="宋体" panose="02010600030101010101" pitchFamily="2" charset="-122"/>
              </a:rPr>
              <a:t>页表项</a:t>
            </a:r>
            <a:endParaRPr lang="en-US" altLang="zh-CN" sz="2000" dirty="0">
              <a:ln w="6350">
                <a:noFill/>
              </a:ln>
              <a:latin typeface="宋体" panose="02010600030101010101" pitchFamily="2" charset="-122"/>
              <a:ea typeface="宋体" panose="02010600030101010101" pitchFamily="2" charset="-122"/>
            </a:endParaRPr>
          </a:p>
        </p:txBody>
      </p:sp>
      <p:sp>
        <p:nvSpPr>
          <p:cNvPr id="39" name="矩形 38"/>
          <p:cNvSpPr/>
          <p:nvPr/>
        </p:nvSpPr>
        <p:spPr>
          <a:xfrm>
            <a:off x="7152118" y="2760675"/>
            <a:ext cx="3360373" cy="502766"/>
          </a:xfrm>
          <a:prstGeom prst="rect">
            <a:avLst/>
          </a:prstGeom>
        </p:spPr>
        <p:txBody>
          <a:bodyPr wrap="square">
            <a:spAutoFit/>
          </a:bodyPr>
          <a:lstStyle/>
          <a:p>
            <a:r>
              <a:rPr lang="zh-CN" altLang="en-US" sz="2667" b="1" dirty="0">
                <a:ln w="6350">
                  <a:noFill/>
                </a:ln>
                <a:solidFill>
                  <a:schemeClr val="accent1"/>
                </a:solidFill>
                <a:latin typeface="Impact" pitchFamily="34" charset="0"/>
                <a:ea typeface="微软雅黑" pitchFamily="34" charset="-122"/>
              </a:rPr>
              <a:t>数据结构</a:t>
            </a:r>
          </a:p>
        </p:txBody>
      </p:sp>
      <p:sp>
        <p:nvSpPr>
          <p:cNvPr id="41" name="矩形 40"/>
          <p:cNvSpPr/>
          <p:nvPr/>
        </p:nvSpPr>
        <p:spPr>
          <a:xfrm>
            <a:off x="6098093" y="2387364"/>
            <a:ext cx="1054024" cy="995209"/>
          </a:xfrm>
          <a:prstGeom prst="rect">
            <a:avLst/>
          </a:prstGeom>
        </p:spPr>
        <p:txBody>
          <a:bodyPr wrap="square">
            <a:spAutoFit/>
          </a:bodyPr>
          <a:lstStyle/>
          <a:p>
            <a:pPr algn="ctr"/>
            <a:r>
              <a:rPr lang="en-US" altLang="zh-CN" sz="5867" dirty="0">
                <a:ln w="6350">
                  <a:noFill/>
                </a:ln>
                <a:solidFill>
                  <a:schemeClr val="accent1"/>
                </a:solidFill>
                <a:latin typeface="Impact" pitchFamily="34" charset="0"/>
                <a:ea typeface="微软雅黑" pitchFamily="34" charset="-122"/>
              </a:rPr>
              <a:t>02</a:t>
            </a:r>
            <a:endParaRPr lang="zh-CN" altLang="en-US" sz="5867" dirty="0">
              <a:ln w="6350">
                <a:noFill/>
              </a:ln>
              <a:solidFill>
                <a:schemeClr val="accent1"/>
              </a:solidFill>
              <a:latin typeface="Impact" pitchFamily="34" charset="0"/>
              <a:ea typeface="微软雅黑" pitchFamily="34" charset="-122"/>
            </a:endParaRPr>
          </a:p>
        </p:txBody>
      </p:sp>
      <p:grpSp>
        <p:nvGrpSpPr>
          <p:cNvPr id="47" name="组合 46"/>
          <p:cNvGrpSpPr/>
          <p:nvPr/>
        </p:nvGrpSpPr>
        <p:grpSpPr>
          <a:xfrm>
            <a:off x="0" y="3356992"/>
            <a:ext cx="12192000" cy="72008"/>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C57AAEBF-1411-48C8-BBF4-D3FCBA706A0A}"/>
              </a:ext>
            </a:extLst>
          </p:cNvPr>
          <p:cNvGrpSpPr/>
          <p:nvPr/>
        </p:nvGrpSpPr>
        <p:grpSpPr>
          <a:xfrm>
            <a:off x="-29029" y="412558"/>
            <a:ext cx="12219442" cy="842182"/>
            <a:chOff x="-29029" y="458731"/>
            <a:chExt cx="12219442" cy="842182"/>
          </a:xfrm>
        </p:grpSpPr>
        <p:sp>
          <p:nvSpPr>
            <p:cNvPr id="37" name="矩形 36">
              <a:extLst>
                <a:ext uri="{FF2B5EF4-FFF2-40B4-BE49-F238E27FC236}">
                  <a16:creationId xmlns:a16="http://schemas.microsoft.com/office/drawing/2014/main" id="{DB99CE38-1C6A-429F-9B4F-A432B187FAFD}"/>
                </a:ext>
              </a:extLst>
            </p:cNvPr>
            <p:cNvSpPr/>
            <p:nvPr/>
          </p:nvSpPr>
          <p:spPr>
            <a:xfrm flipH="1">
              <a:off x="-29029" y="1229948"/>
              <a:ext cx="12219442" cy="70965"/>
            </a:xfrm>
            <a:prstGeom prst="rect">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a:extLst>
                <a:ext uri="{FF2B5EF4-FFF2-40B4-BE49-F238E27FC236}">
                  <a16:creationId xmlns:a16="http://schemas.microsoft.com/office/drawing/2014/main" id="{05200B8C-2CB5-4E90-8232-6C7587AEE421}"/>
                </a:ext>
              </a:extLst>
            </p:cNvPr>
            <p:cNvGrpSpPr/>
            <p:nvPr/>
          </p:nvGrpSpPr>
          <p:grpSpPr>
            <a:xfrm>
              <a:off x="4188838" y="458731"/>
              <a:ext cx="1907162" cy="535940"/>
              <a:chOff x="5043488" y="414338"/>
              <a:chExt cx="1907162" cy="535940"/>
            </a:xfrm>
          </p:grpSpPr>
          <p:sp>
            <p:nvSpPr>
              <p:cNvPr id="39" name="矩形 3">
                <a:extLst>
                  <a:ext uri="{FF2B5EF4-FFF2-40B4-BE49-F238E27FC236}">
                    <a16:creationId xmlns:a16="http://schemas.microsoft.com/office/drawing/2014/main" id="{04C0A2FE-491D-42C2-836C-A6701F045A90}"/>
                  </a:ext>
                </a:extLst>
              </p:cNvPr>
              <p:cNvSpPr/>
              <p:nvPr/>
            </p:nvSpPr>
            <p:spPr>
              <a:xfrm>
                <a:off x="5667376" y="414338"/>
                <a:ext cx="1283274" cy="535940"/>
              </a:xfrm>
              <a:prstGeom prst="rect">
                <a:avLst/>
              </a:prstGeom>
              <a:noFill/>
              <a:ln w="9525">
                <a:noFill/>
                <a:miter/>
              </a:ln>
            </p:spPr>
            <p:txBody>
              <a:bodyPr wrap="square" lIns="91431" tIns="45716" rIns="91431" bIns="45716">
                <a:spAutoFit/>
              </a:bodyPr>
              <a:lstStyle/>
              <a:p>
                <a:pPr lvl="0" eaLnBrk="1" hangingPunct="1">
                  <a:buNone/>
                </a:pPr>
                <a:r>
                  <a:rPr lang="en-US" altLang="zh-CN" sz="2900" dirty="0">
                    <a:solidFill>
                      <a:schemeClr val="accent1"/>
                    </a:solidFill>
                    <a:latin typeface="Arial" panose="020B0604020202020204" pitchFamily="34" charset="0"/>
                    <a:ea typeface="微软雅黑" panose="020B0503020204020204" pitchFamily="34" charset="-122"/>
                    <a:sym typeface="Arial" panose="020B0604020202020204" pitchFamily="34" charset="0"/>
                  </a:rPr>
                  <a:t>PCB</a:t>
                </a:r>
                <a:endParaRPr lang="zh-CN" altLang="en-US" sz="29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0" name="组合 26">
                <a:extLst>
                  <a:ext uri="{FF2B5EF4-FFF2-40B4-BE49-F238E27FC236}">
                    <a16:creationId xmlns:a16="http://schemas.microsoft.com/office/drawing/2014/main" id="{F49778FE-1A55-4451-9B25-FFB53421939C}"/>
                  </a:ext>
                </a:extLst>
              </p:cNvPr>
              <p:cNvGrpSpPr/>
              <p:nvPr/>
            </p:nvGrpSpPr>
            <p:grpSpPr>
              <a:xfrm>
                <a:off x="5043488" y="468313"/>
                <a:ext cx="263525" cy="395288"/>
                <a:chOff x="0" y="-109880"/>
                <a:chExt cx="213756" cy="427513"/>
              </a:xfrm>
            </p:grpSpPr>
            <p:sp>
              <p:nvSpPr>
                <p:cNvPr id="41" name="直接连接符 27">
                  <a:extLst>
                    <a:ext uri="{FF2B5EF4-FFF2-40B4-BE49-F238E27FC236}">
                      <a16:creationId xmlns:a16="http://schemas.microsoft.com/office/drawing/2014/main" id="{74975CC5-B819-49D2-8836-613464017031}"/>
                    </a:ext>
                  </a:extLst>
                </p:cNvPr>
                <p:cNvSpPr/>
                <p:nvPr/>
              </p:nvSpPr>
              <p:spPr>
                <a:xfrm>
                  <a:off x="0" y="-109880"/>
                  <a:ext cx="213756" cy="213756"/>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sp>
              <p:nvSpPr>
                <p:cNvPr id="42" name="直接连接符 28">
                  <a:extLst>
                    <a:ext uri="{FF2B5EF4-FFF2-40B4-BE49-F238E27FC236}">
                      <a16:creationId xmlns:a16="http://schemas.microsoft.com/office/drawing/2014/main" id="{9E41C2A1-42DB-4A59-8F79-68688E05C0CD}"/>
                    </a:ext>
                  </a:extLst>
                </p:cNvPr>
                <p:cNvSpPr/>
                <p:nvPr/>
              </p:nvSpPr>
              <p:spPr>
                <a:xfrm flipH="1">
                  <a:off x="0" y="103876"/>
                  <a:ext cx="213756" cy="213757"/>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grpSp>
        </p:grpSp>
      </p:grpSp>
      <p:sp>
        <p:nvSpPr>
          <p:cNvPr id="44" name="圆角矩形 3">
            <a:extLst>
              <a:ext uri="{FF2B5EF4-FFF2-40B4-BE49-F238E27FC236}">
                <a16:creationId xmlns:a16="http://schemas.microsoft.com/office/drawing/2014/main" id="{32135091-A6A7-41C3-B6ED-29B0701D65F0}"/>
              </a:ext>
            </a:extLst>
          </p:cNvPr>
          <p:cNvSpPr>
            <a:spLocks noChangeArrowheads="1"/>
          </p:cNvSpPr>
          <p:nvPr/>
        </p:nvSpPr>
        <p:spPr bwMode="auto">
          <a:xfrm>
            <a:off x="839372" y="1937067"/>
            <a:ext cx="10174605" cy="4417695"/>
          </a:xfrm>
          <a:prstGeom prst="roundRect">
            <a:avLst>
              <a:gd name="adj" fmla="val 9083"/>
            </a:avLst>
          </a:prstGeom>
          <a:noFill/>
          <a:ln w="12700">
            <a:solidFill>
              <a:srgbClr val="ADBACA"/>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5" name="矩形 4">
            <a:extLst>
              <a:ext uri="{FF2B5EF4-FFF2-40B4-BE49-F238E27FC236}">
                <a16:creationId xmlns:a16="http://schemas.microsoft.com/office/drawing/2014/main" id="{C82C8119-3F7E-499B-A426-E884EC02A11B}"/>
              </a:ext>
            </a:extLst>
          </p:cNvPr>
          <p:cNvSpPr>
            <a:spLocks noChangeArrowheads="1"/>
          </p:cNvSpPr>
          <p:nvPr/>
        </p:nvSpPr>
        <p:spPr bwMode="auto">
          <a:xfrm>
            <a:off x="841277" y="2091005"/>
            <a:ext cx="4922520" cy="37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a:lnSpc>
                <a:spcPct val="120000"/>
              </a:lnSpc>
              <a:spcBef>
                <a:spcPct val="20000"/>
              </a:spcBef>
            </a:pPr>
            <a:r>
              <a:rPr lang="en-US" altLang="zh-CN" sz="2000" dirty="0">
                <a:latin typeface="宋体" panose="02010600030101010101" pitchFamily="2" charset="-122"/>
                <a:ea typeface="宋体" panose="02010600030101010101" pitchFamily="2" charset="-122"/>
              </a:rPr>
              <a:t>int </a:t>
            </a:r>
            <a:r>
              <a:rPr lang="en-US" altLang="zh-CN" sz="2000" dirty="0" err="1">
                <a:latin typeface="宋体" panose="02010600030101010101" pitchFamily="2" charset="-122"/>
                <a:ea typeface="宋体" panose="02010600030101010101" pitchFamily="2" charset="-122"/>
              </a:rPr>
              <a:t>ProID</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进程编号</a:t>
            </a:r>
          </a:p>
          <a:p>
            <a:pPr defTabSz="1216025">
              <a:lnSpc>
                <a:spcPct val="120000"/>
              </a:lnSpc>
              <a:spcBef>
                <a:spcPct val="20000"/>
              </a:spcBef>
            </a:pPr>
            <a:r>
              <a:rPr lang="en-US" altLang="zh-CN" sz="2000" dirty="0">
                <a:latin typeface="宋体" panose="02010600030101010101" pitchFamily="2" charset="-122"/>
                <a:ea typeface="宋体" panose="02010600030101010101" pitchFamily="2" charset="-122"/>
              </a:rPr>
              <a:t>int Priority;//</a:t>
            </a:r>
            <a:r>
              <a:rPr lang="zh-CN" altLang="en-US" sz="2000" dirty="0">
                <a:latin typeface="宋体" panose="02010600030101010101" pitchFamily="2" charset="-122"/>
                <a:ea typeface="宋体" panose="02010600030101010101" pitchFamily="2" charset="-122"/>
              </a:rPr>
              <a:t>进程优先数 优先数越小 优先级越大</a:t>
            </a:r>
          </a:p>
          <a:p>
            <a:pPr defTabSz="1216025">
              <a:lnSpc>
                <a:spcPct val="120000"/>
              </a:lnSpc>
              <a:spcBef>
                <a:spcPct val="20000"/>
              </a:spcBef>
            </a:pPr>
            <a:r>
              <a:rPr lang="en-US" altLang="zh-CN" sz="2000" dirty="0">
                <a:latin typeface="宋体" panose="02010600030101010101" pitchFamily="2" charset="-122"/>
                <a:ea typeface="宋体" panose="02010600030101010101" pitchFamily="2" charset="-122"/>
              </a:rPr>
              <a:t>int </a:t>
            </a:r>
            <a:r>
              <a:rPr lang="en-US" altLang="zh-CN" sz="2000" dirty="0" err="1">
                <a:latin typeface="宋体" panose="02010600030101010101" pitchFamily="2" charset="-122"/>
                <a:ea typeface="宋体" panose="02010600030101010101" pitchFamily="2" charset="-122"/>
              </a:rPr>
              <a:t>InTimes</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进程创建时间</a:t>
            </a:r>
          </a:p>
          <a:p>
            <a:pPr defTabSz="1216025">
              <a:lnSpc>
                <a:spcPct val="120000"/>
              </a:lnSpc>
              <a:spcBef>
                <a:spcPct val="20000"/>
              </a:spcBef>
            </a:pPr>
            <a:r>
              <a:rPr lang="en-US" altLang="zh-CN" sz="2000" dirty="0">
                <a:latin typeface="宋体" panose="02010600030101010101" pitchFamily="2" charset="-122"/>
                <a:ea typeface="宋体" panose="02010600030101010101" pitchFamily="2" charset="-122"/>
              </a:rPr>
              <a:t>int </a:t>
            </a:r>
            <a:r>
              <a:rPr lang="en-US" altLang="zh-CN" sz="2000" dirty="0" err="1">
                <a:latin typeface="宋体" panose="02010600030101010101" pitchFamily="2" charset="-122"/>
                <a:ea typeface="宋体" panose="02010600030101010101" pitchFamily="2" charset="-122"/>
              </a:rPr>
              <a:t>EndTimes</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进程结束时间</a:t>
            </a:r>
          </a:p>
          <a:p>
            <a:pPr defTabSz="1216025">
              <a:lnSpc>
                <a:spcPct val="120000"/>
              </a:lnSpc>
              <a:spcBef>
                <a:spcPct val="20000"/>
              </a:spcBef>
            </a:pPr>
            <a:r>
              <a:rPr lang="en-US" altLang="zh-CN" sz="2000" dirty="0">
                <a:latin typeface="宋体" panose="02010600030101010101" pitchFamily="2" charset="-122"/>
                <a:ea typeface="宋体" panose="02010600030101010101" pitchFamily="2" charset="-122"/>
              </a:rPr>
              <a:t>int</a:t>
            </a: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PSW;//</a:t>
            </a:r>
            <a:r>
              <a:rPr lang="zh-CN" altLang="en-US" sz="2000" dirty="0">
                <a:latin typeface="宋体" panose="02010600030101010101" pitchFamily="2" charset="-122"/>
                <a:ea typeface="宋体" panose="02010600030101010101" pitchFamily="2" charset="-122"/>
              </a:rPr>
              <a:t>进程状态  </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新建态</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就绪态</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运行态</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阻塞态 </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终止态</a:t>
            </a:r>
          </a:p>
          <a:p>
            <a:pPr defTabSz="1216025">
              <a:lnSpc>
                <a:spcPct val="120000"/>
              </a:lnSpc>
              <a:spcBef>
                <a:spcPct val="20000"/>
              </a:spcBef>
            </a:pPr>
            <a:r>
              <a:rPr lang="en-US" altLang="zh-CN" sz="2000" dirty="0">
                <a:latin typeface="宋体" panose="02010600030101010101" pitchFamily="2" charset="-122"/>
                <a:ea typeface="宋体" panose="02010600030101010101" pitchFamily="2" charset="-122"/>
              </a:rPr>
              <a:t>int </a:t>
            </a:r>
            <a:r>
              <a:rPr lang="en-US" altLang="zh-CN" sz="2000" dirty="0" err="1">
                <a:latin typeface="宋体" panose="02010600030101010101" pitchFamily="2" charset="-122"/>
                <a:ea typeface="宋体" panose="02010600030101010101" pitchFamily="2" charset="-122"/>
              </a:rPr>
              <a:t>RunTimes</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进程运行时间列表</a:t>
            </a:r>
          </a:p>
          <a:p>
            <a:pPr defTabSz="1216025">
              <a:lnSpc>
                <a:spcPct val="120000"/>
              </a:lnSpc>
              <a:spcBef>
                <a:spcPct val="20000"/>
              </a:spcBef>
            </a:pPr>
            <a:r>
              <a:rPr lang="en-US" altLang="zh-CN" sz="2000" dirty="0">
                <a:latin typeface="宋体" panose="02010600030101010101" pitchFamily="2" charset="-122"/>
                <a:ea typeface="宋体" panose="02010600030101010101" pitchFamily="2" charset="-122"/>
              </a:rPr>
              <a:t>int </a:t>
            </a:r>
            <a:r>
              <a:rPr lang="en-US" altLang="zh-CN" sz="2000" dirty="0" err="1">
                <a:latin typeface="宋体" panose="02010600030101010101" pitchFamily="2" charset="-122"/>
                <a:ea typeface="宋体" panose="02010600030101010101" pitchFamily="2" charset="-122"/>
              </a:rPr>
              <a:t>TurnTimes</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进程周转时间统计</a:t>
            </a:r>
          </a:p>
        </p:txBody>
      </p:sp>
      <p:sp>
        <p:nvSpPr>
          <p:cNvPr id="48" name="矩形 4">
            <a:extLst>
              <a:ext uri="{FF2B5EF4-FFF2-40B4-BE49-F238E27FC236}">
                <a16:creationId xmlns:a16="http://schemas.microsoft.com/office/drawing/2014/main" id="{7E612A3E-1077-4242-B3F1-F00D8976D427}"/>
              </a:ext>
            </a:extLst>
          </p:cNvPr>
          <p:cNvSpPr>
            <a:spLocks noChangeArrowheads="1"/>
          </p:cNvSpPr>
          <p:nvPr/>
        </p:nvSpPr>
        <p:spPr bwMode="auto">
          <a:xfrm>
            <a:off x="6080692" y="1877504"/>
            <a:ext cx="4922520" cy="4536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20000"/>
              </a:lnSpc>
              <a:spcBef>
                <a:spcPct val="20000"/>
              </a:spcBef>
            </a:pPr>
            <a:r>
              <a:rPr lang="en-US" altLang="zh-CN" sz="2000" dirty="0">
                <a:latin typeface="宋体" panose="02010600030101010101" pitchFamily="2" charset="-122"/>
              </a:rPr>
              <a:t>int </a:t>
            </a:r>
            <a:r>
              <a:rPr lang="en-US" altLang="zh-CN" sz="2000" dirty="0" err="1">
                <a:latin typeface="宋体" panose="02010600030101010101" pitchFamily="2" charset="-122"/>
              </a:rPr>
              <a:t>InstrucNum</a:t>
            </a:r>
            <a:r>
              <a:rPr lang="en-US" altLang="zh-CN" sz="2000" dirty="0">
                <a:latin typeface="宋体" panose="02010600030101010101" pitchFamily="2" charset="-122"/>
              </a:rPr>
              <a:t>;//</a:t>
            </a:r>
            <a:r>
              <a:rPr lang="zh-CN" altLang="en-US" sz="2000" dirty="0">
                <a:latin typeface="宋体" panose="02010600030101010101" pitchFamily="2" charset="-122"/>
              </a:rPr>
              <a:t>进程包含的指令数目</a:t>
            </a:r>
          </a:p>
          <a:p>
            <a:pPr>
              <a:lnSpc>
                <a:spcPct val="120000"/>
              </a:lnSpc>
              <a:spcBef>
                <a:spcPct val="20000"/>
              </a:spcBef>
            </a:pPr>
            <a:r>
              <a:rPr lang="en-US" altLang="zh-CN" sz="2000" dirty="0">
                <a:latin typeface="宋体" panose="02010600030101010101" pitchFamily="2" charset="-122"/>
              </a:rPr>
              <a:t>int</a:t>
            </a:r>
            <a:r>
              <a:rPr lang="zh-CN" altLang="en-US" sz="2000" dirty="0">
                <a:latin typeface="宋体" panose="02010600030101010101" pitchFamily="2" charset="-122"/>
              </a:rPr>
              <a:t> </a:t>
            </a:r>
            <a:r>
              <a:rPr lang="en-US" altLang="zh-CN" sz="2000" dirty="0">
                <a:latin typeface="宋体" panose="02010600030101010101" pitchFamily="2" charset="-122"/>
              </a:rPr>
              <a:t>PC;//</a:t>
            </a:r>
            <a:r>
              <a:rPr lang="zh-CN" altLang="en-US" sz="2000" dirty="0">
                <a:latin typeface="宋体" panose="02010600030101010101" pitchFamily="2" charset="-122"/>
              </a:rPr>
              <a:t>下一条指令的编号</a:t>
            </a:r>
          </a:p>
          <a:p>
            <a:pPr>
              <a:lnSpc>
                <a:spcPct val="120000"/>
              </a:lnSpc>
              <a:spcBef>
                <a:spcPct val="20000"/>
              </a:spcBef>
            </a:pPr>
            <a:r>
              <a:rPr lang="en-US" altLang="zh-CN" sz="2000" dirty="0">
                <a:latin typeface="宋体" panose="02010600030101010101" pitchFamily="2" charset="-122"/>
              </a:rPr>
              <a:t>int IR;//</a:t>
            </a:r>
            <a:r>
              <a:rPr lang="zh-CN" altLang="en-US" sz="2000" dirty="0">
                <a:latin typeface="宋体" panose="02010600030101010101" pitchFamily="2" charset="-122"/>
              </a:rPr>
              <a:t>正在执行的指令编号</a:t>
            </a:r>
          </a:p>
          <a:p>
            <a:pPr>
              <a:lnSpc>
                <a:spcPct val="120000"/>
              </a:lnSpc>
              <a:spcBef>
                <a:spcPct val="20000"/>
              </a:spcBef>
            </a:pPr>
            <a:r>
              <a:rPr lang="en-US" altLang="zh-CN" sz="2000" dirty="0">
                <a:latin typeface="宋体" panose="02010600030101010101" pitchFamily="2" charset="-122"/>
              </a:rPr>
              <a:t>int mem;</a:t>
            </a:r>
          </a:p>
          <a:p>
            <a:pPr>
              <a:lnSpc>
                <a:spcPct val="120000"/>
              </a:lnSpc>
              <a:spcBef>
                <a:spcPct val="20000"/>
              </a:spcBef>
            </a:pPr>
            <a:r>
              <a:rPr lang="en-US" altLang="zh-CN" sz="2000" dirty="0">
                <a:latin typeface="宋体" panose="02010600030101010101" pitchFamily="2" charset="-122"/>
              </a:rPr>
              <a:t>int </a:t>
            </a:r>
            <a:r>
              <a:rPr lang="en-US" altLang="zh-CN" sz="2000" dirty="0" err="1">
                <a:latin typeface="宋体" panose="02010600030101010101" pitchFamily="2" charset="-122"/>
              </a:rPr>
              <a:t>HardDiskAddress</a:t>
            </a:r>
            <a:r>
              <a:rPr lang="en-US" altLang="zh-CN" sz="2000" dirty="0">
                <a:latin typeface="宋体" panose="02010600030101010101" pitchFamily="2" charset="-122"/>
              </a:rPr>
              <a:t>[][]=new int[2][];//</a:t>
            </a:r>
            <a:r>
              <a:rPr lang="zh-CN" altLang="en-US" sz="2000" dirty="0">
                <a:latin typeface="宋体" panose="02010600030101010101" pitchFamily="2" charset="-122"/>
              </a:rPr>
              <a:t>外存地址</a:t>
            </a:r>
          </a:p>
          <a:p>
            <a:pPr>
              <a:lnSpc>
                <a:spcPct val="120000"/>
              </a:lnSpc>
              <a:spcBef>
                <a:spcPct val="20000"/>
              </a:spcBef>
            </a:pPr>
            <a:r>
              <a:rPr lang="en-US" altLang="zh-CN" sz="2000" dirty="0">
                <a:latin typeface="宋体" panose="02010600030101010101" pitchFamily="2" charset="-122"/>
              </a:rPr>
              <a:t>Instruction </a:t>
            </a:r>
            <a:r>
              <a:rPr lang="en-US" altLang="zh-CN" sz="2000" dirty="0" err="1">
                <a:latin typeface="宋体" panose="02010600030101010101" pitchFamily="2" charset="-122"/>
              </a:rPr>
              <a:t>Instruc</a:t>
            </a:r>
            <a:r>
              <a:rPr lang="en-US" altLang="zh-CN" sz="2000" dirty="0">
                <a:latin typeface="宋体" panose="02010600030101010101" pitchFamily="2" charset="-122"/>
              </a:rPr>
              <a:t>[]=new Instruction[128];//</a:t>
            </a:r>
            <a:r>
              <a:rPr lang="zh-CN" altLang="en-US" sz="2000" dirty="0">
                <a:latin typeface="宋体" panose="02010600030101010101" pitchFamily="2" charset="-122"/>
              </a:rPr>
              <a:t>一页最多存</a:t>
            </a:r>
            <a:r>
              <a:rPr lang="en-US" altLang="zh-CN" sz="2000" dirty="0">
                <a:latin typeface="宋体" panose="02010600030101010101" pitchFamily="2" charset="-122"/>
              </a:rPr>
              <a:t>128</a:t>
            </a:r>
            <a:r>
              <a:rPr lang="zh-CN" altLang="en-US" sz="2000" dirty="0">
                <a:latin typeface="宋体" panose="02010600030101010101" pitchFamily="2" charset="-122"/>
              </a:rPr>
              <a:t>条指令</a:t>
            </a:r>
          </a:p>
          <a:p>
            <a:pPr>
              <a:lnSpc>
                <a:spcPct val="120000"/>
              </a:lnSpc>
              <a:spcBef>
                <a:spcPct val="20000"/>
              </a:spcBef>
            </a:pPr>
            <a:r>
              <a:rPr lang="en-US" altLang="zh-CN" sz="2000" dirty="0" err="1">
                <a:latin typeface="宋体" panose="02010600030101010101" pitchFamily="2" charset="-122"/>
              </a:rPr>
              <a:t>PageScheduling</a:t>
            </a:r>
            <a:r>
              <a:rPr lang="en-US" altLang="zh-CN" sz="2000" dirty="0">
                <a:latin typeface="宋体" panose="02010600030101010101" pitchFamily="2" charset="-122"/>
              </a:rPr>
              <a:t> page;//</a:t>
            </a:r>
            <a:r>
              <a:rPr lang="zh-CN" altLang="en-US" sz="2000" dirty="0">
                <a:latin typeface="宋体" panose="02010600030101010101" pitchFamily="2" charset="-122"/>
              </a:rPr>
              <a:t>进程的页面管理</a:t>
            </a:r>
            <a:endParaRPr lang="zh-CN" altLang="en-US" sz="2000" dirty="0">
              <a:latin typeface="宋体" panose="02010600030101010101" pitchFamily="2" charset="-122"/>
              <a:sym typeface="Arial" panose="020B0604020202020204" pitchFamily="34" charset="0"/>
            </a:endParaRPr>
          </a:p>
          <a:p>
            <a:pPr>
              <a:lnSpc>
                <a:spcPct val="120000"/>
              </a:lnSpc>
              <a:spcBef>
                <a:spcPct val="20000"/>
              </a:spcBef>
            </a:pPr>
            <a:r>
              <a:rPr lang="zh-CN" altLang="en-US" sz="2000" dirty="0">
                <a:latin typeface="宋体" panose="02010600030101010101" pitchFamily="2" charset="-122"/>
              </a:rPr>
              <a:t>系统</a:t>
            </a:r>
            <a:r>
              <a:rPr lang="en-US" altLang="zh-CN" sz="2000" dirty="0">
                <a:latin typeface="宋体" panose="02010600030101010101" pitchFamily="2" charset="-122"/>
              </a:rPr>
              <a:t>PCB</a:t>
            </a:r>
            <a:r>
              <a:rPr lang="zh-CN" altLang="en-US" sz="2000" dirty="0">
                <a:latin typeface="宋体" panose="02010600030101010101" pitchFamily="2" charset="-122"/>
              </a:rPr>
              <a:t>表采用链表的方式实现。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50"/>
                                        <p:tgtEl>
                                          <p:spTgt spid="44"/>
                                        </p:tgtEl>
                                      </p:cBhvr>
                                    </p:animEffect>
                                    <p:anim calcmode="lin" valueType="num">
                                      <p:cBhvr>
                                        <p:cTn id="8" dur="250" fill="hold"/>
                                        <p:tgtEl>
                                          <p:spTgt spid="44"/>
                                        </p:tgtEl>
                                        <p:attrNameLst>
                                          <p:attrName>ppt_x</p:attrName>
                                        </p:attrNameLst>
                                      </p:cBhvr>
                                      <p:tavLst>
                                        <p:tav tm="0">
                                          <p:val>
                                            <p:strVal val="#ppt_x"/>
                                          </p:val>
                                        </p:tav>
                                        <p:tav tm="100000">
                                          <p:val>
                                            <p:strVal val="#ppt_x"/>
                                          </p:val>
                                        </p:tav>
                                      </p:tavLst>
                                    </p:anim>
                                    <p:anim calcmode="lin" valueType="num">
                                      <p:cBhvr>
                                        <p:cTn id="9" dur="25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250"/>
                                        <p:tgtEl>
                                          <p:spTgt spid="45"/>
                                        </p:tgtEl>
                                      </p:cBhvr>
                                    </p:animEffect>
                                    <p:anim calcmode="lin" valueType="num">
                                      <p:cBhvr>
                                        <p:cTn id="13" dur="250" fill="hold"/>
                                        <p:tgtEl>
                                          <p:spTgt spid="45"/>
                                        </p:tgtEl>
                                        <p:attrNameLst>
                                          <p:attrName>ppt_x</p:attrName>
                                        </p:attrNameLst>
                                      </p:cBhvr>
                                      <p:tavLst>
                                        <p:tav tm="0">
                                          <p:val>
                                            <p:strVal val="#ppt_x"/>
                                          </p:val>
                                        </p:tav>
                                        <p:tav tm="100000">
                                          <p:val>
                                            <p:strVal val="#ppt_x"/>
                                          </p:val>
                                        </p:tav>
                                      </p:tavLst>
                                    </p:anim>
                                    <p:anim calcmode="lin" valueType="num">
                                      <p:cBhvr>
                                        <p:cTn id="14" dur="25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250"/>
                                        <p:tgtEl>
                                          <p:spTgt spid="48"/>
                                        </p:tgtEl>
                                      </p:cBhvr>
                                    </p:animEffect>
                                    <p:anim calcmode="lin" valueType="num">
                                      <p:cBhvr>
                                        <p:cTn id="18" dur="250" fill="hold"/>
                                        <p:tgtEl>
                                          <p:spTgt spid="48"/>
                                        </p:tgtEl>
                                        <p:attrNameLst>
                                          <p:attrName>ppt_x</p:attrName>
                                        </p:attrNameLst>
                                      </p:cBhvr>
                                      <p:tavLst>
                                        <p:tav tm="0">
                                          <p:val>
                                            <p:strVal val="#ppt_x"/>
                                          </p:val>
                                        </p:tav>
                                        <p:tav tm="100000">
                                          <p:val>
                                            <p:strVal val="#ppt_x"/>
                                          </p:val>
                                        </p:tav>
                                      </p:tavLst>
                                    </p:anim>
                                    <p:anim calcmode="lin" valueType="num">
                                      <p:cBhvr>
                                        <p:cTn id="19" dur="25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P spid="45" grpId="0"/>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E6C034FA-2825-4685-9CEA-2F0EEBBC15FA}"/>
              </a:ext>
            </a:extLst>
          </p:cNvPr>
          <p:cNvGrpSpPr/>
          <p:nvPr/>
        </p:nvGrpSpPr>
        <p:grpSpPr>
          <a:xfrm>
            <a:off x="-29029" y="412558"/>
            <a:ext cx="12219442" cy="842182"/>
            <a:chOff x="-29029" y="458731"/>
            <a:chExt cx="12219442" cy="842182"/>
          </a:xfrm>
        </p:grpSpPr>
        <p:sp>
          <p:nvSpPr>
            <p:cNvPr id="34" name="矩形 33">
              <a:extLst>
                <a:ext uri="{FF2B5EF4-FFF2-40B4-BE49-F238E27FC236}">
                  <a16:creationId xmlns:a16="http://schemas.microsoft.com/office/drawing/2014/main" id="{D43BCAEC-68C9-4785-9A74-71263D7DEE14}"/>
                </a:ext>
              </a:extLst>
            </p:cNvPr>
            <p:cNvSpPr/>
            <p:nvPr/>
          </p:nvSpPr>
          <p:spPr>
            <a:xfrm flipH="1">
              <a:off x="-29029" y="1229948"/>
              <a:ext cx="12219442" cy="70965"/>
            </a:xfrm>
            <a:prstGeom prst="rect">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BCCFE62F-BCD6-4643-9DC9-0C2CCBCF5316}"/>
                </a:ext>
              </a:extLst>
            </p:cNvPr>
            <p:cNvGrpSpPr/>
            <p:nvPr/>
          </p:nvGrpSpPr>
          <p:grpSpPr>
            <a:xfrm>
              <a:off x="4188838" y="458731"/>
              <a:ext cx="1512254" cy="538601"/>
              <a:chOff x="5043488" y="414338"/>
              <a:chExt cx="1512254" cy="538601"/>
            </a:xfrm>
          </p:grpSpPr>
          <p:sp>
            <p:nvSpPr>
              <p:cNvPr id="42" name="矩形 3">
                <a:extLst>
                  <a:ext uri="{FF2B5EF4-FFF2-40B4-BE49-F238E27FC236}">
                    <a16:creationId xmlns:a16="http://schemas.microsoft.com/office/drawing/2014/main" id="{0AA6607F-275D-49FC-80E4-3C512C62CA79}"/>
                  </a:ext>
                </a:extLst>
              </p:cNvPr>
              <p:cNvSpPr/>
              <p:nvPr/>
            </p:nvSpPr>
            <p:spPr>
              <a:xfrm>
                <a:off x="5667375" y="414338"/>
                <a:ext cx="888367" cy="538601"/>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accent1"/>
                    </a:solidFill>
                    <a:latin typeface="Arial" panose="020B0604020202020204" pitchFamily="34" charset="0"/>
                    <a:ea typeface="微软雅黑" panose="020B0503020204020204" pitchFamily="34" charset="-122"/>
                    <a:sym typeface="Arial" panose="020B0604020202020204" pitchFamily="34" charset="0"/>
                  </a:rPr>
                  <a:t>JCB</a:t>
                </a:r>
                <a:endParaRPr lang="zh-CN" altLang="en-US" sz="29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3" name="组合 26">
                <a:extLst>
                  <a:ext uri="{FF2B5EF4-FFF2-40B4-BE49-F238E27FC236}">
                    <a16:creationId xmlns:a16="http://schemas.microsoft.com/office/drawing/2014/main" id="{6B5C5277-9F26-4BCC-AA0F-F6269AB03EC4}"/>
                  </a:ext>
                </a:extLst>
              </p:cNvPr>
              <p:cNvGrpSpPr/>
              <p:nvPr/>
            </p:nvGrpSpPr>
            <p:grpSpPr>
              <a:xfrm>
                <a:off x="5043488" y="468313"/>
                <a:ext cx="263525" cy="395288"/>
                <a:chOff x="0" y="-109880"/>
                <a:chExt cx="213756" cy="427513"/>
              </a:xfrm>
            </p:grpSpPr>
            <p:sp>
              <p:nvSpPr>
                <p:cNvPr id="44" name="直接连接符 27">
                  <a:extLst>
                    <a:ext uri="{FF2B5EF4-FFF2-40B4-BE49-F238E27FC236}">
                      <a16:creationId xmlns:a16="http://schemas.microsoft.com/office/drawing/2014/main" id="{618110D6-4776-4E93-A78E-D3B090BB8AE2}"/>
                    </a:ext>
                  </a:extLst>
                </p:cNvPr>
                <p:cNvSpPr/>
                <p:nvPr/>
              </p:nvSpPr>
              <p:spPr>
                <a:xfrm>
                  <a:off x="0" y="-109880"/>
                  <a:ext cx="213756" cy="213756"/>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sp>
              <p:nvSpPr>
                <p:cNvPr id="45" name="直接连接符 28">
                  <a:extLst>
                    <a:ext uri="{FF2B5EF4-FFF2-40B4-BE49-F238E27FC236}">
                      <a16:creationId xmlns:a16="http://schemas.microsoft.com/office/drawing/2014/main" id="{EC7D1AE9-26AE-4967-8697-79B864D4D277}"/>
                    </a:ext>
                  </a:extLst>
                </p:cNvPr>
                <p:cNvSpPr/>
                <p:nvPr/>
              </p:nvSpPr>
              <p:spPr>
                <a:xfrm flipH="1">
                  <a:off x="0" y="103876"/>
                  <a:ext cx="213756" cy="213757"/>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grpSp>
        </p:grpSp>
      </p:grpSp>
      <p:sp>
        <p:nvSpPr>
          <p:cNvPr id="47" name="圆角矩形 3">
            <a:extLst>
              <a:ext uri="{FF2B5EF4-FFF2-40B4-BE49-F238E27FC236}">
                <a16:creationId xmlns:a16="http://schemas.microsoft.com/office/drawing/2014/main" id="{27704898-9E95-441A-9172-3CC734FAF374}"/>
              </a:ext>
            </a:extLst>
          </p:cNvPr>
          <p:cNvSpPr>
            <a:spLocks noChangeArrowheads="1"/>
          </p:cNvSpPr>
          <p:nvPr/>
        </p:nvSpPr>
        <p:spPr bwMode="auto">
          <a:xfrm>
            <a:off x="1219200" y="2044700"/>
            <a:ext cx="9689465" cy="3035935"/>
          </a:xfrm>
          <a:prstGeom prst="roundRect">
            <a:avLst>
              <a:gd name="adj" fmla="val 9083"/>
            </a:avLst>
          </a:prstGeom>
          <a:noFill/>
          <a:ln w="12700">
            <a:solidFill>
              <a:srgbClr val="ADBACA"/>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 name="矩形 4">
            <a:extLst>
              <a:ext uri="{FF2B5EF4-FFF2-40B4-BE49-F238E27FC236}">
                <a16:creationId xmlns:a16="http://schemas.microsoft.com/office/drawing/2014/main" id="{F874F340-1070-40F4-B841-110A077CDA8D}"/>
              </a:ext>
            </a:extLst>
          </p:cNvPr>
          <p:cNvSpPr>
            <a:spLocks noChangeArrowheads="1"/>
          </p:cNvSpPr>
          <p:nvPr/>
        </p:nvSpPr>
        <p:spPr bwMode="auto">
          <a:xfrm>
            <a:off x="1218565" y="2344420"/>
            <a:ext cx="954976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a:lnSpc>
                <a:spcPct val="120000"/>
              </a:lnSpc>
              <a:spcBef>
                <a:spcPct val="20000"/>
              </a:spcBef>
            </a:pPr>
            <a:r>
              <a:rPr lang="en-US" altLang="zh-CN" sz="2000" dirty="0">
                <a:latin typeface="宋体" panose="02010600030101010101" pitchFamily="2" charset="-122"/>
                <a:ea typeface="宋体" panose="02010600030101010101" pitchFamily="2" charset="-122"/>
              </a:rPr>
              <a:t>int </a:t>
            </a:r>
            <a:r>
              <a:rPr lang="en-US" altLang="zh-CN" sz="2000" dirty="0" err="1">
                <a:latin typeface="宋体" panose="02010600030101010101" pitchFamily="2" charset="-122"/>
                <a:ea typeface="宋体" panose="02010600030101010101" pitchFamily="2" charset="-122"/>
              </a:rPr>
              <a:t>ProID</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作业序号</a:t>
            </a:r>
          </a:p>
          <a:p>
            <a:pPr defTabSz="1216025">
              <a:lnSpc>
                <a:spcPct val="120000"/>
              </a:lnSpc>
              <a:spcBef>
                <a:spcPct val="20000"/>
              </a:spcBef>
            </a:pPr>
            <a:r>
              <a:rPr lang="en-US" altLang="zh-CN" sz="2000" dirty="0">
                <a:latin typeface="宋体" panose="02010600030101010101" pitchFamily="2" charset="-122"/>
                <a:ea typeface="宋体" panose="02010600030101010101" pitchFamily="2" charset="-122"/>
              </a:rPr>
              <a:t>int Priority;//</a:t>
            </a:r>
            <a:r>
              <a:rPr lang="zh-CN" altLang="en-US" sz="2000" dirty="0">
                <a:latin typeface="宋体" panose="02010600030101010101" pitchFamily="2" charset="-122"/>
                <a:ea typeface="宋体" panose="02010600030101010101" pitchFamily="2" charset="-122"/>
              </a:rPr>
              <a:t>作业优先级</a:t>
            </a:r>
          </a:p>
          <a:p>
            <a:pPr defTabSz="1216025">
              <a:lnSpc>
                <a:spcPct val="120000"/>
              </a:lnSpc>
              <a:spcBef>
                <a:spcPct val="20000"/>
              </a:spcBef>
            </a:pPr>
            <a:r>
              <a:rPr lang="en-US" altLang="zh-CN" sz="2000" dirty="0">
                <a:latin typeface="宋体" panose="02010600030101010101" pitchFamily="2" charset="-122"/>
                <a:ea typeface="宋体" panose="02010600030101010101" pitchFamily="2" charset="-122"/>
              </a:rPr>
              <a:t>int </a:t>
            </a:r>
            <a:r>
              <a:rPr lang="en-US" altLang="zh-CN" sz="2000" dirty="0" err="1">
                <a:latin typeface="宋体" panose="02010600030101010101" pitchFamily="2" charset="-122"/>
                <a:ea typeface="宋体" panose="02010600030101010101" pitchFamily="2" charset="-122"/>
              </a:rPr>
              <a:t>InTimes</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作业请求时间</a:t>
            </a:r>
          </a:p>
          <a:p>
            <a:pPr defTabSz="1216025">
              <a:lnSpc>
                <a:spcPct val="120000"/>
              </a:lnSpc>
              <a:spcBef>
                <a:spcPct val="20000"/>
              </a:spcBef>
            </a:pPr>
            <a:r>
              <a:rPr lang="en-US" altLang="zh-CN" sz="2000" dirty="0">
                <a:latin typeface="宋体" panose="02010600030101010101" pitchFamily="2" charset="-122"/>
                <a:ea typeface="宋体" panose="02010600030101010101" pitchFamily="2" charset="-122"/>
              </a:rPr>
              <a:t>int </a:t>
            </a:r>
            <a:r>
              <a:rPr lang="en-US" altLang="zh-CN" sz="2000" dirty="0" err="1">
                <a:latin typeface="宋体" panose="02010600030101010101" pitchFamily="2" charset="-122"/>
                <a:ea typeface="宋体" panose="02010600030101010101" pitchFamily="2" charset="-122"/>
              </a:rPr>
              <a:t>InstrucNum</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作业包含的程序指令数目</a:t>
            </a:r>
          </a:p>
          <a:p>
            <a:pPr defTabSz="1216025">
              <a:lnSpc>
                <a:spcPct val="120000"/>
              </a:lnSpc>
              <a:spcBef>
                <a:spcPct val="20000"/>
              </a:spcBef>
            </a:pPr>
            <a:r>
              <a:rPr lang="en-US" altLang="zh-CN" sz="2000" dirty="0">
                <a:latin typeface="宋体" panose="02010600030101010101" pitchFamily="2" charset="-122"/>
                <a:ea typeface="宋体" panose="02010600030101010101" pitchFamily="2" charset="-122"/>
              </a:rPr>
              <a:t>int </a:t>
            </a:r>
            <a:r>
              <a:rPr lang="en-US" altLang="zh-CN" sz="2000" dirty="0" err="1">
                <a:latin typeface="宋体" panose="02010600030101010101" pitchFamily="2" charset="-122"/>
                <a:ea typeface="宋体" panose="02010600030101010101" pitchFamily="2" charset="-122"/>
              </a:rPr>
              <a:t>HardDiskAddress</a:t>
            </a:r>
            <a:r>
              <a:rPr lang="en-US" altLang="zh-CN" sz="2000" dirty="0">
                <a:latin typeface="宋体" panose="02010600030101010101" pitchFamily="2" charset="-122"/>
                <a:ea typeface="宋体" panose="02010600030101010101" pitchFamily="2" charset="-122"/>
              </a:rPr>
              <a:t>[]=new int[2];//</a:t>
            </a:r>
            <a:r>
              <a:rPr lang="zh-CN" altLang="en-US" sz="2000" dirty="0">
                <a:latin typeface="宋体" panose="02010600030101010101" pitchFamily="2" charset="-122"/>
                <a:ea typeface="宋体" panose="02010600030101010101" pitchFamily="2" charset="-122"/>
              </a:rPr>
              <a:t>磁道扇区</a:t>
            </a:r>
          </a:p>
          <a:p>
            <a:pPr defTabSz="1216025">
              <a:lnSpc>
                <a:spcPct val="120000"/>
              </a:lnSpc>
              <a:spcBef>
                <a:spcPct val="20000"/>
              </a:spcBef>
            </a:pPr>
            <a:r>
              <a:rPr lang="en-US" altLang="zh-CN" sz="2000" dirty="0">
                <a:latin typeface="宋体" panose="02010600030101010101" pitchFamily="2" charset="-122"/>
                <a:ea typeface="宋体" panose="02010600030101010101" pitchFamily="2" charset="-122"/>
              </a:rPr>
              <a:t>public Instruction </a:t>
            </a:r>
            <a:r>
              <a:rPr lang="en-US" altLang="zh-CN" sz="2000" dirty="0" err="1">
                <a:latin typeface="宋体" panose="02010600030101010101" pitchFamily="2" charset="-122"/>
                <a:ea typeface="宋体" panose="02010600030101010101" pitchFamily="2" charset="-122"/>
              </a:rPr>
              <a:t>Instruc</a:t>
            </a:r>
            <a:r>
              <a:rPr lang="en-US" altLang="zh-CN" sz="2000" dirty="0">
                <a:latin typeface="宋体" panose="02010600030101010101" pitchFamily="2" charset="-122"/>
                <a:ea typeface="宋体" panose="02010600030101010101" pitchFamily="2" charset="-122"/>
              </a:rPr>
              <a:t>[]=new Instruction[30];</a:t>
            </a:r>
            <a:endParaRPr lang="zh-CN" altLang="en-US" sz="2000" dirty="0">
              <a:latin typeface="宋体" panose="02010600030101010101" pitchFamily="2" charset="-122"/>
              <a:ea typeface="宋体" panose="02010600030101010101" pitchFamily="2" charset="-122"/>
              <a:sym typeface="Arial" panose="020B0604020202020204" pitchFamily="34" charset="0"/>
            </a:endParaRPr>
          </a:p>
        </p:txBody>
      </p:sp>
      <p:sp>
        <p:nvSpPr>
          <p:cNvPr id="51" name="文本框 50">
            <a:extLst>
              <a:ext uri="{FF2B5EF4-FFF2-40B4-BE49-F238E27FC236}">
                <a16:creationId xmlns:a16="http://schemas.microsoft.com/office/drawing/2014/main" id="{0A366464-2B29-4004-8B7B-E39D1EBC9582}"/>
              </a:ext>
            </a:extLst>
          </p:cNvPr>
          <p:cNvSpPr txBox="1"/>
          <p:nvPr/>
        </p:nvSpPr>
        <p:spPr>
          <a:xfrm>
            <a:off x="1235960" y="5304893"/>
            <a:ext cx="9689464" cy="707886"/>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sym typeface="+mn-ea"/>
              </a:rPr>
              <a:t>当有新作业请求，生成相应的</a:t>
            </a:r>
            <a:r>
              <a:rPr lang="en-US" altLang="zh-CN" sz="2000" dirty="0">
                <a:latin typeface="宋体" panose="02010600030101010101" pitchFamily="2" charset="-122"/>
                <a:ea typeface="宋体" panose="02010600030101010101" pitchFamily="2" charset="-122"/>
                <a:sym typeface="+mn-ea"/>
              </a:rPr>
              <a:t>JCB</a:t>
            </a:r>
            <a:r>
              <a:rPr lang="zh-CN" altLang="en-US" sz="2000" dirty="0">
                <a:latin typeface="宋体" panose="02010600030101010101" pitchFamily="2" charset="-122"/>
                <a:ea typeface="宋体" panose="02010600030101010101" pitchFamily="2" charset="-122"/>
                <a:sym typeface="+mn-ea"/>
              </a:rPr>
              <a:t>，按照时间片轮转和静态优先级的调度算法将作业调入内存。</a:t>
            </a:r>
            <a:endParaRPr lang="zh-CN" altLang="en-US" sz="2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250"/>
                                        <p:tgtEl>
                                          <p:spTgt spid="47"/>
                                        </p:tgtEl>
                                      </p:cBhvr>
                                    </p:animEffect>
                                    <p:anim calcmode="lin" valueType="num">
                                      <p:cBhvr>
                                        <p:cTn id="8" dur="250" fill="hold"/>
                                        <p:tgtEl>
                                          <p:spTgt spid="47"/>
                                        </p:tgtEl>
                                        <p:attrNameLst>
                                          <p:attrName>ppt_x</p:attrName>
                                        </p:attrNameLst>
                                      </p:cBhvr>
                                      <p:tavLst>
                                        <p:tav tm="0">
                                          <p:val>
                                            <p:strVal val="#ppt_x"/>
                                          </p:val>
                                        </p:tav>
                                        <p:tav tm="100000">
                                          <p:val>
                                            <p:strVal val="#ppt_x"/>
                                          </p:val>
                                        </p:tav>
                                      </p:tavLst>
                                    </p:anim>
                                    <p:anim calcmode="lin" valueType="num">
                                      <p:cBhvr>
                                        <p:cTn id="9" dur="25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250"/>
                                        <p:tgtEl>
                                          <p:spTgt spid="48"/>
                                        </p:tgtEl>
                                      </p:cBhvr>
                                    </p:animEffect>
                                    <p:anim calcmode="lin" valueType="num">
                                      <p:cBhvr>
                                        <p:cTn id="13" dur="250" fill="hold"/>
                                        <p:tgtEl>
                                          <p:spTgt spid="48"/>
                                        </p:tgtEl>
                                        <p:attrNameLst>
                                          <p:attrName>ppt_x</p:attrName>
                                        </p:attrNameLst>
                                      </p:cBhvr>
                                      <p:tavLst>
                                        <p:tav tm="0">
                                          <p:val>
                                            <p:strVal val="#ppt_x"/>
                                          </p:val>
                                        </p:tav>
                                        <p:tav tm="100000">
                                          <p:val>
                                            <p:strVal val="#ppt_x"/>
                                          </p:val>
                                        </p:tav>
                                      </p:tavLst>
                                    </p:anim>
                                    <p:anim calcmode="lin" valueType="num">
                                      <p:cBhvr>
                                        <p:cTn id="14" dur="25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0189F49B-45B3-4ACC-B075-BB401F07942C}"/>
              </a:ext>
            </a:extLst>
          </p:cNvPr>
          <p:cNvGrpSpPr/>
          <p:nvPr/>
        </p:nvGrpSpPr>
        <p:grpSpPr>
          <a:xfrm>
            <a:off x="-29029" y="412558"/>
            <a:ext cx="12219442" cy="842182"/>
            <a:chOff x="-29029" y="458731"/>
            <a:chExt cx="12219442" cy="842182"/>
          </a:xfrm>
        </p:grpSpPr>
        <p:sp>
          <p:nvSpPr>
            <p:cNvPr id="40" name="矩形 39">
              <a:extLst>
                <a:ext uri="{FF2B5EF4-FFF2-40B4-BE49-F238E27FC236}">
                  <a16:creationId xmlns:a16="http://schemas.microsoft.com/office/drawing/2014/main" id="{B857C208-52ED-437D-BB62-52A0F5B09872}"/>
                </a:ext>
              </a:extLst>
            </p:cNvPr>
            <p:cNvSpPr/>
            <p:nvPr/>
          </p:nvSpPr>
          <p:spPr>
            <a:xfrm flipH="1">
              <a:off x="-29029" y="1229948"/>
              <a:ext cx="12219442" cy="70965"/>
            </a:xfrm>
            <a:prstGeom prst="rect">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593AE305-340C-47F9-9F88-BFBA66B3203F}"/>
                </a:ext>
              </a:extLst>
            </p:cNvPr>
            <p:cNvGrpSpPr/>
            <p:nvPr/>
          </p:nvGrpSpPr>
          <p:grpSpPr>
            <a:xfrm>
              <a:off x="4188838" y="458731"/>
              <a:ext cx="3950421" cy="538601"/>
              <a:chOff x="5043488" y="414338"/>
              <a:chExt cx="3950421" cy="538601"/>
            </a:xfrm>
          </p:grpSpPr>
          <p:sp>
            <p:nvSpPr>
              <p:cNvPr id="46" name="矩形 3">
                <a:extLst>
                  <a:ext uri="{FF2B5EF4-FFF2-40B4-BE49-F238E27FC236}">
                    <a16:creationId xmlns:a16="http://schemas.microsoft.com/office/drawing/2014/main" id="{D7250226-1732-42F0-8510-11A568578AF4}"/>
                  </a:ext>
                </a:extLst>
              </p:cNvPr>
              <p:cNvSpPr/>
              <p:nvPr/>
            </p:nvSpPr>
            <p:spPr>
              <a:xfrm>
                <a:off x="5667375" y="414338"/>
                <a:ext cx="3326534" cy="538601"/>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accent1"/>
                    </a:solidFill>
                    <a:latin typeface="Arial" panose="020B0604020202020204" pitchFamily="34" charset="0"/>
                    <a:ea typeface="微软雅黑" panose="020B0503020204020204" pitchFamily="34" charset="-122"/>
                    <a:sym typeface="Arial" panose="020B0604020202020204" pitchFamily="34" charset="0"/>
                  </a:rPr>
                  <a:t>TLB  </a:t>
                </a:r>
                <a:r>
                  <a:rPr lang="en-US" altLang="zh-CN" sz="2900" dirty="0" err="1">
                    <a:solidFill>
                      <a:schemeClr val="accent1"/>
                    </a:solidFill>
                    <a:latin typeface="Arial" panose="020B0604020202020204" pitchFamily="34" charset="0"/>
                    <a:ea typeface="微软雅黑" panose="020B0503020204020204" pitchFamily="34" charset="-122"/>
                    <a:sym typeface="Arial" panose="020B0604020202020204" pitchFamily="34" charset="0"/>
                  </a:rPr>
                  <a:t>LogicAddress</a:t>
                </a:r>
                <a:endParaRPr lang="zh-CN" altLang="en-US" sz="29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7" name="组合 26">
                <a:extLst>
                  <a:ext uri="{FF2B5EF4-FFF2-40B4-BE49-F238E27FC236}">
                    <a16:creationId xmlns:a16="http://schemas.microsoft.com/office/drawing/2014/main" id="{330F300B-CCA9-4E11-8BF4-D18CA6CBC326}"/>
                  </a:ext>
                </a:extLst>
              </p:cNvPr>
              <p:cNvGrpSpPr/>
              <p:nvPr/>
            </p:nvGrpSpPr>
            <p:grpSpPr>
              <a:xfrm>
                <a:off x="5043488" y="468313"/>
                <a:ext cx="263525" cy="395288"/>
                <a:chOff x="0" y="-109880"/>
                <a:chExt cx="213756" cy="427513"/>
              </a:xfrm>
            </p:grpSpPr>
            <p:sp>
              <p:nvSpPr>
                <p:cNvPr id="48" name="直接连接符 27">
                  <a:extLst>
                    <a:ext uri="{FF2B5EF4-FFF2-40B4-BE49-F238E27FC236}">
                      <a16:creationId xmlns:a16="http://schemas.microsoft.com/office/drawing/2014/main" id="{0DE08386-2342-4398-A986-73E87E2B59FF}"/>
                    </a:ext>
                  </a:extLst>
                </p:cNvPr>
                <p:cNvSpPr/>
                <p:nvPr/>
              </p:nvSpPr>
              <p:spPr>
                <a:xfrm>
                  <a:off x="0" y="-109880"/>
                  <a:ext cx="213756" cy="213756"/>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sp>
              <p:nvSpPr>
                <p:cNvPr id="49" name="直接连接符 28">
                  <a:extLst>
                    <a:ext uri="{FF2B5EF4-FFF2-40B4-BE49-F238E27FC236}">
                      <a16:creationId xmlns:a16="http://schemas.microsoft.com/office/drawing/2014/main" id="{D851AB81-F9E2-414E-A1B1-7F8E90BDBCD8}"/>
                    </a:ext>
                  </a:extLst>
                </p:cNvPr>
                <p:cNvSpPr/>
                <p:nvPr/>
              </p:nvSpPr>
              <p:spPr>
                <a:xfrm flipH="1">
                  <a:off x="0" y="103876"/>
                  <a:ext cx="213756" cy="213757"/>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grpSp>
        </p:grpSp>
      </p:grpSp>
      <p:sp>
        <p:nvSpPr>
          <p:cNvPr id="51" name="圆角矩形 3">
            <a:extLst>
              <a:ext uri="{FF2B5EF4-FFF2-40B4-BE49-F238E27FC236}">
                <a16:creationId xmlns:a16="http://schemas.microsoft.com/office/drawing/2014/main" id="{9E988320-4028-4FE6-ABEC-8193D40F2FF3}"/>
              </a:ext>
            </a:extLst>
          </p:cNvPr>
          <p:cNvSpPr>
            <a:spLocks noChangeArrowheads="1"/>
          </p:cNvSpPr>
          <p:nvPr/>
        </p:nvSpPr>
        <p:spPr bwMode="auto">
          <a:xfrm>
            <a:off x="885190" y="2508934"/>
            <a:ext cx="4625975" cy="2595759"/>
          </a:xfrm>
          <a:prstGeom prst="roundRect">
            <a:avLst>
              <a:gd name="adj" fmla="val 9083"/>
            </a:avLst>
          </a:prstGeom>
          <a:noFill/>
          <a:ln w="12700">
            <a:solidFill>
              <a:srgbClr val="ADBACA"/>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52" name="矩形 4">
            <a:extLst>
              <a:ext uri="{FF2B5EF4-FFF2-40B4-BE49-F238E27FC236}">
                <a16:creationId xmlns:a16="http://schemas.microsoft.com/office/drawing/2014/main" id="{D5213258-FF6B-4667-9935-131BD84AD2ED}"/>
              </a:ext>
            </a:extLst>
          </p:cNvPr>
          <p:cNvSpPr>
            <a:spLocks noChangeArrowheads="1"/>
          </p:cNvSpPr>
          <p:nvPr/>
        </p:nvSpPr>
        <p:spPr bwMode="auto">
          <a:xfrm>
            <a:off x="1051243" y="2769509"/>
            <a:ext cx="4626610" cy="2074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2000" dirty="0">
                <a:latin typeface="宋体" panose="02010600030101010101" pitchFamily="2" charset="-122"/>
                <a:sym typeface="Arial" panose="020B0604020202020204" pitchFamily="34" charset="0"/>
              </a:rPr>
              <a:t>int Pagenum;//页号</a:t>
            </a:r>
          </a:p>
          <a:p>
            <a:pPr eaLnBrk="1" hangingPunct="1">
              <a:lnSpc>
                <a:spcPct val="120000"/>
              </a:lnSpc>
              <a:spcBef>
                <a:spcPct val="20000"/>
              </a:spcBef>
            </a:pPr>
            <a:r>
              <a:rPr lang="zh-CN" altLang="en-US" sz="2000" dirty="0">
                <a:latin typeface="宋体" panose="02010600030101010101" pitchFamily="2" charset="-122"/>
                <a:sym typeface="Arial" panose="020B0604020202020204" pitchFamily="34" charset="0"/>
              </a:rPr>
              <a:t>int Blocknum;//物理块号</a:t>
            </a:r>
          </a:p>
          <a:p>
            <a:pPr eaLnBrk="1" hangingPunct="1">
              <a:lnSpc>
                <a:spcPct val="120000"/>
              </a:lnSpc>
              <a:spcBef>
                <a:spcPct val="20000"/>
              </a:spcBef>
            </a:pPr>
            <a:r>
              <a:rPr lang="zh-CN" altLang="en-US" sz="2000" dirty="0">
                <a:latin typeface="宋体" panose="02010600030101010101" pitchFamily="2" charset="-122"/>
                <a:sym typeface="Arial" panose="020B0604020202020204" pitchFamily="34" charset="0"/>
              </a:rPr>
              <a:t>int State;//状态</a:t>
            </a:r>
          </a:p>
          <a:p>
            <a:pPr eaLnBrk="1" hangingPunct="1">
              <a:lnSpc>
                <a:spcPct val="120000"/>
              </a:lnSpc>
              <a:spcBef>
                <a:spcPct val="20000"/>
              </a:spcBef>
            </a:pPr>
            <a:r>
              <a:rPr lang="zh-CN" altLang="en-US" sz="2000" dirty="0">
                <a:latin typeface="宋体" panose="02010600030101010101" pitchFamily="2" charset="-122"/>
                <a:sym typeface="Arial" panose="020B0604020202020204" pitchFamily="34" charset="0"/>
              </a:rPr>
              <a:t>int Visit;//访问字段，用于记录本页最近访问次数</a:t>
            </a:r>
          </a:p>
        </p:txBody>
      </p:sp>
      <p:sp>
        <p:nvSpPr>
          <p:cNvPr id="59" name="圆角矩形 3">
            <a:extLst>
              <a:ext uri="{FF2B5EF4-FFF2-40B4-BE49-F238E27FC236}">
                <a16:creationId xmlns:a16="http://schemas.microsoft.com/office/drawing/2014/main" id="{4ECCE524-989F-4F91-8FCB-416BFBD77E82}"/>
              </a:ext>
            </a:extLst>
          </p:cNvPr>
          <p:cNvSpPr>
            <a:spLocks noChangeArrowheads="1"/>
          </p:cNvSpPr>
          <p:nvPr/>
        </p:nvSpPr>
        <p:spPr bwMode="auto">
          <a:xfrm>
            <a:off x="6381750" y="2508934"/>
            <a:ext cx="4591050" cy="2593547"/>
          </a:xfrm>
          <a:prstGeom prst="roundRect">
            <a:avLst>
              <a:gd name="adj" fmla="val 9083"/>
            </a:avLst>
          </a:prstGeom>
          <a:noFill/>
          <a:ln w="12700">
            <a:solidFill>
              <a:srgbClr val="ADBACA"/>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60" name="矩形 4">
            <a:extLst>
              <a:ext uri="{FF2B5EF4-FFF2-40B4-BE49-F238E27FC236}">
                <a16:creationId xmlns:a16="http://schemas.microsoft.com/office/drawing/2014/main" id="{79EEA62F-9C9B-4D8E-88C9-8C9DF6322A54}"/>
              </a:ext>
            </a:extLst>
          </p:cNvPr>
          <p:cNvSpPr>
            <a:spLocks noChangeArrowheads="1"/>
          </p:cNvSpPr>
          <p:nvPr/>
        </p:nvSpPr>
        <p:spPr bwMode="auto">
          <a:xfrm>
            <a:off x="6813599" y="3106217"/>
            <a:ext cx="3924300" cy="861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2000" dirty="0">
                <a:latin typeface="宋体" panose="02010600030101010101" pitchFamily="2" charset="-122"/>
                <a:sym typeface="Arial" panose="020B0604020202020204" pitchFamily="34" charset="0"/>
              </a:rPr>
              <a:t>int block;//页号</a:t>
            </a:r>
          </a:p>
          <a:p>
            <a:pPr eaLnBrk="1" hangingPunct="1">
              <a:lnSpc>
                <a:spcPct val="120000"/>
              </a:lnSpc>
              <a:spcBef>
                <a:spcPct val="20000"/>
              </a:spcBef>
            </a:pPr>
            <a:r>
              <a:rPr lang="zh-CN" altLang="en-US" sz="2000" dirty="0">
                <a:latin typeface="宋体" panose="02010600030101010101" pitchFamily="2" charset="-122"/>
                <a:sym typeface="Arial" panose="020B0604020202020204" pitchFamily="34" charset="0"/>
              </a:rPr>
              <a:t>int offset;//页内位移</a:t>
            </a:r>
          </a:p>
        </p:txBody>
      </p:sp>
      <p:sp>
        <p:nvSpPr>
          <p:cNvPr id="64" name="圆角矩形 7">
            <a:extLst>
              <a:ext uri="{FF2B5EF4-FFF2-40B4-BE49-F238E27FC236}">
                <a16:creationId xmlns:a16="http://schemas.microsoft.com/office/drawing/2014/main" id="{90800EAC-FC99-45CA-B7E9-B19223E3CFEB}"/>
              </a:ext>
            </a:extLst>
          </p:cNvPr>
          <p:cNvSpPr>
            <a:spLocks noChangeArrowheads="1"/>
          </p:cNvSpPr>
          <p:nvPr/>
        </p:nvSpPr>
        <p:spPr bwMode="auto">
          <a:xfrm>
            <a:off x="1532950" y="2248122"/>
            <a:ext cx="3279775" cy="461963"/>
          </a:xfrm>
          <a:prstGeom prst="roundRect">
            <a:avLst>
              <a:gd name="adj" fmla="val 16667"/>
            </a:avLst>
          </a:prstGeom>
          <a:solidFill>
            <a:srgbClr val="1983B7"/>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65" name="文本框 8">
            <a:extLst>
              <a:ext uri="{FF2B5EF4-FFF2-40B4-BE49-F238E27FC236}">
                <a16:creationId xmlns:a16="http://schemas.microsoft.com/office/drawing/2014/main" id="{8DD6E67A-0CBA-4EA1-8715-E08ED72545CF}"/>
              </a:ext>
            </a:extLst>
          </p:cNvPr>
          <p:cNvSpPr txBox="1">
            <a:spLocks noChangeArrowheads="1"/>
          </p:cNvSpPr>
          <p:nvPr/>
        </p:nvSpPr>
        <p:spPr bwMode="auto">
          <a:xfrm>
            <a:off x="1764725" y="2297335"/>
            <a:ext cx="2797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TLB</a:t>
            </a:r>
          </a:p>
        </p:txBody>
      </p:sp>
      <p:sp>
        <p:nvSpPr>
          <p:cNvPr id="66" name="圆角矩形 7">
            <a:extLst>
              <a:ext uri="{FF2B5EF4-FFF2-40B4-BE49-F238E27FC236}">
                <a16:creationId xmlns:a16="http://schemas.microsoft.com/office/drawing/2014/main" id="{9BA1A6FB-E558-44EE-9202-C6A9EC9C973F}"/>
              </a:ext>
            </a:extLst>
          </p:cNvPr>
          <p:cNvSpPr>
            <a:spLocks noChangeArrowheads="1"/>
          </p:cNvSpPr>
          <p:nvPr/>
        </p:nvSpPr>
        <p:spPr bwMode="auto">
          <a:xfrm>
            <a:off x="7016336" y="2251321"/>
            <a:ext cx="3279775" cy="461963"/>
          </a:xfrm>
          <a:prstGeom prst="roundRect">
            <a:avLst>
              <a:gd name="adj" fmla="val 16667"/>
            </a:avLst>
          </a:prstGeom>
          <a:solidFill>
            <a:srgbClr val="1983B7"/>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67" name="文本框 8">
            <a:extLst>
              <a:ext uri="{FF2B5EF4-FFF2-40B4-BE49-F238E27FC236}">
                <a16:creationId xmlns:a16="http://schemas.microsoft.com/office/drawing/2014/main" id="{3EE25578-4716-440D-95A8-99C618879BA0}"/>
              </a:ext>
            </a:extLst>
          </p:cNvPr>
          <p:cNvSpPr txBox="1">
            <a:spLocks noChangeArrowheads="1"/>
          </p:cNvSpPr>
          <p:nvPr/>
        </p:nvSpPr>
        <p:spPr bwMode="auto">
          <a:xfrm>
            <a:off x="7248111" y="2300534"/>
            <a:ext cx="2797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defTabSz="1216025">
              <a:spcBef>
                <a:spcPct val="20000"/>
              </a:spcBef>
              <a:defRPr sz="1600" b="1">
                <a:solidFill>
                  <a:schemeClr val="bg1"/>
                </a:solidFill>
                <a:latin typeface="Arial" panose="020B0604020202020204" pitchFamily="34" charset="0"/>
                <a:ea typeface="微软雅黑" panose="020B0503020204020204" pitchFamily="34" charset="-122"/>
              </a:defRPr>
            </a:lvl1pPr>
            <a:lvl2pPr marL="742950" indent="-285750" defTabSz="1216025">
              <a:defRPr>
                <a:latin typeface="Calibri" panose="020F0502020204030204" pitchFamily="34" charset="0"/>
                <a:ea typeface="宋体" panose="02010600030101010101" pitchFamily="2" charset="-122"/>
              </a:defRPr>
            </a:lvl2pPr>
            <a:lvl3pPr marL="1143000" indent="-228600" defTabSz="1216025">
              <a:defRPr>
                <a:latin typeface="Calibri" panose="020F0502020204030204" pitchFamily="34" charset="0"/>
                <a:ea typeface="宋体" panose="02010600030101010101" pitchFamily="2" charset="-122"/>
              </a:defRPr>
            </a:lvl3pPr>
            <a:lvl4pPr marL="1600200" indent="-228600" defTabSz="1216025">
              <a:defRPr>
                <a:latin typeface="Calibri" panose="020F0502020204030204" pitchFamily="34" charset="0"/>
                <a:ea typeface="宋体" panose="02010600030101010101" pitchFamily="2" charset="-122"/>
              </a:defRPr>
            </a:lvl4pPr>
            <a:lvl5pPr marL="2057400" indent="-228600" defTabSz="1216025">
              <a:defRPr>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en-US" altLang="zh-CN" sz="1800" dirty="0" err="1">
                <a:sym typeface="Arial" panose="020B0604020202020204" pitchFamily="34" charset="0"/>
              </a:rPr>
              <a:t>LogicAddress</a:t>
            </a:r>
            <a:endParaRPr lang="en-US" altLang="zh-CN" dirty="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250"/>
                                        <p:tgtEl>
                                          <p:spTgt spid="51"/>
                                        </p:tgtEl>
                                      </p:cBhvr>
                                    </p:animEffect>
                                    <p:anim calcmode="lin" valueType="num">
                                      <p:cBhvr>
                                        <p:cTn id="8" dur="250" fill="hold"/>
                                        <p:tgtEl>
                                          <p:spTgt spid="51"/>
                                        </p:tgtEl>
                                        <p:attrNameLst>
                                          <p:attrName>ppt_x</p:attrName>
                                        </p:attrNameLst>
                                      </p:cBhvr>
                                      <p:tavLst>
                                        <p:tav tm="0">
                                          <p:val>
                                            <p:strVal val="#ppt_x"/>
                                          </p:val>
                                        </p:tav>
                                        <p:tav tm="100000">
                                          <p:val>
                                            <p:strVal val="#ppt_x"/>
                                          </p:val>
                                        </p:tav>
                                      </p:tavLst>
                                    </p:anim>
                                    <p:anim calcmode="lin" valueType="num">
                                      <p:cBhvr>
                                        <p:cTn id="9" dur="250" fill="hold"/>
                                        <p:tgtEl>
                                          <p:spTgt spid="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250"/>
                                        <p:tgtEl>
                                          <p:spTgt spid="52"/>
                                        </p:tgtEl>
                                      </p:cBhvr>
                                    </p:animEffect>
                                    <p:anim calcmode="lin" valueType="num">
                                      <p:cBhvr>
                                        <p:cTn id="13" dur="250" fill="hold"/>
                                        <p:tgtEl>
                                          <p:spTgt spid="52"/>
                                        </p:tgtEl>
                                        <p:attrNameLst>
                                          <p:attrName>ppt_x</p:attrName>
                                        </p:attrNameLst>
                                      </p:cBhvr>
                                      <p:tavLst>
                                        <p:tav tm="0">
                                          <p:val>
                                            <p:strVal val="#ppt_x"/>
                                          </p:val>
                                        </p:tav>
                                        <p:tav tm="100000">
                                          <p:val>
                                            <p:strVal val="#ppt_x"/>
                                          </p:val>
                                        </p:tav>
                                      </p:tavLst>
                                    </p:anim>
                                    <p:anim calcmode="lin" valueType="num">
                                      <p:cBhvr>
                                        <p:cTn id="14" dur="250" fill="hold"/>
                                        <p:tgtEl>
                                          <p:spTgt spid="5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250"/>
                                        <p:tgtEl>
                                          <p:spTgt spid="64"/>
                                        </p:tgtEl>
                                      </p:cBhvr>
                                    </p:animEffect>
                                    <p:anim calcmode="lin" valueType="num">
                                      <p:cBhvr>
                                        <p:cTn id="18" dur="250" fill="hold"/>
                                        <p:tgtEl>
                                          <p:spTgt spid="64"/>
                                        </p:tgtEl>
                                        <p:attrNameLst>
                                          <p:attrName>ppt_x</p:attrName>
                                        </p:attrNameLst>
                                      </p:cBhvr>
                                      <p:tavLst>
                                        <p:tav tm="0">
                                          <p:val>
                                            <p:strVal val="#ppt_x"/>
                                          </p:val>
                                        </p:tav>
                                        <p:tav tm="100000">
                                          <p:val>
                                            <p:strVal val="#ppt_x"/>
                                          </p:val>
                                        </p:tav>
                                      </p:tavLst>
                                    </p:anim>
                                    <p:anim calcmode="lin" valueType="num">
                                      <p:cBhvr>
                                        <p:cTn id="19" dur="250" fill="hold"/>
                                        <p:tgtEl>
                                          <p:spTgt spid="6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250"/>
                                        <p:tgtEl>
                                          <p:spTgt spid="65"/>
                                        </p:tgtEl>
                                      </p:cBhvr>
                                    </p:animEffect>
                                    <p:anim calcmode="lin" valueType="num">
                                      <p:cBhvr>
                                        <p:cTn id="23" dur="250" fill="hold"/>
                                        <p:tgtEl>
                                          <p:spTgt spid="65"/>
                                        </p:tgtEl>
                                        <p:attrNameLst>
                                          <p:attrName>ppt_x</p:attrName>
                                        </p:attrNameLst>
                                      </p:cBhvr>
                                      <p:tavLst>
                                        <p:tav tm="0">
                                          <p:val>
                                            <p:strVal val="#ppt_x"/>
                                          </p:val>
                                        </p:tav>
                                        <p:tav tm="100000">
                                          <p:val>
                                            <p:strVal val="#ppt_x"/>
                                          </p:val>
                                        </p:tav>
                                      </p:tavLst>
                                    </p:anim>
                                    <p:anim calcmode="lin" valueType="num">
                                      <p:cBhvr>
                                        <p:cTn id="24" dur="25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250"/>
                                        <p:tgtEl>
                                          <p:spTgt spid="59"/>
                                        </p:tgtEl>
                                      </p:cBhvr>
                                    </p:animEffect>
                                    <p:anim calcmode="lin" valueType="num">
                                      <p:cBhvr>
                                        <p:cTn id="30" dur="250" fill="hold"/>
                                        <p:tgtEl>
                                          <p:spTgt spid="59"/>
                                        </p:tgtEl>
                                        <p:attrNameLst>
                                          <p:attrName>ppt_x</p:attrName>
                                        </p:attrNameLst>
                                      </p:cBhvr>
                                      <p:tavLst>
                                        <p:tav tm="0">
                                          <p:val>
                                            <p:strVal val="#ppt_x"/>
                                          </p:val>
                                        </p:tav>
                                        <p:tav tm="100000">
                                          <p:val>
                                            <p:strVal val="#ppt_x"/>
                                          </p:val>
                                        </p:tav>
                                      </p:tavLst>
                                    </p:anim>
                                    <p:anim calcmode="lin" valueType="num">
                                      <p:cBhvr>
                                        <p:cTn id="31" dur="250" fill="hold"/>
                                        <p:tgtEl>
                                          <p:spTgt spid="5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250"/>
                                        <p:tgtEl>
                                          <p:spTgt spid="60"/>
                                        </p:tgtEl>
                                      </p:cBhvr>
                                    </p:animEffect>
                                    <p:anim calcmode="lin" valueType="num">
                                      <p:cBhvr>
                                        <p:cTn id="35" dur="250" fill="hold"/>
                                        <p:tgtEl>
                                          <p:spTgt spid="60"/>
                                        </p:tgtEl>
                                        <p:attrNameLst>
                                          <p:attrName>ppt_x</p:attrName>
                                        </p:attrNameLst>
                                      </p:cBhvr>
                                      <p:tavLst>
                                        <p:tav tm="0">
                                          <p:val>
                                            <p:strVal val="#ppt_x"/>
                                          </p:val>
                                        </p:tav>
                                        <p:tav tm="100000">
                                          <p:val>
                                            <p:strVal val="#ppt_x"/>
                                          </p:val>
                                        </p:tav>
                                      </p:tavLst>
                                    </p:anim>
                                    <p:anim calcmode="lin" valueType="num">
                                      <p:cBhvr>
                                        <p:cTn id="36" dur="250" fill="hold"/>
                                        <p:tgtEl>
                                          <p:spTgt spid="6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250"/>
                                        <p:tgtEl>
                                          <p:spTgt spid="66"/>
                                        </p:tgtEl>
                                      </p:cBhvr>
                                    </p:animEffect>
                                    <p:anim calcmode="lin" valueType="num">
                                      <p:cBhvr>
                                        <p:cTn id="40" dur="250" fill="hold"/>
                                        <p:tgtEl>
                                          <p:spTgt spid="66"/>
                                        </p:tgtEl>
                                        <p:attrNameLst>
                                          <p:attrName>ppt_x</p:attrName>
                                        </p:attrNameLst>
                                      </p:cBhvr>
                                      <p:tavLst>
                                        <p:tav tm="0">
                                          <p:val>
                                            <p:strVal val="#ppt_x"/>
                                          </p:val>
                                        </p:tav>
                                        <p:tav tm="100000">
                                          <p:val>
                                            <p:strVal val="#ppt_x"/>
                                          </p:val>
                                        </p:tav>
                                      </p:tavLst>
                                    </p:anim>
                                    <p:anim calcmode="lin" valueType="num">
                                      <p:cBhvr>
                                        <p:cTn id="41" dur="250" fill="hold"/>
                                        <p:tgtEl>
                                          <p:spTgt spid="6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250"/>
                                        <p:tgtEl>
                                          <p:spTgt spid="67"/>
                                        </p:tgtEl>
                                      </p:cBhvr>
                                    </p:animEffect>
                                    <p:anim calcmode="lin" valueType="num">
                                      <p:cBhvr>
                                        <p:cTn id="45" dur="250" fill="hold"/>
                                        <p:tgtEl>
                                          <p:spTgt spid="67"/>
                                        </p:tgtEl>
                                        <p:attrNameLst>
                                          <p:attrName>ppt_x</p:attrName>
                                        </p:attrNameLst>
                                      </p:cBhvr>
                                      <p:tavLst>
                                        <p:tav tm="0">
                                          <p:val>
                                            <p:strVal val="#ppt_x"/>
                                          </p:val>
                                        </p:tav>
                                        <p:tav tm="100000">
                                          <p:val>
                                            <p:strVal val="#ppt_x"/>
                                          </p:val>
                                        </p:tav>
                                      </p:tavLst>
                                    </p:anim>
                                    <p:anim calcmode="lin" valueType="num">
                                      <p:cBhvr>
                                        <p:cTn id="46" dur="25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2" grpId="0"/>
      <p:bldP spid="59" grpId="0" bldLvl="0" animBg="1"/>
      <p:bldP spid="60" grpId="0"/>
      <p:bldP spid="64" grpId="0" bldLvl="0" animBg="1"/>
      <p:bldP spid="65" grpId="0"/>
      <p:bldP spid="66" grpId="0" bldLvl="0" animBg="1"/>
      <p:bldP spid="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 name="组合 150">
            <a:extLst>
              <a:ext uri="{FF2B5EF4-FFF2-40B4-BE49-F238E27FC236}">
                <a16:creationId xmlns:a16="http://schemas.microsoft.com/office/drawing/2014/main" id="{73C5529B-AD7D-411D-999F-905E9460F41D}"/>
              </a:ext>
            </a:extLst>
          </p:cNvPr>
          <p:cNvGrpSpPr/>
          <p:nvPr/>
        </p:nvGrpSpPr>
        <p:grpSpPr>
          <a:xfrm>
            <a:off x="-29029" y="412558"/>
            <a:ext cx="12219442" cy="842182"/>
            <a:chOff x="-29029" y="458731"/>
            <a:chExt cx="12219442" cy="842182"/>
          </a:xfrm>
        </p:grpSpPr>
        <p:sp>
          <p:nvSpPr>
            <p:cNvPr id="152" name="矩形 151">
              <a:extLst>
                <a:ext uri="{FF2B5EF4-FFF2-40B4-BE49-F238E27FC236}">
                  <a16:creationId xmlns:a16="http://schemas.microsoft.com/office/drawing/2014/main" id="{F8636F56-313A-44AC-ABC1-5D28EF002A66}"/>
                </a:ext>
              </a:extLst>
            </p:cNvPr>
            <p:cNvSpPr/>
            <p:nvPr/>
          </p:nvSpPr>
          <p:spPr>
            <a:xfrm flipH="1">
              <a:off x="-29029" y="1229948"/>
              <a:ext cx="12219442" cy="70965"/>
            </a:xfrm>
            <a:prstGeom prst="rect">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a:extLst>
                <a:ext uri="{FF2B5EF4-FFF2-40B4-BE49-F238E27FC236}">
                  <a16:creationId xmlns:a16="http://schemas.microsoft.com/office/drawing/2014/main" id="{F7273B96-BDFD-4B11-85AD-D12D032363F7}"/>
                </a:ext>
              </a:extLst>
            </p:cNvPr>
            <p:cNvGrpSpPr/>
            <p:nvPr/>
          </p:nvGrpSpPr>
          <p:grpSpPr>
            <a:xfrm>
              <a:off x="4188838" y="458731"/>
              <a:ext cx="2522145" cy="538601"/>
              <a:chOff x="5043488" y="414338"/>
              <a:chExt cx="2522145" cy="538601"/>
            </a:xfrm>
          </p:grpSpPr>
          <p:sp>
            <p:nvSpPr>
              <p:cNvPr id="154" name="矩形 3">
                <a:extLst>
                  <a:ext uri="{FF2B5EF4-FFF2-40B4-BE49-F238E27FC236}">
                    <a16:creationId xmlns:a16="http://schemas.microsoft.com/office/drawing/2014/main" id="{B0E5FF78-BD54-457B-80E3-DFEDD1689707}"/>
                  </a:ext>
                </a:extLst>
              </p:cNvPr>
              <p:cNvSpPr/>
              <p:nvPr/>
            </p:nvSpPr>
            <p:spPr>
              <a:xfrm>
                <a:off x="5667375" y="414338"/>
                <a:ext cx="1898258" cy="538601"/>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Instruction</a:t>
                </a:r>
                <a:endPar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55" name="组合 26">
                <a:extLst>
                  <a:ext uri="{FF2B5EF4-FFF2-40B4-BE49-F238E27FC236}">
                    <a16:creationId xmlns:a16="http://schemas.microsoft.com/office/drawing/2014/main" id="{B2DB7004-1CDA-463B-B6CF-CDF93B592147}"/>
                  </a:ext>
                </a:extLst>
              </p:cNvPr>
              <p:cNvGrpSpPr/>
              <p:nvPr/>
            </p:nvGrpSpPr>
            <p:grpSpPr>
              <a:xfrm>
                <a:off x="5043488" y="468313"/>
                <a:ext cx="263525" cy="395288"/>
                <a:chOff x="0" y="-109880"/>
                <a:chExt cx="213756" cy="427513"/>
              </a:xfrm>
            </p:grpSpPr>
            <p:sp>
              <p:nvSpPr>
                <p:cNvPr id="156" name="直接连接符 27">
                  <a:extLst>
                    <a:ext uri="{FF2B5EF4-FFF2-40B4-BE49-F238E27FC236}">
                      <a16:creationId xmlns:a16="http://schemas.microsoft.com/office/drawing/2014/main" id="{0AA0CC85-14A3-4093-A40F-275AD923748B}"/>
                    </a:ext>
                  </a:extLst>
                </p:cNvPr>
                <p:cNvSpPr/>
                <p:nvPr/>
              </p:nvSpPr>
              <p:spPr>
                <a:xfrm>
                  <a:off x="0" y="-109880"/>
                  <a:ext cx="213756" cy="213756"/>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sp>
              <p:nvSpPr>
                <p:cNvPr id="157" name="直接连接符 28">
                  <a:extLst>
                    <a:ext uri="{FF2B5EF4-FFF2-40B4-BE49-F238E27FC236}">
                      <a16:creationId xmlns:a16="http://schemas.microsoft.com/office/drawing/2014/main" id="{4FD746F9-D4F4-4DD3-A873-A55D0243BA30}"/>
                    </a:ext>
                  </a:extLst>
                </p:cNvPr>
                <p:cNvSpPr/>
                <p:nvPr/>
              </p:nvSpPr>
              <p:spPr>
                <a:xfrm flipH="1">
                  <a:off x="0" y="103876"/>
                  <a:ext cx="213756" cy="213757"/>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grpSp>
        </p:grpSp>
      </p:grpSp>
      <p:sp>
        <p:nvSpPr>
          <p:cNvPr id="159" name="圆角矩形 3">
            <a:extLst>
              <a:ext uri="{FF2B5EF4-FFF2-40B4-BE49-F238E27FC236}">
                <a16:creationId xmlns:a16="http://schemas.microsoft.com/office/drawing/2014/main" id="{81E2D62E-757A-4F75-9FF9-C57A875006A1}"/>
              </a:ext>
            </a:extLst>
          </p:cNvPr>
          <p:cNvSpPr>
            <a:spLocks noChangeArrowheads="1"/>
          </p:cNvSpPr>
          <p:nvPr/>
        </p:nvSpPr>
        <p:spPr bwMode="auto">
          <a:xfrm>
            <a:off x="1430215" y="1790841"/>
            <a:ext cx="9008012" cy="4026129"/>
          </a:xfrm>
          <a:prstGeom prst="roundRect">
            <a:avLst>
              <a:gd name="adj" fmla="val 9083"/>
            </a:avLst>
          </a:prstGeom>
          <a:noFill/>
          <a:ln w="12700">
            <a:solidFill>
              <a:srgbClr val="ADBACA"/>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60" name="矩形 4">
            <a:extLst>
              <a:ext uri="{FF2B5EF4-FFF2-40B4-BE49-F238E27FC236}">
                <a16:creationId xmlns:a16="http://schemas.microsoft.com/office/drawing/2014/main" id="{5DBE0986-4FE2-49D7-AE05-80EBEC2ABFB7}"/>
              </a:ext>
            </a:extLst>
          </p:cNvPr>
          <p:cNvSpPr>
            <a:spLocks noChangeArrowheads="1"/>
          </p:cNvSpPr>
          <p:nvPr/>
        </p:nvSpPr>
        <p:spPr bwMode="auto">
          <a:xfrm>
            <a:off x="1634050" y="2192761"/>
            <a:ext cx="5807759" cy="172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20000"/>
              </a:lnSpc>
              <a:spcBef>
                <a:spcPct val="20000"/>
              </a:spcBef>
            </a:pPr>
            <a:r>
              <a:rPr lang="en-US" altLang="zh-CN" sz="2000" dirty="0">
                <a:latin typeface="宋体" panose="02010600030101010101" pitchFamily="2" charset="-122"/>
              </a:rPr>
              <a:t>int </a:t>
            </a:r>
            <a:r>
              <a:rPr lang="en-US" altLang="zh-CN" sz="2000" dirty="0" err="1">
                <a:latin typeface="宋体" panose="02010600030101010101" pitchFamily="2" charset="-122"/>
              </a:rPr>
              <a:t>Instruc_ID</a:t>
            </a:r>
            <a:r>
              <a:rPr lang="en-US" altLang="zh-CN" sz="2000" dirty="0">
                <a:latin typeface="宋体" panose="02010600030101010101" pitchFamily="2" charset="-122"/>
              </a:rPr>
              <a:t>;//</a:t>
            </a:r>
            <a:r>
              <a:rPr lang="zh-CN" altLang="en-US" sz="2000" dirty="0">
                <a:latin typeface="宋体" panose="02010600030101010101" pitchFamily="2" charset="-122"/>
              </a:rPr>
              <a:t>指令段编号</a:t>
            </a:r>
          </a:p>
          <a:p>
            <a:pPr>
              <a:lnSpc>
                <a:spcPct val="120000"/>
              </a:lnSpc>
              <a:spcBef>
                <a:spcPct val="20000"/>
              </a:spcBef>
            </a:pPr>
            <a:r>
              <a:rPr lang="en-US" altLang="zh-CN" sz="2000" dirty="0">
                <a:latin typeface="宋体" panose="02010600030101010101" pitchFamily="2" charset="-122"/>
              </a:rPr>
              <a:t>int </a:t>
            </a:r>
            <a:r>
              <a:rPr lang="en-US" altLang="zh-CN" sz="2000" dirty="0" err="1">
                <a:latin typeface="宋体" panose="02010600030101010101" pitchFamily="2" charset="-122"/>
              </a:rPr>
              <a:t>Instruc_State</a:t>
            </a:r>
            <a:r>
              <a:rPr lang="en-US" altLang="zh-CN" sz="2000" dirty="0">
                <a:latin typeface="宋体" panose="02010600030101010101" pitchFamily="2" charset="-122"/>
              </a:rPr>
              <a:t>;//</a:t>
            </a:r>
            <a:r>
              <a:rPr lang="zh-CN" altLang="en-US" sz="2000" dirty="0">
                <a:latin typeface="宋体" panose="02010600030101010101" pitchFamily="2" charset="-122"/>
              </a:rPr>
              <a:t>指令类型</a:t>
            </a:r>
          </a:p>
          <a:p>
            <a:pPr>
              <a:lnSpc>
                <a:spcPct val="120000"/>
              </a:lnSpc>
              <a:spcBef>
                <a:spcPct val="20000"/>
              </a:spcBef>
            </a:pPr>
            <a:r>
              <a:rPr lang="en-US" altLang="zh-CN" sz="2000" dirty="0">
                <a:latin typeface="宋体" panose="02010600030101010101" pitchFamily="2" charset="-122"/>
              </a:rPr>
              <a:t>int </a:t>
            </a:r>
            <a:r>
              <a:rPr lang="en-US" altLang="zh-CN" sz="2000" dirty="0" err="1">
                <a:latin typeface="宋体" panose="02010600030101010101" pitchFamily="2" charset="-122"/>
              </a:rPr>
              <a:t>L_Address</a:t>
            </a:r>
            <a:r>
              <a:rPr lang="en-US" altLang="zh-CN" sz="2000" dirty="0">
                <a:latin typeface="宋体" panose="02010600030101010101" pitchFamily="2" charset="-122"/>
              </a:rPr>
              <a:t>;//</a:t>
            </a:r>
            <a:r>
              <a:rPr lang="zh-CN" altLang="en-US" sz="2000" dirty="0">
                <a:latin typeface="宋体" panose="02010600030101010101" pitchFamily="2" charset="-122"/>
              </a:rPr>
              <a:t>指令访问的逻辑地址</a:t>
            </a:r>
          </a:p>
          <a:p>
            <a:pPr>
              <a:lnSpc>
                <a:spcPct val="120000"/>
              </a:lnSpc>
              <a:spcBef>
                <a:spcPct val="20000"/>
              </a:spcBef>
            </a:pPr>
            <a:r>
              <a:rPr lang="en-US" altLang="zh-CN" sz="2000" dirty="0">
                <a:latin typeface="宋体" panose="02010600030101010101" pitchFamily="2" charset="-122"/>
              </a:rPr>
              <a:t>int </a:t>
            </a:r>
            <a:r>
              <a:rPr lang="en-US" altLang="zh-CN" sz="2000" dirty="0" err="1">
                <a:latin typeface="宋体" panose="02010600030101010101" pitchFamily="2" charset="-122"/>
              </a:rPr>
              <a:t>InRunTimes</a:t>
            </a:r>
            <a:r>
              <a:rPr lang="en-US" altLang="zh-CN" sz="2000" dirty="0">
                <a:latin typeface="宋体" panose="02010600030101010101" pitchFamily="2" charset="-122"/>
              </a:rPr>
              <a:t>;//</a:t>
            </a:r>
            <a:r>
              <a:rPr lang="zh-CN" altLang="en-US" sz="2000" dirty="0">
                <a:latin typeface="宋体" panose="02010600030101010101" pitchFamily="2" charset="-122"/>
              </a:rPr>
              <a:t>指令运行时间</a:t>
            </a:r>
            <a:endParaRPr lang="zh-CN" altLang="en-US" sz="2000" dirty="0">
              <a:latin typeface="宋体" panose="02010600030101010101" pitchFamily="2" charset="-122"/>
              <a:sym typeface="Arial" panose="020B0604020202020204" pitchFamily="34" charset="0"/>
            </a:endParaRPr>
          </a:p>
        </p:txBody>
      </p:sp>
      <p:sp>
        <p:nvSpPr>
          <p:cNvPr id="163" name="文本框 162">
            <a:extLst>
              <a:ext uri="{FF2B5EF4-FFF2-40B4-BE49-F238E27FC236}">
                <a16:creationId xmlns:a16="http://schemas.microsoft.com/office/drawing/2014/main" id="{6CBDD01D-384F-4EE2-B20A-F8C2940C6F04}"/>
              </a:ext>
            </a:extLst>
          </p:cNvPr>
          <p:cNvSpPr txBox="1"/>
          <p:nvPr/>
        </p:nvSpPr>
        <p:spPr>
          <a:xfrm>
            <a:off x="1732523" y="4233542"/>
            <a:ext cx="9352817" cy="1323439"/>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指令类型：</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正常调度</a:t>
            </a:r>
            <a:r>
              <a:rPr lang="en-US" altLang="zh-CN" sz="2000" dirty="0">
                <a:latin typeface="宋体" panose="02010600030101010101" pitchFamily="2" charset="-122"/>
                <a:ea typeface="宋体" panose="02010600030101010101" pitchFamily="2" charset="-122"/>
              </a:rPr>
              <a:t>1s</a:t>
            </a: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磁盘文件读操作</a:t>
            </a:r>
          </a:p>
          <a:p>
            <a:r>
              <a:rPr lang="en-US" altLang="zh-CN" sz="2000" dirty="0">
                <a:latin typeface="宋体" panose="02010600030101010101" pitchFamily="2" charset="-122"/>
                <a:ea typeface="宋体" panose="02010600030101010101" pitchFamily="2" charset="-122"/>
              </a:rPr>
              <a:t>	   1-</a:t>
            </a:r>
            <a:r>
              <a:rPr lang="zh-CN" altLang="en-US" sz="2000" dirty="0">
                <a:latin typeface="宋体" panose="02010600030101010101" pitchFamily="2" charset="-122"/>
                <a:ea typeface="宋体" panose="02010600030101010101" pitchFamily="2" charset="-122"/>
              </a:rPr>
              <a:t>正常调度</a:t>
            </a:r>
            <a:r>
              <a:rPr lang="en-US" altLang="zh-CN" sz="2000" dirty="0">
                <a:latin typeface="宋体" panose="02010600030101010101" pitchFamily="2" charset="-122"/>
                <a:ea typeface="宋体" panose="02010600030101010101" pitchFamily="2" charset="-122"/>
              </a:rPr>
              <a:t>2s              5-</a:t>
            </a:r>
            <a:r>
              <a:rPr lang="zh-CN" altLang="en-US" sz="2000" dirty="0">
                <a:latin typeface="宋体" panose="02010600030101010101" pitchFamily="2" charset="-122"/>
                <a:ea typeface="宋体" panose="02010600030101010101" pitchFamily="2" charset="-122"/>
              </a:rPr>
              <a:t>磁盘文件写操作</a:t>
            </a:r>
          </a:p>
          <a:p>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键盘输入操作            </a:t>
            </a:r>
            <a:r>
              <a:rPr lang="en-US" altLang="zh-CN" sz="2000" dirty="0">
                <a:latin typeface="宋体" panose="02010600030101010101" pitchFamily="2" charset="-122"/>
                <a:ea typeface="宋体" panose="02010600030101010101" pitchFamily="2" charset="-122"/>
              </a:rPr>
              <a:t>6-</a:t>
            </a:r>
            <a:r>
              <a:rPr lang="zh-CN" altLang="en-US" sz="2000" dirty="0">
                <a:latin typeface="宋体" panose="02010600030101010101" pitchFamily="2" charset="-122"/>
                <a:ea typeface="宋体" panose="02010600030101010101" pitchFamily="2" charset="-122"/>
              </a:rPr>
              <a:t>打印操作</a:t>
            </a:r>
          </a:p>
          <a:p>
            <a:r>
              <a:rPr lang="en-US" altLang="zh-CN" sz="2000" dirty="0">
                <a:latin typeface="宋体" panose="02010600030101010101" pitchFamily="2" charset="-122"/>
                <a:ea typeface="宋体" panose="02010600030101010101" pitchFamily="2" charset="-122"/>
              </a:rPr>
              <a:t>	   3-</a:t>
            </a:r>
            <a:r>
              <a:rPr lang="zh-CN" altLang="en-US" sz="2000" dirty="0">
                <a:latin typeface="宋体" panose="02010600030101010101" pitchFamily="2" charset="-122"/>
                <a:ea typeface="宋体" panose="02010600030101010101" pitchFamily="2" charset="-122"/>
              </a:rPr>
              <a:t>屏幕显示输出操作</a:t>
            </a:r>
            <a:endParaRPr lang="en-US" altLang="zh-CN" sz="2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250"/>
                                        <p:tgtEl>
                                          <p:spTgt spid="159"/>
                                        </p:tgtEl>
                                      </p:cBhvr>
                                    </p:animEffect>
                                    <p:anim calcmode="lin" valueType="num">
                                      <p:cBhvr>
                                        <p:cTn id="8" dur="250" fill="hold"/>
                                        <p:tgtEl>
                                          <p:spTgt spid="159"/>
                                        </p:tgtEl>
                                        <p:attrNameLst>
                                          <p:attrName>ppt_x</p:attrName>
                                        </p:attrNameLst>
                                      </p:cBhvr>
                                      <p:tavLst>
                                        <p:tav tm="0">
                                          <p:val>
                                            <p:strVal val="#ppt_x"/>
                                          </p:val>
                                        </p:tav>
                                        <p:tav tm="100000">
                                          <p:val>
                                            <p:strVal val="#ppt_x"/>
                                          </p:val>
                                        </p:tav>
                                      </p:tavLst>
                                    </p:anim>
                                    <p:anim calcmode="lin" valueType="num">
                                      <p:cBhvr>
                                        <p:cTn id="9" dur="250" fill="hold"/>
                                        <p:tgtEl>
                                          <p:spTgt spid="15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250"/>
                                        <p:tgtEl>
                                          <p:spTgt spid="160"/>
                                        </p:tgtEl>
                                      </p:cBhvr>
                                    </p:animEffect>
                                    <p:anim calcmode="lin" valueType="num">
                                      <p:cBhvr>
                                        <p:cTn id="13" dur="250" fill="hold"/>
                                        <p:tgtEl>
                                          <p:spTgt spid="160"/>
                                        </p:tgtEl>
                                        <p:attrNameLst>
                                          <p:attrName>ppt_x</p:attrName>
                                        </p:attrNameLst>
                                      </p:cBhvr>
                                      <p:tavLst>
                                        <p:tav tm="0">
                                          <p:val>
                                            <p:strVal val="#ppt_x"/>
                                          </p:val>
                                        </p:tav>
                                        <p:tav tm="100000">
                                          <p:val>
                                            <p:strVal val="#ppt_x"/>
                                          </p:val>
                                        </p:tav>
                                      </p:tavLst>
                                    </p:anim>
                                    <p:anim calcmode="lin" valueType="num">
                                      <p:cBhvr>
                                        <p:cTn id="14" dur="250" fill="hold"/>
                                        <p:tgtEl>
                                          <p:spTgt spid="160"/>
                                        </p:tgtEl>
                                        <p:attrNameLst>
                                          <p:attrName>ppt_y</p:attrName>
                                        </p:attrNameLst>
                                      </p:cBhvr>
                                      <p:tavLst>
                                        <p:tav tm="0">
                                          <p:val>
                                            <p:strVal val="#ppt_y+.1"/>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bldLvl="0" animBg="1"/>
      <p:bldP spid="160" grpId="0"/>
      <p:bldP spid="1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 name="组合 150">
            <a:extLst>
              <a:ext uri="{FF2B5EF4-FFF2-40B4-BE49-F238E27FC236}">
                <a16:creationId xmlns:a16="http://schemas.microsoft.com/office/drawing/2014/main" id="{73C5529B-AD7D-411D-999F-905E9460F41D}"/>
              </a:ext>
            </a:extLst>
          </p:cNvPr>
          <p:cNvGrpSpPr/>
          <p:nvPr/>
        </p:nvGrpSpPr>
        <p:grpSpPr>
          <a:xfrm>
            <a:off x="-29029" y="412558"/>
            <a:ext cx="12219442" cy="842182"/>
            <a:chOff x="-29029" y="458731"/>
            <a:chExt cx="12219442" cy="842182"/>
          </a:xfrm>
        </p:grpSpPr>
        <p:sp>
          <p:nvSpPr>
            <p:cNvPr id="152" name="矩形 151">
              <a:extLst>
                <a:ext uri="{FF2B5EF4-FFF2-40B4-BE49-F238E27FC236}">
                  <a16:creationId xmlns:a16="http://schemas.microsoft.com/office/drawing/2014/main" id="{F8636F56-313A-44AC-ABC1-5D28EF002A66}"/>
                </a:ext>
              </a:extLst>
            </p:cNvPr>
            <p:cNvSpPr/>
            <p:nvPr/>
          </p:nvSpPr>
          <p:spPr>
            <a:xfrm flipH="1">
              <a:off x="-29029" y="1229948"/>
              <a:ext cx="12219442" cy="70965"/>
            </a:xfrm>
            <a:prstGeom prst="rect">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a:extLst>
                <a:ext uri="{FF2B5EF4-FFF2-40B4-BE49-F238E27FC236}">
                  <a16:creationId xmlns:a16="http://schemas.microsoft.com/office/drawing/2014/main" id="{F7273B96-BDFD-4B11-85AD-D12D032363F7}"/>
                </a:ext>
              </a:extLst>
            </p:cNvPr>
            <p:cNvGrpSpPr/>
            <p:nvPr/>
          </p:nvGrpSpPr>
          <p:grpSpPr>
            <a:xfrm>
              <a:off x="4188838" y="458731"/>
              <a:ext cx="2895645" cy="538601"/>
              <a:chOff x="5043488" y="414338"/>
              <a:chExt cx="2895645" cy="538601"/>
            </a:xfrm>
          </p:grpSpPr>
          <p:sp>
            <p:nvSpPr>
              <p:cNvPr id="154" name="矩形 3">
                <a:extLst>
                  <a:ext uri="{FF2B5EF4-FFF2-40B4-BE49-F238E27FC236}">
                    <a16:creationId xmlns:a16="http://schemas.microsoft.com/office/drawing/2014/main" id="{B0E5FF78-BD54-457B-80E3-DFEDD1689707}"/>
                  </a:ext>
                </a:extLst>
              </p:cNvPr>
              <p:cNvSpPr/>
              <p:nvPr/>
            </p:nvSpPr>
            <p:spPr>
              <a:xfrm>
                <a:off x="5667375" y="414338"/>
                <a:ext cx="2271758" cy="538601"/>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accent1"/>
                    </a:solidFill>
                    <a:latin typeface="Arial" panose="020B0604020202020204" pitchFamily="34" charset="0"/>
                    <a:ea typeface="微软雅黑" panose="020B0503020204020204" pitchFamily="34" charset="-122"/>
                    <a:sym typeface="Arial" panose="020B0604020202020204" pitchFamily="34" charset="0"/>
                  </a:rPr>
                  <a:t>Page </a:t>
                </a:r>
                <a:r>
                  <a:rPr lang="zh-CN" altLang="en-US" sz="2900" dirty="0">
                    <a:solidFill>
                      <a:schemeClr val="accent1"/>
                    </a:solidFill>
                    <a:latin typeface="Arial" panose="020B0604020202020204" pitchFamily="34" charset="0"/>
                    <a:ea typeface="微软雅黑" panose="020B0503020204020204" pitchFamily="34" charset="-122"/>
                    <a:sym typeface="Arial" panose="020B0604020202020204" pitchFamily="34" charset="0"/>
                  </a:rPr>
                  <a:t>页表项</a:t>
                </a:r>
              </a:p>
            </p:txBody>
          </p:sp>
          <p:grpSp>
            <p:nvGrpSpPr>
              <p:cNvPr id="155" name="组合 26">
                <a:extLst>
                  <a:ext uri="{FF2B5EF4-FFF2-40B4-BE49-F238E27FC236}">
                    <a16:creationId xmlns:a16="http://schemas.microsoft.com/office/drawing/2014/main" id="{B2DB7004-1CDA-463B-B6CF-CDF93B592147}"/>
                  </a:ext>
                </a:extLst>
              </p:cNvPr>
              <p:cNvGrpSpPr/>
              <p:nvPr/>
            </p:nvGrpSpPr>
            <p:grpSpPr>
              <a:xfrm>
                <a:off x="5043488" y="468313"/>
                <a:ext cx="263525" cy="395288"/>
                <a:chOff x="0" y="-109880"/>
                <a:chExt cx="213756" cy="427513"/>
              </a:xfrm>
            </p:grpSpPr>
            <p:sp>
              <p:nvSpPr>
                <p:cNvPr id="156" name="直接连接符 27">
                  <a:extLst>
                    <a:ext uri="{FF2B5EF4-FFF2-40B4-BE49-F238E27FC236}">
                      <a16:creationId xmlns:a16="http://schemas.microsoft.com/office/drawing/2014/main" id="{0AA0CC85-14A3-4093-A40F-275AD923748B}"/>
                    </a:ext>
                  </a:extLst>
                </p:cNvPr>
                <p:cNvSpPr/>
                <p:nvPr/>
              </p:nvSpPr>
              <p:spPr>
                <a:xfrm>
                  <a:off x="0" y="-109880"/>
                  <a:ext cx="213756" cy="213756"/>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sp>
              <p:nvSpPr>
                <p:cNvPr id="157" name="直接连接符 28">
                  <a:extLst>
                    <a:ext uri="{FF2B5EF4-FFF2-40B4-BE49-F238E27FC236}">
                      <a16:creationId xmlns:a16="http://schemas.microsoft.com/office/drawing/2014/main" id="{4FD746F9-D4F4-4DD3-A873-A55D0243BA30}"/>
                    </a:ext>
                  </a:extLst>
                </p:cNvPr>
                <p:cNvSpPr/>
                <p:nvPr/>
              </p:nvSpPr>
              <p:spPr>
                <a:xfrm flipH="1">
                  <a:off x="0" y="103876"/>
                  <a:ext cx="213756" cy="213757"/>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grpSp>
        </p:grpSp>
      </p:grpSp>
      <p:sp>
        <p:nvSpPr>
          <p:cNvPr id="2" name="Rectangle 2">
            <a:extLst>
              <a:ext uri="{FF2B5EF4-FFF2-40B4-BE49-F238E27FC236}">
                <a16:creationId xmlns:a16="http://schemas.microsoft.com/office/drawing/2014/main" id="{80474A8C-D223-43C6-8F2D-7CAA8CB0FCC5}"/>
              </a:ext>
            </a:extLst>
          </p:cNvPr>
          <p:cNvSpPr>
            <a:spLocks noChangeArrowheads="1"/>
          </p:cNvSpPr>
          <p:nvPr/>
        </p:nvSpPr>
        <p:spPr bwMode="auto">
          <a:xfrm>
            <a:off x="333442" y="1765223"/>
            <a:ext cx="22098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333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3335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bmk="_Hlk99003394">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页表结构如图：</a:t>
            </a:r>
            <a:endPar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graphicFrame>
        <p:nvGraphicFramePr>
          <p:cNvPr id="3" name="对象 2">
            <a:extLst>
              <a:ext uri="{FF2B5EF4-FFF2-40B4-BE49-F238E27FC236}">
                <a16:creationId xmlns:a16="http://schemas.microsoft.com/office/drawing/2014/main" id="{2FA9C326-CD36-4FAC-81C3-6F6FF470235B}"/>
              </a:ext>
            </a:extLst>
          </p:cNvPr>
          <p:cNvGraphicFramePr>
            <a:graphicFrameLocks noChangeAspect="1"/>
          </p:cNvGraphicFramePr>
          <p:nvPr>
            <p:extLst>
              <p:ext uri="{D42A27DB-BD31-4B8C-83A1-F6EECF244321}">
                <p14:modId xmlns:p14="http://schemas.microsoft.com/office/powerpoint/2010/main" val="4173271393"/>
              </p:ext>
            </p:extLst>
          </p:nvPr>
        </p:nvGraphicFramePr>
        <p:xfrm>
          <a:off x="2398644" y="1476982"/>
          <a:ext cx="8354970" cy="1436936"/>
        </p:xfrm>
        <a:graphic>
          <a:graphicData uri="http://schemas.openxmlformats.org/presentationml/2006/ole">
            <mc:AlternateContent xmlns:mc="http://schemas.openxmlformats.org/markup-compatibility/2006">
              <mc:Choice xmlns:v="urn:schemas-microsoft-com:vml" Requires="v">
                <p:oleObj spid="_x0000_s3079" name="Visio" r:id="rId4" imgW="8706102" imgH="1504902" progId="Visio.Drawing.15">
                  <p:embed/>
                </p:oleObj>
              </mc:Choice>
              <mc:Fallback>
                <p:oleObj name="Visio" r:id="rId4" imgW="8706102" imgH="1504902" progId="Visio.Drawing.15">
                  <p:embed/>
                  <p:pic>
                    <p:nvPicPr>
                      <p:cNvPr id="3" name="对象 2">
                        <a:extLst>
                          <a:ext uri="{FF2B5EF4-FFF2-40B4-BE49-F238E27FC236}">
                            <a16:creationId xmlns:a16="http://schemas.microsoft.com/office/drawing/2014/main" id="{2FA9C326-CD36-4FAC-81C3-6F6FF47023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8644" y="1476982"/>
                        <a:ext cx="8354970" cy="1436936"/>
                      </a:xfrm>
                      <a:prstGeom prst="rect">
                        <a:avLst/>
                      </a:prstGeom>
                      <a:noFill/>
                    </p:spPr>
                  </p:pic>
                </p:oleObj>
              </mc:Fallback>
            </mc:AlternateContent>
          </a:graphicData>
        </a:graphic>
      </p:graphicFrame>
      <p:sp>
        <p:nvSpPr>
          <p:cNvPr id="4" name="Rectangle 3">
            <a:extLst>
              <a:ext uri="{FF2B5EF4-FFF2-40B4-BE49-F238E27FC236}">
                <a16:creationId xmlns:a16="http://schemas.microsoft.com/office/drawing/2014/main" id="{DA684285-DB2F-4923-BE65-E0300F75D210}"/>
              </a:ext>
            </a:extLst>
          </p:cNvPr>
          <p:cNvSpPr>
            <a:spLocks noChangeArrowheads="1"/>
          </p:cNvSpPr>
          <p:nvPr/>
        </p:nvSpPr>
        <p:spPr bwMode="auto">
          <a:xfrm>
            <a:off x="1483641" y="3033900"/>
            <a:ext cx="9743991" cy="377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52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52400"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Page {</a:t>
            </a:r>
            <a:endParaRPr kumimoji="0" lang="en-US" altLang="zh-CN" sz="1600" b="0" i="0" u="none" strike="noStrike" cap="none" normalizeH="0" baseline="0" dirty="0" bmk="_Hlk99003394">
              <a:ln>
                <a:noFill/>
              </a:ln>
              <a:solidFill>
                <a:schemeClr val="tx1"/>
              </a:solidFill>
              <a:effectLst/>
            </a:endParaRPr>
          </a:p>
          <a:p>
            <a:pPr marL="0" marR="0" lvl="0" indent="152400"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页表项，共</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4+5+3+11=23</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位，需要</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16+16</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位，即</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4B</a:t>
            </a:r>
            <a:endParaRPr kumimoji="0" lang="en-US" altLang="zh-CN" sz="1600" b="0" i="0" u="none" strike="noStrike" cap="none" normalizeH="0" baseline="0" dirty="0" bmk="_Hlk99003394">
              <a:ln>
                <a:noFill/>
              </a:ln>
              <a:solidFill>
                <a:schemeClr val="tx1"/>
              </a:solidFill>
              <a:effectLst/>
            </a:endParaRPr>
          </a:p>
          <a:p>
            <a:pPr marL="0" marR="0" lvl="0" indent="152400"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int </a:t>
            </a:r>
            <a:r>
              <a:rPr kumimoji="0" lang="en-US" altLang="zh-CN" b="0" i="0" u="none" strike="noStrike" cap="none" normalizeH="0" baseline="0" dirty="0" err="1"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Pagenum</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页号，</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10-20</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的数，</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位</a:t>
            </a:r>
            <a:endParaRPr kumimoji="0" lang="zh-CN" altLang="en-US" sz="1600" b="0" i="0" u="none" strike="noStrike" cap="none" normalizeH="0" baseline="0" dirty="0" bmk="_Hlk99003394">
              <a:ln>
                <a:noFill/>
              </a:ln>
              <a:solidFill>
                <a:schemeClr val="tx1"/>
              </a:solidFill>
              <a:effectLst/>
            </a:endParaRPr>
          </a:p>
          <a:p>
            <a:pPr marL="0" marR="0" lvl="0" indent="152400"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int </a:t>
            </a:r>
            <a:r>
              <a:rPr kumimoji="0" lang="en-US" altLang="zh-CN" b="0" i="0" u="none" strike="noStrike" cap="none" normalizeH="0" baseline="0" dirty="0" err="1"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Blocknum</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物理块号</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位</a:t>
            </a:r>
            <a:endParaRPr kumimoji="0" lang="zh-CN" altLang="en-US" sz="1600" b="0" i="0" u="none" strike="noStrike" cap="none" normalizeH="0" baseline="0" dirty="0" bmk="_Hlk99003394">
              <a:ln>
                <a:noFill/>
              </a:ln>
              <a:solidFill>
                <a:schemeClr val="tx1"/>
              </a:solidFill>
              <a:effectLst/>
            </a:endParaRPr>
          </a:p>
          <a:p>
            <a:pPr marL="0" marR="0" lvl="0" indent="152400"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int State;//</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状态位，用于指示是否调入内存</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未调入，</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已调入，</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位</a:t>
            </a:r>
            <a:endParaRPr kumimoji="0" lang="zh-CN" altLang="en-US" sz="1600" b="0" i="0" u="none" strike="noStrike" cap="none" normalizeH="0" baseline="0" dirty="0" bmk="_Hlk99003394">
              <a:ln>
                <a:noFill/>
              </a:ln>
              <a:solidFill>
                <a:schemeClr val="tx1"/>
              </a:solidFill>
              <a:effectLst/>
            </a:endParaRPr>
          </a:p>
          <a:p>
            <a:pPr marL="0" marR="0" lvl="0" indent="152400"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int Visit;//</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访问字段，用于记录本页最近已有多长时间未被访问，</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位</a:t>
            </a:r>
            <a:endParaRPr kumimoji="0" lang="zh-CN" altLang="en-US" sz="1600" b="0" i="0" u="none" strike="noStrike" cap="none" normalizeH="0" baseline="0" dirty="0" bmk="_Hlk99003394">
              <a:ln>
                <a:noFill/>
              </a:ln>
              <a:solidFill>
                <a:schemeClr val="tx1"/>
              </a:solidFill>
              <a:effectLst/>
            </a:endParaRPr>
          </a:p>
          <a:p>
            <a:pPr marL="0" marR="0" lvl="0" indent="152400"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int Modify;//</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修改位，标识该页在调入内存后是否被修改，</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位</a:t>
            </a:r>
            <a:endParaRPr kumimoji="0" lang="zh-CN" altLang="en-US" sz="1600" b="0" i="0" u="none" strike="noStrike" cap="none" normalizeH="0" baseline="0" dirty="0" bmk="_Hlk99003394">
              <a:ln>
                <a:noFill/>
              </a:ln>
              <a:solidFill>
                <a:schemeClr val="tx1"/>
              </a:solidFill>
              <a:effectLst/>
            </a:endParaRPr>
          </a:p>
          <a:p>
            <a:pPr marL="0" marR="0" lvl="0" indent="152400"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int Address[]=new int[2];//</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外存地址，用于指出该页在外存上的地址，供调入该页时参考，</a:t>
            </a:r>
            <a:r>
              <a:rPr kumimoji="0" lang="en-US" altLang="zh-CN"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5+6=11</a:t>
            </a:r>
            <a:r>
              <a:rPr kumimoji="0" lang="zh-CN" altLang="en-US" b="0" i="0" u="none" strike="noStrike" cap="none" normalizeH="0" baseline="0" dirty="0" bmk="_Hlk99003394">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位</a:t>
            </a: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7849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6098093" y="3569060"/>
            <a:ext cx="3493264" cy="1405193"/>
          </a:xfrm>
          <a:prstGeom prst="rect">
            <a:avLst/>
          </a:prstGeom>
        </p:spPr>
        <p:txBody>
          <a:bodyPr wrap="none">
            <a:spAutoFit/>
          </a:bodyPr>
          <a:lstStyle/>
          <a:p>
            <a:pPr marL="228594" indent="-228594">
              <a:lnSpc>
                <a:spcPct val="150000"/>
              </a:lnSpc>
              <a:buFont typeface="Wingdings" pitchFamily="2" charset="2"/>
              <a:buChar char="ü"/>
            </a:pPr>
            <a:r>
              <a:rPr lang="zh-CN" altLang="en-US" sz="2000" dirty="0">
                <a:ln w="6350">
                  <a:noFill/>
                </a:ln>
                <a:latin typeface="宋体" panose="02010600030101010101" pitchFamily="2" charset="-122"/>
                <a:ea typeface="宋体" panose="02010600030101010101" pitchFamily="2" charset="-122"/>
              </a:rPr>
              <a:t>进程调度</a:t>
            </a:r>
            <a:endParaRPr lang="en-US" altLang="zh-CN" sz="2000" dirty="0">
              <a:ln w="6350">
                <a:noFill/>
              </a:ln>
              <a:latin typeface="宋体" panose="02010600030101010101" pitchFamily="2" charset="-122"/>
              <a:ea typeface="宋体" panose="02010600030101010101" pitchFamily="2" charset="-122"/>
            </a:endParaRPr>
          </a:p>
          <a:p>
            <a:pPr marL="228594" indent="-228594">
              <a:lnSpc>
                <a:spcPct val="150000"/>
              </a:lnSpc>
              <a:buFont typeface="Wingdings" pitchFamily="2" charset="2"/>
              <a:buChar char="ü"/>
            </a:pPr>
            <a:r>
              <a:rPr lang="zh-CN" altLang="en-US" sz="2000" dirty="0">
                <a:ln w="6350">
                  <a:noFill/>
                </a:ln>
                <a:latin typeface="宋体" panose="02010600030101010101" pitchFamily="2" charset="-122"/>
                <a:ea typeface="宋体" panose="02010600030101010101" pitchFamily="2" charset="-122"/>
              </a:rPr>
              <a:t>作业调度</a:t>
            </a:r>
            <a:endParaRPr lang="en-US" altLang="zh-CN" sz="2000" dirty="0">
              <a:ln w="6350">
                <a:noFill/>
              </a:ln>
              <a:latin typeface="宋体" panose="02010600030101010101" pitchFamily="2" charset="-122"/>
              <a:ea typeface="宋体" panose="02010600030101010101" pitchFamily="2" charset="-122"/>
              <a:sym typeface="Arial" panose="020B0604020202020204" pitchFamily="34" charset="0"/>
            </a:endParaRPr>
          </a:p>
          <a:p>
            <a:pPr marL="228594" indent="-228594">
              <a:lnSpc>
                <a:spcPct val="150000"/>
              </a:lnSpc>
              <a:buFont typeface="Wingdings" pitchFamily="2" charset="2"/>
              <a:buChar char="ü"/>
            </a:pPr>
            <a:r>
              <a:rPr lang="zh-CN" altLang="zh-CN" sz="2000" dirty="0">
                <a:ln w="6350">
                  <a:noFill/>
                </a:ln>
                <a:latin typeface="宋体" panose="02010600030101010101" pitchFamily="2" charset="-122"/>
                <a:ea typeface="宋体" panose="02010600030101010101" pitchFamily="2" charset="-122"/>
                <a:sym typeface="Arial" panose="020B0604020202020204" pitchFamily="34" charset="0"/>
              </a:rPr>
              <a:t>请求分</a:t>
            </a:r>
            <a:r>
              <a:rPr lang="zh-CN" altLang="en-US" sz="2000" dirty="0">
                <a:ln w="6350">
                  <a:noFill/>
                </a:ln>
                <a:latin typeface="宋体" panose="02010600030101010101" pitchFamily="2" charset="-122"/>
                <a:ea typeface="宋体" panose="02010600030101010101" pitchFamily="2" charset="-122"/>
                <a:sym typeface="Arial" panose="020B0604020202020204" pitchFamily="34" charset="0"/>
              </a:rPr>
              <a:t>页</a:t>
            </a:r>
            <a:r>
              <a:rPr lang="zh-CN" altLang="zh-CN" sz="2000" dirty="0">
                <a:ln w="6350">
                  <a:noFill/>
                </a:ln>
                <a:latin typeface="宋体" panose="02010600030101010101" pitchFamily="2" charset="-122"/>
                <a:ea typeface="宋体" panose="02010600030101010101" pitchFamily="2" charset="-122"/>
                <a:sym typeface="Arial" panose="020B0604020202020204" pitchFamily="34" charset="0"/>
              </a:rPr>
              <a:t>虚存地址转换过程</a:t>
            </a:r>
            <a:endParaRPr lang="zh-CN" altLang="en-US" sz="2000" dirty="0">
              <a:ln w="6350">
                <a:noFill/>
              </a:ln>
              <a:latin typeface="宋体" panose="02010600030101010101" pitchFamily="2" charset="-122"/>
              <a:ea typeface="宋体" panose="02010600030101010101" pitchFamily="2" charset="-122"/>
              <a:sym typeface="Arial" panose="020B0604020202020204" pitchFamily="34" charset="0"/>
            </a:endParaRPr>
          </a:p>
        </p:txBody>
      </p:sp>
      <p:sp>
        <p:nvSpPr>
          <p:cNvPr id="39" name="矩形 38"/>
          <p:cNvSpPr/>
          <p:nvPr/>
        </p:nvSpPr>
        <p:spPr>
          <a:xfrm>
            <a:off x="7152118" y="2760675"/>
            <a:ext cx="3360373" cy="502766"/>
          </a:xfrm>
          <a:prstGeom prst="rect">
            <a:avLst/>
          </a:prstGeom>
        </p:spPr>
        <p:txBody>
          <a:bodyPr wrap="square">
            <a:spAutoFit/>
          </a:bodyPr>
          <a:lstStyle/>
          <a:p>
            <a:r>
              <a:rPr lang="zh-CN" altLang="en-US" sz="2667" b="1" dirty="0">
                <a:ln w="6350">
                  <a:noFill/>
                </a:ln>
                <a:solidFill>
                  <a:schemeClr val="accent1"/>
                </a:solidFill>
                <a:latin typeface="Impact" pitchFamily="34" charset="0"/>
                <a:ea typeface="微软雅黑" pitchFamily="34" charset="-122"/>
              </a:rPr>
              <a:t>主要功能</a:t>
            </a:r>
          </a:p>
        </p:txBody>
      </p:sp>
      <p:sp>
        <p:nvSpPr>
          <p:cNvPr id="41" name="矩形 40"/>
          <p:cNvSpPr/>
          <p:nvPr/>
        </p:nvSpPr>
        <p:spPr>
          <a:xfrm>
            <a:off x="6098093" y="2387364"/>
            <a:ext cx="1054024" cy="995209"/>
          </a:xfrm>
          <a:prstGeom prst="rect">
            <a:avLst/>
          </a:prstGeom>
        </p:spPr>
        <p:txBody>
          <a:bodyPr wrap="square">
            <a:spAutoFit/>
          </a:bodyPr>
          <a:lstStyle/>
          <a:p>
            <a:pPr algn="ctr"/>
            <a:r>
              <a:rPr lang="en-US" altLang="zh-CN" sz="5867" dirty="0">
                <a:ln w="6350">
                  <a:noFill/>
                </a:ln>
                <a:solidFill>
                  <a:schemeClr val="accent1"/>
                </a:solidFill>
                <a:latin typeface="Impact" pitchFamily="34" charset="0"/>
                <a:ea typeface="微软雅黑" pitchFamily="34" charset="-122"/>
              </a:rPr>
              <a:t>03</a:t>
            </a:r>
            <a:endParaRPr lang="zh-CN" altLang="en-US" sz="5867" dirty="0">
              <a:ln w="6350">
                <a:noFill/>
              </a:ln>
              <a:solidFill>
                <a:schemeClr val="accent1"/>
              </a:solidFill>
              <a:latin typeface="Impact" pitchFamily="34" charset="0"/>
              <a:ea typeface="微软雅黑" pitchFamily="34" charset="-122"/>
            </a:endParaRPr>
          </a:p>
        </p:txBody>
      </p:sp>
      <p:grpSp>
        <p:nvGrpSpPr>
          <p:cNvPr id="47" name="组合 46"/>
          <p:cNvGrpSpPr/>
          <p:nvPr/>
        </p:nvGrpSpPr>
        <p:grpSpPr>
          <a:xfrm>
            <a:off x="0" y="3356992"/>
            <a:ext cx="12192000" cy="72008"/>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96270D12-3094-4145-B3F0-83C8E01BD6BF}"/>
              </a:ext>
            </a:extLst>
          </p:cNvPr>
          <p:cNvGrpSpPr/>
          <p:nvPr/>
        </p:nvGrpSpPr>
        <p:grpSpPr>
          <a:xfrm>
            <a:off x="-29029" y="429703"/>
            <a:ext cx="12219442" cy="842182"/>
            <a:chOff x="-29029" y="458731"/>
            <a:chExt cx="12219442" cy="842182"/>
          </a:xfrm>
        </p:grpSpPr>
        <p:sp>
          <p:nvSpPr>
            <p:cNvPr id="25" name="矩形 24">
              <a:extLst>
                <a:ext uri="{FF2B5EF4-FFF2-40B4-BE49-F238E27FC236}">
                  <a16:creationId xmlns:a16="http://schemas.microsoft.com/office/drawing/2014/main" id="{BEBF7052-72C5-4419-A0E9-A3EBFF93AEAE}"/>
                </a:ext>
              </a:extLst>
            </p:cNvPr>
            <p:cNvSpPr/>
            <p:nvPr/>
          </p:nvSpPr>
          <p:spPr>
            <a:xfrm flipH="1">
              <a:off x="-29029" y="1229948"/>
              <a:ext cx="12219442" cy="70965"/>
            </a:xfrm>
            <a:prstGeom prst="rect">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a:extLst>
                <a:ext uri="{FF2B5EF4-FFF2-40B4-BE49-F238E27FC236}">
                  <a16:creationId xmlns:a16="http://schemas.microsoft.com/office/drawing/2014/main" id="{6FC2522D-9F2E-47B5-B9DA-286CF94616FE}"/>
                </a:ext>
              </a:extLst>
            </p:cNvPr>
            <p:cNvGrpSpPr/>
            <p:nvPr/>
          </p:nvGrpSpPr>
          <p:grpSpPr>
            <a:xfrm>
              <a:off x="4188838" y="458731"/>
              <a:ext cx="2848324" cy="538601"/>
              <a:chOff x="5043488" y="414338"/>
              <a:chExt cx="2848324" cy="538601"/>
            </a:xfrm>
          </p:grpSpPr>
          <p:sp>
            <p:nvSpPr>
              <p:cNvPr id="31" name="矩形 3">
                <a:extLst>
                  <a:ext uri="{FF2B5EF4-FFF2-40B4-BE49-F238E27FC236}">
                    <a16:creationId xmlns:a16="http://schemas.microsoft.com/office/drawing/2014/main" id="{5F520976-8D73-4189-8FB1-CFAF52D834EE}"/>
                  </a:ext>
                </a:extLst>
              </p:cNvPr>
              <p:cNvSpPr/>
              <p:nvPr/>
            </p:nvSpPr>
            <p:spPr>
              <a:xfrm>
                <a:off x="5667376" y="414338"/>
                <a:ext cx="2224436" cy="538601"/>
              </a:xfrm>
              <a:prstGeom prst="rect">
                <a:avLst/>
              </a:prstGeom>
              <a:noFill/>
              <a:ln w="9525">
                <a:noFill/>
                <a:miter/>
              </a:ln>
            </p:spPr>
            <p:txBody>
              <a:bodyPr wrap="square" lIns="91431" tIns="45716" rIns="91431" bIns="45716">
                <a:spAutoFit/>
              </a:bodyPr>
              <a:lstStyle/>
              <a:p>
                <a:pPr lvl="0" eaLnBrk="1" hangingPunct="1">
                  <a:buNone/>
                </a:pPr>
                <a:r>
                  <a:rPr lang="zh-CN" altLang="en-US" sz="2900" dirty="0">
                    <a:solidFill>
                      <a:schemeClr val="accent1"/>
                    </a:solidFill>
                    <a:latin typeface="Arial" panose="020B0604020202020204" pitchFamily="34" charset="0"/>
                    <a:ea typeface="微软雅黑" panose="020B0503020204020204" pitchFamily="34" charset="-122"/>
                    <a:sym typeface="Arial" panose="020B0604020202020204" pitchFamily="34" charset="0"/>
                  </a:rPr>
                  <a:t>进程调度</a:t>
                </a:r>
              </a:p>
            </p:txBody>
          </p:sp>
          <p:grpSp>
            <p:nvGrpSpPr>
              <p:cNvPr id="32" name="组合 26">
                <a:extLst>
                  <a:ext uri="{FF2B5EF4-FFF2-40B4-BE49-F238E27FC236}">
                    <a16:creationId xmlns:a16="http://schemas.microsoft.com/office/drawing/2014/main" id="{BE7F0256-1437-475F-9F9E-237D33C0A9D0}"/>
                  </a:ext>
                </a:extLst>
              </p:cNvPr>
              <p:cNvGrpSpPr/>
              <p:nvPr/>
            </p:nvGrpSpPr>
            <p:grpSpPr>
              <a:xfrm>
                <a:off x="5043488" y="468313"/>
                <a:ext cx="263525" cy="395288"/>
                <a:chOff x="0" y="-109880"/>
                <a:chExt cx="213756" cy="427513"/>
              </a:xfrm>
            </p:grpSpPr>
            <p:sp>
              <p:nvSpPr>
                <p:cNvPr id="33" name="直接连接符 27">
                  <a:extLst>
                    <a:ext uri="{FF2B5EF4-FFF2-40B4-BE49-F238E27FC236}">
                      <a16:creationId xmlns:a16="http://schemas.microsoft.com/office/drawing/2014/main" id="{748B9188-EBA9-48E6-9B44-A1FE6655E600}"/>
                    </a:ext>
                  </a:extLst>
                </p:cNvPr>
                <p:cNvSpPr/>
                <p:nvPr/>
              </p:nvSpPr>
              <p:spPr>
                <a:xfrm>
                  <a:off x="0" y="-109880"/>
                  <a:ext cx="213756" cy="213756"/>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sp>
              <p:nvSpPr>
                <p:cNvPr id="34" name="直接连接符 28">
                  <a:extLst>
                    <a:ext uri="{FF2B5EF4-FFF2-40B4-BE49-F238E27FC236}">
                      <a16:creationId xmlns:a16="http://schemas.microsoft.com/office/drawing/2014/main" id="{7572B2F8-1F41-4932-8A78-6CC832259483}"/>
                    </a:ext>
                  </a:extLst>
                </p:cNvPr>
                <p:cNvSpPr/>
                <p:nvPr/>
              </p:nvSpPr>
              <p:spPr>
                <a:xfrm flipH="1">
                  <a:off x="0" y="103876"/>
                  <a:ext cx="213756" cy="213757"/>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grpSp>
        </p:grpSp>
      </p:grpSp>
      <p:sp>
        <p:nvSpPr>
          <p:cNvPr id="35" name="막힌 원호 127">
            <a:extLst>
              <a:ext uri="{FF2B5EF4-FFF2-40B4-BE49-F238E27FC236}">
                <a16:creationId xmlns:a16="http://schemas.microsoft.com/office/drawing/2014/main" id="{4F6D88F0-ACE6-4DFB-8397-D5F64C8FC80D}"/>
              </a:ext>
            </a:extLst>
          </p:cNvPr>
          <p:cNvSpPr/>
          <p:nvPr/>
        </p:nvSpPr>
        <p:spPr bwMode="auto">
          <a:xfrm rot="-5400000">
            <a:off x="695756" y="2594361"/>
            <a:ext cx="2370137" cy="2368550"/>
          </a:xfrm>
          <a:custGeom>
            <a:avLst/>
            <a:gdLst>
              <a:gd name="T0" fmla="*/ 0 w 2369150"/>
              <a:gd name="T1" fmla="*/ 1182769 h 2369152"/>
              <a:gd name="T2" fmla="*/ 0 w 2369150"/>
              <a:gd name="T3" fmla="*/ 1182769 h 2369152"/>
              <a:gd name="T4" fmla="*/ 1187540 w 2369150"/>
              <a:gd name="T5" fmla="*/ 0 h 2369152"/>
              <a:gd name="T6" fmla="*/ 2375077 w 2369150"/>
              <a:gd name="T7" fmla="*/ 1182768 h 2369152"/>
              <a:gd name="T8" fmla="*/ 1914859 w 2369150"/>
              <a:gd name="T9" fmla="*/ 1182768 h 2369152"/>
              <a:gd name="T10" fmla="*/ 1914858 w 2369150"/>
              <a:gd name="T11" fmla="*/ 1182768 h 2369152"/>
              <a:gd name="T12" fmla="*/ 1187540 w 2369150"/>
              <a:gd name="T13" fmla="*/ 458368 h 2369152"/>
              <a:gd name="T14" fmla="*/ 460218 w 2369150"/>
              <a:gd name="T15" fmla="*/ 1182769 h 2369152"/>
              <a:gd name="T16" fmla="*/ 0 w 2369150"/>
              <a:gd name="T17" fmla="*/ 1182769 h 2369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9150"/>
              <a:gd name="T28" fmla="*/ 0 h 2369152"/>
              <a:gd name="T29" fmla="*/ 2369150 w 2369150"/>
              <a:gd name="T30" fmla="*/ 1184575 h 2369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9150" h="2369152">
                <a:moveTo>
                  <a:pt x="0" y="1184575"/>
                </a:moveTo>
                <a:lnTo>
                  <a:pt x="0" y="1184575"/>
                </a:lnTo>
                <a:cubicBezTo>
                  <a:pt x="0" y="530352"/>
                  <a:pt x="530352" y="0"/>
                  <a:pt x="1184575" y="0"/>
                </a:cubicBezTo>
                <a:cubicBezTo>
                  <a:pt x="1838796" y="0"/>
                  <a:pt x="2369148" y="530351"/>
                  <a:pt x="2369149" y="1184574"/>
                </a:cubicBezTo>
                <a:lnTo>
                  <a:pt x="1910080" y="1184574"/>
                </a:lnTo>
                <a:lnTo>
                  <a:pt x="1910079" y="1184574"/>
                </a:lnTo>
                <a:cubicBezTo>
                  <a:pt x="1910078" y="783888"/>
                  <a:pt x="1585259" y="459070"/>
                  <a:pt x="1184575" y="459070"/>
                </a:cubicBezTo>
                <a:cubicBezTo>
                  <a:pt x="783890" y="459070"/>
                  <a:pt x="459070" y="783889"/>
                  <a:pt x="459070" y="1184575"/>
                </a:cubicBezTo>
                <a:lnTo>
                  <a:pt x="0" y="1184575"/>
                </a:lnTo>
                <a:close/>
              </a:path>
            </a:pathLst>
          </a:custGeom>
          <a:gradFill rotWithShape="1">
            <a:gsLst>
              <a:gs pos="0">
                <a:srgbClr val="FFFFFF">
                  <a:alpha val="45000"/>
                </a:srgbClr>
              </a:gs>
              <a:gs pos="50000">
                <a:srgbClr val="FFFFFF">
                  <a:alpha val="225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6" name="막힌 원호 225">
            <a:extLst>
              <a:ext uri="{FF2B5EF4-FFF2-40B4-BE49-F238E27FC236}">
                <a16:creationId xmlns:a16="http://schemas.microsoft.com/office/drawing/2014/main" id="{9B6A4D8A-0B6D-4E14-B339-1CB9D4B7C7BE}"/>
              </a:ext>
            </a:extLst>
          </p:cNvPr>
          <p:cNvSpPr/>
          <p:nvPr/>
        </p:nvSpPr>
        <p:spPr bwMode="auto">
          <a:xfrm rot="5400000">
            <a:off x="735261" y="2222570"/>
            <a:ext cx="2648447" cy="2760800"/>
          </a:xfrm>
          <a:custGeom>
            <a:avLst/>
            <a:gdLst>
              <a:gd name="T0" fmla="*/ 7 w 2436720"/>
              <a:gd name="T1" fmla="*/ 1227831 h 2444258"/>
              <a:gd name="T2" fmla="*/ 7 w 2436720"/>
              <a:gd name="T3" fmla="*/ 1227830 h 2444258"/>
              <a:gd name="T4" fmla="*/ 0 w 2436720"/>
              <a:gd name="T5" fmla="*/ 1223605 h 2444258"/>
              <a:gd name="T6" fmla="*/ 1218642 w 2436720"/>
              <a:gd name="T7" fmla="*/ 0 h 2444258"/>
              <a:gd name="T8" fmla="*/ 2437198 w 2436720"/>
              <a:gd name="T9" fmla="*/ 1209669 h 2444258"/>
              <a:gd name="T10" fmla="*/ 1965032 w 2436720"/>
              <a:gd name="T11" fmla="*/ 1215069 h 2444258"/>
              <a:gd name="T12" fmla="*/ 1965031 w 2436720"/>
              <a:gd name="T13" fmla="*/ 1215069 h 2444258"/>
              <a:gd name="T14" fmla="*/ 1218642 w 2436720"/>
              <a:gd name="T15" fmla="*/ 472660 h 2444258"/>
              <a:gd name="T16" fmla="*/ 472198 w 2436720"/>
              <a:gd name="T17" fmla="*/ 1223605 h 2444258"/>
              <a:gd name="T18" fmla="*/ 472202 w 2436720"/>
              <a:gd name="T19" fmla="*/ 1226196 h 2444258"/>
              <a:gd name="T20" fmla="*/ 7 w 2436720"/>
              <a:gd name="T21" fmla="*/ 1227831 h 24442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36720"/>
              <a:gd name="T34" fmla="*/ 0 h 2444258"/>
              <a:gd name="T35" fmla="*/ 2436641 w 2436720"/>
              <a:gd name="T36" fmla="*/ 1226349 h 24442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36720" h="2444258">
                <a:moveTo>
                  <a:pt x="7" y="1226349"/>
                </a:moveTo>
                <a:lnTo>
                  <a:pt x="7" y="1226348"/>
                </a:lnTo>
                <a:cubicBezTo>
                  <a:pt x="2" y="1224942"/>
                  <a:pt x="0" y="1223535"/>
                  <a:pt x="0" y="1222129"/>
                </a:cubicBezTo>
                <a:cubicBezTo>
                  <a:pt x="0" y="547165"/>
                  <a:pt x="545478" y="0"/>
                  <a:pt x="1218360" y="0"/>
                </a:cubicBezTo>
                <a:cubicBezTo>
                  <a:pt x="1885829" y="0"/>
                  <a:pt x="2429039" y="538720"/>
                  <a:pt x="2436640" y="1208211"/>
                </a:cubicBezTo>
                <a:lnTo>
                  <a:pt x="1964582" y="1213604"/>
                </a:lnTo>
                <a:lnTo>
                  <a:pt x="1964581" y="1213604"/>
                </a:lnTo>
                <a:cubicBezTo>
                  <a:pt x="1959934" y="802720"/>
                  <a:pt x="1627204" y="472090"/>
                  <a:pt x="1218360" y="472090"/>
                </a:cubicBezTo>
                <a:cubicBezTo>
                  <a:pt x="806206" y="472090"/>
                  <a:pt x="472090" y="807893"/>
                  <a:pt x="472090" y="1222129"/>
                </a:cubicBezTo>
                <a:cubicBezTo>
                  <a:pt x="472090" y="1222990"/>
                  <a:pt x="472091" y="1223852"/>
                  <a:pt x="472094" y="1224714"/>
                </a:cubicBezTo>
                <a:lnTo>
                  <a:pt x="7" y="1226349"/>
                </a:lnTo>
                <a:close/>
              </a:path>
            </a:pathLst>
          </a:custGeom>
          <a:solidFill>
            <a:srgbClr val="1983B7">
              <a:alpha val="85000"/>
            </a:srgbClr>
          </a:solidFill>
          <a:ln>
            <a:noFill/>
          </a:ln>
        </p:spPr>
        <p:txBody>
          <a:bodyPr anchor="ctr"/>
          <a:lstStyle/>
          <a:p>
            <a:endParaRPr lang="zh-CN" altLang="en-US"/>
          </a:p>
        </p:txBody>
      </p:sp>
      <p:sp>
        <p:nvSpPr>
          <p:cNvPr id="37" name="막힌 원호 224">
            <a:extLst>
              <a:ext uri="{FF2B5EF4-FFF2-40B4-BE49-F238E27FC236}">
                <a16:creationId xmlns:a16="http://schemas.microsoft.com/office/drawing/2014/main" id="{2A45DDBC-A1D0-43FB-BFBD-AC92750ADF93}"/>
              </a:ext>
            </a:extLst>
          </p:cNvPr>
          <p:cNvSpPr/>
          <p:nvPr/>
        </p:nvSpPr>
        <p:spPr bwMode="auto">
          <a:xfrm rot="-5400000">
            <a:off x="734468" y="2221777"/>
            <a:ext cx="2650033" cy="2760800"/>
          </a:xfrm>
          <a:custGeom>
            <a:avLst/>
            <a:gdLst>
              <a:gd name="T0" fmla="*/ 132 w 2444256"/>
              <a:gd name="T1" fmla="*/ 1246452 h 2444258"/>
              <a:gd name="T2" fmla="*/ 132 w 2444256"/>
              <a:gd name="T3" fmla="*/ 1246451 h 2444258"/>
              <a:gd name="T4" fmla="*/ 0 w 2444256"/>
              <a:gd name="T5" fmla="*/ 1228383 h 2444258"/>
              <a:gd name="T6" fmla="*/ 1223610 w 2444256"/>
              <a:gd name="T7" fmla="*/ 0 h 2444258"/>
              <a:gd name="T8" fmla="*/ 2447207 w 2444256"/>
              <a:gd name="T9" fmla="*/ 1222782 h 2444258"/>
              <a:gd name="T10" fmla="*/ 1973898 w 2444256"/>
              <a:gd name="T11" fmla="*/ 1224950 h 2444258"/>
              <a:gd name="T12" fmla="*/ 1973898 w 2444256"/>
              <a:gd name="T13" fmla="*/ 1224949 h 2444258"/>
              <a:gd name="T14" fmla="*/ 1223611 w 2444256"/>
              <a:gd name="T15" fmla="*/ 475163 h 2444258"/>
              <a:gd name="T16" fmla="*/ 473321 w 2444256"/>
              <a:gd name="T17" fmla="*/ 1228383 h 2444258"/>
              <a:gd name="T18" fmla="*/ 473402 w 2444256"/>
              <a:gd name="T19" fmla="*/ 1239461 h 2444258"/>
              <a:gd name="T20" fmla="*/ 132 w 2444256"/>
              <a:gd name="T21" fmla="*/ 1246452 h 24442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44256"/>
              <a:gd name="T34" fmla="*/ 0 h 2444258"/>
              <a:gd name="T35" fmla="*/ 2444243 w 2444256"/>
              <a:gd name="T36" fmla="*/ 1240107 h 24442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44256" h="2444258">
                <a:moveTo>
                  <a:pt x="132" y="1240107"/>
                </a:moveTo>
                <a:lnTo>
                  <a:pt x="132" y="1240106"/>
                </a:lnTo>
                <a:cubicBezTo>
                  <a:pt x="44" y="1234114"/>
                  <a:pt x="0" y="1228121"/>
                  <a:pt x="0" y="1222129"/>
                </a:cubicBezTo>
                <a:cubicBezTo>
                  <a:pt x="0" y="547165"/>
                  <a:pt x="547165" y="0"/>
                  <a:pt x="1222128" y="0"/>
                </a:cubicBezTo>
                <a:cubicBezTo>
                  <a:pt x="1894916" y="0"/>
                  <a:pt x="2441176" y="543776"/>
                  <a:pt x="2444243" y="1216557"/>
                </a:cubicBezTo>
                <a:lnTo>
                  <a:pt x="1971505" y="1218713"/>
                </a:lnTo>
                <a:lnTo>
                  <a:pt x="1971505" y="1218712"/>
                </a:lnTo>
                <a:cubicBezTo>
                  <a:pt x="1969624" y="806176"/>
                  <a:pt x="1634668" y="472744"/>
                  <a:pt x="1222129" y="472744"/>
                </a:cubicBezTo>
                <a:cubicBezTo>
                  <a:pt x="808255" y="472744"/>
                  <a:pt x="472745" y="808255"/>
                  <a:pt x="472745" y="1222129"/>
                </a:cubicBezTo>
                <a:cubicBezTo>
                  <a:pt x="472745" y="1225803"/>
                  <a:pt x="472772" y="1229478"/>
                  <a:pt x="472826" y="1233152"/>
                </a:cubicBezTo>
                <a:lnTo>
                  <a:pt x="132" y="1240107"/>
                </a:lnTo>
                <a:close/>
              </a:path>
            </a:pathLst>
          </a:custGeom>
          <a:solidFill>
            <a:srgbClr val="1983B7"/>
          </a:solidFill>
          <a:ln>
            <a:noFill/>
          </a:ln>
        </p:spPr>
        <p:txBody>
          <a:bodyPr anchor="ctr"/>
          <a:lstStyle/>
          <a:p>
            <a:endParaRPr lang="zh-CN" altLang="en-US"/>
          </a:p>
        </p:txBody>
      </p:sp>
      <p:sp>
        <p:nvSpPr>
          <p:cNvPr id="38" name="TextBox 13">
            <a:extLst>
              <a:ext uri="{FF2B5EF4-FFF2-40B4-BE49-F238E27FC236}">
                <a16:creationId xmlns:a16="http://schemas.microsoft.com/office/drawing/2014/main" id="{EFAA24B0-C09E-46B7-A70C-C421EFBF94E0}"/>
              </a:ext>
            </a:extLst>
          </p:cNvPr>
          <p:cNvSpPr txBox="1">
            <a:spLocks noChangeArrowheads="1"/>
          </p:cNvSpPr>
          <p:nvPr/>
        </p:nvSpPr>
        <p:spPr bwMode="auto">
          <a:xfrm>
            <a:off x="1231580" y="2992779"/>
            <a:ext cx="1655808"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b="1" dirty="0">
                <a:latin typeface="宋体" panose="02010600030101010101" pitchFamily="2" charset="-122"/>
                <a:sym typeface="Arial" panose="020B0604020202020204" pitchFamily="34" charset="0"/>
              </a:rPr>
              <a:t>时间片轮转法</a:t>
            </a:r>
          </a:p>
          <a:p>
            <a:pPr algn="ctr" eaLnBrk="1" hangingPunct="1">
              <a:spcBef>
                <a:spcPct val="20000"/>
              </a:spcBef>
            </a:pPr>
            <a:r>
              <a:rPr lang="en-US" altLang="zh-CN" b="1" dirty="0">
                <a:latin typeface="宋体" panose="02010600030101010101" pitchFamily="2" charset="-122"/>
                <a:sym typeface="Arial" panose="020B0604020202020204" pitchFamily="34" charset="0"/>
              </a:rPr>
              <a:t>+</a:t>
            </a:r>
            <a:endParaRPr lang="zh-CN" altLang="en-US" b="1" dirty="0">
              <a:latin typeface="宋体" panose="02010600030101010101" pitchFamily="2" charset="-122"/>
              <a:sym typeface="Arial" panose="020B0604020202020204" pitchFamily="34" charset="0"/>
            </a:endParaRPr>
          </a:p>
          <a:p>
            <a:pPr algn="ctr" eaLnBrk="1" hangingPunct="1">
              <a:spcBef>
                <a:spcPct val="20000"/>
              </a:spcBef>
            </a:pPr>
            <a:r>
              <a:rPr lang="zh-CN" altLang="en-US" b="1" dirty="0">
                <a:latin typeface="宋体" panose="02010600030101010101" pitchFamily="2" charset="-122"/>
                <a:sym typeface="Arial" panose="020B0604020202020204" pitchFamily="34" charset="0"/>
              </a:rPr>
              <a:t>静态优先级调度算法</a:t>
            </a:r>
          </a:p>
        </p:txBody>
      </p:sp>
      <p:sp>
        <p:nvSpPr>
          <p:cNvPr id="39" name="文本框 38">
            <a:extLst>
              <a:ext uri="{FF2B5EF4-FFF2-40B4-BE49-F238E27FC236}">
                <a16:creationId xmlns:a16="http://schemas.microsoft.com/office/drawing/2014/main" id="{D1F5BB84-07E3-412E-A31C-572F76751B27}"/>
              </a:ext>
            </a:extLst>
          </p:cNvPr>
          <p:cNvSpPr txBox="1"/>
          <p:nvPr/>
        </p:nvSpPr>
        <p:spPr>
          <a:xfrm>
            <a:off x="3854903" y="2065626"/>
            <a:ext cx="7526020" cy="3713517"/>
          </a:xfrm>
          <a:prstGeom prst="rect">
            <a:avLst/>
          </a:prstGeom>
          <a:noFill/>
        </p:spPr>
        <p:txBody>
          <a:bodyPr wrap="square" rtlCol="0">
            <a:spAutoFit/>
          </a:bodyPr>
          <a:lstStyle/>
          <a:p>
            <a:pPr>
              <a:lnSpc>
                <a:spcPct val="150000"/>
              </a:lnSpc>
            </a:pPr>
            <a:r>
              <a:rPr lang="zh-CN" altLang="en-US" sz="2000" dirty="0">
                <a:latin typeface="宋体" panose="02010600030101010101" pitchFamily="2" charset="-122"/>
                <a:ea typeface="宋体" panose="02010600030101010101" pitchFamily="2" charset="-122"/>
              </a:rPr>
              <a:t>无论是批处理系统、分时系统还是实时系统，用户进程数目一般都多于处理机数，这将直接导致用户进程相互争夺处理机。另外，系统进程也同样需要使用处理机。进程调度虽然是系统内部的低级调度，但进程调度算法的优劣直接影响作业调度的性能,因此一个好的调度策略对处理机的处理速度是至关重要的。此设计主要提供了时间片轮转法和静态优先级法结合的算法。</a:t>
            </a:r>
          </a:p>
          <a:p>
            <a:pPr>
              <a:lnSpc>
                <a:spcPct val="150000"/>
              </a:lnSpc>
            </a:pPr>
            <a:r>
              <a:rPr lang="zh-CN" altLang="en-US" sz="2000" dirty="0">
                <a:latin typeface="宋体" panose="02010600030101010101" pitchFamily="2" charset="-122"/>
                <a:ea typeface="宋体" panose="02010600030101010101" pitchFamily="2" charset="-122"/>
              </a:rPr>
              <a:t>系统设置时间片为</a:t>
            </a:r>
            <a:r>
              <a:rPr lang="en-US" altLang="zh-CN" sz="2000" dirty="0">
                <a:latin typeface="宋体" panose="02010600030101010101" pitchFamily="2" charset="-122"/>
                <a:ea typeface="宋体" panose="02010600030101010101" pitchFamily="2" charset="-122"/>
              </a:rPr>
              <a:t>2s</a:t>
            </a:r>
            <a:r>
              <a:rPr lang="zh-CN" altLang="en-US" sz="2000" dirty="0">
                <a:latin typeface="宋体" panose="02010600030101010101" pitchFamily="2" charset="-122"/>
                <a:ea typeface="宋体" panose="02010600030101010101" pitchFamily="2" charset="-122"/>
              </a:rPr>
              <a:t>，当时间片到了或是进程阻塞让出</a:t>
            </a:r>
            <a:r>
              <a:rPr lang="en-US" altLang="zh-CN" sz="2000" dirty="0">
                <a:latin typeface="宋体" panose="02010600030101010101" pitchFamily="2" charset="-122"/>
                <a:ea typeface="宋体" panose="02010600030101010101" pitchFamily="2" charset="-122"/>
              </a:rPr>
              <a:t>CPU</a:t>
            </a:r>
            <a:r>
              <a:rPr lang="zh-CN" altLang="en-US" sz="2000" dirty="0">
                <a:latin typeface="宋体" panose="02010600030101010101" pitchFamily="2" charset="-122"/>
                <a:ea typeface="宋体" panose="02010600030101010101" pitchFamily="2" charset="-122"/>
              </a:rPr>
              <a:t>，会从就绪队列里挑出优先级最高的进程到运行队列。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ppt_x"/>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3E8494D1-2D09-4ADF-8F5C-A5435E6EEDA2}"/>
              </a:ext>
            </a:extLst>
          </p:cNvPr>
          <p:cNvGrpSpPr/>
          <p:nvPr/>
        </p:nvGrpSpPr>
        <p:grpSpPr>
          <a:xfrm>
            <a:off x="-29029" y="429703"/>
            <a:ext cx="12219442" cy="842182"/>
            <a:chOff x="-29029" y="458731"/>
            <a:chExt cx="12219442" cy="842182"/>
          </a:xfrm>
        </p:grpSpPr>
        <p:sp>
          <p:nvSpPr>
            <p:cNvPr id="24" name="矩形 23">
              <a:extLst>
                <a:ext uri="{FF2B5EF4-FFF2-40B4-BE49-F238E27FC236}">
                  <a16:creationId xmlns:a16="http://schemas.microsoft.com/office/drawing/2014/main" id="{7989C220-0955-4E36-AF6D-1316D4CF5333}"/>
                </a:ext>
              </a:extLst>
            </p:cNvPr>
            <p:cNvSpPr/>
            <p:nvPr/>
          </p:nvSpPr>
          <p:spPr>
            <a:xfrm flipH="1">
              <a:off x="-29029" y="1229948"/>
              <a:ext cx="12219442" cy="70965"/>
            </a:xfrm>
            <a:prstGeom prst="rect">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a:extLst>
                <a:ext uri="{FF2B5EF4-FFF2-40B4-BE49-F238E27FC236}">
                  <a16:creationId xmlns:a16="http://schemas.microsoft.com/office/drawing/2014/main" id="{99FDB765-681A-4736-84DF-E97330D25558}"/>
                </a:ext>
              </a:extLst>
            </p:cNvPr>
            <p:cNvGrpSpPr/>
            <p:nvPr/>
          </p:nvGrpSpPr>
          <p:grpSpPr>
            <a:xfrm>
              <a:off x="4188838" y="458731"/>
              <a:ext cx="2848324" cy="538601"/>
              <a:chOff x="5043488" y="414338"/>
              <a:chExt cx="2848324" cy="538601"/>
            </a:xfrm>
          </p:grpSpPr>
          <p:sp>
            <p:nvSpPr>
              <p:cNvPr id="26" name="矩形 3">
                <a:extLst>
                  <a:ext uri="{FF2B5EF4-FFF2-40B4-BE49-F238E27FC236}">
                    <a16:creationId xmlns:a16="http://schemas.microsoft.com/office/drawing/2014/main" id="{4D18F07B-FBEB-4EAE-A67A-C640046EBC96}"/>
                  </a:ext>
                </a:extLst>
              </p:cNvPr>
              <p:cNvSpPr/>
              <p:nvPr/>
            </p:nvSpPr>
            <p:spPr>
              <a:xfrm>
                <a:off x="5667376" y="414338"/>
                <a:ext cx="2224436" cy="538601"/>
              </a:xfrm>
              <a:prstGeom prst="rect">
                <a:avLst/>
              </a:prstGeom>
              <a:noFill/>
              <a:ln w="9525">
                <a:noFill/>
                <a:miter/>
              </a:ln>
            </p:spPr>
            <p:txBody>
              <a:bodyPr wrap="square" lIns="91431" tIns="45716" rIns="91431" bIns="45716">
                <a:spAutoFit/>
              </a:bodyPr>
              <a:lstStyle/>
              <a:p>
                <a:pPr lvl="0" eaLnBrk="1" hangingPunct="1">
                  <a:buNone/>
                </a:pPr>
                <a:r>
                  <a:rPr lang="zh-CN" altLang="en-US" sz="2900" dirty="0">
                    <a:solidFill>
                      <a:schemeClr val="accent1"/>
                    </a:solidFill>
                    <a:latin typeface="Arial" panose="020B0604020202020204" pitchFamily="34" charset="0"/>
                    <a:ea typeface="微软雅黑" panose="020B0503020204020204" pitchFamily="34" charset="-122"/>
                    <a:sym typeface="Arial" panose="020B0604020202020204" pitchFamily="34" charset="0"/>
                  </a:rPr>
                  <a:t>作业调度</a:t>
                </a:r>
              </a:p>
            </p:txBody>
          </p:sp>
          <p:grpSp>
            <p:nvGrpSpPr>
              <p:cNvPr id="27" name="组合 26">
                <a:extLst>
                  <a:ext uri="{FF2B5EF4-FFF2-40B4-BE49-F238E27FC236}">
                    <a16:creationId xmlns:a16="http://schemas.microsoft.com/office/drawing/2014/main" id="{57D5AC2E-2B12-4C7E-BBE0-6D2DD0AB4746}"/>
                  </a:ext>
                </a:extLst>
              </p:cNvPr>
              <p:cNvGrpSpPr/>
              <p:nvPr/>
            </p:nvGrpSpPr>
            <p:grpSpPr>
              <a:xfrm>
                <a:off x="5043488" y="468313"/>
                <a:ext cx="263525" cy="395288"/>
                <a:chOff x="0" y="-109880"/>
                <a:chExt cx="213756" cy="427513"/>
              </a:xfrm>
            </p:grpSpPr>
            <p:sp>
              <p:nvSpPr>
                <p:cNvPr id="28" name="直接连接符 27">
                  <a:extLst>
                    <a:ext uri="{FF2B5EF4-FFF2-40B4-BE49-F238E27FC236}">
                      <a16:creationId xmlns:a16="http://schemas.microsoft.com/office/drawing/2014/main" id="{AD4FC358-B04E-4EF2-B6CE-F99D01EE55D5}"/>
                    </a:ext>
                  </a:extLst>
                </p:cNvPr>
                <p:cNvSpPr/>
                <p:nvPr/>
              </p:nvSpPr>
              <p:spPr>
                <a:xfrm>
                  <a:off x="0" y="-109880"/>
                  <a:ext cx="213756" cy="213756"/>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sp>
              <p:nvSpPr>
                <p:cNvPr id="29" name="直接连接符 28">
                  <a:extLst>
                    <a:ext uri="{FF2B5EF4-FFF2-40B4-BE49-F238E27FC236}">
                      <a16:creationId xmlns:a16="http://schemas.microsoft.com/office/drawing/2014/main" id="{74B3BFE9-FC86-4390-A2F7-E957B63538ED}"/>
                    </a:ext>
                  </a:extLst>
                </p:cNvPr>
                <p:cNvSpPr/>
                <p:nvPr/>
              </p:nvSpPr>
              <p:spPr>
                <a:xfrm flipH="1">
                  <a:off x="0" y="103876"/>
                  <a:ext cx="213756" cy="213757"/>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grpSp>
        </p:grpSp>
      </p:grpSp>
      <p:sp>
        <p:nvSpPr>
          <p:cNvPr id="34" name="文本框 33">
            <a:extLst>
              <a:ext uri="{FF2B5EF4-FFF2-40B4-BE49-F238E27FC236}">
                <a16:creationId xmlns:a16="http://schemas.microsoft.com/office/drawing/2014/main" id="{8146E16F-9F8C-4D54-8FA6-8554B12BBBE7}"/>
              </a:ext>
            </a:extLst>
          </p:cNvPr>
          <p:cNvSpPr txBox="1"/>
          <p:nvPr/>
        </p:nvSpPr>
        <p:spPr>
          <a:xfrm>
            <a:off x="7258929" y="1985678"/>
            <a:ext cx="4280236" cy="3713517"/>
          </a:xfrm>
          <a:prstGeom prst="rect">
            <a:avLst/>
          </a:prstGeom>
          <a:noFill/>
        </p:spPr>
        <p:txBody>
          <a:bodyPr wrap="square" rtlCol="0">
            <a:spAutoFit/>
          </a:bodyPr>
          <a:lstStyle/>
          <a:p>
            <a:pPr>
              <a:lnSpc>
                <a:spcPct val="150000"/>
              </a:lnSpc>
            </a:pPr>
            <a:r>
              <a:rPr lang="zh-CN" altLang="en-US" sz="2000" dirty="0">
                <a:latin typeface="宋体" panose="02010600030101010101" pitchFamily="2" charset="-122"/>
                <a:ea typeface="宋体" panose="02010600030101010101" pitchFamily="2" charset="-122"/>
              </a:rPr>
              <a:t>作业调度。又称高级调度，其主要任务是按一定的原则从外存上处于后备状态的作业中挑选一个作业，给它分配内存、输入</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输出设备等必要的资源，并建立相应的进程，以使它获得竞争处理机的权利。</a:t>
            </a:r>
            <a:endParaRPr lang="en-US" altLang="zh-CN" sz="2000" dirty="0">
              <a:latin typeface="宋体" panose="02010600030101010101" pitchFamily="2" charset="-122"/>
              <a:ea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rPr>
              <a:t>每</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秒查询一次，判断是否有新作业的执行请求。</a:t>
            </a:r>
          </a:p>
        </p:txBody>
      </p:sp>
      <p:pic>
        <p:nvPicPr>
          <p:cNvPr id="3" name="图片 2">
            <a:extLst>
              <a:ext uri="{FF2B5EF4-FFF2-40B4-BE49-F238E27FC236}">
                <a16:creationId xmlns:a16="http://schemas.microsoft.com/office/drawing/2014/main" id="{8B53F005-4ACB-4500-9DA0-0CAF14E7D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756" y="1985678"/>
            <a:ext cx="6486525" cy="4191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4392150" y="1988841"/>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6" name="TextBox 35"/>
          <p:cNvSpPr txBox="1"/>
          <p:nvPr/>
        </p:nvSpPr>
        <p:spPr>
          <a:xfrm>
            <a:off x="5090885" y="548681"/>
            <a:ext cx="1971040" cy="995016"/>
          </a:xfrm>
          <a:prstGeom prst="rect">
            <a:avLst/>
          </a:prstGeom>
          <a:noFill/>
        </p:spPr>
        <p:txBody>
          <a:bodyPr wrap="square" rtlCol="0">
            <a:spAutoFit/>
          </a:bodyPr>
          <a:lstStyle/>
          <a:p>
            <a:pPr algn="ctr"/>
            <a:r>
              <a:rPr lang="zh-CN" altLang="en-US" sz="3733" b="1" dirty="0">
                <a:ln w="6350">
                  <a:noFill/>
                </a:ln>
                <a:solidFill>
                  <a:schemeClr val="accent1"/>
                </a:solidFill>
                <a:latin typeface="Impact" pitchFamily="34" charset="0"/>
                <a:ea typeface="微软雅黑" pitchFamily="34" charset="-122"/>
              </a:rPr>
              <a:t>目  录</a:t>
            </a:r>
            <a:endParaRPr lang="en-US" altLang="zh-CN" sz="3733" b="1" dirty="0">
              <a:ln w="6350">
                <a:noFill/>
              </a:ln>
              <a:solidFill>
                <a:schemeClr val="accent1"/>
              </a:solidFill>
              <a:latin typeface="Impact" pitchFamily="34" charset="0"/>
              <a:ea typeface="微软雅黑" pitchFamily="34" charset="-122"/>
            </a:endParaRPr>
          </a:p>
          <a:p>
            <a:pPr algn="ctr"/>
            <a:r>
              <a:rPr lang="en-US" altLang="zh-CN" sz="2133" dirty="0">
                <a:ln w="6350">
                  <a:noFill/>
                </a:ln>
                <a:solidFill>
                  <a:schemeClr val="tx1">
                    <a:lumMod val="50000"/>
                    <a:lumOff val="50000"/>
                  </a:schemeClr>
                </a:solidFill>
                <a:latin typeface="Arial" pitchFamily="34" charset="0"/>
                <a:ea typeface="微软雅黑" pitchFamily="34" charset="-122"/>
                <a:cs typeface="Arial" pitchFamily="34" charset="0"/>
              </a:rPr>
              <a:t>CONTENTS</a:t>
            </a:r>
            <a:endParaRPr lang="zh-CN" altLang="en-US" sz="2133" dirty="0">
              <a:ln w="6350">
                <a:noFill/>
              </a:ln>
              <a:solidFill>
                <a:schemeClr val="tx1">
                  <a:lumMod val="50000"/>
                  <a:lumOff val="50000"/>
                </a:schemeClr>
              </a:solidFill>
              <a:latin typeface="Arial" pitchFamily="34" charset="0"/>
              <a:ea typeface="微软雅黑" pitchFamily="34" charset="-122"/>
              <a:cs typeface="Arial" pitchFamily="34" charset="0"/>
            </a:endParaRPr>
          </a:p>
        </p:txBody>
      </p:sp>
      <p:sp>
        <p:nvSpPr>
          <p:cNvPr id="54" name="矩形 53"/>
          <p:cNvSpPr/>
          <p:nvPr/>
        </p:nvSpPr>
        <p:spPr>
          <a:xfrm>
            <a:off x="1745997" y="3253314"/>
            <a:ext cx="1942929" cy="259228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70" name="Freeform 10"/>
          <p:cNvSpPr>
            <a:spLocks noEditPoints="1"/>
          </p:cNvSpPr>
          <p:nvPr/>
        </p:nvSpPr>
        <p:spPr bwMode="auto">
          <a:xfrm>
            <a:off x="4782702" y="2574645"/>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p>
        </p:txBody>
      </p:sp>
      <p:sp>
        <p:nvSpPr>
          <p:cNvPr id="71" name="Freeform 11"/>
          <p:cNvSpPr>
            <a:spLocks noEditPoints="1"/>
          </p:cNvSpPr>
          <p:nvPr/>
        </p:nvSpPr>
        <p:spPr bwMode="auto">
          <a:xfrm>
            <a:off x="9162331" y="2553437"/>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p>
        </p:txBody>
      </p:sp>
      <p:sp>
        <p:nvSpPr>
          <p:cNvPr id="72" name="Freeform 12"/>
          <p:cNvSpPr>
            <a:spLocks noEditPoints="1"/>
          </p:cNvSpPr>
          <p:nvPr/>
        </p:nvSpPr>
        <p:spPr bwMode="auto">
          <a:xfrm>
            <a:off x="7002506" y="2557990"/>
            <a:ext cx="285613"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p>
        </p:txBody>
      </p:sp>
      <p:sp>
        <p:nvSpPr>
          <p:cNvPr id="73" name="Freeform 13"/>
          <p:cNvSpPr>
            <a:spLocks noEditPoints="1"/>
          </p:cNvSpPr>
          <p:nvPr/>
        </p:nvSpPr>
        <p:spPr bwMode="auto">
          <a:xfrm>
            <a:off x="2516276" y="2569974"/>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p>
        </p:txBody>
      </p:sp>
      <p:sp>
        <p:nvSpPr>
          <p:cNvPr id="75" name="矩形 74"/>
          <p:cNvSpPr/>
          <p:nvPr/>
        </p:nvSpPr>
        <p:spPr>
          <a:xfrm>
            <a:off x="3892900" y="3253314"/>
            <a:ext cx="2016723" cy="2527653"/>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8" name="矩形 77"/>
          <p:cNvSpPr/>
          <p:nvPr/>
        </p:nvSpPr>
        <p:spPr>
          <a:xfrm>
            <a:off x="6140197" y="3253314"/>
            <a:ext cx="2016723" cy="2527653"/>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1" name="矩形 80"/>
          <p:cNvSpPr/>
          <p:nvPr/>
        </p:nvSpPr>
        <p:spPr>
          <a:xfrm>
            <a:off x="8349997" y="3253314"/>
            <a:ext cx="2016723" cy="2527653"/>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4" name="矩形 63"/>
          <p:cNvSpPr/>
          <p:nvPr/>
        </p:nvSpPr>
        <p:spPr>
          <a:xfrm>
            <a:off x="6393716" y="3583516"/>
            <a:ext cx="1503192" cy="1241237"/>
          </a:xfrm>
          <a:prstGeom prst="rect">
            <a:avLst/>
          </a:prstGeom>
        </p:spPr>
        <p:txBody>
          <a:bodyPr wrap="square">
            <a:spAutoFit/>
          </a:bodyPr>
          <a:lstStyle/>
          <a:p>
            <a:pPr algn="ctr"/>
            <a:r>
              <a:rPr lang="zh-CN" altLang="en-US" sz="3733" b="1" dirty="0">
                <a:ln w="6350">
                  <a:noFill/>
                </a:ln>
                <a:solidFill>
                  <a:schemeClr val="accent1"/>
                </a:solidFill>
                <a:latin typeface="Impact" pitchFamily="34" charset="0"/>
                <a:ea typeface="微软雅黑" pitchFamily="34" charset="-122"/>
              </a:rPr>
              <a:t>主要功能</a:t>
            </a:r>
          </a:p>
        </p:txBody>
      </p:sp>
      <p:sp>
        <p:nvSpPr>
          <p:cNvPr id="65" name="矩形 64"/>
          <p:cNvSpPr/>
          <p:nvPr/>
        </p:nvSpPr>
        <p:spPr>
          <a:xfrm>
            <a:off x="4059771" y="3583516"/>
            <a:ext cx="1531560" cy="1241237"/>
          </a:xfrm>
          <a:prstGeom prst="rect">
            <a:avLst/>
          </a:prstGeom>
        </p:spPr>
        <p:txBody>
          <a:bodyPr wrap="square">
            <a:spAutoFit/>
          </a:bodyPr>
          <a:lstStyle/>
          <a:p>
            <a:pPr algn="ctr"/>
            <a:r>
              <a:rPr lang="zh-CN" altLang="en-US" sz="1600" b="1" dirty="0">
                <a:ln w="6350">
                  <a:noFill/>
                </a:ln>
                <a:solidFill>
                  <a:schemeClr val="bg1">
                    <a:lumMod val="50000"/>
                  </a:schemeClr>
                </a:solidFill>
                <a:latin typeface="Impact" pitchFamily="34" charset="0"/>
                <a:ea typeface="微软雅黑" pitchFamily="34" charset="-122"/>
              </a:rPr>
              <a:t> </a:t>
            </a:r>
            <a:r>
              <a:rPr lang="zh-CN" altLang="en-US" sz="3733" b="1" dirty="0">
                <a:ln w="6350">
                  <a:noFill/>
                </a:ln>
                <a:solidFill>
                  <a:schemeClr val="accent1"/>
                </a:solidFill>
                <a:latin typeface="Impact" pitchFamily="34" charset="0"/>
                <a:ea typeface="微软雅黑" pitchFamily="34" charset="-122"/>
              </a:rPr>
              <a:t>数据结构</a:t>
            </a:r>
          </a:p>
        </p:txBody>
      </p:sp>
      <p:sp>
        <p:nvSpPr>
          <p:cNvPr id="66" name="矩形 65"/>
          <p:cNvSpPr/>
          <p:nvPr/>
        </p:nvSpPr>
        <p:spPr>
          <a:xfrm>
            <a:off x="1963163" y="3583515"/>
            <a:ext cx="1508595" cy="1241237"/>
          </a:xfrm>
          <a:prstGeom prst="rect">
            <a:avLst/>
          </a:prstGeom>
        </p:spPr>
        <p:txBody>
          <a:bodyPr wrap="square">
            <a:spAutoFit/>
          </a:bodyPr>
          <a:lstStyle/>
          <a:p>
            <a:pPr algn="ctr"/>
            <a:r>
              <a:rPr lang="zh-CN" altLang="en-US" sz="3733" b="1" dirty="0">
                <a:ln w="6350">
                  <a:noFill/>
                </a:ln>
                <a:solidFill>
                  <a:schemeClr val="accent1"/>
                </a:solidFill>
                <a:latin typeface="Impact" pitchFamily="34" charset="0"/>
                <a:ea typeface="微软雅黑" pitchFamily="34" charset="-122"/>
              </a:rPr>
              <a:t>程序结构</a:t>
            </a:r>
          </a:p>
        </p:txBody>
      </p:sp>
      <p:sp>
        <p:nvSpPr>
          <p:cNvPr id="68" name="矩形 67"/>
          <p:cNvSpPr/>
          <p:nvPr/>
        </p:nvSpPr>
        <p:spPr>
          <a:xfrm>
            <a:off x="8626800" y="3583515"/>
            <a:ext cx="1463116" cy="1241237"/>
          </a:xfrm>
          <a:prstGeom prst="rect">
            <a:avLst/>
          </a:prstGeom>
        </p:spPr>
        <p:txBody>
          <a:bodyPr wrap="square">
            <a:spAutoFit/>
          </a:bodyPr>
          <a:lstStyle/>
          <a:p>
            <a:pPr algn="ctr"/>
            <a:r>
              <a:rPr lang="zh-CN" altLang="en-US" sz="3733" b="1" dirty="0">
                <a:ln w="6350">
                  <a:noFill/>
                </a:ln>
                <a:solidFill>
                  <a:schemeClr val="accent1"/>
                </a:solidFill>
                <a:latin typeface="Impact" pitchFamily="34" charset="0"/>
                <a:ea typeface="微软雅黑" pitchFamily="34" charset="-122"/>
              </a:rPr>
              <a:t>结果演示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0" grpId="0" animBg="1"/>
      <p:bldP spid="71" grpId="0" animBg="1"/>
      <p:bldP spid="72" grpId="0" animBg="1"/>
      <p:bldP spid="73" grpId="0" animBg="1"/>
      <p:bldP spid="75" grpId="0" animBg="1"/>
      <p:bldP spid="78" grpId="0" animBg="1"/>
      <p:bldP spid="81" grpId="0" animBg="1"/>
      <p:bldP spid="64" grpId="0"/>
      <p:bldP spid="65" grpId="0"/>
      <p:bldP spid="66" grpId="0"/>
      <p:bldP spid="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CA5E3B05-0B45-4C58-8DD4-A888124E55D3}"/>
              </a:ext>
            </a:extLst>
          </p:cNvPr>
          <p:cNvSpPr txBox="1"/>
          <p:nvPr/>
        </p:nvSpPr>
        <p:spPr>
          <a:xfrm>
            <a:off x="537526" y="443002"/>
            <a:ext cx="5324475" cy="538609"/>
          </a:xfrm>
          <a:prstGeom prst="rect">
            <a:avLst/>
          </a:prstGeom>
          <a:noFill/>
        </p:spPr>
        <p:txBody>
          <a:bodyPr wrap="square">
            <a:spAutoFit/>
          </a:bodyPr>
          <a:lstStyle/>
          <a:p>
            <a:pPr algn="ctr" eaLnBrk="1" hangingPunct="1">
              <a:spcBef>
                <a:spcPct val="20000"/>
              </a:spcBef>
            </a:pPr>
            <a:r>
              <a:rPr lang="zh-CN" altLang="zh-CN" sz="29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请求分页虚存地址转换过程</a:t>
            </a:r>
          </a:p>
        </p:txBody>
      </p:sp>
      <p:pic>
        <p:nvPicPr>
          <p:cNvPr id="36" name="图片 35">
            <a:extLst>
              <a:ext uri="{FF2B5EF4-FFF2-40B4-BE49-F238E27FC236}">
                <a16:creationId xmlns:a16="http://schemas.microsoft.com/office/drawing/2014/main" id="{8B75E90D-D093-4F3D-AD4A-89FE67F7A4CD}"/>
              </a:ext>
            </a:extLst>
          </p:cNvPr>
          <p:cNvPicPr>
            <a:picLocks noChangeAspect="1"/>
          </p:cNvPicPr>
          <p:nvPr/>
        </p:nvPicPr>
        <p:blipFill>
          <a:blip r:embed="rId4"/>
          <a:stretch>
            <a:fillRect/>
          </a:stretch>
        </p:blipFill>
        <p:spPr>
          <a:xfrm>
            <a:off x="180679" y="1872840"/>
            <a:ext cx="6290458" cy="2448267"/>
          </a:xfrm>
          <a:prstGeom prst="rect">
            <a:avLst/>
          </a:prstGeom>
        </p:spPr>
      </p:pic>
      <p:sp>
        <p:nvSpPr>
          <p:cNvPr id="38" name="矩形 37">
            <a:extLst>
              <a:ext uri="{FF2B5EF4-FFF2-40B4-BE49-F238E27FC236}">
                <a16:creationId xmlns:a16="http://schemas.microsoft.com/office/drawing/2014/main" id="{441AB910-0108-4BAB-8AC4-0319DE4F0CF7}"/>
              </a:ext>
            </a:extLst>
          </p:cNvPr>
          <p:cNvSpPr/>
          <p:nvPr/>
        </p:nvSpPr>
        <p:spPr>
          <a:xfrm flipH="1">
            <a:off x="-29030" y="1139484"/>
            <a:ext cx="6715875" cy="84405"/>
          </a:xfrm>
          <a:prstGeom prst="rect">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接连接符 38">
            <a:extLst>
              <a:ext uri="{FF2B5EF4-FFF2-40B4-BE49-F238E27FC236}">
                <a16:creationId xmlns:a16="http://schemas.microsoft.com/office/drawing/2014/main" id="{4CB4D9C9-DA7D-4BDB-85D2-54DA1FC5BEF8}"/>
              </a:ext>
            </a:extLst>
          </p:cNvPr>
          <p:cNvSpPr/>
          <p:nvPr/>
        </p:nvSpPr>
        <p:spPr>
          <a:xfrm>
            <a:off x="405764" y="490533"/>
            <a:ext cx="263525" cy="197644"/>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sp>
        <p:nvSpPr>
          <p:cNvPr id="40" name="直接连接符 39">
            <a:extLst>
              <a:ext uri="{FF2B5EF4-FFF2-40B4-BE49-F238E27FC236}">
                <a16:creationId xmlns:a16="http://schemas.microsoft.com/office/drawing/2014/main" id="{727F3E7A-2277-45E0-97D4-3485F31F61AD}"/>
              </a:ext>
            </a:extLst>
          </p:cNvPr>
          <p:cNvSpPr/>
          <p:nvPr/>
        </p:nvSpPr>
        <p:spPr>
          <a:xfrm flipH="1">
            <a:off x="405764" y="688177"/>
            <a:ext cx="263525" cy="197644"/>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graphicFrame>
        <p:nvGraphicFramePr>
          <p:cNvPr id="2" name="对象 1">
            <a:extLst>
              <a:ext uri="{FF2B5EF4-FFF2-40B4-BE49-F238E27FC236}">
                <a16:creationId xmlns:a16="http://schemas.microsoft.com/office/drawing/2014/main" id="{DB98C099-9B62-424D-9F42-19E6CFA1D3EF}"/>
              </a:ext>
            </a:extLst>
          </p:cNvPr>
          <p:cNvGraphicFramePr>
            <a:graphicFrameLocks noChangeAspect="1"/>
          </p:cNvGraphicFramePr>
          <p:nvPr>
            <p:extLst>
              <p:ext uri="{D42A27DB-BD31-4B8C-83A1-F6EECF244321}">
                <p14:modId xmlns:p14="http://schemas.microsoft.com/office/powerpoint/2010/main" val="2637235397"/>
              </p:ext>
            </p:extLst>
          </p:nvPr>
        </p:nvGraphicFramePr>
        <p:xfrm>
          <a:off x="6330001" y="443002"/>
          <a:ext cx="5681320" cy="6414998"/>
        </p:xfrm>
        <a:graphic>
          <a:graphicData uri="http://schemas.openxmlformats.org/presentationml/2006/ole">
            <mc:AlternateContent xmlns:mc="http://schemas.openxmlformats.org/markup-compatibility/2006">
              <mc:Choice xmlns:v="urn:schemas-microsoft-com:vml" Requires="v">
                <p:oleObj spid="_x0000_s4099" name="Visio" r:id="rId5" imgW="10115432" imgH="11115721" progId="Visio.Drawing.15">
                  <p:embed/>
                </p:oleObj>
              </mc:Choice>
              <mc:Fallback>
                <p:oleObj name="Visio" r:id="rId5" imgW="10115432" imgH="11115721" progId="Visio.Drawing.15">
                  <p:embed/>
                  <p:pic>
                    <p:nvPicPr>
                      <p:cNvPr id="0" name=""/>
                      <p:cNvPicPr/>
                      <p:nvPr/>
                    </p:nvPicPr>
                    <p:blipFill>
                      <a:blip r:embed="rId6"/>
                      <a:stretch>
                        <a:fillRect/>
                      </a:stretch>
                    </p:blipFill>
                    <p:spPr>
                      <a:xfrm>
                        <a:off x="6330001" y="443002"/>
                        <a:ext cx="5681320" cy="6414998"/>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7152117" y="2760675"/>
            <a:ext cx="2880320" cy="502766"/>
          </a:xfrm>
          <a:prstGeom prst="rect">
            <a:avLst/>
          </a:prstGeom>
        </p:spPr>
        <p:txBody>
          <a:bodyPr wrap="square">
            <a:spAutoFit/>
          </a:bodyPr>
          <a:lstStyle/>
          <a:p>
            <a:r>
              <a:rPr lang="zh-CN" altLang="en-US" sz="2667" b="1" dirty="0">
                <a:ln w="6350">
                  <a:noFill/>
                </a:ln>
                <a:solidFill>
                  <a:schemeClr val="accent1"/>
                </a:solidFill>
                <a:latin typeface="Impact" pitchFamily="34" charset="0"/>
                <a:ea typeface="微软雅黑" pitchFamily="34" charset="-122"/>
              </a:rPr>
              <a:t>结果演示</a:t>
            </a:r>
          </a:p>
        </p:txBody>
      </p:sp>
      <p:sp>
        <p:nvSpPr>
          <p:cNvPr id="41" name="矩形 40"/>
          <p:cNvSpPr/>
          <p:nvPr/>
        </p:nvSpPr>
        <p:spPr>
          <a:xfrm>
            <a:off x="6098093" y="2387364"/>
            <a:ext cx="1054024" cy="995209"/>
          </a:xfrm>
          <a:prstGeom prst="rect">
            <a:avLst/>
          </a:prstGeom>
        </p:spPr>
        <p:txBody>
          <a:bodyPr wrap="square">
            <a:spAutoFit/>
          </a:bodyPr>
          <a:lstStyle/>
          <a:p>
            <a:pPr algn="ctr"/>
            <a:r>
              <a:rPr lang="en-US" altLang="zh-CN" sz="5867" dirty="0">
                <a:ln w="6350">
                  <a:noFill/>
                </a:ln>
                <a:solidFill>
                  <a:schemeClr val="accent1"/>
                </a:solidFill>
                <a:latin typeface="Impact" pitchFamily="34" charset="0"/>
                <a:ea typeface="微软雅黑" pitchFamily="34" charset="-122"/>
              </a:rPr>
              <a:t>04</a:t>
            </a:r>
            <a:endParaRPr lang="zh-CN" altLang="en-US" sz="5867" dirty="0">
              <a:ln w="6350">
                <a:noFill/>
              </a:ln>
              <a:solidFill>
                <a:schemeClr val="accent1"/>
              </a:solidFill>
              <a:latin typeface="Impact" pitchFamily="34" charset="0"/>
              <a:ea typeface="微软雅黑" pitchFamily="34" charset="-122"/>
            </a:endParaRPr>
          </a:p>
        </p:txBody>
      </p:sp>
      <p:grpSp>
        <p:nvGrpSpPr>
          <p:cNvPr id="47" name="组合 46"/>
          <p:cNvGrpSpPr/>
          <p:nvPr/>
        </p:nvGrpSpPr>
        <p:grpSpPr>
          <a:xfrm>
            <a:off x="0" y="3356992"/>
            <a:ext cx="12192000" cy="72008"/>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4A0B1426-D6DF-4648-BEB4-BB634B8F2AB9}"/>
              </a:ext>
            </a:extLst>
          </p:cNvPr>
          <p:cNvGrpSpPr/>
          <p:nvPr/>
        </p:nvGrpSpPr>
        <p:grpSpPr>
          <a:xfrm>
            <a:off x="-29029" y="429703"/>
            <a:ext cx="12219442" cy="842182"/>
            <a:chOff x="-29029" y="458731"/>
            <a:chExt cx="12219442" cy="842182"/>
          </a:xfrm>
        </p:grpSpPr>
        <p:sp>
          <p:nvSpPr>
            <p:cNvPr id="22" name="矩形 21">
              <a:extLst>
                <a:ext uri="{FF2B5EF4-FFF2-40B4-BE49-F238E27FC236}">
                  <a16:creationId xmlns:a16="http://schemas.microsoft.com/office/drawing/2014/main" id="{649A3028-E76C-4FCB-A135-7A4C5BF5BCA0}"/>
                </a:ext>
              </a:extLst>
            </p:cNvPr>
            <p:cNvSpPr/>
            <p:nvPr/>
          </p:nvSpPr>
          <p:spPr>
            <a:xfrm flipH="1">
              <a:off x="-29029" y="1229948"/>
              <a:ext cx="12219442" cy="70965"/>
            </a:xfrm>
            <a:prstGeom prst="rect">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4F3483A1-AB67-43C2-B8AF-4F7DB8EEA203}"/>
                </a:ext>
              </a:extLst>
            </p:cNvPr>
            <p:cNvGrpSpPr/>
            <p:nvPr/>
          </p:nvGrpSpPr>
          <p:grpSpPr>
            <a:xfrm>
              <a:off x="4188838" y="458731"/>
              <a:ext cx="2668018" cy="538601"/>
              <a:chOff x="5043488" y="414338"/>
              <a:chExt cx="2668018" cy="538601"/>
            </a:xfrm>
          </p:grpSpPr>
          <p:sp>
            <p:nvSpPr>
              <p:cNvPr id="24" name="矩形 3">
                <a:extLst>
                  <a:ext uri="{FF2B5EF4-FFF2-40B4-BE49-F238E27FC236}">
                    <a16:creationId xmlns:a16="http://schemas.microsoft.com/office/drawing/2014/main" id="{E4821D5A-1F30-4BBD-88DD-C21B0A3ED02C}"/>
                  </a:ext>
                </a:extLst>
              </p:cNvPr>
              <p:cNvSpPr/>
              <p:nvPr/>
            </p:nvSpPr>
            <p:spPr>
              <a:xfrm>
                <a:off x="5667375" y="414338"/>
                <a:ext cx="2044131" cy="538601"/>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accent1"/>
                    </a:solidFill>
                    <a:latin typeface="Arial" panose="020B0604020202020204" pitchFamily="34" charset="0"/>
                    <a:ea typeface="微软雅黑" panose="020B0503020204020204" pitchFamily="34" charset="-122"/>
                    <a:sym typeface="Arial" panose="020B0604020202020204" pitchFamily="34" charset="0"/>
                  </a:rPr>
                  <a:t>可视化界面</a:t>
                </a:r>
              </a:p>
            </p:txBody>
          </p:sp>
          <p:grpSp>
            <p:nvGrpSpPr>
              <p:cNvPr id="25" name="组合 26">
                <a:extLst>
                  <a:ext uri="{FF2B5EF4-FFF2-40B4-BE49-F238E27FC236}">
                    <a16:creationId xmlns:a16="http://schemas.microsoft.com/office/drawing/2014/main" id="{DE439113-6FD5-4B8E-8341-9BBF09CB266B}"/>
                  </a:ext>
                </a:extLst>
              </p:cNvPr>
              <p:cNvGrpSpPr/>
              <p:nvPr/>
            </p:nvGrpSpPr>
            <p:grpSpPr>
              <a:xfrm>
                <a:off x="5043488" y="468313"/>
                <a:ext cx="263525" cy="395288"/>
                <a:chOff x="0" y="-109880"/>
                <a:chExt cx="213756" cy="427513"/>
              </a:xfrm>
            </p:grpSpPr>
            <p:sp>
              <p:nvSpPr>
                <p:cNvPr id="26" name="直接连接符 27">
                  <a:extLst>
                    <a:ext uri="{FF2B5EF4-FFF2-40B4-BE49-F238E27FC236}">
                      <a16:creationId xmlns:a16="http://schemas.microsoft.com/office/drawing/2014/main" id="{0A95BC4B-1A20-40DF-841C-3C692C97E741}"/>
                    </a:ext>
                  </a:extLst>
                </p:cNvPr>
                <p:cNvSpPr/>
                <p:nvPr/>
              </p:nvSpPr>
              <p:spPr>
                <a:xfrm>
                  <a:off x="0" y="-109880"/>
                  <a:ext cx="213756" cy="213756"/>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sp>
              <p:nvSpPr>
                <p:cNvPr id="27" name="直接连接符 28">
                  <a:extLst>
                    <a:ext uri="{FF2B5EF4-FFF2-40B4-BE49-F238E27FC236}">
                      <a16:creationId xmlns:a16="http://schemas.microsoft.com/office/drawing/2014/main" id="{63A42C89-DA7B-4FA9-9B78-D8A37E09470C}"/>
                    </a:ext>
                  </a:extLst>
                </p:cNvPr>
                <p:cNvSpPr/>
                <p:nvPr/>
              </p:nvSpPr>
              <p:spPr>
                <a:xfrm flipH="1">
                  <a:off x="0" y="103876"/>
                  <a:ext cx="213756" cy="213757"/>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grpSp>
        </p:grpSp>
      </p:grpSp>
      <p:sp>
        <p:nvSpPr>
          <p:cNvPr id="28" name="文本框 27">
            <a:extLst>
              <a:ext uri="{FF2B5EF4-FFF2-40B4-BE49-F238E27FC236}">
                <a16:creationId xmlns:a16="http://schemas.microsoft.com/office/drawing/2014/main" id="{5F81964E-9366-43D9-BB26-59B6AAAADE09}"/>
              </a:ext>
            </a:extLst>
          </p:cNvPr>
          <p:cNvSpPr txBox="1"/>
          <p:nvPr/>
        </p:nvSpPr>
        <p:spPr>
          <a:xfrm>
            <a:off x="3777420" y="1899285"/>
            <a:ext cx="7526020" cy="460375"/>
          </a:xfrm>
          <a:prstGeom prst="rect">
            <a:avLst/>
          </a:prstGeom>
          <a:noFill/>
        </p:spPr>
        <p:txBody>
          <a:bodyPr wrap="square" rtlCol="0">
            <a:spAutoFit/>
          </a:bodyPr>
          <a:lstStyle/>
          <a:p>
            <a:r>
              <a:rPr lang="en-US" altLang="zh-CN" sz="2400"/>
              <a:t>       </a:t>
            </a:r>
            <a:endParaRPr lang="zh-CN" altLang="en-US" sz="2400"/>
          </a:p>
        </p:txBody>
      </p:sp>
      <p:sp>
        <p:nvSpPr>
          <p:cNvPr id="30" name="文本框 29">
            <a:extLst>
              <a:ext uri="{FF2B5EF4-FFF2-40B4-BE49-F238E27FC236}">
                <a16:creationId xmlns:a16="http://schemas.microsoft.com/office/drawing/2014/main" id="{FA96BB8D-64A0-4B59-A918-1F8E8CA17B20}"/>
              </a:ext>
            </a:extLst>
          </p:cNvPr>
          <p:cNvSpPr txBox="1"/>
          <p:nvPr/>
        </p:nvSpPr>
        <p:spPr>
          <a:xfrm>
            <a:off x="9380269" y="2402010"/>
            <a:ext cx="2021645" cy="2308324"/>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队列信息</a:t>
            </a:r>
          </a:p>
          <a:p>
            <a:r>
              <a:rPr lang="zh-CN" altLang="en-US" sz="2400" dirty="0">
                <a:latin typeface="宋体" panose="02010600030101010101" pitchFamily="2" charset="-122"/>
                <a:ea typeface="宋体" panose="02010600030101010101" pitchFamily="2" charset="-122"/>
              </a:rPr>
              <a:t>进程调度信息</a:t>
            </a:r>
          </a:p>
          <a:p>
            <a:r>
              <a:rPr lang="zh-CN" altLang="en-US" sz="2400" dirty="0">
                <a:latin typeface="宋体" panose="02010600030101010101" pitchFamily="2" charset="-122"/>
                <a:ea typeface="宋体" panose="02010600030101010101" pitchFamily="2" charset="-122"/>
              </a:rPr>
              <a:t>内存区位示图</a:t>
            </a:r>
          </a:p>
          <a:p>
            <a:r>
              <a:rPr lang="zh-CN" altLang="en-US" sz="2400" dirty="0">
                <a:latin typeface="宋体" panose="02010600030101010101" pitchFamily="2" charset="-122"/>
                <a:ea typeface="宋体" panose="02010600030101010101" pitchFamily="2" charset="-122"/>
              </a:rPr>
              <a:t>运行态进程</a:t>
            </a:r>
          </a:p>
          <a:p>
            <a:r>
              <a:rPr lang="zh-CN" altLang="en-US" sz="2400" dirty="0">
                <a:latin typeface="宋体" panose="02010600030101010101" pitchFamily="2" charset="-122"/>
                <a:ea typeface="宋体" panose="02010600030101010101" pitchFamily="2" charset="-122"/>
              </a:rPr>
              <a:t>系统信息</a:t>
            </a:r>
          </a:p>
          <a:p>
            <a:r>
              <a:rPr lang="zh-CN" altLang="en-US" sz="2400" dirty="0">
                <a:latin typeface="宋体" panose="02010600030101010101" pitchFamily="2" charset="-122"/>
                <a:ea typeface="宋体" panose="02010600030101010101" pitchFamily="2" charset="-122"/>
              </a:rPr>
              <a:t>功能区</a:t>
            </a:r>
          </a:p>
        </p:txBody>
      </p:sp>
      <p:pic>
        <p:nvPicPr>
          <p:cNvPr id="3" name="图片 2">
            <a:extLst>
              <a:ext uri="{FF2B5EF4-FFF2-40B4-BE49-F238E27FC236}">
                <a16:creationId xmlns:a16="http://schemas.microsoft.com/office/drawing/2014/main" id="{4F285C91-DE27-4B49-8C93-E25C53A74DE8}"/>
              </a:ext>
            </a:extLst>
          </p:cNvPr>
          <p:cNvPicPr>
            <a:picLocks noChangeAspect="1"/>
          </p:cNvPicPr>
          <p:nvPr/>
        </p:nvPicPr>
        <p:blipFill>
          <a:blip r:embed="rId3"/>
          <a:stretch>
            <a:fillRect/>
          </a:stretch>
        </p:blipFill>
        <p:spPr>
          <a:xfrm>
            <a:off x="1201276" y="1618262"/>
            <a:ext cx="7958167" cy="461761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5791200" y="1544124"/>
            <a:ext cx="609600" cy="791981"/>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p>
        </p:txBody>
      </p:sp>
      <p:sp>
        <p:nvSpPr>
          <p:cNvPr id="22" name="TextBox 21"/>
          <p:cNvSpPr txBox="1"/>
          <p:nvPr/>
        </p:nvSpPr>
        <p:spPr>
          <a:xfrm>
            <a:off x="3528188" y="2675911"/>
            <a:ext cx="5135624" cy="913007"/>
          </a:xfrm>
          <a:prstGeom prst="rect">
            <a:avLst/>
          </a:prstGeom>
          <a:noFill/>
        </p:spPr>
        <p:txBody>
          <a:bodyPr wrap="square" rtlCol="0">
            <a:spAutoFit/>
          </a:bodyPr>
          <a:lstStyle/>
          <a:p>
            <a:pPr algn="dist"/>
            <a:r>
              <a:rPr lang="zh-CN" altLang="en-US" sz="5333" dirty="0">
                <a:ln w="6350">
                  <a:noFill/>
                </a:ln>
                <a:solidFill>
                  <a:schemeClr val="accent1"/>
                </a:solidFill>
                <a:latin typeface="微软雅黑" pitchFamily="34" charset="-122"/>
                <a:ea typeface="微软雅黑" pitchFamily="34" charset="-122"/>
              </a:rPr>
              <a:t>敬请批评指正</a:t>
            </a:r>
          </a:p>
        </p:txBody>
      </p:sp>
      <p:sp>
        <p:nvSpPr>
          <p:cNvPr id="23" name="圆角矩形 22"/>
          <p:cNvSpPr/>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en-US" altLang="zh-CN" sz="1333" dirty="0">
                <a:solidFill>
                  <a:schemeClr val="bg1">
                    <a:lumMod val="50000"/>
                  </a:schemeClr>
                </a:solidFill>
              </a:rPr>
              <a:t>TAHNK YOU FOR WATCHING</a:t>
            </a:r>
            <a:endParaRPr lang="zh-CN" altLang="en-US" sz="1333" dirty="0">
              <a:solidFill>
                <a:schemeClr val="bg1">
                  <a:lumMod val="50000"/>
                </a:schemeClr>
              </a:solidFill>
            </a:endParaRPr>
          </a:p>
        </p:txBody>
      </p:sp>
      <p:grpSp>
        <p:nvGrpSpPr>
          <p:cNvPr id="29" name="Group 14"/>
          <p:cNvGrpSpPr/>
          <p:nvPr/>
        </p:nvGrpSpPr>
        <p:grpSpPr bwMode="auto">
          <a:xfrm>
            <a:off x="1354897" y="5313876"/>
            <a:ext cx="457159" cy="461665"/>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4000">
                <a:solidFill>
                  <a:schemeClr val="tx1">
                    <a:lumMod val="65000"/>
                    <a:lumOff val="35000"/>
                  </a:schemeClr>
                </a:solidFill>
                <a:latin typeface="微软雅黑" pitchFamily="34" charset="-122"/>
                <a:ea typeface="微软雅黑" pitchFamily="34" charset="-122"/>
              </a:endParaRPr>
            </a:p>
          </p:txBody>
        </p:sp>
        <p:grpSp>
          <p:nvGrpSpPr>
            <p:cNvPr id="3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4000">
                  <a:solidFill>
                    <a:schemeClr val="tx1">
                      <a:lumMod val="65000"/>
                      <a:lumOff val="35000"/>
                    </a:schemeClr>
                  </a:solidFill>
                  <a:latin typeface="微软雅黑" pitchFamily="34" charset="-122"/>
                  <a:ea typeface="微软雅黑"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4000">
                  <a:solidFill>
                    <a:schemeClr val="tx1">
                      <a:lumMod val="65000"/>
                      <a:lumOff val="35000"/>
                    </a:schemeClr>
                  </a:solidFill>
                  <a:latin typeface="微软雅黑" pitchFamily="34" charset="-122"/>
                  <a:ea typeface="微软雅黑" pitchFamily="34" charset="-122"/>
                </a:endParaRPr>
              </a:p>
            </p:txBody>
          </p:sp>
        </p:grpSp>
      </p:grpSp>
      <p:sp>
        <p:nvSpPr>
          <p:cNvPr id="35" name="Text Box 20"/>
          <p:cNvSpPr txBox="1">
            <a:spLocks noChangeArrowheads="1"/>
          </p:cNvSpPr>
          <p:nvPr/>
        </p:nvSpPr>
        <p:spPr bwMode="auto">
          <a:xfrm>
            <a:off x="2140302" y="5313876"/>
            <a:ext cx="82396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微软雅黑" pitchFamily="34" charset="-122"/>
                <a:ea typeface="微软雅黑" pitchFamily="34" charset="-122"/>
              </a:rPr>
              <a:t>答辩人：郭晗         班级：计科</a:t>
            </a:r>
            <a:r>
              <a:rPr lang="en-US" altLang="zh-CN" sz="2400" dirty="0">
                <a:latin typeface="微软雅黑" pitchFamily="34" charset="-122"/>
                <a:ea typeface="微软雅黑" pitchFamily="34" charset="-122"/>
              </a:rPr>
              <a:t>191        </a:t>
            </a:r>
            <a:r>
              <a:rPr lang="zh-CN" altLang="en-US" sz="2400" dirty="0">
                <a:latin typeface="微软雅黑" pitchFamily="34" charset="-122"/>
                <a:ea typeface="微软雅黑" pitchFamily="34" charset="-122"/>
              </a:rPr>
              <a:t>指导教师：姜海燕</a:t>
            </a:r>
            <a:endParaRPr lang="en-US" altLang="zh-CN" sz="2400" dirty="0">
              <a:latin typeface="微软雅黑" pitchFamily="34" charset="-122"/>
              <a:ea typeface="微软雅黑" pitchFamily="34" charset="-122"/>
            </a:endParaRPr>
          </a:p>
        </p:txBody>
      </p:sp>
      <p:grpSp>
        <p:nvGrpSpPr>
          <p:cNvPr id="21" name="组合 20"/>
          <p:cNvGrpSpPr/>
          <p:nvPr/>
        </p:nvGrpSpPr>
        <p:grpSpPr>
          <a:xfrm>
            <a:off x="0" y="3928725"/>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6098093" y="3569059"/>
            <a:ext cx="3270989" cy="2246769"/>
          </a:xfrm>
          <a:prstGeom prst="rect">
            <a:avLst/>
          </a:prstGeom>
        </p:spPr>
        <p:txBody>
          <a:bodyPr wrap="square">
            <a:spAutoFit/>
          </a:bodyPr>
          <a:lstStyle/>
          <a:p>
            <a:pPr marL="285750" indent="-28575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程序执行顺序</a:t>
            </a:r>
            <a:endParaRPr lang="en-US" altLang="zh-CN" sz="2000"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作业创建</a:t>
            </a:r>
            <a:endParaRPr lang="en-US" altLang="zh-CN" sz="2000"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时钟中断</a:t>
            </a:r>
            <a:r>
              <a:rPr lang="en-US" altLang="zh-CN" sz="2000" dirty="0" err="1">
                <a:latin typeface="宋体" panose="02010600030101010101" pitchFamily="2" charset="-122"/>
                <a:ea typeface="宋体" panose="02010600030101010101" pitchFamily="2" charset="-122"/>
              </a:rPr>
              <a:t>ClockInterrupt</a:t>
            </a:r>
            <a:endParaRPr lang="en-US" altLang="zh-CN" sz="2000"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sym typeface="Arial" panose="020B0604020202020204" pitchFamily="34" charset="0"/>
              </a:rPr>
              <a:t>内存</a:t>
            </a:r>
            <a:r>
              <a:rPr lang="en-US" altLang="zh-CN" sz="2000" dirty="0">
                <a:latin typeface="宋体" panose="02010600030101010101" pitchFamily="2" charset="-122"/>
                <a:ea typeface="宋体" panose="02010600030101010101" pitchFamily="2" charset="-122"/>
                <a:sym typeface="Arial" panose="020B0604020202020204" pitchFamily="34" charset="0"/>
              </a:rPr>
              <a:t>Memory</a:t>
            </a:r>
          </a:p>
          <a:p>
            <a:pPr marL="285750" indent="-28575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sym typeface="Arial" panose="020B0604020202020204" pitchFamily="34" charset="0"/>
              </a:rPr>
              <a:t>外存</a:t>
            </a:r>
            <a:r>
              <a:rPr lang="en-US" altLang="zh-CN" sz="2000" dirty="0" err="1">
                <a:latin typeface="宋体" panose="02010600030101010101" pitchFamily="2" charset="-122"/>
                <a:ea typeface="宋体" panose="02010600030101010101" pitchFamily="2" charset="-122"/>
                <a:sym typeface="Arial" panose="020B0604020202020204" pitchFamily="34" charset="0"/>
              </a:rPr>
              <a:t>Harddisk</a:t>
            </a:r>
            <a:endParaRPr lang="en-US" altLang="zh-CN" sz="2000" dirty="0">
              <a:latin typeface="宋体" panose="02010600030101010101" pitchFamily="2" charset="-122"/>
              <a:ea typeface="宋体" panose="02010600030101010101" pitchFamily="2" charset="-122"/>
              <a:sym typeface="Arial" panose="020B0604020202020204" pitchFamily="34" charset="0"/>
            </a:endParaRPr>
          </a:p>
          <a:p>
            <a:pPr marL="285750" indent="-285750">
              <a:buFont typeface="Wingdings" panose="05000000000000000000" pitchFamily="2" charset="2"/>
              <a:buChar char="ü"/>
            </a:pPr>
            <a:r>
              <a:rPr lang="en-US" altLang="zh-CN" sz="2000" dirty="0">
                <a:latin typeface="宋体" panose="02010600030101010101" pitchFamily="2" charset="-122"/>
                <a:ea typeface="宋体" panose="02010600030101010101" pitchFamily="2" charset="-122"/>
                <a:sym typeface="Arial" panose="020B0604020202020204" pitchFamily="34" charset="0"/>
              </a:rPr>
              <a:t>CPU </a:t>
            </a:r>
          </a:p>
          <a:p>
            <a:pPr marL="285750" indent="-285750">
              <a:buFont typeface="Wingdings" panose="05000000000000000000" pitchFamily="2" charset="2"/>
              <a:buChar char="ü"/>
            </a:pPr>
            <a:r>
              <a:rPr lang="en-US" altLang="zh-CN" sz="2000" dirty="0">
                <a:latin typeface="宋体" panose="02010600030101010101" pitchFamily="2" charset="-122"/>
                <a:ea typeface="宋体" panose="02010600030101010101" pitchFamily="2" charset="-122"/>
                <a:sym typeface="Arial" panose="020B0604020202020204" pitchFamily="34" charset="0"/>
              </a:rPr>
              <a:t>MMU</a:t>
            </a:r>
          </a:p>
        </p:txBody>
      </p:sp>
      <p:sp>
        <p:nvSpPr>
          <p:cNvPr id="39" name="矩形 38"/>
          <p:cNvSpPr/>
          <p:nvPr/>
        </p:nvSpPr>
        <p:spPr>
          <a:xfrm>
            <a:off x="7138498" y="2561802"/>
            <a:ext cx="2230584" cy="646331"/>
          </a:xfrm>
          <a:prstGeom prst="rect">
            <a:avLst/>
          </a:prstGeom>
        </p:spPr>
        <p:txBody>
          <a:bodyPr wrap="square">
            <a:spAutoFit/>
          </a:bodyPr>
          <a:lstStyle/>
          <a:p>
            <a:r>
              <a:rPr lang="zh-CN" altLang="en-US" sz="3600" b="1" dirty="0">
                <a:ln w="6350">
                  <a:noFill/>
                </a:ln>
                <a:solidFill>
                  <a:srgbClr val="0070C0"/>
                </a:solidFill>
                <a:latin typeface="Impact" pitchFamily="34" charset="0"/>
                <a:ea typeface="微软雅黑" pitchFamily="34" charset="-122"/>
              </a:rPr>
              <a:t>程序结构</a:t>
            </a:r>
          </a:p>
        </p:txBody>
      </p:sp>
      <p:sp>
        <p:nvSpPr>
          <p:cNvPr id="41" name="矩形 40"/>
          <p:cNvSpPr/>
          <p:nvPr/>
        </p:nvSpPr>
        <p:spPr>
          <a:xfrm>
            <a:off x="6098093" y="2387364"/>
            <a:ext cx="1054024" cy="995209"/>
          </a:xfrm>
          <a:prstGeom prst="rect">
            <a:avLst/>
          </a:prstGeom>
        </p:spPr>
        <p:txBody>
          <a:bodyPr wrap="square">
            <a:spAutoFit/>
          </a:bodyPr>
          <a:lstStyle/>
          <a:p>
            <a:pPr algn="ctr"/>
            <a:r>
              <a:rPr lang="en-US" altLang="zh-CN" sz="5867" dirty="0">
                <a:ln w="6350">
                  <a:noFill/>
                </a:ln>
                <a:solidFill>
                  <a:srgbClr val="0070C0"/>
                </a:solidFill>
                <a:latin typeface="Impact" pitchFamily="34" charset="0"/>
                <a:ea typeface="微软雅黑" pitchFamily="34" charset="-122"/>
              </a:rPr>
              <a:t>01</a:t>
            </a:r>
            <a:endParaRPr lang="zh-CN" altLang="en-US" sz="5867" dirty="0">
              <a:ln w="6350">
                <a:noFill/>
              </a:ln>
              <a:solidFill>
                <a:srgbClr val="0070C0"/>
              </a:solidFill>
              <a:latin typeface="Impact" pitchFamily="34" charset="0"/>
              <a:ea typeface="微软雅黑" pitchFamily="34" charset="-122"/>
            </a:endParaRPr>
          </a:p>
        </p:txBody>
      </p:sp>
      <p:grpSp>
        <p:nvGrpSpPr>
          <p:cNvPr id="47" name="组合 46"/>
          <p:cNvGrpSpPr/>
          <p:nvPr/>
        </p:nvGrpSpPr>
        <p:grpSpPr>
          <a:xfrm>
            <a:off x="0" y="3356992"/>
            <a:ext cx="12192000" cy="72008"/>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67247902-FA4C-40F3-8710-A2FE60F5576C}"/>
              </a:ext>
            </a:extLst>
          </p:cNvPr>
          <p:cNvGrpSpPr/>
          <p:nvPr/>
        </p:nvGrpSpPr>
        <p:grpSpPr>
          <a:xfrm>
            <a:off x="-29029" y="413901"/>
            <a:ext cx="12219442" cy="857984"/>
            <a:chOff x="-29029" y="442929"/>
            <a:chExt cx="12219442" cy="857984"/>
          </a:xfrm>
        </p:grpSpPr>
        <p:sp>
          <p:nvSpPr>
            <p:cNvPr id="29" name="矩形 28">
              <a:extLst>
                <a:ext uri="{FF2B5EF4-FFF2-40B4-BE49-F238E27FC236}">
                  <a16:creationId xmlns:a16="http://schemas.microsoft.com/office/drawing/2014/main" id="{707B1C61-7C52-4552-B1E9-2E2D84D9620C}"/>
                </a:ext>
              </a:extLst>
            </p:cNvPr>
            <p:cNvSpPr/>
            <p:nvPr/>
          </p:nvSpPr>
          <p:spPr>
            <a:xfrm flipH="1">
              <a:off x="-29029" y="1229948"/>
              <a:ext cx="12219442" cy="70965"/>
            </a:xfrm>
            <a:prstGeom prst="rect">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a:extLst>
                <a:ext uri="{FF2B5EF4-FFF2-40B4-BE49-F238E27FC236}">
                  <a16:creationId xmlns:a16="http://schemas.microsoft.com/office/drawing/2014/main" id="{7420E2DB-72E4-4CEC-92DC-0BCC0162FE28}"/>
                </a:ext>
              </a:extLst>
            </p:cNvPr>
            <p:cNvGrpSpPr/>
            <p:nvPr/>
          </p:nvGrpSpPr>
          <p:grpSpPr>
            <a:xfrm>
              <a:off x="956270" y="442929"/>
              <a:ext cx="3039915" cy="538601"/>
              <a:chOff x="1810920" y="398536"/>
              <a:chExt cx="3039915" cy="538601"/>
            </a:xfrm>
          </p:grpSpPr>
          <p:sp>
            <p:nvSpPr>
              <p:cNvPr id="31" name="矩形 3">
                <a:extLst>
                  <a:ext uri="{FF2B5EF4-FFF2-40B4-BE49-F238E27FC236}">
                    <a16:creationId xmlns:a16="http://schemas.microsoft.com/office/drawing/2014/main" id="{19BE7003-F713-49E4-87A1-A434A96281D4}"/>
                  </a:ext>
                </a:extLst>
              </p:cNvPr>
              <p:cNvSpPr/>
              <p:nvPr/>
            </p:nvSpPr>
            <p:spPr>
              <a:xfrm>
                <a:off x="2434807" y="398536"/>
                <a:ext cx="2416028" cy="538601"/>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程序执行顺序</a:t>
                </a:r>
                <a:endParaRPr lang="en-US" altLang="zh-CN"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2" name="组合 26">
                <a:extLst>
                  <a:ext uri="{FF2B5EF4-FFF2-40B4-BE49-F238E27FC236}">
                    <a16:creationId xmlns:a16="http://schemas.microsoft.com/office/drawing/2014/main" id="{3F2E8D09-F14C-457E-B8F7-C76C2C7BCE89}"/>
                  </a:ext>
                </a:extLst>
              </p:cNvPr>
              <p:cNvGrpSpPr/>
              <p:nvPr/>
            </p:nvGrpSpPr>
            <p:grpSpPr>
              <a:xfrm>
                <a:off x="1810920" y="452511"/>
                <a:ext cx="263525" cy="395288"/>
                <a:chOff x="-2622069" y="-126970"/>
                <a:chExt cx="213756" cy="427513"/>
              </a:xfrm>
            </p:grpSpPr>
            <p:sp>
              <p:nvSpPr>
                <p:cNvPr id="33" name="直接连接符 27">
                  <a:extLst>
                    <a:ext uri="{FF2B5EF4-FFF2-40B4-BE49-F238E27FC236}">
                      <a16:creationId xmlns:a16="http://schemas.microsoft.com/office/drawing/2014/main" id="{0DE04042-1F15-4E93-9581-F12326EFF0DB}"/>
                    </a:ext>
                  </a:extLst>
                </p:cNvPr>
                <p:cNvSpPr/>
                <p:nvPr/>
              </p:nvSpPr>
              <p:spPr>
                <a:xfrm>
                  <a:off x="-2622069" y="-126970"/>
                  <a:ext cx="213756" cy="213757"/>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sp>
              <p:nvSpPr>
                <p:cNvPr id="34" name="直接连接符 28">
                  <a:extLst>
                    <a:ext uri="{FF2B5EF4-FFF2-40B4-BE49-F238E27FC236}">
                      <a16:creationId xmlns:a16="http://schemas.microsoft.com/office/drawing/2014/main" id="{526336E4-88E1-4CBE-B294-043C7DB1DF01}"/>
                    </a:ext>
                  </a:extLst>
                </p:cNvPr>
                <p:cNvSpPr/>
                <p:nvPr/>
              </p:nvSpPr>
              <p:spPr>
                <a:xfrm flipH="1">
                  <a:off x="-2622069" y="86786"/>
                  <a:ext cx="213756" cy="213757"/>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grpSp>
        </p:grpSp>
      </p:grpSp>
      <p:graphicFrame>
        <p:nvGraphicFramePr>
          <p:cNvPr id="3" name="对象 2">
            <a:extLst>
              <a:ext uri="{FF2B5EF4-FFF2-40B4-BE49-F238E27FC236}">
                <a16:creationId xmlns:a16="http://schemas.microsoft.com/office/drawing/2014/main" id="{25ADCC1B-5A3B-42BF-9D3E-2CE05AE039E9}"/>
              </a:ext>
            </a:extLst>
          </p:cNvPr>
          <p:cNvGraphicFramePr>
            <a:graphicFrameLocks noChangeAspect="1"/>
          </p:cNvGraphicFramePr>
          <p:nvPr>
            <p:extLst>
              <p:ext uri="{D42A27DB-BD31-4B8C-83A1-F6EECF244321}">
                <p14:modId xmlns:p14="http://schemas.microsoft.com/office/powerpoint/2010/main" val="1680196474"/>
              </p:ext>
            </p:extLst>
          </p:nvPr>
        </p:nvGraphicFramePr>
        <p:xfrm>
          <a:off x="3996185" y="0"/>
          <a:ext cx="7891015" cy="6787035"/>
        </p:xfrm>
        <a:graphic>
          <a:graphicData uri="http://schemas.openxmlformats.org/presentationml/2006/ole">
            <mc:AlternateContent xmlns:mc="http://schemas.openxmlformats.org/markup-compatibility/2006">
              <mc:Choice xmlns:v="urn:schemas-microsoft-com:vml" Requires="v">
                <p:oleObj spid="_x0000_s1031" name="Visio" r:id="rId4" imgW="10067851" imgH="8858158" progId="Visio.Drawing.15">
                  <p:embed/>
                </p:oleObj>
              </mc:Choice>
              <mc:Fallback>
                <p:oleObj name="Visio" r:id="rId4" imgW="10067851" imgH="8858158" progId="Visio.Drawing.15">
                  <p:embed/>
                  <p:pic>
                    <p:nvPicPr>
                      <p:cNvPr id="3" name="对象 2">
                        <a:extLst>
                          <a:ext uri="{FF2B5EF4-FFF2-40B4-BE49-F238E27FC236}">
                            <a16:creationId xmlns:a16="http://schemas.microsoft.com/office/drawing/2014/main" id="{25ADCC1B-5A3B-42BF-9D3E-2CE05AE039E9}"/>
                          </a:ext>
                        </a:extLst>
                      </p:cNvPr>
                      <p:cNvPicPr/>
                      <p:nvPr/>
                    </p:nvPicPr>
                    <p:blipFill>
                      <a:blip r:embed="rId5"/>
                      <a:stretch>
                        <a:fillRect/>
                      </a:stretch>
                    </p:blipFill>
                    <p:spPr>
                      <a:xfrm>
                        <a:off x="3996185" y="0"/>
                        <a:ext cx="7891015" cy="678703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67247902-FA4C-40F3-8710-A2FE60F5576C}"/>
              </a:ext>
            </a:extLst>
          </p:cNvPr>
          <p:cNvGrpSpPr/>
          <p:nvPr/>
        </p:nvGrpSpPr>
        <p:grpSpPr>
          <a:xfrm>
            <a:off x="-29029" y="429703"/>
            <a:ext cx="12219442" cy="842182"/>
            <a:chOff x="-29029" y="458731"/>
            <a:chExt cx="12219442" cy="842182"/>
          </a:xfrm>
        </p:grpSpPr>
        <p:sp>
          <p:nvSpPr>
            <p:cNvPr id="29" name="矩形 28">
              <a:extLst>
                <a:ext uri="{FF2B5EF4-FFF2-40B4-BE49-F238E27FC236}">
                  <a16:creationId xmlns:a16="http://schemas.microsoft.com/office/drawing/2014/main" id="{707B1C61-7C52-4552-B1E9-2E2D84D9620C}"/>
                </a:ext>
              </a:extLst>
            </p:cNvPr>
            <p:cNvSpPr/>
            <p:nvPr/>
          </p:nvSpPr>
          <p:spPr>
            <a:xfrm flipH="1">
              <a:off x="-29029" y="1229948"/>
              <a:ext cx="12219442" cy="70965"/>
            </a:xfrm>
            <a:prstGeom prst="rect">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a:extLst>
                <a:ext uri="{FF2B5EF4-FFF2-40B4-BE49-F238E27FC236}">
                  <a16:creationId xmlns:a16="http://schemas.microsoft.com/office/drawing/2014/main" id="{7420E2DB-72E4-4CEC-92DC-0BCC0162FE28}"/>
                </a:ext>
              </a:extLst>
            </p:cNvPr>
            <p:cNvGrpSpPr/>
            <p:nvPr/>
          </p:nvGrpSpPr>
          <p:grpSpPr>
            <a:xfrm>
              <a:off x="4188838" y="458731"/>
              <a:ext cx="2296121" cy="538601"/>
              <a:chOff x="5043488" y="414338"/>
              <a:chExt cx="2296121" cy="538601"/>
            </a:xfrm>
          </p:grpSpPr>
          <p:sp>
            <p:nvSpPr>
              <p:cNvPr id="31" name="矩形 3">
                <a:extLst>
                  <a:ext uri="{FF2B5EF4-FFF2-40B4-BE49-F238E27FC236}">
                    <a16:creationId xmlns:a16="http://schemas.microsoft.com/office/drawing/2014/main" id="{19BE7003-F713-49E4-87A1-A434A96281D4}"/>
                  </a:ext>
                </a:extLst>
              </p:cNvPr>
              <p:cNvSpPr/>
              <p:nvPr/>
            </p:nvSpPr>
            <p:spPr>
              <a:xfrm>
                <a:off x="5667375" y="414338"/>
                <a:ext cx="1672234" cy="538601"/>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作业创建</a:t>
                </a:r>
                <a:endParaRPr lang="en-US" altLang="zh-CN"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2" name="组合 26">
                <a:extLst>
                  <a:ext uri="{FF2B5EF4-FFF2-40B4-BE49-F238E27FC236}">
                    <a16:creationId xmlns:a16="http://schemas.microsoft.com/office/drawing/2014/main" id="{3F2E8D09-F14C-457E-B8F7-C76C2C7BCE89}"/>
                  </a:ext>
                </a:extLst>
              </p:cNvPr>
              <p:cNvGrpSpPr/>
              <p:nvPr/>
            </p:nvGrpSpPr>
            <p:grpSpPr>
              <a:xfrm>
                <a:off x="5043488" y="468313"/>
                <a:ext cx="263525" cy="395288"/>
                <a:chOff x="0" y="-109880"/>
                <a:chExt cx="213756" cy="427513"/>
              </a:xfrm>
            </p:grpSpPr>
            <p:sp>
              <p:nvSpPr>
                <p:cNvPr id="33" name="直接连接符 27">
                  <a:extLst>
                    <a:ext uri="{FF2B5EF4-FFF2-40B4-BE49-F238E27FC236}">
                      <a16:creationId xmlns:a16="http://schemas.microsoft.com/office/drawing/2014/main" id="{0DE04042-1F15-4E93-9581-F12326EFF0DB}"/>
                    </a:ext>
                  </a:extLst>
                </p:cNvPr>
                <p:cNvSpPr/>
                <p:nvPr/>
              </p:nvSpPr>
              <p:spPr>
                <a:xfrm>
                  <a:off x="0" y="-109880"/>
                  <a:ext cx="213756" cy="213756"/>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sp>
              <p:nvSpPr>
                <p:cNvPr id="34" name="直接连接符 28">
                  <a:extLst>
                    <a:ext uri="{FF2B5EF4-FFF2-40B4-BE49-F238E27FC236}">
                      <a16:creationId xmlns:a16="http://schemas.microsoft.com/office/drawing/2014/main" id="{526336E4-88E1-4CBE-B294-043C7DB1DF01}"/>
                    </a:ext>
                  </a:extLst>
                </p:cNvPr>
                <p:cNvSpPr/>
                <p:nvPr/>
              </p:nvSpPr>
              <p:spPr>
                <a:xfrm flipH="1">
                  <a:off x="0" y="103876"/>
                  <a:ext cx="213756" cy="213757"/>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grpSp>
        </p:grpSp>
      </p:grpSp>
      <p:sp>
        <p:nvSpPr>
          <p:cNvPr id="41" name="文本框 40">
            <a:extLst>
              <a:ext uri="{FF2B5EF4-FFF2-40B4-BE49-F238E27FC236}">
                <a16:creationId xmlns:a16="http://schemas.microsoft.com/office/drawing/2014/main" id="{F06E6628-9369-4C3F-85A4-BE56573AFBB5}"/>
              </a:ext>
            </a:extLst>
          </p:cNvPr>
          <p:cNvSpPr txBox="1"/>
          <p:nvPr/>
        </p:nvSpPr>
        <p:spPr>
          <a:xfrm>
            <a:off x="393215" y="2089762"/>
            <a:ext cx="3342807" cy="3713517"/>
          </a:xfrm>
          <a:prstGeom prst="rect">
            <a:avLst/>
          </a:prstGeom>
          <a:noFill/>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本次操作系统的程序分为两部分，第一部分是创建作业，第二部分是仿真实现操作系统作业管理与虚页内存管理，以硬件结构为基础，层层向上扩展，此次的操作系统课程设计程序结构通过右图来表示。</a:t>
            </a:r>
            <a:endParaRPr lang="zh-CN" altLang="en-US" sz="2000" dirty="0">
              <a:latin typeface="宋体" panose="02010600030101010101" pitchFamily="2" charset="-122"/>
              <a:ea typeface="宋体" panose="02010600030101010101" pitchFamily="2" charset="-122"/>
            </a:endParaRPr>
          </a:p>
        </p:txBody>
      </p:sp>
      <p:graphicFrame>
        <p:nvGraphicFramePr>
          <p:cNvPr id="2" name="对象 1">
            <a:extLst>
              <a:ext uri="{FF2B5EF4-FFF2-40B4-BE49-F238E27FC236}">
                <a16:creationId xmlns:a16="http://schemas.microsoft.com/office/drawing/2014/main" id="{219E7328-437F-4165-9C4C-994A319257CC}"/>
              </a:ext>
            </a:extLst>
          </p:cNvPr>
          <p:cNvGraphicFramePr>
            <a:graphicFrameLocks noChangeAspect="1"/>
          </p:cNvGraphicFramePr>
          <p:nvPr/>
        </p:nvGraphicFramePr>
        <p:xfrm>
          <a:off x="4188838" y="1593839"/>
          <a:ext cx="7258050" cy="4562475"/>
        </p:xfrm>
        <a:graphic>
          <a:graphicData uri="http://schemas.openxmlformats.org/presentationml/2006/ole">
            <mc:AlternateContent xmlns:mc="http://schemas.openxmlformats.org/markup-compatibility/2006">
              <mc:Choice xmlns:v="urn:schemas-microsoft-com:vml" Requires="v">
                <p:oleObj spid="_x0000_s2055" name="Visio" r:id="rId4" imgW="7258032" imgH="4562486" progId="Visio.Drawing.15">
                  <p:embed/>
                </p:oleObj>
              </mc:Choice>
              <mc:Fallback>
                <p:oleObj name="Visio" r:id="rId4" imgW="7258032" imgH="4562486" progId="Visio.Drawing.15">
                  <p:embed/>
                  <p:pic>
                    <p:nvPicPr>
                      <p:cNvPr id="2" name="对象 1">
                        <a:extLst>
                          <a:ext uri="{FF2B5EF4-FFF2-40B4-BE49-F238E27FC236}">
                            <a16:creationId xmlns:a16="http://schemas.microsoft.com/office/drawing/2014/main" id="{219E7328-437F-4165-9C4C-994A319257CC}"/>
                          </a:ext>
                        </a:extLst>
                      </p:cNvPr>
                      <p:cNvPicPr/>
                      <p:nvPr/>
                    </p:nvPicPr>
                    <p:blipFill>
                      <a:blip r:embed="rId5"/>
                      <a:stretch>
                        <a:fillRect/>
                      </a:stretch>
                    </p:blipFill>
                    <p:spPr>
                      <a:xfrm>
                        <a:off x="4188838" y="1593839"/>
                        <a:ext cx="7258050" cy="4562475"/>
                      </a:xfrm>
                      <a:prstGeom prst="rect">
                        <a:avLst/>
                      </a:prstGeom>
                    </p:spPr>
                  </p:pic>
                </p:oleObj>
              </mc:Fallback>
            </mc:AlternateContent>
          </a:graphicData>
        </a:graphic>
      </p:graphicFrame>
    </p:spTree>
    <p:extLst>
      <p:ext uri="{BB962C8B-B14F-4D97-AF65-F5344CB8AC3E}">
        <p14:creationId xmlns:p14="http://schemas.microsoft.com/office/powerpoint/2010/main" val="166677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a:extLst>
              <a:ext uri="{FF2B5EF4-FFF2-40B4-BE49-F238E27FC236}">
                <a16:creationId xmlns:a16="http://schemas.microsoft.com/office/drawing/2014/main" id="{BB207F1A-8CEA-4AE7-881E-26D2F2322742}"/>
              </a:ext>
            </a:extLst>
          </p:cNvPr>
          <p:cNvGrpSpPr/>
          <p:nvPr/>
        </p:nvGrpSpPr>
        <p:grpSpPr>
          <a:xfrm>
            <a:off x="-13721" y="472268"/>
            <a:ext cx="12219442" cy="842182"/>
            <a:chOff x="-29029" y="458731"/>
            <a:chExt cx="12219442" cy="842182"/>
          </a:xfrm>
        </p:grpSpPr>
        <p:sp>
          <p:nvSpPr>
            <p:cNvPr id="62" name="矩形 61">
              <a:extLst>
                <a:ext uri="{FF2B5EF4-FFF2-40B4-BE49-F238E27FC236}">
                  <a16:creationId xmlns:a16="http://schemas.microsoft.com/office/drawing/2014/main" id="{0DB52EEE-5534-48D8-869E-4C5B1323DB16}"/>
                </a:ext>
              </a:extLst>
            </p:cNvPr>
            <p:cNvSpPr/>
            <p:nvPr/>
          </p:nvSpPr>
          <p:spPr>
            <a:xfrm flipH="1">
              <a:off x="-29029" y="1229948"/>
              <a:ext cx="12219442" cy="70965"/>
            </a:xfrm>
            <a:prstGeom prst="rect">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a:extLst>
                <a:ext uri="{FF2B5EF4-FFF2-40B4-BE49-F238E27FC236}">
                  <a16:creationId xmlns:a16="http://schemas.microsoft.com/office/drawing/2014/main" id="{32AD0C9C-69E5-4D52-A4EE-69E1C601E02C}"/>
                </a:ext>
              </a:extLst>
            </p:cNvPr>
            <p:cNvGrpSpPr/>
            <p:nvPr/>
          </p:nvGrpSpPr>
          <p:grpSpPr>
            <a:xfrm>
              <a:off x="4188838" y="458731"/>
              <a:ext cx="4609255" cy="538601"/>
              <a:chOff x="5043488" y="414338"/>
              <a:chExt cx="4609255" cy="538601"/>
            </a:xfrm>
          </p:grpSpPr>
          <p:sp>
            <p:nvSpPr>
              <p:cNvPr id="64" name="矩形 3">
                <a:extLst>
                  <a:ext uri="{FF2B5EF4-FFF2-40B4-BE49-F238E27FC236}">
                    <a16:creationId xmlns:a16="http://schemas.microsoft.com/office/drawing/2014/main" id="{8052159B-21FE-4B92-8442-5AF291BCC0B1}"/>
                  </a:ext>
                </a:extLst>
              </p:cNvPr>
              <p:cNvSpPr/>
              <p:nvPr/>
            </p:nvSpPr>
            <p:spPr>
              <a:xfrm>
                <a:off x="5667375" y="414338"/>
                <a:ext cx="3985368" cy="538601"/>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时钟中断</a:t>
                </a:r>
                <a:r>
                  <a:rPr lang="en-US" altLang="zh-CN" sz="2900" dirty="0" err="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ClockInterrupt</a:t>
                </a:r>
                <a:endParaRPr lang="en-US" altLang="zh-CN"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5" name="组合 26">
                <a:extLst>
                  <a:ext uri="{FF2B5EF4-FFF2-40B4-BE49-F238E27FC236}">
                    <a16:creationId xmlns:a16="http://schemas.microsoft.com/office/drawing/2014/main" id="{BCAB0BF6-DF81-427D-889C-9DADCD922CF1}"/>
                  </a:ext>
                </a:extLst>
              </p:cNvPr>
              <p:cNvGrpSpPr/>
              <p:nvPr/>
            </p:nvGrpSpPr>
            <p:grpSpPr>
              <a:xfrm>
                <a:off x="5043488" y="468313"/>
                <a:ext cx="263525" cy="395288"/>
                <a:chOff x="0" y="-109880"/>
                <a:chExt cx="213756" cy="427513"/>
              </a:xfrm>
            </p:grpSpPr>
            <p:sp>
              <p:nvSpPr>
                <p:cNvPr id="66" name="直接连接符 27">
                  <a:extLst>
                    <a:ext uri="{FF2B5EF4-FFF2-40B4-BE49-F238E27FC236}">
                      <a16:creationId xmlns:a16="http://schemas.microsoft.com/office/drawing/2014/main" id="{CE0F94B3-1390-47D1-B7AB-7E8F9ADF7608}"/>
                    </a:ext>
                  </a:extLst>
                </p:cNvPr>
                <p:cNvSpPr/>
                <p:nvPr/>
              </p:nvSpPr>
              <p:spPr>
                <a:xfrm>
                  <a:off x="0" y="-109880"/>
                  <a:ext cx="213756" cy="213756"/>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sp>
              <p:nvSpPr>
                <p:cNvPr id="67" name="直接连接符 28">
                  <a:extLst>
                    <a:ext uri="{FF2B5EF4-FFF2-40B4-BE49-F238E27FC236}">
                      <a16:creationId xmlns:a16="http://schemas.microsoft.com/office/drawing/2014/main" id="{627B567F-71DC-4C6D-B333-2D24FC3606D4}"/>
                    </a:ext>
                  </a:extLst>
                </p:cNvPr>
                <p:cNvSpPr/>
                <p:nvPr/>
              </p:nvSpPr>
              <p:spPr>
                <a:xfrm flipH="1">
                  <a:off x="0" y="103876"/>
                  <a:ext cx="213756" cy="213757"/>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grpSp>
        </p:grpSp>
      </p:grpSp>
      <p:sp>
        <p:nvSpPr>
          <p:cNvPr id="69" name="文本框 68">
            <a:extLst>
              <a:ext uri="{FF2B5EF4-FFF2-40B4-BE49-F238E27FC236}">
                <a16:creationId xmlns:a16="http://schemas.microsoft.com/office/drawing/2014/main" id="{AAAEF3F6-ECEA-44F8-85F5-2820FBDD8E2E}"/>
              </a:ext>
            </a:extLst>
          </p:cNvPr>
          <p:cNvSpPr txBox="1"/>
          <p:nvPr/>
        </p:nvSpPr>
        <p:spPr>
          <a:xfrm>
            <a:off x="1224915" y="1611630"/>
            <a:ext cx="4964430" cy="707886"/>
          </a:xfrm>
          <a:prstGeom prst="rect">
            <a:avLst/>
          </a:prstGeom>
          <a:noFill/>
        </p:spPr>
        <p:txBody>
          <a:bodyPr wrap="square" rtlCol="0">
            <a:spAutoFit/>
          </a:bodyPr>
          <a:lstStyle/>
          <a:p>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系统的运行需要在时钟控制下进行，将时钟仿真为</a:t>
            </a:r>
            <a:r>
              <a:rPr lang="en-US" altLang="zh-CN" sz="2000" dirty="0" err="1">
                <a:latin typeface="宋体" panose="02010600030101010101" pitchFamily="2" charset="-122"/>
                <a:ea typeface="宋体" panose="02010600030101010101" pitchFamily="2" charset="-122"/>
                <a:sym typeface="Arial" panose="020B0604020202020204" pitchFamily="34" charset="0"/>
              </a:rPr>
              <a:t>ClockInterrupt</a:t>
            </a:r>
            <a:r>
              <a:rPr lang="zh-CN" altLang="en-US" sz="2000" dirty="0">
                <a:latin typeface="宋体" panose="02010600030101010101" pitchFamily="2" charset="-122"/>
                <a:ea typeface="宋体" panose="02010600030101010101" pitchFamily="2" charset="-122"/>
              </a:rPr>
              <a:t>线程类。</a:t>
            </a:r>
          </a:p>
        </p:txBody>
      </p:sp>
      <p:sp>
        <p:nvSpPr>
          <p:cNvPr id="71" name="文本框 70">
            <a:extLst>
              <a:ext uri="{FF2B5EF4-FFF2-40B4-BE49-F238E27FC236}">
                <a16:creationId xmlns:a16="http://schemas.microsoft.com/office/drawing/2014/main" id="{BDCA1518-32DA-4235-86F7-E3799F4063D3}"/>
              </a:ext>
            </a:extLst>
          </p:cNvPr>
          <p:cNvSpPr txBox="1"/>
          <p:nvPr/>
        </p:nvSpPr>
        <p:spPr>
          <a:xfrm>
            <a:off x="6652260" y="1611630"/>
            <a:ext cx="4964430" cy="1631216"/>
          </a:xfrm>
          <a:prstGeom prst="rect">
            <a:avLst/>
          </a:prstGeom>
          <a:noFill/>
        </p:spPr>
        <p:txBody>
          <a:bodyPr wrap="square" rtlCol="0">
            <a:spAutoFit/>
          </a:bodyPr>
          <a:lstStyle/>
          <a:p>
            <a:r>
              <a:rPr lang="en-US" altLang="zh-CN" sz="2000" dirty="0">
                <a:latin typeface="宋体" panose="02010600030101010101" pitchFamily="2" charset="-122"/>
                <a:ea typeface="宋体" panose="02010600030101010101" pitchFamily="2" charset="-122"/>
              </a:rPr>
              <a:t>3.java</a:t>
            </a:r>
            <a:r>
              <a:rPr lang="zh-CN" altLang="en-US" sz="2000" dirty="0">
                <a:latin typeface="宋体" panose="02010600030101010101" pitchFamily="2" charset="-122"/>
                <a:ea typeface="宋体" panose="02010600030101010101" pitchFamily="2" charset="-122"/>
              </a:rPr>
              <a:t>是面对对象的设计语言，为了保证系统类的唯一实例对象，我将一部分的类的实例对象定义在了</a:t>
            </a:r>
            <a:r>
              <a:rPr lang="en-US" altLang="zh-CN" sz="2000" dirty="0" err="1">
                <a:latin typeface="宋体" panose="02010600030101010101" pitchFamily="2" charset="-122"/>
                <a:ea typeface="宋体" panose="02010600030101010101" pitchFamily="2" charset="-122"/>
              </a:rPr>
              <a:t>Clock</a:t>
            </a:r>
            <a:r>
              <a:rPr lang="en-US" altLang="zh-CN" sz="2000" dirty="0" err="1">
                <a:latin typeface="宋体" panose="02010600030101010101" pitchFamily="2" charset="-122"/>
                <a:ea typeface="宋体" panose="02010600030101010101" pitchFamily="2" charset="-122"/>
                <a:sym typeface="Arial" panose="020B0604020202020204" pitchFamily="34" charset="0"/>
              </a:rPr>
              <a:t>Interrupt</a:t>
            </a:r>
            <a:r>
              <a:rPr lang="zh-CN" altLang="en-US" sz="2000" dirty="0">
                <a:latin typeface="宋体" panose="02010600030101010101" pitchFamily="2" charset="-122"/>
                <a:ea typeface="宋体" panose="02010600030101010101" pitchFamily="2" charset="-122"/>
              </a:rPr>
              <a:t>类里，其余需要硬件部分，可从</a:t>
            </a:r>
            <a:r>
              <a:rPr lang="en-US" altLang="zh-CN" sz="2000" dirty="0" err="1">
                <a:latin typeface="宋体" panose="02010600030101010101" pitchFamily="2" charset="-122"/>
                <a:ea typeface="宋体" panose="02010600030101010101" pitchFamily="2" charset="-122"/>
              </a:rPr>
              <a:t>Clock</a:t>
            </a:r>
            <a:r>
              <a:rPr lang="en-US" altLang="zh-CN" sz="2000" dirty="0" err="1">
                <a:latin typeface="宋体" panose="02010600030101010101" pitchFamily="2" charset="-122"/>
                <a:ea typeface="宋体" panose="02010600030101010101" pitchFamily="2" charset="-122"/>
                <a:sym typeface="Arial" panose="020B0604020202020204" pitchFamily="34" charset="0"/>
              </a:rPr>
              <a:t>Interrupt</a:t>
            </a:r>
            <a:r>
              <a:rPr lang="zh-CN" altLang="en-US" sz="2000" dirty="0">
                <a:latin typeface="宋体" panose="02010600030101010101" pitchFamily="2" charset="-122"/>
                <a:ea typeface="宋体" panose="02010600030101010101" pitchFamily="2" charset="-122"/>
                <a:sym typeface="Arial" panose="020B0604020202020204" pitchFamily="34" charset="0"/>
              </a:rPr>
              <a:t>类里</a:t>
            </a:r>
            <a:r>
              <a:rPr lang="zh-CN" altLang="en-US" sz="2000" dirty="0">
                <a:latin typeface="宋体" panose="02010600030101010101" pitchFamily="2" charset="-122"/>
                <a:ea typeface="宋体" panose="02010600030101010101" pitchFamily="2" charset="-122"/>
              </a:rPr>
              <a:t>传参过去。</a:t>
            </a:r>
          </a:p>
        </p:txBody>
      </p:sp>
      <p:sp>
        <p:nvSpPr>
          <p:cNvPr id="73" name="文本框 72">
            <a:extLst>
              <a:ext uri="{FF2B5EF4-FFF2-40B4-BE49-F238E27FC236}">
                <a16:creationId xmlns:a16="http://schemas.microsoft.com/office/drawing/2014/main" id="{F4473952-A534-4FD0-9679-2D1ACE993E20}"/>
              </a:ext>
            </a:extLst>
          </p:cNvPr>
          <p:cNvSpPr txBox="1"/>
          <p:nvPr/>
        </p:nvSpPr>
        <p:spPr>
          <a:xfrm>
            <a:off x="1212112" y="3442989"/>
            <a:ext cx="4964430" cy="400110"/>
          </a:xfrm>
          <a:prstGeom prst="rect">
            <a:avLst/>
          </a:prstGeom>
          <a:noFill/>
        </p:spPr>
        <p:txBody>
          <a:bodyPr wrap="square" rtlCol="0">
            <a:spAutoFit/>
          </a:bodyPr>
          <a:lstStyle/>
          <a:p>
            <a:r>
              <a:rPr lang="en-US"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线程类除了时钟，还设置了以下线程：</a:t>
            </a:r>
          </a:p>
        </p:txBody>
      </p:sp>
      <p:pic>
        <p:nvPicPr>
          <p:cNvPr id="5" name="图片 4">
            <a:extLst>
              <a:ext uri="{FF2B5EF4-FFF2-40B4-BE49-F238E27FC236}">
                <a16:creationId xmlns:a16="http://schemas.microsoft.com/office/drawing/2014/main" id="{694758C7-E28E-46A3-92A4-6DE4035AE49B}"/>
              </a:ext>
            </a:extLst>
          </p:cNvPr>
          <p:cNvPicPr>
            <a:picLocks noChangeAspect="1"/>
          </p:cNvPicPr>
          <p:nvPr/>
        </p:nvPicPr>
        <p:blipFill>
          <a:blip r:embed="rId3"/>
          <a:stretch>
            <a:fillRect/>
          </a:stretch>
        </p:blipFill>
        <p:spPr>
          <a:xfrm>
            <a:off x="1292812" y="2541524"/>
            <a:ext cx="4896533" cy="362001"/>
          </a:xfrm>
          <a:prstGeom prst="rect">
            <a:avLst/>
          </a:prstGeom>
        </p:spPr>
      </p:pic>
      <p:pic>
        <p:nvPicPr>
          <p:cNvPr id="7" name="图片 6">
            <a:extLst>
              <a:ext uri="{FF2B5EF4-FFF2-40B4-BE49-F238E27FC236}">
                <a16:creationId xmlns:a16="http://schemas.microsoft.com/office/drawing/2014/main" id="{B2ED770A-ABEF-4903-98CF-A38307370D90}"/>
              </a:ext>
            </a:extLst>
          </p:cNvPr>
          <p:cNvPicPr>
            <a:picLocks noChangeAspect="1"/>
          </p:cNvPicPr>
          <p:nvPr/>
        </p:nvPicPr>
        <p:blipFill>
          <a:blip r:embed="rId4"/>
          <a:stretch>
            <a:fillRect/>
          </a:stretch>
        </p:blipFill>
        <p:spPr>
          <a:xfrm>
            <a:off x="1226480" y="5845506"/>
            <a:ext cx="4972744" cy="209579"/>
          </a:xfrm>
          <a:prstGeom prst="rect">
            <a:avLst/>
          </a:prstGeom>
        </p:spPr>
      </p:pic>
      <p:pic>
        <p:nvPicPr>
          <p:cNvPr id="9" name="图片 8">
            <a:extLst>
              <a:ext uri="{FF2B5EF4-FFF2-40B4-BE49-F238E27FC236}">
                <a16:creationId xmlns:a16="http://schemas.microsoft.com/office/drawing/2014/main" id="{D685C3BB-F01C-4395-A35C-4F54418BEF6D}"/>
              </a:ext>
            </a:extLst>
          </p:cNvPr>
          <p:cNvPicPr>
            <a:picLocks noChangeAspect="1"/>
          </p:cNvPicPr>
          <p:nvPr/>
        </p:nvPicPr>
        <p:blipFill>
          <a:blip r:embed="rId5"/>
          <a:stretch>
            <a:fillRect/>
          </a:stretch>
        </p:blipFill>
        <p:spPr>
          <a:xfrm>
            <a:off x="1224915" y="6133025"/>
            <a:ext cx="4744112" cy="352474"/>
          </a:xfrm>
          <a:prstGeom prst="rect">
            <a:avLst/>
          </a:prstGeom>
        </p:spPr>
      </p:pic>
      <p:pic>
        <p:nvPicPr>
          <p:cNvPr id="11" name="图片 10">
            <a:extLst>
              <a:ext uri="{FF2B5EF4-FFF2-40B4-BE49-F238E27FC236}">
                <a16:creationId xmlns:a16="http://schemas.microsoft.com/office/drawing/2014/main" id="{4289FEC8-F858-4F09-8537-C8B173F880DD}"/>
              </a:ext>
            </a:extLst>
          </p:cNvPr>
          <p:cNvPicPr>
            <a:picLocks noChangeAspect="1"/>
          </p:cNvPicPr>
          <p:nvPr/>
        </p:nvPicPr>
        <p:blipFill>
          <a:blip r:embed="rId6"/>
          <a:stretch>
            <a:fillRect/>
          </a:stretch>
        </p:blipFill>
        <p:spPr>
          <a:xfrm>
            <a:off x="1224915" y="5530091"/>
            <a:ext cx="3915321" cy="285790"/>
          </a:xfrm>
          <a:prstGeom prst="rect">
            <a:avLst/>
          </a:prstGeom>
        </p:spPr>
      </p:pic>
      <p:pic>
        <p:nvPicPr>
          <p:cNvPr id="13" name="图片 12">
            <a:extLst>
              <a:ext uri="{FF2B5EF4-FFF2-40B4-BE49-F238E27FC236}">
                <a16:creationId xmlns:a16="http://schemas.microsoft.com/office/drawing/2014/main" id="{A480F0E1-2770-43AB-A7A2-2498FFBFF8C5}"/>
              </a:ext>
            </a:extLst>
          </p:cNvPr>
          <p:cNvPicPr>
            <a:picLocks noChangeAspect="1"/>
          </p:cNvPicPr>
          <p:nvPr/>
        </p:nvPicPr>
        <p:blipFill>
          <a:blip r:embed="rId7"/>
          <a:stretch>
            <a:fillRect/>
          </a:stretch>
        </p:blipFill>
        <p:spPr>
          <a:xfrm>
            <a:off x="1224915" y="5167627"/>
            <a:ext cx="4134427" cy="342948"/>
          </a:xfrm>
          <a:prstGeom prst="rect">
            <a:avLst/>
          </a:prstGeom>
        </p:spPr>
      </p:pic>
      <p:pic>
        <p:nvPicPr>
          <p:cNvPr id="19" name="图片 18">
            <a:extLst>
              <a:ext uri="{FF2B5EF4-FFF2-40B4-BE49-F238E27FC236}">
                <a16:creationId xmlns:a16="http://schemas.microsoft.com/office/drawing/2014/main" id="{872D54BA-0EA3-46FA-A58B-27DA8E9FB5D1}"/>
              </a:ext>
            </a:extLst>
          </p:cNvPr>
          <p:cNvPicPr>
            <a:picLocks noChangeAspect="1"/>
          </p:cNvPicPr>
          <p:nvPr/>
        </p:nvPicPr>
        <p:blipFill>
          <a:blip r:embed="rId8"/>
          <a:stretch>
            <a:fillRect/>
          </a:stretch>
        </p:blipFill>
        <p:spPr>
          <a:xfrm>
            <a:off x="6652260" y="3410508"/>
            <a:ext cx="4855204" cy="902381"/>
          </a:xfrm>
          <a:prstGeom prst="rect">
            <a:avLst/>
          </a:prstGeom>
        </p:spPr>
      </p:pic>
      <p:sp>
        <p:nvSpPr>
          <p:cNvPr id="20" name="文本框 19">
            <a:extLst>
              <a:ext uri="{FF2B5EF4-FFF2-40B4-BE49-F238E27FC236}">
                <a16:creationId xmlns:a16="http://schemas.microsoft.com/office/drawing/2014/main" id="{637647F4-816F-4A8C-95CE-4F8EB072602F}"/>
              </a:ext>
            </a:extLst>
          </p:cNvPr>
          <p:cNvSpPr txBox="1"/>
          <p:nvPr/>
        </p:nvSpPr>
        <p:spPr>
          <a:xfrm>
            <a:off x="5134535" y="4208171"/>
            <a:ext cx="1400006"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磁盘读线程</a:t>
            </a:r>
          </a:p>
        </p:txBody>
      </p:sp>
      <p:sp>
        <p:nvSpPr>
          <p:cNvPr id="92" name="文本框 91">
            <a:extLst>
              <a:ext uri="{FF2B5EF4-FFF2-40B4-BE49-F238E27FC236}">
                <a16:creationId xmlns:a16="http://schemas.microsoft.com/office/drawing/2014/main" id="{851E3286-1B09-4AA3-A296-8C3DF67AA0CD}"/>
              </a:ext>
            </a:extLst>
          </p:cNvPr>
          <p:cNvSpPr txBox="1"/>
          <p:nvPr/>
        </p:nvSpPr>
        <p:spPr>
          <a:xfrm>
            <a:off x="5126445" y="4795270"/>
            <a:ext cx="1600281"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键盘输入线程</a:t>
            </a:r>
          </a:p>
        </p:txBody>
      </p:sp>
      <p:sp>
        <p:nvSpPr>
          <p:cNvPr id="93" name="文本框 92">
            <a:extLst>
              <a:ext uri="{FF2B5EF4-FFF2-40B4-BE49-F238E27FC236}">
                <a16:creationId xmlns:a16="http://schemas.microsoft.com/office/drawing/2014/main" id="{91CD3139-0D34-47DA-A244-70B055084A01}"/>
              </a:ext>
            </a:extLst>
          </p:cNvPr>
          <p:cNvSpPr txBox="1"/>
          <p:nvPr/>
        </p:nvSpPr>
        <p:spPr>
          <a:xfrm>
            <a:off x="5251209" y="5120176"/>
            <a:ext cx="1600281"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进程调度线程</a:t>
            </a:r>
          </a:p>
        </p:txBody>
      </p:sp>
      <p:sp>
        <p:nvSpPr>
          <p:cNvPr id="94" name="文本框 93">
            <a:extLst>
              <a:ext uri="{FF2B5EF4-FFF2-40B4-BE49-F238E27FC236}">
                <a16:creationId xmlns:a16="http://schemas.microsoft.com/office/drawing/2014/main" id="{0D943DEA-A64D-4523-B5E8-AFE9F67EA597}"/>
              </a:ext>
            </a:extLst>
          </p:cNvPr>
          <p:cNvSpPr txBox="1"/>
          <p:nvPr/>
        </p:nvSpPr>
        <p:spPr>
          <a:xfrm>
            <a:off x="5060755" y="5516791"/>
            <a:ext cx="1981191"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作业调度线程</a:t>
            </a:r>
          </a:p>
        </p:txBody>
      </p:sp>
      <p:sp>
        <p:nvSpPr>
          <p:cNvPr id="95" name="文本框 94">
            <a:extLst>
              <a:ext uri="{FF2B5EF4-FFF2-40B4-BE49-F238E27FC236}">
                <a16:creationId xmlns:a16="http://schemas.microsoft.com/office/drawing/2014/main" id="{736A29C3-084C-4DF7-AA33-74BCDFEBE538}"/>
              </a:ext>
            </a:extLst>
          </p:cNvPr>
          <p:cNvSpPr txBox="1"/>
          <p:nvPr/>
        </p:nvSpPr>
        <p:spPr>
          <a:xfrm>
            <a:off x="5659557" y="5796436"/>
            <a:ext cx="174996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缺页中断线程</a:t>
            </a:r>
          </a:p>
        </p:txBody>
      </p:sp>
      <p:sp>
        <p:nvSpPr>
          <p:cNvPr id="96" name="文本框 95">
            <a:extLst>
              <a:ext uri="{FF2B5EF4-FFF2-40B4-BE49-F238E27FC236}">
                <a16:creationId xmlns:a16="http://schemas.microsoft.com/office/drawing/2014/main" id="{65661F5E-5253-4953-B849-C617F61260FE}"/>
              </a:ext>
            </a:extLst>
          </p:cNvPr>
          <p:cNvSpPr txBox="1"/>
          <p:nvPr/>
        </p:nvSpPr>
        <p:spPr>
          <a:xfrm>
            <a:off x="5951040" y="6103890"/>
            <a:ext cx="1981191"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界面更新</a:t>
            </a:r>
            <a:r>
              <a:rPr lang="en-US" altLang="zh-CN" dirty="0">
                <a:latin typeface="宋体" panose="02010600030101010101" pitchFamily="2" charset="-122"/>
                <a:ea typeface="宋体" panose="02010600030101010101" pitchFamily="2" charset="-122"/>
              </a:rPr>
              <a:t>GUI</a:t>
            </a:r>
            <a:endParaRPr lang="zh-CN" altLang="en-US" dirty="0">
              <a:latin typeface="宋体" panose="02010600030101010101" pitchFamily="2" charset="-122"/>
              <a:ea typeface="宋体" panose="02010600030101010101" pitchFamily="2" charset="-122"/>
            </a:endParaRPr>
          </a:p>
        </p:txBody>
      </p:sp>
      <p:sp>
        <p:nvSpPr>
          <p:cNvPr id="27" name="文本框 26">
            <a:extLst>
              <a:ext uri="{FF2B5EF4-FFF2-40B4-BE49-F238E27FC236}">
                <a16:creationId xmlns:a16="http://schemas.microsoft.com/office/drawing/2014/main" id="{E1CB610E-275B-4045-90B7-8D197C881A0C}"/>
              </a:ext>
            </a:extLst>
          </p:cNvPr>
          <p:cNvSpPr txBox="1"/>
          <p:nvPr/>
        </p:nvSpPr>
        <p:spPr>
          <a:xfrm>
            <a:off x="5138643" y="3960218"/>
            <a:ext cx="1400006"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磁盘写线程</a:t>
            </a:r>
          </a:p>
        </p:txBody>
      </p:sp>
      <p:pic>
        <p:nvPicPr>
          <p:cNvPr id="4" name="图片 3">
            <a:extLst>
              <a:ext uri="{FF2B5EF4-FFF2-40B4-BE49-F238E27FC236}">
                <a16:creationId xmlns:a16="http://schemas.microsoft.com/office/drawing/2014/main" id="{3EB89AF2-3540-4B02-BA71-7F8F631A6737}"/>
              </a:ext>
            </a:extLst>
          </p:cNvPr>
          <p:cNvPicPr>
            <a:picLocks noChangeAspect="1"/>
          </p:cNvPicPr>
          <p:nvPr/>
        </p:nvPicPr>
        <p:blipFill>
          <a:blip r:embed="rId9"/>
          <a:stretch>
            <a:fillRect/>
          </a:stretch>
        </p:blipFill>
        <p:spPr>
          <a:xfrm>
            <a:off x="1282381" y="4303591"/>
            <a:ext cx="3616197" cy="249393"/>
          </a:xfrm>
          <a:prstGeom prst="rect">
            <a:avLst/>
          </a:prstGeom>
        </p:spPr>
      </p:pic>
      <p:pic>
        <p:nvPicPr>
          <p:cNvPr id="8" name="图片 7">
            <a:extLst>
              <a:ext uri="{FF2B5EF4-FFF2-40B4-BE49-F238E27FC236}">
                <a16:creationId xmlns:a16="http://schemas.microsoft.com/office/drawing/2014/main" id="{57EDFA10-4AB0-446E-8CD5-FD11CA6859FA}"/>
              </a:ext>
            </a:extLst>
          </p:cNvPr>
          <p:cNvPicPr>
            <a:picLocks noChangeAspect="1"/>
          </p:cNvPicPr>
          <p:nvPr/>
        </p:nvPicPr>
        <p:blipFill>
          <a:blip r:embed="rId10"/>
          <a:stretch>
            <a:fillRect/>
          </a:stretch>
        </p:blipFill>
        <p:spPr>
          <a:xfrm>
            <a:off x="1260595" y="4025318"/>
            <a:ext cx="3843960" cy="247333"/>
          </a:xfrm>
          <a:prstGeom prst="rect">
            <a:avLst/>
          </a:prstGeom>
        </p:spPr>
      </p:pic>
      <p:sp>
        <p:nvSpPr>
          <p:cNvPr id="33" name="文本框 32">
            <a:extLst>
              <a:ext uri="{FF2B5EF4-FFF2-40B4-BE49-F238E27FC236}">
                <a16:creationId xmlns:a16="http://schemas.microsoft.com/office/drawing/2014/main" id="{F93F7D47-764B-4975-A568-80A9A551D6CE}"/>
              </a:ext>
            </a:extLst>
          </p:cNvPr>
          <p:cNvSpPr txBox="1"/>
          <p:nvPr/>
        </p:nvSpPr>
        <p:spPr>
          <a:xfrm>
            <a:off x="5111455" y="4545450"/>
            <a:ext cx="1607695"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屏幕输出线程</a:t>
            </a:r>
            <a:endParaRPr lang="zh-CN" altLang="en-US" dirty="0"/>
          </a:p>
        </p:txBody>
      </p:sp>
      <p:pic>
        <p:nvPicPr>
          <p:cNvPr id="18" name="图片 17">
            <a:extLst>
              <a:ext uri="{FF2B5EF4-FFF2-40B4-BE49-F238E27FC236}">
                <a16:creationId xmlns:a16="http://schemas.microsoft.com/office/drawing/2014/main" id="{C08EC8E6-CEF1-4F79-985A-2C5C98E1D50F}"/>
              </a:ext>
            </a:extLst>
          </p:cNvPr>
          <p:cNvPicPr>
            <a:picLocks noChangeAspect="1"/>
          </p:cNvPicPr>
          <p:nvPr/>
        </p:nvPicPr>
        <p:blipFill>
          <a:blip r:embed="rId11"/>
          <a:stretch>
            <a:fillRect/>
          </a:stretch>
        </p:blipFill>
        <p:spPr>
          <a:xfrm>
            <a:off x="1212112" y="4851145"/>
            <a:ext cx="3796642" cy="308133"/>
          </a:xfrm>
          <a:prstGeom prst="rect">
            <a:avLst/>
          </a:prstGeom>
        </p:spPr>
      </p:pic>
      <p:pic>
        <p:nvPicPr>
          <p:cNvPr id="22" name="图片 21">
            <a:extLst>
              <a:ext uri="{FF2B5EF4-FFF2-40B4-BE49-F238E27FC236}">
                <a16:creationId xmlns:a16="http://schemas.microsoft.com/office/drawing/2014/main" id="{63FA3125-008E-471F-B8CC-2CF48B6CE238}"/>
              </a:ext>
            </a:extLst>
          </p:cNvPr>
          <p:cNvPicPr>
            <a:picLocks noChangeAspect="1"/>
          </p:cNvPicPr>
          <p:nvPr/>
        </p:nvPicPr>
        <p:blipFill>
          <a:blip r:embed="rId12"/>
          <a:stretch>
            <a:fillRect/>
          </a:stretch>
        </p:blipFill>
        <p:spPr>
          <a:xfrm>
            <a:off x="1292812" y="4585899"/>
            <a:ext cx="3324158" cy="255704"/>
          </a:xfrm>
          <a:prstGeom prst="rect">
            <a:avLst/>
          </a:prstGeom>
        </p:spPr>
      </p:pic>
    </p:spTree>
    <p:extLst>
      <p:ext uri="{BB962C8B-B14F-4D97-AF65-F5344CB8AC3E}">
        <p14:creationId xmlns:p14="http://schemas.microsoft.com/office/powerpoint/2010/main" val="176721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id="{668C0661-C41A-42FE-9EE1-CAD1B93EB8C5}"/>
              </a:ext>
            </a:extLst>
          </p:cNvPr>
          <p:cNvGrpSpPr/>
          <p:nvPr/>
        </p:nvGrpSpPr>
        <p:grpSpPr>
          <a:xfrm>
            <a:off x="-29029" y="429703"/>
            <a:ext cx="12219442" cy="842182"/>
            <a:chOff x="-29029" y="458731"/>
            <a:chExt cx="12219442" cy="842182"/>
          </a:xfrm>
        </p:grpSpPr>
        <p:sp>
          <p:nvSpPr>
            <p:cNvPr id="44" name="矩形 43">
              <a:extLst>
                <a:ext uri="{FF2B5EF4-FFF2-40B4-BE49-F238E27FC236}">
                  <a16:creationId xmlns:a16="http://schemas.microsoft.com/office/drawing/2014/main" id="{2F4DBA28-B8AA-4CEC-B9E3-E31241849572}"/>
                </a:ext>
              </a:extLst>
            </p:cNvPr>
            <p:cNvSpPr/>
            <p:nvPr/>
          </p:nvSpPr>
          <p:spPr>
            <a:xfrm flipH="1">
              <a:off x="-29029" y="1229948"/>
              <a:ext cx="12219442" cy="70965"/>
            </a:xfrm>
            <a:prstGeom prst="rect">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CFD4E39E-A95E-4CAA-A08A-CE1C034B8043}"/>
                </a:ext>
              </a:extLst>
            </p:cNvPr>
            <p:cNvGrpSpPr/>
            <p:nvPr/>
          </p:nvGrpSpPr>
          <p:grpSpPr>
            <a:xfrm>
              <a:off x="4188838" y="458731"/>
              <a:ext cx="3355376" cy="535940"/>
              <a:chOff x="5043488" y="414338"/>
              <a:chExt cx="3355376" cy="535940"/>
            </a:xfrm>
          </p:grpSpPr>
          <p:sp>
            <p:nvSpPr>
              <p:cNvPr id="46" name="矩形 3">
                <a:extLst>
                  <a:ext uri="{FF2B5EF4-FFF2-40B4-BE49-F238E27FC236}">
                    <a16:creationId xmlns:a16="http://schemas.microsoft.com/office/drawing/2014/main" id="{E405D461-8B5C-438F-944A-8191C684328F}"/>
                  </a:ext>
                </a:extLst>
              </p:cNvPr>
              <p:cNvSpPr/>
              <p:nvPr/>
            </p:nvSpPr>
            <p:spPr>
              <a:xfrm>
                <a:off x="5667375" y="414338"/>
                <a:ext cx="2731489" cy="535940"/>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内存</a:t>
                </a:r>
                <a:r>
                  <a:rPr lang="en-US" altLang="zh-CN"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Memory</a:t>
                </a:r>
              </a:p>
            </p:txBody>
          </p:sp>
          <p:grpSp>
            <p:nvGrpSpPr>
              <p:cNvPr id="47" name="组合 26">
                <a:extLst>
                  <a:ext uri="{FF2B5EF4-FFF2-40B4-BE49-F238E27FC236}">
                    <a16:creationId xmlns:a16="http://schemas.microsoft.com/office/drawing/2014/main" id="{FF565202-8FC4-4583-A8B3-78328B3A750D}"/>
                  </a:ext>
                </a:extLst>
              </p:cNvPr>
              <p:cNvGrpSpPr/>
              <p:nvPr/>
            </p:nvGrpSpPr>
            <p:grpSpPr>
              <a:xfrm>
                <a:off x="5043488" y="468313"/>
                <a:ext cx="263525" cy="395288"/>
                <a:chOff x="0" y="-109880"/>
                <a:chExt cx="213756" cy="427513"/>
              </a:xfrm>
            </p:grpSpPr>
            <p:sp>
              <p:nvSpPr>
                <p:cNvPr id="54" name="直接连接符 27">
                  <a:extLst>
                    <a:ext uri="{FF2B5EF4-FFF2-40B4-BE49-F238E27FC236}">
                      <a16:creationId xmlns:a16="http://schemas.microsoft.com/office/drawing/2014/main" id="{52321E94-0342-4451-BE29-8ABECC37E941}"/>
                    </a:ext>
                  </a:extLst>
                </p:cNvPr>
                <p:cNvSpPr/>
                <p:nvPr/>
              </p:nvSpPr>
              <p:spPr>
                <a:xfrm>
                  <a:off x="0" y="-109880"/>
                  <a:ext cx="213756" cy="213756"/>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sp>
              <p:nvSpPr>
                <p:cNvPr id="55" name="直接连接符 28">
                  <a:extLst>
                    <a:ext uri="{FF2B5EF4-FFF2-40B4-BE49-F238E27FC236}">
                      <a16:creationId xmlns:a16="http://schemas.microsoft.com/office/drawing/2014/main" id="{3785DF72-C090-4AA1-BB91-A4D91CC2ACC1}"/>
                    </a:ext>
                  </a:extLst>
                </p:cNvPr>
                <p:cNvSpPr/>
                <p:nvPr/>
              </p:nvSpPr>
              <p:spPr>
                <a:xfrm flipH="1">
                  <a:off x="0" y="103876"/>
                  <a:ext cx="213756" cy="213757"/>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grpSp>
        </p:grpSp>
      </p:grpSp>
      <p:pic>
        <p:nvPicPr>
          <p:cNvPr id="5" name="图片 4">
            <a:extLst>
              <a:ext uri="{FF2B5EF4-FFF2-40B4-BE49-F238E27FC236}">
                <a16:creationId xmlns:a16="http://schemas.microsoft.com/office/drawing/2014/main" id="{CD95F5F3-6093-4400-AB9E-2EDBC80CF499}"/>
              </a:ext>
            </a:extLst>
          </p:cNvPr>
          <p:cNvPicPr>
            <a:picLocks noChangeAspect="1"/>
          </p:cNvPicPr>
          <p:nvPr/>
        </p:nvPicPr>
        <p:blipFill>
          <a:blip r:embed="rId3"/>
          <a:stretch>
            <a:fillRect/>
          </a:stretch>
        </p:blipFill>
        <p:spPr>
          <a:xfrm>
            <a:off x="238553" y="1501561"/>
            <a:ext cx="7130302" cy="1665228"/>
          </a:xfrm>
          <a:prstGeom prst="rect">
            <a:avLst/>
          </a:prstGeom>
        </p:spPr>
      </p:pic>
      <p:pic>
        <p:nvPicPr>
          <p:cNvPr id="3" name="图片 2">
            <a:extLst>
              <a:ext uri="{FF2B5EF4-FFF2-40B4-BE49-F238E27FC236}">
                <a16:creationId xmlns:a16="http://schemas.microsoft.com/office/drawing/2014/main" id="{3EA3AA22-CB3F-4F44-B787-B46CD4E4FDBE}"/>
              </a:ext>
            </a:extLst>
          </p:cNvPr>
          <p:cNvPicPr>
            <a:picLocks noChangeAspect="1"/>
          </p:cNvPicPr>
          <p:nvPr/>
        </p:nvPicPr>
        <p:blipFill>
          <a:blip r:embed="rId4"/>
          <a:stretch>
            <a:fillRect/>
          </a:stretch>
        </p:blipFill>
        <p:spPr>
          <a:xfrm>
            <a:off x="238553" y="3368766"/>
            <a:ext cx="6982799" cy="2905530"/>
          </a:xfrm>
          <a:prstGeom prst="rect">
            <a:avLst/>
          </a:prstGeom>
        </p:spPr>
      </p:pic>
      <p:pic>
        <p:nvPicPr>
          <p:cNvPr id="7" name="图片 6">
            <a:extLst>
              <a:ext uri="{FF2B5EF4-FFF2-40B4-BE49-F238E27FC236}">
                <a16:creationId xmlns:a16="http://schemas.microsoft.com/office/drawing/2014/main" id="{2691394A-8F19-4C49-B19D-55B507B0D917}"/>
              </a:ext>
            </a:extLst>
          </p:cNvPr>
          <p:cNvPicPr>
            <a:picLocks noChangeAspect="1"/>
          </p:cNvPicPr>
          <p:nvPr/>
        </p:nvPicPr>
        <p:blipFill>
          <a:blip r:embed="rId5"/>
          <a:stretch>
            <a:fillRect/>
          </a:stretch>
        </p:blipFill>
        <p:spPr>
          <a:xfrm>
            <a:off x="7662819" y="1501560"/>
            <a:ext cx="4173570" cy="3134302"/>
          </a:xfrm>
          <a:prstGeom prst="rect">
            <a:avLst/>
          </a:prstGeom>
        </p:spPr>
      </p:pic>
      <p:sp>
        <p:nvSpPr>
          <p:cNvPr id="8" name="文本框 7">
            <a:extLst>
              <a:ext uri="{FF2B5EF4-FFF2-40B4-BE49-F238E27FC236}">
                <a16:creationId xmlns:a16="http://schemas.microsoft.com/office/drawing/2014/main" id="{906DDFBA-5E99-4BC4-827C-71C116B3580B}"/>
              </a:ext>
            </a:extLst>
          </p:cNvPr>
          <p:cNvSpPr txBox="1"/>
          <p:nvPr/>
        </p:nvSpPr>
        <p:spPr>
          <a:xfrm>
            <a:off x="7662818" y="4821531"/>
            <a:ext cx="4173571" cy="120032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界面显示：</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前三行（</a:t>
            </a:r>
            <a:r>
              <a:rPr lang="en-US" altLang="zh-CN" sz="2400" dirty="0">
                <a:latin typeface="宋体" panose="02010600030101010101" pitchFamily="2" charset="-122"/>
                <a:ea typeface="宋体" panose="02010600030101010101" pitchFamily="2" charset="-122"/>
              </a:rPr>
              <a:t>24</a:t>
            </a:r>
            <a:r>
              <a:rPr lang="zh-CN" altLang="en-US" sz="2400" dirty="0">
                <a:latin typeface="宋体" panose="02010600030101010101" pitchFamily="2" charset="-122"/>
                <a:ea typeface="宋体" panose="02010600030101010101" pitchFamily="2" charset="-122"/>
              </a:rPr>
              <a:t>块）为用户进程区</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最后一行（</a:t>
            </a:r>
            <a:r>
              <a:rPr lang="en-US" altLang="zh-CN" sz="2400" dirty="0">
                <a:latin typeface="宋体" panose="02010600030101010101" pitchFamily="2" charset="-122"/>
                <a:ea typeface="宋体" panose="02010600030101010101" pitchFamily="2" charset="-122"/>
              </a:rPr>
              <a:t>8</a:t>
            </a:r>
            <a:r>
              <a:rPr lang="zh-CN" altLang="en-US" sz="2400" dirty="0">
                <a:latin typeface="宋体" panose="02010600030101010101" pitchFamily="2" charset="-122"/>
                <a:ea typeface="宋体" panose="02010600030101010101" pitchFamily="2" charset="-122"/>
              </a:rPr>
              <a:t>块）为缓冲区</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24FF76BE-E2FC-4793-9B14-C12D88451A1F}"/>
              </a:ext>
            </a:extLst>
          </p:cNvPr>
          <p:cNvGrpSpPr/>
          <p:nvPr/>
        </p:nvGrpSpPr>
        <p:grpSpPr>
          <a:xfrm>
            <a:off x="-29029" y="429703"/>
            <a:ext cx="12219442" cy="842182"/>
            <a:chOff x="-29029" y="458731"/>
            <a:chExt cx="12219442" cy="842182"/>
          </a:xfrm>
        </p:grpSpPr>
        <p:sp>
          <p:nvSpPr>
            <p:cNvPr id="37" name="矩形 36">
              <a:extLst>
                <a:ext uri="{FF2B5EF4-FFF2-40B4-BE49-F238E27FC236}">
                  <a16:creationId xmlns:a16="http://schemas.microsoft.com/office/drawing/2014/main" id="{F57D97CA-01ED-43D7-B4D3-9CA09B10C4D0}"/>
                </a:ext>
              </a:extLst>
            </p:cNvPr>
            <p:cNvSpPr/>
            <p:nvPr/>
          </p:nvSpPr>
          <p:spPr>
            <a:xfrm flipH="1">
              <a:off x="-29029" y="1229948"/>
              <a:ext cx="12219442" cy="70965"/>
            </a:xfrm>
            <a:prstGeom prst="rect">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a:extLst>
                <a:ext uri="{FF2B5EF4-FFF2-40B4-BE49-F238E27FC236}">
                  <a16:creationId xmlns:a16="http://schemas.microsoft.com/office/drawing/2014/main" id="{14C9E05B-F55F-4869-BB26-0090D969543A}"/>
                </a:ext>
              </a:extLst>
            </p:cNvPr>
            <p:cNvGrpSpPr/>
            <p:nvPr/>
          </p:nvGrpSpPr>
          <p:grpSpPr>
            <a:xfrm>
              <a:off x="4188838" y="458731"/>
              <a:ext cx="3764472" cy="538601"/>
              <a:chOff x="5043488" y="414338"/>
              <a:chExt cx="3764472" cy="538601"/>
            </a:xfrm>
          </p:grpSpPr>
          <p:sp>
            <p:nvSpPr>
              <p:cNvPr id="39" name="矩形 3">
                <a:extLst>
                  <a:ext uri="{FF2B5EF4-FFF2-40B4-BE49-F238E27FC236}">
                    <a16:creationId xmlns:a16="http://schemas.microsoft.com/office/drawing/2014/main" id="{38BF42A4-E256-4E82-9073-1E9F18983352}"/>
                  </a:ext>
                </a:extLst>
              </p:cNvPr>
              <p:cNvSpPr/>
              <p:nvPr/>
            </p:nvSpPr>
            <p:spPr>
              <a:xfrm>
                <a:off x="5667375" y="414338"/>
                <a:ext cx="3140585" cy="538601"/>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外存磁盘</a:t>
                </a:r>
                <a:r>
                  <a:rPr lang="en-US" altLang="zh-CN" sz="2900" dirty="0" err="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Harddisk</a:t>
                </a:r>
                <a:endParaRPr lang="en-US" altLang="zh-CN"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0" name="组合 26">
                <a:extLst>
                  <a:ext uri="{FF2B5EF4-FFF2-40B4-BE49-F238E27FC236}">
                    <a16:creationId xmlns:a16="http://schemas.microsoft.com/office/drawing/2014/main" id="{295DDD1D-5CAC-497D-9743-70EB3A040134}"/>
                  </a:ext>
                </a:extLst>
              </p:cNvPr>
              <p:cNvGrpSpPr/>
              <p:nvPr/>
            </p:nvGrpSpPr>
            <p:grpSpPr>
              <a:xfrm>
                <a:off x="5043488" y="468313"/>
                <a:ext cx="263525" cy="395288"/>
                <a:chOff x="0" y="-109880"/>
                <a:chExt cx="213756" cy="427513"/>
              </a:xfrm>
            </p:grpSpPr>
            <p:sp>
              <p:nvSpPr>
                <p:cNvPr id="41" name="直接连接符 27">
                  <a:extLst>
                    <a:ext uri="{FF2B5EF4-FFF2-40B4-BE49-F238E27FC236}">
                      <a16:creationId xmlns:a16="http://schemas.microsoft.com/office/drawing/2014/main" id="{B1CE4E28-37BC-40CF-A0D7-6889524B786B}"/>
                    </a:ext>
                  </a:extLst>
                </p:cNvPr>
                <p:cNvSpPr/>
                <p:nvPr/>
              </p:nvSpPr>
              <p:spPr>
                <a:xfrm>
                  <a:off x="0" y="-109880"/>
                  <a:ext cx="213756" cy="213756"/>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sp>
              <p:nvSpPr>
                <p:cNvPr id="42" name="直接连接符 28">
                  <a:extLst>
                    <a:ext uri="{FF2B5EF4-FFF2-40B4-BE49-F238E27FC236}">
                      <a16:creationId xmlns:a16="http://schemas.microsoft.com/office/drawing/2014/main" id="{A18283B6-D3A9-4507-B186-1E6F2B5356E2}"/>
                    </a:ext>
                  </a:extLst>
                </p:cNvPr>
                <p:cNvSpPr/>
                <p:nvPr/>
              </p:nvSpPr>
              <p:spPr>
                <a:xfrm flipH="1">
                  <a:off x="0" y="103876"/>
                  <a:ext cx="213756" cy="213757"/>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grpSp>
        </p:grpSp>
      </p:grpSp>
      <p:pic>
        <p:nvPicPr>
          <p:cNvPr id="22" name="图片 21">
            <a:extLst>
              <a:ext uri="{FF2B5EF4-FFF2-40B4-BE49-F238E27FC236}">
                <a16:creationId xmlns:a16="http://schemas.microsoft.com/office/drawing/2014/main" id="{F2BD88FE-9575-4D32-9FED-33490E8C55EA}"/>
              </a:ext>
            </a:extLst>
          </p:cNvPr>
          <p:cNvPicPr>
            <a:picLocks noChangeAspect="1"/>
          </p:cNvPicPr>
          <p:nvPr/>
        </p:nvPicPr>
        <p:blipFill>
          <a:blip r:embed="rId3"/>
          <a:stretch>
            <a:fillRect/>
          </a:stretch>
        </p:blipFill>
        <p:spPr>
          <a:xfrm>
            <a:off x="1355813" y="3937601"/>
            <a:ext cx="9480369" cy="2436721"/>
          </a:xfrm>
          <a:prstGeom prst="rect">
            <a:avLst/>
          </a:prstGeom>
        </p:spPr>
      </p:pic>
      <p:pic>
        <p:nvPicPr>
          <p:cNvPr id="4" name="图片 3">
            <a:extLst>
              <a:ext uri="{FF2B5EF4-FFF2-40B4-BE49-F238E27FC236}">
                <a16:creationId xmlns:a16="http://schemas.microsoft.com/office/drawing/2014/main" id="{880E292C-6A3C-40C8-BE03-0E4B6F8077D4}"/>
              </a:ext>
            </a:extLst>
          </p:cNvPr>
          <p:cNvPicPr>
            <a:picLocks noChangeAspect="1"/>
          </p:cNvPicPr>
          <p:nvPr/>
        </p:nvPicPr>
        <p:blipFill>
          <a:blip r:embed="rId4"/>
          <a:stretch>
            <a:fillRect/>
          </a:stretch>
        </p:blipFill>
        <p:spPr>
          <a:xfrm>
            <a:off x="1894888" y="1513999"/>
            <a:ext cx="8371608" cy="21200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CA10CA0E-8F18-4103-A469-BDF55A5BA112}"/>
              </a:ext>
            </a:extLst>
          </p:cNvPr>
          <p:cNvGrpSpPr/>
          <p:nvPr/>
        </p:nvGrpSpPr>
        <p:grpSpPr>
          <a:xfrm>
            <a:off x="-29029" y="429703"/>
            <a:ext cx="12219442" cy="842182"/>
            <a:chOff x="-29029" y="458731"/>
            <a:chExt cx="12219442" cy="842182"/>
          </a:xfrm>
        </p:grpSpPr>
        <p:sp>
          <p:nvSpPr>
            <p:cNvPr id="30" name="矩形 29">
              <a:extLst>
                <a:ext uri="{FF2B5EF4-FFF2-40B4-BE49-F238E27FC236}">
                  <a16:creationId xmlns:a16="http://schemas.microsoft.com/office/drawing/2014/main" id="{216AE95E-0892-46B9-9D2E-E6BB2B0C87C8}"/>
                </a:ext>
              </a:extLst>
            </p:cNvPr>
            <p:cNvSpPr/>
            <p:nvPr/>
          </p:nvSpPr>
          <p:spPr>
            <a:xfrm flipH="1">
              <a:off x="-29029" y="1229948"/>
              <a:ext cx="12219442" cy="70965"/>
            </a:xfrm>
            <a:prstGeom prst="rect">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DA495E91-F19D-41A0-B5AD-7B14085B078E}"/>
                </a:ext>
              </a:extLst>
            </p:cNvPr>
            <p:cNvGrpSpPr/>
            <p:nvPr/>
          </p:nvGrpSpPr>
          <p:grpSpPr>
            <a:xfrm>
              <a:off x="4188838" y="458731"/>
              <a:ext cx="1595610" cy="538601"/>
              <a:chOff x="5043488" y="414338"/>
              <a:chExt cx="1595610" cy="538601"/>
            </a:xfrm>
          </p:grpSpPr>
          <p:sp>
            <p:nvSpPr>
              <p:cNvPr id="32" name="矩形 3">
                <a:extLst>
                  <a:ext uri="{FF2B5EF4-FFF2-40B4-BE49-F238E27FC236}">
                    <a16:creationId xmlns:a16="http://schemas.microsoft.com/office/drawing/2014/main" id="{DEAFBB4A-9775-4447-B43E-A3990235886F}"/>
                  </a:ext>
                </a:extLst>
              </p:cNvPr>
              <p:cNvSpPr/>
              <p:nvPr/>
            </p:nvSpPr>
            <p:spPr>
              <a:xfrm>
                <a:off x="5667375" y="414338"/>
                <a:ext cx="971723" cy="538601"/>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accent1"/>
                    </a:solidFill>
                    <a:latin typeface="Arial" panose="020B0604020202020204" pitchFamily="34" charset="0"/>
                    <a:ea typeface="微软雅黑" panose="020B0503020204020204" pitchFamily="34" charset="-122"/>
                    <a:sym typeface="Arial" panose="020B0604020202020204" pitchFamily="34" charset="0"/>
                  </a:rPr>
                  <a:t>CPU</a:t>
                </a:r>
              </a:p>
            </p:txBody>
          </p:sp>
          <p:grpSp>
            <p:nvGrpSpPr>
              <p:cNvPr id="33" name="组合 26">
                <a:extLst>
                  <a:ext uri="{FF2B5EF4-FFF2-40B4-BE49-F238E27FC236}">
                    <a16:creationId xmlns:a16="http://schemas.microsoft.com/office/drawing/2014/main" id="{7E6EDAFE-D98E-447A-982F-5353F8A32FA0}"/>
                  </a:ext>
                </a:extLst>
              </p:cNvPr>
              <p:cNvGrpSpPr/>
              <p:nvPr/>
            </p:nvGrpSpPr>
            <p:grpSpPr>
              <a:xfrm>
                <a:off x="5043488" y="468313"/>
                <a:ext cx="263525" cy="395288"/>
                <a:chOff x="0" y="-109880"/>
                <a:chExt cx="213756" cy="427513"/>
              </a:xfrm>
            </p:grpSpPr>
            <p:sp>
              <p:nvSpPr>
                <p:cNvPr id="34" name="直接连接符 27">
                  <a:extLst>
                    <a:ext uri="{FF2B5EF4-FFF2-40B4-BE49-F238E27FC236}">
                      <a16:creationId xmlns:a16="http://schemas.microsoft.com/office/drawing/2014/main" id="{1C0091CE-667A-46EB-887F-A44508DDD2BC}"/>
                    </a:ext>
                  </a:extLst>
                </p:cNvPr>
                <p:cNvSpPr/>
                <p:nvPr/>
              </p:nvSpPr>
              <p:spPr>
                <a:xfrm>
                  <a:off x="0" y="-109880"/>
                  <a:ext cx="213756" cy="213756"/>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sp>
              <p:nvSpPr>
                <p:cNvPr id="35" name="直接连接符 28">
                  <a:extLst>
                    <a:ext uri="{FF2B5EF4-FFF2-40B4-BE49-F238E27FC236}">
                      <a16:creationId xmlns:a16="http://schemas.microsoft.com/office/drawing/2014/main" id="{4A62CF2E-1796-48A7-950F-082A96F067D2}"/>
                    </a:ext>
                  </a:extLst>
                </p:cNvPr>
                <p:cNvSpPr/>
                <p:nvPr/>
              </p:nvSpPr>
              <p:spPr>
                <a:xfrm flipH="1">
                  <a:off x="0" y="103876"/>
                  <a:ext cx="213756" cy="213757"/>
                </a:xfrm>
                <a:prstGeom prst="line">
                  <a:avLst/>
                </a:prstGeom>
                <a:ln w="19050" cap="flat" cmpd="sng">
                  <a:solidFill>
                    <a:schemeClr val="bg1">
                      <a:lumMod val="50000"/>
                    </a:schemeClr>
                  </a:solidFill>
                  <a:prstDash val="solid"/>
                  <a:miter/>
                  <a:headEnd type="oval" w="med" len="med"/>
                  <a:tailEnd type="oval" w="lg" len="lg"/>
                </a:ln>
              </p:spPr>
              <p:txBody>
                <a:bodyPr/>
                <a:lstStyle/>
                <a:p>
                  <a:endParaRPr lang="zh-CN" altLang="en-US"/>
                </a:p>
              </p:txBody>
            </p:sp>
          </p:grpSp>
        </p:grpSp>
      </p:grpSp>
      <p:sp>
        <p:nvSpPr>
          <p:cNvPr id="39" name="圆角矩形 3">
            <a:extLst>
              <a:ext uri="{FF2B5EF4-FFF2-40B4-BE49-F238E27FC236}">
                <a16:creationId xmlns:a16="http://schemas.microsoft.com/office/drawing/2014/main" id="{881EA789-C033-403D-AD80-81B284570FED}"/>
              </a:ext>
            </a:extLst>
          </p:cNvPr>
          <p:cNvSpPr>
            <a:spLocks noChangeArrowheads="1"/>
          </p:cNvSpPr>
          <p:nvPr/>
        </p:nvSpPr>
        <p:spPr bwMode="auto">
          <a:xfrm>
            <a:off x="909063" y="3123713"/>
            <a:ext cx="3279775" cy="1474788"/>
          </a:xfrm>
          <a:prstGeom prst="roundRect">
            <a:avLst>
              <a:gd name="adj" fmla="val 9083"/>
            </a:avLst>
          </a:prstGeom>
          <a:noFill/>
          <a:ln w="12700">
            <a:solidFill>
              <a:srgbClr val="ADBACA"/>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0" name="矩形 4">
            <a:extLst>
              <a:ext uri="{FF2B5EF4-FFF2-40B4-BE49-F238E27FC236}">
                <a16:creationId xmlns:a16="http://schemas.microsoft.com/office/drawing/2014/main" id="{A8BBA0B3-DF8E-4717-BD62-9B047E787774}"/>
              </a:ext>
            </a:extLst>
          </p:cNvPr>
          <p:cNvSpPr>
            <a:spLocks noChangeArrowheads="1"/>
          </p:cNvSpPr>
          <p:nvPr/>
        </p:nvSpPr>
        <p:spPr bwMode="auto">
          <a:xfrm>
            <a:off x="1815560" y="3510111"/>
            <a:ext cx="1466779" cy="10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2400" dirty="0">
                <a:latin typeface="宋体" panose="02010600030101010101" pitchFamily="2" charset="-122"/>
                <a:sym typeface="Arial" panose="020B0604020202020204" pitchFamily="34" charset="0"/>
              </a:rPr>
              <a:t>现场保护</a:t>
            </a:r>
            <a:endParaRPr lang="en-US" altLang="zh-CN" sz="2400" dirty="0">
              <a:latin typeface="宋体" panose="02010600030101010101" pitchFamily="2" charset="-122"/>
              <a:sym typeface="Arial" panose="020B0604020202020204" pitchFamily="34" charset="0"/>
            </a:endParaRPr>
          </a:p>
          <a:p>
            <a:pPr eaLnBrk="1" hangingPunct="1">
              <a:lnSpc>
                <a:spcPct val="120000"/>
              </a:lnSpc>
              <a:spcBef>
                <a:spcPct val="20000"/>
              </a:spcBef>
            </a:pPr>
            <a:r>
              <a:rPr lang="zh-CN" altLang="en-US" sz="2400" dirty="0">
                <a:latin typeface="宋体" panose="02010600030101010101" pitchFamily="2" charset="-122"/>
                <a:sym typeface="Arial" panose="020B0604020202020204" pitchFamily="34" charset="0"/>
              </a:rPr>
              <a:t>现场恢复</a:t>
            </a:r>
          </a:p>
        </p:txBody>
      </p:sp>
      <p:sp>
        <p:nvSpPr>
          <p:cNvPr id="41" name="圆角矩形 7">
            <a:extLst>
              <a:ext uri="{FF2B5EF4-FFF2-40B4-BE49-F238E27FC236}">
                <a16:creationId xmlns:a16="http://schemas.microsoft.com/office/drawing/2014/main" id="{81F8CB03-1F85-4A37-B67A-E94D29DDB128}"/>
              </a:ext>
            </a:extLst>
          </p:cNvPr>
          <p:cNvSpPr>
            <a:spLocks noChangeArrowheads="1"/>
          </p:cNvSpPr>
          <p:nvPr/>
        </p:nvSpPr>
        <p:spPr bwMode="auto">
          <a:xfrm>
            <a:off x="909064" y="2888763"/>
            <a:ext cx="3279775" cy="461963"/>
          </a:xfrm>
          <a:prstGeom prst="roundRect">
            <a:avLst>
              <a:gd name="adj" fmla="val 16667"/>
            </a:avLst>
          </a:prstGeom>
          <a:solidFill>
            <a:srgbClr val="1983B7"/>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2" name="文本框 8">
            <a:extLst>
              <a:ext uri="{FF2B5EF4-FFF2-40B4-BE49-F238E27FC236}">
                <a16:creationId xmlns:a16="http://schemas.microsoft.com/office/drawing/2014/main" id="{304FCF22-82EF-4641-B308-BF7EEA686A0D}"/>
              </a:ext>
            </a:extLst>
          </p:cNvPr>
          <p:cNvSpPr txBox="1">
            <a:spLocks noChangeArrowheads="1"/>
          </p:cNvSpPr>
          <p:nvPr/>
        </p:nvSpPr>
        <p:spPr bwMode="auto">
          <a:xfrm>
            <a:off x="1140839" y="2937976"/>
            <a:ext cx="279717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en-US" altLang="zh-CN" sz="1600" b="1">
                <a:solidFill>
                  <a:schemeClr val="bg1"/>
                </a:solidFill>
                <a:latin typeface="Arial" panose="020B0604020202020204" pitchFamily="34" charset="0"/>
                <a:ea typeface="微软雅黑" panose="020B0503020204020204" pitchFamily="34" charset="-122"/>
                <a:sym typeface="Arial" panose="020B0604020202020204" pitchFamily="34" charset="0"/>
              </a:rPr>
              <a:t>CPU</a:t>
            </a: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主要功能</a:t>
            </a:r>
          </a:p>
        </p:txBody>
      </p:sp>
      <p:pic>
        <p:nvPicPr>
          <p:cNvPr id="11" name="图片 10">
            <a:extLst>
              <a:ext uri="{FF2B5EF4-FFF2-40B4-BE49-F238E27FC236}">
                <a16:creationId xmlns:a16="http://schemas.microsoft.com/office/drawing/2014/main" id="{D9905591-8583-444D-9754-7436916709FF}"/>
              </a:ext>
            </a:extLst>
          </p:cNvPr>
          <p:cNvPicPr>
            <a:picLocks noChangeAspect="1"/>
          </p:cNvPicPr>
          <p:nvPr/>
        </p:nvPicPr>
        <p:blipFill>
          <a:blip r:embed="rId3"/>
          <a:stretch>
            <a:fillRect/>
          </a:stretch>
        </p:blipFill>
        <p:spPr>
          <a:xfrm>
            <a:off x="4452363" y="2240844"/>
            <a:ext cx="7348924" cy="28826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50"/>
                                        <p:tgtEl>
                                          <p:spTgt spid="39"/>
                                        </p:tgtEl>
                                      </p:cBhvr>
                                    </p:animEffect>
                                    <p:anim calcmode="lin" valueType="num">
                                      <p:cBhvr>
                                        <p:cTn id="8" dur="250" fill="hold"/>
                                        <p:tgtEl>
                                          <p:spTgt spid="39"/>
                                        </p:tgtEl>
                                        <p:attrNameLst>
                                          <p:attrName>ppt_x</p:attrName>
                                        </p:attrNameLst>
                                      </p:cBhvr>
                                      <p:tavLst>
                                        <p:tav tm="0">
                                          <p:val>
                                            <p:strVal val="#ppt_x"/>
                                          </p:val>
                                        </p:tav>
                                        <p:tav tm="100000">
                                          <p:val>
                                            <p:strVal val="#ppt_x"/>
                                          </p:val>
                                        </p:tav>
                                      </p:tavLst>
                                    </p:anim>
                                    <p:anim calcmode="lin" valueType="num">
                                      <p:cBhvr>
                                        <p:cTn id="9" dur="25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250"/>
                                        <p:tgtEl>
                                          <p:spTgt spid="40"/>
                                        </p:tgtEl>
                                      </p:cBhvr>
                                    </p:animEffect>
                                    <p:anim calcmode="lin" valueType="num">
                                      <p:cBhvr>
                                        <p:cTn id="13" dur="250" fill="hold"/>
                                        <p:tgtEl>
                                          <p:spTgt spid="40"/>
                                        </p:tgtEl>
                                        <p:attrNameLst>
                                          <p:attrName>ppt_x</p:attrName>
                                        </p:attrNameLst>
                                      </p:cBhvr>
                                      <p:tavLst>
                                        <p:tav tm="0">
                                          <p:val>
                                            <p:strVal val="#ppt_x"/>
                                          </p:val>
                                        </p:tav>
                                        <p:tav tm="100000">
                                          <p:val>
                                            <p:strVal val="#ppt_x"/>
                                          </p:val>
                                        </p:tav>
                                      </p:tavLst>
                                    </p:anim>
                                    <p:anim calcmode="lin" valueType="num">
                                      <p:cBhvr>
                                        <p:cTn id="14" dur="250" fill="hold"/>
                                        <p:tgtEl>
                                          <p:spTgt spid="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250"/>
                                        <p:tgtEl>
                                          <p:spTgt spid="41"/>
                                        </p:tgtEl>
                                      </p:cBhvr>
                                    </p:animEffect>
                                    <p:anim calcmode="lin" valueType="num">
                                      <p:cBhvr>
                                        <p:cTn id="18" dur="250" fill="hold"/>
                                        <p:tgtEl>
                                          <p:spTgt spid="41"/>
                                        </p:tgtEl>
                                        <p:attrNameLst>
                                          <p:attrName>ppt_x</p:attrName>
                                        </p:attrNameLst>
                                      </p:cBhvr>
                                      <p:tavLst>
                                        <p:tav tm="0">
                                          <p:val>
                                            <p:strVal val="#ppt_x"/>
                                          </p:val>
                                        </p:tav>
                                        <p:tav tm="100000">
                                          <p:val>
                                            <p:strVal val="#ppt_x"/>
                                          </p:val>
                                        </p:tav>
                                      </p:tavLst>
                                    </p:anim>
                                    <p:anim calcmode="lin" valueType="num">
                                      <p:cBhvr>
                                        <p:cTn id="19" dur="250" fill="hold"/>
                                        <p:tgtEl>
                                          <p:spTgt spid="4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250"/>
                                        <p:tgtEl>
                                          <p:spTgt spid="42"/>
                                        </p:tgtEl>
                                      </p:cBhvr>
                                    </p:animEffect>
                                    <p:anim calcmode="lin" valueType="num">
                                      <p:cBhvr>
                                        <p:cTn id="23" dur="250" fill="hold"/>
                                        <p:tgtEl>
                                          <p:spTgt spid="42"/>
                                        </p:tgtEl>
                                        <p:attrNameLst>
                                          <p:attrName>ppt_x</p:attrName>
                                        </p:attrNameLst>
                                      </p:cBhvr>
                                      <p:tavLst>
                                        <p:tav tm="0">
                                          <p:val>
                                            <p:strVal val="#ppt_x"/>
                                          </p:val>
                                        </p:tav>
                                        <p:tav tm="100000">
                                          <p:val>
                                            <p:strVal val="#ppt_x"/>
                                          </p:val>
                                        </p:tav>
                                      </p:tavLst>
                                    </p:anim>
                                    <p:anim calcmode="lin" valueType="num">
                                      <p:cBhvr>
                                        <p:cTn id="24" dur="25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40" grpId="0"/>
      <p:bldP spid="41" grpId="0" bldLvl="0" animBg="1"/>
      <p:bldP spid="4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1103</Words>
  <Application>Microsoft Office PowerPoint</Application>
  <PresentationFormat>宽屏</PresentationFormat>
  <Paragraphs>157</Paragraphs>
  <Slides>23</Slides>
  <Notes>23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4" baseType="lpstr">
      <vt:lpstr>等线</vt:lpstr>
      <vt:lpstr>等线 Light</vt:lpstr>
      <vt:lpstr>宋体</vt:lpstr>
      <vt:lpstr>微软雅黑</vt:lpstr>
      <vt:lpstr>Arial</vt:lpstr>
      <vt:lpstr>Calibri</vt:lpstr>
      <vt:lpstr>Impact</vt:lpstr>
      <vt:lpstr>Times New Roman</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 晗</dc:creator>
  <cp:lastModifiedBy>郭 晗</cp:lastModifiedBy>
  <cp:revision>16</cp:revision>
  <dcterms:created xsi:type="dcterms:W3CDTF">2022-03-08T08:06:07Z</dcterms:created>
  <dcterms:modified xsi:type="dcterms:W3CDTF">2022-04-09T04:48:39Z</dcterms:modified>
</cp:coreProperties>
</file>