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0" r:id="rId5"/>
    <p:sldId id="258" r:id="rId6"/>
    <p:sldId id="259"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A6F5B-9203-4227-838D-AEA5D5BE9A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3FB346-D15B-4A7F-8E68-9F02FDAF1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A1BEEC-C185-4602-9247-4AED651B47BD}"/>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D0DE1912-2366-457D-8DA6-C226104E8C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91D9CC-BF51-44A0-BD9D-2AAE91C8BEE9}"/>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210414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02F43-B6B8-4CEE-9482-BBAC406BE5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98D4BC-26A1-4F5C-8A76-9560AC79F2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A23992-6BB9-44A9-BCC3-002D2CB9A3F4}"/>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BF8C7B6F-7882-4044-A17F-B4DE00A8BD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2D25BC-2B7F-4D2C-B71D-D07C9981085D}"/>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382343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D60A8F-C085-45B1-9423-48F368D599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09199E-289B-4FD8-8954-42C1A5D441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1AEA7-BF18-45A5-80E5-C8005A85C9E3}"/>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373336D6-E44D-4173-B05C-F6DD079AE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F10AF-F38A-48CF-A1D4-0ED502D1B111}"/>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148564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4D22A-5842-4BF9-BFB6-DB942ED988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C3D074-34D6-44C1-AD2B-5404D9EF2C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A0C0F9-1375-4046-9BB7-825E41E57509}"/>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8BC798A0-2715-4D78-8E4C-B61AA5CB41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A07A6A-7530-4E09-A15E-B21617DD2570}"/>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30621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BC4E3-5142-489C-BFE6-665ACC9887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8CE33D-2CA4-45B4-83A0-C7E1647BD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2381922-F410-4A35-AC3B-F8117A2FC5C7}"/>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B14BE6F0-6EB9-43C5-96F1-1C0A3C5165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41E0EA-70DA-4CA1-8E74-7565CBC2E769}"/>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395010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DC885-6930-42E5-9D84-57BF0C3ECA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3786F9-A5B4-4F1E-B4D0-8821121DEF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F48EAA-6DFA-4B78-816C-836FB71E7C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45958C-2FAC-49E0-A47C-8BF8C1A31ACF}"/>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6" name="页脚占位符 5">
            <a:extLst>
              <a:ext uri="{FF2B5EF4-FFF2-40B4-BE49-F238E27FC236}">
                <a16:creationId xmlns:a16="http://schemas.microsoft.com/office/drawing/2014/main" id="{336C22C0-D751-4FB6-BAED-21C178322D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CDEAFF-8603-476A-99BC-784AB876535F}"/>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120864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2913C-88D3-4FAB-83CB-197A33056C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78912D-2876-4AE8-AE96-7AAFED97A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9CF5C2-89D2-45B7-B60B-BC20646AAA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304D8B-2638-4EFD-97E0-A2305334E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C7CDB5-CC5C-44BD-BC52-0DCB5EAF86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190274-544D-4D1D-8737-1A27BB260834}"/>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8" name="页脚占位符 7">
            <a:extLst>
              <a:ext uri="{FF2B5EF4-FFF2-40B4-BE49-F238E27FC236}">
                <a16:creationId xmlns:a16="http://schemas.microsoft.com/office/drawing/2014/main" id="{B0265415-2D60-4B73-A230-F48A5AB55F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EF334C-CF40-414F-BC33-C6B5B88D9662}"/>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265878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92E71-C3A4-4A91-A706-A4F8D739C2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FC9241-714C-47FD-83E8-BFC4479D7EA9}"/>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4" name="页脚占位符 3">
            <a:extLst>
              <a:ext uri="{FF2B5EF4-FFF2-40B4-BE49-F238E27FC236}">
                <a16:creationId xmlns:a16="http://schemas.microsoft.com/office/drawing/2014/main" id="{F23D2DE9-A255-4088-B163-8C49BEBC63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D4772F-8EA6-49E3-8A9A-CD94675C2FD6}"/>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404492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BC1449-DA75-46C1-B186-90E19A428EA4}"/>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3" name="页脚占位符 2">
            <a:extLst>
              <a:ext uri="{FF2B5EF4-FFF2-40B4-BE49-F238E27FC236}">
                <a16:creationId xmlns:a16="http://schemas.microsoft.com/office/drawing/2014/main" id="{AB5CDFB2-5B97-4093-8132-5250A4A5B7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FDA36C-3770-45B0-ADE0-6A396476489A}"/>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28098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D3656-F377-48C2-A504-D616268043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B3E8CC-113B-4C76-9E22-7E4A85395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1EB4F2-66A7-422D-951E-B589968D9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FD6C5D-AA2F-44F3-AF2F-3F4AFEEE44E1}"/>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6" name="页脚占位符 5">
            <a:extLst>
              <a:ext uri="{FF2B5EF4-FFF2-40B4-BE49-F238E27FC236}">
                <a16:creationId xmlns:a16="http://schemas.microsoft.com/office/drawing/2014/main" id="{94EDF707-677C-41E8-8884-59667C8B32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EDF872-247A-45E8-8B8E-B866C9F6ECA4}"/>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365070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6DFDC-37CE-4EE0-BB54-A01F23F7D3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4F94E1-C8B2-4F1F-9A57-14F76A578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DA2444-4AAF-42DD-8AE2-525C52598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0013D3-CEA0-4E0D-995F-AF007BBB2EA1}"/>
              </a:ext>
            </a:extLst>
          </p:cNvPr>
          <p:cNvSpPr>
            <a:spLocks noGrp="1"/>
          </p:cNvSpPr>
          <p:nvPr>
            <p:ph type="dt" sz="half" idx="10"/>
          </p:nvPr>
        </p:nvSpPr>
        <p:spPr/>
        <p:txBody>
          <a:bodyPr/>
          <a:lstStyle/>
          <a:p>
            <a:fld id="{34EA15B3-C447-4E75-8BDF-E648B660CEF8}" type="datetimeFigureOut">
              <a:rPr lang="zh-CN" altLang="en-US" smtClean="0"/>
              <a:t>2019/3/10</a:t>
            </a:fld>
            <a:endParaRPr lang="zh-CN" altLang="en-US"/>
          </a:p>
        </p:txBody>
      </p:sp>
      <p:sp>
        <p:nvSpPr>
          <p:cNvPr id="6" name="页脚占位符 5">
            <a:extLst>
              <a:ext uri="{FF2B5EF4-FFF2-40B4-BE49-F238E27FC236}">
                <a16:creationId xmlns:a16="http://schemas.microsoft.com/office/drawing/2014/main" id="{DA09655B-518A-4778-8A00-602FA9C70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32573D-7234-4F5E-8E3F-34B84D2246BC}"/>
              </a:ext>
            </a:extLst>
          </p:cNvPr>
          <p:cNvSpPr>
            <a:spLocks noGrp="1"/>
          </p:cNvSpPr>
          <p:nvPr>
            <p:ph type="sldNum" sz="quarter" idx="12"/>
          </p:nvPr>
        </p:nvSpPr>
        <p:spPr/>
        <p:txBody>
          <a:body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281139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2EAA59-838E-4E1F-992A-39D817C49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29867C-A167-4987-9E3C-F4D6C3039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020E25-5D80-4801-8F64-E0C38091A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A15B3-C447-4E75-8BDF-E648B660CEF8}" type="datetimeFigureOut">
              <a:rPr lang="zh-CN" altLang="en-US" smtClean="0"/>
              <a:t>2019/3/10</a:t>
            </a:fld>
            <a:endParaRPr lang="zh-CN" altLang="en-US"/>
          </a:p>
        </p:txBody>
      </p:sp>
      <p:sp>
        <p:nvSpPr>
          <p:cNvPr id="5" name="页脚占位符 4">
            <a:extLst>
              <a:ext uri="{FF2B5EF4-FFF2-40B4-BE49-F238E27FC236}">
                <a16:creationId xmlns:a16="http://schemas.microsoft.com/office/drawing/2014/main" id="{8E6DB446-4329-4639-8E2F-B40184126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BDC13D-2B09-4EFD-9FD9-5C594B1B0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BB526-BF4F-4447-87AA-443CACC545CF}" type="slidenum">
              <a:rPr lang="zh-CN" altLang="en-US" smtClean="0"/>
              <a:t>‹#›</a:t>
            </a:fld>
            <a:endParaRPr lang="zh-CN" altLang="en-US"/>
          </a:p>
        </p:txBody>
      </p:sp>
    </p:spTree>
    <p:extLst>
      <p:ext uri="{BB962C8B-B14F-4D97-AF65-F5344CB8AC3E}">
        <p14:creationId xmlns:p14="http://schemas.microsoft.com/office/powerpoint/2010/main" val="3177771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490A923-2B87-49C8-BFFD-DA3107AD146D}"/>
              </a:ext>
            </a:extLst>
          </p:cNvPr>
          <p:cNvSpPr>
            <a:spLocks noGrp="1"/>
          </p:cNvSpPr>
          <p:nvPr>
            <p:ph type="ctrTitle"/>
          </p:nvPr>
        </p:nvSpPr>
        <p:spPr/>
        <p:txBody>
          <a:bodyPr/>
          <a:lstStyle/>
          <a:p>
            <a:endParaRPr lang="zh-CN" altLang="en-US"/>
          </a:p>
        </p:txBody>
      </p:sp>
      <p:sp>
        <p:nvSpPr>
          <p:cNvPr id="8" name="副标题 7">
            <a:extLst>
              <a:ext uri="{FF2B5EF4-FFF2-40B4-BE49-F238E27FC236}">
                <a16:creationId xmlns:a16="http://schemas.microsoft.com/office/drawing/2014/main" id="{64719E20-CB42-4917-91D2-9A374C277389}"/>
              </a:ext>
            </a:extLst>
          </p:cNvPr>
          <p:cNvSpPr>
            <a:spLocks noGrp="1"/>
          </p:cNvSpPr>
          <p:nvPr>
            <p:ph type="subTitle" idx="1"/>
          </p:nvPr>
        </p:nvSpPr>
        <p:spPr/>
        <p:txBody>
          <a:bodyPr/>
          <a:lstStyle/>
          <a:p>
            <a:endParaRPr lang="zh-CN" altLang="en-US"/>
          </a:p>
        </p:txBody>
      </p:sp>
      <p:pic>
        <p:nvPicPr>
          <p:cNvPr id="9" name="图片 8">
            <a:extLst>
              <a:ext uri="{FF2B5EF4-FFF2-40B4-BE49-F238E27FC236}">
                <a16:creationId xmlns:a16="http://schemas.microsoft.com/office/drawing/2014/main" id="{AA19F9A4-9F5D-4F46-A3DF-5C3E3AEA61B0}"/>
              </a:ext>
            </a:extLst>
          </p:cNvPr>
          <p:cNvPicPr>
            <a:picLocks noChangeAspect="1"/>
          </p:cNvPicPr>
          <p:nvPr/>
        </p:nvPicPr>
        <p:blipFill>
          <a:blip r:embed="rId2"/>
          <a:stretch>
            <a:fillRect/>
          </a:stretch>
        </p:blipFill>
        <p:spPr>
          <a:xfrm>
            <a:off x="8766" y="0"/>
            <a:ext cx="12174467" cy="6858000"/>
          </a:xfrm>
          <a:prstGeom prst="rect">
            <a:avLst/>
          </a:prstGeom>
        </p:spPr>
      </p:pic>
      <p:sp>
        <p:nvSpPr>
          <p:cNvPr id="10" name="文本框 9">
            <a:extLst>
              <a:ext uri="{FF2B5EF4-FFF2-40B4-BE49-F238E27FC236}">
                <a16:creationId xmlns:a16="http://schemas.microsoft.com/office/drawing/2014/main" id="{5551DCA0-942D-4EFD-BC97-15A289DA9C19}"/>
              </a:ext>
            </a:extLst>
          </p:cNvPr>
          <p:cNvSpPr txBox="1"/>
          <p:nvPr/>
        </p:nvSpPr>
        <p:spPr>
          <a:xfrm>
            <a:off x="1810381" y="1120676"/>
            <a:ext cx="8231725" cy="2308324"/>
          </a:xfrm>
          <a:prstGeom prst="rect">
            <a:avLst/>
          </a:prstGeom>
          <a:noFill/>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7200" b="0" i="0" u="none" strike="noStrike" kern="0" cap="none" spc="0" normalizeH="0" baseline="0" noProof="0" dirty="0">
                <a:ln>
                  <a:noFill/>
                </a:ln>
                <a:solidFill>
                  <a:prstClr val="black"/>
                </a:solidFill>
                <a:effectLst/>
                <a:uLnTx/>
                <a:uFillTx/>
              </a:rPr>
              <a:t>基于大数据的高考志愿智能推荐系统</a:t>
            </a:r>
            <a:endParaRPr kumimoji="0" lang="zh-CN" altLang="en-US" sz="7200" b="1" i="0" u="none" strike="noStrike" kern="0" cap="none" spc="0" normalizeH="0" baseline="0" noProof="0" dirty="0">
              <a:ln>
                <a:noFill/>
              </a:ln>
              <a:solidFill>
                <a:prstClr val="black"/>
              </a:solidFill>
              <a:effectLst>
                <a:outerShdw blurRad="381000" dist="190500" dir="2700000" algn="tl" rotWithShape="0">
                  <a:prstClr val="black">
                    <a:alpha val="50000"/>
                  </a:prstClr>
                </a:outerShdw>
              </a:effectLst>
              <a:uLnTx/>
              <a:uFillTx/>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88688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a14:imgEffect>
                  </a14:imgLayer>
                </a14:imgProps>
              </a:ext>
            </a:extLst>
          </a:blip>
          <a:srcRect/>
          <a:stretch>
            <a:fillRect/>
          </a:stretch>
        </a:blipFill>
        <a:effectLst/>
      </p:bgPr>
    </p:bg>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4925197-F148-4BDC-AA8E-0330DFA77BF9}"/>
              </a:ext>
            </a:extLst>
          </p:cNvPr>
          <p:cNvGrpSpPr/>
          <p:nvPr/>
        </p:nvGrpSpPr>
        <p:grpSpPr>
          <a:xfrm>
            <a:off x="871817" y="838027"/>
            <a:ext cx="10448365" cy="5365376"/>
            <a:chOff x="871818" y="820271"/>
            <a:chExt cx="10448365" cy="5365376"/>
          </a:xfrm>
        </p:grpSpPr>
        <p:sp>
          <p:nvSpPr>
            <p:cNvPr id="15" name="矩形 14">
              <a:extLst>
                <a:ext uri="{FF2B5EF4-FFF2-40B4-BE49-F238E27FC236}">
                  <a16:creationId xmlns:a16="http://schemas.microsoft.com/office/drawing/2014/main" id="{7D722384-71B2-404F-81C3-F2C3B0B97A7F}"/>
                </a:ext>
              </a:extLst>
            </p:cNvPr>
            <p:cNvSpPr/>
            <p:nvPr/>
          </p:nvSpPr>
          <p:spPr>
            <a:xfrm>
              <a:off x="871818" y="820271"/>
              <a:ext cx="10448365" cy="5365376"/>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F86EEC0-E20F-488D-B06D-36057F8F74CD}"/>
                </a:ext>
              </a:extLst>
            </p:cNvPr>
            <p:cNvSpPr/>
            <p:nvPr/>
          </p:nvSpPr>
          <p:spPr>
            <a:xfrm>
              <a:off x="871818" y="820271"/>
              <a:ext cx="10448365" cy="2756648"/>
            </a:xfrm>
            <a:prstGeom prst="rect">
              <a:avLst/>
            </a:prstGeom>
            <a:solidFill>
              <a:srgbClr val="EBE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Shape 1877">
              <a:extLst>
                <a:ext uri="{FF2B5EF4-FFF2-40B4-BE49-F238E27FC236}">
                  <a16:creationId xmlns:a16="http://schemas.microsoft.com/office/drawing/2014/main" id="{9F65B0B0-A440-4C9D-8D23-5D314052E162}"/>
                </a:ext>
              </a:extLst>
            </p:cNvPr>
            <p:cNvSpPr/>
            <p:nvPr/>
          </p:nvSpPr>
          <p:spPr>
            <a:xfrm>
              <a:off x="1274544" y="820271"/>
              <a:ext cx="618565" cy="618566"/>
            </a:xfrm>
            <a:prstGeom prst="rect">
              <a:avLst/>
            </a:prstGeom>
            <a:solidFill>
              <a:schemeClr val="accent6">
                <a:hueOff val="-2214564"/>
                <a:satOff val="-18455"/>
                <a:lumOff val="-82930"/>
                <a:alpha val="4000"/>
              </a:schemeClr>
            </a:solidFill>
            <a:ln w="12700">
              <a:miter lim="400000"/>
            </a:ln>
          </p:spPr>
          <p:txBody>
            <a:bodyPr lIns="35719" tIns="35719" rIns="35719" bIns="35719" anchor="ctr"/>
            <a:lstStyle/>
            <a:p>
              <a:pPr defTabSz="410766" hangingPunct="0">
                <a:defRPr sz="3000">
                  <a:solidFill>
                    <a:srgbClr val="53585F"/>
                  </a:solidFill>
                </a:defRPr>
              </a:pPr>
              <a:endParaRPr sz="1500" kern="0">
                <a:solidFill>
                  <a:srgbClr val="53585F"/>
                </a:solidFill>
                <a:sym typeface="Titillium Web"/>
              </a:endParaRPr>
            </a:p>
          </p:txBody>
        </p:sp>
        <p:pic>
          <p:nvPicPr>
            <p:cNvPr id="18" name="Picture 2">
              <a:extLst>
                <a:ext uri="{FF2B5EF4-FFF2-40B4-BE49-F238E27FC236}">
                  <a16:creationId xmlns:a16="http://schemas.microsoft.com/office/drawing/2014/main" id="{CA76156C-D86D-4E81-9134-E890533FF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2708983" y="820271"/>
              <a:ext cx="8611200" cy="3734060"/>
            </a:xfrm>
            <a:prstGeom prst="rect">
              <a:avLst/>
            </a:prstGeom>
          </p:spPr>
        </p:pic>
      </p:grpSp>
      <p:sp>
        <p:nvSpPr>
          <p:cNvPr id="19" name="TextBox 54">
            <a:extLst>
              <a:ext uri="{FF2B5EF4-FFF2-40B4-BE49-F238E27FC236}">
                <a16:creationId xmlns:a16="http://schemas.microsoft.com/office/drawing/2014/main" id="{32A92224-8931-4075-AB57-493154458945}"/>
              </a:ext>
            </a:extLst>
          </p:cNvPr>
          <p:cNvSpPr txBox="1"/>
          <p:nvPr/>
        </p:nvSpPr>
        <p:spPr>
          <a:xfrm>
            <a:off x="2034116" y="1460942"/>
            <a:ext cx="1879388" cy="698071"/>
          </a:xfrm>
          <a:prstGeom prst="rect">
            <a:avLst/>
          </a:prstGeom>
          <a:noFill/>
        </p:spPr>
        <p:txBody>
          <a:bodyPr wrap="square" rIns="144000" bIns="36000" numCol="1" spcCol="360000" rtlCol="0">
            <a:spAutoFit/>
          </a:bodyPr>
          <a:lstStyle/>
          <a:p>
            <a:r>
              <a:rPr lang="zh-CN" altLang="en-US" sz="4000" b="1" dirty="0">
                <a:solidFill>
                  <a:schemeClr val="bg1">
                    <a:lumMod val="50000"/>
                  </a:schemeClr>
                </a:solidFill>
                <a:latin typeface="微软雅黑" panose="020B0503020204020204" pitchFamily="34" charset="-122"/>
                <a:ea typeface="微软雅黑" panose="020B0503020204020204" pitchFamily="34" charset="-122"/>
              </a:rPr>
              <a:t>目  录</a:t>
            </a:r>
            <a:endParaRPr lang="id-ID" sz="4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3">
            <a:extLst>
              <a:ext uri="{FF2B5EF4-FFF2-40B4-BE49-F238E27FC236}">
                <a16:creationId xmlns:a16="http://schemas.microsoft.com/office/drawing/2014/main" id="{71C6E7C9-66EB-4014-9E51-FD2F4B2E322E}"/>
              </a:ext>
            </a:extLst>
          </p:cNvPr>
          <p:cNvSpPr txBox="1"/>
          <p:nvPr/>
        </p:nvSpPr>
        <p:spPr>
          <a:xfrm>
            <a:off x="2034116" y="2019879"/>
            <a:ext cx="2842927" cy="707886"/>
          </a:xfrm>
          <a:prstGeom prst="rect">
            <a:avLst/>
          </a:prstGeom>
          <a:noFill/>
          <a:effectLst/>
        </p:spPr>
        <p:txBody>
          <a:bodyPr wrap="square" rtlCol="0">
            <a:spAutoFit/>
          </a:bodyPr>
          <a:lstStyle/>
          <a:p>
            <a:r>
              <a:rPr lang="en-US" altLang="zh-CN" sz="4000" dirty="0">
                <a:solidFill>
                  <a:schemeClr val="bg1">
                    <a:lumMod val="85000"/>
                  </a:schemeClr>
                </a:solidFill>
                <a:latin typeface="Bauhaus 93" panose="04030905020B02020C02" pitchFamily="82" charset="0"/>
                <a:ea typeface="微软雅黑" pitchFamily="34" charset="-122"/>
              </a:rPr>
              <a:t>CONTENTS</a:t>
            </a:r>
          </a:p>
        </p:txBody>
      </p:sp>
      <p:pic>
        <p:nvPicPr>
          <p:cNvPr id="21" name="Picture 7" descr="C:\Users\Administrator\Desktop\56d684a0446de.png">
            <a:extLst>
              <a:ext uri="{FF2B5EF4-FFF2-40B4-BE49-F238E27FC236}">
                <a16:creationId xmlns:a16="http://schemas.microsoft.com/office/drawing/2014/main" id="{70BF05D6-606E-44D0-9365-5C3993D79FFE}"/>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2034116" y="3235121"/>
            <a:ext cx="1101099" cy="1252348"/>
          </a:xfrm>
          <a:prstGeom prst="rect">
            <a:avLst/>
          </a:prstGeom>
          <a:noFill/>
          <a:effectLst>
            <a:outerShdw blurRad="152400" dist="63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22" name="Picture 7" descr="C:\Users\Administrator\Desktop\56d684a0446de.png">
            <a:extLst>
              <a:ext uri="{FF2B5EF4-FFF2-40B4-BE49-F238E27FC236}">
                <a16:creationId xmlns:a16="http://schemas.microsoft.com/office/drawing/2014/main" id="{46EF7395-9975-4B14-8DCD-D760E9C44C43}"/>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rot="2130595">
            <a:off x="4286845" y="3369335"/>
            <a:ext cx="896355" cy="1019480"/>
          </a:xfrm>
          <a:prstGeom prst="rect">
            <a:avLst/>
          </a:prstGeom>
          <a:noFill/>
          <a:effectLst>
            <a:outerShdw blurRad="152400" dist="127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23" name="Picture 7" descr="C:\Users\Administrator\Desktop\56d684a0446de.png">
            <a:extLst>
              <a:ext uri="{FF2B5EF4-FFF2-40B4-BE49-F238E27FC236}">
                <a16:creationId xmlns:a16="http://schemas.microsoft.com/office/drawing/2014/main" id="{3EFC17A3-B8E4-459C-9813-792DF91A1000}"/>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rot="20496241">
            <a:off x="6508364" y="3122643"/>
            <a:ext cx="1127461" cy="1282331"/>
          </a:xfrm>
          <a:prstGeom prst="rect">
            <a:avLst/>
          </a:prstGeom>
          <a:noFill/>
          <a:effectLst>
            <a:outerShdw blurRad="1524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24" name="Picture 7" descr="C:\Users\Administrator\Desktop\56d684a0446de.png">
            <a:extLst>
              <a:ext uri="{FF2B5EF4-FFF2-40B4-BE49-F238E27FC236}">
                <a16:creationId xmlns:a16="http://schemas.microsoft.com/office/drawing/2014/main" id="{C0909370-DB54-4325-B907-8BCAF1F14D99}"/>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rot="17558019">
            <a:off x="8797394" y="3446363"/>
            <a:ext cx="757563" cy="861624"/>
          </a:xfrm>
          <a:prstGeom prst="rect">
            <a:avLst/>
          </a:prstGeom>
          <a:noFill/>
          <a:effectLst>
            <a:outerShdw blurRad="152400" dist="1524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A4AC4770-8770-4A1B-AD3E-48D7834B1059}"/>
              </a:ext>
            </a:extLst>
          </p:cNvPr>
          <p:cNvSpPr txBox="1"/>
          <p:nvPr/>
        </p:nvSpPr>
        <p:spPr>
          <a:xfrm>
            <a:off x="1491297" y="4727199"/>
            <a:ext cx="2379216" cy="461665"/>
          </a:xfrm>
          <a:prstGeom prst="rect">
            <a:avLst/>
          </a:prstGeom>
          <a:noFill/>
        </p:spPr>
        <p:txBody>
          <a:bodyPr wrap="square" rtlCol="0">
            <a:spAutoFit/>
          </a:bodyPr>
          <a:lstStyle/>
          <a:p>
            <a:r>
              <a:rPr lang="zh-CN" altLang="en-US" sz="2400" dirty="0">
                <a:solidFill>
                  <a:schemeClr val="accent3">
                    <a:lumMod val="75000"/>
                  </a:schemeClr>
                </a:solidFill>
              </a:rPr>
              <a:t>研究意义与目标</a:t>
            </a:r>
          </a:p>
        </p:txBody>
      </p:sp>
      <p:sp>
        <p:nvSpPr>
          <p:cNvPr id="28" name="文本框 27">
            <a:extLst>
              <a:ext uri="{FF2B5EF4-FFF2-40B4-BE49-F238E27FC236}">
                <a16:creationId xmlns:a16="http://schemas.microsoft.com/office/drawing/2014/main" id="{FB3896B6-CB65-4EC9-A11D-4DAA41B75F43}"/>
              </a:ext>
            </a:extLst>
          </p:cNvPr>
          <p:cNvSpPr txBox="1"/>
          <p:nvPr/>
        </p:nvSpPr>
        <p:spPr>
          <a:xfrm>
            <a:off x="4074119" y="4727198"/>
            <a:ext cx="1502023" cy="461665"/>
          </a:xfrm>
          <a:prstGeom prst="rect">
            <a:avLst/>
          </a:prstGeom>
          <a:noFill/>
        </p:spPr>
        <p:txBody>
          <a:bodyPr wrap="square" rtlCol="0">
            <a:spAutoFit/>
          </a:bodyPr>
          <a:lstStyle/>
          <a:p>
            <a:r>
              <a:rPr lang="zh-CN" altLang="en-US" sz="2400" dirty="0">
                <a:solidFill>
                  <a:schemeClr val="accent3">
                    <a:lumMod val="75000"/>
                  </a:schemeClr>
                </a:solidFill>
              </a:rPr>
              <a:t>技术路线</a:t>
            </a:r>
          </a:p>
        </p:txBody>
      </p:sp>
      <p:sp>
        <p:nvSpPr>
          <p:cNvPr id="29" name="文本框 28">
            <a:extLst>
              <a:ext uri="{FF2B5EF4-FFF2-40B4-BE49-F238E27FC236}">
                <a16:creationId xmlns:a16="http://schemas.microsoft.com/office/drawing/2014/main" id="{F335D0C9-39CD-4557-BEB2-8B17BCF1015F}"/>
              </a:ext>
            </a:extLst>
          </p:cNvPr>
          <p:cNvSpPr txBox="1"/>
          <p:nvPr/>
        </p:nvSpPr>
        <p:spPr>
          <a:xfrm>
            <a:off x="6002978" y="4727197"/>
            <a:ext cx="2445184" cy="461665"/>
          </a:xfrm>
          <a:prstGeom prst="rect">
            <a:avLst/>
          </a:prstGeom>
          <a:noFill/>
        </p:spPr>
        <p:txBody>
          <a:bodyPr wrap="square" rtlCol="0">
            <a:spAutoFit/>
          </a:bodyPr>
          <a:lstStyle/>
          <a:p>
            <a:r>
              <a:rPr lang="zh-CN" altLang="en-US" sz="2400" dirty="0">
                <a:solidFill>
                  <a:schemeClr val="accent3">
                    <a:lumMod val="75000"/>
                  </a:schemeClr>
                </a:solidFill>
              </a:rPr>
              <a:t>研究内容与方法</a:t>
            </a:r>
          </a:p>
        </p:txBody>
      </p:sp>
      <p:sp>
        <p:nvSpPr>
          <p:cNvPr id="30" name="文本框 29">
            <a:extLst>
              <a:ext uri="{FF2B5EF4-FFF2-40B4-BE49-F238E27FC236}">
                <a16:creationId xmlns:a16="http://schemas.microsoft.com/office/drawing/2014/main" id="{4D281D95-8900-4F06-97A4-FAD213673F13}"/>
              </a:ext>
            </a:extLst>
          </p:cNvPr>
          <p:cNvSpPr txBox="1"/>
          <p:nvPr/>
        </p:nvSpPr>
        <p:spPr>
          <a:xfrm>
            <a:off x="8540318" y="4727197"/>
            <a:ext cx="1502023" cy="461665"/>
          </a:xfrm>
          <a:prstGeom prst="rect">
            <a:avLst/>
          </a:prstGeom>
          <a:noFill/>
        </p:spPr>
        <p:txBody>
          <a:bodyPr wrap="square" rtlCol="0">
            <a:spAutoFit/>
          </a:bodyPr>
          <a:lstStyle/>
          <a:p>
            <a:r>
              <a:rPr lang="zh-CN" altLang="en-US" sz="2400" dirty="0">
                <a:solidFill>
                  <a:schemeClr val="accent3">
                    <a:lumMod val="75000"/>
                  </a:schemeClr>
                </a:solidFill>
              </a:rPr>
              <a:t>创新之处</a:t>
            </a:r>
          </a:p>
        </p:txBody>
      </p:sp>
    </p:spTree>
    <p:extLst>
      <p:ext uri="{BB962C8B-B14F-4D97-AF65-F5344CB8AC3E}">
        <p14:creationId xmlns:p14="http://schemas.microsoft.com/office/powerpoint/2010/main" val="283626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0C4AD-6661-4C43-ACF9-FD812E8735A7}"/>
              </a:ext>
            </a:extLst>
          </p:cNvPr>
          <p:cNvSpPr>
            <a:spLocks noGrp="1"/>
          </p:cNvSpPr>
          <p:nvPr>
            <p:ph type="title"/>
          </p:nvPr>
        </p:nvSpPr>
        <p:spPr>
          <a:xfrm>
            <a:off x="871985" y="190790"/>
            <a:ext cx="3096333" cy="658939"/>
          </a:xfrm>
        </p:spPr>
        <p:txBody>
          <a:bodyPr>
            <a:normAutofit/>
          </a:bodyPr>
          <a:lstStyle/>
          <a:p>
            <a:r>
              <a:rPr lang="zh-CN" altLang="en-US" sz="3200" b="1" dirty="0"/>
              <a:t>研究意义与目标</a:t>
            </a:r>
          </a:p>
        </p:txBody>
      </p:sp>
      <p:pic>
        <p:nvPicPr>
          <p:cNvPr id="4" name="Picture 7" descr="C:\Users\Administrator\Desktop\56d684a0446de.png">
            <a:extLst>
              <a:ext uri="{FF2B5EF4-FFF2-40B4-BE49-F238E27FC236}">
                <a16:creationId xmlns:a16="http://schemas.microsoft.com/office/drawing/2014/main" id="{E4373249-813B-4F0C-A0C9-3A3EB3B3486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0C84943E-0E9A-4A35-92D4-FC1C1F23C84C}"/>
              </a:ext>
            </a:extLst>
          </p:cNvPr>
          <p:cNvSpPr txBox="1"/>
          <p:nvPr/>
        </p:nvSpPr>
        <p:spPr>
          <a:xfrm>
            <a:off x="871985" y="1822919"/>
            <a:ext cx="10242857" cy="3544560"/>
          </a:xfrm>
          <a:prstGeom prst="rect">
            <a:avLst/>
          </a:prstGeom>
          <a:noFill/>
        </p:spPr>
        <p:txBody>
          <a:bodyPr wrap="square" rtlCol="0">
            <a:spAutoFit/>
          </a:bodyPr>
          <a:lstStyle/>
          <a:p>
            <a:pPr lvl="0">
              <a:lnSpc>
                <a:spcPct val="90000"/>
              </a:lnSpc>
              <a:spcBef>
                <a:spcPts val="1000"/>
              </a:spcBef>
            </a:pPr>
            <a:r>
              <a:rPr lang="en-US" altLang="zh-CN" sz="2400" dirty="0">
                <a:solidFill>
                  <a:prstClr val="black"/>
                </a:solidFill>
              </a:rPr>
              <a:t>       </a:t>
            </a:r>
            <a:r>
              <a:rPr lang="zh-CN" altLang="zh-CN" sz="2400" dirty="0">
                <a:solidFill>
                  <a:prstClr val="black"/>
                </a:solidFill>
              </a:rPr>
              <a:t>中国作为高考大国，在高考招生的信息化建设中，积累了非常丰富的高考信息数据资源，包括历年的报名库、志愿库、录取库、成绩库等等，</a:t>
            </a:r>
            <a:r>
              <a:rPr lang="zh-CN" altLang="en-US" sz="2400" dirty="0">
                <a:solidFill>
                  <a:prstClr val="black"/>
                </a:solidFill>
              </a:rPr>
              <a:t>这些</a:t>
            </a:r>
            <a:r>
              <a:rPr lang="zh-CN" altLang="zh-CN" sz="2400" dirty="0">
                <a:solidFill>
                  <a:prstClr val="black"/>
                </a:solidFill>
              </a:rPr>
              <a:t>数据大多为原始数据未经过处理。</a:t>
            </a:r>
            <a:r>
              <a:rPr lang="zh-CN" altLang="en-US" sz="2400" dirty="0">
                <a:solidFill>
                  <a:prstClr val="black"/>
                </a:solidFill>
              </a:rPr>
              <a:t>并且</a:t>
            </a:r>
            <a:r>
              <a:rPr lang="zh-CN" altLang="zh-CN" sz="2400" dirty="0">
                <a:solidFill>
                  <a:prstClr val="black"/>
                </a:solidFill>
              </a:rPr>
              <a:t>，大数据目前主要应用于互联网、电商、视频门户网站等企业领域，对于教育领域则运用的较少。面对这些庞大数据，考生在填报志愿时往往无所适从，导致高考数据没能充分体现其价值，利用率低，陷入了“数据丰富而信息贫乏”的尴尬境地。</a:t>
            </a:r>
            <a:endParaRPr lang="en-US" altLang="zh-CN" sz="2400" dirty="0">
              <a:solidFill>
                <a:prstClr val="black"/>
              </a:solidFill>
            </a:endParaRPr>
          </a:p>
          <a:p>
            <a:pPr lvl="0">
              <a:lnSpc>
                <a:spcPct val="90000"/>
              </a:lnSpc>
              <a:spcBef>
                <a:spcPts val="1000"/>
              </a:spcBef>
            </a:pPr>
            <a:r>
              <a:rPr lang="en-US" altLang="zh-CN" sz="2400" dirty="0">
                <a:solidFill>
                  <a:prstClr val="black"/>
                </a:solidFill>
              </a:rPr>
              <a:t>       </a:t>
            </a:r>
            <a:r>
              <a:rPr lang="zh-CN" altLang="zh-CN" sz="2400" dirty="0">
                <a:solidFill>
                  <a:prstClr val="black"/>
                </a:solidFill>
              </a:rPr>
              <a:t>因此，我们需要通过开发</a:t>
            </a:r>
            <a:r>
              <a:rPr lang="zh-CN" altLang="en-US" sz="2400" dirty="0">
                <a:solidFill>
                  <a:prstClr val="black"/>
                </a:solidFill>
              </a:rPr>
              <a:t>一个基于大数据的</a:t>
            </a:r>
            <a:r>
              <a:rPr lang="zh-CN" altLang="zh-CN" sz="2400" dirty="0">
                <a:solidFill>
                  <a:prstClr val="black"/>
                </a:solidFill>
              </a:rPr>
              <a:t>高考志愿智能推荐系统，让考生在线填写分</a:t>
            </a:r>
            <a:r>
              <a:rPr lang="zh-CN" altLang="en-US" sz="2400" dirty="0">
                <a:solidFill>
                  <a:prstClr val="black"/>
                </a:solidFill>
              </a:rPr>
              <a:t>数、生源地</a:t>
            </a:r>
            <a:r>
              <a:rPr lang="zh-CN" altLang="zh-CN" sz="2400" dirty="0">
                <a:solidFill>
                  <a:prstClr val="black"/>
                </a:solidFill>
              </a:rPr>
              <a:t>和意向专业类</a:t>
            </a:r>
            <a:r>
              <a:rPr lang="zh-CN" altLang="en-US" sz="2400" dirty="0">
                <a:solidFill>
                  <a:prstClr val="black"/>
                </a:solidFill>
              </a:rPr>
              <a:t>，通过计算出所有符合条件的高校对该考生的录取概率来向考生反馈出概率在</a:t>
            </a:r>
            <a:r>
              <a:rPr lang="en-US" altLang="zh-CN" sz="2400" dirty="0">
                <a:solidFill>
                  <a:prstClr val="black"/>
                </a:solidFill>
              </a:rPr>
              <a:t>60%</a:t>
            </a:r>
            <a:r>
              <a:rPr lang="zh-CN" altLang="en-US" sz="2400" dirty="0">
                <a:solidFill>
                  <a:prstClr val="black"/>
                </a:solidFill>
              </a:rPr>
              <a:t>以上高校及对应专业，</a:t>
            </a:r>
            <a:r>
              <a:rPr lang="zh-CN" altLang="zh-CN" sz="2400" dirty="0">
                <a:solidFill>
                  <a:prstClr val="black"/>
                </a:solidFill>
              </a:rPr>
              <a:t>帮助考生高质量的完成高考志愿填报工作。</a:t>
            </a:r>
          </a:p>
        </p:txBody>
      </p:sp>
    </p:spTree>
    <p:extLst>
      <p:ext uri="{BB962C8B-B14F-4D97-AF65-F5344CB8AC3E}">
        <p14:creationId xmlns:p14="http://schemas.microsoft.com/office/powerpoint/2010/main" val="361532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C:\Users\Administrator\Desktop\56d684a0446de.png">
            <a:extLst>
              <a:ext uri="{FF2B5EF4-FFF2-40B4-BE49-F238E27FC236}">
                <a16:creationId xmlns:a16="http://schemas.microsoft.com/office/drawing/2014/main" id="{C11E080F-FBEA-4363-9B1B-8AF6750F7A50}"/>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8A993F8E-B9DB-47B9-941F-BD2344DDBE59}"/>
              </a:ext>
            </a:extLst>
          </p:cNvPr>
          <p:cNvSpPr txBox="1">
            <a:spLocks/>
          </p:cNvSpPr>
          <p:nvPr/>
        </p:nvSpPr>
        <p:spPr>
          <a:xfrm>
            <a:off x="871983" y="257452"/>
            <a:ext cx="3078579" cy="608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技术路线</a:t>
            </a:r>
          </a:p>
        </p:txBody>
      </p:sp>
      <p:sp>
        <p:nvSpPr>
          <p:cNvPr id="4" name="Rectangle 2">
            <a:extLst>
              <a:ext uri="{FF2B5EF4-FFF2-40B4-BE49-F238E27FC236}">
                <a16:creationId xmlns:a16="http://schemas.microsoft.com/office/drawing/2014/main" id="{105FD158-9EAA-496F-8486-A57EF8FE4D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55CD83ED-637D-44B4-81F0-9FC275141538}"/>
              </a:ext>
            </a:extLst>
          </p:cNvPr>
          <p:cNvPicPr>
            <a:picLocks noChangeAspect="1"/>
          </p:cNvPicPr>
          <p:nvPr/>
        </p:nvPicPr>
        <p:blipFill>
          <a:blip r:embed="rId5"/>
          <a:stretch>
            <a:fillRect/>
          </a:stretch>
        </p:blipFill>
        <p:spPr>
          <a:xfrm>
            <a:off x="2423604" y="1181380"/>
            <a:ext cx="6986724" cy="4828801"/>
          </a:xfrm>
          <a:prstGeom prst="rect">
            <a:avLst/>
          </a:prstGeom>
        </p:spPr>
      </p:pic>
    </p:spTree>
    <p:extLst>
      <p:ext uri="{BB962C8B-B14F-4D97-AF65-F5344CB8AC3E}">
        <p14:creationId xmlns:p14="http://schemas.microsoft.com/office/powerpoint/2010/main" val="41557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C:\Users\Administrator\Desktop\56d684a0446de.png">
            <a:extLst>
              <a:ext uri="{FF2B5EF4-FFF2-40B4-BE49-F238E27FC236}">
                <a16:creationId xmlns:a16="http://schemas.microsoft.com/office/drawing/2014/main" id="{8EC2E5BB-CA5D-4916-9586-5DA346258BB4}"/>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27A8982D-946C-4DEB-9B0F-51AC7B0C37B3}"/>
              </a:ext>
            </a:extLst>
          </p:cNvPr>
          <p:cNvSpPr txBox="1">
            <a:spLocks/>
          </p:cNvSpPr>
          <p:nvPr/>
        </p:nvSpPr>
        <p:spPr>
          <a:xfrm>
            <a:off x="871983" y="257452"/>
            <a:ext cx="3078579" cy="608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研究内容与方法</a:t>
            </a:r>
          </a:p>
        </p:txBody>
      </p:sp>
      <p:sp>
        <p:nvSpPr>
          <p:cNvPr id="4" name="文本框 3">
            <a:extLst>
              <a:ext uri="{FF2B5EF4-FFF2-40B4-BE49-F238E27FC236}">
                <a16:creationId xmlns:a16="http://schemas.microsoft.com/office/drawing/2014/main" id="{1D66E98A-A389-4649-97C8-240B008F1E7C}"/>
              </a:ext>
            </a:extLst>
          </p:cNvPr>
          <p:cNvSpPr txBox="1"/>
          <p:nvPr/>
        </p:nvSpPr>
        <p:spPr>
          <a:xfrm>
            <a:off x="1129438" y="1282411"/>
            <a:ext cx="4028488" cy="4678204"/>
          </a:xfrm>
          <a:prstGeom prst="rect">
            <a:avLst/>
          </a:prstGeom>
          <a:noFill/>
        </p:spPr>
        <p:txBody>
          <a:bodyPr wrap="square" rtlCol="0">
            <a:spAutoFit/>
          </a:bodyPr>
          <a:lstStyle/>
          <a:p>
            <a:r>
              <a:rPr lang="en-US" altLang="zh-CN" sz="2000" dirty="0"/>
              <a:t>(1)</a:t>
            </a:r>
            <a:r>
              <a:rPr lang="zh-CN" altLang="zh-CN" sz="2000" dirty="0"/>
              <a:t>数据采集</a:t>
            </a:r>
            <a:endParaRPr lang="en-US" altLang="zh-CN" sz="2000" dirty="0"/>
          </a:p>
          <a:p>
            <a:r>
              <a:rPr lang="zh-CN" altLang="zh-CN" sz="2000" dirty="0"/>
              <a:t>通过基于</a:t>
            </a:r>
            <a:r>
              <a:rPr lang="en-US" altLang="zh-CN" sz="2000" dirty="0"/>
              <a:t>Python</a:t>
            </a:r>
            <a:r>
              <a:rPr lang="zh-CN" altLang="zh-CN" sz="2000" dirty="0"/>
              <a:t>的爬虫来爬取过去四年各高校的录取分数线。</a:t>
            </a:r>
            <a:endParaRPr lang="en-US" altLang="zh-CN" sz="2000" dirty="0"/>
          </a:p>
          <a:p>
            <a:endParaRPr lang="en-US" altLang="zh-CN" sz="2000" dirty="0"/>
          </a:p>
          <a:p>
            <a:r>
              <a:rPr lang="en-US" altLang="zh-CN" sz="2000" dirty="0"/>
              <a:t>(2)</a:t>
            </a:r>
            <a:r>
              <a:rPr lang="zh-CN" altLang="en-US" sz="2000" dirty="0"/>
              <a:t>建立高考数据库（运用</a:t>
            </a:r>
            <a:r>
              <a:rPr lang="en-US" altLang="zh-CN" sz="2000" dirty="0"/>
              <a:t>MySQL</a:t>
            </a:r>
            <a:r>
              <a:rPr lang="zh-CN" altLang="en-US" sz="2000" dirty="0"/>
              <a:t>）</a:t>
            </a:r>
            <a:endParaRPr lang="en-US" altLang="zh-CN" sz="2000" dirty="0"/>
          </a:p>
          <a:p>
            <a:r>
              <a:rPr lang="zh-CN" altLang="en-US" sz="2000" dirty="0"/>
              <a:t>首先对采集的数据进行清洗和整理，接着</a:t>
            </a:r>
            <a:r>
              <a:rPr lang="zh-CN" altLang="zh-CN" sz="2000" dirty="0"/>
              <a:t>将数据按生源地进行分类</a:t>
            </a:r>
            <a:r>
              <a:rPr lang="zh-CN" altLang="en-US" sz="2000" dirty="0"/>
              <a:t>，然后</a:t>
            </a:r>
            <a:r>
              <a:rPr lang="zh-CN" altLang="zh-CN" sz="2000" dirty="0"/>
              <a:t>根据生源地是否有文理科进行分类，将文理科分开</a:t>
            </a:r>
            <a:r>
              <a:rPr lang="zh-CN" altLang="en-US" sz="2000" dirty="0"/>
              <a:t>，最后</a:t>
            </a:r>
            <a:r>
              <a:rPr lang="zh-CN" altLang="zh-CN" sz="2000" dirty="0"/>
              <a:t>按专业类对数据进行分类</a:t>
            </a:r>
            <a:r>
              <a:rPr lang="zh-CN" altLang="en-US" sz="2000" dirty="0"/>
              <a:t>，构成一个高考数据库。</a:t>
            </a:r>
            <a:endParaRPr lang="en-US" altLang="zh-CN" sz="2000" dirty="0"/>
          </a:p>
          <a:p>
            <a:r>
              <a:rPr lang="zh-CN" altLang="en-US" sz="2000" dirty="0"/>
              <a:t>为了能更精确的反馈出高校志愿，我们将通过查询一分一段表</a:t>
            </a:r>
            <a:r>
              <a:rPr lang="zh-CN" altLang="zh-CN" sz="2000" dirty="0"/>
              <a:t>来添加高校录取分数线的相应位次</a:t>
            </a:r>
            <a:r>
              <a:rPr lang="zh-CN" altLang="en-US" sz="2000" dirty="0"/>
              <a:t>。</a:t>
            </a:r>
            <a:endParaRPr lang="zh-CN" altLang="zh-CN" sz="2000" dirty="0"/>
          </a:p>
          <a:p>
            <a:endParaRPr lang="zh-CN" altLang="zh-CN" dirty="0"/>
          </a:p>
        </p:txBody>
      </p:sp>
      <p:pic>
        <p:nvPicPr>
          <p:cNvPr id="5" name="图片 4">
            <a:extLst>
              <a:ext uri="{FF2B5EF4-FFF2-40B4-BE49-F238E27FC236}">
                <a16:creationId xmlns:a16="http://schemas.microsoft.com/office/drawing/2014/main" id="{767AFE92-5184-4A96-ACE5-A8A4308A16C3}"/>
              </a:ext>
            </a:extLst>
          </p:cNvPr>
          <p:cNvPicPr>
            <a:picLocks noChangeAspect="1"/>
          </p:cNvPicPr>
          <p:nvPr/>
        </p:nvPicPr>
        <p:blipFill>
          <a:blip r:embed="rId5"/>
          <a:stretch>
            <a:fillRect/>
          </a:stretch>
        </p:blipFill>
        <p:spPr>
          <a:xfrm>
            <a:off x="5961310" y="764085"/>
            <a:ext cx="4847541" cy="5291056"/>
          </a:xfrm>
          <a:prstGeom prst="rect">
            <a:avLst/>
          </a:prstGeom>
        </p:spPr>
      </p:pic>
    </p:spTree>
    <p:extLst>
      <p:ext uri="{BB962C8B-B14F-4D97-AF65-F5344CB8AC3E}">
        <p14:creationId xmlns:p14="http://schemas.microsoft.com/office/powerpoint/2010/main" val="35023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C:\Users\Administrator\Desktop\56d684a0446de.png">
            <a:extLst>
              <a:ext uri="{FF2B5EF4-FFF2-40B4-BE49-F238E27FC236}">
                <a16:creationId xmlns:a16="http://schemas.microsoft.com/office/drawing/2014/main" id="{4E5CA721-5BE3-4A2D-BB5B-B0A4F903D2A2}"/>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1D89A735-2047-489B-9486-318DDD9B723D}"/>
              </a:ext>
            </a:extLst>
          </p:cNvPr>
          <p:cNvSpPr txBox="1">
            <a:spLocks/>
          </p:cNvSpPr>
          <p:nvPr/>
        </p:nvSpPr>
        <p:spPr>
          <a:xfrm>
            <a:off x="871983" y="257452"/>
            <a:ext cx="3078579" cy="608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研究内容与方法</a:t>
            </a:r>
          </a:p>
        </p:txBody>
      </p:sp>
      <p:sp>
        <p:nvSpPr>
          <p:cNvPr id="5" name="文本框 4">
            <a:extLst>
              <a:ext uri="{FF2B5EF4-FFF2-40B4-BE49-F238E27FC236}">
                <a16:creationId xmlns:a16="http://schemas.microsoft.com/office/drawing/2014/main" id="{D1DCAAD2-E937-43C0-9F29-ABDA386714CC}"/>
              </a:ext>
            </a:extLst>
          </p:cNvPr>
          <p:cNvSpPr txBox="1"/>
          <p:nvPr/>
        </p:nvSpPr>
        <p:spPr>
          <a:xfrm>
            <a:off x="1378010" y="1491449"/>
            <a:ext cx="9133151" cy="4370427"/>
          </a:xfrm>
          <a:prstGeom prst="rect">
            <a:avLst/>
          </a:prstGeom>
          <a:noFill/>
        </p:spPr>
        <p:txBody>
          <a:bodyPr wrap="square" rtlCol="0">
            <a:spAutoFit/>
          </a:bodyPr>
          <a:lstStyle/>
          <a:p>
            <a:r>
              <a:rPr lang="en-US" altLang="zh-CN" sz="2000" dirty="0"/>
              <a:t>(3)</a:t>
            </a:r>
            <a:r>
              <a:rPr lang="zh-CN" altLang="zh-CN" sz="2000" dirty="0"/>
              <a:t>实现录取概率计算算法</a:t>
            </a:r>
            <a:r>
              <a:rPr lang="zh-CN" altLang="en-US" sz="2000" dirty="0"/>
              <a:t>（运用</a:t>
            </a:r>
            <a:r>
              <a:rPr lang="en-US" altLang="zh-CN" sz="2000" dirty="0"/>
              <a:t>MATLAB</a:t>
            </a:r>
            <a:r>
              <a:rPr lang="zh-CN" altLang="en-US" sz="2000" dirty="0"/>
              <a:t>）</a:t>
            </a:r>
            <a:endParaRPr lang="zh-CN" altLang="zh-CN" sz="2000" dirty="0"/>
          </a:p>
          <a:p>
            <a:r>
              <a:rPr lang="zh-CN" altLang="zh-CN" sz="2000" dirty="0"/>
              <a:t>录取概率计算算法通过对历史招生数据的分析和考生当年的考试分数来计算考生被某所大学所录取的概率。主要分为两个部分：</a:t>
            </a:r>
          </a:p>
          <a:p>
            <a:r>
              <a:rPr lang="en-US" altLang="zh-CN" sz="2000" dirty="0"/>
              <a:t>a.</a:t>
            </a:r>
            <a:r>
              <a:rPr lang="zh-CN" altLang="zh-CN" sz="2000" dirty="0"/>
              <a:t>通过灰色预测理论预测大学的平均录取分数</a:t>
            </a:r>
            <a:r>
              <a:rPr lang="zh-CN" altLang="en-US" sz="2000" dirty="0"/>
              <a:t>。</a:t>
            </a:r>
            <a:r>
              <a:rPr lang="zh-CN" altLang="zh-CN" sz="2000" dirty="0"/>
              <a:t>考虑到根据不同阶段高考政策的影响，高校历年录取数据可用于预测的数据较少且规律性差，而且其内部决定因素有一部分是未知的，适用于灰色预测模型。所以采用</a:t>
            </a:r>
            <a:r>
              <a:rPr lang="en-US" altLang="zh-CN" sz="2000" dirty="0"/>
              <a:t>GM(1.1)</a:t>
            </a:r>
            <a:r>
              <a:rPr lang="zh-CN" altLang="zh-CN" sz="2000" dirty="0"/>
              <a:t>预测模型和</a:t>
            </a:r>
            <a:r>
              <a:rPr lang="en-US" altLang="zh-CN" sz="2000" dirty="0"/>
              <a:t>Verhulst</a:t>
            </a:r>
            <a:r>
              <a:rPr lang="zh-CN" altLang="zh-CN" sz="2000" dirty="0"/>
              <a:t>预测模型对比进行求解。</a:t>
            </a:r>
          </a:p>
          <a:p>
            <a:r>
              <a:rPr lang="en-US" altLang="zh-CN" sz="2000" dirty="0"/>
              <a:t>b.</a:t>
            </a:r>
            <a:r>
              <a:rPr lang="zh-CN" altLang="zh-CN" sz="2000" dirty="0"/>
              <a:t>利用正太分布的特性计算考生被录取的概率。</a:t>
            </a:r>
            <a:endParaRPr lang="en-US" altLang="zh-CN" sz="2000" dirty="0"/>
          </a:p>
          <a:p>
            <a:endParaRPr lang="en-US" altLang="zh-CN" sz="2000" dirty="0"/>
          </a:p>
          <a:p>
            <a:r>
              <a:rPr lang="en-US" altLang="zh-CN" sz="2000" dirty="0"/>
              <a:t>(4)</a:t>
            </a:r>
            <a:r>
              <a:rPr lang="zh-CN" altLang="zh-CN" sz="2000" dirty="0"/>
              <a:t>实现高考志愿智能推荐系统</a:t>
            </a:r>
          </a:p>
          <a:p>
            <a:r>
              <a:rPr lang="zh-CN" altLang="zh-CN" sz="2000" dirty="0"/>
              <a:t>该系统基于</a:t>
            </a:r>
            <a:r>
              <a:rPr lang="en-US" altLang="zh-CN" sz="2000" dirty="0"/>
              <a:t>B/S</a:t>
            </a:r>
            <a:r>
              <a:rPr lang="zh-CN" altLang="zh-CN" sz="2000" dirty="0"/>
              <a:t>架构，通过浏览器，输入考生的生源地、成绩和意向专业类，系统访问数据库并计算录取概率，反馈出录取概率在</a:t>
            </a:r>
            <a:r>
              <a:rPr lang="en-US" altLang="zh-CN" sz="2000" dirty="0"/>
              <a:t>60%</a:t>
            </a:r>
            <a:r>
              <a:rPr lang="zh-CN" altLang="zh-CN" sz="2000" dirty="0"/>
              <a:t>以上的高校及相应专业，并按录取概率从低到高排列。</a:t>
            </a:r>
          </a:p>
          <a:p>
            <a:endParaRPr lang="zh-CN" altLang="en-US" dirty="0"/>
          </a:p>
        </p:txBody>
      </p:sp>
    </p:spTree>
    <p:extLst>
      <p:ext uri="{BB962C8B-B14F-4D97-AF65-F5344CB8AC3E}">
        <p14:creationId xmlns:p14="http://schemas.microsoft.com/office/powerpoint/2010/main" val="412480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C:\Users\Administrator\Desktop\56d684a0446de.png">
            <a:extLst>
              <a:ext uri="{FF2B5EF4-FFF2-40B4-BE49-F238E27FC236}">
                <a16:creationId xmlns:a16="http://schemas.microsoft.com/office/drawing/2014/main" id="{E0DE6FCE-CC6B-48FF-A8FB-7C458B31B37B}"/>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015DC6A6-F22C-4A30-A63A-88996E703602}"/>
              </a:ext>
            </a:extLst>
          </p:cNvPr>
          <p:cNvSpPr txBox="1">
            <a:spLocks/>
          </p:cNvSpPr>
          <p:nvPr/>
        </p:nvSpPr>
        <p:spPr>
          <a:xfrm>
            <a:off x="871983" y="257452"/>
            <a:ext cx="3078579" cy="608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创新之处</a:t>
            </a:r>
          </a:p>
        </p:txBody>
      </p:sp>
      <p:sp>
        <p:nvSpPr>
          <p:cNvPr id="5" name="文本框 4">
            <a:extLst>
              <a:ext uri="{FF2B5EF4-FFF2-40B4-BE49-F238E27FC236}">
                <a16:creationId xmlns:a16="http://schemas.microsoft.com/office/drawing/2014/main" id="{118A07B6-516A-4AAC-83FF-6737E73B09C5}"/>
              </a:ext>
            </a:extLst>
          </p:cNvPr>
          <p:cNvSpPr txBox="1"/>
          <p:nvPr/>
        </p:nvSpPr>
        <p:spPr>
          <a:xfrm>
            <a:off x="1597981" y="1710185"/>
            <a:ext cx="8566951" cy="2677656"/>
          </a:xfrm>
          <a:prstGeom prst="rect">
            <a:avLst/>
          </a:prstGeom>
          <a:noFill/>
        </p:spPr>
        <p:txBody>
          <a:bodyPr wrap="square" rtlCol="0">
            <a:spAutoFit/>
          </a:bodyPr>
          <a:lstStyle/>
          <a:p>
            <a:r>
              <a:rPr lang="en-US" altLang="zh-CN" sz="2400" dirty="0"/>
              <a:t>(1)</a:t>
            </a:r>
            <a:r>
              <a:rPr lang="zh-CN" altLang="zh-CN" sz="2400" dirty="0"/>
              <a:t>本项目受用对象是高考考生，由于历年高考数据和招生数据多而繁杂，而且只能通过书本来获取，使得学生和家长很难有效的进行分析并选择。但是通过我们的研究成果，可以帮助考生和家长更为方便地知道自己可能考上的院校。</a:t>
            </a:r>
          </a:p>
          <a:p>
            <a:endParaRPr lang="en-US" altLang="zh-CN" sz="2400" dirty="0"/>
          </a:p>
          <a:p>
            <a:r>
              <a:rPr lang="en-US" altLang="zh-CN" sz="2400" dirty="0"/>
              <a:t>(2)</a:t>
            </a:r>
            <a:r>
              <a:rPr lang="zh-CN" altLang="zh-CN" sz="2400" dirty="0"/>
              <a:t>采用灰色预测模型</a:t>
            </a:r>
            <a:r>
              <a:rPr lang="en-US" altLang="zh-CN" sz="2400" dirty="0"/>
              <a:t>GM(1.1)</a:t>
            </a:r>
            <a:r>
              <a:rPr lang="zh-CN" altLang="zh-CN" sz="2400" dirty="0"/>
              <a:t>预测模型和</a:t>
            </a:r>
            <a:r>
              <a:rPr lang="en-US" altLang="zh-CN" sz="2400" dirty="0"/>
              <a:t>Verhulst</a:t>
            </a:r>
            <a:r>
              <a:rPr lang="zh-CN" altLang="zh-CN" sz="2400" dirty="0"/>
              <a:t>预测模型对比求解录取概率。</a:t>
            </a:r>
          </a:p>
        </p:txBody>
      </p:sp>
    </p:spTree>
    <p:extLst>
      <p:ext uri="{BB962C8B-B14F-4D97-AF65-F5344CB8AC3E}">
        <p14:creationId xmlns:p14="http://schemas.microsoft.com/office/powerpoint/2010/main" val="233354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C:\Users\Administrator\Desktop\56d684a0446de.png">
            <a:extLst>
              <a:ext uri="{FF2B5EF4-FFF2-40B4-BE49-F238E27FC236}">
                <a16:creationId xmlns:a16="http://schemas.microsoft.com/office/drawing/2014/main" id="{00F7EB9B-DAC1-4E74-9C77-11ABB67AB3F9}"/>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7929" y="190791"/>
            <a:ext cx="504056" cy="57329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E892D3DF-39A0-4C50-A9FE-8C9D445FAA34}"/>
              </a:ext>
            </a:extLst>
          </p:cNvPr>
          <p:cNvSpPr txBox="1">
            <a:spLocks/>
          </p:cNvSpPr>
          <p:nvPr/>
        </p:nvSpPr>
        <p:spPr>
          <a:xfrm>
            <a:off x="871983" y="257452"/>
            <a:ext cx="3078579" cy="608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计划安排</a:t>
            </a:r>
          </a:p>
        </p:txBody>
      </p:sp>
      <p:sp>
        <p:nvSpPr>
          <p:cNvPr id="4" name="文本框 3">
            <a:extLst>
              <a:ext uri="{FF2B5EF4-FFF2-40B4-BE49-F238E27FC236}">
                <a16:creationId xmlns:a16="http://schemas.microsoft.com/office/drawing/2014/main" id="{DD62BA7B-A0D2-4A5C-B173-E70761F0D735}"/>
              </a:ext>
            </a:extLst>
          </p:cNvPr>
          <p:cNvSpPr txBox="1"/>
          <p:nvPr/>
        </p:nvSpPr>
        <p:spPr>
          <a:xfrm>
            <a:off x="592830" y="1034898"/>
            <a:ext cx="11006339" cy="5632311"/>
          </a:xfrm>
          <a:prstGeom prst="rect">
            <a:avLst/>
          </a:prstGeom>
          <a:noFill/>
        </p:spPr>
        <p:txBody>
          <a:bodyPr wrap="square" rtlCol="0">
            <a:spAutoFit/>
          </a:bodyPr>
          <a:lstStyle/>
          <a:p>
            <a:r>
              <a:rPr lang="en-US" altLang="zh-CN" dirty="0"/>
              <a:t>2019 </a:t>
            </a:r>
            <a:r>
              <a:rPr lang="zh-CN" altLang="en-US" dirty="0"/>
              <a:t>年 </a:t>
            </a:r>
            <a:r>
              <a:rPr lang="en-US" altLang="zh-CN" dirty="0"/>
              <a:t>2</a:t>
            </a:r>
            <a:r>
              <a:rPr lang="zh-CN" altLang="en-US" dirty="0"/>
              <a:t>月</a:t>
            </a:r>
            <a:endParaRPr lang="en-US" altLang="zh-CN" dirty="0"/>
          </a:p>
          <a:p>
            <a:r>
              <a:rPr lang="zh-CN" altLang="zh-CN" dirty="0"/>
              <a:t>组建团队，确定指导老师，确定课题研究方向。通过与指导老师交流沟通、共同探讨商议，确定课题组的研究思路，明确课题是基于大数据的高考志愿智能推荐系统。</a:t>
            </a:r>
          </a:p>
          <a:p>
            <a:r>
              <a:rPr lang="zh-CN" altLang="zh-CN" dirty="0"/>
              <a:t>小组开始着手本课题的准备工作。通过大量阅读文献，保证小组成员对本项目相关的知识有一定了解，对本课题所研究内容有知识积累。</a:t>
            </a:r>
          </a:p>
          <a:p>
            <a:r>
              <a:rPr lang="en-US" altLang="zh-CN" dirty="0"/>
              <a:t>2019 </a:t>
            </a:r>
            <a:r>
              <a:rPr lang="zh-CN" altLang="zh-CN" dirty="0"/>
              <a:t>年</a:t>
            </a:r>
            <a:r>
              <a:rPr lang="en-US" altLang="zh-CN" dirty="0"/>
              <a:t> 3</a:t>
            </a:r>
            <a:r>
              <a:rPr lang="zh-CN" altLang="zh-CN" dirty="0"/>
              <a:t>月</a:t>
            </a:r>
          </a:p>
          <a:p>
            <a:r>
              <a:rPr lang="zh-CN" altLang="zh-CN" dirty="0"/>
              <a:t>小组内部开会讨论，积极联系指导老师，确定课题研究步骤，并开始研究制定本次课题的工作计划和进度安排，商议安排小组成员分工，撰写课题申请书。</a:t>
            </a:r>
          </a:p>
          <a:p>
            <a:r>
              <a:rPr lang="en-US" altLang="zh-CN" dirty="0"/>
              <a:t>2019 </a:t>
            </a:r>
            <a:r>
              <a:rPr lang="zh-CN" altLang="zh-CN" dirty="0"/>
              <a:t>年</a:t>
            </a:r>
            <a:r>
              <a:rPr lang="en-US" altLang="zh-CN" dirty="0"/>
              <a:t> 4</a:t>
            </a:r>
            <a:r>
              <a:rPr lang="zh-CN" altLang="zh-CN" dirty="0"/>
              <a:t>月</a:t>
            </a:r>
            <a:r>
              <a:rPr lang="en-US" altLang="zh-CN" dirty="0"/>
              <a:t>-5</a:t>
            </a:r>
            <a:r>
              <a:rPr lang="zh-CN" altLang="zh-CN" dirty="0"/>
              <a:t>月</a:t>
            </a:r>
          </a:p>
          <a:p>
            <a:r>
              <a:rPr lang="zh-CN" altLang="zh-CN" dirty="0"/>
              <a:t>学习与课题相关的高级语言，开始进行对高考录取数据的数据采集工作。</a:t>
            </a:r>
          </a:p>
          <a:p>
            <a:r>
              <a:rPr lang="en-US" altLang="zh-CN" dirty="0"/>
              <a:t>2019 </a:t>
            </a:r>
            <a:r>
              <a:rPr lang="zh-CN" altLang="zh-CN" dirty="0"/>
              <a:t>年 </a:t>
            </a:r>
            <a:r>
              <a:rPr lang="en-US" altLang="zh-CN" dirty="0"/>
              <a:t>6</a:t>
            </a:r>
            <a:r>
              <a:rPr lang="zh-CN" altLang="zh-CN" dirty="0"/>
              <a:t>月</a:t>
            </a:r>
            <a:r>
              <a:rPr lang="en-US" altLang="zh-CN" dirty="0"/>
              <a:t>-8</a:t>
            </a:r>
            <a:r>
              <a:rPr lang="zh-CN" altLang="zh-CN" dirty="0"/>
              <a:t>月</a:t>
            </a:r>
          </a:p>
          <a:p>
            <a:r>
              <a:rPr lang="zh-CN" altLang="zh-CN" dirty="0"/>
              <a:t>开始数据整理工作，将收集到的数据进行清洗，并添加位次。</a:t>
            </a:r>
          </a:p>
          <a:p>
            <a:r>
              <a:rPr lang="en-US" altLang="zh-CN" dirty="0"/>
              <a:t>2019 </a:t>
            </a:r>
            <a:r>
              <a:rPr lang="zh-CN" altLang="zh-CN" dirty="0"/>
              <a:t>年 </a:t>
            </a:r>
            <a:r>
              <a:rPr lang="en-US" altLang="zh-CN" dirty="0"/>
              <a:t>9</a:t>
            </a:r>
            <a:r>
              <a:rPr lang="zh-CN" altLang="zh-CN" dirty="0"/>
              <a:t>月</a:t>
            </a:r>
          </a:p>
          <a:p>
            <a:r>
              <a:rPr lang="zh-CN" altLang="zh-CN" dirty="0"/>
              <a:t>学习录取概率计算算法的实现方法，学习</a:t>
            </a:r>
            <a:r>
              <a:rPr lang="en-US" altLang="zh-CN" dirty="0"/>
              <a:t>MATLAB</a:t>
            </a:r>
            <a:r>
              <a:rPr lang="zh-CN" altLang="zh-CN" dirty="0"/>
              <a:t>的使用。</a:t>
            </a:r>
          </a:p>
          <a:p>
            <a:r>
              <a:rPr lang="en-US" altLang="zh-CN" dirty="0"/>
              <a:t>2019 </a:t>
            </a:r>
            <a:r>
              <a:rPr lang="zh-CN" altLang="zh-CN" dirty="0"/>
              <a:t>年 </a:t>
            </a:r>
            <a:r>
              <a:rPr lang="en-US" altLang="zh-CN" dirty="0"/>
              <a:t>10</a:t>
            </a:r>
            <a:r>
              <a:rPr lang="zh-CN" altLang="zh-CN" dirty="0"/>
              <a:t>月</a:t>
            </a:r>
            <a:r>
              <a:rPr lang="en-US" altLang="zh-CN" dirty="0"/>
              <a:t>-12</a:t>
            </a:r>
            <a:r>
              <a:rPr lang="zh-CN" altLang="zh-CN" dirty="0"/>
              <a:t>月</a:t>
            </a:r>
          </a:p>
          <a:p>
            <a:r>
              <a:rPr lang="zh-CN" altLang="zh-CN" dirty="0"/>
              <a:t>调整算法逻辑，完善程序结构，改进系统功能，研发志愿智能推荐系统。</a:t>
            </a:r>
          </a:p>
          <a:p>
            <a:r>
              <a:rPr lang="en-US" altLang="zh-CN" dirty="0"/>
              <a:t>2020</a:t>
            </a:r>
            <a:r>
              <a:rPr lang="zh-CN" altLang="zh-CN" dirty="0"/>
              <a:t>年 </a:t>
            </a:r>
            <a:r>
              <a:rPr lang="en-US" altLang="zh-CN" dirty="0"/>
              <a:t>1</a:t>
            </a:r>
            <a:r>
              <a:rPr lang="zh-CN" altLang="zh-CN" dirty="0"/>
              <a:t>月</a:t>
            </a:r>
          </a:p>
          <a:p>
            <a:r>
              <a:rPr lang="zh-CN" altLang="zh-CN" dirty="0"/>
              <a:t>完善最终程序，调整功能。</a:t>
            </a:r>
          </a:p>
          <a:p>
            <a:r>
              <a:rPr lang="en-US" altLang="zh-CN" dirty="0"/>
              <a:t>2020 </a:t>
            </a:r>
            <a:r>
              <a:rPr lang="zh-CN" altLang="zh-CN" dirty="0"/>
              <a:t>年 </a:t>
            </a:r>
            <a:r>
              <a:rPr lang="en-US" altLang="zh-CN" dirty="0"/>
              <a:t>2</a:t>
            </a:r>
            <a:r>
              <a:rPr lang="zh-CN" altLang="zh-CN" dirty="0"/>
              <a:t>月</a:t>
            </a:r>
            <a:r>
              <a:rPr lang="en-US" altLang="zh-CN" dirty="0"/>
              <a:t>-3</a:t>
            </a:r>
            <a:r>
              <a:rPr lang="zh-CN" altLang="zh-CN" dirty="0"/>
              <a:t>月</a:t>
            </a:r>
          </a:p>
          <a:p>
            <a:r>
              <a:rPr lang="zh-CN" altLang="zh-CN" dirty="0"/>
              <a:t>撰写结题报告。</a:t>
            </a:r>
            <a:endParaRPr lang="zh-CN" altLang="en-US" dirty="0"/>
          </a:p>
        </p:txBody>
      </p:sp>
    </p:spTree>
    <p:extLst>
      <p:ext uri="{BB962C8B-B14F-4D97-AF65-F5344CB8AC3E}">
        <p14:creationId xmlns:p14="http://schemas.microsoft.com/office/powerpoint/2010/main" val="63901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87992A-3FEA-4862-BD06-E6CF978C5B0E}"/>
              </a:ext>
            </a:extLst>
          </p:cNvPr>
          <p:cNvSpPr txBox="1"/>
          <p:nvPr/>
        </p:nvSpPr>
        <p:spPr>
          <a:xfrm>
            <a:off x="1659460" y="2700902"/>
            <a:ext cx="8231725" cy="1200329"/>
          </a:xfrm>
          <a:prstGeom prst="rect">
            <a:avLst/>
          </a:prstGeom>
          <a:noFill/>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7200" b="1" i="0" u="none" strike="noStrike" kern="0" cap="none" spc="0" normalizeH="0" baseline="0" noProof="0" dirty="0">
                <a:ln>
                  <a:noFill/>
                </a:ln>
                <a:solidFill>
                  <a:schemeClr val="accent3">
                    <a:lumMod val="50000"/>
                  </a:schemeClr>
                </a:solidFill>
                <a:effectLst>
                  <a:outerShdw blurRad="381000" dist="190500" dir="2700000" algn="tl" rotWithShape="0">
                    <a:prstClr val="black">
                      <a:alpha val="50000"/>
                    </a:prstClr>
                  </a:outerShdw>
                </a:effectLst>
                <a:uLnTx/>
                <a:uFillTx/>
                <a:cs typeface="Open Sans" panose="020B0606030504020204" pitchFamily="34" charset="0"/>
                <a:sym typeface="Arial" panose="020B0604020202020204" pitchFamily="34" charset="0"/>
              </a:rPr>
              <a:t>谢 谢</a:t>
            </a:r>
          </a:p>
        </p:txBody>
      </p:sp>
    </p:spTree>
    <p:extLst>
      <p:ext uri="{BB962C8B-B14F-4D97-AF65-F5344CB8AC3E}">
        <p14:creationId xmlns:p14="http://schemas.microsoft.com/office/powerpoint/2010/main" val="682195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853</Words>
  <Application>Microsoft Office PowerPoint</Application>
  <PresentationFormat>宽屏</PresentationFormat>
  <Paragraphs>49</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Bauhaus 93</vt:lpstr>
      <vt:lpstr>等线</vt:lpstr>
      <vt:lpstr>等线 Light</vt:lpstr>
      <vt:lpstr>微软雅黑</vt:lpstr>
      <vt:lpstr>Arial</vt:lpstr>
      <vt:lpstr>Office 主题​​</vt:lpstr>
      <vt:lpstr>PowerPoint 演示文稿</vt:lpstr>
      <vt:lpstr>PowerPoint 演示文稿</vt:lpstr>
      <vt:lpstr>研究意义与目标</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洁</dc:creator>
  <cp:lastModifiedBy>杨 洁</cp:lastModifiedBy>
  <cp:revision>3</cp:revision>
  <dcterms:created xsi:type="dcterms:W3CDTF">2019-03-10T12:29:41Z</dcterms:created>
  <dcterms:modified xsi:type="dcterms:W3CDTF">2019-03-10T12:40:17Z</dcterms:modified>
</cp:coreProperties>
</file>