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435" r:id="rId5"/>
    <p:sldId id="436" r:id="rId6"/>
    <p:sldId id="437" r:id="rId7"/>
    <p:sldId id="438" r:id="rId8"/>
    <p:sldId id="439" r:id="rId9"/>
    <p:sldId id="440" r:id="rId10"/>
    <p:sldId id="41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6" autoAdjust="0"/>
    <p:restoredTop sz="81886" autoAdjust="0"/>
  </p:normalViewPr>
  <p:slideViewPr>
    <p:cSldViewPr snapToGrid="0">
      <p:cViewPr varScale="1">
        <p:scale>
          <a:sx n="114" d="100"/>
          <a:sy n="114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564A85D-C2F4-43AA-A5BA-00D21F3C1C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55EE25-5ABD-4D32-813A-4D666CCC21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8E530-217E-42C1-A1E7-6331EF917F66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2D2CD7-63A0-4254-BCC8-DA8A072B9F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ACBB2-392C-499D-9920-AA4F955A59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9596-395C-4707-ACC9-684559683C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5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50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3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>
                <a:solidFill>
                  <a:srgbClr val="000000"/>
                </a:solidFill>
                <a:latin typeface="CMBX10"/>
              </a:rPr>
              <a:t>Product Image Retrieval </a:t>
            </a:r>
            <a:r>
              <a:rPr lang="zh-CN" altLang="en-US" sz="1200" b="1">
                <a:solidFill>
                  <a:srgbClr val="000000"/>
                </a:solidFill>
                <a:latin typeface="CMBX10"/>
              </a:rPr>
              <a:t> 是图像搜索的一个领域，从网络结构上和算法设计上，与此类似的还有</a:t>
            </a:r>
            <a:r>
              <a:rPr lang="en-US" altLang="zh-CN" sz="1200" b="1">
                <a:solidFill>
                  <a:srgbClr val="000000"/>
                </a:solidFill>
                <a:latin typeface="CMBX10"/>
              </a:rPr>
              <a:t>Face Recognition </a:t>
            </a:r>
            <a:r>
              <a:rPr lang="zh-CN" altLang="en-US" sz="1200" b="1">
                <a:solidFill>
                  <a:srgbClr val="000000"/>
                </a:solidFill>
                <a:latin typeface="CMBX10"/>
              </a:rPr>
              <a:t>和 </a:t>
            </a:r>
            <a:r>
              <a:rPr lang="en-US" altLang="zh-CN" sz="1200" b="1">
                <a:solidFill>
                  <a:srgbClr val="000000"/>
                </a:solidFill>
                <a:latin typeface="CMBX10"/>
              </a:rPr>
              <a:t>Person Re-ID</a:t>
            </a:r>
            <a:r>
              <a:rPr lang="zh-CN" altLang="en-US" sz="1200" b="1">
                <a:solidFill>
                  <a:srgbClr val="000000"/>
                </a:solidFill>
                <a:latin typeface="CMBX10"/>
              </a:rPr>
              <a:t>。这两个方向的准确率都是比较高的。人脸识别甚至已经在工业界得到了广泛的应用。那么为什么相似的任务，</a:t>
            </a:r>
            <a:r>
              <a:rPr lang="en-US" altLang="zh-CN" sz="1200" b="1">
                <a:solidFill>
                  <a:srgbClr val="000000"/>
                </a:solidFill>
                <a:latin typeface="CMBX10"/>
              </a:rPr>
              <a:t>product retrieval </a:t>
            </a:r>
            <a:r>
              <a:rPr lang="zh-CN" altLang="en-US" sz="1200" b="1">
                <a:solidFill>
                  <a:srgbClr val="000000"/>
                </a:solidFill>
                <a:latin typeface="CMBX10"/>
              </a:rPr>
              <a:t>的准确率低那么多呢。主要问题在于数据上，人脸和行人数据基本上都是对齐的，不可能出现多个旋转角度的样本，即使是出现轻微的不对齐，我们也可以利用人脸先验或者行人先验进行对齐。然而对于商品搜索而言，数据复杂得多，既可能是多角度的，也可能存在不同程度的遮挡。从另外一方面来看，用户手机拍的图像和商户提供的图像在分布上是不同的，这也是一个</a:t>
            </a:r>
            <a:r>
              <a:rPr lang="en-US" altLang="zh-CN" sz="1200" b="1">
                <a:solidFill>
                  <a:srgbClr val="000000"/>
                </a:solidFill>
                <a:latin typeface="CMBX10"/>
              </a:rPr>
              <a:t>cross domain</a:t>
            </a:r>
            <a:r>
              <a:rPr lang="zh-CN" altLang="en-US" sz="1200" b="1">
                <a:solidFill>
                  <a:srgbClr val="000000"/>
                </a:solidFill>
                <a:latin typeface="CMBX10"/>
              </a:rPr>
              <a:t>的问题。而且，我们很难拿到先验对图像进行对齐。</a:t>
            </a:r>
            <a:endParaRPr lang="en-US" altLang="zh-CN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。</a:t>
            </a:r>
            <a:endParaRPr lang="en-US" altLang="zh-CN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/>
              <a:t> he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3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基于上述的分析，我们认为，图搜的舒服的复杂性，造成了网络很难学的很鲁棒。为了提升图搜的结果，我们可以从本质问题</a:t>
            </a:r>
            <a:r>
              <a:rPr lang="en-US" altLang="zh-CN"/>
              <a:t>-</a:t>
            </a:r>
            <a:r>
              <a:rPr lang="zh-CN" altLang="en-US"/>
              <a:t>数据上入手，也可能从模型本身入手，提高模型的性能。这个是我们解决这个问题的整体框架。</a:t>
            </a:r>
            <a:endParaRPr lang="en-US" altLang="zh-CN"/>
          </a:p>
          <a:p>
            <a:r>
              <a:rPr lang="zh-CN" altLang="en-US"/>
              <a:t>中间这里是处理图搜的网络的基本结构。包括</a:t>
            </a:r>
            <a:r>
              <a:rPr lang="en-US" altLang="zh-CN"/>
              <a:t>CNN</a:t>
            </a:r>
            <a:r>
              <a:rPr lang="zh-CN" altLang="en-US"/>
              <a:t>网络，</a:t>
            </a:r>
            <a:r>
              <a:rPr lang="en-US" altLang="zh-CN"/>
              <a:t>Pooling</a:t>
            </a:r>
            <a:r>
              <a:rPr lang="zh-CN" altLang="en-US"/>
              <a:t>，白化等结构。为了从数据源头解决问题，我们对数据采用合适的预处理方法，同时，我们提出</a:t>
            </a:r>
            <a:r>
              <a:rPr lang="en-US" altLang="zh-CN"/>
              <a:t>batch –pool</a:t>
            </a:r>
            <a:r>
              <a:rPr lang="zh-CN" altLang="en-US"/>
              <a:t>来进行更好的负样本挖掘。为了提升模型的性能，我们采用</a:t>
            </a:r>
            <a:r>
              <a:rPr lang="en-US" altLang="zh-CN"/>
              <a:t>swa</a:t>
            </a:r>
            <a:r>
              <a:rPr lang="zh-CN" altLang="en-US"/>
              <a:t>来提升单模型的性能，同时提出</a:t>
            </a:r>
            <a:r>
              <a:rPr lang="en-US" altLang="zh-CN"/>
              <a:t>early-late fusion </a:t>
            </a:r>
            <a:r>
              <a:rPr lang="zh-CN" altLang="en-US"/>
              <a:t>来进一步提升多模型融合的性能。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8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）图搜的基本的流程包括：</a:t>
            </a:r>
            <a:r>
              <a:rPr lang="en-US" altLang="zh-CN"/>
              <a:t>CNN backbone</a:t>
            </a:r>
            <a:r>
              <a:rPr lang="zh-CN" altLang="en-US"/>
              <a:t>，</a:t>
            </a:r>
            <a:r>
              <a:rPr lang="en-US" altLang="zh-CN"/>
              <a:t>Pooling</a:t>
            </a:r>
            <a:r>
              <a:rPr lang="zh-CN" altLang="en-US"/>
              <a:t>和白化。在这里，我们选用了。。。作为基本的网络架构。网络性能的对比上，。。。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）在图搜中，常用的</a:t>
            </a:r>
            <a:r>
              <a:rPr lang="en-US" altLang="zh-CN"/>
              <a:t>Pooling</a:t>
            </a:r>
            <a:r>
              <a:rPr lang="zh-CN" altLang="en-US"/>
              <a:t>包括：</a:t>
            </a:r>
            <a:r>
              <a:rPr lang="en-US" altLang="zh-CN"/>
              <a:t>R-mac pooling </a:t>
            </a:r>
            <a:r>
              <a:rPr lang="zh-CN" altLang="en-US"/>
              <a:t>和</a:t>
            </a:r>
            <a:r>
              <a:rPr lang="en-US" altLang="zh-CN"/>
              <a:t>Gem Pooling</a:t>
            </a:r>
            <a:r>
              <a:rPr lang="zh-CN" altLang="en-US"/>
              <a:t>。</a:t>
            </a:r>
            <a:r>
              <a:rPr lang="en-US" altLang="zh-CN"/>
              <a:t>R-mac pooling </a:t>
            </a:r>
            <a:r>
              <a:rPr lang="zh-CN" altLang="en-US"/>
              <a:t>等价于 </a:t>
            </a:r>
            <a:r>
              <a:rPr lang="en-US" altLang="zh-CN"/>
              <a:t>ROI pooling </a:t>
            </a:r>
            <a:r>
              <a:rPr lang="zh-CN" altLang="en-US"/>
              <a:t>加上一个</a:t>
            </a:r>
            <a:r>
              <a:rPr lang="en-US" altLang="zh-CN"/>
              <a:t>Max pooling.</a:t>
            </a:r>
            <a:r>
              <a:rPr lang="zh-CN" altLang="en-US"/>
              <a:t>在京东的数据集上，</a:t>
            </a:r>
            <a:r>
              <a:rPr lang="en-US" altLang="zh-CN"/>
              <a:t>Gem pooling </a:t>
            </a:r>
            <a:r>
              <a:rPr lang="zh-CN" altLang="en-US"/>
              <a:t>略好于 </a:t>
            </a:r>
            <a:r>
              <a:rPr lang="en-US" altLang="zh-CN"/>
              <a:t>R-max pooling (</a:t>
            </a:r>
            <a:r>
              <a:rPr lang="zh-CN" altLang="en-US"/>
              <a:t>本地</a:t>
            </a:r>
            <a:r>
              <a:rPr lang="en-US" altLang="zh-CN"/>
              <a:t>2</a:t>
            </a:r>
            <a:r>
              <a:rPr lang="zh-CN" altLang="en-US"/>
              <a:t>个百</a:t>
            </a:r>
            <a:r>
              <a:rPr lang="en-US" altLang="zh-CN"/>
              <a:t>)</a:t>
            </a:r>
          </a:p>
          <a:p>
            <a:r>
              <a:rPr lang="zh-CN" altLang="en-US"/>
              <a:t>故我们采用</a:t>
            </a:r>
            <a:r>
              <a:rPr lang="en-US" altLang="zh-CN"/>
              <a:t>Gem </a:t>
            </a:r>
            <a:r>
              <a:rPr lang="zh-CN" altLang="en-US"/>
              <a:t>作为我们的</a:t>
            </a:r>
            <a:r>
              <a:rPr lang="en-US" altLang="zh-CN"/>
              <a:t>pooling</a:t>
            </a:r>
            <a:r>
              <a:rPr lang="zh-CN" altLang="en-US"/>
              <a:t>方法。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在图搜中，经常会对得到的</a:t>
            </a:r>
            <a:r>
              <a:rPr lang="en-US" altLang="zh-CN"/>
              <a:t>CNN</a:t>
            </a:r>
            <a:r>
              <a:rPr lang="zh-CN" altLang="en-US"/>
              <a:t>特征进行白化，白化的方法上，可以是在网络训练完之后，利用一个</a:t>
            </a:r>
            <a:r>
              <a:rPr lang="en-US" altLang="zh-CN"/>
              <a:t>PCA</a:t>
            </a:r>
            <a:r>
              <a:rPr lang="zh-CN" altLang="en-US"/>
              <a:t>来进行白化。还可以是利用一个</a:t>
            </a:r>
            <a:r>
              <a:rPr lang="en-US" altLang="zh-CN"/>
              <a:t>shifting +</a:t>
            </a:r>
            <a:r>
              <a:rPr lang="zh-CN" altLang="en-US"/>
              <a:t>一层</a:t>
            </a:r>
            <a:r>
              <a:rPr lang="en-US" altLang="zh-CN"/>
              <a:t>FC</a:t>
            </a:r>
            <a:r>
              <a:rPr lang="zh-CN" altLang="en-US"/>
              <a:t>来</a:t>
            </a:r>
            <a:r>
              <a:rPr lang="en-US" altLang="zh-CN"/>
              <a:t>end to end </a:t>
            </a:r>
            <a:r>
              <a:rPr lang="zh-CN" altLang="en-US"/>
              <a:t>学一个白化。也可以和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latin typeface="NimbusRomNo9L-Regu"/>
              </a:rPr>
              <a:t>. Fine-tuning  </a:t>
            </a:r>
            <a:r>
              <a:rPr lang="zh-CN" altLang="en-US" sz="1200">
                <a:latin typeface="NimbusRomNo9L-Regu"/>
              </a:rPr>
              <a:t>这篇文章一样，利用</a:t>
            </a:r>
            <a:r>
              <a:rPr lang="en-US" altLang="zh-CN">
                <a:solidFill>
                  <a:srgbClr val="000000"/>
                </a:solidFill>
              </a:rPr>
              <a:t>Projections whitening</a:t>
            </a:r>
            <a:r>
              <a:rPr lang="zh-CN" altLang="en-US">
                <a:solidFill>
                  <a:srgbClr val="000000"/>
                </a:solidFill>
              </a:rPr>
              <a:t>。在我们的网络中，我们采用和</a:t>
            </a:r>
            <a:r>
              <a:rPr lang="en-US" altLang="zh-CN">
                <a:solidFill>
                  <a:srgbClr val="000000"/>
                </a:solidFill>
              </a:rPr>
              <a:t>fine-tuning </a:t>
            </a:r>
            <a:r>
              <a:rPr lang="zh-CN" altLang="en-US">
                <a:solidFill>
                  <a:srgbClr val="000000"/>
                </a:solidFill>
              </a:rPr>
              <a:t>这篇论文一样的白化方法。</a:t>
            </a:r>
            <a:endParaRPr lang="en-US" altLang="zh-CN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0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使用上述的基本上方法，我们得到了一个性能并不好的网络。我们可以从数据源头来提升结果。首先是数据的预处理，我们会对图像进行预分类。在这里有三个类，衣服包包和鞋子。</a:t>
            </a:r>
            <a:endParaRPr lang="en-US" altLang="zh-CN"/>
          </a:p>
          <a:p>
            <a:r>
              <a:rPr lang="zh-CN" altLang="en-US"/>
              <a:t>我们会针对不同类别的特定进行不同的数据增强。通过观察数据，我们发现鞋子存在多种不同的拍摄角度，且鞋子基本上要么是垂直方向或者水平方向，故我们对鞋子进行</a:t>
            </a:r>
            <a:r>
              <a:rPr lang="en-US" altLang="zh-CN"/>
              <a:t>90 ,180 </a:t>
            </a:r>
            <a:r>
              <a:rPr lang="zh-CN" altLang="en-US"/>
              <a:t>和</a:t>
            </a:r>
            <a:r>
              <a:rPr lang="en-US" altLang="zh-CN"/>
              <a:t>270 </a:t>
            </a:r>
            <a:r>
              <a:rPr lang="zh-CN" altLang="en-US"/>
              <a:t>的随机旋转。</a:t>
            </a:r>
            <a:endParaRPr lang="en-US" altLang="zh-CN"/>
          </a:p>
          <a:p>
            <a:r>
              <a:rPr lang="zh-CN" altLang="en-US"/>
              <a:t>对于衣服，我们发现衣服常常会存在遮挡问题。例如，衣服被铭牌或者用户的手等东西遮挡，我们通过</a:t>
            </a:r>
            <a:r>
              <a:rPr lang="en-US" altLang="zh-CN"/>
              <a:t>random erasing </a:t>
            </a:r>
            <a:r>
              <a:rPr lang="zh-CN" altLang="en-US"/>
              <a:t>来模拟这种遮挡。这里是一张示意图我们通过</a:t>
            </a:r>
            <a:r>
              <a:rPr lang="en-US" altLang="zh-CN"/>
              <a:t>random erasing </a:t>
            </a:r>
            <a:r>
              <a:rPr lang="zh-CN" altLang="en-US"/>
              <a:t>模拟了铭牌遮挡。</a:t>
            </a:r>
            <a:endParaRPr lang="en-US" altLang="zh-CN"/>
          </a:p>
          <a:p>
            <a:r>
              <a:rPr lang="zh-CN" altLang="en-US"/>
              <a:t>从而提升模型的鲁棒性。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第二种方法便是利用我们提出的</a:t>
            </a:r>
            <a:r>
              <a:rPr lang="en-US" altLang="zh-CN"/>
              <a:t>batch –pool </a:t>
            </a:r>
            <a:r>
              <a:rPr lang="zh-CN" altLang="en-US"/>
              <a:t>来进行负样本的采用，从而使得网络学的更好。这里提供了三种</a:t>
            </a:r>
            <a:r>
              <a:rPr lang="en-US" altLang="zh-CN"/>
              <a:t>loss</a:t>
            </a:r>
            <a:r>
              <a:rPr lang="zh-CN" altLang="en-US"/>
              <a:t>的对比。主要区别在于负样本的挖掘上面。</a:t>
            </a:r>
            <a:r>
              <a:rPr lang="en-US" altLang="zh-CN"/>
              <a:t>OHNM</a:t>
            </a:r>
            <a:r>
              <a:rPr lang="zh-CN" altLang="en-US"/>
              <a:t>是随机采用负样本，这样得到的负样本极大概率是</a:t>
            </a:r>
            <a:endParaRPr lang="en-US" altLang="zh-CN"/>
          </a:p>
          <a:p>
            <a:r>
              <a:rPr lang="zh-CN" altLang="en-US"/>
              <a:t>简单样本，网络很难通过这些样本学好。</a:t>
            </a:r>
            <a:r>
              <a:rPr lang="en-US" altLang="zh-CN"/>
              <a:t>Batch OHNM </a:t>
            </a:r>
            <a:r>
              <a:rPr lang="zh-CN" altLang="en-US"/>
              <a:t>是在</a:t>
            </a:r>
            <a:r>
              <a:rPr lang="en-US" altLang="zh-CN"/>
              <a:t>batch</a:t>
            </a:r>
            <a:r>
              <a:rPr lang="zh-CN" altLang="en-US"/>
              <a:t>中挖掘困难样本，这样挖掘到的样本相对更加有效。然而</a:t>
            </a:r>
            <a:r>
              <a:rPr lang="en-US" altLang="zh-CN"/>
              <a:t>batch mining </a:t>
            </a:r>
            <a:r>
              <a:rPr lang="zh-CN" altLang="en-US"/>
              <a:t>挖掘的</a:t>
            </a:r>
            <a:r>
              <a:rPr lang="en-US" altLang="zh-CN"/>
              <a:t>sub space </a:t>
            </a:r>
            <a:r>
              <a:rPr lang="zh-CN" altLang="en-US"/>
              <a:t>的空间大小受限于</a:t>
            </a:r>
            <a:r>
              <a:rPr lang="en-US" altLang="zh-CN"/>
              <a:t>batch </a:t>
            </a:r>
            <a:r>
              <a:rPr lang="zh-CN" altLang="en-US"/>
              <a:t>的大小，合适的</a:t>
            </a:r>
            <a:r>
              <a:rPr lang="en-US" altLang="zh-CN"/>
              <a:t>batch size </a:t>
            </a:r>
            <a:r>
              <a:rPr lang="zh-CN" altLang="en-US"/>
              <a:t>不一定是合适的</a:t>
            </a:r>
            <a:r>
              <a:rPr lang="en-US" altLang="zh-CN"/>
              <a:t>sub space </a:t>
            </a:r>
            <a:r>
              <a:rPr lang="zh-CN" altLang="en-US"/>
              <a:t>的大小。因此，我们提出</a:t>
            </a:r>
            <a:r>
              <a:rPr lang="en-US" altLang="zh-CN"/>
              <a:t>batch –pool mining,</a:t>
            </a:r>
            <a:r>
              <a:rPr lang="zh-CN" altLang="en-US"/>
              <a:t>在</a:t>
            </a:r>
            <a:r>
              <a:rPr lang="en-US" altLang="zh-CN"/>
              <a:t>batch </a:t>
            </a:r>
            <a:r>
              <a:rPr lang="zh-CN" altLang="en-US"/>
              <a:t>的基础上，为负样本的挖掘引入一个</a:t>
            </a:r>
            <a:r>
              <a:rPr lang="en-US" altLang="zh-CN"/>
              <a:t>data pool,</a:t>
            </a:r>
            <a:r>
              <a:rPr lang="zh-CN" altLang="en-US"/>
              <a:t>从而更好的限定</a:t>
            </a:r>
            <a:r>
              <a:rPr lang="en-US" altLang="zh-CN"/>
              <a:t>mining sub space </a:t>
            </a:r>
            <a:r>
              <a:rPr lang="zh-CN" altLang="en-US"/>
              <a:t>的大小，得到更好的负样本。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1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除了从数据源头入手，我们还能从模型上入手来提高结果。我们采用</a:t>
            </a:r>
            <a:r>
              <a:rPr lang="en-US" altLang="zh-CN"/>
              <a:t>SWA </a:t>
            </a:r>
            <a:r>
              <a:rPr lang="zh-CN" altLang="en-US"/>
              <a:t>来提升单模型的性能。</a:t>
            </a:r>
            <a:r>
              <a:rPr lang="en-US" altLang="zh-CN"/>
              <a:t>SWA</a:t>
            </a:r>
            <a:r>
              <a:rPr lang="zh-CN" altLang="en-US"/>
              <a:t>的核心思想是对</a:t>
            </a:r>
            <a:r>
              <a:rPr lang="en-US" altLang="zh-CN"/>
              <a:t>N</a:t>
            </a:r>
            <a:r>
              <a:rPr lang="zh-CN" altLang="en-US"/>
              <a:t>个收敛的模型进行参数上的平均，从而得到一个计算量不变，但是泛化能力更好的模型。每个子模型可以看成都陷入了一个局部最小值中，通过参数平均，模型跳出局部最小值，从而提高泛化能力。</a:t>
            </a:r>
            <a:endParaRPr lang="en-US" altLang="zh-CN"/>
          </a:p>
          <a:p>
            <a:r>
              <a:rPr lang="zh-CN" altLang="en-US"/>
              <a:t>在我们的试验中，我们将</a:t>
            </a:r>
            <a:r>
              <a:rPr lang="en-US" altLang="zh-CN"/>
              <a:t>21 </a:t>
            </a:r>
            <a:r>
              <a:rPr lang="zh-CN" altLang="en-US"/>
              <a:t>，</a:t>
            </a:r>
            <a:r>
              <a:rPr lang="en-US" altLang="zh-CN"/>
              <a:t>22,23</a:t>
            </a:r>
            <a:r>
              <a:rPr lang="zh-CN" altLang="en-US"/>
              <a:t>个</a:t>
            </a:r>
            <a:r>
              <a:rPr lang="en-US" altLang="zh-CN"/>
              <a:t>epoch</a:t>
            </a:r>
            <a:r>
              <a:rPr lang="zh-CN" altLang="en-US"/>
              <a:t>的模型的模型进行参数平均，得到我们最终的模型，相比与原始模型，使用该方法有</a:t>
            </a:r>
            <a:r>
              <a:rPr lang="en-US" altLang="zh-CN"/>
              <a:t>2</a:t>
            </a:r>
            <a:r>
              <a:rPr lang="zh-CN" altLang="en-US"/>
              <a:t>个百的提升。且在</a:t>
            </a:r>
            <a:r>
              <a:rPr lang="en-US" altLang="zh-CN"/>
              <a:t>test</a:t>
            </a:r>
            <a:r>
              <a:rPr lang="zh-CN" altLang="en-US"/>
              <a:t>的时候没有增强额外的运算量。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3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得到</a:t>
            </a:r>
            <a:r>
              <a:rPr lang="en-US" altLang="zh-CN"/>
              <a:t>N</a:t>
            </a:r>
            <a:r>
              <a:rPr lang="zh-CN" altLang="en-US"/>
              <a:t>个较好的单模型之后，我们可以对这些单模型进行融合从而提升效果。我们提出了一种更好的融合方</a:t>
            </a:r>
            <a:r>
              <a:rPr lang="en-US" altLang="zh-CN"/>
              <a:t>—early late fusion .early fusion </a:t>
            </a:r>
            <a:r>
              <a:rPr lang="zh-CN" altLang="en-US"/>
              <a:t>是在模型的特征上进行融合，例如，</a:t>
            </a:r>
            <a:r>
              <a:rPr lang="en-US" altLang="zh-CN"/>
              <a:t>concat,</a:t>
            </a:r>
            <a:r>
              <a:rPr lang="zh-CN" altLang="en-US"/>
              <a:t>然后再算距离，</a:t>
            </a:r>
            <a:r>
              <a:rPr lang="en-US" altLang="zh-CN"/>
              <a:t>late fusion </a:t>
            </a:r>
            <a:r>
              <a:rPr lang="zh-CN" altLang="en-US"/>
              <a:t>是在每一个模型算完距离之后，对距离进行加权求和。而我们提出的</a:t>
            </a:r>
            <a:r>
              <a:rPr lang="en-US" altLang="zh-CN"/>
              <a:t>early late fusion</a:t>
            </a:r>
            <a:r>
              <a:rPr lang="zh-CN" altLang="en-US"/>
              <a:t>，是先对</a:t>
            </a:r>
            <a:r>
              <a:rPr lang="en-US" altLang="zh-CN"/>
              <a:t>N</a:t>
            </a:r>
            <a:r>
              <a:rPr lang="zh-CN" altLang="en-US"/>
              <a:t>个模型中取</a:t>
            </a:r>
            <a:r>
              <a:rPr lang="en-US" altLang="zh-CN"/>
              <a:t>N-1</a:t>
            </a:r>
            <a:r>
              <a:rPr lang="zh-CN" altLang="en-US"/>
              <a:t>个任意组合进行</a:t>
            </a:r>
            <a:r>
              <a:rPr lang="en-US" altLang="zh-CN"/>
              <a:t>early fusion ,</a:t>
            </a:r>
            <a:r>
              <a:rPr lang="zh-CN" altLang="en-US"/>
              <a:t>然后再对这</a:t>
            </a:r>
            <a:r>
              <a:rPr lang="en-US" altLang="zh-CN"/>
              <a:t>Cn</a:t>
            </a:r>
            <a:r>
              <a:rPr lang="zh-CN" altLang="en-US"/>
              <a:t>取</a:t>
            </a:r>
            <a:r>
              <a:rPr lang="en-US" altLang="zh-CN"/>
              <a:t>n-1</a:t>
            </a:r>
            <a:r>
              <a:rPr lang="zh-CN" altLang="en-US"/>
              <a:t>这个距离进行加权求和。实验证明，我们提出的方法更好。</a:t>
            </a:r>
            <a:endParaRPr lang="en-US" altLang="zh-CN"/>
          </a:p>
          <a:p>
            <a:r>
              <a:rPr lang="zh-CN" altLang="en-US"/>
              <a:t>最终我们方法达到</a:t>
            </a:r>
            <a:r>
              <a:rPr lang="en-US" altLang="zh-CN"/>
              <a:t>map10  58.37</a:t>
            </a:r>
            <a:r>
              <a:rPr lang="zh-CN" altLang="en-US"/>
              <a:t>，京东搜索数据上排名第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7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比赛结束了，我们是否解决了这些问题？我们用更好的预处理和更好的负样本挖掘来缓解数据的多样性，但是我们并没有从更加本质的角度去解决。</a:t>
            </a:r>
            <a:endParaRPr lang="en-US" altLang="zh-CN"/>
          </a:p>
          <a:p>
            <a:r>
              <a:rPr lang="zh-CN" altLang="en-US"/>
              <a:t>我们利用</a:t>
            </a:r>
            <a:r>
              <a:rPr lang="en-US" altLang="zh-CN"/>
              <a:t>swa</a:t>
            </a:r>
            <a:r>
              <a:rPr lang="zh-CN" altLang="en-US"/>
              <a:t>和</a:t>
            </a:r>
            <a:r>
              <a:rPr lang="en-US" altLang="zh-CN"/>
              <a:t>early-late fusion </a:t>
            </a:r>
            <a:r>
              <a:rPr lang="zh-CN" altLang="en-US"/>
              <a:t>来提升网络性能，提升了性能，但是模型融合计算量还是较大。</a:t>
            </a:r>
            <a:endParaRPr lang="en-US" altLang="zh-CN"/>
          </a:p>
          <a:p>
            <a:r>
              <a:rPr lang="zh-CN" altLang="en-US"/>
              <a:t>在比赛结束之后，我们一方面从数据入手，希望能更加理论的解决数据多样性的问题，</a:t>
            </a:r>
            <a:endParaRPr lang="en-US" altLang="zh-CN"/>
          </a:p>
          <a:p>
            <a:r>
              <a:rPr lang="zh-CN" altLang="en-US"/>
              <a:t>另外一方面，我们也从模型入手，希望做出更小更好图搜模型。这两个方面都有了初步的实验和结果，希望未来能有机会和大家一起交流学习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2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5270" y="142875"/>
            <a:ext cx="11681460" cy="507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270" y="716915"/>
            <a:ext cx="11681460" cy="5563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5110" y="6356350"/>
            <a:ext cx="3336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32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CAA552-62B9-4055-829B-D59ED2EDCA7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133" y="97157"/>
            <a:ext cx="2569956" cy="5987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17458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aibolun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5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jpeg"/><Relationship Id="rId10" Type="http://schemas.openxmlformats.org/officeDocument/2006/relationships/image" Target="../media/image20.png"/><Relationship Id="rId4" Type="http://schemas.openxmlformats.org/officeDocument/2006/relationships/image" Target="../media/image16.jpeg"/><Relationship Id="rId9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0102" y="895860"/>
            <a:ext cx="10731796" cy="2387600"/>
          </a:xfrm>
        </p:spPr>
        <p:txBody>
          <a:bodyPr/>
          <a:lstStyle/>
          <a:p>
            <a:r>
              <a:rPr lang="en-US" altLang="zh-CN" sz="5400"/>
              <a:t>Practical Tricks to Boost Network Performance for</a:t>
            </a:r>
            <a:br>
              <a:rPr lang="en-US" altLang="zh-CN" sz="5400"/>
            </a:br>
            <a:r>
              <a:rPr lang="en-US" altLang="zh-CN" sz="5400"/>
              <a:t>Product Image Retrieval</a:t>
            </a:r>
            <a:endParaRPr lang="en-US" altLang="zh-CN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75535"/>
            <a:ext cx="9144000" cy="1655762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/>
              <a:t>Haoyu Li, Junhong Huang, Ruijie Mai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/>
              <a:t>South China University of Technology</a:t>
            </a:r>
            <a:br>
              <a:rPr lang="en-US" altLang="zh-CN" sz="2800" b="1"/>
            </a:br>
            <a:endParaRPr lang="en-US" altLang="zh-CN" sz="2800" b="1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/>
              <a:t>lihaoyu.scut@foxmail.com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1727200" y="3542665"/>
            <a:ext cx="9144000" cy="21678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b="1" dirty="0">
                <a:solidFill>
                  <a:srgbClr val="174587"/>
                </a:solidFill>
              </a:rPr>
              <a:t>Thanks!</a:t>
            </a:r>
          </a:p>
          <a:p>
            <a:pPr marL="0" indent="0" algn="ctr">
              <a:buNone/>
            </a:pPr>
            <a:r>
              <a:rPr lang="en-US" altLang="zh-CN" sz="4000" b="1" dirty="0">
                <a:solidFill>
                  <a:srgbClr val="174587"/>
                </a:solidFill>
              </a:rPr>
              <a:t>Q &amp; A</a:t>
            </a:r>
          </a:p>
          <a:p>
            <a:pPr marL="0" indent="0" algn="ctr">
              <a:buNone/>
            </a:pPr>
            <a:r>
              <a:rPr lang="en-US" altLang="zh-CN" sz="3200">
                <a:hlinkClick r:id="rId3"/>
              </a:rPr>
              <a:t>lihaoyu.scut@foxmail.com</a:t>
            </a:r>
          </a:p>
          <a:p>
            <a:pPr algn="ctr"/>
            <a:endParaRPr lang="en-US" altLang="zh-CN" sz="3200" dirty="0">
              <a:hlinkClick r:id="rId3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69FE22-2301-4DC9-99A2-04B78AB5D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71" y="1212342"/>
            <a:ext cx="2216658" cy="22166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687E2EEF-E885-4C4D-B575-401E43C6F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81" y="1594846"/>
            <a:ext cx="4281974" cy="1041386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5270" y="142875"/>
            <a:ext cx="11681460" cy="507365"/>
          </a:xfrm>
        </p:spPr>
        <p:txBody>
          <a:bodyPr/>
          <a:lstStyle/>
          <a:p>
            <a:r>
              <a:rPr lang="en-US" altLang="zh-CN"/>
              <a:t>Introduction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923F97-0D3D-47E2-B759-96492B867333}"/>
              </a:ext>
            </a:extLst>
          </p:cNvPr>
          <p:cNvSpPr/>
          <p:nvPr/>
        </p:nvSpPr>
        <p:spPr>
          <a:xfrm>
            <a:off x="255270" y="79355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CMBX10"/>
              </a:rPr>
              <a:t>Face Recognition</a:t>
            </a:r>
            <a:endParaRPr 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B0E14B-009D-4BB9-86F9-BA67F1F72BDE}"/>
              </a:ext>
            </a:extLst>
          </p:cNvPr>
          <p:cNvSpPr/>
          <p:nvPr/>
        </p:nvSpPr>
        <p:spPr>
          <a:xfrm>
            <a:off x="363464" y="270323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CMBX10"/>
              </a:rPr>
              <a:t>Person Re-ID</a:t>
            </a:r>
            <a:endParaRPr 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6CC3BB-F449-48D7-9E9E-F47273C21068}"/>
              </a:ext>
            </a:extLst>
          </p:cNvPr>
          <p:cNvSpPr/>
          <p:nvPr/>
        </p:nvSpPr>
        <p:spPr>
          <a:xfrm>
            <a:off x="259072" y="458641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CMBX10"/>
              </a:rPr>
              <a:t>Product Image Retrieval </a:t>
            </a:r>
            <a:endParaRPr 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D5E3D0F-DADE-4840-9766-AD20D29BDDB2}"/>
              </a:ext>
            </a:extLst>
          </p:cNvPr>
          <p:cNvSpPr/>
          <p:nvPr/>
        </p:nvSpPr>
        <p:spPr>
          <a:xfrm>
            <a:off x="517398" y="1199059"/>
            <a:ext cx="253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Image is basically aligned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BC0A28-2CB7-45E6-88AF-7238F3FFFC44}"/>
              </a:ext>
            </a:extLst>
          </p:cNvPr>
          <p:cNvSpPr/>
          <p:nvPr/>
        </p:nvSpPr>
        <p:spPr>
          <a:xfrm>
            <a:off x="5940681" y="1199059"/>
            <a:ext cx="284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Can be aligned via face prior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801EE2-C06C-4F41-8E77-8145D42FF0E4}"/>
              </a:ext>
            </a:extLst>
          </p:cNvPr>
          <p:cNvSpPr/>
          <p:nvPr/>
        </p:nvSpPr>
        <p:spPr>
          <a:xfrm>
            <a:off x="586480" y="2964574"/>
            <a:ext cx="253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Image is basically aligned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91920D-B5E9-49E1-9BD7-61CB36143BE4}"/>
              </a:ext>
            </a:extLst>
          </p:cNvPr>
          <p:cNvSpPr/>
          <p:nvPr/>
        </p:nvSpPr>
        <p:spPr>
          <a:xfrm>
            <a:off x="5934720" y="2961824"/>
            <a:ext cx="5395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Can be aligned and extract local features via boby prior 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95EED-9FCF-428C-B705-D16F48C6591D}"/>
              </a:ext>
            </a:extLst>
          </p:cNvPr>
          <p:cNvSpPr/>
          <p:nvPr/>
        </p:nvSpPr>
        <p:spPr>
          <a:xfrm>
            <a:off x="9940161" y="5031742"/>
            <a:ext cx="167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Difficult to align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10C675-5267-4C25-B340-B44A6F21F515}"/>
              </a:ext>
            </a:extLst>
          </p:cNvPr>
          <p:cNvSpPr/>
          <p:nvPr/>
        </p:nvSpPr>
        <p:spPr>
          <a:xfrm>
            <a:off x="586480" y="50034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Multi angles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BE28E7-09D2-4808-AD81-40C53A940AD8}"/>
              </a:ext>
            </a:extLst>
          </p:cNvPr>
          <p:cNvSpPr/>
          <p:nvPr/>
        </p:nvSpPr>
        <p:spPr>
          <a:xfrm>
            <a:off x="4279127" y="5038130"/>
            <a:ext cx="2130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Occlusion of product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469F5D-2F22-4C62-9A0F-26F6D121B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5" y="1634686"/>
            <a:ext cx="923925" cy="923925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F132E653-ADDE-4B26-B261-FD771E1B407B}"/>
              </a:ext>
            </a:extLst>
          </p:cNvPr>
          <p:cNvGrpSpPr/>
          <p:nvPr/>
        </p:nvGrpSpPr>
        <p:grpSpPr>
          <a:xfrm>
            <a:off x="1814534" y="1637594"/>
            <a:ext cx="2909194" cy="931636"/>
            <a:chOff x="2095305" y="1493918"/>
            <a:chExt cx="2909194" cy="931636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52CD5AB-DFF3-4BD6-BB34-21E9AEA93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095305" y="1493918"/>
              <a:ext cx="923925" cy="923925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3617452-C660-4151-861A-ED3D06D9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84138" y="1493918"/>
              <a:ext cx="923925" cy="923925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41285F50-AF97-4B7F-9B2C-318ED90EF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072970" y="1501629"/>
              <a:ext cx="923925" cy="923925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819C87A-DAC4-479B-985C-7065A75C830C}"/>
                </a:ext>
              </a:extLst>
            </p:cNvPr>
            <p:cNvCxnSpPr/>
            <p:nvPr/>
          </p:nvCxnSpPr>
          <p:spPr>
            <a:xfrm>
              <a:off x="2102909" y="1519839"/>
              <a:ext cx="2901590" cy="8429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566BFD1-7547-46AA-8C3E-7613AC0DB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305" y="1519839"/>
              <a:ext cx="2909194" cy="8432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8065A916-69DF-4AC8-8EBD-669FB08C9F8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6" y="3361329"/>
            <a:ext cx="889200" cy="890289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58D07A8F-7153-495C-8212-97CB8E1FEAF9}"/>
              </a:ext>
            </a:extLst>
          </p:cNvPr>
          <p:cNvGrpSpPr/>
          <p:nvPr/>
        </p:nvGrpSpPr>
        <p:grpSpPr>
          <a:xfrm>
            <a:off x="1741695" y="3336740"/>
            <a:ext cx="2982033" cy="924081"/>
            <a:chOff x="2095304" y="3325030"/>
            <a:chExt cx="2982033" cy="924081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5A946FA7-6DAA-4761-A26C-D314D24CA768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095849" y="3359366"/>
              <a:ext cx="889200" cy="890289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9DCFDB73-FA17-4514-A5FF-1983F201AF7C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142266" y="3356235"/>
              <a:ext cx="889200" cy="890289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A23DA4F5-349F-4B6B-B15B-A2B70417E9EF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88137" y="3325030"/>
              <a:ext cx="889200" cy="890289"/>
            </a:xfrm>
            <a:prstGeom prst="rect">
              <a:avLst/>
            </a:prstGeom>
          </p:spPr>
        </p:pic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2107219-277C-45DE-AA90-6466CAC1C709}"/>
                </a:ext>
              </a:extLst>
            </p:cNvPr>
            <p:cNvCxnSpPr/>
            <p:nvPr/>
          </p:nvCxnSpPr>
          <p:spPr>
            <a:xfrm>
              <a:off x="2122525" y="3387404"/>
              <a:ext cx="2901590" cy="8429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9A5A3A6-2CCF-4482-AE24-6FA86FB28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4921" y="3387404"/>
              <a:ext cx="2909194" cy="8432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1778A8AB-69A0-4CCB-9A96-E6B8EF448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048" y="3327101"/>
            <a:ext cx="4789423" cy="1308663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8C01F5E0-8B5A-4E9E-8E6D-B653C1173068}"/>
              </a:ext>
            </a:extLst>
          </p:cNvPr>
          <p:cNvSpPr/>
          <p:nvPr/>
        </p:nvSpPr>
        <p:spPr>
          <a:xfrm>
            <a:off x="7551088" y="5031742"/>
            <a:ext cx="14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Cross domain</a:t>
            </a:r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0B9D4CEA-66DF-4065-8724-AE758619D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35" y="5562456"/>
            <a:ext cx="842400" cy="73812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AC86D0E-1E54-47DF-BAA1-DBDAD58B1B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08" y="5501611"/>
            <a:ext cx="842400" cy="8424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063756B3-B277-40FC-9823-96D715C509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5308" y="5501422"/>
            <a:ext cx="842400" cy="8424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23A60BA3-E035-4050-BCC6-B4E722E0DCB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5002" y="5508416"/>
            <a:ext cx="754610" cy="8424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1D7643F6-2875-4D88-A56D-033EA4960AD9}"/>
              </a:ext>
            </a:extLst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28" y="5450444"/>
            <a:ext cx="874800" cy="8748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0373A9E5-DFE8-4E58-852D-302CF79B940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48" y="5463873"/>
            <a:ext cx="874800" cy="8748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CA7B5E1C-CFE1-4F92-871C-87EAAA1D282E}"/>
              </a:ext>
            </a:extLst>
          </p:cNvPr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59" y="5396097"/>
            <a:ext cx="874800" cy="8748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B78C678-1F91-40B6-B9C4-866CCDD7526C}"/>
              </a:ext>
            </a:extLst>
          </p:cNvPr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650" y="5396097"/>
            <a:ext cx="874800" cy="87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9E7DA9-6F88-4F14-9965-05B30027590D}"/>
              </a:ext>
            </a:extLst>
          </p:cNvPr>
          <p:cNvSpPr/>
          <p:nvPr/>
        </p:nvSpPr>
        <p:spPr>
          <a:xfrm>
            <a:off x="255270" y="91817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CMBX10"/>
              </a:rPr>
              <a:t>Essential and Key Points of Product Retrieval</a:t>
            </a:r>
            <a:endParaRPr 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C93A4E-CB88-4970-8395-480DB5EA19EA}"/>
              </a:ext>
            </a:extLst>
          </p:cNvPr>
          <p:cNvSpPr/>
          <p:nvPr/>
        </p:nvSpPr>
        <p:spPr>
          <a:xfrm>
            <a:off x="327116" y="254706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CMBX10"/>
              </a:rPr>
              <a:t>Proposed Method</a:t>
            </a:r>
            <a:endParaRPr lang="en-US" sz="2400" b="1" dirty="0">
              <a:solidFill>
                <a:srgbClr val="000000"/>
              </a:solidFill>
              <a:latin typeface="CMBX1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6AF422-6418-451A-B9DF-6CEE2BBB3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69" y="3017981"/>
            <a:ext cx="10955563" cy="35227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01A0718-42B8-4797-8867-46C74B67EE45}"/>
              </a:ext>
            </a:extLst>
          </p:cNvPr>
          <p:cNvSpPr/>
          <p:nvPr/>
        </p:nvSpPr>
        <p:spPr>
          <a:xfrm>
            <a:off x="3879532" y="1495425"/>
            <a:ext cx="1514475" cy="87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Data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1F3090-B71F-468D-AF63-B91DF706BC51}"/>
              </a:ext>
            </a:extLst>
          </p:cNvPr>
          <p:cNvSpPr/>
          <p:nvPr/>
        </p:nvSpPr>
        <p:spPr>
          <a:xfrm>
            <a:off x="7429500" y="1438161"/>
            <a:ext cx="1514475" cy="87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Model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0F104F-066B-449A-9403-6C508A00C031}"/>
              </a:ext>
            </a:extLst>
          </p:cNvPr>
          <p:cNvSpPr/>
          <p:nvPr/>
        </p:nvSpPr>
        <p:spPr>
          <a:xfrm>
            <a:off x="4141701" y="2316822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Dirty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289134-D582-447A-84B5-22324EBAD315}"/>
              </a:ext>
            </a:extLst>
          </p:cNvPr>
          <p:cNvSpPr/>
          <p:nvPr/>
        </p:nvSpPr>
        <p:spPr>
          <a:xfrm>
            <a:off x="1984818" y="1717633"/>
            <a:ext cx="1720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CMBX10"/>
              </a:rPr>
              <a:t>Essential Points 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FA06100-C77D-4AC9-8701-EE658DEEEEE0}"/>
              </a:ext>
            </a:extLst>
          </p:cNvPr>
          <p:cNvSpPr/>
          <p:nvPr/>
        </p:nvSpPr>
        <p:spPr>
          <a:xfrm>
            <a:off x="9046572" y="1692825"/>
            <a:ext cx="1227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CMBX10"/>
              </a:rPr>
              <a:t>Key Points </a:t>
            </a:r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044B325-1075-46CD-9B9D-F7B1A624B8E6}"/>
              </a:ext>
            </a:extLst>
          </p:cNvPr>
          <p:cNvSpPr/>
          <p:nvPr/>
        </p:nvSpPr>
        <p:spPr>
          <a:xfrm>
            <a:off x="5873251" y="1634335"/>
            <a:ext cx="1173479" cy="654051"/>
          </a:xfrm>
          <a:prstGeom prst="rightArrow">
            <a:avLst>
              <a:gd name="adj1" fmla="val 50000"/>
              <a:gd name="adj2" fmla="val 43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Lead to 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D4B95D-CC58-4279-9AB9-F02A4443E92B}"/>
              </a:ext>
            </a:extLst>
          </p:cNvPr>
          <p:cNvSpPr/>
          <p:nvPr/>
        </p:nvSpPr>
        <p:spPr>
          <a:xfrm>
            <a:off x="7452225" y="2288386"/>
            <a:ext cx="1704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Difficult to learn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Base architecture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9E7DA9-6F88-4F14-9965-05B30027590D}"/>
              </a:ext>
            </a:extLst>
          </p:cNvPr>
          <p:cNvSpPr/>
          <p:nvPr/>
        </p:nvSpPr>
        <p:spPr>
          <a:xfrm>
            <a:off x="255270" y="91817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CMBX10"/>
              </a:rPr>
              <a:t>CNN network backbone</a:t>
            </a:r>
            <a:endParaRPr 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C93A4E-CB88-4970-8395-480DB5EA19EA}"/>
              </a:ext>
            </a:extLst>
          </p:cNvPr>
          <p:cNvSpPr/>
          <p:nvPr/>
        </p:nvSpPr>
        <p:spPr>
          <a:xfrm>
            <a:off x="324938" y="207075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CMBX10"/>
              </a:rPr>
              <a:t>Pooling Methods</a:t>
            </a:r>
            <a:endParaRPr lang="en-US" sz="2400" b="1" dirty="0">
              <a:solidFill>
                <a:srgbClr val="000000"/>
              </a:solidFill>
              <a:latin typeface="CMBX1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091249C-8610-4837-B262-933A840AB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09099"/>
              </p:ext>
            </p:extLst>
          </p:nvPr>
        </p:nvGraphicFramePr>
        <p:xfrm>
          <a:off x="592686" y="1462345"/>
          <a:ext cx="820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103">
                  <a:extLst>
                    <a:ext uri="{9D8B030D-6E8A-4147-A177-3AD203B41FA5}">
                      <a16:colId xmlns:a16="http://schemas.microsoft.com/office/drawing/2014/main" val="613850736"/>
                    </a:ext>
                  </a:extLst>
                </a:gridCol>
                <a:gridCol w="2052103">
                  <a:extLst>
                    <a:ext uri="{9D8B030D-6E8A-4147-A177-3AD203B41FA5}">
                      <a16:colId xmlns:a16="http://schemas.microsoft.com/office/drawing/2014/main" val="3921222668"/>
                    </a:ext>
                  </a:extLst>
                </a:gridCol>
                <a:gridCol w="2052103">
                  <a:extLst>
                    <a:ext uri="{9D8B030D-6E8A-4147-A177-3AD203B41FA5}">
                      <a16:colId xmlns:a16="http://schemas.microsoft.com/office/drawing/2014/main" val="3821190743"/>
                    </a:ext>
                  </a:extLst>
                </a:gridCol>
                <a:gridCol w="2052103">
                  <a:extLst>
                    <a:ext uri="{9D8B030D-6E8A-4147-A177-3AD203B41FA5}">
                      <a16:colId xmlns:a16="http://schemas.microsoft.com/office/drawing/2014/main" val="3168203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</a:rPr>
                        <a:t>Resnet101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</a:rPr>
                        <a:t>SEResnet101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</a:rPr>
                        <a:t>SEResNext101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</a:rPr>
                        <a:t>DenseNet161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225991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4AB73D5F-F71C-4227-B917-E451273E0A04}"/>
              </a:ext>
            </a:extLst>
          </p:cNvPr>
          <p:cNvSpPr/>
          <p:nvPr/>
        </p:nvSpPr>
        <p:spPr>
          <a:xfrm>
            <a:off x="324938" y="465761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CMBX10"/>
              </a:rPr>
              <a:t>Whitening</a:t>
            </a:r>
            <a:endParaRPr lang="en-US" sz="2400" b="1" dirty="0">
              <a:solidFill>
                <a:srgbClr val="000000"/>
              </a:solidFill>
              <a:latin typeface="CMBX1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06AF190-D10C-42F9-8E50-4867E6702D39}"/>
              </a:ext>
            </a:extLst>
          </p:cNvPr>
          <p:cNvSpPr/>
          <p:nvPr/>
        </p:nvSpPr>
        <p:spPr>
          <a:xfrm>
            <a:off x="495040" y="2487829"/>
            <a:ext cx="9517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R-mac Pooling</a:t>
            </a:r>
          </a:p>
          <a:p>
            <a:r>
              <a:rPr lang="en-US" altLang="zh-CN">
                <a:solidFill>
                  <a:srgbClr val="000000"/>
                </a:solidFill>
              </a:rPr>
              <a:t>Equievalent toRegion of Interest (ROI) pooling [18] using a fixed rigid grid followed by a max pooling.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9477C42-3D2F-49BF-AD5F-5B738813CC87}"/>
              </a:ext>
            </a:extLst>
          </p:cNvPr>
          <p:cNvSpPr/>
          <p:nvPr/>
        </p:nvSpPr>
        <p:spPr>
          <a:xfrm>
            <a:off x="495040" y="3134160"/>
            <a:ext cx="99519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GeM Pooling</a:t>
            </a:r>
          </a:p>
          <a:p>
            <a:endParaRPr lang="en-US" altLang="zh-CN" b="1">
              <a:solidFill>
                <a:srgbClr val="000000"/>
              </a:solidFill>
            </a:endParaRPr>
          </a:p>
          <a:p>
            <a:endParaRPr lang="en-US" altLang="zh-CN" b="1">
              <a:solidFill>
                <a:srgbClr val="000000"/>
              </a:solidFill>
            </a:endParaRPr>
          </a:p>
          <a:p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Gem with a learnable pooling parameter pk results in approximately 2% higher than R-mac on evaluation.</a:t>
            </a:r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F274B7-AED2-4DA5-8471-656491EF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86" y="3483305"/>
            <a:ext cx="4366893" cy="6248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F96796B-DADC-46FF-A48B-1B714C03D5BD}"/>
              </a:ext>
            </a:extLst>
          </p:cNvPr>
          <p:cNvSpPr/>
          <p:nvPr/>
        </p:nvSpPr>
        <p:spPr>
          <a:xfrm>
            <a:off x="495040" y="4997559"/>
            <a:ext cx="37092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(1)PCA whitening</a:t>
            </a:r>
          </a:p>
          <a:p>
            <a:r>
              <a:rPr lang="en-US" altLang="zh-CN">
                <a:solidFill>
                  <a:srgbClr val="000000"/>
                </a:solidFill>
              </a:rPr>
              <a:t>(2)end-to-end whitening:Shifting + FC</a:t>
            </a:r>
          </a:p>
          <a:p>
            <a:r>
              <a:rPr lang="en-US" altLang="zh-CN">
                <a:solidFill>
                  <a:srgbClr val="000000"/>
                </a:solidFill>
              </a:rPr>
              <a:t>(3)Projections whitening</a:t>
            </a:r>
          </a:p>
          <a:p>
            <a:r>
              <a:rPr lang="en-US" altLang="zh-CN">
                <a:solidFill>
                  <a:srgbClr val="000000"/>
                </a:solidFill>
              </a:rPr>
              <a:t>Introduced to image retrieval in [1] 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08B02B-E05B-47EB-B91C-681AEA3A73C0}"/>
              </a:ext>
            </a:extLst>
          </p:cNvPr>
          <p:cNvSpPr/>
          <p:nvPr/>
        </p:nvSpPr>
        <p:spPr>
          <a:xfrm>
            <a:off x="107587" y="6436183"/>
            <a:ext cx="11829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NimbusRomNo9L-Regu"/>
              </a:rPr>
              <a:t>[1]Radenovi´c F, Tolias G, Chum O. Fine-tuning CNN Image Retrieval with No Human Annotation[J]. IEEE Transactions on Pattern Analysis and Machine Intelligence, 2017, PP(99):1-1.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772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 deal with the problems of dirty data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9E7DA9-6F88-4F14-9965-05B30027590D}"/>
              </a:ext>
            </a:extLst>
          </p:cNvPr>
          <p:cNvSpPr/>
          <p:nvPr/>
        </p:nvSpPr>
        <p:spPr>
          <a:xfrm>
            <a:off x="255270" y="91817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CMBX10"/>
              </a:rPr>
              <a:t>Data preprocessing</a:t>
            </a:r>
            <a:endParaRPr 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06AF190-D10C-42F9-8E50-4867E6702D39}"/>
              </a:ext>
            </a:extLst>
          </p:cNvPr>
          <p:cNvSpPr/>
          <p:nvPr/>
        </p:nvSpPr>
        <p:spPr>
          <a:xfrm>
            <a:off x="324938" y="1334318"/>
            <a:ext cx="9517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(1) Image preclassification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F7D2FB-140A-4EAE-9862-4962072DB6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" y="1735569"/>
            <a:ext cx="1192530" cy="11925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1C83E4-DBD4-4557-98A1-114EE58AF2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66" y="1628958"/>
            <a:ext cx="1293076" cy="129307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DFDF57A-7425-4D5A-B0AC-61CFF503F8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58841" y="1838292"/>
            <a:ext cx="970801" cy="10837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E879337-39C8-4022-B8E5-2E56BFED34B1}"/>
              </a:ext>
            </a:extLst>
          </p:cNvPr>
          <p:cNvSpPr/>
          <p:nvPr/>
        </p:nvSpPr>
        <p:spPr>
          <a:xfrm>
            <a:off x="5264920" y="1803624"/>
            <a:ext cx="1514475" cy="8786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classifier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9072763-7057-4441-9D5B-3D78FEBB0072}"/>
              </a:ext>
            </a:extLst>
          </p:cNvPr>
          <p:cNvSpPr/>
          <p:nvPr/>
        </p:nvSpPr>
        <p:spPr>
          <a:xfrm>
            <a:off x="4561442" y="2010337"/>
            <a:ext cx="485775" cy="546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F91F4FA3-5667-4E6F-9BEE-6FF056A63A69}"/>
              </a:ext>
            </a:extLst>
          </p:cNvPr>
          <p:cNvSpPr/>
          <p:nvPr/>
        </p:nvSpPr>
        <p:spPr>
          <a:xfrm>
            <a:off x="7031678" y="2002299"/>
            <a:ext cx="485775" cy="546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16F303D-98B0-452F-BF40-B790667E0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554103"/>
              </p:ext>
            </p:extLst>
          </p:nvPr>
        </p:nvGraphicFramePr>
        <p:xfrm>
          <a:off x="7769736" y="2060074"/>
          <a:ext cx="26772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28">
                  <a:extLst>
                    <a:ext uri="{9D8B030D-6E8A-4147-A177-3AD203B41FA5}">
                      <a16:colId xmlns:a16="http://schemas.microsoft.com/office/drawing/2014/main" val="920716944"/>
                    </a:ext>
                  </a:extLst>
                </a:gridCol>
                <a:gridCol w="892428">
                  <a:extLst>
                    <a:ext uri="{9D8B030D-6E8A-4147-A177-3AD203B41FA5}">
                      <a16:colId xmlns:a16="http://schemas.microsoft.com/office/drawing/2014/main" val="1779292370"/>
                    </a:ext>
                  </a:extLst>
                </a:gridCol>
                <a:gridCol w="892428">
                  <a:extLst>
                    <a:ext uri="{9D8B030D-6E8A-4147-A177-3AD203B41FA5}">
                      <a16:colId xmlns:a16="http://schemas.microsoft.com/office/drawing/2014/main" val="1041499945"/>
                    </a:ext>
                  </a:extLst>
                </a:gridCol>
              </a:tblGrid>
              <a:tr h="279691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clothes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bag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shoes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81276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63C4C363-FA1F-44F9-BD63-00A3877FDF55}"/>
              </a:ext>
            </a:extLst>
          </p:cNvPr>
          <p:cNvSpPr/>
          <p:nvPr/>
        </p:nvSpPr>
        <p:spPr>
          <a:xfrm>
            <a:off x="324938" y="3353787"/>
            <a:ext cx="612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(2) Shoes rotation to simulate that shoes have different angles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EAD9EC-7AAB-4EDE-99C8-87C98161F565}"/>
              </a:ext>
            </a:extLst>
          </p:cNvPr>
          <p:cNvSpPr/>
          <p:nvPr/>
        </p:nvSpPr>
        <p:spPr>
          <a:xfrm>
            <a:off x="290497" y="5003924"/>
            <a:ext cx="645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(3) Random erasing of clothes to simulate the occlusion of clothes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A8D63C8-49E0-4D80-B7E8-0515E0D3B72B}"/>
              </a:ext>
            </a:extLst>
          </p:cNvPr>
          <p:cNvSpPr/>
          <p:nvPr/>
        </p:nvSpPr>
        <p:spPr>
          <a:xfrm>
            <a:off x="2522579" y="3816196"/>
            <a:ext cx="1426979" cy="8786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Rotate 90,180,270 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40897A5-71B4-48D9-BFD2-7832D9CC4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45" y="3886463"/>
            <a:ext cx="842400" cy="738129"/>
          </a:xfrm>
          <a:prstGeom prst="rect">
            <a:avLst/>
          </a:prstGeom>
        </p:spPr>
      </p:pic>
      <p:sp>
        <p:nvSpPr>
          <p:cNvPr id="30" name="箭头: 右 29">
            <a:extLst>
              <a:ext uri="{FF2B5EF4-FFF2-40B4-BE49-F238E27FC236}">
                <a16:creationId xmlns:a16="http://schemas.microsoft.com/office/drawing/2014/main" id="{716E0A53-AE79-4A1F-AFE2-89DA8A7EF3F6}"/>
              </a:ext>
            </a:extLst>
          </p:cNvPr>
          <p:cNvSpPr/>
          <p:nvPr/>
        </p:nvSpPr>
        <p:spPr>
          <a:xfrm>
            <a:off x="1848224" y="4000512"/>
            <a:ext cx="485775" cy="546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A43A7B8D-9E12-447F-92D4-E77457E8D392}"/>
              </a:ext>
            </a:extLst>
          </p:cNvPr>
          <p:cNvSpPr/>
          <p:nvPr/>
        </p:nvSpPr>
        <p:spPr>
          <a:xfrm>
            <a:off x="4138138" y="3984342"/>
            <a:ext cx="485775" cy="546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17A7D3F-618F-4535-9F76-49AB13246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475502" y="3938599"/>
            <a:ext cx="842400" cy="73812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7F78D02-04D7-4452-A62E-5A9FE51D5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6748291" y="3938289"/>
            <a:ext cx="842400" cy="73812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2794F44-D474-401E-B8A6-139B2EA05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7930888" y="3938599"/>
            <a:ext cx="842400" cy="73812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498FE5F-D2A9-41AC-BD3F-8E4A6663B655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67" y="5565185"/>
            <a:ext cx="1265555" cy="111348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51E82D7-43F9-4A6F-9224-3376274737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40" y="5464435"/>
            <a:ext cx="1209857" cy="1209857"/>
          </a:xfrm>
          <a:prstGeom prst="rect">
            <a:avLst/>
          </a:prstGeom>
        </p:spPr>
      </p:pic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13540CEB-107C-4657-85E0-DAE25076B926}"/>
              </a:ext>
            </a:extLst>
          </p:cNvPr>
          <p:cNvSpPr/>
          <p:nvPr/>
        </p:nvSpPr>
        <p:spPr>
          <a:xfrm>
            <a:off x="2799084" y="5852316"/>
            <a:ext cx="938213" cy="4762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pairs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6CD3F6C0-3707-4EB3-854F-6635A13473C7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04" y="5565185"/>
            <a:ext cx="1209857" cy="1077816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id="{8F1B2D9C-0F45-4394-9349-42661A80AD55}"/>
              </a:ext>
            </a:extLst>
          </p:cNvPr>
          <p:cNvSpPr/>
          <p:nvPr/>
        </p:nvSpPr>
        <p:spPr>
          <a:xfrm>
            <a:off x="8651536" y="5750865"/>
            <a:ext cx="1056421" cy="546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erasing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A2988FA0-6B62-41A1-90C9-C3A0453253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36" y="4674696"/>
            <a:ext cx="1770578" cy="211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0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 deal with the problems of dirty data 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9E7DA9-6F88-4F14-9965-05B30027590D}"/>
              </a:ext>
            </a:extLst>
          </p:cNvPr>
          <p:cNvSpPr/>
          <p:nvPr/>
        </p:nvSpPr>
        <p:spPr>
          <a:xfrm>
            <a:off x="255270" y="918170"/>
            <a:ext cx="8396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CMBX10"/>
              </a:rPr>
              <a:t>Batch Pool Data Mining Triplet Loss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06AF190-D10C-42F9-8E50-4867E6702D39}"/>
              </a:ext>
            </a:extLst>
          </p:cNvPr>
          <p:cNvSpPr/>
          <p:nvPr/>
        </p:nvSpPr>
        <p:spPr>
          <a:xfrm>
            <a:off x="324938" y="1334318"/>
            <a:ext cx="9517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1) Triplet with OHNM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125816C-8EFA-4127-8C82-0137ABF7B123}"/>
              </a:ext>
            </a:extLst>
          </p:cNvPr>
          <p:cNvSpPr/>
          <p:nvPr/>
        </p:nvSpPr>
        <p:spPr>
          <a:xfrm>
            <a:off x="185601" y="3098049"/>
            <a:ext cx="9517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2) Triplet with Batch OHNM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9B615E5-0313-428F-B564-8B155B4B919A}"/>
              </a:ext>
            </a:extLst>
          </p:cNvPr>
          <p:cNvGrpSpPr/>
          <p:nvPr/>
        </p:nvGrpSpPr>
        <p:grpSpPr>
          <a:xfrm>
            <a:off x="227961" y="3552889"/>
            <a:ext cx="10316867" cy="588558"/>
            <a:chOff x="324938" y="3225787"/>
            <a:chExt cx="10316867" cy="588558"/>
          </a:xfrm>
        </p:grpSpPr>
        <p:graphicFrame>
          <p:nvGraphicFramePr>
            <p:cNvPr id="44" name="对象 43">
              <a:extLst>
                <a:ext uri="{FF2B5EF4-FFF2-40B4-BE49-F238E27FC236}">
                  <a16:creationId xmlns:a16="http://schemas.microsoft.com/office/drawing/2014/main" id="{C035ED34-A82F-4F5B-8AB3-5E835557F1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8794176"/>
                </p:ext>
              </p:extLst>
            </p:nvPr>
          </p:nvGraphicFramePr>
          <p:xfrm>
            <a:off x="324938" y="3225787"/>
            <a:ext cx="4171938" cy="515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" name="公式" r:id="rId4" imgW="3288960" imgH="406080" progId="Equation.3">
                    <p:embed/>
                  </p:oleObj>
                </mc:Choice>
                <mc:Fallback>
                  <p:oleObj name="公式" r:id="rId4" imgW="3288960" imgH="406080" progId="Equation.3">
                    <p:embed/>
                    <p:pic>
                      <p:nvPicPr>
                        <p:cNvPr id="50" name="对象 49">
                          <a:extLst>
                            <a:ext uri="{FF2B5EF4-FFF2-40B4-BE49-F238E27FC236}">
                              <a16:creationId xmlns:a16="http://schemas.microsoft.com/office/drawing/2014/main" id="{3C5D1774-0ED8-442B-87C1-1CC2FB7811D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4938" y="3225787"/>
                          <a:ext cx="4171938" cy="5154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>
              <a:extLst>
                <a:ext uri="{FF2B5EF4-FFF2-40B4-BE49-F238E27FC236}">
                  <a16:creationId xmlns:a16="http://schemas.microsoft.com/office/drawing/2014/main" id="{3EF23E26-A39A-485E-84F5-BBD574AB04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0375825"/>
                </p:ext>
              </p:extLst>
            </p:nvPr>
          </p:nvGraphicFramePr>
          <p:xfrm>
            <a:off x="4496876" y="3262148"/>
            <a:ext cx="3675697" cy="435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" name="公式" r:id="rId6" imgW="3111480" imgH="368280" progId="Equation.3">
                    <p:embed/>
                  </p:oleObj>
                </mc:Choice>
                <mc:Fallback>
                  <p:oleObj name="公式" r:id="rId6" imgW="3111480" imgH="368280" progId="Equation.3">
                    <p:embed/>
                    <p:pic>
                      <p:nvPicPr>
                        <p:cNvPr id="51" name="对象 50">
                          <a:extLst>
                            <a:ext uri="{FF2B5EF4-FFF2-40B4-BE49-F238E27FC236}">
                              <a16:creationId xmlns:a16="http://schemas.microsoft.com/office/drawing/2014/main" id="{A6053E91-37A8-4CF2-8B96-C676289485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96876" y="3262148"/>
                          <a:ext cx="3675697" cy="435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F3FB6E45-8D81-4E6A-BB01-8A67927CAD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4919265"/>
                </p:ext>
              </p:extLst>
            </p:nvPr>
          </p:nvGraphicFramePr>
          <p:xfrm>
            <a:off x="8395485" y="3282952"/>
            <a:ext cx="2046092" cy="356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6" name="公式" r:id="rId8" imgW="1384200" imgH="241200" progId="Equation.3">
                    <p:embed/>
                  </p:oleObj>
                </mc:Choice>
                <mc:Fallback>
                  <p:oleObj name="公式" r:id="rId8" imgW="1384200" imgH="241200" progId="Equation.3">
                    <p:embed/>
                    <p:pic>
                      <p:nvPicPr>
                        <p:cNvPr id="52" name="对象 51">
                          <a:extLst>
                            <a:ext uri="{FF2B5EF4-FFF2-40B4-BE49-F238E27FC236}">
                              <a16:creationId xmlns:a16="http://schemas.microsoft.com/office/drawing/2014/main" id="{21798075-73E5-4358-BD1C-B16BC9535E8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395485" y="3282952"/>
                          <a:ext cx="2046092" cy="3566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8BF73D-531F-4CC8-BAC8-5F51221361CC}"/>
                </a:ext>
              </a:extLst>
            </p:cNvPr>
            <p:cNvSpPr/>
            <p:nvPr/>
          </p:nvSpPr>
          <p:spPr>
            <a:xfrm>
              <a:off x="4496876" y="3225787"/>
              <a:ext cx="6144929" cy="5885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125994B-5905-4DB7-A3ED-CDA99B131A67}"/>
              </a:ext>
            </a:extLst>
          </p:cNvPr>
          <p:cNvGrpSpPr/>
          <p:nvPr/>
        </p:nvGrpSpPr>
        <p:grpSpPr>
          <a:xfrm>
            <a:off x="367298" y="1723870"/>
            <a:ext cx="4979765" cy="588558"/>
            <a:chOff x="367298" y="1723870"/>
            <a:chExt cx="4979765" cy="58855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B18D8B2-3282-4FAF-8AA8-9F1A7E582FB9}"/>
                </a:ext>
              </a:extLst>
            </p:cNvPr>
            <p:cNvGrpSpPr/>
            <p:nvPr/>
          </p:nvGrpSpPr>
          <p:grpSpPr>
            <a:xfrm>
              <a:off x="367298" y="1791533"/>
              <a:ext cx="4794290" cy="518557"/>
              <a:chOff x="367298" y="1791533"/>
              <a:chExt cx="4794290" cy="518557"/>
            </a:xfrm>
          </p:grpSpPr>
          <p:graphicFrame>
            <p:nvGraphicFramePr>
              <p:cNvPr id="35" name="对象 34">
                <a:extLst>
                  <a:ext uri="{FF2B5EF4-FFF2-40B4-BE49-F238E27FC236}">
                    <a16:creationId xmlns:a16="http://schemas.microsoft.com/office/drawing/2014/main" id="{11619859-3FC7-4558-8154-2DF0E398EC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7461409"/>
                  </p:ext>
                </p:extLst>
              </p:nvPr>
            </p:nvGraphicFramePr>
            <p:xfrm>
              <a:off x="367298" y="1791533"/>
              <a:ext cx="3192101" cy="5185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" name="公式" r:id="rId10" imgW="3288960" imgH="406080" progId="Equation.3">
                      <p:embed/>
                    </p:oleObj>
                  </mc:Choice>
                  <mc:Fallback>
                    <p:oleObj name="公式" r:id="rId10" imgW="3288960" imgH="406080" progId="Equation.3">
                      <p:embed/>
                      <p:pic>
                        <p:nvPicPr>
                          <p:cNvPr id="48" name="对象 47">
                            <a:extLst>
                              <a:ext uri="{FF2B5EF4-FFF2-40B4-BE49-F238E27FC236}">
                                <a16:creationId xmlns:a16="http://schemas.microsoft.com/office/drawing/2014/main" id="{D710E199-E6BA-44F6-9C18-2E9A66C32C8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67298" y="1791533"/>
                            <a:ext cx="3192101" cy="51855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对象 39">
                <a:extLst>
                  <a:ext uri="{FF2B5EF4-FFF2-40B4-BE49-F238E27FC236}">
                    <a16:creationId xmlns:a16="http://schemas.microsoft.com/office/drawing/2014/main" id="{5AF4C349-6108-4785-BDC6-4E70A0F7A7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52269"/>
                  </p:ext>
                </p:extLst>
              </p:nvPr>
            </p:nvGraphicFramePr>
            <p:xfrm>
              <a:off x="3745217" y="1820775"/>
              <a:ext cx="1416371" cy="3975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8" name="公式" r:id="rId12" imgW="1130040" imgH="241200" progId="Equation.3">
                      <p:embed/>
                    </p:oleObj>
                  </mc:Choice>
                  <mc:Fallback>
                    <p:oleObj name="公式" r:id="rId12" imgW="1130040" imgH="241200" progId="Equation.3">
                      <p:embed/>
                      <p:pic>
                        <p:nvPicPr>
                          <p:cNvPr id="49" name="对象 48">
                            <a:extLst>
                              <a:ext uri="{FF2B5EF4-FFF2-40B4-BE49-F238E27FC236}">
                                <a16:creationId xmlns:a16="http://schemas.microsoft.com/office/drawing/2014/main" id="{1A9FF8BD-E93E-4DB1-8CA2-DA4622D608A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745217" y="1820775"/>
                            <a:ext cx="1416371" cy="3975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30F8793-EAC4-492D-9F96-145EC05025CB}"/>
                </a:ext>
              </a:extLst>
            </p:cNvPr>
            <p:cNvSpPr/>
            <p:nvPr/>
          </p:nvSpPr>
          <p:spPr>
            <a:xfrm>
              <a:off x="3745217" y="1723870"/>
              <a:ext cx="1601846" cy="5885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9D97F8-71FA-4DE5-A764-B1C5F3FFF449}"/>
              </a:ext>
            </a:extLst>
          </p:cNvPr>
          <p:cNvGrpSpPr/>
          <p:nvPr/>
        </p:nvGrpSpPr>
        <p:grpSpPr>
          <a:xfrm>
            <a:off x="311286" y="5324718"/>
            <a:ext cx="10478566" cy="615112"/>
            <a:chOff x="163239" y="4658585"/>
            <a:chExt cx="10478566" cy="615112"/>
          </a:xfrm>
        </p:grpSpPr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DB8D5A45-2FF6-4E20-A92E-2242CC8B4D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3291324"/>
                </p:ext>
              </p:extLst>
            </p:nvPr>
          </p:nvGraphicFramePr>
          <p:xfrm>
            <a:off x="163239" y="4789247"/>
            <a:ext cx="3921022" cy="484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" name="公式" r:id="rId14" imgW="3288960" imgH="406080" progId="Equation.3">
                    <p:embed/>
                  </p:oleObj>
                </mc:Choice>
                <mc:Fallback>
                  <p:oleObj name="公式" r:id="rId14" imgW="3288960" imgH="406080" progId="Equation.3">
                    <p:embed/>
                    <p:pic>
                      <p:nvPicPr>
                        <p:cNvPr id="53" name="对象 52">
                          <a:extLst>
                            <a:ext uri="{FF2B5EF4-FFF2-40B4-BE49-F238E27FC236}">
                              <a16:creationId xmlns:a16="http://schemas.microsoft.com/office/drawing/2014/main" id="{54FAFC06-A70D-4BA9-8629-4A0F6297DDB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3239" y="4789247"/>
                          <a:ext cx="3921022" cy="484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extLst>
                <a:ext uri="{FF2B5EF4-FFF2-40B4-BE49-F238E27FC236}">
                  <a16:creationId xmlns:a16="http://schemas.microsoft.com/office/drawing/2014/main" id="{96C5A6FF-913F-45D4-B19A-BEA612F6B1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152625"/>
                </p:ext>
              </p:extLst>
            </p:nvPr>
          </p:nvGraphicFramePr>
          <p:xfrm>
            <a:off x="4186600" y="4789247"/>
            <a:ext cx="3854358" cy="456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" name="公式" r:id="rId15" imgW="3111480" imgH="368280" progId="Equation.3">
                    <p:embed/>
                  </p:oleObj>
                </mc:Choice>
                <mc:Fallback>
                  <p:oleObj name="公式" r:id="rId15" imgW="3111480" imgH="368280" progId="Equation.3">
                    <p:embed/>
                    <p:pic>
                      <p:nvPicPr>
                        <p:cNvPr id="54" name="对象 53">
                          <a:extLst>
                            <a:ext uri="{FF2B5EF4-FFF2-40B4-BE49-F238E27FC236}">
                              <a16:creationId xmlns:a16="http://schemas.microsoft.com/office/drawing/2014/main" id="{6EE94594-63EF-422B-B6D4-018C6E761AA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86600" y="4789247"/>
                          <a:ext cx="3854358" cy="4562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29A67CC7-ED0D-42E7-96B3-75696B9BEE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3364567"/>
                </p:ext>
              </p:extLst>
            </p:nvPr>
          </p:nvGraphicFramePr>
          <p:xfrm>
            <a:off x="8240648" y="4866046"/>
            <a:ext cx="2261761" cy="302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" name="公式" r:id="rId16" imgW="1803240" imgH="241200" progId="Equation.3">
                    <p:embed/>
                  </p:oleObj>
                </mc:Choice>
                <mc:Fallback>
                  <p:oleObj name="公式" r:id="rId16" imgW="1803240" imgH="241200" progId="Equation.3">
                    <p:embed/>
                    <p:pic>
                      <p:nvPicPr>
                        <p:cNvPr id="55" name="对象 54">
                          <a:extLst>
                            <a:ext uri="{FF2B5EF4-FFF2-40B4-BE49-F238E27FC236}">
                              <a16:creationId xmlns:a16="http://schemas.microsoft.com/office/drawing/2014/main" id="{C8B603DE-5DE1-4E5F-B10D-170F30614EF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240648" y="4866046"/>
                          <a:ext cx="2261761" cy="3026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119B370-072B-4B56-8D82-757C6650A87D}"/>
                </a:ext>
              </a:extLst>
            </p:cNvPr>
            <p:cNvSpPr/>
            <p:nvPr/>
          </p:nvSpPr>
          <p:spPr>
            <a:xfrm>
              <a:off x="4186600" y="4658585"/>
              <a:ext cx="6455205" cy="5885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6EADE302-DC40-427B-B25D-E5FDBEEE5EF0}"/>
              </a:ext>
            </a:extLst>
          </p:cNvPr>
          <p:cNvSpPr/>
          <p:nvPr/>
        </p:nvSpPr>
        <p:spPr>
          <a:xfrm>
            <a:off x="185601" y="4860360"/>
            <a:ext cx="9517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3) Triplet with Batch-Pool OHNM </a:t>
            </a:r>
            <a:r>
              <a:rPr lang="zh-CN" altLang="en-US" b="1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(our proposal)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C91F82-B10E-4420-9526-51020C151A85}"/>
              </a:ext>
            </a:extLst>
          </p:cNvPr>
          <p:cNvSpPr/>
          <p:nvPr/>
        </p:nvSpPr>
        <p:spPr>
          <a:xfrm>
            <a:off x="327943" y="2552678"/>
            <a:ext cx="10422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Hard negative sample is randomly sampled from all identities, it is difficult to generate effective hard triplets.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E56486-9074-4D21-9B09-75726D295A80}"/>
              </a:ext>
            </a:extLst>
          </p:cNvPr>
          <p:cNvSpPr/>
          <p:nvPr/>
        </p:nvSpPr>
        <p:spPr>
          <a:xfrm>
            <a:off x="311286" y="4199002"/>
            <a:ext cx="4247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Hard negative sample is found in the batch.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5B6B90-FE5C-426D-B640-0DFC0D0FC99A}"/>
              </a:ext>
            </a:extLst>
          </p:cNvPr>
          <p:cNvSpPr/>
          <p:nvPr/>
        </p:nvSpPr>
        <p:spPr>
          <a:xfrm>
            <a:off x="255270" y="6228297"/>
            <a:ext cx="1155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Hard negative sample is found in the batch with a data pool, generating more suitable hard negative samples.</a:t>
            </a:r>
          </a:p>
        </p:txBody>
      </p:sp>
    </p:spTree>
    <p:extLst>
      <p:ext uri="{BB962C8B-B14F-4D97-AF65-F5344CB8AC3E}">
        <p14:creationId xmlns:p14="http://schemas.microsoft.com/office/powerpoint/2010/main" val="367152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 improve the performance of network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9E7DA9-6F88-4F14-9965-05B30027590D}"/>
              </a:ext>
            </a:extLst>
          </p:cNvPr>
          <p:cNvSpPr/>
          <p:nvPr/>
        </p:nvSpPr>
        <p:spPr>
          <a:xfrm>
            <a:off x="255270" y="918170"/>
            <a:ext cx="8396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CMBX10"/>
              </a:rPr>
              <a:t>Single model boost - Stochastic Weight Averaging (SWA)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E56486-9074-4D21-9B09-75726D295A80}"/>
              </a:ext>
            </a:extLst>
          </p:cNvPr>
          <p:cNvSpPr/>
          <p:nvPr/>
        </p:nvSpPr>
        <p:spPr>
          <a:xfrm>
            <a:off x="255270" y="4442842"/>
            <a:ext cx="10221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(1)</a:t>
            </a:r>
            <a:r>
              <a:rPr lang="en-US" altLang="zh-CN"/>
              <a:t> It is applied in weight space and only require one single model in the final test, but it can result in better generalization</a:t>
            </a: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4E7CBFE-0137-4573-930C-263AE49AF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69" y="1857624"/>
            <a:ext cx="3269916" cy="21074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153516C-FF46-4627-BEB2-093B9ACF2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777" y="1765456"/>
            <a:ext cx="3398520" cy="2291765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5DD062B2-BCAD-4D3C-ACAA-9AE8D5347BB3}"/>
              </a:ext>
            </a:extLst>
          </p:cNvPr>
          <p:cNvSpPr/>
          <p:nvPr/>
        </p:nvSpPr>
        <p:spPr>
          <a:xfrm>
            <a:off x="255270" y="5179756"/>
            <a:ext cx="10221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(2)</a:t>
            </a:r>
            <a:r>
              <a:rPr lang="en-US" altLang="zh-CN"/>
              <a:t> model generated by SWA results in 2% better than the original model</a:t>
            </a: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7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 improve the performance of network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9E7DA9-6F88-4F14-9965-05B30027590D}"/>
              </a:ext>
            </a:extLst>
          </p:cNvPr>
          <p:cNvSpPr/>
          <p:nvPr/>
        </p:nvSpPr>
        <p:spPr>
          <a:xfrm>
            <a:off x="255270" y="918170"/>
            <a:ext cx="1059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CMBX10"/>
              </a:rPr>
              <a:t>Better model ensemble –Early-late Fusion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E56486-9074-4D21-9B09-75726D295A80}"/>
              </a:ext>
            </a:extLst>
          </p:cNvPr>
          <p:cNvSpPr/>
          <p:nvPr/>
        </p:nvSpPr>
        <p:spPr>
          <a:xfrm>
            <a:off x="255270" y="1490637"/>
            <a:ext cx="10221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/>
              <a:t>Early Fusion</a:t>
            </a:r>
          </a:p>
          <a:p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AAE18FC-908E-474F-88C9-4317AE5BD203}"/>
              </a:ext>
            </a:extLst>
          </p:cNvPr>
          <p:cNvGrpSpPr/>
          <p:nvPr/>
        </p:nvGrpSpPr>
        <p:grpSpPr>
          <a:xfrm>
            <a:off x="2433049" y="1942055"/>
            <a:ext cx="6240051" cy="805999"/>
            <a:chOff x="761231" y="1928433"/>
            <a:chExt cx="6240051" cy="80599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3FEB9BB-0AC3-46AB-8DDC-CD8D6353318F}"/>
                </a:ext>
              </a:extLst>
            </p:cNvPr>
            <p:cNvSpPr/>
            <p:nvPr/>
          </p:nvSpPr>
          <p:spPr>
            <a:xfrm>
              <a:off x="761231" y="1928433"/>
              <a:ext cx="1912300" cy="31933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Model 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5BDB787-6694-457B-B19A-91C8C19DC509}"/>
                </a:ext>
              </a:extLst>
            </p:cNvPr>
            <p:cNvSpPr/>
            <p:nvPr/>
          </p:nvSpPr>
          <p:spPr>
            <a:xfrm>
              <a:off x="761231" y="2415095"/>
              <a:ext cx="1912300" cy="31933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Model 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22FA112-AEE5-48FE-B332-55F531A660E1}"/>
                </a:ext>
              </a:extLst>
            </p:cNvPr>
            <p:cNvCxnSpPr/>
            <p:nvPr/>
          </p:nvCxnSpPr>
          <p:spPr>
            <a:xfrm>
              <a:off x="2769326" y="2088101"/>
              <a:ext cx="269965" cy="1596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66479F5-7A48-494C-9553-AC0BDE39A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9326" y="2415095"/>
              <a:ext cx="269965" cy="1973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流程图: 汇总连接 15">
              <a:extLst>
                <a:ext uri="{FF2B5EF4-FFF2-40B4-BE49-F238E27FC236}">
                  <a16:creationId xmlns:a16="http://schemas.microsoft.com/office/drawing/2014/main" id="{121F065D-4750-4C02-B95E-1A20BF93A66A}"/>
                </a:ext>
              </a:extLst>
            </p:cNvPr>
            <p:cNvSpPr/>
            <p:nvPr/>
          </p:nvSpPr>
          <p:spPr>
            <a:xfrm>
              <a:off x="3091542" y="2127212"/>
              <a:ext cx="444137" cy="444483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FE6F512-9FAA-44BC-819B-9D80426E7817}"/>
                </a:ext>
              </a:extLst>
            </p:cNvPr>
            <p:cNvCxnSpPr/>
            <p:nvPr/>
          </p:nvCxnSpPr>
          <p:spPr>
            <a:xfrm>
              <a:off x="3675017" y="2349453"/>
              <a:ext cx="5138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E528029-96A5-4AF7-A2F0-64E0482CDFA6}"/>
                </a:ext>
              </a:extLst>
            </p:cNvPr>
            <p:cNvSpPr/>
            <p:nvPr/>
          </p:nvSpPr>
          <p:spPr>
            <a:xfrm>
              <a:off x="4328161" y="1928433"/>
              <a:ext cx="1201781" cy="805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Calculate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Distance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685A0AC-6FB1-4765-9FCD-D2982BFC2DFA}"/>
                </a:ext>
              </a:extLst>
            </p:cNvPr>
            <p:cNvCxnSpPr/>
            <p:nvPr/>
          </p:nvCxnSpPr>
          <p:spPr>
            <a:xfrm>
              <a:off x="5673634" y="2331432"/>
              <a:ext cx="5138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C33E801-4DD7-4FD1-B4E4-92FB50C1B317}"/>
                </a:ext>
              </a:extLst>
            </p:cNvPr>
            <p:cNvSpPr txBox="1"/>
            <p:nvPr/>
          </p:nvSpPr>
          <p:spPr>
            <a:xfrm>
              <a:off x="6238766" y="2136968"/>
              <a:ext cx="762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Result</a:t>
              </a:r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95585EC-67C5-471C-814F-6CE6BEAB1912}"/>
              </a:ext>
            </a:extLst>
          </p:cNvPr>
          <p:cNvGrpSpPr/>
          <p:nvPr/>
        </p:nvGrpSpPr>
        <p:grpSpPr>
          <a:xfrm>
            <a:off x="2359357" y="3403547"/>
            <a:ext cx="7002567" cy="852317"/>
            <a:chOff x="761231" y="3155659"/>
            <a:chExt cx="7002567" cy="85231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010B41-F611-4550-960F-739201A8EF35}"/>
                </a:ext>
              </a:extLst>
            </p:cNvPr>
            <p:cNvSpPr/>
            <p:nvPr/>
          </p:nvSpPr>
          <p:spPr>
            <a:xfrm>
              <a:off x="761231" y="3172226"/>
              <a:ext cx="1912300" cy="31933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Model 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ABFC12-D9F1-4D4A-9DE4-FA963CEC13B5}"/>
                </a:ext>
              </a:extLst>
            </p:cNvPr>
            <p:cNvSpPr/>
            <p:nvPr/>
          </p:nvSpPr>
          <p:spPr>
            <a:xfrm>
              <a:off x="761231" y="3658888"/>
              <a:ext cx="1912300" cy="31933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Model 2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F4615763-A3D8-484B-80D7-29F393A5B98C}"/>
                </a:ext>
              </a:extLst>
            </p:cNvPr>
            <p:cNvCxnSpPr/>
            <p:nvPr/>
          </p:nvCxnSpPr>
          <p:spPr>
            <a:xfrm>
              <a:off x="2721428" y="3342533"/>
              <a:ext cx="5138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E2EF1DC-017C-4331-ADEE-DBE60D6656F8}"/>
                </a:ext>
              </a:extLst>
            </p:cNvPr>
            <p:cNvSpPr/>
            <p:nvPr/>
          </p:nvSpPr>
          <p:spPr>
            <a:xfrm>
              <a:off x="3300546" y="3201978"/>
              <a:ext cx="1201781" cy="805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Calculate</a:t>
              </a: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Distance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73BC1B9-9079-42E6-AFD6-9D9C74CB4AAC}"/>
                </a:ext>
              </a:extLst>
            </p:cNvPr>
            <p:cNvCxnSpPr/>
            <p:nvPr/>
          </p:nvCxnSpPr>
          <p:spPr>
            <a:xfrm>
              <a:off x="4598125" y="3331894"/>
              <a:ext cx="5138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9D84339-8925-4A98-9636-5CE9F1E9D55C}"/>
                </a:ext>
              </a:extLst>
            </p:cNvPr>
            <p:cNvSpPr txBox="1"/>
            <p:nvPr/>
          </p:nvSpPr>
          <p:spPr>
            <a:xfrm>
              <a:off x="7001282" y="3346660"/>
              <a:ext cx="762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Result</a:t>
              </a:r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228A272-8B31-408E-A92F-C6B5908B9724}"/>
                </a:ext>
              </a:extLst>
            </p:cNvPr>
            <p:cNvCxnSpPr/>
            <p:nvPr/>
          </p:nvCxnSpPr>
          <p:spPr>
            <a:xfrm>
              <a:off x="2721428" y="3818556"/>
              <a:ext cx="5138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0124AE4-51C5-4198-9460-9C57D96C8D13}"/>
                </a:ext>
              </a:extLst>
            </p:cNvPr>
            <p:cNvCxnSpPr/>
            <p:nvPr/>
          </p:nvCxnSpPr>
          <p:spPr>
            <a:xfrm>
              <a:off x="4598125" y="3819421"/>
              <a:ext cx="5138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46D700A-851F-45C3-B87B-92BD58E92993}"/>
                </a:ext>
              </a:extLst>
            </p:cNvPr>
            <p:cNvSpPr/>
            <p:nvPr/>
          </p:nvSpPr>
          <p:spPr>
            <a:xfrm>
              <a:off x="5242563" y="3155659"/>
              <a:ext cx="1201781" cy="805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CADFF186-5F0B-494E-A293-9DBA61C0E9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0679363"/>
                </p:ext>
              </p:extLst>
            </p:nvPr>
          </p:nvGraphicFramePr>
          <p:xfrm>
            <a:off x="5578937" y="3222905"/>
            <a:ext cx="735842" cy="764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公式" r:id="rId4" imgW="330120" imgH="342720" progId="Equation.3">
                    <p:embed/>
                  </p:oleObj>
                </mc:Choice>
                <mc:Fallback>
                  <p:oleObj name="公式" r:id="rId4" imgW="330120" imgH="342720" progId="Equation.3">
                    <p:embed/>
                    <p:pic>
                      <p:nvPicPr>
                        <p:cNvPr id="116" name="对象 115">
                          <a:extLst>
                            <a:ext uri="{FF2B5EF4-FFF2-40B4-BE49-F238E27FC236}">
                              <a16:creationId xmlns:a16="http://schemas.microsoft.com/office/drawing/2014/main" id="{23A601E6-17D6-4936-A087-C0113A68915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578937" y="3222905"/>
                          <a:ext cx="735842" cy="7641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26EE7C4-031F-4B6A-A446-E1B87F458AEC}"/>
                </a:ext>
              </a:extLst>
            </p:cNvPr>
            <p:cNvCxnSpPr/>
            <p:nvPr/>
          </p:nvCxnSpPr>
          <p:spPr>
            <a:xfrm>
              <a:off x="6444344" y="3527199"/>
              <a:ext cx="51380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1A72F0CB-8E03-4321-B4C7-1D30BA27D1CB}"/>
              </a:ext>
            </a:extLst>
          </p:cNvPr>
          <p:cNvSpPr/>
          <p:nvPr/>
        </p:nvSpPr>
        <p:spPr>
          <a:xfrm>
            <a:off x="263978" y="2792462"/>
            <a:ext cx="10221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(2) Late Fusion</a:t>
            </a:r>
          </a:p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EC47D4D-E09E-4AF2-837E-7587BB2D392C}"/>
              </a:ext>
            </a:extLst>
          </p:cNvPr>
          <p:cNvSpPr/>
          <p:nvPr/>
        </p:nvSpPr>
        <p:spPr>
          <a:xfrm>
            <a:off x="263978" y="4276425"/>
            <a:ext cx="10221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(2) Early-Late Fusion  (our proposal)</a:t>
            </a:r>
          </a:p>
          <a:p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198B9426-1BDC-4A97-9C28-B03D36064F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20" y="4713639"/>
            <a:ext cx="4312449" cy="2105735"/>
          </a:xfrm>
          <a:prstGeom prst="rect">
            <a:avLst/>
          </a:prstGeom>
        </p:spPr>
      </p:pic>
      <p:graphicFrame>
        <p:nvGraphicFramePr>
          <p:cNvPr id="156" name="表格 155">
            <a:extLst>
              <a:ext uri="{FF2B5EF4-FFF2-40B4-BE49-F238E27FC236}">
                <a16:creationId xmlns:a16="http://schemas.microsoft.com/office/drawing/2014/main" id="{A597D029-71BE-4C63-B840-96BCFDC9C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27722"/>
              </p:ext>
            </p:extLst>
          </p:nvPr>
        </p:nvGraphicFramePr>
        <p:xfrm>
          <a:off x="6615279" y="5345078"/>
          <a:ext cx="259061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720">
                  <a:extLst>
                    <a:ext uri="{9D8B030D-6E8A-4147-A177-3AD203B41FA5}">
                      <a16:colId xmlns:a16="http://schemas.microsoft.com/office/drawing/2014/main" val="1213027891"/>
                    </a:ext>
                  </a:extLst>
                </a:gridCol>
                <a:gridCol w="1305890">
                  <a:extLst>
                    <a:ext uri="{9D8B030D-6E8A-4147-A177-3AD203B41FA5}">
                      <a16:colId xmlns:a16="http://schemas.microsoft.com/office/drawing/2014/main" val="1984067911"/>
                    </a:ext>
                  </a:extLst>
                </a:gridCol>
              </a:tblGrid>
              <a:tr h="225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u="none" strike="noStrik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MAP@10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976560"/>
                  </a:ext>
                </a:extLst>
              </a:tr>
              <a:tr h="225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58.37</a:t>
                      </a:r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664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08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9E7DA9-6F88-4F14-9965-05B30027590D}"/>
              </a:ext>
            </a:extLst>
          </p:cNvPr>
          <p:cNvSpPr/>
          <p:nvPr/>
        </p:nvSpPr>
        <p:spPr>
          <a:xfrm>
            <a:off x="255270" y="918170"/>
            <a:ext cx="1059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  <a:latin typeface="CMBX10"/>
              </a:rPr>
              <a:t>Have we solved the problem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3724084-C1BF-46FC-BC09-6A27774C17FC}"/>
              </a:ext>
            </a:extLst>
          </p:cNvPr>
          <p:cNvSpPr/>
          <p:nvPr/>
        </p:nvSpPr>
        <p:spPr>
          <a:xfrm>
            <a:off x="2825432" y="1647765"/>
            <a:ext cx="1514475" cy="87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Data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97F4D3-CB5A-4331-A83A-270C4D1CEDED}"/>
              </a:ext>
            </a:extLst>
          </p:cNvPr>
          <p:cNvSpPr/>
          <p:nvPr/>
        </p:nvSpPr>
        <p:spPr>
          <a:xfrm>
            <a:off x="6375400" y="1590501"/>
            <a:ext cx="1514475" cy="87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Model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5752F60-C5BF-4753-9180-CA5D805F564D}"/>
              </a:ext>
            </a:extLst>
          </p:cNvPr>
          <p:cNvSpPr/>
          <p:nvPr/>
        </p:nvSpPr>
        <p:spPr>
          <a:xfrm>
            <a:off x="3151101" y="2469162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Dirty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6A7C084-0662-47DA-971E-235AF7BFA49A}"/>
              </a:ext>
            </a:extLst>
          </p:cNvPr>
          <p:cNvSpPr/>
          <p:nvPr/>
        </p:nvSpPr>
        <p:spPr>
          <a:xfrm>
            <a:off x="475387" y="1553693"/>
            <a:ext cx="172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CMBX10"/>
              </a:rPr>
              <a:t>Data Preprocess</a:t>
            </a: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8E96A4A-A4F5-47FE-A64C-99B2CDF2B6E9}"/>
              </a:ext>
            </a:extLst>
          </p:cNvPr>
          <p:cNvSpPr/>
          <p:nvPr/>
        </p:nvSpPr>
        <p:spPr>
          <a:xfrm>
            <a:off x="8735946" y="1553693"/>
            <a:ext cx="630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SWA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9224C03E-4E46-4212-B2E6-B0A08BE20152}"/>
              </a:ext>
            </a:extLst>
          </p:cNvPr>
          <p:cNvSpPr/>
          <p:nvPr/>
        </p:nvSpPr>
        <p:spPr>
          <a:xfrm>
            <a:off x="4819151" y="1786675"/>
            <a:ext cx="1173479" cy="654051"/>
          </a:xfrm>
          <a:prstGeom prst="rightArrow">
            <a:avLst>
              <a:gd name="adj1" fmla="val 50000"/>
              <a:gd name="adj2" fmla="val 43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Lead to </a:t>
            </a:r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2E9F16A-B43C-423B-B857-D17CA8ACD74E}"/>
              </a:ext>
            </a:extLst>
          </p:cNvPr>
          <p:cNvSpPr/>
          <p:nvPr/>
        </p:nvSpPr>
        <p:spPr>
          <a:xfrm>
            <a:off x="6398125" y="2440726"/>
            <a:ext cx="1704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Difficult to learn</a:t>
            </a:r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4FEC49E-DBB6-4593-95F6-B2A28A838F06}"/>
              </a:ext>
            </a:extLst>
          </p:cNvPr>
          <p:cNvSpPr/>
          <p:nvPr/>
        </p:nvSpPr>
        <p:spPr>
          <a:xfrm>
            <a:off x="315504" y="2088478"/>
            <a:ext cx="2030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CMBX10"/>
              </a:rPr>
              <a:t>Batch Pool Data</a:t>
            </a:r>
          </a:p>
          <a:p>
            <a:pPr algn="ctr"/>
            <a:r>
              <a:rPr lang="en-US" altLang="zh-CN" b="1">
                <a:solidFill>
                  <a:srgbClr val="000000"/>
                </a:solidFill>
                <a:latin typeface="CMBX10"/>
              </a:rPr>
              <a:t> Mining Triplet Loss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30343C3-AC01-4E9C-9640-804882D6D2E0}"/>
              </a:ext>
            </a:extLst>
          </p:cNvPr>
          <p:cNvSpPr/>
          <p:nvPr/>
        </p:nvSpPr>
        <p:spPr>
          <a:xfrm>
            <a:off x="8735946" y="2085849"/>
            <a:ext cx="173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</a:rPr>
              <a:t>Early-late fusion</a:t>
            </a:r>
            <a:endParaRPr lang="zh-CN" altLang="en-US" b="1">
              <a:solidFill>
                <a:srgbClr val="000000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D084675-EFD8-4A74-9616-6201D50279E4}"/>
              </a:ext>
            </a:extLst>
          </p:cNvPr>
          <p:cNvCxnSpPr/>
          <p:nvPr/>
        </p:nvCxnSpPr>
        <p:spPr>
          <a:xfrm>
            <a:off x="2200411" y="1786675"/>
            <a:ext cx="513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738C7B2-86F6-4FDA-8CBB-C70A58161D08}"/>
              </a:ext>
            </a:extLst>
          </p:cNvPr>
          <p:cNvCxnSpPr/>
          <p:nvPr/>
        </p:nvCxnSpPr>
        <p:spPr>
          <a:xfrm>
            <a:off x="2200411" y="2316918"/>
            <a:ext cx="513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E8DA42B-EFC7-4B4D-B197-F982ED9E1815}"/>
              </a:ext>
            </a:extLst>
          </p:cNvPr>
          <p:cNvCxnSpPr>
            <a:cxnSpLocks/>
          </p:cNvCxnSpPr>
          <p:nvPr/>
        </p:nvCxnSpPr>
        <p:spPr>
          <a:xfrm flipH="1">
            <a:off x="8183892" y="1799888"/>
            <a:ext cx="5520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56584A5-D0BA-4825-85CE-D19182B44A98}"/>
              </a:ext>
            </a:extLst>
          </p:cNvPr>
          <p:cNvCxnSpPr>
            <a:cxnSpLocks/>
          </p:cNvCxnSpPr>
          <p:nvPr/>
        </p:nvCxnSpPr>
        <p:spPr>
          <a:xfrm flipH="1">
            <a:off x="8183892" y="2270515"/>
            <a:ext cx="5520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F8B8000A-69F2-4822-B874-497D04A6A2A9}"/>
              </a:ext>
            </a:extLst>
          </p:cNvPr>
          <p:cNvSpPr/>
          <p:nvPr/>
        </p:nvSpPr>
        <p:spPr>
          <a:xfrm>
            <a:off x="7072926" y="2905261"/>
            <a:ext cx="26182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>
                <a:solidFill>
                  <a:srgbClr val="FF0000"/>
                </a:solidFill>
              </a:rPr>
              <a:t>Still </a:t>
            </a:r>
            <a:r>
              <a:rPr lang="zh-CN" altLang="en-US" sz="2200" b="1">
                <a:solidFill>
                  <a:srgbClr val="FF0000"/>
                </a:solidFill>
              </a:rPr>
              <a:t>time consuming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C117B9-B38B-469D-8ECE-85753C364091}"/>
              </a:ext>
            </a:extLst>
          </p:cNvPr>
          <p:cNvSpPr/>
          <p:nvPr/>
        </p:nvSpPr>
        <p:spPr>
          <a:xfrm>
            <a:off x="1083117" y="2900262"/>
            <a:ext cx="29921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/>
              <a:t> </a:t>
            </a:r>
            <a:r>
              <a:rPr lang="en-US" altLang="zh-CN" sz="2200" b="1">
                <a:solidFill>
                  <a:srgbClr val="FF0000"/>
                </a:solidFill>
              </a:rPr>
              <a:t>I</a:t>
            </a:r>
            <a:r>
              <a:rPr lang="zh-CN" altLang="en-US" sz="2200" b="1">
                <a:solidFill>
                  <a:srgbClr val="FF0000"/>
                </a:solidFill>
              </a:rPr>
              <a:t>s </a:t>
            </a:r>
            <a:r>
              <a:rPr lang="en-US" altLang="zh-CN" sz="2200" b="1">
                <a:solidFill>
                  <a:srgbClr val="FF0000"/>
                </a:solidFill>
              </a:rPr>
              <a:t>not</a:t>
            </a:r>
            <a:r>
              <a:rPr lang="zh-CN" altLang="en-US" sz="2200" b="1">
                <a:solidFill>
                  <a:srgbClr val="FF0000"/>
                </a:solidFill>
              </a:rPr>
              <a:t> solved in essence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0E5E0C1-6ACD-4381-B7D3-109933ACAB68}"/>
              </a:ext>
            </a:extLst>
          </p:cNvPr>
          <p:cNvSpPr/>
          <p:nvPr/>
        </p:nvSpPr>
        <p:spPr>
          <a:xfrm>
            <a:off x="255270" y="3788674"/>
            <a:ext cx="1059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rgbClr val="000000"/>
                </a:solidFill>
                <a:latin typeface="CMBX10"/>
              </a:rPr>
              <a:t>What we is still  d</a:t>
            </a:r>
            <a:r>
              <a:rPr lang="en-US" sz="2400" b="1">
                <a:solidFill>
                  <a:srgbClr val="000000"/>
                </a:solidFill>
                <a:latin typeface="CMBX10"/>
              </a:rPr>
              <a:t>oing 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15D93A7-8FA4-4AB3-AB0C-13197557C405}"/>
              </a:ext>
            </a:extLst>
          </p:cNvPr>
          <p:cNvSpPr/>
          <p:nvPr/>
        </p:nvSpPr>
        <p:spPr>
          <a:xfrm>
            <a:off x="377189" y="4385014"/>
            <a:ext cx="102211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/>
              <a:t>To solve the diversity of product image retrieval more theoretical.</a:t>
            </a:r>
          </a:p>
          <a:p>
            <a:endParaRPr lang="en-US" altLang="zh-CN"/>
          </a:p>
          <a:p>
            <a:r>
              <a:rPr lang="en-US" altLang="zh-CN"/>
              <a:t>(2) To make the retrieval network more robust and fast.  </a:t>
            </a:r>
          </a:p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1810</Words>
  <Application>Microsoft Macintosh PowerPoint</Application>
  <PresentationFormat>宽屏</PresentationFormat>
  <Paragraphs>144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宋体</vt:lpstr>
      <vt:lpstr>CMBX10</vt:lpstr>
      <vt:lpstr>NimbusRomNo9L-Regu</vt:lpstr>
      <vt:lpstr>Arial</vt:lpstr>
      <vt:lpstr>Calibri</vt:lpstr>
      <vt:lpstr>Calibri Light</vt:lpstr>
      <vt:lpstr>Times New Roman</vt:lpstr>
      <vt:lpstr>Office 主题</vt:lpstr>
      <vt:lpstr>公式</vt:lpstr>
      <vt:lpstr>Practical Tricks to Boost Network Performance for Product Image Retrieval</vt:lpstr>
      <vt:lpstr>Introduction</vt:lpstr>
      <vt:lpstr>Introduction</vt:lpstr>
      <vt:lpstr>Base architecture</vt:lpstr>
      <vt:lpstr>To deal with the problems of dirty data </vt:lpstr>
      <vt:lpstr>To deal with the problems of dirty data </vt:lpstr>
      <vt:lpstr>To improve the performance of network</vt:lpstr>
      <vt:lpstr>To improve the performance of network</vt:lpstr>
      <vt:lpstr>Summary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arlencai</dc:creator>
  <cp:lastModifiedBy>Microsoft Office 用户</cp:lastModifiedBy>
  <cp:revision>173</cp:revision>
  <dcterms:created xsi:type="dcterms:W3CDTF">2017-06-29T03:23:00Z</dcterms:created>
  <dcterms:modified xsi:type="dcterms:W3CDTF">2018-09-16T12:48:54Z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