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9" r:id="rId4"/>
    <p:sldId id="274" r:id="rId5"/>
    <p:sldId id="262" r:id="rId6"/>
    <p:sldId id="275" r:id="rId7"/>
    <p:sldId id="258" r:id="rId8"/>
    <p:sldId id="260" r:id="rId9"/>
    <p:sldId id="276" r:id="rId10"/>
    <p:sldId id="263" r:id="rId11"/>
    <p:sldId id="278" r:id="rId12"/>
    <p:sldId id="277" r:id="rId13"/>
    <p:sldId id="269" r:id="rId14"/>
    <p:sldId id="266" r:id="rId15"/>
    <p:sldId id="267" r:id="rId16"/>
    <p:sldId id="268" r:id="rId17"/>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63"/>
    <p:restoredTop sz="76799"/>
  </p:normalViewPr>
  <p:slideViewPr>
    <p:cSldViewPr snapToGrid="0">
      <p:cViewPr varScale="1">
        <p:scale>
          <a:sx n="85" d="100"/>
          <a:sy n="85" d="100"/>
        </p:scale>
        <p:origin x="9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C099C-BC58-3848-B96E-FA39C69204FF}" type="datetimeFigureOut">
              <a:rPr lang="en-CN" smtClean="0"/>
              <a:t>2022/12/10</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1C11A-0B71-3642-962D-7476CB923928}" type="slidenum">
              <a:rPr lang="en-CN" smtClean="0"/>
              <a:t>‹#›</a:t>
            </a:fld>
            <a:endParaRPr lang="en-CN"/>
          </a:p>
        </p:txBody>
      </p:sp>
    </p:spTree>
    <p:extLst>
      <p:ext uri="{BB962C8B-B14F-4D97-AF65-F5344CB8AC3E}">
        <p14:creationId xmlns:p14="http://schemas.microsoft.com/office/powerpoint/2010/main" val="3404433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TimesNewRomanPS"/>
              </a:rPr>
              <a:t>What I want to talk about here is how we can slowed down the rumor spreading by using Consensus mechanism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effectLst/>
              <a:latin typeface="TimesNewRomanP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TimesNewRomanPS"/>
              </a:rPr>
              <a:t>I am Guo Jiacheng and let’s begin.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effectLst/>
              <a:latin typeface="TimesNewRomanP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TimesNewRomanPS"/>
              </a:rPr>
              <a:t>Rumors has always been a rough topic since ancient time. With the development of social media, people like to post their thoughts and life details on the internet. But that cost misinformation on some topics. The outbreak of COVID-19 is an example. Such spread of misinformation is masking healthy behaviors and promoting erroneous practices that increase the spread of the virus. </a:t>
            </a:r>
            <a:endParaRPr lang="en-US" b="0" dirty="0"/>
          </a:p>
          <a:p>
            <a:endParaRPr lang="en-CN" b="0" dirty="0"/>
          </a:p>
        </p:txBody>
      </p:sp>
      <p:sp>
        <p:nvSpPr>
          <p:cNvPr id="4" name="Slide Number Placeholder 3"/>
          <p:cNvSpPr>
            <a:spLocks noGrp="1"/>
          </p:cNvSpPr>
          <p:nvPr>
            <p:ph type="sldNum" sz="quarter" idx="5"/>
          </p:nvPr>
        </p:nvSpPr>
        <p:spPr/>
        <p:txBody>
          <a:bodyPr/>
          <a:lstStyle/>
          <a:p>
            <a:fld id="{4341C11A-0B71-3642-962D-7476CB923928}" type="slidenum">
              <a:rPr lang="en-CN" smtClean="0"/>
              <a:t>1</a:t>
            </a:fld>
            <a:endParaRPr lang="en-CN"/>
          </a:p>
        </p:txBody>
      </p:sp>
    </p:spTree>
    <p:extLst>
      <p:ext uri="{BB962C8B-B14F-4D97-AF65-F5344CB8AC3E}">
        <p14:creationId xmlns:p14="http://schemas.microsoft.com/office/powerpoint/2010/main" val="1183701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So we move to design part</a:t>
            </a:r>
          </a:p>
          <a:p>
            <a:r>
              <a:rPr lang="en-US" b="0" i="0" u="none" strike="noStrike" dirty="0">
                <a:solidFill>
                  <a:srgbClr val="000000"/>
                </a:solidFill>
                <a:effectLst/>
                <a:latin typeface="-webkit-standard"/>
              </a:rPr>
              <a:t>The experiment is conducted by using Python programming language. </a:t>
            </a:r>
          </a:p>
          <a:p>
            <a:r>
              <a:rPr lang="en-US" b="0" i="0" u="none" strike="noStrike" dirty="0">
                <a:solidFill>
                  <a:srgbClr val="000000"/>
                </a:solidFill>
                <a:effectLst/>
                <a:latin typeface="-webkit-standard"/>
              </a:rPr>
              <a:t>It makes the implementation easier. And there are many packages that can help us to construct the code easily. </a:t>
            </a:r>
            <a:endParaRPr lang="en-CN" dirty="0"/>
          </a:p>
        </p:txBody>
      </p:sp>
      <p:sp>
        <p:nvSpPr>
          <p:cNvPr id="4" name="Slide Number Placeholder 3"/>
          <p:cNvSpPr>
            <a:spLocks noGrp="1"/>
          </p:cNvSpPr>
          <p:nvPr>
            <p:ph type="sldNum" sz="quarter" idx="5"/>
          </p:nvPr>
        </p:nvSpPr>
        <p:spPr/>
        <p:txBody>
          <a:bodyPr/>
          <a:lstStyle/>
          <a:p>
            <a:fld id="{4341C11A-0B71-3642-962D-7476CB923928}" type="slidenum">
              <a:rPr lang="en-CN" smtClean="0"/>
              <a:t>10</a:t>
            </a:fld>
            <a:endParaRPr lang="en-CN"/>
          </a:p>
        </p:txBody>
      </p:sp>
    </p:spTree>
    <p:extLst>
      <p:ext uri="{BB962C8B-B14F-4D97-AF65-F5344CB8AC3E}">
        <p14:creationId xmlns:p14="http://schemas.microsoft.com/office/powerpoint/2010/main" val="619395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First of all is rumor generating, there should be many messages that need to be identified. Here we use 100 messages. And due to the characteristic of the experiment, detailed information is not important. So we generate messages directly showing rumors and truth. The generated message are indicated by labels -1 and 1. -1 means rumors and 1 means true. </a:t>
            </a:r>
            <a:endParaRPr lang="en-US" dirty="0"/>
          </a:p>
          <a:p>
            <a:endParaRPr lang="en-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Then the users need to give their opinions on each message. People are diverse and they are familiar with different fields. They can give a more accurate response to agree or disagree with the information if they are familiar with the topic. But the proportion of topics that they know is limited. The majority of topics cannot be identified easily by them. So we assume that the decision user made for the topic is obeying Gaussian distribution. The most important is voting, the consensus mechanism we choose in this experiment is Proof-of-Stake. In this experiment, 10 users vote to have a consensus on whether the message is a rumor or not. So we can simply sum the users' decisions to imply group decisions.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After user generating the prediction on different messages, we set a threshold 0.7. User’s prediction above 0.7 can be same as labels. Rest value generated in gaussian distribution will assigned into sigmoid function and then classify them into -1 and 1 based on the sigmoid function output.</a:t>
            </a:r>
            <a:endParaRPr lang="en-US" dirty="0"/>
          </a:p>
          <a:p>
            <a:endParaRPr lang="en-CN" dirty="0"/>
          </a:p>
          <a:p>
            <a:endParaRPr lang="en-CN" dirty="0"/>
          </a:p>
          <a:p>
            <a:r>
              <a:rPr lang="en-CN" dirty="0"/>
              <a:t>So how to compare the design without consensus mechanism? We choose to use the prediction of one user as the group prediction, which is reasonable in these cases</a:t>
            </a:r>
          </a:p>
        </p:txBody>
      </p:sp>
      <p:sp>
        <p:nvSpPr>
          <p:cNvPr id="4" name="Slide Number Placeholder 3"/>
          <p:cNvSpPr>
            <a:spLocks noGrp="1"/>
          </p:cNvSpPr>
          <p:nvPr>
            <p:ph type="sldNum" sz="quarter" idx="5"/>
          </p:nvPr>
        </p:nvSpPr>
        <p:spPr/>
        <p:txBody>
          <a:bodyPr/>
          <a:lstStyle/>
          <a:p>
            <a:fld id="{4341C11A-0B71-3642-962D-7476CB923928}" type="slidenum">
              <a:rPr lang="en-CN" smtClean="0"/>
              <a:t>11</a:t>
            </a:fld>
            <a:endParaRPr lang="en-CN"/>
          </a:p>
        </p:txBody>
      </p:sp>
    </p:spTree>
    <p:extLst>
      <p:ext uri="{BB962C8B-B14F-4D97-AF65-F5344CB8AC3E}">
        <p14:creationId xmlns:p14="http://schemas.microsoft.com/office/powerpoint/2010/main" val="4223565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4341C11A-0B71-3642-962D-7476CB923928}" type="slidenum">
              <a:rPr lang="en-CN" smtClean="0"/>
              <a:t>12</a:t>
            </a:fld>
            <a:endParaRPr lang="en-CN"/>
          </a:p>
        </p:txBody>
      </p:sp>
    </p:spTree>
    <p:extLst>
      <p:ext uri="{BB962C8B-B14F-4D97-AF65-F5344CB8AC3E}">
        <p14:creationId xmlns:p14="http://schemas.microsoft.com/office/powerpoint/2010/main" val="2770396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This is the sample result of user prediction for no consensus mechanism. Here we choose the User_0 as the final prediction. As we can see here the first column is user_0</a:t>
            </a:r>
          </a:p>
          <a:p>
            <a:endParaRPr lang="en-CN" dirty="0"/>
          </a:p>
          <a:p>
            <a:r>
              <a:rPr lang="en-CN" dirty="0"/>
              <a:t>And on the top of the output is confusion matrix, which there will be a figure to contrast with the other result. </a:t>
            </a:r>
          </a:p>
          <a:p>
            <a:endParaRPr lang="en-CN" dirty="0"/>
          </a:p>
          <a:p>
            <a:r>
              <a:rPr lang="en-CN" dirty="0"/>
              <a:t>And foll</a:t>
            </a:r>
            <a:r>
              <a:rPr lang="en-US" dirty="0"/>
              <a:t>ow</a:t>
            </a:r>
            <a:r>
              <a:rPr lang="en-CN" dirty="0"/>
              <a:t>ing with precision, recall and f1-score, which represent the true positive proportion, true negative proportion and overall performance of the model.</a:t>
            </a:r>
          </a:p>
          <a:p>
            <a:r>
              <a:rPr lang="en-CN" dirty="0"/>
              <a:t>Here the precision is 0.5, recall value is 0.6 and f1-score is 0.55, all of the value indicate the performance is not good.</a:t>
            </a:r>
          </a:p>
        </p:txBody>
      </p:sp>
      <p:sp>
        <p:nvSpPr>
          <p:cNvPr id="4" name="Slide Number Placeholder 3"/>
          <p:cNvSpPr>
            <a:spLocks noGrp="1"/>
          </p:cNvSpPr>
          <p:nvPr>
            <p:ph type="sldNum" sz="quarter" idx="5"/>
          </p:nvPr>
        </p:nvSpPr>
        <p:spPr/>
        <p:txBody>
          <a:bodyPr/>
          <a:lstStyle/>
          <a:p>
            <a:fld id="{4341C11A-0B71-3642-962D-7476CB923928}" type="slidenum">
              <a:rPr lang="en-CN" smtClean="0"/>
              <a:t>13</a:t>
            </a:fld>
            <a:endParaRPr lang="en-CN"/>
          </a:p>
        </p:txBody>
      </p:sp>
    </p:spTree>
    <p:extLst>
      <p:ext uri="{BB962C8B-B14F-4D97-AF65-F5344CB8AC3E}">
        <p14:creationId xmlns:p14="http://schemas.microsoft.com/office/powerpoint/2010/main" val="997922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Then we check result with the consensus mechanism</a:t>
            </a:r>
          </a:p>
          <a:p>
            <a:endParaRPr lang="en-CN" dirty="0"/>
          </a:p>
          <a:p>
            <a:r>
              <a:rPr lang="en-US" dirty="0"/>
              <a:t>T</a:t>
            </a:r>
            <a:r>
              <a:rPr lang="en-CN" dirty="0"/>
              <a:t>he precision is 1.0, indicating that all the messages that are not rumor identified correctly in this case</a:t>
            </a:r>
          </a:p>
          <a:p>
            <a:r>
              <a:rPr lang="en-US" dirty="0"/>
              <a:t>T</a:t>
            </a:r>
            <a:r>
              <a:rPr lang="en-CN" dirty="0"/>
              <a:t>he recall value is 0.98, the large percentage of rumor detected</a:t>
            </a:r>
          </a:p>
          <a:p>
            <a:r>
              <a:rPr lang="en-CN" dirty="0"/>
              <a:t>The f1-score is 0.99, indicating the overall performance is good. Comparing with 0.55 in the previous slide, this result give us confidence to make a conclusion that consensus mechanism is feasible to detect and stop the rumor</a:t>
            </a:r>
          </a:p>
        </p:txBody>
      </p:sp>
      <p:sp>
        <p:nvSpPr>
          <p:cNvPr id="4" name="Slide Number Placeholder 3"/>
          <p:cNvSpPr>
            <a:spLocks noGrp="1"/>
          </p:cNvSpPr>
          <p:nvPr>
            <p:ph type="sldNum" sz="quarter" idx="5"/>
          </p:nvPr>
        </p:nvSpPr>
        <p:spPr/>
        <p:txBody>
          <a:bodyPr/>
          <a:lstStyle/>
          <a:p>
            <a:fld id="{4341C11A-0B71-3642-962D-7476CB923928}" type="slidenum">
              <a:rPr lang="en-CN" smtClean="0"/>
              <a:t>14</a:t>
            </a:fld>
            <a:endParaRPr lang="en-CN"/>
          </a:p>
        </p:txBody>
      </p:sp>
    </p:spTree>
    <p:extLst>
      <p:ext uri="{BB962C8B-B14F-4D97-AF65-F5344CB8AC3E}">
        <p14:creationId xmlns:p14="http://schemas.microsoft.com/office/powerpoint/2010/main" val="28704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NewRomanPSMT"/>
              </a:rPr>
              <a:t>Here are confusion matrix figures of previous two sample result.</a:t>
            </a:r>
          </a:p>
          <a:p>
            <a:endParaRPr lang="en-US" sz="1800" dirty="0">
              <a:effectLst/>
              <a:latin typeface="TimesNewRomanPSMT"/>
            </a:endParaRPr>
          </a:p>
          <a:p>
            <a:r>
              <a:rPr lang="en-US" sz="1800" dirty="0">
                <a:effectLst/>
                <a:latin typeface="TimesNewRomanPSMT"/>
              </a:rPr>
              <a:t>A confusion matrix, which is also known as an error matrix and is mostly used in Machine Learning Problems and especially in statistical classification. </a:t>
            </a:r>
          </a:p>
          <a:p>
            <a:r>
              <a:rPr lang="en-US" sz="1800" dirty="0">
                <a:effectLst/>
                <a:latin typeface="TimesNewRomanPSMT"/>
              </a:rPr>
              <a:t>This table can evaluate the performance when we use a consensus mechanism to limit the rumors spreading. </a:t>
            </a:r>
          </a:p>
          <a:p>
            <a:endParaRPr lang="en-US" sz="1800" dirty="0">
              <a:effectLst/>
              <a:latin typeface="TimesNewRomanPSMT"/>
            </a:endParaRPr>
          </a:p>
          <a:p>
            <a:r>
              <a:rPr lang="en-US" sz="1800" dirty="0">
                <a:effectLst/>
                <a:latin typeface="TimesNewRomanPSMT"/>
              </a:rPr>
              <a:t>Comparing the left hand side, the value in right hand side figure are more concentrate on (0, 0) and (1, 1), that indicate the right prediction the group of users made.</a:t>
            </a:r>
          </a:p>
        </p:txBody>
      </p:sp>
      <p:sp>
        <p:nvSpPr>
          <p:cNvPr id="4" name="Slide Number Placeholder 3"/>
          <p:cNvSpPr>
            <a:spLocks noGrp="1"/>
          </p:cNvSpPr>
          <p:nvPr>
            <p:ph type="sldNum" sz="quarter" idx="5"/>
          </p:nvPr>
        </p:nvSpPr>
        <p:spPr/>
        <p:txBody>
          <a:bodyPr/>
          <a:lstStyle/>
          <a:p>
            <a:fld id="{4341C11A-0B71-3642-962D-7476CB923928}" type="slidenum">
              <a:rPr lang="en-CN" smtClean="0"/>
              <a:t>15</a:t>
            </a:fld>
            <a:endParaRPr lang="en-CN"/>
          </a:p>
        </p:txBody>
      </p:sp>
    </p:spTree>
    <p:extLst>
      <p:ext uri="{BB962C8B-B14F-4D97-AF65-F5344CB8AC3E}">
        <p14:creationId xmlns:p14="http://schemas.microsoft.com/office/powerpoint/2010/main" val="3812866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As we mentioned before, the good performance of consensus mechanism in this problem indicate that it is feasible for us to implement the blockchain technology in rumor detection and prevention.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There will be some improvements to this experiment. For example, in reality, we cannot ask everyone to vote for a message, because that will cost lots of time and it has already spread. So the number of voting people should be limited. 3 or 4 well-known individuals might be a good choice. So the consensus mechanism might change to Proof-of-Stake and Proof-of-Authority. And implementing blockchain technology can be more practical than implementing a consensus mechanism. As we mentioned before, we can use the SIR model in the experiment, it also can be used for evaluating the performance of preventing rumor spreading.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So that's all I want to talk about the topic. Thanks for your listening.</a:t>
            </a:r>
            <a:endParaRPr lang="en-US" dirty="0"/>
          </a:p>
          <a:p>
            <a:endParaRPr lang="en-CN" dirty="0"/>
          </a:p>
        </p:txBody>
      </p:sp>
      <p:sp>
        <p:nvSpPr>
          <p:cNvPr id="4" name="Slide Number Placeholder 3"/>
          <p:cNvSpPr>
            <a:spLocks noGrp="1"/>
          </p:cNvSpPr>
          <p:nvPr>
            <p:ph type="sldNum" sz="quarter" idx="5"/>
          </p:nvPr>
        </p:nvSpPr>
        <p:spPr/>
        <p:txBody>
          <a:bodyPr/>
          <a:lstStyle/>
          <a:p>
            <a:fld id="{4341C11A-0B71-3642-962D-7476CB923928}" type="slidenum">
              <a:rPr lang="en-CN" smtClean="0"/>
              <a:t>16</a:t>
            </a:fld>
            <a:endParaRPr lang="en-CN"/>
          </a:p>
        </p:txBody>
      </p:sp>
    </p:spTree>
    <p:extLst>
      <p:ext uri="{BB962C8B-B14F-4D97-AF65-F5344CB8AC3E}">
        <p14:creationId xmlns:p14="http://schemas.microsoft.com/office/powerpoint/2010/main" val="387869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So Here is the structure I gonna talk about. Firstly, introduce the topic, Second, give the hypothesis and the main concept of the core idea. Then, there will be a introduction of experiment design</a:t>
            </a:r>
          </a:p>
          <a:p>
            <a:endParaRPr lang="en-CN" dirty="0"/>
          </a:p>
          <a:p>
            <a:r>
              <a:rPr lang="en-CN" dirty="0"/>
              <a:t>Finally, the result and conclusion</a:t>
            </a:r>
          </a:p>
        </p:txBody>
      </p:sp>
      <p:sp>
        <p:nvSpPr>
          <p:cNvPr id="4" name="Slide Number Placeholder 3"/>
          <p:cNvSpPr>
            <a:spLocks noGrp="1"/>
          </p:cNvSpPr>
          <p:nvPr>
            <p:ph type="sldNum" sz="quarter" idx="5"/>
          </p:nvPr>
        </p:nvSpPr>
        <p:spPr/>
        <p:txBody>
          <a:bodyPr/>
          <a:lstStyle/>
          <a:p>
            <a:fld id="{4341C11A-0B71-3642-962D-7476CB923928}" type="slidenum">
              <a:rPr lang="en-CN" smtClean="0"/>
              <a:t>2</a:t>
            </a:fld>
            <a:endParaRPr lang="en-CN"/>
          </a:p>
        </p:txBody>
      </p:sp>
    </p:spTree>
    <p:extLst>
      <p:ext uri="{BB962C8B-B14F-4D97-AF65-F5344CB8AC3E}">
        <p14:creationId xmlns:p14="http://schemas.microsoft.com/office/powerpoint/2010/main" val="2640096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Nowadays there are more channels for people to get news besides the news report and the official document.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Like Twitter, Facebook, Weibo, and all other social media platforms. They have become a place where the message could be delivered in a short time. More information means there will be more misinformation, especially when there is something bad happens. These messages will rapidly propagate to many people and might share the fear and create turbulence in society. </a:t>
            </a:r>
            <a:endParaRPr lang="en-US" dirty="0"/>
          </a:p>
          <a:p>
            <a:endParaRPr lang="en-CN" dirty="0"/>
          </a:p>
        </p:txBody>
      </p:sp>
      <p:sp>
        <p:nvSpPr>
          <p:cNvPr id="4" name="Slide Number Placeholder 3"/>
          <p:cNvSpPr>
            <a:spLocks noGrp="1"/>
          </p:cNvSpPr>
          <p:nvPr>
            <p:ph type="sldNum" sz="quarter" idx="5"/>
          </p:nvPr>
        </p:nvSpPr>
        <p:spPr/>
        <p:txBody>
          <a:bodyPr/>
          <a:lstStyle/>
          <a:p>
            <a:fld id="{4341C11A-0B71-3642-962D-7476CB923928}" type="slidenum">
              <a:rPr lang="en-CN" smtClean="0"/>
              <a:t>3</a:t>
            </a:fld>
            <a:endParaRPr lang="en-CN"/>
          </a:p>
        </p:txBody>
      </p:sp>
    </p:spTree>
    <p:extLst>
      <p:ext uri="{BB962C8B-B14F-4D97-AF65-F5344CB8AC3E}">
        <p14:creationId xmlns:p14="http://schemas.microsoft.com/office/powerpoint/2010/main" val="138050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4341C11A-0B71-3642-962D-7476CB923928}" type="slidenum">
              <a:rPr lang="en-CN" smtClean="0"/>
              <a:t>4</a:t>
            </a:fld>
            <a:endParaRPr lang="en-CN"/>
          </a:p>
        </p:txBody>
      </p:sp>
    </p:spTree>
    <p:extLst>
      <p:ext uri="{BB962C8B-B14F-4D97-AF65-F5344CB8AC3E}">
        <p14:creationId xmlns:p14="http://schemas.microsoft.com/office/powerpoint/2010/main" val="1184806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I think ______</a:t>
            </a:r>
          </a:p>
          <a:p>
            <a:r>
              <a:rPr lang="en-CN" dirty="0"/>
              <a:t>And the reason is ____voting ...</a:t>
            </a:r>
          </a:p>
        </p:txBody>
      </p:sp>
      <p:sp>
        <p:nvSpPr>
          <p:cNvPr id="4" name="Slide Number Placeholder 3"/>
          <p:cNvSpPr>
            <a:spLocks noGrp="1"/>
          </p:cNvSpPr>
          <p:nvPr>
            <p:ph type="sldNum" sz="quarter" idx="5"/>
          </p:nvPr>
        </p:nvSpPr>
        <p:spPr/>
        <p:txBody>
          <a:bodyPr/>
          <a:lstStyle/>
          <a:p>
            <a:fld id="{4341C11A-0B71-3642-962D-7476CB923928}" type="slidenum">
              <a:rPr lang="en-CN" smtClean="0"/>
              <a:t>5</a:t>
            </a:fld>
            <a:endParaRPr lang="en-CN"/>
          </a:p>
        </p:txBody>
      </p:sp>
    </p:spTree>
    <p:extLst>
      <p:ext uri="{BB962C8B-B14F-4D97-AF65-F5344CB8AC3E}">
        <p14:creationId xmlns:p14="http://schemas.microsoft.com/office/powerpoint/2010/main" val="219208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4341C11A-0B71-3642-962D-7476CB923928}" type="slidenum">
              <a:rPr lang="en-CN" smtClean="0"/>
              <a:t>6</a:t>
            </a:fld>
            <a:endParaRPr lang="en-CN"/>
          </a:p>
        </p:txBody>
      </p:sp>
    </p:spTree>
    <p:extLst>
      <p:ext uri="{BB962C8B-B14F-4D97-AF65-F5344CB8AC3E}">
        <p14:creationId xmlns:p14="http://schemas.microsoft.com/office/powerpoint/2010/main" val="1691810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For many years people focused on both modeling techniques and the avoidance mechanisms of rumor spreading.</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And recently there are some work considering the rumor spreading similar to the spreading of a virus or epidemic disease.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They have many similarities between rumors and virus and This model is much more practical than using stochastic process to simulate.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But it is a little bit complex for the topic like this. So I mentioned the work in the paper but not </a:t>
            </a:r>
            <a:r>
              <a:rPr lang="en-US" sz="1800" dirty="0" err="1">
                <a:effectLst/>
                <a:latin typeface="TimesNewRomanPSMT"/>
              </a:rPr>
              <a:t>gonna</a:t>
            </a:r>
            <a:r>
              <a:rPr lang="en-US" sz="1800" dirty="0">
                <a:effectLst/>
                <a:latin typeface="TimesNewRomanPSMT"/>
              </a:rPr>
              <a:t> give the details here. And there will not be any SIR model in the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Blockchain is one of the technologies implemented to prevention on rumors from spreading. It is well-known by Bitcoin, which was proposed to enable the decentralized digital currency </a:t>
            </a:r>
            <a:endParaRPr lang="en-US" dirty="0"/>
          </a:p>
          <a:p>
            <a:r>
              <a:rPr lang="en-CN" dirty="0"/>
              <a:t>So I decide to let the bitcoin symbol represent blockchain here.</a:t>
            </a:r>
          </a:p>
          <a:p>
            <a:endParaRPr lang="en-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The concept of blockchain is important. The core algorithm is the consensus mechanism.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C4C4C"/>
                </a:solidFill>
                <a:effectLst/>
                <a:latin typeface="system-ui"/>
              </a:rPr>
              <a:t>By consensus, we mean that a general agreement has been reached</a:t>
            </a:r>
            <a:r>
              <a:rPr lang="en-US" sz="1800" b="0" i="0" dirty="0">
                <a:solidFill>
                  <a:srgbClr val="4C4C4C"/>
                </a:solidFill>
                <a:effectLst/>
                <a:latin typeface="TimesNewRomanPSMT"/>
              </a:rPr>
              <a:t>. People have agreement in order to do jobs in the same direction, such as select a movie and watch together.</a:t>
            </a:r>
            <a:endParaRPr lang="en-US" dirty="0"/>
          </a:p>
          <a:p>
            <a:endParaRPr lang="en-CN" dirty="0"/>
          </a:p>
        </p:txBody>
      </p:sp>
      <p:sp>
        <p:nvSpPr>
          <p:cNvPr id="4" name="Slide Number Placeholder 3"/>
          <p:cNvSpPr>
            <a:spLocks noGrp="1"/>
          </p:cNvSpPr>
          <p:nvPr>
            <p:ph type="sldNum" sz="quarter" idx="5"/>
          </p:nvPr>
        </p:nvSpPr>
        <p:spPr/>
        <p:txBody>
          <a:bodyPr/>
          <a:lstStyle/>
          <a:p>
            <a:fld id="{4341C11A-0B71-3642-962D-7476CB923928}" type="slidenum">
              <a:rPr lang="en-CN" smtClean="0"/>
              <a:t>7</a:t>
            </a:fld>
            <a:endParaRPr lang="en-CN"/>
          </a:p>
        </p:txBody>
      </p:sp>
    </p:spTree>
    <p:extLst>
      <p:ext uri="{BB962C8B-B14F-4D97-AF65-F5344CB8AC3E}">
        <p14:creationId xmlns:p14="http://schemas.microsoft.com/office/powerpoint/2010/main" val="2470637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There are plenty kind of consensus mechanisms for now. Bitcoin uses Proof-of-Work (</a:t>
            </a:r>
            <a:r>
              <a:rPr lang="en-US" sz="1800" dirty="0" err="1">
                <a:effectLst/>
                <a:latin typeface="TimesNewRomanPSMT"/>
              </a:rPr>
              <a:t>PoW</a:t>
            </a:r>
            <a:r>
              <a:rPr lang="en-US" sz="1800" dirty="0">
                <a:effectLst/>
                <a:latin typeface="TimesNewRomanPSMT"/>
              </a:rPr>
              <a:t>). Other consensus mechanisms are Proof-of-Stake (</a:t>
            </a:r>
            <a:r>
              <a:rPr lang="en-US" sz="1800" dirty="0" err="1">
                <a:effectLst/>
                <a:latin typeface="TimesNewRomanPSMT"/>
              </a:rPr>
              <a:t>PoS</a:t>
            </a:r>
            <a:r>
              <a:rPr lang="en-US" sz="1800" dirty="0">
                <a:effectLst/>
                <a:latin typeface="TimesNewRomanPSMT"/>
              </a:rPr>
              <a:t>), Proof-of-Activity, Proof-of-Authority, Proof-of- History, Proof-of-Importance and etc. </a:t>
            </a:r>
            <a:endParaRPr lang="en-US" dirty="0"/>
          </a:p>
          <a:p>
            <a:endParaRPr lang="en-CN" dirty="0"/>
          </a:p>
        </p:txBody>
      </p:sp>
      <p:sp>
        <p:nvSpPr>
          <p:cNvPr id="4" name="Slide Number Placeholder 3"/>
          <p:cNvSpPr>
            <a:spLocks noGrp="1"/>
          </p:cNvSpPr>
          <p:nvPr>
            <p:ph type="sldNum" sz="quarter" idx="5"/>
          </p:nvPr>
        </p:nvSpPr>
        <p:spPr/>
        <p:txBody>
          <a:bodyPr/>
          <a:lstStyle/>
          <a:p>
            <a:fld id="{4341C11A-0B71-3642-962D-7476CB923928}" type="slidenum">
              <a:rPr lang="en-CN" smtClean="0"/>
              <a:t>8</a:t>
            </a:fld>
            <a:endParaRPr lang="en-CN"/>
          </a:p>
        </p:txBody>
      </p:sp>
    </p:spTree>
    <p:extLst>
      <p:ext uri="{BB962C8B-B14F-4D97-AF65-F5344CB8AC3E}">
        <p14:creationId xmlns:p14="http://schemas.microsoft.com/office/powerpoint/2010/main" val="1036721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4341C11A-0B71-3642-962D-7476CB923928}" type="slidenum">
              <a:rPr lang="en-CN" smtClean="0"/>
              <a:t>9</a:t>
            </a:fld>
            <a:endParaRPr lang="en-CN"/>
          </a:p>
        </p:txBody>
      </p:sp>
    </p:spTree>
    <p:extLst>
      <p:ext uri="{BB962C8B-B14F-4D97-AF65-F5344CB8AC3E}">
        <p14:creationId xmlns:p14="http://schemas.microsoft.com/office/powerpoint/2010/main" val="2538845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A412-AEBA-85C3-B0E8-505F329FFA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348D1FB2-6F39-6FD9-73E2-C0CA0F2CB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CDC3469D-B074-1E0E-3246-682DDE539B56}"/>
              </a:ext>
            </a:extLst>
          </p:cNvPr>
          <p:cNvSpPr>
            <a:spLocks noGrp="1"/>
          </p:cNvSpPr>
          <p:nvPr>
            <p:ph type="dt" sz="half" idx="10"/>
          </p:nvPr>
        </p:nvSpPr>
        <p:spPr/>
        <p:txBody>
          <a:bodyPr/>
          <a:lstStyle/>
          <a:p>
            <a:fld id="{64918FBE-34F2-D64F-BC9A-CB571E0165AF}" type="datetimeFigureOut">
              <a:rPr lang="en-CN" smtClean="0"/>
              <a:t>2022/12/10</a:t>
            </a:fld>
            <a:endParaRPr lang="en-CN"/>
          </a:p>
        </p:txBody>
      </p:sp>
      <p:sp>
        <p:nvSpPr>
          <p:cNvPr id="5" name="Footer Placeholder 4">
            <a:extLst>
              <a:ext uri="{FF2B5EF4-FFF2-40B4-BE49-F238E27FC236}">
                <a16:creationId xmlns:a16="http://schemas.microsoft.com/office/drawing/2014/main" id="{75A0CB78-456E-A135-0CB3-A0B6454FADA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8F29E1F-0AFC-B94E-2AA1-942AAF15A8DE}"/>
              </a:ext>
            </a:extLst>
          </p:cNvPr>
          <p:cNvSpPr>
            <a:spLocks noGrp="1"/>
          </p:cNvSpPr>
          <p:nvPr>
            <p:ph type="sldNum" sz="quarter" idx="12"/>
          </p:nvPr>
        </p:nvSpPr>
        <p:spPr/>
        <p:txBody>
          <a:bodyPr/>
          <a:lstStyle/>
          <a:p>
            <a:fld id="{AA07C200-A6F9-D744-8DA4-EDB8F7129338}" type="slidenum">
              <a:rPr lang="en-CN" smtClean="0"/>
              <a:t>‹#›</a:t>
            </a:fld>
            <a:endParaRPr lang="en-CN"/>
          </a:p>
        </p:txBody>
      </p:sp>
    </p:spTree>
    <p:extLst>
      <p:ext uri="{BB962C8B-B14F-4D97-AF65-F5344CB8AC3E}">
        <p14:creationId xmlns:p14="http://schemas.microsoft.com/office/powerpoint/2010/main" val="1270604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CEF1-72C0-1AA4-43DF-4E90CAD8A9FE}"/>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7831299B-8D46-355B-772D-3F74C323EA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DC37B3B0-ADE7-ADCD-2713-A3E1545EA517}"/>
              </a:ext>
            </a:extLst>
          </p:cNvPr>
          <p:cNvSpPr>
            <a:spLocks noGrp="1"/>
          </p:cNvSpPr>
          <p:nvPr>
            <p:ph type="dt" sz="half" idx="10"/>
          </p:nvPr>
        </p:nvSpPr>
        <p:spPr/>
        <p:txBody>
          <a:bodyPr/>
          <a:lstStyle/>
          <a:p>
            <a:fld id="{64918FBE-34F2-D64F-BC9A-CB571E0165AF}" type="datetimeFigureOut">
              <a:rPr lang="en-CN" smtClean="0"/>
              <a:t>2022/12/10</a:t>
            </a:fld>
            <a:endParaRPr lang="en-CN"/>
          </a:p>
        </p:txBody>
      </p:sp>
      <p:sp>
        <p:nvSpPr>
          <p:cNvPr id="5" name="Footer Placeholder 4">
            <a:extLst>
              <a:ext uri="{FF2B5EF4-FFF2-40B4-BE49-F238E27FC236}">
                <a16:creationId xmlns:a16="http://schemas.microsoft.com/office/drawing/2014/main" id="{18208AF3-E1FE-0643-6B33-12A1C9FCCBAE}"/>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EF8DD7D1-7BA1-C389-96D6-4E7F57D40AEC}"/>
              </a:ext>
            </a:extLst>
          </p:cNvPr>
          <p:cNvSpPr>
            <a:spLocks noGrp="1"/>
          </p:cNvSpPr>
          <p:nvPr>
            <p:ph type="sldNum" sz="quarter" idx="12"/>
          </p:nvPr>
        </p:nvSpPr>
        <p:spPr/>
        <p:txBody>
          <a:bodyPr/>
          <a:lstStyle/>
          <a:p>
            <a:fld id="{AA07C200-A6F9-D744-8DA4-EDB8F7129338}" type="slidenum">
              <a:rPr lang="en-CN" smtClean="0"/>
              <a:t>‹#›</a:t>
            </a:fld>
            <a:endParaRPr lang="en-CN"/>
          </a:p>
        </p:txBody>
      </p:sp>
    </p:spTree>
    <p:extLst>
      <p:ext uri="{BB962C8B-B14F-4D97-AF65-F5344CB8AC3E}">
        <p14:creationId xmlns:p14="http://schemas.microsoft.com/office/powerpoint/2010/main" val="149221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79CCE1-BA5D-0F69-4B69-A027D9500D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54FD19DE-E00F-F136-6813-6FA60ACD87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7561E92-5DF0-FE5E-D75F-B7634A3ADFAC}"/>
              </a:ext>
            </a:extLst>
          </p:cNvPr>
          <p:cNvSpPr>
            <a:spLocks noGrp="1"/>
          </p:cNvSpPr>
          <p:nvPr>
            <p:ph type="dt" sz="half" idx="10"/>
          </p:nvPr>
        </p:nvSpPr>
        <p:spPr/>
        <p:txBody>
          <a:bodyPr/>
          <a:lstStyle/>
          <a:p>
            <a:fld id="{64918FBE-34F2-D64F-BC9A-CB571E0165AF}" type="datetimeFigureOut">
              <a:rPr lang="en-CN" smtClean="0"/>
              <a:t>2022/12/10</a:t>
            </a:fld>
            <a:endParaRPr lang="en-CN"/>
          </a:p>
        </p:txBody>
      </p:sp>
      <p:sp>
        <p:nvSpPr>
          <p:cNvPr id="5" name="Footer Placeholder 4">
            <a:extLst>
              <a:ext uri="{FF2B5EF4-FFF2-40B4-BE49-F238E27FC236}">
                <a16:creationId xmlns:a16="http://schemas.microsoft.com/office/drawing/2014/main" id="{C5C95317-ECA7-D71D-A87D-363CB0F4715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E822B219-0AB3-ACF3-BAA4-96ED78F8E486}"/>
              </a:ext>
            </a:extLst>
          </p:cNvPr>
          <p:cNvSpPr>
            <a:spLocks noGrp="1"/>
          </p:cNvSpPr>
          <p:nvPr>
            <p:ph type="sldNum" sz="quarter" idx="12"/>
          </p:nvPr>
        </p:nvSpPr>
        <p:spPr/>
        <p:txBody>
          <a:bodyPr/>
          <a:lstStyle/>
          <a:p>
            <a:fld id="{AA07C200-A6F9-D744-8DA4-EDB8F7129338}" type="slidenum">
              <a:rPr lang="en-CN" smtClean="0"/>
              <a:t>‹#›</a:t>
            </a:fld>
            <a:endParaRPr lang="en-CN"/>
          </a:p>
        </p:txBody>
      </p:sp>
    </p:spTree>
    <p:extLst>
      <p:ext uri="{BB962C8B-B14F-4D97-AF65-F5344CB8AC3E}">
        <p14:creationId xmlns:p14="http://schemas.microsoft.com/office/powerpoint/2010/main" val="126816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7659-1A76-43CC-4598-0B0E3BDB475A}"/>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244DA52-8445-83D8-FF45-CA7599D097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E1E50652-C1B1-51ED-9CF0-ED56EEE746FA}"/>
              </a:ext>
            </a:extLst>
          </p:cNvPr>
          <p:cNvSpPr>
            <a:spLocks noGrp="1"/>
          </p:cNvSpPr>
          <p:nvPr>
            <p:ph type="dt" sz="half" idx="10"/>
          </p:nvPr>
        </p:nvSpPr>
        <p:spPr/>
        <p:txBody>
          <a:bodyPr/>
          <a:lstStyle/>
          <a:p>
            <a:fld id="{64918FBE-34F2-D64F-BC9A-CB571E0165AF}" type="datetimeFigureOut">
              <a:rPr lang="en-CN" smtClean="0"/>
              <a:t>2022/12/10</a:t>
            </a:fld>
            <a:endParaRPr lang="en-CN"/>
          </a:p>
        </p:txBody>
      </p:sp>
      <p:sp>
        <p:nvSpPr>
          <p:cNvPr id="5" name="Footer Placeholder 4">
            <a:extLst>
              <a:ext uri="{FF2B5EF4-FFF2-40B4-BE49-F238E27FC236}">
                <a16:creationId xmlns:a16="http://schemas.microsoft.com/office/drawing/2014/main" id="{ADCD360B-7CAA-0319-D069-30B9B5F5A5E3}"/>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8912904F-936E-EA68-0F05-FD8446852F98}"/>
              </a:ext>
            </a:extLst>
          </p:cNvPr>
          <p:cNvSpPr>
            <a:spLocks noGrp="1"/>
          </p:cNvSpPr>
          <p:nvPr>
            <p:ph type="sldNum" sz="quarter" idx="12"/>
          </p:nvPr>
        </p:nvSpPr>
        <p:spPr/>
        <p:txBody>
          <a:bodyPr/>
          <a:lstStyle/>
          <a:p>
            <a:fld id="{AA07C200-A6F9-D744-8DA4-EDB8F7129338}" type="slidenum">
              <a:rPr lang="en-CN" smtClean="0"/>
              <a:t>‹#›</a:t>
            </a:fld>
            <a:endParaRPr lang="en-CN"/>
          </a:p>
        </p:txBody>
      </p:sp>
    </p:spTree>
    <p:extLst>
      <p:ext uri="{BB962C8B-B14F-4D97-AF65-F5344CB8AC3E}">
        <p14:creationId xmlns:p14="http://schemas.microsoft.com/office/powerpoint/2010/main" val="2393342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7ED4-ECA4-BD7B-5842-1AB67A0809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EEBAB7DE-37C8-0F0B-FA8E-5CCBB65AFA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82D5D7-98A1-C360-7394-CEA34B5A5EB3}"/>
              </a:ext>
            </a:extLst>
          </p:cNvPr>
          <p:cNvSpPr>
            <a:spLocks noGrp="1"/>
          </p:cNvSpPr>
          <p:nvPr>
            <p:ph type="dt" sz="half" idx="10"/>
          </p:nvPr>
        </p:nvSpPr>
        <p:spPr/>
        <p:txBody>
          <a:bodyPr/>
          <a:lstStyle/>
          <a:p>
            <a:fld id="{64918FBE-34F2-D64F-BC9A-CB571E0165AF}" type="datetimeFigureOut">
              <a:rPr lang="en-CN" smtClean="0"/>
              <a:t>2022/12/10</a:t>
            </a:fld>
            <a:endParaRPr lang="en-CN"/>
          </a:p>
        </p:txBody>
      </p:sp>
      <p:sp>
        <p:nvSpPr>
          <p:cNvPr id="5" name="Footer Placeholder 4">
            <a:extLst>
              <a:ext uri="{FF2B5EF4-FFF2-40B4-BE49-F238E27FC236}">
                <a16:creationId xmlns:a16="http://schemas.microsoft.com/office/drawing/2014/main" id="{AACA62C0-E48E-4F0E-BDFE-670D3A0CE89E}"/>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1EC142B-FDF9-9B7F-CC0F-B873D5913EDE}"/>
              </a:ext>
            </a:extLst>
          </p:cNvPr>
          <p:cNvSpPr>
            <a:spLocks noGrp="1"/>
          </p:cNvSpPr>
          <p:nvPr>
            <p:ph type="sldNum" sz="quarter" idx="12"/>
          </p:nvPr>
        </p:nvSpPr>
        <p:spPr/>
        <p:txBody>
          <a:bodyPr/>
          <a:lstStyle/>
          <a:p>
            <a:fld id="{AA07C200-A6F9-D744-8DA4-EDB8F7129338}" type="slidenum">
              <a:rPr lang="en-CN" smtClean="0"/>
              <a:t>‹#›</a:t>
            </a:fld>
            <a:endParaRPr lang="en-CN"/>
          </a:p>
        </p:txBody>
      </p:sp>
    </p:spTree>
    <p:extLst>
      <p:ext uri="{BB962C8B-B14F-4D97-AF65-F5344CB8AC3E}">
        <p14:creationId xmlns:p14="http://schemas.microsoft.com/office/powerpoint/2010/main" val="2097997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E6B6-8F12-6FFD-99A9-5C07C1A9B00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18D71B88-F5A7-2F6B-83D0-E3637E5995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8B2FD6E7-7F71-28A2-5909-5F8CB2034E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13EF17B6-2ED8-C1DF-691E-A2F47918234A}"/>
              </a:ext>
            </a:extLst>
          </p:cNvPr>
          <p:cNvSpPr>
            <a:spLocks noGrp="1"/>
          </p:cNvSpPr>
          <p:nvPr>
            <p:ph type="dt" sz="half" idx="10"/>
          </p:nvPr>
        </p:nvSpPr>
        <p:spPr/>
        <p:txBody>
          <a:bodyPr/>
          <a:lstStyle/>
          <a:p>
            <a:fld id="{64918FBE-34F2-D64F-BC9A-CB571E0165AF}" type="datetimeFigureOut">
              <a:rPr lang="en-CN" smtClean="0"/>
              <a:t>2022/12/10</a:t>
            </a:fld>
            <a:endParaRPr lang="en-CN"/>
          </a:p>
        </p:txBody>
      </p:sp>
      <p:sp>
        <p:nvSpPr>
          <p:cNvPr id="6" name="Footer Placeholder 5">
            <a:extLst>
              <a:ext uri="{FF2B5EF4-FFF2-40B4-BE49-F238E27FC236}">
                <a16:creationId xmlns:a16="http://schemas.microsoft.com/office/drawing/2014/main" id="{5DCC95CF-940E-66E1-8FA0-C6A70E239F0C}"/>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C973D3C8-A91E-5D1B-6E83-EB9E1175722C}"/>
              </a:ext>
            </a:extLst>
          </p:cNvPr>
          <p:cNvSpPr>
            <a:spLocks noGrp="1"/>
          </p:cNvSpPr>
          <p:nvPr>
            <p:ph type="sldNum" sz="quarter" idx="12"/>
          </p:nvPr>
        </p:nvSpPr>
        <p:spPr/>
        <p:txBody>
          <a:bodyPr/>
          <a:lstStyle/>
          <a:p>
            <a:fld id="{AA07C200-A6F9-D744-8DA4-EDB8F7129338}" type="slidenum">
              <a:rPr lang="en-CN" smtClean="0"/>
              <a:t>‹#›</a:t>
            </a:fld>
            <a:endParaRPr lang="en-CN"/>
          </a:p>
        </p:txBody>
      </p:sp>
    </p:spTree>
    <p:extLst>
      <p:ext uri="{BB962C8B-B14F-4D97-AF65-F5344CB8AC3E}">
        <p14:creationId xmlns:p14="http://schemas.microsoft.com/office/powerpoint/2010/main" val="1233821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0CD6-3DD1-2A89-27C0-D998F09D4321}"/>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8D88CB7B-443E-EDC2-80B5-287EA40667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6F22A-99C6-3290-2529-15E759BFC7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CB455749-0170-4F85-910F-A537E2084B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507908-2254-7982-5B95-BE5E97C7C4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A09D2006-2602-2275-708F-75D081084F7D}"/>
              </a:ext>
            </a:extLst>
          </p:cNvPr>
          <p:cNvSpPr>
            <a:spLocks noGrp="1"/>
          </p:cNvSpPr>
          <p:nvPr>
            <p:ph type="dt" sz="half" idx="10"/>
          </p:nvPr>
        </p:nvSpPr>
        <p:spPr/>
        <p:txBody>
          <a:bodyPr/>
          <a:lstStyle/>
          <a:p>
            <a:fld id="{64918FBE-34F2-D64F-BC9A-CB571E0165AF}" type="datetimeFigureOut">
              <a:rPr lang="en-CN" smtClean="0"/>
              <a:t>2022/12/10</a:t>
            </a:fld>
            <a:endParaRPr lang="en-CN"/>
          </a:p>
        </p:txBody>
      </p:sp>
      <p:sp>
        <p:nvSpPr>
          <p:cNvPr id="8" name="Footer Placeholder 7">
            <a:extLst>
              <a:ext uri="{FF2B5EF4-FFF2-40B4-BE49-F238E27FC236}">
                <a16:creationId xmlns:a16="http://schemas.microsoft.com/office/drawing/2014/main" id="{5C032018-D9BB-A4CE-875F-B64A9F3A630B}"/>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A2FD9E70-1735-067F-79A1-DBEBD1C767D7}"/>
              </a:ext>
            </a:extLst>
          </p:cNvPr>
          <p:cNvSpPr>
            <a:spLocks noGrp="1"/>
          </p:cNvSpPr>
          <p:nvPr>
            <p:ph type="sldNum" sz="quarter" idx="12"/>
          </p:nvPr>
        </p:nvSpPr>
        <p:spPr/>
        <p:txBody>
          <a:bodyPr/>
          <a:lstStyle/>
          <a:p>
            <a:fld id="{AA07C200-A6F9-D744-8DA4-EDB8F7129338}" type="slidenum">
              <a:rPr lang="en-CN" smtClean="0"/>
              <a:t>‹#›</a:t>
            </a:fld>
            <a:endParaRPr lang="en-CN"/>
          </a:p>
        </p:txBody>
      </p:sp>
    </p:spTree>
    <p:extLst>
      <p:ext uri="{BB962C8B-B14F-4D97-AF65-F5344CB8AC3E}">
        <p14:creationId xmlns:p14="http://schemas.microsoft.com/office/powerpoint/2010/main" val="1824578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4941-E692-2AC4-89A2-D9610E87F928}"/>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F9009075-BB3B-5737-2B43-8A7089E708B5}"/>
              </a:ext>
            </a:extLst>
          </p:cNvPr>
          <p:cNvSpPr>
            <a:spLocks noGrp="1"/>
          </p:cNvSpPr>
          <p:nvPr>
            <p:ph type="dt" sz="half" idx="10"/>
          </p:nvPr>
        </p:nvSpPr>
        <p:spPr/>
        <p:txBody>
          <a:bodyPr/>
          <a:lstStyle/>
          <a:p>
            <a:fld id="{64918FBE-34F2-D64F-BC9A-CB571E0165AF}" type="datetimeFigureOut">
              <a:rPr lang="en-CN" smtClean="0"/>
              <a:t>2022/12/10</a:t>
            </a:fld>
            <a:endParaRPr lang="en-CN"/>
          </a:p>
        </p:txBody>
      </p:sp>
      <p:sp>
        <p:nvSpPr>
          <p:cNvPr id="4" name="Footer Placeholder 3">
            <a:extLst>
              <a:ext uri="{FF2B5EF4-FFF2-40B4-BE49-F238E27FC236}">
                <a16:creationId xmlns:a16="http://schemas.microsoft.com/office/drawing/2014/main" id="{868C482B-5B04-8829-38C3-DF1F08DD3F80}"/>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C1862654-1B24-DB77-501E-81F2261B923C}"/>
              </a:ext>
            </a:extLst>
          </p:cNvPr>
          <p:cNvSpPr>
            <a:spLocks noGrp="1"/>
          </p:cNvSpPr>
          <p:nvPr>
            <p:ph type="sldNum" sz="quarter" idx="12"/>
          </p:nvPr>
        </p:nvSpPr>
        <p:spPr/>
        <p:txBody>
          <a:bodyPr/>
          <a:lstStyle/>
          <a:p>
            <a:fld id="{AA07C200-A6F9-D744-8DA4-EDB8F7129338}" type="slidenum">
              <a:rPr lang="en-CN" smtClean="0"/>
              <a:t>‹#›</a:t>
            </a:fld>
            <a:endParaRPr lang="en-CN"/>
          </a:p>
        </p:txBody>
      </p:sp>
    </p:spTree>
    <p:extLst>
      <p:ext uri="{BB962C8B-B14F-4D97-AF65-F5344CB8AC3E}">
        <p14:creationId xmlns:p14="http://schemas.microsoft.com/office/powerpoint/2010/main" val="2043426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F49707-2E1C-0197-C7D3-BAD6586C863D}"/>
              </a:ext>
            </a:extLst>
          </p:cNvPr>
          <p:cNvSpPr>
            <a:spLocks noGrp="1"/>
          </p:cNvSpPr>
          <p:nvPr>
            <p:ph type="dt" sz="half" idx="10"/>
          </p:nvPr>
        </p:nvSpPr>
        <p:spPr/>
        <p:txBody>
          <a:bodyPr/>
          <a:lstStyle/>
          <a:p>
            <a:fld id="{64918FBE-34F2-D64F-BC9A-CB571E0165AF}" type="datetimeFigureOut">
              <a:rPr lang="en-CN" smtClean="0"/>
              <a:t>2022/12/10</a:t>
            </a:fld>
            <a:endParaRPr lang="en-CN"/>
          </a:p>
        </p:txBody>
      </p:sp>
      <p:sp>
        <p:nvSpPr>
          <p:cNvPr id="3" name="Footer Placeholder 2">
            <a:extLst>
              <a:ext uri="{FF2B5EF4-FFF2-40B4-BE49-F238E27FC236}">
                <a16:creationId xmlns:a16="http://schemas.microsoft.com/office/drawing/2014/main" id="{CD73395B-C603-A838-A463-14EFA480FD9D}"/>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AFC7BB36-64E7-D070-02A6-DA49E8E47811}"/>
              </a:ext>
            </a:extLst>
          </p:cNvPr>
          <p:cNvSpPr>
            <a:spLocks noGrp="1"/>
          </p:cNvSpPr>
          <p:nvPr>
            <p:ph type="sldNum" sz="quarter" idx="12"/>
          </p:nvPr>
        </p:nvSpPr>
        <p:spPr/>
        <p:txBody>
          <a:bodyPr/>
          <a:lstStyle/>
          <a:p>
            <a:fld id="{AA07C200-A6F9-D744-8DA4-EDB8F7129338}" type="slidenum">
              <a:rPr lang="en-CN" smtClean="0"/>
              <a:t>‹#›</a:t>
            </a:fld>
            <a:endParaRPr lang="en-CN"/>
          </a:p>
        </p:txBody>
      </p:sp>
    </p:spTree>
    <p:extLst>
      <p:ext uri="{BB962C8B-B14F-4D97-AF65-F5344CB8AC3E}">
        <p14:creationId xmlns:p14="http://schemas.microsoft.com/office/powerpoint/2010/main" val="2769006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C5A8-29EB-BB6A-1220-4A6221753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6585A3EA-4246-A0B0-D8FD-86253C0A2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BEE33BF0-9FE4-34B1-98B4-1ED02371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F87795-6D2E-B386-F8A0-BB71A9F91F0D}"/>
              </a:ext>
            </a:extLst>
          </p:cNvPr>
          <p:cNvSpPr>
            <a:spLocks noGrp="1"/>
          </p:cNvSpPr>
          <p:nvPr>
            <p:ph type="dt" sz="half" idx="10"/>
          </p:nvPr>
        </p:nvSpPr>
        <p:spPr/>
        <p:txBody>
          <a:bodyPr/>
          <a:lstStyle/>
          <a:p>
            <a:fld id="{64918FBE-34F2-D64F-BC9A-CB571E0165AF}" type="datetimeFigureOut">
              <a:rPr lang="en-CN" smtClean="0"/>
              <a:t>2022/12/10</a:t>
            </a:fld>
            <a:endParaRPr lang="en-CN"/>
          </a:p>
        </p:txBody>
      </p:sp>
      <p:sp>
        <p:nvSpPr>
          <p:cNvPr id="6" name="Footer Placeholder 5">
            <a:extLst>
              <a:ext uri="{FF2B5EF4-FFF2-40B4-BE49-F238E27FC236}">
                <a16:creationId xmlns:a16="http://schemas.microsoft.com/office/drawing/2014/main" id="{E40670BB-66E1-C9F4-FA9D-22CE893F8630}"/>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FA1A68D2-F30F-B93E-FD99-953B3B4B9AC5}"/>
              </a:ext>
            </a:extLst>
          </p:cNvPr>
          <p:cNvSpPr>
            <a:spLocks noGrp="1"/>
          </p:cNvSpPr>
          <p:nvPr>
            <p:ph type="sldNum" sz="quarter" idx="12"/>
          </p:nvPr>
        </p:nvSpPr>
        <p:spPr/>
        <p:txBody>
          <a:bodyPr/>
          <a:lstStyle/>
          <a:p>
            <a:fld id="{AA07C200-A6F9-D744-8DA4-EDB8F7129338}" type="slidenum">
              <a:rPr lang="en-CN" smtClean="0"/>
              <a:t>‹#›</a:t>
            </a:fld>
            <a:endParaRPr lang="en-CN"/>
          </a:p>
        </p:txBody>
      </p:sp>
    </p:spTree>
    <p:extLst>
      <p:ext uri="{BB962C8B-B14F-4D97-AF65-F5344CB8AC3E}">
        <p14:creationId xmlns:p14="http://schemas.microsoft.com/office/powerpoint/2010/main" val="4126599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17729-FA23-09C5-9E1F-C98EF1E0F9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6908E56C-E10C-2CE6-7F92-0279DA421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A461D025-161D-B40D-52D1-46AED751C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9F6A7-2683-4E9A-7831-59250B1ABEEC}"/>
              </a:ext>
            </a:extLst>
          </p:cNvPr>
          <p:cNvSpPr>
            <a:spLocks noGrp="1"/>
          </p:cNvSpPr>
          <p:nvPr>
            <p:ph type="dt" sz="half" idx="10"/>
          </p:nvPr>
        </p:nvSpPr>
        <p:spPr/>
        <p:txBody>
          <a:bodyPr/>
          <a:lstStyle/>
          <a:p>
            <a:fld id="{64918FBE-34F2-D64F-BC9A-CB571E0165AF}" type="datetimeFigureOut">
              <a:rPr lang="en-CN" smtClean="0"/>
              <a:t>2022/12/10</a:t>
            </a:fld>
            <a:endParaRPr lang="en-CN"/>
          </a:p>
        </p:txBody>
      </p:sp>
      <p:sp>
        <p:nvSpPr>
          <p:cNvPr id="6" name="Footer Placeholder 5">
            <a:extLst>
              <a:ext uri="{FF2B5EF4-FFF2-40B4-BE49-F238E27FC236}">
                <a16:creationId xmlns:a16="http://schemas.microsoft.com/office/drawing/2014/main" id="{749A67EA-BFE0-22AC-DB8B-EC824593E8AB}"/>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252F8896-550A-E8D4-DFB8-51F786EADD3F}"/>
              </a:ext>
            </a:extLst>
          </p:cNvPr>
          <p:cNvSpPr>
            <a:spLocks noGrp="1"/>
          </p:cNvSpPr>
          <p:nvPr>
            <p:ph type="sldNum" sz="quarter" idx="12"/>
          </p:nvPr>
        </p:nvSpPr>
        <p:spPr/>
        <p:txBody>
          <a:bodyPr/>
          <a:lstStyle/>
          <a:p>
            <a:fld id="{AA07C200-A6F9-D744-8DA4-EDB8F7129338}" type="slidenum">
              <a:rPr lang="en-CN" smtClean="0"/>
              <a:t>‹#›</a:t>
            </a:fld>
            <a:endParaRPr lang="en-CN"/>
          </a:p>
        </p:txBody>
      </p:sp>
    </p:spTree>
    <p:extLst>
      <p:ext uri="{BB962C8B-B14F-4D97-AF65-F5344CB8AC3E}">
        <p14:creationId xmlns:p14="http://schemas.microsoft.com/office/powerpoint/2010/main" val="415315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271DE-E252-DDBB-C5B4-89626C4429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AAFB9C72-A7ED-E1F3-69F9-672467F9D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9171737E-93F1-0AD7-0AAD-80BFB893D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18FBE-34F2-D64F-BC9A-CB571E0165AF}" type="datetimeFigureOut">
              <a:rPr lang="en-CN" smtClean="0"/>
              <a:t>2022/12/10</a:t>
            </a:fld>
            <a:endParaRPr lang="en-CN"/>
          </a:p>
        </p:txBody>
      </p:sp>
      <p:sp>
        <p:nvSpPr>
          <p:cNvPr id="5" name="Footer Placeholder 4">
            <a:extLst>
              <a:ext uri="{FF2B5EF4-FFF2-40B4-BE49-F238E27FC236}">
                <a16:creationId xmlns:a16="http://schemas.microsoft.com/office/drawing/2014/main" id="{B7795866-CAAE-7976-53E6-D5F422A80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D1068796-D61D-91C0-0F8B-5DBD5F4C11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07C200-A6F9-D744-8DA4-EDB8F7129338}" type="slidenum">
              <a:rPr lang="en-CN" smtClean="0"/>
              <a:t>‹#›</a:t>
            </a:fld>
            <a:endParaRPr lang="en-CN"/>
          </a:p>
        </p:txBody>
      </p:sp>
    </p:spTree>
    <p:extLst>
      <p:ext uri="{BB962C8B-B14F-4D97-AF65-F5344CB8AC3E}">
        <p14:creationId xmlns:p14="http://schemas.microsoft.com/office/powerpoint/2010/main" val="3204295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audio" Target="../media/media11.m4a"/><Relationship Id="rId1" Type="http://schemas.microsoft.com/office/2007/relationships/media" Target="../media/media11.m4a"/><Relationship Id="rId6" Type="http://schemas.openxmlformats.org/officeDocument/2006/relationships/image" Target="../media/image1.jpeg"/><Relationship Id="rId5" Type="http://schemas.openxmlformats.org/officeDocument/2006/relationships/image" Target="../media/image70.png"/><Relationship Id="rId4" Type="http://schemas.openxmlformats.org/officeDocument/2006/relationships/notesSlide" Target="../notesSlides/notesSlide11.xml"/><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13.m4a"/><Relationship Id="rId1" Type="http://schemas.microsoft.com/office/2007/relationships/media" Target="../media/media13.m4a"/><Relationship Id="rId6" Type="http://schemas.openxmlformats.org/officeDocument/2006/relationships/image" Target="../media/image10.png"/><Relationship Id="rId5" Type="http://schemas.openxmlformats.org/officeDocument/2006/relationships/image" Target="../media/image1.jpe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14.m4a"/><Relationship Id="rId1" Type="http://schemas.microsoft.com/office/2007/relationships/media" Target="../media/media14.m4a"/><Relationship Id="rId6" Type="http://schemas.openxmlformats.org/officeDocument/2006/relationships/image" Target="../media/image11.png"/><Relationship Id="rId5" Type="http://schemas.openxmlformats.org/officeDocument/2006/relationships/image" Target="../media/image1.jpe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audio" Target="../media/media15.m4a"/><Relationship Id="rId1" Type="http://schemas.microsoft.com/office/2007/relationships/media" Target="../media/media15.m4a"/><Relationship Id="rId6" Type="http://schemas.openxmlformats.org/officeDocument/2006/relationships/image" Target="../media/image12.png"/><Relationship Id="rId5" Type="http://schemas.openxmlformats.org/officeDocument/2006/relationships/image" Target="../media/image1.jpe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6.m4a"/><Relationship Id="rId1" Type="http://schemas.microsoft.com/office/2007/relationships/media" Target="../media/media16.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media3.m4a"/><Relationship Id="rId7" Type="http://schemas.openxmlformats.org/officeDocument/2006/relationships/image" Target="../media/image3.png"/><Relationship Id="rId2" Type="http://schemas.microsoft.com/office/2007/relationships/media" Target="../media/media3.m4a"/><Relationship Id="rId1" Type="http://schemas.openxmlformats.org/officeDocument/2006/relationships/tags" Target="../tags/tag1.xml"/><Relationship Id="rId6" Type="http://schemas.openxmlformats.org/officeDocument/2006/relationships/image" Target="../media/image1.jpeg"/><Relationship Id="rId11" Type="http://schemas.openxmlformats.org/officeDocument/2006/relationships/image" Target="../media/image2.png"/><Relationship Id="rId5" Type="http://schemas.openxmlformats.org/officeDocument/2006/relationships/notesSlide" Target="../notesSlides/notesSlide3.xml"/><Relationship Id="rId10" Type="http://schemas.openxmlformats.org/officeDocument/2006/relationships/image" Target="../media/image6.png"/><Relationship Id="rId4" Type="http://schemas.openxmlformats.org/officeDocument/2006/relationships/slideLayout" Target="../slideLayouts/slideLayout2.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7.m4a"/><Relationship Id="rId7" Type="http://schemas.openxmlformats.org/officeDocument/2006/relationships/image" Target="../media/image7.png"/><Relationship Id="rId2" Type="http://schemas.microsoft.com/office/2007/relationships/media" Target="../media/media7.m4a"/><Relationship Id="rId1" Type="http://schemas.openxmlformats.org/officeDocument/2006/relationships/tags" Target="../tags/tag2.xml"/><Relationship Id="rId6" Type="http://schemas.openxmlformats.org/officeDocument/2006/relationships/image" Target="../media/image1.jpe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7.png"/><Relationship Id="rId5" Type="http://schemas.openxmlformats.org/officeDocument/2006/relationships/image" Target="../media/image1.jpe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92F7-FD40-5C07-C069-F65BE02AA3BE}"/>
              </a:ext>
            </a:extLst>
          </p:cNvPr>
          <p:cNvSpPr>
            <a:spLocks noGrp="1"/>
          </p:cNvSpPr>
          <p:nvPr>
            <p:ph type="ctrTitle"/>
          </p:nvPr>
        </p:nvSpPr>
        <p:spPr>
          <a:xfrm>
            <a:off x="1235034" y="1122363"/>
            <a:ext cx="9721932" cy="2387600"/>
          </a:xfrm>
        </p:spPr>
        <p:txBody>
          <a:bodyPr>
            <a:normAutofit fontScale="90000"/>
          </a:bodyPr>
          <a:lstStyle/>
          <a:p>
            <a:r>
              <a:rPr lang="en-US" dirty="0">
                <a:latin typeface="Tw Cen MT" panose="020B0602020104020603" pitchFamily="34" charset="77"/>
              </a:rPr>
              <a:t>How Rumors Can Be Slowed down by Using Consensus Mechanism</a:t>
            </a:r>
            <a:endParaRPr lang="en-CN" dirty="0">
              <a:latin typeface="Tw Cen MT" panose="020B0602020104020603" pitchFamily="34" charset="77"/>
            </a:endParaRPr>
          </a:p>
        </p:txBody>
      </p:sp>
      <p:sp>
        <p:nvSpPr>
          <p:cNvPr id="3" name="Subtitle 2">
            <a:extLst>
              <a:ext uri="{FF2B5EF4-FFF2-40B4-BE49-F238E27FC236}">
                <a16:creationId xmlns:a16="http://schemas.microsoft.com/office/drawing/2014/main" id="{67787604-3A33-5347-813C-1438EF811434}"/>
              </a:ext>
            </a:extLst>
          </p:cNvPr>
          <p:cNvSpPr>
            <a:spLocks noGrp="1"/>
          </p:cNvSpPr>
          <p:nvPr>
            <p:ph type="subTitle" idx="1"/>
          </p:nvPr>
        </p:nvSpPr>
        <p:spPr>
          <a:xfrm>
            <a:off x="1524000" y="4207680"/>
            <a:ext cx="9144000" cy="946211"/>
          </a:xfrm>
        </p:spPr>
        <p:txBody>
          <a:bodyPr>
            <a:normAutofit/>
          </a:bodyPr>
          <a:lstStyle/>
          <a:p>
            <a:r>
              <a:rPr lang="en-CN" dirty="0">
                <a:latin typeface="Lao MN" pitchFamily="2" charset="0"/>
                <a:ea typeface="Yu Mincho" panose="02020400000000000000" pitchFamily="18" charset="-128"/>
                <a:cs typeface="Lao MN" pitchFamily="2" charset="0"/>
              </a:rPr>
              <a:t>Jiacheng Guo</a:t>
            </a:r>
          </a:p>
          <a:p>
            <a:r>
              <a:rPr lang="en-CN" dirty="0">
                <a:latin typeface="Lao MN" pitchFamily="2" charset="0"/>
                <a:ea typeface="Yu Mincho" panose="02020400000000000000" pitchFamily="18" charset="-128"/>
                <a:cs typeface="Lao MN" pitchFamily="2" charset="0"/>
              </a:rPr>
              <a:t>jg5315@nyu.edu</a:t>
            </a:r>
          </a:p>
        </p:txBody>
      </p:sp>
      <p:pic>
        <p:nvPicPr>
          <p:cNvPr id="5" name="Picture 4">
            <a:extLst>
              <a:ext uri="{FF2B5EF4-FFF2-40B4-BE49-F238E27FC236}">
                <a16:creationId xmlns:a16="http://schemas.microsoft.com/office/drawing/2014/main" id="{143DF29C-2FF7-A7B4-BDDA-8C5BE375B11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32510" y="-463091"/>
            <a:ext cx="4144492" cy="2167200"/>
          </a:xfrm>
          <a:prstGeom prst="rect">
            <a:avLst/>
          </a:prstGeom>
        </p:spPr>
      </p:pic>
      <p:pic>
        <p:nvPicPr>
          <p:cNvPr id="10" name="Audio 9">
            <a:hlinkClick r:id="" action="ppaction://media"/>
            <a:extLst>
              <a:ext uri="{FF2B5EF4-FFF2-40B4-BE49-F238E27FC236}">
                <a16:creationId xmlns:a16="http://schemas.microsoft.com/office/drawing/2014/main" id="{DED863AB-B528-9139-F4A6-169319A9B2C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9256757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9792">
        <p159:morph option="byObject"/>
      </p:transition>
    </mc:Choice>
    <mc:Fallback>
      <p:transition spd="slow" advTm="4979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F9A47C-7F76-BD9A-C5E9-0A2710EAF002}"/>
              </a:ext>
            </a:extLst>
          </p:cNvPr>
          <p:cNvSpPr>
            <a:spLocks noGrp="1"/>
          </p:cNvSpPr>
          <p:nvPr>
            <p:ph idx="1"/>
          </p:nvPr>
        </p:nvSpPr>
        <p:spPr/>
        <p:txBody>
          <a:bodyPr/>
          <a:lstStyle/>
          <a:p>
            <a:r>
              <a:rPr lang="en-US" dirty="0">
                <a:solidFill>
                  <a:srgbClr val="000000"/>
                </a:solidFill>
                <a:latin typeface="Lao MN" pitchFamily="2" charset="0"/>
                <a:cs typeface="Lao MN" pitchFamily="2" charset="0"/>
              </a:rPr>
              <a:t>Experiment </a:t>
            </a:r>
            <a:r>
              <a:rPr lang="en-US" b="0" i="0" u="none" strike="noStrike" dirty="0">
                <a:solidFill>
                  <a:srgbClr val="000000"/>
                </a:solidFill>
                <a:effectLst/>
                <a:latin typeface="Lao MN" pitchFamily="2" charset="0"/>
                <a:cs typeface="Lao MN" pitchFamily="2" charset="0"/>
              </a:rPr>
              <a:t>Environment</a:t>
            </a:r>
          </a:p>
          <a:p>
            <a:pPr lvl="1"/>
            <a:r>
              <a:rPr lang="en-US" b="0" i="0" u="none" strike="noStrike" dirty="0">
                <a:solidFill>
                  <a:srgbClr val="000000"/>
                </a:solidFill>
                <a:effectLst/>
                <a:latin typeface="Lao MN" pitchFamily="2" charset="0"/>
                <a:cs typeface="Lao MN" pitchFamily="2" charset="0"/>
              </a:rPr>
              <a:t>Computer​	&gt;&gt; MacBook Pro 2018 (13-inch, 2018)</a:t>
            </a:r>
          </a:p>
          <a:p>
            <a:pPr lvl="1"/>
            <a:r>
              <a:rPr lang="en-US" b="0" i="0" u="none" strike="noStrike" dirty="0">
                <a:solidFill>
                  <a:srgbClr val="000000"/>
                </a:solidFill>
                <a:effectLst/>
                <a:latin typeface="Lao MN" pitchFamily="2" charset="0"/>
                <a:cs typeface="Lao MN" pitchFamily="2" charset="0"/>
              </a:rPr>
              <a:t>Conda		&gt;&gt; conda 4.10.3</a:t>
            </a:r>
          </a:p>
          <a:p>
            <a:pPr lvl="1"/>
            <a:r>
              <a:rPr lang="en-US" b="0" i="0" u="none" strike="noStrike" dirty="0">
                <a:solidFill>
                  <a:srgbClr val="000000"/>
                </a:solidFill>
                <a:effectLst/>
                <a:latin typeface="Lao MN" pitchFamily="2" charset="0"/>
                <a:cs typeface="Lao MN" pitchFamily="2" charset="0"/>
              </a:rPr>
              <a:t>Python	​	&gt;&gt; Python 3.9.7</a:t>
            </a:r>
          </a:p>
          <a:p>
            <a:pPr lvl="1"/>
            <a:r>
              <a:rPr lang="en-US" b="0" i="0" u="none" strike="noStrike" dirty="0">
                <a:solidFill>
                  <a:srgbClr val="000000"/>
                </a:solidFill>
                <a:effectLst/>
                <a:latin typeface="Lao MN" pitchFamily="2" charset="0"/>
                <a:cs typeface="Lao MN" pitchFamily="2" charset="0"/>
              </a:rPr>
              <a:t>Numpy 		&gt;&gt; numpy 1.21.2</a:t>
            </a:r>
          </a:p>
          <a:p>
            <a:pPr lvl="1"/>
            <a:r>
              <a:rPr lang="en-US" b="0" i="0" u="none" strike="noStrike" dirty="0">
                <a:solidFill>
                  <a:srgbClr val="000000"/>
                </a:solidFill>
                <a:effectLst/>
                <a:latin typeface="Lao MN" pitchFamily="2" charset="0"/>
                <a:cs typeface="Lao MN" pitchFamily="2" charset="0"/>
              </a:rPr>
              <a:t>Pandas 		&gt;&gt; pandas 1.3.4</a:t>
            </a:r>
          </a:p>
          <a:p>
            <a:pPr lvl="1"/>
            <a:r>
              <a:rPr lang="en-US" b="0" i="0" u="none" strike="noStrike" dirty="0">
                <a:solidFill>
                  <a:srgbClr val="000000"/>
                </a:solidFill>
                <a:effectLst/>
                <a:latin typeface="Lao MN" pitchFamily="2" charset="0"/>
                <a:cs typeface="Lao MN" pitchFamily="2" charset="0"/>
              </a:rPr>
              <a:t>scikit-learn​	&gt;&gt; scikit-learn 1.0.1</a:t>
            </a:r>
          </a:p>
          <a:p>
            <a:pPr lvl="1"/>
            <a:r>
              <a:rPr lang="en-US" b="0" i="0" u="none" strike="noStrike" dirty="0">
                <a:solidFill>
                  <a:srgbClr val="000000"/>
                </a:solidFill>
                <a:effectLst/>
                <a:latin typeface="Lao MN" pitchFamily="2" charset="0"/>
                <a:cs typeface="Lao MN" pitchFamily="2" charset="0"/>
              </a:rPr>
              <a:t>Seaborn​	&gt;&gt; seaborn 0.12.1</a:t>
            </a:r>
          </a:p>
        </p:txBody>
      </p:sp>
      <p:sp>
        <p:nvSpPr>
          <p:cNvPr id="4" name="TextBox 3">
            <a:extLst>
              <a:ext uri="{FF2B5EF4-FFF2-40B4-BE49-F238E27FC236}">
                <a16:creationId xmlns:a16="http://schemas.microsoft.com/office/drawing/2014/main" id="{8A34ABA7-7ED9-CDAE-CBB8-68851BFD70DB}"/>
              </a:ext>
            </a:extLst>
          </p:cNvPr>
          <p:cNvSpPr txBox="1"/>
          <p:nvPr/>
        </p:nvSpPr>
        <p:spPr>
          <a:xfrm>
            <a:off x="5537935" y="6123543"/>
            <a:ext cx="6260360" cy="369332"/>
          </a:xfrm>
          <a:prstGeom prst="rect">
            <a:avLst/>
          </a:prstGeom>
          <a:noFill/>
        </p:spPr>
        <p:txBody>
          <a:bodyPr wrap="square">
            <a:spAutoFit/>
          </a:bodyPr>
          <a:lstStyle/>
          <a:p>
            <a:r>
              <a:rPr lang="en-US" dirty="0">
                <a:solidFill>
                  <a:schemeClr val="tx1">
                    <a:lumMod val="50000"/>
                    <a:lumOff val="50000"/>
                  </a:schemeClr>
                </a:solidFill>
                <a:latin typeface="Tw Cen MT" panose="020B0602020104020603" pitchFamily="34" charset="77"/>
              </a:rPr>
              <a:t>How Rumors Can Be Slowed down by Using Consensus Mechanism</a:t>
            </a:r>
            <a:endParaRPr lang="en-CN" dirty="0">
              <a:solidFill>
                <a:schemeClr val="tx1">
                  <a:lumMod val="50000"/>
                  <a:lumOff val="50000"/>
                </a:schemeClr>
              </a:solidFill>
            </a:endParaRPr>
          </a:p>
        </p:txBody>
      </p:sp>
      <p:pic>
        <p:nvPicPr>
          <p:cNvPr id="5" name="Picture 4">
            <a:extLst>
              <a:ext uri="{FF2B5EF4-FFF2-40B4-BE49-F238E27FC236}">
                <a16:creationId xmlns:a16="http://schemas.microsoft.com/office/drawing/2014/main" id="{54D65109-9536-090D-FE9D-ECFA331FA31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653803" y="-464400"/>
            <a:ext cx="4144492" cy="2167200"/>
          </a:xfrm>
          <a:prstGeom prst="rect">
            <a:avLst/>
          </a:prstGeom>
        </p:spPr>
      </p:pic>
      <p:sp>
        <p:nvSpPr>
          <p:cNvPr id="6" name="Title 1">
            <a:extLst>
              <a:ext uri="{FF2B5EF4-FFF2-40B4-BE49-F238E27FC236}">
                <a16:creationId xmlns:a16="http://schemas.microsoft.com/office/drawing/2014/main" id="{80CCFFF7-1618-BAD9-DCFA-DFBD7FAD1F24}"/>
              </a:ext>
            </a:extLst>
          </p:cNvPr>
          <p:cNvSpPr>
            <a:spLocks noGrp="1"/>
          </p:cNvSpPr>
          <p:nvPr>
            <p:ph type="title"/>
          </p:nvPr>
        </p:nvSpPr>
        <p:spPr>
          <a:xfrm>
            <a:off x="838800" y="363600"/>
            <a:ext cx="10515600" cy="1325563"/>
          </a:xfrm>
        </p:spPr>
        <p:txBody>
          <a:bodyPr/>
          <a:lstStyle/>
          <a:p>
            <a:r>
              <a:rPr lang="en-US" dirty="0">
                <a:latin typeface="Tw Cen MT" panose="020B0602020104020603" pitchFamily="34" charset="77"/>
              </a:rPr>
              <a:t>Design and Implementation</a:t>
            </a:r>
            <a:endParaRPr lang="en-CN" dirty="0"/>
          </a:p>
        </p:txBody>
      </p:sp>
      <p:pic>
        <p:nvPicPr>
          <p:cNvPr id="7" name="Audio 6">
            <a:hlinkClick r:id="" action="ppaction://media"/>
            <a:extLst>
              <a:ext uri="{FF2B5EF4-FFF2-40B4-BE49-F238E27FC236}">
                <a16:creationId xmlns:a16="http://schemas.microsoft.com/office/drawing/2014/main" id="{979037D8-E186-C366-A024-989D8BFF24D6}"/>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297136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9920">
        <p159:morph option="byWord"/>
      </p:transition>
    </mc:Choice>
    <mc:Fallback>
      <p:transition spd="slow" advTm="299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B0AC21-81C8-2AE2-8581-4043312A3175}"/>
                  </a:ext>
                </a:extLst>
              </p:cNvPr>
              <p:cNvSpPr>
                <a:spLocks noGrp="1"/>
              </p:cNvSpPr>
              <p:nvPr>
                <p:ph idx="1"/>
              </p:nvPr>
            </p:nvSpPr>
            <p:spPr>
              <a:xfrm>
                <a:off x="1176866" y="2628480"/>
                <a:ext cx="10515600" cy="2644775"/>
              </a:xfrm>
            </p:spPr>
            <p:txBody>
              <a:bodyPr/>
              <a:lstStyle/>
              <a:p>
                <a:r>
                  <a:rPr lang="en-US" dirty="0">
                    <a:latin typeface="Lao MN" pitchFamily="2" charset="0"/>
                    <a:cs typeface="Lao MN" pitchFamily="2" charset="0"/>
                  </a:rPr>
                  <a:t>Rumors generating</a:t>
                </a:r>
              </a:p>
              <a:p>
                <a:r>
                  <a:rPr lang="en-US" dirty="0">
                    <a:latin typeface="Lao MN" pitchFamily="2" charset="0"/>
                    <a:cs typeface="Lao MN" pitchFamily="2" charset="0"/>
                  </a:rPr>
                  <a:t>User Decision</a:t>
                </a:r>
              </a:p>
              <a:p>
                <a:pPr lvl="1"/>
                <a:r>
                  <a:rPr lang="en-US" dirty="0">
                    <a:latin typeface="Lao MN" pitchFamily="2" charset="0"/>
                    <a:cs typeface="Lao MN" pitchFamily="2" charset="0"/>
                  </a:rPr>
                  <a:t>Gaussian Distribution</a:t>
                </a:r>
              </a:p>
              <a:p>
                <a:pPr lvl="1"/>
                <a:r>
                  <a:rPr lang="en-US" dirty="0">
                    <a:latin typeface="Lao MN" pitchFamily="2" charset="0"/>
                    <a:cs typeface="Lao MN" pitchFamily="2" charset="0"/>
                  </a:rPr>
                  <a:t>Random Mean</a:t>
                </a:r>
              </a:p>
              <a:p>
                <a:pPr lvl="1"/>
                <a14:m>
                  <m:oMath xmlns:m="http://schemas.openxmlformats.org/officeDocument/2006/math">
                    <m:sSup>
                      <m:sSupPr>
                        <m:ctrlPr>
                          <a:rPr lang="en-US" i="1" smtClean="0">
                            <a:latin typeface="Cambria Math" panose="02040503050406030204" pitchFamily="18" charset="0"/>
                            <a:ea typeface="Cambria Math" panose="02040503050406030204" pitchFamily="18" charset="0"/>
                            <a:cs typeface="Lao MN" pitchFamily="2" charset="0"/>
                          </a:rPr>
                        </m:ctrlPr>
                      </m:sSupPr>
                      <m:e>
                        <m:r>
                          <a:rPr lang="en-US" i="1" smtClean="0">
                            <a:latin typeface="Cambria Math" panose="02040503050406030204" pitchFamily="18" charset="0"/>
                            <a:ea typeface="Cambria Math" panose="02040503050406030204" pitchFamily="18" charset="0"/>
                            <a:cs typeface="Lao MN" pitchFamily="2" charset="0"/>
                          </a:rPr>
                          <m:t>𝜎</m:t>
                        </m:r>
                      </m:e>
                      <m:sup>
                        <m:r>
                          <a:rPr lang="en-US" b="0" i="1" smtClean="0">
                            <a:latin typeface="Cambria Math" panose="02040503050406030204" pitchFamily="18" charset="0"/>
                            <a:ea typeface="Cambria Math" panose="02040503050406030204" pitchFamily="18" charset="0"/>
                            <a:cs typeface="Lao MN" pitchFamily="2" charset="0"/>
                          </a:rPr>
                          <m:t>2</m:t>
                        </m:r>
                      </m:sup>
                    </m:sSup>
                    <m:r>
                      <a:rPr lang="en-US" b="0" i="1" smtClean="0">
                        <a:latin typeface="Cambria Math" panose="02040503050406030204" pitchFamily="18" charset="0"/>
                        <a:ea typeface="Cambria Math" panose="02040503050406030204" pitchFamily="18" charset="0"/>
                        <a:cs typeface="Lao MN" pitchFamily="2" charset="0"/>
                      </a:rPr>
                      <m:t>=0.6</m:t>
                    </m:r>
                  </m:oMath>
                </a14:m>
                <a:endParaRPr lang="en-US" dirty="0">
                  <a:latin typeface="Lao MN" pitchFamily="2" charset="0"/>
                  <a:cs typeface="Lao MN" pitchFamily="2" charset="0"/>
                </a:endParaRPr>
              </a:p>
              <a:p>
                <a:endParaRPr lang="en-US" dirty="0">
                  <a:latin typeface="Lao MN" pitchFamily="2" charset="0"/>
                  <a:cs typeface="Lao MN" pitchFamily="2" charset="0"/>
                </a:endParaRPr>
              </a:p>
              <a:p>
                <a:endParaRPr lang="en-CN" dirty="0">
                  <a:latin typeface="Lao MN" pitchFamily="2" charset="0"/>
                  <a:cs typeface="Lao MN" pitchFamily="2" charset="0"/>
                </a:endParaRPr>
              </a:p>
            </p:txBody>
          </p:sp>
        </mc:Choice>
        <mc:Fallback xmlns="">
          <p:sp>
            <p:nvSpPr>
              <p:cNvPr id="3" name="Content Placeholder 2">
                <a:extLst>
                  <a:ext uri="{FF2B5EF4-FFF2-40B4-BE49-F238E27FC236}">
                    <a16:creationId xmlns:a16="http://schemas.microsoft.com/office/drawing/2014/main" id="{ADB0AC21-81C8-2AE2-8581-4043312A3175}"/>
                  </a:ext>
                </a:extLst>
              </p:cNvPr>
              <p:cNvSpPr>
                <a:spLocks noGrp="1" noRot="1" noChangeAspect="1" noMove="1" noResize="1" noEditPoints="1" noAdjustHandles="1" noChangeArrowheads="1" noChangeShapeType="1" noTextEdit="1"/>
              </p:cNvSpPr>
              <p:nvPr>
                <p:ph idx="1"/>
              </p:nvPr>
            </p:nvSpPr>
            <p:spPr>
              <a:xfrm>
                <a:off x="1176866" y="2628480"/>
                <a:ext cx="10515600" cy="2644775"/>
              </a:xfrm>
              <a:blipFill>
                <a:blip r:embed="rId5"/>
                <a:stretch>
                  <a:fillRect l="-965" t="-4286"/>
                </a:stretch>
              </a:blipFill>
            </p:spPr>
            <p:txBody>
              <a:bodyPr/>
              <a:lstStyle/>
              <a:p>
                <a:r>
                  <a:rPr lang="en-CN">
                    <a:noFill/>
                  </a:rPr>
                  <a:t> </a:t>
                </a:r>
              </a:p>
            </p:txBody>
          </p:sp>
        </mc:Fallback>
      </mc:AlternateContent>
      <p:sp>
        <p:nvSpPr>
          <p:cNvPr id="4" name="TextBox 3">
            <a:extLst>
              <a:ext uri="{FF2B5EF4-FFF2-40B4-BE49-F238E27FC236}">
                <a16:creationId xmlns:a16="http://schemas.microsoft.com/office/drawing/2014/main" id="{04993BFC-99B8-AAE1-BE70-D3AF3C1215FE}"/>
              </a:ext>
            </a:extLst>
          </p:cNvPr>
          <p:cNvSpPr txBox="1"/>
          <p:nvPr/>
        </p:nvSpPr>
        <p:spPr>
          <a:xfrm>
            <a:off x="5537935" y="6123543"/>
            <a:ext cx="6260360" cy="369332"/>
          </a:xfrm>
          <a:prstGeom prst="rect">
            <a:avLst/>
          </a:prstGeom>
          <a:noFill/>
        </p:spPr>
        <p:txBody>
          <a:bodyPr wrap="square">
            <a:spAutoFit/>
          </a:bodyPr>
          <a:lstStyle/>
          <a:p>
            <a:r>
              <a:rPr lang="en-US" dirty="0">
                <a:solidFill>
                  <a:schemeClr val="tx1">
                    <a:lumMod val="50000"/>
                    <a:lumOff val="50000"/>
                  </a:schemeClr>
                </a:solidFill>
                <a:latin typeface="Tw Cen MT" panose="020B0602020104020603" pitchFamily="34" charset="77"/>
              </a:rPr>
              <a:t>How Rumors Can Be Slowed down by Using Consensus Mechanism</a:t>
            </a:r>
            <a:endParaRPr lang="en-CN" dirty="0">
              <a:solidFill>
                <a:schemeClr val="tx1">
                  <a:lumMod val="50000"/>
                  <a:lumOff val="50000"/>
                </a:schemeClr>
              </a:solidFill>
            </a:endParaRPr>
          </a:p>
        </p:txBody>
      </p:sp>
      <p:pic>
        <p:nvPicPr>
          <p:cNvPr id="5" name="Picture 4">
            <a:extLst>
              <a:ext uri="{FF2B5EF4-FFF2-40B4-BE49-F238E27FC236}">
                <a16:creationId xmlns:a16="http://schemas.microsoft.com/office/drawing/2014/main" id="{88496374-F66D-3098-878D-184F187524B8}"/>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653803" y="-464400"/>
            <a:ext cx="4144492" cy="2167200"/>
          </a:xfrm>
          <a:prstGeom prst="rect">
            <a:avLst/>
          </a:prstGeom>
        </p:spPr>
      </p:pic>
      <p:sp>
        <p:nvSpPr>
          <p:cNvPr id="6" name="Title 1">
            <a:extLst>
              <a:ext uri="{FF2B5EF4-FFF2-40B4-BE49-F238E27FC236}">
                <a16:creationId xmlns:a16="http://schemas.microsoft.com/office/drawing/2014/main" id="{1F40CB72-09DC-7E55-E0C8-2AE8318F7E7C}"/>
              </a:ext>
            </a:extLst>
          </p:cNvPr>
          <p:cNvSpPr>
            <a:spLocks noGrp="1"/>
          </p:cNvSpPr>
          <p:nvPr>
            <p:ph type="title"/>
          </p:nvPr>
        </p:nvSpPr>
        <p:spPr/>
        <p:txBody>
          <a:bodyPr/>
          <a:lstStyle/>
          <a:p>
            <a:r>
              <a:rPr lang="en-US" dirty="0">
                <a:latin typeface="Tw Cen MT" panose="020B0602020104020603" pitchFamily="34" charset="77"/>
              </a:rPr>
              <a:t>Design and Implementation</a:t>
            </a:r>
            <a:endParaRPr lang="en-CN" dirty="0"/>
          </a:p>
        </p:txBody>
      </p:sp>
      <p:pic>
        <p:nvPicPr>
          <p:cNvPr id="8" name="Picture 7">
            <a:extLst>
              <a:ext uri="{FF2B5EF4-FFF2-40B4-BE49-F238E27FC236}">
                <a16:creationId xmlns:a16="http://schemas.microsoft.com/office/drawing/2014/main" id="{BB489840-01C6-DB22-59F4-E0AA0A494E2F}"/>
              </a:ext>
            </a:extLst>
          </p:cNvPr>
          <p:cNvPicPr>
            <a:picLocks noChangeAspect="1"/>
          </p:cNvPicPr>
          <p:nvPr/>
        </p:nvPicPr>
        <p:blipFill>
          <a:blip r:embed="rId7"/>
          <a:stretch>
            <a:fillRect/>
          </a:stretch>
        </p:blipFill>
        <p:spPr>
          <a:xfrm>
            <a:off x="5871669" y="2217009"/>
            <a:ext cx="1288592" cy="2911883"/>
          </a:xfrm>
          <a:prstGeom prst="rect">
            <a:avLst/>
          </a:prstGeom>
        </p:spPr>
      </p:pic>
      <p:pic>
        <p:nvPicPr>
          <p:cNvPr id="10" name="Picture 9">
            <a:extLst>
              <a:ext uri="{FF2B5EF4-FFF2-40B4-BE49-F238E27FC236}">
                <a16:creationId xmlns:a16="http://schemas.microsoft.com/office/drawing/2014/main" id="{7D139B37-C27A-DFD2-3B68-BEE62AED5A7A}"/>
              </a:ext>
            </a:extLst>
          </p:cNvPr>
          <p:cNvPicPr>
            <a:picLocks noChangeAspect="1"/>
          </p:cNvPicPr>
          <p:nvPr/>
        </p:nvPicPr>
        <p:blipFill>
          <a:blip r:embed="rId8"/>
          <a:stretch>
            <a:fillRect/>
          </a:stretch>
        </p:blipFill>
        <p:spPr>
          <a:xfrm>
            <a:off x="7503155" y="2219831"/>
            <a:ext cx="4532205" cy="2911883"/>
          </a:xfrm>
          <a:prstGeom prst="rect">
            <a:avLst/>
          </a:prstGeom>
        </p:spPr>
      </p:pic>
      <p:pic>
        <p:nvPicPr>
          <p:cNvPr id="9" name="Audio 8">
            <a:hlinkClick r:id="" action="ppaction://media"/>
            <a:extLst>
              <a:ext uri="{FF2B5EF4-FFF2-40B4-BE49-F238E27FC236}">
                <a16:creationId xmlns:a16="http://schemas.microsoft.com/office/drawing/2014/main" id="{ECB9BEDB-7D31-B458-9312-4339A2540098}"/>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9943708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65120">
        <p159:morph option="byObject"/>
      </p:transition>
    </mc:Choice>
    <mc:Fallback>
      <p:transition spd="slow" advTm="1651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DDA-FDE8-E9F6-A84C-12A5F0EC2C5E}"/>
              </a:ext>
            </a:extLst>
          </p:cNvPr>
          <p:cNvSpPr>
            <a:spLocks noGrp="1"/>
          </p:cNvSpPr>
          <p:nvPr>
            <p:ph type="title"/>
          </p:nvPr>
        </p:nvSpPr>
        <p:spPr/>
        <p:txBody>
          <a:bodyPr/>
          <a:lstStyle/>
          <a:p>
            <a:r>
              <a:rPr lang="en-CN" dirty="0">
                <a:latin typeface="Tw Cen MT" panose="020B0602020104020603" pitchFamily="34" charset="77"/>
              </a:rPr>
              <a:t>Agenda</a:t>
            </a:r>
          </a:p>
        </p:txBody>
      </p:sp>
      <p:sp>
        <p:nvSpPr>
          <p:cNvPr id="3" name="Content Placeholder 2">
            <a:extLst>
              <a:ext uri="{FF2B5EF4-FFF2-40B4-BE49-F238E27FC236}">
                <a16:creationId xmlns:a16="http://schemas.microsoft.com/office/drawing/2014/main" id="{10700A43-3074-ECDA-1DDD-2B1165D9B3E7}"/>
              </a:ext>
            </a:extLst>
          </p:cNvPr>
          <p:cNvSpPr>
            <a:spLocks noGrp="1"/>
          </p:cNvSpPr>
          <p:nvPr>
            <p:ph idx="1"/>
          </p:nvPr>
        </p:nvSpPr>
        <p:spPr>
          <a:xfrm>
            <a:off x="838200" y="1995183"/>
            <a:ext cx="10515600" cy="493200"/>
          </a:xfrm>
        </p:spPr>
        <p:txBody>
          <a:bodyPr>
            <a:normAutofit/>
          </a:bodyPr>
          <a:lstStyle/>
          <a:p>
            <a:r>
              <a:rPr lang="en-US" dirty="0">
                <a:effectLst/>
                <a:latin typeface="Tw Cen MT" panose="020B0602020104020603" pitchFamily="34" charset="77"/>
                <a:cs typeface="Lao MN" pitchFamily="2" charset="0"/>
              </a:rPr>
              <a:t>Problem &amp; Motivating</a:t>
            </a:r>
          </a:p>
        </p:txBody>
      </p:sp>
      <p:pic>
        <p:nvPicPr>
          <p:cNvPr id="5" name="Picture 4">
            <a:extLst>
              <a:ext uri="{FF2B5EF4-FFF2-40B4-BE49-F238E27FC236}">
                <a16:creationId xmlns:a16="http://schemas.microsoft.com/office/drawing/2014/main" id="{496BF670-8376-C308-3E87-E814569B990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653803" y="-464400"/>
            <a:ext cx="4144492" cy="2167200"/>
          </a:xfrm>
          <a:prstGeom prst="rect">
            <a:avLst/>
          </a:prstGeom>
        </p:spPr>
      </p:pic>
      <p:sp>
        <p:nvSpPr>
          <p:cNvPr id="7" name="TextBox 6">
            <a:extLst>
              <a:ext uri="{FF2B5EF4-FFF2-40B4-BE49-F238E27FC236}">
                <a16:creationId xmlns:a16="http://schemas.microsoft.com/office/drawing/2014/main" id="{C29881F0-CFAF-FAB2-3CFC-910F50158912}"/>
              </a:ext>
            </a:extLst>
          </p:cNvPr>
          <p:cNvSpPr txBox="1"/>
          <p:nvPr/>
        </p:nvSpPr>
        <p:spPr>
          <a:xfrm>
            <a:off x="5537935" y="6123543"/>
            <a:ext cx="6260360" cy="369332"/>
          </a:xfrm>
          <a:prstGeom prst="rect">
            <a:avLst/>
          </a:prstGeom>
          <a:noFill/>
        </p:spPr>
        <p:txBody>
          <a:bodyPr wrap="square">
            <a:spAutoFit/>
          </a:bodyPr>
          <a:lstStyle/>
          <a:p>
            <a:r>
              <a:rPr lang="en-US" dirty="0">
                <a:solidFill>
                  <a:schemeClr val="tx1">
                    <a:lumMod val="50000"/>
                    <a:lumOff val="50000"/>
                  </a:schemeClr>
                </a:solidFill>
                <a:latin typeface="Tw Cen MT" panose="020B0602020104020603" pitchFamily="34" charset="77"/>
              </a:rPr>
              <a:t>How Rumors Can Be Slowed down by Using Consensus Mechanism</a:t>
            </a:r>
            <a:endParaRPr lang="en-CN" dirty="0">
              <a:solidFill>
                <a:schemeClr val="tx1">
                  <a:lumMod val="50000"/>
                  <a:lumOff val="50000"/>
                </a:schemeClr>
              </a:solidFill>
            </a:endParaRPr>
          </a:p>
        </p:txBody>
      </p:sp>
      <p:sp>
        <p:nvSpPr>
          <p:cNvPr id="18" name="Content Placeholder 2">
            <a:extLst>
              <a:ext uri="{FF2B5EF4-FFF2-40B4-BE49-F238E27FC236}">
                <a16:creationId xmlns:a16="http://schemas.microsoft.com/office/drawing/2014/main" id="{1B7510E3-27EF-1CA8-E4C0-06E041C059D9}"/>
              </a:ext>
            </a:extLst>
          </p:cNvPr>
          <p:cNvSpPr txBox="1">
            <a:spLocks/>
          </p:cNvSpPr>
          <p:nvPr/>
        </p:nvSpPr>
        <p:spPr>
          <a:xfrm>
            <a:off x="838200" y="24876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ffectLst/>
                <a:latin typeface="Tw Cen MT" panose="020B0602020104020603" pitchFamily="34" charset="77"/>
                <a:cs typeface="Lao MN" pitchFamily="2" charset="0"/>
              </a:rPr>
              <a:t>Hypothesis</a:t>
            </a:r>
          </a:p>
          <a:p>
            <a:endParaRPr lang="en-US" dirty="0">
              <a:latin typeface="Tw Cen MT" panose="020B0602020104020603" pitchFamily="34" charset="77"/>
              <a:cs typeface="Lao MN" pitchFamily="2" charset="0"/>
            </a:endParaRPr>
          </a:p>
        </p:txBody>
      </p:sp>
      <p:sp>
        <p:nvSpPr>
          <p:cNvPr id="19" name="Content Placeholder 2">
            <a:extLst>
              <a:ext uri="{FF2B5EF4-FFF2-40B4-BE49-F238E27FC236}">
                <a16:creationId xmlns:a16="http://schemas.microsoft.com/office/drawing/2014/main" id="{3E0A80A9-484E-6831-8ADE-993A71A10DE0}"/>
              </a:ext>
            </a:extLst>
          </p:cNvPr>
          <p:cNvSpPr txBox="1">
            <a:spLocks/>
          </p:cNvSpPr>
          <p:nvPr/>
        </p:nvSpPr>
        <p:spPr>
          <a:xfrm>
            <a:off x="838200" y="29808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ffectLst/>
                <a:latin typeface="Tw Cen MT" panose="020B0602020104020603" pitchFamily="34" charset="77"/>
                <a:cs typeface="Lao MN" pitchFamily="2" charset="0"/>
              </a:rPr>
              <a:t>Related Research</a:t>
            </a:r>
            <a:endParaRPr lang="en-CN" dirty="0">
              <a:latin typeface="Tw Cen MT" panose="020B0602020104020603" pitchFamily="34" charset="77"/>
            </a:endParaRPr>
          </a:p>
        </p:txBody>
      </p:sp>
      <p:sp>
        <p:nvSpPr>
          <p:cNvPr id="20" name="Content Placeholder 2">
            <a:extLst>
              <a:ext uri="{FF2B5EF4-FFF2-40B4-BE49-F238E27FC236}">
                <a16:creationId xmlns:a16="http://schemas.microsoft.com/office/drawing/2014/main" id="{F724CB66-E164-67AF-E8ED-4B632D764BEE}"/>
              </a:ext>
            </a:extLst>
          </p:cNvPr>
          <p:cNvSpPr txBox="1">
            <a:spLocks/>
          </p:cNvSpPr>
          <p:nvPr/>
        </p:nvSpPr>
        <p:spPr>
          <a:xfrm>
            <a:off x="838200" y="34740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w Cen MT" panose="020B0602020104020603" pitchFamily="34" charset="77"/>
                <a:cs typeface="Lao MN" pitchFamily="2" charset="0"/>
              </a:rPr>
              <a:t>Design and Implementation</a:t>
            </a:r>
          </a:p>
        </p:txBody>
      </p:sp>
      <p:sp>
        <p:nvSpPr>
          <p:cNvPr id="21" name="Content Placeholder 2">
            <a:extLst>
              <a:ext uri="{FF2B5EF4-FFF2-40B4-BE49-F238E27FC236}">
                <a16:creationId xmlns:a16="http://schemas.microsoft.com/office/drawing/2014/main" id="{DE28148A-6C29-6265-49A7-B71A3C52F87E}"/>
              </a:ext>
            </a:extLst>
          </p:cNvPr>
          <p:cNvSpPr txBox="1">
            <a:spLocks/>
          </p:cNvSpPr>
          <p:nvPr/>
        </p:nvSpPr>
        <p:spPr>
          <a:xfrm>
            <a:off x="838200" y="39672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w Cen MT" panose="020B0602020104020603" pitchFamily="34" charset="77"/>
                <a:cs typeface="Lao MN" pitchFamily="2" charset="0"/>
              </a:rPr>
              <a:t>Result and Empirical Evidence</a:t>
            </a:r>
          </a:p>
        </p:txBody>
      </p:sp>
      <p:sp>
        <p:nvSpPr>
          <p:cNvPr id="22" name="Content Placeholder 2">
            <a:extLst>
              <a:ext uri="{FF2B5EF4-FFF2-40B4-BE49-F238E27FC236}">
                <a16:creationId xmlns:a16="http://schemas.microsoft.com/office/drawing/2014/main" id="{3724C8E7-69E7-EC0D-21EC-EB98CAB910DA}"/>
              </a:ext>
            </a:extLst>
          </p:cNvPr>
          <p:cNvSpPr txBox="1">
            <a:spLocks/>
          </p:cNvSpPr>
          <p:nvPr/>
        </p:nvSpPr>
        <p:spPr>
          <a:xfrm>
            <a:off x="838200" y="44604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w Cen MT" panose="020B0602020104020603" pitchFamily="34" charset="77"/>
                <a:cs typeface="Lao MN" pitchFamily="2" charset="0"/>
              </a:rPr>
              <a:t>Conclusion and Further Work</a:t>
            </a:r>
          </a:p>
        </p:txBody>
      </p:sp>
      <p:pic>
        <p:nvPicPr>
          <p:cNvPr id="6" name="Audio 5">
            <a:hlinkClick r:id="" action="ppaction://media"/>
            <a:extLst>
              <a:ext uri="{FF2B5EF4-FFF2-40B4-BE49-F238E27FC236}">
                <a16:creationId xmlns:a16="http://schemas.microsoft.com/office/drawing/2014/main" id="{2F90513F-524C-DA9E-55AE-F1DB39847EBD}"/>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0775553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944">
        <p159:morph option="byWord"/>
      </p:transition>
    </mc:Choice>
    <mc:Fallback>
      <p:transition spd="slow" advTm="29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993BFC-99B8-AAE1-BE70-D3AF3C1215FE}"/>
              </a:ext>
            </a:extLst>
          </p:cNvPr>
          <p:cNvSpPr txBox="1"/>
          <p:nvPr/>
        </p:nvSpPr>
        <p:spPr>
          <a:xfrm>
            <a:off x="5537935" y="6123543"/>
            <a:ext cx="6260360" cy="369332"/>
          </a:xfrm>
          <a:prstGeom prst="rect">
            <a:avLst/>
          </a:prstGeom>
          <a:noFill/>
        </p:spPr>
        <p:txBody>
          <a:bodyPr wrap="square">
            <a:spAutoFit/>
          </a:bodyPr>
          <a:lstStyle/>
          <a:p>
            <a:r>
              <a:rPr lang="en-US" dirty="0">
                <a:solidFill>
                  <a:schemeClr val="tx1">
                    <a:lumMod val="50000"/>
                    <a:lumOff val="50000"/>
                  </a:schemeClr>
                </a:solidFill>
                <a:latin typeface="Tw Cen MT" panose="020B0602020104020603" pitchFamily="34" charset="77"/>
              </a:rPr>
              <a:t>How Rumors Can Be Slowed down by Using Consensus Mechanism</a:t>
            </a:r>
            <a:endParaRPr lang="en-CN" dirty="0">
              <a:solidFill>
                <a:schemeClr val="tx1">
                  <a:lumMod val="50000"/>
                  <a:lumOff val="50000"/>
                </a:schemeClr>
              </a:solidFill>
            </a:endParaRPr>
          </a:p>
        </p:txBody>
      </p:sp>
      <p:pic>
        <p:nvPicPr>
          <p:cNvPr id="5" name="Picture 4">
            <a:extLst>
              <a:ext uri="{FF2B5EF4-FFF2-40B4-BE49-F238E27FC236}">
                <a16:creationId xmlns:a16="http://schemas.microsoft.com/office/drawing/2014/main" id="{88496374-F66D-3098-878D-184F187524B8}"/>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653803" y="-464400"/>
            <a:ext cx="4144492" cy="2167200"/>
          </a:xfrm>
          <a:prstGeom prst="rect">
            <a:avLst/>
          </a:prstGeom>
        </p:spPr>
      </p:pic>
      <p:sp>
        <p:nvSpPr>
          <p:cNvPr id="6" name="Title 1">
            <a:extLst>
              <a:ext uri="{FF2B5EF4-FFF2-40B4-BE49-F238E27FC236}">
                <a16:creationId xmlns:a16="http://schemas.microsoft.com/office/drawing/2014/main" id="{1F40CB72-09DC-7E55-E0C8-2AE8318F7E7C}"/>
              </a:ext>
            </a:extLst>
          </p:cNvPr>
          <p:cNvSpPr>
            <a:spLocks noGrp="1"/>
          </p:cNvSpPr>
          <p:nvPr>
            <p:ph type="title"/>
          </p:nvPr>
        </p:nvSpPr>
        <p:spPr/>
        <p:txBody>
          <a:bodyPr/>
          <a:lstStyle/>
          <a:p>
            <a:r>
              <a:rPr lang="en-US" dirty="0">
                <a:latin typeface="Tw Cen MT" panose="020B0602020104020603" pitchFamily="34" charset="77"/>
              </a:rPr>
              <a:t>Result and Empirical Evidence</a:t>
            </a:r>
            <a:endParaRPr lang="en-CN" dirty="0"/>
          </a:p>
        </p:txBody>
      </p:sp>
      <p:pic>
        <p:nvPicPr>
          <p:cNvPr id="3" name="Picture 2">
            <a:extLst>
              <a:ext uri="{FF2B5EF4-FFF2-40B4-BE49-F238E27FC236}">
                <a16:creationId xmlns:a16="http://schemas.microsoft.com/office/drawing/2014/main" id="{40286469-3DB5-59D8-7BA3-F74AD99871BA}"/>
              </a:ext>
            </a:extLst>
          </p:cNvPr>
          <p:cNvPicPr>
            <a:picLocks noChangeAspect="1"/>
          </p:cNvPicPr>
          <p:nvPr/>
        </p:nvPicPr>
        <p:blipFill>
          <a:blip r:embed="rId6"/>
          <a:stretch>
            <a:fillRect/>
          </a:stretch>
        </p:blipFill>
        <p:spPr>
          <a:xfrm>
            <a:off x="1043152" y="1711689"/>
            <a:ext cx="6609600" cy="4097013"/>
          </a:xfrm>
          <a:prstGeom prst="rect">
            <a:avLst/>
          </a:prstGeom>
        </p:spPr>
      </p:pic>
      <p:sp>
        <p:nvSpPr>
          <p:cNvPr id="10" name="TextBox 9">
            <a:extLst>
              <a:ext uri="{FF2B5EF4-FFF2-40B4-BE49-F238E27FC236}">
                <a16:creationId xmlns:a16="http://schemas.microsoft.com/office/drawing/2014/main" id="{22DBDAA2-6D8B-5755-EC96-21804C623881}"/>
              </a:ext>
            </a:extLst>
          </p:cNvPr>
          <p:cNvSpPr txBox="1"/>
          <p:nvPr/>
        </p:nvSpPr>
        <p:spPr>
          <a:xfrm>
            <a:off x="7889465" y="2828835"/>
            <a:ext cx="4144491" cy="2062103"/>
          </a:xfrm>
          <a:prstGeom prst="rect">
            <a:avLst/>
          </a:prstGeom>
          <a:noFill/>
        </p:spPr>
        <p:txBody>
          <a:bodyPr wrap="square" rtlCol="0">
            <a:spAutoFit/>
          </a:bodyPr>
          <a:lstStyle/>
          <a:p>
            <a:pPr marL="342900" indent="-342900">
              <a:buFont typeface="Arial" panose="020B0604020202020204" pitchFamily="34" charset="0"/>
              <a:buChar char="•"/>
            </a:pPr>
            <a:r>
              <a:rPr lang="en-CN" sz="2400" dirty="0">
                <a:latin typeface="Lao MN" pitchFamily="2" charset="0"/>
                <a:cs typeface="Lao MN" pitchFamily="2" charset="0"/>
              </a:rPr>
              <a:t>Result for no Consensus Mechanism</a:t>
            </a:r>
          </a:p>
          <a:p>
            <a:pPr marL="800100" lvl="1" indent="-342900">
              <a:buFont typeface="Arial" panose="020B0604020202020204" pitchFamily="34" charset="0"/>
              <a:buChar char="•"/>
            </a:pPr>
            <a:r>
              <a:rPr lang="en-CN" sz="2000" dirty="0">
                <a:latin typeface="Lao MN" pitchFamily="2" charset="0"/>
                <a:cs typeface="Lao MN" pitchFamily="2" charset="0"/>
              </a:rPr>
              <a:t>Confusion Matrix</a:t>
            </a:r>
          </a:p>
          <a:p>
            <a:pPr marL="800100" lvl="1" indent="-342900">
              <a:buFont typeface="Arial" panose="020B0604020202020204" pitchFamily="34" charset="0"/>
              <a:buChar char="•"/>
            </a:pPr>
            <a:r>
              <a:rPr lang="en-CN" sz="2000" dirty="0">
                <a:latin typeface="Lao MN" pitchFamily="2" charset="0"/>
                <a:cs typeface="Lao MN" pitchFamily="2" charset="0"/>
              </a:rPr>
              <a:t>Precision</a:t>
            </a:r>
          </a:p>
          <a:p>
            <a:pPr marL="800100" lvl="1" indent="-342900">
              <a:buFont typeface="Arial" panose="020B0604020202020204" pitchFamily="34" charset="0"/>
              <a:buChar char="•"/>
            </a:pPr>
            <a:r>
              <a:rPr lang="en-CN" sz="2000" dirty="0">
                <a:latin typeface="Lao MN" pitchFamily="2" charset="0"/>
                <a:cs typeface="Lao MN" pitchFamily="2" charset="0"/>
              </a:rPr>
              <a:t>Recall</a:t>
            </a:r>
          </a:p>
          <a:p>
            <a:pPr marL="800100" lvl="1" indent="-342900">
              <a:buFont typeface="Arial" panose="020B0604020202020204" pitchFamily="34" charset="0"/>
              <a:buChar char="•"/>
            </a:pPr>
            <a:r>
              <a:rPr lang="en-CN" sz="2000" dirty="0">
                <a:latin typeface="Lao MN" pitchFamily="2" charset="0"/>
                <a:cs typeface="Lao MN" pitchFamily="2" charset="0"/>
              </a:rPr>
              <a:t>F1-score</a:t>
            </a:r>
          </a:p>
        </p:txBody>
      </p:sp>
      <p:sp>
        <p:nvSpPr>
          <p:cNvPr id="8" name="Rectangle 7">
            <a:extLst>
              <a:ext uri="{FF2B5EF4-FFF2-40B4-BE49-F238E27FC236}">
                <a16:creationId xmlns:a16="http://schemas.microsoft.com/office/drawing/2014/main" id="{5C87B047-60C4-2A18-E4D5-B3DD889C78F8}"/>
              </a:ext>
            </a:extLst>
          </p:cNvPr>
          <p:cNvSpPr/>
          <p:nvPr/>
        </p:nvSpPr>
        <p:spPr>
          <a:xfrm>
            <a:off x="1444487" y="3975652"/>
            <a:ext cx="490330" cy="15902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9" name="Rectangle 8">
            <a:extLst>
              <a:ext uri="{FF2B5EF4-FFF2-40B4-BE49-F238E27FC236}">
                <a16:creationId xmlns:a16="http://schemas.microsoft.com/office/drawing/2014/main" id="{0871A12B-F50F-2C2C-5B61-C23575E43950}"/>
              </a:ext>
            </a:extLst>
          </p:cNvPr>
          <p:cNvSpPr/>
          <p:nvPr/>
        </p:nvSpPr>
        <p:spPr>
          <a:xfrm>
            <a:off x="6685721" y="3975652"/>
            <a:ext cx="735495" cy="15902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11" name="Audio 10">
            <a:hlinkClick r:id="" action="ppaction://media"/>
            <a:extLst>
              <a:ext uri="{FF2B5EF4-FFF2-40B4-BE49-F238E27FC236}">
                <a16:creationId xmlns:a16="http://schemas.microsoft.com/office/drawing/2014/main" id="{B8BF00CC-51D8-80F3-AAC0-34F946DE1045}"/>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7631615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0896">
        <p159:morph option="byWord"/>
      </p:transition>
    </mc:Choice>
    <mc:Fallback>
      <p:transition spd="slow" advTm="6089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993BFC-99B8-AAE1-BE70-D3AF3C1215FE}"/>
              </a:ext>
            </a:extLst>
          </p:cNvPr>
          <p:cNvSpPr txBox="1"/>
          <p:nvPr/>
        </p:nvSpPr>
        <p:spPr>
          <a:xfrm>
            <a:off x="5537935" y="6123543"/>
            <a:ext cx="6260360" cy="369332"/>
          </a:xfrm>
          <a:prstGeom prst="rect">
            <a:avLst/>
          </a:prstGeom>
          <a:noFill/>
        </p:spPr>
        <p:txBody>
          <a:bodyPr wrap="square">
            <a:spAutoFit/>
          </a:bodyPr>
          <a:lstStyle/>
          <a:p>
            <a:r>
              <a:rPr lang="en-US" dirty="0">
                <a:solidFill>
                  <a:schemeClr val="tx1">
                    <a:lumMod val="50000"/>
                    <a:lumOff val="50000"/>
                  </a:schemeClr>
                </a:solidFill>
                <a:latin typeface="Tw Cen MT" panose="020B0602020104020603" pitchFamily="34" charset="77"/>
              </a:rPr>
              <a:t>How Rumors Can Be Slowed down by Using Consensus Mechanism</a:t>
            </a:r>
            <a:endParaRPr lang="en-CN" dirty="0">
              <a:solidFill>
                <a:schemeClr val="tx1">
                  <a:lumMod val="50000"/>
                  <a:lumOff val="50000"/>
                </a:schemeClr>
              </a:solidFill>
            </a:endParaRPr>
          </a:p>
        </p:txBody>
      </p:sp>
      <p:pic>
        <p:nvPicPr>
          <p:cNvPr id="5" name="Picture 4">
            <a:extLst>
              <a:ext uri="{FF2B5EF4-FFF2-40B4-BE49-F238E27FC236}">
                <a16:creationId xmlns:a16="http://schemas.microsoft.com/office/drawing/2014/main" id="{88496374-F66D-3098-878D-184F187524B8}"/>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653803" y="-464400"/>
            <a:ext cx="4144492" cy="2167200"/>
          </a:xfrm>
          <a:prstGeom prst="rect">
            <a:avLst/>
          </a:prstGeom>
        </p:spPr>
      </p:pic>
      <p:sp>
        <p:nvSpPr>
          <p:cNvPr id="6" name="Title 1">
            <a:extLst>
              <a:ext uri="{FF2B5EF4-FFF2-40B4-BE49-F238E27FC236}">
                <a16:creationId xmlns:a16="http://schemas.microsoft.com/office/drawing/2014/main" id="{1F40CB72-09DC-7E55-E0C8-2AE8318F7E7C}"/>
              </a:ext>
            </a:extLst>
          </p:cNvPr>
          <p:cNvSpPr>
            <a:spLocks noGrp="1"/>
          </p:cNvSpPr>
          <p:nvPr>
            <p:ph type="title"/>
          </p:nvPr>
        </p:nvSpPr>
        <p:spPr/>
        <p:txBody>
          <a:bodyPr/>
          <a:lstStyle/>
          <a:p>
            <a:r>
              <a:rPr lang="en-US" dirty="0">
                <a:latin typeface="Tw Cen MT" panose="020B0602020104020603" pitchFamily="34" charset="77"/>
              </a:rPr>
              <a:t>Result and Empirical Evidence</a:t>
            </a:r>
            <a:endParaRPr lang="en-CN" dirty="0"/>
          </a:p>
        </p:txBody>
      </p:sp>
      <p:pic>
        <p:nvPicPr>
          <p:cNvPr id="7" name="Picture 6">
            <a:extLst>
              <a:ext uri="{FF2B5EF4-FFF2-40B4-BE49-F238E27FC236}">
                <a16:creationId xmlns:a16="http://schemas.microsoft.com/office/drawing/2014/main" id="{4EAC8F43-2E90-DEEA-750D-8B3806581CA5}"/>
              </a:ext>
            </a:extLst>
          </p:cNvPr>
          <p:cNvPicPr>
            <a:picLocks noChangeAspect="1"/>
          </p:cNvPicPr>
          <p:nvPr/>
        </p:nvPicPr>
        <p:blipFill rotWithShape="1">
          <a:blip r:embed="rId6"/>
          <a:srcRect r="959"/>
          <a:stretch/>
        </p:blipFill>
        <p:spPr>
          <a:xfrm>
            <a:off x="1043152" y="1710000"/>
            <a:ext cx="6610651" cy="4115444"/>
          </a:xfrm>
          <a:prstGeom prst="rect">
            <a:avLst/>
          </a:prstGeom>
        </p:spPr>
      </p:pic>
      <p:sp>
        <p:nvSpPr>
          <p:cNvPr id="9" name="TextBox 8">
            <a:extLst>
              <a:ext uri="{FF2B5EF4-FFF2-40B4-BE49-F238E27FC236}">
                <a16:creationId xmlns:a16="http://schemas.microsoft.com/office/drawing/2014/main" id="{A7C5587E-DA4A-FB85-A1EE-E554B0BC503E}"/>
              </a:ext>
            </a:extLst>
          </p:cNvPr>
          <p:cNvSpPr txBox="1"/>
          <p:nvPr/>
        </p:nvSpPr>
        <p:spPr>
          <a:xfrm>
            <a:off x="7889465" y="2828835"/>
            <a:ext cx="4144491" cy="2062103"/>
          </a:xfrm>
          <a:prstGeom prst="rect">
            <a:avLst/>
          </a:prstGeom>
          <a:noFill/>
        </p:spPr>
        <p:txBody>
          <a:bodyPr wrap="square" rtlCol="0">
            <a:spAutoFit/>
          </a:bodyPr>
          <a:lstStyle/>
          <a:p>
            <a:pPr marL="342900" indent="-342900">
              <a:buFont typeface="Arial" panose="020B0604020202020204" pitchFamily="34" charset="0"/>
              <a:buChar char="•"/>
            </a:pPr>
            <a:r>
              <a:rPr lang="en-CN" sz="2400" dirty="0">
                <a:latin typeface="Lao MN" pitchFamily="2" charset="0"/>
                <a:cs typeface="Lao MN" pitchFamily="2" charset="0"/>
              </a:rPr>
              <a:t>Result for having Consensus Mechanism</a:t>
            </a:r>
          </a:p>
          <a:p>
            <a:pPr marL="800100" lvl="1" indent="-342900">
              <a:buFont typeface="Arial" panose="020B0604020202020204" pitchFamily="34" charset="0"/>
              <a:buChar char="•"/>
            </a:pPr>
            <a:r>
              <a:rPr lang="en-CN" sz="2000" dirty="0">
                <a:latin typeface="Lao MN" pitchFamily="2" charset="0"/>
                <a:cs typeface="Lao MN" pitchFamily="2" charset="0"/>
              </a:rPr>
              <a:t>C</a:t>
            </a:r>
          </a:p>
          <a:p>
            <a:pPr marL="800100" lvl="1" indent="-342900">
              <a:buFont typeface="Arial" panose="020B0604020202020204" pitchFamily="34" charset="0"/>
              <a:buChar char="•"/>
            </a:pPr>
            <a:r>
              <a:rPr lang="en-CN" sz="2000" dirty="0">
                <a:latin typeface="Lao MN" pitchFamily="2" charset="0"/>
                <a:cs typeface="Lao MN" pitchFamily="2" charset="0"/>
              </a:rPr>
              <a:t>Precision</a:t>
            </a:r>
          </a:p>
          <a:p>
            <a:pPr marL="800100" lvl="1" indent="-342900">
              <a:buFont typeface="Arial" panose="020B0604020202020204" pitchFamily="34" charset="0"/>
              <a:buChar char="•"/>
            </a:pPr>
            <a:r>
              <a:rPr lang="en-CN" sz="2000" dirty="0">
                <a:latin typeface="Lao MN" pitchFamily="2" charset="0"/>
                <a:cs typeface="Lao MN" pitchFamily="2" charset="0"/>
              </a:rPr>
              <a:t>Recall</a:t>
            </a:r>
          </a:p>
          <a:p>
            <a:pPr marL="800100" lvl="1" indent="-342900">
              <a:buFont typeface="Arial" panose="020B0604020202020204" pitchFamily="34" charset="0"/>
              <a:buChar char="•"/>
            </a:pPr>
            <a:r>
              <a:rPr lang="en-CN" sz="2000" dirty="0">
                <a:latin typeface="Lao MN" pitchFamily="2" charset="0"/>
                <a:cs typeface="Lao MN" pitchFamily="2" charset="0"/>
              </a:rPr>
              <a:t>F1-score</a:t>
            </a:r>
          </a:p>
        </p:txBody>
      </p:sp>
      <p:sp>
        <p:nvSpPr>
          <p:cNvPr id="10" name="TextBox 9">
            <a:extLst>
              <a:ext uri="{FF2B5EF4-FFF2-40B4-BE49-F238E27FC236}">
                <a16:creationId xmlns:a16="http://schemas.microsoft.com/office/drawing/2014/main" id="{F9B0B95E-2AD3-D5A5-212C-D22A24E84A2D}"/>
              </a:ext>
            </a:extLst>
          </p:cNvPr>
          <p:cNvSpPr txBox="1"/>
          <p:nvPr/>
        </p:nvSpPr>
        <p:spPr>
          <a:xfrm>
            <a:off x="8690693" y="3560467"/>
            <a:ext cx="2286203" cy="400110"/>
          </a:xfrm>
          <a:prstGeom prst="rect">
            <a:avLst/>
          </a:prstGeom>
          <a:noFill/>
        </p:spPr>
        <p:txBody>
          <a:bodyPr wrap="none" rtlCol="0">
            <a:spAutoFit/>
          </a:bodyPr>
          <a:lstStyle/>
          <a:p>
            <a:r>
              <a:rPr lang="en-CN" sz="2000" dirty="0">
                <a:latin typeface="Lao MN" pitchFamily="2" charset="0"/>
                <a:cs typeface="Lao MN" pitchFamily="2" charset="0"/>
              </a:rPr>
              <a:t>Confusion Matrix</a:t>
            </a:r>
          </a:p>
        </p:txBody>
      </p:sp>
      <p:pic>
        <p:nvPicPr>
          <p:cNvPr id="8" name="Audio 7">
            <a:hlinkClick r:id="" action="ppaction://media"/>
            <a:extLst>
              <a:ext uri="{FF2B5EF4-FFF2-40B4-BE49-F238E27FC236}">
                <a16:creationId xmlns:a16="http://schemas.microsoft.com/office/drawing/2014/main" id="{96BCA880-3574-F41C-219A-2D5B142011A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874912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9520">
        <p159:morph option="byObject"/>
      </p:transition>
    </mc:Choice>
    <mc:Fallback>
      <p:transition spd="slow" advTm="595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993BFC-99B8-AAE1-BE70-D3AF3C1215FE}"/>
              </a:ext>
            </a:extLst>
          </p:cNvPr>
          <p:cNvSpPr txBox="1"/>
          <p:nvPr/>
        </p:nvSpPr>
        <p:spPr>
          <a:xfrm>
            <a:off x="5537935" y="6123543"/>
            <a:ext cx="6260360" cy="369332"/>
          </a:xfrm>
          <a:prstGeom prst="rect">
            <a:avLst/>
          </a:prstGeom>
          <a:noFill/>
        </p:spPr>
        <p:txBody>
          <a:bodyPr wrap="square">
            <a:spAutoFit/>
          </a:bodyPr>
          <a:lstStyle/>
          <a:p>
            <a:r>
              <a:rPr lang="en-US" dirty="0">
                <a:solidFill>
                  <a:schemeClr val="tx1">
                    <a:lumMod val="50000"/>
                    <a:lumOff val="50000"/>
                  </a:schemeClr>
                </a:solidFill>
                <a:latin typeface="Tw Cen MT" panose="020B0602020104020603" pitchFamily="34" charset="77"/>
              </a:rPr>
              <a:t>How Rumors Can Be Slowed down by Using Consensus Mechanism</a:t>
            </a:r>
            <a:endParaRPr lang="en-CN" dirty="0">
              <a:solidFill>
                <a:schemeClr val="tx1">
                  <a:lumMod val="50000"/>
                  <a:lumOff val="50000"/>
                </a:schemeClr>
              </a:solidFill>
            </a:endParaRPr>
          </a:p>
        </p:txBody>
      </p:sp>
      <p:pic>
        <p:nvPicPr>
          <p:cNvPr id="5" name="Picture 4">
            <a:extLst>
              <a:ext uri="{FF2B5EF4-FFF2-40B4-BE49-F238E27FC236}">
                <a16:creationId xmlns:a16="http://schemas.microsoft.com/office/drawing/2014/main" id="{88496374-F66D-3098-878D-184F187524B8}"/>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653803" y="-464400"/>
            <a:ext cx="4144492" cy="2167200"/>
          </a:xfrm>
          <a:prstGeom prst="rect">
            <a:avLst/>
          </a:prstGeom>
        </p:spPr>
      </p:pic>
      <p:sp>
        <p:nvSpPr>
          <p:cNvPr id="10" name="Title 1">
            <a:extLst>
              <a:ext uri="{FF2B5EF4-FFF2-40B4-BE49-F238E27FC236}">
                <a16:creationId xmlns:a16="http://schemas.microsoft.com/office/drawing/2014/main" id="{D8E6F57E-E64F-24BF-198A-717F507CAB33}"/>
              </a:ext>
            </a:extLst>
          </p:cNvPr>
          <p:cNvSpPr>
            <a:spLocks noGrp="1"/>
          </p:cNvSpPr>
          <p:nvPr>
            <p:ph type="title"/>
          </p:nvPr>
        </p:nvSpPr>
        <p:spPr>
          <a:xfrm>
            <a:off x="838200" y="365125"/>
            <a:ext cx="10515600" cy="1325563"/>
          </a:xfrm>
        </p:spPr>
        <p:txBody>
          <a:bodyPr/>
          <a:lstStyle/>
          <a:p>
            <a:r>
              <a:rPr lang="en-US" dirty="0">
                <a:latin typeface="Tw Cen MT" panose="020B0602020104020603" pitchFamily="34" charset="77"/>
              </a:rPr>
              <a:t>Result and Empirical Evidence</a:t>
            </a:r>
            <a:endParaRPr lang="en-CN" dirty="0"/>
          </a:p>
        </p:txBody>
      </p:sp>
      <p:sp>
        <p:nvSpPr>
          <p:cNvPr id="11" name="TextBox 10">
            <a:extLst>
              <a:ext uri="{FF2B5EF4-FFF2-40B4-BE49-F238E27FC236}">
                <a16:creationId xmlns:a16="http://schemas.microsoft.com/office/drawing/2014/main" id="{7ED1C9AE-3D73-DB41-B7BF-0E2555501763}"/>
              </a:ext>
            </a:extLst>
          </p:cNvPr>
          <p:cNvSpPr txBox="1"/>
          <p:nvPr/>
        </p:nvSpPr>
        <p:spPr>
          <a:xfrm>
            <a:off x="838200" y="1690688"/>
            <a:ext cx="3127779" cy="523220"/>
          </a:xfrm>
          <a:prstGeom prst="rect">
            <a:avLst/>
          </a:prstGeom>
          <a:noFill/>
        </p:spPr>
        <p:txBody>
          <a:bodyPr wrap="none" rtlCol="0">
            <a:spAutoFit/>
          </a:bodyPr>
          <a:lstStyle/>
          <a:p>
            <a:r>
              <a:rPr lang="en-CN" sz="2800" dirty="0">
                <a:latin typeface="Lao MN" pitchFamily="2" charset="0"/>
                <a:cs typeface="Lao MN" pitchFamily="2" charset="0"/>
              </a:rPr>
              <a:t>Confusion Matrix</a:t>
            </a:r>
          </a:p>
        </p:txBody>
      </p:sp>
      <p:pic>
        <p:nvPicPr>
          <p:cNvPr id="13" name="Picture 12">
            <a:extLst>
              <a:ext uri="{FF2B5EF4-FFF2-40B4-BE49-F238E27FC236}">
                <a16:creationId xmlns:a16="http://schemas.microsoft.com/office/drawing/2014/main" id="{D4FC462C-1A35-58C2-A4D8-565547E8878F}"/>
              </a:ext>
            </a:extLst>
          </p:cNvPr>
          <p:cNvPicPr>
            <a:picLocks noChangeAspect="1"/>
          </p:cNvPicPr>
          <p:nvPr/>
        </p:nvPicPr>
        <p:blipFill>
          <a:blip r:embed="rId6"/>
          <a:stretch>
            <a:fillRect/>
          </a:stretch>
        </p:blipFill>
        <p:spPr>
          <a:xfrm>
            <a:off x="1726577" y="2227564"/>
            <a:ext cx="4478803" cy="3359102"/>
          </a:xfrm>
          <a:prstGeom prst="rect">
            <a:avLst/>
          </a:prstGeom>
        </p:spPr>
      </p:pic>
      <p:pic>
        <p:nvPicPr>
          <p:cNvPr id="15" name="Picture 14">
            <a:extLst>
              <a:ext uri="{FF2B5EF4-FFF2-40B4-BE49-F238E27FC236}">
                <a16:creationId xmlns:a16="http://schemas.microsoft.com/office/drawing/2014/main" id="{2308DAEE-3476-767A-2418-0076CAD95493}"/>
              </a:ext>
            </a:extLst>
          </p:cNvPr>
          <p:cNvPicPr>
            <a:picLocks noChangeAspect="1"/>
          </p:cNvPicPr>
          <p:nvPr/>
        </p:nvPicPr>
        <p:blipFill>
          <a:blip r:embed="rId7"/>
          <a:stretch>
            <a:fillRect/>
          </a:stretch>
        </p:blipFill>
        <p:spPr>
          <a:xfrm>
            <a:off x="6096000" y="2213908"/>
            <a:ext cx="4478804" cy="3359103"/>
          </a:xfrm>
          <a:prstGeom prst="rect">
            <a:avLst/>
          </a:prstGeom>
        </p:spPr>
      </p:pic>
      <p:pic>
        <p:nvPicPr>
          <p:cNvPr id="6" name="Audio 5">
            <a:hlinkClick r:id="" action="ppaction://media"/>
            <a:extLst>
              <a:ext uri="{FF2B5EF4-FFF2-40B4-BE49-F238E27FC236}">
                <a16:creationId xmlns:a16="http://schemas.microsoft.com/office/drawing/2014/main" id="{74373767-AFE8-0431-C123-F7F5931F571F}"/>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2220116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1968">
        <p159:morph option="byObject"/>
      </p:transition>
    </mc:Choice>
    <mc:Fallback>
      <p:transition spd="slow" advTm="5196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0AC21-81C8-2AE2-8581-4043312A3175}"/>
              </a:ext>
            </a:extLst>
          </p:cNvPr>
          <p:cNvSpPr>
            <a:spLocks noGrp="1"/>
          </p:cNvSpPr>
          <p:nvPr>
            <p:ph idx="1"/>
          </p:nvPr>
        </p:nvSpPr>
        <p:spPr/>
        <p:txBody>
          <a:bodyPr/>
          <a:lstStyle/>
          <a:p>
            <a:r>
              <a:rPr lang="en-US" dirty="0">
                <a:latin typeface="Lao MN" pitchFamily="2" charset="0"/>
                <a:cs typeface="Lao MN" pitchFamily="2" charset="0"/>
              </a:rPr>
              <a:t>It is feasible for people to implement this mechanism in rumor prevention. </a:t>
            </a:r>
          </a:p>
          <a:p>
            <a:endParaRPr lang="en-CN" dirty="0">
              <a:latin typeface="Lao MN" pitchFamily="2" charset="0"/>
              <a:cs typeface="Lao MN" pitchFamily="2" charset="0"/>
            </a:endParaRPr>
          </a:p>
          <a:p>
            <a:r>
              <a:rPr lang="en-CN" dirty="0">
                <a:latin typeface="Lao MN" pitchFamily="2" charset="0"/>
                <a:cs typeface="Lao MN" pitchFamily="2" charset="0"/>
              </a:rPr>
              <a:t>Limitted voting people</a:t>
            </a:r>
          </a:p>
          <a:p>
            <a:r>
              <a:rPr lang="en-CN" dirty="0">
                <a:latin typeface="Lao MN" pitchFamily="2" charset="0"/>
                <a:cs typeface="Lao MN" pitchFamily="2" charset="0"/>
              </a:rPr>
              <a:t>The concept of Proof-of-Authority (PoA)</a:t>
            </a:r>
          </a:p>
          <a:p>
            <a:r>
              <a:rPr lang="en-CN" dirty="0">
                <a:latin typeface="Lao MN" pitchFamily="2" charset="0"/>
                <a:cs typeface="Lao MN" pitchFamily="2" charset="0"/>
              </a:rPr>
              <a:t>More complicated model</a:t>
            </a:r>
          </a:p>
        </p:txBody>
      </p:sp>
      <p:sp>
        <p:nvSpPr>
          <p:cNvPr id="4" name="TextBox 3">
            <a:extLst>
              <a:ext uri="{FF2B5EF4-FFF2-40B4-BE49-F238E27FC236}">
                <a16:creationId xmlns:a16="http://schemas.microsoft.com/office/drawing/2014/main" id="{04993BFC-99B8-AAE1-BE70-D3AF3C1215FE}"/>
              </a:ext>
            </a:extLst>
          </p:cNvPr>
          <p:cNvSpPr txBox="1"/>
          <p:nvPr/>
        </p:nvSpPr>
        <p:spPr>
          <a:xfrm>
            <a:off x="5537935" y="6123543"/>
            <a:ext cx="6260360" cy="369332"/>
          </a:xfrm>
          <a:prstGeom prst="rect">
            <a:avLst/>
          </a:prstGeom>
          <a:noFill/>
        </p:spPr>
        <p:txBody>
          <a:bodyPr wrap="square">
            <a:spAutoFit/>
          </a:bodyPr>
          <a:lstStyle/>
          <a:p>
            <a:r>
              <a:rPr lang="en-US" dirty="0">
                <a:solidFill>
                  <a:schemeClr val="tx1">
                    <a:lumMod val="50000"/>
                    <a:lumOff val="50000"/>
                  </a:schemeClr>
                </a:solidFill>
                <a:latin typeface="Tw Cen MT" panose="020B0602020104020603" pitchFamily="34" charset="77"/>
              </a:rPr>
              <a:t>How Rumors Can Be Slowed down by Using Consensus Mechanism</a:t>
            </a:r>
            <a:endParaRPr lang="en-CN" dirty="0">
              <a:solidFill>
                <a:schemeClr val="tx1">
                  <a:lumMod val="50000"/>
                  <a:lumOff val="50000"/>
                </a:schemeClr>
              </a:solidFill>
            </a:endParaRPr>
          </a:p>
        </p:txBody>
      </p:sp>
      <p:pic>
        <p:nvPicPr>
          <p:cNvPr id="5" name="Picture 4">
            <a:extLst>
              <a:ext uri="{FF2B5EF4-FFF2-40B4-BE49-F238E27FC236}">
                <a16:creationId xmlns:a16="http://schemas.microsoft.com/office/drawing/2014/main" id="{88496374-F66D-3098-878D-184F187524B8}"/>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653803" y="-464400"/>
            <a:ext cx="4144492" cy="2167200"/>
          </a:xfrm>
          <a:prstGeom prst="rect">
            <a:avLst/>
          </a:prstGeom>
        </p:spPr>
      </p:pic>
      <p:sp>
        <p:nvSpPr>
          <p:cNvPr id="6" name="Title 1">
            <a:extLst>
              <a:ext uri="{FF2B5EF4-FFF2-40B4-BE49-F238E27FC236}">
                <a16:creationId xmlns:a16="http://schemas.microsoft.com/office/drawing/2014/main" id="{1F40CB72-09DC-7E55-E0C8-2AE8318F7E7C}"/>
              </a:ext>
            </a:extLst>
          </p:cNvPr>
          <p:cNvSpPr>
            <a:spLocks noGrp="1"/>
          </p:cNvSpPr>
          <p:nvPr>
            <p:ph type="title"/>
          </p:nvPr>
        </p:nvSpPr>
        <p:spPr/>
        <p:txBody>
          <a:bodyPr/>
          <a:lstStyle/>
          <a:p>
            <a:r>
              <a:rPr lang="en-US" dirty="0">
                <a:latin typeface="Tw Cen MT" panose="020B0602020104020603" pitchFamily="34" charset="77"/>
              </a:rPr>
              <a:t>Conclusion and Further Work</a:t>
            </a:r>
            <a:endParaRPr lang="en-CN" dirty="0"/>
          </a:p>
        </p:txBody>
      </p:sp>
      <p:pic>
        <p:nvPicPr>
          <p:cNvPr id="9" name="Audio 8">
            <a:hlinkClick r:id="" action="ppaction://media"/>
            <a:extLst>
              <a:ext uri="{FF2B5EF4-FFF2-40B4-BE49-F238E27FC236}">
                <a16:creationId xmlns:a16="http://schemas.microsoft.com/office/drawing/2014/main" id="{1C25CF63-DABC-09E9-9F9D-7657010B3B96}"/>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238077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87232">
        <p159:morph option="byObject"/>
      </p:transition>
    </mc:Choice>
    <mc:Fallback>
      <p:transition spd="slow" advTm="8723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DDA-FDE8-E9F6-A84C-12A5F0EC2C5E}"/>
              </a:ext>
            </a:extLst>
          </p:cNvPr>
          <p:cNvSpPr>
            <a:spLocks noGrp="1"/>
          </p:cNvSpPr>
          <p:nvPr>
            <p:ph type="title"/>
          </p:nvPr>
        </p:nvSpPr>
        <p:spPr/>
        <p:txBody>
          <a:bodyPr/>
          <a:lstStyle/>
          <a:p>
            <a:r>
              <a:rPr lang="en-CN" dirty="0">
                <a:latin typeface="Tw Cen MT" panose="020B0602020104020603" pitchFamily="34" charset="77"/>
              </a:rPr>
              <a:t>Agenda</a:t>
            </a:r>
          </a:p>
        </p:txBody>
      </p:sp>
      <p:sp>
        <p:nvSpPr>
          <p:cNvPr id="3" name="Content Placeholder 2">
            <a:extLst>
              <a:ext uri="{FF2B5EF4-FFF2-40B4-BE49-F238E27FC236}">
                <a16:creationId xmlns:a16="http://schemas.microsoft.com/office/drawing/2014/main" id="{10700A43-3074-ECDA-1DDD-2B1165D9B3E7}"/>
              </a:ext>
            </a:extLst>
          </p:cNvPr>
          <p:cNvSpPr>
            <a:spLocks noGrp="1"/>
          </p:cNvSpPr>
          <p:nvPr>
            <p:ph idx="1"/>
          </p:nvPr>
        </p:nvSpPr>
        <p:spPr>
          <a:xfrm>
            <a:off x="838200" y="1995183"/>
            <a:ext cx="10515600" cy="493200"/>
          </a:xfrm>
        </p:spPr>
        <p:txBody>
          <a:bodyPr>
            <a:normAutofit/>
          </a:bodyPr>
          <a:lstStyle/>
          <a:p>
            <a:r>
              <a:rPr lang="en-US" dirty="0">
                <a:effectLst/>
                <a:latin typeface="Tw Cen MT" panose="020B0602020104020603" pitchFamily="34" charset="77"/>
                <a:cs typeface="Lao MN" pitchFamily="2" charset="0"/>
              </a:rPr>
              <a:t>Problem &amp; Motivating</a:t>
            </a:r>
          </a:p>
        </p:txBody>
      </p:sp>
      <p:pic>
        <p:nvPicPr>
          <p:cNvPr id="5" name="Picture 4">
            <a:extLst>
              <a:ext uri="{FF2B5EF4-FFF2-40B4-BE49-F238E27FC236}">
                <a16:creationId xmlns:a16="http://schemas.microsoft.com/office/drawing/2014/main" id="{496BF670-8376-C308-3E87-E814569B990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653803" y="-464400"/>
            <a:ext cx="4144492" cy="2167200"/>
          </a:xfrm>
          <a:prstGeom prst="rect">
            <a:avLst/>
          </a:prstGeom>
        </p:spPr>
      </p:pic>
      <p:sp>
        <p:nvSpPr>
          <p:cNvPr id="7" name="TextBox 6">
            <a:extLst>
              <a:ext uri="{FF2B5EF4-FFF2-40B4-BE49-F238E27FC236}">
                <a16:creationId xmlns:a16="http://schemas.microsoft.com/office/drawing/2014/main" id="{C29881F0-CFAF-FAB2-3CFC-910F50158912}"/>
              </a:ext>
            </a:extLst>
          </p:cNvPr>
          <p:cNvSpPr txBox="1"/>
          <p:nvPr/>
        </p:nvSpPr>
        <p:spPr>
          <a:xfrm>
            <a:off x="5537935" y="6123543"/>
            <a:ext cx="6260360" cy="369332"/>
          </a:xfrm>
          <a:prstGeom prst="rect">
            <a:avLst/>
          </a:prstGeom>
          <a:noFill/>
        </p:spPr>
        <p:txBody>
          <a:bodyPr wrap="square">
            <a:spAutoFit/>
          </a:bodyPr>
          <a:lstStyle/>
          <a:p>
            <a:r>
              <a:rPr lang="en-US" dirty="0">
                <a:solidFill>
                  <a:schemeClr val="tx1">
                    <a:lumMod val="50000"/>
                    <a:lumOff val="50000"/>
                  </a:schemeClr>
                </a:solidFill>
                <a:latin typeface="Tw Cen MT" panose="020B0602020104020603" pitchFamily="34" charset="77"/>
              </a:rPr>
              <a:t>How Rumors Can Be Slowed down by Using Consensus Mechanism</a:t>
            </a:r>
            <a:endParaRPr lang="en-CN" dirty="0">
              <a:solidFill>
                <a:schemeClr val="tx1">
                  <a:lumMod val="50000"/>
                  <a:lumOff val="50000"/>
                </a:schemeClr>
              </a:solidFill>
            </a:endParaRPr>
          </a:p>
        </p:txBody>
      </p:sp>
      <p:sp>
        <p:nvSpPr>
          <p:cNvPr id="18" name="Content Placeholder 2">
            <a:extLst>
              <a:ext uri="{FF2B5EF4-FFF2-40B4-BE49-F238E27FC236}">
                <a16:creationId xmlns:a16="http://schemas.microsoft.com/office/drawing/2014/main" id="{1B7510E3-27EF-1CA8-E4C0-06E041C059D9}"/>
              </a:ext>
            </a:extLst>
          </p:cNvPr>
          <p:cNvSpPr txBox="1">
            <a:spLocks/>
          </p:cNvSpPr>
          <p:nvPr/>
        </p:nvSpPr>
        <p:spPr>
          <a:xfrm>
            <a:off x="838200" y="24876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ffectLst/>
                <a:latin typeface="Tw Cen MT" panose="020B0602020104020603" pitchFamily="34" charset="77"/>
                <a:cs typeface="Lao MN" pitchFamily="2" charset="0"/>
              </a:rPr>
              <a:t>Hypothesis</a:t>
            </a:r>
          </a:p>
          <a:p>
            <a:endParaRPr lang="en-US" dirty="0">
              <a:latin typeface="Tw Cen MT" panose="020B0602020104020603" pitchFamily="34" charset="77"/>
              <a:cs typeface="Lao MN" pitchFamily="2" charset="0"/>
            </a:endParaRPr>
          </a:p>
        </p:txBody>
      </p:sp>
      <p:sp>
        <p:nvSpPr>
          <p:cNvPr id="19" name="Content Placeholder 2">
            <a:extLst>
              <a:ext uri="{FF2B5EF4-FFF2-40B4-BE49-F238E27FC236}">
                <a16:creationId xmlns:a16="http://schemas.microsoft.com/office/drawing/2014/main" id="{3E0A80A9-484E-6831-8ADE-993A71A10DE0}"/>
              </a:ext>
            </a:extLst>
          </p:cNvPr>
          <p:cNvSpPr txBox="1">
            <a:spLocks/>
          </p:cNvSpPr>
          <p:nvPr/>
        </p:nvSpPr>
        <p:spPr>
          <a:xfrm>
            <a:off x="838200" y="29808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ffectLst/>
                <a:latin typeface="Tw Cen MT" panose="020B0602020104020603" pitchFamily="34" charset="77"/>
                <a:cs typeface="Lao MN" pitchFamily="2" charset="0"/>
              </a:rPr>
              <a:t>Related Research</a:t>
            </a:r>
            <a:endParaRPr lang="en-CN" dirty="0">
              <a:latin typeface="Tw Cen MT" panose="020B0602020104020603" pitchFamily="34" charset="77"/>
            </a:endParaRPr>
          </a:p>
        </p:txBody>
      </p:sp>
      <p:sp>
        <p:nvSpPr>
          <p:cNvPr id="20" name="Content Placeholder 2">
            <a:extLst>
              <a:ext uri="{FF2B5EF4-FFF2-40B4-BE49-F238E27FC236}">
                <a16:creationId xmlns:a16="http://schemas.microsoft.com/office/drawing/2014/main" id="{F724CB66-E164-67AF-E8ED-4B632D764BEE}"/>
              </a:ext>
            </a:extLst>
          </p:cNvPr>
          <p:cNvSpPr txBox="1">
            <a:spLocks/>
          </p:cNvSpPr>
          <p:nvPr/>
        </p:nvSpPr>
        <p:spPr>
          <a:xfrm>
            <a:off x="838200" y="34740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w Cen MT" panose="020B0602020104020603" pitchFamily="34" charset="77"/>
                <a:cs typeface="Lao MN" pitchFamily="2" charset="0"/>
              </a:rPr>
              <a:t>Design and Implementation</a:t>
            </a:r>
          </a:p>
        </p:txBody>
      </p:sp>
      <p:sp>
        <p:nvSpPr>
          <p:cNvPr id="21" name="Content Placeholder 2">
            <a:extLst>
              <a:ext uri="{FF2B5EF4-FFF2-40B4-BE49-F238E27FC236}">
                <a16:creationId xmlns:a16="http://schemas.microsoft.com/office/drawing/2014/main" id="{DE28148A-6C29-6265-49A7-B71A3C52F87E}"/>
              </a:ext>
            </a:extLst>
          </p:cNvPr>
          <p:cNvSpPr txBox="1">
            <a:spLocks/>
          </p:cNvSpPr>
          <p:nvPr/>
        </p:nvSpPr>
        <p:spPr>
          <a:xfrm>
            <a:off x="838200" y="39672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w Cen MT" panose="020B0602020104020603" pitchFamily="34" charset="77"/>
                <a:cs typeface="Lao MN" pitchFamily="2" charset="0"/>
              </a:rPr>
              <a:t>Result and Empirical Evidence</a:t>
            </a:r>
          </a:p>
        </p:txBody>
      </p:sp>
      <p:sp>
        <p:nvSpPr>
          <p:cNvPr id="22" name="Content Placeholder 2">
            <a:extLst>
              <a:ext uri="{FF2B5EF4-FFF2-40B4-BE49-F238E27FC236}">
                <a16:creationId xmlns:a16="http://schemas.microsoft.com/office/drawing/2014/main" id="{3724C8E7-69E7-EC0D-21EC-EB98CAB910DA}"/>
              </a:ext>
            </a:extLst>
          </p:cNvPr>
          <p:cNvSpPr txBox="1">
            <a:spLocks/>
          </p:cNvSpPr>
          <p:nvPr/>
        </p:nvSpPr>
        <p:spPr>
          <a:xfrm>
            <a:off x="838200" y="44604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w Cen MT" panose="020B0602020104020603" pitchFamily="34" charset="77"/>
                <a:cs typeface="Lao MN" pitchFamily="2" charset="0"/>
              </a:rPr>
              <a:t>Conclusion and Further Work</a:t>
            </a:r>
          </a:p>
        </p:txBody>
      </p:sp>
      <p:pic>
        <p:nvPicPr>
          <p:cNvPr id="9" name="Audio 8">
            <a:hlinkClick r:id="" action="ppaction://media"/>
            <a:extLst>
              <a:ext uri="{FF2B5EF4-FFF2-40B4-BE49-F238E27FC236}">
                <a16:creationId xmlns:a16="http://schemas.microsoft.com/office/drawing/2014/main" id="{DBBB2833-9824-9D44-5E4C-81FD7573D22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4936232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6304">
        <p159:morph option="byWord"/>
      </p:transition>
    </mc:Choice>
    <mc:Fallback>
      <p:transition spd="slow" advTm="2630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B06B-7DB1-22D8-2269-3FB783006BB7}"/>
              </a:ext>
            </a:extLst>
          </p:cNvPr>
          <p:cNvSpPr>
            <a:spLocks noGrp="1"/>
          </p:cNvSpPr>
          <p:nvPr>
            <p:ph type="title"/>
          </p:nvPr>
        </p:nvSpPr>
        <p:spPr/>
        <p:txBody>
          <a:bodyPr/>
          <a:lstStyle/>
          <a:p>
            <a:r>
              <a:rPr lang="en-US" dirty="0">
                <a:latin typeface="Tw Cen MT" panose="020B0602020104020603" pitchFamily="34" charset="77"/>
              </a:rPr>
              <a:t>Problem &amp; Motivating</a:t>
            </a:r>
            <a:endParaRPr lang="en-CN" dirty="0">
              <a:latin typeface="Tw Cen MT" panose="020B0602020104020603" pitchFamily="34" charset="77"/>
            </a:endParaRPr>
          </a:p>
        </p:txBody>
      </p:sp>
      <p:pic>
        <p:nvPicPr>
          <p:cNvPr id="4" name="Picture 3">
            <a:extLst>
              <a:ext uri="{FF2B5EF4-FFF2-40B4-BE49-F238E27FC236}">
                <a16:creationId xmlns:a16="http://schemas.microsoft.com/office/drawing/2014/main" id="{6987D991-0212-8E5F-5154-E994DCCEDB1F}"/>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653803" y="-464400"/>
            <a:ext cx="4144492" cy="2167200"/>
          </a:xfrm>
          <a:prstGeom prst="rect">
            <a:avLst/>
          </a:prstGeom>
        </p:spPr>
      </p:pic>
      <p:pic>
        <p:nvPicPr>
          <p:cNvPr id="6" name="Picture 5">
            <a:extLst>
              <a:ext uri="{FF2B5EF4-FFF2-40B4-BE49-F238E27FC236}">
                <a16:creationId xmlns:a16="http://schemas.microsoft.com/office/drawing/2014/main" id="{9CC1382C-9105-05A3-E278-32DBD54DD96A}"/>
              </a:ext>
            </a:extLst>
          </p:cNvPr>
          <p:cNvPicPr>
            <a:picLocks noChangeAspect="1"/>
          </p:cNvPicPr>
          <p:nvPr/>
        </p:nvPicPr>
        <p:blipFill>
          <a:blip r:embed="rId7"/>
          <a:stretch>
            <a:fillRect/>
          </a:stretch>
        </p:blipFill>
        <p:spPr>
          <a:xfrm>
            <a:off x="1044620" y="2365235"/>
            <a:ext cx="2042852" cy="1680246"/>
          </a:xfrm>
          <a:prstGeom prst="rect">
            <a:avLst/>
          </a:prstGeom>
        </p:spPr>
      </p:pic>
      <p:pic>
        <p:nvPicPr>
          <p:cNvPr id="8" name="Picture 7">
            <a:extLst>
              <a:ext uri="{FF2B5EF4-FFF2-40B4-BE49-F238E27FC236}">
                <a16:creationId xmlns:a16="http://schemas.microsoft.com/office/drawing/2014/main" id="{22EC3157-6C20-DBFB-66AE-C478824888BF}"/>
              </a:ext>
            </a:extLst>
          </p:cNvPr>
          <p:cNvPicPr>
            <a:picLocks noChangeAspect="1"/>
          </p:cNvPicPr>
          <p:nvPr/>
        </p:nvPicPr>
        <p:blipFill>
          <a:blip r:embed="rId8"/>
          <a:stretch>
            <a:fillRect/>
          </a:stretch>
        </p:blipFill>
        <p:spPr>
          <a:xfrm>
            <a:off x="2688899" y="4043915"/>
            <a:ext cx="2562896" cy="2080217"/>
          </a:xfrm>
          <a:prstGeom prst="rect">
            <a:avLst/>
          </a:prstGeom>
        </p:spPr>
      </p:pic>
      <p:pic>
        <p:nvPicPr>
          <p:cNvPr id="10" name="Picture 9">
            <a:extLst>
              <a:ext uri="{FF2B5EF4-FFF2-40B4-BE49-F238E27FC236}">
                <a16:creationId xmlns:a16="http://schemas.microsoft.com/office/drawing/2014/main" id="{DAD2C76D-8D00-8BF2-E07B-C3C2996E715E}"/>
              </a:ext>
            </a:extLst>
          </p:cNvPr>
          <p:cNvPicPr>
            <a:picLocks noChangeAspect="1"/>
          </p:cNvPicPr>
          <p:nvPr/>
        </p:nvPicPr>
        <p:blipFill>
          <a:blip r:embed="rId9"/>
          <a:stretch>
            <a:fillRect/>
          </a:stretch>
        </p:blipFill>
        <p:spPr>
          <a:xfrm>
            <a:off x="5438655" y="2165250"/>
            <a:ext cx="2080217" cy="2080217"/>
          </a:xfrm>
          <a:prstGeom prst="rect">
            <a:avLst/>
          </a:prstGeom>
        </p:spPr>
      </p:pic>
      <p:pic>
        <p:nvPicPr>
          <p:cNvPr id="12" name="Picture 11">
            <a:extLst>
              <a:ext uri="{FF2B5EF4-FFF2-40B4-BE49-F238E27FC236}">
                <a16:creationId xmlns:a16="http://schemas.microsoft.com/office/drawing/2014/main" id="{C2598A81-36B0-B041-ACEA-03F0DDED00CD}"/>
              </a:ext>
            </a:extLst>
          </p:cNvPr>
          <p:cNvPicPr>
            <a:picLocks noChangeAspect="1"/>
          </p:cNvPicPr>
          <p:nvPr/>
        </p:nvPicPr>
        <p:blipFill>
          <a:blip r:embed="rId10"/>
          <a:stretch>
            <a:fillRect/>
          </a:stretch>
        </p:blipFill>
        <p:spPr>
          <a:xfrm>
            <a:off x="6640306" y="4430955"/>
            <a:ext cx="5157989" cy="1507100"/>
          </a:xfrm>
          <a:prstGeom prst="rect">
            <a:avLst/>
          </a:prstGeom>
        </p:spPr>
      </p:pic>
      <p:sp>
        <p:nvSpPr>
          <p:cNvPr id="15" name="TextBox 14">
            <a:extLst>
              <a:ext uri="{FF2B5EF4-FFF2-40B4-BE49-F238E27FC236}">
                <a16:creationId xmlns:a16="http://schemas.microsoft.com/office/drawing/2014/main" id="{B9F6955A-7537-F360-2629-18BDA3BD3EED}"/>
              </a:ext>
            </a:extLst>
          </p:cNvPr>
          <p:cNvSpPr txBox="1"/>
          <p:nvPr/>
        </p:nvSpPr>
        <p:spPr>
          <a:xfrm>
            <a:off x="5537935" y="6123543"/>
            <a:ext cx="6260360" cy="369332"/>
          </a:xfrm>
          <a:prstGeom prst="rect">
            <a:avLst/>
          </a:prstGeom>
          <a:noFill/>
        </p:spPr>
        <p:txBody>
          <a:bodyPr wrap="square">
            <a:spAutoFit/>
          </a:bodyPr>
          <a:lstStyle/>
          <a:p>
            <a:r>
              <a:rPr lang="en-US" dirty="0">
                <a:solidFill>
                  <a:schemeClr val="tx1">
                    <a:lumMod val="50000"/>
                    <a:lumOff val="50000"/>
                  </a:schemeClr>
                </a:solidFill>
                <a:latin typeface="Tw Cen MT" panose="020B0602020104020603" pitchFamily="34" charset="77"/>
              </a:rPr>
              <a:t>How Rumors Can Be Slowed down by Using Consensus Mechanism</a:t>
            </a:r>
            <a:endParaRPr lang="en-CN" dirty="0">
              <a:solidFill>
                <a:schemeClr val="tx1">
                  <a:lumMod val="50000"/>
                  <a:lumOff val="50000"/>
                </a:schemeClr>
              </a:solidFill>
            </a:endParaRPr>
          </a:p>
        </p:txBody>
      </p:sp>
      <p:pic>
        <p:nvPicPr>
          <p:cNvPr id="7" name="Audio 6">
            <a:hlinkClick r:id="" action="ppaction://media"/>
            <a:extLst>
              <a:ext uri="{FF2B5EF4-FFF2-40B4-BE49-F238E27FC236}">
                <a16:creationId xmlns:a16="http://schemas.microsoft.com/office/drawing/2014/main" id="{D91CBE8F-84EF-77AC-4D51-C0EF882047BA}"/>
              </a:ext>
            </a:extLst>
          </p:cNvPr>
          <p:cNvPicPr>
            <a:picLocks noChangeAspect="1"/>
          </p:cNvPicPr>
          <p:nvPr>
            <a:audioFile r:link="rId3"/>
            <p:extLst>
              <p:ext uri="{DAA4B4D4-6D71-4841-9C94-3DE7FCFB9230}">
                <p14:media xmlns:p14="http://schemas.microsoft.com/office/powerpoint/2010/main" r:embed="rId2"/>
              </p:ext>
            </p:extLst>
          </p:nvPr>
        </p:nvPicPr>
        <p:blipFill>
          <a:blip r:embed="rId11"/>
          <a:stretch>
            <a:fillRect/>
          </a:stretch>
        </p:blipFill>
        <p:spPr>
          <a:xfrm>
            <a:off x="11163300" y="5829300"/>
            <a:ext cx="812800" cy="812800"/>
          </a:xfrm>
          <a:prstGeom prst="rect">
            <a:avLst/>
          </a:prstGeom>
        </p:spPr>
      </p:pic>
    </p:spTree>
    <p:custDataLst>
      <p:tags r:id="rId1"/>
    </p:custDataLst>
    <p:extLst>
      <p:ext uri="{BB962C8B-B14F-4D97-AF65-F5344CB8AC3E}">
        <p14:creationId xmlns:p14="http://schemas.microsoft.com/office/powerpoint/2010/main" val="40163243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5680">
        <p159:morph option="byObject"/>
      </p:transition>
    </mc:Choice>
    <mc:Fallback>
      <p:transition spd="slow" advTm="3568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23" presetClass="exit" presetSubtype="32" fill="hold" nodeType="clickEffect">
                                  <p:stCondLst>
                                    <p:cond delay="0"/>
                                  </p:stCondLst>
                                  <p:childTnLst>
                                    <p:anim calcmode="lin" valueType="num">
                                      <p:cBhvr>
                                        <p:cTn id="10" dur="500"/>
                                        <p:tgtEl>
                                          <p:spTgt spid="6"/>
                                        </p:tgtEl>
                                        <p:attrNameLst>
                                          <p:attrName>ppt_w</p:attrName>
                                        </p:attrNameLst>
                                      </p:cBhvr>
                                      <p:tavLst>
                                        <p:tav tm="0">
                                          <p:val>
                                            <p:strVal val="ppt_w"/>
                                          </p:val>
                                        </p:tav>
                                        <p:tav tm="100000">
                                          <p:val>
                                            <p:fltVal val="0"/>
                                          </p:val>
                                        </p:tav>
                                      </p:tavLst>
                                    </p:anim>
                                    <p:anim calcmode="lin" valueType="num">
                                      <p:cBhvr>
                                        <p:cTn id="11" dur="500"/>
                                        <p:tgtEl>
                                          <p:spTgt spid="6"/>
                                        </p:tgtEl>
                                        <p:attrNameLst>
                                          <p:attrName>ppt_h</p:attrName>
                                        </p:attrNameLst>
                                      </p:cBhvr>
                                      <p:tavLst>
                                        <p:tav tm="0">
                                          <p:val>
                                            <p:strVal val="ppt_h"/>
                                          </p:val>
                                        </p:tav>
                                        <p:tav tm="100000">
                                          <p:val>
                                            <p:fltVal val="0"/>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3" presetClass="exit" presetSubtype="32" fill="hold" nodeType="clickEffect">
                                  <p:stCondLst>
                                    <p:cond delay="0"/>
                                  </p:stCondLst>
                                  <p:childTnLst>
                                    <p:anim calcmode="lin" valueType="num">
                                      <p:cBhvr>
                                        <p:cTn id="16" dur="500"/>
                                        <p:tgtEl>
                                          <p:spTgt spid="8"/>
                                        </p:tgtEl>
                                        <p:attrNameLst>
                                          <p:attrName>ppt_w</p:attrName>
                                        </p:attrNameLst>
                                      </p:cBhvr>
                                      <p:tavLst>
                                        <p:tav tm="0">
                                          <p:val>
                                            <p:strVal val="ppt_w"/>
                                          </p:val>
                                        </p:tav>
                                        <p:tav tm="100000">
                                          <p:val>
                                            <p:fltVal val="0"/>
                                          </p:val>
                                        </p:tav>
                                      </p:tavLst>
                                    </p:anim>
                                    <p:anim calcmode="lin" valueType="num">
                                      <p:cBhvr>
                                        <p:cTn id="17" dur="500"/>
                                        <p:tgtEl>
                                          <p:spTgt spid="8"/>
                                        </p:tgtEl>
                                        <p:attrNameLst>
                                          <p:attrName>ppt_h</p:attrName>
                                        </p:attrNameLst>
                                      </p:cBhvr>
                                      <p:tavLst>
                                        <p:tav tm="0">
                                          <p:val>
                                            <p:strVal val="ppt_h"/>
                                          </p:val>
                                        </p:tav>
                                        <p:tav tm="100000">
                                          <p:val>
                                            <p:fltVal val="0"/>
                                          </p:val>
                                        </p:tav>
                                      </p:tavLst>
                                    </p:anim>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3" presetClass="exit" presetSubtype="32" fill="hold" nodeType="clickEffect">
                                  <p:stCondLst>
                                    <p:cond delay="0"/>
                                  </p:stCondLst>
                                  <p:childTnLst>
                                    <p:anim calcmode="lin" valueType="num">
                                      <p:cBhvr>
                                        <p:cTn id="22" dur="500"/>
                                        <p:tgtEl>
                                          <p:spTgt spid="10"/>
                                        </p:tgtEl>
                                        <p:attrNameLst>
                                          <p:attrName>ppt_w</p:attrName>
                                        </p:attrNameLst>
                                      </p:cBhvr>
                                      <p:tavLst>
                                        <p:tav tm="0">
                                          <p:val>
                                            <p:strVal val="ppt_w"/>
                                          </p:val>
                                        </p:tav>
                                        <p:tav tm="100000">
                                          <p:val>
                                            <p:fltVal val="0"/>
                                          </p:val>
                                        </p:tav>
                                      </p:tavLst>
                                    </p:anim>
                                    <p:anim calcmode="lin" valueType="num">
                                      <p:cBhvr>
                                        <p:cTn id="23" dur="500"/>
                                        <p:tgtEl>
                                          <p:spTgt spid="10"/>
                                        </p:tgtEl>
                                        <p:attrNameLst>
                                          <p:attrName>ppt_h</p:attrName>
                                        </p:attrNameLst>
                                      </p:cBhvr>
                                      <p:tavLst>
                                        <p:tav tm="0">
                                          <p:val>
                                            <p:strVal val="ppt_h"/>
                                          </p:val>
                                        </p:tav>
                                        <p:tav tm="100000">
                                          <p:val>
                                            <p:fltVal val="0"/>
                                          </p:val>
                                        </p:tav>
                                      </p:tavLst>
                                    </p:anim>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3" presetClass="exit" presetSubtype="32" fill="hold" nodeType="clickEffect">
                                  <p:stCondLst>
                                    <p:cond delay="0"/>
                                  </p:stCondLst>
                                  <p:childTnLst>
                                    <p:anim calcmode="lin" valueType="num">
                                      <p:cBhvr>
                                        <p:cTn id="28" dur="500"/>
                                        <p:tgtEl>
                                          <p:spTgt spid="12"/>
                                        </p:tgtEl>
                                        <p:attrNameLst>
                                          <p:attrName>ppt_w</p:attrName>
                                        </p:attrNameLst>
                                      </p:cBhvr>
                                      <p:tavLst>
                                        <p:tav tm="0">
                                          <p:val>
                                            <p:strVal val="ppt_w"/>
                                          </p:val>
                                        </p:tav>
                                        <p:tav tm="100000">
                                          <p:val>
                                            <p:fltVal val="0"/>
                                          </p:val>
                                        </p:tav>
                                      </p:tavLst>
                                    </p:anim>
                                    <p:anim calcmode="lin" valueType="num">
                                      <p:cBhvr>
                                        <p:cTn id="29" dur="500"/>
                                        <p:tgtEl>
                                          <p:spTgt spid="12"/>
                                        </p:tgtEl>
                                        <p:attrNameLst>
                                          <p:attrName>ppt_h</p:attrName>
                                        </p:attrNameLst>
                                      </p:cBhvr>
                                      <p:tavLst>
                                        <p:tav tm="0">
                                          <p:val>
                                            <p:strVal val="ppt_h"/>
                                          </p:val>
                                        </p:tav>
                                        <p:tav tm="100000">
                                          <p:val>
                                            <p:fltVal val="0"/>
                                          </p:val>
                                        </p:tav>
                                      </p:tavLst>
                                    </p:anim>
                                    <p:set>
                                      <p:cBhvr>
                                        <p:cTn id="3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1" fill="hold" display="0">
                  <p:stCondLst>
                    <p:cond delay="indefinite"/>
                  </p:stCondLst>
                  <p:endCondLst>
                    <p:cond evt="onStopAudio" delay="0">
                      <p:tgtEl>
                        <p:sldTgt/>
                      </p:tgtEl>
                    </p:cond>
                  </p:endCondLst>
                </p:cTn>
                <p:tgtEl>
                  <p:spTgt spid="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DDA-FDE8-E9F6-A84C-12A5F0EC2C5E}"/>
              </a:ext>
            </a:extLst>
          </p:cNvPr>
          <p:cNvSpPr>
            <a:spLocks noGrp="1"/>
          </p:cNvSpPr>
          <p:nvPr>
            <p:ph type="title"/>
          </p:nvPr>
        </p:nvSpPr>
        <p:spPr/>
        <p:txBody>
          <a:bodyPr/>
          <a:lstStyle/>
          <a:p>
            <a:r>
              <a:rPr lang="en-CN" dirty="0">
                <a:latin typeface="Tw Cen MT" panose="020B0602020104020603" pitchFamily="34" charset="77"/>
              </a:rPr>
              <a:t>Agenda</a:t>
            </a:r>
          </a:p>
        </p:txBody>
      </p:sp>
      <p:sp>
        <p:nvSpPr>
          <p:cNvPr id="3" name="Content Placeholder 2">
            <a:extLst>
              <a:ext uri="{FF2B5EF4-FFF2-40B4-BE49-F238E27FC236}">
                <a16:creationId xmlns:a16="http://schemas.microsoft.com/office/drawing/2014/main" id="{10700A43-3074-ECDA-1DDD-2B1165D9B3E7}"/>
              </a:ext>
            </a:extLst>
          </p:cNvPr>
          <p:cNvSpPr>
            <a:spLocks noGrp="1"/>
          </p:cNvSpPr>
          <p:nvPr>
            <p:ph idx="1"/>
          </p:nvPr>
        </p:nvSpPr>
        <p:spPr>
          <a:xfrm>
            <a:off x="838200" y="1995183"/>
            <a:ext cx="10515600" cy="493200"/>
          </a:xfrm>
        </p:spPr>
        <p:txBody>
          <a:bodyPr>
            <a:normAutofit/>
          </a:bodyPr>
          <a:lstStyle/>
          <a:p>
            <a:r>
              <a:rPr lang="en-US" dirty="0">
                <a:effectLst/>
                <a:latin typeface="Tw Cen MT" panose="020B0602020104020603" pitchFamily="34" charset="77"/>
                <a:cs typeface="Lao MN" pitchFamily="2" charset="0"/>
              </a:rPr>
              <a:t>Problem &amp; Motivating</a:t>
            </a:r>
          </a:p>
        </p:txBody>
      </p:sp>
      <p:pic>
        <p:nvPicPr>
          <p:cNvPr id="5" name="Picture 4">
            <a:extLst>
              <a:ext uri="{FF2B5EF4-FFF2-40B4-BE49-F238E27FC236}">
                <a16:creationId xmlns:a16="http://schemas.microsoft.com/office/drawing/2014/main" id="{496BF670-8376-C308-3E87-E814569B990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653803" y="-464400"/>
            <a:ext cx="4144492" cy="2167200"/>
          </a:xfrm>
          <a:prstGeom prst="rect">
            <a:avLst/>
          </a:prstGeom>
        </p:spPr>
      </p:pic>
      <p:sp>
        <p:nvSpPr>
          <p:cNvPr id="7" name="TextBox 6">
            <a:extLst>
              <a:ext uri="{FF2B5EF4-FFF2-40B4-BE49-F238E27FC236}">
                <a16:creationId xmlns:a16="http://schemas.microsoft.com/office/drawing/2014/main" id="{C29881F0-CFAF-FAB2-3CFC-910F50158912}"/>
              </a:ext>
            </a:extLst>
          </p:cNvPr>
          <p:cNvSpPr txBox="1"/>
          <p:nvPr/>
        </p:nvSpPr>
        <p:spPr>
          <a:xfrm>
            <a:off x="5537935" y="6123543"/>
            <a:ext cx="6260360" cy="369332"/>
          </a:xfrm>
          <a:prstGeom prst="rect">
            <a:avLst/>
          </a:prstGeom>
          <a:noFill/>
        </p:spPr>
        <p:txBody>
          <a:bodyPr wrap="square">
            <a:spAutoFit/>
          </a:bodyPr>
          <a:lstStyle/>
          <a:p>
            <a:r>
              <a:rPr lang="en-US" dirty="0">
                <a:solidFill>
                  <a:schemeClr val="tx1">
                    <a:lumMod val="50000"/>
                    <a:lumOff val="50000"/>
                  </a:schemeClr>
                </a:solidFill>
                <a:latin typeface="Tw Cen MT" panose="020B0602020104020603" pitchFamily="34" charset="77"/>
              </a:rPr>
              <a:t>How Rumors Can Be Slowed down by Using Consensus Mechanism</a:t>
            </a:r>
            <a:endParaRPr lang="en-CN" dirty="0">
              <a:solidFill>
                <a:schemeClr val="tx1">
                  <a:lumMod val="50000"/>
                  <a:lumOff val="50000"/>
                </a:schemeClr>
              </a:solidFill>
            </a:endParaRPr>
          </a:p>
        </p:txBody>
      </p:sp>
      <p:sp>
        <p:nvSpPr>
          <p:cNvPr id="18" name="Content Placeholder 2">
            <a:extLst>
              <a:ext uri="{FF2B5EF4-FFF2-40B4-BE49-F238E27FC236}">
                <a16:creationId xmlns:a16="http://schemas.microsoft.com/office/drawing/2014/main" id="{1B7510E3-27EF-1CA8-E4C0-06E041C059D9}"/>
              </a:ext>
            </a:extLst>
          </p:cNvPr>
          <p:cNvSpPr txBox="1">
            <a:spLocks/>
          </p:cNvSpPr>
          <p:nvPr/>
        </p:nvSpPr>
        <p:spPr>
          <a:xfrm>
            <a:off x="838200" y="24876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ffectLst/>
                <a:latin typeface="Tw Cen MT" panose="020B0602020104020603" pitchFamily="34" charset="77"/>
                <a:cs typeface="Lao MN" pitchFamily="2" charset="0"/>
              </a:rPr>
              <a:t>Hypothesis</a:t>
            </a:r>
          </a:p>
          <a:p>
            <a:endParaRPr lang="en-US" dirty="0">
              <a:latin typeface="Tw Cen MT" panose="020B0602020104020603" pitchFamily="34" charset="77"/>
              <a:cs typeface="Lao MN" pitchFamily="2" charset="0"/>
            </a:endParaRPr>
          </a:p>
        </p:txBody>
      </p:sp>
      <p:sp>
        <p:nvSpPr>
          <p:cNvPr id="19" name="Content Placeholder 2">
            <a:extLst>
              <a:ext uri="{FF2B5EF4-FFF2-40B4-BE49-F238E27FC236}">
                <a16:creationId xmlns:a16="http://schemas.microsoft.com/office/drawing/2014/main" id="{3E0A80A9-484E-6831-8ADE-993A71A10DE0}"/>
              </a:ext>
            </a:extLst>
          </p:cNvPr>
          <p:cNvSpPr txBox="1">
            <a:spLocks/>
          </p:cNvSpPr>
          <p:nvPr/>
        </p:nvSpPr>
        <p:spPr>
          <a:xfrm>
            <a:off x="838200" y="29808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ffectLst/>
                <a:latin typeface="Tw Cen MT" panose="020B0602020104020603" pitchFamily="34" charset="77"/>
                <a:cs typeface="Lao MN" pitchFamily="2" charset="0"/>
              </a:rPr>
              <a:t>Related Research</a:t>
            </a:r>
            <a:endParaRPr lang="en-CN" dirty="0">
              <a:latin typeface="Tw Cen MT" panose="020B0602020104020603" pitchFamily="34" charset="77"/>
            </a:endParaRPr>
          </a:p>
        </p:txBody>
      </p:sp>
      <p:sp>
        <p:nvSpPr>
          <p:cNvPr id="20" name="Content Placeholder 2">
            <a:extLst>
              <a:ext uri="{FF2B5EF4-FFF2-40B4-BE49-F238E27FC236}">
                <a16:creationId xmlns:a16="http://schemas.microsoft.com/office/drawing/2014/main" id="{F724CB66-E164-67AF-E8ED-4B632D764BEE}"/>
              </a:ext>
            </a:extLst>
          </p:cNvPr>
          <p:cNvSpPr txBox="1">
            <a:spLocks/>
          </p:cNvSpPr>
          <p:nvPr/>
        </p:nvSpPr>
        <p:spPr>
          <a:xfrm>
            <a:off x="838200" y="34740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w Cen MT" panose="020B0602020104020603" pitchFamily="34" charset="77"/>
                <a:cs typeface="Lao MN" pitchFamily="2" charset="0"/>
              </a:rPr>
              <a:t>Design and Implementation</a:t>
            </a:r>
          </a:p>
        </p:txBody>
      </p:sp>
      <p:sp>
        <p:nvSpPr>
          <p:cNvPr id="21" name="Content Placeholder 2">
            <a:extLst>
              <a:ext uri="{FF2B5EF4-FFF2-40B4-BE49-F238E27FC236}">
                <a16:creationId xmlns:a16="http://schemas.microsoft.com/office/drawing/2014/main" id="{DE28148A-6C29-6265-49A7-B71A3C52F87E}"/>
              </a:ext>
            </a:extLst>
          </p:cNvPr>
          <p:cNvSpPr txBox="1">
            <a:spLocks/>
          </p:cNvSpPr>
          <p:nvPr/>
        </p:nvSpPr>
        <p:spPr>
          <a:xfrm>
            <a:off x="838200" y="39672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w Cen MT" panose="020B0602020104020603" pitchFamily="34" charset="77"/>
                <a:cs typeface="Lao MN" pitchFamily="2" charset="0"/>
              </a:rPr>
              <a:t>Result and Empirical Evidence</a:t>
            </a:r>
          </a:p>
        </p:txBody>
      </p:sp>
      <p:sp>
        <p:nvSpPr>
          <p:cNvPr id="22" name="Content Placeholder 2">
            <a:extLst>
              <a:ext uri="{FF2B5EF4-FFF2-40B4-BE49-F238E27FC236}">
                <a16:creationId xmlns:a16="http://schemas.microsoft.com/office/drawing/2014/main" id="{3724C8E7-69E7-EC0D-21EC-EB98CAB910DA}"/>
              </a:ext>
            </a:extLst>
          </p:cNvPr>
          <p:cNvSpPr txBox="1">
            <a:spLocks/>
          </p:cNvSpPr>
          <p:nvPr/>
        </p:nvSpPr>
        <p:spPr>
          <a:xfrm>
            <a:off x="838200" y="44604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w Cen MT" panose="020B0602020104020603" pitchFamily="34" charset="77"/>
                <a:cs typeface="Lao MN" pitchFamily="2" charset="0"/>
              </a:rPr>
              <a:t>Conclusion and Further Work</a:t>
            </a:r>
          </a:p>
        </p:txBody>
      </p:sp>
      <p:pic>
        <p:nvPicPr>
          <p:cNvPr id="8" name="Audio 7">
            <a:hlinkClick r:id="" action="ppaction://media"/>
            <a:extLst>
              <a:ext uri="{FF2B5EF4-FFF2-40B4-BE49-F238E27FC236}">
                <a16:creationId xmlns:a16="http://schemas.microsoft.com/office/drawing/2014/main" id="{D3D61A12-6628-A616-A76D-59840ABACD44}"/>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5421149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944">
        <p159:morph option="byWord"/>
      </p:transition>
    </mc:Choice>
    <mc:Fallback>
      <p:transition spd="slow" advTm="29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49D2DD-02B0-6D3C-1CE8-51324A406859}"/>
              </a:ext>
            </a:extLst>
          </p:cNvPr>
          <p:cNvSpPr>
            <a:spLocks noGrp="1"/>
          </p:cNvSpPr>
          <p:nvPr>
            <p:ph idx="1"/>
          </p:nvPr>
        </p:nvSpPr>
        <p:spPr>
          <a:xfrm>
            <a:off x="2067278" y="2608000"/>
            <a:ext cx="8057444" cy="1922287"/>
          </a:xfrm>
        </p:spPr>
        <p:txBody>
          <a:bodyPr>
            <a:normAutofit lnSpcReduction="10000"/>
          </a:bodyPr>
          <a:lstStyle/>
          <a:p>
            <a:r>
              <a:rPr lang="en-CN" dirty="0">
                <a:latin typeface="Lao MN" pitchFamily="2" charset="0"/>
                <a:cs typeface="Lao MN" pitchFamily="2" charset="0"/>
              </a:rPr>
              <a:t>With Blockchain technology, the rumor will be identified efficiently</a:t>
            </a:r>
          </a:p>
          <a:p>
            <a:pPr lvl="1"/>
            <a:r>
              <a:rPr lang="en-CN" dirty="0">
                <a:latin typeface="Lao MN" pitchFamily="2" charset="0"/>
                <a:cs typeface="Lao MN" pitchFamily="2" charset="0"/>
              </a:rPr>
              <a:t>Blockchain – Consensus Mechanism</a:t>
            </a:r>
          </a:p>
          <a:p>
            <a:pPr lvl="1"/>
            <a:r>
              <a:rPr lang="en-CN" dirty="0">
                <a:latin typeface="Lao MN" pitchFamily="2" charset="0"/>
                <a:cs typeface="Lao MN" pitchFamily="2" charset="0"/>
              </a:rPr>
              <a:t>Voting makes group of people likely to have higher intelligence </a:t>
            </a:r>
          </a:p>
        </p:txBody>
      </p:sp>
      <p:sp>
        <p:nvSpPr>
          <p:cNvPr id="4" name="TextBox 3">
            <a:extLst>
              <a:ext uri="{FF2B5EF4-FFF2-40B4-BE49-F238E27FC236}">
                <a16:creationId xmlns:a16="http://schemas.microsoft.com/office/drawing/2014/main" id="{5EE76BD0-EE9B-9B9F-C76D-4D1113439FA8}"/>
              </a:ext>
            </a:extLst>
          </p:cNvPr>
          <p:cNvSpPr txBox="1"/>
          <p:nvPr/>
        </p:nvSpPr>
        <p:spPr>
          <a:xfrm>
            <a:off x="5537935" y="6123543"/>
            <a:ext cx="6260360" cy="369332"/>
          </a:xfrm>
          <a:prstGeom prst="rect">
            <a:avLst/>
          </a:prstGeom>
          <a:noFill/>
        </p:spPr>
        <p:txBody>
          <a:bodyPr wrap="square">
            <a:spAutoFit/>
          </a:bodyPr>
          <a:lstStyle/>
          <a:p>
            <a:r>
              <a:rPr lang="en-US" dirty="0">
                <a:solidFill>
                  <a:schemeClr val="tx1">
                    <a:lumMod val="50000"/>
                    <a:lumOff val="50000"/>
                  </a:schemeClr>
                </a:solidFill>
                <a:latin typeface="Tw Cen MT" panose="020B0602020104020603" pitchFamily="34" charset="77"/>
              </a:rPr>
              <a:t>How Rumors Can Be Slowed down by Using Consensus Mechanism</a:t>
            </a:r>
            <a:endParaRPr lang="en-CN" dirty="0">
              <a:solidFill>
                <a:schemeClr val="tx1">
                  <a:lumMod val="50000"/>
                  <a:lumOff val="50000"/>
                </a:schemeClr>
              </a:solidFill>
            </a:endParaRPr>
          </a:p>
        </p:txBody>
      </p:sp>
      <p:pic>
        <p:nvPicPr>
          <p:cNvPr id="5" name="Picture 4">
            <a:extLst>
              <a:ext uri="{FF2B5EF4-FFF2-40B4-BE49-F238E27FC236}">
                <a16:creationId xmlns:a16="http://schemas.microsoft.com/office/drawing/2014/main" id="{21E01BA4-47FD-F750-8027-642033EE3D5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653803" y="-464400"/>
            <a:ext cx="4144492" cy="2167200"/>
          </a:xfrm>
          <a:prstGeom prst="rect">
            <a:avLst/>
          </a:prstGeom>
        </p:spPr>
      </p:pic>
      <p:sp>
        <p:nvSpPr>
          <p:cNvPr id="6" name="Title 1">
            <a:extLst>
              <a:ext uri="{FF2B5EF4-FFF2-40B4-BE49-F238E27FC236}">
                <a16:creationId xmlns:a16="http://schemas.microsoft.com/office/drawing/2014/main" id="{A4434C94-3A99-BE82-164D-05A7EF462D42}"/>
              </a:ext>
            </a:extLst>
          </p:cNvPr>
          <p:cNvSpPr>
            <a:spLocks noGrp="1"/>
          </p:cNvSpPr>
          <p:nvPr>
            <p:ph type="title"/>
          </p:nvPr>
        </p:nvSpPr>
        <p:spPr>
          <a:xfrm>
            <a:off x="838200" y="365125"/>
            <a:ext cx="10515600" cy="1325563"/>
          </a:xfrm>
        </p:spPr>
        <p:txBody>
          <a:bodyPr/>
          <a:lstStyle/>
          <a:p>
            <a:r>
              <a:rPr lang="en-US" dirty="0">
                <a:effectLst/>
                <a:latin typeface="Tw Cen MT" panose="020B0602020104020603" pitchFamily="34" charset="77"/>
                <a:cs typeface="Lao MN" pitchFamily="2" charset="0"/>
              </a:rPr>
              <a:t>Hypothesis</a:t>
            </a:r>
            <a:endParaRPr lang="en-CN" dirty="0">
              <a:latin typeface="Tw Cen MT" panose="020B0602020104020603" pitchFamily="34" charset="77"/>
            </a:endParaRPr>
          </a:p>
        </p:txBody>
      </p:sp>
      <p:pic>
        <p:nvPicPr>
          <p:cNvPr id="8" name="Audio 7">
            <a:hlinkClick r:id="" action="ppaction://media"/>
            <a:extLst>
              <a:ext uri="{FF2B5EF4-FFF2-40B4-BE49-F238E27FC236}">
                <a16:creationId xmlns:a16="http://schemas.microsoft.com/office/drawing/2014/main" id="{FFD3943F-0695-E139-9649-DB9663A87FC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7229606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640">
        <p159:morph option="byWord"/>
      </p:transition>
    </mc:Choice>
    <mc:Fallback>
      <p:transition spd="slow" advTm="2064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DDA-FDE8-E9F6-A84C-12A5F0EC2C5E}"/>
              </a:ext>
            </a:extLst>
          </p:cNvPr>
          <p:cNvSpPr>
            <a:spLocks noGrp="1"/>
          </p:cNvSpPr>
          <p:nvPr>
            <p:ph type="title"/>
          </p:nvPr>
        </p:nvSpPr>
        <p:spPr/>
        <p:txBody>
          <a:bodyPr/>
          <a:lstStyle/>
          <a:p>
            <a:r>
              <a:rPr lang="en-CN" dirty="0">
                <a:latin typeface="Tw Cen MT" panose="020B0602020104020603" pitchFamily="34" charset="77"/>
              </a:rPr>
              <a:t>Agenda</a:t>
            </a:r>
          </a:p>
        </p:txBody>
      </p:sp>
      <p:sp>
        <p:nvSpPr>
          <p:cNvPr id="3" name="Content Placeholder 2">
            <a:extLst>
              <a:ext uri="{FF2B5EF4-FFF2-40B4-BE49-F238E27FC236}">
                <a16:creationId xmlns:a16="http://schemas.microsoft.com/office/drawing/2014/main" id="{10700A43-3074-ECDA-1DDD-2B1165D9B3E7}"/>
              </a:ext>
            </a:extLst>
          </p:cNvPr>
          <p:cNvSpPr>
            <a:spLocks noGrp="1"/>
          </p:cNvSpPr>
          <p:nvPr>
            <p:ph idx="1"/>
          </p:nvPr>
        </p:nvSpPr>
        <p:spPr>
          <a:xfrm>
            <a:off x="838200" y="1995183"/>
            <a:ext cx="10515600" cy="493200"/>
          </a:xfrm>
        </p:spPr>
        <p:txBody>
          <a:bodyPr>
            <a:normAutofit/>
          </a:bodyPr>
          <a:lstStyle/>
          <a:p>
            <a:r>
              <a:rPr lang="en-US" dirty="0">
                <a:effectLst/>
                <a:latin typeface="Tw Cen MT" panose="020B0602020104020603" pitchFamily="34" charset="77"/>
                <a:cs typeface="Lao MN" pitchFamily="2" charset="0"/>
              </a:rPr>
              <a:t>Problem &amp; Motivating</a:t>
            </a:r>
          </a:p>
        </p:txBody>
      </p:sp>
      <p:pic>
        <p:nvPicPr>
          <p:cNvPr id="5" name="Picture 4">
            <a:extLst>
              <a:ext uri="{FF2B5EF4-FFF2-40B4-BE49-F238E27FC236}">
                <a16:creationId xmlns:a16="http://schemas.microsoft.com/office/drawing/2014/main" id="{496BF670-8376-C308-3E87-E814569B990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653803" y="-464400"/>
            <a:ext cx="4144492" cy="2167200"/>
          </a:xfrm>
          <a:prstGeom prst="rect">
            <a:avLst/>
          </a:prstGeom>
        </p:spPr>
      </p:pic>
      <p:sp>
        <p:nvSpPr>
          <p:cNvPr id="7" name="TextBox 6">
            <a:extLst>
              <a:ext uri="{FF2B5EF4-FFF2-40B4-BE49-F238E27FC236}">
                <a16:creationId xmlns:a16="http://schemas.microsoft.com/office/drawing/2014/main" id="{C29881F0-CFAF-FAB2-3CFC-910F50158912}"/>
              </a:ext>
            </a:extLst>
          </p:cNvPr>
          <p:cNvSpPr txBox="1"/>
          <p:nvPr/>
        </p:nvSpPr>
        <p:spPr>
          <a:xfrm>
            <a:off x="5537935" y="6123543"/>
            <a:ext cx="6260360" cy="369332"/>
          </a:xfrm>
          <a:prstGeom prst="rect">
            <a:avLst/>
          </a:prstGeom>
          <a:noFill/>
        </p:spPr>
        <p:txBody>
          <a:bodyPr wrap="square">
            <a:spAutoFit/>
          </a:bodyPr>
          <a:lstStyle/>
          <a:p>
            <a:r>
              <a:rPr lang="en-US" dirty="0">
                <a:solidFill>
                  <a:schemeClr val="tx1">
                    <a:lumMod val="50000"/>
                    <a:lumOff val="50000"/>
                  </a:schemeClr>
                </a:solidFill>
                <a:latin typeface="Tw Cen MT" panose="020B0602020104020603" pitchFamily="34" charset="77"/>
              </a:rPr>
              <a:t>How Rumors Can Be Slowed down by Using Consensus Mechanism</a:t>
            </a:r>
            <a:endParaRPr lang="en-CN" dirty="0">
              <a:solidFill>
                <a:schemeClr val="tx1">
                  <a:lumMod val="50000"/>
                  <a:lumOff val="50000"/>
                </a:schemeClr>
              </a:solidFill>
            </a:endParaRPr>
          </a:p>
        </p:txBody>
      </p:sp>
      <p:sp>
        <p:nvSpPr>
          <p:cNvPr id="18" name="Content Placeholder 2">
            <a:extLst>
              <a:ext uri="{FF2B5EF4-FFF2-40B4-BE49-F238E27FC236}">
                <a16:creationId xmlns:a16="http://schemas.microsoft.com/office/drawing/2014/main" id="{1B7510E3-27EF-1CA8-E4C0-06E041C059D9}"/>
              </a:ext>
            </a:extLst>
          </p:cNvPr>
          <p:cNvSpPr txBox="1">
            <a:spLocks/>
          </p:cNvSpPr>
          <p:nvPr/>
        </p:nvSpPr>
        <p:spPr>
          <a:xfrm>
            <a:off x="838200" y="24876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ffectLst/>
                <a:latin typeface="Tw Cen MT" panose="020B0602020104020603" pitchFamily="34" charset="77"/>
                <a:cs typeface="Lao MN" pitchFamily="2" charset="0"/>
              </a:rPr>
              <a:t>Hypothesis</a:t>
            </a:r>
          </a:p>
          <a:p>
            <a:endParaRPr lang="en-US" dirty="0">
              <a:latin typeface="Tw Cen MT" panose="020B0602020104020603" pitchFamily="34" charset="77"/>
              <a:cs typeface="Lao MN" pitchFamily="2" charset="0"/>
            </a:endParaRPr>
          </a:p>
        </p:txBody>
      </p:sp>
      <p:sp>
        <p:nvSpPr>
          <p:cNvPr id="19" name="Content Placeholder 2">
            <a:extLst>
              <a:ext uri="{FF2B5EF4-FFF2-40B4-BE49-F238E27FC236}">
                <a16:creationId xmlns:a16="http://schemas.microsoft.com/office/drawing/2014/main" id="{3E0A80A9-484E-6831-8ADE-993A71A10DE0}"/>
              </a:ext>
            </a:extLst>
          </p:cNvPr>
          <p:cNvSpPr txBox="1">
            <a:spLocks/>
          </p:cNvSpPr>
          <p:nvPr/>
        </p:nvSpPr>
        <p:spPr>
          <a:xfrm>
            <a:off x="838200" y="29808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ffectLst/>
                <a:latin typeface="Tw Cen MT" panose="020B0602020104020603" pitchFamily="34" charset="77"/>
                <a:cs typeface="Lao MN" pitchFamily="2" charset="0"/>
              </a:rPr>
              <a:t>Related Research</a:t>
            </a:r>
            <a:endParaRPr lang="en-CN" dirty="0">
              <a:latin typeface="Tw Cen MT" panose="020B0602020104020603" pitchFamily="34" charset="77"/>
            </a:endParaRPr>
          </a:p>
        </p:txBody>
      </p:sp>
      <p:sp>
        <p:nvSpPr>
          <p:cNvPr id="20" name="Content Placeholder 2">
            <a:extLst>
              <a:ext uri="{FF2B5EF4-FFF2-40B4-BE49-F238E27FC236}">
                <a16:creationId xmlns:a16="http://schemas.microsoft.com/office/drawing/2014/main" id="{F724CB66-E164-67AF-E8ED-4B632D764BEE}"/>
              </a:ext>
            </a:extLst>
          </p:cNvPr>
          <p:cNvSpPr txBox="1">
            <a:spLocks/>
          </p:cNvSpPr>
          <p:nvPr/>
        </p:nvSpPr>
        <p:spPr>
          <a:xfrm>
            <a:off x="838200" y="34740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w Cen MT" panose="020B0602020104020603" pitchFamily="34" charset="77"/>
                <a:cs typeface="Lao MN" pitchFamily="2" charset="0"/>
              </a:rPr>
              <a:t>Design and Implementation</a:t>
            </a:r>
          </a:p>
        </p:txBody>
      </p:sp>
      <p:sp>
        <p:nvSpPr>
          <p:cNvPr id="21" name="Content Placeholder 2">
            <a:extLst>
              <a:ext uri="{FF2B5EF4-FFF2-40B4-BE49-F238E27FC236}">
                <a16:creationId xmlns:a16="http://schemas.microsoft.com/office/drawing/2014/main" id="{DE28148A-6C29-6265-49A7-B71A3C52F87E}"/>
              </a:ext>
            </a:extLst>
          </p:cNvPr>
          <p:cNvSpPr txBox="1">
            <a:spLocks/>
          </p:cNvSpPr>
          <p:nvPr/>
        </p:nvSpPr>
        <p:spPr>
          <a:xfrm>
            <a:off x="838200" y="39672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w Cen MT" panose="020B0602020104020603" pitchFamily="34" charset="77"/>
                <a:cs typeface="Lao MN" pitchFamily="2" charset="0"/>
              </a:rPr>
              <a:t>Result and Empirical Evidence</a:t>
            </a:r>
          </a:p>
        </p:txBody>
      </p:sp>
      <p:sp>
        <p:nvSpPr>
          <p:cNvPr id="22" name="Content Placeholder 2">
            <a:extLst>
              <a:ext uri="{FF2B5EF4-FFF2-40B4-BE49-F238E27FC236}">
                <a16:creationId xmlns:a16="http://schemas.microsoft.com/office/drawing/2014/main" id="{3724C8E7-69E7-EC0D-21EC-EB98CAB910DA}"/>
              </a:ext>
            </a:extLst>
          </p:cNvPr>
          <p:cNvSpPr txBox="1">
            <a:spLocks/>
          </p:cNvSpPr>
          <p:nvPr/>
        </p:nvSpPr>
        <p:spPr>
          <a:xfrm>
            <a:off x="838200" y="44604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w Cen MT" panose="020B0602020104020603" pitchFamily="34" charset="77"/>
                <a:cs typeface="Lao MN" pitchFamily="2" charset="0"/>
              </a:rPr>
              <a:t>Conclusion and Further Work</a:t>
            </a:r>
          </a:p>
        </p:txBody>
      </p:sp>
      <p:pic>
        <p:nvPicPr>
          <p:cNvPr id="6" name="Audio 5">
            <a:hlinkClick r:id="" action="ppaction://media"/>
            <a:extLst>
              <a:ext uri="{FF2B5EF4-FFF2-40B4-BE49-F238E27FC236}">
                <a16:creationId xmlns:a16="http://schemas.microsoft.com/office/drawing/2014/main" id="{08C2AC44-6A1B-D6F9-A5F0-8CE3620C650E}"/>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5831586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496">
        <p159:morph option="byWord"/>
      </p:transition>
    </mc:Choice>
    <mc:Fallback>
      <p:transition spd="slow" advTm="249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2D0D-A456-2D83-834C-BD3663B41788}"/>
              </a:ext>
            </a:extLst>
          </p:cNvPr>
          <p:cNvSpPr>
            <a:spLocks noGrp="1"/>
          </p:cNvSpPr>
          <p:nvPr>
            <p:ph type="title"/>
          </p:nvPr>
        </p:nvSpPr>
        <p:spPr>
          <a:xfrm>
            <a:off x="838800" y="363600"/>
            <a:ext cx="10515600" cy="1325563"/>
          </a:xfrm>
        </p:spPr>
        <p:txBody>
          <a:bodyPr/>
          <a:lstStyle/>
          <a:p>
            <a:r>
              <a:rPr lang="en-US" dirty="0">
                <a:latin typeface="Tw Cen MT" panose="020B0602020104020603" pitchFamily="34" charset="77"/>
              </a:rPr>
              <a:t>Related Research</a:t>
            </a:r>
            <a:endParaRPr lang="en-CN" dirty="0"/>
          </a:p>
        </p:txBody>
      </p:sp>
      <p:pic>
        <p:nvPicPr>
          <p:cNvPr id="4" name="Picture 3">
            <a:extLst>
              <a:ext uri="{FF2B5EF4-FFF2-40B4-BE49-F238E27FC236}">
                <a16:creationId xmlns:a16="http://schemas.microsoft.com/office/drawing/2014/main" id="{568B2208-BF8A-371A-5BDE-3DB0C39E0016}"/>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653803" y="-464400"/>
            <a:ext cx="4144492" cy="2167200"/>
          </a:xfrm>
          <a:prstGeom prst="rect">
            <a:avLst/>
          </a:prstGeom>
        </p:spPr>
      </p:pic>
      <p:sp>
        <p:nvSpPr>
          <p:cNvPr id="6" name="TextBox 5">
            <a:extLst>
              <a:ext uri="{FF2B5EF4-FFF2-40B4-BE49-F238E27FC236}">
                <a16:creationId xmlns:a16="http://schemas.microsoft.com/office/drawing/2014/main" id="{8B1D073A-C111-88B2-7925-933669DD4B74}"/>
              </a:ext>
            </a:extLst>
          </p:cNvPr>
          <p:cNvSpPr txBox="1"/>
          <p:nvPr/>
        </p:nvSpPr>
        <p:spPr>
          <a:xfrm>
            <a:off x="5537935" y="6123543"/>
            <a:ext cx="6260360" cy="369332"/>
          </a:xfrm>
          <a:prstGeom prst="rect">
            <a:avLst/>
          </a:prstGeom>
          <a:noFill/>
        </p:spPr>
        <p:txBody>
          <a:bodyPr wrap="square">
            <a:spAutoFit/>
          </a:bodyPr>
          <a:lstStyle/>
          <a:p>
            <a:r>
              <a:rPr lang="en-US" dirty="0">
                <a:solidFill>
                  <a:schemeClr val="tx1">
                    <a:lumMod val="50000"/>
                    <a:lumOff val="50000"/>
                  </a:schemeClr>
                </a:solidFill>
                <a:latin typeface="Tw Cen MT" panose="020B0602020104020603" pitchFamily="34" charset="77"/>
              </a:rPr>
              <a:t>How Rumors Can Be Slowed down by Using Consensus Mechanism</a:t>
            </a:r>
            <a:endParaRPr lang="en-CN" dirty="0">
              <a:solidFill>
                <a:schemeClr val="tx1">
                  <a:lumMod val="50000"/>
                  <a:lumOff val="50000"/>
                </a:schemeClr>
              </a:solidFill>
            </a:endParaRPr>
          </a:p>
        </p:txBody>
      </p:sp>
      <p:pic>
        <p:nvPicPr>
          <p:cNvPr id="8" name="Picture 7">
            <a:extLst>
              <a:ext uri="{FF2B5EF4-FFF2-40B4-BE49-F238E27FC236}">
                <a16:creationId xmlns:a16="http://schemas.microsoft.com/office/drawing/2014/main" id="{21B9262B-3A02-DE0A-C54C-2AFB8745D4AE}"/>
              </a:ext>
            </a:extLst>
          </p:cNvPr>
          <p:cNvPicPr>
            <a:picLocks noChangeAspect="1"/>
          </p:cNvPicPr>
          <p:nvPr/>
        </p:nvPicPr>
        <p:blipFill>
          <a:blip r:embed="rId7"/>
          <a:stretch>
            <a:fillRect/>
          </a:stretch>
        </p:blipFill>
        <p:spPr>
          <a:xfrm>
            <a:off x="4759678" y="2092678"/>
            <a:ext cx="2672644" cy="2672644"/>
          </a:xfrm>
          <a:prstGeom prst="rect">
            <a:avLst/>
          </a:prstGeom>
        </p:spPr>
      </p:pic>
      <p:sp>
        <p:nvSpPr>
          <p:cNvPr id="10" name="TextBox 9">
            <a:extLst>
              <a:ext uri="{FF2B5EF4-FFF2-40B4-BE49-F238E27FC236}">
                <a16:creationId xmlns:a16="http://schemas.microsoft.com/office/drawing/2014/main" id="{53FAFE4A-1AE6-09D9-B769-BEBB20EE58F6}"/>
              </a:ext>
            </a:extLst>
          </p:cNvPr>
          <p:cNvSpPr txBox="1"/>
          <p:nvPr/>
        </p:nvSpPr>
        <p:spPr>
          <a:xfrm>
            <a:off x="4667955" y="5075100"/>
            <a:ext cx="2856089" cy="369332"/>
          </a:xfrm>
          <a:prstGeom prst="rect">
            <a:avLst/>
          </a:prstGeom>
          <a:noFill/>
        </p:spPr>
        <p:txBody>
          <a:bodyPr wrap="square" rtlCol="0">
            <a:spAutoFit/>
          </a:bodyPr>
          <a:lstStyle/>
          <a:p>
            <a:pPr algn="ctr"/>
            <a:r>
              <a:rPr lang="en-CN" dirty="0">
                <a:latin typeface="Lao MN" pitchFamily="2" charset="0"/>
                <a:cs typeface="Lao MN" pitchFamily="2" charset="0"/>
              </a:rPr>
              <a:t>Consensus Mechanism</a:t>
            </a:r>
          </a:p>
        </p:txBody>
      </p:sp>
      <p:sp>
        <p:nvSpPr>
          <p:cNvPr id="12" name="TextBox 11">
            <a:extLst>
              <a:ext uri="{FF2B5EF4-FFF2-40B4-BE49-F238E27FC236}">
                <a16:creationId xmlns:a16="http://schemas.microsoft.com/office/drawing/2014/main" id="{83EB24F9-CD85-DD9A-F9F0-F4A472BB11E5}"/>
              </a:ext>
            </a:extLst>
          </p:cNvPr>
          <p:cNvSpPr txBox="1"/>
          <p:nvPr/>
        </p:nvSpPr>
        <p:spPr>
          <a:xfrm>
            <a:off x="4576233" y="5075100"/>
            <a:ext cx="2856089" cy="369332"/>
          </a:xfrm>
          <a:prstGeom prst="rect">
            <a:avLst/>
          </a:prstGeom>
          <a:noFill/>
        </p:spPr>
        <p:txBody>
          <a:bodyPr wrap="square" rtlCol="0">
            <a:spAutoFit/>
          </a:bodyPr>
          <a:lstStyle/>
          <a:p>
            <a:pPr algn="ctr"/>
            <a:r>
              <a:rPr lang="en-CN" dirty="0">
                <a:latin typeface="Lao MN" pitchFamily="2" charset="0"/>
                <a:cs typeface="Lao MN" pitchFamily="2" charset="0"/>
              </a:rPr>
              <a:t>Blockchain</a:t>
            </a:r>
          </a:p>
        </p:txBody>
      </p:sp>
      <p:pic>
        <p:nvPicPr>
          <p:cNvPr id="7" name="Audio 6">
            <a:hlinkClick r:id="" action="ppaction://media"/>
            <a:extLst>
              <a:ext uri="{FF2B5EF4-FFF2-40B4-BE49-F238E27FC236}">
                <a16:creationId xmlns:a16="http://schemas.microsoft.com/office/drawing/2014/main" id="{BDD0AA95-6FE2-3AAC-079B-8A1D7B3FCA2D}"/>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163300" y="5829300"/>
            <a:ext cx="812800" cy="812800"/>
          </a:xfrm>
          <a:prstGeom prst="rect">
            <a:avLst/>
          </a:prstGeom>
        </p:spPr>
      </p:pic>
    </p:spTree>
    <p:custDataLst>
      <p:tags r:id="rId1"/>
    </p:custDataLst>
    <p:extLst>
      <p:ext uri="{BB962C8B-B14F-4D97-AF65-F5344CB8AC3E}">
        <p14:creationId xmlns:p14="http://schemas.microsoft.com/office/powerpoint/2010/main" val="6308733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98368">
        <p159:morph option="byWord"/>
      </p:transition>
    </mc:Choice>
    <mc:Fallback>
      <p:transition spd="slow" advTm="9836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6" fill="hold" display="0">
                  <p:stCondLst>
                    <p:cond delay="indefinite"/>
                  </p:stCondLst>
                  <p:endCondLst>
                    <p:cond evt="onStopAudio" delay="0">
                      <p:tgtEl>
                        <p:sldTgt/>
                      </p:tgtEl>
                    </p:cond>
                  </p:endCondLst>
                </p:cTn>
                <p:tgtEl>
                  <p:spTgt spid="7"/>
                </p:tgtEl>
              </p:cMediaNode>
            </p:audio>
          </p:childTnLst>
        </p:cTn>
      </p:par>
    </p:tnLst>
    <p:bldLst>
      <p:bldP spid="10"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EC33EC-74F6-ED68-A949-2E1AE2288012}"/>
              </a:ext>
            </a:extLst>
          </p:cNvPr>
          <p:cNvSpPr txBox="1"/>
          <p:nvPr/>
        </p:nvSpPr>
        <p:spPr>
          <a:xfrm>
            <a:off x="5537935" y="6123543"/>
            <a:ext cx="6260360" cy="369332"/>
          </a:xfrm>
          <a:prstGeom prst="rect">
            <a:avLst/>
          </a:prstGeom>
          <a:noFill/>
        </p:spPr>
        <p:txBody>
          <a:bodyPr wrap="square">
            <a:spAutoFit/>
          </a:bodyPr>
          <a:lstStyle/>
          <a:p>
            <a:r>
              <a:rPr lang="en-US" dirty="0">
                <a:solidFill>
                  <a:schemeClr val="tx1">
                    <a:lumMod val="50000"/>
                    <a:lumOff val="50000"/>
                  </a:schemeClr>
                </a:solidFill>
                <a:latin typeface="Tw Cen MT" panose="020B0602020104020603" pitchFamily="34" charset="77"/>
              </a:rPr>
              <a:t>How Rumors Can Be Slowed down by Using Consensus Mechanism</a:t>
            </a:r>
            <a:endParaRPr lang="en-CN" dirty="0">
              <a:solidFill>
                <a:schemeClr val="tx1">
                  <a:lumMod val="50000"/>
                  <a:lumOff val="50000"/>
                </a:schemeClr>
              </a:solidFill>
            </a:endParaRPr>
          </a:p>
        </p:txBody>
      </p:sp>
      <p:pic>
        <p:nvPicPr>
          <p:cNvPr id="5" name="Picture 4">
            <a:extLst>
              <a:ext uri="{FF2B5EF4-FFF2-40B4-BE49-F238E27FC236}">
                <a16:creationId xmlns:a16="http://schemas.microsoft.com/office/drawing/2014/main" id="{EB05B94F-9ABE-F649-993D-A77D388ADC68}"/>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653803" y="-464400"/>
            <a:ext cx="4144492" cy="2167200"/>
          </a:xfrm>
          <a:prstGeom prst="rect">
            <a:avLst/>
          </a:prstGeom>
        </p:spPr>
      </p:pic>
      <p:pic>
        <p:nvPicPr>
          <p:cNvPr id="6" name="Picture 5">
            <a:extLst>
              <a:ext uri="{FF2B5EF4-FFF2-40B4-BE49-F238E27FC236}">
                <a16:creationId xmlns:a16="http://schemas.microsoft.com/office/drawing/2014/main" id="{823F0971-0C47-F384-D536-EACC6C828EC4}"/>
              </a:ext>
            </a:extLst>
          </p:cNvPr>
          <p:cNvPicPr>
            <a:picLocks noChangeAspect="1"/>
          </p:cNvPicPr>
          <p:nvPr/>
        </p:nvPicPr>
        <p:blipFill>
          <a:blip r:embed="rId6"/>
          <a:stretch>
            <a:fillRect/>
          </a:stretch>
        </p:blipFill>
        <p:spPr>
          <a:xfrm>
            <a:off x="838800" y="1702800"/>
            <a:ext cx="3992844" cy="3992844"/>
          </a:xfrm>
          <a:prstGeom prst="rect">
            <a:avLst/>
          </a:prstGeom>
        </p:spPr>
      </p:pic>
      <p:sp>
        <p:nvSpPr>
          <p:cNvPr id="7" name="Title 1">
            <a:extLst>
              <a:ext uri="{FF2B5EF4-FFF2-40B4-BE49-F238E27FC236}">
                <a16:creationId xmlns:a16="http://schemas.microsoft.com/office/drawing/2014/main" id="{C57D7EC1-C719-D2DB-08A2-9D6603080372}"/>
              </a:ext>
            </a:extLst>
          </p:cNvPr>
          <p:cNvSpPr>
            <a:spLocks noGrp="1"/>
          </p:cNvSpPr>
          <p:nvPr>
            <p:ph type="title"/>
          </p:nvPr>
        </p:nvSpPr>
        <p:spPr>
          <a:xfrm>
            <a:off x="838800" y="363600"/>
            <a:ext cx="10515600" cy="1325563"/>
          </a:xfrm>
        </p:spPr>
        <p:txBody>
          <a:bodyPr/>
          <a:lstStyle/>
          <a:p>
            <a:r>
              <a:rPr lang="en-US" dirty="0">
                <a:latin typeface="Tw Cen MT" panose="020B0602020104020603" pitchFamily="34" charset="77"/>
              </a:rPr>
              <a:t>Related Research</a:t>
            </a:r>
            <a:endParaRPr lang="en-CN" dirty="0"/>
          </a:p>
        </p:txBody>
      </p:sp>
      <p:sp>
        <p:nvSpPr>
          <p:cNvPr id="9" name="Content Placeholder 8">
            <a:extLst>
              <a:ext uri="{FF2B5EF4-FFF2-40B4-BE49-F238E27FC236}">
                <a16:creationId xmlns:a16="http://schemas.microsoft.com/office/drawing/2014/main" id="{80181F0F-8501-B60C-BDB1-5EB13011C885}"/>
              </a:ext>
            </a:extLst>
          </p:cNvPr>
          <p:cNvSpPr txBox="1">
            <a:spLocks noGrp="1"/>
          </p:cNvSpPr>
          <p:nvPr>
            <p:ph idx="1"/>
          </p:nvPr>
        </p:nvSpPr>
        <p:spPr>
          <a:xfrm>
            <a:off x="5092100" y="2517163"/>
            <a:ext cx="6261100" cy="490904"/>
          </a:xfrm>
          <a:prstGeom prst="rect">
            <a:avLst/>
          </a:prstGeom>
          <a:noFill/>
        </p:spPr>
        <p:txBody>
          <a:bodyPr wrap="square" rtlCol="0">
            <a:spAutoFit/>
          </a:bodyPr>
          <a:lstStyle/>
          <a:p>
            <a:r>
              <a:rPr lang="en-CN" dirty="0">
                <a:latin typeface="Lao MN" pitchFamily="2" charset="0"/>
                <a:cs typeface="Lao MN" pitchFamily="2" charset="0"/>
              </a:rPr>
              <a:t>Consensus Mechanism</a:t>
            </a:r>
          </a:p>
        </p:txBody>
      </p:sp>
      <p:sp>
        <p:nvSpPr>
          <p:cNvPr id="10" name="Content Placeholder 8">
            <a:extLst>
              <a:ext uri="{FF2B5EF4-FFF2-40B4-BE49-F238E27FC236}">
                <a16:creationId xmlns:a16="http://schemas.microsoft.com/office/drawing/2014/main" id="{4804895A-6D08-CF77-2AB8-77C5038A9BB6}"/>
              </a:ext>
            </a:extLst>
          </p:cNvPr>
          <p:cNvSpPr txBox="1">
            <a:spLocks/>
          </p:cNvSpPr>
          <p:nvPr/>
        </p:nvSpPr>
        <p:spPr>
          <a:xfrm>
            <a:off x="5091500" y="3008067"/>
            <a:ext cx="6261100" cy="2934137"/>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CN" dirty="0">
                <a:latin typeface="Lao MN" pitchFamily="2" charset="0"/>
                <a:cs typeface="Lao MN" pitchFamily="2" charset="0"/>
              </a:rPr>
              <a:t>Proof-of-Work</a:t>
            </a:r>
            <a:r>
              <a:rPr lang="zh-CN" altLang="en-US" dirty="0">
                <a:latin typeface="Lao MN" pitchFamily="2" charset="0"/>
                <a:cs typeface="Lao MN" pitchFamily="2" charset="0"/>
              </a:rPr>
              <a:t> </a:t>
            </a:r>
            <a:r>
              <a:rPr lang="en-US" altLang="zh-CN" dirty="0">
                <a:latin typeface="Lao MN" pitchFamily="2" charset="0"/>
                <a:cs typeface="Lao MN" pitchFamily="2" charset="0"/>
              </a:rPr>
              <a:t>(</a:t>
            </a:r>
            <a:r>
              <a:rPr lang="en-US" altLang="zh-CN" dirty="0" err="1">
                <a:latin typeface="Lao MN" pitchFamily="2" charset="0"/>
                <a:cs typeface="Lao MN" pitchFamily="2" charset="0"/>
              </a:rPr>
              <a:t>PoW</a:t>
            </a:r>
            <a:r>
              <a:rPr lang="en-US" altLang="zh-CN" dirty="0">
                <a:latin typeface="Lao MN" pitchFamily="2" charset="0"/>
                <a:cs typeface="Lao MN" pitchFamily="2" charset="0"/>
              </a:rPr>
              <a:t>)</a:t>
            </a:r>
            <a:endParaRPr lang="en-CN" dirty="0">
              <a:latin typeface="Lao MN" pitchFamily="2" charset="0"/>
              <a:cs typeface="Lao MN" pitchFamily="2" charset="0"/>
            </a:endParaRPr>
          </a:p>
          <a:p>
            <a:pPr lvl="1"/>
            <a:r>
              <a:rPr lang="en-CN" dirty="0">
                <a:latin typeface="Lao MN" pitchFamily="2" charset="0"/>
                <a:cs typeface="Lao MN" pitchFamily="2" charset="0"/>
              </a:rPr>
              <a:t>Proof-of-Stake</a:t>
            </a:r>
            <a:r>
              <a:rPr lang="zh-CN" altLang="en-US" dirty="0">
                <a:latin typeface="Lao MN" pitchFamily="2" charset="0"/>
                <a:cs typeface="Lao MN" pitchFamily="2" charset="0"/>
              </a:rPr>
              <a:t> </a:t>
            </a:r>
            <a:r>
              <a:rPr lang="en-US" altLang="zh-CN" dirty="0">
                <a:latin typeface="Lao MN" pitchFamily="2" charset="0"/>
                <a:cs typeface="Lao MN" pitchFamily="2" charset="0"/>
              </a:rPr>
              <a:t>(</a:t>
            </a:r>
            <a:r>
              <a:rPr lang="en-US" altLang="zh-CN" dirty="0" err="1">
                <a:latin typeface="Lao MN" pitchFamily="2" charset="0"/>
                <a:cs typeface="Lao MN" pitchFamily="2" charset="0"/>
              </a:rPr>
              <a:t>PoS</a:t>
            </a:r>
            <a:r>
              <a:rPr lang="en-US" altLang="zh-CN" dirty="0">
                <a:latin typeface="Lao MN" pitchFamily="2" charset="0"/>
                <a:cs typeface="Lao MN" pitchFamily="2" charset="0"/>
              </a:rPr>
              <a:t>)</a:t>
            </a:r>
            <a:endParaRPr lang="en-CN" dirty="0">
              <a:latin typeface="Lao MN" pitchFamily="2" charset="0"/>
              <a:cs typeface="Lao MN" pitchFamily="2" charset="0"/>
            </a:endParaRPr>
          </a:p>
          <a:p>
            <a:pPr lvl="1"/>
            <a:r>
              <a:rPr lang="en-US" dirty="0">
                <a:latin typeface="Lao MN" pitchFamily="2" charset="0"/>
                <a:cs typeface="Lao MN" pitchFamily="2" charset="0"/>
              </a:rPr>
              <a:t>Proof-of-Activity </a:t>
            </a:r>
            <a:r>
              <a:rPr lang="zh-CN" altLang="en-US" dirty="0">
                <a:latin typeface="Lao MN" pitchFamily="2" charset="0"/>
                <a:cs typeface="Lao MN" pitchFamily="2" charset="0"/>
              </a:rPr>
              <a:t> </a:t>
            </a:r>
            <a:r>
              <a:rPr lang="en-US" altLang="zh-CN" dirty="0">
                <a:latin typeface="Lao MN" pitchFamily="2" charset="0"/>
                <a:cs typeface="Lao MN" pitchFamily="2" charset="0"/>
              </a:rPr>
              <a:t>(</a:t>
            </a:r>
            <a:r>
              <a:rPr lang="en-US" altLang="zh-CN" dirty="0" err="1">
                <a:latin typeface="Lao MN" pitchFamily="2" charset="0"/>
                <a:cs typeface="Lao MN" pitchFamily="2" charset="0"/>
              </a:rPr>
              <a:t>PoA</a:t>
            </a:r>
            <a:r>
              <a:rPr lang="en-US" altLang="zh-CN" dirty="0">
                <a:latin typeface="Lao MN" pitchFamily="2" charset="0"/>
                <a:cs typeface="Lao MN" pitchFamily="2" charset="0"/>
              </a:rPr>
              <a:t>)</a:t>
            </a:r>
            <a:endParaRPr lang="en-US" dirty="0">
              <a:latin typeface="Lao MN" pitchFamily="2" charset="0"/>
              <a:cs typeface="Lao MN" pitchFamily="2" charset="0"/>
            </a:endParaRPr>
          </a:p>
          <a:p>
            <a:pPr lvl="1"/>
            <a:r>
              <a:rPr lang="en-US" dirty="0">
                <a:latin typeface="Lao MN" pitchFamily="2" charset="0"/>
                <a:cs typeface="Lao MN" pitchFamily="2" charset="0"/>
              </a:rPr>
              <a:t>Proof-of-Authority </a:t>
            </a:r>
            <a:r>
              <a:rPr lang="zh-CN" altLang="en-US" dirty="0">
                <a:latin typeface="Lao MN" pitchFamily="2" charset="0"/>
                <a:cs typeface="Lao MN" pitchFamily="2" charset="0"/>
              </a:rPr>
              <a:t> </a:t>
            </a:r>
            <a:r>
              <a:rPr lang="en-US" altLang="zh-CN" dirty="0">
                <a:latin typeface="Lao MN" pitchFamily="2" charset="0"/>
                <a:cs typeface="Lao MN" pitchFamily="2" charset="0"/>
              </a:rPr>
              <a:t>(</a:t>
            </a:r>
            <a:r>
              <a:rPr lang="en-US" altLang="zh-CN" dirty="0" err="1">
                <a:latin typeface="Lao MN" pitchFamily="2" charset="0"/>
                <a:cs typeface="Lao MN" pitchFamily="2" charset="0"/>
              </a:rPr>
              <a:t>PoA</a:t>
            </a:r>
            <a:r>
              <a:rPr lang="en-US" altLang="zh-CN" dirty="0">
                <a:latin typeface="Lao MN" pitchFamily="2" charset="0"/>
                <a:cs typeface="Lao MN" pitchFamily="2" charset="0"/>
              </a:rPr>
              <a:t>)</a:t>
            </a:r>
            <a:endParaRPr lang="en-US" dirty="0">
              <a:latin typeface="Lao MN" pitchFamily="2" charset="0"/>
              <a:cs typeface="Lao MN" pitchFamily="2" charset="0"/>
            </a:endParaRPr>
          </a:p>
          <a:p>
            <a:pPr lvl="1"/>
            <a:r>
              <a:rPr lang="en-US" dirty="0">
                <a:latin typeface="Lao MN" pitchFamily="2" charset="0"/>
                <a:cs typeface="Lao MN" pitchFamily="2" charset="0"/>
              </a:rPr>
              <a:t>Proof-of- History </a:t>
            </a:r>
            <a:r>
              <a:rPr lang="zh-CN" altLang="en-US" dirty="0">
                <a:latin typeface="Lao MN" pitchFamily="2" charset="0"/>
                <a:cs typeface="Lao MN" pitchFamily="2" charset="0"/>
              </a:rPr>
              <a:t> </a:t>
            </a:r>
            <a:r>
              <a:rPr lang="en-US" altLang="zh-CN" dirty="0">
                <a:latin typeface="Lao MN" pitchFamily="2" charset="0"/>
                <a:cs typeface="Lao MN" pitchFamily="2" charset="0"/>
              </a:rPr>
              <a:t>(</a:t>
            </a:r>
            <a:r>
              <a:rPr lang="en-US" altLang="zh-CN" dirty="0" err="1">
                <a:latin typeface="Lao MN" pitchFamily="2" charset="0"/>
                <a:cs typeface="Lao MN" pitchFamily="2" charset="0"/>
              </a:rPr>
              <a:t>PoH</a:t>
            </a:r>
            <a:r>
              <a:rPr lang="en-US" altLang="zh-CN" dirty="0">
                <a:latin typeface="Lao MN" pitchFamily="2" charset="0"/>
                <a:cs typeface="Lao MN" pitchFamily="2" charset="0"/>
              </a:rPr>
              <a:t>)</a:t>
            </a:r>
            <a:endParaRPr lang="en-US" dirty="0">
              <a:latin typeface="Lao MN" pitchFamily="2" charset="0"/>
              <a:cs typeface="Lao MN" pitchFamily="2" charset="0"/>
            </a:endParaRPr>
          </a:p>
          <a:p>
            <a:pPr lvl="1"/>
            <a:r>
              <a:rPr lang="en-US" dirty="0">
                <a:latin typeface="Lao MN" pitchFamily="2" charset="0"/>
                <a:cs typeface="Lao MN" pitchFamily="2" charset="0"/>
              </a:rPr>
              <a:t>etc.</a:t>
            </a:r>
            <a:endParaRPr lang="en-CN" dirty="0">
              <a:latin typeface="Lao MN" pitchFamily="2" charset="0"/>
              <a:cs typeface="Lao MN" pitchFamily="2" charset="0"/>
            </a:endParaRPr>
          </a:p>
          <a:p>
            <a:endParaRPr lang="en-CN" dirty="0">
              <a:latin typeface="Lao MN" pitchFamily="2" charset="0"/>
              <a:cs typeface="Lao MN" pitchFamily="2" charset="0"/>
            </a:endParaRPr>
          </a:p>
        </p:txBody>
      </p:sp>
      <p:pic>
        <p:nvPicPr>
          <p:cNvPr id="3" name="Audio 2">
            <a:hlinkClick r:id="" action="ppaction://media"/>
            <a:extLst>
              <a:ext uri="{FF2B5EF4-FFF2-40B4-BE49-F238E27FC236}">
                <a16:creationId xmlns:a16="http://schemas.microsoft.com/office/drawing/2014/main" id="{65A98D08-34CA-4EF8-3A8E-6C1DD1FAC07C}"/>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0307877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3088">
        <p159:morph option="byObject"/>
      </p:transition>
    </mc:Choice>
    <mc:Fallback>
      <p:transition spd="slow" advTm="3308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DDA-FDE8-E9F6-A84C-12A5F0EC2C5E}"/>
              </a:ext>
            </a:extLst>
          </p:cNvPr>
          <p:cNvSpPr>
            <a:spLocks noGrp="1"/>
          </p:cNvSpPr>
          <p:nvPr>
            <p:ph type="title"/>
          </p:nvPr>
        </p:nvSpPr>
        <p:spPr/>
        <p:txBody>
          <a:bodyPr/>
          <a:lstStyle/>
          <a:p>
            <a:r>
              <a:rPr lang="en-CN" dirty="0">
                <a:latin typeface="Tw Cen MT" panose="020B0602020104020603" pitchFamily="34" charset="77"/>
              </a:rPr>
              <a:t>Agenda</a:t>
            </a:r>
          </a:p>
        </p:txBody>
      </p:sp>
      <p:sp>
        <p:nvSpPr>
          <p:cNvPr id="3" name="Content Placeholder 2">
            <a:extLst>
              <a:ext uri="{FF2B5EF4-FFF2-40B4-BE49-F238E27FC236}">
                <a16:creationId xmlns:a16="http://schemas.microsoft.com/office/drawing/2014/main" id="{10700A43-3074-ECDA-1DDD-2B1165D9B3E7}"/>
              </a:ext>
            </a:extLst>
          </p:cNvPr>
          <p:cNvSpPr>
            <a:spLocks noGrp="1"/>
          </p:cNvSpPr>
          <p:nvPr>
            <p:ph idx="1"/>
          </p:nvPr>
        </p:nvSpPr>
        <p:spPr>
          <a:xfrm>
            <a:off x="838200" y="1995183"/>
            <a:ext cx="10515600" cy="493200"/>
          </a:xfrm>
        </p:spPr>
        <p:txBody>
          <a:bodyPr>
            <a:normAutofit/>
          </a:bodyPr>
          <a:lstStyle/>
          <a:p>
            <a:r>
              <a:rPr lang="en-US" dirty="0">
                <a:effectLst/>
                <a:latin typeface="Tw Cen MT" panose="020B0602020104020603" pitchFamily="34" charset="77"/>
                <a:cs typeface="Lao MN" pitchFamily="2" charset="0"/>
              </a:rPr>
              <a:t>Problem &amp; Motivating</a:t>
            </a:r>
          </a:p>
        </p:txBody>
      </p:sp>
      <p:pic>
        <p:nvPicPr>
          <p:cNvPr id="5" name="Picture 4">
            <a:extLst>
              <a:ext uri="{FF2B5EF4-FFF2-40B4-BE49-F238E27FC236}">
                <a16:creationId xmlns:a16="http://schemas.microsoft.com/office/drawing/2014/main" id="{496BF670-8376-C308-3E87-E814569B990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653803" y="-464400"/>
            <a:ext cx="4144492" cy="2167200"/>
          </a:xfrm>
          <a:prstGeom prst="rect">
            <a:avLst/>
          </a:prstGeom>
        </p:spPr>
      </p:pic>
      <p:sp>
        <p:nvSpPr>
          <p:cNvPr id="7" name="TextBox 6">
            <a:extLst>
              <a:ext uri="{FF2B5EF4-FFF2-40B4-BE49-F238E27FC236}">
                <a16:creationId xmlns:a16="http://schemas.microsoft.com/office/drawing/2014/main" id="{C29881F0-CFAF-FAB2-3CFC-910F50158912}"/>
              </a:ext>
            </a:extLst>
          </p:cNvPr>
          <p:cNvSpPr txBox="1"/>
          <p:nvPr/>
        </p:nvSpPr>
        <p:spPr>
          <a:xfrm>
            <a:off x="5537935" y="6123543"/>
            <a:ext cx="6260360" cy="369332"/>
          </a:xfrm>
          <a:prstGeom prst="rect">
            <a:avLst/>
          </a:prstGeom>
          <a:noFill/>
        </p:spPr>
        <p:txBody>
          <a:bodyPr wrap="square">
            <a:spAutoFit/>
          </a:bodyPr>
          <a:lstStyle/>
          <a:p>
            <a:r>
              <a:rPr lang="en-US" dirty="0">
                <a:solidFill>
                  <a:schemeClr val="tx1">
                    <a:lumMod val="50000"/>
                    <a:lumOff val="50000"/>
                  </a:schemeClr>
                </a:solidFill>
                <a:latin typeface="Tw Cen MT" panose="020B0602020104020603" pitchFamily="34" charset="77"/>
              </a:rPr>
              <a:t>How Rumors Can Be Slowed down by Using Consensus Mechanism</a:t>
            </a:r>
            <a:endParaRPr lang="en-CN" dirty="0">
              <a:solidFill>
                <a:schemeClr val="tx1">
                  <a:lumMod val="50000"/>
                  <a:lumOff val="50000"/>
                </a:schemeClr>
              </a:solidFill>
            </a:endParaRPr>
          </a:p>
        </p:txBody>
      </p:sp>
      <p:sp>
        <p:nvSpPr>
          <p:cNvPr id="18" name="Content Placeholder 2">
            <a:extLst>
              <a:ext uri="{FF2B5EF4-FFF2-40B4-BE49-F238E27FC236}">
                <a16:creationId xmlns:a16="http://schemas.microsoft.com/office/drawing/2014/main" id="{1B7510E3-27EF-1CA8-E4C0-06E041C059D9}"/>
              </a:ext>
            </a:extLst>
          </p:cNvPr>
          <p:cNvSpPr txBox="1">
            <a:spLocks/>
          </p:cNvSpPr>
          <p:nvPr/>
        </p:nvSpPr>
        <p:spPr>
          <a:xfrm>
            <a:off x="838200" y="24876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ffectLst/>
                <a:latin typeface="Tw Cen MT" panose="020B0602020104020603" pitchFamily="34" charset="77"/>
                <a:cs typeface="Lao MN" pitchFamily="2" charset="0"/>
              </a:rPr>
              <a:t>Hypothesis</a:t>
            </a:r>
          </a:p>
          <a:p>
            <a:endParaRPr lang="en-US" dirty="0">
              <a:latin typeface="Tw Cen MT" panose="020B0602020104020603" pitchFamily="34" charset="77"/>
              <a:cs typeface="Lao MN" pitchFamily="2" charset="0"/>
            </a:endParaRPr>
          </a:p>
        </p:txBody>
      </p:sp>
      <p:sp>
        <p:nvSpPr>
          <p:cNvPr id="19" name="Content Placeholder 2">
            <a:extLst>
              <a:ext uri="{FF2B5EF4-FFF2-40B4-BE49-F238E27FC236}">
                <a16:creationId xmlns:a16="http://schemas.microsoft.com/office/drawing/2014/main" id="{3E0A80A9-484E-6831-8ADE-993A71A10DE0}"/>
              </a:ext>
            </a:extLst>
          </p:cNvPr>
          <p:cNvSpPr txBox="1">
            <a:spLocks/>
          </p:cNvSpPr>
          <p:nvPr/>
        </p:nvSpPr>
        <p:spPr>
          <a:xfrm>
            <a:off x="838200" y="29808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ffectLst/>
                <a:latin typeface="Tw Cen MT" panose="020B0602020104020603" pitchFamily="34" charset="77"/>
                <a:cs typeface="Lao MN" pitchFamily="2" charset="0"/>
              </a:rPr>
              <a:t>Related Research</a:t>
            </a:r>
            <a:endParaRPr lang="en-CN" dirty="0">
              <a:latin typeface="Tw Cen MT" panose="020B0602020104020603" pitchFamily="34" charset="77"/>
            </a:endParaRPr>
          </a:p>
        </p:txBody>
      </p:sp>
      <p:sp>
        <p:nvSpPr>
          <p:cNvPr id="20" name="Content Placeholder 2">
            <a:extLst>
              <a:ext uri="{FF2B5EF4-FFF2-40B4-BE49-F238E27FC236}">
                <a16:creationId xmlns:a16="http://schemas.microsoft.com/office/drawing/2014/main" id="{F724CB66-E164-67AF-E8ED-4B632D764BEE}"/>
              </a:ext>
            </a:extLst>
          </p:cNvPr>
          <p:cNvSpPr txBox="1">
            <a:spLocks/>
          </p:cNvSpPr>
          <p:nvPr/>
        </p:nvSpPr>
        <p:spPr>
          <a:xfrm>
            <a:off x="838200" y="34740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w Cen MT" panose="020B0602020104020603" pitchFamily="34" charset="77"/>
                <a:cs typeface="Lao MN" pitchFamily="2" charset="0"/>
              </a:rPr>
              <a:t>Design and Implementation</a:t>
            </a:r>
          </a:p>
        </p:txBody>
      </p:sp>
      <p:sp>
        <p:nvSpPr>
          <p:cNvPr id="21" name="Content Placeholder 2">
            <a:extLst>
              <a:ext uri="{FF2B5EF4-FFF2-40B4-BE49-F238E27FC236}">
                <a16:creationId xmlns:a16="http://schemas.microsoft.com/office/drawing/2014/main" id="{DE28148A-6C29-6265-49A7-B71A3C52F87E}"/>
              </a:ext>
            </a:extLst>
          </p:cNvPr>
          <p:cNvSpPr txBox="1">
            <a:spLocks/>
          </p:cNvSpPr>
          <p:nvPr/>
        </p:nvSpPr>
        <p:spPr>
          <a:xfrm>
            <a:off x="838200" y="39672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w Cen MT" panose="020B0602020104020603" pitchFamily="34" charset="77"/>
                <a:cs typeface="Lao MN" pitchFamily="2" charset="0"/>
              </a:rPr>
              <a:t>Result and Empirical Evidence</a:t>
            </a:r>
          </a:p>
        </p:txBody>
      </p:sp>
      <p:sp>
        <p:nvSpPr>
          <p:cNvPr id="22" name="Content Placeholder 2">
            <a:extLst>
              <a:ext uri="{FF2B5EF4-FFF2-40B4-BE49-F238E27FC236}">
                <a16:creationId xmlns:a16="http://schemas.microsoft.com/office/drawing/2014/main" id="{3724C8E7-69E7-EC0D-21EC-EB98CAB910DA}"/>
              </a:ext>
            </a:extLst>
          </p:cNvPr>
          <p:cNvSpPr txBox="1">
            <a:spLocks/>
          </p:cNvSpPr>
          <p:nvPr/>
        </p:nvSpPr>
        <p:spPr>
          <a:xfrm>
            <a:off x="838200" y="4460400"/>
            <a:ext cx="10515600" cy="491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w Cen MT" panose="020B0602020104020603" pitchFamily="34" charset="77"/>
                <a:cs typeface="Lao MN" pitchFamily="2" charset="0"/>
              </a:rPr>
              <a:t>Conclusion and Further Work</a:t>
            </a:r>
          </a:p>
        </p:txBody>
      </p:sp>
      <p:pic>
        <p:nvPicPr>
          <p:cNvPr id="6" name="Audio 5">
            <a:hlinkClick r:id="" action="ppaction://media"/>
            <a:extLst>
              <a:ext uri="{FF2B5EF4-FFF2-40B4-BE49-F238E27FC236}">
                <a16:creationId xmlns:a16="http://schemas.microsoft.com/office/drawing/2014/main" id="{27FE05E0-215C-0C06-AAFA-E918555910C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7167298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40">
        <p159:morph option="byWord"/>
      </p:transition>
    </mc:Choice>
    <mc:Fallback>
      <p:transition spd="slow" advTm="304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9.1|1.1|1.4|1"/>
</p:tagLst>
</file>

<file path=ppt/tags/tag2.xml><?xml version="1.0" encoding="utf-8"?>
<p:tagLst xmlns:a="http://schemas.openxmlformats.org/drawingml/2006/main" xmlns:r="http://schemas.openxmlformats.org/officeDocument/2006/relationships" xmlns:p="http://schemas.openxmlformats.org/presentationml/2006/main">
  <p:tag name="TIMING" val="|10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2101</TotalTime>
  <Words>1701</Words>
  <Application>Microsoft Macintosh PowerPoint</Application>
  <PresentationFormat>Widescreen</PresentationFormat>
  <Paragraphs>178</Paragraphs>
  <Slides>16</Slides>
  <Notes>16</Notes>
  <HiddenSlides>0</HiddenSlides>
  <MMClips>16</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-webkit-standard</vt:lpstr>
      <vt:lpstr>system-ui</vt:lpstr>
      <vt:lpstr>TimesNewRomanPS</vt:lpstr>
      <vt:lpstr>TimesNewRomanPSMT</vt:lpstr>
      <vt:lpstr>Arial</vt:lpstr>
      <vt:lpstr>Calibri</vt:lpstr>
      <vt:lpstr>Calibri Light</vt:lpstr>
      <vt:lpstr>Cambria Math</vt:lpstr>
      <vt:lpstr>Lao MN</vt:lpstr>
      <vt:lpstr>Tw Cen MT</vt:lpstr>
      <vt:lpstr>Office Theme</vt:lpstr>
      <vt:lpstr>How Rumors Can Be Slowed down by Using Consensus Mechanism</vt:lpstr>
      <vt:lpstr>Agenda</vt:lpstr>
      <vt:lpstr>Problem &amp; Motivating</vt:lpstr>
      <vt:lpstr>Agenda</vt:lpstr>
      <vt:lpstr>Hypothesis</vt:lpstr>
      <vt:lpstr>Agenda</vt:lpstr>
      <vt:lpstr>Related Research</vt:lpstr>
      <vt:lpstr>Related Research</vt:lpstr>
      <vt:lpstr>Agenda</vt:lpstr>
      <vt:lpstr>Design and Implementation</vt:lpstr>
      <vt:lpstr>Design and Implementation</vt:lpstr>
      <vt:lpstr>Agenda</vt:lpstr>
      <vt:lpstr>Result and Empirical Evidence</vt:lpstr>
      <vt:lpstr>Result and Empirical Evidence</vt:lpstr>
      <vt:lpstr>Result and Empirical Evidence</vt:lpstr>
      <vt:lpstr>Conclusion and Further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Rumors Can Be Slowed down by Using Consensus Mechanism</dc:title>
  <dc:creator>Microsoft Office User</dc:creator>
  <cp:lastModifiedBy>Microsoft Office User</cp:lastModifiedBy>
  <cp:revision>71</cp:revision>
  <dcterms:created xsi:type="dcterms:W3CDTF">2022-12-08T22:19:36Z</dcterms:created>
  <dcterms:modified xsi:type="dcterms:W3CDTF">2022-12-10T09:23:33Z</dcterms:modified>
</cp:coreProperties>
</file>