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5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6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7.xml" ContentType="application/vnd.openxmlformats-officedocument.themeOverr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8.xml" ContentType="application/vnd.openxmlformats-officedocument.themeOverr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9.xml" ContentType="application/vnd.openxmlformats-officedocument.themeOverride+xml"/>
  <Override PartName="/ppt/tags/tag31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7"/>
  </p:notesMasterIdLst>
  <p:sldIdLst>
    <p:sldId id="314" r:id="rId3"/>
    <p:sldId id="325" r:id="rId4"/>
    <p:sldId id="264" r:id="rId5"/>
    <p:sldId id="315" r:id="rId6"/>
    <p:sldId id="258" r:id="rId7"/>
    <p:sldId id="257" r:id="rId8"/>
    <p:sldId id="259" r:id="rId9"/>
    <p:sldId id="262" r:id="rId10"/>
    <p:sldId id="308" r:id="rId11"/>
    <p:sldId id="316" r:id="rId12"/>
    <p:sldId id="260" r:id="rId13"/>
    <p:sldId id="270" r:id="rId14"/>
    <p:sldId id="281" r:id="rId15"/>
    <p:sldId id="319" r:id="rId16"/>
    <p:sldId id="295" r:id="rId17"/>
    <p:sldId id="263" r:id="rId18"/>
    <p:sldId id="272" r:id="rId19"/>
    <p:sldId id="317" r:id="rId20"/>
    <p:sldId id="274" r:id="rId21"/>
    <p:sldId id="309" r:id="rId22"/>
    <p:sldId id="282" r:id="rId23"/>
    <p:sldId id="299" r:id="rId24"/>
    <p:sldId id="324" r:id="rId25"/>
    <p:sldId id="323" r:id="rId26"/>
    <p:sldId id="285" r:id="rId27"/>
    <p:sldId id="310" r:id="rId28"/>
    <p:sldId id="291" r:id="rId29"/>
    <p:sldId id="273" r:id="rId30"/>
    <p:sldId id="318" r:id="rId31"/>
    <p:sldId id="320" r:id="rId32"/>
    <p:sldId id="326" r:id="rId33"/>
    <p:sldId id="327" r:id="rId34"/>
    <p:sldId id="321" r:id="rId35"/>
    <p:sldId id="28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54F68"/>
    <a:srgbClr val="4472C4"/>
    <a:srgbClr val="1F4868"/>
    <a:srgbClr val="228AC0"/>
    <a:srgbClr val="8FAADC"/>
    <a:srgbClr val="1F608B"/>
    <a:srgbClr val="8FBCDA"/>
    <a:srgbClr val="4098D4"/>
    <a:srgbClr val="238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238" autoAdjust="0"/>
  </p:normalViewPr>
  <p:slideViewPr>
    <p:cSldViewPr snapToGrid="0">
      <p:cViewPr varScale="1">
        <p:scale>
          <a:sx n="72" d="100"/>
          <a:sy n="72" d="100"/>
        </p:scale>
        <p:origin x="35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b="1" dirty="0"/>
              <a:t>管理咨询市场规模</a:t>
            </a:r>
            <a:r>
              <a:rPr lang="en-US" altLang="zh-CN" b="1" dirty="0"/>
              <a:t>2017</a:t>
            </a:r>
            <a:r>
              <a:rPr lang="zh-CN" b="1" dirty="0"/>
              <a:t>（百万美元）</a:t>
            </a:r>
          </a:p>
        </c:rich>
      </c:tx>
      <c:layout>
        <c:manualLayout>
          <c:xMode val="edge"/>
          <c:yMode val="edge"/>
          <c:x val="0.32297059086946084"/>
          <c:y val="1.7770618668002522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0612075137135703E-2"/>
          <c:y val="0.11227395575642084"/>
          <c:w val="0.91031500073882521"/>
          <c:h val="0.7710545102590901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咨询市场规模（百万美元）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88-4108-9A35-08F54261B115}"/>
              </c:ext>
            </c:extLst>
          </c:dPt>
          <c:dLbls>
            <c:dLbl>
              <c:idx val="0"/>
              <c:layout>
                <c:manualLayout>
                  <c:x val="-6.1380461461365832E-3"/>
                  <c:y val="-0.4027776919452559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C88-4108-9A35-08F54261B115}"/>
                </c:ext>
              </c:extLst>
            </c:dLbl>
            <c:dLbl>
              <c:idx val="1"/>
              <c:layout>
                <c:manualLayout>
                  <c:x val="3.2976990028554977E-5"/>
                  <c:y val="-0.2110754355205085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4514856834861105E-2"/>
                      <c:h val="5.872077456577504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C88-4108-9A35-08F54261B115}"/>
                </c:ext>
              </c:extLst>
            </c:dLbl>
            <c:dLbl>
              <c:idx val="2"/>
              <c:layout>
                <c:manualLayout>
                  <c:x val="-5.0925337632079971E-17"/>
                  <c:y val="-6.481481481481481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C88-4108-9A35-08F54261B115}"/>
                </c:ext>
              </c:extLst>
            </c:dLbl>
            <c:dLbl>
              <c:idx val="3"/>
              <c:layout>
                <c:manualLayout>
                  <c:x val="2.5308917671578888E-3"/>
                  <c:y val="-5.029884005147659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88-4108-9A35-08F54261B115}"/>
                </c:ext>
              </c:extLst>
            </c:dLbl>
            <c:dLbl>
              <c:idx val="4"/>
              <c:layout>
                <c:manualLayout>
                  <c:x val="0"/>
                  <c:y val="-4.26991475285237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C88-4108-9A35-08F54261B115}"/>
                </c:ext>
              </c:extLst>
            </c:dLbl>
            <c:dLbl>
              <c:idx val="5"/>
              <c:layout>
                <c:manualLayout>
                  <c:x val="2.357162906078136E-3"/>
                  <c:y val="-4.629624127172794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C88-4108-9A35-08F54261B1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Sheet1!$F$2:$F$7</c:f>
              <c:strCache>
                <c:ptCount val="6"/>
                <c:pt idx="0">
                  <c:v>全球</c:v>
                </c:pt>
                <c:pt idx="1">
                  <c:v>美国</c:v>
                </c:pt>
                <c:pt idx="2">
                  <c:v>英国</c:v>
                </c:pt>
                <c:pt idx="3">
                  <c:v>中国</c:v>
                </c:pt>
                <c:pt idx="4">
                  <c:v>加拿大</c:v>
                </c:pt>
                <c:pt idx="5">
                  <c:v>日本</c:v>
                </c:pt>
              </c:strCache>
            </c:strRef>
          </c:cat>
          <c:val>
            <c:numRef>
              <c:f>Sheet1!$G$2:$G$7</c:f>
              <c:numCache>
                <c:formatCode>#,##0</c:formatCode>
                <c:ptCount val="6"/>
                <c:pt idx="0">
                  <c:v>130000</c:v>
                </c:pt>
                <c:pt idx="1">
                  <c:v>63185</c:v>
                </c:pt>
                <c:pt idx="2">
                  <c:v>10006</c:v>
                </c:pt>
                <c:pt idx="3">
                  <c:v>4992</c:v>
                </c:pt>
                <c:pt idx="4">
                  <c:v>3912</c:v>
                </c:pt>
                <c:pt idx="5">
                  <c:v>1662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C88-4108-9A35-08F54261B11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01672464"/>
        <c:axId val="601672792"/>
      </c:barChart>
      <c:catAx>
        <c:axId val="60167246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01672792"/>
        <c:crosses val="autoZero"/>
        <c:auto val="1"/>
        <c:lblAlgn val="ctr"/>
        <c:lblOffset val="100"/>
        <c:noMultiLvlLbl val="0"/>
      </c:catAx>
      <c:valAx>
        <c:axId val="601672792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0167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中国研究咨询行业规模（亿元）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1700.2</c:v>
                </c:pt>
                <c:pt idx="1">
                  <c:v>1741.8</c:v>
                </c:pt>
                <c:pt idx="2">
                  <c:v>1931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C6-408B-A0E4-DB6B1A672F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8298688"/>
        <c:axId val="618297704"/>
      </c:barChart>
      <c:catAx>
        <c:axId val="61829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8297704"/>
        <c:crosses val="autoZero"/>
        <c:auto val="1"/>
        <c:lblAlgn val="ctr"/>
        <c:lblOffset val="100"/>
        <c:noMultiLvlLbl val="0"/>
      </c:catAx>
      <c:valAx>
        <c:axId val="618297704"/>
        <c:scaling>
          <c:orientation val="minMax"/>
          <c:max val="2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8298688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973334003286019E-2"/>
          <c:y val="0.17083333333333331"/>
          <c:w val="0.8847477153887191"/>
          <c:h val="0.739552347623213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中国研究咨询公司前50收入（亿元）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Sheet1!$F$2:$F$4</c:f>
              <c:strCache>
                <c:ptCount val="3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39.1</c:v>
                </c:pt>
                <c:pt idx="1">
                  <c:v>47.2</c:v>
                </c:pt>
                <c:pt idx="2">
                  <c:v>57.6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63-41D3-AD46-8579B11C10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417870888"/>
        <c:axId val="417874824"/>
      </c:barChart>
      <c:catAx>
        <c:axId val="417870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417874824"/>
        <c:crosses val="autoZero"/>
        <c:auto val="1"/>
        <c:lblAlgn val="ctr"/>
        <c:lblOffset val="100"/>
        <c:noMultiLvlLbl val="0"/>
      </c:catAx>
      <c:valAx>
        <c:axId val="417874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417870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7805A-6710-440F-A764-C20BC7F8D31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B556A5AF-DDB3-4994-9D9C-63C60E40EFB3}">
      <dgm:prSet phldrT="[文本]"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19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世纪末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-20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世纪上半叶</a:t>
          </a:r>
        </a:p>
      </dgm:t>
    </dgm:pt>
    <dgm:pt modelId="{733327D5-C0A3-4389-B364-AE2F08E5A6B8}" type="parTrans" cxnId="{8A02C442-CC67-40F2-9B03-A2C812302652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B9B4A7-60F7-4DFF-B88B-9F9996AA0EAD}" type="sibTrans" cxnId="{8A02C442-CC67-40F2-9B03-A2C812302652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41A5D0-5D80-4746-84B3-B11634331938}">
      <dgm:prSet phldrT="[文本]" custT="1"/>
      <dgm:spPr/>
      <dgm:t>
        <a:bodyPr/>
        <a:lstStyle/>
        <a:p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20</a:t>
          </a: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世纪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60-70</a:t>
          </a: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年代</a:t>
          </a:r>
        </a:p>
      </dgm:t>
    </dgm:pt>
    <dgm:pt modelId="{AF273287-C2C1-4299-8705-23D1547D259A}" type="parTrans" cxnId="{7D412431-780A-4AC7-8F98-87DD83896E06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DE0D8E-0491-4F50-B805-7B707D023456}" type="sibTrans" cxnId="{7D412431-780A-4AC7-8F98-87DD83896E06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D3BC8B-2B3B-4DB4-91D3-596A1C2BCC3E}">
      <dgm:prSet phldrT="[文本]"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20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世纪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70-80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年代</a:t>
          </a:r>
        </a:p>
      </dgm:t>
    </dgm:pt>
    <dgm:pt modelId="{F4C4CEED-BDEE-4C27-81EE-D0934863163B}" type="parTrans" cxnId="{F10C9A37-FEDD-4018-9EDB-951C8A76CC24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ABE0F6-AF61-42EA-9B65-6E9E4F0F3726}" type="sibTrans" cxnId="{F10C9A37-FEDD-4018-9EDB-951C8A76CC24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0E8C93-E53E-4BFF-B619-FF6E4BF9E3D8}">
      <dgm:prSet phldrT="[文本]" custT="1"/>
      <dgm:spPr/>
      <dgm:t>
        <a:bodyPr spcFirstLastPara="0" vert="horz" wrap="square" lIns="68009" tIns="45339" rIns="22670" bIns="45339" numCol="1" spcCol="1270" anchor="ctr" anchorCtr="0"/>
        <a:lstStyle/>
        <a:p>
          <a:r>
            <a:rPr lang="en-US" altLang="zh-CN" sz="1400" b="1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20</a:t>
          </a:r>
          <a:r>
            <a:rPr lang="zh-CN" altLang="en-US" sz="1400" b="1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世纪</a:t>
          </a:r>
          <a:r>
            <a:rPr lang="en-US" altLang="zh-CN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80-90</a:t>
          </a:r>
          <a:r>
            <a:rPr lang="zh-CN" altLang="en-US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年代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984BE-5EED-4CC5-88CE-BDD3540A0873}" type="parTrans" cxnId="{8186AAF7-18A2-417A-A76D-58F6E11B4987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A9C0C-8C15-48B5-87E5-9192F9D20A68}" type="sibTrans" cxnId="{8186AAF7-18A2-417A-A76D-58F6E11B4987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9D243-5E1A-4658-BB5D-F924AB6B9AE3}">
      <dgm:prSet phldrT="[文本]" custT="1"/>
      <dgm:spPr/>
      <dgm:t>
        <a:bodyPr/>
        <a:lstStyle/>
        <a:p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20</a:t>
          </a: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世纪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90</a:t>
          </a: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年代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-2008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733393-04A4-434A-AA08-A28B659D62BC}" type="parTrans" cxnId="{48D9AB8B-C086-44B8-BCED-980990D0C5F4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E47062-865A-42D2-82BC-468200317446}" type="sibTrans" cxnId="{48D9AB8B-C086-44B8-BCED-980990D0C5F4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B4B695-50D8-4651-ABCF-5C40832A6343}">
      <dgm:prSet phldrT="[文本]" custT="1"/>
      <dgm:spPr/>
      <dgm:t>
        <a:bodyPr/>
        <a:lstStyle/>
        <a:p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2009</a:t>
          </a: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今</a:t>
          </a:r>
        </a:p>
      </dgm:t>
    </dgm:pt>
    <dgm:pt modelId="{5B594D7C-F146-4AF0-A5C0-EDA968BC9DED}" type="parTrans" cxnId="{0578A630-1B75-461A-A799-3DB84C938233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0E1016-0D91-4241-AD11-D818292C9836}" type="sibTrans" cxnId="{0578A630-1B75-461A-A799-3DB84C938233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B4351E-B018-4C54-84B8-03805C3CF86D}" type="pres">
      <dgm:prSet presAssocID="{2B87805A-6710-440F-A764-C20BC7F8D312}" presName="Name0" presStyleCnt="0">
        <dgm:presLayoutVars>
          <dgm:dir/>
          <dgm:animLvl val="lvl"/>
          <dgm:resizeHandles val="exact"/>
        </dgm:presLayoutVars>
      </dgm:prSet>
      <dgm:spPr/>
    </dgm:pt>
    <dgm:pt modelId="{94122499-1986-4AA7-BEE9-4D05DBD5574F}" type="pres">
      <dgm:prSet presAssocID="{B556A5AF-DDB3-4994-9D9C-63C60E40EFB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0BC7B8B-F313-4C9E-842C-E9B2D70D33F2}" type="pres">
      <dgm:prSet presAssocID="{48B9B4A7-60F7-4DFF-B88B-9F9996AA0EAD}" presName="parTxOnlySpace" presStyleCnt="0"/>
      <dgm:spPr/>
    </dgm:pt>
    <dgm:pt modelId="{A3DBB31A-147E-4D23-A45F-5F110974917A}" type="pres">
      <dgm:prSet presAssocID="{BD41A5D0-5D80-4746-84B3-B11634331938}" presName="parTxOnly" presStyleLbl="node1" presStyleIdx="1" presStyleCnt="6" custLinFactNeighborX="-68040">
        <dgm:presLayoutVars>
          <dgm:chMax val="0"/>
          <dgm:chPref val="0"/>
          <dgm:bulletEnabled val="1"/>
        </dgm:presLayoutVars>
      </dgm:prSet>
      <dgm:spPr/>
    </dgm:pt>
    <dgm:pt modelId="{A2778C08-2C28-4144-B3B7-A7662CC8E9CC}" type="pres">
      <dgm:prSet presAssocID="{77DE0D8E-0491-4F50-B805-7B707D023456}" presName="parTxOnlySpace" presStyleCnt="0"/>
      <dgm:spPr/>
    </dgm:pt>
    <dgm:pt modelId="{3A669B48-817B-4A36-B3FA-95802C04F3C3}" type="pres">
      <dgm:prSet presAssocID="{13D3BC8B-2B3B-4DB4-91D3-596A1C2BCC3E}" presName="parTxOnly" presStyleLbl="node1" presStyleIdx="2" presStyleCnt="6" custLinFactX="-2246" custLinFactNeighborX="-100000">
        <dgm:presLayoutVars>
          <dgm:chMax val="0"/>
          <dgm:chPref val="0"/>
          <dgm:bulletEnabled val="1"/>
        </dgm:presLayoutVars>
      </dgm:prSet>
      <dgm:spPr/>
    </dgm:pt>
    <dgm:pt modelId="{5E8CBE7F-60F8-4084-815C-EFEFBFA47924}" type="pres">
      <dgm:prSet presAssocID="{7FABE0F6-AF61-42EA-9B65-6E9E4F0F3726}" presName="parTxOnlySpace" presStyleCnt="0"/>
      <dgm:spPr/>
    </dgm:pt>
    <dgm:pt modelId="{53A56B3D-E0EB-45B9-A3CD-6CFC0C3EDEF4}" type="pres">
      <dgm:prSet presAssocID="{260E8C93-E53E-4BFF-B619-FF6E4BF9E3D8}" presName="parTxOnly" presStyleLbl="node1" presStyleIdx="3" presStyleCnt="6" custLinFactX="-7006" custLinFactNeighborX="-100000">
        <dgm:presLayoutVars>
          <dgm:chMax val="0"/>
          <dgm:chPref val="0"/>
          <dgm:bulletEnabled val="1"/>
        </dgm:presLayoutVars>
      </dgm:prSet>
      <dgm:spPr/>
    </dgm:pt>
    <dgm:pt modelId="{A73FB0CB-C634-4052-8054-DC8C0F80B01E}" type="pres">
      <dgm:prSet presAssocID="{ACDA9C0C-8C15-48B5-87E5-9192F9D20A68}" presName="parTxOnlySpace" presStyleCnt="0"/>
      <dgm:spPr/>
    </dgm:pt>
    <dgm:pt modelId="{BB6DC027-662A-499F-AF70-DC69744259A1}" type="pres">
      <dgm:prSet presAssocID="{A6F9D243-5E1A-4658-BB5D-F924AB6B9AE3}" presName="parTxOnly" presStyleLbl="node1" presStyleIdx="4" presStyleCnt="6" custLinFactX="-13126" custLinFactNeighborX="-100000">
        <dgm:presLayoutVars>
          <dgm:chMax val="0"/>
          <dgm:chPref val="0"/>
          <dgm:bulletEnabled val="1"/>
        </dgm:presLayoutVars>
      </dgm:prSet>
      <dgm:spPr/>
    </dgm:pt>
    <dgm:pt modelId="{CE26A4A2-0BE4-4E0A-9F9D-B2C2AFADE227}" type="pres">
      <dgm:prSet presAssocID="{5CE47062-865A-42D2-82BC-468200317446}" presName="parTxOnlySpace" presStyleCnt="0"/>
      <dgm:spPr/>
    </dgm:pt>
    <dgm:pt modelId="{19D0874F-CD87-440A-9127-4E2D81E0DFAE}" type="pres">
      <dgm:prSet presAssocID="{A4B4B695-50D8-4651-ABCF-5C40832A6343}" presName="parTxOnly" presStyleLbl="node1" presStyleIdx="5" presStyleCnt="6" custLinFactX="-19936" custLinFactNeighborX="-100000">
        <dgm:presLayoutVars>
          <dgm:chMax val="0"/>
          <dgm:chPref val="0"/>
          <dgm:bulletEnabled val="1"/>
        </dgm:presLayoutVars>
      </dgm:prSet>
      <dgm:spPr/>
    </dgm:pt>
  </dgm:ptLst>
  <dgm:cxnLst>
    <dgm:cxn modelId="{9AAF1508-1B9D-4709-8E47-BFC282645977}" type="presOf" srcId="{260E8C93-E53E-4BFF-B619-FF6E4BF9E3D8}" destId="{53A56B3D-E0EB-45B9-A3CD-6CFC0C3EDEF4}" srcOrd="0" destOrd="0" presId="urn:microsoft.com/office/officeart/2005/8/layout/chevron1"/>
    <dgm:cxn modelId="{17F1370B-8713-43F7-B23E-9E9C38083E98}" type="presOf" srcId="{A6F9D243-5E1A-4658-BB5D-F924AB6B9AE3}" destId="{BB6DC027-662A-499F-AF70-DC69744259A1}" srcOrd="0" destOrd="0" presId="urn:microsoft.com/office/officeart/2005/8/layout/chevron1"/>
    <dgm:cxn modelId="{0578A630-1B75-461A-A799-3DB84C938233}" srcId="{2B87805A-6710-440F-A764-C20BC7F8D312}" destId="{A4B4B695-50D8-4651-ABCF-5C40832A6343}" srcOrd="5" destOrd="0" parTransId="{5B594D7C-F146-4AF0-A5C0-EDA968BC9DED}" sibTransId="{A90E1016-0D91-4241-AD11-D818292C9836}"/>
    <dgm:cxn modelId="{7D412431-780A-4AC7-8F98-87DD83896E06}" srcId="{2B87805A-6710-440F-A764-C20BC7F8D312}" destId="{BD41A5D0-5D80-4746-84B3-B11634331938}" srcOrd="1" destOrd="0" parTransId="{AF273287-C2C1-4299-8705-23D1547D259A}" sibTransId="{77DE0D8E-0491-4F50-B805-7B707D023456}"/>
    <dgm:cxn modelId="{F10C9A37-FEDD-4018-9EDB-951C8A76CC24}" srcId="{2B87805A-6710-440F-A764-C20BC7F8D312}" destId="{13D3BC8B-2B3B-4DB4-91D3-596A1C2BCC3E}" srcOrd="2" destOrd="0" parTransId="{F4C4CEED-BDEE-4C27-81EE-D0934863163B}" sibTransId="{7FABE0F6-AF61-42EA-9B65-6E9E4F0F3726}"/>
    <dgm:cxn modelId="{CAF5B860-76DA-4700-A3A2-F2447F652809}" type="presOf" srcId="{B556A5AF-DDB3-4994-9D9C-63C60E40EFB3}" destId="{94122499-1986-4AA7-BEE9-4D05DBD5574F}" srcOrd="0" destOrd="0" presId="urn:microsoft.com/office/officeart/2005/8/layout/chevron1"/>
    <dgm:cxn modelId="{8A02C442-CC67-40F2-9B03-A2C812302652}" srcId="{2B87805A-6710-440F-A764-C20BC7F8D312}" destId="{B556A5AF-DDB3-4994-9D9C-63C60E40EFB3}" srcOrd="0" destOrd="0" parTransId="{733327D5-C0A3-4389-B364-AE2F08E5A6B8}" sibTransId="{48B9B4A7-60F7-4DFF-B88B-9F9996AA0EAD}"/>
    <dgm:cxn modelId="{425D8D76-F9FE-4FA6-8A2C-57FB337282D6}" type="presOf" srcId="{BD41A5D0-5D80-4746-84B3-B11634331938}" destId="{A3DBB31A-147E-4D23-A45F-5F110974917A}" srcOrd="0" destOrd="0" presId="urn:microsoft.com/office/officeart/2005/8/layout/chevron1"/>
    <dgm:cxn modelId="{48D9AB8B-C086-44B8-BCED-980990D0C5F4}" srcId="{2B87805A-6710-440F-A764-C20BC7F8D312}" destId="{A6F9D243-5E1A-4658-BB5D-F924AB6B9AE3}" srcOrd="4" destOrd="0" parTransId="{70733393-04A4-434A-AA08-A28B659D62BC}" sibTransId="{5CE47062-865A-42D2-82BC-468200317446}"/>
    <dgm:cxn modelId="{0DF20CA7-D2C1-41F4-B6AF-A053A13D3B77}" type="presOf" srcId="{13D3BC8B-2B3B-4DB4-91D3-596A1C2BCC3E}" destId="{3A669B48-817B-4A36-B3FA-95802C04F3C3}" srcOrd="0" destOrd="0" presId="urn:microsoft.com/office/officeart/2005/8/layout/chevron1"/>
    <dgm:cxn modelId="{D1BDA3BE-7AA5-49A3-8429-D512F7098738}" type="presOf" srcId="{A4B4B695-50D8-4651-ABCF-5C40832A6343}" destId="{19D0874F-CD87-440A-9127-4E2D81E0DFAE}" srcOrd="0" destOrd="0" presId="urn:microsoft.com/office/officeart/2005/8/layout/chevron1"/>
    <dgm:cxn modelId="{962A1BF3-6289-4415-9A8A-F3C35828C1C9}" type="presOf" srcId="{2B87805A-6710-440F-A764-C20BC7F8D312}" destId="{E3B4351E-B018-4C54-84B8-03805C3CF86D}" srcOrd="0" destOrd="0" presId="urn:microsoft.com/office/officeart/2005/8/layout/chevron1"/>
    <dgm:cxn modelId="{8186AAF7-18A2-417A-A76D-58F6E11B4987}" srcId="{2B87805A-6710-440F-A764-C20BC7F8D312}" destId="{260E8C93-E53E-4BFF-B619-FF6E4BF9E3D8}" srcOrd="3" destOrd="0" parTransId="{EE6984BE-5EED-4CC5-88CE-BDD3540A0873}" sibTransId="{ACDA9C0C-8C15-48B5-87E5-9192F9D20A68}"/>
    <dgm:cxn modelId="{58E2C4CD-FB3F-42B9-9F6D-78FB8C9319E2}" type="presParOf" srcId="{E3B4351E-B018-4C54-84B8-03805C3CF86D}" destId="{94122499-1986-4AA7-BEE9-4D05DBD5574F}" srcOrd="0" destOrd="0" presId="urn:microsoft.com/office/officeart/2005/8/layout/chevron1"/>
    <dgm:cxn modelId="{14E8867B-F378-4E15-A963-FE1F77FC35D5}" type="presParOf" srcId="{E3B4351E-B018-4C54-84B8-03805C3CF86D}" destId="{50BC7B8B-F313-4C9E-842C-E9B2D70D33F2}" srcOrd="1" destOrd="0" presId="urn:microsoft.com/office/officeart/2005/8/layout/chevron1"/>
    <dgm:cxn modelId="{FE8C9326-9878-4072-850E-64B3BD1A63AA}" type="presParOf" srcId="{E3B4351E-B018-4C54-84B8-03805C3CF86D}" destId="{A3DBB31A-147E-4D23-A45F-5F110974917A}" srcOrd="2" destOrd="0" presId="urn:microsoft.com/office/officeart/2005/8/layout/chevron1"/>
    <dgm:cxn modelId="{6C6225F2-9F6A-4E27-B0BA-BB9538CAC4AC}" type="presParOf" srcId="{E3B4351E-B018-4C54-84B8-03805C3CF86D}" destId="{A2778C08-2C28-4144-B3B7-A7662CC8E9CC}" srcOrd="3" destOrd="0" presId="urn:microsoft.com/office/officeart/2005/8/layout/chevron1"/>
    <dgm:cxn modelId="{E4F79C5D-DF55-44BB-8889-6A89AE253F76}" type="presParOf" srcId="{E3B4351E-B018-4C54-84B8-03805C3CF86D}" destId="{3A669B48-817B-4A36-B3FA-95802C04F3C3}" srcOrd="4" destOrd="0" presId="urn:microsoft.com/office/officeart/2005/8/layout/chevron1"/>
    <dgm:cxn modelId="{DC9AFE8A-4539-4182-A67D-D5B8FF806628}" type="presParOf" srcId="{E3B4351E-B018-4C54-84B8-03805C3CF86D}" destId="{5E8CBE7F-60F8-4084-815C-EFEFBFA47924}" srcOrd="5" destOrd="0" presId="urn:microsoft.com/office/officeart/2005/8/layout/chevron1"/>
    <dgm:cxn modelId="{133E1245-A23D-42D9-8EEA-29B1423E7D82}" type="presParOf" srcId="{E3B4351E-B018-4C54-84B8-03805C3CF86D}" destId="{53A56B3D-E0EB-45B9-A3CD-6CFC0C3EDEF4}" srcOrd="6" destOrd="0" presId="urn:microsoft.com/office/officeart/2005/8/layout/chevron1"/>
    <dgm:cxn modelId="{D0485A2A-8DB9-4624-87FC-45F13928E711}" type="presParOf" srcId="{E3B4351E-B018-4C54-84B8-03805C3CF86D}" destId="{A73FB0CB-C634-4052-8054-DC8C0F80B01E}" srcOrd="7" destOrd="0" presId="urn:microsoft.com/office/officeart/2005/8/layout/chevron1"/>
    <dgm:cxn modelId="{7E463AC9-E7CA-43AA-86F3-BDEC600FC899}" type="presParOf" srcId="{E3B4351E-B018-4C54-84B8-03805C3CF86D}" destId="{BB6DC027-662A-499F-AF70-DC69744259A1}" srcOrd="8" destOrd="0" presId="urn:microsoft.com/office/officeart/2005/8/layout/chevron1"/>
    <dgm:cxn modelId="{662768C8-F4F4-40B2-85B4-B242F79426E5}" type="presParOf" srcId="{E3B4351E-B018-4C54-84B8-03805C3CF86D}" destId="{CE26A4A2-0BE4-4E0A-9F9D-B2C2AFADE227}" srcOrd="9" destOrd="0" presId="urn:microsoft.com/office/officeart/2005/8/layout/chevron1"/>
    <dgm:cxn modelId="{94F0F3DC-280A-4D12-9F9F-135FFACF8F5A}" type="presParOf" srcId="{E3B4351E-B018-4C54-84B8-03805C3CF86D}" destId="{19D0874F-CD87-440A-9127-4E2D81E0DFAE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93DE0E-A252-4231-B478-97BDD039EF7E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13E929FA-E261-4010-8310-E8FC9B316CAC}">
      <dgm:prSet phldrT="[文本]" custT="1"/>
      <dgm:spPr/>
      <dgm:t>
        <a:bodyPr/>
        <a:lstStyle/>
        <a:p>
          <a:pPr algn="ctr"/>
          <a:r>
            <a: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80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年代</a:t>
          </a:r>
        </a:p>
      </dgm:t>
    </dgm:pt>
    <dgm:pt modelId="{1E9436C4-FD1F-4C78-9FBB-1E923D00D161}" type="parTrans" cxnId="{9AC2FA12-2D2E-418C-8D44-071865B95D6B}">
      <dgm:prSet/>
      <dgm:spPr/>
      <dgm:t>
        <a:bodyPr/>
        <a:lstStyle/>
        <a:p>
          <a:pPr algn="ctr"/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BA472A-23B2-4F7D-846F-A97483A7D030}" type="sibTrans" cxnId="{9AC2FA12-2D2E-418C-8D44-071865B95D6B}">
      <dgm:prSet/>
      <dgm:spPr/>
      <dgm:t>
        <a:bodyPr/>
        <a:lstStyle/>
        <a:p>
          <a:pPr algn="ctr"/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112C5F-404F-46F8-A8E9-74E392216DCB}">
      <dgm:prSet phldrT="[文本]" custT="1"/>
      <dgm:spPr/>
      <dgm:t>
        <a:bodyPr/>
        <a:lstStyle/>
        <a:p>
          <a:pPr algn="ctr"/>
          <a:r>
            <a: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90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年代上半叶</a:t>
          </a:r>
        </a:p>
      </dgm:t>
    </dgm:pt>
    <dgm:pt modelId="{9AEDA2D4-EAF0-4E0E-AFE0-0F5394FFFB42}" type="parTrans" cxnId="{D388889E-3405-4CE1-AF02-87D2FD638848}">
      <dgm:prSet/>
      <dgm:spPr/>
      <dgm:t>
        <a:bodyPr/>
        <a:lstStyle/>
        <a:p>
          <a:pPr algn="ctr"/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A38B26-F69B-4989-8EA1-215CD123683C}" type="sibTrans" cxnId="{D388889E-3405-4CE1-AF02-87D2FD638848}">
      <dgm:prSet/>
      <dgm:spPr/>
      <dgm:t>
        <a:bodyPr/>
        <a:lstStyle/>
        <a:p>
          <a:pPr algn="ctr"/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C0D370-9F09-4A8F-855D-03C4D5BFCBC8}">
      <dgm:prSet phldrT="[文本]" custT="1"/>
      <dgm:spPr/>
      <dgm:t>
        <a:bodyPr/>
        <a:lstStyle/>
        <a:p>
          <a:pPr algn="ctr"/>
          <a:r>
            <a: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90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年代下半叶</a:t>
          </a:r>
        </a:p>
      </dgm:t>
    </dgm:pt>
    <dgm:pt modelId="{A7215BE4-B2D0-499B-9D4F-D03F1B0D53FF}" type="parTrans" cxnId="{A0E98E53-26A1-4263-8680-94CB71CB4003}">
      <dgm:prSet/>
      <dgm:spPr/>
      <dgm:t>
        <a:bodyPr/>
        <a:lstStyle/>
        <a:p>
          <a:pPr algn="ctr"/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1CDB2E-E293-4B30-8546-FD741C317E4B}" type="sibTrans" cxnId="{A0E98E53-26A1-4263-8680-94CB71CB4003}">
      <dgm:prSet/>
      <dgm:spPr/>
      <dgm:t>
        <a:bodyPr/>
        <a:lstStyle/>
        <a:p>
          <a:pPr algn="ctr"/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6D26E9-9D53-48F0-A713-2B99BF772630}">
      <dgm:prSet phldrT="[文本]" custT="1"/>
      <dgm:spPr/>
      <dgm:t>
        <a:bodyPr/>
        <a:lstStyle/>
        <a:p>
          <a:pPr algn="ctr"/>
          <a:r>
            <a: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2000-2010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</a:p>
      </dgm:t>
    </dgm:pt>
    <dgm:pt modelId="{B26B8D94-8DC4-4105-82C6-8B5C12B4A161}" type="parTrans" cxnId="{04DB177C-972D-4C1E-BCC2-20405D901903}">
      <dgm:prSet/>
      <dgm:spPr/>
      <dgm:t>
        <a:bodyPr/>
        <a:lstStyle/>
        <a:p>
          <a:pPr algn="ctr"/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B558E0-7310-486A-AD5C-D9506736183C}" type="sibTrans" cxnId="{04DB177C-972D-4C1E-BCC2-20405D901903}">
      <dgm:prSet/>
      <dgm:spPr/>
      <dgm:t>
        <a:bodyPr/>
        <a:lstStyle/>
        <a:p>
          <a:pPr algn="ctr"/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F55EEE-E1F8-4AAD-825B-19DA9B444279}">
      <dgm:prSet phldrT="[文本]" custT="1"/>
      <dgm:spPr/>
      <dgm:t>
        <a:bodyPr spcFirstLastPara="0" vert="horz" wrap="square" lIns="56007" tIns="37338" rIns="18669" bIns="37338" numCol="1" spcCol="1270" anchor="ctr" anchorCtr="0"/>
        <a:lstStyle/>
        <a:p>
          <a:pPr algn="ctr"/>
          <a:r>
            <a:rPr lang="en-US" altLang="zh-CN" sz="1600" b="1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2010-</a:t>
          </a:r>
          <a:r>
            <a:rPr lang="zh-CN" altLang="en-US" sz="1600" b="1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今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5D372703-D92E-445D-BE4A-420E08D1639A}" type="parTrans" cxnId="{9A8F0FD9-59D6-4F8C-9B16-4C0BC43EF50B}">
      <dgm:prSet/>
      <dgm:spPr/>
      <dgm:t>
        <a:bodyPr/>
        <a:lstStyle/>
        <a:p>
          <a:pPr algn="ctr"/>
          <a:endParaRPr lang="zh-CN" altLang="en-US" sz="1600" b="1"/>
        </a:p>
      </dgm:t>
    </dgm:pt>
    <dgm:pt modelId="{4CAF45A5-4183-4E4E-B650-F0CC8EAC7B7D}" type="sibTrans" cxnId="{9A8F0FD9-59D6-4F8C-9B16-4C0BC43EF50B}">
      <dgm:prSet/>
      <dgm:spPr/>
      <dgm:t>
        <a:bodyPr/>
        <a:lstStyle/>
        <a:p>
          <a:pPr algn="ctr"/>
          <a:endParaRPr lang="zh-CN" altLang="en-US" sz="1600" b="1"/>
        </a:p>
      </dgm:t>
    </dgm:pt>
    <dgm:pt modelId="{76B3355B-16F6-423C-B040-816CA6A4A8A4}" type="pres">
      <dgm:prSet presAssocID="{EB93DE0E-A252-4231-B478-97BDD039EF7E}" presName="Name0" presStyleCnt="0">
        <dgm:presLayoutVars>
          <dgm:dir/>
          <dgm:animLvl val="lvl"/>
          <dgm:resizeHandles val="exact"/>
        </dgm:presLayoutVars>
      </dgm:prSet>
      <dgm:spPr/>
    </dgm:pt>
    <dgm:pt modelId="{513FDD2E-1DC5-418F-AB6E-89528A9D9E5A}" type="pres">
      <dgm:prSet presAssocID="{13E929FA-E261-4010-8310-E8FC9B316CAC}" presName="parTxOnly" presStyleLbl="node1" presStyleIdx="0" presStyleCnt="5" custLinFactNeighborX="6367">
        <dgm:presLayoutVars>
          <dgm:chMax val="0"/>
          <dgm:chPref val="0"/>
          <dgm:bulletEnabled val="1"/>
        </dgm:presLayoutVars>
      </dgm:prSet>
      <dgm:spPr/>
    </dgm:pt>
    <dgm:pt modelId="{CC07C280-1137-4171-B3C3-1FDC89A42116}" type="pres">
      <dgm:prSet presAssocID="{5ABA472A-23B2-4F7D-846F-A97483A7D030}" presName="parTxOnlySpace" presStyleCnt="0"/>
      <dgm:spPr/>
    </dgm:pt>
    <dgm:pt modelId="{7C461712-7963-4D25-8143-53B8723FDA70}" type="pres">
      <dgm:prSet presAssocID="{5B112C5F-404F-46F8-A8E9-74E392216DCB}" presName="parTxOnly" presStyleLbl="node1" presStyleIdx="1" presStyleCnt="5" custLinFactNeighborX="-6367">
        <dgm:presLayoutVars>
          <dgm:chMax val="0"/>
          <dgm:chPref val="0"/>
          <dgm:bulletEnabled val="1"/>
        </dgm:presLayoutVars>
      </dgm:prSet>
      <dgm:spPr/>
    </dgm:pt>
    <dgm:pt modelId="{910A797D-F8C4-4F62-9353-70AF03BCF40E}" type="pres">
      <dgm:prSet presAssocID="{C8A38B26-F69B-4989-8EA1-215CD123683C}" presName="parTxOnlySpace" presStyleCnt="0"/>
      <dgm:spPr/>
    </dgm:pt>
    <dgm:pt modelId="{4933D53D-9733-4498-B58F-B73404018AFA}" type="pres">
      <dgm:prSet presAssocID="{F4C0D370-9F09-4A8F-855D-03C4D5BFCBC8}" presName="parTxOnly" presStyleLbl="node1" presStyleIdx="2" presStyleCnt="5" custLinFactNeighborX="12734">
        <dgm:presLayoutVars>
          <dgm:chMax val="0"/>
          <dgm:chPref val="0"/>
          <dgm:bulletEnabled val="1"/>
        </dgm:presLayoutVars>
      </dgm:prSet>
      <dgm:spPr/>
    </dgm:pt>
    <dgm:pt modelId="{77428C3A-C961-4A6F-ABAF-05397D075C0D}" type="pres">
      <dgm:prSet presAssocID="{081CDB2E-E293-4B30-8546-FD741C317E4B}" presName="parTxOnlySpace" presStyleCnt="0"/>
      <dgm:spPr/>
    </dgm:pt>
    <dgm:pt modelId="{FFFAD6FA-66CB-4159-A0A3-A5D5C58AD41F}" type="pres">
      <dgm:prSet presAssocID="{286D26E9-9D53-48F0-A713-2B99BF772630}" presName="parTxOnly" presStyleLbl="node1" presStyleIdx="3" presStyleCnt="5" custLinFactNeighborX="6367">
        <dgm:presLayoutVars>
          <dgm:chMax val="0"/>
          <dgm:chPref val="0"/>
          <dgm:bulletEnabled val="1"/>
        </dgm:presLayoutVars>
      </dgm:prSet>
      <dgm:spPr/>
    </dgm:pt>
    <dgm:pt modelId="{77F595A0-74A9-436B-B7AC-7D9951322ABE}" type="pres">
      <dgm:prSet presAssocID="{C6B558E0-7310-486A-AD5C-D9506736183C}" presName="parTxOnlySpace" presStyleCnt="0"/>
      <dgm:spPr/>
    </dgm:pt>
    <dgm:pt modelId="{E1333F04-04E6-4464-9E9B-A3311F3E2567}" type="pres">
      <dgm:prSet presAssocID="{ABF55EEE-E1F8-4AAD-825B-19DA9B44427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2C54002-0022-44E1-80FB-74D07CCE7906}" type="presOf" srcId="{13E929FA-E261-4010-8310-E8FC9B316CAC}" destId="{513FDD2E-1DC5-418F-AB6E-89528A9D9E5A}" srcOrd="0" destOrd="0" presId="urn:microsoft.com/office/officeart/2005/8/layout/chevron1"/>
    <dgm:cxn modelId="{9AC2FA12-2D2E-418C-8D44-071865B95D6B}" srcId="{EB93DE0E-A252-4231-B478-97BDD039EF7E}" destId="{13E929FA-E261-4010-8310-E8FC9B316CAC}" srcOrd="0" destOrd="0" parTransId="{1E9436C4-FD1F-4C78-9FBB-1E923D00D161}" sibTransId="{5ABA472A-23B2-4F7D-846F-A97483A7D030}"/>
    <dgm:cxn modelId="{A0E98E53-26A1-4263-8680-94CB71CB4003}" srcId="{EB93DE0E-A252-4231-B478-97BDD039EF7E}" destId="{F4C0D370-9F09-4A8F-855D-03C4D5BFCBC8}" srcOrd="2" destOrd="0" parTransId="{A7215BE4-B2D0-499B-9D4F-D03F1B0D53FF}" sibTransId="{081CDB2E-E293-4B30-8546-FD741C317E4B}"/>
    <dgm:cxn modelId="{04DB177C-972D-4C1E-BCC2-20405D901903}" srcId="{EB93DE0E-A252-4231-B478-97BDD039EF7E}" destId="{286D26E9-9D53-48F0-A713-2B99BF772630}" srcOrd="3" destOrd="0" parTransId="{B26B8D94-8DC4-4105-82C6-8B5C12B4A161}" sibTransId="{C6B558E0-7310-486A-AD5C-D9506736183C}"/>
    <dgm:cxn modelId="{6B2D8891-CF58-4809-B295-14671727E347}" type="presOf" srcId="{286D26E9-9D53-48F0-A713-2B99BF772630}" destId="{FFFAD6FA-66CB-4159-A0A3-A5D5C58AD41F}" srcOrd="0" destOrd="0" presId="urn:microsoft.com/office/officeart/2005/8/layout/chevron1"/>
    <dgm:cxn modelId="{AF30FB98-0243-4E21-8FB1-2E690131AF81}" type="presOf" srcId="{EB93DE0E-A252-4231-B478-97BDD039EF7E}" destId="{76B3355B-16F6-423C-B040-816CA6A4A8A4}" srcOrd="0" destOrd="0" presId="urn:microsoft.com/office/officeart/2005/8/layout/chevron1"/>
    <dgm:cxn modelId="{D388889E-3405-4CE1-AF02-87D2FD638848}" srcId="{EB93DE0E-A252-4231-B478-97BDD039EF7E}" destId="{5B112C5F-404F-46F8-A8E9-74E392216DCB}" srcOrd="1" destOrd="0" parTransId="{9AEDA2D4-EAF0-4E0E-AFE0-0F5394FFFB42}" sibTransId="{C8A38B26-F69B-4989-8EA1-215CD123683C}"/>
    <dgm:cxn modelId="{121ABEA6-121F-4D45-80AC-AE668B44A0F1}" type="presOf" srcId="{5B112C5F-404F-46F8-A8E9-74E392216DCB}" destId="{7C461712-7963-4D25-8143-53B8723FDA70}" srcOrd="0" destOrd="0" presId="urn:microsoft.com/office/officeart/2005/8/layout/chevron1"/>
    <dgm:cxn modelId="{381B30CB-CAF4-40E1-A859-F2F587DAA290}" type="presOf" srcId="{F4C0D370-9F09-4A8F-855D-03C4D5BFCBC8}" destId="{4933D53D-9733-4498-B58F-B73404018AFA}" srcOrd="0" destOrd="0" presId="urn:microsoft.com/office/officeart/2005/8/layout/chevron1"/>
    <dgm:cxn modelId="{9A8F0FD9-59D6-4F8C-9B16-4C0BC43EF50B}" srcId="{EB93DE0E-A252-4231-B478-97BDD039EF7E}" destId="{ABF55EEE-E1F8-4AAD-825B-19DA9B444279}" srcOrd="4" destOrd="0" parTransId="{5D372703-D92E-445D-BE4A-420E08D1639A}" sibTransId="{4CAF45A5-4183-4E4E-B650-F0CC8EAC7B7D}"/>
    <dgm:cxn modelId="{27B483FA-1D19-4928-B7EA-DCE6EF8C93C8}" type="presOf" srcId="{ABF55EEE-E1F8-4AAD-825B-19DA9B444279}" destId="{E1333F04-04E6-4464-9E9B-A3311F3E2567}" srcOrd="0" destOrd="0" presId="urn:microsoft.com/office/officeart/2005/8/layout/chevron1"/>
    <dgm:cxn modelId="{99B0517F-006B-41F3-981D-A4F22BAB1415}" type="presParOf" srcId="{76B3355B-16F6-423C-B040-816CA6A4A8A4}" destId="{513FDD2E-1DC5-418F-AB6E-89528A9D9E5A}" srcOrd="0" destOrd="0" presId="urn:microsoft.com/office/officeart/2005/8/layout/chevron1"/>
    <dgm:cxn modelId="{20004EC1-8272-4804-B0B4-255446DF21B6}" type="presParOf" srcId="{76B3355B-16F6-423C-B040-816CA6A4A8A4}" destId="{CC07C280-1137-4171-B3C3-1FDC89A42116}" srcOrd="1" destOrd="0" presId="urn:microsoft.com/office/officeart/2005/8/layout/chevron1"/>
    <dgm:cxn modelId="{39518D20-B1DF-4BDB-A36E-FC5F60C53854}" type="presParOf" srcId="{76B3355B-16F6-423C-B040-816CA6A4A8A4}" destId="{7C461712-7963-4D25-8143-53B8723FDA70}" srcOrd="2" destOrd="0" presId="urn:microsoft.com/office/officeart/2005/8/layout/chevron1"/>
    <dgm:cxn modelId="{1001C989-05A0-4087-8390-3172C71ED4FF}" type="presParOf" srcId="{76B3355B-16F6-423C-B040-816CA6A4A8A4}" destId="{910A797D-F8C4-4F62-9353-70AF03BCF40E}" srcOrd="3" destOrd="0" presId="urn:microsoft.com/office/officeart/2005/8/layout/chevron1"/>
    <dgm:cxn modelId="{1DA8A65F-6612-40E3-B072-58A17895B832}" type="presParOf" srcId="{76B3355B-16F6-423C-B040-816CA6A4A8A4}" destId="{4933D53D-9733-4498-B58F-B73404018AFA}" srcOrd="4" destOrd="0" presId="urn:microsoft.com/office/officeart/2005/8/layout/chevron1"/>
    <dgm:cxn modelId="{36860B38-98DF-4F99-BD4B-EB94AC6AC813}" type="presParOf" srcId="{76B3355B-16F6-423C-B040-816CA6A4A8A4}" destId="{77428C3A-C961-4A6F-ABAF-05397D075C0D}" srcOrd="5" destOrd="0" presId="urn:microsoft.com/office/officeart/2005/8/layout/chevron1"/>
    <dgm:cxn modelId="{F9089B43-3029-4FDF-B1B3-4583163D878C}" type="presParOf" srcId="{76B3355B-16F6-423C-B040-816CA6A4A8A4}" destId="{FFFAD6FA-66CB-4159-A0A3-A5D5C58AD41F}" srcOrd="6" destOrd="0" presId="urn:microsoft.com/office/officeart/2005/8/layout/chevron1"/>
    <dgm:cxn modelId="{F01D9FE1-CBF9-43BD-ADDE-34E801269170}" type="presParOf" srcId="{76B3355B-16F6-423C-B040-816CA6A4A8A4}" destId="{77F595A0-74A9-436B-B7AC-7D9951322ABE}" srcOrd="7" destOrd="0" presId="urn:microsoft.com/office/officeart/2005/8/layout/chevron1"/>
    <dgm:cxn modelId="{A28B65D5-88A9-467C-BA88-1E3E1602839C}" type="presParOf" srcId="{76B3355B-16F6-423C-B040-816CA6A4A8A4}" destId="{E1333F04-04E6-4464-9E9B-A3311F3E256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22499-1986-4AA7-BEE9-4D05DBD5574F}">
      <dsp:nvSpPr>
        <dsp:cNvPr id="0" name=""/>
        <dsp:cNvSpPr/>
      </dsp:nvSpPr>
      <dsp:spPr>
        <a:xfrm>
          <a:off x="5312" y="199215"/>
          <a:ext cx="1976347" cy="79053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19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世纪末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-20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世纪上半叶</a:t>
          </a:r>
        </a:p>
      </dsp:txBody>
      <dsp:txXfrm>
        <a:off x="400582" y="199215"/>
        <a:ext cx="1185808" cy="790539"/>
      </dsp:txXfrm>
    </dsp:sp>
    <dsp:sp modelId="{A3DBB31A-147E-4D23-A45F-5F110974917A}">
      <dsp:nvSpPr>
        <dsp:cNvPr id="0" name=""/>
        <dsp:cNvSpPr/>
      </dsp:nvSpPr>
      <dsp:spPr>
        <a:xfrm>
          <a:off x="1649555" y="199215"/>
          <a:ext cx="1976347" cy="79053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20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世纪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60-70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年代</a:t>
          </a:r>
        </a:p>
      </dsp:txBody>
      <dsp:txXfrm>
        <a:off x="2044825" y="199215"/>
        <a:ext cx="1185808" cy="790539"/>
      </dsp:txXfrm>
    </dsp:sp>
    <dsp:sp modelId="{3A669B48-817B-4A36-B3FA-95802C04F3C3}">
      <dsp:nvSpPr>
        <dsp:cNvPr id="0" name=""/>
        <dsp:cNvSpPr/>
      </dsp:nvSpPr>
      <dsp:spPr>
        <a:xfrm>
          <a:off x="3320715" y="199215"/>
          <a:ext cx="1976347" cy="79053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20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世纪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70-80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年代</a:t>
          </a:r>
        </a:p>
      </dsp:txBody>
      <dsp:txXfrm>
        <a:off x="3715985" y="199215"/>
        <a:ext cx="1185808" cy="790539"/>
      </dsp:txXfrm>
    </dsp:sp>
    <dsp:sp modelId="{53A56B3D-E0EB-45B9-A3CD-6CFC0C3EDEF4}">
      <dsp:nvSpPr>
        <dsp:cNvPr id="0" name=""/>
        <dsp:cNvSpPr/>
      </dsp:nvSpPr>
      <dsp:spPr>
        <a:xfrm>
          <a:off x="5005353" y="199215"/>
          <a:ext cx="1976347" cy="79053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20</a:t>
          </a:r>
          <a:r>
            <a:rPr lang="zh-CN" altLang="en-US" sz="1400" b="1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世纪</a:t>
          </a:r>
          <a:r>
            <a:rPr lang="en-US" altLang="zh-CN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80-90</a:t>
          </a:r>
          <a:r>
            <a:rPr lang="zh-CN" altLang="en-US" sz="14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年代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00623" y="199215"/>
        <a:ext cx="1185808" cy="790539"/>
      </dsp:txXfrm>
    </dsp:sp>
    <dsp:sp modelId="{BB6DC027-662A-499F-AF70-DC69744259A1}">
      <dsp:nvSpPr>
        <dsp:cNvPr id="0" name=""/>
        <dsp:cNvSpPr/>
      </dsp:nvSpPr>
      <dsp:spPr>
        <a:xfrm>
          <a:off x="6663114" y="199215"/>
          <a:ext cx="1976347" cy="79053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20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世纪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年代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-2008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58384" y="199215"/>
        <a:ext cx="1185808" cy="790539"/>
      </dsp:txXfrm>
    </dsp:sp>
    <dsp:sp modelId="{19D0874F-CD87-440A-9127-4E2D81E0DFAE}">
      <dsp:nvSpPr>
        <dsp:cNvPr id="0" name=""/>
        <dsp:cNvSpPr/>
      </dsp:nvSpPr>
      <dsp:spPr>
        <a:xfrm>
          <a:off x="8307238" y="199215"/>
          <a:ext cx="1976347" cy="79053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2009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今</a:t>
          </a:r>
        </a:p>
      </dsp:txBody>
      <dsp:txXfrm>
        <a:off x="8702508" y="199215"/>
        <a:ext cx="1185808" cy="790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FDD2E-1DC5-418F-AB6E-89528A9D9E5A}">
      <dsp:nvSpPr>
        <dsp:cNvPr id="0" name=""/>
        <dsp:cNvSpPr/>
      </dsp:nvSpPr>
      <dsp:spPr>
        <a:xfrm>
          <a:off x="16810" y="0"/>
          <a:ext cx="2244183" cy="82950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80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年代</a:t>
          </a:r>
        </a:p>
      </dsp:txBody>
      <dsp:txXfrm>
        <a:off x="431565" y="0"/>
        <a:ext cx="1414674" cy="829509"/>
      </dsp:txXfrm>
    </dsp:sp>
    <dsp:sp modelId="{7C461712-7963-4D25-8143-53B8723FDA70}">
      <dsp:nvSpPr>
        <dsp:cNvPr id="0" name=""/>
        <dsp:cNvSpPr/>
      </dsp:nvSpPr>
      <dsp:spPr>
        <a:xfrm>
          <a:off x="2007997" y="0"/>
          <a:ext cx="2244183" cy="82950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年代上半叶</a:t>
          </a:r>
        </a:p>
      </dsp:txBody>
      <dsp:txXfrm>
        <a:off x="2422752" y="0"/>
        <a:ext cx="1414674" cy="829509"/>
      </dsp:txXfrm>
    </dsp:sp>
    <dsp:sp modelId="{4933D53D-9733-4498-B58F-B73404018AFA}">
      <dsp:nvSpPr>
        <dsp:cNvPr id="0" name=""/>
        <dsp:cNvSpPr/>
      </dsp:nvSpPr>
      <dsp:spPr>
        <a:xfrm>
          <a:off x="4070628" y="0"/>
          <a:ext cx="2244183" cy="82950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年代下半叶</a:t>
          </a:r>
        </a:p>
      </dsp:txBody>
      <dsp:txXfrm>
        <a:off x="4485383" y="0"/>
        <a:ext cx="1414674" cy="829509"/>
      </dsp:txXfrm>
    </dsp:sp>
    <dsp:sp modelId="{FFFAD6FA-66CB-4159-A0A3-A5D5C58AD41F}">
      <dsp:nvSpPr>
        <dsp:cNvPr id="0" name=""/>
        <dsp:cNvSpPr/>
      </dsp:nvSpPr>
      <dsp:spPr>
        <a:xfrm>
          <a:off x="6076104" y="0"/>
          <a:ext cx="2244183" cy="82950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2000-2010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</a:p>
      </dsp:txBody>
      <dsp:txXfrm>
        <a:off x="6490859" y="0"/>
        <a:ext cx="1414674" cy="829509"/>
      </dsp:txXfrm>
    </dsp:sp>
    <dsp:sp modelId="{E1333F04-04E6-4464-9E9B-A3311F3E2567}">
      <dsp:nvSpPr>
        <dsp:cNvPr id="0" name=""/>
        <dsp:cNvSpPr/>
      </dsp:nvSpPr>
      <dsp:spPr>
        <a:xfrm>
          <a:off x="8081580" y="0"/>
          <a:ext cx="2244183" cy="82950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2010-</a:t>
          </a:r>
          <a:r>
            <a:rPr lang="zh-CN" altLang="en-US" sz="1600" b="1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今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8496335" y="0"/>
        <a:ext cx="1414674" cy="829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E05A6-6A30-49E3-8925-376517AD57FC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2CD10-EA5E-471A-9DAE-DE14C425E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9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25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16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CD10-EA5E-471A-9DAE-DE14C425E3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47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2B2B2B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地域分布：国内咨询行业地理分布呈现出东强西弱、南强北弱特点。据中为咨询统计，</a:t>
            </a:r>
            <a:endParaRPr lang="en-US" altLang="zh-CN" dirty="0">
              <a:solidFill>
                <a:srgbClr val="2B2B2B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2B2B2B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东部地区咨询服务占全国咨询服务的</a:t>
            </a:r>
            <a:r>
              <a:rPr lang="en-US" altLang="zh-CN" dirty="0">
                <a:solidFill>
                  <a:srgbClr val="2B2B2B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90.2%</a:t>
            </a:r>
            <a:r>
              <a:rPr lang="zh-CN" altLang="en-US" dirty="0">
                <a:solidFill>
                  <a:srgbClr val="2B2B2B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，中部地区占比</a:t>
            </a:r>
            <a:r>
              <a:rPr lang="en-US" altLang="zh-CN" dirty="0">
                <a:solidFill>
                  <a:srgbClr val="2B2B2B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4.5%</a:t>
            </a:r>
            <a:r>
              <a:rPr lang="zh-CN" altLang="en-US" dirty="0">
                <a:solidFill>
                  <a:srgbClr val="2B2B2B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，西部地区咨询服务占比</a:t>
            </a:r>
            <a:r>
              <a:rPr lang="en-US" altLang="zh-CN" dirty="0">
                <a:solidFill>
                  <a:srgbClr val="2B2B2B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5.3%</a:t>
            </a:r>
            <a:r>
              <a:rPr lang="zh-CN" altLang="en-US" dirty="0">
                <a:solidFill>
                  <a:srgbClr val="2B2B2B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CD10-EA5E-471A-9DAE-DE14C425E3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63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478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排名并不固定，具体排名可以参见：</a:t>
            </a:r>
            <a:r>
              <a:rPr lang="en-US" altLang="zh-CN" dirty="0"/>
              <a:t>cousulting.com</a:t>
            </a:r>
          </a:p>
          <a:p>
            <a:r>
              <a:rPr lang="zh-CN" altLang="en-US" dirty="0"/>
              <a:t>此外还可以按照行业维度划分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CD10-EA5E-471A-9DAE-DE14C425E3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580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精品公司：特定领域行业地域，在某方面拥有独特资源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CD10-EA5E-471A-9DAE-DE14C425E3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52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咨询公司排名在一定时期内变化较小：管理咨询公司排名的名单（说明名单的偏差）</a:t>
            </a:r>
            <a:endParaRPr lang="en-US" altLang="zh-CN" dirty="0"/>
          </a:p>
          <a:p>
            <a:r>
              <a:rPr lang="zh-CN" altLang="en-US" dirty="0"/>
              <a:t>市场分布是怎样的？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CD10-EA5E-471A-9DAE-DE14C425E36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228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820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MBA</a:t>
            </a:r>
            <a:r>
              <a:rPr lang="zh-CN" altLang="en-US" dirty="0"/>
              <a:t>、</a:t>
            </a:r>
            <a:r>
              <a:rPr lang="en-US" altLang="zh-CN" dirty="0"/>
              <a:t>Thinker50</a:t>
            </a:r>
            <a:r>
              <a:rPr lang="zh-CN" altLang="en-US" dirty="0"/>
              <a:t>整理、最有影响力的</a:t>
            </a:r>
            <a:r>
              <a:rPr lang="en-US" altLang="zh-CN" dirty="0"/>
              <a:t>100</a:t>
            </a:r>
            <a:r>
              <a:rPr lang="zh-CN" altLang="en-US" dirty="0"/>
              <a:t>位管理大师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CD10-EA5E-471A-9DAE-DE14C425E36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680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CD10-EA5E-471A-9DAE-DE14C425E36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0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CD10-EA5E-471A-9DAE-DE14C425E3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79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注：寻找证据查看咨询学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智库研究兴起原因：十九大报告指出</a:t>
            </a:r>
            <a:r>
              <a:rPr lang="en-US" altLang="zh-CN" dirty="0"/>
              <a:t>,</a:t>
            </a:r>
            <a:r>
              <a:rPr lang="zh-CN" altLang="en-US" dirty="0"/>
              <a:t>要“加强中国特色新型智库建设，说明这块研究和政府关系密切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此处没有从管理学科论文认识管理理论，而是从</a:t>
            </a:r>
            <a:r>
              <a:rPr lang="en-US" altLang="zh-CN" dirty="0"/>
              <a:t>CNKI</a:t>
            </a:r>
            <a:r>
              <a:rPr lang="zh-CN" altLang="en-US" dirty="0"/>
              <a:t>提供的咨询学分类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CD10-EA5E-471A-9DAE-DE14C425E36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63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https://www.rocketblocks.me/guide/career-path.php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年定律，不升值就走人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CD10-EA5E-471A-9DAE-DE14C425E36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62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245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333333"/>
                </a:solidFill>
                <a:latin typeface="Lato"/>
              </a:rPr>
              <a:t>咨询顾问的工具、模型和模板被视为智力资本（</a:t>
            </a:r>
            <a:r>
              <a:rPr lang="zh-CN" altLang="en-US" dirty="0"/>
              <a:t>从业人员正在为信息管理、技术方法和创新战略方法开发分析工具</a:t>
            </a:r>
            <a:r>
              <a:rPr lang="zh-CN" altLang="en-US" dirty="0">
                <a:solidFill>
                  <a:srgbClr val="333333"/>
                </a:solidFill>
                <a:latin typeface="Lato"/>
              </a:rPr>
              <a:t>）。 </a:t>
            </a:r>
            <a:endParaRPr lang="en-US" altLang="zh-CN" dirty="0">
              <a:solidFill>
                <a:srgbClr val="333333"/>
              </a:solidFill>
              <a:latin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333333"/>
                </a:solidFill>
                <a:latin typeface="Lato"/>
              </a:rPr>
              <a:t>了解其他公司和咨询公司所不了解的东西，在互联网时代很难维持下去。 </a:t>
            </a:r>
            <a:endParaRPr lang="en-US" altLang="zh-CN" dirty="0">
              <a:solidFill>
                <a:srgbClr val="333333"/>
              </a:solidFill>
              <a:latin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333333"/>
                </a:solidFill>
                <a:latin typeface="Lato"/>
              </a:rPr>
              <a:t>咨询对企业的实际价值性要求提高，要求咨询能够提供给客户真正的价值，</a:t>
            </a:r>
            <a:endParaRPr lang="en-US" altLang="zh-CN" dirty="0">
              <a:solidFill>
                <a:srgbClr val="333333"/>
              </a:solidFill>
              <a:latin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333333"/>
                </a:solidFill>
                <a:latin typeface="Lato"/>
              </a:rPr>
              <a:t>而非仅仅为一个方案。（适应环境日益增加的复杂性和不确定性的模型）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CD10-EA5E-471A-9DAE-DE14C425E36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0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4857"/>
                </a:solidFill>
                <a:latin typeface="-apple-system-font"/>
              </a:rPr>
              <a:t>反常识点：</a:t>
            </a:r>
            <a:endParaRPr lang="en-US" altLang="zh-CN" b="1" dirty="0">
              <a:solidFill>
                <a:srgbClr val="004857"/>
              </a:solidFill>
              <a:latin typeface="-apple-system-font"/>
            </a:endParaRPr>
          </a:p>
          <a:p>
            <a:r>
              <a:rPr lang="zh-CN" altLang="en-US" b="1" dirty="0">
                <a:solidFill>
                  <a:srgbClr val="004857"/>
                </a:solidFill>
                <a:latin typeface="-apple-system-font"/>
              </a:rPr>
              <a:t>把客户的利益与顾问个人的内生价值互相连接，并让它们相互强化，这才是咨询业务的模式，顶尖咨询公司均深谙此道。</a:t>
            </a:r>
            <a:endParaRPr lang="en-US" altLang="zh-CN" b="1" dirty="0">
              <a:solidFill>
                <a:srgbClr val="004857"/>
              </a:solidFill>
              <a:latin typeface="-apple-system-font"/>
            </a:endParaRPr>
          </a:p>
          <a:p>
            <a:pPr>
              <a:lnSpc>
                <a:spcPct val="120000"/>
              </a:lnSpc>
            </a:pPr>
            <a:endParaRPr lang="en-US" altLang="zh-CN" sz="1200" b="1" dirty="0">
              <a:solidFill>
                <a:srgbClr val="004857"/>
              </a:solidFill>
              <a:latin typeface="-apple-system-font"/>
              <a:cs typeface="+mn-c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/>
                </a:solidFill>
                <a:cs typeface="+mn-ea"/>
              </a:rPr>
              <a:t>项目通常通过四个步骤进行:1)确定项目的参数以及需要回答的问题和问题;2)收集数据并进行分析;3)</a:t>
            </a: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/>
                </a:solidFill>
                <a:cs typeface="+mn-ea"/>
              </a:rPr>
              <a:t>提出建议;在某些情况下，4)在执行建议中发挥作用。</a:t>
            </a:r>
            <a:endParaRPr lang="en-US" altLang="zh-CN" sz="1200" dirty="0">
              <a:solidFill>
                <a:schemeClr val="tx1"/>
              </a:solidFill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1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5842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CD10-EA5E-471A-9DAE-DE14C425E36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22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你所在的行业是否可以构建一个从业者工具箱，帮助小白迅速入门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CD10-EA5E-471A-9DAE-DE14C425E36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4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CD10-EA5E-471A-9DAE-DE14C425E36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715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83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97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619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注：此处讨论的是现代管理咨询业，中国古代如孙子、孔子不在讨论之列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CD10-EA5E-471A-9DAE-DE14C425E3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1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CD10-EA5E-471A-9DAE-DE14C425E3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19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根据数据统计，共有各类咨询服务主体</a:t>
            </a:r>
            <a:r>
              <a:rPr lang="en-US" altLang="zh-CN" dirty="0"/>
              <a:t>26</a:t>
            </a:r>
            <a:r>
              <a:rPr lang="zh-CN" altLang="en-US" dirty="0"/>
              <a:t>万家（查找教育行业从业组织做对比）</a:t>
            </a:r>
            <a:endParaRPr lang="en-US" altLang="zh-CN" dirty="0"/>
          </a:p>
          <a:p>
            <a:r>
              <a:rPr lang="zh-CN" altLang="en-US" dirty="0"/>
              <a:t>查找国内老牌咨询企业诞生时间对比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CD10-EA5E-471A-9DAE-DE14C425E3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90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通过与</a:t>
            </a:r>
            <a:r>
              <a:rPr lang="en-US" altLang="zh-CN" dirty="0" err="1"/>
              <a:t>Valut</a:t>
            </a:r>
            <a:r>
              <a:rPr lang="zh-CN" altLang="en-US" dirty="0"/>
              <a:t>交差验证，数据可信度较高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CD10-EA5E-471A-9DAE-DE14C425E3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321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7">
            <a:extLst>
              <a:ext uri="{FF2B5EF4-FFF2-40B4-BE49-F238E27FC236}">
                <a16:creationId xmlns:a16="http://schemas.microsoft.com/office/drawing/2014/main" id="{3D9E16BB-2B84-4F85-A3E4-EFAC72F4C3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17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17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17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17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17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8BD405-D6B2-49E1-BB1A-1064C40AEEA4}" type="slidenum">
              <a:rPr lang="de-DE" altLang="de-DE" sz="1200" b="0">
                <a:solidFill>
                  <a:schemeClr val="tx1"/>
                </a:solidFill>
              </a:rPr>
              <a:pPr/>
              <a:t>9</a:t>
            </a:fld>
            <a:endParaRPr lang="de-DE" altLang="de-DE" sz="1200" b="0">
              <a:solidFill>
                <a:schemeClr val="tx1"/>
              </a:solidFill>
            </a:endParaRPr>
          </a:p>
        </p:txBody>
      </p:sp>
      <p:sp>
        <p:nvSpPr>
          <p:cNvPr id="484355" name="Rectangle 2">
            <a:extLst>
              <a:ext uri="{FF2B5EF4-FFF2-40B4-BE49-F238E27FC236}">
                <a16:creationId xmlns:a16="http://schemas.microsoft.com/office/drawing/2014/main" id="{F40A74F4-B059-4C2B-ABCB-F4419B9B0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6" name="Rectangle 3">
            <a:extLst>
              <a:ext uri="{FF2B5EF4-FFF2-40B4-BE49-F238E27FC236}">
                <a16:creationId xmlns:a16="http://schemas.microsoft.com/office/drawing/2014/main" id="{397F32E7-55C3-459F-A554-C7543412C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咨询行业在中国只有短短二十几年的发展历史，对于很多人而言它仍然是一个新生事物。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人们对咨询行业到底能否真正解决问题，为什么能够解决问题，究竟怎样去解决问题，</a:t>
            </a: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未来能否持续解决问题，还存在着很多根本性的疑虑。</a:t>
            </a:r>
            <a:r>
              <a:rPr lang="zh-CN" altLang="en-US" dirty="0"/>
              <a:t>也正是因为存在这些疑虑，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才使得很多组织在身临困境的时候，难以对咨询行业产生信任，从而甚少去使用咨询服务。</a:t>
            </a:r>
            <a:endParaRPr lang="zh-CN" altLang="en-US" dirty="0">
              <a:solidFill>
                <a:srgbClr val="333333"/>
              </a:solidFill>
              <a:latin typeface="-apple-system-fon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6DF4F-FF77-4CD8-BB4F-3AE2D7E94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D94AE7-FF49-44B6-B415-4D008E35E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3897E-07B5-410C-831E-93E4481B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6113-C56E-4C60-BD8B-C44047E767C0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BF2EE-4E32-4599-B675-5CF3C92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36F87-8742-48E7-9402-FE3916D5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2713-4876-4C25-BFE2-E97A3E455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9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0BEAA-C242-4C11-BFDB-2A0EC89A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FF9DD7-419A-43EE-8C30-B51518507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ABD0D-79A3-4278-87B1-8427216C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6113-C56E-4C60-BD8B-C44047E767C0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4D771-9C14-4810-B1B9-93B347ED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209AE-529C-45AB-B8DC-9F34136F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2713-4876-4C25-BFE2-E97A3E455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5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17C885-0853-43F1-90A6-97353CE4E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1D37D-78CA-4AB9-9B9F-32D0A857D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E0E6B-76BD-420E-8859-435D0B61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6113-C56E-4C60-BD8B-C44047E767C0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B266A-E6DB-4552-8EB8-CAA97055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62F8C-6988-48E7-A15A-7139FEE7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2713-4876-4C25-BFE2-E97A3E455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90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868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22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24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08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560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304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016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0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A19C4-95A6-4D99-B591-2683E768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543CC-9BD4-4447-90CB-15F92617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D446F-6493-4E3C-B9E8-78637017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6113-C56E-4C60-BD8B-C44047E767C0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6FC4A-17B9-4A84-BA61-03C13B25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9DFCC-5D80-4C81-B017-9BF21448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2713-4876-4C25-BFE2-E97A3E455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91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7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365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4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7E7F3-4562-453E-AC4A-9E8F8BB0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4958B3-FA4D-4F08-8C97-02CDFDA0C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E7EC6-F4CF-483A-968C-B04039AE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6113-C56E-4C60-BD8B-C44047E767C0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0D2B5-7B9F-474F-901E-90012AD1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81667-A535-4ECC-A409-B0BB278D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2713-4876-4C25-BFE2-E97A3E455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25CE4-A5CF-43EA-9E00-20A92FFB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FEC62-8654-43E1-99A2-4A0BF10A3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E41E2B-0426-4E0A-BA9F-E5D1B3A93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DF464C-3F41-4057-A3DC-A92C7C9D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6113-C56E-4C60-BD8B-C44047E767C0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5C468C-444A-4377-8B98-E00EDDA8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9E55D6-ECD1-432F-922E-E1989280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2713-4876-4C25-BFE2-E97A3E455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2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434FA-5CE7-4B4A-95E1-9D0C8592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4AC80E-F543-457E-B56B-5B17CE6EE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594C9D-5B25-404B-B5A6-75D392E5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217EE3-A408-48C1-B87B-0F88189CD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78F12A-5715-4BBC-A106-BC52005A2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0FD0AB-50A4-49D4-B754-7C83100F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6113-C56E-4C60-BD8B-C44047E767C0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98F5CB-5133-4264-84AB-09E75923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A3D024-8B1B-458F-9379-8EDA3379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2713-4876-4C25-BFE2-E97A3E455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92CBD-5801-4D51-B51F-FF9293EA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C8FCB6-670C-45FA-B4BD-E61DAC93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6113-C56E-4C60-BD8B-C44047E767C0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2C020A-F5CB-413C-BB02-9FA3F0CE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DE795B-657C-475E-A713-514FF583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2713-4876-4C25-BFE2-E97A3E455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50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6EC1E3-AECA-4016-8D2E-693A8B64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6113-C56E-4C60-BD8B-C44047E767C0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361EFE-87BC-459D-8747-4045DB21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A097CC-F42C-46A4-9967-A3CF3FF7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2713-4876-4C25-BFE2-E97A3E455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9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4F7E5-17E0-4F94-87E9-1966DBD9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16A1C-A92C-4935-9788-A43D2AAA2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87D94B-7930-4B4F-8676-DA2A42AF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054113-5632-48E0-896E-105F7C69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6113-C56E-4C60-BD8B-C44047E767C0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FC0895-2CC0-4778-A21E-BA942E1F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803AC-A92C-4B6C-B24C-00D50B09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2713-4876-4C25-BFE2-E97A3E455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7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37C79-2AF6-41B8-BD77-5CBE772B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FCE385-F4C6-4774-97F8-2EDEBFB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71588-C2E4-4EF8-B50F-B801024A7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94F90E-D170-4225-BAEE-8556BE93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6113-C56E-4C60-BD8B-C44047E767C0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62A6E-F1F6-405F-A088-09635FF9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7E21E-490B-4767-A3F2-1A093502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2713-4876-4C25-BFE2-E97A3E455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2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A7B3B8-F421-4816-92CB-0B4E8A6A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EB8473-050E-461A-921A-9CB0B08D0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B50A7-067C-4778-BCF6-3CDCF6212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96113-C56E-4C60-BD8B-C44047E767C0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A82B4-7287-4A03-918F-7D1C70F5E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D3E0C-5790-4EE1-AF5F-0C4446756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32713-4876-4C25-BFE2-E97A3E455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4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587F-DF9B-4025-8A29-602EB4D2A1EF}" type="datetimeFigureOut">
              <a:rPr lang="zh-CN" altLang="en-US" smtClean="0"/>
              <a:t>2019\1\22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3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4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9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26.xml"/><Relationship Id="rId1" Type="http://schemas.openxmlformats.org/officeDocument/2006/relationships/themeOverride" Target="../theme/themeOverride8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文本框 5"/>
          <p:cNvSpPr txBox="1"/>
          <p:nvPr>
            <p:custDataLst>
              <p:tags r:id="rId2"/>
            </p:custDataLst>
          </p:nvPr>
        </p:nvSpPr>
        <p:spPr>
          <a:xfrm>
            <a:off x="350715" y="2542416"/>
            <a:ext cx="6853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1F486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指点江山，风光依在？</a:t>
            </a:r>
            <a:endParaRPr lang="en-US" altLang="zh-CN" sz="4800" b="1" dirty="0">
              <a:solidFill>
                <a:srgbClr val="1F4868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  <p:sp>
        <p:nvSpPr>
          <p:cNvPr id="7" name="PA_文本框 2"/>
          <p:cNvSpPr txBox="1"/>
          <p:nvPr>
            <p:custDataLst>
              <p:tags r:id="rId3"/>
            </p:custDataLst>
          </p:nvPr>
        </p:nvSpPr>
        <p:spPr>
          <a:xfrm>
            <a:off x="1022097" y="3503432"/>
            <a:ext cx="507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1F4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400" dirty="0">
                <a:solidFill>
                  <a:srgbClr val="1F4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管理咨询行业初探 </a:t>
            </a:r>
            <a:r>
              <a:rPr lang="en-US" altLang="zh-CN" sz="2400" dirty="0">
                <a:solidFill>
                  <a:srgbClr val="1F4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sz="3200" dirty="0">
              <a:solidFill>
                <a:srgbClr val="1F4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92018" y="4210500"/>
            <a:ext cx="2687081" cy="3909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作者：妙生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414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FA37B15-E9B2-4B06-8B73-7F2AA066064B}"/>
              </a:ext>
            </a:extLst>
          </p:cNvPr>
          <p:cNvGrpSpPr/>
          <p:nvPr/>
        </p:nvGrpSpPr>
        <p:grpSpPr>
          <a:xfrm>
            <a:off x="4307842" y="1464491"/>
            <a:ext cx="6412790" cy="2598056"/>
            <a:chOff x="4307842" y="1464491"/>
            <a:chExt cx="6412790" cy="2598056"/>
          </a:xfrm>
        </p:grpSpPr>
        <p:sp>
          <p:nvSpPr>
            <p:cNvPr id="88" name="MH_Number"/>
            <p:cNvSpPr/>
            <p:nvPr>
              <p:custDataLst>
                <p:tags r:id="rId3"/>
              </p:custDataLst>
            </p:nvPr>
          </p:nvSpPr>
          <p:spPr>
            <a:xfrm>
              <a:off x="5027135" y="2307181"/>
              <a:ext cx="1129618" cy="1129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800" b="1" dirty="0">
                  <a:solidFill>
                    <a:srgbClr val="FFFFFF"/>
                  </a:solidFill>
                  <a:latin typeface="微软雅黑 Light" panose="020F0502020204030204"/>
                  <a:cs typeface="+mn-ea"/>
                  <a:sym typeface="+mn-lt"/>
                </a:rPr>
                <a:t>2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endParaRPr>
            </a:p>
          </p:txBody>
        </p:sp>
        <p:sp>
          <p:nvSpPr>
            <p:cNvPr id="23" name="PA_MH_Title"/>
            <p:cNvSpPr txBox="1"/>
            <p:nvPr>
              <p:custDataLst>
                <p:tags r:id="rId4"/>
              </p:custDataLst>
            </p:nvPr>
          </p:nvSpPr>
          <p:spPr>
            <a:xfrm>
              <a:off x="6604173" y="2273802"/>
              <a:ext cx="4116459" cy="128672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>
                <a:defRPr/>
              </a:pPr>
              <a:r>
                <a:rPr lang="zh-CN" altLang="en-US" sz="3200" b="1" spc="600" dirty="0">
                  <a:solidFill>
                    <a:srgbClr val="1F608B">
                      <a:lumMod val="100000"/>
                    </a:srgbClr>
                  </a:solidFill>
                  <a:cs typeface="+mn-ea"/>
                  <a:sym typeface="+mn-lt"/>
                </a:rPr>
                <a:t>公司分析</a:t>
              </a:r>
            </a:p>
          </p:txBody>
        </p:sp>
        <p:sp>
          <p:nvSpPr>
            <p:cNvPr id="16" name="MH_Others_1"/>
            <p:cNvSpPr txBox="1"/>
            <p:nvPr>
              <p:custDataLst>
                <p:tags r:id="rId5"/>
              </p:custDataLst>
            </p:nvPr>
          </p:nvSpPr>
          <p:spPr>
            <a:xfrm>
              <a:off x="4307842" y="1464491"/>
              <a:ext cx="883953" cy="102695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0" i="0" u="none" strike="noStrike" kern="1200" cap="none" spc="200" normalizeH="0" baseline="0" noProof="0" dirty="0">
                  <a:ln>
                    <a:noFill/>
                  </a:ln>
                  <a:solidFill>
                    <a:srgbClr val="1F608B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 Light" panose="020F0502020204030204"/>
                  <a:cs typeface="+mn-ea"/>
                  <a:sym typeface="+mn-lt"/>
                </a:rPr>
                <a:t>第</a:t>
              </a:r>
            </a:p>
          </p:txBody>
        </p:sp>
        <p:sp>
          <p:nvSpPr>
            <p:cNvPr id="17" name="MH_Others_2"/>
            <p:cNvSpPr txBox="1"/>
            <p:nvPr>
              <p:custDataLst>
                <p:tags r:id="rId6"/>
              </p:custDataLst>
            </p:nvPr>
          </p:nvSpPr>
          <p:spPr>
            <a:xfrm>
              <a:off x="5809975" y="3306169"/>
              <a:ext cx="631466" cy="75637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200" normalizeH="0" baseline="0" noProof="0">
                  <a:ln>
                    <a:noFill/>
                  </a:ln>
                  <a:solidFill>
                    <a:srgbClr val="1F608B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 Light" panose="020F0502020204030204"/>
                  <a:cs typeface="+mn-ea"/>
                  <a:sym typeface="+mn-lt"/>
                </a:rPr>
                <a:t>章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55432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E8A3DDA-C603-4EFE-822D-912E5D965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111281"/>
              </p:ext>
            </p:extLst>
          </p:nvPr>
        </p:nvGraphicFramePr>
        <p:xfrm>
          <a:off x="956000" y="2528683"/>
          <a:ext cx="10045375" cy="401071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67567">
                  <a:extLst>
                    <a:ext uri="{9D8B030D-6E8A-4147-A177-3AD203B41FA5}">
                      <a16:colId xmlns:a16="http://schemas.microsoft.com/office/drawing/2014/main" val="682612236"/>
                    </a:ext>
                  </a:extLst>
                </a:gridCol>
                <a:gridCol w="3635692">
                  <a:extLst>
                    <a:ext uri="{9D8B030D-6E8A-4147-A177-3AD203B41FA5}">
                      <a16:colId xmlns:a16="http://schemas.microsoft.com/office/drawing/2014/main" val="2657809499"/>
                    </a:ext>
                  </a:extLst>
                </a:gridCol>
                <a:gridCol w="5142116">
                  <a:extLst>
                    <a:ext uri="{9D8B030D-6E8A-4147-A177-3AD203B41FA5}">
                      <a16:colId xmlns:a16="http://schemas.microsoft.com/office/drawing/2014/main" val="2247876396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/>
                        <a:t>国家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/>
                        <a:t>行业协会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/>
                        <a:t>简介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93789"/>
                  </a:ext>
                </a:extLst>
              </a:tr>
              <a:tr h="6827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全球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国际管理咨询协会理事会（</a:t>
                      </a:r>
                      <a:r>
                        <a:rPr lang="en-US" altLang="zh-CN" sz="1600" dirty="0"/>
                        <a:t>ICMCI</a:t>
                      </a:r>
                      <a:r>
                        <a:rPr lang="zh-CN" altLang="en-US" sz="1600" dirty="0"/>
                        <a:t>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1987</a:t>
                      </a:r>
                      <a:r>
                        <a:rPr lang="zh-CN" altLang="en-US" sz="1600" dirty="0"/>
                        <a:t>年成立，</a:t>
                      </a:r>
                      <a:r>
                        <a:rPr lang="zh-CN" altLang="en-US" sz="1600" kern="1200" dirty="0">
                          <a:effectLst/>
                        </a:rPr>
                        <a:t>管理咨询协会的全球性联盟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818073"/>
                  </a:ext>
                </a:extLst>
              </a:tr>
              <a:tr h="6601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美国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美国咨询管理工程师协会</a:t>
                      </a:r>
                      <a:r>
                        <a:rPr lang="en-US" altLang="zh-CN" sz="1600" dirty="0"/>
                        <a:t>(ACME)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effectLst/>
                        </a:rPr>
                        <a:t>1880</a:t>
                      </a:r>
                      <a:r>
                        <a:rPr lang="zh-CN" altLang="en-US" sz="1600" kern="1200" dirty="0">
                          <a:effectLst/>
                        </a:rPr>
                        <a:t>年成立。世界上最大的技术出版机构之一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800674"/>
                  </a:ext>
                </a:extLst>
              </a:tr>
              <a:tr h="6828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欧洲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欧洲管理咨询协会联合会（</a:t>
                      </a:r>
                      <a:r>
                        <a:rPr lang="en-US" altLang="zh-CN" sz="1600" dirty="0">
                          <a:effectLst/>
                        </a:rPr>
                        <a:t>FEACO </a:t>
                      </a:r>
                      <a:r>
                        <a:rPr lang="zh-CN" altLang="en-US" sz="1600" dirty="0">
                          <a:effectLst/>
                        </a:rPr>
                        <a:t>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1960</a:t>
                      </a:r>
                      <a:r>
                        <a:rPr lang="zh-CN" altLang="en-US" sz="1600" dirty="0"/>
                        <a:t>年成立，目前</a:t>
                      </a:r>
                      <a:r>
                        <a:rPr lang="zh-CN" altLang="en-US" sz="1600" dirty="0">
                          <a:effectLst/>
                        </a:rPr>
                        <a:t>共有</a:t>
                      </a:r>
                      <a:r>
                        <a:rPr lang="en-US" altLang="zh-CN" sz="1600" dirty="0">
                          <a:effectLst/>
                        </a:rPr>
                        <a:t>15</a:t>
                      </a:r>
                      <a:r>
                        <a:rPr lang="zh-CN" altLang="en-US" sz="1600" dirty="0">
                          <a:effectLst/>
                        </a:rPr>
                        <a:t>个国家会员协会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672055"/>
                  </a:ext>
                </a:extLst>
              </a:tr>
              <a:tr h="5356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中国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effectLst/>
                        </a:rPr>
                        <a:t>中国企业联合会管理咨询委员会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1984</a:t>
                      </a:r>
                      <a:r>
                        <a:rPr lang="zh-CN" altLang="en-US" sz="1600" dirty="0"/>
                        <a:t>年成立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211085"/>
                  </a:ext>
                </a:extLst>
              </a:tr>
              <a:tr h="9271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执业证书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国际注册管理咨询师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effectLst/>
                        </a:rPr>
                        <a:t>管理咨询师在个人品质、资历、经验、能力、独立性等方面达到全球通用标准获得认证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597656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476806B7-762D-4D57-B272-642C89A84D34}"/>
              </a:ext>
            </a:extLst>
          </p:cNvPr>
          <p:cNvSpPr/>
          <p:nvPr/>
        </p:nvSpPr>
        <p:spPr>
          <a:xfrm>
            <a:off x="956000" y="1112604"/>
            <a:ext cx="6096000" cy="1211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国外：专门立法及协会促进行业发展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国外：从业者执业认证完善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中国：行业法规较少，行业协会作用小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B7F79C-8D72-4968-B7D4-070D6DFA6F09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7" name="五边形 8">
              <a:extLst>
                <a:ext uri="{FF2B5EF4-FFF2-40B4-BE49-F238E27FC236}">
                  <a16:creationId xmlns:a16="http://schemas.microsoft.com/office/drawing/2014/main" id="{12A06954-E3E8-404B-8700-3797BAC15604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行业协会</a:t>
              </a:r>
            </a:p>
          </p:txBody>
        </p:sp>
        <p:sp>
          <p:nvSpPr>
            <p:cNvPr id="8" name="燕尾形 9">
              <a:extLst>
                <a:ext uri="{FF2B5EF4-FFF2-40B4-BE49-F238E27FC236}">
                  <a16:creationId xmlns:a16="http://schemas.microsoft.com/office/drawing/2014/main" id="{1B7C95E4-4FE1-42EA-AF30-F2E7948343AC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26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348E133-7FD9-4CF4-A392-AA2EDEFACED4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7" name="五边形 8">
              <a:extLst>
                <a:ext uri="{FF2B5EF4-FFF2-40B4-BE49-F238E27FC236}">
                  <a16:creationId xmlns:a16="http://schemas.microsoft.com/office/drawing/2014/main" id="{1050A926-B940-45F9-B0B7-E7B07C62490F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全球市场规模及增速</a:t>
              </a:r>
            </a:p>
          </p:txBody>
        </p:sp>
        <p:sp>
          <p:nvSpPr>
            <p:cNvPr id="8" name="燕尾形 9">
              <a:extLst>
                <a:ext uri="{FF2B5EF4-FFF2-40B4-BE49-F238E27FC236}">
                  <a16:creationId xmlns:a16="http://schemas.microsoft.com/office/drawing/2014/main" id="{5F9055BE-1647-4F3F-9646-80658EBDA1F2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33912F0-7EE4-41FB-BF12-79D4E84B7E52}"/>
              </a:ext>
            </a:extLst>
          </p:cNvPr>
          <p:cNvGrpSpPr/>
          <p:nvPr/>
        </p:nvGrpSpPr>
        <p:grpSpPr>
          <a:xfrm>
            <a:off x="7216679" y="1366965"/>
            <a:ext cx="4299053" cy="4167489"/>
            <a:chOff x="6730897" y="1485538"/>
            <a:chExt cx="4299053" cy="416748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288F586-7D3C-48DC-82AA-8E59BDE2BF36}"/>
                </a:ext>
              </a:extLst>
            </p:cNvPr>
            <p:cNvSpPr txBox="1"/>
            <p:nvPr/>
          </p:nvSpPr>
          <p:spPr>
            <a:xfrm>
              <a:off x="7276648" y="4245782"/>
              <a:ext cx="3210377" cy="140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区域市场规模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5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美国占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44%</a:t>
              </a:r>
            </a:p>
            <a:p>
              <a:pPr algn="just">
                <a:lnSpc>
                  <a:spcPct val="125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美国在咨询市场占有份额是英国和德国市场的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到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倍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A35D6C4-181C-4CCA-AE3D-1D0FB048DD49}"/>
                </a:ext>
              </a:extLst>
            </p:cNvPr>
            <p:cNvGrpSpPr/>
            <p:nvPr/>
          </p:nvGrpSpPr>
          <p:grpSpPr>
            <a:xfrm>
              <a:off x="6746316" y="1591894"/>
              <a:ext cx="415102" cy="415102"/>
              <a:chOff x="6357938" y="1622444"/>
              <a:chExt cx="415102" cy="415102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9245666-389A-4F4D-AB66-27F599563AC8}"/>
                  </a:ext>
                </a:extLst>
              </p:cNvPr>
              <p:cNvSpPr/>
              <p:nvPr/>
            </p:nvSpPr>
            <p:spPr>
              <a:xfrm>
                <a:off x="6357938" y="1622444"/>
                <a:ext cx="415102" cy="4151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任意多边形: 形状 22">
                <a:extLst>
                  <a:ext uri="{FF2B5EF4-FFF2-40B4-BE49-F238E27FC236}">
                    <a16:creationId xmlns:a16="http://schemas.microsoft.com/office/drawing/2014/main" id="{C184648E-A012-438F-A835-539DDA9F5594}"/>
                  </a:ext>
                </a:extLst>
              </p:cNvPr>
              <p:cNvSpPr/>
              <p:nvPr/>
            </p:nvSpPr>
            <p:spPr>
              <a:xfrm>
                <a:off x="6493914" y="1748060"/>
                <a:ext cx="172652" cy="1638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800" y="63664"/>
                    </a:moveTo>
                    <a:lnTo>
                      <a:pt x="119800" y="63664"/>
                    </a:lnTo>
                    <a:cubicBezTo>
                      <a:pt x="119800" y="66596"/>
                      <a:pt x="118405" y="69528"/>
                      <a:pt x="114219" y="69528"/>
                    </a:cubicBezTo>
                    <a:cubicBezTo>
                      <a:pt x="112823" y="69528"/>
                      <a:pt x="111428" y="68062"/>
                      <a:pt x="111428" y="68062"/>
                    </a:cubicBezTo>
                    <a:lnTo>
                      <a:pt x="111428" y="68062"/>
                    </a:lnTo>
                    <a:cubicBezTo>
                      <a:pt x="60598" y="14869"/>
                      <a:pt x="60598" y="14869"/>
                      <a:pt x="60598" y="14869"/>
                    </a:cubicBezTo>
                    <a:lnTo>
                      <a:pt x="60598" y="14869"/>
                    </a:lnTo>
                    <a:lnTo>
                      <a:pt x="60598" y="14869"/>
                    </a:lnTo>
                    <a:lnTo>
                      <a:pt x="60598" y="14869"/>
                    </a:lnTo>
                    <a:cubicBezTo>
                      <a:pt x="9966" y="68062"/>
                      <a:pt x="9966" y="68062"/>
                      <a:pt x="9966" y="68062"/>
                    </a:cubicBezTo>
                    <a:lnTo>
                      <a:pt x="9966" y="68062"/>
                    </a:lnTo>
                    <a:cubicBezTo>
                      <a:pt x="8571" y="68062"/>
                      <a:pt x="7176" y="69528"/>
                      <a:pt x="5780" y="69528"/>
                    </a:cubicBezTo>
                    <a:cubicBezTo>
                      <a:pt x="2990" y="69528"/>
                      <a:pt x="0" y="66596"/>
                      <a:pt x="0" y="63664"/>
                    </a:cubicBezTo>
                    <a:cubicBezTo>
                      <a:pt x="0" y="62198"/>
                      <a:pt x="0" y="60523"/>
                      <a:pt x="1395" y="59057"/>
                    </a:cubicBezTo>
                    <a:cubicBezTo>
                      <a:pt x="56411" y="1465"/>
                      <a:pt x="56411" y="1465"/>
                      <a:pt x="56411" y="1465"/>
                    </a:cubicBezTo>
                    <a:cubicBezTo>
                      <a:pt x="57807" y="0"/>
                      <a:pt x="59202" y="0"/>
                      <a:pt x="60598" y="0"/>
                    </a:cubicBez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lnTo>
                      <a:pt x="60598" y="0"/>
                    </a:lnTo>
                    <a:cubicBezTo>
                      <a:pt x="61993" y="0"/>
                      <a:pt x="63388" y="1465"/>
                      <a:pt x="64784" y="1465"/>
                    </a:cubicBezTo>
                    <a:lnTo>
                      <a:pt x="64784" y="1465"/>
                    </a:lnTo>
                    <a:cubicBezTo>
                      <a:pt x="85913" y="25130"/>
                      <a:pt x="85913" y="25130"/>
                      <a:pt x="85913" y="25130"/>
                    </a:cubicBezTo>
                    <a:cubicBezTo>
                      <a:pt x="85913" y="19267"/>
                      <a:pt x="85913" y="19267"/>
                      <a:pt x="85913" y="19267"/>
                    </a:cubicBezTo>
                    <a:cubicBezTo>
                      <a:pt x="85913" y="16335"/>
                      <a:pt x="88903" y="13193"/>
                      <a:pt x="91694" y="13193"/>
                    </a:cubicBezTo>
                    <a:cubicBezTo>
                      <a:pt x="95880" y="13193"/>
                      <a:pt x="97275" y="16335"/>
                      <a:pt x="97275" y="19267"/>
                    </a:cubicBezTo>
                    <a:cubicBezTo>
                      <a:pt x="97275" y="36858"/>
                      <a:pt x="97275" y="36858"/>
                      <a:pt x="97275" y="36858"/>
                    </a:cubicBezTo>
                    <a:cubicBezTo>
                      <a:pt x="118405" y="59057"/>
                      <a:pt x="118405" y="59057"/>
                      <a:pt x="118405" y="59057"/>
                    </a:cubicBezTo>
                    <a:lnTo>
                      <a:pt x="118405" y="59057"/>
                    </a:lnTo>
                    <a:cubicBezTo>
                      <a:pt x="119800" y="60523"/>
                      <a:pt x="119800" y="62198"/>
                      <a:pt x="119800" y="63664"/>
                    </a:cubicBezTo>
                    <a:close/>
                    <a:moveTo>
                      <a:pt x="108438" y="72460"/>
                    </a:moveTo>
                    <a:lnTo>
                      <a:pt x="108438" y="72460"/>
                    </a:lnTo>
                    <a:cubicBezTo>
                      <a:pt x="108438" y="90261"/>
                      <a:pt x="108438" y="90261"/>
                      <a:pt x="108438" y="90261"/>
                    </a:cubicBezTo>
                    <a:cubicBezTo>
                      <a:pt x="108438" y="99057"/>
                      <a:pt x="108438" y="99057"/>
                      <a:pt x="108438" y="99057"/>
                    </a:cubicBezTo>
                    <a:cubicBezTo>
                      <a:pt x="108438" y="113926"/>
                      <a:pt x="108438" y="113926"/>
                      <a:pt x="108438" y="113926"/>
                    </a:cubicBezTo>
                    <a:cubicBezTo>
                      <a:pt x="108438" y="118324"/>
                      <a:pt x="107043" y="119790"/>
                      <a:pt x="102857" y="119790"/>
                    </a:cubicBezTo>
                    <a:cubicBezTo>
                      <a:pt x="91694" y="119790"/>
                      <a:pt x="91694" y="119790"/>
                      <a:pt x="91694" y="119790"/>
                    </a:cubicBezTo>
                    <a:cubicBezTo>
                      <a:pt x="91694" y="72460"/>
                      <a:pt x="91694" y="72460"/>
                      <a:pt x="91694" y="72460"/>
                    </a:cubicBezTo>
                    <a:cubicBezTo>
                      <a:pt x="69169" y="72460"/>
                      <a:pt x="69169" y="72460"/>
                      <a:pt x="69169" y="72460"/>
                    </a:cubicBezTo>
                    <a:cubicBezTo>
                      <a:pt x="69169" y="119790"/>
                      <a:pt x="69169" y="119790"/>
                      <a:pt x="69169" y="119790"/>
                    </a:cubicBezTo>
                    <a:cubicBezTo>
                      <a:pt x="16943" y="119790"/>
                      <a:pt x="16943" y="119790"/>
                      <a:pt x="16943" y="119790"/>
                    </a:cubicBezTo>
                    <a:cubicBezTo>
                      <a:pt x="14152" y="119790"/>
                      <a:pt x="11362" y="118324"/>
                      <a:pt x="11362" y="113926"/>
                    </a:cubicBezTo>
                    <a:cubicBezTo>
                      <a:pt x="11362" y="99057"/>
                      <a:pt x="11362" y="99057"/>
                      <a:pt x="11362" y="99057"/>
                    </a:cubicBezTo>
                    <a:cubicBezTo>
                      <a:pt x="11362" y="90261"/>
                      <a:pt x="11362" y="90261"/>
                      <a:pt x="11362" y="90261"/>
                    </a:cubicBezTo>
                    <a:cubicBezTo>
                      <a:pt x="11362" y="72460"/>
                      <a:pt x="11362" y="72460"/>
                      <a:pt x="11362" y="72460"/>
                    </a:cubicBezTo>
                    <a:cubicBezTo>
                      <a:pt x="60598" y="22198"/>
                      <a:pt x="60598" y="22198"/>
                      <a:pt x="60598" y="22198"/>
                    </a:cubicBezTo>
                    <a:lnTo>
                      <a:pt x="108438" y="72460"/>
                    </a:lnTo>
                    <a:close/>
                    <a:moveTo>
                      <a:pt x="50830" y="72460"/>
                    </a:moveTo>
                    <a:lnTo>
                      <a:pt x="50830" y="72460"/>
                    </a:lnTo>
                    <a:cubicBezTo>
                      <a:pt x="28305" y="72460"/>
                      <a:pt x="28305" y="72460"/>
                      <a:pt x="28305" y="72460"/>
                    </a:cubicBezTo>
                    <a:cubicBezTo>
                      <a:pt x="28305" y="96125"/>
                      <a:pt x="28305" y="96125"/>
                      <a:pt x="28305" y="96125"/>
                    </a:cubicBezTo>
                    <a:cubicBezTo>
                      <a:pt x="50830" y="96125"/>
                      <a:pt x="50830" y="96125"/>
                      <a:pt x="50830" y="96125"/>
                    </a:cubicBezTo>
                    <a:lnTo>
                      <a:pt x="50830" y="724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95A305F-7780-4C3E-930C-584B97E7756F}"/>
                </a:ext>
              </a:extLst>
            </p:cNvPr>
            <p:cNvGrpSpPr/>
            <p:nvPr/>
          </p:nvGrpSpPr>
          <p:grpSpPr>
            <a:xfrm>
              <a:off x="6730897" y="2572695"/>
              <a:ext cx="415102" cy="415102"/>
              <a:chOff x="6357938" y="2774929"/>
              <a:chExt cx="415102" cy="415102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0C92667-1054-4B83-AB53-2D176416BF7C}"/>
                  </a:ext>
                </a:extLst>
              </p:cNvPr>
              <p:cNvSpPr/>
              <p:nvPr/>
            </p:nvSpPr>
            <p:spPr>
              <a:xfrm>
                <a:off x="6357938" y="2774929"/>
                <a:ext cx="415102" cy="4151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任意多边形: 形状 23">
                <a:extLst>
                  <a:ext uri="{FF2B5EF4-FFF2-40B4-BE49-F238E27FC236}">
                    <a16:creationId xmlns:a16="http://schemas.microsoft.com/office/drawing/2014/main" id="{5DC2B6E7-7304-4BE8-ADFB-4D8D5B10CA8B}"/>
                  </a:ext>
                </a:extLst>
              </p:cNvPr>
              <p:cNvSpPr/>
              <p:nvPr/>
            </p:nvSpPr>
            <p:spPr>
              <a:xfrm>
                <a:off x="6493914" y="2921594"/>
                <a:ext cx="172652" cy="15126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009" y="65310"/>
                    </a:moveTo>
                    <a:lnTo>
                      <a:pt x="117009" y="65310"/>
                    </a:lnTo>
                    <a:lnTo>
                      <a:pt x="117009" y="65310"/>
                    </a:lnTo>
                    <a:cubicBezTo>
                      <a:pt x="61993" y="91073"/>
                      <a:pt x="61993" y="91073"/>
                      <a:pt x="61993" y="91073"/>
                    </a:cubicBezTo>
                    <a:lnTo>
                      <a:pt x="61993" y="91073"/>
                    </a:lnTo>
                    <a:lnTo>
                      <a:pt x="61993" y="91073"/>
                    </a:lnTo>
                    <a:lnTo>
                      <a:pt x="61993" y="91073"/>
                    </a:lnTo>
                    <a:cubicBezTo>
                      <a:pt x="61993" y="92655"/>
                      <a:pt x="60598" y="92655"/>
                      <a:pt x="60598" y="92655"/>
                    </a:cubicBezTo>
                    <a:cubicBezTo>
                      <a:pt x="59202" y="92655"/>
                      <a:pt x="59202" y="92655"/>
                      <a:pt x="57807" y="91073"/>
                    </a:cubicBezTo>
                    <a:lnTo>
                      <a:pt x="57807" y="91073"/>
                    </a:lnTo>
                    <a:lnTo>
                      <a:pt x="57807" y="91073"/>
                    </a:lnTo>
                    <a:lnTo>
                      <a:pt x="57807" y="91073"/>
                    </a:lnTo>
                    <a:cubicBezTo>
                      <a:pt x="2990" y="65310"/>
                      <a:pt x="2990" y="65310"/>
                      <a:pt x="2990" y="65310"/>
                    </a:cubicBezTo>
                    <a:lnTo>
                      <a:pt x="2990" y="65310"/>
                    </a:lnTo>
                    <a:cubicBezTo>
                      <a:pt x="1395" y="65310"/>
                      <a:pt x="0" y="62146"/>
                      <a:pt x="0" y="60564"/>
                    </a:cubicBezTo>
                    <a:cubicBezTo>
                      <a:pt x="0" y="55819"/>
                      <a:pt x="2990" y="54237"/>
                      <a:pt x="5780" y="54237"/>
                    </a:cubicBezTo>
                    <a:cubicBezTo>
                      <a:pt x="7176" y="54237"/>
                      <a:pt x="7176" y="54237"/>
                      <a:pt x="8571" y="54237"/>
                    </a:cubicBezTo>
                    <a:lnTo>
                      <a:pt x="8571" y="54237"/>
                    </a:lnTo>
                    <a:lnTo>
                      <a:pt x="8571" y="54237"/>
                    </a:lnTo>
                    <a:lnTo>
                      <a:pt x="8571" y="54237"/>
                    </a:lnTo>
                    <a:cubicBezTo>
                      <a:pt x="60598" y="78192"/>
                      <a:pt x="60598" y="78192"/>
                      <a:pt x="60598" y="78192"/>
                    </a:cubicBezTo>
                    <a:cubicBezTo>
                      <a:pt x="112823" y="54237"/>
                      <a:pt x="112823" y="54237"/>
                      <a:pt x="112823" y="54237"/>
                    </a:cubicBez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4219" y="54237"/>
                    </a:lnTo>
                    <a:cubicBezTo>
                      <a:pt x="118405" y="54237"/>
                      <a:pt x="119800" y="55819"/>
                      <a:pt x="119800" y="60564"/>
                    </a:cubicBezTo>
                    <a:cubicBezTo>
                      <a:pt x="119800" y="62146"/>
                      <a:pt x="118405" y="65310"/>
                      <a:pt x="117009" y="65310"/>
                    </a:cubicBezTo>
                    <a:close/>
                    <a:moveTo>
                      <a:pt x="117009" y="38192"/>
                    </a:moveTo>
                    <a:lnTo>
                      <a:pt x="117009" y="38192"/>
                    </a:lnTo>
                    <a:lnTo>
                      <a:pt x="117009" y="38192"/>
                    </a:lnTo>
                    <a:cubicBezTo>
                      <a:pt x="61993" y="63728"/>
                      <a:pt x="61993" y="63728"/>
                      <a:pt x="61993" y="63728"/>
                    </a:cubicBez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0598" y="63728"/>
                    </a:lnTo>
                    <a:cubicBezTo>
                      <a:pt x="59202" y="63728"/>
                      <a:pt x="59202" y="63728"/>
                      <a:pt x="57807" y="63728"/>
                    </a:cubicBezTo>
                    <a:lnTo>
                      <a:pt x="57807" y="63728"/>
                    </a:lnTo>
                    <a:lnTo>
                      <a:pt x="57807" y="63728"/>
                    </a:lnTo>
                    <a:lnTo>
                      <a:pt x="57807" y="63728"/>
                    </a:lnTo>
                    <a:cubicBezTo>
                      <a:pt x="2990" y="38192"/>
                      <a:pt x="2990" y="38192"/>
                      <a:pt x="2990" y="38192"/>
                    </a:cubicBezTo>
                    <a:lnTo>
                      <a:pt x="2990" y="38192"/>
                    </a:lnTo>
                    <a:cubicBezTo>
                      <a:pt x="1395" y="36610"/>
                      <a:pt x="0" y="35028"/>
                      <a:pt x="0" y="31864"/>
                    </a:cubicBezTo>
                    <a:cubicBezTo>
                      <a:pt x="0" y="30282"/>
                      <a:pt x="1395" y="27118"/>
                      <a:pt x="2990" y="27118"/>
                    </a:cubicBezTo>
                    <a:lnTo>
                      <a:pt x="2990" y="27118"/>
                    </a:lnTo>
                    <a:cubicBezTo>
                      <a:pt x="57807" y="1581"/>
                      <a:pt x="57807" y="1581"/>
                      <a:pt x="57807" y="1581"/>
                    </a:cubicBezTo>
                    <a:lnTo>
                      <a:pt x="57807" y="1581"/>
                    </a:lnTo>
                    <a:lnTo>
                      <a:pt x="57807" y="1581"/>
                    </a:lnTo>
                    <a:lnTo>
                      <a:pt x="57807" y="1581"/>
                    </a:lnTo>
                    <a:cubicBezTo>
                      <a:pt x="59202" y="0"/>
                      <a:pt x="59202" y="0"/>
                      <a:pt x="60598" y="0"/>
                    </a:cubicBezTo>
                    <a:cubicBezTo>
                      <a:pt x="60598" y="0"/>
                      <a:pt x="61993" y="0"/>
                      <a:pt x="61993" y="1581"/>
                    </a:cubicBezTo>
                    <a:lnTo>
                      <a:pt x="61993" y="1581"/>
                    </a:lnTo>
                    <a:lnTo>
                      <a:pt x="61993" y="1581"/>
                    </a:lnTo>
                    <a:lnTo>
                      <a:pt x="61993" y="1581"/>
                    </a:lnTo>
                    <a:cubicBezTo>
                      <a:pt x="117009" y="27118"/>
                      <a:pt x="117009" y="27118"/>
                      <a:pt x="117009" y="27118"/>
                    </a:cubicBezTo>
                    <a:lnTo>
                      <a:pt x="117009" y="27118"/>
                    </a:lnTo>
                    <a:cubicBezTo>
                      <a:pt x="118405" y="27118"/>
                      <a:pt x="119800" y="30282"/>
                      <a:pt x="119800" y="31864"/>
                    </a:cubicBezTo>
                    <a:cubicBezTo>
                      <a:pt x="119800" y="35028"/>
                      <a:pt x="118405" y="36610"/>
                      <a:pt x="117009" y="38192"/>
                    </a:cubicBezTo>
                    <a:close/>
                    <a:moveTo>
                      <a:pt x="5780" y="81355"/>
                    </a:moveTo>
                    <a:lnTo>
                      <a:pt x="5780" y="81355"/>
                    </a:lnTo>
                    <a:cubicBezTo>
                      <a:pt x="7176" y="81355"/>
                      <a:pt x="7176" y="81355"/>
                      <a:pt x="8571" y="81355"/>
                    </a:cubicBezTo>
                    <a:lnTo>
                      <a:pt x="8571" y="81355"/>
                    </a:lnTo>
                    <a:lnTo>
                      <a:pt x="8571" y="81355"/>
                    </a:lnTo>
                    <a:lnTo>
                      <a:pt x="8571" y="81355"/>
                    </a:lnTo>
                    <a:cubicBezTo>
                      <a:pt x="60598" y="106892"/>
                      <a:pt x="60598" y="106892"/>
                      <a:pt x="60598" y="106892"/>
                    </a:cubicBezTo>
                    <a:cubicBezTo>
                      <a:pt x="112823" y="81355"/>
                      <a:pt x="112823" y="81355"/>
                      <a:pt x="112823" y="81355"/>
                    </a:cubicBez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4219" y="81355"/>
                    </a:lnTo>
                    <a:cubicBezTo>
                      <a:pt x="118405" y="81355"/>
                      <a:pt x="119800" y="84519"/>
                      <a:pt x="119800" y="87683"/>
                    </a:cubicBezTo>
                    <a:cubicBezTo>
                      <a:pt x="119800" y="91073"/>
                      <a:pt x="118405" y="92655"/>
                      <a:pt x="117009" y="94237"/>
                    </a:cubicBezTo>
                    <a:lnTo>
                      <a:pt x="117009" y="94237"/>
                    </a:lnTo>
                    <a:cubicBezTo>
                      <a:pt x="61993" y="119774"/>
                      <a:pt x="61993" y="119774"/>
                      <a:pt x="61993" y="119774"/>
                    </a:cubicBez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0598" y="119774"/>
                    </a:lnTo>
                    <a:cubicBezTo>
                      <a:pt x="59202" y="119774"/>
                      <a:pt x="59202" y="119774"/>
                      <a:pt x="57807" y="119774"/>
                    </a:cubicBezTo>
                    <a:lnTo>
                      <a:pt x="57807" y="119774"/>
                    </a:lnTo>
                    <a:lnTo>
                      <a:pt x="57807" y="119774"/>
                    </a:lnTo>
                    <a:lnTo>
                      <a:pt x="57807" y="119774"/>
                    </a:lnTo>
                    <a:cubicBezTo>
                      <a:pt x="2990" y="94237"/>
                      <a:pt x="2990" y="94237"/>
                      <a:pt x="2990" y="94237"/>
                    </a:cubicBezTo>
                    <a:lnTo>
                      <a:pt x="2990" y="94237"/>
                    </a:lnTo>
                    <a:cubicBezTo>
                      <a:pt x="1395" y="92655"/>
                      <a:pt x="0" y="91073"/>
                      <a:pt x="0" y="87683"/>
                    </a:cubicBezTo>
                    <a:cubicBezTo>
                      <a:pt x="0" y="84519"/>
                      <a:pt x="2990" y="81355"/>
                      <a:pt x="5780" y="813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AC3419E-872B-499E-BEF2-3C30874C18F7}"/>
                </a:ext>
              </a:extLst>
            </p:cNvPr>
            <p:cNvGrpSpPr/>
            <p:nvPr/>
          </p:nvGrpSpPr>
          <p:grpSpPr>
            <a:xfrm>
              <a:off x="6760604" y="4298563"/>
              <a:ext cx="415102" cy="415102"/>
              <a:chOff x="6386514" y="4028624"/>
              <a:chExt cx="415102" cy="415102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CEBE0FE-F196-480F-B41A-567CA2E453B1}"/>
                  </a:ext>
                </a:extLst>
              </p:cNvPr>
              <p:cNvSpPr/>
              <p:nvPr/>
            </p:nvSpPr>
            <p:spPr>
              <a:xfrm>
                <a:off x="6386514" y="4028624"/>
                <a:ext cx="415102" cy="4151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任意多边形: 形状 24">
                <a:extLst>
                  <a:ext uri="{FF2B5EF4-FFF2-40B4-BE49-F238E27FC236}">
                    <a16:creationId xmlns:a16="http://schemas.microsoft.com/office/drawing/2014/main" id="{A4C96700-B5FE-460C-8E0C-6637FB7A842F}"/>
                  </a:ext>
                </a:extLst>
              </p:cNvPr>
              <p:cNvSpPr/>
              <p:nvPr/>
            </p:nvSpPr>
            <p:spPr>
              <a:xfrm>
                <a:off x="6526680" y="4150456"/>
                <a:ext cx="139886" cy="1714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868" y="119800"/>
                    </a:moveTo>
                    <a:lnTo>
                      <a:pt x="112868" y="119800"/>
                    </a:lnTo>
                    <a:cubicBezTo>
                      <a:pt x="6885" y="119800"/>
                      <a:pt x="6885" y="119800"/>
                      <a:pt x="6885" y="119800"/>
                    </a:cubicBezTo>
                    <a:cubicBezTo>
                      <a:pt x="1721" y="119800"/>
                      <a:pt x="0" y="117004"/>
                      <a:pt x="0" y="114209"/>
                    </a:cubicBezTo>
                    <a:cubicBezTo>
                      <a:pt x="0" y="64891"/>
                      <a:pt x="0" y="64891"/>
                      <a:pt x="0" y="64891"/>
                    </a:cubicBezTo>
                    <a:cubicBezTo>
                      <a:pt x="0" y="62096"/>
                      <a:pt x="1721" y="59101"/>
                      <a:pt x="6885" y="59101"/>
                    </a:cubicBezTo>
                    <a:cubicBezTo>
                      <a:pt x="17213" y="59101"/>
                      <a:pt x="17213" y="59101"/>
                      <a:pt x="17213" y="59101"/>
                    </a:cubicBezTo>
                    <a:cubicBezTo>
                      <a:pt x="17213" y="33743"/>
                      <a:pt x="17213" y="33743"/>
                      <a:pt x="17213" y="33743"/>
                    </a:cubicBezTo>
                    <a:cubicBezTo>
                      <a:pt x="17213" y="13976"/>
                      <a:pt x="36393" y="0"/>
                      <a:pt x="59016" y="0"/>
                    </a:cubicBezTo>
                    <a:cubicBezTo>
                      <a:pt x="83360" y="0"/>
                      <a:pt x="100573" y="13976"/>
                      <a:pt x="100573" y="33743"/>
                    </a:cubicBezTo>
                    <a:cubicBezTo>
                      <a:pt x="100573" y="36539"/>
                      <a:pt x="98852" y="39534"/>
                      <a:pt x="93688" y="39534"/>
                    </a:cubicBezTo>
                    <a:cubicBezTo>
                      <a:pt x="90245" y="39534"/>
                      <a:pt x="86803" y="36539"/>
                      <a:pt x="86803" y="33743"/>
                    </a:cubicBezTo>
                    <a:cubicBezTo>
                      <a:pt x="86803" y="21164"/>
                      <a:pt x="74754" y="11181"/>
                      <a:pt x="59016" y="11181"/>
                    </a:cubicBezTo>
                    <a:cubicBezTo>
                      <a:pt x="43278" y="11181"/>
                      <a:pt x="31229" y="21164"/>
                      <a:pt x="31229" y="33743"/>
                    </a:cubicBezTo>
                    <a:cubicBezTo>
                      <a:pt x="31229" y="59101"/>
                      <a:pt x="31229" y="59101"/>
                      <a:pt x="31229" y="59101"/>
                    </a:cubicBezTo>
                    <a:cubicBezTo>
                      <a:pt x="86803" y="59101"/>
                      <a:pt x="86803" y="59101"/>
                      <a:pt x="86803" y="59101"/>
                    </a:cubicBezTo>
                    <a:cubicBezTo>
                      <a:pt x="100573" y="59101"/>
                      <a:pt x="100573" y="59101"/>
                      <a:pt x="100573" y="59101"/>
                    </a:cubicBezTo>
                    <a:cubicBezTo>
                      <a:pt x="112868" y="59101"/>
                      <a:pt x="112868" y="59101"/>
                      <a:pt x="112868" y="59101"/>
                    </a:cubicBezTo>
                    <a:cubicBezTo>
                      <a:pt x="116311" y="59101"/>
                      <a:pt x="119754" y="62096"/>
                      <a:pt x="119754" y="64891"/>
                    </a:cubicBezTo>
                    <a:cubicBezTo>
                      <a:pt x="119754" y="114209"/>
                      <a:pt x="119754" y="114209"/>
                      <a:pt x="119754" y="114209"/>
                    </a:cubicBezTo>
                    <a:cubicBezTo>
                      <a:pt x="119754" y="117004"/>
                      <a:pt x="116311" y="119800"/>
                      <a:pt x="112868" y="119800"/>
                    </a:cubicBezTo>
                    <a:close/>
                    <a:moveTo>
                      <a:pt x="59016" y="70482"/>
                    </a:moveTo>
                    <a:lnTo>
                      <a:pt x="59016" y="70482"/>
                    </a:lnTo>
                    <a:cubicBezTo>
                      <a:pt x="52131" y="70482"/>
                      <a:pt x="45000" y="76073"/>
                      <a:pt x="45000" y="81863"/>
                    </a:cubicBezTo>
                    <a:cubicBezTo>
                      <a:pt x="45000" y="86056"/>
                      <a:pt x="48688" y="90249"/>
                      <a:pt x="52131" y="91647"/>
                    </a:cubicBezTo>
                    <a:cubicBezTo>
                      <a:pt x="52131" y="103028"/>
                      <a:pt x="52131" y="103028"/>
                      <a:pt x="52131" y="103028"/>
                    </a:cubicBezTo>
                    <a:cubicBezTo>
                      <a:pt x="52131" y="105823"/>
                      <a:pt x="55573" y="108618"/>
                      <a:pt x="59016" y="108618"/>
                    </a:cubicBezTo>
                    <a:cubicBezTo>
                      <a:pt x="64180" y="108618"/>
                      <a:pt x="65901" y="105823"/>
                      <a:pt x="65901" y="103028"/>
                    </a:cubicBezTo>
                    <a:cubicBezTo>
                      <a:pt x="65901" y="91647"/>
                      <a:pt x="65901" y="91647"/>
                      <a:pt x="65901" y="91647"/>
                    </a:cubicBezTo>
                    <a:cubicBezTo>
                      <a:pt x="71065" y="90249"/>
                      <a:pt x="72786" y="86056"/>
                      <a:pt x="72786" y="81863"/>
                    </a:cubicBezTo>
                    <a:cubicBezTo>
                      <a:pt x="72786" y="76073"/>
                      <a:pt x="67622" y="70482"/>
                      <a:pt x="59016" y="704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58F47F4-CCF1-43B0-A35F-4C3809634CC6}"/>
                </a:ext>
              </a:extLst>
            </p:cNvPr>
            <p:cNvSpPr/>
            <p:nvPr/>
          </p:nvSpPr>
          <p:spPr>
            <a:xfrm>
              <a:off x="7276648" y="1485538"/>
              <a:ext cx="2581727" cy="7567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市场规模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5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1300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多亿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4F76458-4E8A-476C-92EA-6D7EF0F357D9}"/>
                </a:ext>
              </a:extLst>
            </p:cNvPr>
            <p:cNvSpPr/>
            <p:nvPr/>
          </p:nvSpPr>
          <p:spPr>
            <a:xfrm>
              <a:off x="7276648" y="2502285"/>
              <a:ext cx="3753302" cy="1407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细分市场规模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5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运营咨询：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700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亿美元</a:t>
              </a:r>
            </a:p>
            <a:p>
              <a:pPr algn="just">
                <a:lnSpc>
                  <a:spcPct val="125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人力资源咨询：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300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亿美元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5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战略咨询：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300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亿美元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5419C23-86C4-4817-93F3-A44A17CF3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82" y="1616973"/>
            <a:ext cx="6309295" cy="363570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BACEC6E-CB90-489F-B9FC-8BA4CAAD25FF}"/>
              </a:ext>
            </a:extLst>
          </p:cNvPr>
          <p:cNvSpPr txBox="1"/>
          <p:nvPr/>
        </p:nvSpPr>
        <p:spPr>
          <a:xfrm>
            <a:off x="975723" y="5534454"/>
            <a:ext cx="5221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资料来源：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Consulting.com  Forrester</a:t>
            </a:r>
          </a:p>
          <a:p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不同机构统计口径差异导致市场规模有所差异</a:t>
            </a:r>
          </a:p>
        </p:txBody>
      </p:sp>
    </p:spTree>
    <p:extLst>
      <p:ext uri="{BB962C8B-B14F-4D97-AF65-F5344CB8AC3E}">
        <p14:creationId xmlns:p14="http://schemas.microsoft.com/office/powerpoint/2010/main" val="269419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D5CF60-43DF-4B2E-875F-334A84CF1751}"/>
              </a:ext>
            </a:extLst>
          </p:cNvPr>
          <p:cNvSpPr txBox="1"/>
          <p:nvPr/>
        </p:nvSpPr>
        <p:spPr>
          <a:xfrm>
            <a:off x="1498600" y="6378991"/>
            <a:ext cx="449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资料来源：中国企业管理咨询委员会，中国咨询白皮书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01B3BE-1773-4EF3-979D-C365C423EB56}"/>
              </a:ext>
            </a:extLst>
          </p:cNvPr>
          <p:cNvSpPr/>
          <p:nvPr/>
        </p:nvSpPr>
        <p:spPr>
          <a:xfrm>
            <a:off x="881906" y="1167637"/>
            <a:ext cx="10415360" cy="179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市场规模：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45.22亿美元，市场增长超过10%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企业数量：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国家统计数据咨询类企业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万家，研究咨询为主要业务企业占比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14.6%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（研究类咨询公司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5.62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万家），占咨询市场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份额。和君、中信等整体实力较大咨询公司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家左右，占据研究咨询市场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份额。（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地域分布：</a:t>
            </a:r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东强西弱、南强北弱。东部、中部、西部分别占全国咨询服务</a:t>
            </a:r>
            <a:r>
              <a:rPr lang="en-US" altLang="zh-CN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90.2%</a:t>
            </a:r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4.5%</a:t>
            </a:r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5.3%</a:t>
            </a:r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81DA5B6-1786-4765-BC6D-29C66AC1ADD4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12" name="五边形 8">
              <a:extLst>
                <a:ext uri="{FF2B5EF4-FFF2-40B4-BE49-F238E27FC236}">
                  <a16:creationId xmlns:a16="http://schemas.microsoft.com/office/drawing/2014/main" id="{E8A7BC2A-26D3-4253-B9E0-D8DC22D39E2A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>
                <a:gd name="adj" fmla="val 6251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中国市场规模</a:t>
              </a:r>
            </a:p>
          </p:txBody>
        </p:sp>
        <p:sp>
          <p:nvSpPr>
            <p:cNvPr id="13" name="燕尾形 9">
              <a:extLst>
                <a:ext uri="{FF2B5EF4-FFF2-40B4-BE49-F238E27FC236}">
                  <a16:creationId xmlns:a16="http://schemas.microsoft.com/office/drawing/2014/main" id="{79DC05A7-606C-40C5-A835-F7A5B92A7270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7B1FF741-DE49-4E2C-8745-E3583C30AA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691955"/>
              </p:ext>
            </p:extLst>
          </p:nvPr>
        </p:nvGraphicFramePr>
        <p:xfrm>
          <a:off x="1198302" y="3368040"/>
          <a:ext cx="356857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486A460F-7F5E-4CE1-A21D-30EC10C8D2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102245"/>
              </p:ext>
            </p:extLst>
          </p:nvPr>
        </p:nvGraphicFramePr>
        <p:xfrm>
          <a:off x="4949160" y="3427529"/>
          <a:ext cx="3103823" cy="2628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8863F8E9-62B8-4813-84C0-88C4915FB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014" y="4206759"/>
            <a:ext cx="3103823" cy="14021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FB58DDA-0C7D-49B3-ACD2-3804FBABF213}"/>
              </a:ext>
            </a:extLst>
          </p:cNvPr>
          <p:cNvSpPr/>
          <p:nvPr/>
        </p:nvSpPr>
        <p:spPr>
          <a:xfrm>
            <a:off x="8528346" y="3497545"/>
            <a:ext cx="2236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中国研究咨询市场营收格局（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2015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9294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b4c2808-0d1f-4e56-b42d-ea05f3860765"/>
          <p:cNvGrpSpPr>
            <a:grpSpLocks noChangeAspect="1"/>
          </p:cNvGrpSpPr>
          <p:nvPr/>
        </p:nvGrpSpPr>
        <p:grpSpPr>
          <a:xfrm>
            <a:off x="946183" y="1943673"/>
            <a:ext cx="10299634" cy="3397939"/>
            <a:chOff x="437903" y="1216025"/>
            <a:chExt cx="8483235" cy="2798693"/>
          </a:xfrm>
        </p:grpSpPr>
        <p:grpSp>
          <p:nvGrpSpPr>
            <p:cNvPr id="6" name="组合 5"/>
            <p:cNvGrpSpPr/>
            <p:nvPr/>
          </p:nvGrpSpPr>
          <p:grpSpPr>
            <a:xfrm>
              <a:off x="2906955" y="1216025"/>
              <a:ext cx="3330090" cy="1855463"/>
              <a:chOff x="2906955" y="1127125"/>
              <a:chExt cx="3330090" cy="1855463"/>
            </a:xfrm>
          </p:grpSpPr>
          <p:sp>
            <p:nvSpPr>
              <p:cNvPr id="51" name="矩形 50"/>
              <p:cNvSpPr>
                <a:spLocks/>
              </p:cNvSpPr>
              <p:nvPr/>
            </p:nvSpPr>
            <p:spPr bwMode="auto">
              <a:xfrm>
                <a:off x="5008189" y="1313114"/>
                <a:ext cx="365336" cy="604465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2906955" y="1127125"/>
                <a:ext cx="3330090" cy="1855463"/>
                <a:chOff x="2906955" y="1624214"/>
                <a:chExt cx="3330090" cy="1855463"/>
              </a:xfrm>
            </p:grpSpPr>
            <p:sp>
              <p:nvSpPr>
                <p:cNvPr id="53" name="任意多边形: 形状 4"/>
                <p:cNvSpPr>
                  <a:spLocks/>
                </p:cNvSpPr>
                <p:nvPr/>
              </p:nvSpPr>
              <p:spPr bwMode="auto">
                <a:xfrm>
                  <a:off x="2906955" y="3138697"/>
                  <a:ext cx="701888" cy="340980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317" y="154"/>
                    </a:cxn>
                    <a:cxn ang="0">
                      <a:pos x="317" y="117"/>
                    </a:cxn>
                    <a:cxn ang="0">
                      <a:pos x="126" y="0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317" h="154">
                      <a:moveTo>
                        <a:pt x="0" y="17"/>
                      </a:moveTo>
                      <a:lnTo>
                        <a:pt x="317" y="154"/>
                      </a:lnTo>
                      <a:lnTo>
                        <a:pt x="317" y="117"/>
                      </a:lnTo>
                      <a:lnTo>
                        <a:pt x="12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任意多边形: 形状 5"/>
                <p:cNvSpPr>
                  <a:spLocks/>
                </p:cNvSpPr>
                <p:nvPr/>
              </p:nvSpPr>
              <p:spPr bwMode="auto">
                <a:xfrm>
                  <a:off x="5546228" y="3182980"/>
                  <a:ext cx="690817" cy="247985"/>
                </a:xfrm>
                <a:custGeom>
                  <a:avLst/>
                  <a:gdLst/>
                  <a:ahLst/>
                  <a:cxnLst>
                    <a:cxn ang="0">
                      <a:pos x="199" y="0"/>
                    </a:cxn>
                    <a:cxn ang="0">
                      <a:pos x="312" y="0"/>
                    </a:cxn>
                    <a:cxn ang="0">
                      <a:pos x="0" y="112"/>
                    </a:cxn>
                    <a:cxn ang="0">
                      <a:pos x="2" y="79"/>
                    </a:cxn>
                    <a:cxn ang="0">
                      <a:pos x="199" y="0"/>
                    </a:cxn>
                  </a:cxnLst>
                  <a:rect l="0" t="0" r="r" b="b"/>
                  <a:pathLst>
                    <a:path w="312" h="112">
                      <a:moveTo>
                        <a:pt x="199" y="0"/>
                      </a:moveTo>
                      <a:lnTo>
                        <a:pt x="312" y="0"/>
                      </a:lnTo>
                      <a:lnTo>
                        <a:pt x="0" y="112"/>
                      </a:lnTo>
                      <a:lnTo>
                        <a:pt x="2" y="79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任意多边形: 形状 6"/>
                <p:cNvSpPr>
                  <a:spLocks/>
                </p:cNvSpPr>
                <p:nvPr/>
              </p:nvSpPr>
              <p:spPr bwMode="auto">
                <a:xfrm>
                  <a:off x="2906955" y="1624214"/>
                  <a:ext cx="3330090" cy="1558766"/>
                </a:xfrm>
                <a:custGeom>
                  <a:avLst/>
                  <a:gdLst/>
                  <a:ahLst/>
                  <a:cxnLst>
                    <a:cxn ang="0">
                      <a:pos x="1391" y="704"/>
                    </a:cxn>
                    <a:cxn ang="0">
                      <a:pos x="1504" y="704"/>
                    </a:cxn>
                    <a:cxn ang="0">
                      <a:pos x="746" y="0"/>
                    </a:cxn>
                    <a:cxn ang="0">
                      <a:pos x="0" y="701"/>
                    </a:cxn>
                    <a:cxn ang="0">
                      <a:pos x="118" y="701"/>
                    </a:cxn>
                    <a:cxn ang="0">
                      <a:pos x="753" y="106"/>
                    </a:cxn>
                    <a:cxn ang="0">
                      <a:pos x="1391" y="704"/>
                    </a:cxn>
                  </a:cxnLst>
                  <a:rect l="0" t="0" r="r" b="b"/>
                  <a:pathLst>
                    <a:path w="1504" h="704">
                      <a:moveTo>
                        <a:pt x="1391" y="704"/>
                      </a:moveTo>
                      <a:lnTo>
                        <a:pt x="1504" y="704"/>
                      </a:lnTo>
                      <a:lnTo>
                        <a:pt x="746" y="0"/>
                      </a:lnTo>
                      <a:lnTo>
                        <a:pt x="0" y="701"/>
                      </a:lnTo>
                      <a:lnTo>
                        <a:pt x="118" y="701"/>
                      </a:lnTo>
                      <a:lnTo>
                        <a:pt x="753" y="106"/>
                      </a:lnTo>
                      <a:lnTo>
                        <a:pt x="1391" y="704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任意多边形: 形状 7"/>
                <p:cNvSpPr>
                  <a:spLocks/>
                </p:cNvSpPr>
                <p:nvPr/>
              </p:nvSpPr>
              <p:spPr bwMode="auto">
                <a:xfrm>
                  <a:off x="3168225" y="1836773"/>
                  <a:ext cx="2838547" cy="1594192"/>
                </a:xfrm>
                <a:custGeom>
                  <a:avLst/>
                  <a:gdLst/>
                  <a:ahLst/>
                  <a:cxnLst>
                    <a:cxn ang="0">
                      <a:pos x="184" y="720"/>
                    </a:cxn>
                    <a:cxn ang="0">
                      <a:pos x="0" y="607"/>
                    </a:cxn>
                    <a:cxn ang="0">
                      <a:pos x="635" y="0"/>
                    </a:cxn>
                    <a:cxn ang="0">
                      <a:pos x="1282" y="608"/>
                    </a:cxn>
                    <a:cxn ang="0">
                      <a:pos x="1067" y="711"/>
                    </a:cxn>
                    <a:cxn ang="0">
                      <a:pos x="1074" y="607"/>
                    </a:cxn>
                    <a:cxn ang="0">
                      <a:pos x="1179" y="608"/>
                    </a:cxn>
                    <a:cxn ang="0">
                      <a:pos x="632" y="82"/>
                    </a:cxn>
                    <a:cxn ang="0">
                      <a:pos x="85" y="607"/>
                    </a:cxn>
                    <a:cxn ang="0">
                      <a:pos x="189" y="608"/>
                    </a:cxn>
                    <a:cxn ang="0">
                      <a:pos x="184" y="720"/>
                    </a:cxn>
                  </a:cxnLst>
                  <a:rect l="0" t="0" r="r" b="b"/>
                  <a:pathLst>
                    <a:path w="1282" h="720">
                      <a:moveTo>
                        <a:pt x="184" y="720"/>
                      </a:moveTo>
                      <a:lnTo>
                        <a:pt x="0" y="607"/>
                      </a:lnTo>
                      <a:lnTo>
                        <a:pt x="635" y="0"/>
                      </a:lnTo>
                      <a:lnTo>
                        <a:pt x="1282" y="608"/>
                      </a:lnTo>
                      <a:lnTo>
                        <a:pt x="1067" y="711"/>
                      </a:lnTo>
                      <a:lnTo>
                        <a:pt x="1074" y="607"/>
                      </a:lnTo>
                      <a:lnTo>
                        <a:pt x="1179" y="608"/>
                      </a:lnTo>
                      <a:lnTo>
                        <a:pt x="632" y="82"/>
                      </a:lnTo>
                      <a:lnTo>
                        <a:pt x="85" y="607"/>
                      </a:lnTo>
                      <a:lnTo>
                        <a:pt x="189" y="608"/>
                      </a:lnTo>
                      <a:lnTo>
                        <a:pt x="184" y="72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7" name="任意多边形: 形状 8"/>
            <p:cNvSpPr>
              <a:spLocks/>
            </p:cNvSpPr>
            <p:nvPr/>
          </p:nvSpPr>
          <p:spPr bwMode="auto">
            <a:xfrm>
              <a:off x="3168225" y="1428584"/>
              <a:ext cx="2838547" cy="1594192"/>
            </a:xfrm>
            <a:custGeom>
              <a:avLst/>
              <a:gdLst/>
              <a:ahLst/>
              <a:cxnLst>
                <a:cxn ang="0">
                  <a:pos x="184" y="720"/>
                </a:cxn>
                <a:cxn ang="0">
                  <a:pos x="0" y="607"/>
                </a:cxn>
                <a:cxn ang="0">
                  <a:pos x="635" y="0"/>
                </a:cxn>
                <a:cxn ang="0">
                  <a:pos x="1282" y="608"/>
                </a:cxn>
                <a:cxn ang="0">
                  <a:pos x="1067" y="711"/>
                </a:cxn>
                <a:cxn ang="0">
                  <a:pos x="1074" y="607"/>
                </a:cxn>
                <a:cxn ang="0">
                  <a:pos x="1179" y="608"/>
                </a:cxn>
                <a:cxn ang="0">
                  <a:pos x="632" y="82"/>
                </a:cxn>
                <a:cxn ang="0">
                  <a:pos x="85" y="607"/>
                </a:cxn>
                <a:cxn ang="0">
                  <a:pos x="189" y="608"/>
                </a:cxn>
                <a:cxn ang="0">
                  <a:pos x="184" y="720"/>
                </a:cxn>
              </a:cxnLst>
              <a:rect l="0" t="0" r="r" b="b"/>
              <a:pathLst>
                <a:path w="1282" h="720">
                  <a:moveTo>
                    <a:pt x="184" y="720"/>
                  </a:moveTo>
                  <a:lnTo>
                    <a:pt x="0" y="607"/>
                  </a:lnTo>
                  <a:lnTo>
                    <a:pt x="635" y="0"/>
                  </a:lnTo>
                  <a:lnTo>
                    <a:pt x="1282" y="608"/>
                  </a:lnTo>
                  <a:lnTo>
                    <a:pt x="1067" y="711"/>
                  </a:lnTo>
                  <a:lnTo>
                    <a:pt x="1074" y="607"/>
                  </a:lnTo>
                  <a:lnTo>
                    <a:pt x="1179" y="608"/>
                  </a:lnTo>
                  <a:lnTo>
                    <a:pt x="632" y="82"/>
                  </a:lnTo>
                  <a:lnTo>
                    <a:pt x="85" y="607"/>
                  </a:lnTo>
                  <a:lnTo>
                    <a:pt x="189" y="608"/>
                  </a:lnTo>
                  <a:lnTo>
                    <a:pt x="184" y="72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endParaRPr>
            </a:p>
          </p:txBody>
        </p:sp>
        <p:sp>
          <p:nvSpPr>
            <p:cNvPr id="8" name="任意多边形: 形状 9"/>
            <p:cNvSpPr>
              <a:spLocks/>
            </p:cNvSpPr>
            <p:nvPr/>
          </p:nvSpPr>
          <p:spPr bwMode="auto">
            <a:xfrm>
              <a:off x="4051674" y="1605716"/>
              <a:ext cx="1018512" cy="673103"/>
            </a:xfrm>
            <a:custGeom>
              <a:avLst/>
              <a:gdLst/>
              <a:ahLst/>
              <a:cxnLst>
                <a:cxn ang="0">
                  <a:pos x="310" y="142"/>
                </a:cxn>
                <a:cxn ang="0">
                  <a:pos x="158" y="0"/>
                </a:cxn>
                <a:cxn ang="0">
                  <a:pos x="0" y="142"/>
                </a:cxn>
                <a:cxn ang="0">
                  <a:pos x="112" y="142"/>
                </a:cxn>
                <a:cxn ang="0">
                  <a:pos x="110" y="164"/>
                </a:cxn>
                <a:cxn ang="0">
                  <a:pos x="155" y="205"/>
                </a:cxn>
                <a:cxn ang="0">
                  <a:pos x="200" y="164"/>
                </a:cxn>
                <a:cxn ang="0">
                  <a:pos x="197" y="142"/>
                </a:cxn>
                <a:cxn ang="0">
                  <a:pos x="310" y="142"/>
                </a:cxn>
              </a:cxnLst>
              <a:rect l="0" t="0" r="r" b="b"/>
              <a:pathLst>
                <a:path w="310" h="205">
                  <a:moveTo>
                    <a:pt x="310" y="142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12" y="142"/>
                    <a:pt x="112" y="142"/>
                    <a:pt x="112" y="142"/>
                  </a:cubicBezTo>
                  <a:cubicBezTo>
                    <a:pt x="108" y="149"/>
                    <a:pt x="110" y="155"/>
                    <a:pt x="110" y="164"/>
                  </a:cubicBezTo>
                  <a:cubicBezTo>
                    <a:pt x="110" y="188"/>
                    <a:pt x="131" y="205"/>
                    <a:pt x="155" y="205"/>
                  </a:cubicBezTo>
                  <a:cubicBezTo>
                    <a:pt x="179" y="205"/>
                    <a:pt x="200" y="188"/>
                    <a:pt x="200" y="164"/>
                  </a:cubicBezTo>
                  <a:cubicBezTo>
                    <a:pt x="200" y="156"/>
                    <a:pt x="201" y="149"/>
                    <a:pt x="197" y="142"/>
                  </a:cubicBezTo>
                  <a:cubicBezTo>
                    <a:pt x="310" y="142"/>
                    <a:pt x="310" y="142"/>
                    <a:pt x="310" y="14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endParaRPr>
            </a:p>
          </p:txBody>
        </p:sp>
        <p:sp>
          <p:nvSpPr>
            <p:cNvPr id="12" name="任意多边形: 形状 10"/>
            <p:cNvSpPr>
              <a:spLocks/>
            </p:cNvSpPr>
            <p:nvPr/>
          </p:nvSpPr>
          <p:spPr bwMode="auto">
            <a:xfrm>
              <a:off x="5118897" y="3033848"/>
              <a:ext cx="6643" cy="442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19131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endParaRPr>
            </a:p>
          </p:txBody>
        </p:sp>
        <p:sp>
          <p:nvSpPr>
            <p:cNvPr id="13" name="任意多边形: 形状 11"/>
            <p:cNvSpPr>
              <a:spLocks/>
            </p:cNvSpPr>
            <p:nvPr/>
          </p:nvSpPr>
          <p:spPr bwMode="auto">
            <a:xfrm>
              <a:off x="4859840" y="2088402"/>
              <a:ext cx="918875" cy="94544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4" y="108"/>
                </a:cxn>
                <a:cxn ang="0">
                  <a:pos x="65" y="100"/>
                </a:cxn>
                <a:cxn ang="0">
                  <a:pos x="42" y="93"/>
                </a:cxn>
                <a:cxn ang="0">
                  <a:pos x="0" y="134"/>
                </a:cxn>
                <a:cxn ang="0">
                  <a:pos x="41" y="175"/>
                </a:cxn>
                <a:cxn ang="0">
                  <a:pos x="67" y="167"/>
                </a:cxn>
                <a:cxn ang="0">
                  <a:pos x="76" y="158"/>
                </a:cxn>
                <a:cxn ang="0">
                  <a:pos x="81" y="288"/>
                </a:cxn>
                <a:cxn ang="0">
                  <a:pos x="109" y="288"/>
                </a:cxn>
                <a:cxn ang="0">
                  <a:pos x="95" y="256"/>
                </a:cxn>
                <a:cxn ang="0">
                  <a:pos x="140" y="212"/>
                </a:cxn>
                <a:cxn ang="0">
                  <a:pos x="185" y="256"/>
                </a:cxn>
                <a:cxn ang="0">
                  <a:pos x="173" y="288"/>
                </a:cxn>
                <a:cxn ang="0">
                  <a:pos x="210" y="287"/>
                </a:cxn>
                <a:cxn ang="0">
                  <a:pos x="209" y="207"/>
                </a:cxn>
                <a:cxn ang="0">
                  <a:pos x="280" y="210"/>
                </a:cxn>
                <a:cxn ang="0">
                  <a:pos x="70" y="0"/>
                </a:cxn>
              </a:cxnLst>
              <a:rect l="0" t="0" r="r" b="b"/>
              <a:pathLst>
                <a:path w="280" h="288">
                  <a:moveTo>
                    <a:pt x="70" y="0"/>
                  </a:moveTo>
                  <a:cubicBezTo>
                    <a:pt x="74" y="108"/>
                    <a:pt x="74" y="108"/>
                    <a:pt x="74" y="108"/>
                  </a:cubicBezTo>
                  <a:cubicBezTo>
                    <a:pt x="71" y="105"/>
                    <a:pt x="68" y="102"/>
                    <a:pt x="65" y="100"/>
                  </a:cubicBezTo>
                  <a:cubicBezTo>
                    <a:pt x="58" y="96"/>
                    <a:pt x="50" y="93"/>
                    <a:pt x="42" y="93"/>
                  </a:cubicBezTo>
                  <a:cubicBezTo>
                    <a:pt x="19" y="93"/>
                    <a:pt x="0" y="111"/>
                    <a:pt x="0" y="134"/>
                  </a:cubicBezTo>
                  <a:cubicBezTo>
                    <a:pt x="0" y="156"/>
                    <a:pt x="18" y="175"/>
                    <a:pt x="41" y="175"/>
                  </a:cubicBezTo>
                  <a:cubicBezTo>
                    <a:pt x="51" y="175"/>
                    <a:pt x="60" y="172"/>
                    <a:pt x="67" y="167"/>
                  </a:cubicBezTo>
                  <a:cubicBezTo>
                    <a:pt x="70" y="164"/>
                    <a:pt x="73" y="161"/>
                    <a:pt x="76" y="15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109" y="288"/>
                    <a:pt x="109" y="288"/>
                    <a:pt x="109" y="288"/>
                  </a:cubicBezTo>
                  <a:cubicBezTo>
                    <a:pt x="103" y="279"/>
                    <a:pt x="95" y="267"/>
                    <a:pt x="95" y="256"/>
                  </a:cubicBezTo>
                  <a:cubicBezTo>
                    <a:pt x="95" y="229"/>
                    <a:pt x="114" y="212"/>
                    <a:pt x="140" y="212"/>
                  </a:cubicBezTo>
                  <a:cubicBezTo>
                    <a:pt x="166" y="212"/>
                    <a:pt x="185" y="230"/>
                    <a:pt x="185" y="256"/>
                  </a:cubicBezTo>
                  <a:cubicBezTo>
                    <a:pt x="185" y="266"/>
                    <a:pt x="178" y="280"/>
                    <a:pt x="173" y="288"/>
                  </a:cubicBezTo>
                  <a:cubicBezTo>
                    <a:pt x="210" y="287"/>
                    <a:pt x="210" y="287"/>
                    <a:pt x="210" y="287"/>
                  </a:cubicBezTo>
                  <a:cubicBezTo>
                    <a:pt x="209" y="207"/>
                    <a:pt x="209" y="207"/>
                    <a:pt x="209" y="207"/>
                  </a:cubicBezTo>
                  <a:cubicBezTo>
                    <a:pt x="280" y="210"/>
                    <a:pt x="280" y="210"/>
                    <a:pt x="280" y="210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endParaRPr>
            </a:p>
          </p:txBody>
        </p:sp>
        <p:sp>
          <p:nvSpPr>
            <p:cNvPr id="14" name="任意多边形: 形状 12"/>
            <p:cNvSpPr>
              <a:spLocks/>
            </p:cNvSpPr>
            <p:nvPr/>
          </p:nvSpPr>
          <p:spPr bwMode="auto">
            <a:xfrm>
              <a:off x="4000748" y="3044918"/>
              <a:ext cx="6643" cy="22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40B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endParaRPr>
            </a:p>
          </p:txBody>
        </p:sp>
        <p:sp>
          <p:nvSpPr>
            <p:cNvPr id="15" name="任意多边形: 形状 13"/>
            <p:cNvSpPr>
              <a:spLocks/>
            </p:cNvSpPr>
            <p:nvPr/>
          </p:nvSpPr>
          <p:spPr bwMode="auto">
            <a:xfrm>
              <a:off x="3343144" y="2088402"/>
              <a:ext cx="925517" cy="949874"/>
            </a:xfrm>
            <a:custGeom>
              <a:avLst/>
              <a:gdLst/>
              <a:ahLst/>
              <a:cxnLst>
                <a:cxn ang="0">
                  <a:pos x="240" y="95"/>
                </a:cxn>
                <a:cxn ang="0">
                  <a:pos x="217" y="101"/>
                </a:cxn>
                <a:cxn ang="0">
                  <a:pos x="208" y="110"/>
                </a:cxn>
                <a:cxn ang="0">
                  <a:pos x="212" y="0"/>
                </a:cxn>
                <a:cxn ang="0">
                  <a:pos x="0" y="212"/>
                </a:cxn>
                <a:cxn ang="0">
                  <a:pos x="71" y="209"/>
                </a:cxn>
                <a:cxn ang="0">
                  <a:pos x="71" y="286"/>
                </a:cxn>
                <a:cxn ang="0">
                  <a:pos x="110" y="287"/>
                </a:cxn>
                <a:cxn ang="0">
                  <a:pos x="97" y="262"/>
                </a:cxn>
                <a:cxn ang="0">
                  <a:pos x="145" y="212"/>
                </a:cxn>
                <a:cxn ang="0">
                  <a:pos x="188" y="257"/>
                </a:cxn>
                <a:cxn ang="0">
                  <a:pos x="171" y="286"/>
                </a:cxn>
                <a:cxn ang="0">
                  <a:pos x="201" y="289"/>
                </a:cxn>
                <a:cxn ang="0">
                  <a:pos x="206" y="160"/>
                </a:cxn>
                <a:cxn ang="0">
                  <a:pos x="215" y="169"/>
                </a:cxn>
                <a:cxn ang="0">
                  <a:pos x="240" y="177"/>
                </a:cxn>
                <a:cxn ang="0">
                  <a:pos x="282" y="136"/>
                </a:cxn>
                <a:cxn ang="0">
                  <a:pos x="240" y="95"/>
                </a:cxn>
              </a:cxnLst>
              <a:rect l="0" t="0" r="r" b="b"/>
              <a:pathLst>
                <a:path w="282" h="289">
                  <a:moveTo>
                    <a:pt x="240" y="95"/>
                  </a:moveTo>
                  <a:cubicBezTo>
                    <a:pt x="231" y="95"/>
                    <a:pt x="223" y="97"/>
                    <a:pt x="217" y="101"/>
                  </a:cubicBezTo>
                  <a:cubicBezTo>
                    <a:pt x="213" y="104"/>
                    <a:pt x="210" y="106"/>
                    <a:pt x="208" y="11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71" y="209"/>
                    <a:pt x="71" y="209"/>
                    <a:pt x="71" y="209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110" y="287"/>
                    <a:pt x="110" y="287"/>
                    <a:pt x="110" y="287"/>
                  </a:cubicBezTo>
                  <a:cubicBezTo>
                    <a:pt x="103" y="281"/>
                    <a:pt x="97" y="271"/>
                    <a:pt x="97" y="262"/>
                  </a:cubicBezTo>
                  <a:cubicBezTo>
                    <a:pt x="97" y="230"/>
                    <a:pt x="118" y="212"/>
                    <a:pt x="145" y="212"/>
                  </a:cubicBezTo>
                  <a:cubicBezTo>
                    <a:pt x="171" y="212"/>
                    <a:pt x="188" y="230"/>
                    <a:pt x="188" y="257"/>
                  </a:cubicBezTo>
                  <a:cubicBezTo>
                    <a:pt x="188" y="267"/>
                    <a:pt x="181" y="280"/>
                    <a:pt x="171" y="286"/>
                  </a:cubicBezTo>
                  <a:cubicBezTo>
                    <a:pt x="201" y="289"/>
                    <a:pt x="201" y="289"/>
                    <a:pt x="201" y="289"/>
                  </a:cubicBezTo>
                  <a:cubicBezTo>
                    <a:pt x="206" y="160"/>
                    <a:pt x="206" y="160"/>
                    <a:pt x="206" y="160"/>
                  </a:cubicBezTo>
                  <a:cubicBezTo>
                    <a:pt x="208" y="163"/>
                    <a:pt x="211" y="166"/>
                    <a:pt x="215" y="169"/>
                  </a:cubicBezTo>
                  <a:cubicBezTo>
                    <a:pt x="222" y="174"/>
                    <a:pt x="231" y="177"/>
                    <a:pt x="240" y="177"/>
                  </a:cubicBezTo>
                  <a:cubicBezTo>
                    <a:pt x="263" y="177"/>
                    <a:pt x="282" y="159"/>
                    <a:pt x="282" y="136"/>
                  </a:cubicBezTo>
                  <a:cubicBezTo>
                    <a:pt x="282" y="113"/>
                    <a:pt x="263" y="95"/>
                    <a:pt x="240" y="95"/>
                  </a:cubicBezTo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endParaRPr>
            </a:p>
          </p:txBody>
        </p:sp>
        <p:sp>
          <p:nvSpPr>
            <p:cNvPr id="16" name="任意多边形: 形状 14"/>
            <p:cNvSpPr>
              <a:spLocks/>
            </p:cNvSpPr>
            <p:nvPr/>
          </p:nvSpPr>
          <p:spPr bwMode="auto">
            <a:xfrm>
              <a:off x="4022889" y="2093659"/>
              <a:ext cx="1080508" cy="960944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8" y="9"/>
                </a:cxn>
                <a:cxn ang="0">
                  <a:pos x="5" y="103"/>
                </a:cxn>
                <a:cxn ang="0">
                  <a:pos x="34" y="93"/>
                </a:cxn>
                <a:cxn ang="0">
                  <a:pos x="83" y="140"/>
                </a:cxn>
                <a:cxn ang="0">
                  <a:pos x="34" y="188"/>
                </a:cxn>
                <a:cxn ang="0">
                  <a:pos x="3" y="177"/>
                </a:cxn>
                <a:cxn ang="0">
                  <a:pos x="0" y="289"/>
                </a:cxn>
                <a:cxn ang="0">
                  <a:pos x="122" y="290"/>
                </a:cxn>
                <a:cxn ang="0">
                  <a:pos x="115" y="266"/>
                </a:cxn>
                <a:cxn ang="0">
                  <a:pos x="164" y="219"/>
                </a:cxn>
                <a:cxn ang="0">
                  <a:pos x="213" y="266"/>
                </a:cxn>
                <a:cxn ang="0">
                  <a:pos x="205" y="291"/>
                </a:cxn>
                <a:cxn ang="0">
                  <a:pos x="329" y="293"/>
                </a:cxn>
                <a:cxn ang="0">
                  <a:pos x="326" y="175"/>
                </a:cxn>
                <a:cxn ang="0">
                  <a:pos x="297" y="185"/>
                </a:cxn>
                <a:cxn ang="0">
                  <a:pos x="248" y="138"/>
                </a:cxn>
                <a:cxn ang="0">
                  <a:pos x="297" y="90"/>
                </a:cxn>
                <a:cxn ang="0">
                  <a:pos x="323" y="98"/>
                </a:cxn>
                <a:cxn ang="0">
                  <a:pos x="320" y="5"/>
                </a:cxn>
                <a:cxn ang="0">
                  <a:pos x="316" y="1"/>
                </a:cxn>
                <a:cxn ang="0">
                  <a:pos x="210" y="1"/>
                </a:cxn>
                <a:cxn ang="0">
                  <a:pos x="213" y="17"/>
                </a:cxn>
                <a:cxn ang="0">
                  <a:pos x="164" y="64"/>
                </a:cxn>
                <a:cxn ang="0">
                  <a:pos x="115" y="17"/>
                </a:cxn>
                <a:cxn ang="0">
                  <a:pos x="119" y="0"/>
                </a:cxn>
                <a:cxn ang="0">
                  <a:pos x="17" y="0"/>
                </a:cxn>
              </a:cxnLst>
              <a:rect l="0" t="0" r="r" b="b"/>
              <a:pathLst>
                <a:path w="329" h="293">
                  <a:moveTo>
                    <a:pt x="17" y="0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13" y="97"/>
                    <a:pt x="23" y="93"/>
                    <a:pt x="34" y="93"/>
                  </a:cubicBezTo>
                  <a:cubicBezTo>
                    <a:pt x="61" y="93"/>
                    <a:pt x="83" y="114"/>
                    <a:pt x="83" y="140"/>
                  </a:cubicBezTo>
                  <a:cubicBezTo>
                    <a:pt x="83" y="166"/>
                    <a:pt x="61" y="188"/>
                    <a:pt x="34" y="188"/>
                  </a:cubicBezTo>
                  <a:cubicBezTo>
                    <a:pt x="22" y="188"/>
                    <a:pt x="11" y="183"/>
                    <a:pt x="3" y="177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122" y="290"/>
                    <a:pt x="122" y="290"/>
                    <a:pt x="122" y="290"/>
                  </a:cubicBezTo>
                  <a:cubicBezTo>
                    <a:pt x="118" y="283"/>
                    <a:pt x="115" y="275"/>
                    <a:pt x="115" y="266"/>
                  </a:cubicBezTo>
                  <a:cubicBezTo>
                    <a:pt x="115" y="240"/>
                    <a:pt x="137" y="219"/>
                    <a:pt x="164" y="219"/>
                  </a:cubicBezTo>
                  <a:cubicBezTo>
                    <a:pt x="191" y="219"/>
                    <a:pt x="213" y="240"/>
                    <a:pt x="213" y="266"/>
                  </a:cubicBezTo>
                  <a:cubicBezTo>
                    <a:pt x="213" y="275"/>
                    <a:pt x="210" y="284"/>
                    <a:pt x="205" y="291"/>
                  </a:cubicBezTo>
                  <a:cubicBezTo>
                    <a:pt x="329" y="293"/>
                    <a:pt x="329" y="293"/>
                    <a:pt x="329" y="293"/>
                  </a:cubicBezTo>
                  <a:cubicBezTo>
                    <a:pt x="326" y="175"/>
                    <a:pt x="326" y="175"/>
                    <a:pt x="326" y="175"/>
                  </a:cubicBezTo>
                  <a:cubicBezTo>
                    <a:pt x="318" y="181"/>
                    <a:pt x="307" y="185"/>
                    <a:pt x="297" y="185"/>
                  </a:cubicBezTo>
                  <a:cubicBezTo>
                    <a:pt x="270" y="185"/>
                    <a:pt x="248" y="164"/>
                    <a:pt x="248" y="138"/>
                  </a:cubicBezTo>
                  <a:cubicBezTo>
                    <a:pt x="248" y="112"/>
                    <a:pt x="270" y="90"/>
                    <a:pt x="297" y="90"/>
                  </a:cubicBezTo>
                  <a:cubicBezTo>
                    <a:pt x="306" y="90"/>
                    <a:pt x="316" y="93"/>
                    <a:pt x="323" y="98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6"/>
                    <a:pt x="213" y="11"/>
                    <a:pt x="213" y="17"/>
                  </a:cubicBezTo>
                  <a:cubicBezTo>
                    <a:pt x="213" y="43"/>
                    <a:pt x="191" y="64"/>
                    <a:pt x="164" y="64"/>
                  </a:cubicBezTo>
                  <a:cubicBezTo>
                    <a:pt x="137" y="64"/>
                    <a:pt x="115" y="43"/>
                    <a:pt x="115" y="17"/>
                  </a:cubicBezTo>
                  <a:cubicBezTo>
                    <a:pt x="115" y="11"/>
                    <a:pt x="117" y="6"/>
                    <a:pt x="119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endParaRPr>
            </a:p>
          </p:txBody>
        </p:sp>
        <p:sp>
          <p:nvSpPr>
            <p:cNvPr id="17" name="任意多边形: 形状 15"/>
            <p:cNvSpPr>
              <a:spLocks/>
            </p:cNvSpPr>
            <p:nvPr/>
          </p:nvSpPr>
          <p:spPr bwMode="auto">
            <a:xfrm>
              <a:off x="4049459" y="2079546"/>
              <a:ext cx="1025155" cy="28785"/>
            </a:xfrm>
            <a:custGeom>
              <a:avLst/>
              <a:gdLst/>
              <a:ahLst/>
              <a:cxnLst>
                <a:cxn ang="0">
                  <a:pos x="457" y="1"/>
                </a:cxn>
                <a:cxn ang="0">
                  <a:pos x="463" y="7"/>
                </a:cxn>
                <a:cxn ang="0">
                  <a:pos x="463" y="1"/>
                </a:cxn>
                <a:cxn ang="0">
                  <a:pos x="457" y="1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463" h="13">
                  <a:moveTo>
                    <a:pt x="457" y="1"/>
                  </a:moveTo>
                  <a:lnTo>
                    <a:pt x="463" y="7"/>
                  </a:lnTo>
                  <a:lnTo>
                    <a:pt x="463" y="1"/>
                  </a:lnTo>
                  <a:lnTo>
                    <a:pt x="457" y="1"/>
                  </a:lnTo>
                  <a:close/>
                  <a:moveTo>
                    <a:pt x="0" y="0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857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endParaRPr>
            </a:p>
          </p:txBody>
        </p:sp>
        <p:sp>
          <p:nvSpPr>
            <p:cNvPr id="18" name="任意多边形: 形状 16"/>
            <p:cNvSpPr>
              <a:spLocks/>
            </p:cNvSpPr>
            <p:nvPr/>
          </p:nvSpPr>
          <p:spPr bwMode="auto">
            <a:xfrm>
              <a:off x="4049459" y="2079546"/>
              <a:ext cx="1025155" cy="28785"/>
            </a:xfrm>
            <a:custGeom>
              <a:avLst/>
              <a:gdLst/>
              <a:ahLst/>
              <a:cxnLst>
                <a:cxn ang="0">
                  <a:pos x="457" y="1"/>
                </a:cxn>
                <a:cxn ang="0">
                  <a:pos x="463" y="7"/>
                </a:cxn>
                <a:cxn ang="0">
                  <a:pos x="463" y="1"/>
                </a:cxn>
                <a:cxn ang="0">
                  <a:pos x="457" y="1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463" h="13">
                  <a:moveTo>
                    <a:pt x="457" y="1"/>
                  </a:moveTo>
                  <a:lnTo>
                    <a:pt x="463" y="7"/>
                  </a:lnTo>
                  <a:lnTo>
                    <a:pt x="463" y="1"/>
                  </a:lnTo>
                  <a:lnTo>
                    <a:pt x="457" y="1"/>
                  </a:lnTo>
                  <a:moveTo>
                    <a:pt x="0" y="0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766047" y="2814646"/>
              <a:ext cx="1607477" cy="1200072"/>
              <a:chOff x="3766047" y="2725746"/>
              <a:chExt cx="1607477" cy="1200072"/>
            </a:xfrm>
          </p:grpSpPr>
          <p:sp>
            <p:nvSpPr>
              <p:cNvPr id="47" name="任意多边形: 形状 18"/>
              <p:cNvSpPr>
                <a:spLocks/>
              </p:cNvSpPr>
              <p:nvPr/>
            </p:nvSpPr>
            <p:spPr bwMode="auto">
              <a:xfrm>
                <a:off x="4729206" y="3257143"/>
                <a:ext cx="77496" cy="668675"/>
              </a:xfrm>
              <a:custGeom>
                <a:avLst/>
                <a:gdLst/>
                <a:ahLst/>
                <a:cxnLst>
                  <a:cxn ang="0">
                    <a:pos x="3" y="247"/>
                  </a:cxn>
                  <a:cxn ang="0">
                    <a:pos x="35" y="302"/>
                  </a:cxn>
                  <a:cxn ang="0">
                    <a:pos x="34" y="0"/>
                  </a:cxn>
                  <a:cxn ang="0">
                    <a:pos x="0" y="6"/>
                  </a:cxn>
                  <a:cxn ang="0">
                    <a:pos x="3" y="247"/>
                  </a:cxn>
                </a:cxnLst>
                <a:rect l="0" t="0" r="r" b="b"/>
                <a:pathLst>
                  <a:path w="35" h="302">
                    <a:moveTo>
                      <a:pt x="3" y="247"/>
                    </a:moveTo>
                    <a:lnTo>
                      <a:pt x="35" y="302"/>
                    </a:lnTo>
                    <a:lnTo>
                      <a:pt x="34" y="0"/>
                    </a:lnTo>
                    <a:lnTo>
                      <a:pt x="0" y="6"/>
                    </a:lnTo>
                    <a:lnTo>
                      <a:pt x="3" y="24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8" name="任意多边形: 形状 19"/>
              <p:cNvSpPr>
                <a:spLocks/>
              </p:cNvSpPr>
              <p:nvPr/>
            </p:nvSpPr>
            <p:spPr bwMode="auto">
              <a:xfrm>
                <a:off x="4315158" y="3270428"/>
                <a:ext cx="75281" cy="650962"/>
              </a:xfrm>
              <a:custGeom>
                <a:avLst/>
                <a:gdLst/>
                <a:ahLst/>
                <a:cxnLst>
                  <a:cxn ang="0">
                    <a:pos x="0" y="294"/>
                  </a:cxn>
                  <a:cxn ang="0">
                    <a:pos x="34" y="244"/>
                  </a:cxn>
                  <a:cxn ang="0">
                    <a:pos x="34" y="5"/>
                  </a:cxn>
                  <a:cxn ang="0">
                    <a:pos x="0" y="0"/>
                  </a:cxn>
                </a:cxnLst>
                <a:rect l="0" t="0" r="r" b="b"/>
                <a:pathLst>
                  <a:path w="34" h="294">
                    <a:moveTo>
                      <a:pt x="0" y="294"/>
                    </a:moveTo>
                    <a:lnTo>
                      <a:pt x="34" y="244"/>
                    </a:lnTo>
                    <a:lnTo>
                      <a:pt x="34" y="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9" name="矩形 48"/>
              <p:cNvSpPr>
                <a:spLocks/>
              </p:cNvSpPr>
              <p:nvPr/>
            </p:nvSpPr>
            <p:spPr bwMode="auto">
              <a:xfrm>
                <a:off x="4330658" y="3283713"/>
                <a:ext cx="480472" cy="752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21"/>
              <p:cNvSpPr>
                <a:spLocks/>
              </p:cNvSpPr>
              <p:nvPr/>
            </p:nvSpPr>
            <p:spPr bwMode="auto">
              <a:xfrm>
                <a:off x="3766047" y="2725746"/>
                <a:ext cx="1607477" cy="1200072"/>
              </a:xfrm>
              <a:custGeom>
                <a:avLst/>
                <a:gdLst/>
                <a:ahLst/>
                <a:cxnLst>
                  <a:cxn ang="0">
                    <a:pos x="470" y="181"/>
                  </a:cxn>
                  <a:cxn ang="0">
                    <a:pos x="447" y="174"/>
                  </a:cxn>
                  <a:cxn ang="0">
                    <a:pos x="411" y="194"/>
                  </a:cxn>
                  <a:cxn ang="0">
                    <a:pos x="410" y="71"/>
                  </a:cxn>
                  <a:cxn ang="0">
                    <a:pos x="273" y="69"/>
                  </a:cxn>
                  <a:cxn ang="0">
                    <a:pos x="285" y="40"/>
                  </a:cxn>
                  <a:cxn ang="0">
                    <a:pos x="266" y="6"/>
                  </a:cxn>
                  <a:cxn ang="0">
                    <a:pos x="243" y="0"/>
                  </a:cxn>
                  <a:cxn ang="0">
                    <a:pos x="201" y="40"/>
                  </a:cxn>
                  <a:cxn ang="0">
                    <a:pos x="212" y="69"/>
                  </a:cxn>
                  <a:cxn ang="0">
                    <a:pos x="76" y="67"/>
                  </a:cxn>
                  <a:cxn ang="0">
                    <a:pos x="75" y="188"/>
                  </a:cxn>
                  <a:cxn ang="0">
                    <a:pos x="65" y="180"/>
                  </a:cxn>
                  <a:cxn ang="0">
                    <a:pos x="42" y="173"/>
                  </a:cxn>
                  <a:cxn ang="0">
                    <a:pos x="0" y="214"/>
                  </a:cxn>
                  <a:cxn ang="0">
                    <a:pos x="42" y="255"/>
                  </a:cxn>
                  <a:cxn ang="0">
                    <a:pos x="67" y="246"/>
                  </a:cxn>
                  <a:cxn ang="0">
                    <a:pos x="73" y="241"/>
                  </a:cxn>
                  <a:cxn ang="0">
                    <a:pos x="68" y="364"/>
                  </a:cxn>
                  <a:cxn ang="0">
                    <a:pos x="167" y="364"/>
                  </a:cxn>
                  <a:cxn ang="0">
                    <a:pos x="174" y="175"/>
                  </a:cxn>
                  <a:cxn ang="0">
                    <a:pos x="314" y="175"/>
                  </a:cxn>
                  <a:cxn ang="0">
                    <a:pos x="317" y="365"/>
                  </a:cxn>
                  <a:cxn ang="0">
                    <a:pos x="416" y="365"/>
                  </a:cxn>
                  <a:cxn ang="0">
                    <a:pos x="412" y="237"/>
                  </a:cxn>
                  <a:cxn ang="0">
                    <a:pos x="447" y="256"/>
                  </a:cxn>
                  <a:cxn ang="0">
                    <a:pos x="473" y="247"/>
                  </a:cxn>
                  <a:cxn ang="0">
                    <a:pos x="489" y="215"/>
                  </a:cxn>
                  <a:cxn ang="0">
                    <a:pos x="470" y="181"/>
                  </a:cxn>
                </a:cxnLst>
                <a:rect l="0" t="0" r="r" b="b"/>
                <a:pathLst>
                  <a:path w="489" h="365">
                    <a:moveTo>
                      <a:pt x="470" y="181"/>
                    </a:moveTo>
                    <a:cubicBezTo>
                      <a:pt x="464" y="176"/>
                      <a:pt x="456" y="174"/>
                      <a:pt x="447" y="174"/>
                    </a:cubicBezTo>
                    <a:cubicBezTo>
                      <a:pt x="432" y="174"/>
                      <a:pt x="418" y="182"/>
                      <a:pt x="411" y="194"/>
                    </a:cubicBezTo>
                    <a:cubicBezTo>
                      <a:pt x="410" y="71"/>
                      <a:pt x="410" y="71"/>
                      <a:pt x="410" y="71"/>
                    </a:cubicBezTo>
                    <a:cubicBezTo>
                      <a:pt x="273" y="69"/>
                      <a:pt x="273" y="69"/>
                      <a:pt x="273" y="69"/>
                    </a:cubicBezTo>
                    <a:cubicBezTo>
                      <a:pt x="280" y="61"/>
                      <a:pt x="285" y="51"/>
                      <a:pt x="285" y="40"/>
                    </a:cubicBezTo>
                    <a:cubicBezTo>
                      <a:pt x="285" y="26"/>
                      <a:pt x="277" y="14"/>
                      <a:pt x="266" y="6"/>
                    </a:cubicBezTo>
                    <a:cubicBezTo>
                      <a:pt x="259" y="2"/>
                      <a:pt x="251" y="0"/>
                      <a:pt x="243" y="0"/>
                    </a:cubicBezTo>
                    <a:cubicBezTo>
                      <a:pt x="220" y="0"/>
                      <a:pt x="201" y="18"/>
                      <a:pt x="201" y="40"/>
                    </a:cubicBezTo>
                    <a:cubicBezTo>
                      <a:pt x="201" y="51"/>
                      <a:pt x="205" y="61"/>
                      <a:pt x="212" y="69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5" y="188"/>
                      <a:pt x="75" y="188"/>
                      <a:pt x="75" y="188"/>
                    </a:cubicBezTo>
                    <a:cubicBezTo>
                      <a:pt x="72" y="185"/>
                      <a:pt x="69" y="182"/>
                      <a:pt x="65" y="180"/>
                    </a:cubicBezTo>
                    <a:cubicBezTo>
                      <a:pt x="58" y="175"/>
                      <a:pt x="50" y="173"/>
                      <a:pt x="42" y="173"/>
                    </a:cubicBezTo>
                    <a:cubicBezTo>
                      <a:pt x="19" y="173"/>
                      <a:pt x="0" y="191"/>
                      <a:pt x="0" y="214"/>
                    </a:cubicBezTo>
                    <a:cubicBezTo>
                      <a:pt x="0" y="236"/>
                      <a:pt x="19" y="255"/>
                      <a:pt x="42" y="255"/>
                    </a:cubicBezTo>
                    <a:cubicBezTo>
                      <a:pt x="51" y="255"/>
                      <a:pt x="60" y="251"/>
                      <a:pt x="67" y="246"/>
                    </a:cubicBezTo>
                    <a:cubicBezTo>
                      <a:pt x="69" y="245"/>
                      <a:pt x="71" y="243"/>
                      <a:pt x="73" y="241"/>
                    </a:cubicBezTo>
                    <a:cubicBezTo>
                      <a:pt x="68" y="364"/>
                      <a:pt x="68" y="364"/>
                      <a:pt x="68" y="364"/>
                    </a:cubicBezTo>
                    <a:cubicBezTo>
                      <a:pt x="167" y="364"/>
                      <a:pt x="167" y="364"/>
                      <a:pt x="167" y="364"/>
                    </a:cubicBezTo>
                    <a:cubicBezTo>
                      <a:pt x="174" y="175"/>
                      <a:pt x="174" y="175"/>
                      <a:pt x="174" y="175"/>
                    </a:cubicBezTo>
                    <a:cubicBezTo>
                      <a:pt x="314" y="175"/>
                      <a:pt x="314" y="175"/>
                      <a:pt x="314" y="175"/>
                    </a:cubicBezTo>
                    <a:cubicBezTo>
                      <a:pt x="317" y="365"/>
                      <a:pt x="317" y="365"/>
                      <a:pt x="317" y="365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2" y="237"/>
                      <a:pt x="412" y="237"/>
                      <a:pt x="412" y="237"/>
                    </a:cubicBezTo>
                    <a:cubicBezTo>
                      <a:pt x="420" y="248"/>
                      <a:pt x="433" y="256"/>
                      <a:pt x="447" y="256"/>
                    </a:cubicBezTo>
                    <a:cubicBezTo>
                      <a:pt x="457" y="256"/>
                      <a:pt x="466" y="252"/>
                      <a:pt x="473" y="247"/>
                    </a:cubicBezTo>
                    <a:cubicBezTo>
                      <a:pt x="483" y="240"/>
                      <a:pt x="489" y="228"/>
                      <a:pt x="489" y="215"/>
                    </a:cubicBezTo>
                    <a:cubicBezTo>
                      <a:pt x="489" y="200"/>
                      <a:pt x="482" y="188"/>
                      <a:pt x="470" y="18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</p:grpSp>
        <p:sp>
          <p:nvSpPr>
            <p:cNvPr id="20" name="任意多边形: 形状 22"/>
            <p:cNvSpPr>
              <a:spLocks/>
            </p:cNvSpPr>
            <p:nvPr/>
          </p:nvSpPr>
          <p:spPr bwMode="auto">
            <a:xfrm>
              <a:off x="5123325" y="2799147"/>
              <a:ext cx="504827" cy="1211144"/>
            </a:xfrm>
            <a:custGeom>
              <a:avLst/>
              <a:gdLst/>
              <a:ahLst/>
              <a:cxnLst>
                <a:cxn ang="0">
                  <a:pos x="154" y="365"/>
                </a:cxn>
                <a:cxn ang="0">
                  <a:pos x="131" y="74"/>
                </a:cxn>
                <a:cxn ang="0">
                  <a:pos x="86" y="73"/>
                </a:cxn>
                <a:cxn ang="0">
                  <a:pos x="103" y="41"/>
                </a:cxn>
                <a:cxn ang="0">
                  <a:pos x="84" y="6"/>
                </a:cxn>
                <a:cxn ang="0">
                  <a:pos x="61" y="0"/>
                </a:cxn>
                <a:cxn ang="0">
                  <a:pos x="19" y="41"/>
                </a:cxn>
                <a:cxn ang="0">
                  <a:pos x="35" y="73"/>
                </a:cxn>
                <a:cxn ang="0">
                  <a:pos x="1" y="72"/>
                </a:cxn>
                <a:cxn ang="0">
                  <a:pos x="0" y="191"/>
                </a:cxn>
                <a:cxn ang="0">
                  <a:pos x="1" y="194"/>
                </a:cxn>
                <a:cxn ang="0">
                  <a:pos x="34" y="178"/>
                </a:cxn>
                <a:cxn ang="0">
                  <a:pos x="76" y="220"/>
                </a:cxn>
                <a:cxn ang="0">
                  <a:pos x="34" y="263"/>
                </a:cxn>
                <a:cxn ang="0">
                  <a:pos x="3" y="248"/>
                </a:cxn>
                <a:cxn ang="0">
                  <a:pos x="7" y="369"/>
                </a:cxn>
                <a:cxn ang="0">
                  <a:pos x="154" y="365"/>
                </a:cxn>
              </a:cxnLst>
              <a:rect l="0" t="0" r="r" b="b"/>
              <a:pathLst>
                <a:path w="154" h="369">
                  <a:moveTo>
                    <a:pt x="154" y="365"/>
                  </a:moveTo>
                  <a:cubicBezTo>
                    <a:pt x="131" y="74"/>
                    <a:pt x="131" y="74"/>
                    <a:pt x="131" y="74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96" y="66"/>
                    <a:pt x="103" y="54"/>
                    <a:pt x="103" y="41"/>
                  </a:cubicBezTo>
                  <a:cubicBezTo>
                    <a:pt x="103" y="26"/>
                    <a:pt x="95" y="14"/>
                    <a:pt x="84" y="6"/>
                  </a:cubicBezTo>
                  <a:cubicBezTo>
                    <a:pt x="77" y="2"/>
                    <a:pt x="70" y="0"/>
                    <a:pt x="61" y="0"/>
                  </a:cubicBezTo>
                  <a:cubicBezTo>
                    <a:pt x="38" y="0"/>
                    <a:pt x="19" y="18"/>
                    <a:pt x="19" y="41"/>
                  </a:cubicBezTo>
                  <a:cubicBezTo>
                    <a:pt x="19" y="54"/>
                    <a:pt x="25" y="65"/>
                    <a:pt x="35" y="73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" y="194"/>
                    <a:pt x="1" y="194"/>
                    <a:pt x="1" y="194"/>
                  </a:cubicBezTo>
                  <a:cubicBezTo>
                    <a:pt x="8" y="184"/>
                    <a:pt x="20" y="178"/>
                    <a:pt x="34" y="178"/>
                  </a:cubicBezTo>
                  <a:cubicBezTo>
                    <a:pt x="57" y="178"/>
                    <a:pt x="76" y="197"/>
                    <a:pt x="76" y="220"/>
                  </a:cubicBezTo>
                  <a:cubicBezTo>
                    <a:pt x="76" y="243"/>
                    <a:pt x="57" y="263"/>
                    <a:pt x="34" y="263"/>
                  </a:cubicBezTo>
                  <a:cubicBezTo>
                    <a:pt x="21" y="263"/>
                    <a:pt x="10" y="257"/>
                    <a:pt x="3" y="248"/>
                  </a:cubicBezTo>
                  <a:cubicBezTo>
                    <a:pt x="7" y="369"/>
                    <a:pt x="7" y="369"/>
                    <a:pt x="7" y="369"/>
                  </a:cubicBezTo>
                  <a:lnTo>
                    <a:pt x="154" y="365"/>
                  </a:ln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endParaRPr>
            </a:p>
          </p:txBody>
        </p:sp>
        <p:sp>
          <p:nvSpPr>
            <p:cNvPr id="21" name="任意多边形: 形状 23"/>
            <p:cNvSpPr>
              <a:spLocks/>
            </p:cNvSpPr>
            <p:nvPr/>
          </p:nvSpPr>
          <p:spPr bwMode="auto">
            <a:xfrm>
              <a:off x="3511420" y="2794719"/>
              <a:ext cx="495971" cy="1213357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22" y="73"/>
                </a:cxn>
                <a:cxn ang="0">
                  <a:pos x="66" y="73"/>
                </a:cxn>
                <a:cxn ang="0">
                  <a:pos x="50" y="40"/>
                </a:cxn>
                <a:cxn ang="0">
                  <a:pos x="69" y="6"/>
                </a:cxn>
                <a:cxn ang="0">
                  <a:pos x="91" y="0"/>
                </a:cxn>
                <a:cxn ang="0">
                  <a:pos x="133" y="40"/>
                </a:cxn>
                <a:cxn ang="0">
                  <a:pos x="117" y="73"/>
                </a:cxn>
                <a:cxn ang="0">
                  <a:pos x="150" y="72"/>
                </a:cxn>
                <a:cxn ang="0">
                  <a:pos x="151" y="191"/>
                </a:cxn>
                <a:cxn ang="0">
                  <a:pos x="151" y="194"/>
                </a:cxn>
                <a:cxn ang="0">
                  <a:pos x="118" y="177"/>
                </a:cxn>
                <a:cxn ang="0">
                  <a:pos x="76" y="220"/>
                </a:cxn>
                <a:cxn ang="0">
                  <a:pos x="118" y="262"/>
                </a:cxn>
                <a:cxn ang="0">
                  <a:pos x="149" y="248"/>
                </a:cxn>
                <a:cxn ang="0">
                  <a:pos x="145" y="369"/>
                </a:cxn>
                <a:cxn ang="0">
                  <a:pos x="0" y="365"/>
                </a:cxn>
              </a:cxnLst>
              <a:rect l="0" t="0" r="r" b="b"/>
              <a:pathLst>
                <a:path w="151" h="369">
                  <a:moveTo>
                    <a:pt x="0" y="365"/>
                  </a:moveTo>
                  <a:cubicBezTo>
                    <a:pt x="22" y="73"/>
                    <a:pt x="22" y="73"/>
                    <a:pt x="22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6"/>
                    <a:pt x="50" y="54"/>
                    <a:pt x="50" y="40"/>
                  </a:cubicBezTo>
                  <a:cubicBezTo>
                    <a:pt x="50" y="26"/>
                    <a:pt x="57" y="14"/>
                    <a:pt x="69" y="6"/>
                  </a:cubicBezTo>
                  <a:cubicBezTo>
                    <a:pt x="75" y="2"/>
                    <a:pt x="83" y="0"/>
                    <a:pt x="91" y="0"/>
                  </a:cubicBezTo>
                  <a:cubicBezTo>
                    <a:pt x="114" y="0"/>
                    <a:pt x="133" y="18"/>
                    <a:pt x="133" y="40"/>
                  </a:cubicBezTo>
                  <a:cubicBezTo>
                    <a:pt x="133" y="54"/>
                    <a:pt x="126" y="65"/>
                    <a:pt x="117" y="73"/>
                  </a:cubicBezTo>
                  <a:cubicBezTo>
                    <a:pt x="150" y="72"/>
                    <a:pt x="150" y="72"/>
                    <a:pt x="150" y="72"/>
                  </a:cubicBezTo>
                  <a:cubicBezTo>
                    <a:pt x="151" y="191"/>
                    <a:pt x="151" y="191"/>
                    <a:pt x="151" y="191"/>
                  </a:cubicBezTo>
                  <a:cubicBezTo>
                    <a:pt x="151" y="194"/>
                    <a:pt x="151" y="194"/>
                    <a:pt x="151" y="194"/>
                  </a:cubicBezTo>
                  <a:cubicBezTo>
                    <a:pt x="143" y="184"/>
                    <a:pt x="132" y="177"/>
                    <a:pt x="118" y="177"/>
                  </a:cubicBezTo>
                  <a:cubicBezTo>
                    <a:pt x="95" y="177"/>
                    <a:pt x="76" y="196"/>
                    <a:pt x="76" y="220"/>
                  </a:cubicBezTo>
                  <a:cubicBezTo>
                    <a:pt x="76" y="243"/>
                    <a:pt x="95" y="262"/>
                    <a:pt x="118" y="262"/>
                  </a:cubicBezTo>
                  <a:cubicBezTo>
                    <a:pt x="130" y="262"/>
                    <a:pt x="141" y="257"/>
                    <a:pt x="149" y="248"/>
                  </a:cubicBezTo>
                  <a:cubicBezTo>
                    <a:pt x="145" y="369"/>
                    <a:pt x="145" y="369"/>
                    <a:pt x="145" y="369"/>
                  </a:cubicBezTo>
                  <a:lnTo>
                    <a:pt x="0" y="365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 flipH="1">
              <a:off x="5381621" y="2232025"/>
              <a:ext cx="1010981" cy="217757"/>
              <a:chOff x="2546345" y="1459073"/>
              <a:chExt cx="1285390" cy="221445"/>
            </a:xfrm>
          </p:grpSpPr>
          <p:cxnSp>
            <p:nvCxnSpPr>
              <p:cNvPr id="45" name="直接连接符 44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3">
                    <a:lumMod val="75000"/>
                  </a:schemeClr>
                </a:solidFill>
                <a:prstDash val="solid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 flipV="1">
                <a:off x="2546345" y="1459073"/>
                <a:ext cx="1046336" cy="0"/>
              </a:xfrm>
              <a:prstGeom prst="line">
                <a:avLst/>
              </a:prstGeom>
              <a:ln w="19050" cap="rnd">
                <a:solidFill>
                  <a:schemeClr val="accent3">
                    <a:lumMod val="75000"/>
                  </a:schemeClr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2743202" y="2232025"/>
              <a:ext cx="1010981" cy="217757"/>
              <a:chOff x="2546345" y="1459073"/>
              <a:chExt cx="1285390" cy="221445"/>
            </a:xfrm>
          </p:grpSpPr>
          <p:cxnSp>
            <p:nvCxnSpPr>
              <p:cNvPr id="43" name="直接连接符 42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5">
                    <a:lumMod val="75000"/>
                  </a:schemeClr>
                </a:solidFill>
                <a:prstDash val="solid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 flipV="1">
                <a:off x="2546345" y="1459073"/>
                <a:ext cx="1046336" cy="0"/>
              </a:xfrm>
              <a:prstGeom prst="line">
                <a:avLst/>
              </a:prstGeom>
              <a:ln w="19050" cap="rnd">
                <a:solidFill>
                  <a:schemeClr val="accent5">
                    <a:lumMod val="75000"/>
                  </a:schemeClr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flipH="1">
              <a:off x="5381621" y="3479800"/>
              <a:ext cx="1010981" cy="217757"/>
              <a:chOff x="2546345" y="1459073"/>
              <a:chExt cx="1285390" cy="221445"/>
            </a:xfrm>
          </p:grpSpPr>
          <p:cxnSp>
            <p:nvCxnSpPr>
              <p:cNvPr id="41" name="直接连接符 40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prstDash val="solid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 flipV="1">
                <a:off x="2546345" y="1459073"/>
                <a:ext cx="1046336" cy="0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2743202" y="3479798"/>
              <a:ext cx="1010982" cy="217759"/>
              <a:chOff x="2546344" y="1459071"/>
              <a:chExt cx="1285391" cy="221447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6">
                    <a:lumMod val="75000"/>
                  </a:schemeClr>
                </a:solidFill>
                <a:prstDash val="solid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 flipV="1">
                <a:off x="2546344" y="1459071"/>
                <a:ext cx="1046335" cy="0"/>
              </a:xfrm>
              <a:prstGeom prst="line">
                <a:avLst/>
              </a:prstGeom>
              <a:ln w="19050" cap="rnd">
                <a:solidFill>
                  <a:schemeClr val="accent6">
                    <a:lumMod val="75000"/>
                  </a:schemeClr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437903" y="1694208"/>
              <a:ext cx="2114800" cy="1013058"/>
              <a:chOff x="5638262" y="1309352"/>
              <a:chExt cx="2649923" cy="1013058"/>
            </a:xfrm>
          </p:grpSpPr>
          <p:sp>
            <p:nvSpPr>
              <p:cNvPr id="37" name="文本框 38"/>
              <p:cNvSpPr txBox="1"/>
              <p:nvPr/>
            </p:nvSpPr>
            <p:spPr>
              <a:xfrm>
                <a:off x="7758780" y="1309352"/>
                <a:ext cx="529405" cy="253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spAutoFit/>
              </a:bodyPr>
              <a:lstStyle/>
              <a:p>
                <a:pPr lvl="0" algn="r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金融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8" name="文本框 39"/>
              <p:cNvSpPr txBox="1"/>
              <p:nvPr/>
            </p:nvSpPr>
            <p:spPr>
              <a:xfrm>
                <a:off x="5638262" y="1698645"/>
                <a:ext cx="2649923" cy="623765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spAutoFit/>
              </a:bodyPr>
              <a:lstStyle/>
              <a:p>
                <a:pPr lvl="0" algn="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以技术为基础的战略、银行业、保险业、财富管理业、交易业和其它子领域涌现出新的创新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597403" y="1694208"/>
              <a:ext cx="2114800" cy="584170"/>
              <a:chOff x="5638262" y="1309352"/>
              <a:chExt cx="2649923" cy="584170"/>
            </a:xfrm>
          </p:grpSpPr>
          <p:sp>
            <p:nvSpPr>
              <p:cNvPr id="35" name="文本框 41"/>
              <p:cNvSpPr txBox="1"/>
              <p:nvPr/>
            </p:nvSpPr>
            <p:spPr>
              <a:xfrm>
                <a:off x="5638263" y="1309352"/>
                <a:ext cx="1058810" cy="253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spAutoFit/>
              </a:bodyPr>
              <a:lstStyle/>
              <a:p>
                <a:pPr lvl="0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零售行业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6" name="文本框 42"/>
              <p:cNvSpPr txBox="1"/>
              <p:nvPr/>
            </p:nvSpPr>
            <p:spPr>
              <a:xfrm>
                <a:off x="5638262" y="1698645"/>
                <a:ext cx="2649923" cy="194877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sp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数字化转型需求增长快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37903" y="2927695"/>
              <a:ext cx="2114800" cy="587181"/>
              <a:chOff x="5638262" y="1309352"/>
              <a:chExt cx="2649923" cy="587181"/>
            </a:xfrm>
          </p:grpSpPr>
          <p:sp>
            <p:nvSpPr>
              <p:cNvPr id="33" name="文本框 44"/>
              <p:cNvSpPr txBox="1"/>
              <p:nvPr/>
            </p:nvSpPr>
            <p:spPr>
              <a:xfrm>
                <a:off x="7229374" y="1309352"/>
                <a:ext cx="1058811" cy="253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spAutoFit/>
              </a:bodyPr>
              <a:lstStyle/>
              <a:p>
                <a:pPr lvl="0" algn="r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医疗保健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4" name="文本框 45"/>
              <p:cNvSpPr txBox="1"/>
              <p:nvPr/>
            </p:nvSpPr>
            <p:spPr>
              <a:xfrm>
                <a:off x="5638262" y="1698645"/>
                <a:ext cx="2649923" cy="197888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spAutoFit/>
              </a:bodyPr>
              <a:lstStyle/>
              <a:p>
                <a:pPr lvl="0" algn="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rPr>
                  <a:t>数字化发展增长快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597402" y="2927695"/>
              <a:ext cx="2323736" cy="1013058"/>
              <a:chOff x="5638262" y="1309352"/>
              <a:chExt cx="2911728" cy="1013058"/>
            </a:xfrm>
          </p:grpSpPr>
          <p:sp>
            <p:nvSpPr>
              <p:cNvPr id="31" name="文本框 47"/>
              <p:cNvSpPr txBox="1"/>
              <p:nvPr/>
            </p:nvSpPr>
            <p:spPr>
              <a:xfrm>
                <a:off x="5638263" y="1309352"/>
                <a:ext cx="2911727" cy="253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spAutoFit/>
              </a:bodyPr>
              <a:lstStyle/>
              <a:p>
                <a:pPr lvl="0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数字、物联网和网络安全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2" name="文本框 48"/>
              <p:cNvSpPr txBox="1"/>
              <p:nvPr/>
            </p:nvSpPr>
            <p:spPr>
              <a:xfrm>
                <a:off x="5638262" y="1698645"/>
                <a:ext cx="2649923" cy="623765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spAutoFit/>
              </a:bodyPr>
              <a:lstStyle/>
              <a:p>
                <a:pPr lvl="0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与数据分析、人工智能、协作网络和连接系统以及创新和设计思维相关的服务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</p:grpSp>
        <p:sp>
          <p:nvSpPr>
            <p:cNvPr id="30" name="任意多边形: 形状 50"/>
            <p:cNvSpPr>
              <a:spLocks/>
            </p:cNvSpPr>
            <p:nvPr/>
          </p:nvSpPr>
          <p:spPr bwMode="auto">
            <a:xfrm>
              <a:off x="4051650" y="1606068"/>
              <a:ext cx="1018512" cy="673103"/>
            </a:xfrm>
            <a:custGeom>
              <a:avLst/>
              <a:gdLst/>
              <a:ahLst/>
              <a:cxnLst>
                <a:cxn ang="0">
                  <a:pos x="310" y="142"/>
                </a:cxn>
                <a:cxn ang="0">
                  <a:pos x="158" y="0"/>
                </a:cxn>
                <a:cxn ang="0">
                  <a:pos x="0" y="142"/>
                </a:cxn>
                <a:cxn ang="0">
                  <a:pos x="112" y="142"/>
                </a:cxn>
                <a:cxn ang="0">
                  <a:pos x="110" y="164"/>
                </a:cxn>
                <a:cxn ang="0">
                  <a:pos x="155" y="205"/>
                </a:cxn>
                <a:cxn ang="0">
                  <a:pos x="200" y="164"/>
                </a:cxn>
                <a:cxn ang="0">
                  <a:pos x="197" y="142"/>
                </a:cxn>
                <a:cxn ang="0">
                  <a:pos x="310" y="142"/>
                </a:cxn>
              </a:cxnLst>
              <a:rect l="0" t="0" r="r" b="b"/>
              <a:pathLst>
                <a:path w="310" h="205">
                  <a:moveTo>
                    <a:pt x="310" y="142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12" y="142"/>
                    <a:pt x="112" y="142"/>
                    <a:pt x="112" y="142"/>
                  </a:cubicBezTo>
                  <a:cubicBezTo>
                    <a:pt x="108" y="149"/>
                    <a:pt x="110" y="155"/>
                    <a:pt x="110" y="164"/>
                  </a:cubicBezTo>
                  <a:cubicBezTo>
                    <a:pt x="110" y="188"/>
                    <a:pt x="131" y="205"/>
                    <a:pt x="155" y="205"/>
                  </a:cubicBezTo>
                  <a:cubicBezTo>
                    <a:pt x="179" y="205"/>
                    <a:pt x="200" y="188"/>
                    <a:pt x="200" y="164"/>
                  </a:cubicBezTo>
                  <a:cubicBezTo>
                    <a:pt x="200" y="156"/>
                    <a:pt x="201" y="149"/>
                    <a:pt x="197" y="142"/>
                  </a:cubicBezTo>
                  <a:cubicBezTo>
                    <a:pt x="310" y="142"/>
                    <a:pt x="310" y="142"/>
                    <a:pt x="310" y="14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07CB690-3B75-4478-9B6F-A7B940A203D7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58" name="五边形 8">
              <a:extLst>
                <a:ext uri="{FF2B5EF4-FFF2-40B4-BE49-F238E27FC236}">
                  <a16:creationId xmlns:a16="http://schemas.microsoft.com/office/drawing/2014/main" id="{A52E36A5-1873-483D-AFE8-9FF756F7D4AC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 业 增 长</a:t>
              </a:r>
            </a:p>
          </p:txBody>
        </p:sp>
        <p:sp>
          <p:nvSpPr>
            <p:cNvPr id="59" name="燕尾形 9">
              <a:extLst>
                <a:ext uri="{FF2B5EF4-FFF2-40B4-BE49-F238E27FC236}">
                  <a16:creationId xmlns:a16="http://schemas.microsoft.com/office/drawing/2014/main" id="{256CB871-404B-426D-A852-9B69F2C353EC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20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378FEFB-FAFA-4899-8EBC-19E27BA4E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91800"/>
              </p:ext>
            </p:extLst>
          </p:nvPr>
        </p:nvGraphicFramePr>
        <p:xfrm>
          <a:off x="1022900" y="2491748"/>
          <a:ext cx="10146200" cy="384992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20910">
                  <a:extLst>
                    <a:ext uri="{9D8B030D-6E8A-4147-A177-3AD203B41FA5}">
                      <a16:colId xmlns:a16="http://schemas.microsoft.com/office/drawing/2014/main" val="758483354"/>
                    </a:ext>
                  </a:extLst>
                </a:gridCol>
                <a:gridCol w="3327295">
                  <a:extLst>
                    <a:ext uri="{9D8B030D-6E8A-4147-A177-3AD203B41FA5}">
                      <a16:colId xmlns:a16="http://schemas.microsoft.com/office/drawing/2014/main" val="1923286328"/>
                    </a:ext>
                  </a:extLst>
                </a:gridCol>
                <a:gridCol w="3997995">
                  <a:extLst>
                    <a:ext uri="{9D8B030D-6E8A-4147-A177-3AD203B41FA5}">
                      <a16:colId xmlns:a16="http://schemas.microsoft.com/office/drawing/2014/main" val="3878636483"/>
                    </a:ext>
                  </a:extLst>
                </a:gridCol>
              </a:tblGrid>
              <a:tr h="4423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职能划分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代表企业（国外）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代表企业（国内）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485369"/>
                  </a:ext>
                </a:extLst>
              </a:tr>
              <a:tr h="5928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战略咨询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MBB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RB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effectLst/>
                        </a:rPr>
                        <a:t>和君咨询、正略钧策、汉哲咨询、北大纵横、中大咨询、世纪纵横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720872"/>
                  </a:ext>
                </a:extLst>
              </a:tr>
              <a:tr h="401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IT</a:t>
                      </a:r>
                      <a:r>
                        <a:rPr lang="zh-CN" altLang="en-US" sz="1600" dirty="0"/>
                        <a:t>及信息化咨询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IBM</a:t>
                      </a:r>
                      <a:r>
                        <a:rPr lang="zh-CN" altLang="en-US" sz="1600" dirty="0"/>
                        <a:t>、埃森哲、</a:t>
                      </a:r>
                      <a:r>
                        <a:rPr lang="zh-CN" altLang="en-US" sz="1600" kern="1200" dirty="0">
                          <a:effectLst/>
                        </a:rPr>
                        <a:t>凯捷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effectLst/>
                        </a:rPr>
                        <a:t>上海汉普管理咨询、上海汉得信息技术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632613"/>
                  </a:ext>
                </a:extLst>
              </a:tr>
              <a:tr h="6941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人力资源咨询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美世、</a:t>
                      </a:r>
                      <a:r>
                        <a:rPr lang="en-US" altLang="zh-CN" sz="1600" dirty="0"/>
                        <a:t>Aon</a:t>
                      </a:r>
                      <a:r>
                        <a:rPr lang="zh-CN" altLang="en-US" sz="1600" dirty="0"/>
                        <a:t>、</a:t>
                      </a:r>
                      <a:r>
                        <a:rPr lang="zh-CN" altLang="en-US" sz="1600" kern="1200" dirty="0">
                          <a:effectLst/>
                        </a:rPr>
                        <a:t>合益、怡安</a:t>
                      </a:r>
                      <a:r>
                        <a:rPr lang="en-US" altLang="zh-CN" sz="1600" kern="1200" dirty="0">
                          <a:effectLst/>
                        </a:rPr>
                        <a:t>-</a:t>
                      </a:r>
                      <a:r>
                        <a:rPr lang="zh-CN" altLang="en-US" sz="1600" kern="1200" dirty="0">
                          <a:effectLst/>
                        </a:rPr>
                        <a:t>翰威特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华夏基石、</a:t>
                      </a:r>
                      <a:r>
                        <a:rPr lang="zh-CN" altLang="en-US" sz="1600" kern="1200" dirty="0">
                          <a:effectLst/>
                        </a:rPr>
                        <a:t>北大纵横、韬睿惠悦咨询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65153"/>
                  </a:ext>
                </a:extLst>
              </a:tr>
              <a:tr h="4767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财务咨询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四大会计事务所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effectLst/>
                        </a:rPr>
                        <a:t>致同、立信、瑞华、天健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473478"/>
                  </a:ext>
                </a:extLst>
              </a:tr>
              <a:tr h="2672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综合咨询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effectLst/>
                        </a:rPr>
                        <a:t>Deloitte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PwC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EY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KPMG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effectLst/>
                        </a:rPr>
                        <a:t>和君集团、北大纵横、正略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954709"/>
                  </a:ext>
                </a:extLst>
              </a:tr>
              <a:tr h="4303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运营管理、市场调查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effectLst/>
                        </a:rPr>
                        <a:t>A.C.</a:t>
                      </a:r>
                      <a:r>
                        <a:rPr lang="zh-CN" altLang="en-US" sz="1600" kern="1200" dirty="0">
                          <a:effectLst/>
                        </a:rPr>
                        <a:t>尼尔森、益普索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effectLst/>
                        </a:rPr>
                        <a:t>新华信、零点研究、中为咨询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500964"/>
                  </a:ext>
                </a:extLst>
              </a:tr>
              <a:tr h="4767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其他咨询（培训、策划等）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若干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若干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398369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68ABB99-A154-4438-B6EB-3B3F35C9CCCC}"/>
              </a:ext>
            </a:extLst>
          </p:cNvPr>
          <p:cNvSpPr/>
          <p:nvPr/>
        </p:nvSpPr>
        <p:spPr>
          <a:xfrm>
            <a:off x="3625807" y="30596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48E84C-264F-4604-AE9C-6B67189095AB}"/>
              </a:ext>
            </a:extLst>
          </p:cNvPr>
          <p:cNvSpPr txBox="1"/>
          <p:nvPr/>
        </p:nvSpPr>
        <p:spPr>
          <a:xfrm>
            <a:off x="1022900" y="1135867"/>
            <a:ext cx="7572460" cy="113441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5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p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国外知名占据大部分市场份额</a:t>
            </a:r>
            <a:endParaRPr lang="en-US" altLang="zh-CN" sz="1800" dirty="0"/>
          </a:p>
          <a:p>
            <a:r>
              <a:rPr lang="zh-CN" altLang="en-US" sz="1800" dirty="0"/>
              <a:t>国外可以找到行业玩家排行榜，国内不完善</a:t>
            </a:r>
            <a:endParaRPr lang="en-US" altLang="zh-CN" sz="1800" dirty="0"/>
          </a:p>
          <a:p>
            <a:r>
              <a:rPr lang="zh-CN" altLang="en-US" sz="1800" dirty="0"/>
              <a:t>反常识：公司排名的坑</a:t>
            </a:r>
            <a:endParaRPr lang="en-US" altLang="zh-CN" sz="18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D260A84-8370-4CCA-96A4-8D2EAC483EAF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8" name="五边形 8">
              <a:extLst>
                <a:ext uri="{FF2B5EF4-FFF2-40B4-BE49-F238E27FC236}">
                  <a16:creationId xmlns:a16="http://schemas.microsoft.com/office/drawing/2014/main" id="{088F4D4C-96F1-44C6-9170-8B3F3A41F0BD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行业玩家</a:t>
              </a:r>
            </a:p>
          </p:txBody>
        </p:sp>
        <p:sp>
          <p:nvSpPr>
            <p:cNvPr id="10" name="燕尾形 9">
              <a:extLst>
                <a:ext uri="{FF2B5EF4-FFF2-40B4-BE49-F238E27FC236}">
                  <a16:creationId xmlns:a16="http://schemas.microsoft.com/office/drawing/2014/main" id="{F5DBB548-6303-4D03-A9C3-065FBCB25A90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0DFE2BC-2D49-43E3-8535-3555ADE417A2}"/>
              </a:ext>
            </a:extLst>
          </p:cNvPr>
          <p:cNvSpPr txBox="1"/>
          <p:nvPr/>
        </p:nvSpPr>
        <p:spPr>
          <a:xfrm>
            <a:off x="888800" y="6393505"/>
            <a:ext cx="6748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资料来源：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Cousulting.com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Vault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、管理咨询行业研究报告</a:t>
            </a:r>
          </a:p>
        </p:txBody>
      </p:sp>
    </p:spTree>
    <p:extLst>
      <p:ext uri="{BB962C8B-B14F-4D97-AF65-F5344CB8AC3E}">
        <p14:creationId xmlns:p14="http://schemas.microsoft.com/office/powerpoint/2010/main" val="207772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D6EFDE3-319E-480F-AD0F-712F39C0B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79962"/>
              </p:ext>
            </p:extLst>
          </p:nvPr>
        </p:nvGraphicFramePr>
        <p:xfrm>
          <a:off x="907955" y="2158583"/>
          <a:ext cx="10006058" cy="39574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86517">
                  <a:extLst>
                    <a:ext uri="{9D8B030D-6E8A-4147-A177-3AD203B41FA5}">
                      <a16:colId xmlns:a16="http://schemas.microsoft.com/office/drawing/2014/main" val="2287333705"/>
                    </a:ext>
                  </a:extLst>
                </a:gridCol>
                <a:gridCol w="4817837">
                  <a:extLst>
                    <a:ext uri="{9D8B030D-6E8A-4147-A177-3AD203B41FA5}">
                      <a16:colId xmlns:a16="http://schemas.microsoft.com/office/drawing/2014/main" val="1975138742"/>
                    </a:ext>
                  </a:extLst>
                </a:gridCol>
                <a:gridCol w="3501704">
                  <a:extLst>
                    <a:ext uri="{9D8B030D-6E8A-4147-A177-3AD203B41FA5}">
                      <a16:colId xmlns:a16="http://schemas.microsoft.com/office/drawing/2014/main" val="80665457"/>
                    </a:ext>
                  </a:extLst>
                </a:gridCol>
              </a:tblGrid>
              <a:tr h="6498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公司层级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描述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代表公司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70235"/>
                  </a:ext>
                </a:extLst>
              </a:tr>
              <a:tr h="700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第一层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数千名顾问，综合型咨询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四大、</a:t>
                      </a:r>
                      <a:r>
                        <a:rPr lang="en-US" altLang="zh-CN" sz="1600" dirty="0"/>
                        <a:t>MBB</a:t>
                      </a:r>
                      <a:r>
                        <a:rPr lang="zh-CN" altLang="en-US" sz="1600" dirty="0"/>
                        <a:t>、埃森哲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033328"/>
                  </a:ext>
                </a:extLst>
              </a:tr>
              <a:tr h="7495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第二层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50</a:t>
                      </a:r>
                      <a:r>
                        <a:rPr lang="zh-CN" altLang="en-US" sz="1600" dirty="0"/>
                        <a:t>名以上顾问，</a:t>
                      </a:r>
                      <a:r>
                        <a:rPr lang="en-US" altLang="zh-CN" sz="1600" dirty="0"/>
                        <a:t>40%</a:t>
                      </a:r>
                      <a:r>
                        <a:rPr lang="zh-CN" altLang="en-US" sz="1600" dirty="0"/>
                        <a:t>的公司属于此类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-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049639"/>
                  </a:ext>
                </a:extLst>
              </a:tr>
              <a:tr h="6714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第三层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中小型公司，专注特定领域地域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753033"/>
                  </a:ext>
                </a:extLst>
              </a:tr>
              <a:tr h="11861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第四层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精品公司（</a:t>
                      </a:r>
                      <a:r>
                        <a:rPr lang="en-US" altLang="zh-CN" sz="1600" dirty="0"/>
                        <a:t>boutique firms</a:t>
                      </a:r>
                      <a:r>
                        <a:rPr lang="zh-CN" altLang="en-US" sz="1600" dirty="0"/>
                        <a:t>），</a:t>
                      </a:r>
                      <a:r>
                        <a:rPr lang="en-US" altLang="zh-CN" sz="1600" dirty="0"/>
                        <a:t>4-5</a:t>
                      </a:r>
                      <a:r>
                        <a:rPr lang="zh-CN" altLang="en-US" sz="1600" dirty="0"/>
                        <a:t>人团队，</a:t>
                      </a:r>
                      <a:r>
                        <a:rPr lang="en-US" altLang="zh-CN" sz="1600" dirty="0"/>
                        <a:t>26%</a:t>
                      </a:r>
                      <a:r>
                        <a:rPr lang="zh-CN" altLang="en-US" sz="1600" dirty="0"/>
                        <a:t>公司属于此类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- Alix Partners</a:t>
                      </a:r>
                      <a:r>
                        <a:rPr lang="zh-CN" altLang="en-US" sz="1800" kern="1200" dirty="0">
                          <a:effectLst/>
                        </a:rPr>
                        <a:t>（艾睿铂）供应链咨询</a:t>
                      </a:r>
                      <a:endParaRPr lang="en-US" altLang="zh-CN" sz="1800" kern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effectLst/>
                        </a:rPr>
                        <a:t>- OC&amp;C</a:t>
                      </a:r>
                      <a:r>
                        <a:rPr lang="zh-CN" altLang="en-US" sz="1800" kern="1200" dirty="0">
                          <a:effectLst/>
                        </a:rPr>
                        <a:t>（欧析）零售行业咨询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070809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82D563DB-A6F5-4C70-9EDE-A9C32251FE05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7" name="五边形 8">
              <a:extLst>
                <a:ext uri="{FF2B5EF4-FFF2-40B4-BE49-F238E27FC236}">
                  <a16:creationId xmlns:a16="http://schemas.microsoft.com/office/drawing/2014/main" id="{FBEB3CEB-E23F-41BE-9B23-CB2E0EE1A048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 司 信 息（一）</a:t>
              </a:r>
            </a:p>
          </p:txBody>
        </p:sp>
        <p:sp>
          <p:nvSpPr>
            <p:cNvPr id="8" name="燕尾形 9">
              <a:extLst>
                <a:ext uri="{FF2B5EF4-FFF2-40B4-BE49-F238E27FC236}">
                  <a16:creationId xmlns:a16="http://schemas.microsoft.com/office/drawing/2014/main" id="{AF39534F-985F-4E05-B2AF-4AC4B04D0194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C37DBAD-D113-4EEB-A680-724DBCB183E0}"/>
              </a:ext>
            </a:extLst>
          </p:cNvPr>
          <p:cNvSpPr/>
          <p:nvPr/>
        </p:nvSpPr>
        <p:spPr>
          <a:xfrm>
            <a:off x="548738" y="1437937"/>
            <a:ext cx="4956884" cy="406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公司规模角度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739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299810-FF37-4E1B-8B7F-5DE2578CC6C1}"/>
              </a:ext>
            </a:extLst>
          </p:cNvPr>
          <p:cNvSpPr/>
          <p:nvPr/>
        </p:nvSpPr>
        <p:spPr>
          <a:xfrm>
            <a:off x="937479" y="1127797"/>
            <a:ext cx="9681047" cy="75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排名前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位的公司估计有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的市场份额，比前几年有所上升，行业出现整合趋势。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外资咨询占中国咨询市场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市场份额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D11EC5-99F8-43F5-B5C3-1F0C0EDA7ED9}"/>
              </a:ext>
            </a:extLst>
          </p:cNvPr>
          <p:cNvSpPr/>
          <p:nvPr/>
        </p:nvSpPr>
        <p:spPr>
          <a:xfrm>
            <a:off x="1517389" y="6378991"/>
            <a:ext cx="65121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1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Cousulting.uk 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交差验证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Cousulting.com ,Global source research 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8A3B2AD-B00C-4961-99B0-EB78349BF5E0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10" name="五边形 8">
              <a:extLst>
                <a:ext uri="{FF2B5EF4-FFF2-40B4-BE49-F238E27FC236}">
                  <a16:creationId xmlns:a16="http://schemas.microsoft.com/office/drawing/2014/main" id="{BDB5908B-05E9-485F-92AF-8B71C4B599F4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公司信息（二）</a:t>
              </a:r>
            </a:p>
          </p:txBody>
        </p:sp>
        <p:sp>
          <p:nvSpPr>
            <p:cNvPr id="11" name="燕尾形 9">
              <a:extLst>
                <a:ext uri="{FF2B5EF4-FFF2-40B4-BE49-F238E27FC236}">
                  <a16:creationId xmlns:a16="http://schemas.microsoft.com/office/drawing/2014/main" id="{F5891D6E-505C-4B07-A62A-57E31701CD81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C372A72-D507-4134-BFB3-7D78EBAC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879" y="2209232"/>
            <a:ext cx="7863712" cy="390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89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E1E565-E8A4-4DE0-8689-10E37443B861}"/>
              </a:ext>
            </a:extLst>
          </p:cNvPr>
          <p:cNvGrpSpPr/>
          <p:nvPr/>
        </p:nvGrpSpPr>
        <p:grpSpPr>
          <a:xfrm>
            <a:off x="4307842" y="1490995"/>
            <a:ext cx="6386285" cy="2598056"/>
            <a:chOff x="4307842" y="1464491"/>
            <a:chExt cx="6386285" cy="2598056"/>
          </a:xfrm>
        </p:grpSpPr>
        <p:sp>
          <p:nvSpPr>
            <p:cNvPr id="88" name="MH_Number"/>
            <p:cNvSpPr/>
            <p:nvPr>
              <p:custDataLst>
                <p:tags r:id="rId3"/>
              </p:custDataLst>
            </p:nvPr>
          </p:nvSpPr>
          <p:spPr>
            <a:xfrm>
              <a:off x="5027135" y="2307181"/>
              <a:ext cx="1129618" cy="1129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rPr>
                <a:t>3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endParaRPr>
            </a:p>
          </p:txBody>
        </p:sp>
        <p:sp>
          <p:nvSpPr>
            <p:cNvPr id="23" name="PA_MH_Title"/>
            <p:cNvSpPr txBox="1"/>
            <p:nvPr>
              <p:custDataLst>
                <p:tags r:id="rId4"/>
              </p:custDataLst>
            </p:nvPr>
          </p:nvSpPr>
          <p:spPr>
            <a:xfrm>
              <a:off x="6577668" y="2228626"/>
              <a:ext cx="4116459" cy="128672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lvl="0">
                <a:defRPr/>
              </a:pPr>
              <a:r>
                <a:rPr lang="zh-CN" altLang="en-US" sz="3200" b="1" spc="600" dirty="0">
                  <a:solidFill>
                    <a:srgbClr val="1F608B">
                      <a:lumMod val="100000"/>
                    </a:srgbClr>
                  </a:solidFill>
                  <a:cs typeface="+mn-ea"/>
                  <a:sym typeface="+mn-lt"/>
                </a:rPr>
                <a:t>影响因素分析</a:t>
              </a:r>
            </a:p>
          </p:txBody>
        </p:sp>
        <p:sp>
          <p:nvSpPr>
            <p:cNvPr id="16" name="MH_Others_1"/>
            <p:cNvSpPr txBox="1"/>
            <p:nvPr>
              <p:custDataLst>
                <p:tags r:id="rId5"/>
              </p:custDataLst>
            </p:nvPr>
          </p:nvSpPr>
          <p:spPr>
            <a:xfrm>
              <a:off x="4307842" y="1464491"/>
              <a:ext cx="883953" cy="102695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0" i="0" u="none" strike="noStrike" kern="1200" cap="none" spc="200" normalizeH="0" baseline="0" noProof="0" dirty="0">
                  <a:ln>
                    <a:noFill/>
                  </a:ln>
                  <a:solidFill>
                    <a:srgbClr val="1F608B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 Light" panose="020F0502020204030204"/>
                  <a:cs typeface="+mn-ea"/>
                  <a:sym typeface="+mn-lt"/>
                </a:rPr>
                <a:t>第</a:t>
              </a:r>
            </a:p>
          </p:txBody>
        </p:sp>
        <p:sp>
          <p:nvSpPr>
            <p:cNvPr id="17" name="MH_Others_2"/>
            <p:cNvSpPr txBox="1"/>
            <p:nvPr>
              <p:custDataLst>
                <p:tags r:id="rId6"/>
              </p:custDataLst>
            </p:nvPr>
          </p:nvSpPr>
          <p:spPr>
            <a:xfrm>
              <a:off x="5809975" y="3306169"/>
              <a:ext cx="631466" cy="75637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200" normalizeH="0" baseline="0" noProof="0" dirty="0">
                  <a:ln>
                    <a:noFill/>
                  </a:ln>
                  <a:solidFill>
                    <a:srgbClr val="1F608B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 Light" panose="020F0502020204030204"/>
                  <a:cs typeface="+mn-ea"/>
                  <a:sym typeface="+mn-lt"/>
                </a:rPr>
                <a:t>章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5616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75D8308-F113-49AD-9956-09ADEC982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64190"/>
              </p:ext>
            </p:extLst>
          </p:nvPr>
        </p:nvGraphicFramePr>
        <p:xfrm>
          <a:off x="933197" y="1722120"/>
          <a:ext cx="10840100" cy="49358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6983">
                  <a:extLst>
                    <a:ext uri="{9D8B030D-6E8A-4147-A177-3AD203B41FA5}">
                      <a16:colId xmlns:a16="http://schemas.microsoft.com/office/drawing/2014/main" val="3844009781"/>
                    </a:ext>
                  </a:extLst>
                </a:gridCol>
                <a:gridCol w="615294">
                  <a:extLst>
                    <a:ext uri="{9D8B030D-6E8A-4147-A177-3AD203B41FA5}">
                      <a16:colId xmlns:a16="http://schemas.microsoft.com/office/drawing/2014/main" val="521768346"/>
                    </a:ext>
                  </a:extLst>
                </a:gridCol>
                <a:gridCol w="4879651">
                  <a:extLst>
                    <a:ext uri="{9D8B030D-6E8A-4147-A177-3AD203B41FA5}">
                      <a16:colId xmlns:a16="http://schemas.microsoft.com/office/drawing/2014/main" val="70693862"/>
                    </a:ext>
                  </a:extLst>
                </a:gridCol>
                <a:gridCol w="3358172">
                  <a:extLst>
                    <a:ext uri="{9D8B030D-6E8A-4147-A177-3AD203B41FA5}">
                      <a16:colId xmlns:a16="http://schemas.microsoft.com/office/drawing/2014/main" val="15902434"/>
                    </a:ext>
                  </a:extLst>
                </a:gridCol>
              </a:tblGrid>
              <a:tr h="447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代表人物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国籍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江湖地位</a:t>
                      </a: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代表著作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extLst>
                  <a:ext uri="{0D108BD9-81ED-4DB2-BD59-A6C34878D82A}">
                    <a16:rowId xmlns:a16="http://schemas.microsoft.com/office/drawing/2014/main" val="961858491"/>
                  </a:ext>
                </a:extLst>
              </a:tr>
              <a:tr h="55964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彼得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德鲁克</a:t>
                      </a:r>
                      <a:endParaRPr lang="en-US" altLang="zh-CN" sz="12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(1909.11.09-2005.11.11)</a:t>
                      </a:r>
                      <a:endParaRPr lang="en-US" altLang="zh-CN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美国 </a:t>
                      </a:r>
                      <a:endParaRPr lang="zh-CN" altLang="en-US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现代管理学之父</a:t>
                      </a:r>
                      <a:endParaRPr lang="zh-CN" alt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管理的实践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管理：任务、责任、实践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卓有成效的管理者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altLang="zh-CN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extLst>
                  <a:ext uri="{0D108BD9-81ED-4DB2-BD59-A6C34878D82A}">
                    <a16:rowId xmlns:a16="http://schemas.microsoft.com/office/drawing/2014/main" val="3696883339"/>
                  </a:ext>
                </a:extLst>
              </a:tr>
              <a:tr h="69651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詹姆斯 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 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马奇</a:t>
                      </a:r>
                      <a:endParaRPr lang="en-US" altLang="zh-CN" sz="12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(1928.01.15-2018.09.27)</a:t>
                      </a:r>
                      <a:endParaRPr lang="en-US" altLang="zh-CN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美国</a:t>
                      </a:r>
                      <a:endParaRPr lang="zh-CN" altLang="en-US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组织学习理论先驱、权变理论的创始人之一，组织决策研究领域最有贡献学者之一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1958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决策是如何产生的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论领导力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马奇论管理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altLang="zh-CN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extLst>
                  <a:ext uri="{0D108BD9-81ED-4DB2-BD59-A6C34878D82A}">
                    <a16:rowId xmlns:a16="http://schemas.microsoft.com/office/drawing/2014/main" val="1893013039"/>
                  </a:ext>
                </a:extLst>
              </a:tr>
              <a:tr h="5977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西蒙</a:t>
                      </a:r>
                      <a:endParaRPr lang="en-US" altLang="zh-CN" sz="12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(1916.06.15-2001.02.09)</a:t>
                      </a:r>
                      <a:endParaRPr lang="en-US" altLang="zh-CN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美国</a:t>
                      </a:r>
                      <a:endParaRPr lang="zh-CN" altLang="en-US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经济组织决策管理大师；创造了术语“有限理性”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和“满意度”，第一个分析复杂性架构的人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1958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行政管理行为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1945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管理决策的新科学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1960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extLst>
                  <a:ext uri="{0D108BD9-81ED-4DB2-BD59-A6C34878D82A}">
                    <a16:rowId xmlns:a16="http://schemas.microsoft.com/office/drawing/2014/main" val="4195174334"/>
                  </a:ext>
                </a:extLst>
              </a:tr>
              <a:tr h="4166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迈克尔 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 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波特</a:t>
                      </a:r>
                      <a:endParaRPr lang="en-US" altLang="zh-CN" sz="12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(1947.05.23-)</a:t>
                      </a:r>
                      <a:endParaRPr lang="en-US" altLang="zh-CN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美国</a:t>
                      </a:r>
                      <a:endParaRPr lang="zh-CN" altLang="en-US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竞争战略之父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竞争战略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 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竞争优势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五力模型、三种通用战略</a:t>
                      </a:r>
                      <a:endParaRPr lang="zh-CN" altLang="en-US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extLst>
                  <a:ext uri="{0D108BD9-81ED-4DB2-BD59-A6C34878D82A}">
                    <a16:rowId xmlns:a16="http://schemas.microsoft.com/office/drawing/2014/main" val="1483946703"/>
                  </a:ext>
                </a:extLst>
              </a:tr>
              <a:tr h="3744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亨利 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 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明茨伯格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(1939.09.02-)</a:t>
                      </a:r>
                      <a:endParaRPr lang="en-US" altLang="zh-CN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加拿大</a:t>
                      </a:r>
                      <a:endParaRPr lang="zh-CN" altLang="en-US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管理者角色学派的代表人物</a:t>
                      </a:r>
                      <a:endParaRPr lang="zh-CN" altLang="en-US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管理工作的实质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五重组织（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1983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年）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extLst>
                  <a:ext uri="{0D108BD9-81ED-4DB2-BD59-A6C34878D82A}">
                    <a16:rowId xmlns:a16="http://schemas.microsoft.com/office/drawing/2014/main" val="1794399837"/>
                  </a:ext>
                </a:extLst>
              </a:tr>
              <a:tr h="4166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汤姆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彼得斯</a:t>
                      </a:r>
                      <a:endParaRPr lang="en-US" altLang="zh-CN" sz="12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(1942.11.07-)</a:t>
                      </a:r>
                      <a:endParaRPr lang="en-US" altLang="zh-CN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美国</a:t>
                      </a:r>
                      <a:endParaRPr lang="zh-CN" altLang="en-US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管理学大师的大师、后现代企业之父</a:t>
                      </a:r>
                      <a:endParaRPr lang="zh-CN" altLang="en-US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追求卓越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乱中求胜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解放管理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管理的革命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extLst>
                  <a:ext uri="{0D108BD9-81ED-4DB2-BD59-A6C34878D82A}">
                    <a16:rowId xmlns:a16="http://schemas.microsoft.com/office/drawing/2014/main" val="265417409"/>
                  </a:ext>
                </a:extLst>
              </a:tr>
              <a:tr h="3464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菲利普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科特勒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(1931.05.27-)</a:t>
                      </a:r>
                      <a:endParaRPr lang="en-US" altLang="zh-CN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美国</a:t>
                      </a:r>
                      <a:endParaRPr lang="zh-CN" altLang="en-US" sz="1200" b="0" i="0" u="none" strike="noStrike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世纪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位最佳管理大师之一，现代营销学之父</a:t>
                      </a:r>
                      <a:endParaRPr lang="zh-CN" altLang="en-US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营销管理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科特勒市场营销教程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extLst>
                  <a:ext uri="{0D108BD9-81ED-4DB2-BD59-A6C34878D82A}">
                    <a16:rowId xmlns:a16="http://schemas.microsoft.com/office/drawing/2014/main" val="1758627365"/>
                  </a:ext>
                </a:extLst>
              </a:tr>
              <a:tr h="4166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约翰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科特</a:t>
                      </a:r>
                      <a:endParaRPr lang="en-US" altLang="zh-CN" sz="12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(1947.02.25-)</a:t>
                      </a:r>
                      <a:endParaRPr lang="en-US" altLang="zh-CN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美国</a:t>
                      </a:r>
                      <a:endParaRPr lang="zh-CN" altLang="en-US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领导变革之父，世界领导与变革领域的权威学者</a:t>
                      </a:r>
                      <a:endParaRPr lang="zh-CN" altLang="en-US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领导变革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领导者应该做什么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altLang="zh-CN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extLst>
                  <a:ext uri="{0D108BD9-81ED-4DB2-BD59-A6C34878D82A}">
                    <a16:rowId xmlns:a16="http://schemas.microsoft.com/office/drawing/2014/main" val="1388322260"/>
                  </a:ext>
                </a:extLst>
              </a:tr>
              <a:tr h="52060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大前研一</a:t>
                      </a:r>
                      <a:endParaRPr lang="en-US" altLang="zh-CN" sz="12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(1943.2.21-)</a:t>
                      </a:r>
                      <a:endParaRPr lang="en-US" altLang="zh-CN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日本</a:t>
                      </a:r>
                      <a:endParaRPr lang="zh-CN" altLang="en-US" sz="1200" b="0" i="0" u="none" strike="noStrike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日本战略之父</a:t>
                      </a:r>
                      <a:endParaRPr lang="zh-CN" altLang="en-US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战略家的思想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思考的技术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专业主义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》《M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型社会 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》《OFF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 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》《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无国界的世界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altLang="zh-CN" sz="1200" b="0" i="0" u="none" strike="noStrike" dirty="0">
                        <a:solidFill>
                          <a:srgbClr val="11111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4" marR="7014" marT="7014" marB="0" anchor="ctr"/>
                </a:tc>
                <a:extLst>
                  <a:ext uri="{0D108BD9-81ED-4DB2-BD59-A6C34878D82A}">
                    <a16:rowId xmlns:a16="http://schemas.microsoft.com/office/drawing/2014/main" val="3401823018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9A6969E9-2B05-460A-93BB-7606D0D4EA68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E323C89C-B4B7-4A35-B44F-37291267C383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企 业 巫 师？</a:t>
              </a:r>
            </a:p>
          </p:txBody>
        </p:sp>
        <p:sp>
          <p:nvSpPr>
            <p:cNvPr id="7" name="燕尾形 9">
              <a:extLst>
                <a:ext uri="{FF2B5EF4-FFF2-40B4-BE49-F238E27FC236}">
                  <a16:creationId xmlns:a16="http://schemas.microsoft.com/office/drawing/2014/main" id="{A3EADF75-4DB2-4E31-AEDF-84BFFB2F3E39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D5EF6AB-770F-4CA1-BE97-67FD9F2E55A9}"/>
              </a:ext>
            </a:extLst>
          </p:cNvPr>
          <p:cNvSpPr/>
          <p:nvPr/>
        </p:nvSpPr>
        <p:spPr>
          <a:xfrm>
            <a:off x="933197" y="1088806"/>
            <a:ext cx="635250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反常识：警惕经管畅销书、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管理大师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的言论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63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7B1BCAC-25B9-45E9-B8A8-46B6A9BE6E17}"/>
              </a:ext>
            </a:extLst>
          </p:cNvPr>
          <p:cNvGrpSpPr/>
          <p:nvPr/>
        </p:nvGrpSpPr>
        <p:grpSpPr>
          <a:xfrm>
            <a:off x="-1" y="325120"/>
            <a:ext cx="4389819" cy="589280"/>
            <a:chOff x="0" y="416560"/>
            <a:chExt cx="3586480" cy="589280"/>
          </a:xfrm>
        </p:grpSpPr>
        <p:sp>
          <p:nvSpPr>
            <p:cNvPr id="3" name="五边形 8">
              <a:extLst>
                <a:ext uri="{FF2B5EF4-FFF2-40B4-BE49-F238E27FC236}">
                  <a16:creationId xmlns:a16="http://schemas.microsoft.com/office/drawing/2014/main" id="{D9A58C1F-C0F3-48A3-AB19-6DF5E2ACC953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本次探索目的</a:t>
              </a:r>
            </a:p>
          </p:txBody>
        </p:sp>
        <p:sp>
          <p:nvSpPr>
            <p:cNvPr id="4" name="燕尾形 9">
              <a:extLst>
                <a:ext uri="{FF2B5EF4-FFF2-40B4-BE49-F238E27FC236}">
                  <a16:creationId xmlns:a16="http://schemas.microsoft.com/office/drawing/2014/main" id="{B3BA0D8B-5850-403D-877C-937EF6DE4301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0D3958F-0E44-4BF5-AD96-8C6A460B26AB}"/>
              </a:ext>
            </a:extLst>
          </p:cNvPr>
          <p:cNvSpPr txBox="1"/>
          <p:nvPr/>
        </p:nvSpPr>
        <p:spPr>
          <a:xfrm>
            <a:off x="1417930" y="2053880"/>
            <a:ext cx="8507733" cy="27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值不值得加入？（行业选择）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加入哪家？（公司选择）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如何规划职业？（个人职业规划）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26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68F962F-2566-4079-BA5A-A5D35B7C154F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5" name="五边形 8">
              <a:extLst>
                <a:ext uri="{FF2B5EF4-FFF2-40B4-BE49-F238E27FC236}">
                  <a16:creationId xmlns:a16="http://schemas.microsoft.com/office/drawing/2014/main" id="{C18540C3-078C-4962-8608-58C106EADA0E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对管理理论批判</a:t>
              </a:r>
            </a:p>
          </p:txBody>
        </p:sp>
        <p:sp>
          <p:nvSpPr>
            <p:cNvPr id="6" name="燕尾形 9">
              <a:extLst>
                <a:ext uri="{FF2B5EF4-FFF2-40B4-BE49-F238E27FC236}">
                  <a16:creationId xmlns:a16="http://schemas.microsoft.com/office/drawing/2014/main" id="{87F0E668-D74A-4050-B7C7-7ACE2310230B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7" name="PA_448b2e50-ede2-4ea2-a45b-d347747b11d2">
            <a:extLst>
              <a:ext uri="{FF2B5EF4-FFF2-40B4-BE49-F238E27FC236}">
                <a16:creationId xmlns:a16="http://schemas.microsoft.com/office/drawing/2014/main" id="{F8022E2C-49D5-48E9-84D7-1DD6654F6BB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61829" y="2279448"/>
            <a:ext cx="11106957" cy="3382173"/>
            <a:chOff x="1513219" y="2022947"/>
            <a:chExt cx="9262080" cy="2812106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BFC657E-5E09-4148-A4E8-14B7DB7D9148}"/>
                </a:ext>
              </a:extLst>
            </p:cNvPr>
            <p:cNvGrpSpPr/>
            <p:nvPr/>
          </p:nvGrpSpPr>
          <p:grpSpPr>
            <a:xfrm>
              <a:off x="4694915" y="2022947"/>
              <a:ext cx="2802170" cy="2812106"/>
              <a:chOff x="281269" y="2420888"/>
              <a:chExt cx="2802170" cy="2812106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5B0167AD-8269-4885-A97F-D2439ED6ED8B}"/>
                  </a:ext>
                </a:extLst>
              </p:cNvPr>
              <p:cNvSpPr/>
              <p:nvPr/>
            </p:nvSpPr>
            <p:spPr>
              <a:xfrm>
                <a:off x="281269" y="2420888"/>
                <a:ext cx="2802170" cy="281210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B7460E6D-1474-43FC-B08E-3891210AA653}"/>
                  </a:ext>
                </a:extLst>
              </p:cNvPr>
              <p:cNvSpPr/>
              <p:nvPr/>
            </p:nvSpPr>
            <p:spPr>
              <a:xfrm>
                <a:off x="408642" y="2548711"/>
                <a:ext cx="2547427" cy="255646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7D15372-13AA-4E6E-8913-13026AA9E237}"/>
                  </a:ext>
                </a:extLst>
              </p:cNvPr>
              <p:cNvSpPr/>
              <p:nvPr/>
            </p:nvSpPr>
            <p:spPr>
              <a:xfrm>
                <a:off x="542929" y="2674801"/>
                <a:ext cx="1094041" cy="1094041"/>
              </a:xfrm>
              <a:prstGeom prst="rect">
                <a:avLst/>
              </a:prstGeom>
              <a:solidFill>
                <a:srgbClr val="1F608B">
                  <a:lumMod val="10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12700" dir="2700000" algn="tl" rotWithShape="0">
                  <a:srgbClr val="4098D4">
                    <a:alpha val="23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3343A79B-EB85-43A2-B72F-3F87BBE851C2}"/>
                  </a:ext>
                </a:extLst>
              </p:cNvPr>
              <p:cNvGrpSpPr/>
              <p:nvPr/>
            </p:nvGrpSpPr>
            <p:grpSpPr>
              <a:xfrm>
                <a:off x="823239" y="2969787"/>
                <a:ext cx="545846" cy="509639"/>
                <a:chOff x="-198935" y="-26229"/>
                <a:chExt cx="1940927" cy="1812166"/>
              </a:xfrm>
              <a:solidFill>
                <a:srgbClr val="FFFFFF"/>
              </a:solidFill>
            </p:grpSpPr>
            <p:sp>
              <p:nvSpPr>
                <p:cNvPr id="99" name="任意多边形: 形状 86">
                  <a:extLst>
                    <a:ext uri="{FF2B5EF4-FFF2-40B4-BE49-F238E27FC236}">
                      <a16:creationId xmlns:a16="http://schemas.microsoft.com/office/drawing/2014/main" id="{D6628DFE-F71C-4280-AD0D-AF6BCCAC5E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8935" y="-26229"/>
                  <a:ext cx="1940927" cy="1786006"/>
                </a:xfrm>
                <a:custGeom>
                  <a:avLst/>
                  <a:gdLst>
                    <a:gd name="connsiteX0" fmla="*/ 109769 w 338138"/>
                    <a:gd name="connsiteY0" fmla="*/ 93663 h 311150"/>
                    <a:gd name="connsiteX1" fmla="*/ 66326 w 338138"/>
                    <a:gd name="connsiteY1" fmla="*/ 122847 h 311150"/>
                    <a:gd name="connsiteX2" fmla="*/ 53161 w 338138"/>
                    <a:gd name="connsiteY2" fmla="*/ 120194 h 311150"/>
                    <a:gd name="connsiteX3" fmla="*/ 51845 w 338138"/>
                    <a:gd name="connsiteY3" fmla="*/ 121521 h 311150"/>
                    <a:gd name="connsiteX4" fmla="*/ 50528 w 338138"/>
                    <a:gd name="connsiteY4" fmla="*/ 132133 h 311150"/>
                    <a:gd name="connsiteX5" fmla="*/ 58427 w 338138"/>
                    <a:gd name="connsiteY5" fmla="*/ 141419 h 311150"/>
                    <a:gd name="connsiteX6" fmla="*/ 62377 w 338138"/>
                    <a:gd name="connsiteY6" fmla="*/ 145399 h 311150"/>
                    <a:gd name="connsiteX7" fmla="*/ 103187 w 338138"/>
                    <a:gd name="connsiteY7" fmla="*/ 190501 h 311150"/>
                    <a:gd name="connsiteX8" fmla="*/ 143997 w 338138"/>
                    <a:gd name="connsiteY8" fmla="*/ 145399 h 311150"/>
                    <a:gd name="connsiteX9" fmla="*/ 147947 w 338138"/>
                    <a:gd name="connsiteY9" fmla="*/ 141419 h 311150"/>
                    <a:gd name="connsiteX10" fmla="*/ 155845 w 338138"/>
                    <a:gd name="connsiteY10" fmla="*/ 132133 h 311150"/>
                    <a:gd name="connsiteX11" fmla="*/ 154529 w 338138"/>
                    <a:gd name="connsiteY11" fmla="*/ 121521 h 311150"/>
                    <a:gd name="connsiteX12" fmla="*/ 153212 w 338138"/>
                    <a:gd name="connsiteY12" fmla="*/ 120194 h 311150"/>
                    <a:gd name="connsiteX13" fmla="*/ 151896 w 338138"/>
                    <a:gd name="connsiteY13" fmla="*/ 120194 h 311150"/>
                    <a:gd name="connsiteX14" fmla="*/ 147947 w 338138"/>
                    <a:gd name="connsiteY14" fmla="*/ 125500 h 311150"/>
                    <a:gd name="connsiteX15" fmla="*/ 143997 w 338138"/>
                    <a:gd name="connsiteY15" fmla="*/ 128153 h 311150"/>
                    <a:gd name="connsiteX16" fmla="*/ 140048 w 338138"/>
                    <a:gd name="connsiteY16" fmla="*/ 129480 h 311150"/>
                    <a:gd name="connsiteX17" fmla="*/ 136098 w 338138"/>
                    <a:gd name="connsiteY17" fmla="*/ 126827 h 311150"/>
                    <a:gd name="connsiteX18" fmla="*/ 134782 w 338138"/>
                    <a:gd name="connsiteY18" fmla="*/ 122847 h 311150"/>
                    <a:gd name="connsiteX19" fmla="*/ 122934 w 338138"/>
                    <a:gd name="connsiteY19" fmla="*/ 102949 h 311150"/>
                    <a:gd name="connsiteX20" fmla="*/ 109769 w 338138"/>
                    <a:gd name="connsiteY20" fmla="*/ 93663 h 311150"/>
                    <a:gd name="connsiteX21" fmla="*/ 269081 w 338138"/>
                    <a:gd name="connsiteY21" fmla="*/ 79375 h 311150"/>
                    <a:gd name="connsiteX22" fmla="*/ 279400 w 338138"/>
                    <a:gd name="connsiteY22" fmla="*/ 90488 h 311150"/>
                    <a:gd name="connsiteX23" fmla="*/ 269081 w 338138"/>
                    <a:gd name="connsiteY23" fmla="*/ 101601 h 311150"/>
                    <a:gd name="connsiteX24" fmla="*/ 258762 w 338138"/>
                    <a:gd name="connsiteY24" fmla="*/ 90488 h 311150"/>
                    <a:gd name="connsiteX25" fmla="*/ 269081 w 338138"/>
                    <a:gd name="connsiteY25" fmla="*/ 79375 h 311150"/>
                    <a:gd name="connsiteX26" fmla="*/ 234950 w 338138"/>
                    <a:gd name="connsiteY26" fmla="*/ 79375 h 311150"/>
                    <a:gd name="connsiteX27" fmla="*/ 246063 w 338138"/>
                    <a:gd name="connsiteY27" fmla="*/ 90488 h 311150"/>
                    <a:gd name="connsiteX28" fmla="*/ 234950 w 338138"/>
                    <a:gd name="connsiteY28" fmla="*/ 101601 h 311150"/>
                    <a:gd name="connsiteX29" fmla="*/ 223837 w 338138"/>
                    <a:gd name="connsiteY29" fmla="*/ 90488 h 311150"/>
                    <a:gd name="connsiteX30" fmla="*/ 234950 w 338138"/>
                    <a:gd name="connsiteY30" fmla="*/ 79375 h 311150"/>
                    <a:gd name="connsiteX31" fmla="*/ 199231 w 338138"/>
                    <a:gd name="connsiteY31" fmla="*/ 79375 h 311150"/>
                    <a:gd name="connsiteX32" fmla="*/ 209550 w 338138"/>
                    <a:gd name="connsiteY32" fmla="*/ 90488 h 311150"/>
                    <a:gd name="connsiteX33" fmla="*/ 199231 w 338138"/>
                    <a:gd name="connsiteY33" fmla="*/ 101601 h 311150"/>
                    <a:gd name="connsiteX34" fmla="*/ 188912 w 338138"/>
                    <a:gd name="connsiteY34" fmla="*/ 90488 h 311150"/>
                    <a:gd name="connsiteX35" fmla="*/ 199231 w 338138"/>
                    <a:gd name="connsiteY35" fmla="*/ 79375 h 311150"/>
                    <a:gd name="connsiteX36" fmla="*/ 235223 w 338138"/>
                    <a:gd name="connsiteY36" fmla="*/ 19050 h 311150"/>
                    <a:gd name="connsiteX37" fmla="*/ 152400 w 338138"/>
                    <a:gd name="connsiteY37" fmla="*/ 72796 h 311150"/>
                    <a:gd name="connsiteX38" fmla="*/ 178693 w 338138"/>
                    <a:gd name="connsiteY38" fmla="*/ 139652 h 311150"/>
                    <a:gd name="connsiteX39" fmla="*/ 178693 w 338138"/>
                    <a:gd name="connsiteY39" fmla="*/ 147518 h 311150"/>
                    <a:gd name="connsiteX40" fmla="*/ 229964 w 338138"/>
                    <a:gd name="connsiteY40" fmla="*/ 164559 h 311150"/>
                    <a:gd name="connsiteX41" fmla="*/ 237852 w 338138"/>
                    <a:gd name="connsiteY41" fmla="*/ 173736 h 311150"/>
                    <a:gd name="connsiteX42" fmla="*/ 237852 w 338138"/>
                    <a:gd name="connsiteY42" fmla="*/ 192088 h 311150"/>
                    <a:gd name="connsiteX43" fmla="*/ 269404 w 338138"/>
                    <a:gd name="connsiteY43" fmla="*/ 159316 h 311150"/>
                    <a:gd name="connsiteX44" fmla="*/ 272033 w 338138"/>
                    <a:gd name="connsiteY44" fmla="*/ 158005 h 311150"/>
                    <a:gd name="connsiteX45" fmla="*/ 320675 w 338138"/>
                    <a:gd name="connsiteY45" fmla="*/ 91149 h 311150"/>
                    <a:gd name="connsiteX46" fmla="*/ 235223 w 338138"/>
                    <a:gd name="connsiteY46" fmla="*/ 19050 h 311150"/>
                    <a:gd name="connsiteX47" fmla="*/ 235111 w 338138"/>
                    <a:gd name="connsiteY47" fmla="*/ 0 h 311150"/>
                    <a:gd name="connsiteX48" fmla="*/ 338138 w 338138"/>
                    <a:gd name="connsiteY48" fmla="*/ 90972 h 311150"/>
                    <a:gd name="connsiteX49" fmla="*/ 320967 w 338138"/>
                    <a:gd name="connsiteY49" fmla="*/ 141072 h 311150"/>
                    <a:gd name="connsiteX50" fmla="*/ 280021 w 338138"/>
                    <a:gd name="connsiteY50" fmla="*/ 172715 h 311150"/>
                    <a:gd name="connsiteX51" fmla="*/ 235111 w 338138"/>
                    <a:gd name="connsiteY51" fmla="*/ 220178 h 311150"/>
                    <a:gd name="connsiteX52" fmla="*/ 228507 w 338138"/>
                    <a:gd name="connsiteY52" fmla="*/ 222815 h 311150"/>
                    <a:gd name="connsiteX53" fmla="*/ 225865 w 338138"/>
                    <a:gd name="connsiteY53" fmla="*/ 222815 h 311150"/>
                    <a:gd name="connsiteX54" fmla="*/ 220582 w 338138"/>
                    <a:gd name="connsiteY54" fmla="*/ 214905 h 311150"/>
                    <a:gd name="connsiteX55" fmla="*/ 220582 w 338138"/>
                    <a:gd name="connsiteY55" fmla="*/ 181944 h 311150"/>
                    <a:gd name="connsiteX56" fmla="*/ 178315 w 338138"/>
                    <a:gd name="connsiteY56" fmla="*/ 167441 h 311150"/>
                    <a:gd name="connsiteX57" fmla="*/ 178315 w 338138"/>
                    <a:gd name="connsiteY57" fmla="*/ 168760 h 311150"/>
                    <a:gd name="connsiteX58" fmla="*/ 184919 w 338138"/>
                    <a:gd name="connsiteY58" fmla="*/ 191173 h 311150"/>
                    <a:gd name="connsiteX59" fmla="*/ 186240 w 338138"/>
                    <a:gd name="connsiteY59" fmla="*/ 195128 h 311150"/>
                    <a:gd name="connsiteX60" fmla="*/ 184919 w 338138"/>
                    <a:gd name="connsiteY60" fmla="*/ 200402 h 311150"/>
                    <a:gd name="connsiteX61" fmla="*/ 163785 w 338138"/>
                    <a:gd name="connsiteY61" fmla="*/ 204357 h 311150"/>
                    <a:gd name="connsiteX62" fmla="*/ 157181 w 338138"/>
                    <a:gd name="connsiteY62" fmla="*/ 204357 h 311150"/>
                    <a:gd name="connsiteX63" fmla="*/ 206053 w 338138"/>
                    <a:gd name="connsiteY63" fmla="*/ 265005 h 311150"/>
                    <a:gd name="connsiteX64" fmla="*/ 206053 w 338138"/>
                    <a:gd name="connsiteY64" fmla="*/ 305877 h 311150"/>
                    <a:gd name="connsiteX65" fmla="*/ 200769 w 338138"/>
                    <a:gd name="connsiteY65" fmla="*/ 311150 h 311150"/>
                    <a:gd name="connsiteX66" fmla="*/ 5283 w 338138"/>
                    <a:gd name="connsiteY66" fmla="*/ 311150 h 311150"/>
                    <a:gd name="connsiteX67" fmla="*/ 0 w 338138"/>
                    <a:gd name="connsiteY67" fmla="*/ 305877 h 311150"/>
                    <a:gd name="connsiteX68" fmla="*/ 0 w 338138"/>
                    <a:gd name="connsiteY68" fmla="*/ 265005 h 311150"/>
                    <a:gd name="connsiteX69" fmla="*/ 48871 w 338138"/>
                    <a:gd name="connsiteY69" fmla="*/ 204357 h 311150"/>
                    <a:gd name="connsiteX70" fmla="*/ 42267 w 338138"/>
                    <a:gd name="connsiteY70" fmla="*/ 204357 h 311150"/>
                    <a:gd name="connsiteX71" fmla="*/ 21133 w 338138"/>
                    <a:gd name="connsiteY71" fmla="*/ 200402 h 311150"/>
                    <a:gd name="connsiteX72" fmla="*/ 19813 w 338138"/>
                    <a:gd name="connsiteY72" fmla="*/ 195128 h 311150"/>
                    <a:gd name="connsiteX73" fmla="*/ 21133 w 338138"/>
                    <a:gd name="connsiteY73" fmla="*/ 191173 h 311150"/>
                    <a:gd name="connsiteX74" fmla="*/ 27738 w 338138"/>
                    <a:gd name="connsiteY74" fmla="*/ 168760 h 311150"/>
                    <a:gd name="connsiteX75" fmla="*/ 27738 w 338138"/>
                    <a:gd name="connsiteY75" fmla="*/ 139754 h 311150"/>
                    <a:gd name="connsiteX76" fmla="*/ 101705 w 338138"/>
                    <a:gd name="connsiteY76" fmla="*/ 48782 h 311150"/>
                    <a:gd name="connsiteX77" fmla="*/ 104347 w 338138"/>
                    <a:gd name="connsiteY77" fmla="*/ 48782 h 311150"/>
                    <a:gd name="connsiteX78" fmla="*/ 137368 w 338138"/>
                    <a:gd name="connsiteY78" fmla="*/ 59329 h 311150"/>
                    <a:gd name="connsiteX79" fmla="*/ 235111 w 338138"/>
                    <a:gd name="connsiteY79" fmla="*/ 0 h 311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338138" h="311150">
                      <a:moveTo>
                        <a:pt x="109769" y="93663"/>
                      </a:moveTo>
                      <a:cubicBezTo>
                        <a:pt x="107136" y="97643"/>
                        <a:pt x="91339" y="122847"/>
                        <a:pt x="66326" y="122847"/>
                      </a:cubicBezTo>
                      <a:cubicBezTo>
                        <a:pt x="61060" y="122847"/>
                        <a:pt x="57111" y="121521"/>
                        <a:pt x="53161" y="120194"/>
                      </a:cubicBezTo>
                      <a:cubicBezTo>
                        <a:pt x="51845" y="120194"/>
                        <a:pt x="51845" y="121521"/>
                        <a:pt x="51845" y="121521"/>
                      </a:cubicBezTo>
                      <a:cubicBezTo>
                        <a:pt x="49212" y="124174"/>
                        <a:pt x="49212" y="128153"/>
                        <a:pt x="50528" y="132133"/>
                      </a:cubicBezTo>
                      <a:cubicBezTo>
                        <a:pt x="51845" y="137439"/>
                        <a:pt x="55794" y="140092"/>
                        <a:pt x="58427" y="141419"/>
                      </a:cubicBezTo>
                      <a:cubicBezTo>
                        <a:pt x="59744" y="141419"/>
                        <a:pt x="62377" y="142746"/>
                        <a:pt x="62377" y="145399"/>
                      </a:cubicBezTo>
                      <a:cubicBezTo>
                        <a:pt x="68959" y="167950"/>
                        <a:pt x="84756" y="190501"/>
                        <a:pt x="103187" y="190501"/>
                      </a:cubicBezTo>
                      <a:cubicBezTo>
                        <a:pt x="121617" y="190501"/>
                        <a:pt x="137415" y="167950"/>
                        <a:pt x="143997" y="145399"/>
                      </a:cubicBezTo>
                      <a:cubicBezTo>
                        <a:pt x="143997" y="142746"/>
                        <a:pt x="146630" y="141419"/>
                        <a:pt x="147947" y="141419"/>
                      </a:cubicBezTo>
                      <a:cubicBezTo>
                        <a:pt x="150580" y="141419"/>
                        <a:pt x="154529" y="137439"/>
                        <a:pt x="155845" y="132133"/>
                      </a:cubicBezTo>
                      <a:cubicBezTo>
                        <a:pt x="157162" y="128153"/>
                        <a:pt x="157162" y="124174"/>
                        <a:pt x="154529" y="121521"/>
                      </a:cubicBezTo>
                      <a:cubicBezTo>
                        <a:pt x="154529" y="120194"/>
                        <a:pt x="153212" y="120194"/>
                        <a:pt x="153212" y="120194"/>
                      </a:cubicBezTo>
                      <a:cubicBezTo>
                        <a:pt x="153212" y="120194"/>
                        <a:pt x="153212" y="120194"/>
                        <a:pt x="151896" y="120194"/>
                      </a:cubicBezTo>
                      <a:cubicBezTo>
                        <a:pt x="150580" y="121521"/>
                        <a:pt x="149263" y="124174"/>
                        <a:pt x="147947" y="125500"/>
                      </a:cubicBezTo>
                      <a:cubicBezTo>
                        <a:pt x="146630" y="126827"/>
                        <a:pt x="145314" y="128153"/>
                        <a:pt x="143997" y="128153"/>
                      </a:cubicBezTo>
                      <a:cubicBezTo>
                        <a:pt x="142681" y="129480"/>
                        <a:pt x="141364" y="129480"/>
                        <a:pt x="140048" y="129480"/>
                      </a:cubicBezTo>
                      <a:cubicBezTo>
                        <a:pt x="138731" y="129480"/>
                        <a:pt x="137415" y="128153"/>
                        <a:pt x="136098" y="126827"/>
                      </a:cubicBezTo>
                      <a:cubicBezTo>
                        <a:pt x="136098" y="125500"/>
                        <a:pt x="136098" y="124174"/>
                        <a:pt x="134782" y="122847"/>
                      </a:cubicBezTo>
                      <a:cubicBezTo>
                        <a:pt x="133466" y="117541"/>
                        <a:pt x="130833" y="109582"/>
                        <a:pt x="122934" y="102949"/>
                      </a:cubicBezTo>
                      <a:cubicBezTo>
                        <a:pt x="120301" y="98969"/>
                        <a:pt x="115035" y="96316"/>
                        <a:pt x="109769" y="93663"/>
                      </a:cubicBezTo>
                      <a:close/>
                      <a:moveTo>
                        <a:pt x="269081" y="79375"/>
                      </a:moveTo>
                      <a:cubicBezTo>
                        <a:pt x="274780" y="79375"/>
                        <a:pt x="279400" y="84350"/>
                        <a:pt x="279400" y="90488"/>
                      </a:cubicBezTo>
                      <a:cubicBezTo>
                        <a:pt x="279400" y="96626"/>
                        <a:pt x="274780" y="101601"/>
                        <a:pt x="269081" y="101601"/>
                      </a:cubicBezTo>
                      <a:cubicBezTo>
                        <a:pt x="263382" y="101601"/>
                        <a:pt x="258762" y="96626"/>
                        <a:pt x="258762" y="90488"/>
                      </a:cubicBezTo>
                      <a:cubicBezTo>
                        <a:pt x="258762" y="84350"/>
                        <a:pt x="263382" y="79375"/>
                        <a:pt x="269081" y="79375"/>
                      </a:cubicBezTo>
                      <a:close/>
                      <a:moveTo>
                        <a:pt x="234950" y="79375"/>
                      </a:moveTo>
                      <a:cubicBezTo>
                        <a:pt x="241088" y="79375"/>
                        <a:pt x="246063" y="84350"/>
                        <a:pt x="246063" y="90488"/>
                      </a:cubicBezTo>
                      <a:cubicBezTo>
                        <a:pt x="246063" y="96626"/>
                        <a:pt x="241088" y="101601"/>
                        <a:pt x="234950" y="101601"/>
                      </a:cubicBezTo>
                      <a:cubicBezTo>
                        <a:pt x="228812" y="101601"/>
                        <a:pt x="223837" y="96626"/>
                        <a:pt x="223837" y="90488"/>
                      </a:cubicBezTo>
                      <a:cubicBezTo>
                        <a:pt x="223837" y="84350"/>
                        <a:pt x="228812" y="79375"/>
                        <a:pt x="234950" y="79375"/>
                      </a:cubicBezTo>
                      <a:close/>
                      <a:moveTo>
                        <a:pt x="199231" y="79375"/>
                      </a:moveTo>
                      <a:cubicBezTo>
                        <a:pt x="204930" y="79375"/>
                        <a:pt x="209550" y="84350"/>
                        <a:pt x="209550" y="90488"/>
                      </a:cubicBezTo>
                      <a:cubicBezTo>
                        <a:pt x="209550" y="96626"/>
                        <a:pt x="204930" y="101601"/>
                        <a:pt x="199231" y="101601"/>
                      </a:cubicBezTo>
                      <a:cubicBezTo>
                        <a:pt x="193532" y="101601"/>
                        <a:pt x="188912" y="96626"/>
                        <a:pt x="188912" y="90488"/>
                      </a:cubicBezTo>
                      <a:cubicBezTo>
                        <a:pt x="188912" y="84350"/>
                        <a:pt x="193532" y="79375"/>
                        <a:pt x="199231" y="79375"/>
                      </a:cubicBezTo>
                      <a:close/>
                      <a:moveTo>
                        <a:pt x="235223" y="19050"/>
                      </a:moveTo>
                      <a:cubicBezTo>
                        <a:pt x="195783" y="19050"/>
                        <a:pt x="161602" y="41335"/>
                        <a:pt x="152400" y="72796"/>
                      </a:cubicBezTo>
                      <a:cubicBezTo>
                        <a:pt x="165546" y="88528"/>
                        <a:pt x="176064" y="112124"/>
                        <a:pt x="178693" y="139652"/>
                      </a:cubicBezTo>
                      <a:cubicBezTo>
                        <a:pt x="178693" y="142274"/>
                        <a:pt x="178693" y="144896"/>
                        <a:pt x="178693" y="147518"/>
                      </a:cubicBezTo>
                      <a:cubicBezTo>
                        <a:pt x="193154" y="156694"/>
                        <a:pt x="210244" y="163249"/>
                        <a:pt x="229964" y="164559"/>
                      </a:cubicBezTo>
                      <a:cubicBezTo>
                        <a:pt x="233908" y="164559"/>
                        <a:pt x="237852" y="168492"/>
                        <a:pt x="237852" y="173736"/>
                      </a:cubicBezTo>
                      <a:cubicBezTo>
                        <a:pt x="237852" y="173736"/>
                        <a:pt x="237852" y="173736"/>
                        <a:pt x="237852" y="192088"/>
                      </a:cubicBezTo>
                      <a:cubicBezTo>
                        <a:pt x="237852" y="192088"/>
                        <a:pt x="237852" y="192088"/>
                        <a:pt x="269404" y="159316"/>
                      </a:cubicBezTo>
                      <a:cubicBezTo>
                        <a:pt x="269404" y="158005"/>
                        <a:pt x="270718" y="158005"/>
                        <a:pt x="272033" y="158005"/>
                      </a:cubicBezTo>
                      <a:cubicBezTo>
                        <a:pt x="300955" y="144896"/>
                        <a:pt x="320675" y="119989"/>
                        <a:pt x="320675" y="91149"/>
                      </a:cubicBezTo>
                      <a:cubicBezTo>
                        <a:pt x="320675" y="51822"/>
                        <a:pt x="282550" y="19050"/>
                        <a:pt x="235223" y="19050"/>
                      </a:cubicBezTo>
                      <a:close/>
                      <a:moveTo>
                        <a:pt x="235111" y="0"/>
                      </a:moveTo>
                      <a:cubicBezTo>
                        <a:pt x="291908" y="0"/>
                        <a:pt x="338138" y="40871"/>
                        <a:pt x="338138" y="90972"/>
                      </a:cubicBezTo>
                      <a:cubicBezTo>
                        <a:pt x="338138" y="109430"/>
                        <a:pt x="332855" y="126570"/>
                        <a:pt x="320967" y="141072"/>
                      </a:cubicBezTo>
                      <a:cubicBezTo>
                        <a:pt x="311721" y="154257"/>
                        <a:pt x="297192" y="166123"/>
                        <a:pt x="280021" y="172715"/>
                      </a:cubicBezTo>
                      <a:cubicBezTo>
                        <a:pt x="280021" y="172715"/>
                        <a:pt x="280021" y="172715"/>
                        <a:pt x="235111" y="220178"/>
                      </a:cubicBezTo>
                      <a:cubicBezTo>
                        <a:pt x="233791" y="222815"/>
                        <a:pt x="231149" y="222815"/>
                        <a:pt x="228507" y="222815"/>
                      </a:cubicBezTo>
                      <a:cubicBezTo>
                        <a:pt x="228507" y="222815"/>
                        <a:pt x="227186" y="222815"/>
                        <a:pt x="225865" y="222815"/>
                      </a:cubicBezTo>
                      <a:cubicBezTo>
                        <a:pt x="221903" y="221497"/>
                        <a:pt x="220582" y="218860"/>
                        <a:pt x="220582" y="214905"/>
                      </a:cubicBezTo>
                      <a:cubicBezTo>
                        <a:pt x="220582" y="214905"/>
                        <a:pt x="220582" y="214905"/>
                        <a:pt x="220582" y="181944"/>
                      </a:cubicBezTo>
                      <a:cubicBezTo>
                        <a:pt x="204732" y="179307"/>
                        <a:pt x="190202" y="175352"/>
                        <a:pt x="178315" y="167441"/>
                      </a:cubicBezTo>
                      <a:cubicBezTo>
                        <a:pt x="178315" y="168760"/>
                        <a:pt x="178315" y="168760"/>
                        <a:pt x="178315" y="168760"/>
                      </a:cubicBezTo>
                      <a:cubicBezTo>
                        <a:pt x="176994" y="181944"/>
                        <a:pt x="176994" y="185899"/>
                        <a:pt x="184919" y="191173"/>
                      </a:cubicBezTo>
                      <a:cubicBezTo>
                        <a:pt x="186240" y="192491"/>
                        <a:pt x="186240" y="193810"/>
                        <a:pt x="186240" y="195128"/>
                      </a:cubicBezTo>
                      <a:cubicBezTo>
                        <a:pt x="186240" y="197765"/>
                        <a:pt x="186240" y="199084"/>
                        <a:pt x="184919" y="200402"/>
                      </a:cubicBezTo>
                      <a:cubicBezTo>
                        <a:pt x="180957" y="203039"/>
                        <a:pt x="173031" y="204357"/>
                        <a:pt x="163785" y="204357"/>
                      </a:cubicBezTo>
                      <a:cubicBezTo>
                        <a:pt x="162465" y="204357"/>
                        <a:pt x="159823" y="204357"/>
                        <a:pt x="157181" y="204357"/>
                      </a:cubicBezTo>
                      <a:cubicBezTo>
                        <a:pt x="173031" y="213586"/>
                        <a:pt x="206053" y="233363"/>
                        <a:pt x="206053" y="265005"/>
                      </a:cubicBezTo>
                      <a:cubicBezTo>
                        <a:pt x="206053" y="265005"/>
                        <a:pt x="206053" y="265005"/>
                        <a:pt x="206053" y="305877"/>
                      </a:cubicBezTo>
                      <a:cubicBezTo>
                        <a:pt x="206053" y="308513"/>
                        <a:pt x="203411" y="311150"/>
                        <a:pt x="200769" y="311150"/>
                      </a:cubicBezTo>
                      <a:cubicBezTo>
                        <a:pt x="200769" y="311150"/>
                        <a:pt x="200769" y="311150"/>
                        <a:pt x="5283" y="311150"/>
                      </a:cubicBezTo>
                      <a:cubicBezTo>
                        <a:pt x="2642" y="311150"/>
                        <a:pt x="0" y="308513"/>
                        <a:pt x="0" y="305877"/>
                      </a:cubicBezTo>
                      <a:cubicBezTo>
                        <a:pt x="0" y="305877"/>
                        <a:pt x="0" y="305877"/>
                        <a:pt x="0" y="265005"/>
                      </a:cubicBezTo>
                      <a:cubicBezTo>
                        <a:pt x="0" y="233363"/>
                        <a:pt x="33021" y="213586"/>
                        <a:pt x="48871" y="204357"/>
                      </a:cubicBezTo>
                      <a:cubicBezTo>
                        <a:pt x="46230" y="204357"/>
                        <a:pt x="44909" y="204357"/>
                        <a:pt x="42267" y="204357"/>
                      </a:cubicBezTo>
                      <a:cubicBezTo>
                        <a:pt x="33021" y="204357"/>
                        <a:pt x="25096" y="203039"/>
                        <a:pt x="21133" y="200402"/>
                      </a:cubicBezTo>
                      <a:cubicBezTo>
                        <a:pt x="19813" y="199084"/>
                        <a:pt x="19813" y="197765"/>
                        <a:pt x="19813" y="195128"/>
                      </a:cubicBezTo>
                      <a:cubicBezTo>
                        <a:pt x="19813" y="193810"/>
                        <a:pt x="19813" y="192491"/>
                        <a:pt x="21133" y="191173"/>
                      </a:cubicBezTo>
                      <a:cubicBezTo>
                        <a:pt x="29059" y="185899"/>
                        <a:pt x="29059" y="181944"/>
                        <a:pt x="27738" y="168760"/>
                      </a:cubicBezTo>
                      <a:cubicBezTo>
                        <a:pt x="27738" y="162167"/>
                        <a:pt x="26417" y="152938"/>
                        <a:pt x="27738" y="139754"/>
                      </a:cubicBezTo>
                      <a:cubicBezTo>
                        <a:pt x="33021" y="87017"/>
                        <a:pt x="63401" y="50100"/>
                        <a:pt x="101705" y="48782"/>
                      </a:cubicBezTo>
                      <a:cubicBezTo>
                        <a:pt x="101705" y="48782"/>
                        <a:pt x="101705" y="48782"/>
                        <a:pt x="104347" y="48782"/>
                      </a:cubicBezTo>
                      <a:cubicBezTo>
                        <a:pt x="116235" y="50100"/>
                        <a:pt x="128122" y="52737"/>
                        <a:pt x="137368" y="59329"/>
                      </a:cubicBezTo>
                      <a:cubicBezTo>
                        <a:pt x="151898" y="25050"/>
                        <a:pt x="190202" y="0"/>
                        <a:pt x="2351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任意多边形: 形状 87">
                  <a:extLst>
                    <a:ext uri="{FF2B5EF4-FFF2-40B4-BE49-F238E27FC236}">
                      <a16:creationId xmlns:a16="http://schemas.microsoft.com/office/drawing/2014/main" id="{EF3244F8-B301-4B3D-8857-37A992234F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239" y="3177"/>
                  <a:ext cx="120649" cy="180974"/>
                </a:xfrm>
                <a:custGeom>
                  <a:avLst/>
                  <a:gdLst>
                    <a:gd name="T0" fmla="*/ 16 w 32"/>
                    <a:gd name="T1" fmla="*/ 48 h 48"/>
                    <a:gd name="T2" fmla="*/ 16 w 32"/>
                    <a:gd name="T3" fmla="*/ 48 h 48"/>
                    <a:gd name="T4" fmla="*/ 16 w 32"/>
                    <a:gd name="T5" fmla="*/ 48 h 48"/>
                    <a:gd name="T6" fmla="*/ 16 w 32"/>
                    <a:gd name="T7" fmla="*/ 48 h 48"/>
                    <a:gd name="T8" fmla="*/ 16 w 32"/>
                    <a:gd name="T9" fmla="*/ 48 h 48"/>
                    <a:gd name="T10" fmla="*/ 32 w 32"/>
                    <a:gd name="T11" fmla="*/ 32 h 48"/>
                    <a:gd name="T12" fmla="*/ 16 w 32"/>
                    <a:gd name="T13" fmla="*/ 0 h 48"/>
                    <a:gd name="T14" fmla="*/ 16 w 32"/>
                    <a:gd name="T15" fmla="*/ 0 h 48"/>
                    <a:gd name="T16" fmla="*/ 16 w 32"/>
                    <a:gd name="T17" fmla="*/ 0 h 48"/>
                    <a:gd name="T18" fmla="*/ 16 w 32"/>
                    <a:gd name="T19" fmla="*/ 0 h 48"/>
                    <a:gd name="T20" fmla="*/ 16 w 32"/>
                    <a:gd name="T21" fmla="*/ 0 h 48"/>
                    <a:gd name="T22" fmla="*/ 0 w 32"/>
                    <a:gd name="T23" fmla="*/ 32 h 48"/>
                    <a:gd name="T24" fmla="*/ 16 w 32"/>
                    <a:gd name="T25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2" h="48">
                      <a:moveTo>
                        <a:pt x="16" y="48"/>
                      </a:move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23" y="48"/>
                        <a:pt x="32" y="43"/>
                        <a:pt x="32" y="32"/>
                      </a:cubicBezTo>
                      <a:cubicBezTo>
                        <a:pt x="32" y="15"/>
                        <a:pt x="17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4" y="0"/>
                        <a:pt x="0" y="15"/>
                        <a:pt x="0" y="32"/>
                      </a:cubicBezTo>
                      <a:cubicBezTo>
                        <a:pt x="0" y="43"/>
                        <a:pt x="9" y="48"/>
                        <a:pt x="16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任意多边形: 形状 88">
                  <a:extLst>
                    <a:ext uri="{FF2B5EF4-FFF2-40B4-BE49-F238E27FC236}">
                      <a16:creationId xmlns:a16="http://schemas.microsoft.com/office/drawing/2014/main" id="{8DEB6E77-D731-422C-8969-4A14713BDD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4" y="501649"/>
                  <a:ext cx="182563" cy="120648"/>
                </a:xfrm>
                <a:custGeom>
                  <a:avLst/>
                  <a:gdLst>
                    <a:gd name="T0" fmla="*/ 48 w 48"/>
                    <a:gd name="T1" fmla="*/ 16 h 32"/>
                    <a:gd name="T2" fmla="*/ 48 w 48"/>
                    <a:gd name="T3" fmla="*/ 16 h 32"/>
                    <a:gd name="T4" fmla="*/ 48 w 48"/>
                    <a:gd name="T5" fmla="*/ 16 h 32"/>
                    <a:gd name="T6" fmla="*/ 48 w 48"/>
                    <a:gd name="T7" fmla="*/ 16 h 32"/>
                    <a:gd name="T8" fmla="*/ 48 w 48"/>
                    <a:gd name="T9" fmla="*/ 16 h 32"/>
                    <a:gd name="T10" fmla="*/ 32 w 48"/>
                    <a:gd name="T11" fmla="*/ 0 h 32"/>
                    <a:gd name="T12" fmla="*/ 0 w 48"/>
                    <a:gd name="T13" fmla="*/ 16 h 32"/>
                    <a:gd name="T14" fmla="*/ 0 w 48"/>
                    <a:gd name="T15" fmla="*/ 16 h 32"/>
                    <a:gd name="T16" fmla="*/ 0 w 48"/>
                    <a:gd name="T17" fmla="*/ 16 h 32"/>
                    <a:gd name="T18" fmla="*/ 0 w 48"/>
                    <a:gd name="T19" fmla="*/ 16 h 32"/>
                    <a:gd name="T20" fmla="*/ 0 w 48"/>
                    <a:gd name="T21" fmla="*/ 16 h 32"/>
                    <a:gd name="T22" fmla="*/ 32 w 48"/>
                    <a:gd name="T23" fmla="*/ 32 h 32"/>
                    <a:gd name="T24" fmla="*/ 48 w 48"/>
                    <a:gd name="T25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8" h="32">
                      <a:moveTo>
                        <a:pt x="48" y="16"/>
                      </a:move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9"/>
                        <a:pt x="43" y="0"/>
                        <a:pt x="32" y="0"/>
                      </a:cubicBezTo>
                      <a:cubicBezTo>
                        <a:pt x="15" y="0"/>
                        <a:pt x="0" y="14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15" y="32"/>
                        <a:pt x="32" y="32"/>
                      </a:cubicBezTo>
                      <a:cubicBezTo>
                        <a:pt x="43" y="32"/>
                        <a:pt x="48" y="23"/>
                        <a:pt x="48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任意多边形: 形状 89">
                  <a:extLst>
                    <a:ext uri="{FF2B5EF4-FFF2-40B4-BE49-F238E27FC236}">
                      <a16:creationId xmlns:a16="http://schemas.microsoft.com/office/drawing/2014/main" id="{A22C31F5-FF97-4AD4-B77E-C214C93F83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8516" y="161926"/>
                  <a:ext cx="161924" cy="161923"/>
                </a:xfrm>
                <a:custGeom>
                  <a:avLst/>
                  <a:gdLst>
                    <a:gd name="T0" fmla="*/ 9 w 43"/>
                    <a:gd name="T1" fmla="*/ 35 h 43"/>
                    <a:gd name="T2" fmla="*/ 9 w 43"/>
                    <a:gd name="T3" fmla="*/ 35 h 43"/>
                    <a:gd name="T4" fmla="*/ 9 w 43"/>
                    <a:gd name="T5" fmla="*/ 35 h 43"/>
                    <a:gd name="T6" fmla="*/ 9 w 43"/>
                    <a:gd name="T7" fmla="*/ 35 h 43"/>
                    <a:gd name="T8" fmla="*/ 31 w 43"/>
                    <a:gd name="T9" fmla="*/ 35 h 43"/>
                    <a:gd name="T10" fmla="*/ 42 w 43"/>
                    <a:gd name="T11" fmla="*/ 1 h 43"/>
                    <a:gd name="T12" fmla="*/ 42 w 43"/>
                    <a:gd name="T13" fmla="*/ 1 h 43"/>
                    <a:gd name="T14" fmla="*/ 42 w 43"/>
                    <a:gd name="T15" fmla="*/ 1 h 43"/>
                    <a:gd name="T16" fmla="*/ 42 w 43"/>
                    <a:gd name="T17" fmla="*/ 1 h 43"/>
                    <a:gd name="T18" fmla="*/ 42 w 43"/>
                    <a:gd name="T19" fmla="*/ 1 h 43"/>
                    <a:gd name="T20" fmla="*/ 9 w 43"/>
                    <a:gd name="T21" fmla="*/ 12 h 43"/>
                    <a:gd name="T22" fmla="*/ 8 w 43"/>
                    <a:gd name="T23" fmla="*/ 35 h 43"/>
                    <a:gd name="T24" fmla="*/ 9 w 43"/>
                    <a:gd name="T25" fmla="*/ 35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43">
                      <a:moveTo>
                        <a:pt x="9" y="35"/>
                      </a:move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13" y="40"/>
                        <a:pt x="23" y="43"/>
                        <a:pt x="31" y="35"/>
                      </a:cubicBezTo>
                      <a:cubicBezTo>
                        <a:pt x="43" y="23"/>
                        <a:pt x="43" y="3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1" y="0"/>
                        <a:pt x="21" y="0"/>
                        <a:pt x="9" y="12"/>
                      </a:cubicBezTo>
                      <a:cubicBezTo>
                        <a:pt x="0" y="21"/>
                        <a:pt x="4" y="30"/>
                        <a:pt x="8" y="35"/>
                      </a:cubicBezTo>
                      <a:cubicBezTo>
                        <a:pt x="8" y="35"/>
                        <a:pt x="9" y="35"/>
                        <a:pt x="9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任意多边形: 形状 90">
                  <a:extLst>
                    <a:ext uri="{FF2B5EF4-FFF2-40B4-BE49-F238E27FC236}">
                      <a16:creationId xmlns:a16="http://schemas.microsoft.com/office/drawing/2014/main" id="{C0DAA7C0-4E6B-4C6D-B658-7787605748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925" y="161926"/>
                  <a:ext cx="163512" cy="161923"/>
                </a:xfrm>
                <a:custGeom>
                  <a:avLst/>
                  <a:gdLst>
                    <a:gd name="T0" fmla="*/ 35 w 43"/>
                    <a:gd name="T1" fmla="*/ 35 h 43"/>
                    <a:gd name="T2" fmla="*/ 35 w 43"/>
                    <a:gd name="T3" fmla="*/ 35 h 43"/>
                    <a:gd name="T4" fmla="*/ 35 w 43"/>
                    <a:gd name="T5" fmla="*/ 35 h 43"/>
                    <a:gd name="T6" fmla="*/ 35 w 43"/>
                    <a:gd name="T7" fmla="*/ 35 h 43"/>
                    <a:gd name="T8" fmla="*/ 35 w 43"/>
                    <a:gd name="T9" fmla="*/ 35 h 43"/>
                    <a:gd name="T10" fmla="*/ 35 w 43"/>
                    <a:gd name="T11" fmla="*/ 12 h 43"/>
                    <a:gd name="T12" fmla="*/ 1 w 43"/>
                    <a:gd name="T13" fmla="*/ 1 h 43"/>
                    <a:gd name="T14" fmla="*/ 1 w 43"/>
                    <a:gd name="T15" fmla="*/ 1 h 43"/>
                    <a:gd name="T16" fmla="*/ 1 w 43"/>
                    <a:gd name="T17" fmla="*/ 1 h 43"/>
                    <a:gd name="T18" fmla="*/ 1 w 43"/>
                    <a:gd name="T19" fmla="*/ 1 h 43"/>
                    <a:gd name="T20" fmla="*/ 1 w 43"/>
                    <a:gd name="T21" fmla="*/ 1 h 43"/>
                    <a:gd name="T22" fmla="*/ 12 w 43"/>
                    <a:gd name="T23" fmla="*/ 35 h 43"/>
                    <a:gd name="T24" fmla="*/ 35 w 43"/>
                    <a:gd name="T25" fmla="*/ 35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43">
                      <a:moveTo>
                        <a:pt x="35" y="35"/>
                      </a:move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40" y="30"/>
                        <a:pt x="43" y="21"/>
                        <a:pt x="35" y="12"/>
                      </a:cubicBezTo>
                      <a:cubicBezTo>
                        <a:pt x="23" y="0"/>
                        <a:pt x="3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3"/>
                        <a:pt x="0" y="23"/>
                        <a:pt x="12" y="35"/>
                      </a:cubicBezTo>
                      <a:cubicBezTo>
                        <a:pt x="21" y="43"/>
                        <a:pt x="30" y="40"/>
                        <a:pt x="35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任意多边形: 形状 91">
                  <a:extLst>
                    <a:ext uri="{FF2B5EF4-FFF2-40B4-BE49-F238E27FC236}">
                      <a16:creationId xmlns:a16="http://schemas.microsoft.com/office/drawing/2014/main" id="{CDF8A6E2-E0BA-4DAB-BE9D-E9F8E1F53B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377" y="1547811"/>
                  <a:ext cx="120649" cy="238126"/>
                </a:xfrm>
                <a:custGeom>
                  <a:avLst/>
                  <a:gdLst>
                    <a:gd name="T0" fmla="*/ 16 w 32"/>
                    <a:gd name="T1" fmla="*/ 0 h 63"/>
                    <a:gd name="T2" fmla="*/ 0 w 32"/>
                    <a:gd name="T3" fmla="*/ 16 h 63"/>
                    <a:gd name="T4" fmla="*/ 0 w 32"/>
                    <a:gd name="T5" fmla="*/ 47 h 63"/>
                    <a:gd name="T6" fmla="*/ 16 w 32"/>
                    <a:gd name="T7" fmla="*/ 63 h 63"/>
                    <a:gd name="T8" fmla="*/ 32 w 32"/>
                    <a:gd name="T9" fmla="*/ 47 h 63"/>
                    <a:gd name="T10" fmla="*/ 32 w 32"/>
                    <a:gd name="T11" fmla="*/ 16 h 63"/>
                    <a:gd name="T12" fmla="*/ 16 w 32"/>
                    <a:gd name="T13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63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56"/>
                        <a:pt x="7" y="63"/>
                        <a:pt x="16" y="63"/>
                      </a:cubicBezTo>
                      <a:cubicBezTo>
                        <a:pt x="25" y="63"/>
                        <a:pt x="32" y="56"/>
                        <a:pt x="32" y="47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任意多边形: 形状 92">
                  <a:extLst>
                    <a:ext uri="{FF2B5EF4-FFF2-40B4-BE49-F238E27FC236}">
                      <a16:creationId xmlns:a16="http://schemas.microsoft.com/office/drawing/2014/main" id="{A3E22C25-490C-4C11-93AE-4C8F4237A5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913" y="1427163"/>
                  <a:ext cx="120649" cy="241300"/>
                </a:xfrm>
                <a:custGeom>
                  <a:avLst/>
                  <a:gdLst>
                    <a:gd name="T0" fmla="*/ 16 w 32"/>
                    <a:gd name="T1" fmla="*/ 0 h 64"/>
                    <a:gd name="T2" fmla="*/ 0 w 32"/>
                    <a:gd name="T3" fmla="*/ 16 h 64"/>
                    <a:gd name="T4" fmla="*/ 0 w 32"/>
                    <a:gd name="T5" fmla="*/ 48 h 64"/>
                    <a:gd name="T6" fmla="*/ 16 w 32"/>
                    <a:gd name="T7" fmla="*/ 64 h 64"/>
                    <a:gd name="T8" fmla="*/ 32 w 32"/>
                    <a:gd name="T9" fmla="*/ 48 h 64"/>
                    <a:gd name="T10" fmla="*/ 32 w 32"/>
                    <a:gd name="T11" fmla="*/ 16 h 64"/>
                    <a:gd name="T12" fmla="*/ 16 w 32"/>
                    <a:gd name="T13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64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57"/>
                        <a:pt x="7" y="64"/>
                        <a:pt x="16" y="64"/>
                      </a:cubicBezTo>
                      <a:cubicBezTo>
                        <a:pt x="25" y="64"/>
                        <a:pt x="32" y="57"/>
                        <a:pt x="32" y="48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任意多边形: 形状 93">
                  <a:extLst>
                    <a:ext uri="{FF2B5EF4-FFF2-40B4-BE49-F238E27FC236}">
                      <a16:creationId xmlns:a16="http://schemas.microsoft.com/office/drawing/2014/main" id="{D53EA4C2-A627-4A3A-8B5C-78BC891D93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426" y="1427163"/>
                  <a:ext cx="120649" cy="241300"/>
                </a:xfrm>
                <a:custGeom>
                  <a:avLst/>
                  <a:gdLst>
                    <a:gd name="T0" fmla="*/ 16 w 32"/>
                    <a:gd name="T1" fmla="*/ 0 h 64"/>
                    <a:gd name="T2" fmla="*/ 0 w 32"/>
                    <a:gd name="T3" fmla="*/ 16 h 64"/>
                    <a:gd name="T4" fmla="*/ 0 w 32"/>
                    <a:gd name="T5" fmla="*/ 48 h 64"/>
                    <a:gd name="T6" fmla="*/ 16 w 32"/>
                    <a:gd name="T7" fmla="*/ 64 h 64"/>
                    <a:gd name="T8" fmla="*/ 32 w 32"/>
                    <a:gd name="T9" fmla="*/ 48 h 64"/>
                    <a:gd name="T10" fmla="*/ 32 w 32"/>
                    <a:gd name="T11" fmla="*/ 16 h 64"/>
                    <a:gd name="T12" fmla="*/ 16 w 32"/>
                    <a:gd name="T13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64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57"/>
                        <a:pt x="7" y="64"/>
                        <a:pt x="16" y="64"/>
                      </a:cubicBezTo>
                      <a:cubicBezTo>
                        <a:pt x="25" y="64"/>
                        <a:pt x="32" y="57"/>
                        <a:pt x="32" y="48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B5EE4E9-F504-4577-9F69-4E326CDF8A8E}"/>
                  </a:ext>
                </a:extLst>
              </p:cNvPr>
              <p:cNvSpPr/>
              <p:nvPr/>
            </p:nvSpPr>
            <p:spPr>
              <a:xfrm>
                <a:off x="1746308" y="2671319"/>
                <a:ext cx="1094041" cy="1094041"/>
              </a:xfrm>
              <a:prstGeom prst="rect">
                <a:avLst/>
              </a:prstGeom>
              <a:solidFill>
                <a:srgbClr val="2980B9">
                  <a:lumMod val="10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12700" dir="2700000" algn="tl" rotWithShape="0">
                  <a:srgbClr val="4098D4">
                    <a:alpha val="23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04CC1204-7E0B-4E5A-8055-5A4325537B06}"/>
                  </a:ext>
                </a:extLst>
              </p:cNvPr>
              <p:cNvGrpSpPr/>
              <p:nvPr/>
            </p:nvGrpSpPr>
            <p:grpSpPr>
              <a:xfrm>
                <a:off x="2043490" y="3023757"/>
                <a:ext cx="488903" cy="449879"/>
                <a:chOff x="-199131" y="-66510"/>
                <a:chExt cx="1950837" cy="1795133"/>
              </a:xfrm>
              <a:solidFill>
                <a:srgbClr val="FFFFFF"/>
              </a:solidFill>
            </p:grpSpPr>
            <p:sp>
              <p:nvSpPr>
                <p:cNvPr id="93" name="任意多边形: 形状 80">
                  <a:extLst>
                    <a:ext uri="{FF2B5EF4-FFF2-40B4-BE49-F238E27FC236}">
                      <a16:creationId xmlns:a16="http://schemas.microsoft.com/office/drawing/2014/main" id="{F3537E70-07A8-4AEC-8B4D-F5B6B11DE5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889" y="-1"/>
                  <a:ext cx="120649" cy="180974"/>
                </a:xfrm>
                <a:custGeom>
                  <a:avLst/>
                  <a:gdLst>
                    <a:gd name="T0" fmla="*/ 16 w 32"/>
                    <a:gd name="T1" fmla="*/ 48 h 48"/>
                    <a:gd name="T2" fmla="*/ 16 w 32"/>
                    <a:gd name="T3" fmla="*/ 48 h 48"/>
                    <a:gd name="T4" fmla="*/ 16 w 32"/>
                    <a:gd name="T5" fmla="*/ 48 h 48"/>
                    <a:gd name="T6" fmla="*/ 16 w 32"/>
                    <a:gd name="T7" fmla="*/ 48 h 48"/>
                    <a:gd name="T8" fmla="*/ 16 w 32"/>
                    <a:gd name="T9" fmla="*/ 48 h 48"/>
                    <a:gd name="T10" fmla="*/ 32 w 32"/>
                    <a:gd name="T11" fmla="*/ 32 h 48"/>
                    <a:gd name="T12" fmla="*/ 16 w 32"/>
                    <a:gd name="T13" fmla="*/ 0 h 48"/>
                    <a:gd name="T14" fmla="*/ 16 w 32"/>
                    <a:gd name="T15" fmla="*/ 0 h 48"/>
                    <a:gd name="T16" fmla="*/ 16 w 32"/>
                    <a:gd name="T17" fmla="*/ 0 h 48"/>
                    <a:gd name="T18" fmla="*/ 16 w 32"/>
                    <a:gd name="T19" fmla="*/ 0 h 48"/>
                    <a:gd name="T20" fmla="*/ 16 w 32"/>
                    <a:gd name="T21" fmla="*/ 0 h 48"/>
                    <a:gd name="T22" fmla="*/ 0 w 32"/>
                    <a:gd name="T23" fmla="*/ 32 h 48"/>
                    <a:gd name="T24" fmla="*/ 16 w 32"/>
                    <a:gd name="T25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2" h="48">
                      <a:moveTo>
                        <a:pt x="16" y="48"/>
                      </a:move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23" y="48"/>
                        <a:pt x="32" y="44"/>
                        <a:pt x="32" y="32"/>
                      </a:cubicBezTo>
                      <a:cubicBezTo>
                        <a:pt x="32" y="15"/>
                        <a:pt x="18" y="1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4" y="1"/>
                        <a:pt x="0" y="15"/>
                        <a:pt x="0" y="32"/>
                      </a:cubicBezTo>
                      <a:cubicBezTo>
                        <a:pt x="0" y="44"/>
                        <a:pt x="9" y="48"/>
                        <a:pt x="16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任意多边形: 形状 81">
                  <a:extLst>
                    <a:ext uri="{FF2B5EF4-FFF2-40B4-BE49-F238E27FC236}">
                      <a16:creationId xmlns:a16="http://schemas.microsoft.com/office/drawing/2014/main" id="{0F2598A7-01AE-491E-B000-EE1C216415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87" y="498474"/>
                  <a:ext cx="180974" cy="120649"/>
                </a:xfrm>
                <a:custGeom>
                  <a:avLst/>
                  <a:gdLst>
                    <a:gd name="T0" fmla="*/ 48 w 48"/>
                    <a:gd name="T1" fmla="*/ 16 h 32"/>
                    <a:gd name="T2" fmla="*/ 48 w 48"/>
                    <a:gd name="T3" fmla="*/ 16 h 32"/>
                    <a:gd name="T4" fmla="*/ 48 w 48"/>
                    <a:gd name="T5" fmla="*/ 16 h 32"/>
                    <a:gd name="T6" fmla="*/ 48 w 48"/>
                    <a:gd name="T7" fmla="*/ 16 h 32"/>
                    <a:gd name="T8" fmla="*/ 48 w 48"/>
                    <a:gd name="T9" fmla="*/ 16 h 32"/>
                    <a:gd name="T10" fmla="*/ 32 w 48"/>
                    <a:gd name="T11" fmla="*/ 0 h 32"/>
                    <a:gd name="T12" fmla="*/ 0 w 48"/>
                    <a:gd name="T13" fmla="*/ 16 h 32"/>
                    <a:gd name="T14" fmla="*/ 0 w 48"/>
                    <a:gd name="T15" fmla="*/ 16 h 32"/>
                    <a:gd name="T16" fmla="*/ 0 w 48"/>
                    <a:gd name="T17" fmla="*/ 16 h 32"/>
                    <a:gd name="T18" fmla="*/ 0 w 48"/>
                    <a:gd name="T19" fmla="*/ 16 h 32"/>
                    <a:gd name="T20" fmla="*/ 0 w 48"/>
                    <a:gd name="T21" fmla="*/ 16 h 32"/>
                    <a:gd name="T22" fmla="*/ 32 w 48"/>
                    <a:gd name="T23" fmla="*/ 32 h 32"/>
                    <a:gd name="T24" fmla="*/ 48 w 48"/>
                    <a:gd name="T25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8" h="32">
                      <a:moveTo>
                        <a:pt x="48" y="16"/>
                      </a:move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9"/>
                        <a:pt x="44" y="0"/>
                        <a:pt x="32" y="0"/>
                      </a:cubicBezTo>
                      <a:cubicBezTo>
                        <a:pt x="15" y="0"/>
                        <a:pt x="1" y="14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8"/>
                        <a:pt x="15" y="32"/>
                        <a:pt x="32" y="32"/>
                      </a:cubicBezTo>
                      <a:cubicBezTo>
                        <a:pt x="44" y="32"/>
                        <a:pt x="48" y="23"/>
                        <a:pt x="48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任意多边形: 形状 82">
                  <a:extLst>
                    <a:ext uri="{FF2B5EF4-FFF2-40B4-BE49-F238E27FC236}">
                      <a16:creationId xmlns:a16="http://schemas.microsoft.com/office/drawing/2014/main" id="{DD0A854A-6D3A-4FE5-BEA9-53E9710DF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2164" y="161924"/>
                  <a:ext cx="161925" cy="163513"/>
                </a:xfrm>
                <a:custGeom>
                  <a:avLst/>
                  <a:gdLst>
                    <a:gd name="T0" fmla="*/ 9 w 43"/>
                    <a:gd name="T1" fmla="*/ 34 h 43"/>
                    <a:gd name="T2" fmla="*/ 9 w 43"/>
                    <a:gd name="T3" fmla="*/ 34 h 43"/>
                    <a:gd name="T4" fmla="*/ 9 w 43"/>
                    <a:gd name="T5" fmla="*/ 34 h 43"/>
                    <a:gd name="T6" fmla="*/ 9 w 43"/>
                    <a:gd name="T7" fmla="*/ 34 h 43"/>
                    <a:gd name="T8" fmla="*/ 31 w 43"/>
                    <a:gd name="T9" fmla="*/ 34 h 43"/>
                    <a:gd name="T10" fmla="*/ 43 w 43"/>
                    <a:gd name="T11" fmla="*/ 0 h 43"/>
                    <a:gd name="T12" fmla="*/ 43 w 43"/>
                    <a:gd name="T13" fmla="*/ 0 h 43"/>
                    <a:gd name="T14" fmla="*/ 43 w 43"/>
                    <a:gd name="T15" fmla="*/ 0 h 43"/>
                    <a:gd name="T16" fmla="*/ 43 w 43"/>
                    <a:gd name="T17" fmla="*/ 0 h 43"/>
                    <a:gd name="T18" fmla="*/ 43 w 43"/>
                    <a:gd name="T19" fmla="*/ 0 h 43"/>
                    <a:gd name="T20" fmla="*/ 9 w 43"/>
                    <a:gd name="T21" fmla="*/ 12 h 43"/>
                    <a:gd name="T22" fmla="*/ 9 w 43"/>
                    <a:gd name="T23" fmla="*/ 34 h 43"/>
                    <a:gd name="T24" fmla="*/ 9 w 43"/>
                    <a:gd name="T25" fmla="*/ 3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43">
                      <a:moveTo>
                        <a:pt x="9" y="34"/>
                      </a:moveTo>
                      <a:cubicBezTo>
                        <a:pt x="9" y="34"/>
                        <a:pt x="9" y="34"/>
                        <a:pt x="9" y="34"/>
                      </a:cubicBezTo>
                      <a:cubicBezTo>
                        <a:pt x="9" y="34"/>
                        <a:pt x="9" y="34"/>
                        <a:pt x="9" y="34"/>
                      </a:cubicBezTo>
                      <a:cubicBezTo>
                        <a:pt x="9" y="34"/>
                        <a:pt x="9" y="34"/>
                        <a:pt x="9" y="34"/>
                      </a:cubicBezTo>
                      <a:cubicBezTo>
                        <a:pt x="14" y="39"/>
                        <a:pt x="23" y="43"/>
                        <a:pt x="31" y="34"/>
                      </a:cubicBezTo>
                      <a:cubicBezTo>
                        <a:pt x="43" y="22"/>
                        <a:pt x="43" y="2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1" y="0"/>
                        <a:pt x="21" y="0"/>
                        <a:pt x="9" y="12"/>
                      </a:cubicBezTo>
                      <a:cubicBezTo>
                        <a:pt x="0" y="20"/>
                        <a:pt x="4" y="29"/>
                        <a:pt x="9" y="34"/>
                      </a:cubicBezTo>
                      <a:cubicBezTo>
                        <a:pt x="9" y="34"/>
                        <a:pt x="9" y="34"/>
                        <a:pt x="9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任意多边形: 形状 83">
                  <a:extLst>
                    <a:ext uri="{FF2B5EF4-FFF2-40B4-BE49-F238E27FC236}">
                      <a16:creationId xmlns:a16="http://schemas.microsoft.com/office/drawing/2014/main" id="{896408AA-EC9A-4051-B0A3-30D97D295A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338" y="161924"/>
                  <a:ext cx="161925" cy="163513"/>
                </a:xfrm>
                <a:custGeom>
                  <a:avLst/>
                  <a:gdLst>
                    <a:gd name="T0" fmla="*/ 34 w 43"/>
                    <a:gd name="T1" fmla="*/ 34 h 43"/>
                    <a:gd name="T2" fmla="*/ 34 w 43"/>
                    <a:gd name="T3" fmla="*/ 34 h 43"/>
                    <a:gd name="T4" fmla="*/ 34 w 43"/>
                    <a:gd name="T5" fmla="*/ 34 h 43"/>
                    <a:gd name="T6" fmla="*/ 34 w 43"/>
                    <a:gd name="T7" fmla="*/ 34 h 43"/>
                    <a:gd name="T8" fmla="*/ 34 w 43"/>
                    <a:gd name="T9" fmla="*/ 34 h 43"/>
                    <a:gd name="T10" fmla="*/ 34 w 43"/>
                    <a:gd name="T11" fmla="*/ 12 h 43"/>
                    <a:gd name="T12" fmla="*/ 0 w 43"/>
                    <a:gd name="T13" fmla="*/ 0 h 43"/>
                    <a:gd name="T14" fmla="*/ 0 w 43"/>
                    <a:gd name="T15" fmla="*/ 0 h 43"/>
                    <a:gd name="T16" fmla="*/ 0 w 43"/>
                    <a:gd name="T17" fmla="*/ 0 h 43"/>
                    <a:gd name="T18" fmla="*/ 0 w 43"/>
                    <a:gd name="T19" fmla="*/ 0 h 43"/>
                    <a:gd name="T20" fmla="*/ 0 w 43"/>
                    <a:gd name="T21" fmla="*/ 0 h 43"/>
                    <a:gd name="T22" fmla="*/ 12 w 43"/>
                    <a:gd name="T23" fmla="*/ 34 h 43"/>
                    <a:gd name="T24" fmla="*/ 34 w 43"/>
                    <a:gd name="T25" fmla="*/ 3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43">
                      <a:moveTo>
                        <a:pt x="34" y="34"/>
                      </a:moveTo>
                      <a:cubicBezTo>
                        <a:pt x="34" y="34"/>
                        <a:pt x="34" y="34"/>
                        <a:pt x="34" y="34"/>
                      </a:cubicBezTo>
                      <a:cubicBezTo>
                        <a:pt x="34" y="34"/>
                        <a:pt x="34" y="34"/>
                        <a:pt x="34" y="34"/>
                      </a:cubicBezTo>
                      <a:cubicBezTo>
                        <a:pt x="34" y="34"/>
                        <a:pt x="34" y="34"/>
                        <a:pt x="34" y="34"/>
                      </a:cubicBezTo>
                      <a:cubicBezTo>
                        <a:pt x="34" y="34"/>
                        <a:pt x="34" y="34"/>
                        <a:pt x="34" y="34"/>
                      </a:cubicBezTo>
                      <a:cubicBezTo>
                        <a:pt x="39" y="29"/>
                        <a:pt x="43" y="20"/>
                        <a:pt x="34" y="12"/>
                      </a:cubicBezTo>
                      <a:cubicBezTo>
                        <a:pt x="22" y="0"/>
                        <a:pt x="2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2"/>
                        <a:pt x="12" y="34"/>
                      </a:cubicBezTo>
                      <a:cubicBezTo>
                        <a:pt x="20" y="43"/>
                        <a:pt x="29" y="39"/>
                        <a:pt x="34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任意多边形: 形状 84">
                  <a:extLst>
                    <a:ext uri="{FF2B5EF4-FFF2-40B4-BE49-F238E27FC236}">
                      <a16:creationId xmlns:a16="http://schemas.microsoft.com/office/drawing/2014/main" id="{FE6D6C00-0D3E-42A1-8A05-473AACC1D0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9131" y="-66510"/>
                  <a:ext cx="1950837" cy="1795133"/>
                </a:xfrm>
                <a:custGeom>
                  <a:avLst/>
                  <a:gdLst>
                    <a:gd name="connsiteX0" fmla="*/ 109769 w 338138"/>
                    <a:gd name="connsiteY0" fmla="*/ 93663 h 311150"/>
                    <a:gd name="connsiteX1" fmla="*/ 66326 w 338138"/>
                    <a:gd name="connsiteY1" fmla="*/ 122847 h 311150"/>
                    <a:gd name="connsiteX2" fmla="*/ 53161 w 338138"/>
                    <a:gd name="connsiteY2" fmla="*/ 120194 h 311150"/>
                    <a:gd name="connsiteX3" fmla="*/ 51845 w 338138"/>
                    <a:gd name="connsiteY3" fmla="*/ 121521 h 311150"/>
                    <a:gd name="connsiteX4" fmla="*/ 50528 w 338138"/>
                    <a:gd name="connsiteY4" fmla="*/ 132133 h 311150"/>
                    <a:gd name="connsiteX5" fmla="*/ 58427 w 338138"/>
                    <a:gd name="connsiteY5" fmla="*/ 141419 h 311150"/>
                    <a:gd name="connsiteX6" fmla="*/ 62377 w 338138"/>
                    <a:gd name="connsiteY6" fmla="*/ 145399 h 311150"/>
                    <a:gd name="connsiteX7" fmla="*/ 103187 w 338138"/>
                    <a:gd name="connsiteY7" fmla="*/ 190501 h 311150"/>
                    <a:gd name="connsiteX8" fmla="*/ 143997 w 338138"/>
                    <a:gd name="connsiteY8" fmla="*/ 145399 h 311150"/>
                    <a:gd name="connsiteX9" fmla="*/ 147947 w 338138"/>
                    <a:gd name="connsiteY9" fmla="*/ 141419 h 311150"/>
                    <a:gd name="connsiteX10" fmla="*/ 155845 w 338138"/>
                    <a:gd name="connsiteY10" fmla="*/ 132133 h 311150"/>
                    <a:gd name="connsiteX11" fmla="*/ 154529 w 338138"/>
                    <a:gd name="connsiteY11" fmla="*/ 121521 h 311150"/>
                    <a:gd name="connsiteX12" fmla="*/ 153212 w 338138"/>
                    <a:gd name="connsiteY12" fmla="*/ 120194 h 311150"/>
                    <a:gd name="connsiteX13" fmla="*/ 151896 w 338138"/>
                    <a:gd name="connsiteY13" fmla="*/ 120194 h 311150"/>
                    <a:gd name="connsiteX14" fmla="*/ 147947 w 338138"/>
                    <a:gd name="connsiteY14" fmla="*/ 125500 h 311150"/>
                    <a:gd name="connsiteX15" fmla="*/ 143997 w 338138"/>
                    <a:gd name="connsiteY15" fmla="*/ 128153 h 311150"/>
                    <a:gd name="connsiteX16" fmla="*/ 140048 w 338138"/>
                    <a:gd name="connsiteY16" fmla="*/ 129480 h 311150"/>
                    <a:gd name="connsiteX17" fmla="*/ 136098 w 338138"/>
                    <a:gd name="connsiteY17" fmla="*/ 126827 h 311150"/>
                    <a:gd name="connsiteX18" fmla="*/ 134782 w 338138"/>
                    <a:gd name="connsiteY18" fmla="*/ 122847 h 311150"/>
                    <a:gd name="connsiteX19" fmla="*/ 122934 w 338138"/>
                    <a:gd name="connsiteY19" fmla="*/ 102949 h 311150"/>
                    <a:gd name="connsiteX20" fmla="*/ 109769 w 338138"/>
                    <a:gd name="connsiteY20" fmla="*/ 93663 h 311150"/>
                    <a:gd name="connsiteX21" fmla="*/ 269081 w 338138"/>
                    <a:gd name="connsiteY21" fmla="*/ 79375 h 311150"/>
                    <a:gd name="connsiteX22" fmla="*/ 279400 w 338138"/>
                    <a:gd name="connsiteY22" fmla="*/ 90488 h 311150"/>
                    <a:gd name="connsiteX23" fmla="*/ 269081 w 338138"/>
                    <a:gd name="connsiteY23" fmla="*/ 101601 h 311150"/>
                    <a:gd name="connsiteX24" fmla="*/ 258762 w 338138"/>
                    <a:gd name="connsiteY24" fmla="*/ 90488 h 311150"/>
                    <a:gd name="connsiteX25" fmla="*/ 269081 w 338138"/>
                    <a:gd name="connsiteY25" fmla="*/ 79375 h 311150"/>
                    <a:gd name="connsiteX26" fmla="*/ 234950 w 338138"/>
                    <a:gd name="connsiteY26" fmla="*/ 79375 h 311150"/>
                    <a:gd name="connsiteX27" fmla="*/ 246063 w 338138"/>
                    <a:gd name="connsiteY27" fmla="*/ 90488 h 311150"/>
                    <a:gd name="connsiteX28" fmla="*/ 234950 w 338138"/>
                    <a:gd name="connsiteY28" fmla="*/ 101601 h 311150"/>
                    <a:gd name="connsiteX29" fmla="*/ 223837 w 338138"/>
                    <a:gd name="connsiteY29" fmla="*/ 90488 h 311150"/>
                    <a:gd name="connsiteX30" fmla="*/ 234950 w 338138"/>
                    <a:gd name="connsiteY30" fmla="*/ 79375 h 311150"/>
                    <a:gd name="connsiteX31" fmla="*/ 199231 w 338138"/>
                    <a:gd name="connsiteY31" fmla="*/ 79375 h 311150"/>
                    <a:gd name="connsiteX32" fmla="*/ 209550 w 338138"/>
                    <a:gd name="connsiteY32" fmla="*/ 90488 h 311150"/>
                    <a:gd name="connsiteX33" fmla="*/ 199231 w 338138"/>
                    <a:gd name="connsiteY33" fmla="*/ 101601 h 311150"/>
                    <a:gd name="connsiteX34" fmla="*/ 188912 w 338138"/>
                    <a:gd name="connsiteY34" fmla="*/ 90488 h 311150"/>
                    <a:gd name="connsiteX35" fmla="*/ 199231 w 338138"/>
                    <a:gd name="connsiteY35" fmla="*/ 79375 h 311150"/>
                    <a:gd name="connsiteX36" fmla="*/ 235223 w 338138"/>
                    <a:gd name="connsiteY36" fmla="*/ 19050 h 311150"/>
                    <a:gd name="connsiteX37" fmla="*/ 152400 w 338138"/>
                    <a:gd name="connsiteY37" fmla="*/ 72796 h 311150"/>
                    <a:gd name="connsiteX38" fmla="*/ 178693 w 338138"/>
                    <a:gd name="connsiteY38" fmla="*/ 139652 h 311150"/>
                    <a:gd name="connsiteX39" fmla="*/ 178693 w 338138"/>
                    <a:gd name="connsiteY39" fmla="*/ 147518 h 311150"/>
                    <a:gd name="connsiteX40" fmla="*/ 229964 w 338138"/>
                    <a:gd name="connsiteY40" fmla="*/ 164559 h 311150"/>
                    <a:gd name="connsiteX41" fmla="*/ 237852 w 338138"/>
                    <a:gd name="connsiteY41" fmla="*/ 173736 h 311150"/>
                    <a:gd name="connsiteX42" fmla="*/ 237852 w 338138"/>
                    <a:gd name="connsiteY42" fmla="*/ 192088 h 311150"/>
                    <a:gd name="connsiteX43" fmla="*/ 269404 w 338138"/>
                    <a:gd name="connsiteY43" fmla="*/ 159316 h 311150"/>
                    <a:gd name="connsiteX44" fmla="*/ 272033 w 338138"/>
                    <a:gd name="connsiteY44" fmla="*/ 158005 h 311150"/>
                    <a:gd name="connsiteX45" fmla="*/ 320675 w 338138"/>
                    <a:gd name="connsiteY45" fmla="*/ 91149 h 311150"/>
                    <a:gd name="connsiteX46" fmla="*/ 235223 w 338138"/>
                    <a:gd name="connsiteY46" fmla="*/ 19050 h 311150"/>
                    <a:gd name="connsiteX47" fmla="*/ 235111 w 338138"/>
                    <a:gd name="connsiteY47" fmla="*/ 0 h 311150"/>
                    <a:gd name="connsiteX48" fmla="*/ 338138 w 338138"/>
                    <a:gd name="connsiteY48" fmla="*/ 90972 h 311150"/>
                    <a:gd name="connsiteX49" fmla="*/ 320967 w 338138"/>
                    <a:gd name="connsiteY49" fmla="*/ 141072 h 311150"/>
                    <a:gd name="connsiteX50" fmla="*/ 280021 w 338138"/>
                    <a:gd name="connsiteY50" fmla="*/ 172715 h 311150"/>
                    <a:gd name="connsiteX51" fmla="*/ 235111 w 338138"/>
                    <a:gd name="connsiteY51" fmla="*/ 220178 h 311150"/>
                    <a:gd name="connsiteX52" fmla="*/ 228507 w 338138"/>
                    <a:gd name="connsiteY52" fmla="*/ 222815 h 311150"/>
                    <a:gd name="connsiteX53" fmla="*/ 225865 w 338138"/>
                    <a:gd name="connsiteY53" fmla="*/ 222815 h 311150"/>
                    <a:gd name="connsiteX54" fmla="*/ 220582 w 338138"/>
                    <a:gd name="connsiteY54" fmla="*/ 214905 h 311150"/>
                    <a:gd name="connsiteX55" fmla="*/ 220582 w 338138"/>
                    <a:gd name="connsiteY55" fmla="*/ 181944 h 311150"/>
                    <a:gd name="connsiteX56" fmla="*/ 178315 w 338138"/>
                    <a:gd name="connsiteY56" fmla="*/ 167441 h 311150"/>
                    <a:gd name="connsiteX57" fmla="*/ 178315 w 338138"/>
                    <a:gd name="connsiteY57" fmla="*/ 168760 h 311150"/>
                    <a:gd name="connsiteX58" fmla="*/ 184919 w 338138"/>
                    <a:gd name="connsiteY58" fmla="*/ 191173 h 311150"/>
                    <a:gd name="connsiteX59" fmla="*/ 186240 w 338138"/>
                    <a:gd name="connsiteY59" fmla="*/ 195128 h 311150"/>
                    <a:gd name="connsiteX60" fmla="*/ 184919 w 338138"/>
                    <a:gd name="connsiteY60" fmla="*/ 200402 h 311150"/>
                    <a:gd name="connsiteX61" fmla="*/ 163785 w 338138"/>
                    <a:gd name="connsiteY61" fmla="*/ 204357 h 311150"/>
                    <a:gd name="connsiteX62" fmla="*/ 157181 w 338138"/>
                    <a:gd name="connsiteY62" fmla="*/ 204357 h 311150"/>
                    <a:gd name="connsiteX63" fmla="*/ 206053 w 338138"/>
                    <a:gd name="connsiteY63" fmla="*/ 265005 h 311150"/>
                    <a:gd name="connsiteX64" fmla="*/ 206053 w 338138"/>
                    <a:gd name="connsiteY64" fmla="*/ 305877 h 311150"/>
                    <a:gd name="connsiteX65" fmla="*/ 200769 w 338138"/>
                    <a:gd name="connsiteY65" fmla="*/ 311150 h 311150"/>
                    <a:gd name="connsiteX66" fmla="*/ 5283 w 338138"/>
                    <a:gd name="connsiteY66" fmla="*/ 311150 h 311150"/>
                    <a:gd name="connsiteX67" fmla="*/ 0 w 338138"/>
                    <a:gd name="connsiteY67" fmla="*/ 305877 h 311150"/>
                    <a:gd name="connsiteX68" fmla="*/ 0 w 338138"/>
                    <a:gd name="connsiteY68" fmla="*/ 265005 h 311150"/>
                    <a:gd name="connsiteX69" fmla="*/ 48871 w 338138"/>
                    <a:gd name="connsiteY69" fmla="*/ 204357 h 311150"/>
                    <a:gd name="connsiteX70" fmla="*/ 42267 w 338138"/>
                    <a:gd name="connsiteY70" fmla="*/ 204357 h 311150"/>
                    <a:gd name="connsiteX71" fmla="*/ 21133 w 338138"/>
                    <a:gd name="connsiteY71" fmla="*/ 200402 h 311150"/>
                    <a:gd name="connsiteX72" fmla="*/ 19813 w 338138"/>
                    <a:gd name="connsiteY72" fmla="*/ 195128 h 311150"/>
                    <a:gd name="connsiteX73" fmla="*/ 21133 w 338138"/>
                    <a:gd name="connsiteY73" fmla="*/ 191173 h 311150"/>
                    <a:gd name="connsiteX74" fmla="*/ 27738 w 338138"/>
                    <a:gd name="connsiteY74" fmla="*/ 168760 h 311150"/>
                    <a:gd name="connsiteX75" fmla="*/ 27738 w 338138"/>
                    <a:gd name="connsiteY75" fmla="*/ 139754 h 311150"/>
                    <a:gd name="connsiteX76" fmla="*/ 101705 w 338138"/>
                    <a:gd name="connsiteY76" fmla="*/ 48782 h 311150"/>
                    <a:gd name="connsiteX77" fmla="*/ 104347 w 338138"/>
                    <a:gd name="connsiteY77" fmla="*/ 48782 h 311150"/>
                    <a:gd name="connsiteX78" fmla="*/ 137368 w 338138"/>
                    <a:gd name="connsiteY78" fmla="*/ 59329 h 311150"/>
                    <a:gd name="connsiteX79" fmla="*/ 235111 w 338138"/>
                    <a:gd name="connsiteY79" fmla="*/ 0 h 311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338138" h="311150">
                      <a:moveTo>
                        <a:pt x="109769" y="93663"/>
                      </a:moveTo>
                      <a:cubicBezTo>
                        <a:pt x="107136" y="97643"/>
                        <a:pt x="91339" y="122847"/>
                        <a:pt x="66326" y="122847"/>
                      </a:cubicBezTo>
                      <a:cubicBezTo>
                        <a:pt x="61060" y="122847"/>
                        <a:pt x="57111" y="121521"/>
                        <a:pt x="53161" y="120194"/>
                      </a:cubicBezTo>
                      <a:cubicBezTo>
                        <a:pt x="51845" y="120194"/>
                        <a:pt x="51845" y="121521"/>
                        <a:pt x="51845" y="121521"/>
                      </a:cubicBezTo>
                      <a:cubicBezTo>
                        <a:pt x="49212" y="124174"/>
                        <a:pt x="49212" y="128153"/>
                        <a:pt x="50528" y="132133"/>
                      </a:cubicBezTo>
                      <a:cubicBezTo>
                        <a:pt x="51845" y="137439"/>
                        <a:pt x="55794" y="140092"/>
                        <a:pt x="58427" y="141419"/>
                      </a:cubicBezTo>
                      <a:cubicBezTo>
                        <a:pt x="59744" y="141419"/>
                        <a:pt x="62377" y="142746"/>
                        <a:pt x="62377" y="145399"/>
                      </a:cubicBezTo>
                      <a:cubicBezTo>
                        <a:pt x="68959" y="167950"/>
                        <a:pt x="84756" y="190501"/>
                        <a:pt x="103187" y="190501"/>
                      </a:cubicBezTo>
                      <a:cubicBezTo>
                        <a:pt x="121617" y="190501"/>
                        <a:pt x="137415" y="167950"/>
                        <a:pt x="143997" y="145399"/>
                      </a:cubicBezTo>
                      <a:cubicBezTo>
                        <a:pt x="143997" y="142746"/>
                        <a:pt x="146630" y="141419"/>
                        <a:pt x="147947" y="141419"/>
                      </a:cubicBezTo>
                      <a:cubicBezTo>
                        <a:pt x="150580" y="141419"/>
                        <a:pt x="154529" y="137439"/>
                        <a:pt x="155845" y="132133"/>
                      </a:cubicBezTo>
                      <a:cubicBezTo>
                        <a:pt x="157162" y="128153"/>
                        <a:pt x="157162" y="124174"/>
                        <a:pt x="154529" y="121521"/>
                      </a:cubicBezTo>
                      <a:cubicBezTo>
                        <a:pt x="154529" y="120194"/>
                        <a:pt x="153212" y="120194"/>
                        <a:pt x="153212" y="120194"/>
                      </a:cubicBezTo>
                      <a:cubicBezTo>
                        <a:pt x="153212" y="120194"/>
                        <a:pt x="153212" y="120194"/>
                        <a:pt x="151896" y="120194"/>
                      </a:cubicBezTo>
                      <a:cubicBezTo>
                        <a:pt x="150580" y="121521"/>
                        <a:pt x="149263" y="124174"/>
                        <a:pt x="147947" y="125500"/>
                      </a:cubicBezTo>
                      <a:cubicBezTo>
                        <a:pt x="146630" y="126827"/>
                        <a:pt x="145314" y="128153"/>
                        <a:pt x="143997" y="128153"/>
                      </a:cubicBezTo>
                      <a:cubicBezTo>
                        <a:pt x="142681" y="129480"/>
                        <a:pt x="141364" y="129480"/>
                        <a:pt x="140048" y="129480"/>
                      </a:cubicBezTo>
                      <a:cubicBezTo>
                        <a:pt x="138731" y="129480"/>
                        <a:pt x="137415" y="128153"/>
                        <a:pt x="136098" y="126827"/>
                      </a:cubicBezTo>
                      <a:cubicBezTo>
                        <a:pt x="136098" y="125500"/>
                        <a:pt x="136098" y="124174"/>
                        <a:pt x="134782" y="122847"/>
                      </a:cubicBezTo>
                      <a:cubicBezTo>
                        <a:pt x="133466" y="117541"/>
                        <a:pt x="130833" y="109582"/>
                        <a:pt x="122934" y="102949"/>
                      </a:cubicBezTo>
                      <a:cubicBezTo>
                        <a:pt x="120301" y="98969"/>
                        <a:pt x="115035" y="96316"/>
                        <a:pt x="109769" y="93663"/>
                      </a:cubicBezTo>
                      <a:close/>
                      <a:moveTo>
                        <a:pt x="269081" y="79375"/>
                      </a:moveTo>
                      <a:cubicBezTo>
                        <a:pt x="274780" y="79375"/>
                        <a:pt x="279400" y="84350"/>
                        <a:pt x="279400" y="90488"/>
                      </a:cubicBezTo>
                      <a:cubicBezTo>
                        <a:pt x="279400" y="96626"/>
                        <a:pt x="274780" y="101601"/>
                        <a:pt x="269081" y="101601"/>
                      </a:cubicBezTo>
                      <a:cubicBezTo>
                        <a:pt x="263382" y="101601"/>
                        <a:pt x="258762" y="96626"/>
                        <a:pt x="258762" y="90488"/>
                      </a:cubicBezTo>
                      <a:cubicBezTo>
                        <a:pt x="258762" y="84350"/>
                        <a:pt x="263382" y="79375"/>
                        <a:pt x="269081" y="79375"/>
                      </a:cubicBezTo>
                      <a:close/>
                      <a:moveTo>
                        <a:pt x="234950" y="79375"/>
                      </a:moveTo>
                      <a:cubicBezTo>
                        <a:pt x="241088" y="79375"/>
                        <a:pt x="246063" y="84350"/>
                        <a:pt x="246063" y="90488"/>
                      </a:cubicBezTo>
                      <a:cubicBezTo>
                        <a:pt x="246063" y="96626"/>
                        <a:pt x="241088" y="101601"/>
                        <a:pt x="234950" y="101601"/>
                      </a:cubicBezTo>
                      <a:cubicBezTo>
                        <a:pt x="228812" y="101601"/>
                        <a:pt x="223837" y="96626"/>
                        <a:pt x="223837" y="90488"/>
                      </a:cubicBezTo>
                      <a:cubicBezTo>
                        <a:pt x="223837" y="84350"/>
                        <a:pt x="228812" y="79375"/>
                        <a:pt x="234950" y="79375"/>
                      </a:cubicBezTo>
                      <a:close/>
                      <a:moveTo>
                        <a:pt x="199231" y="79375"/>
                      </a:moveTo>
                      <a:cubicBezTo>
                        <a:pt x="204930" y="79375"/>
                        <a:pt x="209550" y="84350"/>
                        <a:pt x="209550" y="90488"/>
                      </a:cubicBezTo>
                      <a:cubicBezTo>
                        <a:pt x="209550" y="96626"/>
                        <a:pt x="204930" y="101601"/>
                        <a:pt x="199231" y="101601"/>
                      </a:cubicBezTo>
                      <a:cubicBezTo>
                        <a:pt x="193532" y="101601"/>
                        <a:pt x="188912" y="96626"/>
                        <a:pt x="188912" y="90488"/>
                      </a:cubicBezTo>
                      <a:cubicBezTo>
                        <a:pt x="188912" y="84350"/>
                        <a:pt x="193532" y="79375"/>
                        <a:pt x="199231" y="79375"/>
                      </a:cubicBezTo>
                      <a:close/>
                      <a:moveTo>
                        <a:pt x="235223" y="19050"/>
                      </a:moveTo>
                      <a:cubicBezTo>
                        <a:pt x="195783" y="19050"/>
                        <a:pt x="161602" y="41335"/>
                        <a:pt x="152400" y="72796"/>
                      </a:cubicBezTo>
                      <a:cubicBezTo>
                        <a:pt x="165546" y="88528"/>
                        <a:pt x="176064" y="112124"/>
                        <a:pt x="178693" y="139652"/>
                      </a:cubicBezTo>
                      <a:cubicBezTo>
                        <a:pt x="178693" y="142274"/>
                        <a:pt x="178693" y="144896"/>
                        <a:pt x="178693" y="147518"/>
                      </a:cubicBezTo>
                      <a:cubicBezTo>
                        <a:pt x="193154" y="156694"/>
                        <a:pt x="210244" y="163249"/>
                        <a:pt x="229964" y="164559"/>
                      </a:cubicBezTo>
                      <a:cubicBezTo>
                        <a:pt x="233908" y="164559"/>
                        <a:pt x="237852" y="168492"/>
                        <a:pt x="237852" y="173736"/>
                      </a:cubicBezTo>
                      <a:cubicBezTo>
                        <a:pt x="237852" y="173736"/>
                        <a:pt x="237852" y="173736"/>
                        <a:pt x="237852" y="192088"/>
                      </a:cubicBezTo>
                      <a:cubicBezTo>
                        <a:pt x="237852" y="192088"/>
                        <a:pt x="237852" y="192088"/>
                        <a:pt x="269404" y="159316"/>
                      </a:cubicBezTo>
                      <a:cubicBezTo>
                        <a:pt x="269404" y="158005"/>
                        <a:pt x="270718" y="158005"/>
                        <a:pt x="272033" y="158005"/>
                      </a:cubicBezTo>
                      <a:cubicBezTo>
                        <a:pt x="300955" y="144896"/>
                        <a:pt x="320675" y="119989"/>
                        <a:pt x="320675" y="91149"/>
                      </a:cubicBezTo>
                      <a:cubicBezTo>
                        <a:pt x="320675" y="51822"/>
                        <a:pt x="282550" y="19050"/>
                        <a:pt x="235223" y="19050"/>
                      </a:cubicBezTo>
                      <a:close/>
                      <a:moveTo>
                        <a:pt x="235111" y="0"/>
                      </a:moveTo>
                      <a:cubicBezTo>
                        <a:pt x="291908" y="0"/>
                        <a:pt x="338138" y="40871"/>
                        <a:pt x="338138" y="90972"/>
                      </a:cubicBezTo>
                      <a:cubicBezTo>
                        <a:pt x="338138" y="109430"/>
                        <a:pt x="332855" y="126570"/>
                        <a:pt x="320967" y="141072"/>
                      </a:cubicBezTo>
                      <a:cubicBezTo>
                        <a:pt x="311721" y="154257"/>
                        <a:pt x="297192" y="166123"/>
                        <a:pt x="280021" y="172715"/>
                      </a:cubicBezTo>
                      <a:cubicBezTo>
                        <a:pt x="280021" y="172715"/>
                        <a:pt x="280021" y="172715"/>
                        <a:pt x="235111" y="220178"/>
                      </a:cubicBezTo>
                      <a:cubicBezTo>
                        <a:pt x="233791" y="222815"/>
                        <a:pt x="231149" y="222815"/>
                        <a:pt x="228507" y="222815"/>
                      </a:cubicBezTo>
                      <a:cubicBezTo>
                        <a:pt x="228507" y="222815"/>
                        <a:pt x="227186" y="222815"/>
                        <a:pt x="225865" y="222815"/>
                      </a:cubicBezTo>
                      <a:cubicBezTo>
                        <a:pt x="221903" y="221497"/>
                        <a:pt x="220582" y="218860"/>
                        <a:pt x="220582" y="214905"/>
                      </a:cubicBezTo>
                      <a:cubicBezTo>
                        <a:pt x="220582" y="214905"/>
                        <a:pt x="220582" y="214905"/>
                        <a:pt x="220582" y="181944"/>
                      </a:cubicBezTo>
                      <a:cubicBezTo>
                        <a:pt x="204732" y="179307"/>
                        <a:pt x="190202" y="175352"/>
                        <a:pt x="178315" y="167441"/>
                      </a:cubicBezTo>
                      <a:cubicBezTo>
                        <a:pt x="178315" y="168760"/>
                        <a:pt x="178315" y="168760"/>
                        <a:pt x="178315" y="168760"/>
                      </a:cubicBezTo>
                      <a:cubicBezTo>
                        <a:pt x="176994" y="181944"/>
                        <a:pt x="176994" y="185899"/>
                        <a:pt x="184919" y="191173"/>
                      </a:cubicBezTo>
                      <a:cubicBezTo>
                        <a:pt x="186240" y="192491"/>
                        <a:pt x="186240" y="193810"/>
                        <a:pt x="186240" y="195128"/>
                      </a:cubicBezTo>
                      <a:cubicBezTo>
                        <a:pt x="186240" y="197765"/>
                        <a:pt x="186240" y="199084"/>
                        <a:pt x="184919" y="200402"/>
                      </a:cubicBezTo>
                      <a:cubicBezTo>
                        <a:pt x="180957" y="203039"/>
                        <a:pt x="173031" y="204357"/>
                        <a:pt x="163785" y="204357"/>
                      </a:cubicBezTo>
                      <a:cubicBezTo>
                        <a:pt x="162465" y="204357"/>
                        <a:pt x="159823" y="204357"/>
                        <a:pt x="157181" y="204357"/>
                      </a:cubicBezTo>
                      <a:cubicBezTo>
                        <a:pt x="173031" y="213586"/>
                        <a:pt x="206053" y="233363"/>
                        <a:pt x="206053" y="265005"/>
                      </a:cubicBezTo>
                      <a:cubicBezTo>
                        <a:pt x="206053" y="265005"/>
                        <a:pt x="206053" y="265005"/>
                        <a:pt x="206053" y="305877"/>
                      </a:cubicBezTo>
                      <a:cubicBezTo>
                        <a:pt x="206053" y="308513"/>
                        <a:pt x="203411" y="311150"/>
                        <a:pt x="200769" y="311150"/>
                      </a:cubicBezTo>
                      <a:cubicBezTo>
                        <a:pt x="200769" y="311150"/>
                        <a:pt x="200769" y="311150"/>
                        <a:pt x="5283" y="311150"/>
                      </a:cubicBezTo>
                      <a:cubicBezTo>
                        <a:pt x="2642" y="311150"/>
                        <a:pt x="0" y="308513"/>
                        <a:pt x="0" y="305877"/>
                      </a:cubicBezTo>
                      <a:cubicBezTo>
                        <a:pt x="0" y="305877"/>
                        <a:pt x="0" y="305877"/>
                        <a:pt x="0" y="265005"/>
                      </a:cubicBezTo>
                      <a:cubicBezTo>
                        <a:pt x="0" y="233363"/>
                        <a:pt x="33021" y="213586"/>
                        <a:pt x="48871" y="204357"/>
                      </a:cubicBezTo>
                      <a:cubicBezTo>
                        <a:pt x="46230" y="204357"/>
                        <a:pt x="44909" y="204357"/>
                        <a:pt x="42267" y="204357"/>
                      </a:cubicBezTo>
                      <a:cubicBezTo>
                        <a:pt x="33021" y="204357"/>
                        <a:pt x="25096" y="203039"/>
                        <a:pt x="21133" y="200402"/>
                      </a:cubicBezTo>
                      <a:cubicBezTo>
                        <a:pt x="19813" y="199084"/>
                        <a:pt x="19813" y="197765"/>
                        <a:pt x="19813" y="195128"/>
                      </a:cubicBezTo>
                      <a:cubicBezTo>
                        <a:pt x="19813" y="193810"/>
                        <a:pt x="19813" y="192491"/>
                        <a:pt x="21133" y="191173"/>
                      </a:cubicBezTo>
                      <a:cubicBezTo>
                        <a:pt x="29059" y="185899"/>
                        <a:pt x="29059" y="181944"/>
                        <a:pt x="27738" y="168760"/>
                      </a:cubicBezTo>
                      <a:cubicBezTo>
                        <a:pt x="27738" y="162167"/>
                        <a:pt x="26417" y="152938"/>
                        <a:pt x="27738" y="139754"/>
                      </a:cubicBezTo>
                      <a:cubicBezTo>
                        <a:pt x="33021" y="87017"/>
                        <a:pt x="63401" y="50100"/>
                        <a:pt x="101705" y="48782"/>
                      </a:cubicBezTo>
                      <a:cubicBezTo>
                        <a:pt x="101705" y="48782"/>
                        <a:pt x="101705" y="48782"/>
                        <a:pt x="104347" y="48782"/>
                      </a:cubicBezTo>
                      <a:cubicBezTo>
                        <a:pt x="116235" y="50100"/>
                        <a:pt x="128122" y="52737"/>
                        <a:pt x="137368" y="59329"/>
                      </a:cubicBezTo>
                      <a:cubicBezTo>
                        <a:pt x="151898" y="25050"/>
                        <a:pt x="190202" y="0"/>
                        <a:pt x="2351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任意多边形: 形状 85">
                  <a:extLst>
                    <a:ext uri="{FF2B5EF4-FFF2-40B4-BE49-F238E27FC236}">
                      <a16:creationId xmlns:a16="http://schemas.microsoft.com/office/drawing/2014/main" id="{16AAC22A-B0F2-4D09-B0F8-4223BD7542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714" y="1292226"/>
                  <a:ext cx="517525" cy="285749"/>
                </a:xfrm>
                <a:custGeom>
                  <a:avLst/>
                  <a:gdLst>
                    <a:gd name="T0" fmla="*/ 128 w 137"/>
                    <a:gd name="T1" fmla="*/ 47 h 76"/>
                    <a:gd name="T2" fmla="*/ 116 w 137"/>
                    <a:gd name="T3" fmla="*/ 38 h 76"/>
                    <a:gd name="T4" fmla="*/ 15 w 137"/>
                    <a:gd name="T5" fmla="*/ 6 h 76"/>
                    <a:gd name="T6" fmla="*/ 1 w 137"/>
                    <a:gd name="T7" fmla="*/ 24 h 76"/>
                    <a:gd name="T8" fmla="*/ 19 w 137"/>
                    <a:gd name="T9" fmla="*/ 38 h 76"/>
                    <a:gd name="T10" fmla="*/ 97 w 137"/>
                    <a:gd name="T11" fmla="*/ 64 h 76"/>
                    <a:gd name="T12" fmla="*/ 110 w 137"/>
                    <a:gd name="T13" fmla="*/ 73 h 76"/>
                    <a:gd name="T14" fmla="*/ 119 w 137"/>
                    <a:gd name="T15" fmla="*/ 76 h 76"/>
                    <a:gd name="T16" fmla="*/ 132 w 137"/>
                    <a:gd name="T17" fmla="*/ 69 h 76"/>
                    <a:gd name="T18" fmla="*/ 128 w 137"/>
                    <a:gd name="T19" fmla="*/ 47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7" h="76">
                      <a:moveTo>
                        <a:pt x="128" y="47"/>
                      </a:moveTo>
                      <a:cubicBezTo>
                        <a:pt x="124" y="44"/>
                        <a:pt x="120" y="41"/>
                        <a:pt x="116" y="38"/>
                      </a:cubicBezTo>
                      <a:cubicBezTo>
                        <a:pt x="85" y="17"/>
                        <a:pt x="61" y="0"/>
                        <a:pt x="15" y="6"/>
                      </a:cubicBezTo>
                      <a:cubicBezTo>
                        <a:pt x="6" y="7"/>
                        <a:pt x="0" y="15"/>
                        <a:pt x="1" y="24"/>
                      </a:cubicBezTo>
                      <a:cubicBezTo>
                        <a:pt x="2" y="33"/>
                        <a:pt x="10" y="39"/>
                        <a:pt x="19" y="38"/>
                      </a:cubicBezTo>
                      <a:cubicBezTo>
                        <a:pt x="53" y="33"/>
                        <a:pt x="69" y="44"/>
                        <a:pt x="97" y="64"/>
                      </a:cubicBezTo>
                      <a:cubicBezTo>
                        <a:pt x="101" y="67"/>
                        <a:pt x="105" y="70"/>
                        <a:pt x="110" y="73"/>
                      </a:cubicBezTo>
                      <a:cubicBezTo>
                        <a:pt x="113" y="75"/>
                        <a:pt x="116" y="76"/>
                        <a:pt x="119" y="76"/>
                      </a:cubicBezTo>
                      <a:cubicBezTo>
                        <a:pt x="124" y="76"/>
                        <a:pt x="129" y="74"/>
                        <a:pt x="132" y="69"/>
                      </a:cubicBezTo>
                      <a:cubicBezTo>
                        <a:pt x="137" y="62"/>
                        <a:pt x="135" y="52"/>
                        <a:pt x="128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425053C6-F9A0-44AD-A83F-79742961CEC0}"/>
                  </a:ext>
                </a:extLst>
              </p:cNvPr>
              <p:cNvSpPr/>
              <p:nvPr/>
            </p:nvSpPr>
            <p:spPr>
              <a:xfrm>
                <a:off x="1742601" y="3862923"/>
                <a:ext cx="1094041" cy="1094041"/>
              </a:xfrm>
              <a:prstGeom prst="rect">
                <a:avLst/>
              </a:prstGeom>
              <a:solidFill>
                <a:srgbClr val="7BB8E1">
                  <a:lumMod val="10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12700" dir="2700000" algn="tl" rotWithShape="0">
                  <a:srgbClr val="4098D4">
                    <a:alpha val="23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8A0A39BD-5F20-4C4E-88BB-966AEBEAA2C1}"/>
                  </a:ext>
                </a:extLst>
              </p:cNvPr>
              <p:cNvGrpSpPr/>
              <p:nvPr/>
            </p:nvGrpSpPr>
            <p:grpSpPr>
              <a:xfrm>
                <a:off x="1987878" y="4155165"/>
                <a:ext cx="604328" cy="556092"/>
                <a:chOff x="-197345" y="-109565"/>
                <a:chExt cx="1940910" cy="1785993"/>
              </a:xfrm>
              <a:solidFill>
                <a:srgbClr val="FFFFFF"/>
              </a:solidFill>
            </p:grpSpPr>
            <p:sp>
              <p:nvSpPr>
                <p:cNvPr id="88" name="任意多边形: 形状 75">
                  <a:extLst>
                    <a:ext uri="{FF2B5EF4-FFF2-40B4-BE49-F238E27FC236}">
                      <a16:creationId xmlns:a16="http://schemas.microsoft.com/office/drawing/2014/main" id="{1A1C4B29-25C4-4C0B-8242-F2481C44C6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7345" y="-109565"/>
                  <a:ext cx="1940910" cy="1785993"/>
                </a:xfrm>
                <a:custGeom>
                  <a:avLst/>
                  <a:gdLst>
                    <a:gd name="connsiteX0" fmla="*/ 109769 w 338138"/>
                    <a:gd name="connsiteY0" fmla="*/ 93663 h 311150"/>
                    <a:gd name="connsiteX1" fmla="*/ 66326 w 338138"/>
                    <a:gd name="connsiteY1" fmla="*/ 122847 h 311150"/>
                    <a:gd name="connsiteX2" fmla="*/ 53161 w 338138"/>
                    <a:gd name="connsiteY2" fmla="*/ 120194 h 311150"/>
                    <a:gd name="connsiteX3" fmla="*/ 51845 w 338138"/>
                    <a:gd name="connsiteY3" fmla="*/ 121521 h 311150"/>
                    <a:gd name="connsiteX4" fmla="*/ 50528 w 338138"/>
                    <a:gd name="connsiteY4" fmla="*/ 132133 h 311150"/>
                    <a:gd name="connsiteX5" fmla="*/ 58427 w 338138"/>
                    <a:gd name="connsiteY5" fmla="*/ 141419 h 311150"/>
                    <a:gd name="connsiteX6" fmla="*/ 62377 w 338138"/>
                    <a:gd name="connsiteY6" fmla="*/ 145399 h 311150"/>
                    <a:gd name="connsiteX7" fmla="*/ 103187 w 338138"/>
                    <a:gd name="connsiteY7" fmla="*/ 190501 h 311150"/>
                    <a:gd name="connsiteX8" fmla="*/ 143997 w 338138"/>
                    <a:gd name="connsiteY8" fmla="*/ 145399 h 311150"/>
                    <a:gd name="connsiteX9" fmla="*/ 147947 w 338138"/>
                    <a:gd name="connsiteY9" fmla="*/ 141419 h 311150"/>
                    <a:gd name="connsiteX10" fmla="*/ 155845 w 338138"/>
                    <a:gd name="connsiteY10" fmla="*/ 132133 h 311150"/>
                    <a:gd name="connsiteX11" fmla="*/ 154529 w 338138"/>
                    <a:gd name="connsiteY11" fmla="*/ 121521 h 311150"/>
                    <a:gd name="connsiteX12" fmla="*/ 153212 w 338138"/>
                    <a:gd name="connsiteY12" fmla="*/ 120194 h 311150"/>
                    <a:gd name="connsiteX13" fmla="*/ 151896 w 338138"/>
                    <a:gd name="connsiteY13" fmla="*/ 120194 h 311150"/>
                    <a:gd name="connsiteX14" fmla="*/ 147947 w 338138"/>
                    <a:gd name="connsiteY14" fmla="*/ 125500 h 311150"/>
                    <a:gd name="connsiteX15" fmla="*/ 143997 w 338138"/>
                    <a:gd name="connsiteY15" fmla="*/ 128153 h 311150"/>
                    <a:gd name="connsiteX16" fmla="*/ 140048 w 338138"/>
                    <a:gd name="connsiteY16" fmla="*/ 129480 h 311150"/>
                    <a:gd name="connsiteX17" fmla="*/ 136098 w 338138"/>
                    <a:gd name="connsiteY17" fmla="*/ 126827 h 311150"/>
                    <a:gd name="connsiteX18" fmla="*/ 134782 w 338138"/>
                    <a:gd name="connsiteY18" fmla="*/ 122847 h 311150"/>
                    <a:gd name="connsiteX19" fmla="*/ 122934 w 338138"/>
                    <a:gd name="connsiteY19" fmla="*/ 102949 h 311150"/>
                    <a:gd name="connsiteX20" fmla="*/ 109769 w 338138"/>
                    <a:gd name="connsiteY20" fmla="*/ 93663 h 311150"/>
                    <a:gd name="connsiteX21" fmla="*/ 269081 w 338138"/>
                    <a:gd name="connsiteY21" fmla="*/ 79375 h 311150"/>
                    <a:gd name="connsiteX22" fmla="*/ 279400 w 338138"/>
                    <a:gd name="connsiteY22" fmla="*/ 90488 h 311150"/>
                    <a:gd name="connsiteX23" fmla="*/ 269081 w 338138"/>
                    <a:gd name="connsiteY23" fmla="*/ 101601 h 311150"/>
                    <a:gd name="connsiteX24" fmla="*/ 258762 w 338138"/>
                    <a:gd name="connsiteY24" fmla="*/ 90488 h 311150"/>
                    <a:gd name="connsiteX25" fmla="*/ 269081 w 338138"/>
                    <a:gd name="connsiteY25" fmla="*/ 79375 h 311150"/>
                    <a:gd name="connsiteX26" fmla="*/ 234950 w 338138"/>
                    <a:gd name="connsiteY26" fmla="*/ 79375 h 311150"/>
                    <a:gd name="connsiteX27" fmla="*/ 246063 w 338138"/>
                    <a:gd name="connsiteY27" fmla="*/ 90488 h 311150"/>
                    <a:gd name="connsiteX28" fmla="*/ 234950 w 338138"/>
                    <a:gd name="connsiteY28" fmla="*/ 101601 h 311150"/>
                    <a:gd name="connsiteX29" fmla="*/ 223837 w 338138"/>
                    <a:gd name="connsiteY29" fmla="*/ 90488 h 311150"/>
                    <a:gd name="connsiteX30" fmla="*/ 234950 w 338138"/>
                    <a:gd name="connsiteY30" fmla="*/ 79375 h 311150"/>
                    <a:gd name="connsiteX31" fmla="*/ 199231 w 338138"/>
                    <a:gd name="connsiteY31" fmla="*/ 79375 h 311150"/>
                    <a:gd name="connsiteX32" fmla="*/ 209550 w 338138"/>
                    <a:gd name="connsiteY32" fmla="*/ 90488 h 311150"/>
                    <a:gd name="connsiteX33" fmla="*/ 199231 w 338138"/>
                    <a:gd name="connsiteY33" fmla="*/ 101601 h 311150"/>
                    <a:gd name="connsiteX34" fmla="*/ 188912 w 338138"/>
                    <a:gd name="connsiteY34" fmla="*/ 90488 h 311150"/>
                    <a:gd name="connsiteX35" fmla="*/ 199231 w 338138"/>
                    <a:gd name="connsiteY35" fmla="*/ 79375 h 311150"/>
                    <a:gd name="connsiteX36" fmla="*/ 235223 w 338138"/>
                    <a:gd name="connsiteY36" fmla="*/ 19050 h 311150"/>
                    <a:gd name="connsiteX37" fmla="*/ 152400 w 338138"/>
                    <a:gd name="connsiteY37" fmla="*/ 72796 h 311150"/>
                    <a:gd name="connsiteX38" fmla="*/ 178693 w 338138"/>
                    <a:gd name="connsiteY38" fmla="*/ 139652 h 311150"/>
                    <a:gd name="connsiteX39" fmla="*/ 178693 w 338138"/>
                    <a:gd name="connsiteY39" fmla="*/ 147518 h 311150"/>
                    <a:gd name="connsiteX40" fmla="*/ 229964 w 338138"/>
                    <a:gd name="connsiteY40" fmla="*/ 164559 h 311150"/>
                    <a:gd name="connsiteX41" fmla="*/ 237852 w 338138"/>
                    <a:gd name="connsiteY41" fmla="*/ 173736 h 311150"/>
                    <a:gd name="connsiteX42" fmla="*/ 237852 w 338138"/>
                    <a:gd name="connsiteY42" fmla="*/ 192088 h 311150"/>
                    <a:gd name="connsiteX43" fmla="*/ 269404 w 338138"/>
                    <a:gd name="connsiteY43" fmla="*/ 159316 h 311150"/>
                    <a:gd name="connsiteX44" fmla="*/ 272033 w 338138"/>
                    <a:gd name="connsiteY44" fmla="*/ 158005 h 311150"/>
                    <a:gd name="connsiteX45" fmla="*/ 320675 w 338138"/>
                    <a:gd name="connsiteY45" fmla="*/ 91149 h 311150"/>
                    <a:gd name="connsiteX46" fmla="*/ 235223 w 338138"/>
                    <a:gd name="connsiteY46" fmla="*/ 19050 h 311150"/>
                    <a:gd name="connsiteX47" fmla="*/ 235111 w 338138"/>
                    <a:gd name="connsiteY47" fmla="*/ 0 h 311150"/>
                    <a:gd name="connsiteX48" fmla="*/ 338138 w 338138"/>
                    <a:gd name="connsiteY48" fmla="*/ 90972 h 311150"/>
                    <a:gd name="connsiteX49" fmla="*/ 320967 w 338138"/>
                    <a:gd name="connsiteY49" fmla="*/ 141072 h 311150"/>
                    <a:gd name="connsiteX50" fmla="*/ 280021 w 338138"/>
                    <a:gd name="connsiteY50" fmla="*/ 172715 h 311150"/>
                    <a:gd name="connsiteX51" fmla="*/ 235111 w 338138"/>
                    <a:gd name="connsiteY51" fmla="*/ 220178 h 311150"/>
                    <a:gd name="connsiteX52" fmla="*/ 228507 w 338138"/>
                    <a:gd name="connsiteY52" fmla="*/ 222815 h 311150"/>
                    <a:gd name="connsiteX53" fmla="*/ 225865 w 338138"/>
                    <a:gd name="connsiteY53" fmla="*/ 222815 h 311150"/>
                    <a:gd name="connsiteX54" fmla="*/ 220582 w 338138"/>
                    <a:gd name="connsiteY54" fmla="*/ 214905 h 311150"/>
                    <a:gd name="connsiteX55" fmla="*/ 220582 w 338138"/>
                    <a:gd name="connsiteY55" fmla="*/ 181944 h 311150"/>
                    <a:gd name="connsiteX56" fmla="*/ 178315 w 338138"/>
                    <a:gd name="connsiteY56" fmla="*/ 167441 h 311150"/>
                    <a:gd name="connsiteX57" fmla="*/ 178315 w 338138"/>
                    <a:gd name="connsiteY57" fmla="*/ 168760 h 311150"/>
                    <a:gd name="connsiteX58" fmla="*/ 184919 w 338138"/>
                    <a:gd name="connsiteY58" fmla="*/ 191173 h 311150"/>
                    <a:gd name="connsiteX59" fmla="*/ 186240 w 338138"/>
                    <a:gd name="connsiteY59" fmla="*/ 195128 h 311150"/>
                    <a:gd name="connsiteX60" fmla="*/ 184919 w 338138"/>
                    <a:gd name="connsiteY60" fmla="*/ 200402 h 311150"/>
                    <a:gd name="connsiteX61" fmla="*/ 163785 w 338138"/>
                    <a:gd name="connsiteY61" fmla="*/ 204357 h 311150"/>
                    <a:gd name="connsiteX62" fmla="*/ 157181 w 338138"/>
                    <a:gd name="connsiteY62" fmla="*/ 204357 h 311150"/>
                    <a:gd name="connsiteX63" fmla="*/ 206053 w 338138"/>
                    <a:gd name="connsiteY63" fmla="*/ 265005 h 311150"/>
                    <a:gd name="connsiteX64" fmla="*/ 206053 w 338138"/>
                    <a:gd name="connsiteY64" fmla="*/ 305877 h 311150"/>
                    <a:gd name="connsiteX65" fmla="*/ 200769 w 338138"/>
                    <a:gd name="connsiteY65" fmla="*/ 311150 h 311150"/>
                    <a:gd name="connsiteX66" fmla="*/ 5283 w 338138"/>
                    <a:gd name="connsiteY66" fmla="*/ 311150 h 311150"/>
                    <a:gd name="connsiteX67" fmla="*/ 0 w 338138"/>
                    <a:gd name="connsiteY67" fmla="*/ 305877 h 311150"/>
                    <a:gd name="connsiteX68" fmla="*/ 0 w 338138"/>
                    <a:gd name="connsiteY68" fmla="*/ 265005 h 311150"/>
                    <a:gd name="connsiteX69" fmla="*/ 48871 w 338138"/>
                    <a:gd name="connsiteY69" fmla="*/ 204357 h 311150"/>
                    <a:gd name="connsiteX70" fmla="*/ 42267 w 338138"/>
                    <a:gd name="connsiteY70" fmla="*/ 204357 h 311150"/>
                    <a:gd name="connsiteX71" fmla="*/ 21133 w 338138"/>
                    <a:gd name="connsiteY71" fmla="*/ 200402 h 311150"/>
                    <a:gd name="connsiteX72" fmla="*/ 19813 w 338138"/>
                    <a:gd name="connsiteY72" fmla="*/ 195128 h 311150"/>
                    <a:gd name="connsiteX73" fmla="*/ 21133 w 338138"/>
                    <a:gd name="connsiteY73" fmla="*/ 191173 h 311150"/>
                    <a:gd name="connsiteX74" fmla="*/ 27738 w 338138"/>
                    <a:gd name="connsiteY74" fmla="*/ 168760 h 311150"/>
                    <a:gd name="connsiteX75" fmla="*/ 27738 w 338138"/>
                    <a:gd name="connsiteY75" fmla="*/ 139754 h 311150"/>
                    <a:gd name="connsiteX76" fmla="*/ 101705 w 338138"/>
                    <a:gd name="connsiteY76" fmla="*/ 48782 h 311150"/>
                    <a:gd name="connsiteX77" fmla="*/ 104347 w 338138"/>
                    <a:gd name="connsiteY77" fmla="*/ 48782 h 311150"/>
                    <a:gd name="connsiteX78" fmla="*/ 137368 w 338138"/>
                    <a:gd name="connsiteY78" fmla="*/ 59329 h 311150"/>
                    <a:gd name="connsiteX79" fmla="*/ 235111 w 338138"/>
                    <a:gd name="connsiteY79" fmla="*/ 0 h 311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</a:cxnLst>
                  <a:rect l="l" t="t" r="r" b="b"/>
                  <a:pathLst>
                    <a:path w="338138" h="311150">
                      <a:moveTo>
                        <a:pt x="109769" y="93663"/>
                      </a:moveTo>
                      <a:cubicBezTo>
                        <a:pt x="107136" y="97643"/>
                        <a:pt x="91339" y="122847"/>
                        <a:pt x="66326" y="122847"/>
                      </a:cubicBezTo>
                      <a:cubicBezTo>
                        <a:pt x="61060" y="122847"/>
                        <a:pt x="57111" y="121521"/>
                        <a:pt x="53161" y="120194"/>
                      </a:cubicBezTo>
                      <a:cubicBezTo>
                        <a:pt x="51845" y="120194"/>
                        <a:pt x="51845" y="121521"/>
                        <a:pt x="51845" y="121521"/>
                      </a:cubicBezTo>
                      <a:cubicBezTo>
                        <a:pt x="49212" y="124174"/>
                        <a:pt x="49212" y="128153"/>
                        <a:pt x="50528" y="132133"/>
                      </a:cubicBezTo>
                      <a:cubicBezTo>
                        <a:pt x="51845" y="137439"/>
                        <a:pt x="55794" y="140092"/>
                        <a:pt x="58427" y="141419"/>
                      </a:cubicBezTo>
                      <a:cubicBezTo>
                        <a:pt x="59744" y="141419"/>
                        <a:pt x="62377" y="142746"/>
                        <a:pt x="62377" y="145399"/>
                      </a:cubicBezTo>
                      <a:cubicBezTo>
                        <a:pt x="68959" y="167950"/>
                        <a:pt x="84756" y="190501"/>
                        <a:pt x="103187" y="190501"/>
                      </a:cubicBezTo>
                      <a:cubicBezTo>
                        <a:pt x="121617" y="190501"/>
                        <a:pt x="137415" y="167950"/>
                        <a:pt x="143997" y="145399"/>
                      </a:cubicBezTo>
                      <a:cubicBezTo>
                        <a:pt x="143997" y="142746"/>
                        <a:pt x="146630" y="141419"/>
                        <a:pt x="147947" y="141419"/>
                      </a:cubicBezTo>
                      <a:cubicBezTo>
                        <a:pt x="150580" y="141419"/>
                        <a:pt x="154529" y="137439"/>
                        <a:pt x="155845" y="132133"/>
                      </a:cubicBezTo>
                      <a:cubicBezTo>
                        <a:pt x="157162" y="128153"/>
                        <a:pt x="157162" y="124174"/>
                        <a:pt x="154529" y="121521"/>
                      </a:cubicBezTo>
                      <a:cubicBezTo>
                        <a:pt x="154529" y="120194"/>
                        <a:pt x="153212" y="120194"/>
                        <a:pt x="153212" y="120194"/>
                      </a:cubicBezTo>
                      <a:cubicBezTo>
                        <a:pt x="153212" y="120194"/>
                        <a:pt x="153212" y="120194"/>
                        <a:pt x="151896" y="120194"/>
                      </a:cubicBezTo>
                      <a:cubicBezTo>
                        <a:pt x="150580" y="121521"/>
                        <a:pt x="149263" y="124174"/>
                        <a:pt x="147947" y="125500"/>
                      </a:cubicBezTo>
                      <a:cubicBezTo>
                        <a:pt x="146630" y="126827"/>
                        <a:pt x="145314" y="128153"/>
                        <a:pt x="143997" y="128153"/>
                      </a:cubicBezTo>
                      <a:cubicBezTo>
                        <a:pt x="142681" y="129480"/>
                        <a:pt x="141364" y="129480"/>
                        <a:pt x="140048" y="129480"/>
                      </a:cubicBezTo>
                      <a:cubicBezTo>
                        <a:pt x="138731" y="129480"/>
                        <a:pt x="137415" y="128153"/>
                        <a:pt x="136098" y="126827"/>
                      </a:cubicBezTo>
                      <a:cubicBezTo>
                        <a:pt x="136098" y="125500"/>
                        <a:pt x="136098" y="124174"/>
                        <a:pt x="134782" y="122847"/>
                      </a:cubicBezTo>
                      <a:cubicBezTo>
                        <a:pt x="133466" y="117541"/>
                        <a:pt x="130833" y="109582"/>
                        <a:pt x="122934" y="102949"/>
                      </a:cubicBezTo>
                      <a:cubicBezTo>
                        <a:pt x="120301" y="98969"/>
                        <a:pt x="115035" y="96316"/>
                        <a:pt x="109769" y="93663"/>
                      </a:cubicBezTo>
                      <a:close/>
                      <a:moveTo>
                        <a:pt x="269081" y="79375"/>
                      </a:moveTo>
                      <a:cubicBezTo>
                        <a:pt x="274780" y="79375"/>
                        <a:pt x="279400" y="84350"/>
                        <a:pt x="279400" y="90488"/>
                      </a:cubicBezTo>
                      <a:cubicBezTo>
                        <a:pt x="279400" y="96626"/>
                        <a:pt x="274780" y="101601"/>
                        <a:pt x="269081" y="101601"/>
                      </a:cubicBezTo>
                      <a:cubicBezTo>
                        <a:pt x="263382" y="101601"/>
                        <a:pt x="258762" y="96626"/>
                        <a:pt x="258762" y="90488"/>
                      </a:cubicBezTo>
                      <a:cubicBezTo>
                        <a:pt x="258762" y="84350"/>
                        <a:pt x="263382" y="79375"/>
                        <a:pt x="269081" y="79375"/>
                      </a:cubicBezTo>
                      <a:close/>
                      <a:moveTo>
                        <a:pt x="234950" y="79375"/>
                      </a:moveTo>
                      <a:cubicBezTo>
                        <a:pt x="241088" y="79375"/>
                        <a:pt x="246063" y="84350"/>
                        <a:pt x="246063" y="90488"/>
                      </a:cubicBezTo>
                      <a:cubicBezTo>
                        <a:pt x="246063" y="96626"/>
                        <a:pt x="241088" y="101601"/>
                        <a:pt x="234950" y="101601"/>
                      </a:cubicBezTo>
                      <a:cubicBezTo>
                        <a:pt x="228812" y="101601"/>
                        <a:pt x="223837" y="96626"/>
                        <a:pt x="223837" y="90488"/>
                      </a:cubicBezTo>
                      <a:cubicBezTo>
                        <a:pt x="223837" y="84350"/>
                        <a:pt x="228812" y="79375"/>
                        <a:pt x="234950" y="79375"/>
                      </a:cubicBezTo>
                      <a:close/>
                      <a:moveTo>
                        <a:pt x="199231" y="79375"/>
                      </a:moveTo>
                      <a:cubicBezTo>
                        <a:pt x="204930" y="79375"/>
                        <a:pt x="209550" y="84350"/>
                        <a:pt x="209550" y="90488"/>
                      </a:cubicBezTo>
                      <a:cubicBezTo>
                        <a:pt x="209550" y="96626"/>
                        <a:pt x="204930" y="101601"/>
                        <a:pt x="199231" y="101601"/>
                      </a:cubicBezTo>
                      <a:cubicBezTo>
                        <a:pt x="193532" y="101601"/>
                        <a:pt x="188912" y="96626"/>
                        <a:pt x="188912" y="90488"/>
                      </a:cubicBezTo>
                      <a:cubicBezTo>
                        <a:pt x="188912" y="84350"/>
                        <a:pt x="193532" y="79375"/>
                        <a:pt x="199231" y="79375"/>
                      </a:cubicBezTo>
                      <a:close/>
                      <a:moveTo>
                        <a:pt x="235223" y="19050"/>
                      </a:moveTo>
                      <a:cubicBezTo>
                        <a:pt x="195783" y="19050"/>
                        <a:pt x="161602" y="41335"/>
                        <a:pt x="152400" y="72796"/>
                      </a:cubicBezTo>
                      <a:cubicBezTo>
                        <a:pt x="165546" y="88528"/>
                        <a:pt x="176064" y="112124"/>
                        <a:pt x="178693" y="139652"/>
                      </a:cubicBezTo>
                      <a:cubicBezTo>
                        <a:pt x="178693" y="142274"/>
                        <a:pt x="178693" y="144896"/>
                        <a:pt x="178693" y="147518"/>
                      </a:cubicBezTo>
                      <a:cubicBezTo>
                        <a:pt x="193154" y="156694"/>
                        <a:pt x="210244" y="163249"/>
                        <a:pt x="229964" y="164559"/>
                      </a:cubicBezTo>
                      <a:cubicBezTo>
                        <a:pt x="233908" y="164559"/>
                        <a:pt x="237852" y="168492"/>
                        <a:pt x="237852" y="173736"/>
                      </a:cubicBezTo>
                      <a:cubicBezTo>
                        <a:pt x="237852" y="173736"/>
                        <a:pt x="237852" y="173736"/>
                        <a:pt x="237852" y="192088"/>
                      </a:cubicBezTo>
                      <a:cubicBezTo>
                        <a:pt x="237852" y="192088"/>
                        <a:pt x="237852" y="192088"/>
                        <a:pt x="269404" y="159316"/>
                      </a:cubicBezTo>
                      <a:cubicBezTo>
                        <a:pt x="269404" y="158005"/>
                        <a:pt x="270718" y="158005"/>
                        <a:pt x="272033" y="158005"/>
                      </a:cubicBezTo>
                      <a:cubicBezTo>
                        <a:pt x="300955" y="144896"/>
                        <a:pt x="320675" y="119989"/>
                        <a:pt x="320675" y="91149"/>
                      </a:cubicBezTo>
                      <a:cubicBezTo>
                        <a:pt x="320675" y="51822"/>
                        <a:pt x="282550" y="19050"/>
                        <a:pt x="235223" y="19050"/>
                      </a:cubicBezTo>
                      <a:close/>
                      <a:moveTo>
                        <a:pt x="235111" y="0"/>
                      </a:moveTo>
                      <a:cubicBezTo>
                        <a:pt x="291908" y="0"/>
                        <a:pt x="338138" y="40871"/>
                        <a:pt x="338138" y="90972"/>
                      </a:cubicBezTo>
                      <a:cubicBezTo>
                        <a:pt x="338138" y="109430"/>
                        <a:pt x="332855" y="126570"/>
                        <a:pt x="320967" y="141072"/>
                      </a:cubicBezTo>
                      <a:cubicBezTo>
                        <a:pt x="311721" y="154257"/>
                        <a:pt x="297192" y="166123"/>
                        <a:pt x="280021" y="172715"/>
                      </a:cubicBezTo>
                      <a:cubicBezTo>
                        <a:pt x="280021" y="172715"/>
                        <a:pt x="280021" y="172715"/>
                        <a:pt x="235111" y="220178"/>
                      </a:cubicBezTo>
                      <a:cubicBezTo>
                        <a:pt x="233791" y="222815"/>
                        <a:pt x="231149" y="222815"/>
                        <a:pt x="228507" y="222815"/>
                      </a:cubicBezTo>
                      <a:cubicBezTo>
                        <a:pt x="228507" y="222815"/>
                        <a:pt x="227186" y="222815"/>
                        <a:pt x="225865" y="222815"/>
                      </a:cubicBezTo>
                      <a:cubicBezTo>
                        <a:pt x="221903" y="221497"/>
                        <a:pt x="220582" y="218860"/>
                        <a:pt x="220582" y="214905"/>
                      </a:cubicBezTo>
                      <a:cubicBezTo>
                        <a:pt x="220582" y="214905"/>
                        <a:pt x="220582" y="214905"/>
                        <a:pt x="220582" y="181944"/>
                      </a:cubicBezTo>
                      <a:cubicBezTo>
                        <a:pt x="204732" y="179307"/>
                        <a:pt x="190202" y="175352"/>
                        <a:pt x="178315" y="167441"/>
                      </a:cubicBezTo>
                      <a:cubicBezTo>
                        <a:pt x="178315" y="168760"/>
                        <a:pt x="178315" y="168760"/>
                        <a:pt x="178315" y="168760"/>
                      </a:cubicBezTo>
                      <a:cubicBezTo>
                        <a:pt x="176994" y="181944"/>
                        <a:pt x="176994" y="185899"/>
                        <a:pt x="184919" y="191173"/>
                      </a:cubicBezTo>
                      <a:cubicBezTo>
                        <a:pt x="186240" y="192491"/>
                        <a:pt x="186240" y="193810"/>
                        <a:pt x="186240" y="195128"/>
                      </a:cubicBezTo>
                      <a:cubicBezTo>
                        <a:pt x="186240" y="197765"/>
                        <a:pt x="186240" y="199084"/>
                        <a:pt x="184919" y="200402"/>
                      </a:cubicBezTo>
                      <a:cubicBezTo>
                        <a:pt x="180957" y="203039"/>
                        <a:pt x="173031" y="204357"/>
                        <a:pt x="163785" y="204357"/>
                      </a:cubicBezTo>
                      <a:cubicBezTo>
                        <a:pt x="162465" y="204357"/>
                        <a:pt x="159823" y="204357"/>
                        <a:pt x="157181" y="204357"/>
                      </a:cubicBezTo>
                      <a:cubicBezTo>
                        <a:pt x="173031" y="213586"/>
                        <a:pt x="206053" y="233363"/>
                        <a:pt x="206053" y="265005"/>
                      </a:cubicBezTo>
                      <a:cubicBezTo>
                        <a:pt x="206053" y="265005"/>
                        <a:pt x="206053" y="265005"/>
                        <a:pt x="206053" y="305877"/>
                      </a:cubicBezTo>
                      <a:cubicBezTo>
                        <a:pt x="206053" y="308513"/>
                        <a:pt x="203411" y="311150"/>
                        <a:pt x="200769" y="311150"/>
                      </a:cubicBezTo>
                      <a:cubicBezTo>
                        <a:pt x="200769" y="311150"/>
                        <a:pt x="200769" y="311150"/>
                        <a:pt x="5283" y="311150"/>
                      </a:cubicBezTo>
                      <a:cubicBezTo>
                        <a:pt x="2642" y="311150"/>
                        <a:pt x="0" y="308513"/>
                        <a:pt x="0" y="305877"/>
                      </a:cubicBezTo>
                      <a:cubicBezTo>
                        <a:pt x="0" y="305877"/>
                        <a:pt x="0" y="305877"/>
                        <a:pt x="0" y="265005"/>
                      </a:cubicBezTo>
                      <a:cubicBezTo>
                        <a:pt x="0" y="233363"/>
                        <a:pt x="33021" y="213586"/>
                        <a:pt x="48871" y="204357"/>
                      </a:cubicBezTo>
                      <a:cubicBezTo>
                        <a:pt x="46230" y="204357"/>
                        <a:pt x="44909" y="204357"/>
                        <a:pt x="42267" y="204357"/>
                      </a:cubicBezTo>
                      <a:cubicBezTo>
                        <a:pt x="33021" y="204357"/>
                        <a:pt x="25096" y="203039"/>
                        <a:pt x="21133" y="200402"/>
                      </a:cubicBezTo>
                      <a:cubicBezTo>
                        <a:pt x="19813" y="199084"/>
                        <a:pt x="19813" y="197765"/>
                        <a:pt x="19813" y="195128"/>
                      </a:cubicBezTo>
                      <a:cubicBezTo>
                        <a:pt x="19813" y="193810"/>
                        <a:pt x="19813" y="192491"/>
                        <a:pt x="21133" y="191173"/>
                      </a:cubicBezTo>
                      <a:cubicBezTo>
                        <a:pt x="29059" y="185899"/>
                        <a:pt x="29059" y="181944"/>
                        <a:pt x="27738" y="168760"/>
                      </a:cubicBezTo>
                      <a:cubicBezTo>
                        <a:pt x="27738" y="162167"/>
                        <a:pt x="26417" y="152938"/>
                        <a:pt x="27738" y="139754"/>
                      </a:cubicBezTo>
                      <a:cubicBezTo>
                        <a:pt x="33021" y="87017"/>
                        <a:pt x="63401" y="50100"/>
                        <a:pt x="101705" y="48782"/>
                      </a:cubicBezTo>
                      <a:cubicBezTo>
                        <a:pt x="101705" y="48782"/>
                        <a:pt x="101705" y="48782"/>
                        <a:pt x="104347" y="48782"/>
                      </a:cubicBezTo>
                      <a:cubicBezTo>
                        <a:pt x="116235" y="50100"/>
                        <a:pt x="128122" y="52737"/>
                        <a:pt x="137368" y="59329"/>
                      </a:cubicBezTo>
                      <a:cubicBezTo>
                        <a:pt x="151898" y="25050"/>
                        <a:pt x="190202" y="0"/>
                        <a:pt x="2351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任意多边形: 形状 76">
                  <a:extLst>
                    <a:ext uri="{FF2B5EF4-FFF2-40B4-BE49-F238E27FC236}">
                      <a16:creationId xmlns:a16="http://schemas.microsoft.com/office/drawing/2014/main" id="{60916BB1-034B-494C-A123-87C7A30DE3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823" y="3175"/>
                  <a:ext cx="120650" cy="182563"/>
                </a:xfrm>
                <a:custGeom>
                  <a:avLst/>
                  <a:gdLst>
                    <a:gd name="T0" fmla="*/ 16 w 32"/>
                    <a:gd name="T1" fmla="*/ 48 h 48"/>
                    <a:gd name="T2" fmla="*/ 16 w 32"/>
                    <a:gd name="T3" fmla="*/ 48 h 48"/>
                    <a:gd name="T4" fmla="*/ 16 w 32"/>
                    <a:gd name="T5" fmla="*/ 48 h 48"/>
                    <a:gd name="T6" fmla="*/ 16 w 32"/>
                    <a:gd name="T7" fmla="*/ 48 h 48"/>
                    <a:gd name="T8" fmla="*/ 16 w 32"/>
                    <a:gd name="T9" fmla="*/ 48 h 48"/>
                    <a:gd name="T10" fmla="*/ 32 w 32"/>
                    <a:gd name="T11" fmla="*/ 32 h 48"/>
                    <a:gd name="T12" fmla="*/ 16 w 32"/>
                    <a:gd name="T13" fmla="*/ 0 h 48"/>
                    <a:gd name="T14" fmla="*/ 16 w 32"/>
                    <a:gd name="T15" fmla="*/ 0 h 48"/>
                    <a:gd name="T16" fmla="*/ 16 w 32"/>
                    <a:gd name="T17" fmla="*/ 0 h 48"/>
                    <a:gd name="T18" fmla="*/ 16 w 32"/>
                    <a:gd name="T19" fmla="*/ 0 h 48"/>
                    <a:gd name="T20" fmla="*/ 16 w 32"/>
                    <a:gd name="T21" fmla="*/ 0 h 48"/>
                    <a:gd name="T22" fmla="*/ 0 w 32"/>
                    <a:gd name="T23" fmla="*/ 32 h 48"/>
                    <a:gd name="T24" fmla="*/ 16 w 32"/>
                    <a:gd name="T25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2" h="48">
                      <a:moveTo>
                        <a:pt x="16" y="48"/>
                      </a:move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23" y="48"/>
                        <a:pt x="32" y="43"/>
                        <a:pt x="32" y="32"/>
                      </a:cubicBezTo>
                      <a:cubicBezTo>
                        <a:pt x="32" y="15"/>
                        <a:pt x="18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4" y="0"/>
                        <a:pt x="0" y="15"/>
                        <a:pt x="0" y="32"/>
                      </a:cubicBezTo>
                      <a:cubicBezTo>
                        <a:pt x="0" y="43"/>
                        <a:pt x="9" y="48"/>
                        <a:pt x="16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任意多边形: 形状 77">
                  <a:extLst>
                    <a:ext uri="{FF2B5EF4-FFF2-40B4-BE49-F238E27FC236}">
                      <a16:creationId xmlns:a16="http://schemas.microsoft.com/office/drawing/2014/main" id="{297A4434-6F1A-405E-B089-95C9029EF7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503238"/>
                  <a:ext cx="182562" cy="120651"/>
                </a:xfrm>
                <a:custGeom>
                  <a:avLst/>
                  <a:gdLst>
                    <a:gd name="T0" fmla="*/ 48 w 48"/>
                    <a:gd name="T1" fmla="*/ 16 h 32"/>
                    <a:gd name="T2" fmla="*/ 48 w 48"/>
                    <a:gd name="T3" fmla="*/ 16 h 32"/>
                    <a:gd name="T4" fmla="*/ 48 w 48"/>
                    <a:gd name="T5" fmla="*/ 16 h 32"/>
                    <a:gd name="T6" fmla="*/ 48 w 48"/>
                    <a:gd name="T7" fmla="*/ 16 h 32"/>
                    <a:gd name="T8" fmla="*/ 48 w 48"/>
                    <a:gd name="T9" fmla="*/ 16 h 32"/>
                    <a:gd name="T10" fmla="*/ 32 w 48"/>
                    <a:gd name="T11" fmla="*/ 0 h 32"/>
                    <a:gd name="T12" fmla="*/ 0 w 48"/>
                    <a:gd name="T13" fmla="*/ 16 h 32"/>
                    <a:gd name="T14" fmla="*/ 0 w 48"/>
                    <a:gd name="T15" fmla="*/ 16 h 32"/>
                    <a:gd name="T16" fmla="*/ 0 w 48"/>
                    <a:gd name="T17" fmla="*/ 16 h 32"/>
                    <a:gd name="T18" fmla="*/ 0 w 48"/>
                    <a:gd name="T19" fmla="*/ 16 h 32"/>
                    <a:gd name="T20" fmla="*/ 0 w 48"/>
                    <a:gd name="T21" fmla="*/ 16 h 32"/>
                    <a:gd name="T22" fmla="*/ 32 w 48"/>
                    <a:gd name="T23" fmla="*/ 32 h 32"/>
                    <a:gd name="T24" fmla="*/ 48 w 48"/>
                    <a:gd name="T25" fmla="*/ 1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8" h="32">
                      <a:moveTo>
                        <a:pt x="48" y="16"/>
                      </a:move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9"/>
                        <a:pt x="44" y="0"/>
                        <a:pt x="32" y="0"/>
                      </a:cubicBezTo>
                      <a:cubicBezTo>
                        <a:pt x="15" y="0"/>
                        <a:pt x="1" y="14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7"/>
                        <a:pt x="15" y="32"/>
                        <a:pt x="32" y="32"/>
                      </a:cubicBezTo>
                      <a:cubicBezTo>
                        <a:pt x="44" y="32"/>
                        <a:pt x="48" y="23"/>
                        <a:pt x="48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任意多边形: 形状 78">
                  <a:extLst>
                    <a:ext uri="{FF2B5EF4-FFF2-40B4-BE49-F238E27FC236}">
                      <a16:creationId xmlns:a16="http://schemas.microsoft.com/office/drawing/2014/main" id="{5F398B5F-3056-477E-94C5-AF9792DAD4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273" y="161925"/>
                  <a:ext cx="161925" cy="163513"/>
                </a:xfrm>
                <a:custGeom>
                  <a:avLst/>
                  <a:gdLst>
                    <a:gd name="T0" fmla="*/ 8 w 43"/>
                    <a:gd name="T1" fmla="*/ 35 h 43"/>
                    <a:gd name="T2" fmla="*/ 8 w 43"/>
                    <a:gd name="T3" fmla="*/ 35 h 43"/>
                    <a:gd name="T4" fmla="*/ 8 w 43"/>
                    <a:gd name="T5" fmla="*/ 35 h 43"/>
                    <a:gd name="T6" fmla="*/ 8 w 43"/>
                    <a:gd name="T7" fmla="*/ 35 h 43"/>
                    <a:gd name="T8" fmla="*/ 30 w 43"/>
                    <a:gd name="T9" fmla="*/ 35 h 43"/>
                    <a:gd name="T10" fmla="*/ 42 w 43"/>
                    <a:gd name="T11" fmla="*/ 1 h 43"/>
                    <a:gd name="T12" fmla="*/ 42 w 43"/>
                    <a:gd name="T13" fmla="*/ 1 h 43"/>
                    <a:gd name="T14" fmla="*/ 42 w 43"/>
                    <a:gd name="T15" fmla="*/ 1 h 43"/>
                    <a:gd name="T16" fmla="*/ 42 w 43"/>
                    <a:gd name="T17" fmla="*/ 1 h 43"/>
                    <a:gd name="T18" fmla="*/ 42 w 43"/>
                    <a:gd name="T19" fmla="*/ 1 h 43"/>
                    <a:gd name="T20" fmla="*/ 8 w 43"/>
                    <a:gd name="T21" fmla="*/ 12 h 43"/>
                    <a:gd name="T22" fmla="*/ 8 w 43"/>
                    <a:gd name="T23" fmla="*/ 35 h 43"/>
                    <a:gd name="T24" fmla="*/ 8 w 43"/>
                    <a:gd name="T25" fmla="*/ 35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43">
                      <a:moveTo>
                        <a:pt x="8" y="35"/>
                      </a:move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13" y="40"/>
                        <a:pt x="22" y="43"/>
                        <a:pt x="30" y="35"/>
                      </a:cubicBezTo>
                      <a:cubicBezTo>
                        <a:pt x="42" y="23"/>
                        <a:pt x="43" y="3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0" y="0"/>
                        <a:pt x="20" y="0"/>
                        <a:pt x="8" y="12"/>
                      </a:cubicBezTo>
                      <a:cubicBezTo>
                        <a:pt x="0" y="21"/>
                        <a:pt x="3" y="30"/>
                        <a:pt x="8" y="35"/>
                      </a:cubicBezTo>
                      <a:cubicBezTo>
                        <a:pt x="8" y="35"/>
                        <a:pt x="8" y="35"/>
                        <a:pt x="8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任意多边形: 形状 79">
                  <a:extLst>
                    <a:ext uri="{FF2B5EF4-FFF2-40B4-BE49-F238E27FC236}">
                      <a16:creationId xmlns:a16="http://schemas.microsoft.com/office/drawing/2014/main" id="{D03D5240-3772-40BE-985C-6092B955D2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274" y="161925"/>
                  <a:ext cx="161925" cy="163513"/>
                </a:xfrm>
                <a:custGeom>
                  <a:avLst/>
                  <a:gdLst>
                    <a:gd name="T0" fmla="*/ 34 w 43"/>
                    <a:gd name="T1" fmla="*/ 35 h 43"/>
                    <a:gd name="T2" fmla="*/ 34 w 43"/>
                    <a:gd name="T3" fmla="*/ 35 h 43"/>
                    <a:gd name="T4" fmla="*/ 34 w 43"/>
                    <a:gd name="T5" fmla="*/ 35 h 43"/>
                    <a:gd name="T6" fmla="*/ 34 w 43"/>
                    <a:gd name="T7" fmla="*/ 35 h 43"/>
                    <a:gd name="T8" fmla="*/ 34 w 43"/>
                    <a:gd name="T9" fmla="*/ 35 h 43"/>
                    <a:gd name="T10" fmla="*/ 34 w 43"/>
                    <a:gd name="T11" fmla="*/ 12 h 43"/>
                    <a:gd name="T12" fmla="*/ 0 w 43"/>
                    <a:gd name="T13" fmla="*/ 1 h 43"/>
                    <a:gd name="T14" fmla="*/ 0 w 43"/>
                    <a:gd name="T15" fmla="*/ 1 h 43"/>
                    <a:gd name="T16" fmla="*/ 0 w 43"/>
                    <a:gd name="T17" fmla="*/ 1 h 43"/>
                    <a:gd name="T18" fmla="*/ 0 w 43"/>
                    <a:gd name="T19" fmla="*/ 1 h 43"/>
                    <a:gd name="T20" fmla="*/ 0 w 43"/>
                    <a:gd name="T21" fmla="*/ 1 h 43"/>
                    <a:gd name="T22" fmla="*/ 12 w 43"/>
                    <a:gd name="T23" fmla="*/ 35 h 43"/>
                    <a:gd name="T24" fmla="*/ 34 w 43"/>
                    <a:gd name="T25" fmla="*/ 35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43">
                      <a:moveTo>
                        <a:pt x="34" y="35"/>
                      </a:moveTo>
                      <a:cubicBezTo>
                        <a:pt x="34" y="35"/>
                        <a:pt x="34" y="35"/>
                        <a:pt x="34" y="35"/>
                      </a:cubicBezTo>
                      <a:cubicBezTo>
                        <a:pt x="34" y="35"/>
                        <a:pt x="34" y="35"/>
                        <a:pt x="34" y="35"/>
                      </a:cubicBezTo>
                      <a:cubicBezTo>
                        <a:pt x="34" y="35"/>
                        <a:pt x="34" y="35"/>
                        <a:pt x="34" y="35"/>
                      </a:cubicBezTo>
                      <a:cubicBezTo>
                        <a:pt x="34" y="35"/>
                        <a:pt x="34" y="35"/>
                        <a:pt x="34" y="35"/>
                      </a:cubicBezTo>
                      <a:cubicBezTo>
                        <a:pt x="39" y="30"/>
                        <a:pt x="43" y="21"/>
                        <a:pt x="34" y="12"/>
                      </a:cubicBezTo>
                      <a:cubicBezTo>
                        <a:pt x="22" y="0"/>
                        <a:pt x="2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3"/>
                        <a:pt x="0" y="23"/>
                        <a:pt x="12" y="35"/>
                      </a:cubicBezTo>
                      <a:cubicBezTo>
                        <a:pt x="20" y="43"/>
                        <a:pt x="29" y="40"/>
                        <a:pt x="34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106CE213-0DB0-4329-A656-6F64B047F56A}"/>
                  </a:ext>
                </a:extLst>
              </p:cNvPr>
              <p:cNvSpPr/>
              <p:nvPr/>
            </p:nvSpPr>
            <p:spPr>
              <a:xfrm>
                <a:off x="542929" y="3862923"/>
                <a:ext cx="1094041" cy="1094041"/>
              </a:xfrm>
              <a:prstGeom prst="rect">
                <a:avLst/>
              </a:prstGeom>
              <a:solidFill>
                <a:srgbClr val="4098D4">
                  <a:lumMod val="10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63500" dist="12700" dir="2700000" algn="tl" rotWithShape="0">
                  <a:srgbClr val="4098D4">
                    <a:alpha val="23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87" name="任意多边形: 形状 74">
                <a:extLst>
                  <a:ext uri="{FF2B5EF4-FFF2-40B4-BE49-F238E27FC236}">
                    <a16:creationId xmlns:a16="http://schemas.microsoft.com/office/drawing/2014/main" id="{665803E6-E943-46AE-9EE5-AEF0C920B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888" y="4138168"/>
                <a:ext cx="642914" cy="591598"/>
              </a:xfrm>
              <a:custGeom>
                <a:avLst/>
                <a:gdLst>
                  <a:gd name="connsiteX0" fmla="*/ 109769 w 338138"/>
                  <a:gd name="connsiteY0" fmla="*/ 93663 h 311150"/>
                  <a:gd name="connsiteX1" fmla="*/ 66326 w 338138"/>
                  <a:gd name="connsiteY1" fmla="*/ 122847 h 311150"/>
                  <a:gd name="connsiteX2" fmla="*/ 53161 w 338138"/>
                  <a:gd name="connsiteY2" fmla="*/ 120194 h 311150"/>
                  <a:gd name="connsiteX3" fmla="*/ 51845 w 338138"/>
                  <a:gd name="connsiteY3" fmla="*/ 121521 h 311150"/>
                  <a:gd name="connsiteX4" fmla="*/ 50528 w 338138"/>
                  <a:gd name="connsiteY4" fmla="*/ 132133 h 311150"/>
                  <a:gd name="connsiteX5" fmla="*/ 58427 w 338138"/>
                  <a:gd name="connsiteY5" fmla="*/ 141419 h 311150"/>
                  <a:gd name="connsiteX6" fmla="*/ 62377 w 338138"/>
                  <a:gd name="connsiteY6" fmla="*/ 145399 h 311150"/>
                  <a:gd name="connsiteX7" fmla="*/ 103187 w 338138"/>
                  <a:gd name="connsiteY7" fmla="*/ 190501 h 311150"/>
                  <a:gd name="connsiteX8" fmla="*/ 143997 w 338138"/>
                  <a:gd name="connsiteY8" fmla="*/ 145399 h 311150"/>
                  <a:gd name="connsiteX9" fmla="*/ 147947 w 338138"/>
                  <a:gd name="connsiteY9" fmla="*/ 141419 h 311150"/>
                  <a:gd name="connsiteX10" fmla="*/ 155845 w 338138"/>
                  <a:gd name="connsiteY10" fmla="*/ 132133 h 311150"/>
                  <a:gd name="connsiteX11" fmla="*/ 154529 w 338138"/>
                  <a:gd name="connsiteY11" fmla="*/ 121521 h 311150"/>
                  <a:gd name="connsiteX12" fmla="*/ 153212 w 338138"/>
                  <a:gd name="connsiteY12" fmla="*/ 120194 h 311150"/>
                  <a:gd name="connsiteX13" fmla="*/ 151896 w 338138"/>
                  <a:gd name="connsiteY13" fmla="*/ 120194 h 311150"/>
                  <a:gd name="connsiteX14" fmla="*/ 147947 w 338138"/>
                  <a:gd name="connsiteY14" fmla="*/ 125500 h 311150"/>
                  <a:gd name="connsiteX15" fmla="*/ 143997 w 338138"/>
                  <a:gd name="connsiteY15" fmla="*/ 128153 h 311150"/>
                  <a:gd name="connsiteX16" fmla="*/ 140048 w 338138"/>
                  <a:gd name="connsiteY16" fmla="*/ 129480 h 311150"/>
                  <a:gd name="connsiteX17" fmla="*/ 136098 w 338138"/>
                  <a:gd name="connsiteY17" fmla="*/ 126827 h 311150"/>
                  <a:gd name="connsiteX18" fmla="*/ 134782 w 338138"/>
                  <a:gd name="connsiteY18" fmla="*/ 122847 h 311150"/>
                  <a:gd name="connsiteX19" fmla="*/ 122934 w 338138"/>
                  <a:gd name="connsiteY19" fmla="*/ 102949 h 311150"/>
                  <a:gd name="connsiteX20" fmla="*/ 109769 w 338138"/>
                  <a:gd name="connsiteY20" fmla="*/ 93663 h 311150"/>
                  <a:gd name="connsiteX21" fmla="*/ 269081 w 338138"/>
                  <a:gd name="connsiteY21" fmla="*/ 79375 h 311150"/>
                  <a:gd name="connsiteX22" fmla="*/ 279400 w 338138"/>
                  <a:gd name="connsiteY22" fmla="*/ 90488 h 311150"/>
                  <a:gd name="connsiteX23" fmla="*/ 269081 w 338138"/>
                  <a:gd name="connsiteY23" fmla="*/ 101601 h 311150"/>
                  <a:gd name="connsiteX24" fmla="*/ 258762 w 338138"/>
                  <a:gd name="connsiteY24" fmla="*/ 90488 h 311150"/>
                  <a:gd name="connsiteX25" fmla="*/ 269081 w 338138"/>
                  <a:gd name="connsiteY25" fmla="*/ 79375 h 311150"/>
                  <a:gd name="connsiteX26" fmla="*/ 234950 w 338138"/>
                  <a:gd name="connsiteY26" fmla="*/ 79375 h 311150"/>
                  <a:gd name="connsiteX27" fmla="*/ 246063 w 338138"/>
                  <a:gd name="connsiteY27" fmla="*/ 90488 h 311150"/>
                  <a:gd name="connsiteX28" fmla="*/ 234950 w 338138"/>
                  <a:gd name="connsiteY28" fmla="*/ 101601 h 311150"/>
                  <a:gd name="connsiteX29" fmla="*/ 223837 w 338138"/>
                  <a:gd name="connsiteY29" fmla="*/ 90488 h 311150"/>
                  <a:gd name="connsiteX30" fmla="*/ 234950 w 338138"/>
                  <a:gd name="connsiteY30" fmla="*/ 79375 h 311150"/>
                  <a:gd name="connsiteX31" fmla="*/ 199231 w 338138"/>
                  <a:gd name="connsiteY31" fmla="*/ 79375 h 311150"/>
                  <a:gd name="connsiteX32" fmla="*/ 209550 w 338138"/>
                  <a:gd name="connsiteY32" fmla="*/ 90488 h 311150"/>
                  <a:gd name="connsiteX33" fmla="*/ 199231 w 338138"/>
                  <a:gd name="connsiteY33" fmla="*/ 101601 h 311150"/>
                  <a:gd name="connsiteX34" fmla="*/ 188912 w 338138"/>
                  <a:gd name="connsiteY34" fmla="*/ 90488 h 311150"/>
                  <a:gd name="connsiteX35" fmla="*/ 199231 w 338138"/>
                  <a:gd name="connsiteY35" fmla="*/ 79375 h 311150"/>
                  <a:gd name="connsiteX36" fmla="*/ 235223 w 338138"/>
                  <a:gd name="connsiteY36" fmla="*/ 19050 h 311150"/>
                  <a:gd name="connsiteX37" fmla="*/ 152400 w 338138"/>
                  <a:gd name="connsiteY37" fmla="*/ 72796 h 311150"/>
                  <a:gd name="connsiteX38" fmla="*/ 178693 w 338138"/>
                  <a:gd name="connsiteY38" fmla="*/ 139652 h 311150"/>
                  <a:gd name="connsiteX39" fmla="*/ 178693 w 338138"/>
                  <a:gd name="connsiteY39" fmla="*/ 147518 h 311150"/>
                  <a:gd name="connsiteX40" fmla="*/ 229964 w 338138"/>
                  <a:gd name="connsiteY40" fmla="*/ 164559 h 311150"/>
                  <a:gd name="connsiteX41" fmla="*/ 237852 w 338138"/>
                  <a:gd name="connsiteY41" fmla="*/ 173736 h 311150"/>
                  <a:gd name="connsiteX42" fmla="*/ 237852 w 338138"/>
                  <a:gd name="connsiteY42" fmla="*/ 192088 h 311150"/>
                  <a:gd name="connsiteX43" fmla="*/ 269404 w 338138"/>
                  <a:gd name="connsiteY43" fmla="*/ 159316 h 311150"/>
                  <a:gd name="connsiteX44" fmla="*/ 272033 w 338138"/>
                  <a:gd name="connsiteY44" fmla="*/ 158005 h 311150"/>
                  <a:gd name="connsiteX45" fmla="*/ 320675 w 338138"/>
                  <a:gd name="connsiteY45" fmla="*/ 91149 h 311150"/>
                  <a:gd name="connsiteX46" fmla="*/ 235223 w 338138"/>
                  <a:gd name="connsiteY46" fmla="*/ 19050 h 311150"/>
                  <a:gd name="connsiteX47" fmla="*/ 235111 w 338138"/>
                  <a:gd name="connsiteY47" fmla="*/ 0 h 311150"/>
                  <a:gd name="connsiteX48" fmla="*/ 338138 w 338138"/>
                  <a:gd name="connsiteY48" fmla="*/ 90972 h 311150"/>
                  <a:gd name="connsiteX49" fmla="*/ 320967 w 338138"/>
                  <a:gd name="connsiteY49" fmla="*/ 141072 h 311150"/>
                  <a:gd name="connsiteX50" fmla="*/ 280021 w 338138"/>
                  <a:gd name="connsiteY50" fmla="*/ 172715 h 311150"/>
                  <a:gd name="connsiteX51" fmla="*/ 235111 w 338138"/>
                  <a:gd name="connsiteY51" fmla="*/ 220178 h 311150"/>
                  <a:gd name="connsiteX52" fmla="*/ 228507 w 338138"/>
                  <a:gd name="connsiteY52" fmla="*/ 222815 h 311150"/>
                  <a:gd name="connsiteX53" fmla="*/ 225865 w 338138"/>
                  <a:gd name="connsiteY53" fmla="*/ 222815 h 311150"/>
                  <a:gd name="connsiteX54" fmla="*/ 220582 w 338138"/>
                  <a:gd name="connsiteY54" fmla="*/ 214905 h 311150"/>
                  <a:gd name="connsiteX55" fmla="*/ 220582 w 338138"/>
                  <a:gd name="connsiteY55" fmla="*/ 181944 h 311150"/>
                  <a:gd name="connsiteX56" fmla="*/ 178315 w 338138"/>
                  <a:gd name="connsiteY56" fmla="*/ 167441 h 311150"/>
                  <a:gd name="connsiteX57" fmla="*/ 178315 w 338138"/>
                  <a:gd name="connsiteY57" fmla="*/ 168760 h 311150"/>
                  <a:gd name="connsiteX58" fmla="*/ 184919 w 338138"/>
                  <a:gd name="connsiteY58" fmla="*/ 191173 h 311150"/>
                  <a:gd name="connsiteX59" fmla="*/ 186240 w 338138"/>
                  <a:gd name="connsiteY59" fmla="*/ 195128 h 311150"/>
                  <a:gd name="connsiteX60" fmla="*/ 184919 w 338138"/>
                  <a:gd name="connsiteY60" fmla="*/ 200402 h 311150"/>
                  <a:gd name="connsiteX61" fmla="*/ 163785 w 338138"/>
                  <a:gd name="connsiteY61" fmla="*/ 204357 h 311150"/>
                  <a:gd name="connsiteX62" fmla="*/ 157181 w 338138"/>
                  <a:gd name="connsiteY62" fmla="*/ 204357 h 311150"/>
                  <a:gd name="connsiteX63" fmla="*/ 206053 w 338138"/>
                  <a:gd name="connsiteY63" fmla="*/ 265005 h 311150"/>
                  <a:gd name="connsiteX64" fmla="*/ 206053 w 338138"/>
                  <a:gd name="connsiteY64" fmla="*/ 305877 h 311150"/>
                  <a:gd name="connsiteX65" fmla="*/ 200769 w 338138"/>
                  <a:gd name="connsiteY65" fmla="*/ 311150 h 311150"/>
                  <a:gd name="connsiteX66" fmla="*/ 5283 w 338138"/>
                  <a:gd name="connsiteY66" fmla="*/ 311150 h 311150"/>
                  <a:gd name="connsiteX67" fmla="*/ 0 w 338138"/>
                  <a:gd name="connsiteY67" fmla="*/ 305877 h 311150"/>
                  <a:gd name="connsiteX68" fmla="*/ 0 w 338138"/>
                  <a:gd name="connsiteY68" fmla="*/ 265005 h 311150"/>
                  <a:gd name="connsiteX69" fmla="*/ 48871 w 338138"/>
                  <a:gd name="connsiteY69" fmla="*/ 204357 h 311150"/>
                  <a:gd name="connsiteX70" fmla="*/ 42267 w 338138"/>
                  <a:gd name="connsiteY70" fmla="*/ 204357 h 311150"/>
                  <a:gd name="connsiteX71" fmla="*/ 21133 w 338138"/>
                  <a:gd name="connsiteY71" fmla="*/ 200402 h 311150"/>
                  <a:gd name="connsiteX72" fmla="*/ 19813 w 338138"/>
                  <a:gd name="connsiteY72" fmla="*/ 195128 h 311150"/>
                  <a:gd name="connsiteX73" fmla="*/ 21133 w 338138"/>
                  <a:gd name="connsiteY73" fmla="*/ 191173 h 311150"/>
                  <a:gd name="connsiteX74" fmla="*/ 27738 w 338138"/>
                  <a:gd name="connsiteY74" fmla="*/ 168760 h 311150"/>
                  <a:gd name="connsiteX75" fmla="*/ 27738 w 338138"/>
                  <a:gd name="connsiteY75" fmla="*/ 139754 h 311150"/>
                  <a:gd name="connsiteX76" fmla="*/ 101705 w 338138"/>
                  <a:gd name="connsiteY76" fmla="*/ 48782 h 311150"/>
                  <a:gd name="connsiteX77" fmla="*/ 104347 w 338138"/>
                  <a:gd name="connsiteY77" fmla="*/ 48782 h 311150"/>
                  <a:gd name="connsiteX78" fmla="*/ 137368 w 338138"/>
                  <a:gd name="connsiteY78" fmla="*/ 59329 h 311150"/>
                  <a:gd name="connsiteX79" fmla="*/ 235111 w 338138"/>
                  <a:gd name="connsiteY79" fmla="*/ 0 h 3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338138" h="311150">
                    <a:moveTo>
                      <a:pt x="109769" y="93663"/>
                    </a:moveTo>
                    <a:cubicBezTo>
                      <a:pt x="107136" y="97643"/>
                      <a:pt x="91339" y="122847"/>
                      <a:pt x="66326" y="122847"/>
                    </a:cubicBezTo>
                    <a:cubicBezTo>
                      <a:pt x="61060" y="122847"/>
                      <a:pt x="57111" y="121521"/>
                      <a:pt x="53161" y="120194"/>
                    </a:cubicBezTo>
                    <a:cubicBezTo>
                      <a:pt x="51845" y="120194"/>
                      <a:pt x="51845" y="121521"/>
                      <a:pt x="51845" y="121521"/>
                    </a:cubicBezTo>
                    <a:cubicBezTo>
                      <a:pt x="49212" y="124174"/>
                      <a:pt x="49212" y="128153"/>
                      <a:pt x="50528" y="132133"/>
                    </a:cubicBezTo>
                    <a:cubicBezTo>
                      <a:pt x="51845" y="137439"/>
                      <a:pt x="55794" y="140092"/>
                      <a:pt x="58427" y="141419"/>
                    </a:cubicBezTo>
                    <a:cubicBezTo>
                      <a:pt x="59744" y="141419"/>
                      <a:pt x="62377" y="142746"/>
                      <a:pt x="62377" y="145399"/>
                    </a:cubicBezTo>
                    <a:cubicBezTo>
                      <a:pt x="68959" y="167950"/>
                      <a:pt x="84756" y="190501"/>
                      <a:pt x="103187" y="190501"/>
                    </a:cubicBezTo>
                    <a:cubicBezTo>
                      <a:pt x="121617" y="190501"/>
                      <a:pt x="137415" y="167950"/>
                      <a:pt x="143997" y="145399"/>
                    </a:cubicBezTo>
                    <a:cubicBezTo>
                      <a:pt x="143997" y="142746"/>
                      <a:pt x="146630" y="141419"/>
                      <a:pt x="147947" y="141419"/>
                    </a:cubicBezTo>
                    <a:cubicBezTo>
                      <a:pt x="150580" y="141419"/>
                      <a:pt x="154529" y="137439"/>
                      <a:pt x="155845" y="132133"/>
                    </a:cubicBezTo>
                    <a:cubicBezTo>
                      <a:pt x="157162" y="128153"/>
                      <a:pt x="157162" y="124174"/>
                      <a:pt x="154529" y="121521"/>
                    </a:cubicBezTo>
                    <a:cubicBezTo>
                      <a:pt x="154529" y="120194"/>
                      <a:pt x="153212" y="120194"/>
                      <a:pt x="153212" y="120194"/>
                    </a:cubicBezTo>
                    <a:cubicBezTo>
                      <a:pt x="153212" y="120194"/>
                      <a:pt x="153212" y="120194"/>
                      <a:pt x="151896" y="120194"/>
                    </a:cubicBezTo>
                    <a:cubicBezTo>
                      <a:pt x="150580" y="121521"/>
                      <a:pt x="149263" y="124174"/>
                      <a:pt x="147947" y="125500"/>
                    </a:cubicBezTo>
                    <a:cubicBezTo>
                      <a:pt x="146630" y="126827"/>
                      <a:pt x="145314" y="128153"/>
                      <a:pt x="143997" y="128153"/>
                    </a:cubicBezTo>
                    <a:cubicBezTo>
                      <a:pt x="142681" y="129480"/>
                      <a:pt x="141364" y="129480"/>
                      <a:pt x="140048" y="129480"/>
                    </a:cubicBezTo>
                    <a:cubicBezTo>
                      <a:pt x="138731" y="129480"/>
                      <a:pt x="137415" y="128153"/>
                      <a:pt x="136098" y="126827"/>
                    </a:cubicBezTo>
                    <a:cubicBezTo>
                      <a:pt x="136098" y="125500"/>
                      <a:pt x="136098" y="124174"/>
                      <a:pt x="134782" y="122847"/>
                    </a:cubicBezTo>
                    <a:cubicBezTo>
                      <a:pt x="133466" y="117541"/>
                      <a:pt x="130833" y="109582"/>
                      <a:pt x="122934" y="102949"/>
                    </a:cubicBezTo>
                    <a:cubicBezTo>
                      <a:pt x="120301" y="98969"/>
                      <a:pt x="115035" y="96316"/>
                      <a:pt x="109769" y="93663"/>
                    </a:cubicBezTo>
                    <a:close/>
                    <a:moveTo>
                      <a:pt x="269081" y="79375"/>
                    </a:moveTo>
                    <a:cubicBezTo>
                      <a:pt x="274780" y="79375"/>
                      <a:pt x="279400" y="84350"/>
                      <a:pt x="279400" y="90488"/>
                    </a:cubicBezTo>
                    <a:cubicBezTo>
                      <a:pt x="279400" y="96626"/>
                      <a:pt x="274780" y="101601"/>
                      <a:pt x="269081" y="101601"/>
                    </a:cubicBezTo>
                    <a:cubicBezTo>
                      <a:pt x="263382" y="101601"/>
                      <a:pt x="258762" y="96626"/>
                      <a:pt x="258762" y="90488"/>
                    </a:cubicBezTo>
                    <a:cubicBezTo>
                      <a:pt x="258762" y="84350"/>
                      <a:pt x="263382" y="79375"/>
                      <a:pt x="269081" y="79375"/>
                    </a:cubicBezTo>
                    <a:close/>
                    <a:moveTo>
                      <a:pt x="234950" y="79375"/>
                    </a:moveTo>
                    <a:cubicBezTo>
                      <a:pt x="241088" y="79375"/>
                      <a:pt x="246063" y="84350"/>
                      <a:pt x="246063" y="90488"/>
                    </a:cubicBezTo>
                    <a:cubicBezTo>
                      <a:pt x="246063" y="96626"/>
                      <a:pt x="241088" y="101601"/>
                      <a:pt x="234950" y="101601"/>
                    </a:cubicBezTo>
                    <a:cubicBezTo>
                      <a:pt x="228812" y="101601"/>
                      <a:pt x="223837" y="96626"/>
                      <a:pt x="223837" y="90488"/>
                    </a:cubicBezTo>
                    <a:cubicBezTo>
                      <a:pt x="223837" y="84350"/>
                      <a:pt x="228812" y="79375"/>
                      <a:pt x="234950" y="79375"/>
                    </a:cubicBezTo>
                    <a:close/>
                    <a:moveTo>
                      <a:pt x="199231" y="79375"/>
                    </a:moveTo>
                    <a:cubicBezTo>
                      <a:pt x="204930" y="79375"/>
                      <a:pt x="209550" y="84350"/>
                      <a:pt x="209550" y="90488"/>
                    </a:cubicBezTo>
                    <a:cubicBezTo>
                      <a:pt x="209550" y="96626"/>
                      <a:pt x="204930" y="101601"/>
                      <a:pt x="199231" y="101601"/>
                    </a:cubicBezTo>
                    <a:cubicBezTo>
                      <a:pt x="193532" y="101601"/>
                      <a:pt x="188912" y="96626"/>
                      <a:pt x="188912" y="90488"/>
                    </a:cubicBezTo>
                    <a:cubicBezTo>
                      <a:pt x="188912" y="84350"/>
                      <a:pt x="193532" y="79375"/>
                      <a:pt x="199231" y="79375"/>
                    </a:cubicBezTo>
                    <a:close/>
                    <a:moveTo>
                      <a:pt x="235223" y="19050"/>
                    </a:moveTo>
                    <a:cubicBezTo>
                      <a:pt x="195783" y="19050"/>
                      <a:pt x="161602" y="41335"/>
                      <a:pt x="152400" y="72796"/>
                    </a:cubicBezTo>
                    <a:cubicBezTo>
                      <a:pt x="165546" y="88528"/>
                      <a:pt x="176064" y="112124"/>
                      <a:pt x="178693" y="139652"/>
                    </a:cubicBezTo>
                    <a:cubicBezTo>
                      <a:pt x="178693" y="142274"/>
                      <a:pt x="178693" y="144896"/>
                      <a:pt x="178693" y="147518"/>
                    </a:cubicBezTo>
                    <a:cubicBezTo>
                      <a:pt x="193154" y="156694"/>
                      <a:pt x="210244" y="163249"/>
                      <a:pt x="229964" y="164559"/>
                    </a:cubicBezTo>
                    <a:cubicBezTo>
                      <a:pt x="233908" y="164559"/>
                      <a:pt x="237852" y="168492"/>
                      <a:pt x="237852" y="173736"/>
                    </a:cubicBezTo>
                    <a:cubicBezTo>
                      <a:pt x="237852" y="173736"/>
                      <a:pt x="237852" y="173736"/>
                      <a:pt x="237852" y="192088"/>
                    </a:cubicBezTo>
                    <a:cubicBezTo>
                      <a:pt x="237852" y="192088"/>
                      <a:pt x="237852" y="192088"/>
                      <a:pt x="269404" y="159316"/>
                    </a:cubicBezTo>
                    <a:cubicBezTo>
                      <a:pt x="269404" y="158005"/>
                      <a:pt x="270718" y="158005"/>
                      <a:pt x="272033" y="158005"/>
                    </a:cubicBezTo>
                    <a:cubicBezTo>
                      <a:pt x="300955" y="144896"/>
                      <a:pt x="320675" y="119989"/>
                      <a:pt x="320675" y="91149"/>
                    </a:cubicBezTo>
                    <a:cubicBezTo>
                      <a:pt x="320675" y="51822"/>
                      <a:pt x="282550" y="19050"/>
                      <a:pt x="235223" y="19050"/>
                    </a:cubicBezTo>
                    <a:close/>
                    <a:moveTo>
                      <a:pt x="235111" y="0"/>
                    </a:moveTo>
                    <a:cubicBezTo>
                      <a:pt x="291908" y="0"/>
                      <a:pt x="338138" y="40871"/>
                      <a:pt x="338138" y="90972"/>
                    </a:cubicBezTo>
                    <a:cubicBezTo>
                      <a:pt x="338138" y="109430"/>
                      <a:pt x="332855" y="126570"/>
                      <a:pt x="320967" y="141072"/>
                    </a:cubicBezTo>
                    <a:cubicBezTo>
                      <a:pt x="311721" y="154257"/>
                      <a:pt x="297192" y="166123"/>
                      <a:pt x="280021" y="172715"/>
                    </a:cubicBezTo>
                    <a:cubicBezTo>
                      <a:pt x="280021" y="172715"/>
                      <a:pt x="280021" y="172715"/>
                      <a:pt x="235111" y="220178"/>
                    </a:cubicBezTo>
                    <a:cubicBezTo>
                      <a:pt x="233791" y="222815"/>
                      <a:pt x="231149" y="222815"/>
                      <a:pt x="228507" y="222815"/>
                    </a:cubicBezTo>
                    <a:cubicBezTo>
                      <a:pt x="228507" y="222815"/>
                      <a:pt x="227186" y="222815"/>
                      <a:pt x="225865" y="222815"/>
                    </a:cubicBezTo>
                    <a:cubicBezTo>
                      <a:pt x="221903" y="221497"/>
                      <a:pt x="220582" y="218860"/>
                      <a:pt x="220582" y="214905"/>
                    </a:cubicBezTo>
                    <a:cubicBezTo>
                      <a:pt x="220582" y="214905"/>
                      <a:pt x="220582" y="214905"/>
                      <a:pt x="220582" y="181944"/>
                    </a:cubicBezTo>
                    <a:cubicBezTo>
                      <a:pt x="204732" y="179307"/>
                      <a:pt x="190202" y="175352"/>
                      <a:pt x="178315" y="167441"/>
                    </a:cubicBezTo>
                    <a:cubicBezTo>
                      <a:pt x="178315" y="168760"/>
                      <a:pt x="178315" y="168760"/>
                      <a:pt x="178315" y="168760"/>
                    </a:cubicBezTo>
                    <a:cubicBezTo>
                      <a:pt x="176994" y="181944"/>
                      <a:pt x="176994" y="185899"/>
                      <a:pt x="184919" y="191173"/>
                    </a:cubicBezTo>
                    <a:cubicBezTo>
                      <a:pt x="186240" y="192491"/>
                      <a:pt x="186240" y="193810"/>
                      <a:pt x="186240" y="195128"/>
                    </a:cubicBezTo>
                    <a:cubicBezTo>
                      <a:pt x="186240" y="197765"/>
                      <a:pt x="186240" y="199084"/>
                      <a:pt x="184919" y="200402"/>
                    </a:cubicBezTo>
                    <a:cubicBezTo>
                      <a:pt x="180957" y="203039"/>
                      <a:pt x="173031" y="204357"/>
                      <a:pt x="163785" y="204357"/>
                    </a:cubicBezTo>
                    <a:cubicBezTo>
                      <a:pt x="162465" y="204357"/>
                      <a:pt x="159823" y="204357"/>
                      <a:pt x="157181" y="204357"/>
                    </a:cubicBezTo>
                    <a:cubicBezTo>
                      <a:pt x="173031" y="213586"/>
                      <a:pt x="206053" y="233363"/>
                      <a:pt x="206053" y="265005"/>
                    </a:cubicBezTo>
                    <a:cubicBezTo>
                      <a:pt x="206053" y="265005"/>
                      <a:pt x="206053" y="265005"/>
                      <a:pt x="206053" y="305877"/>
                    </a:cubicBezTo>
                    <a:cubicBezTo>
                      <a:pt x="206053" y="308513"/>
                      <a:pt x="203411" y="311150"/>
                      <a:pt x="200769" y="311150"/>
                    </a:cubicBezTo>
                    <a:cubicBezTo>
                      <a:pt x="200769" y="311150"/>
                      <a:pt x="200769" y="311150"/>
                      <a:pt x="5283" y="311150"/>
                    </a:cubicBezTo>
                    <a:cubicBezTo>
                      <a:pt x="2642" y="311150"/>
                      <a:pt x="0" y="308513"/>
                      <a:pt x="0" y="305877"/>
                    </a:cubicBezTo>
                    <a:cubicBezTo>
                      <a:pt x="0" y="305877"/>
                      <a:pt x="0" y="305877"/>
                      <a:pt x="0" y="265005"/>
                    </a:cubicBezTo>
                    <a:cubicBezTo>
                      <a:pt x="0" y="233363"/>
                      <a:pt x="33021" y="213586"/>
                      <a:pt x="48871" y="204357"/>
                    </a:cubicBezTo>
                    <a:cubicBezTo>
                      <a:pt x="46230" y="204357"/>
                      <a:pt x="44909" y="204357"/>
                      <a:pt x="42267" y="204357"/>
                    </a:cubicBezTo>
                    <a:cubicBezTo>
                      <a:pt x="33021" y="204357"/>
                      <a:pt x="25096" y="203039"/>
                      <a:pt x="21133" y="200402"/>
                    </a:cubicBezTo>
                    <a:cubicBezTo>
                      <a:pt x="19813" y="199084"/>
                      <a:pt x="19813" y="197765"/>
                      <a:pt x="19813" y="195128"/>
                    </a:cubicBezTo>
                    <a:cubicBezTo>
                      <a:pt x="19813" y="193810"/>
                      <a:pt x="19813" y="192491"/>
                      <a:pt x="21133" y="191173"/>
                    </a:cubicBezTo>
                    <a:cubicBezTo>
                      <a:pt x="29059" y="185899"/>
                      <a:pt x="29059" y="181944"/>
                      <a:pt x="27738" y="168760"/>
                    </a:cubicBezTo>
                    <a:cubicBezTo>
                      <a:pt x="27738" y="162167"/>
                      <a:pt x="26417" y="152938"/>
                      <a:pt x="27738" y="139754"/>
                    </a:cubicBezTo>
                    <a:cubicBezTo>
                      <a:pt x="33021" y="87017"/>
                      <a:pt x="63401" y="50100"/>
                      <a:pt x="101705" y="48782"/>
                    </a:cubicBezTo>
                    <a:cubicBezTo>
                      <a:pt x="101705" y="48782"/>
                      <a:pt x="101705" y="48782"/>
                      <a:pt x="104347" y="48782"/>
                    </a:cubicBezTo>
                    <a:cubicBezTo>
                      <a:pt x="116235" y="50100"/>
                      <a:pt x="128122" y="52737"/>
                      <a:pt x="137368" y="59329"/>
                    </a:cubicBezTo>
                    <a:cubicBezTo>
                      <a:pt x="151898" y="25050"/>
                      <a:pt x="190202" y="0"/>
                      <a:pt x="2351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515D201B-5B23-4937-B251-07DC82B8DDAE}"/>
                </a:ext>
              </a:extLst>
            </p:cNvPr>
            <p:cNvGrpSpPr/>
            <p:nvPr/>
          </p:nvGrpSpPr>
          <p:grpSpPr>
            <a:xfrm>
              <a:off x="1513219" y="2341285"/>
              <a:ext cx="9262080" cy="2180156"/>
              <a:chOff x="1513219" y="2594185"/>
              <a:chExt cx="9262080" cy="2180156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D035DEDB-E021-45CE-8D74-B1D2467C2918}"/>
                  </a:ext>
                </a:extLst>
              </p:cNvPr>
              <p:cNvGrpSpPr/>
              <p:nvPr/>
            </p:nvGrpSpPr>
            <p:grpSpPr>
              <a:xfrm>
                <a:off x="8025571" y="2594185"/>
                <a:ext cx="2749728" cy="2180156"/>
                <a:chOff x="8025571" y="1881636"/>
                <a:chExt cx="2749728" cy="2180156"/>
              </a:xfrm>
            </p:grpSpPr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DB64D2EB-8362-4D2E-9075-029D3BBCAF4D}"/>
                    </a:ext>
                  </a:extLst>
                </p:cNvPr>
                <p:cNvGrpSpPr/>
                <p:nvPr/>
              </p:nvGrpSpPr>
              <p:grpSpPr>
                <a:xfrm>
                  <a:off x="8025571" y="1881636"/>
                  <a:ext cx="2611178" cy="2180156"/>
                  <a:chOff x="984292" y="1461157"/>
                  <a:chExt cx="3761202" cy="2180156"/>
                </a:xfrm>
              </p:grpSpPr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88284EDD-5DC4-4E0D-8CF0-1D22360D262E}"/>
                      </a:ext>
                    </a:extLst>
                  </p:cNvPr>
                  <p:cNvGrpSpPr/>
                  <p:nvPr/>
                </p:nvGrpSpPr>
                <p:grpSpPr>
                  <a:xfrm>
                    <a:off x="984292" y="1461157"/>
                    <a:ext cx="3761201" cy="856248"/>
                    <a:chOff x="1108049" y="1794395"/>
                    <a:chExt cx="3761201" cy="856248"/>
                  </a:xfrm>
                </p:grpSpPr>
                <p:sp>
                  <p:nvSpPr>
                    <p:cNvPr id="76" name="文本框 111">
                      <a:extLst>
                        <a:ext uri="{FF2B5EF4-FFF2-40B4-BE49-F238E27FC236}">
                          <a16:creationId xmlns:a16="http://schemas.microsoft.com/office/drawing/2014/main" id="{7EA9D904-0FDE-45C8-8BC3-1730DDE39C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8056" y="2142812"/>
                      <a:ext cx="3761194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Autofit/>
                    </a:bodyPr>
                    <a:lstStyle/>
                    <a:p>
                      <a:pPr marL="0" marR="0" lvl="0" indent="0" algn="r" defTabSz="914378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 Light" panose="020F0502020204030204"/>
                          <a:cs typeface="+mn-ea"/>
                          <a:sym typeface="+mn-lt"/>
                        </a:rPr>
                        <a:t>讲述的不过是一般商业常识</a:t>
                      </a:r>
                    </a:p>
                  </p:txBody>
                </p:sp>
                <p:sp>
                  <p:nvSpPr>
                    <p:cNvPr id="77" name="矩形 76">
                      <a:extLst>
                        <a:ext uri="{FF2B5EF4-FFF2-40B4-BE49-F238E27FC236}">
                          <a16:creationId xmlns:a16="http://schemas.microsoft.com/office/drawing/2014/main" id="{C505BC36-FDCF-4787-BE3D-B384479EC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8049" y="1794395"/>
                      <a:ext cx="3761195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pPr algn="r"/>
                      <a:r>
                        <a:rPr lang="zh-CN" altLang="en-US" sz="2000" b="1" kern="0" dirty="0">
                          <a:solidFill>
                            <a:srgbClr val="2980B9"/>
                          </a:solidFill>
                          <a:latin typeface="微软雅黑 Light" panose="020F0502020204030204"/>
                          <a:cs typeface="+mn-ea"/>
                        </a:rPr>
                        <a:t>常识的堆砌</a:t>
                      </a:r>
                      <a:endParaRPr lang="en-US" altLang="zh-CN" sz="2000" b="1" kern="0" dirty="0">
                        <a:solidFill>
                          <a:srgbClr val="2980B9"/>
                        </a:solidFill>
                        <a:latin typeface="微软雅黑 Light" panose="020F0502020204030204"/>
                        <a:cs typeface="+mn-ea"/>
                      </a:endParaRPr>
                    </a:p>
                  </p:txBody>
                </p:sp>
              </p:grpSp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C0F7BDAB-5DAD-4935-90F7-14DBE6BE7875}"/>
                      </a:ext>
                    </a:extLst>
                  </p:cNvPr>
                  <p:cNvGrpSpPr/>
                  <p:nvPr/>
                </p:nvGrpSpPr>
                <p:grpSpPr>
                  <a:xfrm>
                    <a:off x="984293" y="2785065"/>
                    <a:ext cx="3761201" cy="856248"/>
                    <a:chOff x="1108050" y="1794395"/>
                    <a:chExt cx="3761201" cy="856248"/>
                  </a:xfrm>
                </p:grpSpPr>
                <p:sp>
                  <p:nvSpPr>
                    <p:cNvPr id="74" name="文本框 109">
                      <a:extLst>
                        <a:ext uri="{FF2B5EF4-FFF2-40B4-BE49-F238E27FC236}">
                          <a16:creationId xmlns:a16="http://schemas.microsoft.com/office/drawing/2014/main" id="{58E96806-27FA-4AFD-8E22-08F4B89E8B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8057" y="2142812"/>
                      <a:ext cx="3761194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Autofit/>
                    </a:bodyPr>
                    <a:lstStyle/>
                    <a:p>
                      <a:pPr marL="0" marR="0" lvl="0" indent="0" algn="r" defTabSz="914378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 Light" panose="020F0502020204030204"/>
                          <a:cs typeface="+mn-ea"/>
                          <a:sym typeface="+mn-lt"/>
                        </a:rPr>
                        <a:t>各种流行的术语，而并非解决问题方法</a:t>
                      </a:r>
                    </a:p>
                  </p:txBody>
                </p:sp>
                <p:sp>
                  <p:nvSpPr>
                    <p:cNvPr id="75" name="矩形 74">
                      <a:extLst>
                        <a:ext uri="{FF2B5EF4-FFF2-40B4-BE49-F238E27FC236}">
                          <a16:creationId xmlns:a16="http://schemas.microsoft.com/office/drawing/2014/main" id="{CB224B86-4D02-4965-92AF-E20E0405A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8050" y="1794395"/>
                      <a:ext cx="3761195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pPr algn="r"/>
                      <a:r>
                        <a:rPr lang="zh-CN" altLang="en-US" sz="2000" b="1" kern="0" dirty="0">
                          <a:solidFill>
                            <a:srgbClr val="2980B9"/>
                          </a:solidFill>
                          <a:latin typeface="微软雅黑 Light" panose="020F0502020204030204"/>
                          <a:cs typeface="+mn-ea"/>
                        </a:rPr>
                        <a:t>充满矛盾的流行玩意</a:t>
                      </a:r>
                      <a:endParaRPr lang="en-US" altLang="zh-CN" sz="2000" b="1" kern="0" dirty="0">
                        <a:solidFill>
                          <a:srgbClr val="2980B9"/>
                        </a:solidFill>
                        <a:latin typeface="微软雅黑 Light" panose="020F0502020204030204"/>
                        <a:cs typeface="+mn-ea"/>
                      </a:endParaRPr>
                    </a:p>
                  </p:txBody>
                </p:sp>
              </p:grpSp>
            </p:grp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5BC6EE35-CEDC-4EBB-92D3-CFC96652C0FF}"/>
                    </a:ext>
                  </a:extLst>
                </p:cNvPr>
                <p:cNvCxnSpPr/>
                <p:nvPr/>
              </p:nvCxnSpPr>
              <p:spPr>
                <a:xfrm>
                  <a:off x="8327027" y="2924944"/>
                  <a:ext cx="2448272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EC8BFC5F-E1B7-4D29-8AC8-9076429FBCDA}"/>
                  </a:ext>
                </a:extLst>
              </p:cNvPr>
              <p:cNvGrpSpPr/>
              <p:nvPr/>
            </p:nvGrpSpPr>
            <p:grpSpPr>
              <a:xfrm>
                <a:off x="1513219" y="2594185"/>
                <a:ext cx="2713721" cy="2180156"/>
                <a:chOff x="1513219" y="1666808"/>
                <a:chExt cx="2713721" cy="2180156"/>
              </a:xfrm>
            </p:grpSpPr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155E1BA6-6352-4046-B7EB-0B0B9F0892B6}"/>
                    </a:ext>
                  </a:extLst>
                </p:cNvPr>
                <p:cNvGrpSpPr/>
                <p:nvPr/>
              </p:nvGrpSpPr>
              <p:grpSpPr>
                <a:xfrm>
                  <a:off x="1615763" y="1666808"/>
                  <a:ext cx="2611177" cy="2180156"/>
                  <a:chOff x="1489863" y="1461157"/>
                  <a:chExt cx="3761210" cy="2180156"/>
                </a:xfrm>
              </p:grpSpPr>
              <p:grpSp>
                <p:nvGrpSpPr>
                  <p:cNvPr id="64" name="组合 63">
                    <a:extLst>
                      <a:ext uri="{FF2B5EF4-FFF2-40B4-BE49-F238E27FC236}">
                        <a16:creationId xmlns:a16="http://schemas.microsoft.com/office/drawing/2014/main" id="{1DE3E1E5-8007-4409-86FE-2B4615CB4DD0}"/>
                      </a:ext>
                    </a:extLst>
                  </p:cNvPr>
                  <p:cNvGrpSpPr/>
                  <p:nvPr/>
                </p:nvGrpSpPr>
                <p:grpSpPr>
                  <a:xfrm>
                    <a:off x="1489878" y="1461157"/>
                    <a:ext cx="3761195" cy="856248"/>
                    <a:chOff x="1613635" y="1794395"/>
                    <a:chExt cx="3761195" cy="856248"/>
                  </a:xfrm>
                </p:grpSpPr>
                <p:sp>
                  <p:nvSpPr>
                    <p:cNvPr id="68" name="文本框 103">
                      <a:extLst>
                        <a:ext uri="{FF2B5EF4-FFF2-40B4-BE49-F238E27FC236}">
                          <a16:creationId xmlns:a16="http://schemas.microsoft.com/office/drawing/2014/main" id="{B193139C-C27B-445F-AA24-190BC45D60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3635" y="2142812"/>
                      <a:ext cx="3761195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Autofit/>
                    </a:bodyPr>
                    <a:lstStyle/>
                    <a:p>
                      <a:pPr marL="0" marR="0" lvl="0" indent="0" defTabSz="914378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0" dirty="0">
                          <a:solidFill>
                            <a:srgbClr val="000000"/>
                          </a:solidFill>
                          <a:latin typeface="微软雅黑 Light" panose="020F0502020204030204"/>
                          <a:cs typeface="+mn-ea"/>
                          <a:sym typeface="+mn-lt"/>
                        </a:rPr>
                        <a:t>科学</a:t>
                      </a:r>
                      <a:r>
                        <a:rPr lang="en-US" altLang="zh-CN" sz="1400" kern="0" dirty="0">
                          <a:solidFill>
                            <a:srgbClr val="000000"/>
                          </a:solidFill>
                          <a:latin typeface="微软雅黑 Light" panose="020F0502020204030204"/>
                          <a:cs typeface="+mn-ea"/>
                          <a:sym typeface="+mn-lt"/>
                        </a:rPr>
                        <a:t>or</a:t>
                      </a:r>
                      <a:r>
                        <a:rPr lang="zh-CN" altLang="en-US" sz="1400" kern="0" dirty="0">
                          <a:solidFill>
                            <a:srgbClr val="000000"/>
                          </a:solidFill>
                          <a:latin typeface="微软雅黑 Light" panose="020F0502020204030204"/>
                          <a:cs typeface="+mn-ea"/>
                          <a:sym typeface="+mn-lt"/>
                        </a:rPr>
                        <a:t>伪科学</a:t>
                      </a:r>
                      <a:endPara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 Light" panose="020F0502020204030204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69" name="矩形 68">
                      <a:extLst>
                        <a:ext uri="{FF2B5EF4-FFF2-40B4-BE49-F238E27FC236}">
                          <a16:creationId xmlns:a16="http://schemas.microsoft.com/office/drawing/2014/main" id="{B47D18BF-3F96-4CA8-8409-5421838434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3635" y="1794395"/>
                      <a:ext cx="3761195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r>
                        <a:rPr lang="zh-CN" altLang="en-US" sz="2000" b="1" kern="0" dirty="0">
                          <a:solidFill>
                            <a:srgbClr val="2980B9"/>
                          </a:solidFill>
                          <a:latin typeface="微软雅黑 Light" panose="020F0502020204030204"/>
                          <a:cs typeface="+mn-ea"/>
                        </a:rPr>
                        <a:t>本身没有自我批评机制</a:t>
                      </a:r>
                      <a:endParaRPr lang="en-US" altLang="zh-CN" sz="2000" b="1" kern="0" dirty="0">
                        <a:solidFill>
                          <a:srgbClr val="2980B9"/>
                        </a:solidFill>
                        <a:latin typeface="微软雅黑 Light" panose="020F0502020204030204"/>
                        <a:cs typeface="+mn-ea"/>
                      </a:endParaRPr>
                    </a:p>
                  </p:txBody>
                </p:sp>
              </p:grpSp>
              <p:grpSp>
                <p:nvGrpSpPr>
                  <p:cNvPr id="65" name="组合 64">
                    <a:extLst>
                      <a:ext uri="{FF2B5EF4-FFF2-40B4-BE49-F238E27FC236}">
                        <a16:creationId xmlns:a16="http://schemas.microsoft.com/office/drawing/2014/main" id="{A76141EF-1B68-4AA5-88C9-B7EB1D44D439}"/>
                      </a:ext>
                    </a:extLst>
                  </p:cNvPr>
                  <p:cNvGrpSpPr/>
                  <p:nvPr/>
                </p:nvGrpSpPr>
                <p:grpSpPr>
                  <a:xfrm>
                    <a:off x="1489863" y="2785065"/>
                    <a:ext cx="3761195" cy="856248"/>
                    <a:chOff x="1613620" y="1794395"/>
                    <a:chExt cx="3761195" cy="856248"/>
                  </a:xfrm>
                </p:grpSpPr>
                <p:sp>
                  <p:nvSpPr>
                    <p:cNvPr id="66" name="文本框 101">
                      <a:extLst>
                        <a:ext uri="{FF2B5EF4-FFF2-40B4-BE49-F238E27FC236}">
                          <a16:creationId xmlns:a16="http://schemas.microsoft.com/office/drawing/2014/main" id="{92AB8622-39C4-4729-9C4B-5E173BBCD7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3620" y="2142812"/>
                      <a:ext cx="3761195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Autofit/>
                    </a:bodyPr>
                    <a:lstStyle>
                      <a:defPPr>
                        <a:defRPr lang="zh-CN"/>
                      </a:defPPr>
                      <a:lvl1pPr marR="0" lvl="0" indent="0" defTabSz="914378" fontAlgn="auto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0" sz="1400" b="0" i="0" u="none" strike="noStrike" kern="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 Light" panose="020F0502020204030204"/>
                          <a:cs typeface="+mn-ea"/>
                        </a:defRPr>
                      </a:lvl1pPr>
                    </a:lstStyle>
                    <a:p>
                      <a:r>
                        <a:rPr lang="zh-CN" altLang="en-US" dirty="0"/>
                        <a:t>使用的词汇不但不能厘清概念反而使人更为混淆。</a:t>
                      </a:r>
                      <a:endParaRPr lang="en-US" altLang="zh-CN" dirty="0"/>
                    </a:p>
                    <a:p>
                      <a:endParaRPr lang="zh-CN" altLang="en-US" dirty="0">
                        <a:sym typeface="+mn-lt"/>
                      </a:endParaRPr>
                    </a:p>
                  </p:txBody>
                </p:sp>
                <p:sp>
                  <p:nvSpPr>
                    <p:cNvPr id="67" name="矩形 66">
                      <a:extLst>
                        <a:ext uri="{FF2B5EF4-FFF2-40B4-BE49-F238E27FC236}">
                          <a16:creationId xmlns:a16="http://schemas.microsoft.com/office/drawing/2014/main" id="{26DD4932-7170-4D1E-886A-B7E7D1BA4F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3620" y="1794395"/>
                      <a:ext cx="3761195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0" dirty="0">
                          <a:solidFill>
                            <a:srgbClr val="4098D4"/>
                          </a:solidFill>
                          <a:latin typeface="微软雅黑 Light" panose="020F0502020204030204"/>
                          <a:cs typeface="+mn-ea"/>
                          <a:sym typeface="+mn-lt"/>
                        </a:rPr>
                        <a:t>词汇模糊</a:t>
                      </a:r>
                      <a:endParaRPr kumimoji="0" lang="zh-CN" alt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098D4"/>
                        </a:solidFill>
                        <a:effectLst/>
                        <a:uLnTx/>
                        <a:uFillTx/>
                        <a:latin typeface="微软雅黑 Light" panose="020F0502020204030204"/>
                        <a:cs typeface="+mn-ea"/>
                        <a:sym typeface="+mn-lt"/>
                      </a:endParaRPr>
                    </a:p>
                  </p:txBody>
                </p:sp>
              </p:grpSp>
            </p:grp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FB911684-83BB-4768-89F2-8805901DCBBA}"/>
                    </a:ext>
                  </a:extLst>
                </p:cNvPr>
                <p:cNvCxnSpPr/>
                <p:nvPr/>
              </p:nvCxnSpPr>
              <p:spPr>
                <a:xfrm>
                  <a:off x="1513219" y="2710116"/>
                  <a:ext cx="2448272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</p:cxnSp>
          </p:grp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26C4449-6574-46D9-A671-68B11626B04F}"/>
              </a:ext>
            </a:extLst>
          </p:cNvPr>
          <p:cNvSpPr/>
          <p:nvPr/>
        </p:nvSpPr>
        <p:spPr>
          <a:xfrm>
            <a:off x="585542" y="6297947"/>
            <a:ext cx="281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资料来源：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企业巫师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DBEE2B-3F76-4983-BEBA-8F52209F9834}"/>
              </a:ext>
            </a:extLst>
          </p:cNvPr>
          <p:cNvSpPr txBox="1"/>
          <p:nvPr/>
        </p:nvSpPr>
        <p:spPr>
          <a:xfrm>
            <a:off x="612456" y="1221101"/>
            <a:ext cx="5612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反对管理理论的人对管理理论的四点抨击：</a:t>
            </a:r>
          </a:p>
        </p:txBody>
      </p:sp>
    </p:spTree>
    <p:extLst>
      <p:ext uri="{BB962C8B-B14F-4D97-AF65-F5344CB8AC3E}">
        <p14:creationId xmlns:p14="http://schemas.microsoft.com/office/powerpoint/2010/main" val="3847436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34C866EA-AD00-47CE-A433-20FF119CC40F}"/>
              </a:ext>
            </a:extLst>
          </p:cNvPr>
          <p:cNvGrpSpPr/>
          <p:nvPr/>
        </p:nvGrpSpPr>
        <p:grpSpPr>
          <a:xfrm>
            <a:off x="581984" y="2179886"/>
            <a:ext cx="11189313" cy="3590328"/>
            <a:chOff x="581984" y="1994587"/>
            <a:chExt cx="11189313" cy="3590328"/>
          </a:xfrm>
        </p:grpSpPr>
        <p:pic>
          <p:nvPicPr>
            <p:cNvPr id="7" name="图片 6" descr="图片包含 文字&#10;&#10;自动生成的说明">
              <a:extLst>
                <a:ext uri="{FF2B5EF4-FFF2-40B4-BE49-F238E27FC236}">
                  <a16:creationId xmlns:a16="http://schemas.microsoft.com/office/drawing/2014/main" id="{07486378-7122-4FB0-AC6F-EF2C7694F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3093" y="1994587"/>
              <a:ext cx="3596400" cy="351988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82A5817-F850-4A0D-8262-24226FD00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4897" y="2104528"/>
              <a:ext cx="3596400" cy="348038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F9DD9DB-A9D2-49D8-BE8A-930040878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84" y="2104528"/>
              <a:ext cx="3562847" cy="3419952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647684F-CDB7-426A-B8FE-DCA9026A568B}"/>
              </a:ext>
            </a:extLst>
          </p:cNvPr>
          <p:cNvGrpSpPr/>
          <p:nvPr/>
        </p:nvGrpSpPr>
        <p:grpSpPr>
          <a:xfrm>
            <a:off x="941910" y="5954925"/>
            <a:ext cx="10337207" cy="298877"/>
            <a:chOff x="1207572" y="5984413"/>
            <a:chExt cx="10337207" cy="298877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BEF57C5-B9D0-4109-933A-479916805B5A}"/>
                </a:ext>
              </a:extLst>
            </p:cNvPr>
            <p:cNvSpPr txBox="1"/>
            <p:nvPr/>
          </p:nvSpPr>
          <p:spPr>
            <a:xfrm>
              <a:off x="4978703" y="5984413"/>
              <a:ext cx="22345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年以来硕博论文摘要词云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74059B0-3AC7-471D-9B18-549C15ADD7D0}"/>
                </a:ext>
              </a:extLst>
            </p:cNvPr>
            <p:cNvSpPr txBox="1"/>
            <p:nvPr/>
          </p:nvSpPr>
          <p:spPr>
            <a:xfrm>
              <a:off x="8749834" y="6006291"/>
              <a:ext cx="279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年硕博论文摘要词云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EB3B522-8DD1-4784-8EE2-D63E42A20080}"/>
                </a:ext>
              </a:extLst>
            </p:cNvPr>
            <p:cNvSpPr txBox="1"/>
            <p:nvPr/>
          </p:nvSpPr>
          <p:spPr>
            <a:xfrm>
              <a:off x="1207572" y="6002773"/>
              <a:ext cx="22345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所有硕博论文摘要词云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982E723-5419-4D4D-8BC0-CB896AE72D54}"/>
              </a:ext>
            </a:extLst>
          </p:cNvPr>
          <p:cNvSpPr txBox="1"/>
          <p:nvPr/>
        </p:nvSpPr>
        <p:spPr>
          <a:xfrm>
            <a:off x="941910" y="1132030"/>
            <a:ext cx="883819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研究阶段：咨询发展历史研究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本土咨询公司个案研究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新型智库研究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年后对虚拟经济研究增加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87C606D-986F-41BD-976C-7D6503A68AEB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19" name="五边形 8">
              <a:extLst>
                <a:ext uri="{FF2B5EF4-FFF2-40B4-BE49-F238E27FC236}">
                  <a16:creationId xmlns:a16="http://schemas.microsoft.com/office/drawing/2014/main" id="{9FED3B06-CDDB-419F-A74B-50D51A8E6014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中国咨询学研究</a:t>
              </a:r>
            </a:p>
          </p:txBody>
        </p:sp>
        <p:sp>
          <p:nvSpPr>
            <p:cNvPr id="20" name="燕尾形 9">
              <a:extLst>
                <a:ext uri="{FF2B5EF4-FFF2-40B4-BE49-F238E27FC236}">
                  <a16:creationId xmlns:a16="http://schemas.microsoft.com/office/drawing/2014/main" id="{F8E2198A-5F71-48F9-B1A7-B5F11AD4AF4E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374213AA-CE39-46BE-A81D-259A555A43F0}"/>
              </a:ext>
            </a:extLst>
          </p:cNvPr>
          <p:cNvSpPr txBox="1"/>
          <p:nvPr/>
        </p:nvSpPr>
        <p:spPr>
          <a:xfrm>
            <a:off x="8364511" y="6445401"/>
            <a:ext cx="379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资料来源：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CNKI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咨询学科全部硕博论文</a:t>
            </a:r>
          </a:p>
        </p:txBody>
      </p:sp>
    </p:spTree>
    <p:extLst>
      <p:ext uri="{BB962C8B-B14F-4D97-AF65-F5344CB8AC3E}">
        <p14:creationId xmlns:p14="http://schemas.microsoft.com/office/powerpoint/2010/main" val="2978004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E4CF4C-14D8-416E-A944-410CB20D0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39285"/>
              </p:ext>
            </p:extLst>
          </p:nvPr>
        </p:nvGraphicFramePr>
        <p:xfrm>
          <a:off x="945053" y="2236091"/>
          <a:ext cx="10431314" cy="4266961"/>
        </p:xfrm>
        <a:graphic>
          <a:graphicData uri="http://schemas.openxmlformats.org/drawingml/2006/table">
            <a:tbl>
              <a:tblPr firstRow="1">
                <a:tableStyleId>{1E171933-4619-4E11-9A3F-F7608DF75F80}</a:tableStyleId>
              </a:tblPr>
              <a:tblGrid>
                <a:gridCol w="2532477">
                  <a:extLst>
                    <a:ext uri="{9D8B030D-6E8A-4147-A177-3AD203B41FA5}">
                      <a16:colId xmlns:a16="http://schemas.microsoft.com/office/drawing/2014/main" val="3390992595"/>
                    </a:ext>
                  </a:extLst>
                </a:gridCol>
                <a:gridCol w="1589649">
                  <a:extLst>
                    <a:ext uri="{9D8B030D-6E8A-4147-A177-3AD203B41FA5}">
                      <a16:colId xmlns:a16="http://schemas.microsoft.com/office/drawing/2014/main" val="2307050400"/>
                    </a:ext>
                  </a:extLst>
                </a:gridCol>
                <a:gridCol w="1611330">
                  <a:extLst>
                    <a:ext uri="{9D8B030D-6E8A-4147-A177-3AD203B41FA5}">
                      <a16:colId xmlns:a16="http://schemas.microsoft.com/office/drawing/2014/main" val="3548914634"/>
                    </a:ext>
                  </a:extLst>
                </a:gridCol>
                <a:gridCol w="2118273">
                  <a:extLst>
                    <a:ext uri="{9D8B030D-6E8A-4147-A177-3AD203B41FA5}">
                      <a16:colId xmlns:a16="http://schemas.microsoft.com/office/drawing/2014/main" val="1357131112"/>
                    </a:ext>
                  </a:extLst>
                </a:gridCol>
                <a:gridCol w="2579585">
                  <a:extLst>
                    <a:ext uri="{9D8B030D-6E8A-4147-A177-3AD203B41FA5}">
                      <a16:colId xmlns:a16="http://schemas.microsoft.com/office/drawing/2014/main" val="2696181908"/>
                    </a:ext>
                  </a:extLst>
                </a:gridCol>
              </a:tblGrid>
              <a:tr h="482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工作起步（工作经验）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岗位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工作年限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薪资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工作任务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1491279"/>
                  </a:ext>
                </a:extLst>
              </a:tr>
              <a:tr h="2767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大学本科（</a:t>
                      </a:r>
                      <a:r>
                        <a:rPr lang="en-US" altLang="zh-CN" sz="1600" u="none" strike="noStrike" dirty="0">
                          <a:effectLst/>
                        </a:rPr>
                        <a:t>0</a:t>
                      </a:r>
                      <a:r>
                        <a:rPr lang="zh-CN" altLang="en-US" sz="1600" u="none" strike="noStrike" dirty="0">
                          <a:effectLst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分析师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助理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1-3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$60K - $100K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分析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2610213"/>
                  </a:ext>
                </a:extLst>
              </a:tr>
              <a:tr h="245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项目协作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9212937"/>
                  </a:ext>
                </a:extLst>
              </a:tr>
              <a:tr h="27675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研究生（</a:t>
                      </a:r>
                      <a:r>
                        <a:rPr lang="en-US" altLang="zh-CN" sz="1600" u="none" strike="noStrike" dirty="0">
                          <a:effectLst/>
                        </a:rPr>
                        <a:t>2-5</a:t>
                      </a:r>
                      <a:r>
                        <a:rPr lang="zh-CN" altLang="en-US" sz="1600" u="none" strike="noStrike" dirty="0">
                          <a:effectLst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顾问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1-3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$150K - $200K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分析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5752374"/>
                  </a:ext>
                </a:extLst>
              </a:tr>
              <a:tr h="276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项目协作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0728210"/>
                  </a:ext>
                </a:extLst>
              </a:tr>
              <a:tr h="2417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项目执行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6601445"/>
                  </a:ext>
                </a:extLst>
              </a:tr>
              <a:tr h="27675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工作经验（</a:t>
                      </a:r>
                      <a:r>
                        <a:rPr lang="en-US" altLang="zh-CN" sz="1600" u="none" strike="noStrike" dirty="0">
                          <a:effectLst/>
                        </a:rPr>
                        <a:t>5-10</a:t>
                      </a:r>
                      <a:r>
                        <a:rPr lang="zh-CN" altLang="en-US" sz="1600" u="none" strike="noStrike" dirty="0">
                          <a:effectLst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项目经理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1-3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$200K - $300K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团队管理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8455844"/>
                  </a:ext>
                </a:extLst>
              </a:tr>
              <a:tr h="276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客户管理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1683271"/>
                  </a:ext>
                </a:extLst>
              </a:tr>
              <a:tr h="2417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多项目管理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136939"/>
                  </a:ext>
                </a:extLst>
              </a:tr>
              <a:tr h="276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负责人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经理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2-3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$250K - $350K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客户管理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2838701"/>
                  </a:ext>
                </a:extLst>
              </a:tr>
              <a:tr h="276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领导整个案例团队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8811194"/>
                  </a:ext>
                </a:extLst>
              </a:tr>
              <a:tr h="2797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开拓业务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9078908"/>
                  </a:ext>
                </a:extLst>
              </a:tr>
              <a:tr h="27675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行业经验丰富（</a:t>
                      </a:r>
                      <a:r>
                        <a:rPr lang="en-US" altLang="zh-CN" sz="1600" u="none" strike="noStrike" dirty="0">
                          <a:effectLst/>
                        </a:rPr>
                        <a:t>10+</a:t>
                      </a:r>
                      <a:r>
                        <a:rPr lang="zh-CN" altLang="en-US" sz="1600" u="none" strike="noStrike" dirty="0">
                          <a:effectLst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合伙人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n/a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$450K+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开拓业务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9505160"/>
                  </a:ext>
                </a:extLst>
              </a:tr>
              <a:tr h="276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领导多个案例团队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6633966"/>
                  </a:ext>
                </a:extLst>
              </a:tr>
              <a:tr h="2417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公司管理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069197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CE6343DE-04B7-42B1-8EEB-9F1419C70427}"/>
              </a:ext>
            </a:extLst>
          </p:cNvPr>
          <p:cNvSpPr/>
          <p:nvPr/>
        </p:nvSpPr>
        <p:spPr>
          <a:xfrm>
            <a:off x="831546" y="989350"/>
            <a:ext cx="9366750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tx2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核心技能：结构化分析及解决问题、演讲沟通说服能力、文字功底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chemeClr val="tx2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工作特性：经常性出差、承受较大工作压力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chemeClr val="tx2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学历、学校背景要求高；吸收经验丰富人加入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BA8CB9-D878-45FE-B07A-C9144CFD288A}"/>
              </a:ext>
            </a:extLst>
          </p:cNvPr>
          <p:cNvSpPr txBox="1"/>
          <p:nvPr/>
        </p:nvSpPr>
        <p:spPr>
          <a:xfrm>
            <a:off x="959121" y="6515072"/>
            <a:ext cx="7105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/>
              <a:t>数据来源：</a:t>
            </a:r>
            <a:r>
              <a:rPr lang="en-US" altLang="zh-CN" dirty="0" err="1"/>
              <a:t>Onet</a:t>
            </a:r>
            <a:r>
              <a:rPr lang="zh-CN" altLang="en-US" dirty="0"/>
              <a:t>、中国招聘网站、求职咨询（中美）、哈佛大学咨询求学指导</a:t>
            </a:r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44FA0EF-166B-438D-B4DA-D5920704EAF1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10" name="五边形 8">
              <a:extLst>
                <a:ext uri="{FF2B5EF4-FFF2-40B4-BE49-F238E27FC236}">
                  <a16:creationId xmlns:a16="http://schemas.microsoft.com/office/drawing/2014/main" id="{7D2BB9E2-EA08-476C-8A01-2AD98F00DD56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任职资格</a:t>
              </a:r>
            </a:p>
          </p:txBody>
        </p:sp>
        <p:sp>
          <p:nvSpPr>
            <p:cNvPr id="11" name="燕尾形 9">
              <a:extLst>
                <a:ext uri="{FF2B5EF4-FFF2-40B4-BE49-F238E27FC236}">
                  <a16:creationId xmlns:a16="http://schemas.microsoft.com/office/drawing/2014/main" id="{8AD8254A-7B86-4DEF-A7C0-96F6B412199E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503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A883339-E41E-497A-89BB-E14B84865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716" y="1121911"/>
            <a:ext cx="5153025" cy="4962525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745460A-F20C-4828-B438-8AA64DD17E5E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4" name="五边形 8">
              <a:extLst>
                <a:ext uri="{FF2B5EF4-FFF2-40B4-BE49-F238E27FC236}">
                  <a16:creationId xmlns:a16="http://schemas.microsoft.com/office/drawing/2014/main" id="{159ABDAE-9514-40B5-A0DF-1C9716C3D3A4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能力要求</a:t>
              </a:r>
            </a:p>
          </p:txBody>
        </p:sp>
        <p:sp>
          <p:nvSpPr>
            <p:cNvPr id="5" name="燕尾形 9">
              <a:extLst>
                <a:ext uri="{FF2B5EF4-FFF2-40B4-BE49-F238E27FC236}">
                  <a16:creationId xmlns:a16="http://schemas.microsoft.com/office/drawing/2014/main" id="{09A33F7E-0578-4FC1-9843-47BC9F73D70F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10D142E-46B7-4A16-9297-3F56584FA534}"/>
              </a:ext>
            </a:extLst>
          </p:cNvPr>
          <p:cNvSpPr txBox="1"/>
          <p:nvPr/>
        </p:nvSpPr>
        <p:spPr>
          <a:xfrm>
            <a:off x="970916" y="6532880"/>
            <a:ext cx="556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数据</a:t>
            </a:r>
            <a:r>
              <a:rPr lang="zh-CN" altLang="en-US"/>
              <a:t>来源：</a:t>
            </a:r>
            <a:r>
              <a:rPr lang="en-US" altLang="zh-CN" dirty="0"/>
              <a:t> </a:t>
            </a:r>
            <a:r>
              <a:rPr lang="zh-CN" altLang="en-US"/>
              <a:t>知乎</a:t>
            </a:r>
            <a:r>
              <a:rPr lang="en-US" altLang="zh-CN" dirty="0"/>
              <a:t>-</a:t>
            </a:r>
            <a:r>
              <a:rPr lang="zh-CN" altLang="en-US" dirty="0"/>
              <a:t>老刘谈</a:t>
            </a:r>
            <a:r>
              <a:rPr lang="zh-CN" altLang="en-US"/>
              <a:t>咨询顾问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3887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535A621-F438-435C-81D8-89892FD620E3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3" name="五边形 8">
              <a:extLst>
                <a:ext uri="{FF2B5EF4-FFF2-40B4-BE49-F238E27FC236}">
                  <a16:creationId xmlns:a16="http://schemas.microsoft.com/office/drawing/2014/main" id="{FF79557C-EE01-4AA7-9E12-B3483E7AD380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反：职业批判</a:t>
              </a:r>
            </a:p>
          </p:txBody>
        </p:sp>
        <p:sp>
          <p:nvSpPr>
            <p:cNvPr id="4" name="燕尾形 9">
              <a:extLst>
                <a:ext uri="{FF2B5EF4-FFF2-40B4-BE49-F238E27FC236}">
                  <a16:creationId xmlns:a16="http://schemas.microsoft.com/office/drawing/2014/main" id="{8D4B7763-A8F5-4B30-B94E-05D990768A55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C7556258-E3B4-4E79-A901-046E4626B6E5}"/>
              </a:ext>
            </a:extLst>
          </p:cNvPr>
          <p:cNvSpPr/>
          <p:nvPr/>
        </p:nvSpPr>
        <p:spPr>
          <a:xfrm>
            <a:off x="1182328" y="6088368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94E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进一步参考：</a:t>
            </a:r>
            <a:r>
              <a:rPr lang="en-US" altLang="zh-CN" dirty="0">
                <a:solidFill>
                  <a:srgbClr val="494E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rgbClr val="494E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为什么咨询顾问难成大器</a:t>
            </a:r>
            <a:r>
              <a:rPr lang="en-US" altLang="zh-CN" dirty="0">
                <a:solidFill>
                  <a:srgbClr val="494E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5F6D4-931C-46E0-B7F1-2F7F390E5EBA}"/>
              </a:ext>
            </a:extLst>
          </p:cNvPr>
          <p:cNvSpPr/>
          <p:nvPr/>
        </p:nvSpPr>
        <p:spPr>
          <a:xfrm>
            <a:off x="1182328" y="1243691"/>
            <a:ext cx="9407014" cy="4037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endParaRPr lang="en-US" altLang="zh-CN" dirty="0">
              <a:solidFill>
                <a:srgbClr val="494E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6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endParaRPr lang="en-US" altLang="zh-CN" dirty="0">
              <a:solidFill>
                <a:srgbClr val="494E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rgbClr val="494E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年轻时进入管理咨询业，会养成很多坏毛病，比如眼高手低，比如纸上谈兵。</a:t>
            </a:r>
          </a:p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rgbClr val="494E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“漂亮的报告</a:t>
            </a:r>
            <a:r>
              <a:rPr lang="en-US" altLang="zh-CN" dirty="0">
                <a:solidFill>
                  <a:srgbClr val="494E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494E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愚蠢与模式化的调查</a:t>
            </a:r>
            <a:r>
              <a:rPr lang="en-US" altLang="zh-CN" dirty="0">
                <a:solidFill>
                  <a:srgbClr val="494E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494E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长途旅行”成了咨询的必须组成部分，以致大脑不是用来思考，而是</a:t>
            </a:r>
            <a:r>
              <a:rPr lang="zh-CN" altLang="en-US" b="1" dirty="0">
                <a:solidFill>
                  <a:srgbClr val="494E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用来修改</a:t>
            </a:r>
            <a:r>
              <a:rPr lang="en-US" altLang="zh-CN" b="1" dirty="0">
                <a:solidFill>
                  <a:srgbClr val="494E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>
                <a:solidFill>
                  <a:srgbClr val="494E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的字号、颜色与抄袭各种模版。</a:t>
            </a:r>
            <a:r>
              <a:rPr lang="zh-CN" altLang="en-US" dirty="0">
                <a:solidFill>
                  <a:srgbClr val="494E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这种考虑，也许是我离开咨询公司的最重要的原因。</a:t>
            </a:r>
            <a:endParaRPr lang="en-US" altLang="zh-CN" dirty="0">
              <a:solidFill>
                <a:srgbClr val="494E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5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519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7100735-F12C-42B6-ACD2-23D4B75B396A}"/>
              </a:ext>
            </a:extLst>
          </p:cNvPr>
          <p:cNvGrpSpPr/>
          <p:nvPr/>
        </p:nvGrpSpPr>
        <p:grpSpPr>
          <a:xfrm>
            <a:off x="4294590" y="1769291"/>
            <a:ext cx="6412790" cy="2598056"/>
            <a:chOff x="4307842" y="1464491"/>
            <a:chExt cx="6412790" cy="2598056"/>
          </a:xfrm>
        </p:grpSpPr>
        <p:sp>
          <p:nvSpPr>
            <p:cNvPr id="88" name="MH_Number"/>
            <p:cNvSpPr/>
            <p:nvPr>
              <p:custDataLst>
                <p:tags r:id="rId3"/>
              </p:custDataLst>
            </p:nvPr>
          </p:nvSpPr>
          <p:spPr>
            <a:xfrm>
              <a:off x="5027135" y="2307181"/>
              <a:ext cx="1129618" cy="1129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rPr>
                <a:t>4</a:t>
              </a: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endParaRPr>
            </a:p>
          </p:txBody>
        </p:sp>
        <p:sp>
          <p:nvSpPr>
            <p:cNvPr id="23" name="PA_MH_Title"/>
            <p:cNvSpPr txBox="1"/>
            <p:nvPr>
              <p:custDataLst>
                <p:tags r:id="rId4"/>
              </p:custDataLst>
            </p:nvPr>
          </p:nvSpPr>
          <p:spPr>
            <a:xfrm>
              <a:off x="6604173" y="2228626"/>
              <a:ext cx="4116459" cy="128672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>
                <a:defRPr/>
              </a:pPr>
              <a:r>
                <a:rPr lang="zh-CN" altLang="en-US" sz="3200" b="1" spc="600" dirty="0">
                  <a:solidFill>
                    <a:srgbClr val="1F608B">
                      <a:lumMod val="100000"/>
                    </a:srgbClr>
                  </a:solidFill>
                  <a:cs typeface="+mn-ea"/>
                  <a:sym typeface="+mn-lt"/>
                </a:rPr>
                <a:t>挑战与未来</a:t>
              </a:r>
            </a:p>
          </p:txBody>
        </p:sp>
        <p:sp>
          <p:nvSpPr>
            <p:cNvPr id="16" name="MH_Others_1"/>
            <p:cNvSpPr txBox="1"/>
            <p:nvPr>
              <p:custDataLst>
                <p:tags r:id="rId5"/>
              </p:custDataLst>
            </p:nvPr>
          </p:nvSpPr>
          <p:spPr>
            <a:xfrm>
              <a:off x="4307842" y="1464491"/>
              <a:ext cx="883953" cy="102695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0" i="0" u="none" strike="noStrike" kern="1200" cap="none" spc="200" normalizeH="0" baseline="0" noProof="0" dirty="0">
                  <a:ln>
                    <a:noFill/>
                  </a:ln>
                  <a:solidFill>
                    <a:srgbClr val="1F608B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 Light" panose="020F0502020204030204"/>
                  <a:cs typeface="+mn-ea"/>
                  <a:sym typeface="+mn-lt"/>
                </a:rPr>
                <a:t>第</a:t>
              </a:r>
            </a:p>
          </p:txBody>
        </p:sp>
        <p:sp>
          <p:nvSpPr>
            <p:cNvPr id="17" name="MH_Others_2"/>
            <p:cNvSpPr txBox="1"/>
            <p:nvPr>
              <p:custDataLst>
                <p:tags r:id="rId6"/>
              </p:custDataLst>
            </p:nvPr>
          </p:nvSpPr>
          <p:spPr>
            <a:xfrm>
              <a:off x="5809975" y="3306169"/>
              <a:ext cx="631466" cy="75637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200" normalizeH="0" baseline="0" noProof="0" dirty="0">
                  <a:ln>
                    <a:noFill/>
                  </a:ln>
                  <a:solidFill>
                    <a:srgbClr val="1F608B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 Light" panose="020F0502020204030204"/>
                  <a:cs typeface="+mn-ea"/>
                  <a:sym typeface="+mn-lt"/>
                </a:rPr>
                <a:t>章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63704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19E4372-BDEB-4EC4-80DE-D760B947966A}"/>
              </a:ext>
            </a:extLst>
          </p:cNvPr>
          <p:cNvSpPr/>
          <p:nvPr/>
        </p:nvSpPr>
        <p:spPr>
          <a:xfrm>
            <a:off x="5365300" y="1779926"/>
            <a:ext cx="5832583" cy="329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日，由管理学大师迈克尔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波特参与创办的摩立特集团（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Monitor Group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）因资不抵债而申请破产保护，最终被德勤收购。这家一度可以在战略咨询领域抗衡麦肯锡、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、贝恩的公司，在存续了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年不到后就猝然倒下。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其它尚未倒下的战略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管理咨询公司其实也一直陷在金融危机后的深度泥潭之中，不同程度地经历着业务缩减的压力。</a:t>
            </a:r>
          </a:p>
        </p:txBody>
      </p:sp>
      <p:pic>
        <p:nvPicPr>
          <p:cNvPr id="4098" name="Picture 2" descr="âMonitor Groupâçå¾çæç´¢ç»æ">
            <a:extLst>
              <a:ext uri="{FF2B5EF4-FFF2-40B4-BE49-F238E27FC236}">
                <a16:creationId xmlns:a16="http://schemas.microsoft.com/office/drawing/2014/main" id="{D26EFD5E-D66B-4884-91EF-ECF42F8E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73" y="2428635"/>
            <a:ext cx="3230687" cy="200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84C3F0A2-75FF-4280-BD15-BCA1A7B42AA4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ED942D88-CC26-4FA0-AE95-01A6F2F78AA0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 例</a:t>
              </a:r>
            </a:p>
          </p:txBody>
        </p:sp>
        <p:sp>
          <p:nvSpPr>
            <p:cNvPr id="7" name="燕尾形 9">
              <a:extLst>
                <a:ext uri="{FF2B5EF4-FFF2-40B4-BE49-F238E27FC236}">
                  <a16:creationId xmlns:a16="http://schemas.microsoft.com/office/drawing/2014/main" id="{69435B72-5E69-4E9F-8B3B-7585A08B64CE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17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3E9A6D0-8DC4-4128-8176-4DEC9A2C1EFA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7" name="五边形 8">
              <a:extLst>
                <a:ext uri="{FF2B5EF4-FFF2-40B4-BE49-F238E27FC236}">
                  <a16:creationId xmlns:a16="http://schemas.microsoft.com/office/drawing/2014/main" id="{EF33685D-7C88-4BF7-9BB5-16A0F78B8FDD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颠 覆 咨 询 业？</a:t>
              </a:r>
            </a:p>
          </p:txBody>
        </p:sp>
        <p:sp>
          <p:nvSpPr>
            <p:cNvPr id="8" name="燕尾形 9">
              <a:extLst>
                <a:ext uri="{FF2B5EF4-FFF2-40B4-BE49-F238E27FC236}">
                  <a16:creationId xmlns:a16="http://schemas.microsoft.com/office/drawing/2014/main" id="{9CBE42D7-76BA-4FE6-90D7-2E5FBE189743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C6DC33-EF27-40E2-974E-DA20B7C86755}"/>
              </a:ext>
            </a:extLst>
          </p:cNvPr>
          <p:cNvGrpSpPr/>
          <p:nvPr/>
        </p:nvGrpSpPr>
        <p:grpSpPr>
          <a:xfrm>
            <a:off x="626153" y="1636943"/>
            <a:ext cx="10709437" cy="4413504"/>
            <a:chOff x="626153" y="1725431"/>
            <a:chExt cx="10709437" cy="4413504"/>
          </a:xfrm>
        </p:grpSpPr>
        <p:sp>
          <p:nvSpPr>
            <p:cNvPr id="9" name="Freeform 81">
              <a:extLst>
                <a:ext uri="{FF2B5EF4-FFF2-40B4-BE49-F238E27FC236}">
                  <a16:creationId xmlns:a16="http://schemas.microsoft.com/office/drawing/2014/main" id="{51D6B630-47F8-4240-A6C5-94F0585A6D49}"/>
                </a:ext>
              </a:extLst>
            </p:cNvPr>
            <p:cNvSpPr/>
            <p:nvPr/>
          </p:nvSpPr>
          <p:spPr>
            <a:xfrm rot="2539609">
              <a:off x="6729419" y="4485606"/>
              <a:ext cx="641231" cy="10635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2211"/>
                  </a:moveTo>
                  <a:lnTo>
                    <a:pt x="386650" y="32211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oval"/>
              <a:tailEnd type="oval"/>
            </a:ln>
            <a:effectLst/>
          </p:spPr>
        </p:sp>
        <p:sp>
          <p:nvSpPr>
            <p:cNvPr id="10" name="Freeform 83">
              <a:extLst>
                <a:ext uri="{FF2B5EF4-FFF2-40B4-BE49-F238E27FC236}">
                  <a16:creationId xmlns:a16="http://schemas.microsoft.com/office/drawing/2014/main" id="{5C19E2DE-596E-4CDF-AA42-72863FC30421}"/>
                </a:ext>
              </a:extLst>
            </p:cNvPr>
            <p:cNvSpPr/>
            <p:nvPr/>
          </p:nvSpPr>
          <p:spPr>
            <a:xfrm rot="19060391">
              <a:off x="6729419" y="2895564"/>
              <a:ext cx="641231" cy="10635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2211"/>
                  </a:moveTo>
                  <a:lnTo>
                    <a:pt x="386650" y="32211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oval"/>
              <a:tailEnd type="oval"/>
            </a:ln>
            <a:effectLst/>
          </p:spPr>
        </p:sp>
        <p:sp>
          <p:nvSpPr>
            <p:cNvPr id="11" name="Freeform 85">
              <a:extLst>
                <a:ext uri="{FF2B5EF4-FFF2-40B4-BE49-F238E27FC236}">
                  <a16:creationId xmlns:a16="http://schemas.microsoft.com/office/drawing/2014/main" id="{490155CB-CF00-4895-8EBF-89EBE71A3C54}"/>
                </a:ext>
              </a:extLst>
            </p:cNvPr>
            <p:cNvSpPr/>
            <p:nvPr/>
          </p:nvSpPr>
          <p:spPr>
            <a:xfrm>
              <a:off x="7130211" y="1820279"/>
              <a:ext cx="1096816" cy="1091874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141592" tIns="141592" rIns="141592" bIns="141592" numCol="1" spcCol="936" anchor="ctr" anchorCtr="0">
              <a:noAutofit/>
            </a:bodyPr>
            <a:lstStyle/>
            <a:p>
              <a:pPr algn="ctr" defTabSz="654685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325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2" name="Freeform 89">
              <a:extLst>
                <a:ext uri="{FF2B5EF4-FFF2-40B4-BE49-F238E27FC236}">
                  <a16:creationId xmlns:a16="http://schemas.microsoft.com/office/drawing/2014/main" id="{78ECF2B8-3E1D-4389-A49B-4212FA21665F}"/>
                </a:ext>
              </a:extLst>
            </p:cNvPr>
            <p:cNvSpPr/>
            <p:nvPr/>
          </p:nvSpPr>
          <p:spPr>
            <a:xfrm>
              <a:off x="7130846" y="4598848"/>
              <a:ext cx="1096816" cy="1091874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141592" tIns="141592" rIns="141592" bIns="141592" numCol="1" spcCol="936" anchor="ctr" anchorCtr="0">
              <a:noAutofit/>
            </a:bodyPr>
            <a:lstStyle/>
            <a:p>
              <a:pPr algn="ctr" defTabSz="654685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325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3" name="Freeform 109">
              <a:extLst>
                <a:ext uri="{FF2B5EF4-FFF2-40B4-BE49-F238E27FC236}">
                  <a16:creationId xmlns:a16="http://schemas.microsoft.com/office/drawing/2014/main" id="{92F5ACF3-CF00-45D0-BF61-7C3CBF4D2DC3}"/>
                </a:ext>
              </a:extLst>
            </p:cNvPr>
            <p:cNvSpPr/>
            <p:nvPr/>
          </p:nvSpPr>
          <p:spPr>
            <a:xfrm>
              <a:off x="5125704" y="2894201"/>
              <a:ext cx="1717174" cy="1709427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141592" tIns="141592" rIns="141592" bIns="141592" numCol="1" spcCol="936" anchor="ctr" anchorCtr="0">
              <a:noAutofit/>
            </a:bodyPr>
            <a:lstStyle/>
            <a:p>
              <a:pPr algn="ctr" defTabSz="654685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474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1E86075-1D2E-40EE-876E-7EA60BBA6F77}"/>
                </a:ext>
              </a:extLst>
            </p:cNvPr>
            <p:cNvSpPr/>
            <p:nvPr/>
          </p:nvSpPr>
          <p:spPr>
            <a:xfrm rot="19060391" flipH="1">
              <a:off x="4540179" y="4485606"/>
              <a:ext cx="641231" cy="10635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2211"/>
                  </a:moveTo>
                  <a:lnTo>
                    <a:pt x="386650" y="32211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oval"/>
              <a:tailEnd type="oval"/>
            </a:ln>
            <a:effectLst/>
          </p:spPr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36B80A71-BBB1-4B48-A429-A8B992C3DAB9}"/>
                </a:ext>
              </a:extLst>
            </p:cNvPr>
            <p:cNvSpPr/>
            <p:nvPr/>
          </p:nvSpPr>
          <p:spPr>
            <a:xfrm rot="2539609" flipH="1">
              <a:off x="4540179" y="2895564"/>
              <a:ext cx="641231" cy="10635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2211"/>
                  </a:moveTo>
                  <a:lnTo>
                    <a:pt x="386650" y="32211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oval"/>
              <a:tailEnd type="oval"/>
            </a:ln>
            <a:effectLst/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B776ABAC-42DB-4383-9E10-AF0F8BA33E29}"/>
                </a:ext>
              </a:extLst>
            </p:cNvPr>
            <p:cNvSpPr/>
            <p:nvPr/>
          </p:nvSpPr>
          <p:spPr>
            <a:xfrm>
              <a:off x="3673893" y="1827264"/>
              <a:ext cx="1096816" cy="1091874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141592" tIns="141592" rIns="141592" bIns="141592" numCol="1" spcCol="936" anchor="ctr" anchorCtr="0">
              <a:noAutofit/>
            </a:bodyPr>
            <a:lstStyle/>
            <a:p>
              <a:pPr algn="ctr" defTabSz="654685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325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CA1FE485-E044-437D-82B5-4E0BCA78BB22}"/>
                </a:ext>
              </a:extLst>
            </p:cNvPr>
            <p:cNvSpPr/>
            <p:nvPr/>
          </p:nvSpPr>
          <p:spPr>
            <a:xfrm>
              <a:off x="3674426" y="4598848"/>
              <a:ext cx="1096816" cy="1091874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141592" tIns="141592" rIns="141592" bIns="141592" numCol="1" spcCol="936" anchor="ctr" anchorCtr="0">
              <a:noAutofit/>
            </a:bodyPr>
            <a:lstStyle/>
            <a:p>
              <a:pPr algn="ctr" defTabSz="654685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71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8" name="Freeform 62">
              <a:extLst>
                <a:ext uri="{FF2B5EF4-FFF2-40B4-BE49-F238E27FC236}">
                  <a16:creationId xmlns:a16="http://schemas.microsoft.com/office/drawing/2014/main" id="{17209C88-0BCC-4D39-B0A2-28E46C7F9F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1070" y="2145176"/>
              <a:ext cx="440556" cy="442078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21708" tIns="60854" rIns="121708" bIns="60854" numCol="1" anchor="t" anchorCtr="0" compatLnSpc="1"/>
            <a:lstStyle/>
            <a:p>
              <a:pPr defTabSz="1013460">
                <a:defRPr/>
              </a:pPr>
              <a:endParaRPr lang="en-US" sz="2710" kern="0">
                <a:solidFill>
                  <a:srgbClr val="262626"/>
                </a:solidFill>
                <a:latin typeface="Arial" panose="020B0604020202020204"/>
              </a:endParaRPr>
            </a:p>
          </p:txBody>
        </p:sp>
        <p:sp>
          <p:nvSpPr>
            <p:cNvPr id="19" name="Freeform 66">
              <a:extLst>
                <a:ext uri="{FF2B5EF4-FFF2-40B4-BE49-F238E27FC236}">
                  <a16:creationId xmlns:a16="http://schemas.microsoft.com/office/drawing/2014/main" id="{C5716DE3-E063-44A7-95D4-D01A843A56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1903" y="3511374"/>
              <a:ext cx="563065" cy="434769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21708" tIns="60854" rIns="121708" bIns="60854" numCol="1" anchor="t" anchorCtr="0" compatLnSpc="1"/>
            <a:lstStyle/>
            <a:p>
              <a:pPr defTabSz="1013460">
                <a:defRPr/>
              </a:pPr>
              <a:endParaRPr lang="en-US" sz="2710" kern="0">
                <a:solidFill>
                  <a:srgbClr val="262626"/>
                </a:solidFill>
                <a:latin typeface="Arial" panose="020B0604020202020204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7EF6B18-DF43-45E5-B567-000ED1B34A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9138" y="4954925"/>
              <a:ext cx="487391" cy="379717"/>
            </a:xfrm>
            <a:custGeom>
              <a:avLst/>
              <a:gdLst/>
              <a:ahLst/>
              <a:cxnLst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2" y="41"/>
                </a:cxn>
                <a:cxn ang="0">
                  <a:pos x="61" y="41"/>
                </a:cxn>
                <a:cxn ang="0">
                  <a:pos x="64" y="43"/>
                </a:cxn>
                <a:cxn ang="0">
                  <a:pos x="64" y="48"/>
                </a:cxn>
                <a:cxn ang="0">
                  <a:pos x="59" y="20"/>
                </a:cxn>
                <a:cxn ang="0">
                  <a:pos x="57" y="23"/>
                </a:cxn>
                <a:cxn ang="0">
                  <a:pos x="7" y="23"/>
                </a:cxn>
                <a:cxn ang="0">
                  <a:pos x="4" y="20"/>
                </a:cxn>
                <a:cxn ang="0">
                  <a:pos x="4" y="16"/>
                </a:cxn>
                <a:cxn ang="0">
                  <a:pos x="7" y="13"/>
                </a:cxn>
                <a:cxn ang="0">
                  <a:pos x="57" y="13"/>
                </a:cxn>
                <a:cxn ang="0">
                  <a:pos x="59" y="16"/>
                </a:cxn>
                <a:cxn ang="0">
                  <a:pos x="59" y="20"/>
                </a:cxn>
                <a:cxn ang="0">
                  <a:pos x="50" y="34"/>
                </a:cxn>
                <a:cxn ang="0">
                  <a:pos x="48" y="36"/>
                </a:cxn>
                <a:cxn ang="0">
                  <a:pos x="16" y="36"/>
                </a:cxn>
                <a:cxn ang="0">
                  <a:pos x="13" y="34"/>
                </a:cxn>
                <a:cxn ang="0">
                  <a:pos x="13" y="29"/>
                </a:cxn>
                <a:cxn ang="0">
                  <a:pos x="16" y="27"/>
                </a:cxn>
                <a:cxn ang="0">
                  <a:pos x="48" y="27"/>
                </a:cxn>
                <a:cxn ang="0">
                  <a:pos x="50" y="29"/>
                </a:cxn>
                <a:cxn ang="0">
                  <a:pos x="50" y="34"/>
                </a:cxn>
                <a:cxn ang="0">
                  <a:pos x="45" y="7"/>
                </a:cxn>
                <a:cxn ang="0">
                  <a:pos x="43" y="9"/>
                </a:cxn>
                <a:cxn ang="0">
                  <a:pos x="20" y="9"/>
                </a:cxn>
                <a:cxn ang="0">
                  <a:pos x="18" y="7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43" y="0"/>
                </a:cxn>
                <a:cxn ang="0">
                  <a:pos x="45" y="2"/>
                </a:cxn>
                <a:cxn ang="0">
                  <a:pos x="45" y="7"/>
                </a:cxn>
              </a:cxnLst>
              <a:rect l="0" t="0" r="r" b="b"/>
              <a:pathLst>
                <a:path w="64" h="50"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1" y="41"/>
                    <a:pt x="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3" y="41"/>
                    <a:pt x="64" y="42"/>
                    <a:pt x="64" y="43"/>
                  </a:cubicBezTo>
                  <a:lnTo>
                    <a:pt x="64" y="48"/>
                  </a:lnTo>
                  <a:close/>
                  <a:moveTo>
                    <a:pt x="59" y="20"/>
                  </a:moveTo>
                  <a:cubicBezTo>
                    <a:pt x="59" y="22"/>
                    <a:pt x="58" y="23"/>
                    <a:pt x="5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3"/>
                    <a:pt x="4" y="22"/>
                    <a:pt x="4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4"/>
                    <a:pt x="5" y="13"/>
                    <a:pt x="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3"/>
                    <a:pt x="59" y="14"/>
                    <a:pt x="59" y="16"/>
                  </a:cubicBezTo>
                  <a:lnTo>
                    <a:pt x="59" y="20"/>
                  </a:lnTo>
                  <a:close/>
                  <a:moveTo>
                    <a:pt x="50" y="34"/>
                  </a:moveTo>
                  <a:cubicBezTo>
                    <a:pt x="50" y="35"/>
                    <a:pt x="49" y="36"/>
                    <a:pt x="48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3" y="35"/>
                    <a:pt x="13" y="34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5" y="27"/>
                    <a:pt x="16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7"/>
                    <a:pt x="50" y="28"/>
                    <a:pt x="50" y="29"/>
                  </a:cubicBezTo>
                  <a:lnTo>
                    <a:pt x="50" y="34"/>
                  </a:lnTo>
                  <a:close/>
                  <a:moveTo>
                    <a:pt x="45" y="7"/>
                  </a:moveTo>
                  <a:cubicBezTo>
                    <a:pt x="45" y="8"/>
                    <a:pt x="44" y="9"/>
                    <a:pt x="43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8" y="8"/>
                    <a:pt x="18" y="7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lnTo>
                    <a:pt x="45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21708" tIns="60854" rIns="121708" bIns="60854" numCol="1" anchor="t" anchorCtr="0" compatLnSpc="1"/>
            <a:lstStyle/>
            <a:p>
              <a:pPr defTabSz="1013460">
                <a:defRPr/>
              </a:pPr>
              <a:endParaRPr lang="en-US" sz="2710" kern="0">
                <a:solidFill>
                  <a:srgbClr val="262626"/>
                </a:solidFill>
                <a:latin typeface="Arial" panose="020B0604020202020204"/>
              </a:endParaRPr>
            </a:p>
          </p:txBody>
        </p:sp>
        <p:sp>
          <p:nvSpPr>
            <p:cNvPr id="21" name="Freeform 57">
              <a:extLst>
                <a:ext uri="{FF2B5EF4-FFF2-40B4-BE49-F238E27FC236}">
                  <a16:creationId xmlns:a16="http://schemas.microsoft.com/office/drawing/2014/main" id="{1B655F69-B179-4489-A136-21E1E325CA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1589" y="2202075"/>
              <a:ext cx="378563" cy="334092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21708" tIns="60854" rIns="121708" bIns="60854" numCol="1" anchor="t" anchorCtr="0" compatLnSpc="1"/>
            <a:lstStyle/>
            <a:p>
              <a:pPr defTabSz="1013460">
                <a:defRPr/>
              </a:pPr>
              <a:endParaRPr lang="en-US" sz="2710" kern="0">
                <a:solidFill>
                  <a:srgbClr val="262626"/>
                </a:solidFill>
                <a:latin typeface="Arial" panose="020B0604020202020204"/>
              </a:endParaRPr>
            </a:p>
          </p:txBody>
        </p:sp>
        <p:sp>
          <p:nvSpPr>
            <p:cNvPr id="22" name="Freeform 131">
              <a:extLst>
                <a:ext uri="{FF2B5EF4-FFF2-40B4-BE49-F238E27FC236}">
                  <a16:creationId xmlns:a16="http://schemas.microsoft.com/office/drawing/2014/main" id="{1976A644-1595-45E4-B194-9E6AAC4932C8}"/>
                </a:ext>
              </a:extLst>
            </p:cNvPr>
            <p:cNvSpPr/>
            <p:nvPr/>
          </p:nvSpPr>
          <p:spPr bwMode="auto">
            <a:xfrm>
              <a:off x="7856379" y="3544020"/>
              <a:ext cx="428455" cy="432987"/>
            </a:xfrm>
            <a:custGeom>
              <a:avLst/>
              <a:gdLst/>
              <a:ahLst/>
              <a:cxnLst>
                <a:cxn ang="0">
                  <a:pos x="61" y="49"/>
                </a:cxn>
                <a:cxn ang="0">
                  <a:pos x="49" y="62"/>
                </a:cxn>
                <a:cxn ang="0">
                  <a:pos x="36" y="49"/>
                </a:cxn>
                <a:cxn ang="0">
                  <a:pos x="36" y="48"/>
                </a:cxn>
                <a:cxn ang="0">
                  <a:pos x="21" y="41"/>
                </a:cxn>
                <a:cxn ang="0">
                  <a:pos x="13" y="44"/>
                </a:cxn>
                <a:cxn ang="0">
                  <a:pos x="0" y="31"/>
                </a:cxn>
                <a:cxn ang="0">
                  <a:pos x="13" y="18"/>
                </a:cxn>
                <a:cxn ang="0">
                  <a:pos x="21" y="22"/>
                </a:cxn>
                <a:cxn ang="0">
                  <a:pos x="36" y="15"/>
                </a:cxn>
                <a:cxn ang="0">
                  <a:pos x="36" y="13"/>
                </a:cxn>
                <a:cxn ang="0">
                  <a:pos x="49" y="0"/>
                </a:cxn>
                <a:cxn ang="0">
                  <a:pos x="61" y="13"/>
                </a:cxn>
                <a:cxn ang="0">
                  <a:pos x="49" y="26"/>
                </a:cxn>
                <a:cxn ang="0">
                  <a:pos x="40" y="23"/>
                </a:cxn>
                <a:cxn ang="0">
                  <a:pos x="25" y="30"/>
                </a:cxn>
                <a:cxn ang="0">
                  <a:pos x="25" y="31"/>
                </a:cxn>
                <a:cxn ang="0">
                  <a:pos x="25" y="33"/>
                </a:cxn>
                <a:cxn ang="0">
                  <a:pos x="40" y="40"/>
                </a:cxn>
                <a:cxn ang="0">
                  <a:pos x="49" y="36"/>
                </a:cxn>
                <a:cxn ang="0">
                  <a:pos x="61" y="49"/>
                </a:cxn>
              </a:cxnLst>
              <a:rect l="0" t="0" r="r" b="b"/>
              <a:pathLst>
                <a:path w="61" h="62">
                  <a:moveTo>
                    <a:pt x="61" y="49"/>
                  </a:moveTo>
                  <a:cubicBezTo>
                    <a:pt x="61" y="56"/>
                    <a:pt x="56" y="62"/>
                    <a:pt x="49" y="62"/>
                  </a:cubicBezTo>
                  <a:cubicBezTo>
                    <a:pt x="41" y="62"/>
                    <a:pt x="36" y="56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19" y="43"/>
                    <a:pt x="16" y="44"/>
                    <a:pt x="13" y="44"/>
                  </a:cubicBezTo>
                  <a:cubicBezTo>
                    <a:pt x="6" y="44"/>
                    <a:pt x="0" y="38"/>
                    <a:pt x="0" y="31"/>
                  </a:cubicBezTo>
                  <a:cubicBezTo>
                    <a:pt x="0" y="24"/>
                    <a:pt x="6" y="18"/>
                    <a:pt x="13" y="18"/>
                  </a:cubicBezTo>
                  <a:cubicBezTo>
                    <a:pt x="16" y="18"/>
                    <a:pt x="19" y="20"/>
                    <a:pt x="21" y="2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6"/>
                    <a:pt x="41" y="0"/>
                    <a:pt x="49" y="0"/>
                  </a:cubicBezTo>
                  <a:cubicBezTo>
                    <a:pt x="56" y="0"/>
                    <a:pt x="61" y="6"/>
                    <a:pt x="61" y="13"/>
                  </a:cubicBezTo>
                  <a:cubicBezTo>
                    <a:pt x="61" y="20"/>
                    <a:pt x="56" y="26"/>
                    <a:pt x="49" y="26"/>
                  </a:cubicBezTo>
                  <a:cubicBezTo>
                    <a:pt x="45" y="26"/>
                    <a:pt x="42" y="25"/>
                    <a:pt x="40" y="2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1"/>
                    <a:pt x="25" y="31"/>
                  </a:cubicBezTo>
                  <a:cubicBezTo>
                    <a:pt x="25" y="32"/>
                    <a:pt x="25" y="32"/>
                    <a:pt x="25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5" y="36"/>
                    <a:pt x="49" y="36"/>
                  </a:cubicBezTo>
                  <a:cubicBezTo>
                    <a:pt x="56" y="36"/>
                    <a:pt x="61" y="42"/>
                    <a:pt x="61" y="4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21708" tIns="60854" rIns="121708" bIns="60854" numCol="1" anchor="t" anchorCtr="0" compatLnSpc="1"/>
            <a:lstStyle/>
            <a:p>
              <a:pPr defTabSz="1013460">
                <a:defRPr/>
              </a:pPr>
              <a:endParaRPr lang="en-US" sz="2710" kern="0">
                <a:solidFill>
                  <a:srgbClr val="262626"/>
                </a:solidFill>
                <a:latin typeface="Arial" panose="020B0604020202020204"/>
              </a:endParaRPr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54AC22CE-C72B-4CBF-B35D-4696865FFA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4103" y="4900739"/>
              <a:ext cx="490300" cy="48809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21708" tIns="60854" rIns="121708" bIns="60854" numCol="1" anchor="t" anchorCtr="0" compatLnSpc="1"/>
            <a:lstStyle/>
            <a:p>
              <a:pPr defTabSz="1013460">
                <a:defRPr/>
              </a:pPr>
              <a:endParaRPr lang="en-US" sz="2710" kern="0">
                <a:solidFill>
                  <a:srgbClr val="262626"/>
                </a:solidFill>
                <a:latin typeface="Arial" panose="020B0604020202020204"/>
              </a:endParaRPr>
            </a:p>
          </p:txBody>
        </p:sp>
        <p:sp>
          <p:nvSpPr>
            <p:cNvPr id="24" name="Freeform 42">
              <a:extLst>
                <a:ext uri="{FF2B5EF4-FFF2-40B4-BE49-F238E27FC236}">
                  <a16:creationId xmlns:a16="http://schemas.microsoft.com/office/drawing/2014/main" id="{4060C71B-0167-48E3-9DF8-CDC75021F6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7708" y="3426229"/>
              <a:ext cx="753164" cy="645371"/>
            </a:xfrm>
            <a:custGeom>
              <a:avLst/>
              <a:gdLst/>
              <a:ahLst/>
              <a:cxnLst>
                <a:cxn ang="0">
                  <a:pos x="73" y="47"/>
                </a:cxn>
                <a:cxn ang="0">
                  <a:pos x="67" y="53"/>
                </a:cxn>
                <a:cxn ang="0">
                  <a:pos x="46" y="53"/>
                </a:cxn>
                <a:cxn ang="0">
                  <a:pos x="48" y="60"/>
                </a:cxn>
                <a:cxn ang="0">
                  <a:pos x="46" y="63"/>
                </a:cxn>
                <a:cxn ang="0">
                  <a:pos x="26" y="63"/>
                </a:cxn>
                <a:cxn ang="0">
                  <a:pos x="24" y="60"/>
                </a:cxn>
                <a:cxn ang="0">
                  <a:pos x="26" y="53"/>
                </a:cxn>
                <a:cxn ang="0">
                  <a:pos x="6" y="53"/>
                </a:cxn>
                <a:cxn ang="0">
                  <a:pos x="0" y="47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4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37"/>
                </a:cxn>
                <a:cxn ang="0">
                  <a:pos x="6" y="39"/>
                </a:cxn>
                <a:cxn ang="0">
                  <a:pos x="67" y="39"/>
                </a:cxn>
                <a:cxn ang="0">
                  <a:pos x="68" y="37"/>
                </a:cxn>
                <a:cxn ang="0">
                  <a:pos x="68" y="6"/>
                </a:cxn>
              </a:cxnLst>
              <a:rect l="0" t="0" r="r" b="b"/>
              <a:pathLst>
                <a:path w="73" h="6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708" tIns="60854" rIns="121708" bIns="60854" numCol="1" anchor="t" anchorCtr="0" compatLnSpc="1"/>
            <a:lstStyle/>
            <a:p>
              <a:pPr defTabSz="1013460">
                <a:defRPr/>
              </a:pPr>
              <a:endParaRPr lang="en-US" sz="2710" kern="0">
                <a:solidFill>
                  <a:srgbClr val="262626"/>
                </a:solidFill>
                <a:latin typeface="Arial" panose="020B0604020202020204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8DC25E6-0E69-4FC0-8A2D-E4E785B41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894" y="1725431"/>
              <a:ext cx="1801813" cy="39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280" tIns="45641" rIns="91280" bIns="45641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颠覆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40">
              <a:extLst>
                <a:ext uri="{FF2B5EF4-FFF2-40B4-BE49-F238E27FC236}">
                  <a16:creationId xmlns:a16="http://schemas.microsoft.com/office/drawing/2014/main" id="{69617126-21FE-422E-928E-D8B28C8E7164}"/>
                </a:ext>
              </a:extLst>
            </p:cNvPr>
            <p:cNvSpPr txBox="1"/>
            <p:nvPr/>
          </p:nvSpPr>
          <p:spPr>
            <a:xfrm>
              <a:off x="8270894" y="2145176"/>
              <a:ext cx="3050757" cy="9941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280" tIns="45641" rIns="91280" bIns="45641">
              <a:spAutoFit/>
            </a:bodyPr>
            <a:lstStyle/>
            <a:p>
              <a:pPr>
                <a:lnSpc>
                  <a:spcPct val="126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咨询公司将对最大、最有利可图的客户展开激烈争夺，但真正的颠覆将从小客户和新客户开始。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7A6A20F-AFB1-4A6A-8732-669D179AC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833" y="4651484"/>
              <a:ext cx="1801813" cy="39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280" tIns="45641" rIns="91280" bIns="45641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40">
              <a:extLst>
                <a:ext uri="{FF2B5EF4-FFF2-40B4-BE49-F238E27FC236}">
                  <a16:creationId xmlns:a16="http://schemas.microsoft.com/office/drawing/2014/main" id="{B932B0FF-80F6-4AE6-94F1-F5D62D0FC80D}"/>
                </a:ext>
              </a:extLst>
            </p:cNvPr>
            <p:cNvSpPr txBox="1"/>
            <p:nvPr/>
          </p:nvSpPr>
          <p:spPr>
            <a:xfrm>
              <a:off x="8284833" y="5144783"/>
              <a:ext cx="3050757" cy="9941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280" tIns="45641" rIns="91280" bIns="45641">
              <a:spAutoFit/>
            </a:bodyPr>
            <a:lstStyle/>
            <a:p>
              <a:pPr>
                <a:lnSpc>
                  <a:spcPct val="126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大数据技术已经兴起并进军咨询业，未来将持续影响咨询顾问的工作和他们创造的价值。</a:t>
              </a:r>
              <a:endParaRPr lang="zh-CN" altLang="en-US" sz="16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086EBEC-5EE4-484D-A281-AF32AF651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069" y="1725431"/>
              <a:ext cx="1801813" cy="39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280" tIns="45641" rIns="91280" bIns="45641">
              <a:spAutoFit/>
            </a:bodyPr>
            <a:lstStyle/>
            <a:p>
              <a:pPr algn="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40">
              <a:extLst>
                <a:ext uri="{FF2B5EF4-FFF2-40B4-BE49-F238E27FC236}">
                  <a16:creationId xmlns:a16="http://schemas.microsoft.com/office/drawing/2014/main" id="{571164E0-9558-4664-9A42-1A236B8FFB41}"/>
                </a:ext>
              </a:extLst>
            </p:cNvPr>
            <p:cNvSpPr txBox="1"/>
            <p:nvPr/>
          </p:nvSpPr>
          <p:spPr>
            <a:xfrm>
              <a:off x="626153" y="2072380"/>
              <a:ext cx="3050757" cy="373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280" tIns="45641" rIns="91280" bIns="45641">
              <a:spAutoFit/>
            </a:bodyPr>
            <a:lstStyle/>
            <a:p>
              <a:pPr algn="r">
                <a:lnSpc>
                  <a:spcPct val="126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咨询业未来将发生行业整合</a:t>
              </a:r>
              <a:endParaRPr lang="zh-CN" altLang="en-US" sz="16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AA08EED-0A36-473C-8C49-DBA87DF13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515" y="4504001"/>
              <a:ext cx="1801813" cy="39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280" tIns="45641" rIns="91280" bIns="45641">
              <a:spAutoFit/>
            </a:bodyPr>
            <a:lstStyle/>
            <a:p>
              <a:pPr algn="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融合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40">
              <a:extLst>
                <a:ext uri="{FF2B5EF4-FFF2-40B4-BE49-F238E27FC236}">
                  <a16:creationId xmlns:a16="http://schemas.microsoft.com/office/drawing/2014/main" id="{7363EEC3-3692-4F1E-856E-4924DA16384D}"/>
                </a:ext>
              </a:extLst>
            </p:cNvPr>
            <p:cNvSpPr txBox="1"/>
            <p:nvPr/>
          </p:nvSpPr>
          <p:spPr>
            <a:xfrm>
              <a:off x="677688" y="4995915"/>
              <a:ext cx="3050757" cy="9941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280" tIns="45641" rIns="91280" bIns="45641">
              <a:spAutoFit/>
            </a:bodyPr>
            <a:lstStyle/>
            <a:p>
              <a:pPr>
                <a:lnSpc>
                  <a:spcPct val="126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传统专业服务之间的界限将逐渐模糊，并将带来全新的跨领域商业机遇。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EE7EA54-8254-410C-982A-382D3FC4564F}"/>
              </a:ext>
            </a:extLst>
          </p:cNvPr>
          <p:cNvSpPr/>
          <p:nvPr/>
        </p:nvSpPr>
        <p:spPr>
          <a:xfrm>
            <a:off x="660552" y="6407465"/>
            <a:ext cx="4947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资料来源：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颠覆咨询业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、慎思行</a:t>
            </a:r>
          </a:p>
        </p:txBody>
      </p:sp>
    </p:spTree>
    <p:extLst>
      <p:ext uri="{BB962C8B-B14F-4D97-AF65-F5344CB8AC3E}">
        <p14:creationId xmlns:p14="http://schemas.microsoft.com/office/powerpoint/2010/main" val="3905665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冲击因素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d85120d9-3b6f-429b-8a6e-ad308469543a">
            <a:extLst>
              <a:ext uri="{FF2B5EF4-FFF2-40B4-BE49-F238E27FC236}">
                <a16:creationId xmlns:a16="http://schemas.microsoft.com/office/drawing/2014/main" id="{0565642A-C072-4E47-B368-E4C7DEC6566A}"/>
              </a:ext>
            </a:extLst>
          </p:cNvPr>
          <p:cNvGrpSpPr>
            <a:grpSpLocks noChangeAspect="1"/>
          </p:cNvGrpSpPr>
          <p:nvPr/>
        </p:nvGrpSpPr>
        <p:grpSpPr>
          <a:xfrm>
            <a:off x="733205" y="1777040"/>
            <a:ext cx="10753725" cy="4400276"/>
            <a:chOff x="719138" y="1827803"/>
            <a:chExt cx="10753725" cy="4267977"/>
          </a:xfrm>
        </p:grpSpPr>
        <p:sp>
          <p:nvSpPr>
            <p:cNvPr id="6" name="矩形 5"/>
            <p:cNvSpPr/>
            <p:nvPr/>
          </p:nvSpPr>
          <p:spPr bwMode="gray">
            <a:xfrm>
              <a:off x="1330888" y="3723650"/>
              <a:ext cx="1789844" cy="235734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t"/>
            <a:lstStyle/>
            <a:p>
              <a:pPr algn="just">
                <a:lnSpc>
                  <a:spcPct val="125000"/>
                </a:lnSpc>
              </a:pPr>
              <a:r>
                <a:rPr lang="zh-CN" altLang="en-US" sz="1400" dirty="0">
                  <a:solidFill>
                    <a:schemeClr val="tx1"/>
                  </a:solidFill>
                  <a:cs typeface="+mn-ea"/>
                </a:rPr>
                <a:t>单纯的方案正在迅速的贬值，以结果为导向，真正为客户带来价值的咨询变得越来越重要。</a:t>
              </a:r>
              <a:endParaRPr lang="en-US" altLang="zh-CN" sz="1400" dirty="0">
                <a:solidFill>
                  <a:schemeClr val="tx1"/>
                </a:solidFill>
                <a:cs typeface="+mn-ea"/>
              </a:endParaRPr>
            </a:p>
          </p:txBody>
        </p:sp>
        <p:sp>
          <p:nvSpPr>
            <p:cNvPr id="7" name="箭头: 五边形 2"/>
            <p:cNvSpPr>
              <a:spLocks noChangeAspect="1"/>
            </p:cNvSpPr>
            <p:nvPr/>
          </p:nvSpPr>
          <p:spPr bwMode="auto">
            <a:xfrm>
              <a:off x="719138" y="1827803"/>
              <a:ext cx="10753725" cy="903968"/>
            </a:xfrm>
            <a:prstGeom prst="homePlate">
              <a:avLst>
                <a:gd name="adj" fmla="val 35856"/>
              </a:avLst>
            </a:prstGeom>
            <a:solidFill>
              <a:schemeClr val="tx1">
                <a:lumMod val="20000"/>
                <a:lumOff val="80000"/>
                <a:alpha val="48000"/>
              </a:schemeClr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 bwMode="gray">
            <a:xfrm>
              <a:off x="3211819" y="2279787"/>
              <a:ext cx="1789844" cy="138175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  <a:miter lim="800000"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45720" tIns="45720" rIns="45720" bIns="45720" anchor="ctr">
              <a:no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技术冲击</a:t>
              </a:r>
              <a:endParaRPr lang="zh-CN" altLang="en-US" sz="2000" b="1" kern="0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>
              <a:spLocks noChangeAspect="1"/>
            </p:cNvSpPr>
            <p:nvPr/>
          </p:nvSpPr>
          <p:spPr bwMode="gray">
            <a:xfrm>
              <a:off x="5092749" y="2279787"/>
              <a:ext cx="1789844" cy="13817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45720" tIns="45720" rIns="45720" bIns="45720" anchor="ctr">
              <a:no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组织模式</a:t>
              </a:r>
              <a:endParaRPr lang="zh-CN" altLang="en-US" sz="2000" b="1" kern="0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>
              <a:spLocks noChangeAspect="1"/>
            </p:cNvSpPr>
            <p:nvPr/>
          </p:nvSpPr>
          <p:spPr bwMode="gray">
            <a:xfrm>
              <a:off x="6982086" y="2279787"/>
              <a:ext cx="1789844" cy="138175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  <a:miter lim="800000"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45720" tIns="45720" rIns="45720" bIns="45720" anchor="ctr">
              <a:no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  <a:endParaRPr lang="zh-CN" altLang="en-US" sz="2000" b="1" kern="0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 bwMode="gray">
            <a:xfrm>
              <a:off x="3211818" y="3724655"/>
              <a:ext cx="1791757" cy="2371125"/>
            </a:xfrm>
            <a:prstGeom prst="rect">
              <a:avLst/>
            </a:prstGeom>
            <a:noFill/>
            <a:ln w="19050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lIns="91440" tIns="91440" rIns="91440" anchor="t" anchorCtr="0">
              <a:noAutofit/>
            </a:bodyPr>
            <a:lstStyle/>
            <a:p>
              <a:pPr lvl="0" algn="just">
                <a:lnSpc>
                  <a:spcPct val="120000"/>
                </a:lnSpc>
                <a:defRPr/>
              </a:pPr>
              <a:r>
                <a:rPr lang="zh-CN" altLang="en-US" sz="1400" dirty="0">
                  <a:cs typeface="+mn-ea"/>
                </a:rPr>
                <a:t>咨询顾问的工具、模型和模板等智力资本，了解其他公司和咨询公司所不了解的东西，在互联网时代很难维持。</a:t>
              </a:r>
              <a:endParaRPr lang="en-US" altLang="zh-CN" sz="1400" dirty="0">
                <a:cs typeface="+mn-ea"/>
              </a:endParaRPr>
            </a:p>
            <a:p>
              <a:pPr lvl="0" algn="just">
                <a:lnSpc>
                  <a:spcPct val="120000"/>
                </a:lnSpc>
                <a:defRPr/>
              </a:pPr>
              <a:r>
                <a:rPr lang="zh-CN" altLang="en-US" sz="1400" dirty="0">
                  <a:cs typeface="+mn-ea"/>
                </a:rPr>
                <a:t>新技术顾问现学现卖，在行业认知上并不如客户，直面客户攻击。</a:t>
              </a:r>
              <a:endParaRPr lang="en-US" altLang="zh-CN" sz="1400" dirty="0">
                <a:cs typeface="+mn-ea"/>
              </a:endParaRPr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 bwMode="gray">
            <a:xfrm>
              <a:off x="5092748" y="3724656"/>
              <a:ext cx="1791757" cy="2356342"/>
            </a:xfrm>
            <a:prstGeom prst="rect">
              <a:avLst/>
            </a:prstGeom>
            <a:noFill/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91440" tIns="91440" rIns="91440" anchor="t" anchorCtr="0">
              <a:noAutofit/>
            </a:bodyPr>
            <a:lstStyle/>
            <a:p>
              <a:pPr algn="just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cs typeface="+mn-ea"/>
                </a:rPr>
                <a:t>众包模式的发展</a:t>
              </a:r>
              <a:r>
                <a:rPr lang="en-US" altLang="zh-CN" sz="1400" dirty="0">
                  <a:cs typeface="+mn-ea"/>
                </a:rPr>
                <a:t>((Crowdsourcing)</a:t>
              </a:r>
              <a:r>
                <a:rPr lang="zh-CN" altLang="en-US" sz="1400" dirty="0">
                  <a:cs typeface="+mn-ea"/>
                </a:rPr>
                <a:t>、小咨询公司及自由顾问兴起的冲击。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 bwMode="gray">
            <a:xfrm>
              <a:off x="6982085" y="3724656"/>
              <a:ext cx="1791757" cy="2356342"/>
            </a:xfrm>
            <a:prstGeom prst="rect">
              <a:avLst/>
            </a:prstGeom>
            <a:noFill/>
            <a:ln w="19050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lIns="91440" tIns="91440" rIns="91440" anchor="t" anchorCtr="0">
              <a:no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cs typeface="+mn-ea"/>
                </a:rPr>
                <a:t>商业环境不确定性增加；</a:t>
              </a:r>
              <a:endParaRPr lang="en-US" altLang="zh-CN" sz="1400" dirty="0">
                <a:cs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cs typeface="+mn-ea"/>
                </a:rPr>
                <a:t>削减开支，预算把控严格；</a:t>
              </a:r>
              <a:endParaRPr lang="en-US" altLang="zh-CN" sz="1400" dirty="0">
                <a:cs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cs typeface="+mn-ea"/>
                </a:rPr>
                <a:t>管理团队素质及水平的提升、对实际价值的追求、内部研究团队的兴起。</a:t>
              </a:r>
              <a:endParaRPr lang="en-US" altLang="zh-CN" sz="1400" dirty="0">
                <a:cs typeface="+mn-ea"/>
              </a:endParaRPr>
            </a:p>
          </p:txBody>
        </p:sp>
        <p:sp>
          <p:nvSpPr>
            <p:cNvPr id="17" name="矩形 16"/>
            <p:cNvSpPr>
              <a:spLocks/>
            </p:cNvSpPr>
            <p:nvPr/>
          </p:nvSpPr>
          <p:spPr bwMode="gray">
            <a:xfrm>
              <a:off x="8869510" y="3724656"/>
              <a:ext cx="1791757" cy="2356342"/>
            </a:xfrm>
            <a:prstGeom prst="rect">
              <a:avLst/>
            </a:prstGeom>
            <a:noFill/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91440" tIns="91440" rIns="91440" anchor="t" anchorCtr="0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cs typeface="+mn-ea"/>
                </a:rPr>
                <a:t>互联网、金融等行业提供的薪资福利及工作环境赶超咨询，咨询吸引力下降。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 bwMode="gray">
            <a:xfrm>
              <a:off x="1330886" y="2279787"/>
              <a:ext cx="1789844" cy="13817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45720" tIns="45720" rIns="45720" bIns="45720" anchor="ctr">
              <a:no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交付方式</a:t>
              </a:r>
              <a:endParaRPr lang="zh-CN" altLang="en-US" sz="2000" b="1" kern="0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 bwMode="gray">
            <a:xfrm>
              <a:off x="8869510" y="2279787"/>
              <a:ext cx="1791757" cy="13817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人才竞争</a:t>
              </a:r>
              <a:endParaRPr lang="zh-CN" altLang="en-US" sz="2000" b="1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569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C49FFB2-4879-4E2E-AC08-96846ECD9C92}"/>
              </a:ext>
            </a:extLst>
          </p:cNvPr>
          <p:cNvGrpSpPr/>
          <p:nvPr/>
        </p:nvGrpSpPr>
        <p:grpSpPr>
          <a:xfrm>
            <a:off x="4334347" y="1769291"/>
            <a:ext cx="6485807" cy="2598056"/>
            <a:chOff x="4307842" y="1464491"/>
            <a:chExt cx="6485807" cy="2598056"/>
          </a:xfrm>
        </p:grpSpPr>
        <p:sp>
          <p:nvSpPr>
            <p:cNvPr id="88" name="MH_Number"/>
            <p:cNvSpPr/>
            <p:nvPr>
              <p:custDataLst>
                <p:tags r:id="rId3"/>
              </p:custDataLst>
            </p:nvPr>
          </p:nvSpPr>
          <p:spPr>
            <a:xfrm>
              <a:off x="5027135" y="2307181"/>
              <a:ext cx="1129618" cy="1129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800" b="1" dirty="0">
                  <a:solidFill>
                    <a:srgbClr val="FFFFFF"/>
                  </a:solidFill>
                  <a:latin typeface="微软雅黑 Light" panose="020F0502020204030204"/>
                  <a:cs typeface="+mn-ea"/>
                  <a:sym typeface="+mn-lt"/>
                </a:rPr>
                <a:t>5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endParaRPr>
            </a:p>
          </p:txBody>
        </p:sp>
        <p:sp>
          <p:nvSpPr>
            <p:cNvPr id="23" name="PA_MH_Title"/>
            <p:cNvSpPr txBox="1"/>
            <p:nvPr>
              <p:custDataLst>
                <p:tags r:id="rId4"/>
              </p:custDataLst>
            </p:nvPr>
          </p:nvSpPr>
          <p:spPr>
            <a:xfrm>
              <a:off x="6677190" y="2307181"/>
              <a:ext cx="4116459" cy="128672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spc="600" dirty="0">
                  <a:solidFill>
                    <a:srgbClr val="1F608B">
                      <a:lumMod val="100000"/>
                    </a:srgbClr>
                  </a:solidFill>
                  <a:cs typeface="+mn-ea"/>
                  <a:sym typeface="+mn-lt"/>
                </a:rPr>
                <a:t>职业工具箱</a:t>
              </a:r>
            </a:p>
          </p:txBody>
        </p:sp>
        <p:sp>
          <p:nvSpPr>
            <p:cNvPr id="16" name="MH_Others_1"/>
            <p:cNvSpPr txBox="1"/>
            <p:nvPr>
              <p:custDataLst>
                <p:tags r:id="rId5"/>
              </p:custDataLst>
            </p:nvPr>
          </p:nvSpPr>
          <p:spPr>
            <a:xfrm>
              <a:off x="4307842" y="1464491"/>
              <a:ext cx="883953" cy="102695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0" i="0" u="none" strike="noStrike" kern="1200" cap="none" spc="200" normalizeH="0" baseline="0" noProof="0" dirty="0">
                  <a:ln>
                    <a:noFill/>
                  </a:ln>
                  <a:solidFill>
                    <a:srgbClr val="1F608B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 Light" panose="020F0502020204030204"/>
                  <a:cs typeface="+mn-ea"/>
                  <a:sym typeface="+mn-lt"/>
                </a:rPr>
                <a:t>第</a:t>
              </a:r>
            </a:p>
          </p:txBody>
        </p:sp>
        <p:sp>
          <p:nvSpPr>
            <p:cNvPr id="17" name="MH_Others_2"/>
            <p:cNvSpPr txBox="1"/>
            <p:nvPr>
              <p:custDataLst>
                <p:tags r:id="rId6"/>
              </p:custDataLst>
            </p:nvPr>
          </p:nvSpPr>
          <p:spPr>
            <a:xfrm>
              <a:off x="5809975" y="3306169"/>
              <a:ext cx="631466" cy="75637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200" normalizeH="0" baseline="0" noProof="0">
                  <a:ln>
                    <a:noFill/>
                  </a:ln>
                  <a:solidFill>
                    <a:srgbClr val="1F608B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 Light" panose="020F0502020204030204"/>
                  <a:cs typeface="+mn-ea"/>
                  <a:sym typeface="+mn-lt"/>
                </a:rPr>
                <a:t>章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54528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54"/>
          <p:cNvGrpSpPr/>
          <p:nvPr>
            <p:custDataLst>
              <p:tags r:id="rId2"/>
            </p:custDataLst>
          </p:nvPr>
        </p:nvGrpSpPr>
        <p:grpSpPr>
          <a:xfrm>
            <a:off x="6273690" y="960227"/>
            <a:ext cx="5529625" cy="5813138"/>
            <a:chOff x="6230840" y="1044862"/>
            <a:chExt cx="5529625" cy="5813138"/>
          </a:xfrm>
        </p:grpSpPr>
        <p:sp>
          <p:nvSpPr>
            <p:cNvPr id="29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endParaRPr>
            </a:p>
          </p:txBody>
        </p:sp>
        <p:grpSp>
          <p:nvGrpSpPr>
            <p:cNvPr id="30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191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2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3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4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5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6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7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8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9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1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2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3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4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5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6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7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8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9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0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1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2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3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4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5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6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7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8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9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0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1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2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3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4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5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6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7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8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9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0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1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2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3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4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5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6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7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8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9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0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1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2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3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4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5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6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7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8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9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50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51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52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53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54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55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103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04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grpSp>
            <p:nvGrpSpPr>
              <p:cNvPr id="105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06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9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0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1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3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4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5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6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7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8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9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50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51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52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53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54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55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56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57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58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59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60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61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62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63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64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65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66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67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68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69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73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74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75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76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77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78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79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80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81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82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83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84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85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86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88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89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90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92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93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94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95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96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97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98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99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01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34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5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7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PA_组合 21"/>
          <p:cNvGrpSpPr/>
          <p:nvPr>
            <p:custDataLst>
              <p:tags r:id="rId3"/>
            </p:custDataLst>
          </p:nvPr>
        </p:nvGrpSpPr>
        <p:grpSpPr>
          <a:xfrm>
            <a:off x="8189952" y="3169126"/>
            <a:ext cx="1409700" cy="1005447"/>
            <a:chOff x="5069886" y="293530"/>
            <a:chExt cx="2052228" cy="1463723"/>
          </a:xfrm>
          <a:solidFill>
            <a:schemeClr val="bg1"/>
          </a:solidFill>
        </p:grpSpPr>
        <p:sp>
          <p:nvSpPr>
            <p:cNvPr id="27" name="TextBox 22"/>
            <p:cNvSpPr txBox="1"/>
            <p:nvPr/>
          </p:nvSpPr>
          <p:spPr>
            <a:xfrm>
              <a:off x="5069886" y="293530"/>
              <a:ext cx="2052228" cy="1120147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778495">
                      <a:lumMod val="75000"/>
                    </a:srgbClr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5069886" y="1309193"/>
              <a:ext cx="2052228" cy="448060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778495">
                      <a:lumMod val="75000"/>
                    </a:srgbClr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rPr>
                <a:t>CONTENT</a:t>
              </a:r>
            </a:p>
          </p:txBody>
        </p:sp>
      </p:grpSp>
      <p:grpSp>
        <p:nvGrpSpPr>
          <p:cNvPr id="6" name="Group 283"/>
          <p:cNvGrpSpPr/>
          <p:nvPr/>
        </p:nvGrpSpPr>
        <p:grpSpPr>
          <a:xfrm>
            <a:off x="1442898" y="1209481"/>
            <a:ext cx="5435443" cy="3967009"/>
            <a:chOff x="6792409" y="1649954"/>
            <a:chExt cx="4466832" cy="3260077"/>
          </a:xfrm>
        </p:grpSpPr>
        <p:sp>
          <p:nvSpPr>
            <p:cNvPr id="9" name="Diamond 286"/>
            <p:cNvSpPr/>
            <p:nvPr/>
          </p:nvSpPr>
          <p:spPr>
            <a:xfrm>
              <a:off x="6792409" y="4285682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10" name="Group 287"/>
            <p:cNvGrpSpPr/>
            <p:nvPr/>
          </p:nvGrpSpPr>
          <p:grpSpPr>
            <a:xfrm>
              <a:off x="7259934" y="4491169"/>
              <a:ext cx="3988070" cy="388303"/>
              <a:chOff x="6444107" y="1644321"/>
              <a:chExt cx="4259339" cy="388303"/>
            </a:xfrm>
          </p:grpSpPr>
          <p:sp>
            <p:nvSpPr>
              <p:cNvPr id="23" name="TextBox 300"/>
              <p:cNvSpPr txBox="1"/>
              <p:nvPr/>
            </p:nvSpPr>
            <p:spPr>
              <a:xfrm>
                <a:off x="6471337" y="1644321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spc="600" dirty="0">
                    <a:solidFill>
                      <a:srgbClr val="7BB8E1">
                        <a:lumMod val="100000"/>
                      </a:srgbClr>
                    </a:solidFill>
                    <a:latin typeface="微软雅黑 Light" panose="020F0502020204030204"/>
                    <a:cs typeface="+mn-ea"/>
                    <a:sym typeface="+mn-lt"/>
                  </a:rPr>
                  <a:t>反：挑战与未来</a:t>
                </a:r>
                <a:endParaRPr kumimoji="0" lang="zh-CN" altLang="en-US" sz="2400" b="1" i="0" u="none" strike="noStrike" kern="1200" cap="none" spc="600" normalizeH="0" baseline="0" noProof="0" dirty="0">
                  <a:ln>
                    <a:noFill/>
                  </a:ln>
                  <a:solidFill>
                    <a:srgbClr val="7BB8E1">
                      <a:lumMod val="100000"/>
                    </a:srgbClr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" name="TextBox 301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100000"/>
                    </a:srgbClr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</p:grpSp>
        <p:sp>
          <p:nvSpPr>
            <p:cNvPr id="11" name="Diamond 288"/>
            <p:cNvSpPr/>
            <p:nvPr/>
          </p:nvSpPr>
          <p:spPr>
            <a:xfrm>
              <a:off x="6792409" y="3407106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12" name="Group 289"/>
            <p:cNvGrpSpPr/>
            <p:nvPr/>
          </p:nvGrpSpPr>
          <p:grpSpPr>
            <a:xfrm>
              <a:off x="7259935" y="3612999"/>
              <a:ext cx="3999306" cy="387897"/>
              <a:chOff x="6444107" y="1644727"/>
              <a:chExt cx="4271339" cy="387897"/>
            </a:xfrm>
          </p:grpSpPr>
          <p:sp>
            <p:nvSpPr>
              <p:cNvPr id="21" name="TextBox 298"/>
              <p:cNvSpPr txBox="1"/>
              <p:nvPr/>
            </p:nvSpPr>
            <p:spPr>
              <a:xfrm>
                <a:off x="6483337" y="1644727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spc="600" dirty="0">
                    <a:solidFill>
                      <a:srgbClr val="4098D4">
                        <a:lumMod val="100000"/>
                      </a:srgbClr>
                    </a:solidFill>
                    <a:latin typeface="微软雅黑 Light" panose="020F0502020204030204"/>
                    <a:cs typeface="+mn-ea"/>
                    <a:sym typeface="+mn-lt"/>
                  </a:rPr>
                  <a:t>变量关系：</a:t>
                </a:r>
                <a:r>
                  <a:rPr kumimoji="0" lang="zh-CN" altLang="en-US" sz="2400" b="1" i="0" u="none" strike="noStrike" kern="1200" cap="none" spc="600" normalizeH="0" baseline="0" noProof="0" dirty="0">
                    <a:ln>
                      <a:noFill/>
                    </a:ln>
                    <a:solidFill>
                      <a:srgbClr val="4098D4">
                        <a:lumMod val="100000"/>
                      </a:srgbClr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rPr>
                  <a:t>行业发展因素</a:t>
                </a:r>
              </a:p>
            </p:txBody>
          </p:sp>
          <p:sp>
            <p:nvSpPr>
              <p:cNvPr id="22" name="TextBox 299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100000"/>
                    </a:srgbClr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</p:grpSp>
        <p:sp>
          <p:nvSpPr>
            <p:cNvPr id="13" name="Diamond 290"/>
            <p:cNvSpPr/>
            <p:nvPr/>
          </p:nvSpPr>
          <p:spPr>
            <a:xfrm>
              <a:off x="6792409" y="2528530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4" name="Group 291"/>
            <p:cNvGrpSpPr/>
            <p:nvPr/>
          </p:nvGrpSpPr>
          <p:grpSpPr>
            <a:xfrm>
              <a:off x="7259933" y="2734830"/>
              <a:ext cx="3988340" cy="387490"/>
              <a:chOff x="6444107" y="1645134"/>
              <a:chExt cx="4259628" cy="387490"/>
            </a:xfrm>
          </p:grpSpPr>
          <p:sp>
            <p:nvSpPr>
              <p:cNvPr id="19" name="TextBox 296"/>
              <p:cNvSpPr txBox="1"/>
              <p:nvPr/>
            </p:nvSpPr>
            <p:spPr>
              <a:xfrm>
                <a:off x="6471626" y="1645134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600" normalizeH="0" baseline="0" noProof="0" dirty="0">
                    <a:ln>
                      <a:noFill/>
                    </a:ln>
                    <a:solidFill>
                      <a:srgbClr val="2980B9">
                        <a:lumMod val="100000"/>
                      </a:srgbClr>
                    </a:solidFill>
                    <a:effectLst/>
                    <a:uLnTx/>
                    <a:uFillTx/>
                    <a:latin typeface="微软雅黑 Light" panose="020F0502020204030204"/>
                    <a:cs typeface="+mn-ea"/>
                    <a:sym typeface="+mn-lt"/>
                  </a:rPr>
                  <a:t>空间：公司分析</a:t>
                </a:r>
              </a:p>
            </p:txBody>
          </p:sp>
          <p:sp>
            <p:nvSpPr>
              <p:cNvPr id="20" name="TextBox 297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100000"/>
                    </a:srgbClr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</p:grpSp>
        <p:sp>
          <p:nvSpPr>
            <p:cNvPr id="15" name="Diamond 292"/>
            <p:cNvSpPr/>
            <p:nvPr/>
          </p:nvSpPr>
          <p:spPr>
            <a:xfrm>
              <a:off x="6792411" y="1649954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16" name="Group 293"/>
            <p:cNvGrpSpPr/>
            <p:nvPr/>
          </p:nvGrpSpPr>
          <p:grpSpPr>
            <a:xfrm>
              <a:off x="7259934" y="1853955"/>
              <a:ext cx="3975748" cy="389789"/>
              <a:chOff x="6444107" y="1642835"/>
              <a:chExt cx="4246179" cy="389789"/>
            </a:xfrm>
          </p:grpSpPr>
          <p:sp>
            <p:nvSpPr>
              <p:cNvPr id="17" name="TextBox 294"/>
              <p:cNvSpPr txBox="1"/>
              <p:nvPr/>
            </p:nvSpPr>
            <p:spPr>
              <a:xfrm>
                <a:off x="6458177" y="1642835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spc="600" dirty="0">
                    <a:solidFill>
                      <a:srgbClr val="1F608B">
                        <a:lumMod val="100000"/>
                      </a:srgbClr>
                    </a:solidFill>
                    <a:latin typeface="微软雅黑 Light" panose="020F0502020204030204"/>
                    <a:cs typeface="+mn-ea"/>
                    <a:sym typeface="+mn-lt"/>
                  </a:rPr>
                  <a:t>时间：行业发展历史</a:t>
                </a:r>
                <a:endParaRPr kumimoji="0" lang="zh-CN" altLang="en-US" sz="2400" b="1" i="0" u="none" strike="noStrike" kern="1200" cap="none" spc="600" normalizeH="0" baseline="0" noProof="0" dirty="0">
                  <a:ln>
                    <a:noFill/>
                  </a:ln>
                  <a:solidFill>
                    <a:srgbClr val="1F608B">
                      <a:lumMod val="100000"/>
                    </a:srgbClr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" name="TextBox 295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100" dirty="0">
                  <a:solidFill>
                    <a:srgbClr val="000000">
                      <a:lumMod val="100000"/>
                    </a:srgb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58" name="Diamond 286">
            <a:extLst>
              <a:ext uri="{FF2B5EF4-FFF2-40B4-BE49-F238E27FC236}">
                <a16:creationId xmlns:a16="http://schemas.microsoft.com/office/drawing/2014/main" id="{B25C29C2-0D17-4E3B-87FC-E55790D23A58}"/>
              </a:ext>
            </a:extLst>
          </p:cNvPr>
          <p:cNvSpPr/>
          <p:nvPr/>
        </p:nvSpPr>
        <p:spPr>
          <a:xfrm>
            <a:off x="1446768" y="5437247"/>
            <a:ext cx="759736" cy="75973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rPr>
              <a:t>05</a:t>
            </a:r>
          </a:p>
        </p:txBody>
      </p:sp>
      <p:sp>
        <p:nvSpPr>
          <p:cNvPr id="259" name="TextBox 300">
            <a:extLst>
              <a:ext uri="{FF2B5EF4-FFF2-40B4-BE49-F238E27FC236}">
                <a16:creationId xmlns:a16="http://schemas.microsoft.com/office/drawing/2014/main" id="{067921F9-BF31-4BD8-A5BD-8AE1857BECDB}"/>
              </a:ext>
            </a:extLst>
          </p:cNvPr>
          <p:cNvSpPr txBox="1"/>
          <p:nvPr/>
        </p:nvSpPr>
        <p:spPr>
          <a:xfrm>
            <a:off x="2046698" y="5687293"/>
            <a:ext cx="4821840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srgbClr val="7BB8E1">
                    <a:lumMod val="100000"/>
                  </a:srgbClr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rPr>
              <a:t>行动：职业工具箱</a:t>
            </a:r>
          </a:p>
        </p:txBody>
      </p:sp>
    </p:spTree>
    <p:extLst>
      <p:ext uri="{BB962C8B-B14F-4D97-AF65-F5344CB8AC3E}">
        <p14:creationId xmlns:p14="http://schemas.microsoft.com/office/powerpoint/2010/main" val="32939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FAA9CE1-E099-47FC-853C-41DE7A755C9D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25" name="五边形 8">
              <a:extLst>
                <a:ext uri="{FF2B5EF4-FFF2-40B4-BE49-F238E27FC236}">
                  <a16:creationId xmlns:a16="http://schemas.microsoft.com/office/drawing/2014/main" id="{819821D4-F8E8-4926-9467-14665F3CC824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职业建议</a:t>
              </a:r>
            </a:p>
          </p:txBody>
        </p:sp>
        <p:sp>
          <p:nvSpPr>
            <p:cNvPr id="26" name="燕尾形 9">
              <a:extLst>
                <a:ext uri="{FF2B5EF4-FFF2-40B4-BE49-F238E27FC236}">
                  <a16:creationId xmlns:a16="http://schemas.microsoft.com/office/drawing/2014/main" id="{01FCD4C7-8977-442C-8838-209EEE10407B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7286A1F-0259-4FF3-9CB4-EBB5AD987641}"/>
              </a:ext>
            </a:extLst>
          </p:cNvPr>
          <p:cNvGrpSpPr/>
          <p:nvPr/>
        </p:nvGrpSpPr>
        <p:grpSpPr>
          <a:xfrm>
            <a:off x="3817977" y="2093135"/>
            <a:ext cx="1791757" cy="3934281"/>
            <a:chOff x="2847386" y="2243035"/>
            <a:chExt cx="1791757" cy="393428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6DBDFE-A793-4DE3-9021-F769971C74F8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2847387" y="2243035"/>
              <a:ext cx="1789844" cy="142458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  <a:miter lim="800000"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45720" tIns="45720" rIns="45720" bIns="45720" anchor="ctr">
              <a:no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关注细分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5078E5B-8778-43B2-9FB3-51DE698318A3}"/>
                </a:ext>
              </a:extLst>
            </p:cNvPr>
            <p:cNvSpPr>
              <a:spLocks/>
            </p:cNvSpPr>
            <p:nvPr/>
          </p:nvSpPr>
          <p:spPr bwMode="gray">
            <a:xfrm>
              <a:off x="2847386" y="3732691"/>
              <a:ext cx="1791757" cy="2444625"/>
            </a:xfrm>
            <a:prstGeom prst="rect">
              <a:avLst/>
            </a:prstGeom>
            <a:noFill/>
            <a:ln w="19050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lIns="91440" tIns="91440" rIns="91440" anchor="t" anchorCtr="0">
              <a:no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除了头部企业，在特定行业领域、特定职能领域实力最强的值得关注。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EDD723F-A3B4-4F6D-BEDF-31C72B2B1E73}"/>
              </a:ext>
            </a:extLst>
          </p:cNvPr>
          <p:cNvGrpSpPr/>
          <p:nvPr/>
        </p:nvGrpSpPr>
        <p:grpSpPr>
          <a:xfrm>
            <a:off x="1223634" y="2093135"/>
            <a:ext cx="1789846" cy="3919041"/>
            <a:chOff x="1223634" y="2243035"/>
            <a:chExt cx="1789846" cy="391904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D2AA541-A006-43EB-8B1B-627658E986B2}"/>
                </a:ext>
              </a:extLst>
            </p:cNvPr>
            <p:cNvSpPr/>
            <p:nvPr/>
          </p:nvSpPr>
          <p:spPr bwMode="gray">
            <a:xfrm>
              <a:off x="1223636" y="3731655"/>
              <a:ext cx="1789844" cy="243042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t"/>
            <a:lstStyle/>
            <a:p>
              <a:pPr>
                <a:lnSpc>
                  <a:spcPct val="125000"/>
                </a:lnSpc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虽然有很多的信息表明行业吸引力下降，但在求职市场上依然火爆。管理咨询所提供的职业训练仍很重要。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4283211-6271-436A-8F14-1A16BE4E3DC2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223634" y="2243035"/>
              <a:ext cx="1789844" cy="142458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45720" tIns="45720" rIns="45720" bIns="45720" anchor="ctr">
              <a:no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依然很具有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吸引力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48E31B1-D334-494C-A8EB-053DAB314041}"/>
              </a:ext>
            </a:extLst>
          </p:cNvPr>
          <p:cNvGrpSpPr/>
          <p:nvPr/>
        </p:nvGrpSpPr>
        <p:grpSpPr>
          <a:xfrm>
            <a:off x="6414231" y="2108375"/>
            <a:ext cx="1789846" cy="3919041"/>
            <a:chOff x="4782295" y="2258275"/>
            <a:chExt cx="1789846" cy="391904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3DB6F02-B308-418B-964E-2069B2A4513C}"/>
                </a:ext>
              </a:extLst>
            </p:cNvPr>
            <p:cNvSpPr/>
            <p:nvPr/>
          </p:nvSpPr>
          <p:spPr bwMode="gray">
            <a:xfrm>
              <a:off x="4782297" y="3746895"/>
              <a:ext cx="1789844" cy="243042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t"/>
            <a:lstStyle/>
            <a:p>
              <a:pPr>
                <a:lnSpc>
                  <a:spcPct val="125000"/>
                </a:lnSpc>
              </a:pPr>
              <a:r>
                <a:rPr lang="zh-CN" altLang="en-US" sz="1400" dirty="0">
                  <a:solidFill>
                    <a:srgbClr val="1A1A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思考新的协作模式，专注未来创造；</a:t>
              </a:r>
              <a:endParaRPr lang="en-US" altLang="zh-CN" sz="14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400" dirty="0">
                  <a:solidFill>
                    <a:srgbClr val="1A1A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提高专业度；</a:t>
              </a:r>
              <a:endParaRPr lang="en-US" altLang="zh-CN" sz="14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endParaRPr lang="en-US" altLang="zh-CN" sz="14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4171FD4-DDBB-459D-BD94-2FD6E5000C96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782295" y="2258275"/>
              <a:ext cx="1789844" cy="142458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45720" tIns="45720" rIns="45720" bIns="45720" anchor="ctr">
              <a:no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迎接数字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经济挑战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D873EB4-B79B-4F01-8A12-38038A135B3D}"/>
              </a:ext>
            </a:extLst>
          </p:cNvPr>
          <p:cNvGrpSpPr/>
          <p:nvPr/>
        </p:nvGrpSpPr>
        <p:grpSpPr>
          <a:xfrm>
            <a:off x="9008573" y="2093135"/>
            <a:ext cx="1791757" cy="3934281"/>
            <a:chOff x="9008573" y="2243035"/>
            <a:chExt cx="1791757" cy="39342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85FAC29-6A5D-4226-9313-F182C1AC0AAF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9008574" y="2243035"/>
              <a:ext cx="1789844" cy="1424582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  <a:miter lim="800000"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45720" tIns="45720" rIns="45720" bIns="45720" anchor="ctr">
              <a:no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写一篇职业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发展综述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D2EC678-B939-4D93-AB6C-551E8D3D6E60}"/>
                </a:ext>
              </a:extLst>
            </p:cNvPr>
            <p:cNvSpPr>
              <a:spLocks/>
            </p:cNvSpPr>
            <p:nvPr/>
          </p:nvSpPr>
          <p:spPr bwMode="gray">
            <a:xfrm>
              <a:off x="9008573" y="3732691"/>
              <a:ext cx="1791757" cy="2444625"/>
            </a:xfrm>
            <a:prstGeom prst="rect">
              <a:avLst/>
            </a:prstGeom>
            <a:noFill/>
            <a:ln w="19050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lIns="91440" tIns="91440" rIns="91440" anchor="t" anchorCtr="0">
              <a:no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以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2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年为期，思考：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跟什么人做项目；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做哪个领域的咨询；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读哪些经典书籍；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做什么样的项目；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  <a:p>
              <a:pPr>
                <a:lnSpc>
                  <a:spcPct val="125000"/>
                </a:lnSpc>
              </a:pP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597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67978F5-B82B-40F4-A320-2515DE19527B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5" name="五边形 8">
              <a:extLst>
                <a:ext uri="{FF2B5EF4-FFF2-40B4-BE49-F238E27FC236}">
                  <a16:creationId xmlns:a16="http://schemas.microsoft.com/office/drawing/2014/main" id="{77A11856-A295-475D-ABF6-DD0F1A22E39C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从行业到职业</a:t>
              </a:r>
            </a:p>
          </p:txBody>
        </p:sp>
        <p:sp>
          <p:nvSpPr>
            <p:cNvPr id="6" name="燕尾形 9">
              <a:extLst>
                <a:ext uri="{FF2B5EF4-FFF2-40B4-BE49-F238E27FC236}">
                  <a16:creationId xmlns:a16="http://schemas.microsoft.com/office/drawing/2014/main" id="{765043F8-60E6-43FB-B423-078A18D57AD4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0522A75-234D-4301-9EA7-F3197D0934F9}"/>
              </a:ext>
            </a:extLst>
          </p:cNvPr>
          <p:cNvSpPr txBox="1"/>
          <p:nvPr/>
        </p:nvSpPr>
        <p:spPr>
          <a:xfrm>
            <a:off x="1134110" y="4512826"/>
            <a:ext cx="196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E7150B6-896C-48AF-8304-1560C681C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73565"/>
              </p:ext>
            </p:extLst>
          </p:nvPr>
        </p:nvGraphicFramePr>
        <p:xfrm>
          <a:off x="802369" y="2069909"/>
          <a:ext cx="10587262" cy="42306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8273">
                  <a:extLst>
                    <a:ext uri="{9D8B030D-6E8A-4147-A177-3AD203B41FA5}">
                      <a16:colId xmlns:a16="http://schemas.microsoft.com/office/drawing/2014/main" val="1546815622"/>
                    </a:ext>
                  </a:extLst>
                </a:gridCol>
                <a:gridCol w="5852930">
                  <a:extLst>
                    <a:ext uri="{9D8B030D-6E8A-4147-A177-3AD203B41FA5}">
                      <a16:colId xmlns:a16="http://schemas.microsoft.com/office/drawing/2014/main" val="853675529"/>
                    </a:ext>
                  </a:extLst>
                </a:gridCol>
                <a:gridCol w="3116059">
                  <a:extLst>
                    <a:ext uri="{9D8B030D-6E8A-4147-A177-3AD203B41FA5}">
                      <a16:colId xmlns:a16="http://schemas.microsoft.com/office/drawing/2014/main" val="2243676382"/>
                    </a:ext>
                  </a:extLst>
                </a:gridCol>
              </a:tblGrid>
              <a:tr h="5317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关注层次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信息来源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188872"/>
                  </a:ext>
                </a:extLst>
              </a:tr>
              <a:tr h="1090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宏观环境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时间：经济周期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空间：地域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变量：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GDP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CPI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、就业人数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机构官网、财经网站、智库官网、其他来源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356557"/>
                  </a:ext>
                </a:extLst>
              </a:tr>
              <a:tr h="772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行业分析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规模及增速、玩家及占有率、行业法规、行业融资情况、新增岗位数、裁员情况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行业研究报告、行业协会、行业专业网站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65645"/>
                  </a:ext>
                </a:extLst>
              </a:tr>
              <a:tr h="1090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基础信息、商业网络、财务指标、战略控制指数、市场占有率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对该行业抨击的信息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企查查、专利检索、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桔子、上交所、巨潮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569578"/>
                  </a:ext>
                </a:extLst>
              </a:tr>
              <a:tr h="746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职业周期、认知分化与统整性、任职资格、技能与薪资、婚恋关系、主观幸福感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职业测评工具、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Onet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、招聘网站、猎头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880288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B83E4DF6-5CE5-4ACA-95CD-DBE25DC7A7AD}"/>
              </a:ext>
            </a:extLst>
          </p:cNvPr>
          <p:cNvSpPr/>
          <p:nvPr/>
        </p:nvSpPr>
        <p:spPr>
          <a:xfrm>
            <a:off x="7973311" y="6460364"/>
            <a:ext cx="3416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注：此表适合求职者和职场新人职业探索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AD2B6F-F7DA-461C-952E-77280C015A43}"/>
              </a:ext>
            </a:extLst>
          </p:cNvPr>
          <p:cNvSpPr/>
          <p:nvPr/>
        </p:nvSpPr>
        <p:spPr>
          <a:xfrm>
            <a:off x="689945" y="1110867"/>
            <a:ext cx="7384909" cy="799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 ＞ 行业 ＞ 导师 ＞ 职业＞ 公司 ＞ 薪资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宏观环境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行业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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公司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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个人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325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1B9F240-5AE3-4E76-BD4E-A84ABB761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21741"/>
              </p:ext>
            </p:extLst>
          </p:nvPr>
        </p:nvGraphicFramePr>
        <p:xfrm>
          <a:off x="1182914" y="1473842"/>
          <a:ext cx="9826171" cy="5059038"/>
        </p:xfrm>
        <a:graphic>
          <a:graphicData uri="http://schemas.openxmlformats.org/drawingml/2006/table">
            <a:tbl>
              <a:tblPr firstRow="1">
                <a:tableStyleId>{1E171933-4619-4E11-9A3F-F7608DF75F80}</a:tableStyleId>
              </a:tblPr>
              <a:tblGrid>
                <a:gridCol w="1690915">
                  <a:extLst>
                    <a:ext uri="{9D8B030D-6E8A-4147-A177-3AD203B41FA5}">
                      <a16:colId xmlns:a16="http://schemas.microsoft.com/office/drawing/2014/main" val="1628401739"/>
                    </a:ext>
                  </a:extLst>
                </a:gridCol>
                <a:gridCol w="3574231">
                  <a:extLst>
                    <a:ext uri="{9D8B030D-6E8A-4147-A177-3AD203B41FA5}">
                      <a16:colId xmlns:a16="http://schemas.microsoft.com/office/drawing/2014/main" val="2483163907"/>
                    </a:ext>
                  </a:extLst>
                </a:gridCol>
                <a:gridCol w="4561025">
                  <a:extLst>
                    <a:ext uri="{9D8B030D-6E8A-4147-A177-3AD203B41FA5}">
                      <a16:colId xmlns:a16="http://schemas.microsoft.com/office/drawing/2014/main" val="122567839"/>
                    </a:ext>
                  </a:extLst>
                </a:gridCol>
              </a:tblGrid>
              <a:tr h="4892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实践策略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应用效果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1074863"/>
                  </a:ext>
                </a:extLst>
              </a:tr>
              <a:tr h="94750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搜索技巧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英文搜索、布尔逻辑运用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国外管理咨询行业发展较成熟，用英文搜素可以快速获取研究报告、该行业相关研究机构，省去很多麻烦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26294444"/>
                  </a:ext>
                </a:extLst>
              </a:tr>
              <a:tr h="78954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行业研究报告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管理咨询行业研究报告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行业研究报告是对一个行业最小全局认识，但要注意报告中的数据来源，多参考几份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7045353"/>
                  </a:ext>
                </a:extLst>
              </a:tr>
              <a:tr h="99584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机构找信息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通过机构批量获取行业相关信息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Consulancy.ck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Vault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ICMCI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等快速获取公司等信息，网站质量也较高；顶尖商学院有该行业的职业指导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15181206"/>
                  </a:ext>
                </a:extLst>
              </a:tr>
              <a:tr h="103051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寻找反面例子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企业巫师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》《</a:t>
                      </a: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管理大师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，对从业者看法，从业人士的看法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这点极大的对原有信息进行了验证，得出结论更容易；从业人士对行业看法增加了对行业细节认识；对商业畅销书看法更理性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5372843"/>
                  </a:ext>
                </a:extLst>
              </a:tr>
              <a:tr h="80635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多个信息来源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在咨询公司排名、管理大师排名、行业规模等探索时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结论不一或者看待角度不一，得到信息更全面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591493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4E82DD8-E396-430C-8E36-F25EEA6605D3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4" name="五边形 8">
              <a:extLst>
                <a:ext uri="{FF2B5EF4-FFF2-40B4-BE49-F238E27FC236}">
                  <a16:creationId xmlns:a16="http://schemas.microsoft.com/office/drawing/2014/main" id="{A6155393-374C-4FA6-8888-A1B854A9E408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用到的实践策略</a:t>
              </a:r>
            </a:p>
          </p:txBody>
        </p:sp>
        <p:sp>
          <p:nvSpPr>
            <p:cNvPr id="5" name="燕尾形 9">
              <a:extLst>
                <a:ext uri="{FF2B5EF4-FFF2-40B4-BE49-F238E27FC236}">
                  <a16:creationId xmlns:a16="http://schemas.microsoft.com/office/drawing/2014/main" id="{7EB29773-DFF0-49D3-8F03-11690EF018A5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699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63CF79-35FD-40B4-A87B-E00CADCE089D}"/>
              </a:ext>
            </a:extLst>
          </p:cNvPr>
          <p:cNvSpPr/>
          <p:nvPr/>
        </p:nvSpPr>
        <p:spPr>
          <a:xfrm>
            <a:off x="1498600" y="1652950"/>
            <a:ext cx="7856415" cy="3904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学科源头：管理学科某领域知识、代表人物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人物源头梳理：咨询大牛的思想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机构源头：顶级商业期刊杂志梳理、智库梳理、顶尖商学院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公司分析：典型咨询公司价值链，战略控制指数分析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行业从业者工具箱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CE58D5F-A8D1-48B8-A2D9-030D9877E8CA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7C789A8A-F2B3-4B6E-B11E-7A8E2EE0D9D5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后续完善</a:t>
              </a:r>
            </a:p>
          </p:txBody>
        </p:sp>
        <p:sp>
          <p:nvSpPr>
            <p:cNvPr id="7" name="燕尾形 9">
              <a:extLst>
                <a:ext uri="{FF2B5EF4-FFF2-40B4-BE49-F238E27FC236}">
                  <a16:creationId xmlns:a16="http://schemas.microsoft.com/office/drawing/2014/main" id="{91321E60-182E-4E20-A8CC-67D74B61610F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956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0023" y="2762778"/>
            <a:ext cx="625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238F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0786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7CB6723-42FB-4160-83D6-A3BE0D68E191}"/>
              </a:ext>
            </a:extLst>
          </p:cNvPr>
          <p:cNvGrpSpPr/>
          <p:nvPr/>
        </p:nvGrpSpPr>
        <p:grpSpPr>
          <a:xfrm>
            <a:off x="4307842" y="1689778"/>
            <a:ext cx="6936421" cy="2598056"/>
            <a:chOff x="4307842" y="1464491"/>
            <a:chExt cx="6936421" cy="2598056"/>
          </a:xfrm>
        </p:grpSpPr>
        <p:sp>
          <p:nvSpPr>
            <p:cNvPr id="88" name="MH_Number"/>
            <p:cNvSpPr/>
            <p:nvPr>
              <p:custDataLst>
                <p:tags r:id="rId3"/>
              </p:custDataLst>
            </p:nvPr>
          </p:nvSpPr>
          <p:spPr>
            <a:xfrm>
              <a:off x="5027135" y="2307181"/>
              <a:ext cx="1129618" cy="1129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 Light" panose="020F0502020204030204"/>
                  <a:cs typeface="+mn-ea"/>
                  <a:sym typeface="+mn-lt"/>
                </a:rPr>
                <a:t>1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F0502020204030204"/>
                <a:cs typeface="+mn-ea"/>
                <a:sym typeface="+mn-lt"/>
              </a:endParaRPr>
            </a:p>
          </p:txBody>
        </p:sp>
        <p:sp>
          <p:nvSpPr>
            <p:cNvPr id="23" name="PA_MH_Title"/>
            <p:cNvSpPr txBox="1"/>
            <p:nvPr>
              <p:custDataLst>
                <p:tags r:id="rId4"/>
              </p:custDataLst>
            </p:nvPr>
          </p:nvSpPr>
          <p:spPr>
            <a:xfrm>
              <a:off x="6638158" y="2397630"/>
              <a:ext cx="4606105" cy="128672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lvl="0">
                <a:defRPr/>
              </a:pPr>
              <a:r>
                <a:rPr lang="zh-CN" altLang="en-US" sz="3200" b="1" spc="600" dirty="0">
                  <a:solidFill>
                    <a:srgbClr val="1F608B">
                      <a:lumMod val="100000"/>
                    </a:srgbClr>
                  </a:solidFill>
                  <a:cs typeface="+mn-ea"/>
                  <a:sym typeface="+mn-lt"/>
                </a:rPr>
                <a:t>行业发展历史</a:t>
              </a:r>
            </a:p>
          </p:txBody>
        </p:sp>
        <p:sp>
          <p:nvSpPr>
            <p:cNvPr id="16" name="MH_Others_1"/>
            <p:cNvSpPr txBox="1"/>
            <p:nvPr>
              <p:custDataLst>
                <p:tags r:id="rId5"/>
              </p:custDataLst>
            </p:nvPr>
          </p:nvSpPr>
          <p:spPr>
            <a:xfrm>
              <a:off x="4307842" y="1464491"/>
              <a:ext cx="883953" cy="102695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0" i="0" u="none" strike="noStrike" kern="1200" cap="none" spc="200" normalizeH="0" baseline="0" noProof="0" dirty="0">
                  <a:ln>
                    <a:noFill/>
                  </a:ln>
                  <a:solidFill>
                    <a:srgbClr val="1F608B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 Light" panose="020F0502020204030204"/>
                  <a:cs typeface="+mn-ea"/>
                  <a:sym typeface="+mn-lt"/>
                </a:rPr>
                <a:t>第</a:t>
              </a:r>
            </a:p>
          </p:txBody>
        </p:sp>
        <p:sp>
          <p:nvSpPr>
            <p:cNvPr id="17" name="MH_Others_2"/>
            <p:cNvSpPr txBox="1"/>
            <p:nvPr>
              <p:custDataLst>
                <p:tags r:id="rId6"/>
              </p:custDataLst>
            </p:nvPr>
          </p:nvSpPr>
          <p:spPr>
            <a:xfrm>
              <a:off x="5809975" y="3306169"/>
              <a:ext cx="631466" cy="75637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200" normalizeH="0" baseline="0" noProof="0">
                  <a:ln>
                    <a:noFill/>
                  </a:ln>
                  <a:solidFill>
                    <a:srgbClr val="1F608B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 Light" panose="020F0502020204030204"/>
                  <a:cs typeface="+mn-ea"/>
                  <a:sym typeface="+mn-lt"/>
                </a:rPr>
                <a:t>章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2214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98DA1D-1424-4BA6-B921-74A86307272A}"/>
              </a:ext>
            </a:extLst>
          </p:cNvPr>
          <p:cNvSpPr txBox="1"/>
          <p:nvPr/>
        </p:nvSpPr>
        <p:spPr>
          <a:xfrm>
            <a:off x="5166984" y="1838549"/>
            <a:ext cx="5974628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管理咨询是对客户所提供的有关管理过程的顾问和帮助服务。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timgsa.baidu.com/timg?image&amp;quality=80&amp;size=b9999_10000&amp;sec=1547885784004&amp;di=05bc435ce01c77648693cbd2db8c75ec&amp;imgtype=0&amp;src=http%3A%2F%2Ftc.sinaimg.cn%2Fmaxwidth.800%2Ftc.service.weibo.com%2Fwww_meng10000_com%2F3a0cd48864d35ab490bf6a1ffe46a967.jpg">
            <a:extLst>
              <a:ext uri="{FF2B5EF4-FFF2-40B4-BE49-F238E27FC236}">
                <a16:creationId xmlns:a16="http://schemas.microsoft.com/office/drawing/2014/main" id="{5C0B5A39-9BD3-4F7A-B629-5CC9B111C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99" y="1209947"/>
            <a:ext cx="4133588" cy="43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803E5A8-EF14-47F2-A335-32CFA9824E0B}"/>
              </a:ext>
            </a:extLst>
          </p:cNvPr>
          <p:cNvSpPr/>
          <p:nvPr/>
        </p:nvSpPr>
        <p:spPr>
          <a:xfrm>
            <a:off x="1670883" y="5681265"/>
            <a:ext cx="1620957" cy="956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泰勒  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科学管理之父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第一个咨询顾问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2DD4396-49BC-4E16-82F8-941EAFF67C69}"/>
              </a:ext>
            </a:extLst>
          </p:cNvPr>
          <p:cNvGrpSpPr/>
          <p:nvPr/>
        </p:nvGrpSpPr>
        <p:grpSpPr>
          <a:xfrm>
            <a:off x="-1" y="325120"/>
            <a:ext cx="4389819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7" name="五边形 8">
              <a:extLst>
                <a:ext uri="{FF2B5EF4-FFF2-40B4-BE49-F238E27FC236}">
                  <a16:creationId xmlns:a16="http://schemas.microsoft.com/office/drawing/2014/main" id="{11476408-E1BE-4BF6-9AC4-37187F6B26FF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这是一门怎样的生意？</a:t>
              </a:r>
            </a:p>
          </p:txBody>
        </p:sp>
        <p:sp>
          <p:nvSpPr>
            <p:cNvPr id="8" name="燕尾形 9">
              <a:extLst>
                <a:ext uri="{FF2B5EF4-FFF2-40B4-BE49-F238E27FC236}">
                  <a16:creationId xmlns:a16="http://schemas.microsoft.com/office/drawing/2014/main" id="{D0B5CE47-1508-48A1-8DDB-A6E94808C9BA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任意多边形: 形状 48">
            <a:extLst>
              <a:ext uri="{FF2B5EF4-FFF2-40B4-BE49-F238E27FC236}">
                <a16:creationId xmlns:a16="http://schemas.microsoft.com/office/drawing/2014/main" id="{B74BB71E-B1C8-40A3-8FE8-8C03B62B03EA}"/>
              </a:ext>
            </a:extLst>
          </p:cNvPr>
          <p:cNvSpPr/>
          <p:nvPr/>
        </p:nvSpPr>
        <p:spPr>
          <a:xfrm>
            <a:off x="5166985" y="1529109"/>
            <a:ext cx="218144" cy="218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96" y="15577"/>
                </a:moveTo>
                <a:cubicBezTo>
                  <a:pt x="12144" y="16865"/>
                  <a:pt x="9844" y="18851"/>
                  <a:pt x="8177" y="21278"/>
                </a:cubicBezTo>
                <a:cubicBezTo>
                  <a:pt x="9017" y="21487"/>
                  <a:pt x="9895" y="21600"/>
                  <a:pt x="10801" y="21600"/>
                </a:cubicBezTo>
                <a:cubicBezTo>
                  <a:pt x="12429" y="21600"/>
                  <a:pt x="13973" y="21237"/>
                  <a:pt x="15358" y="20591"/>
                </a:cubicBezTo>
                <a:cubicBezTo>
                  <a:pt x="15580" y="19502"/>
                  <a:pt x="15699" y="18376"/>
                  <a:pt x="15699" y="17222"/>
                </a:cubicBezTo>
                <a:cubicBezTo>
                  <a:pt x="15699" y="16807"/>
                  <a:pt x="15679" y="16394"/>
                  <a:pt x="15648" y="15985"/>
                </a:cubicBezTo>
                <a:cubicBezTo>
                  <a:pt x="15371" y="15896"/>
                  <a:pt x="15116" y="15757"/>
                  <a:pt x="14896" y="15577"/>
                </a:cubicBezTo>
                <a:close/>
                <a:moveTo>
                  <a:pt x="18049" y="2796"/>
                </a:moveTo>
                <a:cubicBezTo>
                  <a:pt x="16319" y="2963"/>
                  <a:pt x="14667" y="3397"/>
                  <a:pt x="13127" y="4050"/>
                </a:cubicBezTo>
                <a:cubicBezTo>
                  <a:pt x="13136" y="4125"/>
                  <a:pt x="13139" y="4202"/>
                  <a:pt x="13139" y="4280"/>
                </a:cubicBezTo>
                <a:cubicBezTo>
                  <a:pt x="13139" y="4642"/>
                  <a:pt x="13052" y="4984"/>
                  <a:pt x="12904" y="5289"/>
                </a:cubicBezTo>
                <a:cubicBezTo>
                  <a:pt x="14441" y="7094"/>
                  <a:pt x="15635" y="9198"/>
                  <a:pt x="16388" y="11500"/>
                </a:cubicBezTo>
                <a:cubicBezTo>
                  <a:pt x="17323" y="11517"/>
                  <a:pt x="18121" y="12090"/>
                  <a:pt x="18465" y="12903"/>
                </a:cubicBezTo>
                <a:cubicBezTo>
                  <a:pt x="19505" y="12797"/>
                  <a:pt x="20517" y="12599"/>
                  <a:pt x="21493" y="12312"/>
                </a:cubicBezTo>
                <a:cubicBezTo>
                  <a:pt x="21562" y="11817"/>
                  <a:pt x="21600" y="11314"/>
                  <a:pt x="21600" y="10799"/>
                </a:cubicBezTo>
                <a:cubicBezTo>
                  <a:pt x="21600" y="7626"/>
                  <a:pt x="20230" y="4772"/>
                  <a:pt x="18049" y="2796"/>
                </a:cubicBezTo>
                <a:close/>
                <a:moveTo>
                  <a:pt x="13739" y="14349"/>
                </a:moveTo>
                <a:cubicBezTo>
                  <a:pt x="11074" y="13908"/>
                  <a:pt x="8601" y="12890"/>
                  <a:pt x="6450" y="11433"/>
                </a:cubicBezTo>
                <a:cubicBezTo>
                  <a:pt x="6101" y="11646"/>
                  <a:pt x="5691" y="11773"/>
                  <a:pt x="5251" y="11773"/>
                </a:cubicBezTo>
                <a:cubicBezTo>
                  <a:pt x="5090" y="11773"/>
                  <a:pt x="4933" y="11755"/>
                  <a:pt x="4781" y="11724"/>
                </a:cubicBezTo>
                <a:cubicBezTo>
                  <a:pt x="3750" y="13677"/>
                  <a:pt x="3093" y="15854"/>
                  <a:pt x="2903" y="18164"/>
                </a:cubicBezTo>
                <a:cubicBezTo>
                  <a:pt x="3931" y="19266"/>
                  <a:pt x="5186" y="20154"/>
                  <a:pt x="6595" y="20750"/>
                </a:cubicBezTo>
                <a:cubicBezTo>
                  <a:pt x="8345" y="18059"/>
                  <a:pt x="10792" y="15833"/>
                  <a:pt x="13739" y="14349"/>
                </a:cubicBezTo>
                <a:close/>
                <a:moveTo>
                  <a:pt x="17258" y="15906"/>
                </a:moveTo>
                <a:cubicBezTo>
                  <a:pt x="17290" y="16340"/>
                  <a:pt x="17306" y="16780"/>
                  <a:pt x="17306" y="17222"/>
                </a:cubicBezTo>
                <a:cubicBezTo>
                  <a:pt x="17306" y="18003"/>
                  <a:pt x="17256" y="18770"/>
                  <a:pt x="17163" y="19525"/>
                </a:cubicBezTo>
                <a:cubicBezTo>
                  <a:pt x="18993" y="18186"/>
                  <a:pt x="20389" y="16288"/>
                  <a:pt x="21091" y="14080"/>
                </a:cubicBezTo>
                <a:cubicBezTo>
                  <a:pt x="20259" y="14281"/>
                  <a:pt x="19403" y="14425"/>
                  <a:pt x="18531" y="14508"/>
                </a:cubicBezTo>
                <a:cubicBezTo>
                  <a:pt x="18326" y="15137"/>
                  <a:pt x="17860" y="15646"/>
                  <a:pt x="17258" y="15906"/>
                </a:cubicBezTo>
                <a:close/>
                <a:moveTo>
                  <a:pt x="14278" y="12804"/>
                </a:moveTo>
                <a:cubicBezTo>
                  <a:pt x="14421" y="12507"/>
                  <a:pt x="14624" y="12244"/>
                  <a:pt x="14874" y="12035"/>
                </a:cubicBezTo>
                <a:cubicBezTo>
                  <a:pt x="14196" y="9947"/>
                  <a:pt x="13122" y="8037"/>
                  <a:pt x="11738" y="6396"/>
                </a:cubicBezTo>
                <a:cubicBezTo>
                  <a:pt x="11462" y="6512"/>
                  <a:pt x="11160" y="6577"/>
                  <a:pt x="10842" y="6577"/>
                </a:cubicBezTo>
                <a:cubicBezTo>
                  <a:pt x="10343" y="6577"/>
                  <a:pt x="9883" y="6417"/>
                  <a:pt x="9507" y="6147"/>
                </a:cubicBezTo>
                <a:cubicBezTo>
                  <a:pt x="8673" y="6781"/>
                  <a:pt x="7903" y="7490"/>
                  <a:pt x="7202" y="8265"/>
                </a:cubicBezTo>
                <a:cubicBezTo>
                  <a:pt x="7421" y="8615"/>
                  <a:pt x="7550" y="9030"/>
                  <a:pt x="7550" y="9475"/>
                </a:cubicBezTo>
                <a:cubicBezTo>
                  <a:pt x="7550" y="9715"/>
                  <a:pt x="7513" y="9946"/>
                  <a:pt x="7444" y="10163"/>
                </a:cubicBezTo>
                <a:cubicBezTo>
                  <a:pt x="9459" y="11510"/>
                  <a:pt x="11779" y="12433"/>
                  <a:pt x="14278" y="12804"/>
                </a:cubicBezTo>
                <a:close/>
                <a:moveTo>
                  <a:pt x="10842" y="1982"/>
                </a:moveTo>
                <a:cubicBezTo>
                  <a:pt x="11448" y="1982"/>
                  <a:pt x="11999" y="2219"/>
                  <a:pt x="12409" y="2604"/>
                </a:cubicBezTo>
                <a:cubicBezTo>
                  <a:pt x="13608" y="2088"/>
                  <a:pt x="14870" y="1692"/>
                  <a:pt x="16183" y="1439"/>
                </a:cubicBezTo>
                <a:cubicBezTo>
                  <a:pt x="14599" y="526"/>
                  <a:pt x="12761" y="0"/>
                  <a:pt x="10801" y="0"/>
                </a:cubicBezTo>
                <a:cubicBezTo>
                  <a:pt x="9464" y="0"/>
                  <a:pt x="8183" y="245"/>
                  <a:pt x="7001" y="690"/>
                </a:cubicBezTo>
                <a:cubicBezTo>
                  <a:pt x="7940" y="1152"/>
                  <a:pt x="8833" y="1693"/>
                  <a:pt x="9674" y="2303"/>
                </a:cubicBezTo>
                <a:cubicBezTo>
                  <a:pt x="10018" y="2100"/>
                  <a:pt x="10415" y="1982"/>
                  <a:pt x="10842" y="1982"/>
                </a:cubicBezTo>
                <a:close/>
                <a:moveTo>
                  <a:pt x="2954" y="9475"/>
                </a:moveTo>
                <a:cubicBezTo>
                  <a:pt x="2954" y="9153"/>
                  <a:pt x="3021" y="8844"/>
                  <a:pt x="3141" y="8566"/>
                </a:cubicBezTo>
                <a:cubicBezTo>
                  <a:pt x="2404" y="7757"/>
                  <a:pt x="1736" y="6884"/>
                  <a:pt x="1151" y="5952"/>
                </a:cubicBezTo>
                <a:cubicBezTo>
                  <a:pt x="417" y="7410"/>
                  <a:pt x="0" y="9056"/>
                  <a:pt x="0" y="10799"/>
                </a:cubicBezTo>
                <a:cubicBezTo>
                  <a:pt x="0" y="12819"/>
                  <a:pt x="556" y="14708"/>
                  <a:pt x="1521" y="16325"/>
                </a:cubicBezTo>
                <a:cubicBezTo>
                  <a:pt x="1866" y="14381"/>
                  <a:pt x="2520" y="12545"/>
                  <a:pt x="3424" y="10861"/>
                </a:cubicBezTo>
                <a:cubicBezTo>
                  <a:pt x="3130" y="10477"/>
                  <a:pt x="2954" y="9996"/>
                  <a:pt x="2954" y="9475"/>
                </a:cubicBezTo>
                <a:close/>
                <a:moveTo>
                  <a:pt x="5251" y="7176"/>
                </a:moveTo>
                <a:cubicBezTo>
                  <a:pt x="5487" y="7176"/>
                  <a:pt x="5715" y="7213"/>
                  <a:pt x="5930" y="7278"/>
                </a:cubicBezTo>
                <a:cubicBezTo>
                  <a:pt x="6738" y="6372"/>
                  <a:pt x="7636" y="5547"/>
                  <a:pt x="8608" y="4813"/>
                </a:cubicBezTo>
                <a:cubicBezTo>
                  <a:pt x="8567" y="4642"/>
                  <a:pt x="8543" y="4464"/>
                  <a:pt x="8543" y="4280"/>
                </a:cubicBezTo>
                <a:cubicBezTo>
                  <a:pt x="8543" y="4026"/>
                  <a:pt x="8587" y="3781"/>
                  <a:pt x="8663" y="3552"/>
                </a:cubicBezTo>
                <a:cubicBezTo>
                  <a:pt x="7575" y="2770"/>
                  <a:pt x="6391" y="2115"/>
                  <a:pt x="5131" y="1609"/>
                </a:cubicBezTo>
                <a:cubicBezTo>
                  <a:pt x="3949" y="2338"/>
                  <a:pt x="2920" y="3289"/>
                  <a:pt x="2099" y="4405"/>
                </a:cubicBezTo>
                <a:cubicBezTo>
                  <a:pt x="2708" y="5484"/>
                  <a:pt x="3433" y="6491"/>
                  <a:pt x="4256" y="7407"/>
                </a:cubicBezTo>
                <a:cubicBezTo>
                  <a:pt x="4557" y="7261"/>
                  <a:pt x="4895" y="7176"/>
                  <a:pt x="5251" y="7176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40735C-92DB-489A-AFC5-688C7D91AA20}"/>
              </a:ext>
            </a:extLst>
          </p:cNvPr>
          <p:cNvSpPr/>
          <p:nvPr/>
        </p:nvSpPr>
        <p:spPr>
          <a:xfrm>
            <a:off x="5642741" y="1425430"/>
            <a:ext cx="1697631" cy="3077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ICMCI</a:t>
            </a:r>
          </a:p>
        </p:txBody>
      </p:sp>
      <p:sp>
        <p:nvSpPr>
          <p:cNvPr id="11" name="任意多边形: 形状 41">
            <a:extLst>
              <a:ext uri="{FF2B5EF4-FFF2-40B4-BE49-F238E27FC236}">
                <a16:creationId xmlns:a16="http://schemas.microsoft.com/office/drawing/2014/main" id="{FE841372-A295-4FFE-B83B-2929701D03F8}"/>
              </a:ext>
            </a:extLst>
          </p:cNvPr>
          <p:cNvSpPr/>
          <p:nvPr/>
        </p:nvSpPr>
        <p:spPr>
          <a:xfrm>
            <a:off x="5166985" y="3162306"/>
            <a:ext cx="218144" cy="201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38" y="6750"/>
                </a:moveTo>
                <a:cubicBezTo>
                  <a:pt x="19938" y="7481"/>
                  <a:pt x="19530" y="8241"/>
                  <a:pt x="18712" y="9028"/>
                </a:cubicBezTo>
                <a:cubicBezTo>
                  <a:pt x="17894" y="9816"/>
                  <a:pt x="16875" y="10345"/>
                  <a:pt x="15655" y="10618"/>
                </a:cubicBezTo>
                <a:cubicBezTo>
                  <a:pt x="16295" y="9099"/>
                  <a:pt x="16616" y="7359"/>
                  <a:pt x="16616" y="5400"/>
                </a:cubicBezTo>
                <a:lnTo>
                  <a:pt x="19938" y="5400"/>
                </a:lnTo>
                <a:cubicBezTo>
                  <a:pt x="19938" y="5400"/>
                  <a:pt x="19938" y="6750"/>
                  <a:pt x="19938" y="6750"/>
                </a:cubicBezTo>
                <a:close/>
                <a:moveTo>
                  <a:pt x="2889" y="9028"/>
                </a:moveTo>
                <a:cubicBezTo>
                  <a:pt x="2070" y="8241"/>
                  <a:pt x="1662" y="7481"/>
                  <a:pt x="1662" y="6750"/>
                </a:cubicBezTo>
                <a:lnTo>
                  <a:pt x="1662" y="5400"/>
                </a:lnTo>
                <a:lnTo>
                  <a:pt x="4984" y="5400"/>
                </a:lnTo>
                <a:cubicBezTo>
                  <a:pt x="4984" y="7359"/>
                  <a:pt x="5305" y="9098"/>
                  <a:pt x="5945" y="10617"/>
                </a:cubicBezTo>
                <a:cubicBezTo>
                  <a:pt x="4725" y="10345"/>
                  <a:pt x="3706" y="9815"/>
                  <a:pt x="2889" y="9028"/>
                </a:cubicBezTo>
                <a:cubicBezTo>
                  <a:pt x="2889" y="9028"/>
                  <a:pt x="2889" y="9028"/>
                  <a:pt x="2889" y="9028"/>
                </a:cubicBezTo>
                <a:close/>
                <a:moveTo>
                  <a:pt x="21237" y="3993"/>
                </a:moveTo>
                <a:cubicBezTo>
                  <a:pt x="20994" y="3731"/>
                  <a:pt x="20700" y="3600"/>
                  <a:pt x="20354" y="3600"/>
                </a:cubicBezTo>
                <a:lnTo>
                  <a:pt x="16616" y="3600"/>
                </a:lnTo>
                <a:lnTo>
                  <a:pt x="16616" y="2250"/>
                </a:lnTo>
                <a:cubicBezTo>
                  <a:pt x="16616" y="1631"/>
                  <a:pt x="16413" y="1102"/>
                  <a:pt x="16006" y="661"/>
                </a:cubicBezTo>
                <a:cubicBezTo>
                  <a:pt x="15599" y="220"/>
                  <a:pt x="15109" y="0"/>
                  <a:pt x="14538" y="0"/>
                </a:cubicBezTo>
                <a:lnTo>
                  <a:pt x="7062" y="0"/>
                </a:lnTo>
                <a:cubicBezTo>
                  <a:pt x="6491" y="0"/>
                  <a:pt x="6001" y="220"/>
                  <a:pt x="5595" y="661"/>
                </a:cubicBezTo>
                <a:cubicBezTo>
                  <a:pt x="5188" y="1102"/>
                  <a:pt x="4984" y="1631"/>
                  <a:pt x="4984" y="2250"/>
                </a:cubicBezTo>
                <a:lnTo>
                  <a:pt x="4984" y="3600"/>
                </a:lnTo>
                <a:lnTo>
                  <a:pt x="1246" y="3600"/>
                </a:lnTo>
                <a:cubicBezTo>
                  <a:pt x="900" y="3600"/>
                  <a:pt x="606" y="3731"/>
                  <a:pt x="363" y="3993"/>
                </a:cubicBezTo>
                <a:cubicBezTo>
                  <a:pt x="121" y="4256"/>
                  <a:pt x="0" y="4575"/>
                  <a:pt x="0" y="4950"/>
                </a:cubicBezTo>
                <a:lnTo>
                  <a:pt x="0" y="6750"/>
                </a:lnTo>
                <a:cubicBezTo>
                  <a:pt x="0" y="7416"/>
                  <a:pt x="180" y="8086"/>
                  <a:pt x="538" y="8761"/>
                </a:cubicBezTo>
                <a:cubicBezTo>
                  <a:pt x="898" y="9436"/>
                  <a:pt x="1382" y="10045"/>
                  <a:pt x="1992" y="10589"/>
                </a:cubicBezTo>
                <a:cubicBezTo>
                  <a:pt x="2602" y="11132"/>
                  <a:pt x="3351" y="11590"/>
                  <a:pt x="4238" y="11960"/>
                </a:cubicBezTo>
                <a:cubicBezTo>
                  <a:pt x="5125" y="12331"/>
                  <a:pt x="6058" y="12539"/>
                  <a:pt x="7036" y="12585"/>
                </a:cubicBezTo>
                <a:cubicBezTo>
                  <a:pt x="7399" y="13092"/>
                  <a:pt x="7810" y="13538"/>
                  <a:pt x="8269" y="13922"/>
                </a:cubicBezTo>
                <a:cubicBezTo>
                  <a:pt x="8598" y="14241"/>
                  <a:pt x="8824" y="14580"/>
                  <a:pt x="8950" y="14941"/>
                </a:cubicBezTo>
                <a:cubicBezTo>
                  <a:pt x="9076" y="15303"/>
                  <a:pt x="9139" y="15722"/>
                  <a:pt x="9139" y="16200"/>
                </a:cubicBezTo>
                <a:cubicBezTo>
                  <a:pt x="9139" y="16706"/>
                  <a:pt x="9006" y="17132"/>
                  <a:pt x="8743" y="17480"/>
                </a:cubicBezTo>
                <a:cubicBezTo>
                  <a:pt x="8479" y="17827"/>
                  <a:pt x="8057" y="18000"/>
                  <a:pt x="7477" y="18000"/>
                </a:cubicBezTo>
                <a:cubicBezTo>
                  <a:pt x="6828" y="18000"/>
                  <a:pt x="6250" y="18213"/>
                  <a:pt x="5744" y="18640"/>
                </a:cubicBezTo>
                <a:cubicBezTo>
                  <a:pt x="5238" y="19067"/>
                  <a:pt x="4984" y="19603"/>
                  <a:pt x="4984" y="20250"/>
                </a:cubicBezTo>
                <a:lnTo>
                  <a:pt x="4984" y="21150"/>
                </a:lnTo>
                <a:cubicBezTo>
                  <a:pt x="4984" y="21281"/>
                  <a:pt x="5023" y="21389"/>
                  <a:pt x="5101" y="21474"/>
                </a:cubicBezTo>
                <a:cubicBezTo>
                  <a:pt x="5180" y="21558"/>
                  <a:pt x="5278" y="21600"/>
                  <a:pt x="5400" y="21600"/>
                </a:cubicBezTo>
                <a:lnTo>
                  <a:pt x="16200" y="21600"/>
                </a:lnTo>
                <a:cubicBezTo>
                  <a:pt x="16322" y="21600"/>
                  <a:pt x="16421" y="21558"/>
                  <a:pt x="16499" y="21474"/>
                </a:cubicBezTo>
                <a:cubicBezTo>
                  <a:pt x="16577" y="21389"/>
                  <a:pt x="16616" y="21281"/>
                  <a:pt x="16616" y="21150"/>
                </a:cubicBezTo>
                <a:lnTo>
                  <a:pt x="16616" y="20250"/>
                </a:lnTo>
                <a:cubicBezTo>
                  <a:pt x="16616" y="19603"/>
                  <a:pt x="16362" y="19067"/>
                  <a:pt x="15856" y="18640"/>
                </a:cubicBezTo>
                <a:cubicBezTo>
                  <a:pt x="15349" y="18213"/>
                  <a:pt x="14772" y="18000"/>
                  <a:pt x="14123" y="18000"/>
                </a:cubicBezTo>
                <a:cubicBezTo>
                  <a:pt x="13543" y="18000"/>
                  <a:pt x="13121" y="17827"/>
                  <a:pt x="12857" y="17480"/>
                </a:cubicBezTo>
                <a:cubicBezTo>
                  <a:pt x="12594" y="17132"/>
                  <a:pt x="12462" y="16706"/>
                  <a:pt x="12462" y="16200"/>
                </a:cubicBezTo>
                <a:cubicBezTo>
                  <a:pt x="12462" y="15722"/>
                  <a:pt x="12524" y="15303"/>
                  <a:pt x="12650" y="14941"/>
                </a:cubicBezTo>
                <a:cubicBezTo>
                  <a:pt x="12776" y="14580"/>
                  <a:pt x="13003" y="14241"/>
                  <a:pt x="13331" y="13922"/>
                </a:cubicBezTo>
                <a:cubicBezTo>
                  <a:pt x="13790" y="13537"/>
                  <a:pt x="14201" y="13092"/>
                  <a:pt x="14564" y="12585"/>
                </a:cubicBezTo>
                <a:cubicBezTo>
                  <a:pt x="15543" y="12539"/>
                  <a:pt x="16475" y="12331"/>
                  <a:pt x="17362" y="11960"/>
                </a:cubicBezTo>
                <a:cubicBezTo>
                  <a:pt x="18249" y="11590"/>
                  <a:pt x="18998" y="11132"/>
                  <a:pt x="19608" y="10589"/>
                </a:cubicBezTo>
                <a:cubicBezTo>
                  <a:pt x="20218" y="10045"/>
                  <a:pt x="20702" y="9436"/>
                  <a:pt x="21062" y="8761"/>
                </a:cubicBezTo>
                <a:cubicBezTo>
                  <a:pt x="21420" y="8086"/>
                  <a:pt x="21600" y="7416"/>
                  <a:pt x="21600" y="6750"/>
                </a:cubicBezTo>
                <a:lnTo>
                  <a:pt x="21600" y="4950"/>
                </a:lnTo>
                <a:cubicBezTo>
                  <a:pt x="21600" y="4575"/>
                  <a:pt x="21479" y="4256"/>
                  <a:pt x="21237" y="3993"/>
                </a:cubicBezTo>
                <a:cubicBezTo>
                  <a:pt x="21237" y="3993"/>
                  <a:pt x="21237" y="3993"/>
                  <a:pt x="21237" y="3993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EEBE0C-91C5-4B26-848B-DC5808E0C41B}"/>
              </a:ext>
            </a:extLst>
          </p:cNvPr>
          <p:cNvSpPr/>
          <p:nvPr/>
        </p:nvSpPr>
        <p:spPr>
          <a:xfrm>
            <a:off x="5642741" y="3103364"/>
            <a:ext cx="1697631" cy="3077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ACME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97BE69-EE20-4ACA-82EE-A7A8ED26FBCB}"/>
              </a:ext>
            </a:extLst>
          </p:cNvPr>
          <p:cNvSpPr/>
          <p:nvPr/>
        </p:nvSpPr>
        <p:spPr>
          <a:xfrm>
            <a:off x="5166985" y="3540607"/>
            <a:ext cx="6096000" cy="17919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管理咨询是由训练有素、经验丰富的人员所提供的一种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专业服务，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帮助主管人员（经理）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辨识和解决社会中各类组织的管理和作业问题，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对这些问题提供和推荐切实可行的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，并在必要时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帮助实施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，这一专业服务聚焦于改进这些组织的管理、作业和经济实绩。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651FCA-15CF-4244-902C-084F1A44F143}"/>
              </a:ext>
            </a:extLst>
          </p:cNvPr>
          <p:cNvSpPr txBox="1"/>
          <p:nvPr/>
        </p:nvSpPr>
        <p:spPr>
          <a:xfrm>
            <a:off x="7211762" y="5696635"/>
            <a:ext cx="1885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解决问题</a:t>
            </a:r>
          </a:p>
        </p:txBody>
      </p:sp>
    </p:spTree>
    <p:extLst>
      <p:ext uri="{BB962C8B-B14F-4D97-AF65-F5344CB8AC3E}">
        <p14:creationId xmlns:p14="http://schemas.microsoft.com/office/powerpoint/2010/main" val="146638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2DDF0C7A-81FD-41E2-8822-55F177AB938E}"/>
              </a:ext>
            </a:extLst>
          </p:cNvPr>
          <p:cNvSpPr txBox="1"/>
          <p:nvPr/>
        </p:nvSpPr>
        <p:spPr>
          <a:xfrm>
            <a:off x="957338" y="1254554"/>
            <a:ext cx="10165511" cy="8266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5000"/>
              </a:lnSpc>
              <a:buFont typeface="Wingdings" panose="05000000000000000000" pitchFamily="2" charset="2"/>
              <a:buChar char="p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Clr>
                <a:schemeClr val="accent1">
                  <a:lumMod val="50000"/>
                </a:schemeClr>
              </a:buClr>
            </a:pPr>
            <a:r>
              <a:rPr lang="en-US" altLang="zh-CN" sz="2000" dirty="0"/>
              <a:t>1886</a:t>
            </a:r>
            <a:r>
              <a:rPr lang="zh-CN" altLang="en-US" sz="2000" dirty="0"/>
              <a:t>年诞生于美国，</a:t>
            </a:r>
            <a:r>
              <a:rPr lang="en-US" altLang="zh-CN" sz="2000" dirty="0"/>
              <a:t>20</a:t>
            </a:r>
            <a:r>
              <a:rPr lang="zh-CN" altLang="en-US" sz="2000" dirty="0"/>
              <a:t>世纪</a:t>
            </a:r>
            <a:r>
              <a:rPr lang="en-US" altLang="zh-CN" sz="2000" dirty="0"/>
              <a:t>20</a:t>
            </a:r>
            <a:r>
              <a:rPr lang="zh-CN" altLang="en-US" sz="2000" dirty="0"/>
              <a:t>年代进入欧洲，</a:t>
            </a:r>
            <a:r>
              <a:rPr lang="en-US" altLang="zh-CN" sz="2000" dirty="0"/>
              <a:t>1948</a:t>
            </a:r>
            <a:r>
              <a:rPr lang="zh-CN" altLang="en-US" sz="2000" dirty="0"/>
              <a:t>年在日本兴起。</a:t>
            </a:r>
            <a:endParaRPr lang="en-US" altLang="zh-CN" sz="2000" dirty="0"/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zh-CN" altLang="en-US" sz="2000" dirty="0"/>
              <a:t>美国管理咨询市场进入成熟期。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C0472F1-79E4-4CF9-869B-FDA58B44B12B}"/>
              </a:ext>
            </a:extLst>
          </p:cNvPr>
          <p:cNvGrpSpPr/>
          <p:nvPr/>
        </p:nvGrpSpPr>
        <p:grpSpPr>
          <a:xfrm>
            <a:off x="754439" y="2452818"/>
            <a:ext cx="10932565" cy="2747834"/>
            <a:chOff x="603704" y="2605278"/>
            <a:chExt cx="10932565" cy="2747834"/>
          </a:xfrm>
        </p:grpSpPr>
        <p:graphicFrame>
          <p:nvGraphicFramePr>
            <p:cNvPr id="6" name="图示 5">
              <a:extLst>
                <a:ext uri="{FF2B5EF4-FFF2-40B4-BE49-F238E27FC236}">
                  <a16:creationId xmlns:a16="http://schemas.microsoft.com/office/drawing/2014/main" id="{5F5B8FB7-5034-4937-A144-D1A9DA03F81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27765244"/>
                </p:ext>
              </p:extLst>
            </p:nvPr>
          </p:nvGraphicFramePr>
          <p:xfrm>
            <a:off x="655731" y="3277137"/>
            <a:ext cx="10880538" cy="118897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AD3E4D-B26F-45BA-929D-89B2AC1B3207}"/>
                </a:ext>
              </a:extLst>
            </p:cNvPr>
            <p:cNvGrpSpPr/>
            <p:nvPr/>
          </p:nvGrpSpPr>
          <p:grpSpPr>
            <a:xfrm>
              <a:off x="905310" y="2605278"/>
              <a:ext cx="9757945" cy="830997"/>
              <a:chOff x="1271561" y="1671909"/>
              <a:chExt cx="9510149" cy="830997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B285F6-3BF9-4EAE-97A3-33AACF104867}"/>
                  </a:ext>
                </a:extLst>
              </p:cNvPr>
              <p:cNvSpPr txBox="1"/>
              <p:nvPr/>
            </p:nvSpPr>
            <p:spPr>
              <a:xfrm>
                <a:off x="1271561" y="1919207"/>
                <a:ext cx="1280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工程咨询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9B2B7A7-4619-4726-A2CA-E78ADECD7C09}"/>
                  </a:ext>
                </a:extLst>
              </p:cNvPr>
              <p:cNvSpPr txBox="1"/>
              <p:nvPr/>
            </p:nvSpPr>
            <p:spPr>
              <a:xfrm>
                <a:off x="2600827" y="1671909"/>
                <a:ext cx="1635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战略咨询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市场营销咨询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目标管理咨询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151913-73BC-4EC0-AA01-0637CBB02BF6}"/>
                  </a:ext>
                </a:extLst>
              </p:cNvPr>
              <p:cNvSpPr txBox="1"/>
              <p:nvPr/>
            </p:nvSpPr>
            <p:spPr>
              <a:xfrm>
                <a:off x="4687486" y="1937766"/>
                <a:ext cx="1267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财务咨询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FC183A-24DD-4876-89FA-46358365862D}"/>
                  </a:ext>
                </a:extLst>
              </p:cNvPr>
              <p:cNvSpPr txBox="1"/>
              <p:nvPr/>
            </p:nvSpPr>
            <p:spPr>
              <a:xfrm>
                <a:off x="6502702" y="1970526"/>
                <a:ext cx="11002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咨询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6A06F48-5650-4E9C-901B-5EC044FDA7EC}"/>
                  </a:ext>
                </a:extLst>
              </p:cNvPr>
              <p:cNvSpPr txBox="1"/>
              <p:nvPr/>
            </p:nvSpPr>
            <p:spPr>
              <a:xfrm>
                <a:off x="7707367" y="1946176"/>
                <a:ext cx="16359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知识管理咨询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588F919-A2A3-4E52-87DD-AEEBD78F7CAD}"/>
                  </a:ext>
                </a:extLst>
              </p:cNvPr>
              <p:cNvSpPr txBox="1"/>
              <p:nvPr/>
            </p:nvSpPr>
            <p:spPr>
              <a:xfrm>
                <a:off x="9379965" y="1937096"/>
                <a:ext cx="14017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数字化咨询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454F6A1-240A-45E9-9B99-38DB63828EB6}"/>
                </a:ext>
              </a:extLst>
            </p:cNvPr>
            <p:cNvGrpSpPr/>
            <p:nvPr/>
          </p:nvGrpSpPr>
          <p:grpSpPr>
            <a:xfrm>
              <a:off x="603704" y="4468845"/>
              <a:ext cx="8333953" cy="884267"/>
              <a:chOff x="914977" y="3519217"/>
              <a:chExt cx="8297618" cy="922331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19DBBD6-1BB4-49B2-A98E-C95BC0AE9A21}"/>
                  </a:ext>
                </a:extLst>
              </p:cNvPr>
              <p:cNvSpPr txBox="1"/>
              <p:nvPr/>
            </p:nvSpPr>
            <p:spPr>
              <a:xfrm>
                <a:off x="914977" y="3596933"/>
                <a:ext cx="14576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Emerson</a:t>
                </a:r>
              </a:p>
              <a:p>
                <a:pPr algn="ctr"/>
                <a:r>
                  <a:rPr lang="en-US" altLang="zh-CN" sz="1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Bedaux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52A6468-5041-46C6-885F-2EF65310A858}"/>
                  </a:ext>
                </a:extLst>
              </p:cNvPr>
              <p:cNvSpPr txBox="1"/>
              <p:nvPr/>
            </p:nvSpPr>
            <p:spPr>
              <a:xfrm>
                <a:off x="2433961" y="3519217"/>
                <a:ext cx="1991639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McKinsey</a:t>
                </a:r>
              </a:p>
              <a:p>
                <a:pPr algn="ctr"/>
                <a:r>
                  <a:rPr lang="en-US" altLang="zh-CN" sz="1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A.T.Kearney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BCG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DF07FA5-637A-41BC-B965-0DCE1C4FF9EF}"/>
                  </a:ext>
                </a:extLst>
              </p:cNvPr>
              <p:cNvSpPr txBox="1"/>
              <p:nvPr/>
            </p:nvSpPr>
            <p:spPr>
              <a:xfrm>
                <a:off x="5862573" y="3579774"/>
                <a:ext cx="199163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Big Five</a:t>
                </a:r>
              </a:p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EDS</a:t>
                </a:r>
              </a:p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CSC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6A8E113-004F-407C-88EE-6F438F0AFF1C}"/>
                  </a:ext>
                </a:extLst>
              </p:cNvPr>
              <p:cNvSpPr/>
              <p:nvPr/>
            </p:nvSpPr>
            <p:spPr>
              <a:xfrm>
                <a:off x="8038556" y="3617675"/>
                <a:ext cx="11740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Accenture</a:t>
                </a:r>
              </a:p>
              <a:p>
                <a:pPr algn="ctr"/>
                <a:r>
                  <a:rPr lang="en-US" altLang="zh-CN" sz="160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IBM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C9F7187-7BED-4233-95A2-3EDEEA240177}"/>
                  </a:ext>
                </a:extLst>
              </p:cNvPr>
              <p:cNvSpPr/>
              <p:nvPr/>
            </p:nvSpPr>
            <p:spPr>
              <a:xfrm>
                <a:off x="4611723" y="3672106"/>
                <a:ext cx="10038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Big Four</a:t>
                </a: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A388B0-1E94-49A1-94EA-696D1633F68B}"/>
                </a:ext>
              </a:extLst>
            </p:cNvPr>
            <p:cNvSpPr/>
            <p:nvPr/>
          </p:nvSpPr>
          <p:spPr>
            <a:xfrm>
              <a:off x="9550034" y="4678095"/>
              <a:ext cx="9325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9CB955C-848F-4A56-B3C3-E1B59FCADCCC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23" name="五边形 8">
              <a:extLst>
                <a:ext uri="{FF2B5EF4-FFF2-40B4-BE49-F238E27FC236}">
                  <a16:creationId xmlns:a16="http://schemas.microsoft.com/office/drawing/2014/main" id="{519966FB-58F3-4FD5-AD78-8E2AE11BD6FC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2400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国外百年发展史</a:t>
              </a:r>
            </a:p>
          </p:txBody>
        </p:sp>
        <p:sp>
          <p:nvSpPr>
            <p:cNvPr id="24" name="燕尾形 9">
              <a:extLst>
                <a:ext uri="{FF2B5EF4-FFF2-40B4-BE49-F238E27FC236}">
                  <a16:creationId xmlns:a16="http://schemas.microsoft.com/office/drawing/2014/main" id="{C746B745-7C40-4B70-8128-8F5D4F59D529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4F9C07E-2BF8-4617-BB18-604A835C10B8}"/>
              </a:ext>
            </a:extLst>
          </p:cNvPr>
          <p:cNvSpPr txBox="1"/>
          <p:nvPr/>
        </p:nvSpPr>
        <p:spPr>
          <a:xfrm>
            <a:off x="754439" y="6350855"/>
            <a:ext cx="6748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资料来源：若干管理咨询行业研究报告、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CNKI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硕博咨询学论文</a:t>
            </a:r>
          </a:p>
        </p:txBody>
      </p:sp>
    </p:spTree>
    <p:extLst>
      <p:ext uri="{BB962C8B-B14F-4D97-AF65-F5344CB8AC3E}">
        <p14:creationId xmlns:p14="http://schemas.microsoft.com/office/powerpoint/2010/main" val="223750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6059EA84-8EB7-4DAF-B01F-18A8BFD4CD19}"/>
              </a:ext>
            </a:extLst>
          </p:cNvPr>
          <p:cNvSpPr/>
          <p:nvPr/>
        </p:nvSpPr>
        <p:spPr>
          <a:xfrm>
            <a:off x="958840" y="1187647"/>
            <a:ext cx="5137160" cy="1211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起步晚、发展时间短，目前处于成长期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行业缺乏统一组织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公司林立，服务水平不一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E29BB3F-AEF3-4757-BC15-60C419D92475}"/>
              </a:ext>
            </a:extLst>
          </p:cNvPr>
          <p:cNvGrpSpPr/>
          <p:nvPr/>
        </p:nvGrpSpPr>
        <p:grpSpPr>
          <a:xfrm>
            <a:off x="958840" y="2540891"/>
            <a:ext cx="10328285" cy="3002074"/>
            <a:chOff x="1484118" y="1709186"/>
            <a:chExt cx="9556750" cy="3007461"/>
          </a:xfrm>
        </p:grpSpPr>
        <p:graphicFrame>
          <p:nvGraphicFramePr>
            <p:cNvPr id="6" name="图示 5">
              <a:extLst>
                <a:ext uri="{FF2B5EF4-FFF2-40B4-BE49-F238E27FC236}">
                  <a16:creationId xmlns:a16="http://schemas.microsoft.com/office/drawing/2014/main" id="{1443A8B0-7019-4060-BA8A-DF2362D93A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94908006"/>
                </p:ext>
              </p:extLst>
            </p:nvPr>
          </p:nvGraphicFramePr>
          <p:xfrm>
            <a:off x="1484118" y="2991921"/>
            <a:ext cx="9556750" cy="83099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814ED54-2631-41C7-BA7C-5FBD34BF1FE9}"/>
                </a:ext>
              </a:extLst>
            </p:cNvPr>
            <p:cNvGrpSpPr/>
            <p:nvPr/>
          </p:nvGrpSpPr>
          <p:grpSpPr>
            <a:xfrm>
              <a:off x="1905885" y="1709186"/>
              <a:ext cx="6862729" cy="1077218"/>
              <a:chOff x="2475167" y="1635835"/>
              <a:chExt cx="6862729" cy="1077218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0F8EE5-2294-4CFA-82E5-11567B971BD1}"/>
                  </a:ext>
                </a:extLst>
              </p:cNvPr>
              <p:cNvSpPr txBox="1"/>
              <p:nvPr/>
            </p:nvSpPr>
            <p:spPr>
              <a:xfrm>
                <a:off x="2475167" y="2030976"/>
                <a:ext cx="13866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工程咨询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科技咨询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5122E1-E700-477E-AE07-5EA7FF0998BF}"/>
                  </a:ext>
                </a:extLst>
              </p:cNvPr>
              <p:cNvSpPr txBox="1"/>
              <p:nvPr/>
            </p:nvSpPr>
            <p:spPr>
              <a:xfrm>
                <a:off x="4217404" y="2030977"/>
                <a:ext cx="13883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市场调查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信息咨询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D9EE876-1849-46DC-9D88-3F5C6031EC46}"/>
                  </a:ext>
                </a:extLst>
              </p:cNvPr>
              <p:cNvSpPr txBox="1"/>
              <p:nvPr/>
            </p:nvSpPr>
            <p:spPr>
              <a:xfrm>
                <a:off x="5929336" y="2130371"/>
                <a:ext cx="1655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市场营销咨询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23EE53B-E695-4480-B9EF-45E74B330BE3}"/>
                  </a:ext>
                </a:extLst>
              </p:cNvPr>
              <p:cNvSpPr txBox="1"/>
              <p:nvPr/>
            </p:nvSpPr>
            <p:spPr>
              <a:xfrm>
                <a:off x="7682896" y="1635835"/>
                <a:ext cx="16550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咨询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战略管理咨询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人力资源咨询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流程再造咨询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A8C9F25-B8D4-43C8-A365-9115A06C8A5B}"/>
                </a:ext>
              </a:extLst>
            </p:cNvPr>
            <p:cNvGrpSpPr/>
            <p:nvPr/>
          </p:nvGrpSpPr>
          <p:grpSpPr>
            <a:xfrm>
              <a:off x="1852769" y="4094274"/>
              <a:ext cx="6816783" cy="622373"/>
              <a:chOff x="1934803" y="4094746"/>
              <a:chExt cx="6704484" cy="622373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5E62621-02E8-4171-876B-B0EFB6EE5A86}"/>
                  </a:ext>
                </a:extLst>
              </p:cNvPr>
              <p:cNvSpPr txBox="1"/>
              <p:nvPr/>
            </p:nvSpPr>
            <p:spPr>
              <a:xfrm>
                <a:off x="1934803" y="4160564"/>
                <a:ext cx="1185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政府行为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FF98C12-7FC0-4A65-8A51-1D251B60DC9C}"/>
                  </a:ext>
                </a:extLst>
              </p:cNvPr>
              <p:cNvSpPr txBox="1"/>
              <p:nvPr/>
            </p:nvSpPr>
            <p:spPr>
              <a:xfrm>
                <a:off x="3539462" y="4094746"/>
                <a:ext cx="1604200" cy="585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正略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点子公司”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88904A1-BF1C-4D45-B01A-EB6C7D7332F7}"/>
                  </a:ext>
                </a:extLst>
              </p:cNvPr>
              <p:cNvSpPr txBox="1"/>
              <p:nvPr/>
            </p:nvSpPr>
            <p:spPr>
              <a:xfrm>
                <a:off x="7403387" y="4126208"/>
                <a:ext cx="1235900" cy="585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和君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华夏基石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D0D7F7F-9059-43FB-A49A-38D2F6C7D98B}"/>
                  </a:ext>
                </a:extLst>
              </p:cNvPr>
              <p:cNvSpPr txBox="1"/>
              <p:nvPr/>
            </p:nvSpPr>
            <p:spPr>
              <a:xfrm>
                <a:off x="5384309" y="4131295"/>
                <a:ext cx="1604200" cy="585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慧聪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北大纵横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03CFDA8-B4CE-4B4A-A320-DD6730697D5F}"/>
                </a:ext>
              </a:extLst>
            </p:cNvPr>
            <p:cNvSpPr txBox="1"/>
            <p:nvPr/>
          </p:nvSpPr>
          <p:spPr>
            <a:xfrm>
              <a:off x="9092246" y="2203722"/>
              <a:ext cx="165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企业转型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84F2BAE-1A64-41DA-AC83-50487E5AF343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20" name="五边形 8">
              <a:extLst>
                <a:ext uri="{FF2B5EF4-FFF2-40B4-BE49-F238E27FC236}">
                  <a16:creationId xmlns:a16="http://schemas.microsoft.com/office/drawing/2014/main" id="{1F6CEC15-35CC-4822-B8D0-6C7012ED7EB0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国内短暂发展史</a:t>
              </a:r>
            </a:p>
          </p:txBody>
        </p:sp>
        <p:sp>
          <p:nvSpPr>
            <p:cNvPr id="21" name="燕尾形 9">
              <a:extLst>
                <a:ext uri="{FF2B5EF4-FFF2-40B4-BE49-F238E27FC236}">
                  <a16:creationId xmlns:a16="http://schemas.microsoft.com/office/drawing/2014/main" id="{A6CC9EF0-7B2E-42C4-B5F2-E27EFAC8A299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7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488877-D013-49AA-AE02-D83B96FB6A0B}"/>
              </a:ext>
            </a:extLst>
          </p:cNvPr>
          <p:cNvSpPr/>
          <p:nvPr/>
        </p:nvSpPr>
        <p:spPr>
          <a:xfrm>
            <a:off x="1135432" y="1215957"/>
            <a:ext cx="7836723" cy="441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行业内采用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咨询准备指数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评估国家咨询发展实力，中国排名第六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09F166-7F2F-4D76-AA23-25A180AD8157}"/>
              </a:ext>
            </a:extLst>
          </p:cNvPr>
          <p:cNvSpPr txBox="1"/>
          <p:nvPr/>
        </p:nvSpPr>
        <p:spPr>
          <a:xfrm>
            <a:off x="2293253" y="6290103"/>
            <a:ext cx="258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Consulting.com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29B8E514-C967-4AB3-8E9C-4C0E1FDB37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949492"/>
              </p:ext>
            </p:extLst>
          </p:nvPr>
        </p:nvGraphicFramePr>
        <p:xfrm>
          <a:off x="1981743" y="1876310"/>
          <a:ext cx="7505157" cy="441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8DDECAFE-4D8E-487C-B11A-C682CBAB53D8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08712F8C-9CE3-4222-B112-2A4E89CCF695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咨询准备指数</a:t>
              </a:r>
            </a:p>
          </p:txBody>
        </p:sp>
        <p:sp>
          <p:nvSpPr>
            <p:cNvPr id="10" name="燕尾形 9">
              <a:extLst>
                <a:ext uri="{FF2B5EF4-FFF2-40B4-BE49-F238E27FC236}">
                  <a16:creationId xmlns:a16="http://schemas.microsoft.com/office/drawing/2014/main" id="{BA4069F8-1926-4CE6-92B6-E45F45842F1A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36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1C81B03-FC6C-411A-B2F0-B42137757F5D}"/>
              </a:ext>
            </a:extLst>
          </p:cNvPr>
          <p:cNvGrpSpPr/>
          <p:nvPr/>
        </p:nvGrpSpPr>
        <p:grpSpPr>
          <a:xfrm>
            <a:off x="1793478" y="2261062"/>
            <a:ext cx="8605044" cy="2750211"/>
            <a:chOff x="1805771" y="1874156"/>
            <a:chExt cx="8605044" cy="2750211"/>
          </a:xfrm>
        </p:grpSpPr>
        <p:sp>
          <p:nvSpPr>
            <p:cNvPr id="36869" name="Oval 3">
              <a:extLst>
                <a:ext uri="{FF2B5EF4-FFF2-40B4-BE49-F238E27FC236}">
                  <a16:creationId xmlns:a16="http://schemas.microsoft.com/office/drawing/2014/main" id="{BD780E7D-793C-4193-AF69-56B1E321B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0374" y="2695868"/>
              <a:ext cx="1389057" cy="1389057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VS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71" name="Line 5">
              <a:extLst>
                <a:ext uri="{FF2B5EF4-FFF2-40B4-BE49-F238E27FC236}">
                  <a16:creationId xmlns:a16="http://schemas.microsoft.com/office/drawing/2014/main" id="{C0389333-665C-4CC0-813F-BDC0E5113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771" y="2341557"/>
              <a:ext cx="3606800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72" name="Line 6">
              <a:extLst>
                <a:ext uri="{FF2B5EF4-FFF2-40B4-BE49-F238E27FC236}">
                  <a16:creationId xmlns:a16="http://schemas.microsoft.com/office/drawing/2014/main" id="{FEACB4FE-5883-474D-B0D2-721B93809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88140" y="2341557"/>
              <a:ext cx="3622675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5">
              <a:extLst>
                <a:ext uri="{FF2B5EF4-FFF2-40B4-BE49-F238E27FC236}">
                  <a16:creationId xmlns:a16="http://schemas.microsoft.com/office/drawing/2014/main" id="{03ECB214-6FD5-4F75-8BD2-C2CB025BE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771" y="3440099"/>
              <a:ext cx="3606800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D9ADA89E-696E-4457-84B2-9E4F791D2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88140" y="3413105"/>
              <a:ext cx="3622675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5">
              <a:extLst>
                <a:ext uri="{FF2B5EF4-FFF2-40B4-BE49-F238E27FC236}">
                  <a16:creationId xmlns:a16="http://schemas.microsoft.com/office/drawing/2014/main" id="{9047B503-6F22-4E73-AB1B-A7BEE6427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771" y="4605324"/>
              <a:ext cx="3606800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44850CD5-FBF7-44AD-9096-CF3A069FA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88140" y="4624367"/>
              <a:ext cx="3622675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5E3CCCA-FF16-4C90-B82F-036865DF033E}"/>
                </a:ext>
              </a:extLst>
            </p:cNvPr>
            <p:cNvSpPr/>
            <p:nvPr/>
          </p:nvSpPr>
          <p:spPr>
            <a:xfrm>
              <a:off x="3009487" y="1874156"/>
              <a:ext cx="11993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上百年 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F8D0C1A-CBEE-44C2-AACB-5182CCA5B2AF}"/>
                </a:ext>
              </a:extLst>
            </p:cNvPr>
            <p:cNvSpPr/>
            <p:nvPr/>
          </p:nvSpPr>
          <p:spPr>
            <a:xfrm>
              <a:off x="7702776" y="1874156"/>
              <a:ext cx="20535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二十几年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B95146F-3A34-474D-9B4D-801C51881341}"/>
                </a:ext>
              </a:extLst>
            </p:cNvPr>
            <p:cNvSpPr/>
            <p:nvPr/>
          </p:nvSpPr>
          <p:spPr>
            <a:xfrm>
              <a:off x="2855598" y="2972697"/>
              <a:ext cx="15071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广泛借助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E5FC667-564E-48E5-B685-EFCE075C0E9F}"/>
                </a:ext>
              </a:extLst>
            </p:cNvPr>
            <p:cNvSpPr/>
            <p:nvPr/>
          </p:nvSpPr>
          <p:spPr>
            <a:xfrm>
              <a:off x="7795645" y="2951440"/>
              <a:ext cx="18678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心存怀疑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99DCA49-725E-4D00-94B9-6B5C71F0F9AF}"/>
                </a:ext>
              </a:extLst>
            </p:cNvPr>
            <p:cNvSpPr/>
            <p:nvPr/>
          </p:nvSpPr>
          <p:spPr>
            <a:xfrm>
              <a:off x="2845201" y="4123477"/>
              <a:ext cx="15071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卓越成效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2CF4471-9AC3-4027-8141-9E23951AB4F0}"/>
                </a:ext>
              </a:extLst>
            </p:cNvPr>
            <p:cNvSpPr/>
            <p:nvPr/>
          </p:nvSpPr>
          <p:spPr>
            <a:xfrm>
              <a:off x="7985263" y="4162702"/>
              <a:ext cx="17235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成效待验证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6ED417E-828F-4B14-9DD8-6DCA04E64D29}"/>
              </a:ext>
            </a:extLst>
          </p:cNvPr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  <a:solidFill>
            <a:srgbClr val="254F68"/>
          </a:solidFill>
        </p:grpSpPr>
        <p:sp>
          <p:nvSpPr>
            <p:cNvPr id="20" name="五边形 8">
              <a:extLst>
                <a:ext uri="{FF2B5EF4-FFF2-40B4-BE49-F238E27FC236}">
                  <a16:creationId xmlns:a16="http://schemas.microsoft.com/office/drawing/2014/main" id="{0C1037B8-141F-4A0F-8B74-99833F48AD0E}"/>
                </a:ext>
              </a:extLst>
            </p:cNvPr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 结</a:t>
              </a:r>
            </a:p>
          </p:txBody>
        </p:sp>
        <p:sp>
          <p:nvSpPr>
            <p:cNvPr id="21" name="燕尾形 9">
              <a:extLst>
                <a:ext uri="{FF2B5EF4-FFF2-40B4-BE49-F238E27FC236}">
                  <a16:creationId xmlns:a16="http://schemas.microsoft.com/office/drawing/2014/main" id="{4B16DE2E-01D6-4B18-BE26-7CEBA013892C}"/>
                </a:ext>
              </a:extLst>
            </p:cNvPr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3347</Words>
  <Application>Microsoft Office PowerPoint</Application>
  <PresentationFormat>宽屏</PresentationFormat>
  <Paragraphs>504</Paragraphs>
  <Slides>34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-apple-system-font</vt:lpstr>
      <vt:lpstr>Lato</vt:lpstr>
      <vt:lpstr>simsun</vt:lpstr>
      <vt:lpstr>等线</vt:lpstr>
      <vt:lpstr>等线 Light</vt:lpstr>
      <vt:lpstr>黑体</vt:lpstr>
      <vt:lpstr>微软雅黑</vt:lpstr>
      <vt:lpstr>微软雅黑 Light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John·Lee</dc:creator>
  <cp:lastModifiedBy>John·Lee</cp:lastModifiedBy>
  <cp:revision>1687</cp:revision>
  <dcterms:created xsi:type="dcterms:W3CDTF">2019-01-19T04:24:59Z</dcterms:created>
  <dcterms:modified xsi:type="dcterms:W3CDTF">2019-01-22T11:24:39Z</dcterms:modified>
</cp:coreProperties>
</file>