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47"/>
  </p:notesMasterIdLst>
  <p:handoutMasterIdLst>
    <p:handoutMasterId r:id="rId48"/>
  </p:handoutMasterIdLst>
  <p:sldIdLst>
    <p:sldId id="258" r:id="rId2"/>
    <p:sldId id="672" r:id="rId3"/>
    <p:sldId id="673" r:id="rId4"/>
    <p:sldId id="676" r:id="rId5"/>
    <p:sldId id="674" r:id="rId6"/>
    <p:sldId id="688" r:id="rId7"/>
    <p:sldId id="439" r:id="rId8"/>
    <p:sldId id="669" r:id="rId9"/>
    <p:sldId id="670" r:id="rId10"/>
    <p:sldId id="677" r:id="rId11"/>
    <p:sldId id="679" r:id="rId12"/>
    <p:sldId id="535" r:id="rId13"/>
    <p:sldId id="680" r:id="rId14"/>
    <p:sldId id="538" r:id="rId15"/>
    <p:sldId id="539" r:id="rId16"/>
    <p:sldId id="685" r:id="rId17"/>
    <p:sldId id="548" r:id="rId18"/>
    <p:sldId id="549" r:id="rId19"/>
    <p:sldId id="582" r:id="rId20"/>
    <p:sldId id="552" r:id="rId21"/>
    <p:sldId id="557" r:id="rId22"/>
    <p:sldId id="584" r:id="rId23"/>
    <p:sldId id="585" r:id="rId24"/>
    <p:sldId id="586" r:id="rId25"/>
    <p:sldId id="686" r:id="rId26"/>
    <p:sldId id="665" r:id="rId27"/>
    <p:sldId id="593" r:id="rId28"/>
    <p:sldId id="687" r:id="rId29"/>
    <p:sldId id="684" r:id="rId30"/>
    <p:sldId id="623" r:id="rId31"/>
    <p:sldId id="689" r:id="rId32"/>
    <p:sldId id="666" r:id="rId33"/>
    <p:sldId id="643" r:id="rId34"/>
    <p:sldId id="646" r:id="rId35"/>
    <p:sldId id="647" r:id="rId36"/>
    <p:sldId id="649" r:id="rId37"/>
    <p:sldId id="651" r:id="rId38"/>
    <p:sldId id="652" r:id="rId39"/>
    <p:sldId id="659" r:id="rId40"/>
    <p:sldId id="690" r:id="rId41"/>
    <p:sldId id="692" r:id="rId42"/>
    <p:sldId id="693" r:id="rId43"/>
    <p:sldId id="661" r:id="rId44"/>
    <p:sldId id="695" r:id="rId45"/>
    <p:sldId id="696" r:id="rId46"/>
  </p:sldIdLst>
  <p:sldSz cx="9144000" cy="6858000" type="screen4x3"/>
  <p:notesSz cx="6921500" cy="100838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Arial" charset="0"/>
      </a:defRPr>
    </a:lvl1pPr>
    <a:lvl2pPr marL="457200" algn="l" rtl="0" fontAlgn="base">
      <a:spcBef>
        <a:spcPct val="0"/>
      </a:spcBef>
      <a:spcAft>
        <a:spcPct val="0"/>
      </a:spcAft>
      <a:defRPr sz="2400" kern="1200">
        <a:solidFill>
          <a:schemeClr val="tx1"/>
        </a:solidFill>
        <a:latin typeface="Arial" charset="0"/>
        <a:ea typeface="ＭＳ Ｐゴシック" charset="0"/>
        <a:cs typeface="Arial" charset="0"/>
      </a:defRPr>
    </a:lvl2pPr>
    <a:lvl3pPr marL="914400" algn="l" rtl="0" fontAlgn="base">
      <a:spcBef>
        <a:spcPct val="0"/>
      </a:spcBef>
      <a:spcAft>
        <a:spcPct val="0"/>
      </a:spcAft>
      <a:defRPr sz="2400" kern="1200">
        <a:solidFill>
          <a:schemeClr val="tx1"/>
        </a:solidFill>
        <a:latin typeface="Arial" charset="0"/>
        <a:ea typeface="ＭＳ Ｐゴシック" charset="0"/>
        <a:cs typeface="Arial"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Arial"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Arial" charset="0"/>
      </a:defRPr>
    </a:lvl5pPr>
    <a:lvl6pPr marL="2286000" algn="l" defTabSz="457200" rtl="0" eaLnBrk="1" latinLnBrk="0" hangingPunct="1">
      <a:defRPr sz="2400" kern="1200">
        <a:solidFill>
          <a:schemeClr val="tx1"/>
        </a:solidFill>
        <a:latin typeface="Arial" charset="0"/>
        <a:ea typeface="ＭＳ Ｐゴシック" charset="0"/>
        <a:cs typeface="Arial" charset="0"/>
      </a:defRPr>
    </a:lvl6pPr>
    <a:lvl7pPr marL="2743200" algn="l" defTabSz="457200" rtl="0" eaLnBrk="1" latinLnBrk="0" hangingPunct="1">
      <a:defRPr sz="2400" kern="1200">
        <a:solidFill>
          <a:schemeClr val="tx1"/>
        </a:solidFill>
        <a:latin typeface="Arial" charset="0"/>
        <a:ea typeface="ＭＳ Ｐゴシック" charset="0"/>
        <a:cs typeface="Arial" charset="0"/>
      </a:defRPr>
    </a:lvl7pPr>
    <a:lvl8pPr marL="3200400" algn="l" defTabSz="457200" rtl="0" eaLnBrk="1" latinLnBrk="0" hangingPunct="1">
      <a:defRPr sz="2400" kern="1200">
        <a:solidFill>
          <a:schemeClr val="tx1"/>
        </a:solidFill>
        <a:latin typeface="Arial" charset="0"/>
        <a:ea typeface="ＭＳ Ｐゴシック" charset="0"/>
        <a:cs typeface="Arial" charset="0"/>
      </a:defRPr>
    </a:lvl8pPr>
    <a:lvl9pPr marL="3657600" algn="l" defTabSz="457200" rtl="0" eaLnBrk="1" latinLnBrk="0" hangingPunct="1">
      <a:defRPr sz="2400" kern="1200">
        <a:solidFill>
          <a:schemeClr val="tx1"/>
        </a:solidFill>
        <a:latin typeface="Arial" charset="0"/>
        <a:ea typeface="ＭＳ Ｐゴシック" charset="0"/>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90A4"/>
    <a:srgbClr val="95858D"/>
    <a:srgbClr val="7C6C74"/>
    <a:srgbClr val="FC6000"/>
    <a:srgbClr val="9E0606"/>
    <a:srgbClr val="EFF3F7"/>
    <a:srgbClr val="0D072F"/>
    <a:srgbClr val="00005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9" autoAdjust="0"/>
    <p:restoredTop sz="83855" autoAdjust="0"/>
  </p:normalViewPr>
  <p:slideViewPr>
    <p:cSldViewPr>
      <p:cViewPr>
        <p:scale>
          <a:sx n="72" d="100"/>
          <a:sy n="72" d="100"/>
        </p:scale>
        <p:origin x="-2312" y="-11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82"/>
    </p:cViewPr>
  </p:sorterViewPr>
  <p:notesViewPr>
    <p:cSldViewPr>
      <p:cViewPr varScale="1">
        <p:scale>
          <a:sx n="54" d="100"/>
          <a:sy n="54" d="100"/>
        </p:scale>
        <p:origin x="-1854" y="-84"/>
      </p:cViewPr>
      <p:guideLst>
        <p:guide orient="horz" pos="3176"/>
        <p:guide pos="21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9490" name="Rectangle 2"/>
          <p:cNvSpPr>
            <a:spLocks noGrp="1" noChangeArrowheads="1"/>
          </p:cNvSpPr>
          <p:nvPr>
            <p:ph type="hdr" sz="quarter"/>
          </p:nvPr>
        </p:nvSpPr>
        <p:spPr bwMode="auto">
          <a:xfrm>
            <a:off x="0" y="0"/>
            <a:ext cx="29987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7164" tIns="48582" rIns="97164" bIns="48582" numCol="1" anchor="t" anchorCtr="0" compatLnSpc="1">
            <a:prstTxWarp prst="textNoShape">
              <a:avLst/>
            </a:prstTxWarp>
          </a:bodyPr>
          <a:lstStyle>
            <a:lvl1pPr defTabSz="971550">
              <a:defRPr sz="1300"/>
            </a:lvl1pPr>
          </a:lstStyle>
          <a:p>
            <a:endParaRPr lang="en-US"/>
          </a:p>
        </p:txBody>
      </p:sp>
      <p:sp>
        <p:nvSpPr>
          <p:cNvPr id="319491" name="Rectangle 3"/>
          <p:cNvSpPr>
            <a:spLocks noGrp="1" noChangeArrowheads="1"/>
          </p:cNvSpPr>
          <p:nvPr>
            <p:ph type="dt" sz="quarter" idx="1"/>
          </p:nvPr>
        </p:nvSpPr>
        <p:spPr bwMode="auto">
          <a:xfrm>
            <a:off x="3922713" y="0"/>
            <a:ext cx="2998787"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7164" tIns="48582" rIns="97164" bIns="48582" numCol="1" anchor="t" anchorCtr="0" compatLnSpc="1">
            <a:prstTxWarp prst="textNoShape">
              <a:avLst/>
            </a:prstTxWarp>
          </a:bodyPr>
          <a:lstStyle>
            <a:lvl1pPr algn="r" defTabSz="971550">
              <a:defRPr sz="1300"/>
            </a:lvl1pPr>
          </a:lstStyle>
          <a:p>
            <a:endParaRPr lang="en-US"/>
          </a:p>
        </p:txBody>
      </p:sp>
      <p:sp>
        <p:nvSpPr>
          <p:cNvPr id="319492" name="Rectangle 4"/>
          <p:cNvSpPr>
            <a:spLocks noGrp="1" noChangeArrowheads="1"/>
          </p:cNvSpPr>
          <p:nvPr>
            <p:ph type="ftr" sz="quarter" idx="2"/>
          </p:nvPr>
        </p:nvSpPr>
        <p:spPr bwMode="auto">
          <a:xfrm>
            <a:off x="0" y="9578975"/>
            <a:ext cx="29987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7164" tIns="48582" rIns="97164" bIns="48582" numCol="1" anchor="b" anchorCtr="0" compatLnSpc="1">
            <a:prstTxWarp prst="textNoShape">
              <a:avLst/>
            </a:prstTxWarp>
          </a:bodyPr>
          <a:lstStyle>
            <a:lvl1pPr defTabSz="971550">
              <a:defRPr sz="1300"/>
            </a:lvl1pPr>
          </a:lstStyle>
          <a:p>
            <a:endParaRPr lang="en-US"/>
          </a:p>
        </p:txBody>
      </p:sp>
      <p:sp>
        <p:nvSpPr>
          <p:cNvPr id="319493" name="Rectangle 5"/>
          <p:cNvSpPr>
            <a:spLocks noGrp="1" noChangeArrowheads="1"/>
          </p:cNvSpPr>
          <p:nvPr>
            <p:ph type="sldNum" sz="quarter" idx="3"/>
          </p:nvPr>
        </p:nvSpPr>
        <p:spPr bwMode="auto">
          <a:xfrm>
            <a:off x="3922713" y="9578975"/>
            <a:ext cx="2998787"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7164" tIns="48582" rIns="97164" bIns="48582" numCol="1" anchor="b" anchorCtr="0" compatLnSpc="1">
            <a:prstTxWarp prst="textNoShape">
              <a:avLst/>
            </a:prstTxWarp>
          </a:bodyPr>
          <a:lstStyle>
            <a:lvl1pPr algn="r" defTabSz="971550">
              <a:defRPr sz="1300"/>
            </a:lvl1pPr>
          </a:lstStyle>
          <a:p>
            <a:fld id="{0B02E75D-87CA-2046-8F20-2571FF262F98}" type="slidenum">
              <a:rPr lang="ar-sa"/>
              <a:pPr/>
              <a:t>‹#›</a:t>
            </a:fld>
            <a:endParaRPr lang="en-US"/>
          </a:p>
        </p:txBody>
      </p:sp>
    </p:spTree>
    <p:extLst>
      <p:ext uri="{BB962C8B-B14F-4D97-AF65-F5344CB8AC3E}">
        <p14:creationId xmlns:p14="http://schemas.microsoft.com/office/powerpoint/2010/main" val="1495275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bwMode="auto">
          <a:xfrm>
            <a:off x="0" y="0"/>
            <a:ext cx="29987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7164" tIns="48582" rIns="97164" bIns="48582" numCol="1" anchor="t" anchorCtr="0" compatLnSpc="1">
            <a:prstTxWarp prst="textNoShape">
              <a:avLst/>
            </a:prstTxWarp>
          </a:bodyPr>
          <a:lstStyle>
            <a:lvl1pPr defTabSz="971550">
              <a:defRPr sz="1300">
                <a:latin typeface="Times New Roman" charset="0"/>
              </a:defRPr>
            </a:lvl1pPr>
          </a:lstStyle>
          <a:p>
            <a:endParaRPr lang="en-US"/>
          </a:p>
        </p:txBody>
      </p:sp>
      <p:sp>
        <p:nvSpPr>
          <p:cNvPr id="107523" name="Rectangle 3"/>
          <p:cNvSpPr>
            <a:spLocks noGrp="1" noChangeArrowheads="1"/>
          </p:cNvSpPr>
          <p:nvPr>
            <p:ph type="dt" idx="1"/>
          </p:nvPr>
        </p:nvSpPr>
        <p:spPr bwMode="auto">
          <a:xfrm>
            <a:off x="3921125" y="0"/>
            <a:ext cx="29987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7164" tIns="48582" rIns="97164" bIns="48582" numCol="1" anchor="t" anchorCtr="0" compatLnSpc="1">
            <a:prstTxWarp prst="textNoShape">
              <a:avLst/>
            </a:prstTxWarp>
          </a:bodyPr>
          <a:lstStyle>
            <a:lvl1pPr algn="r" defTabSz="971550">
              <a:defRPr sz="1300">
                <a:latin typeface="Times New Roman" charset="0"/>
              </a:defRPr>
            </a:lvl1pPr>
          </a:lstStyle>
          <a:p>
            <a:endParaRPr lang="en-US"/>
          </a:p>
        </p:txBody>
      </p:sp>
      <p:sp>
        <p:nvSpPr>
          <p:cNvPr id="107524" name="Rectangle 4"/>
          <p:cNvSpPr>
            <a:spLocks noGrp="1" noRot="1" noChangeAspect="1" noChangeArrowheads="1" noTextEdit="1"/>
          </p:cNvSpPr>
          <p:nvPr>
            <p:ph type="sldImg" idx="2"/>
          </p:nvPr>
        </p:nvSpPr>
        <p:spPr bwMode="auto">
          <a:xfrm>
            <a:off x="939800" y="755650"/>
            <a:ext cx="5041900" cy="37814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07525" name="Rectangle 5"/>
          <p:cNvSpPr>
            <a:spLocks noGrp="1" noChangeArrowheads="1"/>
          </p:cNvSpPr>
          <p:nvPr>
            <p:ph type="body" sz="quarter" idx="3"/>
          </p:nvPr>
        </p:nvSpPr>
        <p:spPr bwMode="auto">
          <a:xfrm>
            <a:off x="692150" y="4789488"/>
            <a:ext cx="5537200" cy="453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7164" tIns="48582" rIns="97164" bIns="4858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7526" name="Rectangle 6"/>
          <p:cNvSpPr>
            <a:spLocks noGrp="1" noChangeArrowheads="1"/>
          </p:cNvSpPr>
          <p:nvPr>
            <p:ph type="ftr" sz="quarter" idx="4"/>
          </p:nvPr>
        </p:nvSpPr>
        <p:spPr bwMode="auto">
          <a:xfrm>
            <a:off x="0" y="9577388"/>
            <a:ext cx="29987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7164" tIns="48582" rIns="97164" bIns="48582" numCol="1" anchor="b" anchorCtr="0" compatLnSpc="1">
            <a:prstTxWarp prst="textNoShape">
              <a:avLst/>
            </a:prstTxWarp>
          </a:bodyPr>
          <a:lstStyle>
            <a:lvl1pPr defTabSz="971550">
              <a:defRPr sz="1300">
                <a:latin typeface="Times New Roman" charset="0"/>
              </a:defRPr>
            </a:lvl1pPr>
          </a:lstStyle>
          <a:p>
            <a:endParaRPr lang="en-US"/>
          </a:p>
        </p:txBody>
      </p:sp>
      <p:sp>
        <p:nvSpPr>
          <p:cNvPr id="107527" name="Rectangle 7"/>
          <p:cNvSpPr>
            <a:spLocks noGrp="1" noChangeArrowheads="1"/>
          </p:cNvSpPr>
          <p:nvPr>
            <p:ph type="sldNum" sz="quarter" idx="5"/>
          </p:nvPr>
        </p:nvSpPr>
        <p:spPr bwMode="auto">
          <a:xfrm>
            <a:off x="3921125" y="9577388"/>
            <a:ext cx="29987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7164" tIns="48582" rIns="97164" bIns="48582" numCol="1" anchor="b" anchorCtr="0" compatLnSpc="1">
            <a:prstTxWarp prst="textNoShape">
              <a:avLst/>
            </a:prstTxWarp>
          </a:bodyPr>
          <a:lstStyle>
            <a:lvl1pPr algn="r" defTabSz="971550">
              <a:defRPr sz="1300">
                <a:latin typeface="Times New Roman" charset="0"/>
                <a:cs typeface="Times New Roman" charset="0"/>
              </a:defRPr>
            </a:lvl1pPr>
          </a:lstStyle>
          <a:p>
            <a:fld id="{A6F2F92A-00B8-3C4B-A4DC-10B658F86806}" type="slidenum">
              <a:rPr lang="ar-sa"/>
              <a:pPr/>
              <a:t>‹#›</a:t>
            </a:fld>
            <a:endParaRPr lang="en-US">
              <a:cs typeface="Arial" charset="0"/>
            </a:endParaRPr>
          </a:p>
        </p:txBody>
      </p:sp>
    </p:spTree>
    <p:extLst>
      <p:ext uri="{BB962C8B-B14F-4D97-AF65-F5344CB8AC3E}">
        <p14:creationId xmlns:p14="http://schemas.microsoft.com/office/powerpoint/2010/main" val="166819541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charset="0"/>
        <a:ea typeface="ＭＳ Ｐゴシック" charset="0"/>
        <a:cs typeface="Arial" charset="0"/>
      </a:defRPr>
    </a:lvl1pPr>
    <a:lvl2pPr marL="457200" algn="l" rtl="0" fontAlgn="base">
      <a:spcBef>
        <a:spcPct val="30000"/>
      </a:spcBef>
      <a:spcAft>
        <a:spcPct val="0"/>
      </a:spcAft>
      <a:defRPr sz="1200" kern="1200">
        <a:solidFill>
          <a:schemeClr val="tx1"/>
        </a:solidFill>
        <a:latin typeface="Times New Roman" charset="0"/>
        <a:ea typeface="Arial" charset="0"/>
        <a:cs typeface="Arial" charset="0"/>
      </a:defRPr>
    </a:lvl2pPr>
    <a:lvl3pPr marL="914400" algn="l" rtl="0" fontAlgn="base">
      <a:spcBef>
        <a:spcPct val="30000"/>
      </a:spcBef>
      <a:spcAft>
        <a:spcPct val="0"/>
      </a:spcAft>
      <a:defRPr sz="1200" kern="1200">
        <a:solidFill>
          <a:schemeClr val="tx1"/>
        </a:solidFill>
        <a:latin typeface="Times New Roman" charset="0"/>
        <a:ea typeface="Arial" charset="0"/>
        <a:cs typeface="Arial" charset="0"/>
      </a:defRPr>
    </a:lvl3pPr>
    <a:lvl4pPr marL="1371600" algn="l" rtl="0" fontAlgn="base">
      <a:spcBef>
        <a:spcPct val="30000"/>
      </a:spcBef>
      <a:spcAft>
        <a:spcPct val="0"/>
      </a:spcAft>
      <a:defRPr sz="1200" kern="1200">
        <a:solidFill>
          <a:schemeClr val="tx1"/>
        </a:solidFill>
        <a:latin typeface="Times New Roman" charset="0"/>
        <a:ea typeface="Arial" charset="0"/>
        <a:cs typeface="Arial" charset="0"/>
      </a:defRPr>
    </a:lvl4pPr>
    <a:lvl5pPr marL="1828800" algn="l" rtl="0" fontAlgn="base">
      <a:spcBef>
        <a:spcPct val="30000"/>
      </a:spcBef>
      <a:spcAft>
        <a:spcPct val="0"/>
      </a:spcAft>
      <a:defRPr sz="1200" kern="1200">
        <a:solidFill>
          <a:schemeClr val="tx1"/>
        </a:solidFill>
        <a:latin typeface="Times New Roman"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E459E1-F2AD-B945-85EC-704ECA89F119}" type="slidenum">
              <a:rPr lang="ar-sa"/>
              <a:pPr/>
              <a:t>1</a:t>
            </a:fld>
            <a:endParaRPr lang="en-US"/>
          </a:p>
        </p:txBody>
      </p:sp>
      <p:sp>
        <p:nvSpPr>
          <p:cNvPr id="2764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76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Cancer causes half a million death in the US every year, and constructs $100B market for its treatment.</a:t>
            </a:r>
          </a:p>
          <a:p>
            <a:r>
              <a:rPr lang="en-US" baseline="0" dirty="0" smtClean="0"/>
              <a:t>The way cancer is typically treated nowadays, when cancer patient comes to hospital</a:t>
            </a:r>
          </a:p>
          <a:p>
            <a:r>
              <a:rPr lang="en-US" baseline="0" dirty="0" smtClean="0"/>
              <a:t>a biopsy will be taken and it will pass various tests to determine treatments.</a:t>
            </a:r>
          </a:p>
          <a:p>
            <a:r>
              <a:rPr lang="en-US" baseline="0" dirty="0" smtClean="0"/>
              <a:t>Conventional technology for doing this is to screen few marker genes with histological testing,</a:t>
            </a:r>
          </a:p>
          <a:p>
            <a:r>
              <a:rPr lang="en-US" baseline="0" dirty="0" smtClean="0"/>
              <a:t>e.g. the staining of nucleus and the checking of marker gene in the second figure</a:t>
            </a:r>
          </a:p>
          <a:p>
            <a:r>
              <a:rPr lang="en-US" baseline="0" dirty="0" smtClean="0"/>
              <a:t>,which has been the case for the past tens of years.</a:t>
            </a:r>
          </a:p>
          <a:p>
            <a:r>
              <a:rPr lang="en-US" baseline="0" dirty="0" smtClean="0"/>
              <a:t>Such methods are rapidly being overtaken by precision medicine.</a:t>
            </a:r>
          </a:p>
          <a:p>
            <a:r>
              <a:rPr lang="en-US" baseline="0" dirty="0" smtClean="0"/>
              <a:t>which is to tailor cancer treatments to individual patient based on hundreds of biomarkers. </a:t>
            </a:r>
          </a:p>
        </p:txBody>
      </p:sp>
      <p:sp>
        <p:nvSpPr>
          <p:cNvPr id="4" name="Slide Number Placeholder 3"/>
          <p:cNvSpPr>
            <a:spLocks noGrp="1"/>
          </p:cNvSpPr>
          <p:nvPr>
            <p:ph type="sldNum" sz="quarter" idx="10"/>
          </p:nvPr>
        </p:nvSpPr>
        <p:spPr/>
        <p:txBody>
          <a:bodyPr/>
          <a:lstStyle/>
          <a:p>
            <a:fld id="{F418331A-9929-324C-A063-2A4E2F2E54DE}" type="slidenum">
              <a:rPr lang="en-US" smtClean="0"/>
              <a:pPr/>
              <a:t>2</a:t>
            </a:fld>
            <a:endParaRPr lang="en-US"/>
          </a:p>
        </p:txBody>
      </p:sp>
    </p:spTree>
    <p:extLst>
      <p:ext uri="{BB962C8B-B14F-4D97-AF65-F5344CB8AC3E}">
        <p14:creationId xmlns:p14="http://schemas.microsoft.com/office/powerpoint/2010/main" val="857261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98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lgn="l" rtl="0"/>
            <a:endParaRPr lang="en-US">
              <a:latin typeface="Arial" charset="0"/>
            </a:endParaRPr>
          </a:p>
        </p:txBody>
      </p:sp>
      <p:sp>
        <p:nvSpPr>
          <p:cNvPr id="1198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charset="0"/>
                <a:ea typeface="ＭＳ Ｐゴシック" charset="0"/>
                <a:cs typeface="ＭＳ Ｐゴシック" charset="0"/>
              </a:defRPr>
            </a:lvl1pPr>
            <a:lvl2pPr marL="789459" indent="-303638">
              <a:defRPr sz="1300">
                <a:solidFill>
                  <a:schemeClr val="tx1"/>
                </a:solidFill>
                <a:latin typeface="Arial" charset="0"/>
                <a:ea typeface="ＭＳ Ｐゴシック" charset="0"/>
                <a:cs typeface="Arial" charset="0"/>
              </a:defRPr>
            </a:lvl2pPr>
            <a:lvl3pPr marL="1214552" indent="-242910">
              <a:defRPr sz="1300">
                <a:solidFill>
                  <a:schemeClr val="tx1"/>
                </a:solidFill>
                <a:latin typeface="Arial" charset="0"/>
                <a:ea typeface="Arial" charset="0"/>
                <a:cs typeface="Arial" charset="0"/>
              </a:defRPr>
            </a:lvl3pPr>
            <a:lvl4pPr marL="1700373" indent="-242910">
              <a:defRPr sz="1300">
                <a:solidFill>
                  <a:schemeClr val="tx1"/>
                </a:solidFill>
                <a:latin typeface="Arial" charset="0"/>
                <a:ea typeface="Arial" charset="0"/>
                <a:cs typeface="Arial" charset="0"/>
              </a:defRPr>
            </a:lvl4pPr>
            <a:lvl5pPr marL="2186193" indent="-242910">
              <a:defRPr sz="1300">
                <a:solidFill>
                  <a:schemeClr val="tx1"/>
                </a:solidFill>
                <a:latin typeface="Arial" charset="0"/>
                <a:ea typeface="Arial" charset="0"/>
                <a:cs typeface="Arial" charset="0"/>
              </a:defRPr>
            </a:lvl5pPr>
            <a:lvl6pPr marL="2672014" indent="-242910" eaLnBrk="0" fontAlgn="base" hangingPunct="0">
              <a:spcBef>
                <a:spcPct val="30000"/>
              </a:spcBef>
              <a:spcAft>
                <a:spcPct val="0"/>
              </a:spcAft>
              <a:defRPr sz="1300">
                <a:solidFill>
                  <a:schemeClr val="tx1"/>
                </a:solidFill>
                <a:latin typeface="Arial" charset="0"/>
                <a:ea typeface="Arial" charset="0"/>
                <a:cs typeface="Arial" charset="0"/>
              </a:defRPr>
            </a:lvl6pPr>
            <a:lvl7pPr marL="3157835" indent="-242910" eaLnBrk="0" fontAlgn="base" hangingPunct="0">
              <a:spcBef>
                <a:spcPct val="30000"/>
              </a:spcBef>
              <a:spcAft>
                <a:spcPct val="0"/>
              </a:spcAft>
              <a:defRPr sz="1300">
                <a:solidFill>
                  <a:schemeClr val="tx1"/>
                </a:solidFill>
                <a:latin typeface="Arial" charset="0"/>
                <a:ea typeface="Arial" charset="0"/>
                <a:cs typeface="Arial" charset="0"/>
              </a:defRPr>
            </a:lvl7pPr>
            <a:lvl8pPr marL="3643655" indent="-242910" eaLnBrk="0" fontAlgn="base" hangingPunct="0">
              <a:spcBef>
                <a:spcPct val="30000"/>
              </a:spcBef>
              <a:spcAft>
                <a:spcPct val="0"/>
              </a:spcAft>
              <a:defRPr sz="1300">
                <a:solidFill>
                  <a:schemeClr val="tx1"/>
                </a:solidFill>
                <a:latin typeface="Arial" charset="0"/>
                <a:ea typeface="Arial" charset="0"/>
                <a:cs typeface="Arial" charset="0"/>
              </a:defRPr>
            </a:lvl8pPr>
            <a:lvl9pPr marL="4129476" indent="-242910" eaLnBrk="0" fontAlgn="base" hangingPunct="0">
              <a:spcBef>
                <a:spcPct val="30000"/>
              </a:spcBef>
              <a:spcAft>
                <a:spcPct val="0"/>
              </a:spcAft>
              <a:defRPr sz="1300">
                <a:solidFill>
                  <a:schemeClr val="tx1"/>
                </a:solidFill>
                <a:latin typeface="Arial" charset="0"/>
                <a:ea typeface="Arial" charset="0"/>
                <a:cs typeface="Arial" charset="0"/>
              </a:defRPr>
            </a:lvl9pPr>
          </a:lstStyle>
          <a:p>
            <a:fld id="{33BD5EEE-A4F6-5941-A941-0D32E9C5CBBF}" type="slidenum">
              <a:rPr lang="he-IL">
                <a:solidFill>
                  <a:srgbClr val="000000"/>
                </a:solidFill>
              </a:rPr>
              <a:pPr/>
              <a:t>4</a:t>
            </a:fld>
            <a:endParaRPr lang="he-IL">
              <a:solidFill>
                <a:srgbClr val="000000"/>
              </a:solidFill>
            </a:endParaRPr>
          </a:p>
        </p:txBody>
      </p:sp>
      <p:sp>
        <p:nvSpPr>
          <p:cNvPr id="119812"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charset="0"/>
                <a:ea typeface="ＭＳ Ｐゴシック" charset="0"/>
                <a:cs typeface="ＭＳ Ｐゴシック" charset="0"/>
              </a:defRPr>
            </a:lvl1pPr>
            <a:lvl2pPr marL="789459" indent="-303638">
              <a:defRPr sz="1300">
                <a:solidFill>
                  <a:schemeClr val="tx1"/>
                </a:solidFill>
                <a:latin typeface="Arial" charset="0"/>
                <a:ea typeface="ＭＳ Ｐゴシック" charset="0"/>
                <a:cs typeface="Arial" charset="0"/>
              </a:defRPr>
            </a:lvl2pPr>
            <a:lvl3pPr marL="1214552" indent="-242910">
              <a:defRPr sz="1300">
                <a:solidFill>
                  <a:schemeClr val="tx1"/>
                </a:solidFill>
                <a:latin typeface="Arial" charset="0"/>
                <a:ea typeface="Arial" charset="0"/>
                <a:cs typeface="Arial" charset="0"/>
              </a:defRPr>
            </a:lvl3pPr>
            <a:lvl4pPr marL="1700373" indent="-242910">
              <a:defRPr sz="1300">
                <a:solidFill>
                  <a:schemeClr val="tx1"/>
                </a:solidFill>
                <a:latin typeface="Arial" charset="0"/>
                <a:ea typeface="Arial" charset="0"/>
                <a:cs typeface="Arial" charset="0"/>
              </a:defRPr>
            </a:lvl4pPr>
            <a:lvl5pPr marL="2186193" indent="-242910">
              <a:defRPr sz="1300">
                <a:solidFill>
                  <a:schemeClr val="tx1"/>
                </a:solidFill>
                <a:latin typeface="Arial" charset="0"/>
                <a:ea typeface="Arial" charset="0"/>
                <a:cs typeface="Arial" charset="0"/>
              </a:defRPr>
            </a:lvl5pPr>
            <a:lvl6pPr marL="2672014" indent="-242910" eaLnBrk="0" fontAlgn="base" hangingPunct="0">
              <a:spcBef>
                <a:spcPct val="30000"/>
              </a:spcBef>
              <a:spcAft>
                <a:spcPct val="0"/>
              </a:spcAft>
              <a:defRPr sz="1300">
                <a:solidFill>
                  <a:schemeClr val="tx1"/>
                </a:solidFill>
                <a:latin typeface="Arial" charset="0"/>
                <a:ea typeface="Arial" charset="0"/>
                <a:cs typeface="Arial" charset="0"/>
              </a:defRPr>
            </a:lvl6pPr>
            <a:lvl7pPr marL="3157835" indent="-242910" eaLnBrk="0" fontAlgn="base" hangingPunct="0">
              <a:spcBef>
                <a:spcPct val="30000"/>
              </a:spcBef>
              <a:spcAft>
                <a:spcPct val="0"/>
              </a:spcAft>
              <a:defRPr sz="1300">
                <a:solidFill>
                  <a:schemeClr val="tx1"/>
                </a:solidFill>
                <a:latin typeface="Arial" charset="0"/>
                <a:ea typeface="Arial" charset="0"/>
                <a:cs typeface="Arial" charset="0"/>
              </a:defRPr>
            </a:lvl7pPr>
            <a:lvl8pPr marL="3643655" indent="-242910" eaLnBrk="0" fontAlgn="base" hangingPunct="0">
              <a:spcBef>
                <a:spcPct val="30000"/>
              </a:spcBef>
              <a:spcAft>
                <a:spcPct val="0"/>
              </a:spcAft>
              <a:defRPr sz="1300">
                <a:solidFill>
                  <a:schemeClr val="tx1"/>
                </a:solidFill>
                <a:latin typeface="Arial" charset="0"/>
                <a:ea typeface="Arial" charset="0"/>
                <a:cs typeface="Arial" charset="0"/>
              </a:defRPr>
            </a:lvl8pPr>
            <a:lvl9pPr marL="4129476" indent="-242910" eaLnBrk="0" fontAlgn="base" hangingPunct="0">
              <a:spcBef>
                <a:spcPct val="30000"/>
              </a:spcBef>
              <a:spcAft>
                <a:spcPct val="0"/>
              </a:spcAft>
              <a:defRPr sz="1300">
                <a:solidFill>
                  <a:schemeClr val="tx1"/>
                </a:solidFill>
                <a:latin typeface="Arial" charset="0"/>
                <a:ea typeface="Arial" charset="0"/>
                <a:cs typeface="Arial" charset="0"/>
              </a:defRPr>
            </a:lvl9pPr>
          </a:lstStyle>
          <a:p>
            <a:r>
              <a:rPr lang="fr-FR">
                <a:solidFill>
                  <a:srgbClr val="000000"/>
                </a:solidFill>
              </a:rPr>
              <a:t>Introduction</a:t>
            </a:r>
            <a:endParaRPr lang="he-IL">
              <a:solidFill>
                <a:srgbClr val="000000"/>
              </a:solidFill>
            </a:endParaRPr>
          </a:p>
        </p:txBody>
      </p:sp>
    </p:spTree>
    <p:extLst>
      <p:ext uri="{BB962C8B-B14F-4D97-AF65-F5344CB8AC3E}">
        <p14:creationId xmlns:p14="http://schemas.microsoft.com/office/powerpoint/2010/main" val="968501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71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Calibri" charset="0"/>
              </a:rPr>
              <a:t>To model the system, I employed the three</a:t>
            </a:r>
            <a:r>
              <a:rPr lang="en-US" baseline="0" dirty="0" smtClean="0">
                <a:latin typeface="Calibri" charset="0"/>
              </a:rPr>
              <a:t> computational methods. The first one I used to model the optimal states is the flux balance analysis. FBA is a tool to predict a steady state metabolic properties. </a:t>
            </a:r>
            <a:r>
              <a:rPr lang="en-US" dirty="0" smtClean="0">
                <a:latin typeface="Calibri" charset="0"/>
              </a:rPr>
              <a:t>One </a:t>
            </a:r>
            <a:r>
              <a:rPr lang="en-US" dirty="0">
                <a:latin typeface="Calibri" charset="0"/>
              </a:rPr>
              <a:t>start from the reaction network. For this example network, A is converted to 2 b and b is converted to C or D. One forms the stoichiometric matrix with metabolites on rows and reactions on the columns, where the almost exact values of stoichiometric coefficients are available from the biochemistry. At steady state, where the concentration of metabolites does not change over time, all the metabolites produced has to be consumed during certain time interval. This is implemented by S.V=0. The second constraint model upper and lower bounds of the reaction rate from reaction irreversibility, environmental condition and cell maintenance requirements. Since there are more reactions than metabolites in metabolic network, the system is underdetermined. Introducing an objective function solves this problem. Typically the biomass production is used as an objective function, since the growth is one of the most significant selective pressure for proliferating cells. </a:t>
            </a:r>
          </a:p>
        </p:txBody>
      </p:sp>
      <p:sp>
        <p:nvSpPr>
          <p:cNvPr id="471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600">
                <a:solidFill>
                  <a:schemeClr val="tx1"/>
                </a:solidFill>
                <a:latin typeface="Times New Roman" charset="0"/>
                <a:ea typeface="ＭＳ Ｐゴシック" charset="0"/>
                <a:cs typeface="ＭＳ Ｐゴシック" charset="0"/>
              </a:defRPr>
            </a:lvl1pPr>
            <a:lvl2pPr marL="789459" indent="-303638" eaLnBrk="0" hangingPunct="0">
              <a:defRPr sz="2600">
                <a:solidFill>
                  <a:schemeClr val="tx1"/>
                </a:solidFill>
                <a:latin typeface="Times New Roman" charset="0"/>
                <a:ea typeface="ＭＳ Ｐゴシック" charset="0"/>
              </a:defRPr>
            </a:lvl2pPr>
            <a:lvl3pPr marL="1214552" indent="-242910" eaLnBrk="0" hangingPunct="0">
              <a:defRPr sz="2600">
                <a:solidFill>
                  <a:schemeClr val="tx1"/>
                </a:solidFill>
                <a:latin typeface="Times New Roman" charset="0"/>
                <a:ea typeface="ＭＳ Ｐゴシック" charset="0"/>
              </a:defRPr>
            </a:lvl3pPr>
            <a:lvl4pPr marL="1700373" indent="-242910" eaLnBrk="0" hangingPunct="0">
              <a:defRPr sz="2600">
                <a:solidFill>
                  <a:schemeClr val="tx1"/>
                </a:solidFill>
                <a:latin typeface="Times New Roman" charset="0"/>
                <a:ea typeface="ＭＳ Ｐゴシック" charset="0"/>
              </a:defRPr>
            </a:lvl4pPr>
            <a:lvl5pPr marL="2186193" indent="-242910" eaLnBrk="0" hangingPunct="0">
              <a:defRPr sz="2600">
                <a:solidFill>
                  <a:schemeClr val="tx1"/>
                </a:solidFill>
                <a:latin typeface="Times New Roman" charset="0"/>
                <a:ea typeface="ＭＳ Ｐゴシック" charset="0"/>
              </a:defRPr>
            </a:lvl5pPr>
            <a:lvl6pPr marL="2672014" indent="-242910" eaLnBrk="0" fontAlgn="base" hangingPunct="0">
              <a:spcBef>
                <a:spcPct val="0"/>
              </a:spcBef>
              <a:spcAft>
                <a:spcPct val="0"/>
              </a:spcAft>
              <a:defRPr sz="2600">
                <a:solidFill>
                  <a:schemeClr val="tx1"/>
                </a:solidFill>
                <a:latin typeface="Times New Roman" charset="0"/>
                <a:ea typeface="ＭＳ Ｐゴシック" charset="0"/>
              </a:defRPr>
            </a:lvl6pPr>
            <a:lvl7pPr marL="3157835" indent="-242910" eaLnBrk="0" fontAlgn="base" hangingPunct="0">
              <a:spcBef>
                <a:spcPct val="0"/>
              </a:spcBef>
              <a:spcAft>
                <a:spcPct val="0"/>
              </a:spcAft>
              <a:defRPr sz="2600">
                <a:solidFill>
                  <a:schemeClr val="tx1"/>
                </a:solidFill>
                <a:latin typeface="Times New Roman" charset="0"/>
                <a:ea typeface="ＭＳ Ｐゴシック" charset="0"/>
              </a:defRPr>
            </a:lvl7pPr>
            <a:lvl8pPr marL="3643655" indent="-242910" eaLnBrk="0" fontAlgn="base" hangingPunct="0">
              <a:spcBef>
                <a:spcPct val="0"/>
              </a:spcBef>
              <a:spcAft>
                <a:spcPct val="0"/>
              </a:spcAft>
              <a:defRPr sz="2600">
                <a:solidFill>
                  <a:schemeClr val="tx1"/>
                </a:solidFill>
                <a:latin typeface="Times New Roman" charset="0"/>
                <a:ea typeface="ＭＳ Ｐゴシック" charset="0"/>
              </a:defRPr>
            </a:lvl8pPr>
            <a:lvl9pPr marL="4129476" indent="-242910" eaLnBrk="0" fontAlgn="base" hangingPunct="0">
              <a:spcBef>
                <a:spcPct val="0"/>
              </a:spcBef>
              <a:spcAft>
                <a:spcPct val="0"/>
              </a:spcAft>
              <a:defRPr sz="2600">
                <a:solidFill>
                  <a:schemeClr val="tx1"/>
                </a:solidFill>
                <a:latin typeface="Times New Roman" charset="0"/>
                <a:ea typeface="ＭＳ Ｐゴシック" charset="0"/>
              </a:defRPr>
            </a:lvl9pPr>
          </a:lstStyle>
          <a:p>
            <a:pPr eaLnBrk="1" hangingPunct="1"/>
            <a:fld id="{7E818CE2-5AD4-444E-96E9-B9ECF9C81F14}" type="slidenum">
              <a:rPr lang="en-US" sz="1300"/>
              <a:pPr eaLnBrk="1" hangingPunct="1"/>
              <a:t>26</a:t>
            </a:fld>
            <a:endParaRPr lang="en-US"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600">
                <a:solidFill>
                  <a:schemeClr val="tx1"/>
                </a:solidFill>
                <a:latin typeface="Times New Roman" charset="0"/>
                <a:ea typeface="ＭＳ Ｐゴシック" charset="0"/>
                <a:cs typeface="ＭＳ Ｐゴシック" charset="0"/>
              </a:defRPr>
            </a:lvl1pPr>
            <a:lvl2pPr marL="789459" indent="-303638" eaLnBrk="0" hangingPunct="0">
              <a:defRPr sz="2600">
                <a:solidFill>
                  <a:schemeClr val="tx1"/>
                </a:solidFill>
                <a:latin typeface="Times New Roman" charset="0"/>
                <a:ea typeface="ＭＳ Ｐゴシック" charset="0"/>
              </a:defRPr>
            </a:lvl2pPr>
            <a:lvl3pPr marL="1214552" indent="-242910" eaLnBrk="0" hangingPunct="0">
              <a:defRPr sz="2600">
                <a:solidFill>
                  <a:schemeClr val="tx1"/>
                </a:solidFill>
                <a:latin typeface="Times New Roman" charset="0"/>
                <a:ea typeface="ＭＳ Ｐゴシック" charset="0"/>
              </a:defRPr>
            </a:lvl3pPr>
            <a:lvl4pPr marL="1700373" indent="-242910" eaLnBrk="0" hangingPunct="0">
              <a:defRPr sz="2600">
                <a:solidFill>
                  <a:schemeClr val="tx1"/>
                </a:solidFill>
                <a:latin typeface="Times New Roman" charset="0"/>
                <a:ea typeface="ＭＳ Ｐゴシック" charset="0"/>
              </a:defRPr>
            </a:lvl4pPr>
            <a:lvl5pPr marL="2186193" indent="-242910" eaLnBrk="0" hangingPunct="0">
              <a:defRPr sz="2600">
                <a:solidFill>
                  <a:schemeClr val="tx1"/>
                </a:solidFill>
                <a:latin typeface="Times New Roman" charset="0"/>
                <a:ea typeface="ＭＳ Ｐゴシック" charset="0"/>
              </a:defRPr>
            </a:lvl5pPr>
            <a:lvl6pPr marL="2672014" indent="-242910" eaLnBrk="0" fontAlgn="base" hangingPunct="0">
              <a:spcBef>
                <a:spcPct val="0"/>
              </a:spcBef>
              <a:spcAft>
                <a:spcPct val="0"/>
              </a:spcAft>
              <a:defRPr sz="2600">
                <a:solidFill>
                  <a:schemeClr val="tx1"/>
                </a:solidFill>
                <a:latin typeface="Times New Roman" charset="0"/>
                <a:ea typeface="ＭＳ Ｐゴシック" charset="0"/>
              </a:defRPr>
            </a:lvl6pPr>
            <a:lvl7pPr marL="3157835" indent="-242910" eaLnBrk="0" fontAlgn="base" hangingPunct="0">
              <a:spcBef>
                <a:spcPct val="0"/>
              </a:spcBef>
              <a:spcAft>
                <a:spcPct val="0"/>
              </a:spcAft>
              <a:defRPr sz="2600">
                <a:solidFill>
                  <a:schemeClr val="tx1"/>
                </a:solidFill>
                <a:latin typeface="Times New Roman" charset="0"/>
                <a:ea typeface="ＭＳ Ｐゴシック" charset="0"/>
              </a:defRPr>
            </a:lvl7pPr>
            <a:lvl8pPr marL="3643655" indent="-242910" eaLnBrk="0" fontAlgn="base" hangingPunct="0">
              <a:spcBef>
                <a:spcPct val="0"/>
              </a:spcBef>
              <a:spcAft>
                <a:spcPct val="0"/>
              </a:spcAft>
              <a:defRPr sz="2600">
                <a:solidFill>
                  <a:schemeClr val="tx1"/>
                </a:solidFill>
                <a:latin typeface="Times New Roman" charset="0"/>
                <a:ea typeface="ＭＳ Ｐゴシック" charset="0"/>
              </a:defRPr>
            </a:lvl8pPr>
            <a:lvl9pPr marL="4129476" indent="-242910" eaLnBrk="0" fontAlgn="base" hangingPunct="0">
              <a:spcBef>
                <a:spcPct val="0"/>
              </a:spcBef>
              <a:spcAft>
                <a:spcPct val="0"/>
              </a:spcAft>
              <a:defRPr sz="2600">
                <a:solidFill>
                  <a:schemeClr val="tx1"/>
                </a:solidFill>
                <a:latin typeface="Times New Roman" charset="0"/>
                <a:ea typeface="ＭＳ Ｐゴシック" charset="0"/>
              </a:defRPr>
            </a:lvl9pPr>
          </a:lstStyle>
          <a:p>
            <a:pPr eaLnBrk="1" hangingPunct="1"/>
            <a:fld id="{5CBE995A-AB35-F84E-B6DE-94757E1E9D4B}" type="slidenum">
              <a:rPr lang="en-US" sz="1300"/>
              <a:pPr eaLnBrk="1" hangingPunct="1"/>
              <a:t>28</a:t>
            </a:fld>
            <a:endParaRPr lang="en-US" sz="1300"/>
          </a:p>
        </p:txBody>
      </p:sp>
      <p:sp>
        <p:nvSpPr>
          <p:cNvPr id="33794" name="Rectangle 1"/>
          <p:cNvSpPr>
            <a:spLocks noGrp="1" noRot="1" noChangeAspect="1" noChangeArrowheads="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3795"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numCol="1" anchor="t" anchorCtr="0" compatLnSpc="1">
            <a:prstTxWarp prst="textNoShape">
              <a:avLst/>
            </a:prstTxWarp>
          </a:bodyPr>
          <a:lstStyle/>
          <a:p>
            <a:pPr eaLnBrk="1" hangingPunct="1">
              <a:lnSpc>
                <a:spcPct val="95000"/>
              </a:lnSpc>
              <a:spcBef>
                <a:spcPct val="0"/>
              </a:spcBef>
            </a:pPr>
            <a:r>
              <a:rPr lang="en-US" sz="1700">
                <a:solidFill>
                  <a:srgbClr val="333333"/>
                </a:solidFill>
                <a:latin typeface="Arial" charset="0"/>
              </a:rPr>
              <a:t>Now let's think of the genes that regulates each reaction.</a:t>
            </a:r>
            <a:endParaRPr lang="en-US">
              <a:latin typeface="Calibri" charset="0"/>
            </a:endParaRPr>
          </a:p>
          <a:p>
            <a:pPr eaLnBrk="1" hangingPunct="1">
              <a:lnSpc>
                <a:spcPct val="95000"/>
              </a:lnSpc>
              <a:spcBef>
                <a:spcPct val="0"/>
              </a:spcBef>
            </a:pPr>
            <a:endParaRPr lang="en-US" sz="1700">
              <a:solidFill>
                <a:srgbClr val="333333"/>
              </a:solidFill>
              <a:latin typeface="Arial" charset="0"/>
            </a:endParaRPr>
          </a:p>
          <a:p>
            <a:pPr eaLnBrk="1" hangingPunct="1">
              <a:lnSpc>
                <a:spcPct val="95000"/>
              </a:lnSpc>
              <a:spcBef>
                <a:spcPct val="0"/>
              </a:spcBef>
            </a:pPr>
            <a:endParaRPr lang="en-US" sz="1700">
              <a:solidFill>
                <a:srgbClr val="333333"/>
              </a:solidFill>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98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lgn="l" rtl="0"/>
            <a:endParaRPr lang="en-US">
              <a:latin typeface="Arial" charset="0"/>
            </a:endParaRPr>
          </a:p>
        </p:txBody>
      </p:sp>
      <p:sp>
        <p:nvSpPr>
          <p:cNvPr id="1198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charset="0"/>
                <a:ea typeface="ＭＳ Ｐゴシック" charset="0"/>
                <a:cs typeface="ＭＳ Ｐゴシック" charset="0"/>
              </a:defRPr>
            </a:lvl1pPr>
            <a:lvl2pPr marL="789459" indent="-303638">
              <a:defRPr sz="1300">
                <a:solidFill>
                  <a:schemeClr val="tx1"/>
                </a:solidFill>
                <a:latin typeface="Arial" charset="0"/>
                <a:ea typeface="ＭＳ Ｐゴシック" charset="0"/>
                <a:cs typeface="Arial" charset="0"/>
              </a:defRPr>
            </a:lvl2pPr>
            <a:lvl3pPr marL="1214552" indent="-242910">
              <a:defRPr sz="1300">
                <a:solidFill>
                  <a:schemeClr val="tx1"/>
                </a:solidFill>
                <a:latin typeface="Arial" charset="0"/>
                <a:ea typeface="Arial" charset="0"/>
                <a:cs typeface="Arial" charset="0"/>
              </a:defRPr>
            </a:lvl3pPr>
            <a:lvl4pPr marL="1700373" indent="-242910">
              <a:defRPr sz="1300">
                <a:solidFill>
                  <a:schemeClr val="tx1"/>
                </a:solidFill>
                <a:latin typeface="Arial" charset="0"/>
                <a:ea typeface="Arial" charset="0"/>
                <a:cs typeface="Arial" charset="0"/>
              </a:defRPr>
            </a:lvl4pPr>
            <a:lvl5pPr marL="2186193" indent="-242910">
              <a:defRPr sz="1300">
                <a:solidFill>
                  <a:schemeClr val="tx1"/>
                </a:solidFill>
                <a:latin typeface="Arial" charset="0"/>
                <a:ea typeface="Arial" charset="0"/>
                <a:cs typeface="Arial" charset="0"/>
              </a:defRPr>
            </a:lvl5pPr>
            <a:lvl6pPr marL="2672014" indent="-242910" eaLnBrk="0" fontAlgn="base" hangingPunct="0">
              <a:spcBef>
                <a:spcPct val="30000"/>
              </a:spcBef>
              <a:spcAft>
                <a:spcPct val="0"/>
              </a:spcAft>
              <a:defRPr sz="1300">
                <a:solidFill>
                  <a:schemeClr val="tx1"/>
                </a:solidFill>
                <a:latin typeface="Arial" charset="0"/>
                <a:ea typeface="Arial" charset="0"/>
                <a:cs typeface="Arial" charset="0"/>
              </a:defRPr>
            </a:lvl6pPr>
            <a:lvl7pPr marL="3157835" indent="-242910" eaLnBrk="0" fontAlgn="base" hangingPunct="0">
              <a:spcBef>
                <a:spcPct val="30000"/>
              </a:spcBef>
              <a:spcAft>
                <a:spcPct val="0"/>
              </a:spcAft>
              <a:defRPr sz="1300">
                <a:solidFill>
                  <a:schemeClr val="tx1"/>
                </a:solidFill>
                <a:latin typeface="Arial" charset="0"/>
                <a:ea typeface="Arial" charset="0"/>
                <a:cs typeface="Arial" charset="0"/>
              </a:defRPr>
            </a:lvl7pPr>
            <a:lvl8pPr marL="3643655" indent="-242910" eaLnBrk="0" fontAlgn="base" hangingPunct="0">
              <a:spcBef>
                <a:spcPct val="30000"/>
              </a:spcBef>
              <a:spcAft>
                <a:spcPct val="0"/>
              </a:spcAft>
              <a:defRPr sz="1300">
                <a:solidFill>
                  <a:schemeClr val="tx1"/>
                </a:solidFill>
                <a:latin typeface="Arial" charset="0"/>
                <a:ea typeface="Arial" charset="0"/>
                <a:cs typeface="Arial" charset="0"/>
              </a:defRPr>
            </a:lvl8pPr>
            <a:lvl9pPr marL="4129476" indent="-242910" eaLnBrk="0" fontAlgn="base" hangingPunct="0">
              <a:spcBef>
                <a:spcPct val="30000"/>
              </a:spcBef>
              <a:spcAft>
                <a:spcPct val="0"/>
              </a:spcAft>
              <a:defRPr sz="1300">
                <a:solidFill>
                  <a:schemeClr val="tx1"/>
                </a:solidFill>
                <a:latin typeface="Arial" charset="0"/>
                <a:ea typeface="Arial" charset="0"/>
                <a:cs typeface="Arial" charset="0"/>
              </a:defRPr>
            </a:lvl9pPr>
          </a:lstStyle>
          <a:p>
            <a:fld id="{33BD5EEE-A4F6-5941-A941-0D32E9C5CBBF}" type="slidenum">
              <a:rPr lang="he-IL">
                <a:solidFill>
                  <a:srgbClr val="000000"/>
                </a:solidFill>
              </a:rPr>
              <a:pPr/>
              <a:t>45</a:t>
            </a:fld>
            <a:endParaRPr lang="he-IL">
              <a:solidFill>
                <a:srgbClr val="000000"/>
              </a:solidFill>
            </a:endParaRPr>
          </a:p>
        </p:txBody>
      </p:sp>
      <p:sp>
        <p:nvSpPr>
          <p:cNvPr id="119812"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charset="0"/>
                <a:ea typeface="ＭＳ Ｐゴシック" charset="0"/>
                <a:cs typeface="ＭＳ Ｐゴシック" charset="0"/>
              </a:defRPr>
            </a:lvl1pPr>
            <a:lvl2pPr marL="789459" indent="-303638">
              <a:defRPr sz="1300">
                <a:solidFill>
                  <a:schemeClr val="tx1"/>
                </a:solidFill>
                <a:latin typeface="Arial" charset="0"/>
                <a:ea typeface="ＭＳ Ｐゴシック" charset="0"/>
                <a:cs typeface="Arial" charset="0"/>
              </a:defRPr>
            </a:lvl2pPr>
            <a:lvl3pPr marL="1214552" indent="-242910">
              <a:defRPr sz="1300">
                <a:solidFill>
                  <a:schemeClr val="tx1"/>
                </a:solidFill>
                <a:latin typeface="Arial" charset="0"/>
                <a:ea typeface="Arial" charset="0"/>
                <a:cs typeface="Arial" charset="0"/>
              </a:defRPr>
            </a:lvl3pPr>
            <a:lvl4pPr marL="1700373" indent="-242910">
              <a:defRPr sz="1300">
                <a:solidFill>
                  <a:schemeClr val="tx1"/>
                </a:solidFill>
                <a:latin typeface="Arial" charset="0"/>
                <a:ea typeface="Arial" charset="0"/>
                <a:cs typeface="Arial" charset="0"/>
              </a:defRPr>
            </a:lvl4pPr>
            <a:lvl5pPr marL="2186193" indent="-242910">
              <a:defRPr sz="1300">
                <a:solidFill>
                  <a:schemeClr val="tx1"/>
                </a:solidFill>
                <a:latin typeface="Arial" charset="0"/>
                <a:ea typeface="Arial" charset="0"/>
                <a:cs typeface="Arial" charset="0"/>
              </a:defRPr>
            </a:lvl5pPr>
            <a:lvl6pPr marL="2672014" indent="-242910" eaLnBrk="0" fontAlgn="base" hangingPunct="0">
              <a:spcBef>
                <a:spcPct val="30000"/>
              </a:spcBef>
              <a:spcAft>
                <a:spcPct val="0"/>
              </a:spcAft>
              <a:defRPr sz="1300">
                <a:solidFill>
                  <a:schemeClr val="tx1"/>
                </a:solidFill>
                <a:latin typeface="Arial" charset="0"/>
                <a:ea typeface="Arial" charset="0"/>
                <a:cs typeface="Arial" charset="0"/>
              </a:defRPr>
            </a:lvl6pPr>
            <a:lvl7pPr marL="3157835" indent="-242910" eaLnBrk="0" fontAlgn="base" hangingPunct="0">
              <a:spcBef>
                <a:spcPct val="30000"/>
              </a:spcBef>
              <a:spcAft>
                <a:spcPct val="0"/>
              </a:spcAft>
              <a:defRPr sz="1300">
                <a:solidFill>
                  <a:schemeClr val="tx1"/>
                </a:solidFill>
                <a:latin typeface="Arial" charset="0"/>
                <a:ea typeface="Arial" charset="0"/>
                <a:cs typeface="Arial" charset="0"/>
              </a:defRPr>
            </a:lvl7pPr>
            <a:lvl8pPr marL="3643655" indent="-242910" eaLnBrk="0" fontAlgn="base" hangingPunct="0">
              <a:spcBef>
                <a:spcPct val="30000"/>
              </a:spcBef>
              <a:spcAft>
                <a:spcPct val="0"/>
              </a:spcAft>
              <a:defRPr sz="1300">
                <a:solidFill>
                  <a:schemeClr val="tx1"/>
                </a:solidFill>
                <a:latin typeface="Arial" charset="0"/>
                <a:ea typeface="Arial" charset="0"/>
                <a:cs typeface="Arial" charset="0"/>
              </a:defRPr>
            </a:lvl8pPr>
            <a:lvl9pPr marL="4129476" indent="-242910" eaLnBrk="0" fontAlgn="base" hangingPunct="0">
              <a:spcBef>
                <a:spcPct val="30000"/>
              </a:spcBef>
              <a:spcAft>
                <a:spcPct val="0"/>
              </a:spcAft>
              <a:defRPr sz="1300">
                <a:solidFill>
                  <a:schemeClr val="tx1"/>
                </a:solidFill>
                <a:latin typeface="Arial" charset="0"/>
                <a:ea typeface="Arial" charset="0"/>
                <a:cs typeface="Arial" charset="0"/>
              </a:defRPr>
            </a:lvl9pPr>
          </a:lstStyle>
          <a:p>
            <a:r>
              <a:rPr lang="fr-FR">
                <a:solidFill>
                  <a:srgbClr val="000000"/>
                </a:solidFill>
              </a:rPr>
              <a:t>Introduction</a:t>
            </a:r>
            <a:endParaRPr lang="he-IL">
              <a:solidFill>
                <a:srgbClr val="000000"/>
              </a:solidFill>
            </a:endParaRPr>
          </a:p>
        </p:txBody>
      </p:sp>
    </p:spTree>
    <p:extLst>
      <p:ext uri="{BB962C8B-B14F-4D97-AF65-F5344CB8AC3E}">
        <p14:creationId xmlns:p14="http://schemas.microsoft.com/office/powerpoint/2010/main" val="968501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53968" name="Rectangle 16"/>
          <p:cNvSpPr>
            <a:spLocks noGrp="1" noChangeArrowheads="1"/>
          </p:cNvSpPr>
          <p:nvPr>
            <p:ph type="dt" sz="half" idx="2"/>
          </p:nvPr>
        </p:nvSpPr>
        <p:spPr>
          <a:xfrm>
            <a:off x="457200" y="6248400"/>
            <a:ext cx="2133600" cy="457200"/>
          </a:xfrm>
        </p:spPr>
        <p:txBody>
          <a:bodyPr/>
          <a:lstStyle>
            <a:lvl1pPr>
              <a:defRPr/>
            </a:lvl1pPr>
          </a:lstStyle>
          <a:p>
            <a:r>
              <a:rPr lang="en-US"/>
              <a:t>November 26th, 2003</a:t>
            </a:r>
          </a:p>
        </p:txBody>
      </p:sp>
      <p:sp>
        <p:nvSpPr>
          <p:cNvPr id="253969" name="Rectangle 17"/>
          <p:cNvSpPr>
            <a:spLocks noGrp="1" noChangeArrowheads="1"/>
          </p:cNvSpPr>
          <p:nvPr>
            <p:ph type="ftr" sz="quarter" idx="3"/>
          </p:nvPr>
        </p:nvSpPr>
        <p:spPr/>
        <p:txBody>
          <a:bodyPr/>
          <a:lstStyle>
            <a:lvl1pPr>
              <a:defRPr/>
            </a:lvl1pPr>
          </a:lstStyle>
          <a:p>
            <a:r>
              <a:rPr lang="en-US"/>
              <a:t>Metabolic Models / Dudi Deutscher</a:t>
            </a:r>
          </a:p>
        </p:txBody>
      </p:sp>
      <p:sp>
        <p:nvSpPr>
          <p:cNvPr id="253970" name="Rectangle 18"/>
          <p:cNvSpPr>
            <a:spLocks noGrp="1" noChangeArrowheads="1"/>
          </p:cNvSpPr>
          <p:nvPr>
            <p:ph type="sldNum" sz="quarter" idx="4"/>
          </p:nvPr>
        </p:nvSpPr>
        <p:spPr/>
        <p:txBody>
          <a:bodyPr/>
          <a:lstStyle>
            <a:lvl1pPr>
              <a:defRPr/>
            </a:lvl1pPr>
          </a:lstStyle>
          <a:p>
            <a:fld id="{DF344CE8-0EA0-6941-A50D-105874D740FB}" type="slidenum">
              <a:rPr lang="ar-sa"/>
              <a:pPr/>
              <a:t>‹#›</a:t>
            </a:fld>
            <a:endParaRPr lang="en-US"/>
          </a:p>
        </p:txBody>
      </p:sp>
      <p:sp>
        <p:nvSpPr>
          <p:cNvPr id="253971"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US" noProof="0" smtClean="0"/>
              <a:t>Click to edit Master title style</a:t>
            </a:r>
          </a:p>
        </p:txBody>
      </p:sp>
      <p:sp>
        <p:nvSpPr>
          <p:cNvPr id="253972" name="Rectangle 20"/>
          <p:cNvSpPr>
            <a:spLocks noGrp="1" noChangeArrowheads="1"/>
          </p:cNvSpPr>
          <p:nvPr>
            <p:ph type="subTitle" idx="1"/>
          </p:nvPr>
        </p:nvSpPr>
        <p:spPr>
          <a:xfrm>
            <a:off x="2971800" y="4267200"/>
            <a:ext cx="6019800" cy="1752600"/>
          </a:xfrm>
        </p:spPr>
        <p:txBody>
          <a:bodyPr/>
          <a:lstStyle>
            <a:lvl1pPr marL="0" indent="0">
              <a:buFont typeface="Wingdings" charset="0"/>
              <a:buNone/>
              <a:defRPr sz="3400"/>
            </a:lvl1pPr>
          </a:lstStyle>
          <a:p>
            <a:pPr lvl="0"/>
            <a:r>
              <a:rPr lang="en-US" noProof="0" smtClean="0"/>
              <a:t>Click to edit Master subtitle style</a:t>
            </a:r>
          </a:p>
        </p:txBody>
      </p:sp>
      <p:grpSp>
        <p:nvGrpSpPr>
          <p:cNvPr id="253973" name="Group 21"/>
          <p:cNvGrpSpPr>
            <a:grpSpLocks/>
          </p:cNvGrpSpPr>
          <p:nvPr userDrawn="1"/>
        </p:nvGrpSpPr>
        <p:grpSpPr bwMode="auto">
          <a:xfrm>
            <a:off x="0" y="0"/>
            <a:ext cx="9144000" cy="546100"/>
            <a:chOff x="0" y="0"/>
            <a:chExt cx="5760" cy="344"/>
          </a:xfrm>
        </p:grpSpPr>
        <p:sp>
          <p:nvSpPr>
            <p:cNvPr id="253974" name="Rectangle 22"/>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latin typeface="Times New Roman" charset="0"/>
              </a:endParaRPr>
            </a:p>
          </p:txBody>
        </p:sp>
        <p:sp>
          <p:nvSpPr>
            <p:cNvPr id="253975" name="Rectangle 23"/>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
          <p:nvSpPr>
            <p:cNvPr id="253976" name="Rectangle 24"/>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800">
                <a:solidFill>
                  <a:schemeClr val="hlink"/>
                </a:solidFill>
              </a:endParaRPr>
            </a:p>
          </p:txBody>
        </p:sp>
        <p:sp>
          <p:nvSpPr>
            <p:cNvPr id="253977" name="Rectangle 25"/>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800">
                <a:solidFill>
                  <a:schemeClr val="hlink"/>
                </a:solidFill>
              </a:endParaRPr>
            </a:p>
          </p:txBody>
        </p:sp>
        <p:sp>
          <p:nvSpPr>
            <p:cNvPr id="253978" name="Rectangle 26"/>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800">
                <a:solidFill>
                  <a:schemeClr val="accent2"/>
                </a:solidFill>
              </a:endParaRPr>
            </a:p>
          </p:txBody>
        </p:sp>
        <p:sp>
          <p:nvSpPr>
            <p:cNvPr id="253979" name="Rectangle 27"/>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800">
                <a:solidFill>
                  <a:schemeClr val="hlink"/>
                </a:solidFill>
              </a:endParaRPr>
            </a:p>
          </p:txBody>
        </p:sp>
        <p:sp>
          <p:nvSpPr>
            <p:cNvPr id="253980" name="Rectangle 28"/>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
          <p:nvSpPr>
            <p:cNvPr id="253981" name="Rectangle 29"/>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800">
                <a:solidFill>
                  <a:schemeClr val="accent2"/>
                </a:solidFill>
              </a:endParaRPr>
            </a:p>
          </p:txBody>
        </p:sp>
        <p:sp>
          <p:nvSpPr>
            <p:cNvPr id="253982" name="Rectangle 30"/>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800">
                <a:solidFill>
                  <a:schemeClr val="accent2"/>
                </a:solidFil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Metabolic Models / Dudi Deutscher</a:t>
            </a:r>
          </a:p>
        </p:txBody>
      </p:sp>
      <p:sp>
        <p:nvSpPr>
          <p:cNvPr id="5" name="Slide Number Placeholder 4"/>
          <p:cNvSpPr>
            <a:spLocks noGrp="1"/>
          </p:cNvSpPr>
          <p:nvPr>
            <p:ph type="sldNum" sz="quarter" idx="11"/>
          </p:nvPr>
        </p:nvSpPr>
        <p:spPr/>
        <p:txBody>
          <a:bodyPr/>
          <a:lstStyle>
            <a:lvl1pPr>
              <a:defRPr/>
            </a:lvl1pPr>
          </a:lstStyle>
          <a:p>
            <a:fld id="{DCEAF1A3-2CE5-214D-8FC7-E60F87F66262}" type="slidenum">
              <a:rPr lang="ar-sa"/>
              <a:pPr/>
              <a:t>‹#›</a:t>
            </a:fld>
            <a:endParaRPr lang="en-US"/>
          </a:p>
        </p:txBody>
      </p:sp>
      <p:sp>
        <p:nvSpPr>
          <p:cNvPr id="6" name="Date Placeholder 5"/>
          <p:cNvSpPr>
            <a:spLocks noGrp="1"/>
          </p:cNvSpPr>
          <p:nvPr>
            <p:ph type="dt" sz="half" idx="12"/>
          </p:nvPr>
        </p:nvSpPr>
        <p:spPr/>
        <p:txBody>
          <a:bodyPr/>
          <a:lstStyle>
            <a:lvl1pPr>
              <a:defRPr/>
            </a:lvl1pPr>
          </a:lstStyle>
          <a:p>
            <a:r>
              <a:rPr lang="en-US"/>
              <a:t>November 26th, 2003</a:t>
            </a:r>
          </a:p>
        </p:txBody>
      </p:sp>
    </p:spTree>
    <p:extLst>
      <p:ext uri="{BB962C8B-B14F-4D97-AF65-F5344CB8AC3E}">
        <p14:creationId xmlns:p14="http://schemas.microsoft.com/office/powerpoint/2010/main" val="3195559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Metabolic Models / Dudi Deutscher</a:t>
            </a:r>
          </a:p>
        </p:txBody>
      </p:sp>
      <p:sp>
        <p:nvSpPr>
          <p:cNvPr id="5" name="Slide Number Placeholder 4"/>
          <p:cNvSpPr>
            <a:spLocks noGrp="1"/>
          </p:cNvSpPr>
          <p:nvPr>
            <p:ph type="sldNum" sz="quarter" idx="11"/>
          </p:nvPr>
        </p:nvSpPr>
        <p:spPr/>
        <p:txBody>
          <a:bodyPr/>
          <a:lstStyle>
            <a:lvl1pPr>
              <a:defRPr/>
            </a:lvl1pPr>
          </a:lstStyle>
          <a:p>
            <a:fld id="{17CDBDEE-0B65-E849-AC21-A838D6D09861}" type="slidenum">
              <a:rPr lang="ar-sa"/>
              <a:pPr/>
              <a:t>‹#›</a:t>
            </a:fld>
            <a:endParaRPr lang="en-US"/>
          </a:p>
        </p:txBody>
      </p:sp>
      <p:sp>
        <p:nvSpPr>
          <p:cNvPr id="6" name="Date Placeholder 5"/>
          <p:cNvSpPr>
            <a:spLocks noGrp="1"/>
          </p:cNvSpPr>
          <p:nvPr>
            <p:ph type="dt" sz="half" idx="12"/>
          </p:nvPr>
        </p:nvSpPr>
        <p:spPr/>
        <p:txBody>
          <a:bodyPr/>
          <a:lstStyle>
            <a:lvl1pPr>
              <a:defRPr/>
            </a:lvl1pPr>
          </a:lstStyle>
          <a:p>
            <a:r>
              <a:rPr lang="en-US"/>
              <a:t>November 26th, 2003</a:t>
            </a:r>
          </a:p>
        </p:txBody>
      </p:sp>
    </p:spTree>
    <p:extLst>
      <p:ext uri="{BB962C8B-B14F-4D97-AF65-F5344CB8AC3E}">
        <p14:creationId xmlns:p14="http://schemas.microsoft.com/office/powerpoint/2010/main" val="2712880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124200" y="6248400"/>
            <a:ext cx="2895600" cy="457200"/>
          </a:xfrm>
        </p:spPr>
        <p:txBody>
          <a:bodyPr/>
          <a:lstStyle>
            <a:lvl1pPr>
              <a:defRPr/>
            </a:lvl1pPr>
          </a:lstStyle>
          <a:p>
            <a:r>
              <a:rPr lang="en-US"/>
              <a:t>Metabolic Models / Dudi Deutscher</a:t>
            </a:r>
          </a:p>
        </p:txBody>
      </p:sp>
      <p:sp>
        <p:nvSpPr>
          <p:cNvPr id="6" name="Slide Number Placeholder 5"/>
          <p:cNvSpPr>
            <a:spLocks noGrp="1"/>
          </p:cNvSpPr>
          <p:nvPr>
            <p:ph type="sldNum" sz="quarter" idx="11"/>
          </p:nvPr>
        </p:nvSpPr>
        <p:spPr>
          <a:xfrm>
            <a:off x="6553200" y="6248400"/>
            <a:ext cx="2133600" cy="457200"/>
          </a:xfrm>
        </p:spPr>
        <p:txBody>
          <a:bodyPr/>
          <a:lstStyle>
            <a:lvl1pPr>
              <a:defRPr/>
            </a:lvl1pPr>
          </a:lstStyle>
          <a:p>
            <a:fld id="{3E706978-9FA4-B64C-891C-5239A336448B}" type="slidenum">
              <a:rPr lang="ar-sa"/>
              <a:pPr/>
              <a:t>‹#›</a:t>
            </a:fld>
            <a:endParaRPr lang="en-US"/>
          </a:p>
        </p:txBody>
      </p:sp>
      <p:sp>
        <p:nvSpPr>
          <p:cNvPr id="7" name="Date Placeholder 6"/>
          <p:cNvSpPr>
            <a:spLocks noGrp="1"/>
          </p:cNvSpPr>
          <p:nvPr>
            <p:ph type="dt" sz="half" idx="12"/>
          </p:nvPr>
        </p:nvSpPr>
        <p:spPr>
          <a:xfrm>
            <a:off x="457200" y="6245225"/>
            <a:ext cx="2133600" cy="476250"/>
          </a:xfrm>
        </p:spPr>
        <p:txBody>
          <a:bodyPr/>
          <a:lstStyle>
            <a:lvl1pPr>
              <a:defRPr/>
            </a:lvl1pPr>
          </a:lstStyle>
          <a:p>
            <a:r>
              <a:rPr lang="en-US"/>
              <a:t>November 26th, 2003</a:t>
            </a:r>
          </a:p>
        </p:txBody>
      </p:sp>
    </p:spTree>
    <p:extLst>
      <p:ext uri="{BB962C8B-B14F-4D97-AF65-F5344CB8AC3E}">
        <p14:creationId xmlns:p14="http://schemas.microsoft.com/office/powerpoint/2010/main" val="3125453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Metabolic Models / Dudi Deutscher</a:t>
            </a:r>
          </a:p>
        </p:txBody>
      </p:sp>
      <p:sp>
        <p:nvSpPr>
          <p:cNvPr id="5" name="Slide Number Placeholder 4"/>
          <p:cNvSpPr>
            <a:spLocks noGrp="1"/>
          </p:cNvSpPr>
          <p:nvPr>
            <p:ph type="sldNum" sz="quarter" idx="11"/>
          </p:nvPr>
        </p:nvSpPr>
        <p:spPr/>
        <p:txBody>
          <a:bodyPr/>
          <a:lstStyle>
            <a:lvl1pPr>
              <a:defRPr/>
            </a:lvl1pPr>
          </a:lstStyle>
          <a:p>
            <a:fld id="{0E47F5EE-91EA-8C49-9824-8B537EC28330}" type="slidenum">
              <a:rPr lang="ar-sa"/>
              <a:pPr/>
              <a:t>‹#›</a:t>
            </a:fld>
            <a:endParaRPr lang="en-US"/>
          </a:p>
        </p:txBody>
      </p:sp>
      <p:sp>
        <p:nvSpPr>
          <p:cNvPr id="6" name="Date Placeholder 5"/>
          <p:cNvSpPr>
            <a:spLocks noGrp="1"/>
          </p:cNvSpPr>
          <p:nvPr>
            <p:ph type="dt" sz="half" idx="12"/>
          </p:nvPr>
        </p:nvSpPr>
        <p:spPr/>
        <p:txBody>
          <a:bodyPr/>
          <a:lstStyle>
            <a:lvl1pPr>
              <a:defRPr/>
            </a:lvl1pPr>
          </a:lstStyle>
          <a:p>
            <a:r>
              <a:rPr lang="en-US"/>
              <a:t>November 26th, 2003</a:t>
            </a:r>
          </a:p>
        </p:txBody>
      </p:sp>
    </p:spTree>
    <p:extLst>
      <p:ext uri="{BB962C8B-B14F-4D97-AF65-F5344CB8AC3E}">
        <p14:creationId xmlns:p14="http://schemas.microsoft.com/office/powerpoint/2010/main" val="265297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Metabolic Models / Dudi Deutscher</a:t>
            </a:r>
          </a:p>
        </p:txBody>
      </p:sp>
      <p:sp>
        <p:nvSpPr>
          <p:cNvPr id="5" name="Slide Number Placeholder 4"/>
          <p:cNvSpPr>
            <a:spLocks noGrp="1"/>
          </p:cNvSpPr>
          <p:nvPr>
            <p:ph type="sldNum" sz="quarter" idx="11"/>
          </p:nvPr>
        </p:nvSpPr>
        <p:spPr/>
        <p:txBody>
          <a:bodyPr/>
          <a:lstStyle>
            <a:lvl1pPr>
              <a:defRPr/>
            </a:lvl1pPr>
          </a:lstStyle>
          <a:p>
            <a:fld id="{C6C3D88C-3541-C244-8F3D-2277EDD6EF0B}" type="slidenum">
              <a:rPr lang="ar-sa"/>
              <a:pPr/>
              <a:t>‹#›</a:t>
            </a:fld>
            <a:endParaRPr lang="en-US"/>
          </a:p>
        </p:txBody>
      </p:sp>
      <p:sp>
        <p:nvSpPr>
          <p:cNvPr id="6" name="Date Placeholder 5"/>
          <p:cNvSpPr>
            <a:spLocks noGrp="1"/>
          </p:cNvSpPr>
          <p:nvPr>
            <p:ph type="dt" sz="half" idx="12"/>
          </p:nvPr>
        </p:nvSpPr>
        <p:spPr/>
        <p:txBody>
          <a:bodyPr/>
          <a:lstStyle>
            <a:lvl1pPr>
              <a:defRPr/>
            </a:lvl1pPr>
          </a:lstStyle>
          <a:p>
            <a:r>
              <a:rPr lang="en-US"/>
              <a:t>November 26th, 2003</a:t>
            </a:r>
          </a:p>
        </p:txBody>
      </p:sp>
    </p:spTree>
    <p:extLst>
      <p:ext uri="{BB962C8B-B14F-4D97-AF65-F5344CB8AC3E}">
        <p14:creationId xmlns:p14="http://schemas.microsoft.com/office/powerpoint/2010/main" val="2206472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Metabolic Models / Dudi Deutscher</a:t>
            </a:r>
          </a:p>
        </p:txBody>
      </p:sp>
      <p:sp>
        <p:nvSpPr>
          <p:cNvPr id="6" name="Slide Number Placeholder 5"/>
          <p:cNvSpPr>
            <a:spLocks noGrp="1"/>
          </p:cNvSpPr>
          <p:nvPr>
            <p:ph type="sldNum" sz="quarter" idx="11"/>
          </p:nvPr>
        </p:nvSpPr>
        <p:spPr/>
        <p:txBody>
          <a:bodyPr/>
          <a:lstStyle>
            <a:lvl1pPr>
              <a:defRPr/>
            </a:lvl1pPr>
          </a:lstStyle>
          <a:p>
            <a:fld id="{23E3BB65-B28A-8E44-9569-DBFC773E264F}" type="slidenum">
              <a:rPr lang="ar-sa"/>
              <a:pPr/>
              <a:t>‹#›</a:t>
            </a:fld>
            <a:endParaRPr lang="en-US"/>
          </a:p>
        </p:txBody>
      </p:sp>
      <p:sp>
        <p:nvSpPr>
          <p:cNvPr id="7" name="Date Placeholder 6"/>
          <p:cNvSpPr>
            <a:spLocks noGrp="1"/>
          </p:cNvSpPr>
          <p:nvPr>
            <p:ph type="dt" sz="half" idx="12"/>
          </p:nvPr>
        </p:nvSpPr>
        <p:spPr/>
        <p:txBody>
          <a:bodyPr/>
          <a:lstStyle>
            <a:lvl1pPr>
              <a:defRPr/>
            </a:lvl1pPr>
          </a:lstStyle>
          <a:p>
            <a:r>
              <a:rPr lang="en-US"/>
              <a:t>November 26th, 2003</a:t>
            </a:r>
          </a:p>
        </p:txBody>
      </p:sp>
    </p:spTree>
    <p:extLst>
      <p:ext uri="{BB962C8B-B14F-4D97-AF65-F5344CB8AC3E}">
        <p14:creationId xmlns:p14="http://schemas.microsoft.com/office/powerpoint/2010/main" val="3992762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t>Metabolic Models / Dudi Deutscher</a:t>
            </a:r>
          </a:p>
        </p:txBody>
      </p:sp>
      <p:sp>
        <p:nvSpPr>
          <p:cNvPr id="8" name="Slide Number Placeholder 7"/>
          <p:cNvSpPr>
            <a:spLocks noGrp="1"/>
          </p:cNvSpPr>
          <p:nvPr>
            <p:ph type="sldNum" sz="quarter" idx="11"/>
          </p:nvPr>
        </p:nvSpPr>
        <p:spPr/>
        <p:txBody>
          <a:bodyPr/>
          <a:lstStyle>
            <a:lvl1pPr>
              <a:defRPr/>
            </a:lvl1pPr>
          </a:lstStyle>
          <a:p>
            <a:fld id="{777E4C5A-40B8-F44C-9203-3C9CDAF27754}" type="slidenum">
              <a:rPr lang="ar-sa"/>
              <a:pPr/>
              <a:t>‹#›</a:t>
            </a:fld>
            <a:endParaRPr lang="en-US"/>
          </a:p>
        </p:txBody>
      </p:sp>
      <p:sp>
        <p:nvSpPr>
          <p:cNvPr id="9" name="Date Placeholder 8"/>
          <p:cNvSpPr>
            <a:spLocks noGrp="1"/>
          </p:cNvSpPr>
          <p:nvPr>
            <p:ph type="dt" sz="half" idx="12"/>
          </p:nvPr>
        </p:nvSpPr>
        <p:spPr/>
        <p:txBody>
          <a:bodyPr/>
          <a:lstStyle>
            <a:lvl1pPr>
              <a:defRPr/>
            </a:lvl1pPr>
          </a:lstStyle>
          <a:p>
            <a:r>
              <a:rPr lang="en-US"/>
              <a:t>November 26th, 2003</a:t>
            </a:r>
          </a:p>
        </p:txBody>
      </p:sp>
    </p:spTree>
    <p:extLst>
      <p:ext uri="{BB962C8B-B14F-4D97-AF65-F5344CB8AC3E}">
        <p14:creationId xmlns:p14="http://schemas.microsoft.com/office/powerpoint/2010/main" val="413057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t>Metabolic Models / Dudi Deutscher</a:t>
            </a:r>
          </a:p>
        </p:txBody>
      </p:sp>
      <p:sp>
        <p:nvSpPr>
          <p:cNvPr id="4" name="Slide Number Placeholder 3"/>
          <p:cNvSpPr>
            <a:spLocks noGrp="1"/>
          </p:cNvSpPr>
          <p:nvPr>
            <p:ph type="sldNum" sz="quarter" idx="11"/>
          </p:nvPr>
        </p:nvSpPr>
        <p:spPr/>
        <p:txBody>
          <a:bodyPr/>
          <a:lstStyle>
            <a:lvl1pPr>
              <a:defRPr/>
            </a:lvl1pPr>
          </a:lstStyle>
          <a:p>
            <a:fld id="{E17D61B6-62D9-844B-A6C1-BA2FE0168D10}" type="slidenum">
              <a:rPr lang="ar-sa"/>
              <a:pPr/>
              <a:t>‹#›</a:t>
            </a:fld>
            <a:endParaRPr lang="en-US"/>
          </a:p>
        </p:txBody>
      </p:sp>
      <p:sp>
        <p:nvSpPr>
          <p:cNvPr id="5" name="Date Placeholder 4"/>
          <p:cNvSpPr>
            <a:spLocks noGrp="1"/>
          </p:cNvSpPr>
          <p:nvPr>
            <p:ph type="dt" sz="half" idx="12"/>
          </p:nvPr>
        </p:nvSpPr>
        <p:spPr/>
        <p:txBody>
          <a:bodyPr/>
          <a:lstStyle>
            <a:lvl1pPr>
              <a:defRPr/>
            </a:lvl1pPr>
          </a:lstStyle>
          <a:p>
            <a:r>
              <a:rPr lang="en-US"/>
              <a:t>November 26th, 2003</a:t>
            </a:r>
          </a:p>
        </p:txBody>
      </p:sp>
    </p:spTree>
    <p:extLst>
      <p:ext uri="{BB962C8B-B14F-4D97-AF65-F5344CB8AC3E}">
        <p14:creationId xmlns:p14="http://schemas.microsoft.com/office/powerpoint/2010/main" val="2344905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Metabolic Models / Dudi Deutscher</a:t>
            </a:r>
          </a:p>
        </p:txBody>
      </p:sp>
      <p:sp>
        <p:nvSpPr>
          <p:cNvPr id="3" name="Slide Number Placeholder 2"/>
          <p:cNvSpPr>
            <a:spLocks noGrp="1"/>
          </p:cNvSpPr>
          <p:nvPr>
            <p:ph type="sldNum" sz="quarter" idx="11"/>
          </p:nvPr>
        </p:nvSpPr>
        <p:spPr/>
        <p:txBody>
          <a:bodyPr/>
          <a:lstStyle>
            <a:lvl1pPr>
              <a:defRPr/>
            </a:lvl1pPr>
          </a:lstStyle>
          <a:p>
            <a:fld id="{E7711F93-0521-194A-B0D2-D0810FD8F34E}" type="slidenum">
              <a:rPr lang="ar-sa"/>
              <a:pPr/>
              <a:t>‹#›</a:t>
            </a:fld>
            <a:endParaRPr lang="en-US"/>
          </a:p>
        </p:txBody>
      </p:sp>
      <p:sp>
        <p:nvSpPr>
          <p:cNvPr id="4" name="Date Placeholder 3"/>
          <p:cNvSpPr>
            <a:spLocks noGrp="1"/>
          </p:cNvSpPr>
          <p:nvPr>
            <p:ph type="dt" sz="half" idx="12"/>
          </p:nvPr>
        </p:nvSpPr>
        <p:spPr/>
        <p:txBody>
          <a:bodyPr/>
          <a:lstStyle>
            <a:lvl1pPr>
              <a:defRPr/>
            </a:lvl1pPr>
          </a:lstStyle>
          <a:p>
            <a:r>
              <a:rPr lang="en-US"/>
              <a:t>November 26th, 2003</a:t>
            </a:r>
          </a:p>
        </p:txBody>
      </p:sp>
    </p:spTree>
    <p:extLst>
      <p:ext uri="{BB962C8B-B14F-4D97-AF65-F5344CB8AC3E}">
        <p14:creationId xmlns:p14="http://schemas.microsoft.com/office/powerpoint/2010/main" val="2813152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Metabolic Models / Dudi Deutscher</a:t>
            </a:r>
          </a:p>
        </p:txBody>
      </p:sp>
      <p:sp>
        <p:nvSpPr>
          <p:cNvPr id="6" name="Slide Number Placeholder 5"/>
          <p:cNvSpPr>
            <a:spLocks noGrp="1"/>
          </p:cNvSpPr>
          <p:nvPr>
            <p:ph type="sldNum" sz="quarter" idx="11"/>
          </p:nvPr>
        </p:nvSpPr>
        <p:spPr/>
        <p:txBody>
          <a:bodyPr/>
          <a:lstStyle>
            <a:lvl1pPr>
              <a:defRPr/>
            </a:lvl1pPr>
          </a:lstStyle>
          <a:p>
            <a:fld id="{E448927C-9357-564D-AF33-7A9D2CC76EDF}" type="slidenum">
              <a:rPr lang="ar-sa"/>
              <a:pPr/>
              <a:t>‹#›</a:t>
            </a:fld>
            <a:endParaRPr lang="en-US"/>
          </a:p>
        </p:txBody>
      </p:sp>
      <p:sp>
        <p:nvSpPr>
          <p:cNvPr id="7" name="Date Placeholder 6"/>
          <p:cNvSpPr>
            <a:spLocks noGrp="1"/>
          </p:cNvSpPr>
          <p:nvPr>
            <p:ph type="dt" sz="half" idx="12"/>
          </p:nvPr>
        </p:nvSpPr>
        <p:spPr/>
        <p:txBody>
          <a:bodyPr/>
          <a:lstStyle>
            <a:lvl1pPr>
              <a:defRPr/>
            </a:lvl1pPr>
          </a:lstStyle>
          <a:p>
            <a:r>
              <a:rPr lang="en-US"/>
              <a:t>November 26th, 2003</a:t>
            </a:r>
          </a:p>
        </p:txBody>
      </p:sp>
    </p:spTree>
    <p:extLst>
      <p:ext uri="{BB962C8B-B14F-4D97-AF65-F5344CB8AC3E}">
        <p14:creationId xmlns:p14="http://schemas.microsoft.com/office/powerpoint/2010/main" val="207603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Metabolic Models / Dudi Deutscher</a:t>
            </a:r>
          </a:p>
        </p:txBody>
      </p:sp>
      <p:sp>
        <p:nvSpPr>
          <p:cNvPr id="6" name="Slide Number Placeholder 5"/>
          <p:cNvSpPr>
            <a:spLocks noGrp="1"/>
          </p:cNvSpPr>
          <p:nvPr>
            <p:ph type="sldNum" sz="quarter" idx="11"/>
          </p:nvPr>
        </p:nvSpPr>
        <p:spPr/>
        <p:txBody>
          <a:bodyPr/>
          <a:lstStyle>
            <a:lvl1pPr>
              <a:defRPr/>
            </a:lvl1pPr>
          </a:lstStyle>
          <a:p>
            <a:fld id="{96DAF6CE-CF0F-C444-BFED-72F03DE83921}" type="slidenum">
              <a:rPr lang="ar-sa"/>
              <a:pPr/>
              <a:t>‹#›</a:t>
            </a:fld>
            <a:endParaRPr lang="en-US"/>
          </a:p>
        </p:txBody>
      </p:sp>
      <p:sp>
        <p:nvSpPr>
          <p:cNvPr id="7" name="Date Placeholder 6"/>
          <p:cNvSpPr>
            <a:spLocks noGrp="1"/>
          </p:cNvSpPr>
          <p:nvPr>
            <p:ph type="dt" sz="half" idx="12"/>
          </p:nvPr>
        </p:nvSpPr>
        <p:spPr/>
        <p:txBody>
          <a:bodyPr/>
          <a:lstStyle>
            <a:lvl1pPr>
              <a:defRPr/>
            </a:lvl1pPr>
          </a:lstStyle>
          <a:p>
            <a:r>
              <a:rPr lang="en-US"/>
              <a:t>November 26th, 2003</a:t>
            </a:r>
          </a:p>
        </p:txBody>
      </p:sp>
    </p:spTree>
    <p:extLst>
      <p:ext uri="{BB962C8B-B14F-4D97-AF65-F5344CB8AC3E}">
        <p14:creationId xmlns:p14="http://schemas.microsoft.com/office/powerpoint/2010/main" val="2365033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ctr">
              <a:defRPr sz="1200"/>
            </a:lvl1pPr>
          </a:lstStyle>
          <a:p>
            <a:r>
              <a:rPr lang="en-US"/>
              <a:t>Metabolic Models / Dudi Deutscher</a:t>
            </a:r>
          </a:p>
        </p:txBody>
      </p:sp>
      <p:sp>
        <p:nvSpPr>
          <p:cNvPr id="252931"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atin typeface="Arial Black" charset="0"/>
              </a:defRPr>
            </a:lvl1pPr>
          </a:lstStyle>
          <a:p>
            <a:fld id="{718B4643-5916-7044-ABE3-71DB3BF3F24A}" type="slidenum">
              <a:rPr lang="ar-sa"/>
              <a:pPr/>
              <a:t>‹#›</a:t>
            </a:fld>
            <a:endParaRPr lang="en-US"/>
          </a:p>
        </p:txBody>
      </p:sp>
      <p:sp>
        <p:nvSpPr>
          <p:cNvPr id="252942"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52943"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2944"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vl1pPr>
          </a:lstStyle>
          <a:p>
            <a:r>
              <a:rPr lang="en-US"/>
              <a:t>November 26th, 2003</a:t>
            </a: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hf hdr="0" ftr="0" dt="0"/>
  <p:txStyles>
    <p:titleStyle>
      <a:lvl1pPr algn="l" rtl="0" fontAlgn="base">
        <a:spcBef>
          <a:spcPct val="0"/>
        </a:spcBef>
        <a:spcAft>
          <a:spcPct val="0"/>
        </a:spcAft>
        <a:defRPr sz="44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charset="0"/>
          <a:ea typeface="ＭＳ Ｐゴシック" charset="0"/>
          <a:cs typeface="Arial" charset="0"/>
        </a:defRPr>
      </a:lvl2pPr>
      <a:lvl3pPr algn="l" rtl="0" fontAlgn="base">
        <a:spcBef>
          <a:spcPct val="0"/>
        </a:spcBef>
        <a:spcAft>
          <a:spcPct val="0"/>
        </a:spcAft>
        <a:defRPr sz="4400">
          <a:solidFill>
            <a:schemeClr val="tx1"/>
          </a:solidFill>
          <a:latin typeface="Arial" charset="0"/>
          <a:ea typeface="ＭＳ Ｐゴシック" charset="0"/>
          <a:cs typeface="Arial" charset="0"/>
        </a:defRPr>
      </a:lvl3pPr>
      <a:lvl4pPr algn="l" rtl="0" fontAlgn="base">
        <a:spcBef>
          <a:spcPct val="0"/>
        </a:spcBef>
        <a:spcAft>
          <a:spcPct val="0"/>
        </a:spcAft>
        <a:defRPr sz="4400">
          <a:solidFill>
            <a:schemeClr val="tx1"/>
          </a:solidFill>
          <a:latin typeface="Arial" charset="0"/>
          <a:ea typeface="ＭＳ Ｐゴシック" charset="0"/>
          <a:cs typeface="Arial" charset="0"/>
        </a:defRPr>
      </a:lvl4pPr>
      <a:lvl5pPr algn="l" rtl="0" fontAlgn="base">
        <a:spcBef>
          <a:spcPct val="0"/>
        </a:spcBef>
        <a:spcAft>
          <a:spcPct val="0"/>
        </a:spcAft>
        <a:defRPr sz="4400">
          <a:solidFill>
            <a:schemeClr val="tx1"/>
          </a:solidFill>
          <a:latin typeface="Arial" charset="0"/>
          <a:ea typeface="ＭＳ Ｐゴシック" charset="0"/>
          <a:cs typeface="Arial" charset="0"/>
        </a:defRPr>
      </a:lvl5pPr>
      <a:lvl6pPr marL="457200" algn="l" rtl="0" fontAlgn="base">
        <a:spcBef>
          <a:spcPct val="0"/>
        </a:spcBef>
        <a:spcAft>
          <a:spcPct val="0"/>
        </a:spcAft>
        <a:defRPr sz="4400">
          <a:solidFill>
            <a:schemeClr val="tx1"/>
          </a:solidFill>
          <a:latin typeface="Arial" charset="0"/>
          <a:ea typeface="ＭＳ Ｐゴシック" charset="0"/>
          <a:cs typeface="Arial" charset="0"/>
        </a:defRPr>
      </a:lvl6pPr>
      <a:lvl7pPr marL="914400" algn="l" rtl="0" fontAlgn="base">
        <a:spcBef>
          <a:spcPct val="0"/>
        </a:spcBef>
        <a:spcAft>
          <a:spcPct val="0"/>
        </a:spcAft>
        <a:defRPr sz="4400">
          <a:solidFill>
            <a:schemeClr val="tx1"/>
          </a:solidFill>
          <a:latin typeface="Arial" charset="0"/>
          <a:ea typeface="ＭＳ Ｐゴシック" charset="0"/>
          <a:cs typeface="Arial" charset="0"/>
        </a:defRPr>
      </a:lvl7pPr>
      <a:lvl8pPr marL="1371600" algn="l" rtl="0" fontAlgn="base">
        <a:spcBef>
          <a:spcPct val="0"/>
        </a:spcBef>
        <a:spcAft>
          <a:spcPct val="0"/>
        </a:spcAft>
        <a:defRPr sz="4400">
          <a:solidFill>
            <a:schemeClr val="tx1"/>
          </a:solidFill>
          <a:latin typeface="Arial" charset="0"/>
          <a:ea typeface="ＭＳ Ｐゴシック" charset="0"/>
          <a:cs typeface="Arial" charset="0"/>
        </a:defRPr>
      </a:lvl8pPr>
      <a:lvl9pPr marL="1828800" algn="l" rtl="0" fontAlgn="base">
        <a:spcBef>
          <a:spcPct val="0"/>
        </a:spcBef>
        <a:spcAft>
          <a:spcPct val="0"/>
        </a:spcAft>
        <a:defRPr sz="4400">
          <a:solidFill>
            <a:schemeClr val="tx1"/>
          </a:solidFill>
          <a:latin typeface="Arial" charset="0"/>
          <a:ea typeface="ＭＳ Ｐゴシック" charset="0"/>
          <a:cs typeface="Arial" charset="0"/>
        </a:defRPr>
      </a:lvl9pPr>
    </p:titleStyle>
    <p:bodyStyle>
      <a:lvl1pPr marL="342900" indent="-342900" algn="l" rtl="0" fontAlgn="base">
        <a:spcBef>
          <a:spcPct val="20000"/>
        </a:spcBef>
        <a:spcAft>
          <a:spcPct val="0"/>
        </a:spcAft>
        <a:buClr>
          <a:schemeClr val="bg2"/>
        </a:buClr>
        <a:buSzPct val="75000"/>
        <a:buFont typeface="Wingdings" charset="0"/>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charset="0"/>
        <a:buChar char="¨"/>
        <a:defRPr sz="2800">
          <a:solidFill>
            <a:schemeClr val="tx1"/>
          </a:solidFill>
          <a:latin typeface="+mn-lt"/>
          <a:ea typeface="Arial" charset="0"/>
          <a:cs typeface="+mn-cs"/>
        </a:defRPr>
      </a:lvl2pPr>
      <a:lvl3pPr marL="1143000" indent="-228600" algn="l" rtl="0" fontAlgn="base">
        <a:spcBef>
          <a:spcPct val="20000"/>
        </a:spcBef>
        <a:spcAft>
          <a:spcPct val="0"/>
        </a:spcAft>
        <a:buClr>
          <a:schemeClr val="bg2"/>
        </a:buClr>
        <a:buSzPct val="65000"/>
        <a:buFont typeface="Wingdings" charset="0"/>
        <a:buChar char="n"/>
        <a:defRPr sz="2400">
          <a:solidFill>
            <a:schemeClr val="tx1"/>
          </a:solidFill>
          <a:latin typeface="+mn-lt"/>
          <a:ea typeface="Arial" charset="0"/>
          <a:cs typeface="+mn-cs"/>
        </a:defRPr>
      </a:lvl3pPr>
      <a:lvl4pPr marL="1600200" indent="-228600" algn="l" rtl="0" fontAlgn="base">
        <a:spcBef>
          <a:spcPct val="20000"/>
        </a:spcBef>
        <a:spcAft>
          <a:spcPct val="0"/>
        </a:spcAft>
        <a:buClr>
          <a:schemeClr val="accent2"/>
        </a:buClr>
        <a:buSzPct val="70000"/>
        <a:buFont typeface="Wingdings" charset="0"/>
        <a:buChar char="¨"/>
        <a:defRPr sz="2000">
          <a:solidFill>
            <a:schemeClr val="tx1"/>
          </a:solidFill>
          <a:latin typeface="+mn-lt"/>
          <a:ea typeface="Arial" charset="0"/>
          <a:cs typeface="+mn-cs"/>
        </a:defRPr>
      </a:lvl4pPr>
      <a:lvl5pPr marL="2057400" indent="-228600" algn="l" rtl="0" fontAlgn="base">
        <a:spcBef>
          <a:spcPct val="20000"/>
        </a:spcBef>
        <a:spcAft>
          <a:spcPct val="0"/>
        </a:spcAft>
        <a:buClr>
          <a:schemeClr val="bg2"/>
        </a:buClr>
        <a:buFont typeface="Wingdings" charset="0"/>
        <a:buChar char="§"/>
        <a:defRPr sz="2000">
          <a:solidFill>
            <a:schemeClr val="tx1"/>
          </a:solidFill>
          <a:latin typeface="+mn-lt"/>
          <a:ea typeface="Arial" charset="0"/>
          <a:cs typeface="+mn-cs"/>
        </a:defRPr>
      </a:lvl5pPr>
      <a:lvl6pPr marL="2514600" indent="-228600" algn="l" rtl="0" fontAlgn="base">
        <a:spcBef>
          <a:spcPct val="20000"/>
        </a:spcBef>
        <a:spcAft>
          <a:spcPct val="0"/>
        </a:spcAft>
        <a:buClr>
          <a:schemeClr val="bg2"/>
        </a:buClr>
        <a:buFont typeface="Wingdings" charset="0"/>
        <a:buChar char="§"/>
        <a:defRPr sz="2000">
          <a:solidFill>
            <a:schemeClr val="tx1"/>
          </a:solidFill>
          <a:latin typeface="+mn-lt"/>
          <a:ea typeface="Arial" charset="0"/>
          <a:cs typeface="+mn-cs"/>
        </a:defRPr>
      </a:lvl6pPr>
      <a:lvl7pPr marL="2971800" indent="-228600" algn="l" rtl="0" fontAlgn="base">
        <a:spcBef>
          <a:spcPct val="20000"/>
        </a:spcBef>
        <a:spcAft>
          <a:spcPct val="0"/>
        </a:spcAft>
        <a:buClr>
          <a:schemeClr val="bg2"/>
        </a:buClr>
        <a:buFont typeface="Wingdings" charset="0"/>
        <a:buChar char="§"/>
        <a:defRPr sz="2000">
          <a:solidFill>
            <a:schemeClr val="tx1"/>
          </a:solidFill>
          <a:latin typeface="+mn-lt"/>
          <a:ea typeface="Arial" charset="0"/>
          <a:cs typeface="+mn-cs"/>
        </a:defRPr>
      </a:lvl7pPr>
      <a:lvl8pPr marL="3429000" indent="-228600" algn="l" rtl="0" fontAlgn="base">
        <a:spcBef>
          <a:spcPct val="20000"/>
        </a:spcBef>
        <a:spcAft>
          <a:spcPct val="0"/>
        </a:spcAft>
        <a:buClr>
          <a:schemeClr val="bg2"/>
        </a:buClr>
        <a:buFont typeface="Wingdings" charset="0"/>
        <a:buChar char="§"/>
        <a:defRPr sz="2000">
          <a:solidFill>
            <a:schemeClr val="tx1"/>
          </a:solidFill>
          <a:latin typeface="+mn-lt"/>
          <a:ea typeface="Arial" charset="0"/>
          <a:cs typeface="+mn-cs"/>
        </a:defRPr>
      </a:lvl8pPr>
      <a:lvl9pPr marL="3886200" indent="-228600" algn="l" rtl="0" fontAlgn="base">
        <a:spcBef>
          <a:spcPct val="20000"/>
        </a:spcBef>
        <a:spcAft>
          <a:spcPct val="0"/>
        </a:spcAft>
        <a:buClr>
          <a:schemeClr val="bg2"/>
        </a:buClr>
        <a:buFont typeface="Wingdings" charset="0"/>
        <a:buChar char="§"/>
        <a:defRPr sz="20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6.wmf"/><Relationship Id="rId5" Type="http://schemas.openxmlformats.org/officeDocument/2006/relationships/image" Target="../media/image17.png"/><Relationship Id="rId1" Type="http://schemas.openxmlformats.org/officeDocument/2006/relationships/vmlDrawing" Target="../drawings/vmlDrawing1.vml"/><Relationship Id="rId2"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18.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vmh.uni.lu/"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46038" y="1341438"/>
            <a:ext cx="9190038" cy="1470025"/>
          </a:xfrm>
          <a:ln/>
          <a:extLst>
            <a:ext uri="{91240B29-F687-4f45-9708-019B960494DF}">
              <a14:hiddenLine xmlns:a14="http://schemas.microsoft.com/office/drawing/2010/main" w="9525">
                <a:solidFill>
                  <a:srgbClr val="FF3300"/>
                </a:solidFill>
                <a:miter lim="800000"/>
                <a:headEnd/>
                <a:tailEnd/>
              </a14:hiddenLine>
            </a:ext>
          </a:extLst>
        </p:spPr>
        <p:txBody>
          <a:bodyPr/>
          <a:lstStyle/>
          <a:p>
            <a:pPr algn="ctr"/>
            <a:r>
              <a:rPr lang="en-US" sz="3600" b="1" dirty="0" smtClean="0">
                <a:solidFill>
                  <a:schemeClr val="tx1"/>
                </a:solidFill>
              </a:rPr>
              <a:t>Predicting Synthetic Lethality</a:t>
            </a:r>
            <a:br>
              <a:rPr lang="en-US" sz="3600" b="1" dirty="0" smtClean="0">
                <a:solidFill>
                  <a:schemeClr val="tx1"/>
                </a:solidFill>
              </a:rPr>
            </a:br>
            <a:r>
              <a:rPr lang="en-US" sz="3600" b="1" dirty="0" smtClean="0">
                <a:solidFill>
                  <a:schemeClr val="tx1"/>
                </a:solidFill>
              </a:rPr>
              <a:t>in Cancer via Metabolic Networks</a:t>
            </a:r>
            <a:endParaRPr lang="en-US" sz="3600" b="1" dirty="0"/>
          </a:p>
        </p:txBody>
      </p:sp>
      <p:sp>
        <p:nvSpPr>
          <p:cNvPr id="4102" name="Rectangle 6"/>
          <p:cNvSpPr>
            <a:spLocks noChangeArrowheads="1"/>
          </p:cNvSpPr>
          <p:nvPr/>
        </p:nvSpPr>
        <p:spPr bwMode="auto">
          <a:xfrm>
            <a:off x="395288" y="4365625"/>
            <a:ext cx="8458200" cy="2079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r>
              <a:rPr lang="en-US" dirty="0" smtClean="0"/>
              <a:t>Joo Sang Lee</a:t>
            </a:r>
            <a:endParaRPr lang="en-US" dirty="0"/>
          </a:p>
          <a:p>
            <a:pPr algn="ctr">
              <a:spcBef>
                <a:spcPct val="50000"/>
              </a:spcBef>
            </a:pPr>
            <a:r>
              <a:rPr lang="en-US" sz="1800" dirty="0" smtClean="0"/>
              <a:t>Center for Bioinformatics and Computational Biology, University of Maryland</a:t>
            </a:r>
            <a:endParaRPr lang="en-US" sz="1800" dirty="0"/>
          </a:p>
          <a:p>
            <a:pPr algn="ctr">
              <a:spcBef>
                <a:spcPct val="50000"/>
              </a:spcBef>
            </a:pPr>
            <a:endParaRPr lang="en-US" sz="1400" dirty="0"/>
          </a:p>
          <a:p>
            <a:pPr algn="ctr">
              <a:spcBef>
                <a:spcPct val="50000"/>
              </a:spcBef>
            </a:pPr>
            <a:r>
              <a:rPr lang="en-US" sz="2000" dirty="0" smtClean="0"/>
              <a:t>ISCB DC RSG Summer 2016 Workshop</a:t>
            </a:r>
          </a:p>
          <a:p>
            <a:pPr algn="ctr">
              <a:spcBef>
                <a:spcPct val="50000"/>
              </a:spcBef>
            </a:pPr>
            <a:r>
              <a:rPr lang="en-US" sz="1600" dirty="0" smtClean="0"/>
              <a:t>June 15, 2016</a:t>
            </a:r>
            <a:endParaRPr lang="en-US" sz="1600"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333375"/>
            <a:ext cx="8229600" cy="935385"/>
          </a:xfrm>
        </p:spPr>
        <p:txBody>
          <a:bodyPr/>
          <a:lstStyle/>
          <a:p>
            <a:r>
              <a:rPr lang="en-US" dirty="0"/>
              <a:t>G</a:t>
            </a:r>
            <a:r>
              <a:rPr lang="en-US" dirty="0" smtClean="0"/>
              <a:t>lycolysis</a:t>
            </a:r>
            <a:endParaRPr lang="en-US" dirty="0"/>
          </a:p>
        </p:txBody>
      </p:sp>
      <p:sp>
        <p:nvSpPr>
          <p:cNvPr id="17412" name="Text Box 5"/>
          <p:cNvSpPr txBox="1">
            <a:spLocks noChangeArrowheads="1"/>
          </p:cNvSpPr>
          <p:nvPr/>
        </p:nvSpPr>
        <p:spPr bwMode="auto">
          <a:xfrm>
            <a:off x="760413" y="4173538"/>
            <a:ext cx="27432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sz="5400">
                <a:solidFill>
                  <a:schemeClr val="accent2"/>
                </a:solidFill>
                <a:latin typeface="Comic Sans MS" charset="0"/>
                <a:ea typeface="ＭＳ Ｐゴシック" charset="0"/>
              </a:defRPr>
            </a:lvl1pPr>
            <a:lvl2pPr marL="742950" indent="-285750">
              <a:defRPr sz="5400">
                <a:solidFill>
                  <a:schemeClr val="accent2"/>
                </a:solidFill>
                <a:latin typeface="Comic Sans MS" charset="0"/>
                <a:ea typeface="ＭＳ Ｐゴシック" charset="0"/>
              </a:defRPr>
            </a:lvl2pPr>
            <a:lvl3pPr marL="1143000" indent="-228600">
              <a:defRPr sz="5400">
                <a:solidFill>
                  <a:schemeClr val="accent2"/>
                </a:solidFill>
                <a:latin typeface="Comic Sans MS" charset="0"/>
                <a:ea typeface="ＭＳ Ｐゴシック" charset="0"/>
              </a:defRPr>
            </a:lvl3pPr>
            <a:lvl4pPr marL="1600200" indent="-228600">
              <a:defRPr sz="5400">
                <a:solidFill>
                  <a:schemeClr val="accent2"/>
                </a:solidFill>
                <a:latin typeface="Comic Sans MS" charset="0"/>
                <a:ea typeface="ＭＳ Ｐゴシック" charset="0"/>
              </a:defRPr>
            </a:lvl4pPr>
            <a:lvl5pPr marL="2057400" indent="-228600">
              <a:defRPr sz="5400">
                <a:solidFill>
                  <a:schemeClr val="accent2"/>
                </a:solidFill>
                <a:latin typeface="Comic Sans MS" charset="0"/>
                <a:ea typeface="ＭＳ Ｐゴシック" charset="0"/>
              </a:defRPr>
            </a:lvl5pPr>
            <a:lvl6pPr marL="2514600" indent="-228600" algn="ctr" eaLnBrk="0" fontAlgn="base" hangingPunct="0">
              <a:spcBef>
                <a:spcPct val="20000"/>
              </a:spcBef>
              <a:spcAft>
                <a:spcPct val="0"/>
              </a:spcAft>
              <a:defRPr sz="5400">
                <a:solidFill>
                  <a:schemeClr val="accent2"/>
                </a:solidFill>
                <a:latin typeface="Comic Sans MS" charset="0"/>
                <a:ea typeface="ＭＳ Ｐゴシック" charset="0"/>
              </a:defRPr>
            </a:lvl6pPr>
            <a:lvl7pPr marL="2971800" indent="-228600" algn="ctr" eaLnBrk="0" fontAlgn="base" hangingPunct="0">
              <a:spcBef>
                <a:spcPct val="20000"/>
              </a:spcBef>
              <a:spcAft>
                <a:spcPct val="0"/>
              </a:spcAft>
              <a:defRPr sz="5400">
                <a:solidFill>
                  <a:schemeClr val="accent2"/>
                </a:solidFill>
                <a:latin typeface="Comic Sans MS" charset="0"/>
                <a:ea typeface="ＭＳ Ｐゴシック" charset="0"/>
              </a:defRPr>
            </a:lvl7pPr>
            <a:lvl8pPr marL="3429000" indent="-228600" algn="ctr" eaLnBrk="0" fontAlgn="base" hangingPunct="0">
              <a:spcBef>
                <a:spcPct val="20000"/>
              </a:spcBef>
              <a:spcAft>
                <a:spcPct val="0"/>
              </a:spcAft>
              <a:defRPr sz="5400">
                <a:solidFill>
                  <a:schemeClr val="accent2"/>
                </a:solidFill>
                <a:latin typeface="Comic Sans MS" charset="0"/>
                <a:ea typeface="ＭＳ Ｐゴシック" charset="0"/>
              </a:defRPr>
            </a:lvl8pPr>
            <a:lvl9pPr marL="3886200" indent="-228600" algn="ctr" eaLnBrk="0" fontAlgn="base" hangingPunct="0">
              <a:spcBef>
                <a:spcPct val="20000"/>
              </a:spcBef>
              <a:spcAft>
                <a:spcPct val="0"/>
              </a:spcAft>
              <a:defRPr sz="5400">
                <a:solidFill>
                  <a:schemeClr val="accent2"/>
                </a:solidFill>
                <a:latin typeface="Comic Sans MS" charset="0"/>
                <a:ea typeface="ＭＳ Ｐゴシック" charset="0"/>
              </a:defRPr>
            </a:lvl9pPr>
          </a:lstStyle>
          <a:p>
            <a:pPr algn="l" eaLnBrk="1" hangingPunct="1">
              <a:spcBef>
                <a:spcPct val="50000"/>
              </a:spcBef>
            </a:pPr>
            <a:endParaRPr lang="en-US" sz="1800">
              <a:solidFill>
                <a:schemeClr val="tx1">
                  <a:lumMod val="75000"/>
                  <a:lumOff val="25000"/>
                </a:schemeClr>
              </a:solidFill>
              <a:latin typeface="Arial" charset="0"/>
              <a:cs typeface="Arial"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1340768"/>
            <a:ext cx="4139684" cy="5118155"/>
          </a:xfrm>
          <a:prstGeom prst="rect">
            <a:avLst/>
          </a:prstGeom>
        </p:spPr>
      </p:pic>
      <p:sp>
        <p:nvSpPr>
          <p:cNvPr id="5" name="Oval 4"/>
          <p:cNvSpPr/>
          <p:nvPr/>
        </p:nvSpPr>
        <p:spPr>
          <a:xfrm>
            <a:off x="4716016" y="1556792"/>
            <a:ext cx="504056" cy="504056"/>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cxnSp>
        <p:nvCxnSpPr>
          <p:cNvPr id="6" name="Straight Arrow Connector 5"/>
          <p:cNvCxnSpPr/>
          <p:nvPr/>
        </p:nvCxnSpPr>
        <p:spPr>
          <a:xfrm flipH="1" flipV="1">
            <a:off x="5255352" y="1828627"/>
            <a:ext cx="1980944" cy="59226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7087936" y="2420888"/>
            <a:ext cx="1781112" cy="461665"/>
          </a:xfrm>
          <a:prstGeom prst="rect">
            <a:avLst/>
          </a:prstGeom>
          <a:noFill/>
        </p:spPr>
        <p:txBody>
          <a:bodyPr wrap="square" rtlCol="0">
            <a:spAutoFit/>
          </a:bodyPr>
          <a:lstStyle/>
          <a:p>
            <a:r>
              <a:rPr lang="en-US" dirty="0" smtClean="0">
                <a:solidFill>
                  <a:srgbClr val="FF0000"/>
                </a:solidFill>
              </a:rPr>
              <a:t>metabolites</a:t>
            </a:r>
            <a:endParaRPr lang="en-US" dirty="0">
              <a:solidFill>
                <a:srgbClr val="FF0000"/>
              </a:solidFill>
            </a:endParaRPr>
          </a:p>
        </p:txBody>
      </p:sp>
      <p:sp>
        <p:nvSpPr>
          <p:cNvPr id="12" name="Oval 11"/>
          <p:cNvSpPr/>
          <p:nvPr/>
        </p:nvSpPr>
        <p:spPr>
          <a:xfrm>
            <a:off x="4860032" y="2708920"/>
            <a:ext cx="504056" cy="504056"/>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cxnSp>
        <p:nvCxnSpPr>
          <p:cNvPr id="13" name="Straight Arrow Connector 12"/>
          <p:cNvCxnSpPr/>
          <p:nvPr/>
        </p:nvCxnSpPr>
        <p:spPr>
          <a:xfrm flipH="1" flipV="1">
            <a:off x="5364088" y="3068960"/>
            <a:ext cx="1980944" cy="59226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087936" y="3645024"/>
            <a:ext cx="1781112" cy="461665"/>
          </a:xfrm>
          <a:prstGeom prst="rect">
            <a:avLst/>
          </a:prstGeom>
          <a:noFill/>
        </p:spPr>
        <p:txBody>
          <a:bodyPr wrap="square" rtlCol="0">
            <a:spAutoFit/>
          </a:bodyPr>
          <a:lstStyle/>
          <a:p>
            <a:r>
              <a:rPr lang="en-US" dirty="0" smtClean="0">
                <a:solidFill>
                  <a:srgbClr val="FF0000"/>
                </a:solidFill>
              </a:rPr>
              <a:t>reactions</a:t>
            </a:r>
            <a:endParaRPr lang="en-US" dirty="0">
              <a:solidFill>
                <a:srgbClr val="FF0000"/>
              </a:solidFill>
            </a:endParaRPr>
          </a:p>
        </p:txBody>
      </p:sp>
    </p:spTree>
    <p:extLst>
      <p:ext uri="{BB962C8B-B14F-4D97-AF65-F5344CB8AC3E}">
        <p14:creationId xmlns:p14="http://schemas.microsoft.com/office/powerpoint/2010/main" val="4219122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2" name="Group 4"/>
          <p:cNvGrpSpPr>
            <a:grpSpLocks/>
          </p:cNvGrpSpPr>
          <p:nvPr/>
        </p:nvGrpSpPr>
        <p:grpSpPr bwMode="auto">
          <a:xfrm>
            <a:off x="4716016" y="1556792"/>
            <a:ext cx="4135438" cy="4706938"/>
            <a:chOff x="820" y="1115"/>
            <a:chExt cx="2605" cy="2965"/>
          </a:xfrm>
        </p:grpSpPr>
        <p:grpSp>
          <p:nvGrpSpPr>
            <p:cNvPr id="48133" name="Group 5"/>
            <p:cNvGrpSpPr>
              <a:grpSpLocks/>
            </p:cNvGrpSpPr>
            <p:nvPr/>
          </p:nvGrpSpPr>
          <p:grpSpPr bwMode="auto">
            <a:xfrm>
              <a:off x="820" y="1115"/>
              <a:ext cx="2605" cy="2965"/>
              <a:chOff x="820" y="1115"/>
              <a:chExt cx="2605" cy="2965"/>
            </a:xfrm>
          </p:grpSpPr>
          <p:pic>
            <p:nvPicPr>
              <p:cNvPr id="4816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 y="1115"/>
                <a:ext cx="2394" cy="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69" name="Text Box 7"/>
              <p:cNvSpPr txBox="1">
                <a:spLocks noChangeArrowheads="1"/>
              </p:cNvSpPr>
              <p:nvPr/>
            </p:nvSpPr>
            <p:spPr bwMode="auto">
              <a:xfrm>
                <a:off x="820" y="1779"/>
                <a:ext cx="6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lvl1pPr eaLnBrk="0" hangingPunct="0">
                  <a:defRPr sz="1400">
                    <a:solidFill>
                      <a:schemeClr val="bg1"/>
                    </a:solidFill>
                    <a:latin typeface="Arial" charset="0"/>
                    <a:ea typeface="ＭＳ Ｐゴシック" charset="0"/>
                    <a:cs typeface="ＭＳ Ｐゴシック" charset="0"/>
                  </a:defRPr>
                </a:lvl1pPr>
                <a:lvl2pPr marL="37931725" indent="-37474525" eaLnBrk="0" hangingPunct="0">
                  <a:defRPr sz="1400">
                    <a:solidFill>
                      <a:schemeClr val="bg1"/>
                    </a:solidFill>
                    <a:latin typeface="Arial" charset="0"/>
                    <a:ea typeface="ＭＳ Ｐゴシック" charset="0"/>
                  </a:defRPr>
                </a:lvl2pPr>
                <a:lvl3pPr eaLnBrk="0" hangingPunct="0">
                  <a:defRPr sz="1400">
                    <a:solidFill>
                      <a:schemeClr val="bg1"/>
                    </a:solidFill>
                    <a:latin typeface="Arial" charset="0"/>
                    <a:ea typeface="ＭＳ Ｐゴシック" charset="0"/>
                  </a:defRPr>
                </a:lvl3pPr>
                <a:lvl4pPr eaLnBrk="0" hangingPunct="0">
                  <a:defRPr sz="1400">
                    <a:solidFill>
                      <a:schemeClr val="bg1"/>
                    </a:solidFill>
                    <a:latin typeface="Arial" charset="0"/>
                    <a:ea typeface="ＭＳ Ｐゴシック" charset="0"/>
                  </a:defRPr>
                </a:lvl4pPr>
                <a:lvl5pPr eaLnBrk="0" hangingPunct="0">
                  <a:defRPr sz="1400">
                    <a:solidFill>
                      <a:schemeClr val="bg1"/>
                    </a:solidFill>
                    <a:latin typeface="Arial" charset="0"/>
                    <a:ea typeface="ＭＳ Ｐゴシック" charset="0"/>
                  </a:defRPr>
                </a:lvl5pPr>
                <a:lvl6pPr marL="457200" eaLnBrk="0" fontAlgn="base" hangingPunct="0">
                  <a:spcBef>
                    <a:spcPct val="0"/>
                  </a:spcBef>
                  <a:spcAft>
                    <a:spcPct val="0"/>
                  </a:spcAft>
                  <a:defRPr sz="1400">
                    <a:solidFill>
                      <a:schemeClr val="bg1"/>
                    </a:solidFill>
                    <a:latin typeface="Arial" charset="0"/>
                    <a:ea typeface="ＭＳ Ｐゴシック" charset="0"/>
                  </a:defRPr>
                </a:lvl6pPr>
                <a:lvl7pPr marL="914400" eaLnBrk="0" fontAlgn="base" hangingPunct="0">
                  <a:spcBef>
                    <a:spcPct val="0"/>
                  </a:spcBef>
                  <a:spcAft>
                    <a:spcPct val="0"/>
                  </a:spcAft>
                  <a:defRPr sz="1400">
                    <a:solidFill>
                      <a:schemeClr val="bg1"/>
                    </a:solidFill>
                    <a:latin typeface="Arial" charset="0"/>
                    <a:ea typeface="ＭＳ Ｐゴシック" charset="0"/>
                  </a:defRPr>
                </a:lvl7pPr>
                <a:lvl8pPr marL="1371600" eaLnBrk="0" fontAlgn="base" hangingPunct="0">
                  <a:spcBef>
                    <a:spcPct val="0"/>
                  </a:spcBef>
                  <a:spcAft>
                    <a:spcPct val="0"/>
                  </a:spcAft>
                  <a:defRPr sz="1400">
                    <a:solidFill>
                      <a:schemeClr val="bg1"/>
                    </a:solidFill>
                    <a:latin typeface="Arial" charset="0"/>
                    <a:ea typeface="ＭＳ Ｐゴシック" charset="0"/>
                  </a:defRPr>
                </a:lvl8pPr>
                <a:lvl9pPr marL="1828800" eaLnBrk="0" fontAlgn="base" hangingPunct="0">
                  <a:spcBef>
                    <a:spcPct val="0"/>
                  </a:spcBef>
                  <a:spcAft>
                    <a:spcPct val="0"/>
                  </a:spcAft>
                  <a:defRPr sz="1400">
                    <a:solidFill>
                      <a:schemeClr val="bg1"/>
                    </a:solidFill>
                    <a:latin typeface="Arial" charset="0"/>
                    <a:ea typeface="ＭＳ Ｐゴシック" charset="0"/>
                  </a:defRPr>
                </a:lvl9pPr>
              </a:lstStyle>
              <a:p>
                <a:r>
                  <a:rPr kumimoji="1" lang="en-US" b="1">
                    <a:solidFill>
                      <a:schemeClr val="tx1"/>
                    </a:solidFill>
                  </a:rPr>
                  <a:t>Substrates</a:t>
                </a:r>
                <a:endParaRPr kumimoji="1" lang="en-US">
                  <a:solidFill>
                    <a:schemeClr val="tx1"/>
                  </a:solidFill>
                </a:endParaRPr>
              </a:p>
            </p:txBody>
          </p:sp>
          <p:sp>
            <p:nvSpPr>
              <p:cNvPr id="48170" name="Text Box 8"/>
              <p:cNvSpPr txBox="1">
                <a:spLocks noChangeArrowheads="1"/>
              </p:cNvSpPr>
              <p:nvPr/>
            </p:nvSpPr>
            <p:spPr bwMode="auto">
              <a:xfrm>
                <a:off x="2044" y="3888"/>
                <a:ext cx="60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lvl1pPr eaLnBrk="0" hangingPunct="0">
                  <a:defRPr sz="1400">
                    <a:solidFill>
                      <a:schemeClr val="bg1"/>
                    </a:solidFill>
                    <a:latin typeface="Arial" charset="0"/>
                    <a:ea typeface="ＭＳ Ｐゴシック" charset="0"/>
                    <a:cs typeface="ＭＳ Ｐゴシック" charset="0"/>
                  </a:defRPr>
                </a:lvl1pPr>
                <a:lvl2pPr marL="37931725" indent="-37474525" eaLnBrk="0" hangingPunct="0">
                  <a:defRPr sz="1400">
                    <a:solidFill>
                      <a:schemeClr val="bg1"/>
                    </a:solidFill>
                    <a:latin typeface="Arial" charset="0"/>
                    <a:ea typeface="ＭＳ Ｐゴシック" charset="0"/>
                  </a:defRPr>
                </a:lvl2pPr>
                <a:lvl3pPr eaLnBrk="0" hangingPunct="0">
                  <a:defRPr sz="1400">
                    <a:solidFill>
                      <a:schemeClr val="bg1"/>
                    </a:solidFill>
                    <a:latin typeface="Arial" charset="0"/>
                    <a:ea typeface="ＭＳ Ｐゴシック" charset="0"/>
                  </a:defRPr>
                </a:lvl3pPr>
                <a:lvl4pPr eaLnBrk="0" hangingPunct="0">
                  <a:defRPr sz="1400">
                    <a:solidFill>
                      <a:schemeClr val="bg1"/>
                    </a:solidFill>
                    <a:latin typeface="Arial" charset="0"/>
                    <a:ea typeface="ＭＳ Ｐゴシック" charset="0"/>
                  </a:defRPr>
                </a:lvl4pPr>
                <a:lvl5pPr eaLnBrk="0" hangingPunct="0">
                  <a:defRPr sz="1400">
                    <a:solidFill>
                      <a:schemeClr val="bg1"/>
                    </a:solidFill>
                    <a:latin typeface="Arial" charset="0"/>
                    <a:ea typeface="ＭＳ Ｐゴシック" charset="0"/>
                  </a:defRPr>
                </a:lvl5pPr>
                <a:lvl6pPr marL="457200" eaLnBrk="0" fontAlgn="base" hangingPunct="0">
                  <a:spcBef>
                    <a:spcPct val="0"/>
                  </a:spcBef>
                  <a:spcAft>
                    <a:spcPct val="0"/>
                  </a:spcAft>
                  <a:defRPr sz="1400">
                    <a:solidFill>
                      <a:schemeClr val="bg1"/>
                    </a:solidFill>
                    <a:latin typeface="Arial" charset="0"/>
                    <a:ea typeface="ＭＳ Ｐゴシック" charset="0"/>
                  </a:defRPr>
                </a:lvl6pPr>
                <a:lvl7pPr marL="914400" eaLnBrk="0" fontAlgn="base" hangingPunct="0">
                  <a:spcBef>
                    <a:spcPct val="0"/>
                  </a:spcBef>
                  <a:spcAft>
                    <a:spcPct val="0"/>
                  </a:spcAft>
                  <a:defRPr sz="1400">
                    <a:solidFill>
                      <a:schemeClr val="bg1"/>
                    </a:solidFill>
                    <a:latin typeface="Arial" charset="0"/>
                    <a:ea typeface="ＭＳ Ｐゴシック" charset="0"/>
                  </a:defRPr>
                </a:lvl7pPr>
                <a:lvl8pPr marL="1371600" eaLnBrk="0" fontAlgn="base" hangingPunct="0">
                  <a:spcBef>
                    <a:spcPct val="0"/>
                  </a:spcBef>
                  <a:spcAft>
                    <a:spcPct val="0"/>
                  </a:spcAft>
                  <a:defRPr sz="1400">
                    <a:solidFill>
                      <a:schemeClr val="bg1"/>
                    </a:solidFill>
                    <a:latin typeface="Arial" charset="0"/>
                    <a:ea typeface="ＭＳ Ｐゴシック" charset="0"/>
                  </a:defRPr>
                </a:lvl8pPr>
                <a:lvl9pPr marL="1828800" eaLnBrk="0" fontAlgn="base" hangingPunct="0">
                  <a:spcBef>
                    <a:spcPct val="0"/>
                  </a:spcBef>
                  <a:spcAft>
                    <a:spcPct val="0"/>
                  </a:spcAft>
                  <a:defRPr sz="1400">
                    <a:solidFill>
                      <a:schemeClr val="bg1"/>
                    </a:solidFill>
                    <a:latin typeface="Arial" charset="0"/>
                    <a:ea typeface="ＭＳ Ｐゴシック" charset="0"/>
                  </a:defRPr>
                </a:lvl9pPr>
              </a:lstStyle>
              <a:p>
                <a:r>
                  <a:rPr kumimoji="1" lang="en-US" b="1">
                    <a:solidFill>
                      <a:schemeClr val="tx1"/>
                    </a:solidFill>
                  </a:rPr>
                  <a:t>Products</a:t>
                </a:r>
                <a:endParaRPr kumimoji="1" lang="en-US">
                  <a:solidFill>
                    <a:schemeClr val="tx1"/>
                  </a:solidFill>
                </a:endParaRPr>
              </a:p>
            </p:txBody>
          </p:sp>
          <p:sp>
            <p:nvSpPr>
              <p:cNvPr id="48171" name="Text Box 9"/>
              <p:cNvSpPr txBox="1">
                <a:spLocks noChangeArrowheads="1"/>
              </p:cNvSpPr>
              <p:nvPr/>
            </p:nvSpPr>
            <p:spPr bwMode="auto">
              <a:xfrm>
                <a:off x="1325" y="2933"/>
                <a:ext cx="53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lvl1pPr eaLnBrk="0" hangingPunct="0">
                  <a:defRPr sz="1400">
                    <a:solidFill>
                      <a:schemeClr val="bg1"/>
                    </a:solidFill>
                    <a:latin typeface="Arial" charset="0"/>
                    <a:ea typeface="ＭＳ Ｐゴシック" charset="0"/>
                    <a:cs typeface="ＭＳ Ｐゴシック" charset="0"/>
                  </a:defRPr>
                </a:lvl1pPr>
                <a:lvl2pPr marL="37931725" indent="-37474525" eaLnBrk="0" hangingPunct="0">
                  <a:defRPr sz="1400">
                    <a:solidFill>
                      <a:schemeClr val="bg1"/>
                    </a:solidFill>
                    <a:latin typeface="Arial" charset="0"/>
                    <a:ea typeface="ＭＳ Ｐゴシック" charset="0"/>
                  </a:defRPr>
                </a:lvl2pPr>
                <a:lvl3pPr eaLnBrk="0" hangingPunct="0">
                  <a:defRPr sz="1400">
                    <a:solidFill>
                      <a:schemeClr val="bg1"/>
                    </a:solidFill>
                    <a:latin typeface="Arial" charset="0"/>
                    <a:ea typeface="ＭＳ Ｐゴシック" charset="0"/>
                  </a:defRPr>
                </a:lvl3pPr>
                <a:lvl4pPr eaLnBrk="0" hangingPunct="0">
                  <a:defRPr sz="1400">
                    <a:solidFill>
                      <a:schemeClr val="bg1"/>
                    </a:solidFill>
                    <a:latin typeface="Arial" charset="0"/>
                    <a:ea typeface="ＭＳ Ｐゴシック" charset="0"/>
                  </a:defRPr>
                </a:lvl4pPr>
                <a:lvl5pPr eaLnBrk="0" hangingPunct="0">
                  <a:defRPr sz="1400">
                    <a:solidFill>
                      <a:schemeClr val="bg1"/>
                    </a:solidFill>
                    <a:latin typeface="Arial" charset="0"/>
                    <a:ea typeface="ＭＳ Ｐゴシック" charset="0"/>
                  </a:defRPr>
                </a:lvl5pPr>
                <a:lvl6pPr marL="457200" eaLnBrk="0" fontAlgn="base" hangingPunct="0">
                  <a:spcBef>
                    <a:spcPct val="0"/>
                  </a:spcBef>
                  <a:spcAft>
                    <a:spcPct val="0"/>
                  </a:spcAft>
                  <a:defRPr sz="1400">
                    <a:solidFill>
                      <a:schemeClr val="bg1"/>
                    </a:solidFill>
                    <a:latin typeface="Arial" charset="0"/>
                    <a:ea typeface="ＭＳ Ｐゴシック" charset="0"/>
                  </a:defRPr>
                </a:lvl6pPr>
                <a:lvl7pPr marL="914400" eaLnBrk="0" fontAlgn="base" hangingPunct="0">
                  <a:spcBef>
                    <a:spcPct val="0"/>
                  </a:spcBef>
                  <a:spcAft>
                    <a:spcPct val="0"/>
                  </a:spcAft>
                  <a:defRPr sz="1400">
                    <a:solidFill>
                      <a:schemeClr val="bg1"/>
                    </a:solidFill>
                    <a:latin typeface="Arial" charset="0"/>
                    <a:ea typeface="ＭＳ Ｐゴシック" charset="0"/>
                  </a:defRPr>
                </a:lvl7pPr>
                <a:lvl8pPr marL="1371600" eaLnBrk="0" fontAlgn="base" hangingPunct="0">
                  <a:spcBef>
                    <a:spcPct val="0"/>
                  </a:spcBef>
                  <a:spcAft>
                    <a:spcPct val="0"/>
                  </a:spcAft>
                  <a:defRPr sz="1400">
                    <a:solidFill>
                      <a:schemeClr val="bg1"/>
                    </a:solidFill>
                    <a:latin typeface="Arial" charset="0"/>
                    <a:ea typeface="ＭＳ Ｐゴシック" charset="0"/>
                  </a:defRPr>
                </a:lvl8pPr>
                <a:lvl9pPr marL="1828800" eaLnBrk="0" fontAlgn="base" hangingPunct="0">
                  <a:spcBef>
                    <a:spcPct val="0"/>
                  </a:spcBef>
                  <a:spcAft>
                    <a:spcPct val="0"/>
                  </a:spcAft>
                  <a:defRPr sz="1400">
                    <a:solidFill>
                      <a:schemeClr val="bg1"/>
                    </a:solidFill>
                    <a:latin typeface="Arial" charset="0"/>
                    <a:ea typeface="ＭＳ Ｐゴシック" charset="0"/>
                  </a:defRPr>
                </a:lvl9pPr>
              </a:lstStyle>
              <a:p>
                <a:r>
                  <a:rPr kumimoji="1" lang="en-US" b="1">
                    <a:solidFill>
                      <a:schemeClr val="tx1"/>
                    </a:solidFill>
                  </a:rPr>
                  <a:t>Enzyme</a:t>
                </a:r>
                <a:endParaRPr kumimoji="1" lang="en-US">
                  <a:solidFill>
                    <a:schemeClr val="tx1"/>
                  </a:solidFill>
                </a:endParaRPr>
              </a:p>
            </p:txBody>
          </p:sp>
          <p:sp>
            <p:nvSpPr>
              <p:cNvPr id="48172" name="Text Box 10"/>
              <p:cNvSpPr txBox="1">
                <a:spLocks noChangeArrowheads="1"/>
              </p:cNvSpPr>
              <p:nvPr/>
            </p:nvSpPr>
            <p:spPr bwMode="auto">
              <a:xfrm>
                <a:off x="2077" y="1827"/>
                <a:ext cx="107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lvl1pPr eaLnBrk="0" hangingPunct="0">
                  <a:defRPr sz="1400">
                    <a:solidFill>
                      <a:schemeClr val="bg1"/>
                    </a:solidFill>
                    <a:latin typeface="Arial" charset="0"/>
                    <a:ea typeface="ＭＳ Ｐゴシック" charset="0"/>
                    <a:cs typeface="ＭＳ Ｐゴシック" charset="0"/>
                  </a:defRPr>
                </a:lvl1pPr>
                <a:lvl2pPr marL="37931725" indent="-37474525" eaLnBrk="0" hangingPunct="0">
                  <a:defRPr sz="1400">
                    <a:solidFill>
                      <a:schemeClr val="bg1"/>
                    </a:solidFill>
                    <a:latin typeface="Arial" charset="0"/>
                    <a:ea typeface="ＭＳ Ｐゴシック" charset="0"/>
                  </a:defRPr>
                </a:lvl2pPr>
                <a:lvl3pPr eaLnBrk="0" hangingPunct="0">
                  <a:defRPr sz="1400">
                    <a:solidFill>
                      <a:schemeClr val="bg1"/>
                    </a:solidFill>
                    <a:latin typeface="Arial" charset="0"/>
                    <a:ea typeface="ＭＳ Ｐゴシック" charset="0"/>
                  </a:defRPr>
                </a:lvl3pPr>
                <a:lvl4pPr eaLnBrk="0" hangingPunct="0">
                  <a:defRPr sz="1400">
                    <a:solidFill>
                      <a:schemeClr val="bg1"/>
                    </a:solidFill>
                    <a:latin typeface="Arial" charset="0"/>
                    <a:ea typeface="ＭＳ Ｐゴシック" charset="0"/>
                  </a:defRPr>
                </a:lvl4pPr>
                <a:lvl5pPr eaLnBrk="0" hangingPunct="0">
                  <a:defRPr sz="1400">
                    <a:solidFill>
                      <a:schemeClr val="bg1"/>
                    </a:solidFill>
                    <a:latin typeface="Arial" charset="0"/>
                    <a:ea typeface="ＭＳ Ｐゴシック" charset="0"/>
                  </a:defRPr>
                </a:lvl5pPr>
                <a:lvl6pPr marL="457200" eaLnBrk="0" fontAlgn="base" hangingPunct="0">
                  <a:spcBef>
                    <a:spcPct val="0"/>
                  </a:spcBef>
                  <a:spcAft>
                    <a:spcPct val="0"/>
                  </a:spcAft>
                  <a:defRPr sz="1400">
                    <a:solidFill>
                      <a:schemeClr val="bg1"/>
                    </a:solidFill>
                    <a:latin typeface="Arial" charset="0"/>
                    <a:ea typeface="ＭＳ Ｐゴシック" charset="0"/>
                  </a:defRPr>
                </a:lvl6pPr>
                <a:lvl7pPr marL="914400" eaLnBrk="0" fontAlgn="base" hangingPunct="0">
                  <a:spcBef>
                    <a:spcPct val="0"/>
                  </a:spcBef>
                  <a:spcAft>
                    <a:spcPct val="0"/>
                  </a:spcAft>
                  <a:defRPr sz="1400">
                    <a:solidFill>
                      <a:schemeClr val="bg1"/>
                    </a:solidFill>
                    <a:latin typeface="Arial" charset="0"/>
                    <a:ea typeface="ＭＳ Ｐゴシック" charset="0"/>
                  </a:defRPr>
                </a:lvl7pPr>
                <a:lvl8pPr marL="1371600" eaLnBrk="0" fontAlgn="base" hangingPunct="0">
                  <a:spcBef>
                    <a:spcPct val="0"/>
                  </a:spcBef>
                  <a:spcAft>
                    <a:spcPct val="0"/>
                  </a:spcAft>
                  <a:defRPr sz="1400">
                    <a:solidFill>
                      <a:schemeClr val="bg1"/>
                    </a:solidFill>
                    <a:latin typeface="Arial" charset="0"/>
                    <a:ea typeface="ＭＳ Ｐゴシック" charset="0"/>
                  </a:defRPr>
                </a:lvl8pPr>
                <a:lvl9pPr marL="1828800" eaLnBrk="0" fontAlgn="base" hangingPunct="0">
                  <a:spcBef>
                    <a:spcPct val="0"/>
                  </a:spcBef>
                  <a:spcAft>
                    <a:spcPct val="0"/>
                  </a:spcAft>
                  <a:defRPr sz="1400">
                    <a:solidFill>
                      <a:schemeClr val="bg1"/>
                    </a:solidFill>
                    <a:latin typeface="Arial" charset="0"/>
                    <a:ea typeface="ＭＳ Ｐゴシック" charset="0"/>
                  </a:defRPr>
                </a:lvl9pPr>
              </a:lstStyle>
              <a:p>
                <a:pPr algn="l"/>
                <a:r>
                  <a:rPr kumimoji="1" lang="en-US" b="1">
                    <a:solidFill>
                      <a:schemeClr val="tx1"/>
                    </a:solidFill>
                  </a:rPr>
                  <a:t>Enzyme-substrate</a:t>
                </a:r>
              </a:p>
              <a:p>
                <a:pPr algn="l"/>
                <a:r>
                  <a:rPr kumimoji="1" lang="en-US" b="1">
                    <a:solidFill>
                      <a:schemeClr val="tx1"/>
                    </a:solidFill>
                  </a:rPr>
                  <a:t>complex</a:t>
                </a:r>
              </a:p>
            </p:txBody>
          </p:sp>
        </p:grpSp>
        <p:grpSp>
          <p:nvGrpSpPr>
            <p:cNvPr id="48139" name="Group 38"/>
            <p:cNvGrpSpPr>
              <a:grpSpLocks/>
            </p:cNvGrpSpPr>
            <p:nvPr/>
          </p:nvGrpSpPr>
          <p:grpSpPr bwMode="auto">
            <a:xfrm>
              <a:off x="1151" y="2409"/>
              <a:ext cx="373" cy="513"/>
              <a:chOff x="1151" y="2409"/>
              <a:chExt cx="373" cy="513"/>
            </a:xfrm>
          </p:grpSpPr>
          <p:sp>
            <p:nvSpPr>
              <p:cNvPr id="48142" name="Line 42"/>
              <p:cNvSpPr>
                <a:spLocks noChangeShapeType="1"/>
              </p:cNvSpPr>
              <p:nvPr/>
            </p:nvSpPr>
            <p:spPr bwMode="auto">
              <a:xfrm>
                <a:off x="1155" y="2409"/>
                <a:ext cx="0" cy="5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48143" name="Line 43"/>
              <p:cNvSpPr>
                <a:spLocks noChangeShapeType="1"/>
              </p:cNvSpPr>
              <p:nvPr/>
            </p:nvSpPr>
            <p:spPr bwMode="auto">
              <a:xfrm>
                <a:off x="1151" y="2611"/>
                <a:ext cx="37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grpSp>
      </p:grpSp>
      <p:sp>
        <p:nvSpPr>
          <p:cNvPr id="46" name="Rectangle 2"/>
          <p:cNvSpPr>
            <a:spLocks noGrp="1" noChangeArrowheads="1"/>
          </p:cNvSpPr>
          <p:nvPr>
            <p:ph type="title"/>
          </p:nvPr>
        </p:nvSpPr>
        <p:spPr>
          <a:xfrm>
            <a:off x="457200" y="115888"/>
            <a:ext cx="8229600" cy="1371600"/>
          </a:xfrm>
        </p:spPr>
        <p:txBody>
          <a:bodyPr/>
          <a:lstStyle/>
          <a:p>
            <a:r>
              <a:rPr lang="en-US" sz="4000" dirty="0" smtClean="0"/>
              <a:t>Metabolic reactions</a:t>
            </a:r>
            <a:endParaRPr lang="en-US" sz="4000" dirty="0"/>
          </a:p>
        </p:txBody>
      </p:sp>
      <p:sp>
        <p:nvSpPr>
          <p:cNvPr id="47" name="Rectangle 3"/>
          <p:cNvSpPr txBox="1">
            <a:spLocks noChangeArrowheads="1"/>
          </p:cNvSpPr>
          <p:nvPr/>
        </p:nvSpPr>
        <p:spPr bwMode="auto">
          <a:xfrm>
            <a:off x="457200" y="1412875"/>
            <a:ext cx="8229600" cy="418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charset="0"/>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charset="0"/>
              <a:buChar char="¨"/>
              <a:defRPr sz="2800">
                <a:solidFill>
                  <a:schemeClr val="tx1"/>
                </a:solidFill>
                <a:latin typeface="+mn-lt"/>
                <a:ea typeface="Arial" charset="0"/>
                <a:cs typeface="+mn-cs"/>
              </a:defRPr>
            </a:lvl2pPr>
            <a:lvl3pPr marL="1143000" indent="-228600" algn="l" rtl="0" fontAlgn="base">
              <a:spcBef>
                <a:spcPct val="20000"/>
              </a:spcBef>
              <a:spcAft>
                <a:spcPct val="0"/>
              </a:spcAft>
              <a:buClr>
                <a:schemeClr val="bg2"/>
              </a:buClr>
              <a:buSzPct val="65000"/>
              <a:buFont typeface="Wingdings" charset="0"/>
              <a:buChar char="n"/>
              <a:defRPr sz="2400">
                <a:solidFill>
                  <a:schemeClr val="tx1"/>
                </a:solidFill>
                <a:latin typeface="+mn-lt"/>
                <a:ea typeface="Arial" charset="0"/>
                <a:cs typeface="+mn-cs"/>
              </a:defRPr>
            </a:lvl3pPr>
            <a:lvl4pPr marL="1600200" indent="-228600" algn="l" rtl="0" fontAlgn="base">
              <a:spcBef>
                <a:spcPct val="20000"/>
              </a:spcBef>
              <a:spcAft>
                <a:spcPct val="0"/>
              </a:spcAft>
              <a:buClr>
                <a:schemeClr val="accent2"/>
              </a:buClr>
              <a:buSzPct val="70000"/>
              <a:buFont typeface="Wingdings" charset="0"/>
              <a:buChar char="¨"/>
              <a:defRPr sz="2000">
                <a:solidFill>
                  <a:schemeClr val="tx1"/>
                </a:solidFill>
                <a:latin typeface="+mn-lt"/>
                <a:ea typeface="Arial" charset="0"/>
                <a:cs typeface="+mn-cs"/>
              </a:defRPr>
            </a:lvl4pPr>
            <a:lvl5pPr marL="2057400" indent="-228600" algn="l" rtl="0" fontAlgn="base">
              <a:spcBef>
                <a:spcPct val="20000"/>
              </a:spcBef>
              <a:spcAft>
                <a:spcPct val="0"/>
              </a:spcAft>
              <a:buClr>
                <a:schemeClr val="bg2"/>
              </a:buClr>
              <a:buFont typeface="Wingdings" charset="0"/>
              <a:buChar char="§"/>
              <a:defRPr sz="2000">
                <a:solidFill>
                  <a:schemeClr val="tx1"/>
                </a:solidFill>
                <a:latin typeface="+mn-lt"/>
                <a:ea typeface="Arial" charset="0"/>
                <a:cs typeface="+mn-cs"/>
              </a:defRPr>
            </a:lvl5pPr>
            <a:lvl6pPr marL="2514600" indent="-228600" algn="l" rtl="0" fontAlgn="base">
              <a:spcBef>
                <a:spcPct val="20000"/>
              </a:spcBef>
              <a:spcAft>
                <a:spcPct val="0"/>
              </a:spcAft>
              <a:buClr>
                <a:schemeClr val="bg2"/>
              </a:buClr>
              <a:buFont typeface="Wingdings" charset="0"/>
              <a:buChar char="§"/>
              <a:defRPr sz="2000">
                <a:solidFill>
                  <a:schemeClr val="tx1"/>
                </a:solidFill>
                <a:latin typeface="+mn-lt"/>
                <a:ea typeface="Arial" charset="0"/>
                <a:cs typeface="+mn-cs"/>
              </a:defRPr>
            </a:lvl6pPr>
            <a:lvl7pPr marL="2971800" indent="-228600" algn="l" rtl="0" fontAlgn="base">
              <a:spcBef>
                <a:spcPct val="20000"/>
              </a:spcBef>
              <a:spcAft>
                <a:spcPct val="0"/>
              </a:spcAft>
              <a:buClr>
                <a:schemeClr val="bg2"/>
              </a:buClr>
              <a:buFont typeface="Wingdings" charset="0"/>
              <a:buChar char="§"/>
              <a:defRPr sz="2000">
                <a:solidFill>
                  <a:schemeClr val="tx1"/>
                </a:solidFill>
                <a:latin typeface="+mn-lt"/>
                <a:ea typeface="Arial" charset="0"/>
                <a:cs typeface="+mn-cs"/>
              </a:defRPr>
            </a:lvl7pPr>
            <a:lvl8pPr marL="3429000" indent="-228600" algn="l" rtl="0" fontAlgn="base">
              <a:spcBef>
                <a:spcPct val="20000"/>
              </a:spcBef>
              <a:spcAft>
                <a:spcPct val="0"/>
              </a:spcAft>
              <a:buClr>
                <a:schemeClr val="bg2"/>
              </a:buClr>
              <a:buFont typeface="Wingdings" charset="0"/>
              <a:buChar char="§"/>
              <a:defRPr sz="2000">
                <a:solidFill>
                  <a:schemeClr val="tx1"/>
                </a:solidFill>
                <a:latin typeface="+mn-lt"/>
                <a:ea typeface="Arial" charset="0"/>
                <a:cs typeface="+mn-cs"/>
              </a:defRPr>
            </a:lvl8pPr>
            <a:lvl9pPr marL="3886200" indent="-228600" algn="l" rtl="0" fontAlgn="base">
              <a:spcBef>
                <a:spcPct val="20000"/>
              </a:spcBef>
              <a:spcAft>
                <a:spcPct val="0"/>
              </a:spcAft>
              <a:buClr>
                <a:schemeClr val="bg2"/>
              </a:buClr>
              <a:buFont typeface="Wingdings" charset="0"/>
              <a:buChar char="§"/>
              <a:defRPr sz="2000">
                <a:solidFill>
                  <a:schemeClr val="tx1"/>
                </a:solidFill>
                <a:latin typeface="+mn-lt"/>
                <a:ea typeface="Arial" charset="0"/>
                <a:cs typeface="+mn-cs"/>
              </a:defRPr>
            </a:lvl9pPr>
          </a:lstStyle>
          <a:p>
            <a:r>
              <a:rPr lang="en-US" sz="2000" dirty="0" smtClean="0"/>
              <a:t>A chemical process that converts </a:t>
            </a:r>
          </a:p>
          <a:p>
            <a:pPr marL="0" indent="0">
              <a:buNone/>
            </a:pPr>
            <a:r>
              <a:rPr lang="en-US" sz="2000" dirty="0" smtClean="0"/>
              <a:t>a set of metabolites (reactants) to </a:t>
            </a:r>
          </a:p>
          <a:p>
            <a:pPr marL="0" indent="0">
              <a:buNone/>
            </a:pPr>
            <a:r>
              <a:rPr lang="en-US" sz="2000" dirty="0" smtClean="0"/>
              <a:t>another set of metabolites (products)</a:t>
            </a:r>
          </a:p>
          <a:p>
            <a:pPr marL="0" indent="0">
              <a:buNone/>
            </a:pPr>
            <a:r>
              <a:rPr lang="en-US" sz="2000" dirty="0" smtClean="0"/>
              <a:t>via enzyme-catalysis.</a:t>
            </a:r>
          </a:p>
          <a:p>
            <a:pPr marL="0" indent="0">
              <a:buNone/>
            </a:pPr>
            <a:endParaRPr lang="en-US" sz="2000" dirty="0" smtClean="0"/>
          </a:p>
          <a:p>
            <a:pPr marL="0" indent="0">
              <a:buNone/>
            </a:pPr>
            <a:endParaRPr lang="en-US" sz="2000" dirty="0" smtClean="0"/>
          </a:p>
          <a:p>
            <a:r>
              <a:rPr lang="en-US" sz="2000" dirty="0" smtClean="0"/>
              <a:t>Reaction stoichiometry</a:t>
            </a:r>
            <a:endParaRPr lang="en-US" sz="2000" dirty="0"/>
          </a:p>
          <a:p>
            <a:pPr lvl="1"/>
            <a:r>
              <a:rPr lang="en-US" sz="2000" dirty="0"/>
              <a:t>2H</a:t>
            </a:r>
            <a:r>
              <a:rPr lang="en-US" sz="2000" baseline="-25000" dirty="0"/>
              <a:t>2</a:t>
            </a:r>
            <a:r>
              <a:rPr lang="en-US" sz="2000" dirty="0"/>
              <a:t> + O</a:t>
            </a:r>
            <a:r>
              <a:rPr lang="en-US" sz="2000" baseline="-25000" dirty="0"/>
              <a:t>2</a:t>
            </a:r>
            <a:r>
              <a:rPr lang="en-US" sz="2000" dirty="0"/>
              <a:t> -&gt; H</a:t>
            </a:r>
            <a:r>
              <a:rPr lang="en-US" sz="2000" baseline="-25000" dirty="0"/>
              <a:t>2</a:t>
            </a:r>
            <a:r>
              <a:rPr lang="en-US" sz="2000" dirty="0"/>
              <a:t>O</a:t>
            </a:r>
          </a:p>
          <a:p>
            <a:r>
              <a:rPr lang="en-US" sz="2000" dirty="0" smtClean="0"/>
              <a:t>Reaction directionality</a:t>
            </a:r>
          </a:p>
          <a:p>
            <a:pPr lvl="1"/>
            <a:r>
              <a:rPr lang="en-US" sz="2000" dirty="0" smtClean="0"/>
              <a:t>thermodynamics</a:t>
            </a:r>
          </a:p>
          <a:p>
            <a:endParaRPr lang="en-US" sz="2000" dirty="0" smtClean="0"/>
          </a:p>
          <a:p>
            <a:endParaRPr lang="en-US" sz="2000" dirty="0" smtClean="0"/>
          </a:p>
          <a:p>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2031362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rtl="0"/>
            <a:r>
              <a:rPr lang="en-US"/>
              <a:t>Metabolic Network Models</a:t>
            </a:r>
          </a:p>
        </p:txBody>
      </p:sp>
      <p:sp>
        <p:nvSpPr>
          <p:cNvPr id="26627" name="Rectangle 3"/>
          <p:cNvSpPr>
            <a:spLocks noGrp="1" noChangeArrowheads="1"/>
          </p:cNvSpPr>
          <p:nvPr>
            <p:ph type="body" idx="1"/>
          </p:nvPr>
        </p:nvSpPr>
        <p:spPr>
          <a:xfrm>
            <a:off x="685800" y="1981200"/>
            <a:ext cx="8062913" cy="4114800"/>
          </a:xfrm>
        </p:spPr>
        <p:txBody>
          <a:bodyPr/>
          <a:lstStyle/>
          <a:p>
            <a:pPr>
              <a:lnSpc>
                <a:spcPct val="90000"/>
              </a:lnSpc>
            </a:pPr>
            <a:r>
              <a:rPr lang="en-US" sz="2400" dirty="0"/>
              <a:t>The application of computational methods to predict the network behavior usually requires additional data other than the network topology</a:t>
            </a:r>
          </a:p>
          <a:p>
            <a:pPr>
              <a:lnSpc>
                <a:spcPct val="90000"/>
              </a:lnSpc>
            </a:pPr>
            <a:endParaRPr lang="en-US" sz="2400" dirty="0"/>
          </a:p>
          <a:p>
            <a:pPr>
              <a:lnSpc>
                <a:spcPct val="90000"/>
              </a:lnSpc>
            </a:pPr>
            <a:r>
              <a:rPr lang="en-US" sz="2400" dirty="0"/>
              <a:t>A ‘GS metabolic network model’ is a collection of such data:</a:t>
            </a:r>
          </a:p>
          <a:p>
            <a:pPr lvl="1">
              <a:lnSpc>
                <a:spcPct val="90000"/>
              </a:lnSpc>
            </a:pPr>
            <a:r>
              <a:rPr lang="en-US" sz="2000" dirty="0" smtClean="0"/>
              <a:t>Reaction stoichiometry</a:t>
            </a:r>
          </a:p>
          <a:p>
            <a:pPr lvl="1">
              <a:lnSpc>
                <a:spcPct val="90000"/>
              </a:lnSpc>
            </a:pPr>
            <a:r>
              <a:rPr lang="en-US" sz="2000" dirty="0" smtClean="0"/>
              <a:t>Cellular </a:t>
            </a:r>
            <a:r>
              <a:rPr lang="en-US" sz="2000" dirty="0"/>
              <a:t>localization</a:t>
            </a:r>
          </a:p>
          <a:p>
            <a:pPr lvl="1">
              <a:lnSpc>
                <a:spcPct val="90000"/>
              </a:lnSpc>
            </a:pPr>
            <a:r>
              <a:rPr lang="en-US" sz="2000" dirty="0"/>
              <a:t>Transport and exchange </a:t>
            </a:r>
            <a:r>
              <a:rPr lang="en-US" sz="2000" dirty="0" smtClean="0"/>
              <a:t>reactions</a:t>
            </a:r>
          </a:p>
          <a:p>
            <a:pPr lvl="1">
              <a:lnSpc>
                <a:spcPct val="90000"/>
              </a:lnSpc>
            </a:pPr>
            <a:r>
              <a:rPr lang="en-US" sz="2000" dirty="0" smtClean="0"/>
              <a:t>Biomass reaction</a:t>
            </a:r>
            <a:endParaRPr lang="en-US" sz="2000" dirty="0"/>
          </a:p>
          <a:p>
            <a:pPr lvl="1">
              <a:lnSpc>
                <a:spcPct val="90000"/>
              </a:lnSpc>
            </a:pPr>
            <a:r>
              <a:rPr lang="en-US" sz="2000" dirty="0"/>
              <a:t>Gene-protein-reaction association</a:t>
            </a:r>
          </a:p>
          <a:p>
            <a:pPr>
              <a:lnSpc>
                <a:spcPct val="90000"/>
              </a:lnSpc>
            </a:pPr>
            <a:endParaRPr lang="en-US" sz="2400" dirty="0"/>
          </a:p>
        </p:txBody>
      </p:sp>
    </p:spTree>
    <p:extLst>
      <p:ext uri="{BB962C8B-B14F-4D97-AF65-F5344CB8AC3E}">
        <p14:creationId xmlns:p14="http://schemas.microsoft.com/office/powerpoint/2010/main" val="90152809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404813"/>
            <a:ext cx="7772400" cy="1143000"/>
          </a:xfrm>
        </p:spPr>
        <p:txBody>
          <a:bodyPr/>
          <a:lstStyle/>
          <a:p>
            <a:r>
              <a:rPr lang="en-US" dirty="0"/>
              <a:t>Stoichiometric </a:t>
            </a:r>
            <a:r>
              <a:rPr lang="en-US" dirty="0" smtClean="0"/>
              <a:t>Matrix</a:t>
            </a:r>
            <a:endParaRPr lang="en-US" dirty="0"/>
          </a:p>
        </p:txBody>
      </p:sp>
      <p:sp>
        <p:nvSpPr>
          <p:cNvPr id="41987" name="Rectangle 3"/>
          <p:cNvSpPr>
            <a:spLocks noGrp="1" noChangeArrowheads="1"/>
          </p:cNvSpPr>
          <p:nvPr>
            <p:ph type="body" idx="1"/>
          </p:nvPr>
        </p:nvSpPr>
        <p:spPr>
          <a:xfrm>
            <a:off x="685800" y="1700213"/>
            <a:ext cx="7772400" cy="4114800"/>
          </a:xfrm>
        </p:spPr>
        <p:txBody>
          <a:bodyPr/>
          <a:lstStyle/>
          <a:p>
            <a:r>
              <a:rPr lang="en-US" sz="2000" dirty="0"/>
              <a:t>Stoichiometric matrix – network topology with stoichiometry of biochemical reactions (denoted S)</a:t>
            </a:r>
          </a:p>
          <a:p>
            <a:r>
              <a:rPr lang="en-US" sz="2000" dirty="0"/>
              <a:t>A Metabolite that exists in multiple compartments is represented with multiple rows in the matrix</a:t>
            </a:r>
          </a:p>
          <a:p>
            <a:pPr marL="0" indent="0">
              <a:buNone/>
            </a:pPr>
            <a:endParaRPr lang="en-US" sz="2000" dirty="0"/>
          </a:p>
        </p:txBody>
      </p:sp>
      <p:pic>
        <p:nvPicPr>
          <p:cNvPr id="4198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4471988"/>
            <a:ext cx="386715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3821113"/>
            <a:ext cx="4083050" cy="267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335830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z="4000"/>
              <a:t>Metabolic Network Model: Cellular Localization (I)</a:t>
            </a:r>
          </a:p>
        </p:txBody>
      </p:sp>
      <p:sp>
        <p:nvSpPr>
          <p:cNvPr id="29699" name="Rectangle 3"/>
          <p:cNvSpPr>
            <a:spLocks noGrp="1" noChangeArrowheads="1"/>
          </p:cNvSpPr>
          <p:nvPr>
            <p:ph type="body" idx="1"/>
          </p:nvPr>
        </p:nvSpPr>
        <p:spPr/>
        <p:txBody>
          <a:bodyPr/>
          <a:lstStyle/>
          <a:p>
            <a:endParaRPr lang="en-US"/>
          </a:p>
        </p:txBody>
      </p:sp>
      <p:pic>
        <p:nvPicPr>
          <p:cNvPr id="297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916113"/>
            <a:ext cx="7796212" cy="462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382113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z="4000"/>
              <a:t>Metabolic Network Model: Cellular Localization (II)</a:t>
            </a:r>
          </a:p>
        </p:txBody>
      </p:sp>
      <p:sp>
        <p:nvSpPr>
          <p:cNvPr id="30723" name="Rectangle 3"/>
          <p:cNvSpPr>
            <a:spLocks noGrp="1" noChangeArrowheads="1"/>
          </p:cNvSpPr>
          <p:nvPr>
            <p:ph type="body" idx="1"/>
          </p:nvPr>
        </p:nvSpPr>
        <p:spPr/>
        <p:txBody>
          <a:bodyPr/>
          <a:lstStyle/>
          <a:p>
            <a:r>
              <a:rPr lang="en-US" sz="2000"/>
              <a:t>Algorithms: PSORT and SubLoc to predict the cellular localization of proteins based on nucleotide or amino acid sequences</a:t>
            </a:r>
          </a:p>
          <a:p>
            <a:r>
              <a:rPr lang="en-US" sz="2000"/>
              <a:t>High-throughput experimental approaches such as immunofluorescence and GFP tagging of individual proteins.</a:t>
            </a:r>
          </a:p>
          <a:p>
            <a:endParaRPr lang="en-US" sz="2000"/>
          </a:p>
        </p:txBody>
      </p:sp>
    </p:spTree>
    <p:extLst>
      <p:ext uri="{BB962C8B-B14F-4D97-AF65-F5344CB8AC3E}">
        <p14:creationId xmlns:p14="http://schemas.microsoft.com/office/powerpoint/2010/main" val="328808254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50825" y="609600"/>
            <a:ext cx="8713788" cy="1143000"/>
          </a:xfrm>
        </p:spPr>
        <p:txBody>
          <a:bodyPr/>
          <a:lstStyle/>
          <a:p>
            <a:r>
              <a:rPr lang="en-US" sz="4000" dirty="0"/>
              <a:t>Metabolic Network Model: Transport and Exchange Reactions</a:t>
            </a:r>
          </a:p>
        </p:txBody>
      </p:sp>
      <p:sp>
        <p:nvSpPr>
          <p:cNvPr id="31747" name="Rectangle 3"/>
          <p:cNvSpPr>
            <a:spLocks noGrp="1" noChangeArrowheads="1"/>
          </p:cNvSpPr>
          <p:nvPr>
            <p:ph type="body" idx="1"/>
          </p:nvPr>
        </p:nvSpPr>
        <p:spPr>
          <a:xfrm>
            <a:off x="0" y="1988840"/>
            <a:ext cx="4114800" cy="3886200"/>
          </a:xfrm>
        </p:spPr>
        <p:txBody>
          <a:bodyPr/>
          <a:lstStyle/>
          <a:p>
            <a:r>
              <a:rPr lang="en-US" sz="2000" dirty="0" smtClean="0"/>
              <a:t>An extra-cellular compartment is also included in the model</a:t>
            </a:r>
          </a:p>
          <a:p>
            <a:r>
              <a:rPr lang="en-US" sz="2000" dirty="0" smtClean="0"/>
              <a:t>Transport </a:t>
            </a:r>
            <a:r>
              <a:rPr lang="en-US" sz="2000" dirty="0"/>
              <a:t>reaction move metabolites between compartments (across membrane boundaries)</a:t>
            </a:r>
          </a:p>
          <a:p>
            <a:pPr lvl="1"/>
            <a:r>
              <a:rPr lang="en-US" sz="1800" dirty="0"/>
              <a:t>Glucose[c] &lt;-&gt; Glucose[e]</a:t>
            </a:r>
          </a:p>
          <a:p>
            <a:r>
              <a:rPr lang="en-US" sz="2000" dirty="0"/>
              <a:t>Exchange reaction move metabolites across the model boundary</a:t>
            </a:r>
          </a:p>
          <a:p>
            <a:pPr lvl="1"/>
            <a:r>
              <a:rPr lang="en-US" sz="1800" dirty="0"/>
              <a:t>Glucose[e] &lt;-</a:t>
            </a:r>
            <a:r>
              <a:rPr lang="en-US" sz="1800" dirty="0" smtClean="0"/>
              <a:t>&gt;</a:t>
            </a:r>
            <a:endParaRPr lang="en-US" sz="1800" dirty="0"/>
          </a:p>
        </p:txBody>
      </p:sp>
      <p:pic>
        <p:nvPicPr>
          <p:cNvPr id="3174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8714" y="2780928"/>
            <a:ext cx="4967723"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580112" y="2204864"/>
            <a:ext cx="1512168" cy="461665"/>
          </a:xfrm>
          <a:prstGeom prst="rect">
            <a:avLst/>
          </a:prstGeom>
          <a:noFill/>
        </p:spPr>
        <p:txBody>
          <a:bodyPr wrap="square" rtlCol="0">
            <a:spAutoFit/>
          </a:bodyPr>
          <a:lstStyle/>
          <a:p>
            <a:r>
              <a:rPr lang="en-US" dirty="0" smtClean="0">
                <a:solidFill>
                  <a:srgbClr val="FF6600"/>
                </a:solidFill>
              </a:rPr>
              <a:t>glucose</a:t>
            </a:r>
            <a:endParaRPr lang="en-US" dirty="0">
              <a:solidFill>
                <a:srgbClr val="FF6600"/>
              </a:solidFill>
            </a:endParaRPr>
          </a:p>
        </p:txBody>
      </p:sp>
      <p:sp>
        <p:nvSpPr>
          <p:cNvPr id="6" name="TextBox 5"/>
          <p:cNvSpPr txBox="1"/>
          <p:nvPr/>
        </p:nvSpPr>
        <p:spPr>
          <a:xfrm>
            <a:off x="4572000" y="1916832"/>
            <a:ext cx="1512168" cy="461665"/>
          </a:xfrm>
          <a:prstGeom prst="rect">
            <a:avLst/>
          </a:prstGeom>
          <a:noFill/>
        </p:spPr>
        <p:txBody>
          <a:bodyPr wrap="square" rtlCol="0">
            <a:spAutoFit/>
          </a:bodyPr>
          <a:lstStyle/>
          <a:p>
            <a:r>
              <a:rPr lang="en-US" dirty="0" smtClean="0">
                <a:solidFill>
                  <a:srgbClr val="FF6600"/>
                </a:solidFill>
              </a:rPr>
              <a:t>lactate</a:t>
            </a:r>
          </a:p>
        </p:txBody>
      </p:sp>
    </p:spTree>
    <p:extLst>
      <p:ext uri="{BB962C8B-B14F-4D97-AF65-F5344CB8AC3E}">
        <p14:creationId xmlns:p14="http://schemas.microsoft.com/office/powerpoint/2010/main" val="107981359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333375"/>
            <a:ext cx="8062913" cy="1143000"/>
          </a:xfrm>
        </p:spPr>
        <p:txBody>
          <a:bodyPr/>
          <a:lstStyle/>
          <a:p>
            <a:pPr rtl="0"/>
            <a:r>
              <a:rPr lang="en-US" dirty="0"/>
              <a:t>Available Metabolic </a:t>
            </a:r>
            <a:r>
              <a:rPr lang="en-US" dirty="0" smtClean="0"/>
              <a:t>Models</a:t>
            </a:r>
            <a:br>
              <a:rPr lang="en-US" dirty="0" smtClean="0"/>
            </a:br>
            <a:r>
              <a:rPr lang="en-US" sz="2400" dirty="0" smtClean="0"/>
              <a:t>~100 organisms in bacteria, </a:t>
            </a:r>
            <a:r>
              <a:rPr lang="en-US" sz="2400" dirty="0" err="1" smtClean="0"/>
              <a:t>archaea</a:t>
            </a:r>
            <a:r>
              <a:rPr lang="en-US" sz="2400" dirty="0" smtClean="0"/>
              <a:t>, and </a:t>
            </a:r>
            <a:r>
              <a:rPr lang="en-US" sz="2400" dirty="0" err="1" smtClean="0"/>
              <a:t>eukaryota</a:t>
            </a:r>
            <a:endParaRPr lang="en-US" sz="2400" dirty="0"/>
          </a:p>
        </p:txBody>
      </p:sp>
      <p:sp>
        <p:nvSpPr>
          <p:cNvPr id="39939" name="Rectangle 3"/>
          <p:cNvSpPr>
            <a:spLocks noGrp="1" noChangeArrowheads="1"/>
          </p:cNvSpPr>
          <p:nvPr>
            <p:ph type="body" idx="1"/>
          </p:nvPr>
        </p:nvSpPr>
        <p:spPr/>
        <p:txBody>
          <a:bodyPr/>
          <a:lstStyle/>
          <a:p>
            <a:endParaRPr lang="en-US"/>
          </a:p>
        </p:txBody>
      </p:sp>
      <p:pic>
        <p:nvPicPr>
          <p:cNvPr id="399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628800"/>
            <a:ext cx="8929688" cy="507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74832" y="2513425"/>
            <a:ext cx="648072" cy="553998"/>
          </a:xfrm>
          <a:prstGeom prst="rect">
            <a:avLst/>
          </a:prstGeom>
          <a:solidFill>
            <a:srgbClr val="FFFFFF"/>
          </a:solidFill>
        </p:spPr>
        <p:txBody>
          <a:bodyPr wrap="square" rtlCol="0">
            <a:spAutoFit/>
          </a:bodyPr>
          <a:lstStyle/>
          <a:p>
            <a:r>
              <a:rPr lang="en-US" sz="1500" b="1" dirty="0" smtClean="0">
                <a:latin typeface="Comic Sans MS"/>
                <a:cs typeface="Comic Sans MS"/>
              </a:rPr>
              <a:t>2251</a:t>
            </a:r>
          </a:p>
          <a:p>
            <a:r>
              <a:rPr lang="en-US" sz="1500" b="1" dirty="0" smtClean="0">
                <a:latin typeface="Comic Sans MS"/>
                <a:cs typeface="Comic Sans MS"/>
              </a:rPr>
              <a:t>1366</a:t>
            </a:r>
            <a:endParaRPr lang="en-US" sz="1500" b="1" dirty="0">
              <a:latin typeface="Comic Sans MS"/>
              <a:cs typeface="Comic Sans MS"/>
            </a:endParaRPr>
          </a:p>
        </p:txBody>
      </p:sp>
      <p:sp>
        <p:nvSpPr>
          <p:cNvPr id="6" name="TextBox 5"/>
          <p:cNvSpPr txBox="1"/>
          <p:nvPr/>
        </p:nvSpPr>
        <p:spPr>
          <a:xfrm>
            <a:off x="6228184" y="5229200"/>
            <a:ext cx="1512168" cy="723275"/>
          </a:xfrm>
          <a:prstGeom prst="rect">
            <a:avLst/>
          </a:prstGeom>
          <a:solidFill>
            <a:srgbClr val="FFFFFF"/>
          </a:solidFill>
        </p:spPr>
        <p:txBody>
          <a:bodyPr wrap="square" rtlCol="0">
            <a:spAutoFit/>
          </a:bodyPr>
          <a:lstStyle/>
          <a:p>
            <a:r>
              <a:rPr lang="en-US" sz="1500" b="1" dirty="0" smtClean="0">
                <a:latin typeface="Comic Sans MS"/>
                <a:cs typeface="Comic Sans MS"/>
              </a:rPr>
              <a:t>C. </a:t>
            </a:r>
            <a:r>
              <a:rPr lang="en-US" sz="1500" b="1" dirty="0" err="1" smtClean="0">
                <a:latin typeface="Comic Sans MS"/>
                <a:cs typeface="Comic Sans MS"/>
              </a:rPr>
              <a:t>elegans</a:t>
            </a:r>
            <a:endParaRPr lang="en-US" sz="1500" b="1" dirty="0" smtClean="0">
              <a:latin typeface="Comic Sans MS"/>
              <a:cs typeface="Comic Sans MS"/>
            </a:endParaRPr>
          </a:p>
          <a:p>
            <a:r>
              <a:rPr lang="en-US" sz="1300" b="1" dirty="0" smtClean="0">
                <a:latin typeface="Comic Sans MS"/>
                <a:cs typeface="Comic Sans MS"/>
              </a:rPr>
              <a:t>1273 reactions</a:t>
            </a:r>
          </a:p>
          <a:p>
            <a:r>
              <a:rPr lang="en-US" sz="1300" b="1" dirty="0" smtClean="0">
                <a:latin typeface="Comic Sans MS"/>
                <a:cs typeface="Comic Sans MS"/>
              </a:rPr>
              <a:t>1985 genes</a:t>
            </a:r>
            <a:endParaRPr lang="en-US" sz="1300" b="1" dirty="0">
              <a:latin typeface="Comic Sans MS"/>
              <a:cs typeface="Comic Sans MS"/>
            </a:endParaRPr>
          </a:p>
        </p:txBody>
      </p:sp>
      <p:pic>
        <p:nvPicPr>
          <p:cNvPr id="3" name="Picture 2" descr="datworm.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7640" y="5301208"/>
            <a:ext cx="914400" cy="683971"/>
          </a:xfrm>
          <a:prstGeom prst="rect">
            <a:avLst/>
          </a:prstGeom>
        </p:spPr>
      </p:pic>
    </p:spTree>
    <p:extLst>
      <p:ext uri="{BB962C8B-B14F-4D97-AF65-F5344CB8AC3E}">
        <p14:creationId xmlns:p14="http://schemas.microsoft.com/office/powerpoint/2010/main" val="215765622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ctrTitle"/>
          </p:nvPr>
        </p:nvSpPr>
        <p:spPr>
          <a:xfrm>
            <a:off x="685800" y="2286000"/>
            <a:ext cx="7772400" cy="1143000"/>
          </a:xfrm>
        </p:spPr>
        <p:txBody>
          <a:bodyPr/>
          <a:lstStyle/>
          <a:p>
            <a:pPr rtl="0"/>
            <a:r>
              <a:rPr lang="en-US"/>
              <a:t>3. Kinetic modeling</a:t>
            </a:r>
          </a:p>
        </p:txBody>
      </p:sp>
      <p:sp>
        <p:nvSpPr>
          <p:cNvPr id="40963" name="Rectangle 3"/>
          <p:cNvSpPr>
            <a:spLocks noGrp="1" noChangeArrowheads="1"/>
          </p:cNvSpPr>
          <p:nvPr>
            <p:ph type="subTitle" idx="1"/>
          </p:nvPr>
        </p:nvSpPr>
        <p:spPr/>
        <p:txBody>
          <a:bodyPr/>
          <a:lstStyle/>
          <a:p>
            <a:r>
              <a:rPr lang="en-US" dirty="0" smtClean="0"/>
              <a:t>Metabolic Network Modeling </a:t>
            </a:r>
            <a:endParaRPr lang="en-US" dirty="0"/>
          </a:p>
        </p:txBody>
      </p:sp>
    </p:spTree>
    <p:extLst>
      <p:ext uri="{BB962C8B-B14F-4D97-AF65-F5344CB8AC3E}">
        <p14:creationId xmlns:p14="http://schemas.microsoft.com/office/powerpoint/2010/main" val="317339265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79388" y="5949950"/>
            <a:ext cx="8785225" cy="7921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endParaRPr lang="he-IL" sz="1800"/>
          </a:p>
        </p:txBody>
      </p:sp>
      <p:sp>
        <p:nvSpPr>
          <p:cNvPr id="2" name="Title 1"/>
          <p:cNvSpPr>
            <a:spLocks noGrp="1"/>
          </p:cNvSpPr>
          <p:nvPr>
            <p:ph type="title"/>
          </p:nvPr>
        </p:nvSpPr>
        <p:spPr>
          <a:xfrm>
            <a:off x="179512" y="260648"/>
            <a:ext cx="8229600" cy="739552"/>
          </a:xfrm>
        </p:spPr>
        <p:txBody>
          <a:bodyPr/>
          <a:lstStyle/>
          <a:p>
            <a:r>
              <a:rPr lang="en-US" sz="4000" dirty="0" smtClean="0"/>
              <a:t>Modeling Cellular </a:t>
            </a:r>
            <a:r>
              <a:rPr lang="en-US" sz="4000" dirty="0"/>
              <a:t>M</a:t>
            </a:r>
            <a:r>
              <a:rPr lang="en-US" sz="4000" dirty="0" smtClean="0"/>
              <a:t>etabolism</a:t>
            </a:r>
            <a:endParaRPr lang="en-US" sz="4000" dirty="0"/>
          </a:p>
        </p:txBody>
      </p:sp>
      <p:sp>
        <p:nvSpPr>
          <p:cNvPr id="7" name="Left-Right Arrow 6"/>
          <p:cNvSpPr/>
          <p:nvPr/>
        </p:nvSpPr>
        <p:spPr>
          <a:xfrm>
            <a:off x="611560" y="4581128"/>
            <a:ext cx="7992888" cy="1800200"/>
          </a:xfrm>
          <a:prstGeom prst="leftRightArrow">
            <a:avLst/>
          </a:prstGeom>
          <a:gradFill flip="none" rotWithShape="1">
            <a:gsLst>
              <a:gs pos="0">
                <a:srgbClr val="660066"/>
              </a:gs>
              <a:gs pos="100000">
                <a:srgbClr val="FFFFFF"/>
              </a:gs>
            </a:gsLst>
            <a:path path="rect">
              <a:fillToRect l="100000" t="100000"/>
            </a:path>
            <a:tileRect r="-100000" b="-100000"/>
          </a:gradFill>
          <a:effectLst>
            <a:outerShdw blurRad="50800" dist="25400" dir="5400000" rotWithShape="0">
              <a:srgbClr val="000000">
                <a:alpha val="50000"/>
              </a:srgbClr>
            </a:outerShdw>
            <a:softEdge rad="12700"/>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 name="Text Box 11"/>
          <p:cNvSpPr txBox="1">
            <a:spLocks noChangeArrowheads="1"/>
          </p:cNvSpPr>
          <p:nvPr/>
        </p:nvSpPr>
        <p:spPr bwMode="auto">
          <a:xfrm>
            <a:off x="107504" y="3891966"/>
            <a:ext cx="1966912" cy="833178"/>
          </a:xfrm>
          <a:prstGeom prst="rect">
            <a:avLst/>
          </a:prstGeom>
          <a:noFill/>
          <a:ln w="9525">
            <a:noFill/>
            <a:miter lim="800000"/>
            <a:headEnd/>
            <a:tailEnd/>
          </a:ln>
          <a:effectLst/>
        </p:spPr>
        <p:txBody>
          <a:bodyPr lIns="90000" tIns="46800" rIns="90000" bIns="46800">
            <a:spAutoFit/>
          </a:bodyPr>
          <a:lstStyle/>
          <a:p>
            <a:pPr algn="ctr">
              <a:lnSpc>
                <a:spcPct val="100000"/>
              </a:lnSpc>
              <a:spcBef>
                <a:spcPct val="50000"/>
              </a:spcBef>
              <a:buFontTx/>
              <a:buNone/>
            </a:pPr>
            <a:r>
              <a:rPr lang="en-US" b="1" dirty="0"/>
              <a:t>Kinetic </a:t>
            </a:r>
            <a:r>
              <a:rPr lang="en-US" b="1" dirty="0" smtClean="0"/>
              <a:t>Models</a:t>
            </a:r>
            <a:endParaRPr lang="en-US" b="1" dirty="0"/>
          </a:p>
        </p:txBody>
      </p:sp>
      <p:sp>
        <p:nvSpPr>
          <p:cNvPr id="9" name="Text Box 15"/>
          <p:cNvSpPr txBox="1">
            <a:spLocks noChangeArrowheads="1"/>
          </p:cNvSpPr>
          <p:nvPr/>
        </p:nvSpPr>
        <p:spPr bwMode="auto">
          <a:xfrm>
            <a:off x="6444208" y="3819958"/>
            <a:ext cx="2448272" cy="833178"/>
          </a:xfrm>
          <a:prstGeom prst="rect">
            <a:avLst/>
          </a:prstGeom>
          <a:noFill/>
          <a:ln w="9525">
            <a:noFill/>
            <a:miter lim="800000"/>
            <a:headEnd/>
            <a:tailEnd/>
          </a:ln>
          <a:effectLst/>
        </p:spPr>
        <p:txBody>
          <a:bodyPr wrap="square" lIns="90000" tIns="46800" rIns="90000" bIns="46800">
            <a:spAutoFit/>
          </a:bodyPr>
          <a:lstStyle/>
          <a:p>
            <a:pPr algn="ctr">
              <a:lnSpc>
                <a:spcPct val="100000"/>
              </a:lnSpc>
              <a:spcBef>
                <a:spcPct val="50000"/>
              </a:spcBef>
              <a:buFontTx/>
              <a:buNone/>
            </a:pPr>
            <a:r>
              <a:rPr lang="en-US" b="1" dirty="0"/>
              <a:t>Topological </a:t>
            </a:r>
            <a:r>
              <a:rPr lang="en-US" b="1" dirty="0" smtClean="0"/>
              <a:t>Network</a:t>
            </a:r>
            <a:endParaRPr lang="en-US" b="1" dirty="0"/>
          </a:p>
        </p:txBody>
      </p:sp>
      <p:sp>
        <p:nvSpPr>
          <p:cNvPr id="10" name="Text Box 20"/>
          <p:cNvSpPr txBox="1">
            <a:spLocks noChangeArrowheads="1"/>
          </p:cNvSpPr>
          <p:nvPr/>
        </p:nvSpPr>
        <p:spPr bwMode="auto">
          <a:xfrm>
            <a:off x="2771800" y="3891966"/>
            <a:ext cx="3240360" cy="833178"/>
          </a:xfrm>
          <a:prstGeom prst="rect">
            <a:avLst/>
          </a:prstGeom>
          <a:noFill/>
          <a:ln w="9525">
            <a:noFill/>
            <a:miter lim="800000"/>
            <a:headEnd/>
            <a:tailEnd/>
          </a:ln>
          <a:effectLst/>
        </p:spPr>
        <p:txBody>
          <a:bodyPr wrap="square" lIns="90000" tIns="46800" rIns="90000" bIns="46800">
            <a:spAutoFit/>
          </a:bodyPr>
          <a:lstStyle/>
          <a:p>
            <a:pPr algn="ctr">
              <a:lnSpc>
                <a:spcPct val="100000"/>
              </a:lnSpc>
              <a:spcBef>
                <a:spcPct val="50000"/>
              </a:spcBef>
              <a:buFontTx/>
              <a:buNone/>
            </a:pPr>
            <a:r>
              <a:rPr lang="en-US" b="1" dirty="0"/>
              <a:t>Constraint</a:t>
            </a:r>
            <a:r>
              <a:rPr lang="en-US" b="1" dirty="0" smtClean="0"/>
              <a:t>-Based Models</a:t>
            </a:r>
            <a:endParaRPr lang="en-US" b="1" dirty="0"/>
          </a:p>
        </p:txBody>
      </p:sp>
      <p:sp>
        <p:nvSpPr>
          <p:cNvPr id="11" name="Text Box 4"/>
          <p:cNvSpPr txBox="1">
            <a:spLocks noChangeArrowheads="1"/>
          </p:cNvSpPr>
          <p:nvPr/>
        </p:nvSpPr>
        <p:spPr bwMode="auto">
          <a:xfrm>
            <a:off x="251520" y="6226419"/>
            <a:ext cx="2163663" cy="586957"/>
          </a:xfrm>
          <a:prstGeom prst="rect">
            <a:avLst/>
          </a:prstGeom>
          <a:noFill/>
          <a:ln w="9525">
            <a:noFill/>
            <a:miter lim="800000"/>
            <a:headEnd/>
            <a:tailEnd/>
          </a:ln>
          <a:effectLst/>
        </p:spPr>
        <p:txBody>
          <a:bodyPr wrap="square" lIns="90000" tIns="46800" rIns="90000" bIns="46800">
            <a:spAutoFit/>
          </a:bodyPr>
          <a:lstStyle/>
          <a:p>
            <a:pPr>
              <a:lnSpc>
                <a:spcPct val="100000"/>
              </a:lnSpc>
              <a:spcBef>
                <a:spcPct val="50000"/>
              </a:spcBef>
              <a:buFontTx/>
              <a:buNone/>
            </a:pPr>
            <a:r>
              <a:rPr lang="en-US" sz="3200" b="1" dirty="0" smtClean="0">
                <a:solidFill>
                  <a:srgbClr val="660066"/>
                </a:solidFill>
              </a:rPr>
              <a:t>Accuracy</a:t>
            </a:r>
            <a:endParaRPr lang="en-US" sz="3200" b="1" dirty="0">
              <a:solidFill>
                <a:srgbClr val="660066"/>
              </a:solidFill>
            </a:endParaRPr>
          </a:p>
        </p:txBody>
      </p:sp>
      <p:sp>
        <p:nvSpPr>
          <p:cNvPr id="12" name="Text Box 6"/>
          <p:cNvSpPr txBox="1">
            <a:spLocks noChangeArrowheads="1"/>
          </p:cNvSpPr>
          <p:nvPr/>
        </p:nvSpPr>
        <p:spPr bwMode="auto">
          <a:xfrm>
            <a:off x="7416303" y="6237312"/>
            <a:ext cx="1620193" cy="586957"/>
          </a:xfrm>
          <a:prstGeom prst="rect">
            <a:avLst/>
          </a:prstGeom>
          <a:noFill/>
          <a:ln w="9525">
            <a:noFill/>
            <a:miter lim="800000"/>
            <a:headEnd/>
            <a:tailEnd/>
          </a:ln>
          <a:effectLst/>
        </p:spPr>
        <p:txBody>
          <a:bodyPr wrap="square" lIns="90000" tIns="46800" rIns="90000" bIns="46800">
            <a:spAutoFit/>
          </a:bodyPr>
          <a:lstStyle/>
          <a:p>
            <a:pPr>
              <a:lnSpc>
                <a:spcPct val="100000"/>
              </a:lnSpc>
              <a:spcBef>
                <a:spcPct val="50000"/>
              </a:spcBef>
              <a:buFontTx/>
              <a:buNone/>
            </a:pPr>
            <a:r>
              <a:rPr lang="en-US" sz="3200" b="1" dirty="0">
                <a:solidFill>
                  <a:srgbClr val="660066"/>
                </a:solidFill>
              </a:rPr>
              <a:t>Scale</a:t>
            </a:r>
          </a:p>
        </p:txBody>
      </p:sp>
      <p:sp>
        <p:nvSpPr>
          <p:cNvPr id="14" name="Rounded Rectangular Callout 13"/>
          <p:cNvSpPr/>
          <p:nvPr/>
        </p:nvSpPr>
        <p:spPr>
          <a:xfrm>
            <a:off x="107504" y="1268760"/>
            <a:ext cx="2952328" cy="2088232"/>
          </a:xfrm>
          <a:prstGeom prst="wedgeRoundRectCallout">
            <a:avLst>
              <a:gd name="adj1" fmla="val -20833"/>
              <a:gd name="adj2" fmla="val 76214"/>
              <a:gd name="adj3" fmla="val 16667"/>
            </a:avLst>
          </a:prstGeom>
          <a:noFill/>
          <a:ln>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35496" y="1412776"/>
            <a:ext cx="3127328" cy="1569660"/>
          </a:xfrm>
          <a:prstGeom prst="rect">
            <a:avLst/>
          </a:prstGeom>
          <a:noFill/>
        </p:spPr>
        <p:txBody>
          <a:bodyPr wrap="none" rtlCol="0">
            <a:spAutoFit/>
          </a:bodyPr>
          <a:lstStyle/>
          <a:p>
            <a:pPr algn="ctr"/>
            <a:r>
              <a:rPr lang="en-US" b="1" u="sng" dirty="0" smtClean="0"/>
              <a:t>Dynamical </a:t>
            </a:r>
            <a:r>
              <a:rPr lang="en-US" b="1" u="sng" dirty="0"/>
              <a:t>systems</a:t>
            </a:r>
          </a:p>
          <a:p>
            <a:pPr algn="ctr"/>
            <a:r>
              <a:rPr lang="en-US" dirty="0"/>
              <a:t> Requires kinetic </a:t>
            </a:r>
            <a:endParaRPr lang="en-US" dirty="0" smtClean="0"/>
          </a:p>
          <a:p>
            <a:pPr algn="ctr"/>
            <a:r>
              <a:rPr lang="en-US" dirty="0" smtClean="0"/>
              <a:t>constants </a:t>
            </a:r>
            <a:r>
              <a:rPr lang="en-US" dirty="0"/>
              <a:t>(mostly </a:t>
            </a:r>
          </a:p>
          <a:p>
            <a:pPr algn="ctr"/>
            <a:r>
              <a:rPr lang="en-US" dirty="0"/>
              <a:t> unknown</a:t>
            </a:r>
            <a:r>
              <a:rPr lang="en-US" dirty="0" smtClean="0"/>
              <a:t>)</a:t>
            </a:r>
            <a:endParaRPr lang="en-US" dirty="0"/>
          </a:p>
        </p:txBody>
      </p:sp>
      <p:sp>
        <p:nvSpPr>
          <p:cNvPr id="19" name="Rounded Rectangular Callout 18"/>
          <p:cNvSpPr/>
          <p:nvPr/>
        </p:nvSpPr>
        <p:spPr>
          <a:xfrm>
            <a:off x="3131840" y="1268760"/>
            <a:ext cx="2952328" cy="2088232"/>
          </a:xfrm>
          <a:prstGeom prst="wedgeRoundRectCallout">
            <a:avLst>
              <a:gd name="adj1" fmla="val -20833"/>
              <a:gd name="adj2" fmla="val 76214"/>
              <a:gd name="adj3" fmla="val 16667"/>
            </a:avLst>
          </a:prstGeom>
          <a:noFill/>
          <a:ln>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059832" y="1412776"/>
            <a:ext cx="3108543" cy="1938992"/>
          </a:xfrm>
          <a:prstGeom prst="rect">
            <a:avLst/>
          </a:prstGeom>
          <a:noFill/>
        </p:spPr>
        <p:txBody>
          <a:bodyPr wrap="none" rtlCol="0">
            <a:spAutoFit/>
          </a:bodyPr>
          <a:lstStyle/>
          <a:p>
            <a:pPr algn="ctr"/>
            <a:r>
              <a:rPr lang="en-US" b="1" u="sng" dirty="0"/>
              <a:t>Optimization theory</a:t>
            </a:r>
          </a:p>
          <a:p>
            <a:pPr algn="ctr"/>
            <a:r>
              <a:rPr lang="en-US" dirty="0" smtClean="0"/>
              <a:t>Constrained </a:t>
            </a:r>
            <a:r>
              <a:rPr lang="en-US" dirty="0"/>
              <a:t>space of </a:t>
            </a:r>
            <a:endParaRPr lang="en-US" dirty="0" smtClean="0"/>
          </a:p>
          <a:p>
            <a:pPr algn="ctr"/>
            <a:r>
              <a:rPr lang="en-US" dirty="0" smtClean="0"/>
              <a:t>possible </a:t>
            </a:r>
            <a:r>
              <a:rPr lang="en-US" dirty="0"/>
              <a:t>steady-  </a:t>
            </a:r>
          </a:p>
          <a:p>
            <a:pPr algn="ctr"/>
            <a:r>
              <a:rPr lang="en-US" dirty="0"/>
              <a:t> state network </a:t>
            </a:r>
            <a:endParaRPr lang="en-US" dirty="0" smtClean="0"/>
          </a:p>
          <a:p>
            <a:pPr algn="ctr"/>
            <a:r>
              <a:rPr lang="en-US" dirty="0" smtClean="0"/>
              <a:t>behaviors</a:t>
            </a:r>
            <a:endParaRPr lang="en-US" dirty="0"/>
          </a:p>
        </p:txBody>
      </p:sp>
      <p:sp>
        <p:nvSpPr>
          <p:cNvPr id="21" name="Rounded Rectangular Callout 20"/>
          <p:cNvSpPr/>
          <p:nvPr/>
        </p:nvSpPr>
        <p:spPr>
          <a:xfrm>
            <a:off x="6156176" y="1268760"/>
            <a:ext cx="2952328" cy="2088232"/>
          </a:xfrm>
          <a:prstGeom prst="wedgeRoundRectCallout">
            <a:avLst>
              <a:gd name="adj1" fmla="val -20833"/>
              <a:gd name="adj2" fmla="val 76214"/>
              <a:gd name="adj3" fmla="val 16667"/>
            </a:avLst>
          </a:prstGeom>
          <a:noFill/>
          <a:ln>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6012160" y="1412776"/>
            <a:ext cx="3223809" cy="1938992"/>
          </a:xfrm>
          <a:prstGeom prst="rect">
            <a:avLst/>
          </a:prstGeom>
          <a:noFill/>
        </p:spPr>
        <p:txBody>
          <a:bodyPr wrap="none" rtlCol="0">
            <a:spAutoFit/>
          </a:bodyPr>
          <a:lstStyle/>
          <a:p>
            <a:pPr algn="ctr"/>
            <a:r>
              <a:rPr lang="en-US" b="1" u="sng" dirty="0"/>
              <a:t>Graph theory</a:t>
            </a:r>
          </a:p>
          <a:p>
            <a:pPr algn="ctr"/>
            <a:r>
              <a:rPr lang="en-US" dirty="0" smtClean="0"/>
              <a:t>Structural </a:t>
            </a:r>
            <a:r>
              <a:rPr lang="en-US" dirty="0"/>
              <a:t>network </a:t>
            </a:r>
            <a:endParaRPr lang="en-US" dirty="0" smtClean="0"/>
          </a:p>
          <a:p>
            <a:pPr algn="ctr"/>
            <a:r>
              <a:rPr lang="en-US" dirty="0" smtClean="0"/>
              <a:t>properties</a:t>
            </a:r>
            <a:r>
              <a:rPr lang="en-US" dirty="0"/>
              <a:t>: degree   </a:t>
            </a:r>
          </a:p>
          <a:p>
            <a:pPr algn="ctr"/>
            <a:r>
              <a:rPr lang="en-US" dirty="0"/>
              <a:t> distribution, centrality, </a:t>
            </a:r>
            <a:endParaRPr lang="en-US" dirty="0" smtClean="0"/>
          </a:p>
          <a:p>
            <a:pPr algn="ctr"/>
            <a:r>
              <a:rPr lang="en-US" dirty="0" smtClean="0"/>
              <a:t>clusters</a:t>
            </a:r>
            <a:r>
              <a:rPr lang="en-US" dirty="0"/>
              <a:t>, </a:t>
            </a:r>
            <a:r>
              <a:rPr lang="en-US" dirty="0" smtClean="0"/>
              <a:t>etc.</a:t>
            </a:r>
            <a:endParaRPr lang="en-US" dirty="0"/>
          </a:p>
        </p:txBody>
      </p:sp>
    </p:spTree>
    <p:extLst>
      <p:ext uri="{BB962C8B-B14F-4D97-AF65-F5344CB8AC3E}">
        <p14:creationId xmlns:p14="http://schemas.microsoft.com/office/powerpoint/2010/main" val="176260741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363" y="0"/>
            <a:ext cx="12213205" cy="6858000"/>
          </a:xfrm>
          <a:prstGeom prst="rect">
            <a:avLst/>
          </a:prstGeom>
        </p:spPr>
      </p:pic>
      <p:sp>
        <p:nvSpPr>
          <p:cNvPr id="4" name="TextBox 3"/>
          <p:cNvSpPr txBox="1"/>
          <p:nvPr/>
        </p:nvSpPr>
        <p:spPr>
          <a:xfrm>
            <a:off x="1043608" y="2132856"/>
            <a:ext cx="3155396" cy="2631490"/>
          </a:xfrm>
          <a:prstGeom prst="rect">
            <a:avLst/>
          </a:prstGeom>
          <a:ln w="38100" cmpd="sng">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2500" dirty="0" smtClean="0"/>
          </a:p>
          <a:p>
            <a:pPr algn="ctr"/>
            <a:r>
              <a:rPr lang="en-US" sz="4500" b="1" dirty="0" smtClean="0"/>
              <a:t>8.2M</a:t>
            </a:r>
          </a:p>
          <a:p>
            <a:pPr algn="ctr"/>
            <a:r>
              <a:rPr lang="en-US" sz="4500" b="1" dirty="0"/>
              <a:t>D</a:t>
            </a:r>
            <a:r>
              <a:rPr lang="en-US" sz="4500" b="1" dirty="0" smtClean="0"/>
              <a:t>eath</a:t>
            </a:r>
          </a:p>
          <a:p>
            <a:pPr algn="ctr"/>
            <a:r>
              <a:rPr lang="en-US" sz="2500" dirty="0" smtClean="0"/>
              <a:t>worldwide/year</a:t>
            </a:r>
          </a:p>
          <a:p>
            <a:pPr algn="ctr"/>
            <a:endParaRPr lang="en-US" sz="2500" dirty="0"/>
          </a:p>
        </p:txBody>
      </p:sp>
      <p:sp>
        <p:nvSpPr>
          <p:cNvPr id="10" name="TextBox 9"/>
          <p:cNvSpPr txBox="1"/>
          <p:nvPr/>
        </p:nvSpPr>
        <p:spPr>
          <a:xfrm>
            <a:off x="4932040" y="2132856"/>
            <a:ext cx="3155396" cy="2631490"/>
          </a:xfrm>
          <a:prstGeom prst="rect">
            <a:avLst/>
          </a:prstGeom>
          <a:ln w="38100" cmpd="sng">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2500" dirty="0" smtClean="0"/>
          </a:p>
          <a:p>
            <a:pPr algn="ctr"/>
            <a:r>
              <a:rPr lang="en-US" sz="4500" b="1" dirty="0" smtClean="0"/>
              <a:t>70% </a:t>
            </a:r>
            <a:r>
              <a:rPr lang="en-US" sz="4500" b="1" dirty="0" smtClean="0">
                <a:latin typeface="Wingdings"/>
                <a:ea typeface="Wingdings"/>
                <a:cs typeface="Wingdings"/>
                <a:sym typeface="Wingdings"/>
              </a:rPr>
              <a:t></a:t>
            </a:r>
            <a:endParaRPr lang="en-US" sz="4500" b="1" dirty="0" smtClean="0"/>
          </a:p>
          <a:p>
            <a:pPr algn="ctr"/>
            <a:r>
              <a:rPr lang="en-US" sz="4500" b="1" dirty="0"/>
              <a:t>I</a:t>
            </a:r>
            <a:r>
              <a:rPr lang="en-US" sz="4500" b="1" dirty="0" smtClean="0"/>
              <a:t>ncidence</a:t>
            </a:r>
          </a:p>
          <a:p>
            <a:pPr algn="ctr"/>
            <a:r>
              <a:rPr lang="en-US" sz="2500" dirty="0" smtClean="0"/>
              <a:t>past 2 decades</a:t>
            </a:r>
          </a:p>
          <a:p>
            <a:pPr algn="ctr"/>
            <a:endParaRPr lang="en-US" sz="2500" dirty="0"/>
          </a:p>
        </p:txBody>
      </p:sp>
      <p:sp>
        <p:nvSpPr>
          <p:cNvPr id="18" name="Title 17"/>
          <p:cNvSpPr>
            <a:spLocks noGrp="1"/>
          </p:cNvSpPr>
          <p:nvPr>
            <p:ph type="title"/>
          </p:nvPr>
        </p:nvSpPr>
        <p:spPr/>
        <p:txBody>
          <a:bodyPr/>
          <a:lstStyle/>
          <a:p>
            <a:endParaRPr lang="en-US"/>
          </a:p>
        </p:txBody>
      </p:sp>
    </p:spTree>
    <p:extLst>
      <p:ext uri="{BB962C8B-B14F-4D97-AF65-F5344CB8AC3E}">
        <p14:creationId xmlns:p14="http://schemas.microsoft.com/office/powerpoint/2010/main" val="100137986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en-US" dirty="0"/>
              <a:t>Kinetic </a:t>
            </a:r>
            <a:r>
              <a:rPr lang="en-US" dirty="0" smtClean="0"/>
              <a:t>Modeling</a:t>
            </a:r>
            <a:endParaRPr lang="en-US" dirty="0"/>
          </a:p>
        </p:txBody>
      </p:sp>
      <p:sp>
        <p:nvSpPr>
          <p:cNvPr id="2052" name="Rectangle 3"/>
          <p:cNvSpPr>
            <a:spLocks noGrp="1" noChangeArrowheads="1"/>
          </p:cNvSpPr>
          <p:nvPr>
            <p:ph type="body" sz="half" idx="1"/>
          </p:nvPr>
        </p:nvSpPr>
        <p:spPr>
          <a:xfrm>
            <a:off x="685800" y="1844675"/>
            <a:ext cx="7773988" cy="1584325"/>
          </a:xfrm>
        </p:spPr>
        <p:txBody>
          <a:bodyPr/>
          <a:lstStyle/>
          <a:p>
            <a:r>
              <a:rPr lang="en-US" sz="1800"/>
              <a:t>Predict changes in metabolite concentrations  </a:t>
            </a:r>
          </a:p>
          <a:p>
            <a:r>
              <a:rPr lang="en-US" sz="1800"/>
              <a:t>m – metabolite concentrations vector	- mol/mg</a:t>
            </a:r>
          </a:p>
          <a:p>
            <a:r>
              <a:rPr lang="en-US" sz="1800"/>
              <a:t>S – stoichiometric matrix		</a:t>
            </a:r>
          </a:p>
          <a:p>
            <a:r>
              <a:rPr lang="en-US" sz="1800"/>
              <a:t>v – reaction rates vector		- mol/(mg*h)</a:t>
            </a:r>
          </a:p>
          <a:p>
            <a:endParaRPr lang="en-US" sz="1800"/>
          </a:p>
        </p:txBody>
      </p:sp>
      <p:graphicFrame>
        <p:nvGraphicFramePr>
          <p:cNvPr id="2050" name="Object 4"/>
          <p:cNvGraphicFramePr>
            <a:graphicFrameLocks noGrp="1" noChangeAspect="1"/>
          </p:cNvGraphicFramePr>
          <p:nvPr>
            <p:ph sz="half" idx="2"/>
          </p:nvPr>
        </p:nvGraphicFramePr>
        <p:xfrm>
          <a:off x="827088" y="3419475"/>
          <a:ext cx="3810000" cy="1017588"/>
        </p:xfrm>
        <a:graphic>
          <a:graphicData uri="http://schemas.openxmlformats.org/presentationml/2006/ole">
            <mc:AlternateContent xmlns:mc="http://schemas.openxmlformats.org/markup-compatibility/2006">
              <mc:Choice xmlns:v="urn:schemas-microsoft-com:vml" Requires="v">
                <p:oleObj spid="_x0000_s574536" name="Equation" r:id="rId3" imgW="1473120" imgH="393480" progId="Equation.3">
                  <p:embed/>
                </p:oleObj>
              </mc:Choice>
              <mc:Fallback>
                <p:oleObj name="Equation" r:id="rId3" imgW="147312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3419475"/>
                        <a:ext cx="3810000" cy="1017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pic>
        <p:nvPicPr>
          <p:cNvPr id="2053"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0475" y="4643438"/>
            <a:ext cx="4073525"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 Box 7"/>
          <p:cNvSpPr txBox="1">
            <a:spLocks noChangeArrowheads="1"/>
          </p:cNvSpPr>
          <p:nvPr/>
        </p:nvSpPr>
        <p:spPr bwMode="auto">
          <a:xfrm>
            <a:off x="571500" y="4797425"/>
            <a:ext cx="2855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5400">
                <a:solidFill>
                  <a:schemeClr val="accent2"/>
                </a:solidFill>
                <a:latin typeface="Comic Sans MS" charset="0"/>
                <a:ea typeface="ＭＳ Ｐゴシック" charset="0"/>
              </a:defRPr>
            </a:lvl1pPr>
            <a:lvl2pPr marL="742950" indent="-285750">
              <a:defRPr sz="5400">
                <a:solidFill>
                  <a:schemeClr val="accent2"/>
                </a:solidFill>
                <a:latin typeface="Comic Sans MS" charset="0"/>
                <a:ea typeface="ＭＳ Ｐゴシック" charset="0"/>
              </a:defRPr>
            </a:lvl2pPr>
            <a:lvl3pPr marL="1143000" indent="-228600">
              <a:defRPr sz="5400">
                <a:solidFill>
                  <a:schemeClr val="accent2"/>
                </a:solidFill>
                <a:latin typeface="Comic Sans MS" charset="0"/>
                <a:ea typeface="ＭＳ Ｐゴシック" charset="0"/>
              </a:defRPr>
            </a:lvl3pPr>
            <a:lvl4pPr marL="1600200" indent="-228600">
              <a:defRPr sz="5400">
                <a:solidFill>
                  <a:schemeClr val="accent2"/>
                </a:solidFill>
                <a:latin typeface="Comic Sans MS" charset="0"/>
                <a:ea typeface="ＭＳ Ｐゴシック" charset="0"/>
              </a:defRPr>
            </a:lvl4pPr>
            <a:lvl5pPr marL="2057400" indent="-228600">
              <a:defRPr sz="5400">
                <a:solidFill>
                  <a:schemeClr val="accent2"/>
                </a:solidFill>
                <a:latin typeface="Comic Sans MS" charset="0"/>
                <a:ea typeface="ＭＳ Ｐゴシック" charset="0"/>
              </a:defRPr>
            </a:lvl5pPr>
            <a:lvl6pPr marL="2514600" indent="-228600" algn="ctr" eaLnBrk="0" fontAlgn="base" hangingPunct="0">
              <a:spcBef>
                <a:spcPct val="20000"/>
              </a:spcBef>
              <a:spcAft>
                <a:spcPct val="0"/>
              </a:spcAft>
              <a:defRPr sz="5400">
                <a:solidFill>
                  <a:schemeClr val="accent2"/>
                </a:solidFill>
                <a:latin typeface="Comic Sans MS" charset="0"/>
                <a:ea typeface="ＭＳ Ｐゴシック" charset="0"/>
              </a:defRPr>
            </a:lvl6pPr>
            <a:lvl7pPr marL="2971800" indent="-228600" algn="ctr" eaLnBrk="0" fontAlgn="base" hangingPunct="0">
              <a:spcBef>
                <a:spcPct val="20000"/>
              </a:spcBef>
              <a:spcAft>
                <a:spcPct val="0"/>
              </a:spcAft>
              <a:defRPr sz="5400">
                <a:solidFill>
                  <a:schemeClr val="accent2"/>
                </a:solidFill>
                <a:latin typeface="Comic Sans MS" charset="0"/>
                <a:ea typeface="ＭＳ Ｐゴシック" charset="0"/>
              </a:defRPr>
            </a:lvl7pPr>
            <a:lvl8pPr marL="3429000" indent="-228600" algn="ctr" eaLnBrk="0" fontAlgn="base" hangingPunct="0">
              <a:spcBef>
                <a:spcPct val="20000"/>
              </a:spcBef>
              <a:spcAft>
                <a:spcPct val="0"/>
              </a:spcAft>
              <a:defRPr sz="5400">
                <a:solidFill>
                  <a:schemeClr val="accent2"/>
                </a:solidFill>
                <a:latin typeface="Comic Sans MS" charset="0"/>
                <a:ea typeface="ＭＳ Ｐゴシック" charset="0"/>
              </a:defRPr>
            </a:lvl8pPr>
            <a:lvl9pPr marL="3886200" indent="-228600" algn="ctr" eaLnBrk="0" fontAlgn="base" hangingPunct="0">
              <a:spcBef>
                <a:spcPct val="20000"/>
              </a:spcBef>
              <a:spcAft>
                <a:spcPct val="0"/>
              </a:spcAft>
              <a:defRPr sz="5400">
                <a:solidFill>
                  <a:schemeClr val="accent2"/>
                </a:solidFill>
                <a:latin typeface="Comic Sans MS" charset="0"/>
                <a:ea typeface="ＭＳ Ｐゴシック" charset="0"/>
              </a:defRPr>
            </a:lvl9pPr>
          </a:lstStyle>
          <a:p>
            <a:r>
              <a:rPr lang="en-US" sz="2000">
                <a:solidFill>
                  <a:schemeClr val="tx1"/>
                </a:solidFill>
              </a:rPr>
              <a:t>Reaction rate equation</a:t>
            </a:r>
          </a:p>
        </p:txBody>
      </p:sp>
      <p:sp>
        <p:nvSpPr>
          <p:cNvPr id="2055" name="Line 8"/>
          <p:cNvSpPr>
            <a:spLocks noChangeShapeType="1"/>
          </p:cNvSpPr>
          <p:nvPr/>
        </p:nvSpPr>
        <p:spPr bwMode="auto">
          <a:xfrm flipV="1">
            <a:off x="3059113" y="4219575"/>
            <a:ext cx="288925" cy="504825"/>
          </a:xfrm>
          <a:prstGeom prst="line">
            <a:avLst/>
          </a:prstGeom>
          <a:noFill/>
          <a:ln w="76200">
            <a:solidFill>
              <a:schemeClr val="accent2"/>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056" name="Text Box 9"/>
          <p:cNvSpPr txBox="1">
            <a:spLocks noChangeArrowheads="1"/>
          </p:cNvSpPr>
          <p:nvPr/>
        </p:nvSpPr>
        <p:spPr bwMode="auto">
          <a:xfrm>
            <a:off x="3500438" y="4797425"/>
            <a:ext cx="15716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5400">
                <a:solidFill>
                  <a:schemeClr val="accent2"/>
                </a:solidFill>
                <a:latin typeface="Comic Sans MS" charset="0"/>
                <a:ea typeface="ＭＳ Ｐゴシック" charset="0"/>
              </a:defRPr>
            </a:lvl1pPr>
            <a:lvl2pPr marL="742950" indent="-285750">
              <a:defRPr sz="5400">
                <a:solidFill>
                  <a:schemeClr val="accent2"/>
                </a:solidFill>
                <a:latin typeface="Comic Sans MS" charset="0"/>
                <a:ea typeface="ＭＳ Ｐゴシック" charset="0"/>
              </a:defRPr>
            </a:lvl2pPr>
            <a:lvl3pPr marL="1143000" indent="-228600">
              <a:defRPr sz="5400">
                <a:solidFill>
                  <a:schemeClr val="accent2"/>
                </a:solidFill>
                <a:latin typeface="Comic Sans MS" charset="0"/>
                <a:ea typeface="ＭＳ Ｐゴシック" charset="0"/>
              </a:defRPr>
            </a:lvl3pPr>
            <a:lvl4pPr marL="1600200" indent="-228600">
              <a:defRPr sz="5400">
                <a:solidFill>
                  <a:schemeClr val="accent2"/>
                </a:solidFill>
                <a:latin typeface="Comic Sans MS" charset="0"/>
                <a:ea typeface="ＭＳ Ｐゴシック" charset="0"/>
              </a:defRPr>
            </a:lvl4pPr>
            <a:lvl5pPr marL="2057400" indent="-228600">
              <a:defRPr sz="5400">
                <a:solidFill>
                  <a:schemeClr val="accent2"/>
                </a:solidFill>
                <a:latin typeface="Comic Sans MS" charset="0"/>
                <a:ea typeface="ＭＳ Ｐゴシック" charset="0"/>
              </a:defRPr>
            </a:lvl5pPr>
            <a:lvl6pPr marL="2514600" indent="-228600" algn="ctr" eaLnBrk="0" fontAlgn="base" hangingPunct="0">
              <a:spcBef>
                <a:spcPct val="20000"/>
              </a:spcBef>
              <a:spcAft>
                <a:spcPct val="0"/>
              </a:spcAft>
              <a:defRPr sz="5400">
                <a:solidFill>
                  <a:schemeClr val="accent2"/>
                </a:solidFill>
                <a:latin typeface="Comic Sans MS" charset="0"/>
                <a:ea typeface="ＭＳ Ｐゴシック" charset="0"/>
              </a:defRPr>
            </a:lvl6pPr>
            <a:lvl7pPr marL="2971800" indent="-228600" algn="ctr" eaLnBrk="0" fontAlgn="base" hangingPunct="0">
              <a:spcBef>
                <a:spcPct val="20000"/>
              </a:spcBef>
              <a:spcAft>
                <a:spcPct val="0"/>
              </a:spcAft>
              <a:defRPr sz="5400">
                <a:solidFill>
                  <a:schemeClr val="accent2"/>
                </a:solidFill>
                <a:latin typeface="Comic Sans MS" charset="0"/>
                <a:ea typeface="ＭＳ Ｐゴシック" charset="0"/>
              </a:defRPr>
            </a:lvl7pPr>
            <a:lvl8pPr marL="3429000" indent="-228600" algn="ctr" eaLnBrk="0" fontAlgn="base" hangingPunct="0">
              <a:spcBef>
                <a:spcPct val="20000"/>
              </a:spcBef>
              <a:spcAft>
                <a:spcPct val="0"/>
              </a:spcAft>
              <a:defRPr sz="5400">
                <a:solidFill>
                  <a:schemeClr val="accent2"/>
                </a:solidFill>
                <a:latin typeface="Comic Sans MS" charset="0"/>
                <a:ea typeface="ＭＳ Ｐゴシック" charset="0"/>
              </a:defRPr>
            </a:lvl8pPr>
            <a:lvl9pPr marL="3886200" indent="-228600" algn="ctr" eaLnBrk="0" fontAlgn="base" hangingPunct="0">
              <a:spcBef>
                <a:spcPct val="20000"/>
              </a:spcBef>
              <a:spcAft>
                <a:spcPct val="0"/>
              </a:spcAft>
              <a:defRPr sz="5400">
                <a:solidFill>
                  <a:schemeClr val="accent2"/>
                </a:solidFill>
                <a:latin typeface="Comic Sans MS" charset="0"/>
                <a:ea typeface="ＭＳ Ｐゴシック" charset="0"/>
              </a:defRPr>
            </a:lvl9pPr>
          </a:lstStyle>
          <a:p>
            <a:r>
              <a:rPr lang="en-US" sz="2000">
                <a:solidFill>
                  <a:schemeClr val="tx1"/>
                </a:solidFill>
              </a:rPr>
              <a:t>Kinetic parameters</a:t>
            </a:r>
          </a:p>
        </p:txBody>
      </p:sp>
      <p:sp>
        <p:nvSpPr>
          <p:cNvPr id="2057" name="Line 10"/>
          <p:cNvSpPr>
            <a:spLocks noChangeShapeType="1"/>
          </p:cNvSpPr>
          <p:nvPr/>
        </p:nvSpPr>
        <p:spPr bwMode="auto">
          <a:xfrm flipH="1" flipV="1">
            <a:off x="4286250" y="4149725"/>
            <a:ext cx="142875" cy="636588"/>
          </a:xfrm>
          <a:prstGeom prst="line">
            <a:avLst/>
          </a:prstGeom>
          <a:noFill/>
          <a:ln w="76200">
            <a:solidFill>
              <a:schemeClr val="accent2"/>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058" name="Rectangle 11"/>
          <p:cNvSpPr>
            <a:spLocks noChangeArrowheads="1"/>
          </p:cNvSpPr>
          <p:nvPr/>
        </p:nvSpPr>
        <p:spPr bwMode="auto">
          <a:xfrm>
            <a:off x="500063" y="5516563"/>
            <a:ext cx="7773987"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l">
              <a:buFontTx/>
              <a:buChar char="•"/>
            </a:pPr>
            <a:r>
              <a:rPr lang="en-US" sz="2000">
                <a:solidFill>
                  <a:srgbClr val="FF0000"/>
                </a:solidFill>
              </a:rPr>
              <a:t>Requires knowledge of m, f and k!</a:t>
            </a:r>
          </a:p>
        </p:txBody>
      </p:sp>
      <p:sp>
        <p:nvSpPr>
          <p:cNvPr id="2059" name="Text Box 12"/>
          <p:cNvSpPr txBox="1">
            <a:spLocks noChangeArrowheads="1"/>
          </p:cNvSpPr>
          <p:nvPr/>
        </p:nvSpPr>
        <p:spPr bwMode="auto">
          <a:xfrm>
            <a:off x="4932363" y="3644900"/>
            <a:ext cx="38195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5400">
                <a:solidFill>
                  <a:schemeClr val="accent2"/>
                </a:solidFill>
                <a:latin typeface="Comic Sans MS" charset="0"/>
                <a:ea typeface="ＭＳ Ｐゴシック" charset="0"/>
              </a:defRPr>
            </a:lvl1pPr>
            <a:lvl2pPr marL="742950" indent="-285750">
              <a:defRPr sz="5400">
                <a:solidFill>
                  <a:schemeClr val="accent2"/>
                </a:solidFill>
                <a:latin typeface="Comic Sans MS" charset="0"/>
                <a:ea typeface="ＭＳ Ｐゴシック" charset="0"/>
              </a:defRPr>
            </a:lvl2pPr>
            <a:lvl3pPr marL="1143000" indent="-228600">
              <a:defRPr sz="5400">
                <a:solidFill>
                  <a:schemeClr val="accent2"/>
                </a:solidFill>
                <a:latin typeface="Comic Sans MS" charset="0"/>
                <a:ea typeface="ＭＳ Ｐゴシック" charset="0"/>
              </a:defRPr>
            </a:lvl3pPr>
            <a:lvl4pPr marL="1600200" indent="-228600">
              <a:defRPr sz="5400">
                <a:solidFill>
                  <a:schemeClr val="accent2"/>
                </a:solidFill>
                <a:latin typeface="Comic Sans MS" charset="0"/>
                <a:ea typeface="ＭＳ Ｐゴシック" charset="0"/>
              </a:defRPr>
            </a:lvl4pPr>
            <a:lvl5pPr marL="2057400" indent="-228600">
              <a:defRPr sz="5400">
                <a:solidFill>
                  <a:schemeClr val="accent2"/>
                </a:solidFill>
                <a:latin typeface="Comic Sans MS" charset="0"/>
                <a:ea typeface="ＭＳ Ｐゴシック" charset="0"/>
              </a:defRPr>
            </a:lvl5pPr>
            <a:lvl6pPr marL="2514600" indent="-228600" algn="ctr" eaLnBrk="0" fontAlgn="base" hangingPunct="0">
              <a:spcBef>
                <a:spcPct val="20000"/>
              </a:spcBef>
              <a:spcAft>
                <a:spcPct val="0"/>
              </a:spcAft>
              <a:defRPr sz="5400">
                <a:solidFill>
                  <a:schemeClr val="accent2"/>
                </a:solidFill>
                <a:latin typeface="Comic Sans MS" charset="0"/>
                <a:ea typeface="ＭＳ Ｐゴシック" charset="0"/>
              </a:defRPr>
            </a:lvl6pPr>
            <a:lvl7pPr marL="2971800" indent="-228600" algn="ctr" eaLnBrk="0" fontAlgn="base" hangingPunct="0">
              <a:spcBef>
                <a:spcPct val="20000"/>
              </a:spcBef>
              <a:spcAft>
                <a:spcPct val="0"/>
              </a:spcAft>
              <a:defRPr sz="5400">
                <a:solidFill>
                  <a:schemeClr val="accent2"/>
                </a:solidFill>
                <a:latin typeface="Comic Sans MS" charset="0"/>
                <a:ea typeface="ＭＳ Ｐゴシック" charset="0"/>
              </a:defRPr>
            </a:lvl7pPr>
            <a:lvl8pPr marL="3429000" indent="-228600" algn="ctr" eaLnBrk="0" fontAlgn="base" hangingPunct="0">
              <a:spcBef>
                <a:spcPct val="20000"/>
              </a:spcBef>
              <a:spcAft>
                <a:spcPct val="0"/>
              </a:spcAft>
              <a:defRPr sz="5400">
                <a:solidFill>
                  <a:schemeClr val="accent2"/>
                </a:solidFill>
                <a:latin typeface="Comic Sans MS" charset="0"/>
                <a:ea typeface="ＭＳ Ｐゴシック" charset="0"/>
              </a:defRPr>
            </a:lvl8pPr>
            <a:lvl9pPr marL="3886200" indent="-228600" algn="ctr" eaLnBrk="0" fontAlgn="base" hangingPunct="0">
              <a:spcBef>
                <a:spcPct val="20000"/>
              </a:spcBef>
              <a:spcAft>
                <a:spcPct val="0"/>
              </a:spcAft>
              <a:defRPr sz="5400">
                <a:solidFill>
                  <a:schemeClr val="accent2"/>
                </a:solidFill>
                <a:latin typeface="Comic Sans MS" charset="0"/>
                <a:ea typeface="ＭＳ Ｐゴシック" charset="0"/>
              </a:defRPr>
            </a:lvl9pPr>
          </a:lstStyle>
          <a:p>
            <a:pPr algn="l"/>
            <a:r>
              <a:rPr lang="en-US" sz="2000">
                <a:solidFill>
                  <a:schemeClr val="tx1"/>
                </a:solidFill>
              </a:rPr>
              <a:t>A set of Ordinary Differential</a:t>
            </a:r>
          </a:p>
          <a:p>
            <a:pPr algn="l"/>
            <a:r>
              <a:rPr lang="en-US" sz="2000">
                <a:solidFill>
                  <a:schemeClr val="tx1"/>
                </a:solidFill>
              </a:rPr>
              <a:t> Equations (ODE)</a:t>
            </a:r>
          </a:p>
        </p:txBody>
      </p:sp>
    </p:spTree>
    <p:extLst>
      <p:ext uri="{BB962C8B-B14F-4D97-AF65-F5344CB8AC3E}">
        <p14:creationId xmlns:p14="http://schemas.microsoft.com/office/powerpoint/2010/main" val="149061571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5"/>
          <p:cNvSpPr>
            <a:spLocks noGrp="1" noChangeArrowheads="1"/>
          </p:cNvSpPr>
          <p:nvPr>
            <p:ph type="title"/>
          </p:nvPr>
        </p:nvSpPr>
        <p:spPr>
          <a:xfrm>
            <a:off x="685800" y="609600"/>
            <a:ext cx="8134350" cy="1143000"/>
          </a:xfrm>
        </p:spPr>
        <p:txBody>
          <a:bodyPr/>
          <a:lstStyle/>
          <a:p>
            <a:r>
              <a:rPr lang="en-US" sz="4000" dirty="0"/>
              <a:t>Constraint-based modeling (CBM</a:t>
            </a:r>
            <a:r>
              <a:rPr lang="en-US" sz="4000" dirty="0" smtClean="0"/>
              <a:t>)</a:t>
            </a:r>
            <a:endParaRPr lang="en-US" sz="4000" dirty="0"/>
          </a:p>
        </p:txBody>
      </p:sp>
      <p:graphicFrame>
        <p:nvGraphicFramePr>
          <p:cNvPr id="4098" name="Object 4"/>
          <p:cNvGraphicFramePr>
            <a:graphicFrameLocks noGrp="1" noChangeAspect="1"/>
          </p:cNvGraphicFramePr>
          <p:nvPr>
            <p:ph idx="1"/>
          </p:nvPr>
        </p:nvGraphicFramePr>
        <p:xfrm>
          <a:off x="2124075" y="3500438"/>
          <a:ext cx="2432050" cy="1062037"/>
        </p:xfrm>
        <a:graphic>
          <a:graphicData uri="http://schemas.openxmlformats.org/presentationml/2006/ole">
            <mc:AlternateContent xmlns:mc="http://schemas.openxmlformats.org/markup-compatibility/2006">
              <mc:Choice xmlns:v="urn:schemas-microsoft-com:vml" Requires="v">
                <p:oleObj spid="_x0000_s579656" name="Equation" r:id="rId3" imgW="901440" imgH="393480" progId="Equation.3">
                  <p:embed/>
                </p:oleObj>
              </mc:Choice>
              <mc:Fallback>
                <p:oleObj name="Equation" r:id="rId3" imgW="90144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3500438"/>
                        <a:ext cx="2432050" cy="1062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
        <p:nvSpPr>
          <p:cNvPr id="4100" name="Rectangle 7"/>
          <p:cNvSpPr>
            <a:spLocks noChangeArrowheads="1"/>
          </p:cNvSpPr>
          <p:nvPr/>
        </p:nvSpPr>
        <p:spPr bwMode="auto">
          <a:xfrm>
            <a:off x="684213" y="1700213"/>
            <a:ext cx="79914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l">
              <a:buFontTx/>
              <a:buChar char="•"/>
            </a:pPr>
            <a:r>
              <a:rPr lang="fi-FI" sz="2000" dirty="0" err="1">
                <a:solidFill>
                  <a:schemeClr val="tx1"/>
                </a:solidFill>
              </a:rPr>
              <a:t>Assumes</a:t>
            </a:r>
            <a:r>
              <a:rPr lang="fi-FI" sz="2000" dirty="0">
                <a:solidFill>
                  <a:schemeClr val="tx1"/>
                </a:solidFill>
              </a:rPr>
              <a:t> a </a:t>
            </a:r>
            <a:r>
              <a:rPr lang="fi-FI" sz="2000" dirty="0" err="1">
                <a:solidFill>
                  <a:schemeClr val="tx1"/>
                </a:solidFill>
              </a:rPr>
              <a:t>quasi</a:t>
            </a:r>
            <a:r>
              <a:rPr lang="fi-FI" sz="2000" dirty="0">
                <a:solidFill>
                  <a:schemeClr val="tx1"/>
                </a:solidFill>
              </a:rPr>
              <a:t> </a:t>
            </a:r>
            <a:r>
              <a:rPr lang="fi-FI" sz="2000" dirty="0" err="1">
                <a:solidFill>
                  <a:schemeClr val="tx1"/>
                </a:solidFill>
              </a:rPr>
              <a:t>steady-state</a:t>
            </a:r>
            <a:endParaRPr lang="fi-FI" sz="2000" dirty="0">
              <a:solidFill>
                <a:schemeClr val="tx1"/>
              </a:solidFill>
            </a:endParaRPr>
          </a:p>
          <a:p>
            <a:pPr marL="742950" lvl="1" indent="-285750" algn="l">
              <a:buFontTx/>
              <a:buChar char="–"/>
            </a:pPr>
            <a:r>
              <a:rPr lang="fi-FI" sz="1800" dirty="0">
                <a:solidFill>
                  <a:schemeClr val="tx1"/>
                </a:solidFill>
              </a:rPr>
              <a:t>No </a:t>
            </a:r>
            <a:r>
              <a:rPr lang="fi-FI" sz="1800" dirty="0" err="1">
                <a:solidFill>
                  <a:schemeClr val="tx1"/>
                </a:solidFill>
              </a:rPr>
              <a:t>changes</a:t>
            </a:r>
            <a:r>
              <a:rPr lang="fi-FI" sz="1800" dirty="0">
                <a:solidFill>
                  <a:schemeClr val="tx1"/>
                </a:solidFill>
              </a:rPr>
              <a:t> in </a:t>
            </a:r>
            <a:r>
              <a:rPr lang="fi-FI" sz="1800" dirty="0" err="1">
                <a:solidFill>
                  <a:schemeClr val="tx1"/>
                </a:solidFill>
              </a:rPr>
              <a:t>metabolite</a:t>
            </a:r>
            <a:r>
              <a:rPr lang="fi-FI" sz="1800" dirty="0">
                <a:solidFill>
                  <a:schemeClr val="tx1"/>
                </a:solidFill>
              </a:rPr>
              <a:t> </a:t>
            </a:r>
            <a:r>
              <a:rPr lang="fi-FI" sz="1800" dirty="0" err="1">
                <a:solidFill>
                  <a:schemeClr val="tx1"/>
                </a:solidFill>
              </a:rPr>
              <a:t>concentrations</a:t>
            </a:r>
            <a:r>
              <a:rPr lang="fi-FI" sz="1800" dirty="0">
                <a:solidFill>
                  <a:schemeClr val="tx1"/>
                </a:solidFill>
              </a:rPr>
              <a:t> (</a:t>
            </a:r>
            <a:r>
              <a:rPr lang="fi-FI" sz="1800" dirty="0" err="1">
                <a:solidFill>
                  <a:schemeClr val="tx1"/>
                </a:solidFill>
              </a:rPr>
              <a:t>within</a:t>
            </a:r>
            <a:r>
              <a:rPr lang="fi-FI" sz="1800" dirty="0">
                <a:solidFill>
                  <a:schemeClr val="tx1"/>
                </a:solidFill>
              </a:rPr>
              <a:t> the </a:t>
            </a:r>
            <a:r>
              <a:rPr lang="fi-FI" sz="1800" dirty="0" err="1">
                <a:solidFill>
                  <a:schemeClr val="tx1"/>
                </a:solidFill>
              </a:rPr>
              <a:t>system</a:t>
            </a:r>
            <a:r>
              <a:rPr lang="fi-FI" sz="1800" dirty="0">
                <a:solidFill>
                  <a:schemeClr val="tx1"/>
                </a:solidFill>
              </a:rPr>
              <a:t>)</a:t>
            </a:r>
          </a:p>
          <a:p>
            <a:pPr marL="742950" lvl="1" indent="-285750" algn="l">
              <a:buFontTx/>
              <a:buChar char="–"/>
            </a:pPr>
            <a:r>
              <a:rPr lang="en-US" sz="1800" dirty="0">
                <a:solidFill>
                  <a:schemeClr val="tx1"/>
                </a:solidFill>
              </a:rPr>
              <a:t>Metabolite production and consumption rates are equal</a:t>
            </a:r>
          </a:p>
          <a:p>
            <a:pPr marL="342900" indent="-342900" algn="l">
              <a:buFontTx/>
              <a:buChar char="•"/>
            </a:pPr>
            <a:r>
              <a:rPr lang="en-US" sz="2000" dirty="0">
                <a:solidFill>
                  <a:schemeClr val="tx1"/>
                </a:solidFill>
              </a:rPr>
              <a:t>Representing the ‘average’ flow in the network over a long enough period of time</a:t>
            </a:r>
          </a:p>
          <a:p>
            <a:pPr marL="342900" indent="-342900" algn="l">
              <a:buFontTx/>
              <a:buChar char="•"/>
            </a:pPr>
            <a:endParaRPr lang="en-US" sz="2000" dirty="0">
              <a:solidFill>
                <a:schemeClr val="tx1"/>
              </a:solidFill>
            </a:endParaRPr>
          </a:p>
          <a:p>
            <a:pPr marL="342900" indent="-342900" algn="l">
              <a:buFontTx/>
              <a:buChar char="•"/>
            </a:pPr>
            <a:endParaRPr lang="en-US" sz="2000" dirty="0">
              <a:solidFill>
                <a:schemeClr val="tx1"/>
              </a:solidFill>
            </a:endParaRPr>
          </a:p>
          <a:p>
            <a:pPr marL="342900" indent="-342900" algn="l">
              <a:buFontTx/>
              <a:buChar char="•"/>
            </a:pPr>
            <a:endParaRPr lang="en-US" sz="2000" dirty="0">
              <a:solidFill>
                <a:schemeClr val="tx1"/>
              </a:solidFill>
            </a:endParaRPr>
          </a:p>
          <a:p>
            <a:pPr marL="342900" indent="-342900" algn="l">
              <a:buFontTx/>
              <a:buChar char="•"/>
            </a:pPr>
            <a:endParaRPr lang="en-US" sz="2000" dirty="0">
              <a:solidFill>
                <a:schemeClr val="tx1"/>
              </a:solidFill>
            </a:endParaRPr>
          </a:p>
          <a:p>
            <a:pPr marL="342900" indent="-342900" algn="l">
              <a:buFontTx/>
              <a:buChar char="•"/>
            </a:pPr>
            <a:endParaRPr lang="en-US" sz="2000" dirty="0" smtClean="0">
              <a:solidFill>
                <a:schemeClr val="tx1"/>
              </a:solidFill>
            </a:endParaRPr>
          </a:p>
          <a:p>
            <a:pPr marL="342900" indent="-342900" algn="l">
              <a:buFontTx/>
              <a:buChar char="•"/>
            </a:pPr>
            <a:endParaRPr lang="en-US" sz="2000" dirty="0"/>
          </a:p>
          <a:p>
            <a:pPr marL="342900" indent="-342900" algn="l">
              <a:buFontTx/>
              <a:buChar char="•"/>
            </a:pPr>
            <a:r>
              <a:rPr lang="en-US" sz="2000" dirty="0" smtClean="0">
                <a:solidFill>
                  <a:schemeClr val="tx1"/>
                </a:solidFill>
              </a:rPr>
              <a:t>The </a:t>
            </a:r>
            <a:r>
              <a:rPr lang="en-US" sz="2000" dirty="0">
                <a:solidFill>
                  <a:schemeClr val="tx1"/>
                </a:solidFill>
              </a:rPr>
              <a:t>reaction rate vector v is referred to as a ‘steady-state flux distribution’</a:t>
            </a:r>
          </a:p>
          <a:p>
            <a:pPr marL="342900" indent="-342900" algn="l">
              <a:buFontTx/>
              <a:buChar char="•"/>
            </a:pPr>
            <a:r>
              <a:rPr lang="en-US" sz="2000" dirty="0">
                <a:solidFill>
                  <a:srgbClr val="FF0000"/>
                </a:solidFill>
              </a:rPr>
              <a:t>No need for information on metabolite concentrations, reaction rate equations, and kinetic parameters</a:t>
            </a:r>
          </a:p>
          <a:p>
            <a:pPr marL="342900" indent="-342900" algn="l">
              <a:buFontTx/>
              <a:buChar char="•"/>
            </a:pPr>
            <a:endParaRPr lang="en-US" sz="2000" dirty="0">
              <a:solidFill>
                <a:schemeClr val="tx1"/>
              </a:solidFill>
            </a:endParaRPr>
          </a:p>
          <a:p>
            <a:pPr marL="342900" indent="-342900" algn="l">
              <a:buFontTx/>
              <a:buChar char="•"/>
            </a:pPr>
            <a:endParaRPr lang="en-US" sz="2000" dirty="0">
              <a:solidFill>
                <a:schemeClr val="tx1"/>
              </a:solidFill>
            </a:endParaRPr>
          </a:p>
          <a:p>
            <a:pPr marL="742950" lvl="1" indent="-285750" algn="l">
              <a:buFontTx/>
              <a:buChar char="–"/>
            </a:pPr>
            <a:endParaRPr lang="fi-FI" sz="2000" dirty="0">
              <a:solidFill>
                <a:schemeClr val="tx1"/>
              </a:solidFill>
            </a:endParaRPr>
          </a:p>
          <a:p>
            <a:pPr marL="342900" indent="-342900" algn="l">
              <a:buFontTx/>
              <a:buChar char="•"/>
            </a:pPr>
            <a:endParaRPr lang="en-US" sz="2000" dirty="0">
              <a:solidFill>
                <a:schemeClr val="tx1"/>
              </a:solidFill>
            </a:endParaRPr>
          </a:p>
        </p:txBody>
      </p:sp>
    </p:spTree>
    <p:extLst>
      <p:ext uri="{BB962C8B-B14F-4D97-AF65-F5344CB8AC3E}">
        <p14:creationId xmlns:p14="http://schemas.microsoft.com/office/powerpoint/2010/main" val="387132230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a:xfrm>
            <a:off x="179512" y="6165304"/>
            <a:ext cx="8712968"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Title 1"/>
          <p:cNvSpPr>
            <a:spLocks noGrp="1"/>
          </p:cNvSpPr>
          <p:nvPr>
            <p:ph type="title"/>
          </p:nvPr>
        </p:nvSpPr>
        <p:spPr>
          <a:xfrm>
            <a:off x="457200" y="152400"/>
            <a:ext cx="8435280" cy="990600"/>
          </a:xfrm>
        </p:spPr>
        <p:txBody>
          <a:bodyPr/>
          <a:lstStyle/>
          <a:p>
            <a:pPr algn="ctr"/>
            <a:r>
              <a:rPr lang="en-US" sz="3200" dirty="0" smtClean="0">
                <a:solidFill>
                  <a:srgbClr val="404040"/>
                </a:solidFill>
              </a:rPr>
              <a:t>Constraint-Based Modeling</a:t>
            </a:r>
            <a:br>
              <a:rPr lang="en-US" sz="3200" dirty="0" smtClean="0">
                <a:solidFill>
                  <a:srgbClr val="404040"/>
                </a:solidFill>
              </a:rPr>
            </a:br>
            <a:r>
              <a:rPr lang="en-US" sz="3200" dirty="0" smtClean="0">
                <a:solidFill>
                  <a:srgbClr val="404040"/>
                </a:solidFill>
              </a:rPr>
              <a:t>1. </a:t>
            </a:r>
            <a:r>
              <a:rPr lang="en-US" sz="3200" b="1" dirty="0" smtClean="0">
                <a:solidFill>
                  <a:srgbClr val="404040"/>
                </a:solidFill>
              </a:rPr>
              <a:t>The steady state assumption</a:t>
            </a:r>
            <a:endParaRPr lang="he-IL" sz="3200" b="1" dirty="0"/>
          </a:p>
        </p:txBody>
      </p:sp>
      <p:pic>
        <p:nvPicPr>
          <p:cNvPr id="77" name="Picture 2"/>
          <p:cNvPicPr>
            <a:picLocks noChangeAspect="1" noChangeArrowheads="1"/>
          </p:cNvPicPr>
          <p:nvPr/>
        </p:nvPicPr>
        <p:blipFill>
          <a:blip r:embed="rId2" cstate="print"/>
          <a:srcRect/>
          <a:stretch>
            <a:fillRect/>
          </a:stretch>
        </p:blipFill>
        <p:spPr bwMode="auto">
          <a:xfrm>
            <a:off x="467544" y="1264992"/>
            <a:ext cx="4176464" cy="27370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3" name="TextBox 32"/>
          <p:cNvSpPr txBox="1"/>
          <p:nvPr/>
        </p:nvSpPr>
        <p:spPr>
          <a:xfrm>
            <a:off x="5292080" y="1340768"/>
            <a:ext cx="3456384" cy="338554"/>
          </a:xfrm>
          <a:prstGeom prst="rect">
            <a:avLst/>
          </a:prstGeom>
          <a:noFill/>
        </p:spPr>
        <p:txBody>
          <a:bodyPr wrap="square" rtlCol="1">
            <a:spAutoFit/>
          </a:bodyPr>
          <a:lstStyle/>
          <a:p>
            <a:pPr algn="ctr"/>
            <a:r>
              <a:rPr lang="en-US" sz="1600" b="1" dirty="0" smtClean="0"/>
              <a:t>The steady-state assumption</a:t>
            </a:r>
            <a:endParaRPr lang="he-IL" sz="1600" b="1" dirty="0"/>
          </a:p>
        </p:txBody>
      </p:sp>
      <p:pic>
        <p:nvPicPr>
          <p:cNvPr id="1026" name="Picture 2"/>
          <p:cNvPicPr>
            <a:picLocks noChangeAspect="1" noChangeArrowheads="1"/>
          </p:cNvPicPr>
          <p:nvPr/>
        </p:nvPicPr>
        <p:blipFill>
          <a:blip r:embed="rId3" cstate="print"/>
          <a:srcRect/>
          <a:stretch>
            <a:fillRect/>
          </a:stretch>
        </p:blipFill>
        <p:spPr bwMode="auto">
          <a:xfrm>
            <a:off x="6466304" y="1700808"/>
            <a:ext cx="1184648" cy="4320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5" name="Double Bracket 34"/>
          <p:cNvSpPr/>
          <p:nvPr/>
        </p:nvSpPr>
        <p:spPr>
          <a:xfrm>
            <a:off x="5758416" y="2564904"/>
            <a:ext cx="1584176" cy="1080120"/>
          </a:xfrm>
          <a:prstGeom prst="bracketPair">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1" anchor="ctr"/>
          <a:lstStyle/>
          <a:p>
            <a:pPr algn="ctr"/>
            <a:r>
              <a:rPr lang="en-US" dirty="0" smtClean="0"/>
              <a:t>S</a:t>
            </a:r>
            <a:endParaRPr lang="he-IL" dirty="0"/>
          </a:p>
        </p:txBody>
      </p:sp>
      <p:sp>
        <p:nvSpPr>
          <p:cNvPr id="36" name="Double Bracket 35"/>
          <p:cNvSpPr/>
          <p:nvPr/>
        </p:nvSpPr>
        <p:spPr>
          <a:xfrm>
            <a:off x="7451176" y="2601480"/>
            <a:ext cx="360040" cy="1008112"/>
          </a:xfrm>
          <a:prstGeom prst="bracketPair">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1" anchor="ctr"/>
          <a:lstStyle/>
          <a:p>
            <a:pPr algn="ctr"/>
            <a:r>
              <a:rPr lang="en-US" dirty="0" smtClean="0"/>
              <a:t>V</a:t>
            </a:r>
            <a:endParaRPr lang="he-IL" dirty="0"/>
          </a:p>
        </p:txBody>
      </p:sp>
      <p:sp>
        <p:nvSpPr>
          <p:cNvPr id="37" name="Double Bracket 36"/>
          <p:cNvSpPr/>
          <p:nvPr/>
        </p:nvSpPr>
        <p:spPr>
          <a:xfrm>
            <a:off x="8172400" y="2601480"/>
            <a:ext cx="360040" cy="1008112"/>
          </a:xfrm>
          <a:prstGeom prst="bracketPair">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1" anchor="ctr"/>
          <a:lstStyle/>
          <a:p>
            <a:pPr algn="ctr"/>
            <a:r>
              <a:rPr lang="en-US" dirty="0" smtClean="0"/>
              <a:t>0</a:t>
            </a:r>
            <a:endParaRPr lang="he-IL" dirty="0"/>
          </a:p>
        </p:txBody>
      </p:sp>
      <p:sp>
        <p:nvSpPr>
          <p:cNvPr id="39" name="TextBox 38"/>
          <p:cNvSpPr txBox="1"/>
          <p:nvPr/>
        </p:nvSpPr>
        <p:spPr>
          <a:xfrm>
            <a:off x="7799024" y="2840744"/>
            <a:ext cx="504056" cy="461665"/>
          </a:xfrm>
          <a:prstGeom prst="rect">
            <a:avLst/>
          </a:prstGeom>
          <a:noFill/>
        </p:spPr>
        <p:txBody>
          <a:bodyPr wrap="square" rtlCol="1">
            <a:spAutoFit/>
          </a:bodyPr>
          <a:lstStyle/>
          <a:p>
            <a:r>
              <a:rPr lang="en-US" dirty="0" smtClean="0"/>
              <a:t>=</a:t>
            </a:r>
            <a:endParaRPr lang="he-IL" dirty="0"/>
          </a:p>
        </p:txBody>
      </p:sp>
      <p:sp>
        <p:nvSpPr>
          <p:cNvPr id="40" name="TextBox 39"/>
          <p:cNvSpPr txBox="1"/>
          <p:nvPr/>
        </p:nvSpPr>
        <p:spPr>
          <a:xfrm rot="16200000">
            <a:off x="5026144" y="2924944"/>
            <a:ext cx="1152128" cy="288032"/>
          </a:xfrm>
          <a:prstGeom prst="rect">
            <a:avLst/>
          </a:prstGeom>
          <a:noFill/>
        </p:spPr>
        <p:txBody>
          <a:bodyPr wrap="square" rtlCol="1">
            <a:spAutoFit/>
          </a:bodyPr>
          <a:lstStyle/>
          <a:p>
            <a:r>
              <a:rPr lang="en-US" sz="1200" b="1" dirty="0" smtClean="0"/>
              <a:t>Metabolites</a:t>
            </a:r>
            <a:endParaRPr lang="he-IL" sz="1200" b="1" dirty="0"/>
          </a:p>
        </p:txBody>
      </p:sp>
      <p:sp>
        <p:nvSpPr>
          <p:cNvPr id="41" name="TextBox 40"/>
          <p:cNvSpPr txBox="1"/>
          <p:nvPr/>
        </p:nvSpPr>
        <p:spPr>
          <a:xfrm>
            <a:off x="6047592" y="2276872"/>
            <a:ext cx="1152128" cy="288032"/>
          </a:xfrm>
          <a:prstGeom prst="rect">
            <a:avLst/>
          </a:prstGeom>
          <a:noFill/>
        </p:spPr>
        <p:txBody>
          <a:bodyPr wrap="square" rtlCol="1">
            <a:spAutoFit/>
          </a:bodyPr>
          <a:lstStyle/>
          <a:p>
            <a:r>
              <a:rPr lang="en-US" sz="1200" b="1" dirty="0" smtClean="0"/>
              <a:t>Reactions</a:t>
            </a:r>
            <a:endParaRPr lang="he-IL" sz="1200" b="1" dirty="0"/>
          </a:p>
        </p:txBody>
      </p:sp>
      <p:sp>
        <p:nvSpPr>
          <p:cNvPr id="42" name="TextBox 41"/>
          <p:cNvSpPr txBox="1"/>
          <p:nvPr/>
        </p:nvSpPr>
        <p:spPr>
          <a:xfrm>
            <a:off x="2843808" y="4739660"/>
            <a:ext cx="3816424" cy="1569660"/>
          </a:xfrm>
          <a:prstGeom prst="rect">
            <a:avLst/>
          </a:prstGeom>
        </p:spPr>
        <p:style>
          <a:lnRef idx="1">
            <a:schemeClr val="accent1"/>
          </a:lnRef>
          <a:fillRef idx="2">
            <a:schemeClr val="accent1"/>
          </a:fillRef>
          <a:effectRef idx="1">
            <a:schemeClr val="accent1"/>
          </a:effectRef>
          <a:fontRef idx="minor">
            <a:schemeClr val="dk1"/>
          </a:fontRef>
        </p:style>
        <p:txBody>
          <a:bodyPr wrap="square" rtlCol="1">
            <a:spAutoFit/>
          </a:bodyPr>
          <a:lstStyle/>
          <a:p>
            <a:r>
              <a:rPr lang="en-US" b="1" dirty="0" smtClean="0"/>
              <a:t>A:</a:t>
            </a:r>
            <a:r>
              <a:rPr lang="en-US" dirty="0" smtClean="0"/>
              <a:t> – V1 – V2 + b1 = 0</a:t>
            </a:r>
          </a:p>
          <a:p>
            <a:r>
              <a:rPr lang="en-US" b="1" dirty="0" smtClean="0"/>
              <a:t>B: </a:t>
            </a:r>
            <a:r>
              <a:rPr lang="en-US" dirty="0" smtClean="0"/>
              <a:t>V1– V3 + V4 – V5 = 0</a:t>
            </a:r>
          </a:p>
          <a:p>
            <a:r>
              <a:rPr lang="en-US" b="1" dirty="0" smtClean="0"/>
              <a:t>C: </a:t>
            </a:r>
            <a:r>
              <a:rPr lang="en-US" dirty="0" smtClean="0"/>
              <a:t>V2 + V3 – V4 – V6 = 0</a:t>
            </a:r>
          </a:p>
          <a:p>
            <a:r>
              <a:rPr lang="en-US" b="1" dirty="0" smtClean="0"/>
              <a:t>D: </a:t>
            </a:r>
            <a:r>
              <a:rPr lang="en-US" dirty="0" smtClean="0"/>
              <a:t>V5 + V6 – b2 = 0 </a:t>
            </a:r>
            <a:endParaRPr lang="he-IL" dirty="0"/>
          </a:p>
        </p:txBody>
      </p:sp>
      <p:sp>
        <p:nvSpPr>
          <p:cNvPr id="88" name="TextBox 87"/>
          <p:cNvSpPr txBox="1"/>
          <p:nvPr/>
        </p:nvSpPr>
        <p:spPr>
          <a:xfrm>
            <a:off x="251520" y="6270805"/>
            <a:ext cx="3744416" cy="584775"/>
          </a:xfrm>
          <a:prstGeom prst="rect">
            <a:avLst/>
          </a:prstGeom>
          <a:noFill/>
        </p:spPr>
        <p:txBody>
          <a:bodyPr wrap="square" rtlCol="1">
            <a:spAutoFit/>
          </a:bodyPr>
          <a:lstStyle/>
          <a:p>
            <a:r>
              <a:rPr lang="en-US" sz="1600" b="1" dirty="0" smtClean="0">
                <a:solidFill>
                  <a:srgbClr val="00B050"/>
                </a:solidFill>
              </a:rPr>
              <a:t># of metabolites = # of constraints</a:t>
            </a:r>
          </a:p>
          <a:p>
            <a:r>
              <a:rPr lang="en-US" sz="1600" b="1" dirty="0" smtClean="0">
                <a:solidFill>
                  <a:srgbClr val="00B050"/>
                </a:solidFill>
              </a:rPr>
              <a:t># of reactions - # of variables</a:t>
            </a:r>
            <a:endParaRPr lang="he-IL" sz="1600" b="1" dirty="0">
              <a:solidFill>
                <a:srgbClr val="00B050"/>
              </a:solidFill>
            </a:endParaRPr>
          </a:p>
        </p:txBody>
      </p:sp>
      <p:sp>
        <p:nvSpPr>
          <p:cNvPr id="16" name="TextBox 15"/>
          <p:cNvSpPr txBox="1"/>
          <p:nvPr/>
        </p:nvSpPr>
        <p:spPr>
          <a:xfrm>
            <a:off x="395536" y="4106876"/>
            <a:ext cx="8568952" cy="584775"/>
          </a:xfrm>
          <a:prstGeom prst="rect">
            <a:avLst/>
          </a:prstGeom>
          <a:noFill/>
        </p:spPr>
        <p:txBody>
          <a:bodyPr wrap="square" rtlCol="1">
            <a:spAutoFit/>
          </a:bodyPr>
          <a:lstStyle/>
          <a:p>
            <a:pPr algn="ctr"/>
            <a:r>
              <a:rPr lang="en-US" sz="1600" b="1" dirty="0" smtClean="0">
                <a:solidFill>
                  <a:srgbClr val="CC0000"/>
                </a:solidFill>
              </a:rPr>
              <a:t>The rate in which each metabolite is being consumed is equal to the rate in which it is being produced</a:t>
            </a:r>
            <a:endParaRPr lang="he-IL" sz="1600" b="1" dirty="0">
              <a:solidFill>
                <a:srgbClr val="CC0000"/>
              </a:solidFill>
            </a:endParaRPr>
          </a:p>
        </p:txBody>
      </p:sp>
    </p:spTree>
    <p:extLst>
      <p:ext uri="{BB962C8B-B14F-4D97-AF65-F5344CB8AC3E}">
        <p14:creationId xmlns:p14="http://schemas.microsoft.com/office/powerpoint/2010/main" val="294875189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79512" y="6165304"/>
            <a:ext cx="8712968"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 name="Content Placeholder 2"/>
          <p:cNvSpPr>
            <a:spLocks noGrp="1"/>
          </p:cNvSpPr>
          <p:nvPr>
            <p:ph sz="quarter" idx="1"/>
          </p:nvPr>
        </p:nvSpPr>
        <p:spPr>
          <a:xfrm>
            <a:off x="467544" y="764704"/>
            <a:ext cx="8229600" cy="3886200"/>
          </a:xfrm>
        </p:spPr>
        <p:txBody>
          <a:bodyPr/>
          <a:lstStyle/>
          <a:p>
            <a:pPr lvl="1" algn="l" rtl="0"/>
            <a:endParaRPr lang="en-US" dirty="0" smtClean="0"/>
          </a:p>
          <a:p>
            <a:pPr lvl="1" algn="l" rtl="0">
              <a:buNone/>
            </a:pPr>
            <a:endParaRPr lang="en-US" dirty="0" smtClean="0"/>
          </a:p>
          <a:p>
            <a:pPr lvl="1" algn="l" rtl="0">
              <a:buNone/>
            </a:pPr>
            <a:endParaRPr lang="en-US" dirty="0" smtClean="0"/>
          </a:p>
          <a:p>
            <a:pPr lvl="1" algn="l" rtl="0">
              <a:buNone/>
            </a:pPr>
            <a:endParaRPr lang="en-US" dirty="0" smtClean="0"/>
          </a:p>
          <a:p>
            <a:pPr lvl="1" algn="l" rtl="0">
              <a:buNone/>
            </a:pPr>
            <a:endParaRPr lang="en-US" dirty="0" smtClean="0"/>
          </a:p>
        </p:txBody>
      </p:sp>
      <p:grpSp>
        <p:nvGrpSpPr>
          <p:cNvPr id="63" name="Group 62"/>
          <p:cNvGrpSpPr/>
          <p:nvPr/>
        </p:nvGrpSpPr>
        <p:grpSpPr>
          <a:xfrm>
            <a:off x="398904" y="4619576"/>
            <a:ext cx="8676456" cy="2074168"/>
            <a:chOff x="467544" y="1772816"/>
            <a:chExt cx="8676456" cy="2074168"/>
          </a:xfrm>
        </p:grpSpPr>
        <p:grpSp>
          <p:nvGrpSpPr>
            <p:cNvPr id="5" name="Group 10"/>
            <p:cNvGrpSpPr>
              <a:grpSpLocks/>
            </p:cNvGrpSpPr>
            <p:nvPr/>
          </p:nvGrpSpPr>
          <p:grpSpPr bwMode="auto">
            <a:xfrm>
              <a:off x="3923928" y="2564904"/>
              <a:ext cx="1679923" cy="1066056"/>
              <a:chOff x="295" y="1433"/>
              <a:chExt cx="2857" cy="1815"/>
            </a:xfrm>
          </p:grpSpPr>
          <p:sp>
            <p:nvSpPr>
              <p:cNvPr id="73" name="Line 11"/>
              <p:cNvSpPr>
                <a:spLocks noChangeShapeType="1"/>
              </p:cNvSpPr>
              <p:nvPr/>
            </p:nvSpPr>
            <p:spPr bwMode="auto">
              <a:xfrm flipV="1">
                <a:off x="295" y="1433"/>
                <a:ext cx="997" cy="1815"/>
              </a:xfrm>
              <a:prstGeom prst="line">
                <a:avLst/>
              </a:prstGeom>
              <a:noFill/>
              <a:ln w="9525">
                <a:solidFill>
                  <a:schemeClr val="tx1"/>
                </a:solidFill>
                <a:round/>
                <a:headEnd/>
                <a:tailEnd type="triangle" w="med" len="med"/>
              </a:ln>
              <a:effectLst/>
            </p:spPr>
            <p:txBody>
              <a:bodyPr lIns="90000" tIns="46800" rIns="90000" bIns="46800" anchor="ctr"/>
              <a:lstStyle/>
              <a:p>
                <a:endParaRPr lang="he-IL"/>
              </a:p>
            </p:txBody>
          </p:sp>
          <p:sp>
            <p:nvSpPr>
              <p:cNvPr id="74" name="Line 12"/>
              <p:cNvSpPr>
                <a:spLocks noChangeShapeType="1"/>
              </p:cNvSpPr>
              <p:nvPr/>
            </p:nvSpPr>
            <p:spPr bwMode="auto">
              <a:xfrm flipV="1">
                <a:off x="295" y="1887"/>
                <a:ext cx="2449" cy="1361"/>
              </a:xfrm>
              <a:prstGeom prst="line">
                <a:avLst/>
              </a:prstGeom>
              <a:noFill/>
              <a:ln w="9525">
                <a:solidFill>
                  <a:schemeClr val="tx1"/>
                </a:solidFill>
                <a:round/>
                <a:headEnd/>
                <a:tailEnd type="triangle" w="med" len="med"/>
              </a:ln>
              <a:effectLst/>
            </p:spPr>
            <p:txBody>
              <a:bodyPr lIns="90000" tIns="46800" rIns="90000" bIns="46800" anchor="ctr"/>
              <a:lstStyle/>
              <a:p>
                <a:endParaRPr lang="he-IL"/>
              </a:p>
            </p:txBody>
          </p:sp>
          <p:sp>
            <p:nvSpPr>
              <p:cNvPr id="75" name="Line 13"/>
              <p:cNvSpPr>
                <a:spLocks noChangeShapeType="1"/>
              </p:cNvSpPr>
              <p:nvPr/>
            </p:nvSpPr>
            <p:spPr bwMode="auto">
              <a:xfrm flipV="1">
                <a:off x="295" y="2976"/>
                <a:ext cx="2857" cy="272"/>
              </a:xfrm>
              <a:prstGeom prst="line">
                <a:avLst/>
              </a:prstGeom>
              <a:noFill/>
              <a:ln w="9525">
                <a:solidFill>
                  <a:schemeClr val="tx1"/>
                </a:solidFill>
                <a:round/>
                <a:headEnd/>
                <a:tailEnd type="triangle" w="med" len="med"/>
              </a:ln>
              <a:effectLst/>
            </p:spPr>
            <p:txBody>
              <a:bodyPr lIns="90000" tIns="46800" rIns="90000" bIns="46800" anchor="ctr"/>
              <a:lstStyle/>
              <a:p>
                <a:endParaRPr lang="he-IL"/>
              </a:p>
            </p:txBody>
          </p:sp>
          <p:sp>
            <p:nvSpPr>
              <p:cNvPr id="76" name="Line 14"/>
              <p:cNvSpPr>
                <a:spLocks noChangeShapeType="1"/>
              </p:cNvSpPr>
              <p:nvPr/>
            </p:nvSpPr>
            <p:spPr bwMode="auto">
              <a:xfrm flipV="1">
                <a:off x="295" y="2567"/>
                <a:ext cx="2313" cy="681"/>
              </a:xfrm>
              <a:prstGeom prst="line">
                <a:avLst/>
              </a:prstGeom>
              <a:noFill/>
              <a:ln w="9525">
                <a:solidFill>
                  <a:schemeClr val="tx1"/>
                </a:solidFill>
                <a:prstDash val="sysDot"/>
                <a:round/>
                <a:headEnd/>
                <a:tailEnd type="triangle" w="med" len="med"/>
              </a:ln>
              <a:effectLst/>
            </p:spPr>
            <p:txBody>
              <a:bodyPr lIns="90000" tIns="46800" rIns="90000" bIns="46800" anchor="ctr"/>
              <a:lstStyle/>
              <a:p>
                <a:endParaRPr lang="he-IL"/>
              </a:p>
            </p:txBody>
          </p:sp>
          <p:sp>
            <p:nvSpPr>
              <p:cNvPr id="77" name="Line 15"/>
              <p:cNvSpPr>
                <a:spLocks noChangeShapeType="1"/>
              </p:cNvSpPr>
              <p:nvPr/>
            </p:nvSpPr>
            <p:spPr bwMode="auto">
              <a:xfrm flipV="1">
                <a:off x="295" y="1615"/>
                <a:ext cx="1769" cy="1633"/>
              </a:xfrm>
              <a:prstGeom prst="line">
                <a:avLst/>
              </a:prstGeom>
              <a:noFill/>
              <a:ln w="9525">
                <a:solidFill>
                  <a:schemeClr val="tx1"/>
                </a:solidFill>
                <a:prstDash val="sysDot"/>
                <a:round/>
                <a:headEnd/>
                <a:tailEnd type="triangle" w="med" len="med"/>
              </a:ln>
              <a:effectLst/>
            </p:spPr>
            <p:txBody>
              <a:bodyPr lIns="90000" tIns="46800" rIns="90000" bIns="46800" anchor="ctr"/>
              <a:lstStyle/>
              <a:p>
                <a:endParaRPr lang="he-IL"/>
              </a:p>
            </p:txBody>
          </p:sp>
          <p:sp>
            <p:nvSpPr>
              <p:cNvPr id="78" name="Line 16"/>
              <p:cNvSpPr>
                <a:spLocks noChangeShapeType="1"/>
              </p:cNvSpPr>
              <p:nvPr/>
            </p:nvSpPr>
            <p:spPr bwMode="auto">
              <a:xfrm>
                <a:off x="975" y="2023"/>
                <a:ext cx="181" cy="726"/>
              </a:xfrm>
              <a:prstGeom prst="line">
                <a:avLst/>
              </a:prstGeom>
              <a:noFill/>
              <a:ln w="9525">
                <a:solidFill>
                  <a:schemeClr val="tx1"/>
                </a:solidFill>
                <a:round/>
                <a:headEnd/>
                <a:tailEnd/>
              </a:ln>
              <a:effectLst/>
            </p:spPr>
            <p:txBody>
              <a:bodyPr lIns="90000" tIns="46800" rIns="90000" bIns="46800" anchor="ctr"/>
              <a:lstStyle/>
              <a:p>
                <a:endParaRPr lang="he-IL"/>
              </a:p>
            </p:txBody>
          </p:sp>
          <p:sp>
            <p:nvSpPr>
              <p:cNvPr id="79" name="Line 17"/>
              <p:cNvSpPr>
                <a:spLocks noChangeShapeType="1"/>
              </p:cNvSpPr>
              <p:nvPr/>
            </p:nvSpPr>
            <p:spPr bwMode="auto">
              <a:xfrm>
                <a:off x="1156" y="2749"/>
                <a:ext cx="545" cy="363"/>
              </a:xfrm>
              <a:prstGeom prst="line">
                <a:avLst/>
              </a:prstGeom>
              <a:noFill/>
              <a:ln w="9525">
                <a:solidFill>
                  <a:schemeClr val="tx1"/>
                </a:solidFill>
                <a:round/>
                <a:headEnd/>
                <a:tailEnd/>
              </a:ln>
              <a:effectLst/>
            </p:spPr>
            <p:txBody>
              <a:bodyPr lIns="90000" tIns="46800" rIns="90000" bIns="46800" anchor="ctr"/>
              <a:lstStyle/>
              <a:p>
                <a:endParaRPr lang="he-IL"/>
              </a:p>
            </p:txBody>
          </p:sp>
          <p:sp>
            <p:nvSpPr>
              <p:cNvPr id="80" name="Line 18"/>
              <p:cNvSpPr>
                <a:spLocks noChangeShapeType="1"/>
              </p:cNvSpPr>
              <p:nvPr/>
            </p:nvSpPr>
            <p:spPr bwMode="auto">
              <a:xfrm flipV="1">
                <a:off x="1701" y="2704"/>
                <a:ext cx="363" cy="408"/>
              </a:xfrm>
              <a:prstGeom prst="line">
                <a:avLst/>
              </a:prstGeom>
              <a:noFill/>
              <a:ln w="9525">
                <a:solidFill>
                  <a:schemeClr val="tx1"/>
                </a:solidFill>
                <a:round/>
                <a:headEnd/>
                <a:tailEnd/>
              </a:ln>
              <a:effectLst/>
            </p:spPr>
            <p:txBody>
              <a:bodyPr lIns="90000" tIns="46800" rIns="90000" bIns="46800" anchor="ctr"/>
              <a:lstStyle/>
              <a:p>
                <a:endParaRPr lang="he-IL"/>
              </a:p>
            </p:txBody>
          </p:sp>
          <p:sp>
            <p:nvSpPr>
              <p:cNvPr id="81" name="Line 19"/>
              <p:cNvSpPr>
                <a:spLocks noChangeShapeType="1"/>
              </p:cNvSpPr>
              <p:nvPr/>
            </p:nvSpPr>
            <p:spPr bwMode="auto">
              <a:xfrm flipH="1" flipV="1">
                <a:off x="1610" y="2023"/>
                <a:ext cx="454" cy="681"/>
              </a:xfrm>
              <a:prstGeom prst="line">
                <a:avLst/>
              </a:prstGeom>
              <a:noFill/>
              <a:ln w="9525">
                <a:solidFill>
                  <a:schemeClr val="tx1"/>
                </a:solidFill>
                <a:round/>
                <a:headEnd/>
                <a:tailEnd/>
              </a:ln>
              <a:effectLst/>
            </p:spPr>
            <p:txBody>
              <a:bodyPr lIns="90000" tIns="46800" rIns="90000" bIns="46800" anchor="ctr"/>
              <a:lstStyle/>
              <a:p>
                <a:endParaRPr lang="he-IL"/>
              </a:p>
            </p:txBody>
          </p:sp>
          <p:sp>
            <p:nvSpPr>
              <p:cNvPr id="82" name="Line 20"/>
              <p:cNvSpPr>
                <a:spLocks noChangeShapeType="1"/>
              </p:cNvSpPr>
              <p:nvPr/>
            </p:nvSpPr>
            <p:spPr bwMode="auto">
              <a:xfrm flipH="1" flipV="1">
                <a:off x="975" y="2023"/>
                <a:ext cx="635" cy="0"/>
              </a:xfrm>
              <a:prstGeom prst="line">
                <a:avLst/>
              </a:prstGeom>
              <a:noFill/>
              <a:ln w="9525">
                <a:solidFill>
                  <a:schemeClr val="tx1"/>
                </a:solidFill>
                <a:round/>
                <a:headEnd/>
                <a:tailEnd/>
              </a:ln>
              <a:effectLst/>
            </p:spPr>
            <p:txBody>
              <a:bodyPr lIns="90000" tIns="46800" rIns="90000" bIns="46800" anchor="ctr"/>
              <a:lstStyle/>
              <a:p>
                <a:endParaRPr lang="he-IL"/>
              </a:p>
            </p:txBody>
          </p:sp>
        </p:grpSp>
        <p:grpSp>
          <p:nvGrpSpPr>
            <p:cNvPr id="7" name="Group 21"/>
            <p:cNvGrpSpPr>
              <a:grpSpLocks/>
            </p:cNvGrpSpPr>
            <p:nvPr/>
          </p:nvGrpSpPr>
          <p:grpSpPr bwMode="auto">
            <a:xfrm>
              <a:off x="971600" y="2348880"/>
              <a:ext cx="1497086" cy="1498104"/>
              <a:chOff x="204" y="2750"/>
              <a:chExt cx="1482" cy="1360"/>
            </a:xfrm>
          </p:grpSpPr>
          <p:grpSp>
            <p:nvGrpSpPr>
              <p:cNvPr id="9" name="Group 22"/>
              <p:cNvGrpSpPr>
                <a:grpSpLocks/>
              </p:cNvGrpSpPr>
              <p:nvPr/>
            </p:nvGrpSpPr>
            <p:grpSpPr bwMode="auto">
              <a:xfrm>
                <a:off x="385" y="2750"/>
                <a:ext cx="1301" cy="1360"/>
                <a:chOff x="521" y="1888"/>
                <a:chExt cx="1543" cy="1633"/>
              </a:xfrm>
            </p:grpSpPr>
            <p:sp>
              <p:nvSpPr>
                <p:cNvPr id="70" name="Line 23"/>
                <p:cNvSpPr>
                  <a:spLocks noChangeShapeType="1"/>
                </p:cNvSpPr>
                <p:nvPr/>
              </p:nvSpPr>
              <p:spPr bwMode="auto">
                <a:xfrm>
                  <a:off x="930" y="1888"/>
                  <a:ext cx="0" cy="998"/>
                </a:xfrm>
                <a:prstGeom prst="line">
                  <a:avLst/>
                </a:prstGeom>
                <a:noFill/>
                <a:ln w="9525">
                  <a:solidFill>
                    <a:schemeClr val="tx1"/>
                  </a:solidFill>
                  <a:round/>
                  <a:headEnd type="triangle" w="med" len="med"/>
                  <a:tailEnd/>
                </a:ln>
                <a:effectLst/>
              </p:spPr>
              <p:txBody>
                <a:bodyPr lIns="90000" tIns="46800" rIns="90000" bIns="46800" anchor="ctr"/>
                <a:lstStyle/>
                <a:p>
                  <a:endParaRPr lang="he-IL"/>
                </a:p>
              </p:txBody>
            </p:sp>
            <p:sp>
              <p:nvSpPr>
                <p:cNvPr id="71" name="Line 24"/>
                <p:cNvSpPr>
                  <a:spLocks noChangeShapeType="1"/>
                </p:cNvSpPr>
                <p:nvPr/>
              </p:nvSpPr>
              <p:spPr bwMode="auto">
                <a:xfrm>
                  <a:off x="930" y="2886"/>
                  <a:ext cx="1134" cy="0"/>
                </a:xfrm>
                <a:prstGeom prst="line">
                  <a:avLst/>
                </a:prstGeom>
                <a:noFill/>
                <a:ln w="9525">
                  <a:solidFill>
                    <a:schemeClr val="tx1"/>
                  </a:solidFill>
                  <a:round/>
                  <a:headEnd/>
                  <a:tailEnd type="triangle" w="med" len="med"/>
                </a:ln>
                <a:effectLst/>
              </p:spPr>
              <p:txBody>
                <a:bodyPr lIns="90000" tIns="46800" rIns="90000" bIns="46800" anchor="ctr"/>
                <a:lstStyle/>
                <a:p>
                  <a:endParaRPr lang="he-IL"/>
                </a:p>
              </p:txBody>
            </p:sp>
            <p:sp>
              <p:nvSpPr>
                <p:cNvPr id="72" name="Line 25"/>
                <p:cNvSpPr>
                  <a:spLocks noChangeShapeType="1"/>
                </p:cNvSpPr>
                <p:nvPr/>
              </p:nvSpPr>
              <p:spPr bwMode="auto">
                <a:xfrm flipH="1">
                  <a:off x="521" y="2886"/>
                  <a:ext cx="409" cy="635"/>
                </a:xfrm>
                <a:prstGeom prst="line">
                  <a:avLst/>
                </a:prstGeom>
                <a:noFill/>
                <a:ln w="9525">
                  <a:solidFill>
                    <a:schemeClr val="tx1"/>
                  </a:solidFill>
                  <a:round/>
                  <a:headEnd/>
                  <a:tailEnd type="triangle" w="med" len="med"/>
                </a:ln>
                <a:effectLst/>
              </p:spPr>
              <p:txBody>
                <a:bodyPr lIns="90000" tIns="46800" rIns="90000" bIns="46800" anchor="ctr"/>
                <a:lstStyle/>
                <a:p>
                  <a:endParaRPr lang="he-IL"/>
                </a:p>
              </p:txBody>
            </p:sp>
          </p:grpSp>
          <p:grpSp>
            <p:nvGrpSpPr>
              <p:cNvPr id="10" name="Group 26"/>
              <p:cNvGrpSpPr>
                <a:grpSpLocks/>
              </p:cNvGrpSpPr>
              <p:nvPr/>
            </p:nvGrpSpPr>
            <p:grpSpPr bwMode="auto">
              <a:xfrm rot="421795">
                <a:off x="204" y="3022"/>
                <a:ext cx="1358" cy="922"/>
                <a:chOff x="166" y="3240"/>
                <a:chExt cx="1358" cy="922"/>
              </a:xfrm>
            </p:grpSpPr>
            <p:sp>
              <p:nvSpPr>
                <p:cNvPr id="65" name="AutoShape 27"/>
                <p:cNvSpPr>
                  <a:spLocks noChangeArrowheads="1"/>
                </p:cNvSpPr>
                <p:nvPr/>
              </p:nvSpPr>
              <p:spPr bwMode="auto">
                <a:xfrm rot="-968237">
                  <a:off x="166" y="3403"/>
                  <a:ext cx="1222" cy="479"/>
                </a:xfrm>
                <a:prstGeom prst="parallelogram">
                  <a:avLst>
                    <a:gd name="adj" fmla="val 108932"/>
                  </a:avLst>
                </a:prstGeom>
                <a:solidFill>
                  <a:schemeClr val="tx1">
                    <a:alpha val="10001"/>
                  </a:schemeClr>
                </a:solidFill>
                <a:ln w="9525">
                  <a:solidFill>
                    <a:schemeClr val="tx1"/>
                  </a:solidFill>
                  <a:miter lim="800000"/>
                  <a:headEnd/>
                  <a:tailEnd/>
                </a:ln>
                <a:effectLst/>
              </p:spPr>
              <p:txBody>
                <a:bodyPr wrap="none" lIns="90000" tIns="46800" rIns="90000" bIns="46800" anchor="ctr"/>
                <a:lstStyle/>
                <a:p>
                  <a:endParaRPr lang="he-IL"/>
                </a:p>
              </p:txBody>
            </p:sp>
            <p:sp>
              <p:nvSpPr>
                <p:cNvPr id="66" name="AutoShape 28"/>
                <p:cNvSpPr>
                  <a:spLocks noChangeArrowheads="1"/>
                </p:cNvSpPr>
                <p:nvPr/>
              </p:nvSpPr>
              <p:spPr bwMode="auto">
                <a:xfrm rot="-968237">
                  <a:off x="302" y="3521"/>
                  <a:ext cx="1222" cy="479"/>
                </a:xfrm>
                <a:prstGeom prst="parallelogram">
                  <a:avLst>
                    <a:gd name="adj" fmla="val 108932"/>
                  </a:avLst>
                </a:prstGeom>
                <a:solidFill>
                  <a:schemeClr val="tx1">
                    <a:alpha val="10001"/>
                  </a:schemeClr>
                </a:solidFill>
                <a:ln w="9525">
                  <a:solidFill>
                    <a:schemeClr val="tx1"/>
                  </a:solidFill>
                  <a:miter lim="800000"/>
                  <a:headEnd/>
                  <a:tailEnd/>
                </a:ln>
                <a:effectLst/>
              </p:spPr>
              <p:txBody>
                <a:bodyPr wrap="none" lIns="90000" tIns="46800" rIns="90000" bIns="46800" anchor="ctr"/>
                <a:lstStyle/>
                <a:p>
                  <a:endParaRPr lang="he-IL"/>
                </a:p>
              </p:txBody>
            </p:sp>
            <p:sp>
              <p:nvSpPr>
                <p:cNvPr id="67" name="Line 29"/>
                <p:cNvSpPr>
                  <a:spLocks noChangeShapeType="1"/>
                </p:cNvSpPr>
                <p:nvPr/>
              </p:nvSpPr>
              <p:spPr bwMode="auto">
                <a:xfrm>
                  <a:off x="1298" y="3240"/>
                  <a:ext cx="135" cy="119"/>
                </a:xfrm>
                <a:prstGeom prst="line">
                  <a:avLst/>
                </a:prstGeom>
                <a:noFill/>
                <a:ln w="9525">
                  <a:solidFill>
                    <a:schemeClr val="tx1"/>
                  </a:solidFill>
                  <a:round/>
                  <a:headEnd/>
                  <a:tailEnd/>
                </a:ln>
                <a:effectLst/>
              </p:spPr>
              <p:txBody>
                <a:bodyPr lIns="90000" tIns="46800" rIns="90000" bIns="46800" anchor="ctr"/>
                <a:lstStyle/>
                <a:p>
                  <a:endParaRPr lang="he-IL"/>
                </a:p>
              </p:txBody>
            </p:sp>
            <p:sp>
              <p:nvSpPr>
                <p:cNvPr id="68" name="Line 30"/>
                <p:cNvSpPr>
                  <a:spLocks noChangeShapeType="1"/>
                </p:cNvSpPr>
                <p:nvPr/>
              </p:nvSpPr>
              <p:spPr bwMode="auto">
                <a:xfrm>
                  <a:off x="930" y="3845"/>
                  <a:ext cx="135" cy="119"/>
                </a:xfrm>
                <a:prstGeom prst="line">
                  <a:avLst/>
                </a:prstGeom>
                <a:noFill/>
                <a:ln w="9525">
                  <a:solidFill>
                    <a:schemeClr val="tx1"/>
                  </a:solidFill>
                  <a:round/>
                  <a:headEnd/>
                  <a:tailEnd/>
                </a:ln>
                <a:effectLst/>
              </p:spPr>
              <p:txBody>
                <a:bodyPr lIns="90000" tIns="46800" rIns="90000" bIns="46800" anchor="ctr"/>
                <a:lstStyle/>
                <a:p>
                  <a:endParaRPr lang="he-IL"/>
                </a:p>
              </p:txBody>
            </p:sp>
            <p:sp>
              <p:nvSpPr>
                <p:cNvPr id="69" name="Line 31"/>
                <p:cNvSpPr>
                  <a:spLocks noChangeShapeType="1"/>
                </p:cNvSpPr>
                <p:nvPr/>
              </p:nvSpPr>
              <p:spPr bwMode="auto">
                <a:xfrm>
                  <a:off x="255" y="4043"/>
                  <a:ext cx="135" cy="119"/>
                </a:xfrm>
                <a:prstGeom prst="line">
                  <a:avLst/>
                </a:prstGeom>
                <a:noFill/>
                <a:ln w="9525">
                  <a:solidFill>
                    <a:schemeClr val="tx1"/>
                  </a:solidFill>
                  <a:round/>
                  <a:headEnd/>
                  <a:tailEnd/>
                </a:ln>
                <a:effectLst/>
              </p:spPr>
              <p:txBody>
                <a:bodyPr lIns="90000" tIns="46800" rIns="90000" bIns="46800" anchor="ctr"/>
                <a:lstStyle/>
                <a:p>
                  <a:endParaRPr lang="he-IL"/>
                </a:p>
              </p:txBody>
            </p:sp>
          </p:grpSp>
        </p:grpSp>
        <p:grpSp>
          <p:nvGrpSpPr>
            <p:cNvPr id="11" name="Group 32"/>
            <p:cNvGrpSpPr>
              <a:grpSpLocks/>
            </p:cNvGrpSpPr>
            <p:nvPr/>
          </p:nvGrpSpPr>
          <p:grpSpPr bwMode="auto">
            <a:xfrm>
              <a:off x="6516216" y="2564904"/>
              <a:ext cx="1547664" cy="1073944"/>
              <a:chOff x="3969" y="3384"/>
              <a:chExt cx="814" cy="564"/>
            </a:xfrm>
          </p:grpSpPr>
          <p:sp>
            <p:nvSpPr>
              <p:cNvPr id="46" name="Line 33"/>
              <p:cNvSpPr>
                <a:spLocks noChangeShapeType="1"/>
              </p:cNvSpPr>
              <p:nvPr/>
            </p:nvSpPr>
            <p:spPr bwMode="auto">
              <a:xfrm flipV="1">
                <a:off x="3969" y="3385"/>
                <a:ext cx="309" cy="563"/>
              </a:xfrm>
              <a:prstGeom prst="line">
                <a:avLst/>
              </a:prstGeom>
              <a:noFill/>
              <a:ln w="9525">
                <a:solidFill>
                  <a:schemeClr val="tx1"/>
                </a:solidFill>
                <a:round/>
                <a:headEnd/>
                <a:tailEnd/>
              </a:ln>
              <a:effectLst/>
            </p:spPr>
            <p:txBody>
              <a:bodyPr lIns="90000" tIns="46800" rIns="90000" bIns="46800" anchor="ctr"/>
              <a:lstStyle/>
              <a:p>
                <a:endParaRPr lang="he-IL"/>
              </a:p>
            </p:txBody>
          </p:sp>
          <p:sp>
            <p:nvSpPr>
              <p:cNvPr id="47" name="Line 34"/>
              <p:cNvSpPr>
                <a:spLocks noChangeShapeType="1"/>
              </p:cNvSpPr>
              <p:nvPr/>
            </p:nvSpPr>
            <p:spPr bwMode="auto">
              <a:xfrm flipV="1">
                <a:off x="3969" y="3718"/>
                <a:ext cx="400" cy="230"/>
              </a:xfrm>
              <a:prstGeom prst="line">
                <a:avLst/>
              </a:prstGeom>
              <a:noFill/>
              <a:ln w="9525">
                <a:solidFill>
                  <a:schemeClr val="tx1"/>
                </a:solidFill>
                <a:round/>
                <a:headEnd/>
                <a:tailEnd/>
              </a:ln>
              <a:effectLst/>
            </p:spPr>
            <p:txBody>
              <a:bodyPr lIns="90000" tIns="46800" rIns="90000" bIns="46800" anchor="ctr"/>
              <a:lstStyle/>
              <a:p>
                <a:endParaRPr lang="he-IL"/>
              </a:p>
            </p:txBody>
          </p:sp>
          <p:sp>
            <p:nvSpPr>
              <p:cNvPr id="48" name="Line 35"/>
              <p:cNvSpPr>
                <a:spLocks noChangeShapeType="1"/>
              </p:cNvSpPr>
              <p:nvPr/>
            </p:nvSpPr>
            <p:spPr bwMode="auto">
              <a:xfrm flipV="1">
                <a:off x="3969" y="3887"/>
                <a:ext cx="646" cy="61"/>
              </a:xfrm>
              <a:prstGeom prst="line">
                <a:avLst/>
              </a:prstGeom>
              <a:noFill/>
              <a:ln w="9525">
                <a:solidFill>
                  <a:schemeClr val="tx1"/>
                </a:solidFill>
                <a:round/>
                <a:headEnd/>
                <a:tailEnd/>
              </a:ln>
              <a:effectLst/>
            </p:spPr>
            <p:txBody>
              <a:bodyPr lIns="90000" tIns="46800" rIns="90000" bIns="46800" anchor="ctr"/>
              <a:lstStyle/>
              <a:p>
                <a:endParaRPr lang="he-IL"/>
              </a:p>
            </p:txBody>
          </p:sp>
          <p:sp>
            <p:nvSpPr>
              <p:cNvPr id="49" name="Line 36"/>
              <p:cNvSpPr>
                <a:spLocks noChangeShapeType="1"/>
              </p:cNvSpPr>
              <p:nvPr/>
            </p:nvSpPr>
            <p:spPr bwMode="auto">
              <a:xfrm flipV="1">
                <a:off x="3969" y="3699"/>
                <a:ext cx="813" cy="249"/>
              </a:xfrm>
              <a:prstGeom prst="line">
                <a:avLst/>
              </a:prstGeom>
              <a:noFill/>
              <a:ln w="9525">
                <a:solidFill>
                  <a:schemeClr val="tx1"/>
                </a:solidFill>
                <a:prstDash val="sysDot"/>
                <a:round/>
                <a:headEnd/>
                <a:tailEnd/>
              </a:ln>
              <a:effectLst/>
            </p:spPr>
            <p:txBody>
              <a:bodyPr lIns="90000" tIns="46800" rIns="90000" bIns="46800" anchor="ctr"/>
              <a:lstStyle/>
              <a:p>
                <a:endParaRPr lang="he-IL"/>
              </a:p>
            </p:txBody>
          </p:sp>
          <p:sp>
            <p:nvSpPr>
              <p:cNvPr id="50" name="Line 37"/>
              <p:cNvSpPr>
                <a:spLocks noChangeShapeType="1"/>
              </p:cNvSpPr>
              <p:nvPr/>
            </p:nvSpPr>
            <p:spPr bwMode="auto">
              <a:xfrm flipV="1">
                <a:off x="3969" y="3387"/>
                <a:ext cx="609" cy="561"/>
              </a:xfrm>
              <a:prstGeom prst="line">
                <a:avLst/>
              </a:prstGeom>
              <a:noFill/>
              <a:ln w="9525">
                <a:solidFill>
                  <a:schemeClr val="tx1"/>
                </a:solidFill>
                <a:prstDash val="sysDot"/>
                <a:round/>
                <a:headEnd/>
                <a:tailEnd/>
              </a:ln>
              <a:effectLst/>
            </p:spPr>
            <p:txBody>
              <a:bodyPr lIns="90000" tIns="46800" rIns="90000" bIns="46800" anchor="ctr"/>
              <a:lstStyle/>
              <a:p>
                <a:endParaRPr lang="he-IL"/>
              </a:p>
            </p:txBody>
          </p:sp>
          <p:grpSp>
            <p:nvGrpSpPr>
              <p:cNvPr id="13" name="Group 38"/>
              <p:cNvGrpSpPr>
                <a:grpSpLocks/>
              </p:cNvGrpSpPr>
              <p:nvPr/>
            </p:nvGrpSpPr>
            <p:grpSpPr bwMode="auto">
              <a:xfrm>
                <a:off x="4282" y="3384"/>
                <a:ext cx="501" cy="501"/>
                <a:chOff x="4282" y="3384"/>
                <a:chExt cx="501" cy="501"/>
              </a:xfrm>
            </p:grpSpPr>
            <p:sp>
              <p:nvSpPr>
                <p:cNvPr id="52" name="Line 39"/>
                <p:cNvSpPr>
                  <a:spLocks noChangeShapeType="1"/>
                </p:cNvSpPr>
                <p:nvPr/>
              </p:nvSpPr>
              <p:spPr bwMode="auto">
                <a:xfrm>
                  <a:off x="4282" y="3384"/>
                  <a:ext cx="83" cy="334"/>
                </a:xfrm>
                <a:prstGeom prst="line">
                  <a:avLst/>
                </a:prstGeom>
                <a:noFill/>
                <a:ln w="9525">
                  <a:solidFill>
                    <a:schemeClr val="tx1"/>
                  </a:solidFill>
                  <a:round/>
                  <a:headEnd/>
                  <a:tailEnd/>
                </a:ln>
                <a:effectLst/>
              </p:spPr>
              <p:txBody>
                <a:bodyPr lIns="90000" tIns="46800" rIns="90000" bIns="46800" anchor="ctr"/>
                <a:lstStyle/>
                <a:p>
                  <a:endParaRPr lang="he-IL"/>
                </a:p>
              </p:txBody>
            </p:sp>
            <p:sp>
              <p:nvSpPr>
                <p:cNvPr id="53" name="Line 40"/>
                <p:cNvSpPr>
                  <a:spLocks noChangeShapeType="1"/>
                </p:cNvSpPr>
                <p:nvPr/>
              </p:nvSpPr>
              <p:spPr bwMode="auto">
                <a:xfrm>
                  <a:off x="4365" y="3718"/>
                  <a:ext cx="251" cy="167"/>
                </a:xfrm>
                <a:prstGeom prst="line">
                  <a:avLst/>
                </a:prstGeom>
                <a:noFill/>
                <a:ln w="9525">
                  <a:solidFill>
                    <a:schemeClr val="tx1"/>
                  </a:solidFill>
                  <a:round/>
                  <a:headEnd/>
                  <a:tailEnd/>
                </a:ln>
                <a:effectLst/>
              </p:spPr>
              <p:txBody>
                <a:bodyPr lIns="90000" tIns="46800" rIns="90000" bIns="46800" anchor="ctr"/>
                <a:lstStyle/>
                <a:p>
                  <a:endParaRPr lang="he-IL"/>
                </a:p>
              </p:txBody>
            </p:sp>
            <p:sp>
              <p:nvSpPr>
                <p:cNvPr id="54" name="Line 41"/>
                <p:cNvSpPr>
                  <a:spLocks noChangeShapeType="1"/>
                </p:cNvSpPr>
                <p:nvPr/>
              </p:nvSpPr>
              <p:spPr bwMode="auto">
                <a:xfrm flipV="1">
                  <a:off x="4616" y="3698"/>
                  <a:ext cx="167" cy="187"/>
                </a:xfrm>
                <a:prstGeom prst="line">
                  <a:avLst/>
                </a:prstGeom>
                <a:noFill/>
                <a:ln w="9525">
                  <a:solidFill>
                    <a:schemeClr val="tx1"/>
                  </a:solidFill>
                  <a:round/>
                  <a:headEnd/>
                  <a:tailEnd/>
                </a:ln>
                <a:effectLst/>
              </p:spPr>
              <p:txBody>
                <a:bodyPr lIns="90000" tIns="46800" rIns="90000" bIns="46800" anchor="ctr"/>
                <a:lstStyle/>
                <a:p>
                  <a:endParaRPr lang="he-IL"/>
                </a:p>
              </p:txBody>
            </p:sp>
            <p:sp>
              <p:nvSpPr>
                <p:cNvPr id="55" name="Line 42"/>
                <p:cNvSpPr>
                  <a:spLocks noChangeShapeType="1"/>
                </p:cNvSpPr>
                <p:nvPr/>
              </p:nvSpPr>
              <p:spPr bwMode="auto">
                <a:xfrm flipH="1" flipV="1">
                  <a:off x="4574" y="3384"/>
                  <a:ext cx="209" cy="314"/>
                </a:xfrm>
                <a:prstGeom prst="line">
                  <a:avLst/>
                </a:prstGeom>
                <a:noFill/>
                <a:ln w="9525">
                  <a:solidFill>
                    <a:schemeClr val="tx1"/>
                  </a:solidFill>
                  <a:round/>
                  <a:headEnd/>
                  <a:tailEnd/>
                </a:ln>
                <a:effectLst/>
              </p:spPr>
              <p:txBody>
                <a:bodyPr lIns="90000" tIns="46800" rIns="90000" bIns="46800" anchor="ctr"/>
                <a:lstStyle/>
                <a:p>
                  <a:endParaRPr lang="he-IL"/>
                </a:p>
              </p:txBody>
            </p:sp>
            <p:sp>
              <p:nvSpPr>
                <p:cNvPr id="56" name="Line 43"/>
                <p:cNvSpPr>
                  <a:spLocks noChangeShapeType="1"/>
                </p:cNvSpPr>
                <p:nvPr/>
              </p:nvSpPr>
              <p:spPr bwMode="auto">
                <a:xfrm flipH="1" flipV="1">
                  <a:off x="4282" y="3384"/>
                  <a:ext cx="292" cy="0"/>
                </a:xfrm>
                <a:prstGeom prst="line">
                  <a:avLst/>
                </a:prstGeom>
                <a:noFill/>
                <a:ln w="9525">
                  <a:solidFill>
                    <a:schemeClr val="tx1"/>
                  </a:solidFill>
                  <a:round/>
                  <a:headEnd/>
                  <a:tailEnd/>
                </a:ln>
                <a:effectLst/>
              </p:spPr>
              <p:txBody>
                <a:bodyPr lIns="90000" tIns="46800" rIns="90000" bIns="46800" anchor="ctr"/>
                <a:lstStyle/>
                <a:p>
                  <a:endParaRPr lang="he-IL"/>
                </a:p>
              </p:txBody>
            </p:sp>
            <p:sp>
              <p:nvSpPr>
                <p:cNvPr id="57" name="Line 44"/>
                <p:cNvSpPr>
                  <a:spLocks noChangeShapeType="1"/>
                </p:cNvSpPr>
                <p:nvPr/>
              </p:nvSpPr>
              <p:spPr bwMode="auto">
                <a:xfrm flipH="1" flipV="1">
                  <a:off x="4604" y="3612"/>
                  <a:ext cx="10" cy="272"/>
                </a:xfrm>
                <a:prstGeom prst="line">
                  <a:avLst/>
                </a:prstGeom>
                <a:noFill/>
                <a:ln w="9525">
                  <a:solidFill>
                    <a:schemeClr val="tx1"/>
                  </a:solidFill>
                  <a:round/>
                  <a:headEnd/>
                  <a:tailEnd/>
                </a:ln>
                <a:effectLst/>
              </p:spPr>
              <p:txBody>
                <a:bodyPr lIns="90000" tIns="46800" rIns="90000" bIns="46800" anchor="ctr"/>
                <a:lstStyle/>
                <a:p>
                  <a:endParaRPr lang="he-IL"/>
                </a:p>
              </p:txBody>
            </p:sp>
            <p:sp>
              <p:nvSpPr>
                <p:cNvPr id="58" name="Line 45"/>
                <p:cNvSpPr>
                  <a:spLocks noChangeShapeType="1"/>
                </p:cNvSpPr>
                <p:nvPr/>
              </p:nvSpPr>
              <p:spPr bwMode="auto">
                <a:xfrm flipV="1">
                  <a:off x="4368" y="3612"/>
                  <a:ext cx="236" cy="104"/>
                </a:xfrm>
                <a:prstGeom prst="line">
                  <a:avLst/>
                </a:prstGeom>
                <a:noFill/>
                <a:ln w="9525">
                  <a:solidFill>
                    <a:schemeClr val="tx1"/>
                  </a:solidFill>
                  <a:round/>
                  <a:headEnd/>
                  <a:tailEnd/>
                </a:ln>
                <a:effectLst/>
              </p:spPr>
              <p:txBody>
                <a:bodyPr lIns="90000" tIns="46800" rIns="90000" bIns="46800" anchor="ctr"/>
                <a:lstStyle/>
                <a:p>
                  <a:endParaRPr lang="he-IL"/>
                </a:p>
              </p:txBody>
            </p:sp>
            <p:sp>
              <p:nvSpPr>
                <p:cNvPr id="59" name="Line 46"/>
                <p:cNvSpPr>
                  <a:spLocks noChangeShapeType="1"/>
                </p:cNvSpPr>
                <p:nvPr/>
              </p:nvSpPr>
              <p:spPr bwMode="auto">
                <a:xfrm flipH="1" flipV="1">
                  <a:off x="4513" y="3475"/>
                  <a:ext cx="91" cy="137"/>
                </a:xfrm>
                <a:prstGeom prst="line">
                  <a:avLst/>
                </a:prstGeom>
                <a:noFill/>
                <a:ln w="9525">
                  <a:solidFill>
                    <a:schemeClr val="tx1"/>
                  </a:solidFill>
                  <a:round/>
                  <a:headEnd/>
                  <a:tailEnd/>
                </a:ln>
                <a:effectLst/>
              </p:spPr>
              <p:txBody>
                <a:bodyPr lIns="90000" tIns="46800" rIns="90000" bIns="46800" anchor="ctr"/>
                <a:lstStyle/>
                <a:p>
                  <a:endParaRPr lang="he-IL"/>
                </a:p>
              </p:txBody>
            </p:sp>
            <p:sp>
              <p:nvSpPr>
                <p:cNvPr id="60" name="Line 47"/>
                <p:cNvSpPr>
                  <a:spLocks noChangeShapeType="1"/>
                </p:cNvSpPr>
                <p:nvPr/>
              </p:nvSpPr>
              <p:spPr bwMode="auto">
                <a:xfrm flipH="1" flipV="1">
                  <a:off x="4286" y="3385"/>
                  <a:ext cx="227" cy="90"/>
                </a:xfrm>
                <a:prstGeom prst="line">
                  <a:avLst/>
                </a:prstGeom>
                <a:noFill/>
                <a:ln w="9525">
                  <a:solidFill>
                    <a:schemeClr val="tx1"/>
                  </a:solidFill>
                  <a:round/>
                  <a:headEnd/>
                  <a:tailEnd/>
                </a:ln>
                <a:effectLst/>
              </p:spPr>
              <p:txBody>
                <a:bodyPr lIns="90000" tIns="46800" rIns="90000" bIns="46800" anchor="ctr"/>
                <a:lstStyle/>
                <a:p>
                  <a:endParaRPr lang="he-IL"/>
                </a:p>
              </p:txBody>
            </p:sp>
            <p:sp>
              <p:nvSpPr>
                <p:cNvPr id="61" name="Line 48"/>
                <p:cNvSpPr>
                  <a:spLocks noChangeShapeType="1"/>
                </p:cNvSpPr>
                <p:nvPr/>
              </p:nvSpPr>
              <p:spPr bwMode="auto">
                <a:xfrm flipV="1">
                  <a:off x="4513" y="3385"/>
                  <a:ext cx="57" cy="90"/>
                </a:xfrm>
                <a:prstGeom prst="line">
                  <a:avLst/>
                </a:prstGeom>
                <a:noFill/>
                <a:ln w="9525">
                  <a:solidFill>
                    <a:schemeClr val="tx1"/>
                  </a:solidFill>
                  <a:round/>
                  <a:headEnd/>
                  <a:tailEnd/>
                </a:ln>
                <a:effectLst/>
              </p:spPr>
              <p:txBody>
                <a:bodyPr lIns="90000" tIns="46800" rIns="90000" bIns="46800" anchor="ctr"/>
                <a:lstStyle/>
                <a:p>
                  <a:endParaRPr lang="he-IL"/>
                </a:p>
              </p:txBody>
            </p:sp>
            <p:sp>
              <p:nvSpPr>
                <p:cNvPr id="62" name="Line 49"/>
                <p:cNvSpPr>
                  <a:spLocks noChangeShapeType="1"/>
                </p:cNvSpPr>
                <p:nvPr/>
              </p:nvSpPr>
              <p:spPr bwMode="auto">
                <a:xfrm>
                  <a:off x="4604" y="3612"/>
                  <a:ext cx="175" cy="86"/>
                </a:xfrm>
                <a:prstGeom prst="line">
                  <a:avLst/>
                </a:prstGeom>
                <a:noFill/>
                <a:ln w="9525">
                  <a:solidFill>
                    <a:schemeClr val="tx1"/>
                  </a:solidFill>
                  <a:round/>
                  <a:headEnd/>
                  <a:tailEnd/>
                </a:ln>
                <a:effectLst/>
              </p:spPr>
              <p:txBody>
                <a:bodyPr lIns="90000" tIns="46800" rIns="90000" bIns="46800" anchor="ctr"/>
                <a:lstStyle/>
                <a:p>
                  <a:endParaRPr lang="he-IL"/>
                </a:p>
              </p:txBody>
            </p:sp>
          </p:grpSp>
        </p:grpSp>
        <p:sp>
          <p:nvSpPr>
            <p:cNvPr id="40" name="Text Box 52"/>
            <p:cNvSpPr txBox="1">
              <a:spLocks noChangeArrowheads="1"/>
            </p:cNvSpPr>
            <p:nvPr/>
          </p:nvSpPr>
          <p:spPr bwMode="auto">
            <a:xfrm>
              <a:off x="467544" y="1772816"/>
              <a:ext cx="2819400" cy="340735"/>
            </a:xfrm>
            <a:prstGeom prst="rect">
              <a:avLst/>
            </a:prstGeom>
            <a:noFill/>
            <a:ln w="9525">
              <a:noFill/>
              <a:miter lim="800000"/>
              <a:headEnd/>
              <a:tailEnd/>
            </a:ln>
            <a:effectLst/>
          </p:spPr>
          <p:txBody>
            <a:bodyPr lIns="90000" tIns="46800" rIns="90000" bIns="46800">
              <a:spAutoFit/>
            </a:bodyPr>
            <a:lstStyle/>
            <a:p>
              <a:pPr algn="ctr">
                <a:spcBef>
                  <a:spcPct val="20000"/>
                </a:spcBef>
                <a:buClr>
                  <a:schemeClr val="bg2"/>
                </a:buClr>
                <a:buSzPct val="75000"/>
                <a:buFont typeface="Wingdings" pitchFamily="2" charset="2"/>
                <a:buNone/>
              </a:pPr>
              <a:r>
                <a:rPr lang="en-US" sz="1600" b="1" dirty="0" smtClean="0"/>
                <a:t>Assuming mass balance</a:t>
              </a:r>
              <a:endParaRPr lang="en-US" sz="1600" b="1" dirty="0"/>
            </a:p>
          </p:txBody>
        </p:sp>
        <p:sp>
          <p:nvSpPr>
            <p:cNvPr id="41" name="Text Box 53"/>
            <p:cNvSpPr txBox="1">
              <a:spLocks noChangeArrowheads="1"/>
            </p:cNvSpPr>
            <p:nvPr/>
          </p:nvSpPr>
          <p:spPr bwMode="auto">
            <a:xfrm>
              <a:off x="3563888" y="1772816"/>
              <a:ext cx="2057400" cy="586957"/>
            </a:xfrm>
            <a:prstGeom prst="rect">
              <a:avLst/>
            </a:prstGeom>
            <a:noFill/>
            <a:ln w="9525">
              <a:noFill/>
              <a:miter lim="800000"/>
              <a:headEnd/>
              <a:tailEnd/>
            </a:ln>
            <a:effectLst/>
          </p:spPr>
          <p:txBody>
            <a:bodyPr lIns="90000" tIns="46800" rIns="90000" bIns="46800">
              <a:spAutoFit/>
            </a:bodyPr>
            <a:lstStyle/>
            <a:p>
              <a:pPr algn="ctr"/>
              <a:r>
                <a:rPr lang="en-US" sz="1600" b="1" dirty="0" smtClean="0"/>
                <a:t>Thermodynamic constraints</a:t>
              </a:r>
              <a:endParaRPr lang="en-US" sz="1600" b="1" dirty="0"/>
            </a:p>
          </p:txBody>
        </p:sp>
        <p:sp>
          <p:nvSpPr>
            <p:cNvPr id="42" name="Text Box 54"/>
            <p:cNvSpPr txBox="1">
              <a:spLocks noChangeArrowheads="1"/>
            </p:cNvSpPr>
            <p:nvPr/>
          </p:nvSpPr>
          <p:spPr bwMode="auto">
            <a:xfrm>
              <a:off x="6245225" y="1844824"/>
              <a:ext cx="2898775" cy="340735"/>
            </a:xfrm>
            <a:prstGeom prst="rect">
              <a:avLst/>
            </a:prstGeom>
            <a:noFill/>
            <a:ln w="9525">
              <a:noFill/>
              <a:miter lim="800000"/>
              <a:headEnd/>
              <a:tailEnd/>
            </a:ln>
            <a:effectLst/>
          </p:spPr>
          <p:txBody>
            <a:bodyPr lIns="90000" tIns="46800" rIns="90000" bIns="46800">
              <a:spAutoFit/>
            </a:bodyPr>
            <a:lstStyle/>
            <a:p>
              <a:pPr algn="l"/>
              <a:r>
                <a:rPr lang="en-US" sz="1600" b="1" dirty="0" smtClean="0"/>
                <a:t>Capacity constraints</a:t>
              </a:r>
              <a:endParaRPr lang="en-US" sz="1600" b="1" dirty="0"/>
            </a:p>
          </p:txBody>
        </p:sp>
        <p:sp>
          <p:nvSpPr>
            <p:cNvPr id="43" name="Line 96"/>
            <p:cNvSpPr>
              <a:spLocks noChangeShapeType="1"/>
            </p:cNvSpPr>
            <p:nvPr/>
          </p:nvSpPr>
          <p:spPr bwMode="auto">
            <a:xfrm rot="10809280" flipH="1">
              <a:off x="2908282" y="3141790"/>
              <a:ext cx="609600" cy="1588"/>
            </a:xfrm>
            <a:prstGeom prst="line">
              <a:avLst/>
            </a:prstGeom>
            <a:noFill/>
            <a:ln w="57150">
              <a:solidFill>
                <a:srgbClr val="FF0000"/>
              </a:solidFill>
              <a:round/>
              <a:headEnd/>
              <a:tailEnd type="triangle" w="med" len="med"/>
            </a:ln>
            <a:effectLst/>
          </p:spPr>
          <p:txBody>
            <a:bodyPr lIns="90000" tIns="46800" rIns="90000" bIns="46800" anchor="ctr"/>
            <a:lstStyle/>
            <a:p>
              <a:endParaRPr lang="he-IL"/>
            </a:p>
          </p:txBody>
        </p:sp>
        <p:sp>
          <p:nvSpPr>
            <p:cNvPr id="44" name="Line 98"/>
            <p:cNvSpPr>
              <a:spLocks noChangeShapeType="1"/>
            </p:cNvSpPr>
            <p:nvPr/>
          </p:nvSpPr>
          <p:spPr bwMode="auto">
            <a:xfrm rot="10809280" flipH="1">
              <a:off x="5724128" y="3141791"/>
              <a:ext cx="609600" cy="1588"/>
            </a:xfrm>
            <a:prstGeom prst="line">
              <a:avLst/>
            </a:prstGeom>
            <a:noFill/>
            <a:ln w="57150">
              <a:solidFill>
                <a:srgbClr val="FF0000"/>
              </a:solidFill>
              <a:round/>
              <a:headEnd/>
              <a:tailEnd type="triangle" w="med" len="med"/>
            </a:ln>
            <a:effectLst/>
          </p:spPr>
          <p:txBody>
            <a:bodyPr lIns="90000" tIns="46800" rIns="90000" bIns="46800" anchor="ctr"/>
            <a:lstStyle/>
            <a:p>
              <a:endParaRPr lang="he-IL"/>
            </a:p>
          </p:txBody>
        </p:sp>
      </p:grpSp>
      <p:sp>
        <p:nvSpPr>
          <p:cNvPr id="2050" name="AutoShape 2" descr="data:image/jpeg;base64,/9j/4AAQSkZJRgABAQAAAQABAAD/2wCEAAkGBxMSEBUREhQVFBUWFRgXFRgXGBcWGBcWGBUWGBQZFBYaHyggHR8nGxUXITEiJykrLi4uHSAzODMsNygtLisBCgoKDg0OGxAQGywmICQtNCwvLDQvLCwsLCwsLCwsLywsLCwsLCwvLCwsLCwtLCwsLCwsLC8sLCwsLCwsLC8sLP/AABEIAOEA4QMBEQACEQEDEQH/xAAcAAEAAgIDAQAAAAAAAAAAAAAABgcBBQMECAL/xABIEAABAwICBwUFBAYHCAMAAAABAAIDBBEFIQYHEjFBUWETInGBkRQyQnKhI1JisRVDgqLBwiQzNFNzkrIWJWODo9HS8URkk//EABsBAQACAwEBAAAAAAAAAAAAAAADBAECBgUH/8QAOxEAAgECAgULAwMDAwUAAAAAAAECAxEEIQUSMUFRBhMiYXGBkaGxwdEy4fAUQlIjJHIzYoIVNEOi8f/aAAwDAQACEQMRAD8AvFAEAQBAEAQBAEAQBAEAQBAEAQBAEAQBAEAQBAEAQBAEAQBAEAQBAEAQBAEAQBAEB8TTNY0ue4NaMyXEAAdSUBCca1s4XTksbMah/BtO0yX5Wfkw+TlhtLNg0z9ZGIz39iwiW3B9Q7swf2SGj0cqNXSeEpfVUXdn6XN1Tk9xxmv0klHvUFP4BziPXbCoT5RYSOzWfd8s3VCR8nDsfdm7FYm9GwR/+AVd8paW6m/FGeYfEfovHhuxZh8YI/8AwKLlNT3034ocw+J9Nn0ji3T0NQPxsLCfJrWj6qaHKPDP6oyXcvkw6EjkZp3jEH9qwoSgb3U0l8uYju93rZXaWmMHU2VEu3L1yNXSktxsMO1w4e93Z1HbUcm4tnjIz8W3sOpsvRhOM1eLuiO1icYdiUNQztIJY5WH4o3NePVpWwO0gCAIAgCAIAgCAIAgCAIAgCAIAgCA6mKYnDTRGaeRkUbd7nkNHQZ7z03lAVxW6y6mscYsGpTIAbGpnBZEOrWm1/M3/CVTxWPoYVf1JZ8N/gbRg5bDoN0AlqnCXFqyWrdv7Np7OFptmABb1aGrmsVyjqSyoRsuLzfhs9SxGgt5LMJwKmpRangji6taNo+Lz3j5leFXxVau71JN/nDYSqKWw2KrmxhAEAQBAEB16+ginbsTRslbye0OH1UlOrUpO8JNPqdjDSe0h9Zq1ga/tqCaahl4GJ7iwm982k3t0BA6L2sNygxNPKpaS8H4r3RFKjF7D6h0zxbDMsRgFbTj/wCTTgB7RnnIzIbrbw0fiK6XB6Xw2JyTtLg8vDcyCVOUSwtGtKKSvj7SllbIB7zdz2fOw5jx3HhdemRm5QBAEAQBAEAQBAEAQBAEAQBAQfTXWJHSSCkpmGrrXZNhZmGE8ZXDdlns77b9kZrSpVhSi5zdkt5lK+SIxR6FzVkoqsZlNRJvZTtNoIs7gWG/he2R4l29clj+UE53hh8l/Lf3cPXsLEKO+RN4IWsaGMaGtaLNa0AADgABkFzcpOTvJ3ZOfa1MhAEAQBAEAQBAEAQBAQ7HtAo3ye1UTzRVQNxJFdrHG9yJGDnxI38Q7cvbwGm62HtGp0o+a7H7PyIZ0k9h2tG9Y0kMzaHGWCCY5R1AsIJs7Ak7mndnu57O5dlhcXSxMNek7+q7StKLi7MssFWTUygCAIAgCAIAgCAIAgCAq/S/TaeqqHYZhBBkGVTVfBA3cQxw+Lrw3DPNtTGY2lhaevUfYt77DaMXJ2R3NEtE4KCMhl3yvzlmfm+QnM58Bfh63Oa4PHaQq4yd55Lcty+/WXIQUUb9UDcIAgCAIAgCAIAgCAIAgCAIDo41g8NXCYahgew897Twcw7weoU+HxFTDz16bs/zaayipKzIfhOOVOASNp6suqMNc7ZhnsTJT33NeBvA5chdv3V3WjdKU8ZG2ya2r3XV6eZUnTcS3qaoZIxskbg9jwHNc0gtc0i4LSN4IXqkZyoAgCAIAgCAIAgCArDWBpRPVVBwbDXWkI/pc43QM3OaCPizz5XAGZOzUxmMp4Wk6k+5cXwNoxcnZG10a0fhoadsEDbAZucfee7i555/luC+fYvF1MVUdSo+7clwRdjFRVkbVVTYIAgMoCptNNbT4ah0FEyN4jOy+STacHOHvBgaRkDle+fDmeo0foCNSkqldtX2Je+3wK861nZEv0B0yZiULnbIjmjIEjL3GfuuYd+yc/AgjkT5Wk9GywVRK94vY/Z9ZJTnrIlK8wkCAIAgDnAC5NgMyTwHG6ylcFOaQa5JG1BbSRRmFrrbUgcXSW3kWI2QeG87j0XWYXk5B071pPWe5Wy8s/ztK0q7vkWPodpNHiFMJ4xsuB2ZGE3LHjhfiDvB4jzC5/H4KeEq83LPg+K/NpNCakrm8VI3CAIDhraRk0bopWh7HizmnMELenUlTkpwdmt5hq5BcExGTR+qFNM5z8MqHnsXuuTTSE3LXHkc7jjm4ZhwPe6K0nHGQtLKa2r3X5kU6lPVZcjXAgEG4OYIzBHCy9YjMoAgCAIAgCAICEa0NLn0cLKelBfW1R2IGixLb5OkN8sr5XyvnuBWlSpGnFzm7JbTKV8jpaF6MMoKfYvtzPO3PIcy+Q78znYXNvM7yV880jj54yrrvYti4L5e8uwhqo36883CAIAgI9rAxk0mHTzNNn7OxGRvD3nZBHhcu8l6GjMMsRioQeza+xZ+ew0qStG55iX0Yokp1Z4yaXEoXXsyR3YyfLIQAT4O2XeS8zS+GVfCSW9Zru+2RJTlaR6WXzwumEAQBAQnXBjBp8Mexps6dwiHykEyerQW/tL2dBYfnsWm9kc+/d559xFWlaJ53XelMn2pfGDBiIhJ7lQ0sI4bbQXRn6Ob+0vD0/hlUwuvvi792x/PcS0ZWlY9ALhS4EAQBAdPGMMiqoH08zdpjxYjiORaeBBzBU1CvOhUVSDs0YaTVmR3VnjctHUnA611ywbVFKf1kWdmZ8QAbDhZw4C/0XBYyGKoqpHvXB8CjOLi7Fpq2ahAEAQBAEB1sSro6eGSeV2zHGwveeTWi5/9ICqNBaaStqZcbqR3piWUrD+qgBLQR1O6/HvH4lyHKDH60v00Hkvq7dy7vXsLNGH7mTtcwWAgCAIAgKs1+Vtqemg+/K95/wCW0Nz/AP1+i6bk1TvVnU4JLxf2K9d5JFKLsCsfTHEEEZEG4PUblhq6swes8MqhLBFKMxJGx4/aaHfxXy+tT5upKD3NrwZ6Cd1c7KiMhAEBS+v2tvPTQX92N0hHzu2Qf+mV1/JqnanUqcWl4K/uVq7zSKpXTlc7uC1vYVMM27s5WPy5NcCfoFDiKfO0pQ4prxRmLs7nrIr5eegYQBAEAQEV1h6OuqqcSwXbVUzu1p3D3tptnFoPXZBHUDqvW0Rj/wBLX6X0yyfs+70I6sNZEr1faUNxKhjqRYP9yZv3ZW22h4G4cOjgvoBSJIgCAIAgCAq7W5WOq6ilwSIkds4TVRHwwMJIBy4lpPi1nNVMdilhqEqr3bO3cbQjrOxKKeBsbGxsAaxjQ1rRuDWizQPIL5tOTnJyk83mXthyLUyEAQBAEBS+v6T7elbyjefV4H8q6/kyv6dR9a9CtX2oqldOVwgPUOgb9rDKQ/8A14x6Nt/BfN9JK2Lqf5MvU/pRvVRNwgCAoLXg++KAcoIx9Xn+K7nk6rYT/k/YqV/qK+XukIQHrfDn7UMbucbD6tBXy2qrTkut+p6C2HOozIQBAEBlAQfCZf0Xj2x7tLiW77rKkHd5l1v+YOS7vQWM5/D6kvqhl3bvjuKdaNpXLcXtkQQBAEB8yPDQXE2AFyTwA3lAVDq7JrKqtxd4znlMUFxugjsBbyDAerCuQ5SYm840Fuzfa9nl6lmhHK5O1zBYCAIAgCAICldfrP6TTO5xOHo+/wDMuw5Mv+lUXWvQq19qKrXTEAQHp/QBtsLpP8Bh9RdfN9Ju+Lqf5MvU/pRv1RNwgCAoHXc3/enjBGf9Q/gu55PP+z/5P2Klb6iv17pCEB60wpmzTxN5RMHowBfLqzvUk+t+p6C2HaURkIAgCAICK6zcINRh73MuJYCJ4iN4dHm61uOztedl6uhsVzGKjfZLovv2eZHVjeJNtDsbFbQU9ULXkjBcBuDx3ZB5PDgvoJSNygCAICGa38XNNg9QW+/KBAzxlOy63XY2z5IDg0VwsUtFBTjeyNod8570h83FxXzPG1+fxE6nF+W7yL8FZJG1VU2CAIAgCAICpdf9ISykmG4OlYfFwY5v+ly6nkzUWtUh2P1+UV662MptdaVggPV+j9J2NJTxf3cMbD4tY0H8l8wxVTnK058W35l+KskjvqA2CAICkNfVJasgl4Pg2PNj3E/SQLs+TVS9CcOEr+K+xVrrNMrBdGQHPRUxllZE3e97WDxcQB+a0qTUIOT3K/gZSuet2tsLDcMh5L5be+Z6AWAEAQBAEAIvkcxxWQRbUxIYHV+GE/2aoL4wTf7KX3bf5QfFy+mYOvz9CFTivPf5lCSs2izlZNQgCAq/W+7tqzCqHeH1JmePwxbPDq10ip6Qq81hak+p+LyRtBXkiWL5qXzCAIAgCAIAgIdrawr2jC5bC7oSJh4MuH/uOcvX0JX5rGRvsl0fHZ52IqqvE85LvymbrQzCjVV9PABcOkBf8je9J+60qnj66oYadTgsu15LzNoK8kj1KvmpfMIAgCArnXjhXaUDJwM4JBf5JLNP72wug5O19TEOm/3LzWfpchrq8blDrtioS/VThXtGKQ5XbFeZ3QM9398sXlaar81g5cZdFd/2uSUleR6PXz4uhAEAQBAEAQENoX+zaUs4NraMtPIyR3OfUNhHqu45O1dbCuH8W/B5+typXXSLXXvEIQBAVVpCO10qgGdoKEuA4BznSNJ9JAPReJp+erg2uLS9/YlorpEwXCFwIAgCAIAgCAw9oIIIBBFiDuIO8FZTad0Dzzppq7qaWod7PDJNA43idG0vLQfgeBcgjdc5HLqB3mj9MUa9Jc5JRktt8u9fmRTnSaeRYOqTQh9G11VUt2Z5BssZvMceRO1bc5xAy4ADiSB4Wm9JxxDVKk7xWbfF/CJqVPVzZYy58mCAIAgODEKNk8T4ZBdkjSxw6OFjY8D1UlKpKlNTjtTujDV1Y86aQavq2mqDEyCSZhd9nJG0vDm3y2re6c8wbcd4zXfYXS+GrUtdyUXvTdrfPcU5U5J2Ld1XaHHD6cumA9omsZADfYaL7LL7r5kkjjzsCuV0xpFYuqlD6I7Ovr+CxShqrMmq8clCAIAgCAIAgIRpu7ssUwioGVqoxHwlLG/kXLqeTM+lUh2P1K9dbGW4utKwQBAVOwbWlVaT8FJG0eDhC781zvKSX9vFf7vZk9D6iZriy0EAQBAEAQBAEBlAYQBAEAQBAEBlAYQBAEAQBAEAQBAQbWo7ZGHv4txCEj94/wAF0XJt/wBxNf7fdEFf6S3l2hVCAICqIjbSmuB+KlicPANhBXOcpF/bwf8Au9mT0NpMlxhaMhAVBpRrjIe6OhjaWg27WS52rcWMBFhyJPkF1eD5OJxUsRLuXu/ztK0q/AjDdamKE3EjDbMjsmWt6XXpPQOCtbVfizTnplq6sdJ58QpnyVDGtLJNkOaC1rxsgnIk5jjbmFzGl8DSwlVRpvar2e1E9KbksyYLySUIAgCAIAgCAIAgCAIAgCAIDR6bVdTDQyyUbdqZoGyA3bIG0A8tbxIbc2V3R9OjUxEY13aPh2Zmk21HIo+v0vxmMB80tTEH32S6Ps2utv2e6Ad/BdnS0fo6d4wjF267+5Vc5rad7AdbVdC4duW1LL5hwDH2/C9o/MFQYnQGGqL+n0X4rwftY2jWktpeuGVzZ4I52XDZWNe0HIgOaCL9c1xdak6VSVOW1O3gWk7q52VEZILrWbtMoGfexCEfRw/iui5N/wDcy/x90QV/pLfXaFUIAgKrxv7PSpnDt8PsOpa95t42iXh8oYa2Dvwaft7ktF9Il64UuGUBGP8AYWhYZpY6dnayNfmbu2S8G5ja4kNzPABel/1TFSUYym7K3Vs48e8j5uPAp7U3UhmLRA/GyRnnsF38q6vT0NbBSfBp+ZXovpHocC2QXBlwLACAIAgCAIAgCAIAgCAIAgCAICn9f9RnSR9JXnz7MD8ius5MwyqS7F6lau9hItXOj8E+D0wqYY5c5Ht22gkXlfax35gBUNK4urSx1TmpNbFl2I3pxTgrk9Y0AAAAACwAyAA3ABeG227smMrAIPp6O0xDCKcfFWCQ/LGYyfoSuo5Mw6dSXUl6/BXrvYW6uuKwQBAVfrVb2OJYTWcBM+B55CUNDfoZCqGk6XO4SpHqv4Z+xvTdpIli+cF4wgMhAea6z/d2OE+62Gr2sv7ovDrecbrea+h0/wC80fbfKNu+1vUpPozPSYN8xmOC+el0LACAIAgCAIAgCAIAgCAIAgCAIDz5rlxHtsUdG25ELGRDq733WHO77eS7zQNHm8GpP9zb9vYp1neReejtB7PRwQHfHCxh+YNG0fW64vFVedrzqcW35lqKskjYKubBAQuNvtGlNOwG7aSkfK4fieHNz8pYyu25OUtXDOf8n5LL1uVK76Vi2V0BCEAQEF104WZ8Ilc0d+nc2dnTYPfPkxzz5LDSaswc2AYiKmlhqB+sja49CR3h5G4XzHE0XRrSpvc7F+LurnfUBsEBSuvbBS2eKsaO7I3s39HszaT4tNv2F2HJvE61OVB7Vmux/D9SrXjncnmq3HhV4dHc3kh+xk590DYd5ttnzuvE0xhf0+KlbZLNd+3zJqUrxJcvKJAgCAIAgCAIAgCAIAgCAIAgOljmKMpaaWpk92Nhcep3NaOpcQB1Knw9CVerGlHa3+PuNZOyueftAKB2IYux8ne+0dUzH5XbW7kXlo813Ok6scJgmo8NVenpcqU1rTPR6+fl0wgCAiep5vtNViWJ7xLOIYj+CMcPFpj9F9LwFDmMNCnwXntfmUJu8my0VbNQgCA4qqnbIx0bxdr2lrgeLXCxB8igKk1YPdTmqwqU9+kmdsX+KF5JaR4nvfthcZyjw2pWjWWySs+1fb0LVCWVidrnCcIDT6X4E2uo5aY2BcLxk/DI3Nh8L5HoSrmBxTwteNVbtvZvNZx1lYozV5pC7DMQLJwWxvPZVDT8BDiA4/K6/kXLs9KYSONw2tTzazj19Xf62KlOWpLM9FtIIuMwcwRxHRcDsLoWAEAQBAEAQBAEAQBAEAQBAUtrs0rEjxh8Tu7GdqcjjJbus6hoNz1I4tXYcn8BqR/UTWbyj2ce/wBO0q1p36KJXqd0ZNLR9vILS1FnWO9sQ/qx53LvMcl5mncbz9fm4/TDLte/4JKMLK5Pl4RMEBGtY2NeyYdM8G0jx2UXPbkBFx1Ddp3kvS0Vhv1GKjHcs32L5eRHUlaJKNX2Bew4bT0xFntZtSf4jztv9C4jwAX0QpEiQBAEAQFUaz6c0GJUuMsH2brU9ZYfCfcebDPIerGDiqOksJ+qw8qe/au1flu83hLVlcmLXAgEG4IuCNxB3EL5w01ky8ZWAEBUuubQwuBxGBuYAFQ0DeBkJRbkLB3QA8Cup0BpLV/tqj/xft8eHAr1ofuRx6o9PQAzD6p1rd2nkccukTjw/CfLkttOaKd3iaS/yXv8+PExSqftZb65QsmEAQBAEAQBAEAQBAEAQEI1macNoITDEQaqRvdGR7Jp/WOHPkD47t/taI0W8VPXmugvPq+SKpU1VZbSttWGhzq+o9pnBNPG+7y7PtpN+xc7xc3cfLjl0GmNIrCUuap/U1l1Lj8fYgpQ1ndnoBcKXAgCAgr4v0pj0VOM6bDvtZuTp7jYaediGi34ZAu25P4PmqLqy2y9Pvt8CpWld2LfXQEIQBAEAQGv0gweOspZaWYXZKwtPMHe1w6hwDh1AQFZ6ucRkiMuEVWVRRnZb/xIMthzegBb+yW9VxWn8BzVXn4/TLb1P7+ty1RndWJuueJwgBF8jmFkFG6ztXRpi6rpGkwHORgzMPMgfc/0+C7PRGmFWSo1n0tz4/f1KtWlbNGw1ea0dkNpa9xsLNjnOZA3ATc/n9eag0poPWbq4Zdsfj48OBmnW3SLgjkDmhzSHNIuCCCCDuII3hcm007PaWT6WAEAQBAEAQBAEBlAV5p9rMipA6ClLZqjMEjOOI7jtH4nfh4ceR97RmhJ4i1StlDzfwuvw4kNSqlkitdD9EqnFql00rniLavNO7MuPFsd97vo0b+APQ4/SFHR9JQglrWyj7vq9fMghBzdz0HhtBHTxMghaGRsFmtHAdTxJOZPErhatWdWbqTd2y4kkrI7KiMhAR/TnSMUNI6Rucz/ALOBtrl0jt2XEDefIcV6GjcE8XXUNyzfZ9zSpPVVzbasNFTh9CGy51Ex7Woccz2jvhJ47Iy8do8V9FSUVZFEl6yAgCAIAgCArzWroxK8R4pRC1ZSC9gL9tCL7TCBmSAXWHEFw3kWhxFCFem6c9jMptO6Oxovj8VdTNqIjvye3jG8DvNd6+YIK+c4zCTwtV059z4riXoyUldG2VU2CAELIKs061UNl2p6ABj8y6E2DHH/AIZ3MPQ5eC6XR2nnC1PEZr+W9dvH17SvOjfOJAsB0rr8JlMJDg0HvwTA7O/Mt4tvnmMj1Xt4nAYXHw11t3SX5n3+RFGcoZFsaOa0aGpAbK72aTi2U9y/HZl3W+bZXMYvQeJo5wWsurb4fFyxGtF7SbxvDgHNIIO4g3B8CF4zTTsyUysAIAgCAICMaQ6e0NHcPmEkg/VxWe6/I27rfMhelhdFYrEZxjZcXkvl9xHKpGJUulesyrrSYYAYInGwawkyPubAOeM8/uttyzXU4LQmHw3TqdKS3vYu73fkV5VXLJG00J1TySls1feKPIiIZSP+f7g6e98u9VtIafhTvDD5vjuXZx9O02hRbzkXRSUrImNjja1jGizWtFgB0C5Cc5Tk5Sd295ZSscq0MhAcVXUsijdLI4MYxpc5x3ADeSt4QlOSjFXbMN2IdoLhr8Wrv0vUMIpoCW0EbuLg7OYjmCL/ADW+5n9C0bgI4Ojq/uebfX8IpVJ6zLbXomgQBAEAQBAEAQFR6Y4JLhFU7FaJhfSyH+mwN+HP+tjHK5J6En4Sdnz9I6PhjKWq8pLY+H2ZvCbiyWYTicVTCyeB4fG8XBH1BHAjcQvn1ajOjN06is0XU01dHbURkIAgNbjuAU1YzYqYmyDgTk5vyvGY9VZw2LrYeWtSlb070ayipbSrtINTDgS6imDh/dzZHykaLHzA8V0mF5SJ5V496+PuQSocCHuwvF8NNw2pgAzJjLnRn5iwlh816yr4DGLNxl27fPMjtOJsKHWziUYs58U3+JGL+seyoKmgMHPYmux/NzKrSRuItddRbvU0JPRz2/8AdVJcmqW6b8jbn3wPp+uybhSxDxe8/wDZYXJmnvqPwQ598DWVuuDEHghggi5FrC4j/OSPorFPk7hI/VrPv+LGHWkah1Zi+J5XqZ2nKzQRF5htmDzVtU8Bgs7Ri/PzzNbzkSLANTtTJZ1VI2BvFrbSSeGXdHjc+CoYnlFRhlRTk+OxfPkjeNBvaWjozoZR0IvBHeS1jK/vSHnY7m+DQFzWL0liMV/qSy4LJffvJ404x2EgVA3CAIDD3hoLiQABck5AAbySspNuyBXoa/SGr7CIuZhkD7zyDu+0SDMMYeXHoO8c9kLt9DaK/TR52qum/wD1Xzx8CpVqa2S2Fx0lMyKNsUbQxjGhrGtFg1oFgAPBe8QnKgCAIAgCAIAgCAw9oIIIBBFiDmCOIIQFRaQ6NVGDTPrsOYZaN52qmlH6vnJD0A9Orfd87SOjaeMhZ5SWx/m43hNxZJtHsegrYRPTv2m7nA5OY77r28D9DwuFweKwlXDVNSorPyfYXIyUldGzVY2CAIAgMoDoV2C0039dTwydXxscfUi6np4mtT+ibXY2jVxT2o1cugmGu30cXkC3/SQrMdK4xbKj9fUxzceB8x6AYaDcUkXntH6ErL0tjH/5H5fBjm48DYUejdHEbx0tOw8xEza/zWuoKmNxFRWlUk+9myhFbjaBVTYIAgCAIDhrKtkUbpZXNYxou5zjYAdSt6dOVSSjBXb3GG7ECjbU6QyGKHbpsMa60ku59Rbe1gPC/DcN5ubNXbaK0PHDWqVc5+Ufv1+BVqVdbJbC3MIwuGlgZTwMEccYs1o+pJ3kk3JJzJJJXukJ3EAQBAEAQBAEAQBAEAQFbaVauXsmNfhDxTVO98W6GfmC3c0n0J+6e8q+JwtLEQ1KiuvTsMxk4u6OlgGnjHyeyVzDRVbTYsk7rHncDG88+AO++RcuMx+hK2HvKn0o+a7V7ryLUKqltJkvEJjCAIAgCAIAgCAIAgCAICOaU6Z01D3HEyzmwZBH3pHE5NuPhB658gV6OB0ZXxb6KtH+T2fcjnUUTWYVoVWYrI2pxe8NO07UVEwkHoZjvBt+1mfd3LtsDo6jg49BXe97/suoqzm5bS1qWmZExscbWsY0BrWtAa1oG4ADIBXzQ5UAQBAEAQBAEAQBAEAQBAEBptJtFqTEI+zqomvt7rtz2dWPGY8Nx4goCvpdFMWwv+wSivphugmIErG8o3ZA2HIj5SvKxmh8Pibytqy4r3W/16ySNWUT6wvWRSvf2NU2ShnHvR1DS0A/OQLD5g1cxitBYqjnBay6tvh8XLEa0WTCCZr2h7HNe07nNIcD4EZLx5RcXaSsyQ+1qZCAIAgCAIAVkEXxzWBQU3dMwmkvYRw/aOLr22SR3Qb5WJuvSw2iMVX2RsuLy+/kRyqxRrYosaxTKNgwumPxyXNQ4ZjutyI4cG9HFdLg9AUKPSq9J+Xhv7/AglWb2Ez0P1fUeHd+NplnNy6eWzpCTv2eDd/DM8SV7qSSsiEliyAgCAIAgCAIAgCAIAgCAIAgCAIAgNfjGCU1UzYqYY5m8Ntodb5TvHiEBBarVBAxxfh9VU0LjuDHl8d+rSQ4+blDVw9KsrVIp9qMptbDqSYDpDT37OopK1o3dq0xv8O6Gj1cvLq6Awc9icex/NyRVpI4nY/jMQ+2wdzuZhla70a3b/NUJ8mY/tqPvX3Ruq/UfB09qBk/CMQaekbj/KFA+TVXdUXgzPPrgY/2/mPu4TiBP+E4fylYXJqt/NeDM8+uB9t0nxWTKHBphyMr+z+jmj81NDkz/Kp4L7mvP9Ryx0GkdR8NHQgnie1eB5bbSfRXaXJ7CR+q8u+3pb1NXWkdiPVQ+fPEcRqakZXjZaKPwLc8vABepQwWHof6cEvXx2kbk3tZMdHtD6GhH9Gp44z9+21IfGR13eV7K0am8a4Hcb8PNAZQHy54FrkC5sOp5ILn0gMNcDuN948wbH6oLnD7ZH3e+3vEhveHeINiBzscltqy4GuvHicrJAb2INjY2N7EbweqxaxlNPYfSwZCAIAgCAIAgCAIAgCAIAgCAIAgCAIAgCAIAgNQcJd2m0C0AybfEEd9rnEW+IgFp6W6gzc4rW6ivzLvdcb+f4jhhwEtYG7QvZoJ72YEQY71cNpbOsm7/m01jh2opX/LW9cz7lwdxJtsEbV7G9njb2mtfy2W90b8umSwqq/PzftMui+r5z9th8R4JJfvSbQLWjPkAwFu69u645u47r3Jy6ytkjCoSvm/zL82nJT4OWStcC0NDpCQBvD3vda1vxgZEe6L3yAxKreNjMaGrK62Z+d/n83ff6KcLBpbbaJORFm9v2rdgeHd9Dwscc4vzssbc01s/M7nO6hOxIxtgHuJFri2TcsudjfxWuvmmzbm3ZpbzpTYM9wIDmsu1wGztd0OY9oY3P3buDvEZAZbO6qpEUqEn+Pry/P/AJ3KHD+zeXAix28hfcX7TPQXHmtJT1lYlhT1Xc2CjJQgCAIAgCAIAgCAIAgCAIAgCAIAgCAIAgCAIAgCAIAgCAIAgCA//9k="/>
          <p:cNvSpPr>
            <a:spLocks noChangeAspect="1" noChangeArrowheads="1"/>
          </p:cNvSpPr>
          <p:nvPr/>
        </p:nvSpPr>
        <p:spPr bwMode="auto">
          <a:xfrm>
            <a:off x="7804150" y="-2560638"/>
            <a:ext cx="5334000" cy="5334001"/>
          </a:xfrm>
          <a:prstGeom prst="rect">
            <a:avLst/>
          </a:prstGeom>
          <a:noFill/>
        </p:spPr>
        <p:txBody>
          <a:bodyPr vert="horz" wrap="square" lIns="91440" tIns="45720" rIns="91440" bIns="45720" numCol="1" anchor="t" anchorCtr="0" compatLnSpc="1">
            <a:prstTxWarp prst="textNoShape">
              <a:avLst/>
            </a:prstTxWarp>
          </a:bodyPr>
          <a:lstStyle/>
          <a:p>
            <a:endParaRPr lang="he-IL"/>
          </a:p>
        </p:txBody>
      </p:sp>
      <p:sp>
        <p:nvSpPr>
          <p:cNvPr id="2052" name="AutoShape 4" descr="data:image/jpeg;base64,/9j/4AAQSkZJRgABAQAAAQABAAD/2wCEAAkGBxMSEBUREhQVFBUWFRgXFRgXGBcWGBcWGBUWGBQZFBYaHyggHR8nGxUXITEiJykrLi4uHSAzODMsNygtLisBCgoKDg0OGxAQGywmICQtNCwvLDQvLCwsLCwsLCwsLywsLCwsLCwvLCwsLCwtLCwsLCwsLC8sLCwsLCwsLC8sLP/AABEIAOEA4QMBEQACEQEDEQH/xAAcAAEAAgIDAQAAAAAAAAAAAAAABgcBBQMECAL/xABIEAABAwICBwUFBAYHCAMAAAABAAIDBBEFIQYHEjFBUWETInGBkRQyQnKhI1JisRVDgqLBwiQzNFNzkrIWJWODo9HS8URkk//EABsBAQACAwEBAAAAAAAAAAAAAAADBAECBgUH/8QAOxEAAgECAgULAwMDAwUAAAAAAAECAxEEIQUSMUFRBhMiYXGBkaGxwdEy4fAUQlIjJHIzYoIVNEOi8f/aAAwDAQACEQMRAD8AvFAEAQBAEAQBAEAQBAEAQBAEAQBAEAQBAEAQBAEAQBAEAQBAEAQBAEAQBAEAQBAEB8TTNY0ue4NaMyXEAAdSUBCca1s4XTksbMah/BtO0yX5Wfkw+TlhtLNg0z9ZGIz39iwiW3B9Q7swf2SGj0cqNXSeEpfVUXdn6XN1Tk9xxmv0klHvUFP4BziPXbCoT5RYSOzWfd8s3VCR8nDsfdm7FYm9GwR/+AVd8paW6m/FGeYfEfovHhuxZh8YI/8AwKLlNT3034ocw+J9Nn0ji3T0NQPxsLCfJrWj6qaHKPDP6oyXcvkw6EjkZp3jEH9qwoSgb3U0l8uYju93rZXaWmMHU2VEu3L1yNXSktxsMO1w4e93Z1HbUcm4tnjIz8W3sOpsvRhOM1eLuiO1icYdiUNQztIJY5WH4o3NePVpWwO0gCAIAgCAIAgCAIAgCAIAgCAIAgCA6mKYnDTRGaeRkUbd7nkNHQZ7z03lAVxW6y6mscYsGpTIAbGpnBZEOrWm1/M3/CVTxWPoYVf1JZ8N/gbRg5bDoN0AlqnCXFqyWrdv7Np7OFptmABb1aGrmsVyjqSyoRsuLzfhs9SxGgt5LMJwKmpRangji6taNo+Lz3j5leFXxVau71JN/nDYSqKWw2KrmxhAEAQBAEB16+ginbsTRslbye0OH1UlOrUpO8JNPqdjDSe0h9Zq1ga/tqCaahl4GJ7iwm982k3t0BA6L2sNygxNPKpaS8H4r3RFKjF7D6h0zxbDMsRgFbTj/wCTTgB7RnnIzIbrbw0fiK6XB6Xw2JyTtLg8vDcyCVOUSwtGtKKSvj7SllbIB7zdz2fOw5jx3HhdemRm5QBAEAQBAEAQBAEAQBAEAQBAQfTXWJHSSCkpmGrrXZNhZmGE8ZXDdlns77b9kZrSpVhSi5zdkt5lK+SIxR6FzVkoqsZlNRJvZTtNoIs7gWG/he2R4l29clj+UE53hh8l/Lf3cPXsLEKO+RN4IWsaGMaGtaLNa0AADgABkFzcpOTvJ3ZOfa1MhAEAQBAEAQBAEAQBAQ7HtAo3ye1UTzRVQNxJFdrHG9yJGDnxI38Q7cvbwGm62HtGp0o+a7H7PyIZ0k9h2tG9Y0kMzaHGWCCY5R1AsIJs7Ak7mndnu57O5dlhcXSxMNek7+q7StKLi7MssFWTUygCAIAgCAIAgCAIAgCAq/S/TaeqqHYZhBBkGVTVfBA3cQxw+Lrw3DPNtTGY2lhaevUfYt77DaMXJ2R3NEtE4KCMhl3yvzlmfm+QnM58Bfh63Oa4PHaQq4yd55Lcty+/WXIQUUb9UDcIAgCAIAgCAIAgCAIAgCAIDo41g8NXCYahgew897Twcw7weoU+HxFTDz16bs/zaayipKzIfhOOVOASNp6suqMNc7ZhnsTJT33NeBvA5chdv3V3WjdKU8ZG2ya2r3XV6eZUnTcS3qaoZIxskbg9jwHNc0gtc0i4LSN4IXqkZyoAgCAIAgCAIAgCArDWBpRPVVBwbDXWkI/pc43QM3OaCPizz5XAGZOzUxmMp4Wk6k+5cXwNoxcnZG10a0fhoadsEDbAZucfee7i555/luC+fYvF1MVUdSo+7clwRdjFRVkbVVTYIAgMoCptNNbT4ah0FEyN4jOy+STacHOHvBgaRkDle+fDmeo0foCNSkqldtX2Je+3wK861nZEv0B0yZiULnbIjmjIEjL3GfuuYd+yc/AgjkT5Wk9GywVRK94vY/Z9ZJTnrIlK8wkCAIAgDnAC5NgMyTwHG6ylcFOaQa5JG1BbSRRmFrrbUgcXSW3kWI2QeG87j0XWYXk5B071pPWe5Wy8s/ztK0q7vkWPodpNHiFMJ4xsuB2ZGE3LHjhfiDvB4jzC5/H4KeEq83LPg+K/NpNCakrm8VI3CAIDhraRk0bopWh7HizmnMELenUlTkpwdmt5hq5BcExGTR+qFNM5z8MqHnsXuuTTSE3LXHkc7jjm4ZhwPe6K0nHGQtLKa2r3X5kU6lPVZcjXAgEG4OYIzBHCy9YjMoAgCAIAgCAICEa0NLn0cLKelBfW1R2IGixLb5OkN8sr5XyvnuBWlSpGnFzm7JbTKV8jpaF6MMoKfYvtzPO3PIcy+Q78znYXNvM7yV880jj54yrrvYti4L5e8uwhqo36883CAIAgI9rAxk0mHTzNNn7OxGRvD3nZBHhcu8l6GjMMsRioQeza+xZ+ew0qStG55iX0Yokp1Z4yaXEoXXsyR3YyfLIQAT4O2XeS8zS+GVfCSW9Zru+2RJTlaR6WXzwumEAQBAQnXBjBp8Mexps6dwiHykEyerQW/tL2dBYfnsWm9kc+/d559xFWlaJ53XelMn2pfGDBiIhJ7lQ0sI4bbQXRn6Ob+0vD0/hlUwuvvi792x/PcS0ZWlY9ALhS4EAQBAdPGMMiqoH08zdpjxYjiORaeBBzBU1CvOhUVSDs0YaTVmR3VnjctHUnA611ywbVFKf1kWdmZ8QAbDhZw4C/0XBYyGKoqpHvXB8CjOLi7Fpq2ahAEAQBAEB1sSro6eGSeV2zHGwveeTWi5/9ICqNBaaStqZcbqR3piWUrD+qgBLQR1O6/HvH4lyHKDH60v00Hkvq7dy7vXsLNGH7mTtcwWAgCAIAgKs1+Vtqemg+/K95/wCW0Nz/AP1+i6bk1TvVnU4JLxf2K9d5JFKLsCsfTHEEEZEG4PUblhq6swes8MqhLBFKMxJGx4/aaHfxXy+tT5upKD3NrwZ6Cd1c7KiMhAEBS+v2tvPTQX92N0hHzu2Qf+mV1/JqnanUqcWl4K/uVq7zSKpXTlc7uC1vYVMM27s5WPy5NcCfoFDiKfO0pQ4prxRmLs7nrIr5eegYQBAEAQEV1h6OuqqcSwXbVUzu1p3D3tptnFoPXZBHUDqvW0Rj/wBLX6X0yyfs+70I6sNZEr1faUNxKhjqRYP9yZv3ZW22h4G4cOjgvoBSJIgCAIAgCAq7W5WOq6ilwSIkds4TVRHwwMJIBy4lpPi1nNVMdilhqEqr3bO3cbQjrOxKKeBsbGxsAaxjQ1rRuDWizQPIL5tOTnJyk83mXthyLUyEAQBAEBS+v6T7elbyjefV4H8q6/kyv6dR9a9CtX2oqldOVwgPUOgb9rDKQ/8A14x6Nt/BfN9JK2Lqf5MvU/pRvVRNwgCAoLXg++KAcoIx9Xn+K7nk6rYT/k/YqV/qK+XukIQHrfDn7UMbucbD6tBXy2qrTkut+p6C2HOozIQBAEBlAQfCZf0Xj2x7tLiW77rKkHd5l1v+YOS7vQWM5/D6kvqhl3bvjuKdaNpXLcXtkQQBAEB8yPDQXE2AFyTwA3lAVDq7JrKqtxd4znlMUFxugjsBbyDAerCuQ5SYm840Fuzfa9nl6lmhHK5O1zBYCAIAgCAICldfrP6TTO5xOHo+/wDMuw5Mv+lUXWvQq19qKrXTEAQHp/QBtsLpP8Bh9RdfN9Ju+Lqf5MvU/pRv1RNwgCAoHXc3/enjBGf9Q/gu55PP+z/5P2Klb6iv17pCEB60wpmzTxN5RMHowBfLqzvUk+t+p6C2HaURkIAgCAICK6zcINRh73MuJYCJ4iN4dHm61uOztedl6uhsVzGKjfZLovv2eZHVjeJNtDsbFbQU9ULXkjBcBuDx3ZB5PDgvoJSNygCAICGa38XNNg9QW+/KBAzxlOy63XY2z5IDg0VwsUtFBTjeyNod8570h83FxXzPG1+fxE6nF+W7yL8FZJG1VU2CAIAgCAICpdf9ISykmG4OlYfFwY5v+ly6nkzUWtUh2P1+UV662MptdaVggPV+j9J2NJTxf3cMbD4tY0H8l8wxVTnK058W35l+KskjvqA2CAICkNfVJasgl4Pg2PNj3E/SQLs+TVS9CcOEr+K+xVrrNMrBdGQHPRUxllZE3e97WDxcQB+a0qTUIOT3K/gZSuet2tsLDcMh5L5be+Z6AWAEAQBAEAIvkcxxWQRbUxIYHV+GE/2aoL4wTf7KX3bf5QfFy+mYOvz9CFTivPf5lCSs2izlZNQgCAq/W+7tqzCqHeH1JmePwxbPDq10ip6Qq81hak+p+LyRtBXkiWL5qXzCAIAgCAIAgIdrawr2jC5bC7oSJh4MuH/uOcvX0JX5rGRvsl0fHZ52IqqvE85LvymbrQzCjVV9PABcOkBf8je9J+60qnj66oYadTgsu15LzNoK8kj1KvmpfMIAgCArnXjhXaUDJwM4JBf5JLNP72wug5O19TEOm/3LzWfpchrq8blDrtioS/VThXtGKQ5XbFeZ3QM9398sXlaar81g5cZdFd/2uSUleR6PXz4uhAEAQBAEAQENoX+zaUs4NraMtPIyR3OfUNhHqu45O1dbCuH8W/B5+typXXSLXXvEIQBAVVpCO10qgGdoKEuA4BznSNJ9JAPReJp+erg2uLS9/YlorpEwXCFwIAgCAIAgCAw9oIIIBBFiDuIO8FZTad0Dzzppq7qaWod7PDJNA43idG0vLQfgeBcgjdc5HLqB3mj9MUa9Jc5JRktt8u9fmRTnSaeRYOqTQh9G11VUt2Z5BssZvMceRO1bc5xAy4ADiSB4Wm9JxxDVKk7xWbfF/CJqVPVzZYy58mCAIAgODEKNk8T4ZBdkjSxw6OFjY8D1UlKpKlNTjtTujDV1Y86aQavq2mqDEyCSZhd9nJG0vDm3y2re6c8wbcd4zXfYXS+GrUtdyUXvTdrfPcU5U5J2Ld1XaHHD6cumA9omsZADfYaL7LL7r5kkjjzsCuV0xpFYuqlD6I7Ovr+CxShqrMmq8clCAIAgCAIAgIRpu7ssUwioGVqoxHwlLG/kXLqeTM+lUh2P1K9dbGW4utKwQBAVOwbWlVaT8FJG0eDhC781zvKSX9vFf7vZk9D6iZriy0EAQBAEAQBAEBlAYQBAEAQBAEBlAYQBAEAQBAEAQBAQbWo7ZGHv4txCEj94/wAF0XJt/wBxNf7fdEFf6S3l2hVCAICqIjbSmuB+KlicPANhBXOcpF/bwf8Au9mT0NpMlxhaMhAVBpRrjIe6OhjaWg27WS52rcWMBFhyJPkF1eD5OJxUsRLuXu/ztK0q/AjDdamKE3EjDbMjsmWt6XXpPQOCtbVfizTnplq6sdJ58QpnyVDGtLJNkOaC1rxsgnIk5jjbmFzGl8DSwlVRpvar2e1E9KbksyYLySUIAgCAIAgCAIAgCAIAgCAIDR6bVdTDQyyUbdqZoGyA3bIG0A8tbxIbc2V3R9OjUxEY13aPh2Zmk21HIo+v0vxmMB80tTEH32S6Ps2utv2e6Ad/BdnS0fo6d4wjF267+5Vc5rad7AdbVdC4duW1LL5hwDH2/C9o/MFQYnQGGqL+n0X4rwftY2jWktpeuGVzZ4I52XDZWNe0HIgOaCL9c1xdak6VSVOW1O3gWk7q52VEZILrWbtMoGfexCEfRw/iui5N/wDcy/x90QV/pLfXaFUIAgKrxv7PSpnDt8PsOpa95t42iXh8oYa2Dvwaft7ktF9Il64UuGUBGP8AYWhYZpY6dnayNfmbu2S8G5ja4kNzPABel/1TFSUYym7K3Vs48e8j5uPAp7U3UhmLRA/GyRnnsF38q6vT0NbBSfBp+ZXovpHocC2QXBlwLACAIAgCAIAgCAIAgCAIAgCAICn9f9RnSR9JXnz7MD8ius5MwyqS7F6lau9hItXOj8E+D0wqYY5c5Ht22gkXlfax35gBUNK4urSx1TmpNbFl2I3pxTgrk9Y0AAAAACwAyAA3ABeG227smMrAIPp6O0xDCKcfFWCQ/LGYyfoSuo5Mw6dSXUl6/BXrvYW6uuKwQBAVfrVb2OJYTWcBM+B55CUNDfoZCqGk6XO4SpHqv4Z+xvTdpIli+cF4wgMhAea6z/d2OE+62Gr2sv7ovDrecbrea+h0/wC80fbfKNu+1vUpPozPSYN8xmOC+el0LACAIAgCAIAgCAIAgCAIAgCAIDz5rlxHtsUdG25ELGRDq733WHO77eS7zQNHm8GpP9zb9vYp1neReejtB7PRwQHfHCxh+YNG0fW64vFVedrzqcW35lqKskjYKubBAQuNvtGlNOwG7aSkfK4fieHNz8pYyu25OUtXDOf8n5LL1uVK76Vi2V0BCEAQEF104WZ8Ilc0d+nc2dnTYPfPkxzz5LDSaswc2AYiKmlhqB+sja49CR3h5G4XzHE0XRrSpvc7F+LurnfUBsEBSuvbBS2eKsaO7I3s39HszaT4tNv2F2HJvE61OVB7Vmux/D9SrXjncnmq3HhV4dHc3kh+xk590DYd5ttnzuvE0xhf0+KlbZLNd+3zJqUrxJcvKJAgCAIAgCAIAgCAIAgCAIAgOljmKMpaaWpk92Nhcep3NaOpcQB1Knw9CVerGlHa3+PuNZOyueftAKB2IYux8ne+0dUzH5XbW7kXlo813Ok6scJgmo8NVenpcqU1rTPR6+fl0wgCAiep5vtNViWJ7xLOIYj+CMcPFpj9F9LwFDmMNCnwXntfmUJu8my0VbNQgCA4qqnbIx0bxdr2lrgeLXCxB8igKk1YPdTmqwqU9+kmdsX+KF5JaR4nvfthcZyjw2pWjWWySs+1fb0LVCWVidrnCcIDT6X4E2uo5aY2BcLxk/DI3Nh8L5HoSrmBxTwteNVbtvZvNZx1lYozV5pC7DMQLJwWxvPZVDT8BDiA4/K6/kXLs9KYSONw2tTzazj19Xf62KlOWpLM9FtIIuMwcwRxHRcDsLoWAEAQBAEAQBAEAQBAEAQBAUtrs0rEjxh8Tu7GdqcjjJbus6hoNz1I4tXYcn8BqR/UTWbyj2ce/wBO0q1p36KJXqd0ZNLR9vILS1FnWO9sQ/qx53LvMcl5mncbz9fm4/TDLte/4JKMLK5Pl4RMEBGtY2NeyYdM8G0jx2UXPbkBFx1Ddp3kvS0Vhv1GKjHcs32L5eRHUlaJKNX2Bew4bT0xFntZtSf4jztv9C4jwAX0QpEiQBAEAQFUaz6c0GJUuMsH2brU9ZYfCfcebDPIerGDiqOksJ+qw8qe/au1flu83hLVlcmLXAgEG4IuCNxB3EL5w01ky8ZWAEBUuubQwuBxGBuYAFQ0DeBkJRbkLB3QA8Cup0BpLV/tqj/xft8eHAr1ofuRx6o9PQAzD6p1rd2nkccukTjw/CfLkttOaKd3iaS/yXv8+PExSqftZb65QsmEAQBAEAQBAEAQBAEAQEI1macNoITDEQaqRvdGR7Jp/WOHPkD47t/taI0W8VPXmugvPq+SKpU1VZbSttWGhzq+o9pnBNPG+7y7PtpN+xc7xc3cfLjl0GmNIrCUuap/U1l1Lj8fYgpQ1ndnoBcKXAgCAgr4v0pj0VOM6bDvtZuTp7jYaediGi34ZAu25P4PmqLqy2y9Pvt8CpWld2LfXQEIQBAEAQGv0gweOspZaWYXZKwtPMHe1w6hwDh1AQFZ6ucRkiMuEVWVRRnZb/xIMthzegBb+yW9VxWn8BzVXn4/TLb1P7+ty1RndWJuueJwgBF8jmFkFG6ztXRpi6rpGkwHORgzMPMgfc/0+C7PRGmFWSo1n0tz4/f1KtWlbNGw1ea0dkNpa9xsLNjnOZA3ATc/n9eag0poPWbq4Zdsfj48OBmnW3SLgjkDmhzSHNIuCCCCDuII3hcm007PaWT6WAEAQBAEAQBAEBlAV5p9rMipA6ClLZqjMEjOOI7jtH4nfh4ceR97RmhJ4i1StlDzfwuvw4kNSqlkitdD9EqnFql00rniLavNO7MuPFsd97vo0b+APQ4/SFHR9JQglrWyj7vq9fMghBzdz0HhtBHTxMghaGRsFmtHAdTxJOZPErhatWdWbqTd2y4kkrI7KiMhAR/TnSMUNI6Rucz/ALOBtrl0jt2XEDefIcV6GjcE8XXUNyzfZ9zSpPVVzbasNFTh9CGy51Ex7Woccz2jvhJ47Iy8do8V9FSUVZFEl6yAgCAIAgCArzWroxK8R4pRC1ZSC9gL9tCL7TCBmSAXWHEFw3kWhxFCFem6c9jMptO6Oxovj8VdTNqIjvye3jG8DvNd6+YIK+c4zCTwtV059z4riXoyUldG2VU2CAELIKs061UNl2p6ABj8y6E2DHH/AIZ3MPQ5eC6XR2nnC1PEZr+W9dvH17SvOjfOJAsB0rr8JlMJDg0HvwTA7O/Mt4tvnmMj1Xt4nAYXHw11t3SX5n3+RFGcoZFsaOa0aGpAbK72aTi2U9y/HZl3W+bZXMYvQeJo5wWsurb4fFyxGtF7SbxvDgHNIIO4g3B8CF4zTTsyUysAIAgCAICMaQ6e0NHcPmEkg/VxWe6/I27rfMhelhdFYrEZxjZcXkvl9xHKpGJUulesyrrSYYAYInGwawkyPubAOeM8/uttyzXU4LQmHw3TqdKS3vYu73fkV5VXLJG00J1TySls1feKPIiIZSP+f7g6e98u9VtIafhTvDD5vjuXZx9O02hRbzkXRSUrImNjja1jGizWtFgB0C5Cc5Tk5Sd295ZSscq0MhAcVXUsijdLI4MYxpc5x3ADeSt4QlOSjFXbMN2IdoLhr8Wrv0vUMIpoCW0EbuLg7OYjmCL/ADW+5n9C0bgI4Ojq/uebfX8IpVJ6zLbXomgQBAEAQBAEAQFR6Y4JLhFU7FaJhfSyH+mwN+HP+tjHK5J6En4Sdnz9I6PhjKWq8pLY+H2ZvCbiyWYTicVTCyeB4fG8XBH1BHAjcQvn1ajOjN06is0XU01dHbURkIAgNbjuAU1YzYqYmyDgTk5vyvGY9VZw2LrYeWtSlb070ayipbSrtINTDgS6imDh/dzZHykaLHzA8V0mF5SJ5V496+PuQSocCHuwvF8NNw2pgAzJjLnRn5iwlh816yr4DGLNxl27fPMjtOJsKHWziUYs58U3+JGL+seyoKmgMHPYmux/NzKrSRuItddRbvU0JPRz2/8AdVJcmqW6b8jbn3wPp+uybhSxDxe8/wDZYXJmnvqPwQ598DWVuuDEHghggi5FrC4j/OSPorFPk7hI/VrPv+LGHWkah1Zi+J5XqZ2nKzQRF5htmDzVtU8Bgs7Ri/PzzNbzkSLANTtTJZ1VI2BvFrbSSeGXdHjc+CoYnlFRhlRTk+OxfPkjeNBvaWjozoZR0IvBHeS1jK/vSHnY7m+DQFzWL0liMV/qSy4LJffvJ404x2EgVA3CAIDD3hoLiQABck5AAbySspNuyBXoa/SGr7CIuZhkD7zyDu+0SDMMYeXHoO8c9kLt9DaK/TR52qum/wD1Xzx8CpVqa2S2Fx0lMyKNsUbQxjGhrGtFg1oFgAPBe8QnKgCAIAgCAIAgCAw9oIIIBBFiDmCOIIQFRaQ6NVGDTPrsOYZaN52qmlH6vnJD0A9Orfd87SOjaeMhZ5SWx/m43hNxZJtHsegrYRPTv2m7nA5OY77r28D9DwuFweKwlXDVNSorPyfYXIyUldGzVY2CAIAgMoDoV2C0039dTwydXxscfUi6np4mtT+ibXY2jVxT2o1cugmGu30cXkC3/SQrMdK4xbKj9fUxzceB8x6AYaDcUkXntH6ErL0tjH/5H5fBjm48DYUejdHEbx0tOw8xEza/zWuoKmNxFRWlUk+9myhFbjaBVTYIAgCAIDhrKtkUbpZXNYxou5zjYAdSt6dOVSSjBXb3GG7ECjbU6QyGKHbpsMa60ku59Rbe1gPC/DcN5ubNXbaK0PHDWqVc5+Ufv1+BVqVdbJbC3MIwuGlgZTwMEccYs1o+pJ3kk3JJzJJJXukJ3EAQBAEAQBAEAQBAEAQFbaVauXsmNfhDxTVO98W6GfmC3c0n0J+6e8q+JwtLEQ1KiuvTsMxk4u6OlgGnjHyeyVzDRVbTYsk7rHncDG88+AO++RcuMx+hK2HvKn0o+a7V7ryLUKqltJkvEJjCAIAgCAIAgCAIAgCAICOaU6Z01D3HEyzmwZBH3pHE5NuPhB658gV6OB0ZXxb6KtH+T2fcjnUUTWYVoVWYrI2pxe8NO07UVEwkHoZjvBt+1mfd3LtsDo6jg49BXe97/suoqzm5bS1qWmZExscbWsY0BrWtAa1oG4ADIBXzQ5UAQBAEAQBAEAQBAEAQBAEBptJtFqTEI+zqomvt7rtz2dWPGY8Nx4goCvpdFMWwv+wSivphugmIErG8o3ZA2HIj5SvKxmh8Pibytqy4r3W/16ySNWUT6wvWRSvf2NU2ShnHvR1DS0A/OQLD5g1cxitBYqjnBay6tvh8XLEa0WTCCZr2h7HNe07nNIcD4EZLx5RcXaSsyQ+1qZCAIAgCAIAVkEXxzWBQU3dMwmkvYRw/aOLr22SR3Qb5WJuvSw2iMVX2RsuLy+/kRyqxRrYosaxTKNgwumPxyXNQ4ZjutyI4cG9HFdLg9AUKPSq9J+Xhv7/AglWb2Ez0P1fUeHd+NplnNy6eWzpCTv2eDd/DM8SV7qSSsiEliyAgCAIAgCAIAgCAIAgCAIAgCAIAgNfjGCU1UzYqYY5m8Ntodb5TvHiEBBarVBAxxfh9VU0LjuDHl8d+rSQ4+blDVw9KsrVIp9qMptbDqSYDpDT37OopK1o3dq0xv8O6Gj1cvLq6Awc9icex/NyRVpI4nY/jMQ+2wdzuZhla70a3b/NUJ8mY/tqPvX3Ruq/UfB09qBk/CMQaekbj/KFA+TVXdUXgzPPrgY/2/mPu4TiBP+E4fylYXJqt/NeDM8+uB9t0nxWTKHBphyMr+z+jmj81NDkz/Kp4L7mvP9Ryx0GkdR8NHQgnie1eB5bbSfRXaXJ7CR+q8u+3pb1NXWkdiPVQ+fPEcRqakZXjZaKPwLc8vABepQwWHof6cEvXx2kbk3tZMdHtD6GhH9Gp44z9+21IfGR13eV7K0am8a4Hcb8PNAZQHy54FrkC5sOp5ILn0gMNcDuN948wbH6oLnD7ZH3e+3vEhveHeINiBzscltqy4GuvHicrJAb2INjY2N7EbweqxaxlNPYfSwZCAIAgCAIAgCAIAgCAIAgCAIAgCAIAgCAIAgNQcJd2m0C0AybfEEd9rnEW+IgFp6W6gzc4rW6ivzLvdcb+f4jhhwEtYG7QvZoJ72YEQY71cNpbOsm7/m01jh2opX/LW9cz7lwdxJtsEbV7G9njb2mtfy2W90b8umSwqq/PzftMui+r5z9th8R4JJfvSbQLWjPkAwFu69u645u47r3Jy6ytkjCoSvm/zL82nJT4OWStcC0NDpCQBvD3vda1vxgZEe6L3yAxKreNjMaGrK62Z+d/n83ff6KcLBpbbaJORFm9v2rdgeHd9Dwscc4vzssbc01s/M7nO6hOxIxtgHuJFri2TcsudjfxWuvmmzbm3ZpbzpTYM9wIDmsu1wGztd0OY9oY3P3buDvEZAZbO6qpEUqEn+Pry/P/AJ3KHD+zeXAix28hfcX7TPQXHmtJT1lYlhT1Xc2CjJQgCAIAgCAIAgCAIAgCAIAgCAIAgCAIAgCAIAgCAIAgCAIAgCA//9k="/>
          <p:cNvSpPr>
            <a:spLocks noChangeAspect="1" noChangeArrowheads="1"/>
          </p:cNvSpPr>
          <p:nvPr/>
        </p:nvSpPr>
        <p:spPr bwMode="auto">
          <a:xfrm>
            <a:off x="7804150" y="-2560638"/>
            <a:ext cx="5334000" cy="5334001"/>
          </a:xfrm>
          <a:prstGeom prst="rect">
            <a:avLst/>
          </a:prstGeom>
          <a:noFill/>
        </p:spPr>
        <p:txBody>
          <a:bodyPr vert="horz" wrap="square" lIns="91440" tIns="45720" rIns="91440" bIns="45720" numCol="1" anchor="t" anchorCtr="0" compatLnSpc="1">
            <a:prstTxWarp prst="textNoShape">
              <a:avLst/>
            </a:prstTxWarp>
          </a:bodyPr>
          <a:lstStyle/>
          <a:p>
            <a:endParaRPr lang="he-IL"/>
          </a:p>
        </p:txBody>
      </p:sp>
      <p:pic>
        <p:nvPicPr>
          <p:cNvPr id="64" name="Picture 3"/>
          <p:cNvPicPr>
            <a:picLocks noChangeAspect="1" noChangeArrowheads="1"/>
          </p:cNvPicPr>
          <p:nvPr/>
        </p:nvPicPr>
        <p:blipFill>
          <a:blip r:embed="rId2" cstate="print"/>
          <a:srcRect/>
          <a:stretch>
            <a:fillRect/>
          </a:stretch>
        </p:blipFill>
        <p:spPr bwMode="auto">
          <a:xfrm>
            <a:off x="1259632" y="1803152"/>
            <a:ext cx="2209800" cy="1193800"/>
          </a:xfrm>
          <a:prstGeom prst="rect">
            <a:avLst/>
          </a:prstGeom>
          <a:noFill/>
          <a:ln w="9525">
            <a:noFill/>
            <a:miter lim="800000"/>
            <a:headEnd/>
            <a:tailEnd/>
          </a:ln>
          <a:effectLst/>
        </p:spPr>
      </p:pic>
      <p:pic>
        <p:nvPicPr>
          <p:cNvPr id="83" name="Picture 6"/>
          <p:cNvPicPr>
            <a:picLocks noChangeAspect="1" noChangeArrowheads="1"/>
          </p:cNvPicPr>
          <p:nvPr/>
        </p:nvPicPr>
        <p:blipFill>
          <a:blip r:embed="rId3" cstate="print"/>
          <a:srcRect/>
          <a:stretch>
            <a:fillRect/>
          </a:stretch>
        </p:blipFill>
        <p:spPr bwMode="auto">
          <a:xfrm>
            <a:off x="5594176" y="1844824"/>
            <a:ext cx="2362200" cy="1150938"/>
          </a:xfrm>
          <a:prstGeom prst="rect">
            <a:avLst/>
          </a:prstGeom>
          <a:noFill/>
          <a:ln w="9525">
            <a:noFill/>
            <a:miter lim="800000"/>
            <a:headEnd/>
            <a:tailEnd/>
          </a:ln>
          <a:effectLst/>
        </p:spPr>
      </p:pic>
      <p:pic>
        <p:nvPicPr>
          <p:cNvPr id="85" name="Picture 12"/>
          <p:cNvPicPr>
            <a:picLocks noChangeAspect="1" noChangeArrowheads="1"/>
          </p:cNvPicPr>
          <p:nvPr/>
        </p:nvPicPr>
        <p:blipFill>
          <a:blip r:embed="rId4" cstate="print"/>
          <a:srcRect/>
          <a:stretch>
            <a:fillRect/>
          </a:stretch>
        </p:blipFill>
        <p:spPr bwMode="auto">
          <a:xfrm>
            <a:off x="5509592" y="3909616"/>
            <a:ext cx="2590800" cy="671512"/>
          </a:xfrm>
          <a:prstGeom prst="rect">
            <a:avLst/>
          </a:prstGeom>
          <a:noFill/>
          <a:ln w="9525">
            <a:noFill/>
            <a:miter lim="800000"/>
            <a:headEnd/>
            <a:tailEnd/>
          </a:ln>
          <a:effectLst/>
        </p:spPr>
      </p:pic>
      <p:pic>
        <p:nvPicPr>
          <p:cNvPr id="86" name="Picture 16"/>
          <p:cNvPicPr>
            <a:picLocks noChangeAspect="1" noChangeArrowheads="1"/>
          </p:cNvPicPr>
          <p:nvPr/>
        </p:nvPicPr>
        <p:blipFill>
          <a:blip r:embed="rId5" cstate="print"/>
          <a:srcRect/>
          <a:stretch>
            <a:fillRect/>
          </a:stretch>
        </p:blipFill>
        <p:spPr bwMode="auto">
          <a:xfrm>
            <a:off x="1582688" y="3913237"/>
            <a:ext cx="1981200" cy="523875"/>
          </a:xfrm>
          <a:prstGeom prst="rect">
            <a:avLst/>
          </a:prstGeom>
          <a:noFill/>
          <a:ln w="9525">
            <a:noFill/>
            <a:miter lim="800000"/>
            <a:headEnd/>
            <a:tailEnd/>
          </a:ln>
          <a:effectLst/>
        </p:spPr>
      </p:pic>
      <p:sp>
        <p:nvSpPr>
          <p:cNvPr id="87" name="Text Box 7"/>
          <p:cNvSpPr txBox="1">
            <a:spLocks noChangeArrowheads="1"/>
          </p:cNvSpPr>
          <p:nvPr/>
        </p:nvSpPr>
        <p:spPr bwMode="auto">
          <a:xfrm>
            <a:off x="3635896" y="1487672"/>
            <a:ext cx="1858888" cy="1102866"/>
          </a:xfrm>
          <a:prstGeom prst="rect">
            <a:avLst/>
          </a:prstGeom>
          <a:noFill/>
          <a:ln w="9525">
            <a:noFill/>
            <a:miter lim="800000"/>
            <a:headEnd/>
            <a:tailEnd/>
          </a:ln>
          <a:effectLst/>
        </p:spPr>
        <p:txBody>
          <a:bodyPr wrap="square">
            <a:spAutoFit/>
          </a:bodyPr>
          <a:lstStyle/>
          <a:p>
            <a:pPr algn="ctr">
              <a:lnSpc>
                <a:spcPct val="110000"/>
              </a:lnSpc>
              <a:spcBef>
                <a:spcPct val="50000"/>
              </a:spcBef>
            </a:pPr>
            <a:r>
              <a:rPr lang="en-GB" sz="2000" dirty="0">
                <a:solidFill>
                  <a:srgbClr val="FF0000"/>
                </a:solidFill>
                <a:latin typeface="Calibri" pitchFamily="34" charset="0"/>
              </a:rPr>
              <a:t>Thermodynamic constraints</a:t>
            </a:r>
            <a:r>
              <a:rPr lang="hu-HU" sz="2000" dirty="0">
                <a:solidFill>
                  <a:srgbClr val="FF0000"/>
                </a:solidFill>
                <a:latin typeface="Calibri" pitchFamily="34" charset="0"/>
              </a:rPr>
              <a:t> (</a:t>
            </a:r>
            <a:r>
              <a:rPr lang="en-GB" sz="2000" dirty="0">
                <a:solidFill>
                  <a:srgbClr val="FF0000"/>
                </a:solidFill>
                <a:latin typeface="Calibri" pitchFamily="34" charset="0"/>
              </a:rPr>
              <a:t>irreversibility</a:t>
            </a:r>
            <a:r>
              <a:rPr lang="hu-HU" sz="2000" dirty="0">
                <a:solidFill>
                  <a:srgbClr val="FF0000"/>
                </a:solidFill>
                <a:latin typeface="Calibri" pitchFamily="34" charset="0"/>
              </a:rPr>
              <a:t>)</a:t>
            </a:r>
          </a:p>
        </p:txBody>
      </p:sp>
      <p:cxnSp>
        <p:nvCxnSpPr>
          <p:cNvPr id="89" name="Straight Arrow Connector 88"/>
          <p:cNvCxnSpPr/>
          <p:nvPr/>
        </p:nvCxnSpPr>
        <p:spPr>
          <a:xfrm>
            <a:off x="3851920" y="2636912"/>
            <a:ext cx="1584176"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0" name="Text Box 7"/>
          <p:cNvSpPr txBox="1">
            <a:spLocks noChangeArrowheads="1"/>
          </p:cNvSpPr>
          <p:nvPr/>
        </p:nvSpPr>
        <p:spPr bwMode="auto">
          <a:xfrm>
            <a:off x="7266625" y="2636912"/>
            <a:ext cx="1858888" cy="1256754"/>
          </a:xfrm>
          <a:prstGeom prst="rect">
            <a:avLst/>
          </a:prstGeom>
          <a:noFill/>
          <a:ln w="9525">
            <a:noFill/>
            <a:miter lim="800000"/>
            <a:headEnd/>
            <a:tailEnd/>
          </a:ln>
          <a:effectLst/>
        </p:spPr>
        <p:txBody>
          <a:bodyPr wrap="square">
            <a:spAutoFit/>
          </a:bodyPr>
          <a:lstStyle/>
          <a:p>
            <a:pPr algn="ctr">
              <a:lnSpc>
                <a:spcPct val="110000"/>
              </a:lnSpc>
              <a:spcBef>
                <a:spcPct val="50000"/>
              </a:spcBef>
            </a:pPr>
            <a:r>
              <a:rPr lang="en-GB" sz="2000" dirty="0" smtClean="0">
                <a:solidFill>
                  <a:srgbClr val="FF0000"/>
                </a:solidFill>
                <a:latin typeface="Calibri" pitchFamily="34" charset="0"/>
              </a:rPr>
              <a:t>Mass balance constraint</a:t>
            </a:r>
          </a:p>
          <a:p>
            <a:pPr algn="ctr">
              <a:lnSpc>
                <a:spcPct val="110000"/>
              </a:lnSpc>
              <a:spcBef>
                <a:spcPct val="50000"/>
              </a:spcBef>
            </a:pPr>
            <a:r>
              <a:rPr lang="hu-HU" sz="2000" dirty="0" smtClean="0">
                <a:solidFill>
                  <a:srgbClr val="FF0000"/>
                </a:solidFill>
                <a:latin typeface="Calibri" pitchFamily="34" charset="0"/>
              </a:rPr>
              <a:t>(</a:t>
            </a:r>
            <a:r>
              <a:rPr lang="en-GB" sz="2000" dirty="0" smtClean="0">
                <a:solidFill>
                  <a:srgbClr val="FF0000"/>
                </a:solidFill>
                <a:latin typeface="Calibri" pitchFamily="34" charset="0"/>
              </a:rPr>
              <a:t>steady-state</a:t>
            </a:r>
            <a:r>
              <a:rPr lang="hu-HU" sz="2000" dirty="0" smtClean="0">
                <a:solidFill>
                  <a:srgbClr val="FF0000"/>
                </a:solidFill>
                <a:latin typeface="Calibri" pitchFamily="34" charset="0"/>
              </a:rPr>
              <a:t>)</a:t>
            </a:r>
            <a:endParaRPr lang="hu-HU" sz="2000" dirty="0">
              <a:solidFill>
                <a:srgbClr val="FF0000"/>
              </a:solidFill>
              <a:latin typeface="Calibri" pitchFamily="34" charset="0"/>
            </a:endParaRPr>
          </a:p>
        </p:txBody>
      </p:sp>
      <p:cxnSp>
        <p:nvCxnSpPr>
          <p:cNvPr id="91" name="Straight Arrow Connector 90"/>
          <p:cNvCxnSpPr/>
          <p:nvPr/>
        </p:nvCxnSpPr>
        <p:spPr>
          <a:xfrm>
            <a:off x="6948264" y="3068960"/>
            <a:ext cx="0" cy="72008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506408" y="4605512"/>
            <a:ext cx="7992888" cy="20882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5" name="Text Box 7"/>
          <p:cNvSpPr txBox="1">
            <a:spLocks noChangeArrowheads="1"/>
          </p:cNvSpPr>
          <p:nvPr/>
        </p:nvSpPr>
        <p:spPr bwMode="auto">
          <a:xfrm>
            <a:off x="3347864" y="3284984"/>
            <a:ext cx="2362944" cy="764312"/>
          </a:xfrm>
          <a:prstGeom prst="rect">
            <a:avLst/>
          </a:prstGeom>
          <a:noFill/>
          <a:ln w="9525">
            <a:noFill/>
            <a:miter lim="800000"/>
            <a:headEnd/>
            <a:tailEnd/>
          </a:ln>
          <a:effectLst/>
        </p:spPr>
        <p:txBody>
          <a:bodyPr wrap="square">
            <a:spAutoFit/>
          </a:bodyPr>
          <a:lstStyle/>
          <a:p>
            <a:pPr algn="ctr">
              <a:lnSpc>
                <a:spcPct val="110000"/>
              </a:lnSpc>
              <a:spcBef>
                <a:spcPct val="50000"/>
              </a:spcBef>
            </a:pPr>
            <a:r>
              <a:rPr lang="en-US" sz="2000" dirty="0" smtClean="0">
                <a:solidFill>
                  <a:srgbClr val="FF0000"/>
                </a:solidFill>
                <a:latin typeface="Calibri" pitchFamily="34" charset="0"/>
              </a:rPr>
              <a:t>Maximum enzyme capacity</a:t>
            </a:r>
            <a:endParaRPr lang="hu-HU" sz="2000" dirty="0">
              <a:solidFill>
                <a:srgbClr val="FF0000"/>
              </a:solidFill>
              <a:latin typeface="Calibri" pitchFamily="34" charset="0"/>
            </a:endParaRPr>
          </a:p>
        </p:txBody>
      </p:sp>
      <p:cxnSp>
        <p:nvCxnSpPr>
          <p:cNvPr id="96" name="Straight Arrow Connector 95"/>
          <p:cNvCxnSpPr/>
          <p:nvPr/>
        </p:nvCxnSpPr>
        <p:spPr>
          <a:xfrm flipH="1">
            <a:off x="3779912" y="4149080"/>
            <a:ext cx="1584176"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a:off x="755576" y="4149080"/>
            <a:ext cx="792088" cy="0"/>
          </a:xfrm>
          <a:prstGeom prst="straightConnector1">
            <a:avLst/>
          </a:prstGeom>
          <a:ln w="19050">
            <a:solidFill>
              <a:schemeClr val="tx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Title 1"/>
          <p:cNvSpPr txBox="1">
            <a:spLocks/>
          </p:cNvSpPr>
          <p:nvPr/>
        </p:nvSpPr>
        <p:spPr bwMode="auto">
          <a:xfrm>
            <a:off x="457200" y="152400"/>
            <a:ext cx="843528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44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charset="0"/>
                <a:ea typeface="ＭＳ Ｐゴシック" charset="0"/>
                <a:cs typeface="Arial" charset="0"/>
              </a:defRPr>
            </a:lvl2pPr>
            <a:lvl3pPr algn="l" rtl="0" fontAlgn="base">
              <a:spcBef>
                <a:spcPct val="0"/>
              </a:spcBef>
              <a:spcAft>
                <a:spcPct val="0"/>
              </a:spcAft>
              <a:defRPr sz="4400">
                <a:solidFill>
                  <a:schemeClr val="tx1"/>
                </a:solidFill>
                <a:latin typeface="Arial" charset="0"/>
                <a:ea typeface="ＭＳ Ｐゴシック" charset="0"/>
                <a:cs typeface="Arial" charset="0"/>
              </a:defRPr>
            </a:lvl3pPr>
            <a:lvl4pPr algn="l" rtl="0" fontAlgn="base">
              <a:spcBef>
                <a:spcPct val="0"/>
              </a:spcBef>
              <a:spcAft>
                <a:spcPct val="0"/>
              </a:spcAft>
              <a:defRPr sz="4400">
                <a:solidFill>
                  <a:schemeClr val="tx1"/>
                </a:solidFill>
                <a:latin typeface="Arial" charset="0"/>
                <a:ea typeface="ＭＳ Ｐゴシック" charset="0"/>
                <a:cs typeface="Arial" charset="0"/>
              </a:defRPr>
            </a:lvl4pPr>
            <a:lvl5pPr algn="l" rtl="0" fontAlgn="base">
              <a:spcBef>
                <a:spcPct val="0"/>
              </a:spcBef>
              <a:spcAft>
                <a:spcPct val="0"/>
              </a:spcAft>
              <a:defRPr sz="4400">
                <a:solidFill>
                  <a:schemeClr val="tx1"/>
                </a:solidFill>
                <a:latin typeface="Arial" charset="0"/>
                <a:ea typeface="ＭＳ Ｐゴシック" charset="0"/>
                <a:cs typeface="Arial" charset="0"/>
              </a:defRPr>
            </a:lvl5pPr>
            <a:lvl6pPr marL="457200" algn="l" rtl="0" fontAlgn="base">
              <a:spcBef>
                <a:spcPct val="0"/>
              </a:spcBef>
              <a:spcAft>
                <a:spcPct val="0"/>
              </a:spcAft>
              <a:defRPr sz="4400">
                <a:solidFill>
                  <a:schemeClr val="tx1"/>
                </a:solidFill>
                <a:latin typeface="Arial" charset="0"/>
                <a:ea typeface="ＭＳ Ｐゴシック" charset="0"/>
                <a:cs typeface="Arial" charset="0"/>
              </a:defRPr>
            </a:lvl6pPr>
            <a:lvl7pPr marL="914400" algn="l" rtl="0" fontAlgn="base">
              <a:spcBef>
                <a:spcPct val="0"/>
              </a:spcBef>
              <a:spcAft>
                <a:spcPct val="0"/>
              </a:spcAft>
              <a:defRPr sz="4400">
                <a:solidFill>
                  <a:schemeClr val="tx1"/>
                </a:solidFill>
                <a:latin typeface="Arial" charset="0"/>
                <a:ea typeface="ＭＳ Ｐゴシック" charset="0"/>
                <a:cs typeface="Arial" charset="0"/>
              </a:defRPr>
            </a:lvl7pPr>
            <a:lvl8pPr marL="1371600" algn="l" rtl="0" fontAlgn="base">
              <a:spcBef>
                <a:spcPct val="0"/>
              </a:spcBef>
              <a:spcAft>
                <a:spcPct val="0"/>
              </a:spcAft>
              <a:defRPr sz="4400">
                <a:solidFill>
                  <a:schemeClr val="tx1"/>
                </a:solidFill>
                <a:latin typeface="Arial" charset="0"/>
                <a:ea typeface="ＭＳ Ｐゴシック" charset="0"/>
                <a:cs typeface="Arial" charset="0"/>
              </a:defRPr>
            </a:lvl8pPr>
            <a:lvl9pPr marL="1828800" algn="l" rtl="0" fontAlgn="base">
              <a:spcBef>
                <a:spcPct val="0"/>
              </a:spcBef>
              <a:spcAft>
                <a:spcPct val="0"/>
              </a:spcAft>
              <a:defRPr sz="4400">
                <a:solidFill>
                  <a:schemeClr val="tx1"/>
                </a:solidFill>
                <a:latin typeface="Arial" charset="0"/>
                <a:ea typeface="ＭＳ Ｐゴシック" charset="0"/>
                <a:cs typeface="Arial" charset="0"/>
              </a:defRPr>
            </a:lvl9pPr>
          </a:lstStyle>
          <a:p>
            <a:pPr algn="ctr"/>
            <a:r>
              <a:rPr lang="en-US" sz="3200" dirty="0" smtClean="0">
                <a:solidFill>
                  <a:srgbClr val="404040"/>
                </a:solidFill>
              </a:rPr>
              <a:t>Constraint-Based Modeling</a:t>
            </a:r>
            <a:br>
              <a:rPr lang="en-US" sz="3200" dirty="0" smtClean="0">
                <a:solidFill>
                  <a:srgbClr val="404040"/>
                </a:solidFill>
              </a:rPr>
            </a:br>
            <a:r>
              <a:rPr lang="en-US" sz="3200" dirty="0" smtClean="0">
                <a:solidFill>
                  <a:srgbClr val="404040"/>
                </a:solidFill>
              </a:rPr>
              <a:t>2. </a:t>
            </a:r>
            <a:r>
              <a:rPr lang="en-US" sz="3200" b="1" dirty="0" smtClean="0">
                <a:solidFill>
                  <a:srgbClr val="404040"/>
                </a:solidFill>
              </a:rPr>
              <a:t>Add constraints</a:t>
            </a:r>
            <a:endParaRPr lang="he-IL" sz="3200" b="1" dirty="0"/>
          </a:p>
        </p:txBody>
      </p:sp>
    </p:spTree>
    <p:extLst>
      <p:ext uri="{BB962C8B-B14F-4D97-AF65-F5344CB8AC3E}">
        <p14:creationId xmlns:p14="http://schemas.microsoft.com/office/powerpoint/2010/main" val="163412656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79512" y="6165304"/>
            <a:ext cx="8712968"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 name="Text Box 2"/>
          <p:cNvSpPr txBox="1">
            <a:spLocks noChangeArrowheads="1"/>
          </p:cNvSpPr>
          <p:nvPr/>
        </p:nvSpPr>
        <p:spPr bwMode="auto">
          <a:xfrm>
            <a:off x="683568" y="1340768"/>
            <a:ext cx="8001000" cy="1390650"/>
          </a:xfrm>
          <a:prstGeom prst="rect">
            <a:avLst/>
          </a:prstGeom>
          <a:noFill/>
          <a:ln w="9525">
            <a:noFill/>
            <a:miter lim="800000"/>
            <a:headEnd/>
            <a:tailEnd/>
          </a:ln>
          <a:effectLst/>
        </p:spPr>
        <p:txBody>
          <a:bodyPr>
            <a:spAutoFit/>
          </a:bodyPr>
          <a:lstStyle/>
          <a:p>
            <a:pPr>
              <a:lnSpc>
                <a:spcPct val="115000"/>
              </a:lnSpc>
              <a:spcBef>
                <a:spcPct val="10000"/>
              </a:spcBef>
            </a:pPr>
            <a:r>
              <a:rPr lang="en-GB" sz="2400" dirty="0">
                <a:latin typeface="+mj-lt"/>
              </a:rPr>
              <a:t>Addition of constraints reduce solution space, but usually not to a single point.</a:t>
            </a:r>
          </a:p>
          <a:p>
            <a:pPr>
              <a:lnSpc>
                <a:spcPct val="115000"/>
              </a:lnSpc>
              <a:spcBef>
                <a:spcPct val="10000"/>
              </a:spcBef>
            </a:pPr>
            <a:r>
              <a:rPr lang="en-GB" sz="2400" dirty="0">
                <a:latin typeface="+mj-lt"/>
              </a:rPr>
              <a:t>How to find a particular solution of the system?</a:t>
            </a:r>
          </a:p>
        </p:txBody>
      </p:sp>
      <p:sp>
        <p:nvSpPr>
          <p:cNvPr id="8" name="AutoShape 9"/>
          <p:cNvSpPr>
            <a:spLocks noChangeArrowheads="1"/>
          </p:cNvSpPr>
          <p:nvPr/>
        </p:nvSpPr>
        <p:spPr bwMode="auto">
          <a:xfrm rot="16200000" flipH="1">
            <a:off x="4189512" y="2875384"/>
            <a:ext cx="685800" cy="496888"/>
          </a:xfrm>
          <a:prstGeom prst="rightArrow">
            <a:avLst>
              <a:gd name="adj1" fmla="val 50000"/>
              <a:gd name="adj2" fmla="val 34518"/>
            </a:avLst>
          </a:prstGeom>
          <a:gradFill rotWithShape="0">
            <a:gsLst>
              <a:gs pos="0">
                <a:srgbClr val="2A2A2A">
                  <a:gamma/>
                  <a:tint val="24314"/>
                  <a:invGamma/>
                </a:srgbClr>
              </a:gs>
              <a:gs pos="100000">
                <a:srgbClr val="2A2A2A"/>
              </a:gs>
            </a:gsLst>
            <a:lin ang="5400000" scaled="1"/>
          </a:gradFill>
          <a:ln w="12700">
            <a:noFill/>
            <a:miter lim="800000"/>
            <a:headEnd/>
            <a:tailEnd/>
          </a:ln>
          <a:effectLst/>
        </p:spPr>
        <p:txBody>
          <a:bodyPr wrap="none" anchor="ctr"/>
          <a:lstStyle/>
          <a:p>
            <a:endParaRPr lang="he-IL"/>
          </a:p>
        </p:txBody>
      </p:sp>
      <p:sp>
        <p:nvSpPr>
          <p:cNvPr id="9" name="Text Box 3"/>
          <p:cNvSpPr txBox="1">
            <a:spLocks noChangeArrowheads="1"/>
          </p:cNvSpPr>
          <p:nvPr/>
        </p:nvSpPr>
        <p:spPr bwMode="auto">
          <a:xfrm>
            <a:off x="683568" y="3356992"/>
            <a:ext cx="8001000" cy="1357295"/>
          </a:xfrm>
          <a:prstGeom prst="rect">
            <a:avLst/>
          </a:prstGeom>
          <a:noFill/>
          <a:ln w="9525">
            <a:noFill/>
            <a:miter lim="800000"/>
            <a:headEnd/>
            <a:tailEnd/>
          </a:ln>
          <a:effectLst/>
        </p:spPr>
        <p:txBody>
          <a:bodyPr>
            <a:spAutoFit/>
          </a:bodyPr>
          <a:lstStyle/>
          <a:p>
            <a:pPr>
              <a:lnSpc>
                <a:spcPct val="115000"/>
              </a:lnSpc>
              <a:spcBef>
                <a:spcPct val="50000"/>
              </a:spcBef>
            </a:pPr>
            <a:r>
              <a:rPr lang="en-GB" sz="2400" dirty="0">
                <a:latin typeface="+mj-lt"/>
              </a:rPr>
              <a:t>We are looking for a solution which </a:t>
            </a:r>
            <a:r>
              <a:rPr lang="en-GB" sz="2400" dirty="0" smtClean="0">
                <a:latin typeface="+mj-lt"/>
              </a:rPr>
              <a:t>optimizes </a:t>
            </a:r>
            <a:r>
              <a:rPr lang="en-GB" sz="2400" dirty="0">
                <a:latin typeface="+mj-lt"/>
              </a:rPr>
              <a:t>the production of certain metabolites (e.g</a:t>
            </a:r>
            <a:r>
              <a:rPr lang="en-GB" sz="2400" dirty="0" smtClean="0">
                <a:latin typeface="+mj-lt"/>
              </a:rPr>
              <a:t>. </a:t>
            </a:r>
            <a:r>
              <a:rPr lang="en-GB" sz="2400" dirty="0">
                <a:latin typeface="+mj-lt"/>
              </a:rPr>
              <a:t>biomass </a:t>
            </a:r>
            <a:r>
              <a:rPr lang="en-GB" sz="2400" dirty="0" smtClean="0">
                <a:latin typeface="+mj-lt"/>
              </a:rPr>
              <a:t>production)</a:t>
            </a:r>
            <a:r>
              <a:rPr lang="en-GB" sz="2400" dirty="0">
                <a:latin typeface="+mj-lt"/>
              </a:rPr>
              <a:t>: </a:t>
            </a:r>
            <a:r>
              <a:rPr lang="en-GB" b="1" dirty="0" smtClean="0">
                <a:latin typeface="+mj-lt"/>
              </a:rPr>
              <a:t>Flux Balance Analysis (FBA)</a:t>
            </a:r>
            <a:endParaRPr lang="en-GB" sz="2400" b="1" dirty="0" smtClean="0">
              <a:latin typeface="+mj-lt"/>
            </a:endParaRPr>
          </a:p>
        </p:txBody>
      </p:sp>
      <p:pic>
        <p:nvPicPr>
          <p:cNvPr id="10" name="Picture 9" descr="nbt.1614-F1.gif"/>
          <p:cNvPicPr>
            <a:picLocks noChangeAspect="1"/>
          </p:cNvPicPr>
          <p:nvPr/>
        </p:nvPicPr>
        <p:blipFill>
          <a:blip r:embed="rId2" cstate="print"/>
          <a:stretch>
            <a:fillRect/>
          </a:stretch>
        </p:blipFill>
        <p:spPr>
          <a:xfrm>
            <a:off x="2195736" y="4797152"/>
            <a:ext cx="5562600" cy="1905000"/>
          </a:xfrm>
          <a:prstGeom prst="rect">
            <a:avLst/>
          </a:prstGeom>
        </p:spPr>
      </p:pic>
      <p:sp>
        <p:nvSpPr>
          <p:cNvPr id="12" name="Title 1"/>
          <p:cNvSpPr txBox="1">
            <a:spLocks/>
          </p:cNvSpPr>
          <p:nvPr/>
        </p:nvSpPr>
        <p:spPr bwMode="auto">
          <a:xfrm>
            <a:off x="457200" y="152400"/>
            <a:ext cx="843528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44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charset="0"/>
                <a:ea typeface="ＭＳ Ｐゴシック" charset="0"/>
                <a:cs typeface="Arial" charset="0"/>
              </a:defRPr>
            </a:lvl2pPr>
            <a:lvl3pPr algn="l" rtl="0" fontAlgn="base">
              <a:spcBef>
                <a:spcPct val="0"/>
              </a:spcBef>
              <a:spcAft>
                <a:spcPct val="0"/>
              </a:spcAft>
              <a:defRPr sz="4400">
                <a:solidFill>
                  <a:schemeClr val="tx1"/>
                </a:solidFill>
                <a:latin typeface="Arial" charset="0"/>
                <a:ea typeface="ＭＳ Ｐゴシック" charset="0"/>
                <a:cs typeface="Arial" charset="0"/>
              </a:defRPr>
            </a:lvl3pPr>
            <a:lvl4pPr algn="l" rtl="0" fontAlgn="base">
              <a:spcBef>
                <a:spcPct val="0"/>
              </a:spcBef>
              <a:spcAft>
                <a:spcPct val="0"/>
              </a:spcAft>
              <a:defRPr sz="4400">
                <a:solidFill>
                  <a:schemeClr val="tx1"/>
                </a:solidFill>
                <a:latin typeface="Arial" charset="0"/>
                <a:ea typeface="ＭＳ Ｐゴシック" charset="0"/>
                <a:cs typeface="Arial" charset="0"/>
              </a:defRPr>
            </a:lvl4pPr>
            <a:lvl5pPr algn="l" rtl="0" fontAlgn="base">
              <a:spcBef>
                <a:spcPct val="0"/>
              </a:spcBef>
              <a:spcAft>
                <a:spcPct val="0"/>
              </a:spcAft>
              <a:defRPr sz="4400">
                <a:solidFill>
                  <a:schemeClr val="tx1"/>
                </a:solidFill>
                <a:latin typeface="Arial" charset="0"/>
                <a:ea typeface="ＭＳ Ｐゴシック" charset="0"/>
                <a:cs typeface="Arial" charset="0"/>
              </a:defRPr>
            </a:lvl5pPr>
            <a:lvl6pPr marL="457200" algn="l" rtl="0" fontAlgn="base">
              <a:spcBef>
                <a:spcPct val="0"/>
              </a:spcBef>
              <a:spcAft>
                <a:spcPct val="0"/>
              </a:spcAft>
              <a:defRPr sz="4400">
                <a:solidFill>
                  <a:schemeClr val="tx1"/>
                </a:solidFill>
                <a:latin typeface="Arial" charset="0"/>
                <a:ea typeface="ＭＳ Ｐゴシック" charset="0"/>
                <a:cs typeface="Arial" charset="0"/>
              </a:defRPr>
            </a:lvl6pPr>
            <a:lvl7pPr marL="914400" algn="l" rtl="0" fontAlgn="base">
              <a:spcBef>
                <a:spcPct val="0"/>
              </a:spcBef>
              <a:spcAft>
                <a:spcPct val="0"/>
              </a:spcAft>
              <a:defRPr sz="4400">
                <a:solidFill>
                  <a:schemeClr val="tx1"/>
                </a:solidFill>
                <a:latin typeface="Arial" charset="0"/>
                <a:ea typeface="ＭＳ Ｐゴシック" charset="0"/>
                <a:cs typeface="Arial" charset="0"/>
              </a:defRPr>
            </a:lvl7pPr>
            <a:lvl8pPr marL="1371600" algn="l" rtl="0" fontAlgn="base">
              <a:spcBef>
                <a:spcPct val="0"/>
              </a:spcBef>
              <a:spcAft>
                <a:spcPct val="0"/>
              </a:spcAft>
              <a:defRPr sz="4400">
                <a:solidFill>
                  <a:schemeClr val="tx1"/>
                </a:solidFill>
                <a:latin typeface="Arial" charset="0"/>
                <a:ea typeface="ＭＳ Ｐゴシック" charset="0"/>
                <a:cs typeface="Arial" charset="0"/>
              </a:defRPr>
            </a:lvl8pPr>
            <a:lvl9pPr marL="1828800" algn="l" rtl="0" fontAlgn="base">
              <a:spcBef>
                <a:spcPct val="0"/>
              </a:spcBef>
              <a:spcAft>
                <a:spcPct val="0"/>
              </a:spcAft>
              <a:defRPr sz="4400">
                <a:solidFill>
                  <a:schemeClr val="tx1"/>
                </a:solidFill>
                <a:latin typeface="Arial" charset="0"/>
                <a:ea typeface="ＭＳ Ｐゴシック" charset="0"/>
                <a:cs typeface="Arial" charset="0"/>
              </a:defRPr>
            </a:lvl9pPr>
          </a:lstStyle>
          <a:p>
            <a:pPr algn="ctr"/>
            <a:r>
              <a:rPr lang="en-US" sz="3200" dirty="0" smtClean="0">
                <a:solidFill>
                  <a:srgbClr val="404040"/>
                </a:solidFill>
              </a:rPr>
              <a:t>Constraint-Based Modeling</a:t>
            </a:r>
            <a:br>
              <a:rPr lang="en-US" sz="3200" dirty="0" smtClean="0">
                <a:solidFill>
                  <a:srgbClr val="404040"/>
                </a:solidFill>
              </a:rPr>
            </a:br>
            <a:r>
              <a:rPr lang="en-US" sz="3200" dirty="0" smtClean="0">
                <a:solidFill>
                  <a:srgbClr val="404040"/>
                </a:solidFill>
              </a:rPr>
              <a:t>3. </a:t>
            </a:r>
            <a:r>
              <a:rPr lang="en-US" sz="3200" b="1" dirty="0" smtClean="0">
                <a:solidFill>
                  <a:srgbClr val="404040"/>
                </a:solidFill>
              </a:rPr>
              <a:t>Define objective function</a:t>
            </a:r>
            <a:endParaRPr lang="he-IL" sz="3200" b="1" dirty="0"/>
          </a:p>
        </p:txBody>
      </p:sp>
    </p:spTree>
    <p:extLst>
      <p:ext uri="{BB962C8B-B14F-4D97-AF65-F5344CB8AC3E}">
        <p14:creationId xmlns:p14="http://schemas.microsoft.com/office/powerpoint/2010/main" val="299191155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457200"/>
            <a:ext cx="8229600" cy="955576"/>
          </a:xfrm>
        </p:spPr>
        <p:txBody>
          <a:bodyPr/>
          <a:lstStyle/>
          <a:p>
            <a:pPr rtl="0"/>
            <a:r>
              <a:rPr lang="en-US" dirty="0" smtClean="0"/>
              <a:t>Biomass reaction</a:t>
            </a:r>
            <a:endParaRPr lang="en-US" dirty="0"/>
          </a:p>
        </p:txBody>
      </p:sp>
      <p:sp>
        <p:nvSpPr>
          <p:cNvPr id="53251" name="Rectangle 3"/>
          <p:cNvSpPr>
            <a:spLocks noGrp="1" noChangeArrowheads="1"/>
          </p:cNvSpPr>
          <p:nvPr>
            <p:ph type="body" idx="1"/>
          </p:nvPr>
        </p:nvSpPr>
        <p:spPr>
          <a:xfrm>
            <a:off x="683568" y="1484784"/>
            <a:ext cx="7989888" cy="4114800"/>
          </a:xfrm>
        </p:spPr>
        <p:txBody>
          <a:bodyPr/>
          <a:lstStyle/>
          <a:p>
            <a:pPr>
              <a:lnSpc>
                <a:spcPct val="80000"/>
              </a:lnSpc>
            </a:pPr>
            <a:r>
              <a:rPr lang="en-US" sz="2000" dirty="0" smtClean="0"/>
              <a:t>A putative reaction that represents the </a:t>
            </a:r>
            <a:r>
              <a:rPr lang="en-US" sz="2000" dirty="0"/>
              <a:t>metabolites required for</a:t>
            </a:r>
          </a:p>
          <a:p>
            <a:pPr>
              <a:lnSpc>
                <a:spcPct val="80000"/>
              </a:lnSpc>
              <a:buFontTx/>
              <a:buNone/>
            </a:pPr>
            <a:r>
              <a:rPr lang="en-US" sz="2000" dirty="0"/>
              <a:t>	producing </a:t>
            </a:r>
            <a:r>
              <a:rPr lang="en-US" sz="2000" dirty="0" smtClean="0"/>
              <a:t>1gDW </a:t>
            </a:r>
            <a:r>
              <a:rPr lang="en-US" sz="2000" dirty="0"/>
              <a:t>of the organism’s </a:t>
            </a:r>
            <a:r>
              <a:rPr lang="en-US" sz="2000" dirty="0" smtClean="0"/>
              <a:t>biomass</a:t>
            </a:r>
            <a:endParaRPr lang="en-US" sz="2000" dirty="0"/>
          </a:p>
          <a:p>
            <a:pPr>
              <a:lnSpc>
                <a:spcPct val="80000"/>
              </a:lnSpc>
            </a:pPr>
            <a:r>
              <a:rPr lang="en-US" sz="2000" dirty="0"/>
              <a:t>These precursors are removed from the </a:t>
            </a:r>
          </a:p>
          <a:p>
            <a:pPr>
              <a:lnSpc>
                <a:spcPct val="80000"/>
              </a:lnSpc>
              <a:buFontTx/>
              <a:buNone/>
            </a:pPr>
            <a:r>
              <a:rPr lang="en-US" sz="2000" dirty="0"/>
              <a:t>	metabolic network in the corresponding ratios:</a:t>
            </a:r>
          </a:p>
          <a:p>
            <a:pPr>
              <a:lnSpc>
                <a:spcPct val="80000"/>
              </a:lnSpc>
              <a:buFontTx/>
              <a:buNone/>
            </a:pPr>
            <a:endParaRPr lang="en-US" sz="2000" dirty="0" smtClean="0"/>
          </a:p>
          <a:p>
            <a:pPr>
              <a:lnSpc>
                <a:spcPct val="80000"/>
              </a:lnSpc>
              <a:buFontTx/>
              <a:buNone/>
            </a:pPr>
            <a:endParaRPr lang="en-US" sz="2000" dirty="0"/>
          </a:p>
          <a:p>
            <a:pPr>
              <a:lnSpc>
                <a:spcPct val="80000"/>
              </a:lnSpc>
              <a:buFontTx/>
              <a:buNone/>
            </a:pPr>
            <a:endParaRPr lang="en-US" sz="2000" dirty="0" smtClean="0"/>
          </a:p>
          <a:p>
            <a:pPr>
              <a:lnSpc>
                <a:spcPct val="80000"/>
              </a:lnSpc>
              <a:buFontTx/>
              <a:buNone/>
            </a:pPr>
            <a:endParaRPr lang="en-US" sz="2000" dirty="0"/>
          </a:p>
          <a:p>
            <a:pPr>
              <a:lnSpc>
                <a:spcPct val="80000"/>
              </a:lnSpc>
              <a:buFontTx/>
              <a:buNone/>
            </a:pPr>
            <a:endParaRPr lang="en-US" sz="2000" dirty="0" smtClean="0"/>
          </a:p>
          <a:p>
            <a:pPr>
              <a:lnSpc>
                <a:spcPct val="80000"/>
              </a:lnSpc>
              <a:buFontTx/>
              <a:buNone/>
            </a:pPr>
            <a:endParaRPr lang="en-US" sz="2000" dirty="0"/>
          </a:p>
          <a:p>
            <a:pPr>
              <a:lnSpc>
                <a:spcPct val="80000"/>
              </a:lnSpc>
              <a:buFontTx/>
              <a:buNone/>
            </a:pPr>
            <a:endParaRPr lang="en-US" sz="2000" dirty="0" smtClean="0"/>
          </a:p>
          <a:p>
            <a:pPr>
              <a:lnSpc>
                <a:spcPct val="80000"/>
              </a:lnSpc>
              <a:buFontTx/>
              <a:buNone/>
            </a:pPr>
            <a:endParaRPr lang="en-US" sz="2000" dirty="0"/>
          </a:p>
          <a:p>
            <a:pPr>
              <a:lnSpc>
                <a:spcPct val="80000"/>
              </a:lnSpc>
              <a:buFontTx/>
              <a:buNone/>
            </a:pPr>
            <a:endParaRPr lang="en-US" sz="2000" dirty="0" smtClean="0"/>
          </a:p>
          <a:p>
            <a:pPr>
              <a:lnSpc>
                <a:spcPct val="80000"/>
              </a:lnSpc>
              <a:buFontTx/>
              <a:buNone/>
            </a:pPr>
            <a:endParaRPr lang="en-US" sz="2000" dirty="0"/>
          </a:p>
          <a:p>
            <a:pPr>
              <a:lnSpc>
                <a:spcPct val="80000"/>
              </a:lnSpc>
              <a:buFontTx/>
              <a:buNone/>
            </a:pPr>
            <a:r>
              <a:rPr lang="en-US" sz="1800" dirty="0"/>
              <a:t>41.1 ATP + 18.2 NADH + 0.2 G6P…   -&gt; biomass</a:t>
            </a:r>
          </a:p>
          <a:p>
            <a:pPr>
              <a:lnSpc>
                <a:spcPct val="80000"/>
              </a:lnSpc>
            </a:pPr>
            <a:endParaRPr lang="en-US" sz="2000" dirty="0"/>
          </a:p>
        </p:txBody>
      </p:sp>
      <p:pic>
        <p:nvPicPr>
          <p:cNvPr id="532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2780928"/>
            <a:ext cx="1824037"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780928"/>
            <a:ext cx="4932040" cy="2640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Arrow Connector 2"/>
          <p:cNvCxnSpPr/>
          <p:nvPr/>
        </p:nvCxnSpPr>
        <p:spPr bwMode="auto">
          <a:xfrm>
            <a:off x="6012160" y="4077072"/>
            <a:ext cx="504056" cy="0"/>
          </a:xfrm>
          <a:prstGeom prst="straightConnector1">
            <a:avLst/>
          </a:prstGeom>
          <a:solidFill>
            <a:schemeClr val="accent1"/>
          </a:solidFill>
          <a:ln w="76200" cap="flat" cmpd="sng" algn="ctr">
            <a:solidFill>
              <a:schemeClr val="bg1">
                <a:lumMod val="50000"/>
              </a:schemeClr>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 name="Straight Arrow Connector 8"/>
          <p:cNvCxnSpPr/>
          <p:nvPr/>
        </p:nvCxnSpPr>
        <p:spPr bwMode="auto">
          <a:xfrm flipH="1">
            <a:off x="6012160" y="5877272"/>
            <a:ext cx="504056" cy="0"/>
          </a:xfrm>
          <a:prstGeom prst="straightConnector1">
            <a:avLst/>
          </a:prstGeom>
          <a:solidFill>
            <a:schemeClr val="accent1"/>
          </a:solidFill>
          <a:ln w="76200" cap="flat" cmpd="sng" algn="ctr">
            <a:solidFill>
              <a:schemeClr val="bg1">
                <a:lumMod val="50000"/>
              </a:schemeClr>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02874123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425550" y="1268760"/>
            <a:ext cx="6269038" cy="1797050"/>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46081" name="TextBox 7"/>
          <p:cNvSpPr txBox="1">
            <a:spLocks noChangeArrowheads="1"/>
          </p:cNvSpPr>
          <p:nvPr/>
        </p:nvSpPr>
        <p:spPr bwMode="auto">
          <a:xfrm>
            <a:off x="612775" y="6172200"/>
            <a:ext cx="8124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dirty="0"/>
              <a:t>J.D. </a:t>
            </a:r>
            <a:r>
              <a:rPr lang="en-US" sz="1800" dirty="0" err="1"/>
              <a:t>Orth</a:t>
            </a:r>
            <a:r>
              <a:rPr lang="en-US" sz="1800" dirty="0"/>
              <a:t> </a:t>
            </a:r>
            <a:r>
              <a:rPr lang="en-US" sz="1800" i="1" dirty="0"/>
              <a:t>et al.</a:t>
            </a:r>
            <a:r>
              <a:rPr lang="en-US" sz="1800" dirty="0"/>
              <a:t>, </a:t>
            </a:r>
            <a:r>
              <a:rPr lang="en-US" sz="1800" i="1" dirty="0"/>
              <a:t>What is the flux balance analysis? </a:t>
            </a:r>
            <a:r>
              <a:rPr lang="en-US" sz="1800" dirty="0"/>
              <a:t>Nat. Biotech. (2010)</a:t>
            </a:r>
          </a:p>
        </p:txBody>
      </p:sp>
      <p:sp>
        <p:nvSpPr>
          <p:cNvPr id="46084" name="Content Placeholder 2"/>
          <p:cNvSpPr>
            <a:spLocks noGrp="1"/>
          </p:cNvSpPr>
          <p:nvPr>
            <p:ph idx="1"/>
          </p:nvPr>
        </p:nvSpPr>
        <p:spPr>
          <a:xfrm>
            <a:off x="1763688" y="1268760"/>
            <a:ext cx="6038850" cy="1673225"/>
          </a:xfrm>
        </p:spPr>
        <p:txBody>
          <a:bodyPr>
            <a:normAutofit lnSpcReduction="10000"/>
          </a:bodyPr>
          <a:lstStyle/>
          <a:p>
            <a:pPr marL="320675" lvl="1" indent="0">
              <a:buFont typeface="Arial" charset="0"/>
              <a:buNone/>
            </a:pPr>
            <a:r>
              <a:rPr lang="en-US" sz="2400" dirty="0">
                <a:latin typeface="Times New Roman" charset="0"/>
              </a:rPr>
              <a:t>max </a:t>
            </a:r>
            <a:r>
              <a:rPr lang="en-US" sz="2400" dirty="0" err="1">
                <a:latin typeface="Times New Roman" charset="0"/>
              </a:rPr>
              <a:t>v</a:t>
            </a:r>
            <a:r>
              <a:rPr lang="en-US" sz="2400" baseline="-25000" dirty="0" err="1">
                <a:latin typeface="Times New Roman" charset="0"/>
              </a:rPr>
              <a:t>bio</a:t>
            </a:r>
            <a:r>
              <a:rPr lang="en-US" sz="2400" baseline="-25000" dirty="0">
                <a:latin typeface="Times New Roman" charset="0"/>
              </a:rPr>
              <a:t> </a:t>
            </a:r>
            <a:r>
              <a:rPr lang="en-US" sz="2400" dirty="0">
                <a:latin typeface="Times New Roman" charset="0"/>
              </a:rPr>
              <a:t> 	        (biomass production)</a:t>
            </a:r>
            <a:endParaRPr lang="en-US" sz="2400" baseline="-25000" dirty="0">
              <a:latin typeface="Times New Roman" charset="0"/>
            </a:endParaRPr>
          </a:p>
          <a:p>
            <a:pPr marL="320675" lvl="1" indent="0">
              <a:buFont typeface="Arial" charset="0"/>
              <a:buNone/>
            </a:pPr>
            <a:r>
              <a:rPr lang="en-US" sz="2400" dirty="0" err="1">
                <a:latin typeface="Times New Roman" charset="0"/>
              </a:rPr>
              <a:t>s.t.</a:t>
            </a:r>
            <a:r>
              <a:rPr lang="en-US" sz="2400" dirty="0">
                <a:latin typeface="Times New Roman" charset="0"/>
              </a:rPr>
              <a:t>	</a:t>
            </a:r>
          </a:p>
          <a:p>
            <a:pPr marL="320675" lvl="1" indent="0">
              <a:buFont typeface="Arial" charset="0"/>
              <a:buNone/>
            </a:pPr>
            <a:r>
              <a:rPr lang="en-US" sz="2400" b="1" dirty="0">
                <a:latin typeface="Times New Roman" charset="0"/>
              </a:rPr>
              <a:t>	S v </a:t>
            </a:r>
            <a:r>
              <a:rPr lang="en-US" sz="2400" dirty="0">
                <a:latin typeface="Times New Roman" charset="0"/>
              </a:rPr>
              <a:t>= 0      (steady-state condition)</a:t>
            </a:r>
          </a:p>
          <a:p>
            <a:pPr marL="320675" lvl="1" indent="0">
              <a:buFont typeface="Arial" charset="0"/>
              <a:buNone/>
            </a:pPr>
            <a:r>
              <a:rPr lang="en-US" sz="2400" dirty="0">
                <a:latin typeface="Times New Roman" charset="0"/>
              </a:rPr>
              <a:t>	</a:t>
            </a:r>
            <a:r>
              <a:rPr lang="en-US" sz="2400" dirty="0" err="1">
                <a:latin typeface="Times New Roman" charset="0"/>
              </a:rPr>
              <a:t>a</a:t>
            </a:r>
            <a:r>
              <a:rPr lang="en-US" sz="2400" baseline="-25000" dirty="0" err="1">
                <a:latin typeface="Times New Roman" charset="0"/>
              </a:rPr>
              <a:t>i</a:t>
            </a:r>
            <a:r>
              <a:rPr lang="en-US" sz="2400" dirty="0">
                <a:latin typeface="Times New Roman" charset="0"/>
              </a:rPr>
              <a:t> ≤ v</a:t>
            </a:r>
            <a:r>
              <a:rPr lang="en-US" sz="2400" baseline="-25000" dirty="0">
                <a:latin typeface="Times New Roman" charset="0"/>
              </a:rPr>
              <a:t>i</a:t>
            </a:r>
            <a:r>
              <a:rPr lang="en-US" sz="2400" dirty="0">
                <a:latin typeface="Times New Roman" charset="0"/>
              </a:rPr>
              <a:t> ≤ b</a:t>
            </a:r>
            <a:r>
              <a:rPr lang="en-US" sz="2400" baseline="-25000" dirty="0">
                <a:latin typeface="Times New Roman" charset="0"/>
              </a:rPr>
              <a:t>i </a:t>
            </a:r>
            <a:r>
              <a:rPr lang="en-US" sz="2400" dirty="0">
                <a:latin typeface="Times New Roman" charset="0"/>
              </a:rPr>
              <a:t> (additional constraints)</a:t>
            </a:r>
          </a:p>
          <a:p>
            <a:endParaRPr lang="en-US" sz="1800" dirty="0">
              <a:latin typeface="Times New Roman" charset="0"/>
            </a:endParaRPr>
          </a:p>
        </p:txBody>
      </p:sp>
      <p:sp>
        <p:nvSpPr>
          <p:cNvPr id="32" name="Rectangle 2"/>
          <p:cNvSpPr>
            <a:spLocks noGrp="1" noChangeArrowheads="1"/>
          </p:cNvSpPr>
          <p:nvPr>
            <p:ph type="title"/>
          </p:nvPr>
        </p:nvSpPr>
        <p:spPr>
          <a:xfrm>
            <a:off x="467544" y="0"/>
            <a:ext cx="8229600" cy="955576"/>
          </a:xfrm>
        </p:spPr>
        <p:txBody>
          <a:bodyPr/>
          <a:lstStyle/>
          <a:p>
            <a:pPr rtl="0"/>
            <a:r>
              <a:rPr lang="en-US" sz="3800" dirty="0" smtClean="0"/>
              <a:t>Mathematical formulation</a:t>
            </a:r>
            <a:endParaRPr lang="en-US" sz="3800" dirty="0"/>
          </a:p>
        </p:txBody>
      </p:sp>
      <p:grpSp>
        <p:nvGrpSpPr>
          <p:cNvPr id="3" name="Group 2"/>
          <p:cNvGrpSpPr>
            <a:grpSpLocks noChangeAspect="1"/>
          </p:cNvGrpSpPr>
          <p:nvPr/>
        </p:nvGrpSpPr>
        <p:grpSpPr>
          <a:xfrm>
            <a:off x="7884368" y="1340768"/>
            <a:ext cx="864319" cy="841551"/>
            <a:chOff x="6804025" y="4149725"/>
            <a:chExt cx="1627188" cy="1584325"/>
          </a:xfrm>
        </p:grpSpPr>
        <p:grpSp>
          <p:nvGrpSpPr>
            <p:cNvPr id="33" name="Group 11"/>
            <p:cNvGrpSpPr>
              <a:grpSpLocks/>
            </p:cNvGrpSpPr>
            <p:nvPr/>
          </p:nvGrpSpPr>
          <p:grpSpPr bwMode="auto">
            <a:xfrm>
              <a:off x="6804025" y="4149725"/>
              <a:ext cx="1577975" cy="1016000"/>
              <a:chOff x="3969" y="3384"/>
              <a:chExt cx="814" cy="564"/>
            </a:xfrm>
          </p:grpSpPr>
          <p:sp>
            <p:nvSpPr>
              <p:cNvPr id="34" name="Line 12"/>
              <p:cNvSpPr>
                <a:spLocks noChangeShapeType="1"/>
              </p:cNvSpPr>
              <p:nvPr/>
            </p:nvSpPr>
            <p:spPr bwMode="auto">
              <a:xfrm flipV="1">
                <a:off x="3969" y="3385"/>
                <a:ext cx="309" cy="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en-US"/>
              </a:p>
            </p:txBody>
          </p:sp>
          <p:sp>
            <p:nvSpPr>
              <p:cNvPr id="35" name="Line 13"/>
              <p:cNvSpPr>
                <a:spLocks noChangeShapeType="1"/>
              </p:cNvSpPr>
              <p:nvPr/>
            </p:nvSpPr>
            <p:spPr bwMode="auto">
              <a:xfrm flipV="1">
                <a:off x="3969" y="3718"/>
                <a:ext cx="400" cy="2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en-US"/>
              </a:p>
            </p:txBody>
          </p:sp>
          <p:sp>
            <p:nvSpPr>
              <p:cNvPr id="36" name="Line 14"/>
              <p:cNvSpPr>
                <a:spLocks noChangeShapeType="1"/>
              </p:cNvSpPr>
              <p:nvPr/>
            </p:nvSpPr>
            <p:spPr bwMode="auto">
              <a:xfrm flipV="1">
                <a:off x="3969" y="3887"/>
                <a:ext cx="646" cy="6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en-US"/>
              </a:p>
            </p:txBody>
          </p:sp>
          <p:sp>
            <p:nvSpPr>
              <p:cNvPr id="37" name="Line 15"/>
              <p:cNvSpPr>
                <a:spLocks noChangeShapeType="1"/>
              </p:cNvSpPr>
              <p:nvPr/>
            </p:nvSpPr>
            <p:spPr bwMode="auto">
              <a:xfrm flipV="1">
                <a:off x="3969" y="3699"/>
                <a:ext cx="813" cy="249"/>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en-US"/>
              </a:p>
            </p:txBody>
          </p:sp>
          <p:sp>
            <p:nvSpPr>
              <p:cNvPr id="38" name="Line 16"/>
              <p:cNvSpPr>
                <a:spLocks noChangeShapeType="1"/>
              </p:cNvSpPr>
              <p:nvPr/>
            </p:nvSpPr>
            <p:spPr bwMode="auto">
              <a:xfrm flipV="1">
                <a:off x="3969" y="3387"/>
                <a:ext cx="609" cy="561"/>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en-US"/>
              </a:p>
            </p:txBody>
          </p:sp>
          <p:grpSp>
            <p:nvGrpSpPr>
              <p:cNvPr id="39" name="Group 17"/>
              <p:cNvGrpSpPr>
                <a:grpSpLocks/>
              </p:cNvGrpSpPr>
              <p:nvPr/>
            </p:nvGrpSpPr>
            <p:grpSpPr bwMode="auto">
              <a:xfrm>
                <a:off x="4282" y="3384"/>
                <a:ext cx="501" cy="501"/>
                <a:chOff x="4282" y="3384"/>
                <a:chExt cx="501" cy="501"/>
              </a:xfrm>
            </p:grpSpPr>
            <p:sp>
              <p:nvSpPr>
                <p:cNvPr id="40" name="Line 18"/>
                <p:cNvSpPr>
                  <a:spLocks noChangeShapeType="1"/>
                </p:cNvSpPr>
                <p:nvPr/>
              </p:nvSpPr>
              <p:spPr bwMode="auto">
                <a:xfrm>
                  <a:off x="4282" y="3384"/>
                  <a:ext cx="83" cy="3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en-US"/>
                </a:p>
              </p:txBody>
            </p:sp>
            <p:sp>
              <p:nvSpPr>
                <p:cNvPr id="41" name="Line 19"/>
                <p:cNvSpPr>
                  <a:spLocks noChangeShapeType="1"/>
                </p:cNvSpPr>
                <p:nvPr/>
              </p:nvSpPr>
              <p:spPr bwMode="auto">
                <a:xfrm>
                  <a:off x="4365" y="3718"/>
                  <a:ext cx="251" cy="1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en-US"/>
                </a:p>
              </p:txBody>
            </p:sp>
            <p:sp>
              <p:nvSpPr>
                <p:cNvPr id="42" name="Line 20"/>
                <p:cNvSpPr>
                  <a:spLocks noChangeShapeType="1"/>
                </p:cNvSpPr>
                <p:nvPr/>
              </p:nvSpPr>
              <p:spPr bwMode="auto">
                <a:xfrm flipV="1">
                  <a:off x="4616" y="3698"/>
                  <a:ext cx="167" cy="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en-US"/>
                </a:p>
              </p:txBody>
            </p:sp>
            <p:sp>
              <p:nvSpPr>
                <p:cNvPr id="43" name="Line 21"/>
                <p:cNvSpPr>
                  <a:spLocks noChangeShapeType="1"/>
                </p:cNvSpPr>
                <p:nvPr/>
              </p:nvSpPr>
              <p:spPr bwMode="auto">
                <a:xfrm flipH="1" flipV="1">
                  <a:off x="4574" y="3384"/>
                  <a:ext cx="209" cy="31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en-US"/>
                </a:p>
              </p:txBody>
            </p:sp>
            <p:sp>
              <p:nvSpPr>
                <p:cNvPr id="44" name="Line 22"/>
                <p:cNvSpPr>
                  <a:spLocks noChangeShapeType="1"/>
                </p:cNvSpPr>
                <p:nvPr/>
              </p:nvSpPr>
              <p:spPr bwMode="auto">
                <a:xfrm flipH="1" flipV="1">
                  <a:off x="4282" y="3384"/>
                  <a:ext cx="2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en-US"/>
                </a:p>
              </p:txBody>
            </p:sp>
            <p:sp>
              <p:nvSpPr>
                <p:cNvPr id="45" name="Line 23"/>
                <p:cNvSpPr>
                  <a:spLocks noChangeShapeType="1"/>
                </p:cNvSpPr>
                <p:nvPr/>
              </p:nvSpPr>
              <p:spPr bwMode="auto">
                <a:xfrm flipH="1" flipV="1">
                  <a:off x="4604" y="3612"/>
                  <a:ext cx="10"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en-US"/>
                </a:p>
              </p:txBody>
            </p:sp>
            <p:sp>
              <p:nvSpPr>
                <p:cNvPr id="46" name="Line 24"/>
                <p:cNvSpPr>
                  <a:spLocks noChangeShapeType="1"/>
                </p:cNvSpPr>
                <p:nvPr/>
              </p:nvSpPr>
              <p:spPr bwMode="auto">
                <a:xfrm flipV="1">
                  <a:off x="4368" y="3612"/>
                  <a:ext cx="236" cy="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en-US"/>
                </a:p>
              </p:txBody>
            </p:sp>
            <p:sp>
              <p:nvSpPr>
                <p:cNvPr id="47" name="Line 25"/>
                <p:cNvSpPr>
                  <a:spLocks noChangeShapeType="1"/>
                </p:cNvSpPr>
                <p:nvPr/>
              </p:nvSpPr>
              <p:spPr bwMode="auto">
                <a:xfrm flipH="1" flipV="1">
                  <a:off x="4513" y="3475"/>
                  <a:ext cx="91" cy="1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en-US"/>
                </a:p>
              </p:txBody>
            </p:sp>
            <p:sp>
              <p:nvSpPr>
                <p:cNvPr id="48" name="Line 26"/>
                <p:cNvSpPr>
                  <a:spLocks noChangeShapeType="1"/>
                </p:cNvSpPr>
                <p:nvPr/>
              </p:nvSpPr>
              <p:spPr bwMode="auto">
                <a:xfrm flipH="1" flipV="1">
                  <a:off x="4286" y="3385"/>
                  <a:ext cx="227"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en-US"/>
                </a:p>
              </p:txBody>
            </p:sp>
            <p:sp>
              <p:nvSpPr>
                <p:cNvPr id="49" name="Line 27"/>
                <p:cNvSpPr>
                  <a:spLocks noChangeShapeType="1"/>
                </p:cNvSpPr>
                <p:nvPr/>
              </p:nvSpPr>
              <p:spPr bwMode="auto">
                <a:xfrm flipV="1">
                  <a:off x="4513" y="3385"/>
                  <a:ext cx="57"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en-US"/>
                </a:p>
              </p:txBody>
            </p:sp>
            <p:sp>
              <p:nvSpPr>
                <p:cNvPr id="50" name="Line 28"/>
                <p:cNvSpPr>
                  <a:spLocks noChangeShapeType="1"/>
                </p:cNvSpPr>
                <p:nvPr/>
              </p:nvSpPr>
              <p:spPr bwMode="auto">
                <a:xfrm>
                  <a:off x="4604" y="3612"/>
                  <a:ext cx="175"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en-US"/>
                </a:p>
              </p:txBody>
            </p:sp>
          </p:grpSp>
        </p:grpSp>
        <p:sp>
          <p:nvSpPr>
            <p:cNvPr id="62" name="Line 42"/>
            <p:cNvSpPr>
              <a:spLocks noChangeShapeType="1"/>
            </p:cNvSpPr>
            <p:nvPr/>
          </p:nvSpPr>
          <p:spPr bwMode="auto">
            <a:xfrm flipV="1">
              <a:off x="7451725" y="5300663"/>
              <a:ext cx="936625" cy="433387"/>
            </a:xfrm>
            <a:prstGeom prst="line">
              <a:avLst/>
            </a:prstGeom>
            <a:noFill/>
            <a:ln w="762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3" name="Oval 43"/>
            <p:cNvSpPr>
              <a:spLocks noChangeArrowheads="1"/>
            </p:cNvSpPr>
            <p:nvPr/>
          </p:nvSpPr>
          <p:spPr bwMode="auto">
            <a:xfrm>
              <a:off x="8286750" y="4625975"/>
              <a:ext cx="144463" cy="144463"/>
            </a:xfrm>
            <a:prstGeom prst="ellipse">
              <a:avLst/>
            </a:prstGeom>
            <a:solidFill>
              <a:srgbClr val="FF0000"/>
            </a:solidFill>
            <a:ln w="12700">
              <a:solidFill>
                <a:schemeClr val="tx1"/>
              </a:solidFill>
              <a:round/>
              <a:headEnd type="none" w="sm" len="sm"/>
              <a:tailEnd type="none" w="sm" len="sm"/>
            </a:ln>
          </p:spPr>
          <p:txBody>
            <a:bodyPr wrap="none" anchor="ctr"/>
            <a:lstStyle/>
            <a:p>
              <a:endParaRPr lang="en-US">
                <a:solidFill>
                  <a:srgbClr val="FF0000"/>
                </a:solidFill>
              </a:endParaRPr>
            </a:p>
          </p:txBody>
        </p:sp>
      </p:grpSp>
      <p:sp>
        <p:nvSpPr>
          <p:cNvPr id="65" name="Rectangle 64"/>
          <p:cNvSpPr/>
          <p:nvPr/>
        </p:nvSpPr>
        <p:spPr>
          <a:xfrm>
            <a:off x="248152" y="5046736"/>
            <a:ext cx="8712968"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nvGrpSpPr>
          <p:cNvPr id="66" name="Group 65"/>
          <p:cNvGrpSpPr/>
          <p:nvPr/>
        </p:nvGrpSpPr>
        <p:grpSpPr>
          <a:xfrm>
            <a:off x="467544" y="3501008"/>
            <a:ext cx="8676456" cy="2074168"/>
            <a:chOff x="467544" y="1772816"/>
            <a:chExt cx="8676456" cy="2074168"/>
          </a:xfrm>
        </p:grpSpPr>
        <p:grpSp>
          <p:nvGrpSpPr>
            <p:cNvPr id="67" name="Group 10"/>
            <p:cNvGrpSpPr>
              <a:grpSpLocks/>
            </p:cNvGrpSpPr>
            <p:nvPr/>
          </p:nvGrpSpPr>
          <p:grpSpPr bwMode="auto">
            <a:xfrm>
              <a:off x="3923928" y="2564904"/>
              <a:ext cx="1679923" cy="1066056"/>
              <a:chOff x="295" y="1433"/>
              <a:chExt cx="2857" cy="1815"/>
            </a:xfrm>
          </p:grpSpPr>
          <p:sp>
            <p:nvSpPr>
              <p:cNvPr id="104" name="Line 11"/>
              <p:cNvSpPr>
                <a:spLocks noChangeShapeType="1"/>
              </p:cNvSpPr>
              <p:nvPr/>
            </p:nvSpPr>
            <p:spPr bwMode="auto">
              <a:xfrm flipV="1">
                <a:off x="295" y="1433"/>
                <a:ext cx="997" cy="1815"/>
              </a:xfrm>
              <a:prstGeom prst="line">
                <a:avLst/>
              </a:prstGeom>
              <a:noFill/>
              <a:ln w="9525">
                <a:solidFill>
                  <a:schemeClr val="tx1"/>
                </a:solidFill>
                <a:round/>
                <a:headEnd/>
                <a:tailEnd type="triangle" w="med" len="med"/>
              </a:ln>
              <a:effectLst/>
            </p:spPr>
            <p:txBody>
              <a:bodyPr lIns="90000" tIns="46800" rIns="90000" bIns="46800" anchor="ctr"/>
              <a:lstStyle/>
              <a:p>
                <a:endParaRPr lang="he-IL"/>
              </a:p>
            </p:txBody>
          </p:sp>
          <p:sp>
            <p:nvSpPr>
              <p:cNvPr id="105" name="Line 12"/>
              <p:cNvSpPr>
                <a:spLocks noChangeShapeType="1"/>
              </p:cNvSpPr>
              <p:nvPr/>
            </p:nvSpPr>
            <p:spPr bwMode="auto">
              <a:xfrm flipV="1">
                <a:off x="295" y="1887"/>
                <a:ext cx="2449" cy="1361"/>
              </a:xfrm>
              <a:prstGeom prst="line">
                <a:avLst/>
              </a:prstGeom>
              <a:noFill/>
              <a:ln w="9525">
                <a:solidFill>
                  <a:schemeClr val="tx1"/>
                </a:solidFill>
                <a:round/>
                <a:headEnd/>
                <a:tailEnd type="triangle" w="med" len="med"/>
              </a:ln>
              <a:effectLst/>
            </p:spPr>
            <p:txBody>
              <a:bodyPr lIns="90000" tIns="46800" rIns="90000" bIns="46800" anchor="ctr"/>
              <a:lstStyle/>
              <a:p>
                <a:endParaRPr lang="he-IL"/>
              </a:p>
            </p:txBody>
          </p:sp>
          <p:sp>
            <p:nvSpPr>
              <p:cNvPr id="106" name="Line 13"/>
              <p:cNvSpPr>
                <a:spLocks noChangeShapeType="1"/>
              </p:cNvSpPr>
              <p:nvPr/>
            </p:nvSpPr>
            <p:spPr bwMode="auto">
              <a:xfrm flipV="1">
                <a:off x="295" y="2976"/>
                <a:ext cx="2857" cy="272"/>
              </a:xfrm>
              <a:prstGeom prst="line">
                <a:avLst/>
              </a:prstGeom>
              <a:noFill/>
              <a:ln w="9525">
                <a:solidFill>
                  <a:schemeClr val="tx1"/>
                </a:solidFill>
                <a:round/>
                <a:headEnd/>
                <a:tailEnd type="triangle" w="med" len="med"/>
              </a:ln>
              <a:effectLst/>
            </p:spPr>
            <p:txBody>
              <a:bodyPr lIns="90000" tIns="46800" rIns="90000" bIns="46800" anchor="ctr"/>
              <a:lstStyle/>
              <a:p>
                <a:endParaRPr lang="he-IL"/>
              </a:p>
            </p:txBody>
          </p:sp>
          <p:sp>
            <p:nvSpPr>
              <p:cNvPr id="107" name="Line 14"/>
              <p:cNvSpPr>
                <a:spLocks noChangeShapeType="1"/>
              </p:cNvSpPr>
              <p:nvPr/>
            </p:nvSpPr>
            <p:spPr bwMode="auto">
              <a:xfrm flipV="1">
                <a:off x="295" y="2567"/>
                <a:ext cx="2313" cy="681"/>
              </a:xfrm>
              <a:prstGeom prst="line">
                <a:avLst/>
              </a:prstGeom>
              <a:noFill/>
              <a:ln w="9525">
                <a:solidFill>
                  <a:schemeClr val="tx1"/>
                </a:solidFill>
                <a:prstDash val="sysDot"/>
                <a:round/>
                <a:headEnd/>
                <a:tailEnd type="triangle" w="med" len="med"/>
              </a:ln>
              <a:effectLst/>
            </p:spPr>
            <p:txBody>
              <a:bodyPr lIns="90000" tIns="46800" rIns="90000" bIns="46800" anchor="ctr"/>
              <a:lstStyle/>
              <a:p>
                <a:endParaRPr lang="he-IL"/>
              </a:p>
            </p:txBody>
          </p:sp>
          <p:sp>
            <p:nvSpPr>
              <p:cNvPr id="108" name="Line 15"/>
              <p:cNvSpPr>
                <a:spLocks noChangeShapeType="1"/>
              </p:cNvSpPr>
              <p:nvPr/>
            </p:nvSpPr>
            <p:spPr bwMode="auto">
              <a:xfrm flipV="1">
                <a:off x="295" y="1615"/>
                <a:ext cx="1769" cy="1633"/>
              </a:xfrm>
              <a:prstGeom prst="line">
                <a:avLst/>
              </a:prstGeom>
              <a:noFill/>
              <a:ln w="9525">
                <a:solidFill>
                  <a:schemeClr val="tx1"/>
                </a:solidFill>
                <a:prstDash val="sysDot"/>
                <a:round/>
                <a:headEnd/>
                <a:tailEnd type="triangle" w="med" len="med"/>
              </a:ln>
              <a:effectLst/>
            </p:spPr>
            <p:txBody>
              <a:bodyPr lIns="90000" tIns="46800" rIns="90000" bIns="46800" anchor="ctr"/>
              <a:lstStyle/>
              <a:p>
                <a:endParaRPr lang="he-IL"/>
              </a:p>
            </p:txBody>
          </p:sp>
          <p:sp>
            <p:nvSpPr>
              <p:cNvPr id="109" name="Line 16"/>
              <p:cNvSpPr>
                <a:spLocks noChangeShapeType="1"/>
              </p:cNvSpPr>
              <p:nvPr/>
            </p:nvSpPr>
            <p:spPr bwMode="auto">
              <a:xfrm>
                <a:off x="975" y="2023"/>
                <a:ext cx="181" cy="726"/>
              </a:xfrm>
              <a:prstGeom prst="line">
                <a:avLst/>
              </a:prstGeom>
              <a:noFill/>
              <a:ln w="9525">
                <a:solidFill>
                  <a:schemeClr val="tx1"/>
                </a:solidFill>
                <a:round/>
                <a:headEnd/>
                <a:tailEnd/>
              </a:ln>
              <a:effectLst/>
            </p:spPr>
            <p:txBody>
              <a:bodyPr lIns="90000" tIns="46800" rIns="90000" bIns="46800" anchor="ctr"/>
              <a:lstStyle/>
              <a:p>
                <a:endParaRPr lang="he-IL"/>
              </a:p>
            </p:txBody>
          </p:sp>
          <p:sp>
            <p:nvSpPr>
              <p:cNvPr id="110" name="Line 17"/>
              <p:cNvSpPr>
                <a:spLocks noChangeShapeType="1"/>
              </p:cNvSpPr>
              <p:nvPr/>
            </p:nvSpPr>
            <p:spPr bwMode="auto">
              <a:xfrm>
                <a:off x="1156" y="2749"/>
                <a:ext cx="545" cy="363"/>
              </a:xfrm>
              <a:prstGeom prst="line">
                <a:avLst/>
              </a:prstGeom>
              <a:noFill/>
              <a:ln w="9525">
                <a:solidFill>
                  <a:schemeClr val="tx1"/>
                </a:solidFill>
                <a:round/>
                <a:headEnd/>
                <a:tailEnd/>
              </a:ln>
              <a:effectLst/>
            </p:spPr>
            <p:txBody>
              <a:bodyPr lIns="90000" tIns="46800" rIns="90000" bIns="46800" anchor="ctr"/>
              <a:lstStyle/>
              <a:p>
                <a:endParaRPr lang="he-IL"/>
              </a:p>
            </p:txBody>
          </p:sp>
          <p:sp>
            <p:nvSpPr>
              <p:cNvPr id="111" name="Line 18"/>
              <p:cNvSpPr>
                <a:spLocks noChangeShapeType="1"/>
              </p:cNvSpPr>
              <p:nvPr/>
            </p:nvSpPr>
            <p:spPr bwMode="auto">
              <a:xfrm flipV="1">
                <a:off x="1701" y="2704"/>
                <a:ext cx="363" cy="408"/>
              </a:xfrm>
              <a:prstGeom prst="line">
                <a:avLst/>
              </a:prstGeom>
              <a:noFill/>
              <a:ln w="9525">
                <a:solidFill>
                  <a:schemeClr val="tx1"/>
                </a:solidFill>
                <a:round/>
                <a:headEnd/>
                <a:tailEnd/>
              </a:ln>
              <a:effectLst/>
            </p:spPr>
            <p:txBody>
              <a:bodyPr lIns="90000" tIns="46800" rIns="90000" bIns="46800" anchor="ctr"/>
              <a:lstStyle/>
              <a:p>
                <a:endParaRPr lang="he-IL"/>
              </a:p>
            </p:txBody>
          </p:sp>
          <p:sp>
            <p:nvSpPr>
              <p:cNvPr id="112" name="Line 19"/>
              <p:cNvSpPr>
                <a:spLocks noChangeShapeType="1"/>
              </p:cNvSpPr>
              <p:nvPr/>
            </p:nvSpPr>
            <p:spPr bwMode="auto">
              <a:xfrm flipH="1" flipV="1">
                <a:off x="1610" y="2023"/>
                <a:ext cx="454" cy="681"/>
              </a:xfrm>
              <a:prstGeom prst="line">
                <a:avLst/>
              </a:prstGeom>
              <a:noFill/>
              <a:ln w="9525">
                <a:solidFill>
                  <a:schemeClr val="tx1"/>
                </a:solidFill>
                <a:round/>
                <a:headEnd/>
                <a:tailEnd/>
              </a:ln>
              <a:effectLst/>
            </p:spPr>
            <p:txBody>
              <a:bodyPr lIns="90000" tIns="46800" rIns="90000" bIns="46800" anchor="ctr"/>
              <a:lstStyle/>
              <a:p>
                <a:endParaRPr lang="he-IL"/>
              </a:p>
            </p:txBody>
          </p:sp>
          <p:sp>
            <p:nvSpPr>
              <p:cNvPr id="113" name="Line 20"/>
              <p:cNvSpPr>
                <a:spLocks noChangeShapeType="1"/>
              </p:cNvSpPr>
              <p:nvPr/>
            </p:nvSpPr>
            <p:spPr bwMode="auto">
              <a:xfrm flipH="1" flipV="1">
                <a:off x="975" y="2023"/>
                <a:ext cx="635" cy="0"/>
              </a:xfrm>
              <a:prstGeom prst="line">
                <a:avLst/>
              </a:prstGeom>
              <a:noFill/>
              <a:ln w="9525">
                <a:solidFill>
                  <a:schemeClr val="tx1"/>
                </a:solidFill>
                <a:round/>
                <a:headEnd/>
                <a:tailEnd/>
              </a:ln>
              <a:effectLst/>
            </p:spPr>
            <p:txBody>
              <a:bodyPr lIns="90000" tIns="46800" rIns="90000" bIns="46800" anchor="ctr"/>
              <a:lstStyle/>
              <a:p>
                <a:endParaRPr lang="he-IL"/>
              </a:p>
            </p:txBody>
          </p:sp>
        </p:grpSp>
        <p:grpSp>
          <p:nvGrpSpPr>
            <p:cNvPr id="68" name="Group 21"/>
            <p:cNvGrpSpPr>
              <a:grpSpLocks/>
            </p:cNvGrpSpPr>
            <p:nvPr/>
          </p:nvGrpSpPr>
          <p:grpSpPr bwMode="auto">
            <a:xfrm>
              <a:off x="971600" y="2348880"/>
              <a:ext cx="1497086" cy="1498104"/>
              <a:chOff x="204" y="2750"/>
              <a:chExt cx="1482" cy="1360"/>
            </a:xfrm>
          </p:grpSpPr>
          <p:grpSp>
            <p:nvGrpSpPr>
              <p:cNvPr id="94" name="Group 22"/>
              <p:cNvGrpSpPr>
                <a:grpSpLocks/>
              </p:cNvGrpSpPr>
              <p:nvPr/>
            </p:nvGrpSpPr>
            <p:grpSpPr bwMode="auto">
              <a:xfrm>
                <a:off x="385" y="2750"/>
                <a:ext cx="1301" cy="1360"/>
                <a:chOff x="521" y="1888"/>
                <a:chExt cx="1543" cy="1633"/>
              </a:xfrm>
            </p:grpSpPr>
            <p:sp>
              <p:nvSpPr>
                <p:cNvPr id="101" name="Line 23"/>
                <p:cNvSpPr>
                  <a:spLocks noChangeShapeType="1"/>
                </p:cNvSpPr>
                <p:nvPr/>
              </p:nvSpPr>
              <p:spPr bwMode="auto">
                <a:xfrm>
                  <a:off x="930" y="1888"/>
                  <a:ext cx="0" cy="998"/>
                </a:xfrm>
                <a:prstGeom prst="line">
                  <a:avLst/>
                </a:prstGeom>
                <a:noFill/>
                <a:ln w="9525">
                  <a:solidFill>
                    <a:schemeClr val="tx1"/>
                  </a:solidFill>
                  <a:round/>
                  <a:headEnd type="triangle" w="med" len="med"/>
                  <a:tailEnd/>
                </a:ln>
                <a:effectLst/>
              </p:spPr>
              <p:txBody>
                <a:bodyPr lIns="90000" tIns="46800" rIns="90000" bIns="46800" anchor="ctr"/>
                <a:lstStyle/>
                <a:p>
                  <a:endParaRPr lang="he-IL"/>
                </a:p>
              </p:txBody>
            </p:sp>
            <p:sp>
              <p:nvSpPr>
                <p:cNvPr id="102" name="Line 24"/>
                <p:cNvSpPr>
                  <a:spLocks noChangeShapeType="1"/>
                </p:cNvSpPr>
                <p:nvPr/>
              </p:nvSpPr>
              <p:spPr bwMode="auto">
                <a:xfrm>
                  <a:off x="930" y="2886"/>
                  <a:ext cx="1134" cy="0"/>
                </a:xfrm>
                <a:prstGeom prst="line">
                  <a:avLst/>
                </a:prstGeom>
                <a:noFill/>
                <a:ln w="9525">
                  <a:solidFill>
                    <a:schemeClr val="tx1"/>
                  </a:solidFill>
                  <a:round/>
                  <a:headEnd/>
                  <a:tailEnd type="triangle" w="med" len="med"/>
                </a:ln>
                <a:effectLst/>
              </p:spPr>
              <p:txBody>
                <a:bodyPr lIns="90000" tIns="46800" rIns="90000" bIns="46800" anchor="ctr"/>
                <a:lstStyle/>
                <a:p>
                  <a:endParaRPr lang="he-IL"/>
                </a:p>
              </p:txBody>
            </p:sp>
            <p:sp>
              <p:nvSpPr>
                <p:cNvPr id="103" name="Line 25"/>
                <p:cNvSpPr>
                  <a:spLocks noChangeShapeType="1"/>
                </p:cNvSpPr>
                <p:nvPr/>
              </p:nvSpPr>
              <p:spPr bwMode="auto">
                <a:xfrm flipH="1">
                  <a:off x="521" y="2886"/>
                  <a:ext cx="409" cy="635"/>
                </a:xfrm>
                <a:prstGeom prst="line">
                  <a:avLst/>
                </a:prstGeom>
                <a:noFill/>
                <a:ln w="9525">
                  <a:solidFill>
                    <a:schemeClr val="tx1"/>
                  </a:solidFill>
                  <a:round/>
                  <a:headEnd/>
                  <a:tailEnd type="triangle" w="med" len="med"/>
                </a:ln>
                <a:effectLst/>
              </p:spPr>
              <p:txBody>
                <a:bodyPr lIns="90000" tIns="46800" rIns="90000" bIns="46800" anchor="ctr"/>
                <a:lstStyle/>
                <a:p>
                  <a:endParaRPr lang="he-IL"/>
                </a:p>
              </p:txBody>
            </p:sp>
          </p:grpSp>
          <p:grpSp>
            <p:nvGrpSpPr>
              <p:cNvPr id="95" name="Group 26"/>
              <p:cNvGrpSpPr>
                <a:grpSpLocks/>
              </p:cNvGrpSpPr>
              <p:nvPr/>
            </p:nvGrpSpPr>
            <p:grpSpPr bwMode="auto">
              <a:xfrm rot="421795">
                <a:off x="204" y="3022"/>
                <a:ext cx="1358" cy="922"/>
                <a:chOff x="166" y="3240"/>
                <a:chExt cx="1358" cy="922"/>
              </a:xfrm>
            </p:grpSpPr>
            <p:sp>
              <p:nvSpPr>
                <p:cNvPr id="96" name="AutoShape 27"/>
                <p:cNvSpPr>
                  <a:spLocks noChangeArrowheads="1"/>
                </p:cNvSpPr>
                <p:nvPr/>
              </p:nvSpPr>
              <p:spPr bwMode="auto">
                <a:xfrm rot="-968237">
                  <a:off x="166" y="3403"/>
                  <a:ext cx="1222" cy="479"/>
                </a:xfrm>
                <a:prstGeom prst="parallelogram">
                  <a:avLst>
                    <a:gd name="adj" fmla="val 108932"/>
                  </a:avLst>
                </a:prstGeom>
                <a:solidFill>
                  <a:schemeClr val="tx1">
                    <a:alpha val="10001"/>
                  </a:schemeClr>
                </a:solidFill>
                <a:ln w="9525">
                  <a:solidFill>
                    <a:schemeClr val="tx1"/>
                  </a:solidFill>
                  <a:miter lim="800000"/>
                  <a:headEnd/>
                  <a:tailEnd/>
                </a:ln>
                <a:effectLst/>
              </p:spPr>
              <p:txBody>
                <a:bodyPr wrap="none" lIns="90000" tIns="46800" rIns="90000" bIns="46800" anchor="ctr"/>
                <a:lstStyle/>
                <a:p>
                  <a:endParaRPr lang="he-IL"/>
                </a:p>
              </p:txBody>
            </p:sp>
            <p:sp>
              <p:nvSpPr>
                <p:cNvPr id="97" name="AutoShape 28"/>
                <p:cNvSpPr>
                  <a:spLocks noChangeArrowheads="1"/>
                </p:cNvSpPr>
                <p:nvPr/>
              </p:nvSpPr>
              <p:spPr bwMode="auto">
                <a:xfrm rot="-968237">
                  <a:off x="302" y="3521"/>
                  <a:ext cx="1222" cy="479"/>
                </a:xfrm>
                <a:prstGeom prst="parallelogram">
                  <a:avLst>
                    <a:gd name="adj" fmla="val 108932"/>
                  </a:avLst>
                </a:prstGeom>
                <a:solidFill>
                  <a:schemeClr val="tx1">
                    <a:alpha val="10001"/>
                  </a:schemeClr>
                </a:solidFill>
                <a:ln w="9525">
                  <a:solidFill>
                    <a:schemeClr val="tx1"/>
                  </a:solidFill>
                  <a:miter lim="800000"/>
                  <a:headEnd/>
                  <a:tailEnd/>
                </a:ln>
                <a:effectLst/>
              </p:spPr>
              <p:txBody>
                <a:bodyPr wrap="none" lIns="90000" tIns="46800" rIns="90000" bIns="46800" anchor="ctr"/>
                <a:lstStyle/>
                <a:p>
                  <a:endParaRPr lang="he-IL"/>
                </a:p>
              </p:txBody>
            </p:sp>
            <p:sp>
              <p:nvSpPr>
                <p:cNvPr id="98" name="Line 29"/>
                <p:cNvSpPr>
                  <a:spLocks noChangeShapeType="1"/>
                </p:cNvSpPr>
                <p:nvPr/>
              </p:nvSpPr>
              <p:spPr bwMode="auto">
                <a:xfrm>
                  <a:off x="1298" y="3240"/>
                  <a:ext cx="135" cy="119"/>
                </a:xfrm>
                <a:prstGeom prst="line">
                  <a:avLst/>
                </a:prstGeom>
                <a:noFill/>
                <a:ln w="9525">
                  <a:solidFill>
                    <a:schemeClr val="tx1"/>
                  </a:solidFill>
                  <a:round/>
                  <a:headEnd/>
                  <a:tailEnd/>
                </a:ln>
                <a:effectLst/>
              </p:spPr>
              <p:txBody>
                <a:bodyPr lIns="90000" tIns="46800" rIns="90000" bIns="46800" anchor="ctr"/>
                <a:lstStyle/>
                <a:p>
                  <a:endParaRPr lang="he-IL"/>
                </a:p>
              </p:txBody>
            </p:sp>
            <p:sp>
              <p:nvSpPr>
                <p:cNvPr id="99" name="Line 30"/>
                <p:cNvSpPr>
                  <a:spLocks noChangeShapeType="1"/>
                </p:cNvSpPr>
                <p:nvPr/>
              </p:nvSpPr>
              <p:spPr bwMode="auto">
                <a:xfrm>
                  <a:off x="930" y="3845"/>
                  <a:ext cx="135" cy="119"/>
                </a:xfrm>
                <a:prstGeom prst="line">
                  <a:avLst/>
                </a:prstGeom>
                <a:noFill/>
                <a:ln w="9525">
                  <a:solidFill>
                    <a:schemeClr val="tx1"/>
                  </a:solidFill>
                  <a:round/>
                  <a:headEnd/>
                  <a:tailEnd/>
                </a:ln>
                <a:effectLst/>
              </p:spPr>
              <p:txBody>
                <a:bodyPr lIns="90000" tIns="46800" rIns="90000" bIns="46800" anchor="ctr"/>
                <a:lstStyle/>
                <a:p>
                  <a:endParaRPr lang="he-IL"/>
                </a:p>
              </p:txBody>
            </p:sp>
            <p:sp>
              <p:nvSpPr>
                <p:cNvPr id="100" name="Line 31"/>
                <p:cNvSpPr>
                  <a:spLocks noChangeShapeType="1"/>
                </p:cNvSpPr>
                <p:nvPr/>
              </p:nvSpPr>
              <p:spPr bwMode="auto">
                <a:xfrm>
                  <a:off x="255" y="4043"/>
                  <a:ext cx="135" cy="119"/>
                </a:xfrm>
                <a:prstGeom prst="line">
                  <a:avLst/>
                </a:prstGeom>
                <a:noFill/>
                <a:ln w="9525">
                  <a:solidFill>
                    <a:schemeClr val="tx1"/>
                  </a:solidFill>
                  <a:round/>
                  <a:headEnd/>
                  <a:tailEnd/>
                </a:ln>
                <a:effectLst/>
              </p:spPr>
              <p:txBody>
                <a:bodyPr lIns="90000" tIns="46800" rIns="90000" bIns="46800" anchor="ctr"/>
                <a:lstStyle/>
                <a:p>
                  <a:endParaRPr lang="he-IL"/>
                </a:p>
              </p:txBody>
            </p:sp>
          </p:grpSp>
        </p:grpSp>
        <p:grpSp>
          <p:nvGrpSpPr>
            <p:cNvPr id="69" name="Group 32"/>
            <p:cNvGrpSpPr>
              <a:grpSpLocks/>
            </p:cNvGrpSpPr>
            <p:nvPr/>
          </p:nvGrpSpPr>
          <p:grpSpPr bwMode="auto">
            <a:xfrm>
              <a:off x="6516216" y="2564904"/>
              <a:ext cx="1547664" cy="1073944"/>
              <a:chOff x="3969" y="3384"/>
              <a:chExt cx="814" cy="564"/>
            </a:xfrm>
          </p:grpSpPr>
          <p:sp>
            <p:nvSpPr>
              <p:cNvPr id="77" name="Line 33"/>
              <p:cNvSpPr>
                <a:spLocks noChangeShapeType="1"/>
              </p:cNvSpPr>
              <p:nvPr/>
            </p:nvSpPr>
            <p:spPr bwMode="auto">
              <a:xfrm flipV="1">
                <a:off x="3969" y="3385"/>
                <a:ext cx="309" cy="563"/>
              </a:xfrm>
              <a:prstGeom prst="line">
                <a:avLst/>
              </a:prstGeom>
              <a:noFill/>
              <a:ln w="9525">
                <a:solidFill>
                  <a:schemeClr val="tx1"/>
                </a:solidFill>
                <a:round/>
                <a:headEnd/>
                <a:tailEnd/>
              </a:ln>
              <a:effectLst/>
            </p:spPr>
            <p:txBody>
              <a:bodyPr lIns="90000" tIns="46800" rIns="90000" bIns="46800" anchor="ctr"/>
              <a:lstStyle/>
              <a:p>
                <a:endParaRPr lang="he-IL"/>
              </a:p>
            </p:txBody>
          </p:sp>
          <p:sp>
            <p:nvSpPr>
              <p:cNvPr id="78" name="Line 34"/>
              <p:cNvSpPr>
                <a:spLocks noChangeShapeType="1"/>
              </p:cNvSpPr>
              <p:nvPr/>
            </p:nvSpPr>
            <p:spPr bwMode="auto">
              <a:xfrm flipV="1">
                <a:off x="3969" y="3718"/>
                <a:ext cx="400" cy="230"/>
              </a:xfrm>
              <a:prstGeom prst="line">
                <a:avLst/>
              </a:prstGeom>
              <a:noFill/>
              <a:ln w="9525">
                <a:solidFill>
                  <a:schemeClr val="tx1"/>
                </a:solidFill>
                <a:round/>
                <a:headEnd/>
                <a:tailEnd/>
              </a:ln>
              <a:effectLst/>
            </p:spPr>
            <p:txBody>
              <a:bodyPr lIns="90000" tIns="46800" rIns="90000" bIns="46800" anchor="ctr"/>
              <a:lstStyle/>
              <a:p>
                <a:endParaRPr lang="he-IL"/>
              </a:p>
            </p:txBody>
          </p:sp>
          <p:sp>
            <p:nvSpPr>
              <p:cNvPr id="79" name="Line 35"/>
              <p:cNvSpPr>
                <a:spLocks noChangeShapeType="1"/>
              </p:cNvSpPr>
              <p:nvPr/>
            </p:nvSpPr>
            <p:spPr bwMode="auto">
              <a:xfrm flipV="1">
                <a:off x="3969" y="3887"/>
                <a:ext cx="646" cy="61"/>
              </a:xfrm>
              <a:prstGeom prst="line">
                <a:avLst/>
              </a:prstGeom>
              <a:noFill/>
              <a:ln w="9525">
                <a:solidFill>
                  <a:schemeClr val="tx1"/>
                </a:solidFill>
                <a:round/>
                <a:headEnd/>
                <a:tailEnd/>
              </a:ln>
              <a:effectLst/>
            </p:spPr>
            <p:txBody>
              <a:bodyPr lIns="90000" tIns="46800" rIns="90000" bIns="46800" anchor="ctr"/>
              <a:lstStyle/>
              <a:p>
                <a:endParaRPr lang="he-IL"/>
              </a:p>
            </p:txBody>
          </p:sp>
          <p:sp>
            <p:nvSpPr>
              <p:cNvPr id="80" name="Line 36"/>
              <p:cNvSpPr>
                <a:spLocks noChangeShapeType="1"/>
              </p:cNvSpPr>
              <p:nvPr/>
            </p:nvSpPr>
            <p:spPr bwMode="auto">
              <a:xfrm flipV="1">
                <a:off x="3969" y="3699"/>
                <a:ext cx="813" cy="249"/>
              </a:xfrm>
              <a:prstGeom prst="line">
                <a:avLst/>
              </a:prstGeom>
              <a:noFill/>
              <a:ln w="9525">
                <a:solidFill>
                  <a:schemeClr val="tx1"/>
                </a:solidFill>
                <a:prstDash val="sysDot"/>
                <a:round/>
                <a:headEnd/>
                <a:tailEnd/>
              </a:ln>
              <a:effectLst/>
            </p:spPr>
            <p:txBody>
              <a:bodyPr lIns="90000" tIns="46800" rIns="90000" bIns="46800" anchor="ctr"/>
              <a:lstStyle/>
              <a:p>
                <a:endParaRPr lang="he-IL"/>
              </a:p>
            </p:txBody>
          </p:sp>
          <p:sp>
            <p:nvSpPr>
              <p:cNvPr id="81" name="Line 37"/>
              <p:cNvSpPr>
                <a:spLocks noChangeShapeType="1"/>
              </p:cNvSpPr>
              <p:nvPr/>
            </p:nvSpPr>
            <p:spPr bwMode="auto">
              <a:xfrm flipV="1">
                <a:off x="3969" y="3387"/>
                <a:ext cx="609" cy="561"/>
              </a:xfrm>
              <a:prstGeom prst="line">
                <a:avLst/>
              </a:prstGeom>
              <a:noFill/>
              <a:ln w="9525">
                <a:solidFill>
                  <a:schemeClr val="tx1"/>
                </a:solidFill>
                <a:prstDash val="sysDot"/>
                <a:round/>
                <a:headEnd/>
                <a:tailEnd/>
              </a:ln>
              <a:effectLst/>
            </p:spPr>
            <p:txBody>
              <a:bodyPr lIns="90000" tIns="46800" rIns="90000" bIns="46800" anchor="ctr"/>
              <a:lstStyle/>
              <a:p>
                <a:endParaRPr lang="he-IL"/>
              </a:p>
            </p:txBody>
          </p:sp>
          <p:grpSp>
            <p:nvGrpSpPr>
              <p:cNvPr id="82" name="Group 38"/>
              <p:cNvGrpSpPr>
                <a:grpSpLocks/>
              </p:cNvGrpSpPr>
              <p:nvPr/>
            </p:nvGrpSpPr>
            <p:grpSpPr bwMode="auto">
              <a:xfrm>
                <a:off x="4282" y="3384"/>
                <a:ext cx="501" cy="501"/>
                <a:chOff x="4282" y="3384"/>
                <a:chExt cx="501" cy="501"/>
              </a:xfrm>
            </p:grpSpPr>
            <p:sp>
              <p:nvSpPr>
                <p:cNvPr id="83" name="Line 39"/>
                <p:cNvSpPr>
                  <a:spLocks noChangeShapeType="1"/>
                </p:cNvSpPr>
                <p:nvPr/>
              </p:nvSpPr>
              <p:spPr bwMode="auto">
                <a:xfrm>
                  <a:off x="4282" y="3384"/>
                  <a:ext cx="83" cy="334"/>
                </a:xfrm>
                <a:prstGeom prst="line">
                  <a:avLst/>
                </a:prstGeom>
                <a:noFill/>
                <a:ln w="9525">
                  <a:solidFill>
                    <a:schemeClr val="tx1"/>
                  </a:solidFill>
                  <a:round/>
                  <a:headEnd/>
                  <a:tailEnd/>
                </a:ln>
                <a:effectLst/>
              </p:spPr>
              <p:txBody>
                <a:bodyPr lIns="90000" tIns="46800" rIns="90000" bIns="46800" anchor="ctr"/>
                <a:lstStyle/>
                <a:p>
                  <a:endParaRPr lang="he-IL"/>
                </a:p>
              </p:txBody>
            </p:sp>
            <p:sp>
              <p:nvSpPr>
                <p:cNvPr id="84" name="Line 40"/>
                <p:cNvSpPr>
                  <a:spLocks noChangeShapeType="1"/>
                </p:cNvSpPr>
                <p:nvPr/>
              </p:nvSpPr>
              <p:spPr bwMode="auto">
                <a:xfrm>
                  <a:off x="4365" y="3718"/>
                  <a:ext cx="251" cy="167"/>
                </a:xfrm>
                <a:prstGeom prst="line">
                  <a:avLst/>
                </a:prstGeom>
                <a:noFill/>
                <a:ln w="9525">
                  <a:solidFill>
                    <a:schemeClr val="tx1"/>
                  </a:solidFill>
                  <a:round/>
                  <a:headEnd/>
                  <a:tailEnd/>
                </a:ln>
                <a:effectLst/>
              </p:spPr>
              <p:txBody>
                <a:bodyPr lIns="90000" tIns="46800" rIns="90000" bIns="46800" anchor="ctr"/>
                <a:lstStyle/>
                <a:p>
                  <a:endParaRPr lang="he-IL"/>
                </a:p>
              </p:txBody>
            </p:sp>
            <p:sp>
              <p:nvSpPr>
                <p:cNvPr id="85" name="Line 41"/>
                <p:cNvSpPr>
                  <a:spLocks noChangeShapeType="1"/>
                </p:cNvSpPr>
                <p:nvPr/>
              </p:nvSpPr>
              <p:spPr bwMode="auto">
                <a:xfrm flipV="1">
                  <a:off x="4616" y="3698"/>
                  <a:ext cx="167" cy="187"/>
                </a:xfrm>
                <a:prstGeom prst="line">
                  <a:avLst/>
                </a:prstGeom>
                <a:noFill/>
                <a:ln w="9525">
                  <a:solidFill>
                    <a:schemeClr val="tx1"/>
                  </a:solidFill>
                  <a:round/>
                  <a:headEnd/>
                  <a:tailEnd/>
                </a:ln>
                <a:effectLst/>
              </p:spPr>
              <p:txBody>
                <a:bodyPr lIns="90000" tIns="46800" rIns="90000" bIns="46800" anchor="ctr"/>
                <a:lstStyle/>
                <a:p>
                  <a:endParaRPr lang="he-IL"/>
                </a:p>
              </p:txBody>
            </p:sp>
            <p:sp>
              <p:nvSpPr>
                <p:cNvPr id="86" name="Line 42"/>
                <p:cNvSpPr>
                  <a:spLocks noChangeShapeType="1"/>
                </p:cNvSpPr>
                <p:nvPr/>
              </p:nvSpPr>
              <p:spPr bwMode="auto">
                <a:xfrm flipH="1" flipV="1">
                  <a:off x="4574" y="3384"/>
                  <a:ext cx="209" cy="314"/>
                </a:xfrm>
                <a:prstGeom prst="line">
                  <a:avLst/>
                </a:prstGeom>
                <a:noFill/>
                <a:ln w="9525">
                  <a:solidFill>
                    <a:schemeClr val="tx1"/>
                  </a:solidFill>
                  <a:round/>
                  <a:headEnd/>
                  <a:tailEnd/>
                </a:ln>
                <a:effectLst/>
              </p:spPr>
              <p:txBody>
                <a:bodyPr lIns="90000" tIns="46800" rIns="90000" bIns="46800" anchor="ctr"/>
                <a:lstStyle/>
                <a:p>
                  <a:endParaRPr lang="he-IL"/>
                </a:p>
              </p:txBody>
            </p:sp>
            <p:sp>
              <p:nvSpPr>
                <p:cNvPr id="87" name="Line 43"/>
                <p:cNvSpPr>
                  <a:spLocks noChangeShapeType="1"/>
                </p:cNvSpPr>
                <p:nvPr/>
              </p:nvSpPr>
              <p:spPr bwMode="auto">
                <a:xfrm flipH="1" flipV="1">
                  <a:off x="4282" y="3384"/>
                  <a:ext cx="292" cy="0"/>
                </a:xfrm>
                <a:prstGeom prst="line">
                  <a:avLst/>
                </a:prstGeom>
                <a:noFill/>
                <a:ln w="9525">
                  <a:solidFill>
                    <a:schemeClr val="tx1"/>
                  </a:solidFill>
                  <a:round/>
                  <a:headEnd/>
                  <a:tailEnd/>
                </a:ln>
                <a:effectLst/>
              </p:spPr>
              <p:txBody>
                <a:bodyPr lIns="90000" tIns="46800" rIns="90000" bIns="46800" anchor="ctr"/>
                <a:lstStyle/>
                <a:p>
                  <a:endParaRPr lang="he-IL"/>
                </a:p>
              </p:txBody>
            </p:sp>
            <p:sp>
              <p:nvSpPr>
                <p:cNvPr id="88" name="Line 44"/>
                <p:cNvSpPr>
                  <a:spLocks noChangeShapeType="1"/>
                </p:cNvSpPr>
                <p:nvPr/>
              </p:nvSpPr>
              <p:spPr bwMode="auto">
                <a:xfrm flipH="1" flipV="1">
                  <a:off x="4604" y="3612"/>
                  <a:ext cx="10" cy="272"/>
                </a:xfrm>
                <a:prstGeom prst="line">
                  <a:avLst/>
                </a:prstGeom>
                <a:noFill/>
                <a:ln w="9525">
                  <a:solidFill>
                    <a:schemeClr val="tx1"/>
                  </a:solidFill>
                  <a:round/>
                  <a:headEnd/>
                  <a:tailEnd/>
                </a:ln>
                <a:effectLst/>
              </p:spPr>
              <p:txBody>
                <a:bodyPr lIns="90000" tIns="46800" rIns="90000" bIns="46800" anchor="ctr"/>
                <a:lstStyle/>
                <a:p>
                  <a:endParaRPr lang="he-IL"/>
                </a:p>
              </p:txBody>
            </p:sp>
            <p:sp>
              <p:nvSpPr>
                <p:cNvPr id="89" name="Line 45"/>
                <p:cNvSpPr>
                  <a:spLocks noChangeShapeType="1"/>
                </p:cNvSpPr>
                <p:nvPr/>
              </p:nvSpPr>
              <p:spPr bwMode="auto">
                <a:xfrm flipV="1">
                  <a:off x="4368" y="3612"/>
                  <a:ext cx="236" cy="104"/>
                </a:xfrm>
                <a:prstGeom prst="line">
                  <a:avLst/>
                </a:prstGeom>
                <a:noFill/>
                <a:ln w="9525">
                  <a:solidFill>
                    <a:schemeClr val="tx1"/>
                  </a:solidFill>
                  <a:round/>
                  <a:headEnd/>
                  <a:tailEnd/>
                </a:ln>
                <a:effectLst/>
              </p:spPr>
              <p:txBody>
                <a:bodyPr lIns="90000" tIns="46800" rIns="90000" bIns="46800" anchor="ctr"/>
                <a:lstStyle/>
                <a:p>
                  <a:endParaRPr lang="he-IL"/>
                </a:p>
              </p:txBody>
            </p:sp>
            <p:sp>
              <p:nvSpPr>
                <p:cNvPr id="90" name="Line 46"/>
                <p:cNvSpPr>
                  <a:spLocks noChangeShapeType="1"/>
                </p:cNvSpPr>
                <p:nvPr/>
              </p:nvSpPr>
              <p:spPr bwMode="auto">
                <a:xfrm flipH="1" flipV="1">
                  <a:off x="4513" y="3475"/>
                  <a:ext cx="91" cy="137"/>
                </a:xfrm>
                <a:prstGeom prst="line">
                  <a:avLst/>
                </a:prstGeom>
                <a:noFill/>
                <a:ln w="9525">
                  <a:solidFill>
                    <a:schemeClr val="tx1"/>
                  </a:solidFill>
                  <a:round/>
                  <a:headEnd/>
                  <a:tailEnd/>
                </a:ln>
                <a:effectLst/>
              </p:spPr>
              <p:txBody>
                <a:bodyPr lIns="90000" tIns="46800" rIns="90000" bIns="46800" anchor="ctr"/>
                <a:lstStyle/>
                <a:p>
                  <a:endParaRPr lang="he-IL"/>
                </a:p>
              </p:txBody>
            </p:sp>
            <p:sp>
              <p:nvSpPr>
                <p:cNvPr id="91" name="Line 47"/>
                <p:cNvSpPr>
                  <a:spLocks noChangeShapeType="1"/>
                </p:cNvSpPr>
                <p:nvPr/>
              </p:nvSpPr>
              <p:spPr bwMode="auto">
                <a:xfrm flipH="1" flipV="1">
                  <a:off x="4286" y="3385"/>
                  <a:ext cx="227" cy="90"/>
                </a:xfrm>
                <a:prstGeom prst="line">
                  <a:avLst/>
                </a:prstGeom>
                <a:noFill/>
                <a:ln w="9525">
                  <a:solidFill>
                    <a:schemeClr val="tx1"/>
                  </a:solidFill>
                  <a:round/>
                  <a:headEnd/>
                  <a:tailEnd/>
                </a:ln>
                <a:effectLst/>
              </p:spPr>
              <p:txBody>
                <a:bodyPr lIns="90000" tIns="46800" rIns="90000" bIns="46800" anchor="ctr"/>
                <a:lstStyle/>
                <a:p>
                  <a:endParaRPr lang="he-IL"/>
                </a:p>
              </p:txBody>
            </p:sp>
            <p:sp>
              <p:nvSpPr>
                <p:cNvPr id="92" name="Line 48"/>
                <p:cNvSpPr>
                  <a:spLocks noChangeShapeType="1"/>
                </p:cNvSpPr>
                <p:nvPr/>
              </p:nvSpPr>
              <p:spPr bwMode="auto">
                <a:xfrm flipV="1">
                  <a:off x="4513" y="3385"/>
                  <a:ext cx="57" cy="90"/>
                </a:xfrm>
                <a:prstGeom prst="line">
                  <a:avLst/>
                </a:prstGeom>
                <a:noFill/>
                <a:ln w="9525">
                  <a:solidFill>
                    <a:schemeClr val="tx1"/>
                  </a:solidFill>
                  <a:round/>
                  <a:headEnd/>
                  <a:tailEnd/>
                </a:ln>
                <a:effectLst/>
              </p:spPr>
              <p:txBody>
                <a:bodyPr lIns="90000" tIns="46800" rIns="90000" bIns="46800" anchor="ctr"/>
                <a:lstStyle/>
                <a:p>
                  <a:endParaRPr lang="he-IL"/>
                </a:p>
              </p:txBody>
            </p:sp>
            <p:sp>
              <p:nvSpPr>
                <p:cNvPr id="93" name="Line 49"/>
                <p:cNvSpPr>
                  <a:spLocks noChangeShapeType="1"/>
                </p:cNvSpPr>
                <p:nvPr/>
              </p:nvSpPr>
              <p:spPr bwMode="auto">
                <a:xfrm>
                  <a:off x="4604" y="3612"/>
                  <a:ext cx="175" cy="86"/>
                </a:xfrm>
                <a:prstGeom prst="line">
                  <a:avLst/>
                </a:prstGeom>
                <a:noFill/>
                <a:ln w="9525">
                  <a:solidFill>
                    <a:schemeClr val="tx1"/>
                  </a:solidFill>
                  <a:round/>
                  <a:headEnd/>
                  <a:tailEnd/>
                </a:ln>
                <a:effectLst/>
              </p:spPr>
              <p:txBody>
                <a:bodyPr lIns="90000" tIns="46800" rIns="90000" bIns="46800" anchor="ctr"/>
                <a:lstStyle/>
                <a:p>
                  <a:endParaRPr lang="he-IL"/>
                </a:p>
              </p:txBody>
            </p:sp>
          </p:grpSp>
        </p:grpSp>
        <p:sp>
          <p:nvSpPr>
            <p:cNvPr id="70" name="Text Box 52"/>
            <p:cNvSpPr txBox="1">
              <a:spLocks noChangeArrowheads="1"/>
            </p:cNvSpPr>
            <p:nvPr/>
          </p:nvSpPr>
          <p:spPr bwMode="auto">
            <a:xfrm>
              <a:off x="467544" y="1772816"/>
              <a:ext cx="2819400" cy="340735"/>
            </a:xfrm>
            <a:prstGeom prst="rect">
              <a:avLst/>
            </a:prstGeom>
            <a:noFill/>
            <a:ln w="9525">
              <a:noFill/>
              <a:miter lim="800000"/>
              <a:headEnd/>
              <a:tailEnd/>
            </a:ln>
            <a:effectLst/>
          </p:spPr>
          <p:txBody>
            <a:bodyPr lIns="90000" tIns="46800" rIns="90000" bIns="46800">
              <a:spAutoFit/>
            </a:bodyPr>
            <a:lstStyle/>
            <a:p>
              <a:pPr algn="ctr">
                <a:spcBef>
                  <a:spcPct val="20000"/>
                </a:spcBef>
                <a:buClr>
                  <a:schemeClr val="bg2"/>
                </a:buClr>
                <a:buSzPct val="75000"/>
                <a:buFont typeface="Wingdings" pitchFamily="2" charset="2"/>
                <a:buNone/>
              </a:pPr>
              <a:r>
                <a:rPr lang="en-US" sz="1600" b="1" dirty="0" smtClean="0"/>
                <a:t>Assuming mass balance</a:t>
              </a:r>
              <a:endParaRPr lang="en-US" sz="1600" b="1" dirty="0"/>
            </a:p>
          </p:txBody>
        </p:sp>
        <p:sp>
          <p:nvSpPr>
            <p:cNvPr id="71" name="Text Box 53"/>
            <p:cNvSpPr txBox="1">
              <a:spLocks noChangeArrowheads="1"/>
            </p:cNvSpPr>
            <p:nvPr/>
          </p:nvSpPr>
          <p:spPr bwMode="auto">
            <a:xfrm>
              <a:off x="3563888" y="1772816"/>
              <a:ext cx="2057400" cy="586957"/>
            </a:xfrm>
            <a:prstGeom prst="rect">
              <a:avLst/>
            </a:prstGeom>
            <a:noFill/>
            <a:ln w="9525">
              <a:noFill/>
              <a:miter lim="800000"/>
              <a:headEnd/>
              <a:tailEnd/>
            </a:ln>
            <a:effectLst/>
          </p:spPr>
          <p:txBody>
            <a:bodyPr lIns="90000" tIns="46800" rIns="90000" bIns="46800">
              <a:spAutoFit/>
            </a:bodyPr>
            <a:lstStyle/>
            <a:p>
              <a:pPr algn="ctr"/>
              <a:r>
                <a:rPr lang="en-US" sz="1600" b="1" dirty="0" smtClean="0"/>
                <a:t>Thermodynamic constraints</a:t>
              </a:r>
              <a:endParaRPr lang="en-US" sz="1600" b="1" dirty="0"/>
            </a:p>
          </p:txBody>
        </p:sp>
        <p:sp>
          <p:nvSpPr>
            <p:cNvPr id="72" name="Text Box 54"/>
            <p:cNvSpPr txBox="1">
              <a:spLocks noChangeArrowheads="1"/>
            </p:cNvSpPr>
            <p:nvPr/>
          </p:nvSpPr>
          <p:spPr bwMode="auto">
            <a:xfrm>
              <a:off x="6245225" y="1844824"/>
              <a:ext cx="2898775" cy="340735"/>
            </a:xfrm>
            <a:prstGeom prst="rect">
              <a:avLst/>
            </a:prstGeom>
            <a:noFill/>
            <a:ln w="9525">
              <a:noFill/>
              <a:miter lim="800000"/>
              <a:headEnd/>
              <a:tailEnd/>
            </a:ln>
            <a:effectLst/>
          </p:spPr>
          <p:txBody>
            <a:bodyPr lIns="90000" tIns="46800" rIns="90000" bIns="46800">
              <a:spAutoFit/>
            </a:bodyPr>
            <a:lstStyle/>
            <a:p>
              <a:pPr algn="l"/>
              <a:r>
                <a:rPr lang="en-US" sz="1600" b="1" dirty="0" smtClean="0"/>
                <a:t>Capacity constraints</a:t>
              </a:r>
              <a:endParaRPr lang="en-US" sz="1600" b="1" dirty="0"/>
            </a:p>
          </p:txBody>
        </p:sp>
        <p:sp>
          <p:nvSpPr>
            <p:cNvPr id="75" name="Line 96"/>
            <p:cNvSpPr>
              <a:spLocks noChangeShapeType="1"/>
            </p:cNvSpPr>
            <p:nvPr/>
          </p:nvSpPr>
          <p:spPr bwMode="auto">
            <a:xfrm rot="10809280" flipH="1">
              <a:off x="2908282" y="3141790"/>
              <a:ext cx="609600" cy="1588"/>
            </a:xfrm>
            <a:prstGeom prst="line">
              <a:avLst/>
            </a:prstGeom>
            <a:noFill/>
            <a:ln w="57150">
              <a:solidFill>
                <a:srgbClr val="FF0000"/>
              </a:solidFill>
              <a:round/>
              <a:headEnd/>
              <a:tailEnd type="triangle" w="med" len="med"/>
            </a:ln>
            <a:effectLst/>
          </p:spPr>
          <p:txBody>
            <a:bodyPr lIns="90000" tIns="46800" rIns="90000" bIns="46800" anchor="ctr"/>
            <a:lstStyle/>
            <a:p>
              <a:endParaRPr lang="he-IL"/>
            </a:p>
          </p:txBody>
        </p:sp>
        <p:sp>
          <p:nvSpPr>
            <p:cNvPr id="76" name="Line 98"/>
            <p:cNvSpPr>
              <a:spLocks noChangeShapeType="1"/>
            </p:cNvSpPr>
            <p:nvPr/>
          </p:nvSpPr>
          <p:spPr bwMode="auto">
            <a:xfrm rot="10809280" flipH="1">
              <a:off x="5724128" y="3141791"/>
              <a:ext cx="609600" cy="1588"/>
            </a:xfrm>
            <a:prstGeom prst="line">
              <a:avLst/>
            </a:prstGeom>
            <a:noFill/>
            <a:ln w="57150">
              <a:solidFill>
                <a:srgbClr val="FF0000"/>
              </a:solidFill>
              <a:round/>
              <a:headEnd/>
              <a:tailEnd type="triangle" w="med" len="med"/>
            </a:ln>
            <a:effectLst/>
          </p:spPr>
          <p:txBody>
            <a:bodyPr lIns="90000" tIns="46800" rIns="90000" bIns="46800" anchor="ctr"/>
            <a:lstStyle/>
            <a:p>
              <a:endParaRPr lang="he-IL"/>
            </a:p>
          </p:txBody>
        </p:sp>
      </p:grpSp>
      <p:sp>
        <p:nvSpPr>
          <p:cNvPr id="114" name="Rectangle 113"/>
          <p:cNvSpPr/>
          <p:nvPr/>
        </p:nvSpPr>
        <p:spPr>
          <a:xfrm>
            <a:off x="575048" y="3486944"/>
            <a:ext cx="7992888" cy="20882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50381458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477F174-42BA-BD4E-B205-0BD0A7736C6E}" type="slidenum">
              <a:rPr lang="ar-sa"/>
              <a:pPr/>
              <a:t>27</a:t>
            </a:fld>
            <a:endParaRPr lang="en-US"/>
          </a:p>
        </p:txBody>
      </p:sp>
      <p:sp>
        <p:nvSpPr>
          <p:cNvPr id="461826" name="Rectangle 2"/>
          <p:cNvSpPr>
            <a:spLocks noGrp="1" noChangeArrowheads="1"/>
          </p:cNvSpPr>
          <p:nvPr>
            <p:ph type="title"/>
          </p:nvPr>
        </p:nvSpPr>
        <p:spPr/>
        <p:txBody>
          <a:bodyPr/>
          <a:lstStyle/>
          <a:p>
            <a:r>
              <a:rPr lang="en-US" sz="3600"/>
              <a:t>Constraint-based modeling applications</a:t>
            </a:r>
          </a:p>
        </p:txBody>
      </p:sp>
      <p:sp>
        <p:nvSpPr>
          <p:cNvPr id="461827" name="Rectangle 3"/>
          <p:cNvSpPr>
            <a:spLocks noGrp="1" noChangeArrowheads="1"/>
          </p:cNvSpPr>
          <p:nvPr>
            <p:ph type="body" idx="1"/>
          </p:nvPr>
        </p:nvSpPr>
        <p:spPr>
          <a:xfrm>
            <a:off x="457200" y="1844675"/>
            <a:ext cx="8229600" cy="3886200"/>
          </a:xfrm>
        </p:spPr>
        <p:txBody>
          <a:bodyPr/>
          <a:lstStyle/>
          <a:p>
            <a:pPr>
              <a:lnSpc>
                <a:spcPct val="90000"/>
              </a:lnSpc>
            </a:pPr>
            <a:r>
              <a:rPr lang="en-US" sz="2000" dirty="0"/>
              <a:t>Phenotype predictions:</a:t>
            </a:r>
          </a:p>
          <a:p>
            <a:pPr lvl="1">
              <a:lnSpc>
                <a:spcPct val="90000"/>
              </a:lnSpc>
            </a:pPr>
            <a:r>
              <a:rPr lang="en-US" sz="1800" dirty="0"/>
              <a:t>Growth rates across media</a:t>
            </a:r>
          </a:p>
          <a:p>
            <a:pPr lvl="1">
              <a:lnSpc>
                <a:spcPct val="90000"/>
              </a:lnSpc>
            </a:pPr>
            <a:r>
              <a:rPr lang="en-US" sz="1800" dirty="0">
                <a:solidFill>
                  <a:srgbClr val="FF0000"/>
                </a:solidFill>
              </a:rPr>
              <a:t>Knockout lethality</a:t>
            </a:r>
          </a:p>
          <a:p>
            <a:pPr lvl="1">
              <a:lnSpc>
                <a:spcPct val="90000"/>
              </a:lnSpc>
            </a:pPr>
            <a:r>
              <a:rPr lang="en-US" sz="1800" dirty="0"/>
              <a:t>Nutrient uptake/secretion rates</a:t>
            </a:r>
          </a:p>
          <a:p>
            <a:pPr lvl="1">
              <a:lnSpc>
                <a:spcPct val="90000"/>
              </a:lnSpc>
            </a:pPr>
            <a:r>
              <a:rPr lang="en-US" sz="1800" dirty="0"/>
              <a:t>Intracellular fluxes</a:t>
            </a:r>
          </a:p>
          <a:p>
            <a:pPr lvl="1">
              <a:lnSpc>
                <a:spcPct val="90000"/>
              </a:lnSpc>
            </a:pPr>
            <a:r>
              <a:rPr lang="en-US" sz="1800" dirty="0"/>
              <a:t>Growth rate following adaptive evolution</a:t>
            </a:r>
          </a:p>
          <a:p>
            <a:pPr>
              <a:lnSpc>
                <a:spcPct val="90000"/>
              </a:lnSpc>
            </a:pPr>
            <a:r>
              <a:rPr lang="en-US" sz="2000" dirty="0"/>
              <a:t>Bioengineering:</a:t>
            </a:r>
          </a:p>
          <a:p>
            <a:pPr lvl="1">
              <a:lnSpc>
                <a:spcPct val="90000"/>
              </a:lnSpc>
            </a:pPr>
            <a:r>
              <a:rPr lang="en-US" sz="1800" dirty="0"/>
              <a:t>Strain design – overproduce desired compounds</a:t>
            </a:r>
          </a:p>
          <a:p>
            <a:pPr>
              <a:lnSpc>
                <a:spcPct val="90000"/>
              </a:lnSpc>
            </a:pPr>
            <a:r>
              <a:rPr lang="en-US" sz="2000" dirty="0"/>
              <a:t>Biomedical:</a:t>
            </a:r>
          </a:p>
          <a:p>
            <a:pPr lvl="1">
              <a:lnSpc>
                <a:spcPct val="90000"/>
              </a:lnSpc>
            </a:pPr>
            <a:r>
              <a:rPr lang="en-US" sz="1800" dirty="0"/>
              <a:t>Predict drug targets for metabolic disorders</a:t>
            </a:r>
          </a:p>
          <a:p>
            <a:pPr>
              <a:lnSpc>
                <a:spcPct val="90000"/>
              </a:lnSpc>
            </a:pPr>
            <a:r>
              <a:rPr lang="en-US" sz="2000" dirty="0"/>
              <a:t>Studying an array of questions regarding:</a:t>
            </a:r>
          </a:p>
          <a:p>
            <a:pPr lvl="1">
              <a:lnSpc>
                <a:spcPct val="90000"/>
              </a:lnSpc>
            </a:pPr>
            <a:r>
              <a:rPr lang="en-US" sz="1800" dirty="0"/>
              <a:t>Dispensability of metabolic genes</a:t>
            </a:r>
          </a:p>
          <a:p>
            <a:pPr lvl="1">
              <a:lnSpc>
                <a:spcPct val="90000"/>
              </a:lnSpc>
            </a:pPr>
            <a:r>
              <a:rPr lang="en-US" sz="1800" dirty="0"/>
              <a:t>Robustness and evolution of metabolic networks</a:t>
            </a:r>
          </a:p>
        </p:txBody>
      </p:sp>
    </p:spTree>
    <p:extLst>
      <p:ext uri="{BB962C8B-B14F-4D97-AF65-F5344CB8AC3E}">
        <p14:creationId xmlns:p14="http://schemas.microsoft.com/office/powerpoint/2010/main" val="200634281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57200" y="457200"/>
            <a:ext cx="8229600" cy="1371600"/>
          </a:xfrm>
        </p:spPr>
        <p:txBody>
          <a:bodyPr/>
          <a:lstStyle/>
          <a:p>
            <a:pPr rtl="0"/>
            <a:r>
              <a:rPr lang="en-US" sz="3600" dirty="0"/>
              <a:t>Gene</a:t>
            </a:r>
            <a:r>
              <a:rPr lang="en-US" sz="3600" dirty="0" smtClean="0"/>
              <a:t>-Reaction Mapping</a:t>
            </a:r>
            <a:endParaRPr lang="en-US" sz="3600" dirty="0"/>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988840"/>
            <a:ext cx="7165206" cy="417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235909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00808"/>
            <a:ext cx="5976664" cy="479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220072" y="5896357"/>
            <a:ext cx="3240360" cy="400110"/>
          </a:xfrm>
          <a:prstGeom prst="rect">
            <a:avLst/>
          </a:prstGeom>
          <a:solidFill>
            <a:schemeClr val="accent5"/>
          </a:solidFill>
        </p:spPr>
        <p:txBody>
          <a:bodyPr wrap="square" rtlCol="0">
            <a:spAutoFit/>
          </a:bodyPr>
          <a:lstStyle/>
          <a:p>
            <a:r>
              <a:rPr lang="en-US" sz="2000" i="1" dirty="0" smtClean="0"/>
              <a:t>= b1779 | b1416 &amp; b1417</a:t>
            </a:r>
            <a:endParaRPr lang="en-US" sz="2000" i="1" dirty="0"/>
          </a:p>
        </p:txBody>
      </p:sp>
      <p:sp>
        <p:nvSpPr>
          <p:cNvPr id="7" name="Rectangle 2"/>
          <p:cNvSpPr txBox="1">
            <a:spLocks noChangeArrowheads="1"/>
          </p:cNvSpPr>
          <p:nvPr/>
        </p:nvSpPr>
        <p:spPr bwMode="auto">
          <a:xfrm>
            <a:off x="609600" y="6096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44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charset="0"/>
                <a:ea typeface="ＭＳ Ｐゴシック" charset="0"/>
                <a:cs typeface="Arial" charset="0"/>
              </a:defRPr>
            </a:lvl2pPr>
            <a:lvl3pPr algn="l" rtl="0" fontAlgn="base">
              <a:spcBef>
                <a:spcPct val="0"/>
              </a:spcBef>
              <a:spcAft>
                <a:spcPct val="0"/>
              </a:spcAft>
              <a:defRPr sz="4400">
                <a:solidFill>
                  <a:schemeClr val="tx1"/>
                </a:solidFill>
                <a:latin typeface="Arial" charset="0"/>
                <a:ea typeface="ＭＳ Ｐゴシック" charset="0"/>
                <a:cs typeface="Arial" charset="0"/>
              </a:defRPr>
            </a:lvl3pPr>
            <a:lvl4pPr algn="l" rtl="0" fontAlgn="base">
              <a:spcBef>
                <a:spcPct val="0"/>
              </a:spcBef>
              <a:spcAft>
                <a:spcPct val="0"/>
              </a:spcAft>
              <a:defRPr sz="4400">
                <a:solidFill>
                  <a:schemeClr val="tx1"/>
                </a:solidFill>
                <a:latin typeface="Arial" charset="0"/>
                <a:ea typeface="ＭＳ Ｐゴシック" charset="0"/>
                <a:cs typeface="Arial" charset="0"/>
              </a:defRPr>
            </a:lvl4pPr>
            <a:lvl5pPr algn="l" rtl="0" fontAlgn="base">
              <a:spcBef>
                <a:spcPct val="0"/>
              </a:spcBef>
              <a:spcAft>
                <a:spcPct val="0"/>
              </a:spcAft>
              <a:defRPr sz="4400">
                <a:solidFill>
                  <a:schemeClr val="tx1"/>
                </a:solidFill>
                <a:latin typeface="Arial" charset="0"/>
                <a:ea typeface="ＭＳ Ｐゴシック" charset="0"/>
                <a:cs typeface="Arial" charset="0"/>
              </a:defRPr>
            </a:lvl5pPr>
            <a:lvl6pPr marL="457200" algn="l" rtl="0" fontAlgn="base">
              <a:spcBef>
                <a:spcPct val="0"/>
              </a:spcBef>
              <a:spcAft>
                <a:spcPct val="0"/>
              </a:spcAft>
              <a:defRPr sz="4400">
                <a:solidFill>
                  <a:schemeClr val="tx1"/>
                </a:solidFill>
                <a:latin typeface="Arial" charset="0"/>
                <a:ea typeface="ＭＳ Ｐゴシック" charset="0"/>
                <a:cs typeface="Arial" charset="0"/>
              </a:defRPr>
            </a:lvl6pPr>
            <a:lvl7pPr marL="914400" algn="l" rtl="0" fontAlgn="base">
              <a:spcBef>
                <a:spcPct val="0"/>
              </a:spcBef>
              <a:spcAft>
                <a:spcPct val="0"/>
              </a:spcAft>
              <a:defRPr sz="4400">
                <a:solidFill>
                  <a:schemeClr val="tx1"/>
                </a:solidFill>
                <a:latin typeface="Arial" charset="0"/>
                <a:ea typeface="ＭＳ Ｐゴシック" charset="0"/>
                <a:cs typeface="Arial" charset="0"/>
              </a:defRPr>
            </a:lvl7pPr>
            <a:lvl8pPr marL="1371600" algn="l" rtl="0" fontAlgn="base">
              <a:spcBef>
                <a:spcPct val="0"/>
              </a:spcBef>
              <a:spcAft>
                <a:spcPct val="0"/>
              </a:spcAft>
              <a:defRPr sz="4400">
                <a:solidFill>
                  <a:schemeClr val="tx1"/>
                </a:solidFill>
                <a:latin typeface="Arial" charset="0"/>
                <a:ea typeface="ＭＳ Ｐゴシック" charset="0"/>
                <a:cs typeface="Arial" charset="0"/>
              </a:defRPr>
            </a:lvl8pPr>
            <a:lvl9pPr marL="1828800" algn="l" rtl="0" fontAlgn="base">
              <a:spcBef>
                <a:spcPct val="0"/>
              </a:spcBef>
              <a:spcAft>
                <a:spcPct val="0"/>
              </a:spcAft>
              <a:defRPr sz="4400">
                <a:solidFill>
                  <a:schemeClr val="tx1"/>
                </a:solidFill>
                <a:latin typeface="Arial" charset="0"/>
                <a:ea typeface="ＭＳ Ｐゴシック" charset="0"/>
                <a:cs typeface="Arial" charset="0"/>
              </a:defRPr>
            </a:lvl9pPr>
          </a:lstStyle>
          <a:p>
            <a:r>
              <a:rPr lang="en-US" sz="3600" smtClean="0"/>
              <a:t>Gene-Reaction Mapping</a:t>
            </a:r>
            <a:endParaRPr lang="en-US" sz="3600" dirty="0"/>
          </a:p>
        </p:txBody>
      </p:sp>
    </p:spTree>
    <p:extLst>
      <p:ext uri="{BB962C8B-B14F-4D97-AF65-F5344CB8AC3E}">
        <p14:creationId xmlns:p14="http://schemas.microsoft.com/office/powerpoint/2010/main" val="362534277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Importance-of-glutathione-for-chemotherapy.jpg"/>
          <p:cNvPicPr>
            <a:picLocks noGrp="1" noChangeAspect="1"/>
          </p:cNvPicPr>
          <p:nvPr>
            <p:ph idx="1"/>
          </p:nvPr>
        </p:nvPicPr>
        <p:blipFill rotWithShape="1">
          <a:blip r:embed="rId2">
            <a:extLst>
              <a:ext uri="{28A0092B-C50C-407E-A947-70E740481C1C}">
                <a14:useLocalDpi xmlns:a14="http://schemas.microsoft.com/office/drawing/2010/main" val="0"/>
              </a:ext>
            </a:extLst>
          </a:blip>
          <a:srcRect l="404" r="505"/>
          <a:stretch/>
        </p:blipFill>
        <p:spPr>
          <a:xfrm>
            <a:off x="-2536256" y="-1"/>
            <a:ext cx="11680256" cy="6928143"/>
          </a:xfrm>
        </p:spPr>
      </p:pic>
      <p:sp>
        <p:nvSpPr>
          <p:cNvPr id="6" name="TextBox 5"/>
          <p:cNvSpPr txBox="1"/>
          <p:nvPr/>
        </p:nvSpPr>
        <p:spPr>
          <a:xfrm>
            <a:off x="4896760" y="2132856"/>
            <a:ext cx="3155396" cy="2708434"/>
          </a:xfrm>
          <a:prstGeom prst="rect">
            <a:avLst/>
          </a:prstGeom>
          <a:ln w="38100" cmpd="sng">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2500" dirty="0" smtClean="0"/>
          </a:p>
          <a:p>
            <a:pPr algn="ctr"/>
            <a:endParaRPr lang="en-US" sz="2500" dirty="0" smtClean="0"/>
          </a:p>
          <a:p>
            <a:pPr algn="ctr"/>
            <a:r>
              <a:rPr lang="en-US" sz="4500" b="1" dirty="0" smtClean="0"/>
              <a:t>Side effect</a:t>
            </a:r>
          </a:p>
          <a:p>
            <a:pPr algn="ctr"/>
            <a:r>
              <a:rPr lang="en-US" sz="2500" dirty="0" smtClean="0"/>
              <a:t>killing healthy cells</a:t>
            </a:r>
          </a:p>
          <a:p>
            <a:pPr algn="ctr"/>
            <a:endParaRPr lang="en-US" sz="2500" dirty="0" smtClean="0"/>
          </a:p>
          <a:p>
            <a:pPr algn="ctr"/>
            <a:endParaRPr lang="en-US" sz="2500" dirty="0"/>
          </a:p>
        </p:txBody>
      </p:sp>
    </p:spTree>
    <p:extLst>
      <p:ext uri="{BB962C8B-B14F-4D97-AF65-F5344CB8AC3E}">
        <p14:creationId xmlns:p14="http://schemas.microsoft.com/office/powerpoint/2010/main" val="3474490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717032"/>
            <a:ext cx="2987675" cy="239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8" name="Rectangle 2"/>
          <p:cNvSpPr>
            <a:spLocks noGrp="1" noChangeArrowheads="1"/>
          </p:cNvSpPr>
          <p:nvPr>
            <p:ph type="title"/>
          </p:nvPr>
        </p:nvSpPr>
        <p:spPr>
          <a:xfrm>
            <a:off x="395288" y="609600"/>
            <a:ext cx="8280400" cy="1143000"/>
          </a:xfrm>
        </p:spPr>
        <p:txBody>
          <a:bodyPr/>
          <a:lstStyle/>
          <a:p>
            <a:pPr rtl="0"/>
            <a:r>
              <a:rPr lang="en-US" sz="4000" dirty="0"/>
              <a:t>Predicting Knockout </a:t>
            </a:r>
            <a:r>
              <a:rPr lang="en-US" sz="4000" dirty="0" smtClean="0"/>
              <a:t>Lethality</a:t>
            </a:r>
            <a:endParaRPr lang="en-US" sz="4000" dirty="0"/>
          </a:p>
        </p:txBody>
      </p:sp>
      <p:sp>
        <p:nvSpPr>
          <p:cNvPr id="19459" name="Rectangle 3"/>
          <p:cNvSpPr>
            <a:spLocks noGrp="1" noChangeArrowheads="1"/>
          </p:cNvSpPr>
          <p:nvPr>
            <p:ph type="body" idx="1"/>
          </p:nvPr>
        </p:nvSpPr>
        <p:spPr>
          <a:xfrm>
            <a:off x="685800" y="1773238"/>
            <a:ext cx="7772400" cy="4114800"/>
          </a:xfrm>
        </p:spPr>
        <p:txBody>
          <a:bodyPr/>
          <a:lstStyle/>
          <a:p>
            <a:r>
              <a:rPr lang="en-US" sz="2000"/>
              <a:t>A gene knockout is simulated by setting the flux through the corresponding reaction to zero</a:t>
            </a:r>
          </a:p>
          <a:p>
            <a:r>
              <a:rPr lang="en-US" sz="2000"/>
              <a:t>The corresponding reactions are identified by evaluating the Boolean gene-to-reaction mapping in the model</a:t>
            </a:r>
          </a:p>
          <a:p>
            <a:endParaRPr lang="en-US" sz="2000"/>
          </a:p>
          <a:p>
            <a:endParaRPr lang="en-US" sz="2000"/>
          </a:p>
        </p:txBody>
      </p:sp>
      <p:pic>
        <p:nvPicPr>
          <p:cNvPr id="1946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3644900"/>
            <a:ext cx="2987675" cy="239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462" name="Group 8"/>
          <p:cNvGrpSpPr>
            <a:grpSpLocks/>
          </p:cNvGrpSpPr>
          <p:nvPr/>
        </p:nvGrpSpPr>
        <p:grpSpPr bwMode="auto">
          <a:xfrm>
            <a:off x="3635896" y="4365104"/>
            <a:ext cx="360362" cy="319564"/>
            <a:chOff x="204" y="4001"/>
            <a:chExt cx="227" cy="183"/>
          </a:xfrm>
        </p:grpSpPr>
        <p:sp>
          <p:nvSpPr>
            <p:cNvPr id="19472" name="Line 6"/>
            <p:cNvSpPr>
              <a:spLocks noChangeShapeType="1"/>
            </p:cNvSpPr>
            <p:nvPr/>
          </p:nvSpPr>
          <p:spPr bwMode="auto">
            <a:xfrm>
              <a:off x="204" y="4020"/>
              <a:ext cx="227" cy="136"/>
            </a:xfrm>
            <a:prstGeom prst="line">
              <a:avLst/>
            </a:prstGeom>
            <a:noFill/>
            <a:ln w="762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473" name="Line 7"/>
            <p:cNvSpPr>
              <a:spLocks noChangeShapeType="1"/>
            </p:cNvSpPr>
            <p:nvPr/>
          </p:nvSpPr>
          <p:spPr bwMode="auto">
            <a:xfrm flipV="1">
              <a:off x="249" y="4001"/>
              <a:ext cx="155" cy="183"/>
            </a:xfrm>
            <a:prstGeom prst="line">
              <a:avLst/>
            </a:prstGeom>
            <a:noFill/>
            <a:ln w="762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19463" name="Group 9"/>
          <p:cNvGrpSpPr>
            <a:grpSpLocks/>
          </p:cNvGrpSpPr>
          <p:nvPr/>
        </p:nvGrpSpPr>
        <p:grpSpPr bwMode="auto">
          <a:xfrm>
            <a:off x="6588224" y="5733256"/>
            <a:ext cx="360363" cy="290513"/>
            <a:chOff x="204" y="4001"/>
            <a:chExt cx="227" cy="183"/>
          </a:xfrm>
        </p:grpSpPr>
        <p:sp>
          <p:nvSpPr>
            <p:cNvPr id="19470" name="Line 10"/>
            <p:cNvSpPr>
              <a:spLocks noChangeShapeType="1"/>
            </p:cNvSpPr>
            <p:nvPr/>
          </p:nvSpPr>
          <p:spPr bwMode="auto">
            <a:xfrm>
              <a:off x="204" y="4020"/>
              <a:ext cx="227" cy="136"/>
            </a:xfrm>
            <a:prstGeom prst="line">
              <a:avLst/>
            </a:prstGeom>
            <a:noFill/>
            <a:ln w="762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471" name="Line 11"/>
            <p:cNvSpPr>
              <a:spLocks noChangeShapeType="1"/>
            </p:cNvSpPr>
            <p:nvPr/>
          </p:nvSpPr>
          <p:spPr bwMode="auto">
            <a:xfrm flipV="1">
              <a:off x="249" y="4001"/>
              <a:ext cx="155" cy="183"/>
            </a:xfrm>
            <a:prstGeom prst="line">
              <a:avLst/>
            </a:prstGeom>
            <a:noFill/>
            <a:ln w="762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19464" name="Group 12"/>
          <p:cNvGrpSpPr>
            <a:grpSpLocks/>
          </p:cNvGrpSpPr>
          <p:nvPr/>
        </p:nvGrpSpPr>
        <p:grpSpPr bwMode="auto">
          <a:xfrm>
            <a:off x="7308850" y="4221163"/>
            <a:ext cx="360363" cy="290512"/>
            <a:chOff x="204" y="4001"/>
            <a:chExt cx="227" cy="183"/>
          </a:xfrm>
        </p:grpSpPr>
        <p:sp>
          <p:nvSpPr>
            <p:cNvPr id="19468" name="Line 13"/>
            <p:cNvSpPr>
              <a:spLocks noChangeShapeType="1"/>
            </p:cNvSpPr>
            <p:nvPr/>
          </p:nvSpPr>
          <p:spPr bwMode="auto">
            <a:xfrm>
              <a:off x="204" y="4020"/>
              <a:ext cx="227" cy="136"/>
            </a:xfrm>
            <a:prstGeom prst="line">
              <a:avLst/>
            </a:prstGeom>
            <a:noFill/>
            <a:ln w="762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469" name="Line 14"/>
            <p:cNvSpPr>
              <a:spLocks noChangeShapeType="1"/>
            </p:cNvSpPr>
            <p:nvPr/>
          </p:nvSpPr>
          <p:spPr bwMode="auto">
            <a:xfrm flipV="1">
              <a:off x="249" y="4001"/>
              <a:ext cx="155" cy="183"/>
            </a:xfrm>
            <a:prstGeom prst="line">
              <a:avLst/>
            </a:prstGeom>
            <a:noFill/>
            <a:ln w="762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19465" name="Group 17"/>
          <p:cNvGrpSpPr>
            <a:grpSpLocks/>
          </p:cNvGrpSpPr>
          <p:nvPr/>
        </p:nvGrpSpPr>
        <p:grpSpPr bwMode="auto">
          <a:xfrm>
            <a:off x="3203848" y="5661248"/>
            <a:ext cx="201612" cy="354013"/>
            <a:chOff x="2756" y="3914"/>
            <a:chExt cx="127" cy="223"/>
          </a:xfrm>
        </p:grpSpPr>
        <p:sp>
          <p:nvSpPr>
            <p:cNvPr id="19466" name="Line 15"/>
            <p:cNvSpPr>
              <a:spLocks noChangeShapeType="1"/>
            </p:cNvSpPr>
            <p:nvPr/>
          </p:nvSpPr>
          <p:spPr bwMode="auto">
            <a:xfrm>
              <a:off x="2756" y="4059"/>
              <a:ext cx="79" cy="66"/>
            </a:xfrm>
            <a:prstGeom prst="line">
              <a:avLst/>
            </a:prstGeom>
            <a:noFill/>
            <a:ln w="762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467" name="Line 16"/>
            <p:cNvSpPr>
              <a:spLocks noChangeShapeType="1"/>
            </p:cNvSpPr>
            <p:nvPr/>
          </p:nvSpPr>
          <p:spPr bwMode="auto">
            <a:xfrm flipV="1">
              <a:off x="2826" y="3914"/>
              <a:ext cx="57" cy="223"/>
            </a:xfrm>
            <a:prstGeom prst="line">
              <a:avLst/>
            </a:prstGeom>
            <a:noFill/>
            <a:ln w="762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20" name="Group 8"/>
          <p:cNvGrpSpPr>
            <a:grpSpLocks/>
          </p:cNvGrpSpPr>
          <p:nvPr/>
        </p:nvGrpSpPr>
        <p:grpSpPr bwMode="auto">
          <a:xfrm>
            <a:off x="6228184" y="4221088"/>
            <a:ext cx="360362" cy="319564"/>
            <a:chOff x="204" y="4001"/>
            <a:chExt cx="227" cy="183"/>
          </a:xfrm>
        </p:grpSpPr>
        <p:sp>
          <p:nvSpPr>
            <p:cNvPr id="21" name="Line 6"/>
            <p:cNvSpPr>
              <a:spLocks noChangeShapeType="1"/>
            </p:cNvSpPr>
            <p:nvPr/>
          </p:nvSpPr>
          <p:spPr bwMode="auto">
            <a:xfrm>
              <a:off x="204" y="4020"/>
              <a:ext cx="227" cy="136"/>
            </a:xfrm>
            <a:prstGeom prst="line">
              <a:avLst/>
            </a:prstGeom>
            <a:noFill/>
            <a:ln w="762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2" name="Line 7"/>
            <p:cNvSpPr>
              <a:spLocks noChangeShapeType="1"/>
            </p:cNvSpPr>
            <p:nvPr/>
          </p:nvSpPr>
          <p:spPr bwMode="auto">
            <a:xfrm flipV="1">
              <a:off x="249" y="4001"/>
              <a:ext cx="155" cy="183"/>
            </a:xfrm>
            <a:prstGeom prst="line">
              <a:avLst/>
            </a:prstGeom>
            <a:noFill/>
            <a:ln w="762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42513741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Biomass flux prediction after KO</a:t>
            </a:r>
            <a:endParaRPr lang="en-US" dirty="0"/>
          </a:p>
        </p:txBody>
      </p:sp>
      <p:cxnSp>
        <p:nvCxnSpPr>
          <p:cNvPr id="6" name="Straight Arrow Connector 5"/>
          <p:cNvCxnSpPr/>
          <p:nvPr/>
        </p:nvCxnSpPr>
        <p:spPr bwMode="auto">
          <a:xfrm>
            <a:off x="1331640" y="6093296"/>
            <a:ext cx="6624736"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 name="Straight Arrow Connector 6"/>
          <p:cNvCxnSpPr/>
          <p:nvPr/>
        </p:nvCxnSpPr>
        <p:spPr bwMode="auto">
          <a:xfrm flipH="1" flipV="1">
            <a:off x="1331640" y="2204864"/>
            <a:ext cx="8384" cy="389681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 name="TextBox 8"/>
          <p:cNvSpPr txBox="1"/>
          <p:nvPr/>
        </p:nvSpPr>
        <p:spPr>
          <a:xfrm rot="16200000">
            <a:off x="-57706" y="3378187"/>
            <a:ext cx="2232248" cy="461665"/>
          </a:xfrm>
          <a:prstGeom prst="rect">
            <a:avLst/>
          </a:prstGeom>
          <a:noFill/>
        </p:spPr>
        <p:txBody>
          <a:bodyPr wrap="square" rtlCol="0">
            <a:spAutoFit/>
          </a:bodyPr>
          <a:lstStyle/>
          <a:p>
            <a:r>
              <a:rPr lang="en-US" dirty="0" smtClean="0"/>
              <a:t>growth rate</a:t>
            </a:r>
            <a:endParaRPr lang="en-US" dirty="0"/>
          </a:p>
        </p:txBody>
      </p:sp>
      <p:sp>
        <p:nvSpPr>
          <p:cNvPr id="10" name="TextBox 9"/>
          <p:cNvSpPr txBox="1"/>
          <p:nvPr/>
        </p:nvSpPr>
        <p:spPr>
          <a:xfrm>
            <a:off x="5508104" y="6093296"/>
            <a:ext cx="2232248" cy="461665"/>
          </a:xfrm>
          <a:prstGeom prst="rect">
            <a:avLst/>
          </a:prstGeom>
          <a:noFill/>
        </p:spPr>
        <p:txBody>
          <a:bodyPr wrap="square" rtlCol="0">
            <a:spAutoFit/>
          </a:bodyPr>
          <a:lstStyle/>
          <a:p>
            <a:r>
              <a:rPr lang="en-US" dirty="0" smtClean="0"/>
              <a:t>time</a:t>
            </a:r>
            <a:endParaRPr lang="en-US" dirty="0"/>
          </a:p>
        </p:txBody>
      </p:sp>
      <p:cxnSp>
        <p:nvCxnSpPr>
          <p:cNvPr id="12" name="Straight Connector 11"/>
          <p:cNvCxnSpPr/>
          <p:nvPr/>
        </p:nvCxnSpPr>
        <p:spPr bwMode="auto">
          <a:xfrm>
            <a:off x="1331640" y="2852936"/>
            <a:ext cx="864096" cy="0"/>
          </a:xfrm>
          <a:prstGeom prst="line">
            <a:avLst/>
          </a:prstGeom>
          <a:solidFill>
            <a:schemeClr val="accent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p:nvPr/>
        </p:nvCxnSpPr>
        <p:spPr bwMode="auto">
          <a:xfrm>
            <a:off x="2176648" y="2833851"/>
            <a:ext cx="0" cy="2808312"/>
          </a:xfrm>
          <a:prstGeom prst="line">
            <a:avLst/>
          </a:prstGeom>
          <a:solidFill>
            <a:schemeClr val="accent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 name="Freeform 18"/>
          <p:cNvSpPr/>
          <p:nvPr/>
        </p:nvSpPr>
        <p:spPr>
          <a:xfrm>
            <a:off x="2204967" y="4710189"/>
            <a:ext cx="1552298" cy="899699"/>
          </a:xfrm>
          <a:custGeom>
            <a:avLst/>
            <a:gdLst>
              <a:gd name="connsiteX0" fmla="*/ 0 w 1552298"/>
              <a:gd name="connsiteY0" fmla="*/ 899699 h 899699"/>
              <a:gd name="connsiteX1" fmla="*/ 1552298 w 1552298"/>
              <a:gd name="connsiteY1" fmla="*/ 0 h 899699"/>
              <a:gd name="connsiteX2" fmla="*/ 1552298 w 1552298"/>
              <a:gd name="connsiteY2" fmla="*/ 0 h 899699"/>
            </a:gdLst>
            <a:ahLst/>
            <a:cxnLst>
              <a:cxn ang="0">
                <a:pos x="connsiteX0" y="connsiteY0"/>
              </a:cxn>
              <a:cxn ang="0">
                <a:pos x="connsiteX1" y="connsiteY1"/>
              </a:cxn>
              <a:cxn ang="0">
                <a:pos x="connsiteX2" y="connsiteY2"/>
              </a:cxn>
            </a:cxnLst>
            <a:rect l="l" t="t" r="r" b="b"/>
            <a:pathLst>
              <a:path w="1552298" h="899699">
                <a:moveTo>
                  <a:pt x="0" y="899699"/>
                </a:moveTo>
                <a:lnTo>
                  <a:pt x="1552298" y="0"/>
                </a:lnTo>
                <a:lnTo>
                  <a:pt x="1552298" y="0"/>
                </a:lnTo>
              </a:path>
            </a:pathLst>
          </a:custGeom>
        </p:spPr>
        <p:txBody>
          <a:bodyPr vert="horz" wrap="squar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p:txBody>
      </p:sp>
      <p:sp>
        <p:nvSpPr>
          <p:cNvPr id="25" name="Freeform 24"/>
          <p:cNvSpPr/>
          <p:nvPr/>
        </p:nvSpPr>
        <p:spPr>
          <a:xfrm>
            <a:off x="2187328" y="4039825"/>
            <a:ext cx="5433039" cy="1608056"/>
          </a:xfrm>
          <a:custGeom>
            <a:avLst/>
            <a:gdLst>
              <a:gd name="connsiteX0" fmla="*/ 0 w 5433039"/>
              <a:gd name="connsiteY0" fmla="*/ 1605345 h 1608056"/>
              <a:gd name="connsiteX1" fmla="*/ 1869812 w 5433039"/>
              <a:gd name="connsiteY1" fmla="*/ 1411293 h 1608056"/>
              <a:gd name="connsiteX2" fmla="*/ 3792544 w 5433039"/>
              <a:gd name="connsiteY2" fmla="*/ 352823 h 1608056"/>
              <a:gd name="connsiteX3" fmla="*/ 5433039 w 5433039"/>
              <a:gd name="connsiteY3" fmla="*/ 0 h 1608056"/>
            </a:gdLst>
            <a:ahLst/>
            <a:cxnLst>
              <a:cxn ang="0">
                <a:pos x="connsiteX0" y="connsiteY0"/>
              </a:cxn>
              <a:cxn ang="0">
                <a:pos x="connsiteX1" y="connsiteY1"/>
              </a:cxn>
              <a:cxn ang="0">
                <a:pos x="connsiteX2" y="connsiteY2"/>
              </a:cxn>
              <a:cxn ang="0">
                <a:pos x="connsiteX3" y="connsiteY3"/>
              </a:cxn>
            </a:cxnLst>
            <a:rect l="l" t="t" r="r" b="b"/>
            <a:pathLst>
              <a:path w="5433039" h="1608056">
                <a:moveTo>
                  <a:pt x="0" y="1605345"/>
                </a:moveTo>
                <a:cubicBezTo>
                  <a:pt x="618860" y="1612696"/>
                  <a:pt x="1237721" y="1620047"/>
                  <a:pt x="1869812" y="1411293"/>
                </a:cubicBezTo>
                <a:cubicBezTo>
                  <a:pt x="2501903" y="1202539"/>
                  <a:pt x="3198673" y="588038"/>
                  <a:pt x="3792544" y="352823"/>
                </a:cubicBezTo>
                <a:cubicBezTo>
                  <a:pt x="4386415" y="117608"/>
                  <a:pt x="5433039" y="0"/>
                  <a:pt x="5433039" y="0"/>
                </a:cubicBezTo>
              </a:path>
            </a:pathLst>
          </a:custGeom>
          <a:ln>
            <a:solidFill>
              <a:srgbClr val="FF0000"/>
            </a:solidFill>
          </a:ln>
        </p:spPr>
        <p:txBody>
          <a:bodyPr vert="horz" wrap="squar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p:txBody>
      </p:sp>
      <p:cxnSp>
        <p:nvCxnSpPr>
          <p:cNvPr id="26" name="Straight Connector 25"/>
          <p:cNvCxnSpPr/>
          <p:nvPr/>
        </p:nvCxnSpPr>
        <p:spPr bwMode="auto">
          <a:xfrm>
            <a:off x="1331640" y="3987423"/>
            <a:ext cx="6408712" cy="0"/>
          </a:xfrm>
          <a:prstGeom prst="line">
            <a:avLst/>
          </a:prstGeom>
          <a:solidFill>
            <a:schemeClr val="accent1"/>
          </a:solidFill>
          <a:ln w="9525" cap="flat" cmpd="sng" algn="ctr">
            <a:solidFill>
              <a:schemeClr val="tx1"/>
            </a:solidFill>
            <a:prstDash val="sysDash"/>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 name="TextBox 27"/>
          <p:cNvSpPr txBox="1"/>
          <p:nvPr/>
        </p:nvSpPr>
        <p:spPr>
          <a:xfrm>
            <a:off x="6228184" y="3068960"/>
            <a:ext cx="2304256" cy="830997"/>
          </a:xfrm>
          <a:prstGeom prst="rect">
            <a:avLst/>
          </a:prstGeom>
          <a:noFill/>
        </p:spPr>
        <p:txBody>
          <a:bodyPr wrap="square" rtlCol="0">
            <a:spAutoFit/>
          </a:bodyPr>
          <a:lstStyle/>
          <a:p>
            <a:r>
              <a:rPr lang="en-US" dirty="0" smtClean="0"/>
              <a:t>optimal growth rate after KO</a:t>
            </a:r>
            <a:endParaRPr lang="en-US" dirty="0"/>
          </a:p>
        </p:txBody>
      </p:sp>
      <p:sp>
        <p:nvSpPr>
          <p:cNvPr id="29" name="TextBox 28"/>
          <p:cNvSpPr txBox="1"/>
          <p:nvPr/>
        </p:nvSpPr>
        <p:spPr>
          <a:xfrm>
            <a:off x="1403648" y="1916832"/>
            <a:ext cx="1872208" cy="830997"/>
          </a:xfrm>
          <a:prstGeom prst="rect">
            <a:avLst/>
          </a:prstGeom>
          <a:noFill/>
        </p:spPr>
        <p:txBody>
          <a:bodyPr wrap="square" rtlCol="0">
            <a:spAutoFit/>
          </a:bodyPr>
          <a:lstStyle/>
          <a:p>
            <a:r>
              <a:rPr lang="en-US" dirty="0" smtClean="0"/>
              <a:t>WT growth rate</a:t>
            </a:r>
            <a:endParaRPr lang="en-US" dirty="0"/>
          </a:p>
        </p:txBody>
      </p:sp>
      <p:cxnSp>
        <p:nvCxnSpPr>
          <p:cNvPr id="31" name="Straight Arrow Connector 30"/>
          <p:cNvCxnSpPr/>
          <p:nvPr/>
        </p:nvCxnSpPr>
        <p:spPr bwMode="auto">
          <a:xfrm flipV="1">
            <a:off x="2195736" y="5805264"/>
            <a:ext cx="0" cy="47667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3" name="TextBox 32"/>
          <p:cNvSpPr txBox="1"/>
          <p:nvPr/>
        </p:nvSpPr>
        <p:spPr>
          <a:xfrm>
            <a:off x="1926792" y="6166748"/>
            <a:ext cx="1944216" cy="461665"/>
          </a:xfrm>
          <a:prstGeom prst="rect">
            <a:avLst/>
          </a:prstGeom>
          <a:noFill/>
        </p:spPr>
        <p:txBody>
          <a:bodyPr wrap="square" rtlCol="0">
            <a:spAutoFit/>
          </a:bodyPr>
          <a:lstStyle/>
          <a:p>
            <a:r>
              <a:rPr lang="en-US" dirty="0" smtClean="0"/>
              <a:t>gene KO</a:t>
            </a:r>
            <a:endParaRPr lang="en-US" dirty="0"/>
          </a:p>
        </p:txBody>
      </p:sp>
      <p:sp>
        <p:nvSpPr>
          <p:cNvPr id="34" name="TextBox 33"/>
          <p:cNvSpPr txBox="1"/>
          <p:nvPr/>
        </p:nvSpPr>
        <p:spPr>
          <a:xfrm>
            <a:off x="4645456" y="4955921"/>
            <a:ext cx="2952328" cy="830997"/>
          </a:xfrm>
          <a:prstGeom prst="rect">
            <a:avLst/>
          </a:prstGeom>
          <a:noFill/>
        </p:spPr>
        <p:txBody>
          <a:bodyPr wrap="square" rtlCol="0">
            <a:spAutoFit/>
          </a:bodyPr>
          <a:lstStyle/>
          <a:p>
            <a:r>
              <a:rPr lang="en-US" dirty="0" smtClean="0"/>
              <a:t>adaptive evolution</a:t>
            </a:r>
          </a:p>
          <a:p>
            <a:r>
              <a:rPr lang="en-US" dirty="0" smtClean="0"/>
              <a:t>&gt;50 generations</a:t>
            </a:r>
            <a:endParaRPr lang="en-US" dirty="0"/>
          </a:p>
        </p:txBody>
      </p:sp>
    </p:spTree>
    <p:extLst>
      <p:ext uri="{BB962C8B-B14F-4D97-AF65-F5344CB8AC3E}">
        <p14:creationId xmlns:p14="http://schemas.microsoft.com/office/powerpoint/2010/main" val="3674553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ctrTitle"/>
          </p:nvPr>
        </p:nvSpPr>
        <p:spPr>
          <a:xfrm>
            <a:off x="685800" y="2286000"/>
            <a:ext cx="7772400" cy="1143000"/>
          </a:xfrm>
        </p:spPr>
        <p:txBody>
          <a:bodyPr/>
          <a:lstStyle/>
          <a:p>
            <a:pPr rtl="0"/>
            <a:r>
              <a:rPr lang="en-US"/>
              <a:t>3. Kinetic modeling</a:t>
            </a:r>
          </a:p>
        </p:txBody>
      </p:sp>
      <p:sp>
        <p:nvSpPr>
          <p:cNvPr id="40963" name="Rectangle 3"/>
          <p:cNvSpPr>
            <a:spLocks noGrp="1" noChangeArrowheads="1"/>
          </p:cNvSpPr>
          <p:nvPr>
            <p:ph type="subTitle" idx="1"/>
          </p:nvPr>
        </p:nvSpPr>
        <p:spPr/>
        <p:txBody>
          <a:bodyPr/>
          <a:lstStyle/>
          <a:p>
            <a:r>
              <a:rPr lang="en-US" dirty="0" smtClean="0"/>
              <a:t>Metabolic Network Modeling </a:t>
            </a:r>
            <a:r>
              <a:rPr lang="en-US" dirty="0"/>
              <a:t>T</a:t>
            </a:r>
            <a:r>
              <a:rPr lang="en-US" dirty="0" smtClean="0"/>
              <a:t>ools</a:t>
            </a:r>
            <a:endParaRPr lang="en-US" dirty="0"/>
          </a:p>
        </p:txBody>
      </p:sp>
    </p:spTree>
    <p:extLst>
      <p:ext uri="{BB962C8B-B14F-4D97-AF65-F5344CB8AC3E}">
        <p14:creationId xmlns:p14="http://schemas.microsoft.com/office/powerpoint/2010/main" val="242578818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656"/>
            <a:ext cx="7667182" cy="744979"/>
          </a:xfrm>
        </p:spPr>
        <p:txBody>
          <a:bodyPr>
            <a:normAutofit/>
          </a:bodyPr>
          <a:lstStyle/>
          <a:p>
            <a:r>
              <a:rPr lang="en-US" sz="3200" dirty="0" smtClean="0"/>
              <a:t>COBRA toolbox</a:t>
            </a:r>
            <a:endParaRPr lang="en-US" sz="3200" dirty="0"/>
          </a:p>
        </p:txBody>
      </p:sp>
      <p:sp>
        <p:nvSpPr>
          <p:cNvPr id="5" name="Content Placeholder 4"/>
          <p:cNvSpPr>
            <a:spLocks noGrp="1"/>
          </p:cNvSpPr>
          <p:nvPr>
            <p:ph idx="1"/>
          </p:nvPr>
        </p:nvSpPr>
        <p:spPr>
          <a:xfrm>
            <a:off x="457200" y="1019620"/>
            <a:ext cx="8229600" cy="5336734"/>
          </a:xfrm>
        </p:spPr>
        <p:txBody>
          <a:bodyPr>
            <a:normAutofit/>
          </a:bodyPr>
          <a:lstStyle/>
          <a:p>
            <a:pPr marL="0" indent="0">
              <a:buNone/>
            </a:pPr>
            <a:r>
              <a:rPr lang="en-US" sz="2000" b="1" dirty="0" smtClean="0"/>
              <a:t>The Constraint-Based </a:t>
            </a:r>
            <a:r>
              <a:rPr lang="en-US" sz="2000" b="1" dirty="0"/>
              <a:t>R</a:t>
            </a:r>
            <a:r>
              <a:rPr lang="en-US" sz="2000" b="1" dirty="0" smtClean="0"/>
              <a:t>econstruction </a:t>
            </a:r>
            <a:r>
              <a:rPr lang="en-US" sz="2000" b="1" dirty="0"/>
              <a:t>and A</a:t>
            </a:r>
            <a:r>
              <a:rPr lang="en-US" sz="2000" b="1" dirty="0" smtClean="0"/>
              <a:t>nalysis (COBRA)</a:t>
            </a:r>
          </a:p>
          <a:p>
            <a:r>
              <a:rPr lang="en-US" sz="2000" dirty="0" smtClean="0"/>
              <a:t>Based on MATLAB environment</a:t>
            </a:r>
          </a:p>
          <a:p>
            <a:r>
              <a:rPr lang="en-US" sz="2000" dirty="0" smtClean="0"/>
              <a:t>Readable </a:t>
            </a:r>
            <a:r>
              <a:rPr lang="en-US" sz="2000" dirty="0"/>
              <a:t>language format: Systems Biology Markup Language (SBML)  </a:t>
            </a:r>
          </a:p>
          <a:p>
            <a:endParaRPr lang="en-US" sz="2000" dirty="0"/>
          </a:p>
        </p:txBody>
      </p:sp>
      <p:cxnSp>
        <p:nvCxnSpPr>
          <p:cNvPr id="7" name="Straight Connector 6"/>
          <p:cNvCxnSpPr/>
          <p:nvPr/>
        </p:nvCxnSpPr>
        <p:spPr>
          <a:xfrm>
            <a:off x="457200" y="972031"/>
            <a:ext cx="7667182" cy="0"/>
          </a:xfrm>
          <a:prstGeom prst="line">
            <a:avLst/>
          </a:prstGeom>
        </p:spPr>
        <p:style>
          <a:lnRef idx="2">
            <a:schemeClr val="accent2"/>
          </a:lnRef>
          <a:fillRef idx="0">
            <a:schemeClr val="accent2"/>
          </a:fillRef>
          <a:effectRef idx="1">
            <a:schemeClr val="accent2"/>
          </a:effectRef>
          <a:fontRef idx="minor">
            <a:schemeClr val="tx1"/>
          </a:fontRef>
        </p:style>
      </p:cxnSp>
      <p:pic>
        <p:nvPicPr>
          <p:cNvPr id="3" name="Picture 2"/>
          <p:cNvPicPr>
            <a:picLocks noChangeAspect="1"/>
          </p:cNvPicPr>
          <p:nvPr/>
        </p:nvPicPr>
        <p:blipFill>
          <a:blip r:embed="rId2"/>
          <a:stretch>
            <a:fillRect/>
          </a:stretch>
        </p:blipFill>
        <p:spPr>
          <a:xfrm>
            <a:off x="457200" y="3485819"/>
            <a:ext cx="8115300" cy="2077207"/>
          </a:xfrm>
          <a:prstGeom prst="rect">
            <a:avLst/>
          </a:prstGeom>
          <a:ln>
            <a:solidFill>
              <a:schemeClr val="tx1"/>
            </a:solidFill>
          </a:ln>
        </p:spPr>
      </p:pic>
      <p:sp>
        <p:nvSpPr>
          <p:cNvPr id="4" name="TextBox 3"/>
          <p:cNvSpPr txBox="1"/>
          <p:nvPr/>
        </p:nvSpPr>
        <p:spPr>
          <a:xfrm>
            <a:off x="457200" y="5710021"/>
            <a:ext cx="8115300" cy="400110"/>
          </a:xfrm>
          <a:prstGeom prst="rect">
            <a:avLst/>
          </a:prstGeom>
          <a:noFill/>
        </p:spPr>
        <p:txBody>
          <a:bodyPr wrap="square" rtlCol="0">
            <a:spAutoFit/>
          </a:bodyPr>
          <a:lstStyle/>
          <a:p>
            <a:r>
              <a:rPr lang="en-US" sz="2000" dirty="0" smtClean="0"/>
              <a:t>Overview of Constraint-based reconstruction and analysis (COBRA)</a:t>
            </a:r>
          </a:p>
        </p:txBody>
      </p:sp>
      <p:sp>
        <p:nvSpPr>
          <p:cNvPr id="11" name="TextBox 10"/>
          <p:cNvSpPr txBox="1"/>
          <p:nvPr/>
        </p:nvSpPr>
        <p:spPr>
          <a:xfrm>
            <a:off x="5291432" y="6385755"/>
            <a:ext cx="3126014" cy="338554"/>
          </a:xfrm>
          <a:prstGeom prst="rect">
            <a:avLst/>
          </a:prstGeom>
          <a:noFill/>
        </p:spPr>
        <p:txBody>
          <a:bodyPr wrap="square" rtlCol="0">
            <a:spAutoFit/>
          </a:bodyPr>
          <a:lstStyle/>
          <a:p>
            <a:r>
              <a:rPr lang="en-US" sz="1600" dirty="0" smtClean="0"/>
              <a:t>(</a:t>
            </a:r>
            <a:r>
              <a:rPr lang="en-US" sz="1600" dirty="0" err="1" smtClean="0"/>
              <a:t>Schellenberger</a:t>
            </a:r>
            <a:r>
              <a:rPr lang="en-US" sz="1600" dirty="0" smtClean="0"/>
              <a:t>  </a:t>
            </a:r>
            <a:r>
              <a:rPr lang="en-US" sz="1600" dirty="0"/>
              <a:t>J, </a:t>
            </a:r>
            <a:r>
              <a:rPr lang="en-US" sz="1600" dirty="0" smtClean="0"/>
              <a:t>et al, 2011)</a:t>
            </a:r>
            <a:endParaRPr lang="en-US" sz="1600" dirty="0"/>
          </a:p>
        </p:txBody>
      </p:sp>
    </p:spTree>
    <p:extLst>
      <p:ext uri="{BB962C8B-B14F-4D97-AF65-F5344CB8AC3E}">
        <p14:creationId xmlns:p14="http://schemas.microsoft.com/office/powerpoint/2010/main" val="310602046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656"/>
            <a:ext cx="7667182" cy="744979"/>
          </a:xfrm>
        </p:spPr>
        <p:txBody>
          <a:bodyPr>
            <a:normAutofit/>
          </a:bodyPr>
          <a:lstStyle/>
          <a:p>
            <a:r>
              <a:rPr lang="en-US" sz="3200" dirty="0" smtClean="0"/>
              <a:t>Installation of COBRA toolbox</a:t>
            </a:r>
            <a:endParaRPr lang="en-US" sz="3200" dirty="0"/>
          </a:p>
        </p:txBody>
      </p:sp>
      <p:sp>
        <p:nvSpPr>
          <p:cNvPr id="5" name="Content Placeholder 4"/>
          <p:cNvSpPr>
            <a:spLocks noGrp="1"/>
          </p:cNvSpPr>
          <p:nvPr>
            <p:ph idx="1"/>
          </p:nvPr>
        </p:nvSpPr>
        <p:spPr>
          <a:xfrm>
            <a:off x="457200" y="1019620"/>
            <a:ext cx="8229600" cy="5336734"/>
          </a:xfrm>
        </p:spPr>
        <p:txBody>
          <a:bodyPr>
            <a:normAutofit/>
          </a:bodyPr>
          <a:lstStyle/>
          <a:p>
            <a:pPr marL="0" indent="0">
              <a:buNone/>
            </a:pPr>
            <a:r>
              <a:rPr lang="en-US" sz="2000" b="1" dirty="0" smtClean="0"/>
              <a:t>Please refer to the protocols</a:t>
            </a:r>
            <a:r>
              <a:rPr lang="en-US" sz="2000" dirty="0" smtClean="0"/>
              <a:t>:</a:t>
            </a:r>
          </a:p>
          <a:p>
            <a:r>
              <a:rPr lang="en-US" sz="2000" dirty="0" smtClean="0"/>
              <a:t>Becker </a:t>
            </a:r>
            <a:r>
              <a:rPr lang="en-US" sz="2000" dirty="0"/>
              <a:t>SA, et al. Quantitative prediction of cellular metabolism with constraint-based models: the COBRA Toolbox. Nature Protocols, 2007, 2(3): 727–</a:t>
            </a:r>
            <a:r>
              <a:rPr lang="en-US" sz="2000" dirty="0" smtClean="0"/>
              <a:t>738</a:t>
            </a:r>
          </a:p>
          <a:p>
            <a:r>
              <a:rPr lang="en-US" sz="2000" dirty="0" err="1"/>
              <a:t>Schellenberger</a:t>
            </a:r>
            <a:r>
              <a:rPr lang="en-US" sz="2000" dirty="0"/>
              <a:t>  J, et al. Quantitative prediction of cellular metabolism with constraint-based models: the COBRA Toolbox v2.0. Nature Protocols, 2011, 6(9):1290–2307.</a:t>
            </a:r>
          </a:p>
          <a:p>
            <a:endParaRPr lang="en-US" sz="2000" dirty="0" smtClean="0"/>
          </a:p>
          <a:p>
            <a:r>
              <a:rPr lang="en-US" sz="2000" dirty="0"/>
              <a:t>https://</a:t>
            </a:r>
            <a:r>
              <a:rPr lang="en-US" sz="2000" dirty="0" err="1"/>
              <a:t>github.com</a:t>
            </a:r>
            <a:r>
              <a:rPr lang="en-US" sz="2000" dirty="0"/>
              <a:t>/</a:t>
            </a:r>
            <a:r>
              <a:rPr lang="en-US" sz="2000" dirty="0" err="1"/>
              <a:t>opencobra</a:t>
            </a:r>
            <a:r>
              <a:rPr lang="en-US" sz="2000" dirty="0"/>
              <a:t>/</a:t>
            </a:r>
            <a:r>
              <a:rPr lang="en-US" sz="2000" dirty="0" err="1"/>
              <a:t>cobratoolbox</a:t>
            </a:r>
            <a:r>
              <a:rPr lang="en-US" sz="2000" dirty="0"/>
              <a:t>/</a:t>
            </a:r>
          </a:p>
          <a:p>
            <a:r>
              <a:rPr lang="en-US" sz="2000" dirty="0" smtClean="0"/>
              <a:t>A Computer</a:t>
            </a:r>
          </a:p>
          <a:p>
            <a:r>
              <a:rPr lang="en-US" sz="2000" dirty="0" smtClean="0"/>
              <a:t>MATLAB</a:t>
            </a:r>
          </a:p>
          <a:p>
            <a:r>
              <a:rPr lang="en-US" sz="2000" dirty="0" smtClean="0"/>
              <a:t>COBRA toolbox</a:t>
            </a:r>
          </a:p>
          <a:p>
            <a:r>
              <a:rPr lang="en-US" sz="2000" dirty="0" smtClean="0"/>
              <a:t>SBML Toolbox</a:t>
            </a:r>
          </a:p>
        </p:txBody>
      </p:sp>
      <p:cxnSp>
        <p:nvCxnSpPr>
          <p:cNvPr id="7" name="Straight Connector 6"/>
          <p:cNvCxnSpPr/>
          <p:nvPr/>
        </p:nvCxnSpPr>
        <p:spPr>
          <a:xfrm>
            <a:off x="457200" y="972031"/>
            <a:ext cx="7667182"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83087898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656"/>
            <a:ext cx="7667182" cy="744979"/>
          </a:xfrm>
        </p:spPr>
        <p:txBody>
          <a:bodyPr>
            <a:normAutofit/>
          </a:bodyPr>
          <a:lstStyle/>
          <a:p>
            <a:r>
              <a:rPr lang="en-US" sz="3200" dirty="0" smtClean="0"/>
              <a:t>Procedures for using the COBRA </a:t>
            </a:r>
            <a:r>
              <a:rPr lang="en-US" sz="3200" dirty="0"/>
              <a:t>toolbox</a:t>
            </a:r>
          </a:p>
        </p:txBody>
      </p:sp>
      <p:sp>
        <p:nvSpPr>
          <p:cNvPr id="5" name="Content Placeholder 4"/>
          <p:cNvSpPr>
            <a:spLocks noGrp="1"/>
          </p:cNvSpPr>
          <p:nvPr>
            <p:ph idx="1"/>
          </p:nvPr>
        </p:nvSpPr>
        <p:spPr>
          <a:xfrm>
            <a:off x="457200" y="1019620"/>
            <a:ext cx="8229600" cy="5336734"/>
          </a:xfrm>
        </p:spPr>
        <p:txBody>
          <a:bodyPr>
            <a:normAutofit/>
          </a:bodyPr>
          <a:lstStyle/>
          <a:p>
            <a:pPr marL="457200" indent="-457200">
              <a:buAutoNum type="arabicPeriod"/>
            </a:pPr>
            <a:r>
              <a:rPr lang="en-US" sz="2000" dirty="0"/>
              <a:t>Initializing the </a:t>
            </a:r>
            <a:r>
              <a:rPr lang="en-US" sz="2000" dirty="0" smtClean="0"/>
              <a:t>toolbox </a:t>
            </a:r>
            <a:r>
              <a:rPr lang="en-US" sz="2000" dirty="0" smtClean="0">
                <a:solidFill>
                  <a:srgbClr val="0000FF"/>
                </a:solidFill>
              </a:rPr>
              <a:t>{</a:t>
            </a:r>
            <a:r>
              <a:rPr lang="en-US" sz="2000" dirty="0" err="1" smtClean="0">
                <a:solidFill>
                  <a:srgbClr val="0000FF"/>
                </a:solidFill>
              </a:rPr>
              <a:t>initCobraToolbox</a:t>
            </a:r>
            <a:r>
              <a:rPr lang="en-US" sz="2000" dirty="0" smtClean="0">
                <a:solidFill>
                  <a:srgbClr val="0000FF"/>
                </a:solidFill>
              </a:rPr>
              <a:t>}</a:t>
            </a:r>
            <a:r>
              <a:rPr lang="en-US" sz="2000" dirty="0" smtClean="0"/>
              <a:t>		</a:t>
            </a:r>
          </a:p>
          <a:p>
            <a:pPr marL="457200" indent="-457200">
              <a:buFont typeface="Arial"/>
              <a:buAutoNum type="arabicPeriod"/>
            </a:pPr>
            <a:r>
              <a:rPr lang="en-US" sz="2000" dirty="0" smtClean="0"/>
              <a:t>Reading </a:t>
            </a:r>
            <a:r>
              <a:rPr lang="en-US" sz="2000" dirty="0"/>
              <a:t>SBML format models into </a:t>
            </a:r>
            <a:r>
              <a:rPr lang="en-US" sz="2000" dirty="0" err="1" smtClean="0"/>
              <a:t>Matlab</a:t>
            </a:r>
            <a:r>
              <a:rPr lang="en-US" sz="2000" dirty="0" smtClean="0"/>
              <a:t> </a:t>
            </a:r>
            <a:r>
              <a:rPr lang="en-US" sz="2000" dirty="0" smtClean="0">
                <a:solidFill>
                  <a:srgbClr val="0000FF"/>
                </a:solidFill>
              </a:rPr>
              <a:t>{model </a:t>
            </a:r>
            <a:r>
              <a:rPr lang="en-US" sz="2000" dirty="0">
                <a:solidFill>
                  <a:srgbClr val="0000FF"/>
                </a:solidFill>
              </a:rPr>
              <a:t>= </a:t>
            </a:r>
            <a:r>
              <a:rPr lang="en-US" sz="2000" dirty="0" err="1" smtClean="0">
                <a:solidFill>
                  <a:srgbClr val="0000FF"/>
                </a:solidFill>
              </a:rPr>
              <a:t>readCbModel</a:t>
            </a:r>
            <a:r>
              <a:rPr lang="en-US" sz="2000" dirty="0" smtClean="0">
                <a:solidFill>
                  <a:srgbClr val="0000FF"/>
                </a:solidFill>
              </a:rPr>
              <a:t>(</a:t>
            </a:r>
            <a:r>
              <a:rPr lang="en-US" sz="2000" dirty="0" err="1">
                <a:solidFill>
                  <a:srgbClr val="0000FF"/>
                </a:solidFill>
              </a:rPr>
              <a:t>fileName</a:t>
            </a:r>
            <a:r>
              <a:rPr lang="en-US" sz="2000" dirty="0">
                <a:solidFill>
                  <a:srgbClr val="0000FF"/>
                </a:solidFill>
              </a:rPr>
              <a:t>)</a:t>
            </a:r>
            <a:r>
              <a:rPr lang="en-US" sz="2000" dirty="0" smtClean="0">
                <a:solidFill>
                  <a:srgbClr val="0000FF"/>
                </a:solidFill>
              </a:rPr>
              <a:t>;}</a:t>
            </a:r>
            <a:endParaRPr lang="en-US" sz="2000" dirty="0" smtClean="0"/>
          </a:p>
          <a:p>
            <a:pPr marL="457200" indent="-457200">
              <a:buFont typeface="Arial"/>
              <a:buAutoNum type="arabicPeriod"/>
            </a:pPr>
            <a:r>
              <a:rPr lang="en-US" sz="2000" dirty="0" smtClean="0"/>
              <a:t>Changing </a:t>
            </a:r>
            <a:r>
              <a:rPr lang="en-US" sz="2000" dirty="0"/>
              <a:t>lower and/or upper bounds of flux through reactions in the </a:t>
            </a:r>
            <a:r>
              <a:rPr lang="en-US" sz="2000" dirty="0" smtClean="0"/>
              <a:t>model </a:t>
            </a:r>
            <a:r>
              <a:rPr lang="en-US" sz="2000" dirty="0" smtClean="0">
                <a:solidFill>
                  <a:srgbClr val="0000FF"/>
                </a:solidFill>
              </a:rPr>
              <a:t>{</a:t>
            </a:r>
            <a:r>
              <a:rPr lang="en-US" sz="2000" dirty="0">
                <a:solidFill>
                  <a:srgbClr val="0000FF"/>
                </a:solidFill>
              </a:rPr>
              <a:t>model =</a:t>
            </a:r>
            <a:r>
              <a:rPr lang="en-US" sz="2000" dirty="0" smtClean="0">
                <a:solidFill>
                  <a:srgbClr val="0000FF"/>
                </a:solidFill>
              </a:rPr>
              <a:t> </a:t>
            </a:r>
            <a:r>
              <a:rPr lang="en-US" sz="2000" dirty="0" err="1">
                <a:solidFill>
                  <a:srgbClr val="0000FF"/>
                </a:solidFill>
              </a:rPr>
              <a:t>changeRxnBounds</a:t>
            </a:r>
            <a:r>
              <a:rPr lang="en-US" sz="2000" dirty="0">
                <a:solidFill>
                  <a:srgbClr val="0000FF"/>
                </a:solidFill>
              </a:rPr>
              <a:t>(model, </a:t>
            </a:r>
            <a:r>
              <a:rPr lang="en-US" sz="2000" dirty="0" err="1">
                <a:solidFill>
                  <a:srgbClr val="0000FF"/>
                </a:solidFill>
              </a:rPr>
              <a:t>rxnNameList</a:t>
            </a:r>
            <a:r>
              <a:rPr lang="en-US" sz="2000" dirty="0">
                <a:solidFill>
                  <a:srgbClr val="0000FF"/>
                </a:solidFill>
              </a:rPr>
              <a:t>, </a:t>
            </a:r>
            <a:r>
              <a:rPr lang="en-US" sz="2000" dirty="0" err="1">
                <a:solidFill>
                  <a:srgbClr val="0000FF"/>
                </a:solidFill>
              </a:rPr>
              <a:t>boundValue</a:t>
            </a:r>
            <a:r>
              <a:rPr lang="en-US" sz="2000" dirty="0">
                <a:solidFill>
                  <a:srgbClr val="0000FF"/>
                </a:solidFill>
              </a:rPr>
              <a:t>, </a:t>
            </a:r>
            <a:r>
              <a:rPr lang="en-US" sz="2000" dirty="0" err="1">
                <a:solidFill>
                  <a:srgbClr val="0000FF"/>
                </a:solidFill>
              </a:rPr>
              <a:t>boundType</a:t>
            </a:r>
            <a:r>
              <a:rPr lang="en-US" sz="2000" dirty="0">
                <a:solidFill>
                  <a:srgbClr val="0000FF"/>
                </a:solidFill>
              </a:rPr>
              <a:t>)</a:t>
            </a:r>
            <a:r>
              <a:rPr lang="en-US" sz="2000" dirty="0" smtClean="0">
                <a:solidFill>
                  <a:srgbClr val="0000FF"/>
                </a:solidFill>
              </a:rPr>
              <a:t>;}</a:t>
            </a:r>
          </a:p>
          <a:p>
            <a:pPr marL="457200" indent="-457200">
              <a:buAutoNum type="arabicPeriod"/>
            </a:pPr>
            <a:r>
              <a:rPr lang="en-US" sz="2000" dirty="0" smtClean="0"/>
              <a:t>Printing </a:t>
            </a:r>
            <a:r>
              <a:rPr lang="en-US" sz="2000" dirty="0"/>
              <a:t>out reaction </a:t>
            </a:r>
            <a:r>
              <a:rPr lang="en-US" sz="2000" dirty="0" smtClean="0"/>
              <a:t>formulas </a:t>
            </a:r>
            <a:r>
              <a:rPr lang="en-US" sz="2000" dirty="0" smtClean="0">
                <a:solidFill>
                  <a:srgbClr val="0000FF"/>
                </a:solidFill>
              </a:rPr>
              <a:t>{</a:t>
            </a:r>
            <a:r>
              <a:rPr lang="en-US" sz="2000" dirty="0" err="1">
                <a:solidFill>
                  <a:srgbClr val="0000FF"/>
                </a:solidFill>
              </a:rPr>
              <a:t>printRxnFormula</a:t>
            </a:r>
            <a:r>
              <a:rPr lang="en-US" sz="2000" dirty="0">
                <a:solidFill>
                  <a:srgbClr val="0000FF"/>
                </a:solidFill>
              </a:rPr>
              <a:t>(</a:t>
            </a:r>
            <a:r>
              <a:rPr lang="en-US" sz="2000" dirty="0" err="1">
                <a:solidFill>
                  <a:srgbClr val="0000FF"/>
                </a:solidFill>
              </a:rPr>
              <a:t>model,rxnNameList</a:t>
            </a:r>
            <a:r>
              <a:rPr lang="en-US" sz="2000" dirty="0">
                <a:solidFill>
                  <a:srgbClr val="0000FF"/>
                </a:solidFill>
              </a:rPr>
              <a:t>)</a:t>
            </a:r>
            <a:r>
              <a:rPr lang="en-US" sz="2000" dirty="0" smtClean="0">
                <a:solidFill>
                  <a:srgbClr val="0000FF"/>
                </a:solidFill>
              </a:rPr>
              <a:t>;}</a:t>
            </a:r>
          </a:p>
          <a:p>
            <a:pPr marL="457200" indent="-457200">
              <a:buAutoNum type="arabicPeriod"/>
            </a:pPr>
            <a:r>
              <a:rPr lang="en-US" sz="2000" dirty="0"/>
              <a:t>Simulating maximal growth using flux-balance analysis (FBA</a:t>
            </a:r>
            <a:r>
              <a:rPr lang="en-US" sz="2000" dirty="0" smtClean="0"/>
              <a:t>) </a:t>
            </a:r>
            <a:r>
              <a:rPr lang="en-US" sz="2000" dirty="0" smtClean="0">
                <a:solidFill>
                  <a:srgbClr val="0000FF"/>
                </a:solidFill>
              </a:rPr>
              <a:t>{solution=</a:t>
            </a:r>
            <a:r>
              <a:rPr lang="en-US" sz="2000" dirty="0" err="1" smtClean="0">
                <a:solidFill>
                  <a:srgbClr val="0000FF"/>
                </a:solidFill>
              </a:rPr>
              <a:t>optimizeCbModel</a:t>
            </a:r>
            <a:r>
              <a:rPr lang="en-US" sz="2000" dirty="0">
                <a:solidFill>
                  <a:srgbClr val="0000FF"/>
                </a:solidFill>
              </a:rPr>
              <a:t>(model)</a:t>
            </a:r>
            <a:r>
              <a:rPr lang="en-US" sz="2000" dirty="0" smtClean="0">
                <a:solidFill>
                  <a:srgbClr val="0000FF"/>
                </a:solidFill>
              </a:rPr>
              <a:t>;}</a:t>
            </a:r>
          </a:p>
          <a:p>
            <a:pPr marL="457200" indent="-457200">
              <a:buAutoNum type="arabicPeriod"/>
            </a:pPr>
            <a:r>
              <a:rPr lang="en-US" sz="2000" dirty="0" smtClean="0"/>
              <a:t>Simulating </a:t>
            </a:r>
            <a:r>
              <a:rPr lang="en-US" sz="2000" dirty="0"/>
              <a:t>gene deletion phenotypes </a:t>
            </a:r>
            <a:endParaRPr lang="en-US" sz="2000" dirty="0" smtClean="0"/>
          </a:p>
        </p:txBody>
      </p:sp>
      <p:cxnSp>
        <p:nvCxnSpPr>
          <p:cNvPr id="7" name="Straight Connector 6"/>
          <p:cNvCxnSpPr/>
          <p:nvPr/>
        </p:nvCxnSpPr>
        <p:spPr>
          <a:xfrm>
            <a:off x="457200" y="972031"/>
            <a:ext cx="7667182" cy="0"/>
          </a:xfrm>
          <a:prstGeom prst="line">
            <a:avLst/>
          </a:prstGeom>
        </p:spPr>
        <p:style>
          <a:lnRef idx="2">
            <a:schemeClr val="accent2"/>
          </a:lnRef>
          <a:fillRef idx="0">
            <a:schemeClr val="accent2"/>
          </a:fillRef>
          <a:effectRef idx="1">
            <a:schemeClr val="accent2"/>
          </a:effectRef>
          <a:fontRef idx="minor">
            <a:schemeClr val="tx1"/>
          </a:fontRef>
        </p:style>
      </p:cxnSp>
      <p:sp>
        <p:nvSpPr>
          <p:cNvPr id="3" name="Rectangle 2"/>
          <p:cNvSpPr/>
          <p:nvPr/>
        </p:nvSpPr>
        <p:spPr>
          <a:xfrm>
            <a:off x="539552" y="6237311"/>
            <a:ext cx="8604448" cy="369332"/>
          </a:xfrm>
          <a:prstGeom prst="rect">
            <a:avLst/>
          </a:prstGeom>
        </p:spPr>
        <p:txBody>
          <a:bodyPr wrap="square">
            <a:spAutoFit/>
          </a:bodyPr>
          <a:lstStyle/>
          <a:p>
            <a:r>
              <a:rPr lang="en-US" sz="1800" dirty="0"/>
              <a:t>https://</a:t>
            </a:r>
            <a:r>
              <a:rPr lang="en-US" sz="1800" dirty="0" err="1"/>
              <a:t>opencobra.github.io</a:t>
            </a:r>
            <a:r>
              <a:rPr lang="en-US" sz="1800" dirty="0"/>
              <a:t>/</a:t>
            </a:r>
            <a:r>
              <a:rPr lang="en-US" sz="1800" dirty="0" err="1"/>
              <a:t>cobratoolbox</a:t>
            </a:r>
            <a:r>
              <a:rPr lang="en-US" sz="1800" dirty="0"/>
              <a:t>/docs/cobra</a:t>
            </a:r>
            <a:r>
              <a:rPr lang="en-US" sz="1800" dirty="0" smtClean="0"/>
              <a:t>/</a:t>
            </a:r>
            <a:endParaRPr lang="en-US" sz="1800" dirty="0"/>
          </a:p>
        </p:txBody>
      </p:sp>
    </p:spTree>
    <p:extLst>
      <p:ext uri="{BB962C8B-B14F-4D97-AF65-F5344CB8AC3E}">
        <p14:creationId xmlns:p14="http://schemas.microsoft.com/office/powerpoint/2010/main" val="374531416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656"/>
            <a:ext cx="7667182" cy="744979"/>
          </a:xfrm>
        </p:spPr>
        <p:txBody>
          <a:bodyPr>
            <a:normAutofit/>
          </a:bodyPr>
          <a:lstStyle/>
          <a:p>
            <a:r>
              <a:rPr lang="en-US" sz="3200" dirty="0" smtClean="0"/>
              <a:t>Reconstructed networks</a:t>
            </a:r>
            <a:endParaRPr lang="en-US" sz="3200" dirty="0"/>
          </a:p>
        </p:txBody>
      </p:sp>
      <p:sp>
        <p:nvSpPr>
          <p:cNvPr id="5" name="Content Placeholder 4"/>
          <p:cNvSpPr>
            <a:spLocks noGrp="1"/>
          </p:cNvSpPr>
          <p:nvPr>
            <p:ph idx="1"/>
          </p:nvPr>
        </p:nvSpPr>
        <p:spPr>
          <a:xfrm>
            <a:off x="457200" y="1019620"/>
            <a:ext cx="8229600" cy="5336734"/>
          </a:xfrm>
        </p:spPr>
        <p:txBody>
          <a:bodyPr>
            <a:normAutofit fontScale="85000" lnSpcReduction="20000"/>
          </a:bodyPr>
          <a:lstStyle/>
          <a:p>
            <a:r>
              <a:rPr lang="en-US" sz="2200" dirty="0" smtClean="0"/>
              <a:t>Available at </a:t>
            </a:r>
            <a:r>
              <a:rPr lang="en-US" sz="2200" dirty="0">
                <a:hlinkClick r:id="rId2"/>
              </a:rPr>
              <a:t>http://vmh.uni.lu</a:t>
            </a:r>
            <a:r>
              <a:rPr lang="en-US" sz="2200" dirty="0" smtClean="0">
                <a:hlinkClick r:id="rId2"/>
              </a:rPr>
              <a:t>/</a:t>
            </a:r>
            <a:r>
              <a:rPr lang="en-US" sz="2200" dirty="0" smtClean="0"/>
              <a:t> (http</a:t>
            </a:r>
            <a:r>
              <a:rPr lang="en-US" sz="2200" dirty="0"/>
              <a:t>://</a:t>
            </a:r>
            <a:r>
              <a:rPr lang="en-US" sz="2200" dirty="0" err="1"/>
              <a:t>bigg.ucsd.edu</a:t>
            </a:r>
            <a:r>
              <a:rPr lang="en-US" sz="2200" dirty="0"/>
              <a:t>/</a:t>
            </a:r>
            <a:r>
              <a:rPr lang="en-US" sz="2200" dirty="0" smtClean="0"/>
              <a:t>models)</a:t>
            </a:r>
          </a:p>
          <a:p>
            <a:r>
              <a:rPr lang="en-US" sz="2200" dirty="0" smtClean="0"/>
              <a:t>Human: RECON2.v04.mat</a:t>
            </a:r>
          </a:p>
          <a:p>
            <a:endParaRPr lang="en-US" sz="2200" dirty="0" smtClean="0"/>
          </a:p>
          <a:p>
            <a:r>
              <a:rPr lang="en-US" sz="2200" dirty="0" smtClean="0"/>
              <a:t>The structure of reconstructed networks on COBRA (</a:t>
            </a:r>
            <a:r>
              <a:rPr lang="ro-RO" sz="2400" dirty="0" smtClean="0"/>
              <a:t>Example)</a:t>
            </a:r>
            <a:endParaRPr lang="ro-RO" sz="2400" dirty="0"/>
          </a:p>
          <a:p>
            <a:endParaRPr lang="en-US" sz="2200" dirty="0" smtClean="0"/>
          </a:p>
          <a:p>
            <a:pPr marL="0" indent="0">
              <a:buNone/>
            </a:pPr>
            <a:endParaRPr lang="ro-RO" sz="2000" dirty="0" smtClean="0"/>
          </a:p>
          <a:p>
            <a:pPr marL="0" indent="0">
              <a:buNone/>
            </a:pPr>
            <a:r>
              <a:rPr lang="ro-RO" sz="2000" dirty="0" smtClean="0"/>
              <a:t>model </a:t>
            </a:r>
            <a:r>
              <a:rPr lang="ro-RO" sz="2000" dirty="0"/>
              <a:t>= </a:t>
            </a:r>
          </a:p>
          <a:p>
            <a:pPr marL="0" indent="0">
              <a:buNone/>
            </a:pPr>
            <a:endParaRPr lang="ro-RO" sz="2000" dirty="0"/>
          </a:p>
          <a:p>
            <a:pPr marL="0" indent="0">
              <a:lnSpc>
                <a:spcPct val="110000"/>
              </a:lnSpc>
              <a:spcBef>
                <a:spcPts val="0"/>
              </a:spcBef>
              <a:buNone/>
            </a:pPr>
            <a:r>
              <a:rPr lang="en-US" sz="2200" dirty="0" err="1" smtClean="0"/>
              <a:t>rxns</a:t>
            </a:r>
            <a:r>
              <a:rPr lang="en-US" sz="2200" dirty="0"/>
              <a:t>: {7440x1 cell}</a:t>
            </a:r>
            <a:endParaRPr lang="en-US" sz="2200" dirty="0" smtClean="0"/>
          </a:p>
          <a:p>
            <a:pPr marL="0" indent="0">
              <a:lnSpc>
                <a:spcPct val="110000"/>
              </a:lnSpc>
              <a:spcBef>
                <a:spcPts val="0"/>
              </a:spcBef>
              <a:buNone/>
            </a:pPr>
            <a:r>
              <a:rPr lang="fr-FR" sz="2200" dirty="0"/>
              <a:t>mets: {5063x1 </a:t>
            </a:r>
            <a:r>
              <a:rPr lang="fr-FR" sz="2200" dirty="0" err="1"/>
              <a:t>cell</a:t>
            </a:r>
            <a:r>
              <a:rPr lang="fr-FR" sz="2200" dirty="0"/>
              <a:t>}</a:t>
            </a:r>
          </a:p>
          <a:p>
            <a:pPr marL="0" indent="0">
              <a:lnSpc>
                <a:spcPct val="110000"/>
              </a:lnSpc>
              <a:spcBef>
                <a:spcPts val="0"/>
              </a:spcBef>
              <a:buNone/>
            </a:pPr>
            <a:r>
              <a:rPr lang="en-US" sz="2200" dirty="0"/>
              <a:t>genes: {2140x1 cell}</a:t>
            </a:r>
          </a:p>
          <a:p>
            <a:pPr marL="0" indent="0">
              <a:lnSpc>
                <a:spcPct val="110000"/>
              </a:lnSpc>
              <a:spcBef>
                <a:spcPts val="0"/>
              </a:spcBef>
              <a:buNone/>
            </a:pPr>
            <a:r>
              <a:rPr lang="en-US" sz="2200" dirty="0" err="1" smtClean="0"/>
              <a:t>rxnGeneMat</a:t>
            </a:r>
            <a:r>
              <a:rPr lang="en-US" sz="2200" dirty="0"/>
              <a:t>: [7440x2140 double]</a:t>
            </a:r>
            <a:endParaRPr lang="en-US" sz="2200" dirty="0" smtClean="0"/>
          </a:p>
          <a:p>
            <a:pPr marL="0" indent="0">
              <a:lnSpc>
                <a:spcPct val="110000"/>
              </a:lnSpc>
              <a:spcBef>
                <a:spcPts val="0"/>
              </a:spcBef>
              <a:buNone/>
            </a:pPr>
            <a:r>
              <a:rPr lang="en-US" sz="2200" dirty="0" err="1"/>
              <a:t>subSystems</a:t>
            </a:r>
            <a:r>
              <a:rPr lang="en-US" sz="2200" dirty="0"/>
              <a:t>: {7440x1 cell}</a:t>
            </a:r>
          </a:p>
          <a:p>
            <a:pPr marL="0" indent="0">
              <a:lnSpc>
                <a:spcPct val="110000"/>
              </a:lnSpc>
              <a:spcBef>
                <a:spcPts val="0"/>
              </a:spcBef>
              <a:buNone/>
            </a:pPr>
            <a:r>
              <a:rPr lang="en-US" sz="2200" dirty="0" smtClean="0"/>
              <a:t>S</a:t>
            </a:r>
            <a:r>
              <a:rPr lang="en-US" sz="2200" dirty="0"/>
              <a:t>: [5063x7440 double]</a:t>
            </a:r>
          </a:p>
          <a:p>
            <a:pPr marL="0" indent="0">
              <a:lnSpc>
                <a:spcPct val="110000"/>
              </a:lnSpc>
              <a:spcBef>
                <a:spcPts val="0"/>
              </a:spcBef>
              <a:buNone/>
            </a:pPr>
            <a:r>
              <a:rPr lang="en-US" sz="2200" dirty="0" err="1" smtClean="0"/>
              <a:t>lb</a:t>
            </a:r>
            <a:r>
              <a:rPr lang="en-US" sz="2200" dirty="0"/>
              <a:t>: [7440x1 double]</a:t>
            </a:r>
          </a:p>
          <a:p>
            <a:pPr marL="0" indent="0">
              <a:lnSpc>
                <a:spcPct val="110000"/>
              </a:lnSpc>
              <a:spcBef>
                <a:spcPts val="0"/>
              </a:spcBef>
              <a:buNone/>
            </a:pPr>
            <a:r>
              <a:rPr lang="en-US" sz="2200" dirty="0" err="1" smtClean="0"/>
              <a:t>ub</a:t>
            </a:r>
            <a:r>
              <a:rPr lang="en-US" sz="2200" dirty="0"/>
              <a:t>: [7440x1 double]</a:t>
            </a:r>
          </a:p>
          <a:p>
            <a:pPr marL="0" indent="0">
              <a:lnSpc>
                <a:spcPct val="110000"/>
              </a:lnSpc>
              <a:spcBef>
                <a:spcPts val="0"/>
              </a:spcBef>
              <a:buNone/>
            </a:pPr>
            <a:r>
              <a:rPr lang="en-US" sz="2200" dirty="0" smtClean="0"/>
              <a:t>rev</a:t>
            </a:r>
            <a:r>
              <a:rPr lang="en-US" sz="2200" dirty="0"/>
              <a:t>: [7440x1 double]</a:t>
            </a:r>
          </a:p>
          <a:p>
            <a:pPr marL="0" indent="0">
              <a:lnSpc>
                <a:spcPct val="110000"/>
              </a:lnSpc>
              <a:spcBef>
                <a:spcPts val="0"/>
              </a:spcBef>
              <a:buNone/>
            </a:pPr>
            <a:r>
              <a:rPr lang="en-US" sz="2200" dirty="0" smtClean="0"/>
              <a:t>c</a:t>
            </a:r>
            <a:r>
              <a:rPr lang="en-US" sz="2200" dirty="0"/>
              <a:t>: [7440x1 double]</a:t>
            </a:r>
          </a:p>
          <a:p>
            <a:pPr marL="0" indent="0">
              <a:lnSpc>
                <a:spcPct val="110000"/>
              </a:lnSpc>
              <a:spcBef>
                <a:spcPts val="0"/>
              </a:spcBef>
              <a:buNone/>
            </a:pPr>
            <a:r>
              <a:rPr lang="fr-FR" sz="2200" dirty="0" smtClean="0"/>
              <a:t>b</a:t>
            </a:r>
            <a:r>
              <a:rPr lang="fr-FR" sz="2200" dirty="0"/>
              <a:t>: [5063x1 double</a:t>
            </a:r>
            <a:r>
              <a:rPr lang="fr-FR" sz="2200" dirty="0" smtClean="0"/>
              <a:t>]</a:t>
            </a:r>
            <a:endParaRPr lang="hu-HU" sz="2200" dirty="0" smtClean="0"/>
          </a:p>
        </p:txBody>
      </p:sp>
      <p:cxnSp>
        <p:nvCxnSpPr>
          <p:cNvPr id="7" name="Straight Connector 6"/>
          <p:cNvCxnSpPr/>
          <p:nvPr/>
        </p:nvCxnSpPr>
        <p:spPr>
          <a:xfrm>
            <a:off x="457200" y="972031"/>
            <a:ext cx="7667182" cy="0"/>
          </a:xfrm>
          <a:prstGeom prst="line">
            <a:avLst/>
          </a:prstGeom>
        </p:spPr>
        <p:style>
          <a:lnRef idx="2">
            <a:schemeClr val="accent2"/>
          </a:lnRef>
          <a:fillRef idx="0">
            <a:schemeClr val="accent2"/>
          </a:fillRef>
          <a:effectRef idx="1">
            <a:schemeClr val="accent2"/>
          </a:effectRef>
          <a:fontRef idx="minor">
            <a:schemeClr val="tx1"/>
          </a:fontRef>
        </p:style>
      </p:cxnSp>
      <p:sp>
        <p:nvSpPr>
          <p:cNvPr id="3" name="TextBox 2"/>
          <p:cNvSpPr txBox="1"/>
          <p:nvPr/>
        </p:nvSpPr>
        <p:spPr>
          <a:xfrm>
            <a:off x="4932040" y="3140968"/>
            <a:ext cx="3234949" cy="3139321"/>
          </a:xfrm>
          <a:prstGeom prst="rect">
            <a:avLst/>
          </a:prstGeom>
          <a:noFill/>
        </p:spPr>
        <p:txBody>
          <a:bodyPr wrap="square" rtlCol="0">
            <a:spAutoFit/>
          </a:bodyPr>
          <a:lstStyle/>
          <a:p>
            <a:r>
              <a:rPr lang="en-US" sz="1800" dirty="0" smtClean="0">
                <a:solidFill>
                  <a:srgbClr val="0000FF"/>
                </a:solidFill>
              </a:rPr>
              <a:t>Reactions</a:t>
            </a:r>
          </a:p>
          <a:p>
            <a:r>
              <a:rPr lang="en-US" sz="1800" dirty="0" smtClean="0">
                <a:solidFill>
                  <a:srgbClr val="0000FF"/>
                </a:solidFill>
              </a:rPr>
              <a:t>Metabolites</a:t>
            </a:r>
          </a:p>
          <a:p>
            <a:r>
              <a:rPr lang="en-US" sz="1800" dirty="0" smtClean="0">
                <a:solidFill>
                  <a:srgbClr val="0000FF"/>
                </a:solidFill>
              </a:rPr>
              <a:t>Genes</a:t>
            </a:r>
          </a:p>
          <a:p>
            <a:r>
              <a:rPr lang="en-US" sz="1800" dirty="0" smtClean="0">
                <a:solidFill>
                  <a:srgbClr val="0000FF"/>
                </a:solidFill>
              </a:rPr>
              <a:t>Gene-reaction mapping</a:t>
            </a:r>
          </a:p>
          <a:p>
            <a:r>
              <a:rPr lang="en-US" sz="1800" dirty="0" smtClean="0">
                <a:solidFill>
                  <a:srgbClr val="0000FF"/>
                </a:solidFill>
              </a:rPr>
              <a:t>Localization</a:t>
            </a:r>
          </a:p>
          <a:p>
            <a:r>
              <a:rPr lang="en-US" sz="1800" dirty="0" smtClean="0">
                <a:solidFill>
                  <a:srgbClr val="0000FF"/>
                </a:solidFill>
              </a:rPr>
              <a:t>Stoichiometric matrix</a:t>
            </a:r>
          </a:p>
          <a:p>
            <a:r>
              <a:rPr lang="en-US" sz="1800" dirty="0" smtClean="0">
                <a:solidFill>
                  <a:srgbClr val="0000FF"/>
                </a:solidFill>
              </a:rPr>
              <a:t>Lower bound</a:t>
            </a:r>
          </a:p>
          <a:p>
            <a:r>
              <a:rPr lang="en-US" sz="1800" dirty="0" smtClean="0">
                <a:solidFill>
                  <a:srgbClr val="0000FF"/>
                </a:solidFill>
              </a:rPr>
              <a:t>Upper bound</a:t>
            </a:r>
          </a:p>
          <a:p>
            <a:r>
              <a:rPr lang="en-US" sz="1800" dirty="0">
                <a:solidFill>
                  <a:srgbClr val="0000FF"/>
                </a:solidFill>
              </a:rPr>
              <a:t>Reaction </a:t>
            </a:r>
            <a:r>
              <a:rPr lang="en-US" sz="1800" dirty="0" smtClean="0">
                <a:solidFill>
                  <a:srgbClr val="0000FF"/>
                </a:solidFill>
              </a:rPr>
              <a:t>direction</a:t>
            </a:r>
          </a:p>
          <a:p>
            <a:r>
              <a:rPr lang="en-US" sz="1800" dirty="0" smtClean="0">
                <a:solidFill>
                  <a:srgbClr val="0000FF"/>
                </a:solidFill>
              </a:rPr>
              <a:t>Objective coefficient</a:t>
            </a:r>
          </a:p>
          <a:p>
            <a:r>
              <a:rPr lang="en-US" sz="1800" dirty="0" smtClean="0">
                <a:solidFill>
                  <a:srgbClr val="0000FF"/>
                </a:solidFill>
              </a:rPr>
              <a:t>Vector of zero (</a:t>
            </a:r>
            <a:r>
              <a:rPr lang="en-US" sz="1800" dirty="0" err="1" smtClean="0">
                <a:solidFill>
                  <a:srgbClr val="0000FF"/>
                </a:solidFill>
              </a:rPr>
              <a:t>dm</a:t>
            </a:r>
            <a:r>
              <a:rPr lang="en-US" sz="1800" dirty="0" smtClean="0">
                <a:solidFill>
                  <a:srgbClr val="0000FF"/>
                </a:solidFill>
              </a:rPr>
              <a:t>/</a:t>
            </a:r>
            <a:r>
              <a:rPr lang="en-US" sz="1800" dirty="0" err="1" smtClean="0">
                <a:solidFill>
                  <a:srgbClr val="0000FF"/>
                </a:solidFill>
              </a:rPr>
              <a:t>dt</a:t>
            </a:r>
            <a:r>
              <a:rPr lang="en-US" sz="1800" dirty="0" smtClean="0">
                <a:solidFill>
                  <a:srgbClr val="0000FF"/>
                </a:solidFill>
              </a:rPr>
              <a:t>)</a:t>
            </a:r>
          </a:p>
        </p:txBody>
      </p:sp>
      <p:cxnSp>
        <p:nvCxnSpPr>
          <p:cNvPr id="6" name="Straight Connector 5"/>
          <p:cNvCxnSpPr/>
          <p:nvPr/>
        </p:nvCxnSpPr>
        <p:spPr>
          <a:xfrm>
            <a:off x="4716016" y="3249702"/>
            <a:ext cx="0" cy="303847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451228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656"/>
            <a:ext cx="7667182" cy="744979"/>
          </a:xfrm>
        </p:spPr>
        <p:txBody>
          <a:bodyPr>
            <a:normAutofit/>
          </a:bodyPr>
          <a:lstStyle/>
          <a:p>
            <a:r>
              <a:rPr lang="en-US" sz="3200" dirty="0" smtClean="0"/>
              <a:t>Task 1  Growth </a:t>
            </a:r>
            <a:r>
              <a:rPr lang="en-US" sz="3200" dirty="0"/>
              <a:t>rate </a:t>
            </a:r>
            <a:r>
              <a:rPr lang="en-US" sz="3200" dirty="0" smtClean="0"/>
              <a:t>optimization</a:t>
            </a:r>
            <a:endParaRPr lang="en-US" sz="3200" dirty="0"/>
          </a:p>
        </p:txBody>
      </p:sp>
      <p:sp>
        <p:nvSpPr>
          <p:cNvPr id="5" name="Content Placeholder 4"/>
          <p:cNvSpPr>
            <a:spLocks noGrp="1"/>
          </p:cNvSpPr>
          <p:nvPr>
            <p:ph idx="1"/>
          </p:nvPr>
        </p:nvSpPr>
        <p:spPr>
          <a:xfrm>
            <a:off x="457200" y="1019620"/>
            <a:ext cx="8229600" cy="5336734"/>
          </a:xfrm>
        </p:spPr>
        <p:txBody>
          <a:bodyPr>
            <a:normAutofit/>
          </a:bodyPr>
          <a:lstStyle/>
          <a:p>
            <a:r>
              <a:rPr lang="en-US" sz="2000" dirty="0" smtClean="0"/>
              <a:t>Use </a:t>
            </a:r>
            <a:r>
              <a:rPr lang="en-US" sz="2000" dirty="0"/>
              <a:t>FBA to predict </a:t>
            </a:r>
            <a:r>
              <a:rPr lang="en-US" sz="2000" dirty="0" smtClean="0"/>
              <a:t>flux distribution </a:t>
            </a:r>
            <a:r>
              <a:rPr lang="en-US" sz="2000" dirty="0"/>
              <a:t>for optimal growth on glucose minimal </a:t>
            </a:r>
            <a:r>
              <a:rPr lang="en-US" sz="2000" dirty="0" smtClean="0"/>
              <a:t>media </a:t>
            </a:r>
          </a:p>
          <a:p>
            <a:endParaRPr lang="en-US" sz="2000" dirty="0" smtClean="0"/>
          </a:p>
          <a:p>
            <a:pPr marL="457200" indent="0">
              <a:buNone/>
            </a:pPr>
            <a:r>
              <a:rPr lang="en-US" sz="2000" dirty="0" smtClean="0">
                <a:solidFill>
                  <a:srgbClr val="0000FF"/>
                </a:solidFill>
              </a:rPr>
              <a:t>load(‘RECON2.v04.mat’</a:t>
            </a:r>
            <a:r>
              <a:rPr lang="en-US" sz="2000" dirty="0">
                <a:solidFill>
                  <a:srgbClr val="0000FF"/>
                </a:solidFill>
              </a:rPr>
              <a:t>)</a:t>
            </a:r>
            <a:r>
              <a:rPr lang="en-US" sz="2000" dirty="0" smtClean="0">
                <a:solidFill>
                  <a:srgbClr val="0000FF"/>
                </a:solidFill>
              </a:rPr>
              <a:t>;</a:t>
            </a:r>
          </a:p>
          <a:p>
            <a:pPr marL="457200" indent="0">
              <a:buNone/>
            </a:pPr>
            <a:r>
              <a:rPr lang="en-US" sz="2000" dirty="0">
                <a:solidFill>
                  <a:srgbClr val="0000FF"/>
                </a:solidFill>
              </a:rPr>
              <a:t>model = modelR204</a:t>
            </a:r>
            <a:r>
              <a:rPr lang="en-US" sz="2000" dirty="0" smtClean="0">
                <a:solidFill>
                  <a:srgbClr val="0000FF"/>
                </a:solidFill>
              </a:rPr>
              <a:t>;</a:t>
            </a:r>
          </a:p>
          <a:p>
            <a:pPr marL="457200" indent="0">
              <a:buNone/>
            </a:pPr>
            <a:r>
              <a:rPr lang="en-US" sz="2000" dirty="0" smtClean="0">
                <a:solidFill>
                  <a:srgbClr val="0000FF"/>
                </a:solidFill>
              </a:rPr>
              <a:t>solution1 = </a:t>
            </a:r>
            <a:r>
              <a:rPr lang="en-US" sz="2000" dirty="0" err="1" smtClean="0">
                <a:solidFill>
                  <a:srgbClr val="0000FF"/>
                </a:solidFill>
              </a:rPr>
              <a:t>optimizeCbModel</a:t>
            </a:r>
            <a:r>
              <a:rPr lang="en-US" sz="2000" dirty="0" smtClean="0">
                <a:solidFill>
                  <a:srgbClr val="0000FF"/>
                </a:solidFill>
              </a:rPr>
              <a:t>(model);</a:t>
            </a:r>
          </a:p>
          <a:p>
            <a:pPr marL="457200" indent="0">
              <a:buNone/>
            </a:pPr>
            <a:r>
              <a:rPr lang="en-US" sz="2000" dirty="0" err="1" smtClean="0">
                <a:solidFill>
                  <a:srgbClr val="0000FF"/>
                </a:solidFill>
              </a:rPr>
              <a:t>printFluxVector</a:t>
            </a:r>
            <a:r>
              <a:rPr lang="en-US" sz="2000" dirty="0">
                <a:solidFill>
                  <a:srgbClr val="0000FF"/>
                </a:solidFill>
              </a:rPr>
              <a:t>(model, solution1.x, true, true)</a:t>
            </a:r>
            <a:r>
              <a:rPr lang="en-US" sz="2000" dirty="0" smtClean="0">
                <a:solidFill>
                  <a:srgbClr val="0000FF"/>
                </a:solidFill>
              </a:rPr>
              <a:t>;</a:t>
            </a:r>
          </a:p>
          <a:p>
            <a:pPr marL="0" indent="0">
              <a:buNone/>
            </a:pPr>
            <a:endParaRPr lang="en-US" sz="2000" dirty="0" smtClean="0"/>
          </a:p>
          <a:p>
            <a:r>
              <a:rPr lang="en-US" sz="2000" dirty="0" smtClean="0"/>
              <a:t>The expected result </a:t>
            </a:r>
            <a:r>
              <a:rPr lang="en-US" sz="2000" dirty="0"/>
              <a:t>for the objective </a:t>
            </a:r>
            <a:r>
              <a:rPr lang="en-US" sz="2000" dirty="0" smtClean="0"/>
              <a:t>value (Biomass flux, h</a:t>
            </a:r>
            <a:r>
              <a:rPr lang="en-US" sz="2000" baseline="30000" dirty="0" smtClean="0"/>
              <a:t>-1</a:t>
            </a:r>
            <a:r>
              <a:rPr lang="en-US" sz="2000" dirty="0" smtClean="0"/>
              <a:t>):</a:t>
            </a:r>
          </a:p>
          <a:p>
            <a:pPr marL="457200" indent="0">
              <a:buNone/>
            </a:pPr>
            <a:r>
              <a:rPr lang="en-US" sz="2000" dirty="0" smtClean="0">
                <a:solidFill>
                  <a:srgbClr val="0000FF"/>
                </a:solidFill>
              </a:rPr>
              <a:t>f = 3.1981</a:t>
            </a:r>
          </a:p>
        </p:txBody>
      </p:sp>
      <p:cxnSp>
        <p:nvCxnSpPr>
          <p:cNvPr id="7" name="Straight Connector 6"/>
          <p:cNvCxnSpPr/>
          <p:nvPr/>
        </p:nvCxnSpPr>
        <p:spPr>
          <a:xfrm>
            <a:off x="457200" y="972031"/>
            <a:ext cx="7667182" cy="0"/>
          </a:xfrm>
          <a:prstGeom prst="line">
            <a:avLst/>
          </a:prstGeom>
        </p:spPr>
        <p:style>
          <a:lnRef idx="2">
            <a:schemeClr val="accent2"/>
          </a:lnRef>
          <a:fillRef idx="0">
            <a:schemeClr val="accent2"/>
          </a:fillRef>
          <a:effectRef idx="1">
            <a:schemeClr val="accent2"/>
          </a:effectRef>
          <a:fontRef idx="minor">
            <a:schemeClr val="tx1"/>
          </a:fontRef>
        </p:style>
      </p:cxnSp>
      <p:sp>
        <p:nvSpPr>
          <p:cNvPr id="6" name="Rectangle 5"/>
          <p:cNvSpPr/>
          <p:nvPr/>
        </p:nvSpPr>
        <p:spPr>
          <a:xfrm>
            <a:off x="395536" y="5949280"/>
            <a:ext cx="8424936" cy="584776"/>
          </a:xfrm>
          <a:prstGeom prst="rect">
            <a:avLst/>
          </a:prstGeom>
        </p:spPr>
        <p:txBody>
          <a:bodyPr wrap="square">
            <a:spAutoFit/>
          </a:bodyPr>
          <a:lstStyle/>
          <a:p>
            <a:r>
              <a:rPr lang="en-US" sz="1600" dirty="0"/>
              <a:t>Thiele </a:t>
            </a:r>
            <a:r>
              <a:rPr lang="en-US" sz="1600" dirty="0" smtClean="0"/>
              <a:t>I et al. </a:t>
            </a:r>
            <a:r>
              <a:rPr lang="en-US" sz="1600" dirty="0"/>
              <a:t>A community-driven global reconstruction of human metabolism</a:t>
            </a:r>
            <a:r>
              <a:rPr lang="en-US" sz="1600" dirty="0" smtClean="0"/>
              <a:t>. Nat </a:t>
            </a:r>
            <a:r>
              <a:rPr lang="en-US" sz="1600" dirty="0" err="1"/>
              <a:t>Biotechnol</a:t>
            </a:r>
            <a:r>
              <a:rPr lang="en-US" sz="1600" dirty="0"/>
              <a:t>. </a:t>
            </a:r>
            <a:r>
              <a:rPr lang="en-US" sz="1600" dirty="0" smtClean="0"/>
              <a:t>2013</a:t>
            </a:r>
            <a:endParaRPr lang="en-US" sz="1600" dirty="0"/>
          </a:p>
        </p:txBody>
      </p:sp>
    </p:spTree>
    <p:extLst>
      <p:ext uri="{BB962C8B-B14F-4D97-AF65-F5344CB8AC3E}">
        <p14:creationId xmlns:p14="http://schemas.microsoft.com/office/powerpoint/2010/main" val="140872244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656"/>
            <a:ext cx="7667182" cy="744979"/>
          </a:xfrm>
        </p:spPr>
        <p:txBody>
          <a:bodyPr>
            <a:normAutofit/>
          </a:bodyPr>
          <a:lstStyle/>
          <a:p>
            <a:r>
              <a:rPr lang="en-US" sz="3200" dirty="0" smtClean="0"/>
              <a:t>Task </a:t>
            </a:r>
            <a:r>
              <a:rPr lang="en-US" sz="3200" dirty="0"/>
              <a:t>2</a:t>
            </a:r>
            <a:r>
              <a:rPr lang="en-US" sz="3200" dirty="0" smtClean="0"/>
              <a:t>  Change medium condition</a:t>
            </a:r>
            <a:endParaRPr lang="en-US" sz="3200" dirty="0"/>
          </a:p>
        </p:txBody>
      </p:sp>
      <p:sp>
        <p:nvSpPr>
          <p:cNvPr id="5" name="Content Placeholder 4"/>
          <p:cNvSpPr>
            <a:spLocks noGrp="1"/>
          </p:cNvSpPr>
          <p:nvPr>
            <p:ph idx="1"/>
          </p:nvPr>
        </p:nvSpPr>
        <p:spPr>
          <a:xfrm>
            <a:off x="457200" y="1019620"/>
            <a:ext cx="8229600" cy="5336734"/>
          </a:xfrm>
        </p:spPr>
        <p:txBody>
          <a:bodyPr>
            <a:normAutofit/>
          </a:bodyPr>
          <a:lstStyle/>
          <a:p>
            <a:r>
              <a:rPr lang="en-US" sz="2000" dirty="0" smtClean="0"/>
              <a:t>Define medium condition by changing the reaction bounds of exchange fluxes to </a:t>
            </a:r>
            <a:r>
              <a:rPr lang="en-US" sz="2000" dirty="0"/>
              <a:t>obtain the corresponding optimal growth rates and flux </a:t>
            </a:r>
            <a:r>
              <a:rPr lang="en-US" sz="2000" dirty="0" smtClean="0"/>
              <a:t>distributions</a:t>
            </a:r>
          </a:p>
          <a:p>
            <a:endParaRPr lang="en-US" sz="2000" dirty="0" smtClean="0"/>
          </a:p>
          <a:p>
            <a:pPr marL="457200" indent="0">
              <a:buNone/>
            </a:pPr>
            <a:r>
              <a:rPr lang="en-US" sz="1800" dirty="0">
                <a:solidFill>
                  <a:srgbClr val="0000FF"/>
                </a:solidFill>
              </a:rPr>
              <a:t>model2 </a:t>
            </a:r>
            <a:r>
              <a:rPr lang="en-US" sz="1800" dirty="0" smtClean="0">
                <a:solidFill>
                  <a:srgbClr val="0000FF"/>
                </a:solidFill>
              </a:rPr>
              <a:t>= </a:t>
            </a:r>
            <a:r>
              <a:rPr lang="en-US" sz="1800" dirty="0" err="1" smtClean="0">
                <a:solidFill>
                  <a:srgbClr val="0000FF"/>
                </a:solidFill>
              </a:rPr>
              <a:t>changeRxnBounds</a:t>
            </a:r>
            <a:r>
              <a:rPr lang="en-US" sz="1800" dirty="0">
                <a:solidFill>
                  <a:srgbClr val="0000FF"/>
                </a:solidFill>
              </a:rPr>
              <a:t>(model, </a:t>
            </a:r>
            <a:r>
              <a:rPr lang="en-US" sz="1800" dirty="0" smtClean="0">
                <a:solidFill>
                  <a:srgbClr val="0000FF"/>
                </a:solidFill>
              </a:rPr>
              <a:t>{</a:t>
            </a:r>
            <a:r>
              <a:rPr lang="fr-FR" sz="1800" dirty="0">
                <a:solidFill>
                  <a:srgbClr val="0000FF"/>
                </a:solidFill>
              </a:rPr>
              <a:t>'</a:t>
            </a:r>
            <a:r>
              <a:rPr lang="fr-FR" sz="1800" dirty="0" smtClean="0">
                <a:solidFill>
                  <a:srgbClr val="0000FF"/>
                </a:solidFill>
              </a:rPr>
              <a:t>EX_glc2(e)'</a:t>
            </a:r>
            <a:r>
              <a:rPr lang="en-US" sz="1800" dirty="0" smtClean="0">
                <a:solidFill>
                  <a:srgbClr val="0000FF"/>
                </a:solidFill>
              </a:rPr>
              <a:t>}</a:t>
            </a:r>
            <a:r>
              <a:rPr lang="en-US" sz="1800" dirty="0">
                <a:solidFill>
                  <a:srgbClr val="0000FF"/>
                </a:solidFill>
              </a:rPr>
              <a:t>, </a:t>
            </a:r>
            <a:r>
              <a:rPr lang="en-US" sz="1800" dirty="0" smtClean="0">
                <a:solidFill>
                  <a:srgbClr val="0000FF"/>
                </a:solidFill>
              </a:rPr>
              <a:t>[-0.1]</a:t>
            </a:r>
            <a:r>
              <a:rPr lang="en-US" sz="1800" dirty="0">
                <a:solidFill>
                  <a:srgbClr val="0000FF"/>
                </a:solidFill>
              </a:rPr>
              <a:t>, ‘l‘)</a:t>
            </a:r>
            <a:r>
              <a:rPr lang="en-US" sz="1800" dirty="0" smtClean="0">
                <a:solidFill>
                  <a:srgbClr val="0000FF"/>
                </a:solidFill>
              </a:rPr>
              <a:t>;</a:t>
            </a:r>
          </a:p>
          <a:p>
            <a:pPr marL="457200" indent="0">
              <a:buNone/>
            </a:pPr>
            <a:r>
              <a:rPr lang="en-US" sz="1800" dirty="0" smtClean="0">
                <a:solidFill>
                  <a:srgbClr val="0000FF"/>
                </a:solidFill>
              </a:rPr>
              <a:t>...</a:t>
            </a:r>
            <a:endParaRPr lang="en-US" sz="1800" dirty="0">
              <a:solidFill>
                <a:srgbClr val="0000FF"/>
              </a:solidFill>
            </a:endParaRPr>
          </a:p>
          <a:p>
            <a:pPr marL="457200" indent="0">
              <a:buNone/>
            </a:pPr>
            <a:r>
              <a:rPr lang="en-US" sz="1800" dirty="0">
                <a:solidFill>
                  <a:srgbClr val="0000FF"/>
                </a:solidFill>
              </a:rPr>
              <a:t>solution2 </a:t>
            </a:r>
            <a:r>
              <a:rPr lang="en-US" sz="1800" dirty="0" smtClean="0">
                <a:solidFill>
                  <a:srgbClr val="0000FF"/>
                </a:solidFill>
              </a:rPr>
              <a:t>= </a:t>
            </a:r>
            <a:r>
              <a:rPr lang="en-US" sz="1800" dirty="0" err="1">
                <a:solidFill>
                  <a:srgbClr val="0000FF"/>
                </a:solidFill>
              </a:rPr>
              <a:t>optimizeCbModel</a:t>
            </a:r>
            <a:r>
              <a:rPr lang="en-US" sz="1800" dirty="0">
                <a:solidFill>
                  <a:srgbClr val="0000FF"/>
                </a:solidFill>
              </a:rPr>
              <a:t>(model2);</a:t>
            </a:r>
          </a:p>
          <a:p>
            <a:pPr marL="457200" indent="0">
              <a:buNone/>
            </a:pPr>
            <a:r>
              <a:rPr lang="en-US" sz="1800" dirty="0" err="1">
                <a:solidFill>
                  <a:srgbClr val="0000FF"/>
                </a:solidFill>
              </a:rPr>
              <a:t>printFluxVector</a:t>
            </a:r>
            <a:r>
              <a:rPr lang="en-US" sz="1800" dirty="0">
                <a:solidFill>
                  <a:srgbClr val="0000FF"/>
                </a:solidFill>
              </a:rPr>
              <a:t>(model2, solution2.x, true, true)</a:t>
            </a:r>
            <a:r>
              <a:rPr lang="en-US" sz="1800" dirty="0" smtClean="0">
                <a:solidFill>
                  <a:srgbClr val="0000FF"/>
                </a:solidFill>
              </a:rPr>
              <a:t>;</a:t>
            </a:r>
          </a:p>
          <a:p>
            <a:pPr marL="457200" indent="0">
              <a:buNone/>
            </a:pPr>
            <a:endParaRPr lang="en-US" sz="1800" dirty="0">
              <a:solidFill>
                <a:srgbClr val="0000FF"/>
              </a:solidFill>
            </a:endParaRPr>
          </a:p>
          <a:p>
            <a:r>
              <a:rPr lang="en-US" sz="2000" dirty="0"/>
              <a:t>The expected result </a:t>
            </a:r>
            <a:r>
              <a:rPr lang="en-US" sz="2000" dirty="0" smtClean="0"/>
              <a:t>(</a:t>
            </a:r>
            <a:r>
              <a:rPr lang="en-US" sz="2000" dirty="0"/>
              <a:t>Biomass flux, h</a:t>
            </a:r>
            <a:r>
              <a:rPr lang="en-US" sz="2000" baseline="30000" dirty="0"/>
              <a:t>-1</a:t>
            </a:r>
            <a:r>
              <a:rPr lang="en-US" sz="2000" dirty="0"/>
              <a:t>):</a:t>
            </a:r>
          </a:p>
          <a:p>
            <a:pPr marL="457200" indent="0">
              <a:buNone/>
            </a:pPr>
            <a:r>
              <a:rPr lang="en-US" sz="2000" dirty="0">
                <a:solidFill>
                  <a:srgbClr val="0000FF"/>
                </a:solidFill>
              </a:rPr>
              <a:t>f</a:t>
            </a:r>
            <a:r>
              <a:rPr lang="en-US" sz="2000" dirty="0" smtClean="0">
                <a:solidFill>
                  <a:srgbClr val="0000FF"/>
                </a:solidFill>
              </a:rPr>
              <a:t>=0.0983</a:t>
            </a:r>
            <a:endParaRPr lang="en-US" sz="1800" dirty="0" smtClean="0">
              <a:solidFill>
                <a:srgbClr val="0000FF"/>
              </a:solidFill>
            </a:endParaRPr>
          </a:p>
        </p:txBody>
      </p:sp>
      <p:cxnSp>
        <p:nvCxnSpPr>
          <p:cNvPr id="7" name="Straight Connector 6"/>
          <p:cNvCxnSpPr/>
          <p:nvPr/>
        </p:nvCxnSpPr>
        <p:spPr>
          <a:xfrm>
            <a:off x="457200" y="972031"/>
            <a:ext cx="7667182" cy="0"/>
          </a:xfrm>
          <a:prstGeom prst="line">
            <a:avLst/>
          </a:prstGeom>
        </p:spPr>
        <p:style>
          <a:lnRef idx="2">
            <a:schemeClr val="accent2"/>
          </a:lnRef>
          <a:fillRef idx="0">
            <a:schemeClr val="accent2"/>
          </a:fillRef>
          <a:effectRef idx="1">
            <a:schemeClr val="accent2"/>
          </a:effectRef>
          <a:fontRef idx="minor">
            <a:schemeClr val="tx1"/>
          </a:fontRef>
        </p:style>
      </p:cxnSp>
      <p:sp>
        <p:nvSpPr>
          <p:cNvPr id="3" name="Rectangle 2"/>
          <p:cNvSpPr/>
          <p:nvPr/>
        </p:nvSpPr>
        <p:spPr>
          <a:xfrm>
            <a:off x="251520" y="6012576"/>
            <a:ext cx="8568952" cy="584776"/>
          </a:xfrm>
          <a:prstGeom prst="rect">
            <a:avLst/>
          </a:prstGeom>
        </p:spPr>
        <p:txBody>
          <a:bodyPr wrap="square">
            <a:spAutoFit/>
          </a:bodyPr>
          <a:lstStyle/>
          <a:p>
            <a:r>
              <a:rPr lang="en-US" sz="1600" dirty="0" err="1"/>
              <a:t>Folger</a:t>
            </a:r>
            <a:r>
              <a:rPr lang="en-US" sz="1600" dirty="0"/>
              <a:t> </a:t>
            </a:r>
            <a:r>
              <a:rPr lang="en-US" sz="1600" dirty="0" smtClean="0"/>
              <a:t>O et al. Predicting </a:t>
            </a:r>
            <a:r>
              <a:rPr lang="en-US" sz="1600" dirty="0"/>
              <a:t>selective drug targets in cancer through metabolic networks. </a:t>
            </a:r>
            <a:r>
              <a:rPr lang="en-US" sz="1600" dirty="0" err="1"/>
              <a:t>Mol</a:t>
            </a:r>
            <a:r>
              <a:rPr lang="en-US" sz="1600" dirty="0"/>
              <a:t> </a:t>
            </a:r>
            <a:r>
              <a:rPr lang="en-US" sz="1600" dirty="0" err="1"/>
              <a:t>Syst</a:t>
            </a:r>
            <a:r>
              <a:rPr lang="en-US" sz="1600" dirty="0"/>
              <a:t> Biol. </a:t>
            </a:r>
            <a:r>
              <a:rPr lang="en-US" sz="1600" dirty="0" smtClean="0"/>
              <a:t>2011</a:t>
            </a:r>
            <a:endParaRPr lang="en-US" sz="1600" dirty="0"/>
          </a:p>
        </p:txBody>
      </p:sp>
    </p:spTree>
    <p:extLst>
      <p:ext uri="{BB962C8B-B14F-4D97-AF65-F5344CB8AC3E}">
        <p14:creationId xmlns:p14="http://schemas.microsoft.com/office/powerpoint/2010/main" val="35853995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656"/>
            <a:ext cx="7667182" cy="744979"/>
          </a:xfrm>
        </p:spPr>
        <p:txBody>
          <a:bodyPr>
            <a:normAutofit/>
          </a:bodyPr>
          <a:lstStyle/>
          <a:p>
            <a:r>
              <a:rPr lang="en-US" sz="3200" dirty="0" smtClean="0"/>
              <a:t>Task 3. Gene knockout screening</a:t>
            </a:r>
            <a:endParaRPr lang="en-US" sz="3200" dirty="0"/>
          </a:p>
        </p:txBody>
      </p:sp>
      <p:sp>
        <p:nvSpPr>
          <p:cNvPr id="5" name="Content Placeholder 4"/>
          <p:cNvSpPr>
            <a:spLocks noGrp="1"/>
          </p:cNvSpPr>
          <p:nvPr>
            <p:ph idx="1"/>
          </p:nvPr>
        </p:nvSpPr>
        <p:spPr>
          <a:xfrm>
            <a:off x="457200" y="1019620"/>
            <a:ext cx="8229600" cy="5336734"/>
          </a:xfrm>
        </p:spPr>
        <p:txBody>
          <a:bodyPr>
            <a:normAutofit/>
          </a:bodyPr>
          <a:lstStyle/>
          <a:p>
            <a:r>
              <a:rPr lang="en-US" sz="2000" dirty="0"/>
              <a:t>Perform single gene knockout screening</a:t>
            </a:r>
          </a:p>
          <a:p>
            <a:pPr marL="0" indent="0">
              <a:buNone/>
            </a:pPr>
            <a:endParaRPr lang="en-US" sz="2000" dirty="0"/>
          </a:p>
          <a:p>
            <a:pPr marL="0" indent="0">
              <a:buNone/>
            </a:pPr>
            <a:r>
              <a:rPr lang="hu-HU" sz="2000" dirty="0" smtClean="0">
                <a:solidFill>
                  <a:srgbClr val="0000FF"/>
                </a:solidFill>
              </a:rPr>
              <a:t>modelA </a:t>
            </a:r>
            <a:r>
              <a:rPr lang="hu-HU" sz="2000" dirty="0">
                <a:solidFill>
                  <a:srgbClr val="0000FF"/>
                </a:solidFill>
              </a:rPr>
              <a:t>= deleteModelGenes(model,{’2271.1’},0)</a:t>
            </a:r>
          </a:p>
          <a:p>
            <a:pPr marL="0" indent="0">
              <a:buNone/>
            </a:pPr>
            <a:r>
              <a:rPr lang="hu-HU" sz="2000" dirty="0" smtClean="0">
                <a:solidFill>
                  <a:srgbClr val="0000FF"/>
                </a:solidFill>
              </a:rPr>
              <a:t>solution3 = optimizeCbModel</a:t>
            </a:r>
            <a:r>
              <a:rPr lang="hu-HU" sz="2000" dirty="0">
                <a:solidFill>
                  <a:srgbClr val="0000FF"/>
                </a:solidFill>
              </a:rPr>
              <a:t>(</a:t>
            </a:r>
            <a:r>
              <a:rPr lang="hu-HU" sz="2000" dirty="0" smtClean="0">
                <a:solidFill>
                  <a:srgbClr val="0000FF"/>
                </a:solidFill>
              </a:rPr>
              <a:t>modelA)</a:t>
            </a:r>
            <a:endParaRPr lang="hu-HU" sz="2000" dirty="0">
              <a:solidFill>
                <a:srgbClr val="0000FF"/>
              </a:solidFill>
            </a:endParaRPr>
          </a:p>
          <a:p>
            <a:pPr marL="0" indent="0">
              <a:buNone/>
            </a:pPr>
            <a:r>
              <a:rPr lang="hu-HU" sz="2000" dirty="0" smtClean="0">
                <a:solidFill>
                  <a:srgbClr val="0000FF"/>
                </a:solidFill>
              </a:rPr>
              <a:t>modelB = </a:t>
            </a:r>
            <a:r>
              <a:rPr lang="hu-HU" sz="2000" dirty="0">
                <a:solidFill>
                  <a:srgbClr val="0000FF"/>
                </a:solidFill>
              </a:rPr>
              <a:t>deleteModelGenes(model,{’3163.1’},0)</a:t>
            </a:r>
          </a:p>
          <a:p>
            <a:pPr marL="0" indent="0">
              <a:buNone/>
            </a:pPr>
            <a:r>
              <a:rPr lang="hu-HU" sz="2000" dirty="0" smtClean="0">
                <a:solidFill>
                  <a:srgbClr val="0000FF"/>
                </a:solidFill>
              </a:rPr>
              <a:t>solution4 = optimizeCbModel</a:t>
            </a:r>
            <a:r>
              <a:rPr lang="hu-HU" sz="2000" dirty="0">
                <a:solidFill>
                  <a:srgbClr val="0000FF"/>
                </a:solidFill>
              </a:rPr>
              <a:t>(</a:t>
            </a:r>
            <a:r>
              <a:rPr lang="hu-HU" sz="2000" dirty="0" smtClean="0">
                <a:solidFill>
                  <a:srgbClr val="0000FF"/>
                </a:solidFill>
              </a:rPr>
              <a:t>modelB)</a:t>
            </a:r>
          </a:p>
          <a:p>
            <a:pPr marL="0" indent="0">
              <a:buNone/>
            </a:pPr>
            <a:endParaRPr lang="hu-HU" sz="2000" dirty="0">
              <a:solidFill>
                <a:srgbClr val="0000FF"/>
              </a:solidFill>
            </a:endParaRPr>
          </a:p>
          <a:p>
            <a:r>
              <a:rPr lang="en-US" sz="2000" dirty="0"/>
              <a:t>Perform </a:t>
            </a:r>
            <a:r>
              <a:rPr lang="en-US" sz="2000" dirty="0" smtClean="0"/>
              <a:t>double </a:t>
            </a:r>
            <a:r>
              <a:rPr lang="en-US" sz="2000" dirty="0"/>
              <a:t>gene knockout screening</a:t>
            </a:r>
          </a:p>
          <a:p>
            <a:pPr marL="0" indent="0">
              <a:buNone/>
            </a:pPr>
            <a:endParaRPr lang="hu-HU" sz="2000" dirty="0" smtClean="0">
              <a:solidFill>
                <a:srgbClr val="0000FF"/>
              </a:solidFill>
            </a:endParaRPr>
          </a:p>
          <a:p>
            <a:pPr marL="0" indent="0">
              <a:buNone/>
            </a:pPr>
            <a:r>
              <a:rPr lang="hu-HU" sz="2000" dirty="0" smtClean="0">
                <a:solidFill>
                  <a:srgbClr val="0000FF"/>
                </a:solidFill>
              </a:rPr>
              <a:t>[</a:t>
            </a:r>
            <a:r>
              <a:rPr lang="hu-HU" sz="2000" dirty="0">
                <a:solidFill>
                  <a:srgbClr val="0000FF"/>
                </a:solidFill>
              </a:rPr>
              <a:t>model5,hasEffect,constrRxnNames,deletedGenes] = deleteModelGenes(model,{’3163.1’,’2271.1’},0)</a:t>
            </a:r>
          </a:p>
          <a:p>
            <a:pPr marL="0" indent="0">
              <a:buNone/>
            </a:pPr>
            <a:r>
              <a:rPr lang="hu-HU" sz="2000" dirty="0">
                <a:solidFill>
                  <a:srgbClr val="0000FF"/>
                </a:solidFill>
              </a:rPr>
              <a:t>solution5=optimizeCbModel(model5</a:t>
            </a:r>
            <a:r>
              <a:rPr lang="hu-HU" sz="2000" dirty="0" smtClean="0">
                <a:solidFill>
                  <a:srgbClr val="0000FF"/>
                </a:solidFill>
              </a:rPr>
              <a:t>)</a:t>
            </a:r>
          </a:p>
        </p:txBody>
      </p:sp>
      <p:cxnSp>
        <p:nvCxnSpPr>
          <p:cNvPr id="7" name="Straight Connector 6"/>
          <p:cNvCxnSpPr/>
          <p:nvPr/>
        </p:nvCxnSpPr>
        <p:spPr>
          <a:xfrm>
            <a:off x="457200" y="972031"/>
            <a:ext cx="7667182"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71230513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5" name="Picture 10" descr="SLconcept.tif"/>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855102" y="3356992"/>
            <a:ext cx="2611437" cy="251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86" name="Title 1"/>
          <p:cNvSpPr>
            <a:spLocks noGrp="1"/>
          </p:cNvSpPr>
          <p:nvPr>
            <p:ph type="title"/>
          </p:nvPr>
        </p:nvSpPr>
        <p:spPr>
          <a:xfrm>
            <a:off x="467544" y="0"/>
            <a:ext cx="8229600" cy="1143000"/>
          </a:xfrm>
        </p:spPr>
        <p:txBody>
          <a:bodyPr/>
          <a:lstStyle/>
          <a:p>
            <a:pPr rtl="0" eaLnBrk="1" hangingPunct="1"/>
            <a:r>
              <a:rPr lang="en-US" sz="2900" b="1" dirty="0">
                <a:solidFill>
                  <a:schemeClr val="tx1"/>
                </a:solidFill>
                <a:latin typeface="Arial"/>
                <a:cs typeface="Arial"/>
              </a:rPr>
              <a:t>What is </a:t>
            </a:r>
            <a:r>
              <a:rPr lang="en-US" sz="2900" b="1" i="1" dirty="0">
                <a:solidFill>
                  <a:srgbClr val="0927F7"/>
                </a:solidFill>
                <a:latin typeface="Arial"/>
                <a:cs typeface="Arial"/>
              </a:rPr>
              <a:t>Synthetic Lethality (SL) </a:t>
            </a:r>
            <a:r>
              <a:rPr lang="en-US" sz="2900" b="1" dirty="0">
                <a:solidFill>
                  <a:schemeClr val="tx1"/>
                </a:solidFill>
                <a:latin typeface="Arial"/>
                <a:cs typeface="Arial"/>
              </a:rPr>
              <a:t>and why is it important in treating cancer</a:t>
            </a:r>
            <a:endParaRPr lang="he-IL" sz="2900" b="1" i="1" dirty="0">
              <a:latin typeface="Arial"/>
              <a:cs typeface="Arial"/>
            </a:endParaRPr>
          </a:p>
        </p:txBody>
      </p:sp>
      <p:sp>
        <p:nvSpPr>
          <p:cNvPr id="118787" name="Content Placeholder 2"/>
          <p:cNvSpPr>
            <a:spLocks noGrp="1"/>
          </p:cNvSpPr>
          <p:nvPr>
            <p:ph sz="quarter" idx="1"/>
          </p:nvPr>
        </p:nvSpPr>
        <p:spPr>
          <a:xfrm>
            <a:off x="3995936" y="1599757"/>
            <a:ext cx="4824536" cy="1562100"/>
          </a:xfrm>
        </p:spPr>
        <p:txBody>
          <a:bodyPr/>
          <a:lstStyle/>
          <a:p>
            <a:pPr algn="l" rtl="0" eaLnBrk="1" hangingPunct="1"/>
            <a:r>
              <a:rPr lang="en-US" sz="2000" b="1" u="sng" dirty="0">
                <a:solidFill>
                  <a:srgbClr val="0927F7"/>
                </a:solidFill>
                <a:latin typeface="Arial"/>
                <a:cs typeface="Arial"/>
              </a:rPr>
              <a:t>Definition:  </a:t>
            </a:r>
            <a:r>
              <a:rPr lang="en-US" sz="2000" dirty="0">
                <a:latin typeface="Arial"/>
                <a:cs typeface="Arial"/>
              </a:rPr>
              <a:t>Two genes are </a:t>
            </a:r>
            <a:r>
              <a:rPr lang="en-US" sz="2000" i="1" dirty="0">
                <a:latin typeface="Arial"/>
                <a:cs typeface="Arial"/>
              </a:rPr>
              <a:t>Synthetic Lethal (SL)</a:t>
            </a:r>
            <a:r>
              <a:rPr lang="en-US" sz="2000" dirty="0">
                <a:latin typeface="Arial"/>
                <a:cs typeface="Arial"/>
              </a:rPr>
              <a:t> if the </a:t>
            </a:r>
            <a:r>
              <a:rPr lang="en-US" sz="2000" b="1" dirty="0">
                <a:latin typeface="Arial"/>
                <a:cs typeface="Arial"/>
              </a:rPr>
              <a:t>single inhibition </a:t>
            </a:r>
            <a:r>
              <a:rPr lang="en-US" sz="2000" dirty="0">
                <a:latin typeface="Arial"/>
                <a:cs typeface="Arial"/>
              </a:rPr>
              <a:t>of either genes is </a:t>
            </a:r>
            <a:r>
              <a:rPr lang="en-US" sz="2000" b="1" dirty="0">
                <a:latin typeface="Arial"/>
                <a:cs typeface="Arial"/>
              </a:rPr>
              <a:t>not lethal </a:t>
            </a:r>
            <a:r>
              <a:rPr lang="en-US" sz="2000" dirty="0">
                <a:latin typeface="Arial"/>
                <a:cs typeface="Arial"/>
              </a:rPr>
              <a:t>but the </a:t>
            </a:r>
            <a:r>
              <a:rPr lang="en-US" sz="2000" b="1" dirty="0">
                <a:latin typeface="Arial"/>
                <a:cs typeface="Arial"/>
              </a:rPr>
              <a:t>inhibition of both</a:t>
            </a:r>
            <a:r>
              <a:rPr lang="en-US" sz="2000" dirty="0">
                <a:latin typeface="Arial"/>
                <a:cs typeface="Arial"/>
              </a:rPr>
              <a:t> genes is </a:t>
            </a:r>
            <a:r>
              <a:rPr lang="en-US" sz="2000" b="1" dirty="0">
                <a:latin typeface="Arial"/>
                <a:cs typeface="Arial"/>
              </a:rPr>
              <a:t>lethal</a:t>
            </a:r>
            <a:r>
              <a:rPr lang="en-US" sz="2000" dirty="0">
                <a:latin typeface="Arial"/>
                <a:cs typeface="Arial"/>
              </a:rPr>
              <a:t>.</a:t>
            </a:r>
          </a:p>
        </p:txBody>
      </p:sp>
      <p:sp>
        <p:nvSpPr>
          <p:cNvPr id="18" name="Content Placeholder 2"/>
          <p:cNvSpPr txBox="1">
            <a:spLocks/>
          </p:cNvSpPr>
          <p:nvPr/>
        </p:nvSpPr>
        <p:spPr>
          <a:xfrm>
            <a:off x="467544" y="4221088"/>
            <a:ext cx="4968552" cy="1841500"/>
          </a:xfrm>
          <a:prstGeom prst="rect">
            <a:avLst/>
          </a:prstGeom>
        </p:spPr>
        <p:txBody>
          <a:bodyPr>
            <a:normAutofit/>
          </a:bodyPr>
          <a:lstStyle/>
          <a:p>
            <a:pPr marL="274320" indent="-274320" eaLnBrk="1" fontAlgn="auto" hangingPunct="1">
              <a:spcBef>
                <a:spcPts val="600"/>
              </a:spcBef>
              <a:spcAft>
                <a:spcPts val="0"/>
              </a:spcAft>
              <a:buClr>
                <a:srgbClr val="727CA3"/>
              </a:buClr>
              <a:buSzPct val="76000"/>
              <a:buFont typeface="Wingdings 3"/>
              <a:buChar char=""/>
              <a:defRPr/>
            </a:pPr>
            <a:r>
              <a:rPr lang="en-US" sz="2000" b="1" u="sng" dirty="0">
                <a:solidFill>
                  <a:srgbClr val="0927F7"/>
                </a:solidFill>
                <a:latin typeface="Arial"/>
                <a:ea typeface="+mn-ea"/>
                <a:cs typeface="Arial"/>
              </a:rPr>
              <a:t>Opportunity: </a:t>
            </a:r>
            <a:r>
              <a:rPr lang="en-US" sz="2000" dirty="0">
                <a:solidFill>
                  <a:prstClr val="black"/>
                </a:solidFill>
                <a:latin typeface="Arial"/>
                <a:ea typeface="+mn-ea"/>
                <a:cs typeface="Arial"/>
              </a:rPr>
              <a:t>Given an </a:t>
            </a:r>
            <a:r>
              <a:rPr lang="en-US" sz="2000" b="1" dirty="0">
                <a:solidFill>
                  <a:prstClr val="black"/>
                </a:solidFill>
                <a:latin typeface="Arial"/>
                <a:ea typeface="+mn-ea"/>
                <a:cs typeface="Arial"/>
              </a:rPr>
              <a:t>inactive gene in a specific cancer,  inhibiting its SL-partner(s) </a:t>
            </a:r>
            <a:r>
              <a:rPr lang="en-US" sz="2000" dirty="0">
                <a:solidFill>
                  <a:prstClr val="black"/>
                </a:solidFill>
                <a:latin typeface="Arial"/>
                <a:ea typeface="+mn-ea"/>
                <a:cs typeface="Arial"/>
              </a:rPr>
              <a:t>is a </a:t>
            </a:r>
            <a:r>
              <a:rPr lang="en-US" sz="2000" b="1" dirty="0">
                <a:solidFill>
                  <a:prstClr val="black"/>
                </a:solidFill>
                <a:latin typeface="Arial"/>
                <a:ea typeface="+mn-ea"/>
                <a:cs typeface="Arial"/>
              </a:rPr>
              <a:t>selective treatment </a:t>
            </a:r>
            <a:r>
              <a:rPr lang="en-US" sz="2000" dirty="0">
                <a:solidFill>
                  <a:prstClr val="black"/>
                </a:solidFill>
                <a:latin typeface="Arial"/>
                <a:ea typeface="+mn-ea"/>
                <a:cs typeface="Arial"/>
              </a:rPr>
              <a:t>(Hartwell et al. </a:t>
            </a:r>
            <a:r>
              <a:rPr lang="fr-FR" sz="2000" dirty="0">
                <a:solidFill>
                  <a:prstClr val="black"/>
                </a:solidFill>
                <a:latin typeface="Arial"/>
                <a:ea typeface="+mn-ea"/>
                <a:cs typeface="Arial"/>
              </a:rPr>
              <a:t> 1997</a:t>
            </a:r>
            <a:r>
              <a:rPr lang="en-US" sz="2000" dirty="0">
                <a:solidFill>
                  <a:prstClr val="black"/>
                </a:solidFill>
                <a:latin typeface="Arial"/>
                <a:ea typeface="+mn-ea"/>
                <a:cs typeface="Arial"/>
              </a:rPr>
              <a:t>).</a:t>
            </a:r>
          </a:p>
        </p:txBody>
      </p:sp>
      <p:sp>
        <p:nvSpPr>
          <p:cNvPr id="118789" name="Footer Placeholder 6"/>
          <p:cNvSpPr>
            <a:spLocks noGrp="1"/>
          </p:cNvSpPr>
          <p:nvPr>
            <p:ph type="ftr" sz="quarter" idx="11"/>
          </p:nvPr>
        </p:nvSpPr>
        <p:spPr bwMode="auto">
          <a:xfrm>
            <a:off x="539750" y="6196924"/>
            <a:ext cx="7032625" cy="369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Gill Sans MT" charset="0"/>
                <a:ea typeface="ＭＳ Ｐゴシック" charset="0"/>
                <a:cs typeface="Arial" charset="0"/>
              </a:defRPr>
            </a:lvl1pPr>
            <a:lvl2pPr marL="742950" indent="-285750">
              <a:defRPr sz="2300">
                <a:solidFill>
                  <a:schemeClr val="tx2"/>
                </a:solidFill>
                <a:latin typeface="Gill Sans MT" charset="0"/>
                <a:ea typeface="Arial" charset="0"/>
                <a:cs typeface="Arial" charset="0"/>
              </a:defRPr>
            </a:lvl2pPr>
            <a:lvl3pPr marL="1143000">
              <a:defRPr sz="2000">
                <a:solidFill>
                  <a:schemeClr val="tx1"/>
                </a:solidFill>
                <a:latin typeface="Gill Sans MT" charset="0"/>
                <a:ea typeface="Arial" charset="0"/>
                <a:cs typeface="Arial" charset="0"/>
              </a:defRPr>
            </a:lvl3pPr>
            <a:lvl4pPr marL="1600200">
              <a:defRPr>
                <a:solidFill>
                  <a:schemeClr val="tx1"/>
                </a:solidFill>
                <a:latin typeface="Gill Sans MT" charset="0"/>
                <a:ea typeface="Arial" charset="0"/>
                <a:cs typeface="Arial" charset="0"/>
              </a:defRPr>
            </a:lvl4pPr>
            <a:lvl5pPr marL="2057400">
              <a:defRPr sz="1600">
                <a:solidFill>
                  <a:schemeClr val="tx1"/>
                </a:solidFill>
                <a:latin typeface="Gill Sans MT" charset="0"/>
                <a:ea typeface="Arial" charset="0"/>
                <a:cs typeface="Arial" charset="0"/>
              </a:defRPr>
            </a:lvl5pPr>
            <a:lvl6pPr marL="2514600" indent="-228600" eaLnBrk="0" fontAlgn="base" hangingPunct="0">
              <a:spcAft>
                <a:spcPct val="0"/>
              </a:spcAft>
              <a:buClr>
                <a:schemeClr val="accent2"/>
              </a:buClr>
              <a:buSzPct val="70000"/>
              <a:buFont typeface="Wingdings" charset="0"/>
              <a:buChar char=""/>
              <a:defRPr sz="1600">
                <a:solidFill>
                  <a:schemeClr val="tx1"/>
                </a:solidFill>
                <a:latin typeface="Gill Sans MT" charset="0"/>
                <a:ea typeface="Arial" charset="0"/>
                <a:cs typeface="Arial" charset="0"/>
              </a:defRPr>
            </a:lvl6pPr>
            <a:lvl7pPr marL="2971800" indent="-228600" eaLnBrk="0" fontAlgn="base" hangingPunct="0">
              <a:spcAft>
                <a:spcPct val="0"/>
              </a:spcAft>
              <a:buClr>
                <a:schemeClr val="accent2"/>
              </a:buClr>
              <a:buSzPct val="70000"/>
              <a:buFont typeface="Wingdings" charset="0"/>
              <a:buChar char=""/>
              <a:defRPr sz="1600">
                <a:solidFill>
                  <a:schemeClr val="tx1"/>
                </a:solidFill>
                <a:latin typeface="Gill Sans MT" charset="0"/>
                <a:ea typeface="Arial" charset="0"/>
                <a:cs typeface="Arial" charset="0"/>
              </a:defRPr>
            </a:lvl7pPr>
            <a:lvl8pPr marL="3429000" indent="-228600" eaLnBrk="0" fontAlgn="base" hangingPunct="0">
              <a:spcAft>
                <a:spcPct val="0"/>
              </a:spcAft>
              <a:buClr>
                <a:schemeClr val="accent2"/>
              </a:buClr>
              <a:buSzPct val="70000"/>
              <a:buFont typeface="Wingdings" charset="0"/>
              <a:buChar char=""/>
              <a:defRPr sz="1600">
                <a:solidFill>
                  <a:schemeClr val="tx1"/>
                </a:solidFill>
                <a:latin typeface="Gill Sans MT" charset="0"/>
                <a:ea typeface="Arial" charset="0"/>
                <a:cs typeface="Arial" charset="0"/>
              </a:defRPr>
            </a:lvl8pPr>
            <a:lvl9pPr marL="3886200" indent="-228600" eaLnBrk="0" fontAlgn="base" hangingPunct="0">
              <a:spcAft>
                <a:spcPct val="0"/>
              </a:spcAft>
              <a:buClr>
                <a:schemeClr val="accent2"/>
              </a:buClr>
              <a:buSzPct val="70000"/>
              <a:buFont typeface="Wingdings" charset="0"/>
              <a:buChar char=""/>
              <a:defRPr sz="1600">
                <a:solidFill>
                  <a:schemeClr val="tx1"/>
                </a:solidFill>
                <a:latin typeface="Gill Sans MT" charset="0"/>
                <a:ea typeface="Arial" charset="0"/>
                <a:cs typeface="Arial" charset="0"/>
              </a:defRPr>
            </a:lvl9pPr>
          </a:lstStyle>
          <a:p>
            <a:pPr algn="l"/>
            <a:r>
              <a:rPr lang="en-US" sz="1000">
                <a:solidFill>
                  <a:srgbClr val="464653"/>
                </a:solidFill>
                <a:latin typeface="Arial" charset="0"/>
              </a:rPr>
              <a:t>Hartwell et al. Integrating Genetic Approaches into the Discovery of Anticancer Drugs. Science (1997).</a:t>
            </a:r>
          </a:p>
          <a:p>
            <a:pPr algn="l"/>
            <a:r>
              <a:rPr lang="en-US" sz="1000">
                <a:solidFill>
                  <a:srgbClr val="464653"/>
                </a:solidFill>
                <a:latin typeface="Arial" charset="0"/>
              </a:rPr>
              <a:t>Lord &amp; Ashworth.  Mechanisms of resistance to therapies targeting BRCA-mutant cancers. Nature Medicine (2013)</a:t>
            </a:r>
            <a:endParaRPr lang="he-IL" sz="1000">
              <a:solidFill>
                <a:srgbClr val="464653"/>
              </a:solidFill>
              <a:latin typeface="Arial" charset="0"/>
            </a:endParaRPr>
          </a:p>
        </p:txBody>
      </p:sp>
      <p:pic>
        <p:nvPicPr>
          <p:cNvPr id="11879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463" y="1636269"/>
            <a:ext cx="35052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068887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656"/>
            <a:ext cx="7667182" cy="744979"/>
          </a:xfrm>
        </p:spPr>
        <p:txBody>
          <a:bodyPr>
            <a:normAutofit/>
          </a:bodyPr>
          <a:lstStyle/>
          <a:p>
            <a:r>
              <a:rPr lang="en-US" sz="3200" dirty="0" smtClean="0"/>
              <a:t>Task 3. Gene knockout screening</a:t>
            </a:r>
            <a:endParaRPr lang="en-US" sz="3200" dirty="0"/>
          </a:p>
        </p:txBody>
      </p:sp>
      <p:sp>
        <p:nvSpPr>
          <p:cNvPr id="5" name="Content Placeholder 4"/>
          <p:cNvSpPr>
            <a:spLocks noGrp="1"/>
          </p:cNvSpPr>
          <p:nvPr>
            <p:ph idx="1"/>
          </p:nvPr>
        </p:nvSpPr>
        <p:spPr>
          <a:xfrm>
            <a:off x="457200" y="1019620"/>
            <a:ext cx="8229600" cy="5336734"/>
          </a:xfrm>
        </p:spPr>
        <p:txBody>
          <a:bodyPr>
            <a:normAutofit/>
          </a:bodyPr>
          <a:lstStyle/>
          <a:p>
            <a:r>
              <a:rPr lang="en-US" sz="2000" dirty="0"/>
              <a:t>Perform single gene knockout screening</a:t>
            </a:r>
          </a:p>
          <a:p>
            <a:pPr marL="0" indent="0">
              <a:buNone/>
            </a:pPr>
            <a:endParaRPr lang="en-US" sz="2000" dirty="0"/>
          </a:p>
          <a:p>
            <a:pPr marL="0" indent="0">
              <a:buNone/>
            </a:pPr>
            <a:r>
              <a:rPr lang="hu-HU" sz="2000" dirty="0" smtClean="0">
                <a:solidFill>
                  <a:srgbClr val="0000FF"/>
                </a:solidFill>
              </a:rPr>
              <a:t>modelA </a:t>
            </a:r>
            <a:r>
              <a:rPr lang="hu-HU" sz="2000" dirty="0">
                <a:solidFill>
                  <a:srgbClr val="0000FF"/>
                </a:solidFill>
              </a:rPr>
              <a:t>= deleteModelGenes(model</a:t>
            </a:r>
            <a:r>
              <a:rPr lang="hu-HU" sz="2000" dirty="0" smtClean="0">
                <a:solidFill>
                  <a:srgbClr val="0000FF"/>
                </a:solidFill>
              </a:rPr>
              <a:t>,model.genes(i),</a:t>
            </a:r>
            <a:r>
              <a:rPr lang="hu-HU" sz="2000" dirty="0">
                <a:solidFill>
                  <a:srgbClr val="0000FF"/>
                </a:solidFill>
              </a:rPr>
              <a:t>0)</a:t>
            </a:r>
          </a:p>
          <a:p>
            <a:pPr marL="0" indent="0">
              <a:buNone/>
            </a:pPr>
            <a:r>
              <a:rPr lang="hu-HU" sz="2000" dirty="0" smtClean="0">
                <a:solidFill>
                  <a:srgbClr val="0000FF"/>
                </a:solidFill>
              </a:rPr>
              <a:t>solutionA = optimizeCbModel</a:t>
            </a:r>
            <a:r>
              <a:rPr lang="hu-HU" sz="2000" dirty="0">
                <a:solidFill>
                  <a:srgbClr val="0000FF"/>
                </a:solidFill>
              </a:rPr>
              <a:t>(</a:t>
            </a:r>
            <a:r>
              <a:rPr lang="hu-HU" sz="2000" dirty="0" smtClean="0">
                <a:solidFill>
                  <a:srgbClr val="0000FF"/>
                </a:solidFill>
              </a:rPr>
              <a:t>modelA)</a:t>
            </a:r>
            <a:endParaRPr lang="hu-HU" sz="2000" dirty="0">
              <a:solidFill>
                <a:srgbClr val="0000FF"/>
              </a:solidFill>
            </a:endParaRPr>
          </a:p>
          <a:p>
            <a:pPr marL="0" indent="0">
              <a:buNone/>
            </a:pPr>
            <a:r>
              <a:rPr lang="hu-HU" sz="2000" dirty="0" smtClean="0">
                <a:solidFill>
                  <a:srgbClr val="0000FF"/>
                </a:solidFill>
              </a:rPr>
              <a:t>modelB = </a:t>
            </a:r>
            <a:r>
              <a:rPr lang="hu-HU" sz="2000" dirty="0">
                <a:solidFill>
                  <a:srgbClr val="0000FF"/>
                </a:solidFill>
              </a:rPr>
              <a:t>deleteModelGenes(model</a:t>
            </a:r>
            <a:r>
              <a:rPr lang="hu-HU" sz="2000" dirty="0" smtClean="0">
                <a:solidFill>
                  <a:srgbClr val="0000FF"/>
                </a:solidFill>
              </a:rPr>
              <a:t>,</a:t>
            </a:r>
            <a:r>
              <a:rPr lang="hu-HU" sz="2000" dirty="0">
                <a:solidFill>
                  <a:srgbClr val="0000FF"/>
                </a:solidFill>
              </a:rPr>
              <a:t> model.genes</a:t>
            </a:r>
            <a:r>
              <a:rPr lang="hu-HU" sz="2000" dirty="0" smtClean="0">
                <a:solidFill>
                  <a:srgbClr val="0000FF"/>
                </a:solidFill>
              </a:rPr>
              <a:t>(j),</a:t>
            </a:r>
            <a:r>
              <a:rPr lang="hu-HU" sz="2000" dirty="0">
                <a:solidFill>
                  <a:srgbClr val="0000FF"/>
                </a:solidFill>
              </a:rPr>
              <a:t>0)</a:t>
            </a:r>
          </a:p>
          <a:p>
            <a:pPr marL="0" indent="0">
              <a:buNone/>
            </a:pPr>
            <a:r>
              <a:rPr lang="hu-HU" sz="2000" dirty="0" smtClean="0">
                <a:solidFill>
                  <a:srgbClr val="0000FF"/>
                </a:solidFill>
              </a:rPr>
              <a:t>solutionB = optimizeCbModel</a:t>
            </a:r>
            <a:r>
              <a:rPr lang="hu-HU" sz="2000" dirty="0">
                <a:solidFill>
                  <a:srgbClr val="0000FF"/>
                </a:solidFill>
              </a:rPr>
              <a:t>(</a:t>
            </a:r>
            <a:r>
              <a:rPr lang="hu-HU" sz="2000" dirty="0" smtClean="0">
                <a:solidFill>
                  <a:srgbClr val="0000FF"/>
                </a:solidFill>
              </a:rPr>
              <a:t>modelB)</a:t>
            </a:r>
          </a:p>
          <a:p>
            <a:pPr marL="0" indent="0">
              <a:buNone/>
            </a:pPr>
            <a:endParaRPr lang="hu-HU" sz="2000" dirty="0">
              <a:solidFill>
                <a:srgbClr val="0000FF"/>
              </a:solidFill>
            </a:endParaRPr>
          </a:p>
          <a:p>
            <a:r>
              <a:rPr lang="en-US" sz="2000" dirty="0"/>
              <a:t>Perform </a:t>
            </a:r>
            <a:r>
              <a:rPr lang="en-US" sz="2000" dirty="0" smtClean="0"/>
              <a:t>double </a:t>
            </a:r>
            <a:r>
              <a:rPr lang="en-US" sz="2000" dirty="0"/>
              <a:t>gene knockout screening</a:t>
            </a:r>
          </a:p>
          <a:p>
            <a:pPr marL="0" indent="0">
              <a:buNone/>
            </a:pPr>
            <a:endParaRPr lang="hu-HU" sz="2000" dirty="0" smtClean="0">
              <a:solidFill>
                <a:srgbClr val="0000FF"/>
              </a:solidFill>
            </a:endParaRPr>
          </a:p>
          <a:p>
            <a:pPr marL="0" indent="0">
              <a:buNone/>
            </a:pPr>
            <a:r>
              <a:rPr lang="hu-HU" sz="2000" dirty="0" smtClean="0">
                <a:solidFill>
                  <a:srgbClr val="0000FF"/>
                </a:solidFill>
              </a:rPr>
              <a:t>[modelAB,</a:t>
            </a:r>
            <a:r>
              <a:rPr lang="hu-HU" sz="2000" dirty="0">
                <a:solidFill>
                  <a:srgbClr val="0000FF"/>
                </a:solidFill>
              </a:rPr>
              <a:t>hasEffect,constrRxnNames,deletedGenes] = deleteModelGenes(model</a:t>
            </a:r>
            <a:r>
              <a:rPr lang="hu-HU" sz="2000" dirty="0" smtClean="0">
                <a:solidFill>
                  <a:srgbClr val="0000FF"/>
                </a:solidFill>
              </a:rPr>
              <a:t>,</a:t>
            </a:r>
            <a:r>
              <a:rPr lang="hu-HU" sz="2000" dirty="0">
                <a:solidFill>
                  <a:srgbClr val="0000FF"/>
                </a:solidFill>
              </a:rPr>
              <a:t> </a:t>
            </a:r>
            <a:r>
              <a:rPr lang="hu-HU" sz="2000" dirty="0" smtClean="0">
                <a:solidFill>
                  <a:srgbClr val="0000FF"/>
                </a:solidFill>
              </a:rPr>
              <a:t>model.genes([i,j]),</a:t>
            </a:r>
            <a:r>
              <a:rPr lang="hu-HU" sz="2000" dirty="0">
                <a:solidFill>
                  <a:srgbClr val="0000FF"/>
                </a:solidFill>
              </a:rPr>
              <a:t>0)</a:t>
            </a:r>
          </a:p>
          <a:p>
            <a:pPr marL="0" indent="0">
              <a:buNone/>
            </a:pPr>
            <a:r>
              <a:rPr lang="hu-HU" sz="2000" dirty="0" smtClean="0">
                <a:solidFill>
                  <a:srgbClr val="0000FF"/>
                </a:solidFill>
              </a:rPr>
              <a:t>solutionAB=</a:t>
            </a:r>
            <a:r>
              <a:rPr lang="hu-HU" sz="2000" dirty="0">
                <a:solidFill>
                  <a:srgbClr val="0000FF"/>
                </a:solidFill>
              </a:rPr>
              <a:t>optimizeCbModel(</a:t>
            </a:r>
            <a:r>
              <a:rPr lang="hu-HU" sz="2000" dirty="0" smtClean="0">
                <a:solidFill>
                  <a:srgbClr val="0000FF"/>
                </a:solidFill>
              </a:rPr>
              <a:t>modelAB)</a:t>
            </a:r>
          </a:p>
        </p:txBody>
      </p:sp>
      <p:cxnSp>
        <p:nvCxnSpPr>
          <p:cNvPr id="7" name="Straight Connector 6"/>
          <p:cNvCxnSpPr/>
          <p:nvPr/>
        </p:nvCxnSpPr>
        <p:spPr>
          <a:xfrm>
            <a:off x="457200" y="972031"/>
            <a:ext cx="7667182"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95126224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656"/>
            <a:ext cx="7667182" cy="744979"/>
          </a:xfrm>
        </p:spPr>
        <p:txBody>
          <a:bodyPr>
            <a:normAutofit/>
          </a:bodyPr>
          <a:lstStyle/>
          <a:p>
            <a:r>
              <a:rPr lang="en-US" sz="3200" dirty="0" smtClean="0"/>
              <a:t>Task 4. Identifying synthetic lethal pairs</a:t>
            </a:r>
            <a:endParaRPr lang="en-US" sz="3200" dirty="0"/>
          </a:p>
        </p:txBody>
      </p:sp>
      <p:sp>
        <p:nvSpPr>
          <p:cNvPr id="5" name="Content Placeholder 4"/>
          <p:cNvSpPr>
            <a:spLocks noGrp="1"/>
          </p:cNvSpPr>
          <p:nvPr>
            <p:ph idx="1"/>
          </p:nvPr>
        </p:nvSpPr>
        <p:spPr>
          <a:xfrm>
            <a:off x="457200" y="1019620"/>
            <a:ext cx="8229600" cy="5336734"/>
          </a:xfrm>
        </p:spPr>
        <p:txBody>
          <a:bodyPr>
            <a:normAutofit/>
          </a:bodyPr>
          <a:lstStyle/>
          <a:p>
            <a:r>
              <a:rPr lang="en-US" sz="2000" dirty="0"/>
              <a:t>Perform single gene knockout screening</a:t>
            </a:r>
          </a:p>
          <a:p>
            <a:pPr marL="0" indent="0">
              <a:buNone/>
            </a:pPr>
            <a:endParaRPr lang="en-US" sz="2000" dirty="0"/>
          </a:p>
          <a:p>
            <a:pPr marL="0" indent="0">
              <a:buNone/>
            </a:pPr>
            <a:r>
              <a:rPr lang="hu-HU" sz="2000" dirty="0" smtClean="0">
                <a:solidFill>
                  <a:srgbClr val="0000FF"/>
                </a:solidFill>
              </a:rPr>
              <a:t>modelA </a:t>
            </a:r>
            <a:r>
              <a:rPr lang="hu-HU" sz="2000" dirty="0">
                <a:solidFill>
                  <a:srgbClr val="0000FF"/>
                </a:solidFill>
              </a:rPr>
              <a:t>= deleteModelGenes(model</a:t>
            </a:r>
            <a:r>
              <a:rPr lang="hu-HU" sz="2000" dirty="0" smtClean="0">
                <a:solidFill>
                  <a:srgbClr val="0000FF"/>
                </a:solidFill>
              </a:rPr>
              <a:t>,model.genes(i),</a:t>
            </a:r>
            <a:r>
              <a:rPr lang="hu-HU" sz="2000" dirty="0">
                <a:solidFill>
                  <a:srgbClr val="0000FF"/>
                </a:solidFill>
              </a:rPr>
              <a:t>0)</a:t>
            </a:r>
          </a:p>
          <a:p>
            <a:pPr marL="0" indent="0">
              <a:buNone/>
            </a:pPr>
            <a:r>
              <a:rPr lang="hu-HU" sz="2000" dirty="0" smtClean="0">
                <a:solidFill>
                  <a:srgbClr val="0000FF"/>
                </a:solidFill>
              </a:rPr>
              <a:t>solutionA = optimizeCbModel</a:t>
            </a:r>
            <a:r>
              <a:rPr lang="hu-HU" sz="2000" dirty="0">
                <a:solidFill>
                  <a:srgbClr val="0000FF"/>
                </a:solidFill>
              </a:rPr>
              <a:t>(</a:t>
            </a:r>
            <a:r>
              <a:rPr lang="hu-HU" sz="2000" dirty="0" smtClean="0">
                <a:solidFill>
                  <a:srgbClr val="0000FF"/>
                </a:solidFill>
              </a:rPr>
              <a:t>modelA)</a:t>
            </a:r>
            <a:endParaRPr lang="hu-HU" sz="2000" dirty="0">
              <a:solidFill>
                <a:srgbClr val="0000FF"/>
              </a:solidFill>
            </a:endParaRPr>
          </a:p>
          <a:p>
            <a:pPr marL="0" indent="0">
              <a:buNone/>
            </a:pPr>
            <a:r>
              <a:rPr lang="hu-HU" sz="2000" dirty="0" smtClean="0">
                <a:solidFill>
                  <a:srgbClr val="0000FF"/>
                </a:solidFill>
              </a:rPr>
              <a:t>modelB = </a:t>
            </a:r>
            <a:r>
              <a:rPr lang="hu-HU" sz="2000" dirty="0">
                <a:solidFill>
                  <a:srgbClr val="0000FF"/>
                </a:solidFill>
              </a:rPr>
              <a:t>deleteModelGenes(model</a:t>
            </a:r>
            <a:r>
              <a:rPr lang="hu-HU" sz="2000" dirty="0" smtClean="0">
                <a:solidFill>
                  <a:srgbClr val="0000FF"/>
                </a:solidFill>
              </a:rPr>
              <a:t>,</a:t>
            </a:r>
            <a:r>
              <a:rPr lang="hu-HU" sz="2000" dirty="0">
                <a:solidFill>
                  <a:srgbClr val="0000FF"/>
                </a:solidFill>
              </a:rPr>
              <a:t> model.genes</a:t>
            </a:r>
            <a:r>
              <a:rPr lang="hu-HU" sz="2000" dirty="0" smtClean="0">
                <a:solidFill>
                  <a:srgbClr val="0000FF"/>
                </a:solidFill>
              </a:rPr>
              <a:t>(j),</a:t>
            </a:r>
            <a:r>
              <a:rPr lang="hu-HU" sz="2000" dirty="0">
                <a:solidFill>
                  <a:srgbClr val="0000FF"/>
                </a:solidFill>
              </a:rPr>
              <a:t>0)</a:t>
            </a:r>
          </a:p>
          <a:p>
            <a:pPr marL="0" indent="0">
              <a:buNone/>
            </a:pPr>
            <a:r>
              <a:rPr lang="hu-HU" sz="2000" dirty="0" smtClean="0">
                <a:solidFill>
                  <a:srgbClr val="0000FF"/>
                </a:solidFill>
              </a:rPr>
              <a:t>solutionB = optimizeCbModel</a:t>
            </a:r>
            <a:r>
              <a:rPr lang="hu-HU" sz="2000" dirty="0">
                <a:solidFill>
                  <a:srgbClr val="0000FF"/>
                </a:solidFill>
              </a:rPr>
              <a:t>(</a:t>
            </a:r>
            <a:r>
              <a:rPr lang="hu-HU" sz="2000" dirty="0" smtClean="0">
                <a:solidFill>
                  <a:srgbClr val="0000FF"/>
                </a:solidFill>
              </a:rPr>
              <a:t>modelB)</a:t>
            </a:r>
          </a:p>
          <a:p>
            <a:pPr marL="0" indent="0">
              <a:buNone/>
            </a:pPr>
            <a:endParaRPr lang="hu-HU" sz="2000" dirty="0">
              <a:solidFill>
                <a:srgbClr val="0000FF"/>
              </a:solidFill>
            </a:endParaRPr>
          </a:p>
          <a:p>
            <a:r>
              <a:rPr lang="en-US" sz="2000" dirty="0"/>
              <a:t>Perform </a:t>
            </a:r>
            <a:r>
              <a:rPr lang="en-US" sz="2000" dirty="0" smtClean="0"/>
              <a:t>double </a:t>
            </a:r>
            <a:r>
              <a:rPr lang="en-US" sz="2000" dirty="0"/>
              <a:t>gene knockout screening</a:t>
            </a:r>
          </a:p>
          <a:p>
            <a:pPr marL="0" indent="0">
              <a:buNone/>
            </a:pPr>
            <a:endParaRPr lang="hu-HU" sz="2000" dirty="0" smtClean="0">
              <a:solidFill>
                <a:srgbClr val="0000FF"/>
              </a:solidFill>
            </a:endParaRPr>
          </a:p>
          <a:p>
            <a:pPr marL="0" indent="0">
              <a:buNone/>
            </a:pPr>
            <a:r>
              <a:rPr lang="hu-HU" sz="2000" dirty="0" smtClean="0">
                <a:solidFill>
                  <a:srgbClr val="0000FF"/>
                </a:solidFill>
              </a:rPr>
              <a:t>[modelAB,</a:t>
            </a:r>
            <a:r>
              <a:rPr lang="hu-HU" sz="2000" dirty="0">
                <a:solidFill>
                  <a:srgbClr val="0000FF"/>
                </a:solidFill>
              </a:rPr>
              <a:t>hasEffect,constrRxnNames,deletedGenes] = deleteModelGenes(model</a:t>
            </a:r>
            <a:r>
              <a:rPr lang="hu-HU" sz="2000" dirty="0" smtClean="0">
                <a:solidFill>
                  <a:srgbClr val="0000FF"/>
                </a:solidFill>
              </a:rPr>
              <a:t>,</a:t>
            </a:r>
            <a:r>
              <a:rPr lang="hu-HU" sz="2000" dirty="0">
                <a:solidFill>
                  <a:srgbClr val="0000FF"/>
                </a:solidFill>
              </a:rPr>
              <a:t> </a:t>
            </a:r>
            <a:r>
              <a:rPr lang="hu-HU" sz="2000" dirty="0" smtClean="0">
                <a:solidFill>
                  <a:srgbClr val="0000FF"/>
                </a:solidFill>
              </a:rPr>
              <a:t>model.genes([i,j]),</a:t>
            </a:r>
            <a:r>
              <a:rPr lang="hu-HU" sz="2000" dirty="0">
                <a:solidFill>
                  <a:srgbClr val="0000FF"/>
                </a:solidFill>
              </a:rPr>
              <a:t>0)</a:t>
            </a:r>
          </a:p>
          <a:p>
            <a:pPr marL="0" indent="0">
              <a:buNone/>
            </a:pPr>
            <a:r>
              <a:rPr lang="hu-HU" sz="2000" dirty="0" smtClean="0">
                <a:solidFill>
                  <a:srgbClr val="0000FF"/>
                </a:solidFill>
              </a:rPr>
              <a:t>solutionAB=</a:t>
            </a:r>
            <a:r>
              <a:rPr lang="hu-HU" sz="2000" dirty="0">
                <a:solidFill>
                  <a:srgbClr val="0000FF"/>
                </a:solidFill>
              </a:rPr>
              <a:t>optimizeCbModel(</a:t>
            </a:r>
            <a:r>
              <a:rPr lang="hu-HU" sz="2000" dirty="0" smtClean="0">
                <a:solidFill>
                  <a:srgbClr val="0000FF"/>
                </a:solidFill>
              </a:rPr>
              <a:t>modelAB)</a:t>
            </a:r>
          </a:p>
        </p:txBody>
      </p:sp>
      <p:cxnSp>
        <p:nvCxnSpPr>
          <p:cNvPr id="7" name="Straight Connector 6"/>
          <p:cNvCxnSpPr/>
          <p:nvPr/>
        </p:nvCxnSpPr>
        <p:spPr>
          <a:xfrm>
            <a:off x="457200" y="972031"/>
            <a:ext cx="7667182"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90643856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656"/>
            <a:ext cx="7667182" cy="744979"/>
          </a:xfrm>
        </p:spPr>
        <p:txBody>
          <a:bodyPr>
            <a:normAutofit/>
          </a:bodyPr>
          <a:lstStyle/>
          <a:p>
            <a:r>
              <a:rPr lang="en-US" sz="3200" dirty="0" smtClean="0"/>
              <a:t>Task 4. Identifying synthetic lethal pairs</a:t>
            </a:r>
            <a:endParaRPr lang="en-US" sz="3200" dirty="0"/>
          </a:p>
        </p:txBody>
      </p:sp>
      <p:sp>
        <p:nvSpPr>
          <p:cNvPr id="5" name="Content Placeholder 4"/>
          <p:cNvSpPr>
            <a:spLocks noGrp="1"/>
          </p:cNvSpPr>
          <p:nvPr>
            <p:ph idx="1"/>
          </p:nvPr>
        </p:nvSpPr>
        <p:spPr>
          <a:xfrm>
            <a:off x="457200" y="1019620"/>
            <a:ext cx="8229600" cy="5336734"/>
          </a:xfrm>
        </p:spPr>
        <p:txBody>
          <a:bodyPr>
            <a:normAutofit/>
          </a:bodyPr>
          <a:lstStyle/>
          <a:p>
            <a:r>
              <a:rPr lang="en-US" sz="2000" dirty="0" smtClean="0"/>
              <a:t>Compare the growth defect due to two single KOs and one double KO</a:t>
            </a:r>
            <a:endParaRPr lang="en-US" sz="2000" dirty="0"/>
          </a:p>
          <a:p>
            <a:pPr marL="0" indent="0">
              <a:buNone/>
            </a:pPr>
            <a:endParaRPr lang="en-US" sz="2000" dirty="0"/>
          </a:p>
          <a:p>
            <a:pPr marL="0" indent="0">
              <a:buNone/>
            </a:pPr>
            <a:r>
              <a:rPr lang="hu-HU" sz="2000" dirty="0" smtClean="0">
                <a:solidFill>
                  <a:srgbClr val="0000FF"/>
                </a:solidFill>
              </a:rPr>
              <a:t>grA = solutionA.f / solution.f </a:t>
            </a:r>
          </a:p>
          <a:p>
            <a:pPr marL="0" indent="0">
              <a:buNone/>
            </a:pPr>
            <a:r>
              <a:rPr lang="hu-HU" sz="2000" dirty="0" smtClean="0">
                <a:solidFill>
                  <a:srgbClr val="0000FF"/>
                </a:solidFill>
              </a:rPr>
              <a:t>grB = solutionB.f / solution.f</a:t>
            </a:r>
          </a:p>
          <a:p>
            <a:pPr marL="0" indent="0">
              <a:buNone/>
            </a:pPr>
            <a:r>
              <a:rPr lang="hu-HU" sz="2000" dirty="0" smtClean="0">
                <a:solidFill>
                  <a:srgbClr val="0000FF"/>
                </a:solidFill>
              </a:rPr>
              <a:t>grAB = solutionAB.f </a:t>
            </a:r>
            <a:r>
              <a:rPr lang="hu-HU" sz="2000" dirty="0">
                <a:solidFill>
                  <a:srgbClr val="0000FF"/>
                </a:solidFill>
              </a:rPr>
              <a:t>/ solution.f </a:t>
            </a:r>
            <a:endParaRPr lang="hu-HU" sz="2000" dirty="0" smtClean="0">
              <a:solidFill>
                <a:srgbClr val="0000FF"/>
              </a:solidFill>
            </a:endParaRPr>
          </a:p>
          <a:p>
            <a:pPr marL="0" indent="0">
              <a:buNone/>
            </a:pPr>
            <a:endParaRPr lang="hu-HU" sz="2000" dirty="0">
              <a:solidFill>
                <a:srgbClr val="0000FF"/>
              </a:solidFill>
            </a:endParaRPr>
          </a:p>
          <a:p>
            <a:pPr marL="0" indent="0">
              <a:buNone/>
            </a:pPr>
            <a:r>
              <a:rPr lang="hu-HU" sz="2000" dirty="0" smtClean="0">
                <a:solidFill>
                  <a:srgbClr val="0000FF"/>
                </a:solidFill>
              </a:rPr>
              <a:t>SL: grAB &lt; d</a:t>
            </a:r>
            <a:r>
              <a:rPr lang="hu-HU" sz="2000" baseline="-25000" dirty="0" smtClean="0">
                <a:solidFill>
                  <a:srgbClr val="0000FF"/>
                </a:solidFill>
              </a:rPr>
              <a:t>lethality</a:t>
            </a:r>
            <a:r>
              <a:rPr lang="hu-HU" sz="2000" dirty="0" smtClean="0">
                <a:solidFill>
                  <a:srgbClr val="0000FF"/>
                </a:solidFill>
              </a:rPr>
              <a:t> , grA</a:t>
            </a:r>
            <a:r>
              <a:rPr lang="en-US" sz="2000" dirty="0" smtClean="0">
                <a:solidFill>
                  <a:srgbClr val="0000FF"/>
                </a:solidFill>
              </a:rPr>
              <a:t>, </a:t>
            </a:r>
            <a:r>
              <a:rPr lang="hu-HU" sz="2000" dirty="0" smtClean="0">
                <a:solidFill>
                  <a:srgbClr val="0000FF"/>
                </a:solidFill>
              </a:rPr>
              <a:t>grB &gt; d</a:t>
            </a:r>
            <a:r>
              <a:rPr lang="hu-HU" sz="2000" baseline="-25000" dirty="0" smtClean="0">
                <a:solidFill>
                  <a:srgbClr val="0000FF"/>
                </a:solidFill>
              </a:rPr>
              <a:t>viability</a:t>
            </a:r>
            <a:endParaRPr lang="hu-HU" sz="2000" baseline="-25000" dirty="0">
              <a:solidFill>
                <a:srgbClr val="0000FF"/>
              </a:solidFill>
            </a:endParaRPr>
          </a:p>
        </p:txBody>
      </p:sp>
      <p:cxnSp>
        <p:nvCxnSpPr>
          <p:cNvPr id="7" name="Straight Connector 6"/>
          <p:cNvCxnSpPr/>
          <p:nvPr/>
        </p:nvCxnSpPr>
        <p:spPr>
          <a:xfrm>
            <a:off x="457200" y="972031"/>
            <a:ext cx="7667182"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66606661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656"/>
            <a:ext cx="7667182" cy="744979"/>
          </a:xfrm>
        </p:spPr>
        <p:txBody>
          <a:bodyPr>
            <a:normAutofit/>
          </a:bodyPr>
          <a:lstStyle/>
          <a:p>
            <a:r>
              <a:rPr lang="en-US" sz="3200" dirty="0" smtClean="0"/>
              <a:t>Reference</a:t>
            </a:r>
            <a:endParaRPr lang="en-US" sz="3200" dirty="0"/>
          </a:p>
        </p:txBody>
      </p:sp>
      <p:sp>
        <p:nvSpPr>
          <p:cNvPr id="5" name="Content Placeholder 4"/>
          <p:cNvSpPr>
            <a:spLocks noGrp="1"/>
          </p:cNvSpPr>
          <p:nvPr>
            <p:ph idx="1"/>
          </p:nvPr>
        </p:nvSpPr>
        <p:spPr>
          <a:xfrm>
            <a:off x="457200" y="1019620"/>
            <a:ext cx="8229600" cy="5336734"/>
          </a:xfrm>
        </p:spPr>
        <p:txBody>
          <a:bodyPr>
            <a:normAutofit/>
          </a:bodyPr>
          <a:lstStyle/>
          <a:p>
            <a:r>
              <a:rPr lang="en-US" sz="2000" dirty="0"/>
              <a:t>Becker SA, et al. Quantitative prediction of cellular metabolism with constraint-based models: the COBRA Toolbox. Nature Protocols, 2007, 2(3): 727–738</a:t>
            </a:r>
          </a:p>
          <a:p>
            <a:r>
              <a:rPr lang="en-US" sz="2000" dirty="0"/>
              <a:t>Kauffman KJ, </a:t>
            </a:r>
            <a:r>
              <a:rPr lang="en-US" sz="2000" dirty="0" err="1"/>
              <a:t>Prakash</a:t>
            </a:r>
            <a:r>
              <a:rPr lang="en-US" sz="2000" dirty="0"/>
              <a:t> P, Edwards JS. Advances in flux balance analysis. Current Opinion in Biotechnology. 2003, 14: 491–496.</a:t>
            </a:r>
          </a:p>
          <a:p>
            <a:r>
              <a:rPr lang="en-US" sz="2000" dirty="0" err="1"/>
              <a:t>Orth</a:t>
            </a:r>
            <a:r>
              <a:rPr lang="en-US" sz="2000" dirty="0"/>
              <a:t> JD, Thiele I, </a:t>
            </a:r>
            <a:r>
              <a:rPr lang="en-US" sz="2000" dirty="0" err="1"/>
              <a:t>Palsson</a:t>
            </a:r>
            <a:r>
              <a:rPr lang="en-US" sz="2000" dirty="0"/>
              <a:t> B. What is flux balance analysis. Nature Biotechnology. 2010, 28(3): 245–248.</a:t>
            </a:r>
          </a:p>
          <a:p>
            <a:r>
              <a:rPr lang="en-US" sz="2000" dirty="0" err="1"/>
              <a:t>Schellenberger</a:t>
            </a:r>
            <a:r>
              <a:rPr lang="en-US" sz="2000" dirty="0"/>
              <a:t>  J, et al. Quantitative prediction of cellular metabolism with constraint-based models: the COBRA Toolbox v2.0. Nature Protocols, 2011, 6(9):1290–2307</a:t>
            </a:r>
            <a:r>
              <a:rPr lang="en-US" sz="2000" dirty="0" smtClean="0"/>
              <a:t>.</a:t>
            </a:r>
          </a:p>
          <a:p>
            <a:r>
              <a:rPr lang="en-US" sz="2000" dirty="0" err="1"/>
              <a:t>Folger</a:t>
            </a:r>
            <a:r>
              <a:rPr lang="en-US" sz="2000" dirty="0"/>
              <a:t> O, </a:t>
            </a:r>
            <a:r>
              <a:rPr lang="en-US" sz="2000" dirty="0" err="1"/>
              <a:t>Jerby</a:t>
            </a:r>
            <a:r>
              <a:rPr lang="en-US" sz="2000" dirty="0"/>
              <a:t> L, </a:t>
            </a:r>
            <a:r>
              <a:rPr lang="en-US" sz="2000" dirty="0" err="1"/>
              <a:t>Frezza</a:t>
            </a:r>
            <a:r>
              <a:rPr lang="en-US" sz="2000" dirty="0"/>
              <a:t> C, Gottlieb E, </a:t>
            </a:r>
            <a:r>
              <a:rPr lang="en-US" sz="2000" dirty="0" err="1"/>
              <a:t>Ruppin</a:t>
            </a:r>
            <a:r>
              <a:rPr lang="en-US" sz="2000" dirty="0"/>
              <a:t> E, </a:t>
            </a:r>
            <a:r>
              <a:rPr lang="en-US" sz="2000" dirty="0" err="1"/>
              <a:t>Shlomi</a:t>
            </a:r>
            <a:r>
              <a:rPr lang="en-US" sz="2000" dirty="0"/>
              <a:t> T</a:t>
            </a:r>
            <a:r>
              <a:rPr lang="en-US" sz="2000" dirty="0" smtClean="0"/>
              <a:t>. </a:t>
            </a:r>
            <a:r>
              <a:rPr lang="en-US" sz="2000" dirty="0"/>
              <a:t>Predicting selective drug targets in cancer through metabolic networks. </a:t>
            </a:r>
            <a:r>
              <a:rPr lang="en-US" sz="2000" dirty="0" err="1" smtClean="0"/>
              <a:t>Mol</a:t>
            </a:r>
            <a:r>
              <a:rPr lang="en-US" sz="2000" dirty="0" smtClean="0"/>
              <a:t> </a:t>
            </a:r>
            <a:r>
              <a:rPr lang="en-US" sz="2000" dirty="0" err="1"/>
              <a:t>Syst</a:t>
            </a:r>
            <a:r>
              <a:rPr lang="en-US" sz="2000" dirty="0"/>
              <a:t> Biol. </a:t>
            </a:r>
            <a:r>
              <a:rPr lang="en-US" sz="2000" dirty="0" smtClean="0"/>
              <a:t>2011, 7</a:t>
            </a:r>
            <a:r>
              <a:rPr lang="en-US" sz="2000" dirty="0"/>
              <a:t>:501. </a:t>
            </a:r>
          </a:p>
        </p:txBody>
      </p:sp>
      <p:cxnSp>
        <p:nvCxnSpPr>
          <p:cNvPr id="7" name="Straight Connector 6"/>
          <p:cNvCxnSpPr/>
          <p:nvPr/>
        </p:nvCxnSpPr>
        <p:spPr>
          <a:xfrm>
            <a:off x="457200" y="972031"/>
            <a:ext cx="7667182"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35745624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656"/>
            <a:ext cx="7667182" cy="744979"/>
          </a:xfrm>
        </p:spPr>
        <p:txBody>
          <a:bodyPr>
            <a:normAutofit/>
          </a:bodyPr>
          <a:lstStyle/>
          <a:p>
            <a:r>
              <a:rPr lang="en-US" sz="3200" dirty="0" smtClean="0"/>
              <a:t>Summary</a:t>
            </a:r>
            <a:endParaRPr lang="en-US" sz="3200" dirty="0"/>
          </a:p>
        </p:txBody>
      </p:sp>
      <p:sp>
        <p:nvSpPr>
          <p:cNvPr id="5" name="Content Placeholder 4"/>
          <p:cNvSpPr>
            <a:spLocks noGrp="1"/>
          </p:cNvSpPr>
          <p:nvPr>
            <p:ph idx="1"/>
          </p:nvPr>
        </p:nvSpPr>
        <p:spPr>
          <a:xfrm>
            <a:off x="457200" y="1019620"/>
            <a:ext cx="8229600" cy="5336734"/>
          </a:xfrm>
        </p:spPr>
        <p:txBody>
          <a:bodyPr>
            <a:normAutofit/>
          </a:bodyPr>
          <a:lstStyle/>
          <a:p>
            <a:r>
              <a:rPr lang="en-US" sz="2800" dirty="0" smtClean="0"/>
              <a:t>Metabolism and metabolic networks</a:t>
            </a:r>
          </a:p>
          <a:p>
            <a:r>
              <a:rPr lang="en-US" sz="2800" dirty="0" smtClean="0"/>
              <a:t>Metabolic network modeling</a:t>
            </a:r>
          </a:p>
          <a:p>
            <a:r>
              <a:rPr lang="en-US" sz="2800" dirty="0" smtClean="0"/>
              <a:t>Flux balance analysis</a:t>
            </a:r>
          </a:p>
          <a:p>
            <a:r>
              <a:rPr lang="en-US" sz="2800" dirty="0" smtClean="0"/>
              <a:t>COBRA Toolbox</a:t>
            </a:r>
          </a:p>
          <a:p>
            <a:r>
              <a:rPr lang="en-US" sz="2800" i="1" dirty="0" smtClean="0"/>
              <a:t>In </a:t>
            </a:r>
            <a:r>
              <a:rPr lang="en-US" sz="2800" i="1" dirty="0" err="1" smtClean="0"/>
              <a:t>silico</a:t>
            </a:r>
            <a:r>
              <a:rPr lang="en-US" sz="2800" dirty="0" smtClean="0"/>
              <a:t> gene knockout experiment</a:t>
            </a:r>
          </a:p>
          <a:p>
            <a:endParaRPr lang="en-US" sz="2800" dirty="0"/>
          </a:p>
        </p:txBody>
      </p:sp>
      <p:cxnSp>
        <p:nvCxnSpPr>
          <p:cNvPr id="7" name="Straight Connector 6"/>
          <p:cNvCxnSpPr/>
          <p:nvPr/>
        </p:nvCxnSpPr>
        <p:spPr>
          <a:xfrm>
            <a:off x="457200" y="972031"/>
            <a:ext cx="7667182"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91232387"/>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5" name="Picture 10" descr="SLconcept.tif"/>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27584" y="1772816"/>
            <a:ext cx="2611437" cy="251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87" name="Content Placeholder 2"/>
          <p:cNvSpPr>
            <a:spLocks noGrp="1"/>
          </p:cNvSpPr>
          <p:nvPr>
            <p:ph sz="quarter" idx="1"/>
          </p:nvPr>
        </p:nvSpPr>
        <p:spPr>
          <a:xfrm>
            <a:off x="755576" y="4365104"/>
            <a:ext cx="3168352" cy="1043956"/>
          </a:xfrm>
        </p:spPr>
        <p:txBody>
          <a:bodyPr/>
          <a:lstStyle/>
          <a:p>
            <a:pPr marL="0" indent="0" algn="l" rtl="0" eaLnBrk="1" hangingPunct="1">
              <a:buNone/>
            </a:pPr>
            <a:r>
              <a:rPr lang="ko-KR" altLang="en-US" sz="1500" dirty="0" smtClean="0">
                <a:latin typeface="Arial"/>
                <a:cs typeface="Arial"/>
              </a:rPr>
              <a:t>그림</a:t>
            </a:r>
            <a:r>
              <a:rPr lang="en-US" altLang="ko-KR" sz="1500" dirty="0" smtClean="0">
                <a:latin typeface="Arial"/>
                <a:cs typeface="Arial"/>
              </a:rPr>
              <a:t>1</a:t>
            </a:r>
            <a:r>
              <a:rPr lang="ko-KR" altLang="en-US" sz="1500" dirty="0" smtClean="0">
                <a:latin typeface="Arial"/>
                <a:cs typeface="Arial"/>
              </a:rPr>
              <a:t> 합성 치사 작용 </a:t>
            </a:r>
            <a:r>
              <a:rPr lang="en-US" altLang="ko-KR" sz="1500" dirty="0" smtClean="0">
                <a:latin typeface="Arial"/>
                <a:cs typeface="Arial"/>
              </a:rPr>
              <a:t>(</a:t>
            </a:r>
            <a:r>
              <a:rPr lang="en-US" altLang="ko-KR" sz="1500" dirty="0" smtClean="0">
                <a:latin typeface="Arial"/>
                <a:cs typeface="Arial"/>
              </a:rPr>
              <a:t>A)</a:t>
            </a:r>
            <a:r>
              <a:rPr lang="ko-KR" altLang="en-US" sz="1500" dirty="0" smtClean="0">
                <a:latin typeface="Arial"/>
                <a:cs typeface="Arial"/>
              </a:rPr>
              <a:t> 합성 치사 작용의 원리 </a:t>
            </a:r>
            <a:r>
              <a:rPr lang="en-US" altLang="ko-KR" sz="1500" dirty="0" smtClean="0">
                <a:latin typeface="Arial"/>
                <a:cs typeface="Arial"/>
              </a:rPr>
              <a:t>(B)</a:t>
            </a:r>
            <a:r>
              <a:rPr lang="ko-KR" altLang="en-US" sz="1500" dirty="0" smtClean="0">
                <a:latin typeface="Arial"/>
                <a:cs typeface="Arial"/>
              </a:rPr>
              <a:t> 합성 치사 작용을 통한 암의 선택적인 치료</a:t>
            </a:r>
            <a:endParaRPr lang="en-US" sz="1500" dirty="0">
              <a:latin typeface="Arial"/>
              <a:cs typeface="Arial"/>
            </a:endParaRPr>
          </a:p>
        </p:txBody>
      </p:sp>
      <p:pic>
        <p:nvPicPr>
          <p:cNvPr id="11879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1828"/>
            <a:ext cx="2712417" cy="1643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732376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shot 2016-06-14 at 8.35.20 PM.png"/>
          <p:cNvPicPr>
            <a:picLocks noGrp="1" noChangeAspect="1"/>
          </p:cNvPicPr>
          <p:nvPr>
            <p:ph idx="1"/>
          </p:nvPr>
        </p:nvPicPr>
        <p:blipFill>
          <a:blip r:embed="rId2">
            <a:extLst>
              <a:ext uri="{28A0092B-C50C-407E-A947-70E740481C1C}">
                <a14:useLocalDpi xmlns:a14="http://schemas.microsoft.com/office/drawing/2010/main" val="0"/>
              </a:ext>
            </a:extLst>
          </a:blip>
          <a:srcRect t="-22081" b="-22081"/>
          <a:stretch>
            <a:fillRect/>
          </a:stretch>
        </p:blipFill>
        <p:spPr>
          <a:xfrm>
            <a:off x="323528" y="-315416"/>
            <a:ext cx="8229600" cy="3886200"/>
          </a:xfrm>
        </p:spPr>
      </p:pic>
      <p:pic>
        <p:nvPicPr>
          <p:cNvPr id="6" name="Picture 4"/>
          <p:cNvPicPr>
            <a:picLocks noChangeAspect="1" noChangeArrowheads="1"/>
          </p:cNvPicPr>
          <p:nvPr/>
        </p:nvPicPr>
        <p:blipFill>
          <a:blip r:embed="rId3" cstate="screen"/>
          <a:srcRect/>
          <a:stretch>
            <a:fillRect/>
          </a:stretch>
        </p:blipFill>
        <p:spPr bwMode="auto">
          <a:xfrm>
            <a:off x="480525" y="4007795"/>
            <a:ext cx="3505200" cy="2124075"/>
          </a:xfrm>
          <a:prstGeom prst="rect">
            <a:avLst/>
          </a:prstGeom>
          <a:noFill/>
          <a:ln w="9525">
            <a:noFill/>
            <a:miter lim="800000"/>
            <a:headEnd/>
            <a:tailEnd/>
          </a:ln>
        </p:spPr>
      </p:pic>
      <p:pic>
        <p:nvPicPr>
          <p:cNvPr id="7" name="Picture 6" descr="Screen shot 2015-10-20 at 9.36.04 PM.png"/>
          <p:cNvPicPr>
            <a:picLocks noChangeAspect="1"/>
          </p:cNvPicPr>
          <p:nvPr/>
        </p:nvPicPr>
        <p:blipFill rotWithShape="1">
          <a:blip r:embed="rId4">
            <a:extLst>
              <a:ext uri="{28A0092B-C50C-407E-A947-70E740481C1C}">
                <a14:useLocalDpi xmlns:a14="http://schemas.microsoft.com/office/drawing/2010/main" val="0"/>
              </a:ext>
            </a:extLst>
          </a:blip>
          <a:srcRect r="27754"/>
          <a:stretch/>
        </p:blipFill>
        <p:spPr>
          <a:xfrm>
            <a:off x="4427984" y="3284984"/>
            <a:ext cx="4101353" cy="3314700"/>
          </a:xfrm>
          <a:prstGeom prst="rect">
            <a:avLst/>
          </a:prstGeom>
        </p:spPr>
      </p:pic>
      <p:sp>
        <p:nvSpPr>
          <p:cNvPr id="8" name="TextBox 7"/>
          <p:cNvSpPr txBox="1"/>
          <p:nvPr/>
        </p:nvSpPr>
        <p:spPr>
          <a:xfrm>
            <a:off x="5630749" y="2896732"/>
            <a:ext cx="1284941"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b="1" dirty="0" smtClean="0"/>
              <a:t>FH1</a:t>
            </a:r>
          </a:p>
          <a:p>
            <a:pPr algn="ctr"/>
            <a:endParaRPr lang="en-US" b="1" dirty="0"/>
          </a:p>
        </p:txBody>
      </p:sp>
      <p:sp>
        <p:nvSpPr>
          <p:cNvPr id="9" name="TextBox 8"/>
          <p:cNvSpPr txBox="1"/>
          <p:nvPr/>
        </p:nvSpPr>
        <p:spPr>
          <a:xfrm>
            <a:off x="7086020" y="2896732"/>
            <a:ext cx="1284941"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b="1" dirty="0" smtClean="0"/>
              <a:t>FH1</a:t>
            </a:r>
          </a:p>
          <a:p>
            <a:pPr algn="ctr"/>
            <a:endParaRPr lang="en-US" b="1" dirty="0"/>
          </a:p>
        </p:txBody>
      </p:sp>
      <p:sp>
        <p:nvSpPr>
          <p:cNvPr id="10" name="TextBox 9"/>
          <p:cNvSpPr txBox="1"/>
          <p:nvPr/>
        </p:nvSpPr>
        <p:spPr>
          <a:xfrm>
            <a:off x="4184443" y="4035250"/>
            <a:ext cx="1284941"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b="1" dirty="0" smtClean="0"/>
              <a:t>HMOX1</a:t>
            </a:r>
          </a:p>
          <a:p>
            <a:pPr algn="ctr"/>
            <a:endParaRPr lang="en-US" b="1" dirty="0"/>
          </a:p>
        </p:txBody>
      </p:sp>
      <p:sp>
        <p:nvSpPr>
          <p:cNvPr id="11" name="TextBox 10"/>
          <p:cNvSpPr txBox="1"/>
          <p:nvPr/>
        </p:nvSpPr>
        <p:spPr>
          <a:xfrm>
            <a:off x="4184443" y="5400313"/>
            <a:ext cx="1284941"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b="1" dirty="0" smtClean="0"/>
              <a:t>HMOX1</a:t>
            </a:r>
          </a:p>
          <a:p>
            <a:pPr algn="ctr"/>
            <a:endParaRPr lang="en-US" b="1" dirty="0"/>
          </a:p>
        </p:txBody>
      </p:sp>
      <p:cxnSp>
        <p:nvCxnSpPr>
          <p:cNvPr id="12" name="Straight Connector 11"/>
          <p:cNvCxnSpPr/>
          <p:nvPr/>
        </p:nvCxnSpPr>
        <p:spPr>
          <a:xfrm>
            <a:off x="7086020" y="2896732"/>
            <a:ext cx="1284941" cy="646331"/>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3" name="Straight Connector 12"/>
          <p:cNvCxnSpPr/>
          <p:nvPr/>
        </p:nvCxnSpPr>
        <p:spPr>
          <a:xfrm flipV="1">
            <a:off x="7086020" y="2896732"/>
            <a:ext cx="1284941" cy="646331"/>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4" name="Straight Connector 13"/>
          <p:cNvCxnSpPr/>
          <p:nvPr/>
        </p:nvCxnSpPr>
        <p:spPr>
          <a:xfrm>
            <a:off x="4184443" y="5400313"/>
            <a:ext cx="1284941" cy="646331"/>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5" name="Straight Connector 14"/>
          <p:cNvCxnSpPr/>
          <p:nvPr/>
        </p:nvCxnSpPr>
        <p:spPr>
          <a:xfrm flipV="1">
            <a:off x="4184443" y="5400313"/>
            <a:ext cx="1284941" cy="646331"/>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700675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bwMode="auto">
          <a:xfrm>
            <a:off x="4355976" y="4047879"/>
            <a:ext cx="2088232" cy="1080120"/>
          </a:xfrm>
          <a:prstGeom prst="straightConnector1">
            <a:avLst/>
          </a:prstGeom>
          <a:solidFill>
            <a:schemeClr val="accent1"/>
          </a:solidFill>
          <a:ln w="76200" cap="flat" cmpd="sng" algn="ctr">
            <a:solidFill>
              <a:schemeClr val="tx1">
                <a:lumMod val="50000"/>
                <a:lumOff val="50000"/>
              </a:schemeClr>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 name="Straight Arrow Connector 6"/>
          <p:cNvCxnSpPr/>
          <p:nvPr/>
        </p:nvCxnSpPr>
        <p:spPr bwMode="auto">
          <a:xfrm flipV="1">
            <a:off x="6408928" y="4028794"/>
            <a:ext cx="2016224" cy="1080120"/>
          </a:xfrm>
          <a:prstGeom prst="straightConnector1">
            <a:avLst/>
          </a:prstGeom>
          <a:solidFill>
            <a:schemeClr val="accent1"/>
          </a:solidFill>
          <a:ln w="76200" cap="flat" cmpd="sng" algn="ctr">
            <a:solidFill>
              <a:schemeClr val="tx1">
                <a:lumMod val="50000"/>
                <a:lumOff val="50000"/>
              </a:schemeClr>
            </a:solidFill>
            <a:prstDash val="solid"/>
            <a:round/>
            <a:headEnd type="arrow"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 name="Straight Arrow Connector 7"/>
          <p:cNvCxnSpPr/>
          <p:nvPr/>
        </p:nvCxnSpPr>
        <p:spPr bwMode="auto">
          <a:xfrm flipV="1">
            <a:off x="4355976" y="2895751"/>
            <a:ext cx="2088232" cy="1080120"/>
          </a:xfrm>
          <a:prstGeom prst="straightConnector1">
            <a:avLst/>
          </a:prstGeom>
          <a:solidFill>
            <a:schemeClr val="accent1"/>
          </a:solidFill>
          <a:ln w="76200" cap="flat" cmpd="sng" algn="ctr">
            <a:solidFill>
              <a:schemeClr val="tx1">
                <a:lumMod val="50000"/>
                <a:lumOff val="50000"/>
              </a:schemeClr>
            </a:solidFill>
            <a:prstDash val="solid"/>
            <a:round/>
            <a:headEnd type="arrow" w="med" len="med"/>
            <a:tailEnd type="non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Arrow Connector 9"/>
          <p:cNvCxnSpPr/>
          <p:nvPr/>
        </p:nvCxnSpPr>
        <p:spPr bwMode="auto">
          <a:xfrm>
            <a:off x="6516216" y="2895751"/>
            <a:ext cx="2088232" cy="1080120"/>
          </a:xfrm>
          <a:prstGeom prst="straightConnector1">
            <a:avLst/>
          </a:prstGeom>
          <a:solidFill>
            <a:schemeClr val="accent1"/>
          </a:solidFill>
          <a:ln w="76200" cap="flat" cmpd="sng" algn="ctr">
            <a:solidFill>
              <a:schemeClr val="tx1">
                <a:lumMod val="50000"/>
                <a:lumOff val="50000"/>
              </a:schemeClr>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1" name="Straight Arrow Connector 10"/>
          <p:cNvCxnSpPr/>
          <p:nvPr/>
        </p:nvCxnSpPr>
        <p:spPr bwMode="auto">
          <a:xfrm>
            <a:off x="6425120" y="5200007"/>
            <a:ext cx="0" cy="792088"/>
          </a:xfrm>
          <a:prstGeom prst="straightConnector1">
            <a:avLst/>
          </a:prstGeom>
          <a:solidFill>
            <a:schemeClr val="accent1"/>
          </a:solidFill>
          <a:ln w="76200" cap="flat" cmpd="sng" algn="ctr">
            <a:solidFill>
              <a:schemeClr val="tx1">
                <a:lumMod val="50000"/>
                <a:lumOff val="50000"/>
              </a:schemeClr>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 name="Multiply 13"/>
          <p:cNvSpPr/>
          <p:nvPr/>
        </p:nvSpPr>
        <p:spPr bwMode="auto">
          <a:xfrm>
            <a:off x="4788024" y="4119887"/>
            <a:ext cx="792088" cy="720080"/>
          </a:xfrm>
          <a:prstGeom prst="mathMultiply">
            <a:avLst/>
          </a:prstGeom>
          <a:solidFill>
            <a:srgbClr val="FF0000"/>
          </a:solidFill>
          <a:ln w="9525" cap="flat" cmpd="sng" algn="ctr">
            <a:solidFill>
              <a:srgbClr val="FF0000"/>
            </a:solidFill>
            <a:prstDash val="solid"/>
            <a:round/>
            <a:headEnd type="none" w="med" len="med"/>
            <a:tailEnd type="triangle" w="med" len="med"/>
          </a:ln>
          <a:effectLst/>
          <a:extLst/>
        </p:spPr>
        <p:txBody>
          <a:bodyPr vert="horz" wrap="squar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p:txBody>
      </p:sp>
      <p:sp>
        <p:nvSpPr>
          <p:cNvPr id="15" name="Multiply 14"/>
          <p:cNvSpPr/>
          <p:nvPr/>
        </p:nvSpPr>
        <p:spPr bwMode="auto">
          <a:xfrm>
            <a:off x="7020272" y="3039767"/>
            <a:ext cx="792088" cy="720080"/>
          </a:xfrm>
          <a:prstGeom prst="mathMultiply">
            <a:avLst/>
          </a:prstGeom>
          <a:solidFill>
            <a:srgbClr val="FF0000"/>
          </a:solidFill>
          <a:ln w="9525" cap="flat" cmpd="sng" algn="ctr">
            <a:solidFill>
              <a:srgbClr val="FF0000"/>
            </a:solidFill>
            <a:prstDash val="solid"/>
            <a:round/>
            <a:headEnd type="none" w="med" len="med"/>
            <a:tailEnd type="triangle" w="med" len="med"/>
          </a:ln>
          <a:effectLst/>
          <a:extLst/>
        </p:spPr>
        <p:txBody>
          <a:bodyPr vert="horz" wrap="squar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p:txBody>
      </p:sp>
      <p:cxnSp>
        <p:nvCxnSpPr>
          <p:cNvPr id="20" name="Straight Arrow Connector 19"/>
          <p:cNvCxnSpPr/>
          <p:nvPr/>
        </p:nvCxnSpPr>
        <p:spPr bwMode="auto">
          <a:xfrm>
            <a:off x="6444208" y="2031655"/>
            <a:ext cx="0" cy="792088"/>
          </a:xfrm>
          <a:prstGeom prst="straightConnector1">
            <a:avLst/>
          </a:prstGeom>
          <a:solidFill>
            <a:schemeClr val="accent1"/>
          </a:solidFill>
          <a:ln w="76200" cap="flat" cmpd="sng" algn="ctr">
            <a:solidFill>
              <a:schemeClr val="tx1">
                <a:lumMod val="50000"/>
                <a:lumOff val="50000"/>
              </a:schemeClr>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21" name="Picture 4"/>
          <p:cNvPicPr>
            <a:picLocks noChangeAspect="1" noChangeArrowheads="1"/>
          </p:cNvPicPr>
          <p:nvPr/>
        </p:nvPicPr>
        <p:blipFill>
          <a:blip r:embed="rId2" cstate="screen"/>
          <a:srcRect/>
          <a:stretch>
            <a:fillRect/>
          </a:stretch>
        </p:blipFill>
        <p:spPr bwMode="auto">
          <a:xfrm>
            <a:off x="467544" y="2996952"/>
            <a:ext cx="3505200" cy="2124075"/>
          </a:xfrm>
          <a:prstGeom prst="rect">
            <a:avLst/>
          </a:prstGeom>
          <a:noFill/>
          <a:ln w="9525">
            <a:noFill/>
            <a:miter lim="800000"/>
            <a:headEnd/>
            <a:tailEnd/>
          </a:ln>
        </p:spPr>
      </p:pic>
      <p:sp>
        <p:nvSpPr>
          <p:cNvPr id="22" name="Title 1"/>
          <p:cNvSpPr>
            <a:spLocks noGrp="1"/>
          </p:cNvSpPr>
          <p:nvPr>
            <p:ph type="title"/>
          </p:nvPr>
        </p:nvSpPr>
        <p:spPr>
          <a:xfrm>
            <a:off x="395536" y="476672"/>
            <a:ext cx="8229600" cy="1143000"/>
          </a:xfrm>
        </p:spPr>
        <p:txBody>
          <a:bodyPr/>
          <a:lstStyle/>
          <a:p>
            <a:pPr rtl="0" eaLnBrk="1" hangingPunct="1"/>
            <a:r>
              <a:rPr lang="en-US" sz="2900" b="1" dirty="0" smtClean="0">
                <a:solidFill>
                  <a:schemeClr val="tx1"/>
                </a:solidFill>
                <a:latin typeface="Arial"/>
                <a:cs typeface="Arial"/>
              </a:rPr>
              <a:t>Identifying </a:t>
            </a:r>
            <a:r>
              <a:rPr lang="en-US" sz="2900" b="1" dirty="0">
                <a:solidFill>
                  <a:srgbClr val="0927F7"/>
                </a:solidFill>
                <a:latin typeface="Arial"/>
                <a:cs typeface="Arial"/>
              </a:rPr>
              <a:t>Synthetic </a:t>
            </a:r>
            <a:r>
              <a:rPr lang="en-US" sz="2900" b="1" dirty="0" smtClean="0">
                <a:solidFill>
                  <a:srgbClr val="0927F7"/>
                </a:solidFill>
                <a:latin typeface="Arial"/>
                <a:cs typeface="Arial"/>
              </a:rPr>
              <a:t>Lethal </a:t>
            </a:r>
            <a:r>
              <a:rPr lang="en-US" sz="2900" b="1" dirty="0" smtClean="0">
                <a:latin typeface="Arial"/>
                <a:cs typeface="Arial"/>
              </a:rPr>
              <a:t>interactions between metabolic genes</a:t>
            </a:r>
            <a:endParaRPr lang="he-IL" sz="2900" b="1" dirty="0">
              <a:latin typeface="Arial"/>
              <a:cs typeface="Arial"/>
            </a:endParaRPr>
          </a:p>
        </p:txBody>
      </p:sp>
      <p:sp>
        <p:nvSpPr>
          <p:cNvPr id="23" name="TextBox 22"/>
          <p:cNvSpPr txBox="1"/>
          <p:nvPr/>
        </p:nvSpPr>
        <p:spPr>
          <a:xfrm>
            <a:off x="4932040" y="1556792"/>
            <a:ext cx="2952328" cy="461665"/>
          </a:xfrm>
          <a:prstGeom prst="rect">
            <a:avLst/>
          </a:prstGeom>
          <a:noFill/>
        </p:spPr>
        <p:txBody>
          <a:bodyPr wrap="square" rtlCol="0">
            <a:spAutoFit/>
          </a:bodyPr>
          <a:lstStyle/>
          <a:p>
            <a:r>
              <a:rPr lang="en-US" dirty="0" smtClean="0"/>
              <a:t>nutrient uptake</a:t>
            </a:r>
            <a:endParaRPr lang="en-US" dirty="0"/>
          </a:p>
        </p:txBody>
      </p:sp>
      <p:sp>
        <p:nvSpPr>
          <p:cNvPr id="24" name="TextBox 23"/>
          <p:cNvSpPr txBox="1"/>
          <p:nvPr/>
        </p:nvSpPr>
        <p:spPr>
          <a:xfrm>
            <a:off x="5020240" y="6064103"/>
            <a:ext cx="2952328" cy="461665"/>
          </a:xfrm>
          <a:prstGeom prst="rect">
            <a:avLst/>
          </a:prstGeom>
          <a:noFill/>
        </p:spPr>
        <p:txBody>
          <a:bodyPr wrap="square" rtlCol="0">
            <a:spAutoFit/>
          </a:bodyPr>
          <a:lstStyle/>
          <a:p>
            <a:r>
              <a:rPr lang="en-US" dirty="0" smtClean="0"/>
              <a:t>biomass production</a:t>
            </a:r>
            <a:endParaRPr lang="en-US" dirty="0"/>
          </a:p>
        </p:txBody>
      </p:sp>
      <p:sp>
        <p:nvSpPr>
          <p:cNvPr id="25" name="TextBox 24"/>
          <p:cNvSpPr txBox="1"/>
          <p:nvPr/>
        </p:nvSpPr>
        <p:spPr>
          <a:xfrm>
            <a:off x="4067944" y="4695951"/>
            <a:ext cx="2952328" cy="461665"/>
          </a:xfrm>
          <a:prstGeom prst="rect">
            <a:avLst/>
          </a:prstGeom>
          <a:noFill/>
        </p:spPr>
        <p:txBody>
          <a:bodyPr wrap="square" rtlCol="0">
            <a:spAutoFit/>
          </a:bodyPr>
          <a:lstStyle/>
          <a:p>
            <a:r>
              <a:rPr lang="en-US" dirty="0" smtClean="0"/>
              <a:t>gene A</a:t>
            </a:r>
            <a:endParaRPr lang="en-US" dirty="0"/>
          </a:p>
        </p:txBody>
      </p:sp>
      <p:sp>
        <p:nvSpPr>
          <p:cNvPr id="26" name="TextBox 25"/>
          <p:cNvSpPr txBox="1"/>
          <p:nvPr/>
        </p:nvSpPr>
        <p:spPr>
          <a:xfrm>
            <a:off x="7380312" y="2564904"/>
            <a:ext cx="2952328" cy="461665"/>
          </a:xfrm>
          <a:prstGeom prst="rect">
            <a:avLst/>
          </a:prstGeom>
          <a:noFill/>
        </p:spPr>
        <p:txBody>
          <a:bodyPr wrap="square" rtlCol="0">
            <a:spAutoFit/>
          </a:bodyPr>
          <a:lstStyle/>
          <a:p>
            <a:r>
              <a:rPr lang="en-US" dirty="0" smtClean="0"/>
              <a:t>gene B</a:t>
            </a:r>
            <a:endParaRPr lang="en-US" dirty="0"/>
          </a:p>
        </p:txBody>
      </p:sp>
    </p:spTree>
    <p:extLst>
      <p:ext uri="{BB962C8B-B14F-4D97-AF65-F5344CB8AC3E}">
        <p14:creationId xmlns:p14="http://schemas.microsoft.com/office/powerpoint/2010/main" val="3106260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1175DAA-D177-034D-8D92-FE9513D62429}" type="slidenum">
              <a:rPr lang="ar-sa"/>
              <a:pPr/>
              <a:t>7</a:t>
            </a:fld>
            <a:endParaRPr lang="en-US"/>
          </a:p>
        </p:txBody>
      </p:sp>
      <p:sp>
        <p:nvSpPr>
          <p:cNvPr id="433154" name="Rectangle 2"/>
          <p:cNvSpPr>
            <a:spLocks noGrp="1" noChangeArrowheads="1"/>
          </p:cNvSpPr>
          <p:nvPr>
            <p:ph type="title"/>
          </p:nvPr>
        </p:nvSpPr>
        <p:spPr/>
        <p:txBody>
          <a:bodyPr/>
          <a:lstStyle/>
          <a:p>
            <a:r>
              <a:rPr lang="en-US"/>
              <a:t>Outline</a:t>
            </a:r>
          </a:p>
        </p:txBody>
      </p:sp>
      <p:sp>
        <p:nvSpPr>
          <p:cNvPr id="433155" name="Rectangle 3"/>
          <p:cNvSpPr>
            <a:spLocks noGrp="1" noChangeArrowheads="1"/>
          </p:cNvSpPr>
          <p:nvPr>
            <p:ph type="body" idx="1"/>
          </p:nvPr>
        </p:nvSpPr>
        <p:spPr>
          <a:xfrm>
            <a:off x="250825" y="1981200"/>
            <a:ext cx="8642350" cy="3886200"/>
          </a:xfrm>
        </p:spPr>
        <p:txBody>
          <a:bodyPr/>
          <a:lstStyle/>
          <a:p>
            <a:pPr>
              <a:lnSpc>
                <a:spcPct val="90000"/>
              </a:lnSpc>
            </a:pPr>
            <a:r>
              <a:rPr lang="en-US" sz="2800" dirty="0"/>
              <a:t>Introduction to </a:t>
            </a:r>
            <a:r>
              <a:rPr lang="en-US" sz="2800" dirty="0" smtClean="0"/>
              <a:t>metabolism </a:t>
            </a:r>
            <a:r>
              <a:rPr lang="en-US" sz="2800" dirty="0"/>
              <a:t>and metabolic </a:t>
            </a:r>
            <a:r>
              <a:rPr lang="en-US" sz="2800" dirty="0" smtClean="0"/>
              <a:t>networks</a:t>
            </a:r>
          </a:p>
          <a:p>
            <a:pPr>
              <a:lnSpc>
                <a:spcPct val="90000"/>
              </a:lnSpc>
            </a:pPr>
            <a:endParaRPr lang="en-US" sz="2800" dirty="0"/>
          </a:p>
          <a:p>
            <a:pPr>
              <a:lnSpc>
                <a:spcPct val="90000"/>
              </a:lnSpc>
            </a:pPr>
            <a:r>
              <a:rPr lang="en-US" sz="2800" dirty="0" smtClean="0"/>
              <a:t>Metabolic network modeling</a:t>
            </a:r>
          </a:p>
          <a:p>
            <a:pPr lvl="1">
              <a:lnSpc>
                <a:spcPct val="90000"/>
              </a:lnSpc>
            </a:pPr>
            <a:r>
              <a:rPr lang="en-US" sz="2400" dirty="0" smtClean="0"/>
              <a:t>Constraints</a:t>
            </a:r>
            <a:r>
              <a:rPr lang="en-US" sz="2400" dirty="0"/>
              <a:t>-based </a:t>
            </a:r>
            <a:r>
              <a:rPr lang="en-US" sz="2400" dirty="0" smtClean="0"/>
              <a:t>modeling</a:t>
            </a:r>
          </a:p>
          <a:p>
            <a:pPr lvl="1">
              <a:lnSpc>
                <a:spcPct val="90000"/>
              </a:lnSpc>
            </a:pPr>
            <a:r>
              <a:rPr lang="en-US" sz="2400" dirty="0" smtClean="0"/>
              <a:t>Flux balance analysis</a:t>
            </a:r>
          </a:p>
          <a:p>
            <a:pPr lvl="1">
              <a:lnSpc>
                <a:spcPct val="90000"/>
              </a:lnSpc>
            </a:pPr>
            <a:endParaRPr lang="en-US" sz="2400" dirty="0"/>
          </a:p>
          <a:p>
            <a:pPr>
              <a:lnSpc>
                <a:spcPct val="90000"/>
              </a:lnSpc>
            </a:pPr>
            <a:r>
              <a:rPr lang="en-US" sz="2800" dirty="0" smtClean="0"/>
              <a:t>Metabolic network modeling package</a:t>
            </a:r>
          </a:p>
          <a:p>
            <a:pPr lvl="1">
              <a:lnSpc>
                <a:spcPct val="90000"/>
              </a:lnSpc>
            </a:pPr>
            <a:r>
              <a:rPr lang="en-US" sz="2400" dirty="0" smtClean="0"/>
              <a:t>COBRA toolbox</a:t>
            </a:r>
            <a:endParaRPr lang="en-US" sz="2400" dirty="0"/>
          </a:p>
          <a:p>
            <a:pPr lvl="1">
              <a:lnSpc>
                <a:spcPct val="90000"/>
              </a:lnSpc>
            </a:pPr>
            <a:r>
              <a:rPr lang="en-US" sz="2400" i="1" dirty="0" smtClean="0"/>
              <a:t>in </a:t>
            </a:r>
            <a:r>
              <a:rPr lang="en-US" sz="2400" i="1" dirty="0" err="1" smtClean="0"/>
              <a:t>silico</a:t>
            </a:r>
            <a:r>
              <a:rPr lang="en-US" sz="2400" i="1" dirty="0" smtClean="0"/>
              <a:t> </a:t>
            </a:r>
            <a:r>
              <a:rPr lang="en-US" sz="2400" dirty="0" smtClean="0"/>
              <a:t>gene knockout experiment</a:t>
            </a:r>
            <a:endParaRPr lang="en-US" sz="2400" dirty="0"/>
          </a:p>
          <a:p>
            <a:pPr>
              <a:lnSpc>
                <a:spcPct val="90000"/>
              </a:lnSpc>
            </a:pP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E:\BLACK\CHAP05\FIGURES\FG05_044.P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132856"/>
            <a:ext cx="7621588" cy="5435600"/>
          </a:xfrm>
          <a:prstGeom prst="rect">
            <a:avLst/>
          </a:prstGeom>
          <a:noFill/>
          <a:extLst>
            <a:ext uri="{909E8E84-426E-40dd-AFC4-6F175D3DCCD1}">
              <a14:hiddenFill xmlns:a14="http://schemas.microsoft.com/office/drawing/2010/main">
                <a:solidFill>
                  <a:srgbClr val="FFFFFF"/>
                </a:solidFill>
              </a14:hiddenFill>
            </a:ext>
          </a:extLst>
        </p:spPr>
      </p:pic>
      <p:sp>
        <p:nvSpPr>
          <p:cNvPr id="21507" name="Text Box 3"/>
          <p:cNvSpPr txBox="1">
            <a:spLocks noChangeArrowheads="1"/>
          </p:cNvSpPr>
          <p:nvPr/>
        </p:nvSpPr>
        <p:spPr bwMode="auto">
          <a:xfrm>
            <a:off x="395536" y="2636912"/>
            <a:ext cx="5654675"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800" dirty="0">
                <a:solidFill>
                  <a:srgbClr val="FF3300"/>
                </a:solidFill>
              </a:rPr>
              <a:t>Breakdown</a:t>
            </a:r>
          </a:p>
          <a:p>
            <a:r>
              <a:rPr lang="en-US" dirty="0">
                <a:solidFill>
                  <a:srgbClr val="FF3300"/>
                </a:solidFill>
              </a:rPr>
              <a:t>Proteins to Amino Acids, Starch to Glucose </a:t>
            </a:r>
            <a:endParaRPr lang="en-US" dirty="0"/>
          </a:p>
        </p:txBody>
      </p:sp>
      <p:sp>
        <p:nvSpPr>
          <p:cNvPr id="21508" name="Text Box 4"/>
          <p:cNvSpPr txBox="1">
            <a:spLocks noChangeArrowheads="1"/>
          </p:cNvSpPr>
          <p:nvPr/>
        </p:nvSpPr>
        <p:spPr bwMode="auto">
          <a:xfrm>
            <a:off x="2915816" y="5661248"/>
            <a:ext cx="5522913"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800" dirty="0">
                <a:solidFill>
                  <a:srgbClr val="FF3300"/>
                </a:solidFill>
              </a:rPr>
              <a:t>Synthesis</a:t>
            </a:r>
            <a:endParaRPr lang="en-US" dirty="0">
              <a:solidFill>
                <a:srgbClr val="FF3300"/>
              </a:solidFill>
            </a:endParaRPr>
          </a:p>
          <a:p>
            <a:r>
              <a:rPr lang="en-US" dirty="0">
                <a:solidFill>
                  <a:srgbClr val="FF3300"/>
                </a:solidFill>
              </a:rPr>
              <a:t>Amino Acids to Proteins, Glucose to Starch</a:t>
            </a:r>
            <a:endParaRPr lang="en-US" dirty="0"/>
          </a:p>
        </p:txBody>
      </p:sp>
      <p:sp>
        <p:nvSpPr>
          <p:cNvPr id="6" name="Title 1"/>
          <p:cNvSpPr txBox="1">
            <a:spLocks/>
          </p:cNvSpPr>
          <p:nvPr/>
        </p:nvSpPr>
        <p:spPr>
          <a:xfrm>
            <a:off x="457200" y="457200"/>
            <a:ext cx="8229600" cy="811560"/>
          </a:xfrm>
          <a:prstGeom prst="rect">
            <a:avLst/>
          </a:prstGeom>
        </p:spPr>
        <p:txBody>
          <a:bodyPr/>
          <a:lstStyle>
            <a:lvl1pPr algn="l" rtl="0" fontAlgn="base">
              <a:spcBef>
                <a:spcPct val="0"/>
              </a:spcBef>
              <a:spcAft>
                <a:spcPct val="0"/>
              </a:spcAft>
              <a:defRPr sz="44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charset="0"/>
                <a:ea typeface="ＭＳ Ｐゴシック" charset="0"/>
                <a:cs typeface="Arial" charset="0"/>
              </a:defRPr>
            </a:lvl2pPr>
            <a:lvl3pPr algn="l" rtl="0" fontAlgn="base">
              <a:spcBef>
                <a:spcPct val="0"/>
              </a:spcBef>
              <a:spcAft>
                <a:spcPct val="0"/>
              </a:spcAft>
              <a:defRPr sz="4400">
                <a:solidFill>
                  <a:schemeClr val="tx1"/>
                </a:solidFill>
                <a:latin typeface="Arial" charset="0"/>
                <a:ea typeface="ＭＳ Ｐゴシック" charset="0"/>
                <a:cs typeface="Arial" charset="0"/>
              </a:defRPr>
            </a:lvl3pPr>
            <a:lvl4pPr algn="l" rtl="0" fontAlgn="base">
              <a:spcBef>
                <a:spcPct val="0"/>
              </a:spcBef>
              <a:spcAft>
                <a:spcPct val="0"/>
              </a:spcAft>
              <a:defRPr sz="4400">
                <a:solidFill>
                  <a:schemeClr val="tx1"/>
                </a:solidFill>
                <a:latin typeface="Arial" charset="0"/>
                <a:ea typeface="ＭＳ Ｐゴシック" charset="0"/>
                <a:cs typeface="Arial" charset="0"/>
              </a:defRPr>
            </a:lvl4pPr>
            <a:lvl5pPr algn="l" rtl="0" fontAlgn="base">
              <a:spcBef>
                <a:spcPct val="0"/>
              </a:spcBef>
              <a:spcAft>
                <a:spcPct val="0"/>
              </a:spcAft>
              <a:defRPr sz="4400">
                <a:solidFill>
                  <a:schemeClr val="tx1"/>
                </a:solidFill>
                <a:latin typeface="Arial" charset="0"/>
                <a:ea typeface="ＭＳ Ｐゴシック" charset="0"/>
                <a:cs typeface="Arial" charset="0"/>
              </a:defRPr>
            </a:lvl5pPr>
            <a:lvl6pPr marL="457200" algn="l" rtl="0" fontAlgn="base">
              <a:spcBef>
                <a:spcPct val="0"/>
              </a:spcBef>
              <a:spcAft>
                <a:spcPct val="0"/>
              </a:spcAft>
              <a:defRPr sz="4400">
                <a:solidFill>
                  <a:schemeClr val="tx1"/>
                </a:solidFill>
                <a:latin typeface="Arial" charset="0"/>
                <a:ea typeface="ＭＳ Ｐゴシック" charset="0"/>
                <a:cs typeface="Arial" charset="0"/>
              </a:defRPr>
            </a:lvl6pPr>
            <a:lvl7pPr marL="914400" algn="l" rtl="0" fontAlgn="base">
              <a:spcBef>
                <a:spcPct val="0"/>
              </a:spcBef>
              <a:spcAft>
                <a:spcPct val="0"/>
              </a:spcAft>
              <a:defRPr sz="4400">
                <a:solidFill>
                  <a:schemeClr val="tx1"/>
                </a:solidFill>
                <a:latin typeface="Arial" charset="0"/>
                <a:ea typeface="ＭＳ Ｐゴシック" charset="0"/>
                <a:cs typeface="Arial" charset="0"/>
              </a:defRPr>
            </a:lvl7pPr>
            <a:lvl8pPr marL="1371600" algn="l" rtl="0" fontAlgn="base">
              <a:spcBef>
                <a:spcPct val="0"/>
              </a:spcBef>
              <a:spcAft>
                <a:spcPct val="0"/>
              </a:spcAft>
              <a:defRPr sz="4400">
                <a:solidFill>
                  <a:schemeClr val="tx1"/>
                </a:solidFill>
                <a:latin typeface="Arial" charset="0"/>
                <a:ea typeface="ＭＳ Ｐゴシック" charset="0"/>
                <a:cs typeface="Arial" charset="0"/>
              </a:defRPr>
            </a:lvl8pPr>
            <a:lvl9pPr marL="1828800" algn="l" rtl="0" fontAlgn="base">
              <a:spcBef>
                <a:spcPct val="0"/>
              </a:spcBef>
              <a:spcAft>
                <a:spcPct val="0"/>
              </a:spcAft>
              <a:defRPr sz="4400">
                <a:solidFill>
                  <a:schemeClr val="tx1"/>
                </a:solidFill>
                <a:latin typeface="Arial" charset="0"/>
                <a:ea typeface="ＭＳ Ｐゴシック" charset="0"/>
                <a:cs typeface="Arial" charset="0"/>
              </a:defRPr>
            </a:lvl9pPr>
          </a:lstStyle>
          <a:p>
            <a:r>
              <a:rPr lang="en-US" smtClean="0"/>
              <a:t>Cellular metabolism</a:t>
            </a:r>
            <a:endParaRPr lang="en-US" dirty="0"/>
          </a:p>
        </p:txBody>
      </p:sp>
      <p:sp>
        <p:nvSpPr>
          <p:cNvPr id="7" name="Rectangle 6"/>
          <p:cNvSpPr/>
          <p:nvPr/>
        </p:nvSpPr>
        <p:spPr>
          <a:xfrm>
            <a:off x="539552" y="1201084"/>
            <a:ext cx="8064896" cy="1219804"/>
          </a:xfrm>
          <a:prstGeom prst="rect">
            <a:avLst/>
          </a:prstGeom>
          <a:ln w="38100" cmpd="sng">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rgbClr val="000090"/>
                </a:solidFill>
                <a:latin typeface="+mj-lt"/>
              </a:rPr>
              <a:t>The set of chemical reactions that breaks down nutrients to generate energy and building blocks and </a:t>
            </a:r>
          </a:p>
          <a:p>
            <a:pPr algn="ctr"/>
            <a:r>
              <a:rPr lang="en-US" dirty="0" smtClean="0">
                <a:solidFill>
                  <a:srgbClr val="000090"/>
                </a:solidFill>
                <a:latin typeface="+mj-lt"/>
              </a:rPr>
              <a:t>use them to construct components of a cell</a:t>
            </a:r>
            <a:endParaRPr lang="en-US" dirty="0">
              <a:solidFill>
                <a:srgbClr val="000090"/>
              </a:solidFill>
              <a:latin typeface="+mj-lt"/>
            </a:endParaRPr>
          </a:p>
        </p:txBody>
      </p:sp>
    </p:spTree>
    <p:extLst>
      <p:ext uri="{BB962C8B-B14F-4D97-AF65-F5344CB8AC3E}">
        <p14:creationId xmlns:p14="http://schemas.microsoft.com/office/powerpoint/2010/main" val="312872677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333375"/>
            <a:ext cx="8229600" cy="935385"/>
          </a:xfrm>
        </p:spPr>
        <p:txBody>
          <a:bodyPr/>
          <a:lstStyle/>
          <a:p>
            <a:r>
              <a:rPr lang="en-US" dirty="0"/>
              <a:t>G</a:t>
            </a:r>
            <a:r>
              <a:rPr lang="en-US" dirty="0" smtClean="0"/>
              <a:t>lycolysis</a:t>
            </a:r>
            <a:endParaRPr lang="en-US" dirty="0"/>
          </a:p>
        </p:txBody>
      </p:sp>
      <p:sp>
        <p:nvSpPr>
          <p:cNvPr id="17412" name="Text Box 5"/>
          <p:cNvSpPr txBox="1">
            <a:spLocks noChangeArrowheads="1"/>
          </p:cNvSpPr>
          <p:nvPr/>
        </p:nvSpPr>
        <p:spPr bwMode="auto">
          <a:xfrm>
            <a:off x="760413" y="4173538"/>
            <a:ext cx="27432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sz="5400">
                <a:solidFill>
                  <a:schemeClr val="accent2"/>
                </a:solidFill>
                <a:latin typeface="Comic Sans MS" charset="0"/>
                <a:ea typeface="ＭＳ Ｐゴシック" charset="0"/>
              </a:defRPr>
            </a:lvl1pPr>
            <a:lvl2pPr marL="742950" indent="-285750">
              <a:defRPr sz="5400">
                <a:solidFill>
                  <a:schemeClr val="accent2"/>
                </a:solidFill>
                <a:latin typeface="Comic Sans MS" charset="0"/>
                <a:ea typeface="ＭＳ Ｐゴシック" charset="0"/>
              </a:defRPr>
            </a:lvl2pPr>
            <a:lvl3pPr marL="1143000" indent="-228600">
              <a:defRPr sz="5400">
                <a:solidFill>
                  <a:schemeClr val="accent2"/>
                </a:solidFill>
                <a:latin typeface="Comic Sans MS" charset="0"/>
                <a:ea typeface="ＭＳ Ｐゴシック" charset="0"/>
              </a:defRPr>
            </a:lvl3pPr>
            <a:lvl4pPr marL="1600200" indent="-228600">
              <a:defRPr sz="5400">
                <a:solidFill>
                  <a:schemeClr val="accent2"/>
                </a:solidFill>
                <a:latin typeface="Comic Sans MS" charset="0"/>
                <a:ea typeface="ＭＳ Ｐゴシック" charset="0"/>
              </a:defRPr>
            </a:lvl4pPr>
            <a:lvl5pPr marL="2057400" indent="-228600">
              <a:defRPr sz="5400">
                <a:solidFill>
                  <a:schemeClr val="accent2"/>
                </a:solidFill>
                <a:latin typeface="Comic Sans MS" charset="0"/>
                <a:ea typeface="ＭＳ Ｐゴシック" charset="0"/>
              </a:defRPr>
            </a:lvl5pPr>
            <a:lvl6pPr marL="2514600" indent="-228600" algn="ctr" eaLnBrk="0" fontAlgn="base" hangingPunct="0">
              <a:spcBef>
                <a:spcPct val="20000"/>
              </a:spcBef>
              <a:spcAft>
                <a:spcPct val="0"/>
              </a:spcAft>
              <a:defRPr sz="5400">
                <a:solidFill>
                  <a:schemeClr val="accent2"/>
                </a:solidFill>
                <a:latin typeface="Comic Sans MS" charset="0"/>
                <a:ea typeface="ＭＳ Ｐゴシック" charset="0"/>
              </a:defRPr>
            </a:lvl6pPr>
            <a:lvl7pPr marL="2971800" indent="-228600" algn="ctr" eaLnBrk="0" fontAlgn="base" hangingPunct="0">
              <a:spcBef>
                <a:spcPct val="20000"/>
              </a:spcBef>
              <a:spcAft>
                <a:spcPct val="0"/>
              </a:spcAft>
              <a:defRPr sz="5400">
                <a:solidFill>
                  <a:schemeClr val="accent2"/>
                </a:solidFill>
                <a:latin typeface="Comic Sans MS" charset="0"/>
                <a:ea typeface="ＭＳ Ｐゴシック" charset="0"/>
              </a:defRPr>
            </a:lvl7pPr>
            <a:lvl8pPr marL="3429000" indent="-228600" algn="ctr" eaLnBrk="0" fontAlgn="base" hangingPunct="0">
              <a:spcBef>
                <a:spcPct val="20000"/>
              </a:spcBef>
              <a:spcAft>
                <a:spcPct val="0"/>
              </a:spcAft>
              <a:defRPr sz="5400">
                <a:solidFill>
                  <a:schemeClr val="accent2"/>
                </a:solidFill>
                <a:latin typeface="Comic Sans MS" charset="0"/>
                <a:ea typeface="ＭＳ Ｐゴシック" charset="0"/>
              </a:defRPr>
            </a:lvl8pPr>
            <a:lvl9pPr marL="3886200" indent="-228600" algn="ctr" eaLnBrk="0" fontAlgn="base" hangingPunct="0">
              <a:spcBef>
                <a:spcPct val="20000"/>
              </a:spcBef>
              <a:spcAft>
                <a:spcPct val="0"/>
              </a:spcAft>
              <a:defRPr sz="5400">
                <a:solidFill>
                  <a:schemeClr val="accent2"/>
                </a:solidFill>
                <a:latin typeface="Comic Sans MS" charset="0"/>
                <a:ea typeface="ＭＳ Ｐゴシック" charset="0"/>
              </a:defRPr>
            </a:lvl9pPr>
          </a:lstStyle>
          <a:p>
            <a:pPr algn="l" eaLnBrk="1" hangingPunct="1">
              <a:spcBef>
                <a:spcPct val="50000"/>
              </a:spcBef>
            </a:pPr>
            <a:endParaRPr lang="en-US" sz="1800">
              <a:solidFill>
                <a:schemeClr val="tx1">
                  <a:lumMod val="75000"/>
                  <a:lumOff val="25000"/>
                </a:schemeClr>
              </a:solidFill>
              <a:latin typeface="Arial" charset="0"/>
              <a:cs typeface="Arial"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1340768"/>
            <a:ext cx="4139684" cy="5118155"/>
          </a:xfrm>
          <a:prstGeom prst="rect">
            <a:avLst/>
          </a:prstGeom>
        </p:spPr>
      </p:pic>
    </p:spTree>
    <p:extLst>
      <p:ext uri="{BB962C8B-B14F-4D97-AF65-F5344CB8AC3E}">
        <p14:creationId xmlns:p14="http://schemas.microsoft.com/office/powerpoint/2010/main" val="496571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0"/>
            <a:cs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Pixel</Template>
  <TotalTime>27235</TotalTime>
  <Words>2383</Words>
  <Application>Microsoft Macintosh PowerPoint</Application>
  <PresentationFormat>On-screen Show (4:3)</PresentationFormat>
  <Paragraphs>388</Paragraphs>
  <Slides>45</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47" baseType="lpstr">
      <vt:lpstr>Pixel</vt:lpstr>
      <vt:lpstr>Equation</vt:lpstr>
      <vt:lpstr>Predicting Synthetic Lethality in Cancer via Metabolic Networks</vt:lpstr>
      <vt:lpstr>PowerPoint Presentation</vt:lpstr>
      <vt:lpstr>PowerPoint Presentation</vt:lpstr>
      <vt:lpstr>What is Synthetic Lethality (SL) and why is it important in treating cancer</vt:lpstr>
      <vt:lpstr>PowerPoint Presentation</vt:lpstr>
      <vt:lpstr>Identifying Synthetic Lethal interactions between metabolic genes</vt:lpstr>
      <vt:lpstr>Outline</vt:lpstr>
      <vt:lpstr>PowerPoint Presentation</vt:lpstr>
      <vt:lpstr>Glycolysis</vt:lpstr>
      <vt:lpstr>Glycolysis</vt:lpstr>
      <vt:lpstr>Metabolic reactions</vt:lpstr>
      <vt:lpstr>Metabolic Network Models</vt:lpstr>
      <vt:lpstr>Stoichiometric Matrix</vt:lpstr>
      <vt:lpstr>Metabolic Network Model: Cellular Localization (I)</vt:lpstr>
      <vt:lpstr>Metabolic Network Model: Cellular Localization (II)</vt:lpstr>
      <vt:lpstr>Metabolic Network Model: Transport and Exchange Reactions</vt:lpstr>
      <vt:lpstr>Available Metabolic Models ~100 organisms in bacteria, archaea, and eukaryota</vt:lpstr>
      <vt:lpstr>3. Kinetic modeling</vt:lpstr>
      <vt:lpstr>Modeling Cellular Metabolism</vt:lpstr>
      <vt:lpstr>Kinetic Modeling</vt:lpstr>
      <vt:lpstr>Constraint-based modeling (CBM)</vt:lpstr>
      <vt:lpstr>Constraint-Based Modeling 1. The steady state assumption</vt:lpstr>
      <vt:lpstr>PowerPoint Presentation</vt:lpstr>
      <vt:lpstr>PowerPoint Presentation</vt:lpstr>
      <vt:lpstr>Biomass reaction</vt:lpstr>
      <vt:lpstr>Mathematical formulation</vt:lpstr>
      <vt:lpstr>Constraint-based modeling applications</vt:lpstr>
      <vt:lpstr>Gene-Reaction Mapping</vt:lpstr>
      <vt:lpstr>PowerPoint Presentation</vt:lpstr>
      <vt:lpstr>Predicting Knockout Lethality</vt:lpstr>
      <vt:lpstr>Biomass flux prediction after KO</vt:lpstr>
      <vt:lpstr>3. Kinetic modeling</vt:lpstr>
      <vt:lpstr>COBRA toolbox</vt:lpstr>
      <vt:lpstr>Installation of COBRA toolbox</vt:lpstr>
      <vt:lpstr>Procedures for using the COBRA toolbox</vt:lpstr>
      <vt:lpstr>Reconstructed networks</vt:lpstr>
      <vt:lpstr>Task 1  Growth rate optimization</vt:lpstr>
      <vt:lpstr>Task 2  Change medium condition</vt:lpstr>
      <vt:lpstr>Task 3. Gene knockout screening</vt:lpstr>
      <vt:lpstr>Task 3. Gene knockout screening</vt:lpstr>
      <vt:lpstr>Task 4. Identifying synthetic lethal pairs</vt:lpstr>
      <vt:lpstr>Task 4. Identifying synthetic lethal pairs</vt:lpstr>
      <vt:lpstr>Reference</vt:lpstr>
      <vt:lpstr>Summary</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and Analysis of Metabolic Networks</dc:title>
  <dc:creator>Dudi</dc:creator>
  <cp:lastModifiedBy>Joo Sang Lee</cp:lastModifiedBy>
  <cp:revision>1815</cp:revision>
  <dcterms:created xsi:type="dcterms:W3CDTF">2003-11-21T09:15:56Z</dcterms:created>
  <dcterms:modified xsi:type="dcterms:W3CDTF">2016-06-26T20:50:27Z</dcterms:modified>
</cp:coreProperties>
</file>