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6" r:id="rId4"/>
    <p:sldId id="260" r:id="rId5"/>
    <p:sldId id="270" r:id="rId6"/>
    <p:sldId id="262" r:id="rId7"/>
    <p:sldId id="269" r:id="rId8"/>
    <p:sldId id="268" r:id="rId9"/>
    <p:sldId id="271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63" autoAdjust="0"/>
  </p:normalViewPr>
  <p:slideViewPr>
    <p:cSldViewPr snapToGrid="0" snapToObjects="1">
      <p:cViewPr>
        <p:scale>
          <a:sx n="100" d="100"/>
          <a:sy n="100" d="100"/>
        </p:scale>
        <p:origin x="3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40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28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96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00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08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68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5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74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02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69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84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103BC-6271-874A-98DE-6B966EAA673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87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image" Target="../media/image5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9.emf"/><Relationship Id="rId7" Type="http://schemas.openxmlformats.org/officeDocument/2006/relationships/image" Target="../media/image12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emf"/><Relationship Id="rId11" Type="http://schemas.openxmlformats.org/officeDocument/2006/relationships/image" Target="../media/image3.emf"/><Relationship Id="rId5" Type="http://schemas.openxmlformats.org/officeDocument/2006/relationships/image" Target="../media/image11.emf"/><Relationship Id="rId10" Type="http://schemas.openxmlformats.org/officeDocument/2006/relationships/image" Target="../media/image15.emf"/><Relationship Id="rId4" Type="http://schemas.openxmlformats.org/officeDocument/2006/relationships/image" Target="../media/image10.emf"/><Relationship Id="rId9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23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Connecteur droit 205"/>
          <p:cNvCxnSpPr>
            <a:endCxn id="211" idx="2"/>
          </p:cNvCxnSpPr>
          <p:nvPr/>
        </p:nvCxnSpPr>
        <p:spPr>
          <a:xfrm flipH="1">
            <a:off x="6219276" y="898029"/>
            <a:ext cx="213893" cy="1174994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>
            <a:off x="6424295" y="890730"/>
            <a:ext cx="439200" cy="151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/>
          <p:cNvCxnSpPr/>
          <p:nvPr/>
        </p:nvCxnSpPr>
        <p:spPr>
          <a:xfrm>
            <a:off x="6856295" y="899544"/>
            <a:ext cx="212400" cy="11736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Arc 210"/>
          <p:cNvSpPr>
            <a:spLocks noChangeAspect="1"/>
          </p:cNvSpPr>
          <p:nvPr/>
        </p:nvSpPr>
        <p:spPr>
          <a:xfrm>
            <a:off x="5933738" y="1931191"/>
            <a:ext cx="1423939" cy="1423939"/>
          </a:xfrm>
          <a:prstGeom prst="arc">
            <a:avLst>
              <a:gd name="adj1" fmla="val 12778997"/>
              <a:gd name="adj2" fmla="val 13992329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2" name="Connecteur droit 211"/>
          <p:cNvCxnSpPr/>
          <p:nvPr/>
        </p:nvCxnSpPr>
        <p:spPr>
          <a:xfrm flipH="1" flipV="1">
            <a:off x="6052054" y="2252000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 flipH="1" flipV="1">
            <a:off x="7234141" y="2242344"/>
            <a:ext cx="0" cy="2268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Arc 213"/>
          <p:cNvSpPr>
            <a:spLocks noChangeAspect="1"/>
          </p:cNvSpPr>
          <p:nvPr/>
        </p:nvSpPr>
        <p:spPr>
          <a:xfrm>
            <a:off x="5934695" y="1932744"/>
            <a:ext cx="1423939" cy="1423939"/>
          </a:xfrm>
          <a:prstGeom prst="arc">
            <a:avLst>
              <a:gd name="adj1" fmla="val 18383349"/>
              <a:gd name="adj2" fmla="val 19567395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Connecteur droit 215"/>
          <p:cNvCxnSpPr/>
          <p:nvPr/>
        </p:nvCxnSpPr>
        <p:spPr>
          <a:xfrm>
            <a:off x="7234141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ZoneTexte 233"/>
          <p:cNvSpPr txBox="1"/>
          <p:nvPr/>
        </p:nvSpPr>
        <p:spPr>
          <a:xfrm>
            <a:off x="5358447" y="539953"/>
            <a:ext cx="2595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Linear probe transducer settings</a:t>
            </a:r>
            <a:endParaRPr lang="en-GB" sz="1400" b="1" dirty="0"/>
          </a:p>
        </p:txBody>
      </p:sp>
      <p:cxnSp>
        <p:nvCxnSpPr>
          <p:cNvPr id="235" name="Connecteur droit 234"/>
          <p:cNvCxnSpPr/>
          <p:nvPr/>
        </p:nvCxnSpPr>
        <p:spPr>
          <a:xfrm>
            <a:off x="6042610" y="2463350"/>
            <a:ext cx="1202400" cy="0"/>
          </a:xfrm>
          <a:prstGeom prst="line">
            <a:avLst/>
          </a:prstGeom>
          <a:ln w="603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/>
          <p:nvPr/>
        </p:nvCxnSpPr>
        <p:spPr>
          <a:xfrm flipH="1">
            <a:off x="6042610" y="2487850"/>
            <a:ext cx="9444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/>
          <p:nvPr/>
        </p:nvCxnSpPr>
        <p:spPr>
          <a:xfrm>
            <a:off x="66376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250"/>
          <p:cNvCxnSpPr/>
          <p:nvPr/>
        </p:nvCxnSpPr>
        <p:spPr>
          <a:xfrm>
            <a:off x="67888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/>
          <p:cNvCxnSpPr/>
          <p:nvPr/>
        </p:nvCxnSpPr>
        <p:spPr>
          <a:xfrm>
            <a:off x="69364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/>
          <p:nvPr/>
        </p:nvCxnSpPr>
        <p:spPr>
          <a:xfrm>
            <a:off x="6191298" y="2488838"/>
            <a:ext cx="0" cy="127828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>
            <a:off x="64900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avec flèche 255"/>
          <p:cNvCxnSpPr/>
          <p:nvPr/>
        </p:nvCxnSpPr>
        <p:spPr>
          <a:xfrm flipV="1">
            <a:off x="7236270" y="3085492"/>
            <a:ext cx="372578" cy="4416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63424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7087698" y="2486782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 flipH="1">
            <a:off x="6983373" y="3088800"/>
            <a:ext cx="103595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>
            <a:off x="7068695" y="3088817"/>
            <a:ext cx="176315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ZoneTexte 148"/>
          <p:cNvSpPr txBox="1"/>
          <p:nvPr/>
        </p:nvSpPr>
        <p:spPr>
          <a:xfrm>
            <a:off x="4983188" y="2734667"/>
            <a:ext cx="83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Scan line</a:t>
            </a:r>
            <a:endParaRPr lang="en-GB" sz="1400" dirty="0"/>
          </a:p>
        </p:txBody>
      </p:sp>
      <p:cxnSp>
        <p:nvCxnSpPr>
          <p:cNvPr id="150" name="Connecteur droit avec flèche 149"/>
          <p:cNvCxnSpPr/>
          <p:nvPr/>
        </p:nvCxnSpPr>
        <p:spPr>
          <a:xfrm>
            <a:off x="5813238" y="2958509"/>
            <a:ext cx="229372" cy="158304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6042890" y="3764154"/>
            <a:ext cx="1197519" cy="0"/>
          </a:xfrm>
          <a:prstGeom prst="line">
            <a:avLst/>
          </a:prstGeom>
          <a:ln w="63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er 6"/>
          <p:cNvGrpSpPr/>
          <p:nvPr/>
        </p:nvGrpSpPr>
        <p:grpSpPr>
          <a:xfrm>
            <a:off x="1403583" y="24845"/>
            <a:ext cx="3750208" cy="3750224"/>
            <a:chOff x="1403583" y="24845"/>
            <a:chExt cx="3750208" cy="3750224"/>
          </a:xfrm>
        </p:grpSpPr>
        <p:sp>
          <p:nvSpPr>
            <p:cNvPr id="170" name="Arc 169"/>
            <p:cNvSpPr>
              <a:spLocks noChangeAspect="1"/>
            </p:cNvSpPr>
            <p:nvPr/>
          </p:nvSpPr>
          <p:spPr>
            <a:xfrm>
              <a:off x="1403583" y="24845"/>
              <a:ext cx="3744000" cy="3744000"/>
            </a:xfrm>
            <a:prstGeom prst="arc">
              <a:avLst>
                <a:gd name="adj1" fmla="val 2686851"/>
                <a:gd name="adj2" fmla="val 8134622"/>
              </a:avLst>
            </a:prstGeom>
            <a:ln w="635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" name="Connecteur droit 3"/>
            <p:cNvCxnSpPr>
              <a:endCxn id="21" idx="2"/>
            </p:cNvCxnSpPr>
            <p:nvPr/>
          </p:nvCxnSpPr>
          <p:spPr>
            <a:xfrm flipH="1">
              <a:off x="2847866" y="898029"/>
              <a:ext cx="213893" cy="117499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052885" y="890730"/>
              <a:ext cx="439200" cy="151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3484885" y="899544"/>
              <a:ext cx="212400" cy="11736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endCxn id="13" idx="2"/>
            </p:cNvCxnSpPr>
            <p:nvPr/>
          </p:nvCxnSpPr>
          <p:spPr>
            <a:xfrm flipH="1">
              <a:off x="2697040" y="1882002"/>
              <a:ext cx="575733" cy="568621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>
              <a:endCxn id="13" idx="0"/>
            </p:cNvCxnSpPr>
            <p:nvPr/>
          </p:nvCxnSpPr>
          <p:spPr>
            <a:xfrm>
              <a:off x="3272769" y="1882002"/>
              <a:ext cx="572446" cy="569803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c 20"/>
            <p:cNvSpPr>
              <a:spLocks noChangeAspect="1"/>
            </p:cNvSpPr>
            <p:nvPr/>
          </p:nvSpPr>
          <p:spPr>
            <a:xfrm>
              <a:off x="2562328" y="1931191"/>
              <a:ext cx="1423939" cy="1423939"/>
            </a:xfrm>
            <a:prstGeom prst="arc">
              <a:avLst>
                <a:gd name="adj1" fmla="val 12778997"/>
                <a:gd name="adj2" fmla="val 13992329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Connecteur droit 30"/>
            <p:cNvCxnSpPr/>
            <p:nvPr/>
          </p:nvCxnSpPr>
          <p:spPr>
            <a:xfrm flipH="1" flipV="1">
              <a:off x="3862731" y="2242344"/>
              <a:ext cx="0" cy="2268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/>
            <p:cNvSpPr>
              <a:spLocks noChangeAspect="1"/>
            </p:cNvSpPr>
            <p:nvPr/>
          </p:nvSpPr>
          <p:spPr>
            <a:xfrm>
              <a:off x="2563285" y="1932744"/>
              <a:ext cx="1423939" cy="1423939"/>
            </a:xfrm>
            <a:prstGeom prst="arc">
              <a:avLst>
                <a:gd name="adj1" fmla="val 18383349"/>
                <a:gd name="adj2" fmla="val 19567395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Connecteur droit 56"/>
            <p:cNvCxnSpPr>
              <a:stCxn id="13" idx="2"/>
            </p:cNvCxnSpPr>
            <p:nvPr/>
          </p:nvCxnSpPr>
          <p:spPr>
            <a:xfrm flipH="1">
              <a:off x="1937369" y="2450623"/>
              <a:ext cx="759671" cy="76073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>
              <a:off x="3862731" y="2480435"/>
              <a:ext cx="746807" cy="74371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 flipV="1">
              <a:off x="2239647" y="2583707"/>
              <a:ext cx="577677" cy="88260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2583251" y="2657470"/>
              <a:ext cx="386473" cy="97528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/>
            <p:nvPr/>
          </p:nvCxnSpPr>
          <p:spPr>
            <a:xfrm flipV="1">
              <a:off x="2932777" y="2694596"/>
              <a:ext cx="189347" cy="103889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V="1">
              <a:off x="3272769" y="2680124"/>
              <a:ext cx="0" cy="108700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flipH="1" flipV="1">
              <a:off x="3428787" y="2690978"/>
              <a:ext cx="209944" cy="103889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H="1" flipV="1">
              <a:off x="3577570" y="2657470"/>
              <a:ext cx="409654" cy="97528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 flipH="1" flipV="1">
              <a:off x="3729969" y="2583707"/>
              <a:ext cx="582880" cy="88260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>
              <a:spLocks noChangeAspect="1"/>
            </p:cNvSpPr>
            <p:nvPr/>
          </p:nvSpPr>
          <p:spPr>
            <a:xfrm>
              <a:off x="2437285" y="1011144"/>
              <a:ext cx="1668932" cy="1668932"/>
            </a:xfrm>
            <a:prstGeom prst="arc">
              <a:avLst>
                <a:gd name="adj1" fmla="val 2795359"/>
                <a:gd name="adj2" fmla="val 8011716"/>
              </a:avLst>
            </a:prstGeom>
            <a:ln w="603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2" name="Connecteur droit 191"/>
            <p:cNvCxnSpPr/>
            <p:nvPr/>
          </p:nvCxnSpPr>
          <p:spPr>
            <a:xfrm flipH="1">
              <a:off x="2817325" y="1882002"/>
              <a:ext cx="455444" cy="70170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 flipH="1">
              <a:off x="2969725" y="1882002"/>
              <a:ext cx="303048" cy="775468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ZoneTexte 202"/>
            <p:cNvSpPr txBox="1"/>
            <p:nvPr/>
          </p:nvSpPr>
          <p:spPr>
            <a:xfrm>
              <a:off x="1935147" y="539953"/>
              <a:ext cx="2685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/>
                <a:t>Convex probe transducer settings</a:t>
              </a:r>
              <a:endParaRPr lang="en-GB" sz="1400" b="1" dirty="0"/>
            </a:p>
          </p:txBody>
        </p:sp>
        <p:cxnSp>
          <p:nvCxnSpPr>
            <p:cNvPr id="28" name="Connecteur droit 27"/>
            <p:cNvCxnSpPr/>
            <p:nvPr/>
          </p:nvCxnSpPr>
          <p:spPr>
            <a:xfrm flipH="1" flipV="1">
              <a:off x="2680644" y="2252000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/>
            <p:cNvSpPr>
              <a:spLocks noChangeAspect="1"/>
            </p:cNvSpPr>
            <p:nvPr/>
          </p:nvSpPr>
          <p:spPr>
            <a:xfrm>
              <a:off x="1409791" y="31069"/>
              <a:ext cx="3744000" cy="3744000"/>
            </a:xfrm>
            <a:prstGeom prst="arc">
              <a:avLst>
                <a:gd name="adj1" fmla="val 7439126"/>
                <a:gd name="adj2" fmla="val 8138512"/>
              </a:avLst>
            </a:prstGeom>
            <a:ln w="9525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er 5"/>
          <p:cNvGrpSpPr/>
          <p:nvPr/>
        </p:nvGrpSpPr>
        <p:grpSpPr>
          <a:xfrm>
            <a:off x="5147583" y="4436006"/>
            <a:ext cx="2769268" cy="646223"/>
            <a:chOff x="5147583" y="4436006"/>
            <a:chExt cx="2769268" cy="646223"/>
          </a:xfrm>
        </p:grpSpPr>
        <p:sp>
          <p:nvSpPr>
            <p:cNvPr id="217" name="ZoneTexte 216"/>
            <p:cNvSpPr txBox="1"/>
            <p:nvPr/>
          </p:nvSpPr>
          <p:spPr>
            <a:xfrm>
              <a:off x="5147583" y="4436006"/>
              <a:ext cx="2747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scan line pitch (m)</a:t>
              </a:r>
              <a:endParaRPr lang="en-GB" sz="1400" dirty="0"/>
            </a:p>
          </p:txBody>
        </p:sp>
        <p:sp>
          <p:nvSpPr>
            <p:cNvPr id="221" name="ZoneTexte 220"/>
            <p:cNvSpPr txBox="1"/>
            <p:nvPr/>
          </p:nvSpPr>
          <p:spPr>
            <a:xfrm>
              <a:off x="5398213" y="4774452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Transducer scan line number</a:t>
              </a:r>
              <a:endParaRPr lang="en-GB" sz="1400" dirty="0"/>
            </a:p>
          </p:txBody>
        </p:sp>
      </p:grpSp>
      <p:sp>
        <p:nvSpPr>
          <p:cNvPr id="12" name="Accolade fermante 11"/>
          <p:cNvSpPr/>
          <p:nvPr/>
        </p:nvSpPr>
        <p:spPr>
          <a:xfrm rot="5400000">
            <a:off x="6548552" y="3350536"/>
            <a:ext cx="179645" cy="1191531"/>
          </a:xfrm>
          <a:prstGeom prst="rightBrace">
            <a:avLst>
              <a:gd name="adj1" fmla="val 55925"/>
              <a:gd name="adj2" fmla="val 49644"/>
            </a:avLst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1400573" y="2298515"/>
            <a:ext cx="83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Scan line</a:t>
            </a:r>
            <a:endParaRPr lang="en-GB" sz="1400" dirty="0"/>
          </a:p>
        </p:txBody>
      </p:sp>
      <p:cxnSp>
        <p:nvCxnSpPr>
          <p:cNvPr id="88" name="Connecteur droit avec flèche 87"/>
          <p:cNvCxnSpPr/>
          <p:nvPr/>
        </p:nvCxnSpPr>
        <p:spPr>
          <a:xfrm>
            <a:off x="2230623" y="2522357"/>
            <a:ext cx="229372" cy="158304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Accolade fermante 89"/>
          <p:cNvSpPr/>
          <p:nvPr/>
        </p:nvSpPr>
        <p:spPr>
          <a:xfrm rot="3002501">
            <a:off x="4256347" y="3209420"/>
            <a:ext cx="179645" cy="1191531"/>
          </a:xfrm>
          <a:prstGeom prst="rightBrace">
            <a:avLst>
              <a:gd name="adj1" fmla="val 55925"/>
              <a:gd name="adj2" fmla="val 49644"/>
            </a:avLst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Accolade fermante 90"/>
          <p:cNvSpPr/>
          <p:nvPr/>
        </p:nvSpPr>
        <p:spPr>
          <a:xfrm rot="7800000">
            <a:off x="2103133" y="3189221"/>
            <a:ext cx="179645" cy="1191531"/>
          </a:xfrm>
          <a:prstGeom prst="rightBrace">
            <a:avLst>
              <a:gd name="adj1" fmla="val 55925"/>
              <a:gd name="adj2" fmla="val 49644"/>
            </a:avLst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Accolade fermante 91"/>
          <p:cNvSpPr/>
          <p:nvPr/>
        </p:nvSpPr>
        <p:spPr>
          <a:xfrm rot="5400000">
            <a:off x="3190455" y="3420681"/>
            <a:ext cx="179645" cy="1191531"/>
          </a:xfrm>
          <a:prstGeom prst="rightBrace">
            <a:avLst>
              <a:gd name="adj1" fmla="val 55925"/>
              <a:gd name="adj2" fmla="val 49644"/>
            </a:avLst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 rot="3000000">
            <a:off x="4185710" y="3301824"/>
            <a:ext cx="201149" cy="1110923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/>
          <p:cNvSpPr/>
          <p:nvPr/>
        </p:nvSpPr>
        <p:spPr>
          <a:xfrm rot="7800000">
            <a:off x="2139073" y="3267105"/>
            <a:ext cx="201149" cy="1110923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/>
          <p:cNvSpPr/>
          <p:nvPr/>
        </p:nvSpPr>
        <p:spPr>
          <a:xfrm rot="5400000">
            <a:off x="2830378" y="3727078"/>
            <a:ext cx="201152" cy="500621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 rot="5400000">
            <a:off x="3527474" y="3724772"/>
            <a:ext cx="201152" cy="500621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Arc 88"/>
          <p:cNvSpPr>
            <a:spLocks noChangeAspect="1"/>
          </p:cNvSpPr>
          <p:nvPr/>
        </p:nvSpPr>
        <p:spPr>
          <a:xfrm>
            <a:off x="1047981" y="-446212"/>
            <a:ext cx="4464000" cy="4464000"/>
          </a:xfrm>
          <a:prstGeom prst="arc">
            <a:avLst>
              <a:gd name="adj1" fmla="val 2982154"/>
              <a:gd name="adj2" fmla="val 7907478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e 15"/>
          <p:cNvSpPr/>
          <p:nvPr/>
        </p:nvSpPr>
        <p:spPr>
          <a:xfrm>
            <a:off x="3198062" y="3895863"/>
            <a:ext cx="170152" cy="140976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60" y="2209615"/>
            <a:ext cx="215900" cy="177800"/>
          </a:xfrm>
          <a:prstGeom prst="rect">
            <a:avLst/>
          </a:prstGeom>
        </p:spPr>
      </p:pic>
      <p:grpSp>
        <p:nvGrpSpPr>
          <p:cNvPr id="9" name="Grouper 8"/>
          <p:cNvGrpSpPr/>
          <p:nvPr/>
        </p:nvGrpSpPr>
        <p:grpSpPr>
          <a:xfrm>
            <a:off x="1710731" y="4466675"/>
            <a:ext cx="2847116" cy="615554"/>
            <a:chOff x="1710731" y="4466675"/>
            <a:chExt cx="2847116" cy="615554"/>
          </a:xfrm>
        </p:grpSpPr>
        <p:grpSp>
          <p:nvGrpSpPr>
            <p:cNvPr id="5" name="Grouper 4"/>
            <p:cNvGrpSpPr/>
            <p:nvPr/>
          </p:nvGrpSpPr>
          <p:grpSpPr>
            <a:xfrm>
              <a:off x="1710731" y="4466675"/>
              <a:ext cx="2847116" cy="615554"/>
              <a:chOff x="1710731" y="4466675"/>
              <a:chExt cx="2847116" cy="615554"/>
            </a:xfrm>
          </p:grpSpPr>
          <p:sp>
            <p:nvSpPr>
              <p:cNvPr id="201" name="ZoneTexte 200"/>
              <p:cNvSpPr txBox="1"/>
              <p:nvPr/>
            </p:nvSpPr>
            <p:spPr>
              <a:xfrm>
                <a:off x="1719370" y="4774452"/>
                <a:ext cx="21566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       : Transducer radius (m) </a:t>
                </a:r>
              </a:p>
            </p:txBody>
          </p:sp>
          <p:sp>
            <p:nvSpPr>
              <p:cNvPr id="157" name="ZoneTexte 156"/>
              <p:cNvSpPr txBox="1"/>
              <p:nvPr/>
            </p:nvSpPr>
            <p:spPr>
              <a:xfrm>
                <a:off x="1710731" y="4466675"/>
                <a:ext cx="2847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       : Transducer scan line pitch (rad)</a:t>
                </a:r>
                <a:endParaRPr lang="en-GB" sz="1400" dirty="0"/>
              </a:p>
            </p:txBody>
          </p:sp>
        </p:grpSp>
        <p:pic>
          <p:nvPicPr>
            <p:cNvPr id="79" name="Image 78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702" y="4880744"/>
              <a:ext cx="215900" cy="177800"/>
            </a:xfrm>
            <a:prstGeom prst="rect">
              <a:avLst/>
            </a:prstGeom>
          </p:spPr>
        </p:pic>
        <p:pic>
          <p:nvPicPr>
            <p:cNvPr id="3" name="Image 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7278" y="4598945"/>
              <a:ext cx="292100" cy="139700"/>
            </a:xfrm>
            <a:prstGeom prst="rect">
              <a:avLst/>
            </a:prstGeom>
          </p:spPr>
        </p:pic>
      </p:grpSp>
      <p:pic>
        <p:nvPicPr>
          <p:cNvPr id="81" name="Image 8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28" y="3156490"/>
            <a:ext cx="292100" cy="139700"/>
          </a:xfrm>
          <a:prstGeom prst="rect">
            <a:avLst/>
          </a:prstGeom>
        </p:spPr>
      </p:pic>
      <p:pic>
        <p:nvPicPr>
          <p:cNvPr id="10" name="Imag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387" y="4186805"/>
            <a:ext cx="279400" cy="139700"/>
          </a:xfrm>
          <a:prstGeom prst="rect">
            <a:avLst/>
          </a:prstGeom>
        </p:spPr>
      </p:pic>
      <p:pic>
        <p:nvPicPr>
          <p:cNvPr id="84" name="Image 8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601" y="4166896"/>
            <a:ext cx="279400" cy="139700"/>
          </a:xfrm>
          <a:prstGeom prst="rect">
            <a:avLst/>
          </a:prstGeom>
        </p:spPr>
      </p:pic>
      <p:pic>
        <p:nvPicPr>
          <p:cNvPr id="85" name="Image 8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81" y="4918844"/>
            <a:ext cx="279400" cy="139700"/>
          </a:xfrm>
          <a:prstGeom prst="rect">
            <a:avLst/>
          </a:prstGeom>
        </p:spPr>
      </p:pic>
      <p:pic>
        <p:nvPicPr>
          <p:cNvPr id="17" name="Image 1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81" y="4536422"/>
            <a:ext cx="266700" cy="177800"/>
          </a:xfrm>
          <a:prstGeom prst="rect">
            <a:avLst/>
          </a:prstGeom>
        </p:spPr>
      </p:pic>
      <p:pic>
        <p:nvPicPr>
          <p:cNvPr id="93" name="Image 9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48" y="2860172"/>
            <a:ext cx="2667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8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r 19"/>
          <p:cNvGrpSpPr/>
          <p:nvPr/>
        </p:nvGrpSpPr>
        <p:grpSpPr>
          <a:xfrm>
            <a:off x="5623609" y="539953"/>
            <a:ext cx="2655742" cy="3620634"/>
            <a:chOff x="5623609" y="539953"/>
            <a:chExt cx="2655742" cy="3620634"/>
          </a:xfrm>
        </p:grpSpPr>
        <p:grpSp>
          <p:nvGrpSpPr>
            <p:cNvPr id="17" name="Grouper 16"/>
            <p:cNvGrpSpPr/>
            <p:nvPr/>
          </p:nvGrpSpPr>
          <p:grpSpPr>
            <a:xfrm>
              <a:off x="5623609" y="539953"/>
              <a:ext cx="2655742" cy="3620634"/>
              <a:chOff x="5623609" y="539953"/>
              <a:chExt cx="2655742" cy="3620634"/>
            </a:xfrm>
          </p:grpSpPr>
          <p:cxnSp>
            <p:nvCxnSpPr>
              <p:cNvPr id="206" name="Connecteur droit 205"/>
              <p:cNvCxnSpPr>
                <a:endCxn id="211" idx="2"/>
              </p:cNvCxnSpPr>
              <p:nvPr/>
            </p:nvCxnSpPr>
            <p:spPr>
              <a:xfrm flipH="1">
                <a:off x="6844824" y="898029"/>
                <a:ext cx="213893" cy="1174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necteur droit 206"/>
              <p:cNvCxnSpPr/>
              <p:nvPr/>
            </p:nvCxnSpPr>
            <p:spPr>
              <a:xfrm>
                <a:off x="7049843" y="890730"/>
                <a:ext cx="439200" cy="15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necteur droit 207"/>
              <p:cNvCxnSpPr/>
              <p:nvPr/>
            </p:nvCxnSpPr>
            <p:spPr>
              <a:xfrm>
                <a:off x="7481843" y="899544"/>
                <a:ext cx="212400" cy="1173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Arc 210"/>
              <p:cNvSpPr>
                <a:spLocks noChangeAspect="1"/>
              </p:cNvSpPr>
              <p:nvPr/>
            </p:nvSpPr>
            <p:spPr>
              <a:xfrm>
                <a:off x="6559286" y="1931191"/>
                <a:ext cx="1423939" cy="1423939"/>
              </a:xfrm>
              <a:prstGeom prst="arc">
                <a:avLst>
                  <a:gd name="adj1" fmla="val 12778997"/>
                  <a:gd name="adj2" fmla="val 13992329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2" name="Connecteur droit 211"/>
              <p:cNvCxnSpPr/>
              <p:nvPr/>
            </p:nvCxnSpPr>
            <p:spPr>
              <a:xfrm flipH="1" flipV="1">
                <a:off x="6677602" y="2252000"/>
                <a:ext cx="0" cy="21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/>
              <p:cNvCxnSpPr/>
              <p:nvPr/>
            </p:nvCxnSpPr>
            <p:spPr>
              <a:xfrm flipH="1" flipV="1">
                <a:off x="7859689" y="2242344"/>
                <a:ext cx="0" cy="226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Arc 213"/>
              <p:cNvSpPr>
                <a:spLocks noChangeAspect="1"/>
              </p:cNvSpPr>
              <p:nvPr/>
            </p:nvSpPr>
            <p:spPr>
              <a:xfrm>
                <a:off x="6560243" y="1932744"/>
                <a:ext cx="1423939" cy="1423939"/>
              </a:xfrm>
              <a:prstGeom prst="arc">
                <a:avLst>
                  <a:gd name="adj1" fmla="val 18383349"/>
                  <a:gd name="adj2" fmla="val 19567395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6" name="Connecteur droit 215"/>
              <p:cNvCxnSpPr/>
              <p:nvPr/>
            </p:nvCxnSpPr>
            <p:spPr>
              <a:xfrm>
                <a:off x="7859689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ZoneTexte 233"/>
              <p:cNvSpPr txBox="1"/>
              <p:nvPr/>
            </p:nvSpPr>
            <p:spPr>
              <a:xfrm>
                <a:off x="6306247" y="539953"/>
                <a:ext cx="1973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Linear probe transducer</a:t>
                </a:r>
                <a:endParaRPr lang="en-GB" sz="1400" b="1" dirty="0"/>
              </a:p>
            </p:txBody>
          </p:sp>
          <p:cxnSp>
            <p:nvCxnSpPr>
              <p:cNvPr id="235" name="Connecteur droit 234"/>
              <p:cNvCxnSpPr/>
              <p:nvPr/>
            </p:nvCxnSpPr>
            <p:spPr>
              <a:xfrm>
                <a:off x="6668158" y="2463350"/>
                <a:ext cx="1202400" cy="0"/>
              </a:xfrm>
              <a:prstGeom prst="line">
                <a:avLst/>
              </a:prstGeom>
              <a:ln w="603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necteur droit 248"/>
              <p:cNvCxnSpPr/>
              <p:nvPr/>
            </p:nvCxnSpPr>
            <p:spPr>
              <a:xfrm flipH="1">
                <a:off x="6668158" y="2487850"/>
                <a:ext cx="9444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necteur droit 249"/>
              <p:cNvCxnSpPr/>
              <p:nvPr/>
            </p:nvCxnSpPr>
            <p:spPr>
              <a:xfrm>
                <a:off x="72632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necteur droit 250"/>
              <p:cNvCxnSpPr/>
              <p:nvPr/>
            </p:nvCxnSpPr>
            <p:spPr>
              <a:xfrm>
                <a:off x="74144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necteur droit 251"/>
              <p:cNvCxnSpPr/>
              <p:nvPr/>
            </p:nvCxnSpPr>
            <p:spPr>
              <a:xfrm>
                <a:off x="75620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necteur droit 252"/>
              <p:cNvCxnSpPr/>
              <p:nvPr/>
            </p:nvCxnSpPr>
            <p:spPr>
              <a:xfrm>
                <a:off x="6816846" y="2488838"/>
                <a:ext cx="0" cy="1278289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necteur droit 253"/>
              <p:cNvCxnSpPr/>
              <p:nvPr/>
            </p:nvCxnSpPr>
            <p:spPr>
              <a:xfrm>
                <a:off x="71156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necteur droit avec flèche 255"/>
              <p:cNvCxnSpPr/>
              <p:nvPr/>
            </p:nvCxnSpPr>
            <p:spPr>
              <a:xfrm flipV="1">
                <a:off x="7861818" y="3085492"/>
                <a:ext cx="344460" cy="441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Ellipse 1"/>
              <p:cNvSpPr>
                <a:spLocks noChangeAspect="1"/>
              </p:cNvSpPr>
              <p:nvPr/>
            </p:nvSpPr>
            <p:spPr>
              <a:xfrm>
                <a:off x="6637039" y="261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Ellipse 57"/>
              <p:cNvSpPr>
                <a:spLocks noChangeAspect="1"/>
              </p:cNvSpPr>
              <p:nvPr/>
            </p:nvSpPr>
            <p:spPr>
              <a:xfrm>
                <a:off x="6637039" y="279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Ellipse 60"/>
              <p:cNvSpPr>
                <a:spLocks noChangeAspect="1"/>
              </p:cNvSpPr>
              <p:nvPr/>
            </p:nvSpPr>
            <p:spPr>
              <a:xfrm>
                <a:off x="6637039" y="297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6637039" y="315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Ellipse 63"/>
              <p:cNvSpPr>
                <a:spLocks noChangeAspect="1"/>
              </p:cNvSpPr>
              <p:nvPr/>
            </p:nvSpPr>
            <p:spPr>
              <a:xfrm>
                <a:off x="6637039" y="3331872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Ellipse 64"/>
              <p:cNvSpPr>
                <a:spLocks noChangeAspect="1"/>
              </p:cNvSpPr>
              <p:nvPr/>
            </p:nvSpPr>
            <p:spPr>
              <a:xfrm>
                <a:off x="6636573" y="351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Ellipse 65"/>
              <p:cNvSpPr>
                <a:spLocks noChangeAspect="1"/>
              </p:cNvSpPr>
              <p:nvPr/>
            </p:nvSpPr>
            <p:spPr>
              <a:xfrm>
                <a:off x="6637039" y="369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ZoneTexte 88"/>
              <p:cNvSpPr txBox="1"/>
              <p:nvPr/>
            </p:nvSpPr>
            <p:spPr>
              <a:xfrm>
                <a:off x="5623609" y="2134523"/>
                <a:ext cx="9297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RF sample</a:t>
                </a:r>
                <a:endParaRPr lang="en-GB" sz="1400" dirty="0"/>
              </a:p>
            </p:txBody>
          </p:sp>
          <p:cxnSp>
            <p:nvCxnSpPr>
              <p:cNvPr id="96" name="Connecteur droit avec flèche 95"/>
              <p:cNvCxnSpPr>
                <a:stCxn id="89" idx="2"/>
                <a:endCxn id="58" idx="1"/>
              </p:cNvCxnSpPr>
              <p:nvPr/>
            </p:nvCxnSpPr>
            <p:spPr>
              <a:xfrm>
                <a:off x="6088471" y="2442300"/>
                <a:ext cx="559112" cy="36039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>
              <a:xfrm>
                <a:off x="69680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>
              <a:xfrm>
                <a:off x="7713246" y="2486782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avec flèche 132"/>
              <p:cNvCxnSpPr/>
              <p:nvPr/>
            </p:nvCxnSpPr>
            <p:spPr>
              <a:xfrm flipH="1">
                <a:off x="7608921" y="3088800"/>
                <a:ext cx="10359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necteur droit 238"/>
              <p:cNvCxnSpPr/>
              <p:nvPr/>
            </p:nvCxnSpPr>
            <p:spPr>
              <a:xfrm>
                <a:off x="7694243" y="3088817"/>
                <a:ext cx="17631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ZoneTexte 148"/>
              <p:cNvSpPr txBox="1"/>
              <p:nvPr/>
            </p:nvSpPr>
            <p:spPr>
              <a:xfrm>
                <a:off x="5998190" y="3852810"/>
                <a:ext cx="8300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Scan line</a:t>
                </a:r>
                <a:endParaRPr lang="en-GB" sz="1400" dirty="0"/>
              </a:p>
            </p:txBody>
          </p:sp>
          <p:cxnSp>
            <p:nvCxnSpPr>
              <p:cNvPr id="150" name="Connecteur droit avec flèche 149"/>
              <p:cNvCxnSpPr>
                <a:stCxn id="149" idx="3"/>
              </p:cNvCxnSpPr>
              <p:nvPr/>
            </p:nvCxnSpPr>
            <p:spPr>
              <a:xfrm flipV="1">
                <a:off x="6828240" y="3632754"/>
                <a:ext cx="259345" cy="3739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>
                <a:stCxn id="66" idx="4"/>
              </p:cNvCxnSpPr>
              <p:nvPr/>
            </p:nvCxnSpPr>
            <p:spPr>
              <a:xfrm>
                <a:off x="6673039" y="3764154"/>
                <a:ext cx="1197519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/>
              <p:cNvCxnSpPr>
                <a:stCxn id="62" idx="2"/>
              </p:cNvCxnSpPr>
              <p:nvPr/>
            </p:nvCxnSpPr>
            <p:spPr>
              <a:xfrm flipH="1" flipV="1">
                <a:off x="6306247" y="3186334"/>
                <a:ext cx="330792" cy="182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/>
              <p:cNvCxnSpPr/>
              <p:nvPr/>
            </p:nvCxnSpPr>
            <p:spPr>
              <a:xfrm flipH="1">
                <a:off x="6306247" y="3369157"/>
                <a:ext cx="335821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avec flèche 121"/>
              <p:cNvCxnSpPr/>
              <p:nvPr/>
            </p:nvCxnSpPr>
            <p:spPr>
              <a:xfrm flipH="1" flipV="1">
                <a:off x="6422256" y="2933406"/>
                <a:ext cx="1" cy="25292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avec flèche 126"/>
              <p:cNvCxnSpPr/>
              <p:nvPr/>
            </p:nvCxnSpPr>
            <p:spPr>
              <a:xfrm>
                <a:off x="6422256" y="3369157"/>
                <a:ext cx="0" cy="1429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 flipV="1">
                <a:off x="6422257" y="3188155"/>
                <a:ext cx="0" cy="18100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7" name="Image 146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734" y="2948911"/>
              <a:ext cx="190500" cy="139700"/>
            </a:xfrm>
            <a:prstGeom prst="rect">
              <a:avLst/>
            </a:prstGeom>
          </p:spPr>
        </p:pic>
        <p:pic>
          <p:nvPicPr>
            <p:cNvPr id="152" name="Image 151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5860" y="2861398"/>
              <a:ext cx="266700" cy="177800"/>
            </a:xfrm>
            <a:prstGeom prst="rect">
              <a:avLst/>
            </a:prstGeom>
          </p:spPr>
        </p:pic>
      </p:grpSp>
      <p:grpSp>
        <p:nvGrpSpPr>
          <p:cNvPr id="12" name="Grouper 11"/>
          <p:cNvGrpSpPr/>
          <p:nvPr/>
        </p:nvGrpSpPr>
        <p:grpSpPr>
          <a:xfrm>
            <a:off x="4558146" y="4487220"/>
            <a:ext cx="3848613" cy="1988621"/>
            <a:chOff x="5199596" y="4487220"/>
            <a:chExt cx="3848613" cy="1988621"/>
          </a:xfrm>
        </p:grpSpPr>
        <p:sp>
          <p:nvSpPr>
            <p:cNvPr id="154" name="ZoneTexte 153"/>
            <p:cNvSpPr txBox="1"/>
            <p:nvPr/>
          </p:nvSpPr>
          <p:spPr>
            <a:xfrm>
              <a:off x="5202103" y="4803138"/>
              <a:ext cx="21566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radius (m) </a:t>
              </a:r>
            </a:p>
          </p:txBody>
        </p:sp>
        <p:sp>
          <p:nvSpPr>
            <p:cNvPr id="161" name="ZoneTexte 160"/>
            <p:cNvSpPr txBox="1"/>
            <p:nvPr/>
          </p:nvSpPr>
          <p:spPr>
            <a:xfrm>
              <a:off x="5201738" y="4487220"/>
              <a:ext cx="2847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scan line pitch (rad)</a:t>
              </a:r>
              <a:endParaRPr lang="en-GB" sz="1400" dirty="0"/>
            </a:p>
          </p:txBody>
        </p:sp>
        <p:sp>
          <p:nvSpPr>
            <p:cNvPr id="172" name="ZoneTexte 171"/>
            <p:cNvSpPr txBox="1"/>
            <p:nvPr/>
          </p:nvSpPr>
          <p:spPr>
            <a:xfrm>
              <a:off x="5199596" y="5142134"/>
              <a:ext cx="2747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scan line pitch (m)</a:t>
              </a:r>
              <a:endParaRPr lang="en-GB" sz="1400" dirty="0"/>
            </a:p>
          </p:txBody>
        </p:sp>
        <p:sp>
          <p:nvSpPr>
            <p:cNvPr id="175" name="ZoneTexte 174"/>
            <p:cNvSpPr txBox="1"/>
            <p:nvPr/>
          </p:nvSpPr>
          <p:spPr>
            <a:xfrm>
              <a:off x="5441952" y="5489784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Transducer scan line number</a:t>
              </a:r>
            </a:p>
          </p:txBody>
        </p:sp>
        <p:sp>
          <p:nvSpPr>
            <p:cNvPr id="140" name="ZoneTexte 139"/>
            <p:cNvSpPr txBox="1"/>
            <p:nvPr/>
          </p:nvSpPr>
          <p:spPr>
            <a:xfrm>
              <a:off x="5442343" y="5838297"/>
              <a:ext cx="2630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Transducer RF sample number</a:t>
              </a:r>
              <a:endParaRPr lang="en-GB" sz="1400" dirty="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5444112" y="6168064"/>
              <a:ext cx="36040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Axial resolution (m) between two RF samples</a:t>
              </a:r>
              <a:endParaRPr lang="en-GB" sz="1400" dirty="0"/>
            </a:p>
          </p:txBody>
        </p:sp>
        <p:pic>
          <p:nvPicPr>
            <p:cNvPr id="135" name="Image 134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363" y="4886102"/>
              <a:ext cx="215900" cy="177800"/>
            </a:xfrm>
            <a:prstGeom prst="rect">
              <a:avLst/>
            </a:prstGeom>
          </p:spPr>
        </p:pic>
        <p:pic>
          <p:nvPicPr>
            <p:cNvPr id="138" name="Image 137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863" y="4615092"/>
              <a:ext cx="292100" cy="139700"/>
            </a:xfrm>
            <a:prstGeom prst="rect">
              <a:avLst/>
            </a:prstGeom>
          </p:spPr>
        </p:pic>
        <p:pic>
          <p:nvPicPr>
            <p:cNvPr id="139" name="Image 138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2992" y="5619348"/>
              <a:ext cx="279400" cy="139700"/>
            </a:xfrm>
            <a:prstGeom prst="rect">
              <a:avLst/>
            </a:prstGeom>
          </p:spPr>
        </p:pic>
        <p:pic>
          <p:nvPicPr>
            <p:cNvPr id="3" name="Image 2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6927" y="6312902"/>
              <a:ext cx="190500" cy="139700"/>
            </a:xfrm>
            <a:prstGeom prst="rect">
              <a:avLst/>
            </a:prstGeom>
          </p:spPr>
        </p:pic>
        <p:pic>
          <p:nvPicPr>
            <p:cNvPr id="153" name="Image 15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863" y="5242474"/>
              <a:ext cx="266700" cy="177800"/>
            </a:xfrm>
            <a:prstGeom prst="rect">
              <a:avLst/>
            </a:prstGeom>
          </p:spPr>
        </p:pic>
        <p:pic>
          <p:nvPicPr>
            <p:cNvPr id="9" name="Image 8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863" y="5981416"/>
              <a:ext cx="292100" cy="139700"/>
            </a:xfrm>
            <a:prstGeom prst="rect">
              <a:avLst/>
            </a:prstGeom>
          </p:spPr>
        </p:pic>
      </p:grpSp>
      <p:grpSp>
        <p:nvGrpSpPr>
          <p:cNvPr id="14" name="Grouper 13"/>
          <p:cNvGrpSpPr/>
          <p:nvPr/>
        </p:nvGrpSpPr>
        <p:grpSpPr>
          <a:xfrm>
            <a:off x="1782021" y="4335937"/>
            <a:ext cx="2063194" cy="1736879"/>
            <a:chOff x="1782021" y="4335937"/>
            <a:chExt cx="2063194" cy="1736879"/>
          </a:xfrm>
        </p:grpSpPr>
        <p:grpSp>
          <p:nvGrpSpPr>
            <p:cNvPr id="226" name="Grouper 225"/>
            <p:cNvGrpSpPr/>
            <p:nvPr/>
          </p:nvGrpSpPr>
          <p:grpSpPr>
            <a:xfrm>
              <a:off x="2136184" y="4335937"/>
              <a:ext cx="1709031" cy="1736879"/>
              <a:chOff x="2136184" y="4335937"/>
              <a:chExt cx="1709031" cy="1736879"/>
            </a:xfrm>
          </p:grpSpPr>
          <p:grpSp>
            <p:nvGrpSpPr>
              <p:cNvPr id="242" name="Grouper 241"/>
              <p:cNvGrpSpPr/>
              <p:nvPr/>
            </p:nvGrpSpPr>
            <p:grpSpPr>
              <a:xfrm>
                <a:off x="2401093" y="4636868"/>
                <a:ext cx="1444122" cy="1116000"/>
                <a:chOff x="3422142" y="4786506"/>
                <a:chExt cx="1444122" cy="1116000"/>
              </a:xfrm>
            </p:grpSpPr>
            <p:sp>
              <p:nvSpPr>
                <p:cNvPr id="101" name="Ellipse 100"/>
                <p:cNvSpPr>
                  <a:spLocks noChangeAspect="1"/>
                </p:cNvSpPr>
                <p:nvPr/>
              </p:nvSpPr>
              <p:spPr>
                <a:xfrm>
                  <a:off x="3472296" y="4790535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Ellipse 101"/>
                <p:cNvSpPr>
                  <a:spLocks noChangeAspect="1"/>
                </p:cNvSpPr>
                <p:nvPr/>
              </p:nvSpPr>
              <p:spPr>
                <a:xfrm>
                  <a:off x="3472296" y="4945338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3" name="Ellipse 102"/>
                <p:cNvSpPr>
                  <a:spLocks noChangeAspect="1"/>
                </p:cNvSpPr>
                <p:nvPr/>
              </p:nvSpPr>
              <p:spPr>
                <a:xfrm>
                  <a:off x="3472296" y="5125338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4" name="Ellipse 103"/>
                <p:cNvSpPr>
                  <a:spLocks noChangeAspect="1"/>
                </p:cNvSpPr>
                <p:nvPr/>
              </p:nvSpPr>
              <p:spPr>
                <a:xfrm>
                  <a:off x="3472296" y="5305338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" name="Ellipse 104"/>
                <p:cNvSpPr>
                  <a:spLocks noChangeAspect="1"/>
                </p:cNvSpPr>
                <p:nvPr/>
              </p:nvSpPr>
              <p:spPr>
                <a:xfrm>
                  <a:off x="3472296" y="5485056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6" name="Ellipse 105"/>
                <p:cNvSpPr>
                  <a:spLocks noChangeAspect="1"/>
                </p:cNvSpPr>
                <p:nvPr/>
              </p:nvSpPr>
              <p:spPr>
                <a:xfrm>
                  <a:off x="3471830" y="5665338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7" name="Ellipse 106"/>
                <p:cNvSpPr>
                  <a:spLocks noChangeAspect="1"/>
                </p:cNvSpPr>
                <p:nvPr/>
              </p:nvSpPr>
              <p:spPr>
                <a:xfrm>
                  <a:off x="3472296" y="5826477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8" name="Connecteur droit 107"/>
                <p:cNvCxnSpPr/>
                <p:nvPr/>
              </p:nvCxnSpPr>
              <p:spPr>
                <a:xfrm>
                  <a:off x="3508296" y="4790535"/>
                  <a:ext cx="0" cy="1111971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Connecteur droit 228"/>
                <p:cNvCxnSpPr/>
                <p:nvPr/>
              </p:nvCxnSpPr>
              <p:spPr>
                <a:xfrm>
                  <a:off x="3422142" y="4786506"/>
                  <a:ext cx="143671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/>
                <p:cNvCxnSpPr/>
                <p:nvPr/>
              </p:nvCxnSpPr>
              <p:spPr>
                <a:xfrm>
                  <a:off x="3429546" y="5902506"/>
                  <a:ext cx="143671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ZoneTexte 141"/>
              <p:cNvSpPr txBox="1"/>
              <p:nvPr/>
            </p:nvSpPr>
            <p:spPr>
              <a:xfrm>
                <a:off x="2697986" y="4335937"/>
                <a:ext cx="8643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RF image</a:t>
                </a:r>
                <a:endParaRPr lang="en-GB" sz="1400" b="1" dirty="0"/>
              </a:p>
            </p:txBody>
          </p:sp>
          <p:cxnSp>
            <p:nvCxnSpPr>
              <p:cNvPr id="164" name="Connecteur droit avec flèche 163"/>
              <p:cNvCxnSpPr/>
              <p:nvPr/>
            </p:nvCxnSpPr>
            <p:spPr>
              <a:xfrm flipV="1">
                <a:off x="2136184" y="4643714"/>
                <a:ext cx="0" cy="112398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cteur droit avec flèche 166"/>
              <p:cNvCxnSpPr/>
              <p:nvPr/>
            </p:nvCxnSpPr>
            <p:spPr>
              <a:xfrm>
                <a:off x="2401093" y="6072816"/>
                <a:ext cx="1440942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4" name="Image 143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097" y="5887143"/>
              <a:ext cx="279400" cy="139700"/>
            </a:xfrm>
            <a:prstGeom prst="rect">
              <a:avLst/>
            </a:prstGeom>
          </p:spPr>
        </p:pic>
        <p:pic>
          <p:nvPicPr>
            <p:cNvPr id="156" name="Image 155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2021" y="4994052"/>
              <a:ext cx="292100" cy="139700"/>
            </a:xfrm>
            <a:prstGeom prst="rect">
              <a:avLst/>
            </a:prstGeom>
          </p:spPr>
        </p:pic>
      </p:grpSp>
      <p:grpSp>
        <p:nvGrpSpPr>
          <p:cNvPr id="16" name="Grouper 15"/>
          <p:cNvGrpSpPr/>
          <p:nvPr/>
        </p:nvGrpSpPr>
        <p:grpSpPr>
          <a:xfrm>
            <a:off x="1227682" y="24845"/>
            <a:ext cx="3926109" cy="4132969"/>
            <a:chOff x="1227682" y="24845"/>
            <a:chExt cx="3926109" cy="4132969"/>
          </a:xfrm>
        </p:grpSpPr>
        <p:grpSp>
          <p:nvGrpSpPr>
            <p:cNvPr id="231" name="Grouper 230"/>
            <p:cNvGrpSpPr/>
            <p:nvPr/>
          </p:nvGrpSpPr>
          <p:grpSpPr>
            <a:xfrm>
              <a:off x="1227682" y="24845"/>
              <a:ext cx="3926109" cy="4132969"/>
              <a:chOff x="1227682" y="24845"/>
              <a:chExt cx="3926109" cy="4132969"/>
            </a:xfrm>
          </p:grpSpPr>
          <p:sp>
            <p:nvSpPr>
              <p:cNvPr id="170" name="Arc 169"/>
              <p:cNvSpPr>
                <a:spLocks noChangeAspect="1"/>
              </p:cNvSpPr>
              <p:nvPr/>
            </p:nvSpPr>
            <p:spPr>
              <a:xfrm>
                <a:off x="1403583" y="24845"/>
                <a:ext cx="3744000" cy="3744000"/>
              </a:xfrm>
              <a:prstGeom prst="arc">
                <a:avLst>
                  <a:gd name="adj1" fmla="val 2686851"/>
                  <a:gd name="adj2" fmla="val 8134622"/>
                </a:avLst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Arc 180"/>
              <p:cNvSpPr>
                <a:spLocks noChangeAspect="1"/>
              </p:cNvSpPr>
              <p:nvPr/>
            </p:nvSpPr>
            <p:spPr>
              <a:xfrm>
                <a:off x="1409791" y="31069"/>
                <a:ext cx="3744000" cy="3744000"/>
              </a:xfrm>
              <a:prstGeom prst="arc">
                <a:avLst>
                  <a:gd name="adj1" fmla="val 6725393"/>
                  <a:gd name="adj2" fmla="val 7391192"/>
                </a:avLst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9" name="Grouper 18"/>
              <p:cNvGrpSpPr/>
              <p:nvPr/>
            </p:nvGrpSpPr>
            <p:grpSpPr>
              <a:xfrm>
                <a:off x="1227682" y="539953"/>
                <a:ext cx="3381856" cy="3617861"/>
                <a:chOff x="1227682" y="539953"/>
                <a:chExt cx="3381856" cy="3617861"/>
              </a:xfrm>
            </p:grpSpPr>
            <p:cxnSp>
              <p:nvCxnSpPr>
                <p:cNvPr id="4" name="Connecteur droit 3"/>
                <p:cNvCxnSpPr>
                  <a:endCxn id="21" idx="2"/>
                </p:cNvCxnSpPr>
                <p:nvPr/>
              </p:nvCxnSpPr>
              <p:spPr>
                <a:xfrm flipH="1">
                  <a:off x="2847866" y="898029"/>
                  <a:ext cx="213893" cy="11749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/>
                <p:cNvCxnSpPr/>
                <p:nvPr/>
              </p:nvCxnSpPr>
              <p:spPr>
                <a:xfrm>
                  <a:off x="3052885" y="890730"/>
                  <a:ext cx="439200" cy="15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cteur droit 10"/>
                <p:cNvCxnSpPr/>
                <p:nvPr/>
              </p:nvCxnSpPr>
              <p:spPr>
                <a:xfrm>
                  <a:off x="3484885" y="899544"/>
                  <a:ext cx="212400" cy="1173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/>
                <p:cNvCxnSpPr>
                  <a:endCxn id="13" idx="2"/>
                </p:cNvCxnSpPr>
                <p:nvPr/>
              </p:nvCxnSpPr>
              <p:spPr>
                <a:xfrm flipH="1">
                  <a:off x="2694743" y="1882002"/>
                  <a:ext cx="578030" cy="56643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/>
                <p:cNvCxnSpPr>
                  <a:endCxn id="13" idx="0"/>
                </p:cNvCxnSpPr>
                <p:nvPr/>
              </p:nvCxnSpPr>
              <p:spPr>
                <a:xfrm>
                  <a:off x="3272769" y="1882002"/>
                  <a:ext cx="572446" cy="56980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olid"/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Arc 20"/>
                <p:cNvSpPr>
                  <a:spLocks noChangeAspect="1"/>
                </p:cNvSpPr>
                <p:nvPr/>
              </p:nvSpPr>
              <p:spPr>
                <a:xfrm>
                  <a:off x="2562328" y="1931191"/>
                  <a:ext cx="1423939" cy="1423939"/>
                </a:xfrm>
                <a:prstGeom prst="arc">
                  <a:avLst>
                    <a:gd name="adj1" fmla="val 12778997"/>
                    <a:gd name="adj2" fmla="val 13992329"/>
                  </a:avLst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8" name="Connecteur droit 27"/>
                <p:cNvCxnSpPr/>
                <p:nvPr/>
              </p:nvCxnSpPr>
              <p:spPr>
                <a:xfrm flipH="1" flipV="1">
                  <a:off x="2680644" y="2252000"/>
                  <a:ext cx="0" cy="216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30"/>
                <p:cNvCxnSpPr/>
                <p:nvPr/>
              </p:nvCxnSpPr>
              <p:spPr>
                <a:xfrm flipH="1" flipV="1">
                  <a:off x="3862731" y="2242344"/>
                  <a:ext cx="0" cy="226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Arc 35"/>
                <p:cNvSpPr>
                  <a:spLocks noChangeAspect="1"/>
                </p:cNvSpPr>
                <p:nvPr/>
              </p:nvSpPr>
              <p:spPr>
                <a:xfrm>
                  <a:off x="2563285" y="1932744"/>
                  <a:ext cx="1423939" cy="1423939"/>
                </a:xfrm>
                <a:prstGeom prst="arc">
                  <a:avLst>
                    <a:gd name="adj1" fmla="val 18383349"/>
                    <a:gd name="adj2" fmla="val 19567395"/>
                  </a:avLst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7" name="Connecteur droit 56"/>
                <p:cNvCxnSpPr/>
                <p:nvPr/>
              </p:nvCxnSpPr>
              <p:spPr>
                <a:xfrm flipH="1">
                  <a:off x="1946571" y="2480435"/>
                  <a:ext cx="734074" cy="721719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>
                <a:xfrm>
                  <a:off x="3862731" y="2480435"/>
                  <a:ext cx="746807" cy="743719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>
                <a:xfrm flipV="1">
                  <a:off x="2239647" y="2583707"/>
                  <a:ext cx="577677" cy="88260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necteur droit 147"/>
                <p:cNvCxnSpPr/>
                <p:nvPr/>
              </p:nvCxnSpPr>
              <p:spPr>
                <a:xfrm flipV="1">
                  <a:off x="2583251" y="2657470"/>
                  <a:ext cx="386473" cy="97528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Connecteur droit 150"/>
                <p:cNvCxnSpPr/>
                <p:nvPr/>
              </p:nvCxnSpPr>
              <p:spPr>
                <a:xfrm flipV="1">
                  <a:off x="2932777" y="2694596"/>
                  <a:ext cx="189347" cy="103889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Connecteur droit 154"/>
                <p:cNvCxnSpPr/>
                <p:nvPr/>
              </p:nvCxnSpPr>
              <p:spPr>
                <a:xfrm flipV="1">
                  <a:off x="3272769" y="2680124"/>
                  <a:ext cx="0" cy="108700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necteur droit 161"/>
                <p:cNvCxnSpPr/>
                <p:nvPr/>
              </p:nvCxnSpPr>
              <p:spPr>
                <a:xfrm flipH="1" flipV="1">
                  <a:off x="3428787" y="2690978"/>
                  <a:ext cx="209944" cy="103889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/>
                <p:cNvCxnSpPr/>
                <p:nvPr/>
              </p:nvCxnSpPr>
              <p:spPr>
                <a:xfrm flipH="1" flipV="1">
                  <a:off x="3577570" y="2657470"/>
                  <a:ext cx="409654" cy="97528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Connecteur droit 168"/>
                <p:cNvCxnSpPr/>
                <p:nvPr/>
              </p:nvCxnSpPr>
              <p:spPr>
                <a:xfrm flipH="1" flipV="1">
                  <a:off x="3729969" y="2583707"/>
                  <a:ext cx="582880" cy="88260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Arc 12"/>
                <p:cNvSpPr>
                  <a:spLocks noChangeAspect="1"/>
                </p:cNvSpPr>
                <p:nvPr/>
              </p:nvSpPr>
              <p:spPr>
                <a:xfrm>
                  <a:off x="2437285" y="1011144"/>
                  <a:ext cx="1668932" cy="1668932"/>
                </a:xfrm>
                <a:prstGeom prst="arc">
                  <a:avLst>
                    <a:gd name="adj1" fmla="val 2795359"/>
                    <a:gd name="adj2" fmla="val 8024795"/>
                  </a:avLst>
                </a:prstGeom>
                <a:ln w="60325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92" name="Connecteur droit 191"/>
                <p:cNvCxnSpPr/>
                <p:nvPr/>
              </p:nvCxnSpPr>
              <p:spPr>
                <a:xfrm flipH="1">
                  <a:off x="2817325" y="1882002"/>
                  <a:ext cx="455444" cy="70170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/>
                <p:cNvCxnSpPr/>
                <p:nvPr/>
              </p:nvCxnSpPr>
              <p:spPr>
                <a:xfrm flipH="1">
                  <a:off x="2969725" y="1882002"/>
                  <a:ext cx="303048" cy="77546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ZoneTexte 202"/>
                <p:cNvSpPr txBox="1"/>
                <p:nvPr/>
              </p:nvSpPr>
              <p:spPr>
                <a:xfrm>
                  <a:off x="2254467" y="539953"/>
                  <a:ext cx="20596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 dirty="0" smtClean="0"/>
                    <a:t>Convex probe transducer</a:t>
                  </a:r>
                  <a:endParaRPr lang="en-GB" sz="1400" b="1" dirty="0"/>
                </a:p>
              </p:txBody>
            </p:sp>
            <p:sp>
              <p:nvSpPr>
                <p:cNvPr id="60" name="ZoneTexte 59"/>
                <p:cNvSpPr txBox="1"/>
                <p:nvPr/>
              </p:nvSpPr>
              <p:spPr>
                <a:xfrm>
                  <a:off x="1524380" y="3850037"/>
                  <a:ext cx="8300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 smtClean="0"/>
                    <a:t>Scan line</a:t>
                  </a:r>
                  <a:endParaRPr lang="en-GB" sz="1400" dirty="0"/>
                </a:p>
              </p:txBody>
            </p:sp>
            <p:cxnSp>
              <p:nvCxnSpPr>
                <p:cNvPr id="63" name="Connecteur droit avec flèche 62"/>
                <p:cNvCxnSpPr>
                  <a:stCxn id="60" idx="3"/>
                </p:cNvCxnSpPr>
                <p:nvPr/>
              </p:nvCxnSpPr>
              <p:spPr>
                <a:xfrm flipV="1">
                  <a:off x="2354430" y="3584154"/>
                  <a:ext cx="583667" cy="41977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Ellipse 73"/>
                <p:cNvSpPr>
                  <a:spLocks noChangeAspect="1"/>
                </p:cNvSpPr>
                <p:nvPr/>
              </p:nvSpPr>
              <p:spPr>
                <a:xfrm>
                  <a:off x="1932099" y="3143725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Ellipse 74"/>
                <p:cNvSpPr>
                  <a:spLocks noChangeAspect="1"/>
                </p:cNvSpPr>
                <p:nvPr/>
              </p:nvSpPr>
              <p:spPr>
                <a:xfrm>
                  <a:off x="2048313" y="3028464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Ellipse 75"/>
                <p:cNvSpPr>
                  <a:spLocks noChangeAspect="1"/>
                </p:cNvSpPr>
                <p:nvPr/>
              </p:nvSpPr>
              <p:spPr>
                <a:xfrm>
                  <a:off x="2156961" y="2922122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Ellipse 76"/>
                <p:cNvSpPr>
                  <a:spLocks noChangeAspect="1"/>
                </p:cNvSpPr>
                <p:nvPr/>
              </p:nvSpPr>
              <p:spPr>
                <a:xfrm>
                  <a:off x="2266436" y="2813771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Ellipse 85"/>
                <p:cNvSpPr>
                  <a:spLocks noChangeAspect="1"/>
                </p:cNvSpPr>
                <p:nvPr/>
              </p:nvSpPr>
              <p:spPr>
                <a:xfrm>
                  <a:off x="2376428" y="2706590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Ellipse 86"/>
                <p:cNvSpPr>
                  <a:spLocks noChangeAspect="1"/>
                </p:cNvSpPr>
                <p:nvPr/>
              </p:nvSpPr>
              <p:spPr>
                <a:xfrm>
                  <a:off x="2487247" y="2602665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Ellipse 87"/>
                <p:cNvSpPr>
                  <a:spLocks noChangeAspect="1"/>
                </p:cNvSpPr>
                <p:nvPr/>
              </p:nvSpPr>
              <p:spPr>
                <a:xfrm>
                  <a:off x="2586869" y="2504151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45" name="Connecteur droit avec flèche 144"/>
                <p:cNvCxnSpPr>
                  <a:endCxn id="77" idx="1"/>
                </p:cNvCxnSpPr>
                <p:nvPr/>
              </p:nvCxnSpPr>
              <p:spPr>
                <a:xfrm>
                  <a:off x="1786862" y="2442577"/>
                  <a:ext cx="490118" cy="38173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ZoneTexte 117"/>
                <p:cNvSpPr txBox="1"/>
                <p:nvPr/>
              </p:nvSpPr>
              <p:spPr>
                <a:xfrm>
                  <a:off x="1227682" y="2127943"/>
                  <a:ext cx="9297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 smtClean="0"/>
                    <a:t>RF sample</a:t>
                  </a:r>
                  <a:endParaRPr lang="en-GB" sz="1400" dirty="0"/>
                </a:p>
              </p:txBody>
            </p:sp>
            <p:cxnSp>
              <p:nvCxnSpPr>
                <p:cNvPr id="134" name="Connecteur droit 133"/>
                <p:cNvCxnSpPr/>
                <p:nvPr/>
              </p:nvCxnSpPr>
              <p:spPr>
                <a:xfrm flipH="1" flipV="1">
                  <a:off x="1864179" y="2864154"/>
                  <a:ext cx="184136" cy="18747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necteur droit 136"/>
                <p:cNvCxnSpPr/>
                <p:nvPr/>
              </p:nvCxnSpPr>
              <p:spPr>
                <a:xfrm flipH="1" flipV="1">
                  <a:off x="1737179" y="2972154"/>
                  <a:ext cx="198566" cy="18655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Connecteur droit avec flèche 140"/>
                <p:cNvCxnSpPr/>
                <p:nvPr/>
              </p:nvCxnSpPr>
              <p:spPr>
                <a:xfrm flipV="1">
                  <a:off x="1921008" y="2792154"/>
                  <a:ext cx="136800" cy="14125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avec flèche 142"/>
                <p:cNvCxnSpPr/>
                <p:nvPr/>
              </p:nvCxnSpPr>
              <p:spPr>
                <a:xfrm flipH="1">
                  <a:off x="1611851" y="3027521"/>
                  <a:ext cx="201436" cy="196633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/>
                <p:cNvCxnSpPr/>
                <p:nvPr/>
              </p:nvCxnSpPr>
              <p:spPr>
                <a:xfrm flipV="1">
                  <a:off x="1800000" y="2922122"/>
                  <a:ext cx="132099" cy="12203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32" name="Image 131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460" y="2209615"/>
              <a:ext cx="215900" cy="177800"/>
            </a:xfrm>
            <a:prstGeom prst="rect">
              <a:avLst/>
            </a:prstGeom>
          </p:spPr>
        </p:pic>
        <p:pic>
          <p:nvPicPr>
            <p:cNvPr id="136" name="Image 135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8256" y="3629145"/>
              <a:ext cx="292100" cy="139700"/>
            </a:xfrm>
            <a:prstGeom prst="rect">
              <a:avLst/>
            </a:prstGeom>
          </p:spPr>
        </p:pic>
        <p:pic>
          <p:nvPicPr>
            <p:cNvPr id="157" name="Image 156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787" y="2998059"/>
              <a:ext cx="190500" cy="139700"/>
            </a:xfrm>
            <a:prstGeom prst="rect">
              <a:avLst/>
            </a:prstGeom>
          </p:spPr>
        </p:pic>
      </p:grpSp>
      <p:sp>
        <p:nvSpPr>
          <p:cNvPr id="5" name="ZoneTexte 4"/>
          <p:cNvSpPr txBox="1"/>
          <p:nvPr/>
        </p:nvSpPr>
        <p:spPr>
          <a:xfrm>
            <a:off x="1669287" y="5142134"/>
            <a:ext cx="45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=</a:t>
            </a:r>
            <a:br>
              <a:rPr lang="fr-FR" sz="800" dirty="0" smtClean="0"/>
            </a:br>
            <a:r>
              <a:rPr lang="fr-FR" sz="800" dirty="0" err="1" smtClean="0"/>
              <a:t>height</a:t>
            </a:r>
            <a:endParaRPr lang="fr-FR" sz="800" dirty="0"/>
          </a:p>
        </p:txBody>
      </p:sp>
      <p:sp>
        <p:nvSpPr>
          <p:cNvPr id="158" name="ZoneTexte 157"/>
          <p:cNvSpPr txBox="1"/>
          <p:nvPr/>
        </p:nvSpPr>
        <p:spPr>
          <a:xfrm>
            <a:off x="2832407" y="6060966"/>
            <a:ext cx="525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= </a:t>
            </a:r>
            <a:r>
              <a:rPr lang="fr-FR" sz="800" dirty="0" err="1" smtClean="0"/>
              <a:t>width</a:t>
            </a:r>
            <a:endParaRPr lang="fr-FR" sz="800" dirty="0"/>
          </a:p>
        </p:txBody>
      </p:sp>
      <p:cxnSp>
        <p:nvCxnSpPr>
          <p:cNvPr id="159" name="Connecteur droit 158"/>
          <p:cNvCxnSpPr/>
          <p:nvPr/>
        </p:nvCxnSpPr>
        <p:spPr>
          <a:xfrm>
            <a:off x="2399221" y="4636868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>
            <a:off x="2564446" y="4636868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>
            <a:off x="2727305" y="4635149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2894521" y="4635149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/>
          <p:nvPr/>
        </p:nvCxnSpPr>
        <p:spPr>
          <a:xfrm>
            <a:off x="3055663" y="4635149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/>
          <p:cNvCxnSpPr/>
          <p:nvPr/>
        </p:nvCxnSpPr>
        <p:spPr>
          <a:xfrm>
            <a:off x="3218810" y="4632431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3372655" y="4636868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>
            <a:off x="3526622" y="4640897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>
            <a:off x="3679022" y="4632431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>
            <a:off x="3831422" y="4636868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>
            <a:off x="2394704" y="4768251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>
            <a:off x="2401093" y="4920501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2401093" y="5094068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/>
          <p:cNvCxnSpPr/>
          <p:nvPr/>
        </p:nvCxnSpPr>
        <p:spPr>
          <a:xfrm>
            <a:off x="2405317" y="5282451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>
            <a:off x="2408497" y="5449911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>
            <a:off x="2405317" y="5619348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2394704" y="4572000"/>
            <a:ext cx="16974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avec flèche 186"/>
          <p:cNvCxnSpPr/>
          <p:nvPr/>
        </p:nvCxnSpPr>
        <p:spPr>
          <a:xfrm>
            <a:off x="2305050" y="4636868"/>
            <a:ext cx="0" cy="11792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ZoneTexte 188"/>
          <p:cNvSpPr txBox="1"/>
          <p:nvPr/>
        </p:nvSpPr>
        <p:spPr>
          <a:xfrm>
            <a:off x="2522407" y="4379498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j</a:t>
            </a:r>
            <a:endParaRPr lang="fr-FR" sz="800" dirty="0"/>
          </a:p>
        </p:txBody>
      </p:sp>
      <p:sp>
        <p:nvSpPr>
          <p:cNvPr id="190" name="ZoneTexte 189"/>
          <p:cNvSpPr txBox="1"/>
          <p:nvPr/>
        </p:nvSpPr>
        <p:spPr>
          <a:xfrm>
            <a:off x="2193623" y="4695416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i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9859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er 126"/>
          <p:cNvGrpSpPr/>
          <p:nvPr/>
        </p:nvGrpSpPr>
        <p:grpSpPr>
          <a:xfrm>
            <a:off x="5373417" y="539953"/>
            <a:ext cx="2905934" cy="3620634"/>
            <a:chOff x="5373417" y="539953"/>
            <a:chExt cx="2905934" cy="3620634"/>
          </a:xfrm>
        </p:grpSpPr>
        <p:grpSp>
          <p:nvGrpSpPr>
            <p:cNvPr id="128" name="Grouper 127"/>
            <p:cNvGrpSpPr/>
            <p:nvPr/>
          </p:nvGrpSpPr>
          <p:grpSpPr>
            <a:xfrm>
              <a:off x="5373417" y="539953"/>
              <a:ext cx="2905934" cy="3620634"/>
              <a:chOff x="5373417" y="539953"/>
              <a:chExt cx="2905934" cy="3620634"/>
            </a:xfrm>
          </p:grpSpPr>
          <p:cxnSp>
            <p:nvCxnSpPr>
              <p:cNvPr id="132" name="Connecteur droit 131"/>
              <p:cNvCxnSpPr>
                <a:endCxn id="135" idx="2"/>
              </p:cNvCxnSpPr>
              <p:nvPr/>
            </p:nvCxnSpPr>
            <p:spPr>
              <a:xfrm flipH="1">
                <a:off x="6844824" y="898029"/>
                <a:ext cx="213893" cy="1174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>
              <a:xfrm>
                <a:off x="7049843" y="890730"/>
                <a:ext cx="439200" cy="15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7481843" y="899544"/>
                <a:ext cx="212400" cy="1173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Arc 134"/>
              <p:cNvSpPr>
                <a:spLocks noChangeAspect="1"/>
              </p:cNvSpPr>
              <p:nvPr/>
            </p:nvSpPr>
            <p:spPr>
              <a:xfrm>
                <a:off x="6559286" y="1931191"/>
                <a:ext cx="1423939" cy="1423939"/>
              </a:xfrm>
              <a:prstGeom prst="arc">
                <a:avLst>
                  <a:gd name="adj1" fmla="val 12778997"/>
                  <a:gd name="adj2" fmla="val 13992329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6" name="Connecteur droit 135"/>
              <p:cNvCxnSpPr/>
              <p:nvPr/>
            </p:nvCxnSpPr>
            <p:spPr>
              <a:xfrm flipH="1" flipV="1">
                <a:off x="6677602" y="2252000"/>
                <a:ext cx="0" cy="21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cteur droit 136"/>
              <p:cNvCxnSpPr/>
              <p:nvPr/>
            </p:nvCxnSpPr>
            <p:spPr>
              <a:xfrm flipH="1" flipV="1">
                <a:off x="7859689" y="2242344"/>
                <a:ext cx="0" cy="226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Arc 137"/>
              <p:cNvSpPr>
                <a:spLocks noChangeAspect="1"/>
              </p:cNvSpPr>
              <p:nvPr/>
            </p:nvSpPr>
            <p:spPr>
              <a:xfrm>
                <a:off x="6560243" y="1932744"/>
                <a:ext cx="1423939" cy="1423939"/>
              </a:xfrm>
              <a:prstGeom prst="arc">
                <a:avLst>
                  <a:gd name="adj1" fmla="val 18383349"/>
                  <a:gd name="adj2" fmla="val 19567395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7859689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ZoneTexte 139"/>
              <p:cNvSpPr txBox="1"/>
              <p:nvPr/>
            </p:nvSpPr>
            <p:spPr>
              <a:xfrm>
                <a:off x="6306247" y="539953"/>
                <a:ext cx="1973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Linear probe transducer</a:t>
                </a:r>
                <a:endParaRPr lang="en-GB" sz="1400" b="1" dirty="0"/>
              </a:p>
            </p:txBody>
          </p:sp>
          <p:cxnSp>
            <p:nvCxnSpPr>
              <p:cNvPr id="141" name="Connecteur droit 140"/>
              <p:cNvCxnSpPr/>
              <p:nvPr/>
            </p:nvCxnSpPr>
            <p:spPr>
              <a:xfrm>
                <a:off x="6668158" y="2463350"/>
                <a:ext cx="1202400" cy="0"/>
              </a:xfrm>
              <a:prstGeom prst="line">
                <a:avLst/>
              </a:prstGeom>
              <a:ln w="603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 flipH="1">
                <a:off x="6668158" y="2487850"/>
                <a:ext cx="9444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droit 143"/>
              <p:cNvCxnSpPr/>
              <p:nvPr/>
            </p:nvCxnSpPr>
            <p:spPr>
              <a:xfrm>
                <a:off x="72632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/>
              <p:cNvCxnSpPr/>
              <p:nvPr/>
            </p:nvCxnSpPr>
            <p:spPr>
              <a:xfrm>
                <a:off x="74144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145"/>
              <p:cNvCxnSpPr/>
              <p:nvPr/>
            </p:nvCxnSpPr>
            <p:spPr>
              <a:xfrm>
                <a:off x="75620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146"/>
              <p:cNvCxnSpPr/>
              <p:nvPr/>
            </p:nvCxnSpPr>
            <p:spPr>
              <a:xfrm>
                <a:off x="6816846" y="2488838"/>
                <a:ext cx="0" cy="1278289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necteur droit 147"/>
              <p:cNvCxnSpPr/>
              <p:nvPr/>
            </p:nvCxnSpPr>
            <p:spPr>
              <a:xfrm>
                <a:off x="71156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necteur droit avec flèche 148"/>
              <p:cNvCxnSpPr/>
              <p:nvPr/>
            </p:nvCxnSpPr>
            <p:spPr>
              <a:xfrm flipV="1">
                <a:off x="7861818" y="3085492"/>
                <a:ext cx="344460" cy="441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ZoneTexte 246"/>
              <p:cNvSpPr txBox="1"/>
              <p:nvPr/>
            </p:nvSpPr>
            <p:spPr>
              <a:xfrm>
                <a:off x="5373417" y="1980634"/>
                <a:ext cx="13356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B-Mode </a:t>
                </a:r>
                <a:r>
                  <a:rPr lang="en-GB" sz="1400" dirty="0" smtClean="0"/>
                  <a:t>sample</a:t>
                </a:r>
                <a:endParaRPr lang="en-GB" sz="1400" dirty="0"/>
              </a:p>
            </p:txBody>
          </p:sp>
          <p:cxnSp>
            <p:nvCxnSpPr>
              <p:cNvPr id="248" name="Connecteur droit avec flèche 247"/>
              <p:cNvCxnSpPr>
                <a:stCxn id="247" idx="2"/>
              </p:cNvCxnSpPr>
              <p:nvPr/>
            </p:nvCxnSpPr>
            <p:spPr>
              <a:xfrm>
                <a:off x="6041228" y="2288411"/>
                <a:ext cx="606355" cy="51428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necteur droit 248"/>
              <p:cNvCxnSpPr/>
              <p:nvPr/>
            </p:nvCxnSpPr>
            <p:spPr>
              <a:xfrm>
                <a:off x="69680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necteur droit 249"/>
              <p:cNvCxnSpPr/>
              <p:nvPr/>
            </p:nvCxnSpPr>
            <p:spPr>
              <a:xfrm>
                <a:off x="7713246" y="2486782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necteur droit avec flèche 250"/>
              <p:cNvCxnSpPr/>
              <p:nvPr/>
            </p:nvCxnSpPr>
            <p:spPr>
              <a:xfrm flipH="1">
                <a:off x="7608921" y="3088800"/>
                <a:ext cx="10359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necteur droit 251"/>
              <p:cNvCxnSpPr/>
              <p:nvPr/>
            </p:nvCxnSpPr>
            <p:spPr>
              <a:xfrm>
                <a:off x="7694243" y="3088817"/>
                <a:ext cx="17631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ZoneTexte 252"/>
              <p:cNvSpPr txBox="1"/>
              <p:nvPr/>
            </p:nvSpPr>
            <p:spPr>
              <a:xfrm>
                <a:off x="5998190" y="3852810"/>
                <a:ext cx="8300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Scan line</a:t>
                </a:r>
                <a:endParaRPr lang="en-GB" sz="1400" dirty="0"/>
              </a:p>
            </p:txBody>
          </p:sp>
          <p:cxnSp>
            <p:nvCxnSpPr>
              <p:cNvPr id="254" name="Connecteur droit avec flèche 253"/>
              <p:cNvCxnSpPr>
                <a:stCxn id="253" idx="3"/>
              </p:cNvCxnSpPr>
              <p:nvPr/>
            </p:nvCxnSpPr>
            <p:spPr>
              <a:xfrm flipV="1">
                <a:off x="6828240" y="3632754"/>
                <a:ext cx="259345" cy="3739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necteur droit 254"/>
              <p:cNvCxnSpPr/>
              <p:nvPr/>
            </p:nvCxnSpPr>
            <p:spPr>
              <a:xfrm>
                <a:off x="6673039" y="3764154"/>
                <a:ext cx="1197519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0" name="Image 129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5860" y="2861398"/>
              <a:ext cx="266700" cy="177800"/>
            </a:xfrm>
            <a:prstGeom prst="rect">
              <a:avLst/>
            </a:prstGeom>
          </p:spPr>
        </p:pic>
      </p:grpSp>
      <p:grpSp>
        <p:nvGrpSpPr>
          <p:cNvPr id="261" name="Grouper 260"/>
          <p:cNvGrpSpPr/>
          <p:nvPr/>
        </p:nvGrpSpPr>
        <p:grpSpPr>
          <a:xfrm>
            <a:off x="1227682" y="24845"/>
            <a:ext cx="3926109" cy="4132969"/>
            <a:chOff x="1227682" y="24845"/>
            <a:chExt cx="3926109" cy="4132969"/>
          </a:xfrm>
        </p:grpSpPr>
        <p:grpSp>
          <p:nvGrpSpPr>
            <p:cNvPr id="262" name="Grouper 261"/>
            <p:cNvGrpSpPr/>
            <p:nvPr/>
          </p:nvGrpSpPr>
          <p:grpSpPr>
            <a:xfrm>
              <a:off x="1227682" y="24845"/>
              <a:ext cx="3926109" cy="4132969"/>
              <a:chOff x="1227682" y="24845"/>
              <a:chExt cx="3926109" cy="4132969"/>
            </a:xfrm>
          </p:grpSpPr>
          <p:sp>
            <p:nvSpPr>
              <p:cNvPr id="266" name="Arc 265"/>
              <p:cNvSpPr>
                <a:spLocks noChangeAspect="1"/>
              </p:cNvSpPr>
              <p:nvPr/>
            </p:nvSpPr>
            <p:spPr>
              <a:xfrm>
                <a:off x="1403583" y="24845"/>
                <a:ext cx="3744000" cy="3744000"/>
              </a:xfrm>
              <a:prstGeom prst="arc">
                <a:avLst>
                  <a:gd name="adj1" fmla="val 2686851"/>
                  <a:gd name="adj2" fmla="val 8134622"/>
                </a:avLst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Arc 266"/>
              <p:cNvSpPr>
                <a:spLocks noChangeAspect="1"/>
              </p:cNvSpPr>
              <p:nvPr/>
            </p:nvSpPr>
            <p:spPr>
              <a:xfrm>
                <a:off x="1409791" y="31069"/>
                <a:ext cx="3744000" cy="3744000"/>
              </a:xfrm>
              <a:prstGeom prst="arc">
                <a:avLst>
                  <a:gd name="adj1" fmla="val 6725393"/>
                  <a:gd name="adj2" fmla="val 7391192"/>
                </a:avLst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68" name="Grouper 267"/>
              <p:cNvGrpSpPr/>
              <p:nvPr/>
            </p:nvGrpSpPr>
            <p:grpSpPr>
              <a:xfrm>
                <a:off x="1227682" y="539953"/>
                <a:ext cx="3381856" cy="3617861"/>
                <a:chOff x="1227682" y="539953"/>
                <a:chExt cx="3381856" cy="3617861"/>
              </a:xfrm>
            </p:grpSpPr>
            <p:cxnSp>
              <p:nvCxnSpPr>
                <p:cNvPr id="269" name="Connecteur droit 268"/>
                <p:cNvCxnSpPr>
                  <a:endCxn id="274" idx="2"/>
                </p:cNvCxnSpPr>
                <p:nvPr/>
              </p:nvCxnSpPr>
              <p:spPr>
                <a:xfrm flipH="1">
                  <a:off x="2847866" y="898029"/>
                  <a:ext cx="213893" cy="11749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Connecteur droit 269"/>
                <p:cNvCxnSpPr/>
                <p:nvPr/>
              </p:nvCxnSpPr>
              <p:spPr>
                <a:xfrm>
                  <a:off x="3052885" y="890730"/>
                  <a:ext cx="439200" cy="15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Connecteur droit 270"/>
                <p:cNvCxnSpPr/>
                <p:nvPr/>
              </p:nvCxnSpPr>
              <p:spPr>
                <a:xfrm>
                  <a:off x="3484885" y="899544"/>
                  <a:ext cx="212400" cy="1173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271"/>
                <p:cNvCxnSpPr>
                  <a:endCxn id="287" idx="2"/>
                </p:cNvCxnSpPr>
                <p:nvPr/>
              </p:nvCxnSpPr>
              <p:spPr>
                <a:xfrm flipH="1">
                  <a:off x="2694743" y="1882002"/>
                  <a:ext cx="578030" cy="56643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Connecteur droit 272"/>
                <p:cNvCxnSpPr>
                  <a:endCxn id="287" idx="0"/>
                </p:cNvCxnSpPr>
                <p:nvPr/>
              </p:nvCxnSpPr>
              <p:spPr>
                <a:xfrm>
                  <a:off x="3272769" y="1882002"/>
                  <a:ext cx="572446" cy="56980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olid"/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Arc 273"/>
                <p:cNvSpPr>
                  <a:spLocks noChangeAspect="1"/>
                </p:cNvSpPr>
                <p:nvPr/>
              </p:nvSpPr>
              <p:spPr>
                <a:xfrm>
                  <a:off x="2562328" y="1931191"/>
                  <a:ext cx="1423939" cy="1423939"/>
                </a:xfrm>
                <a:prstGeom prst="arc">
                  <a:avLst>
                    <a:gd name="adj1" fmla="val 12778997"/>
                    <a:gd name="adj2" fmla="val 13992329"/>
                  </a:avLst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75" name="Connecteur droit 274"/>
                <p:cNvCxnSpPr/>
                <p:nvPr/>
              </p:nvCxnSpPr>
              <p:spPr>
                <a:xfrm flipH="1" flipV="1">
                  <a:off x="2680644" y="2252000"/>
                  <a:ext cx="0" cy="216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Connecteur droit 275"/>
                <p:cNvCxnSpPr/>
                <p:nvPr/>
              </p:nvCxnSpPr>
              <p:spPr>
                <a:xfrm flipH="1" flipV="1">
                  <a:off x="3862731" y="2242344"/>
                  <a:ext cx="0" cy="226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Arc 276"/>
                <p:cNvSpPr>
                  <a:spLocks noChangeAspect="1"/>
                </p:cNvSpPr>
                <p:nvPr/>
              </p:nvSpPr>
              <p:spPr>
                <a:xfrm>
                  <a:off x="2563285" y="1932744"/>
                  <a:ext cx="1423939" cy="1423939"/>
                </a:xfrm>
                <a:prstGeom prst="arc">
                  <a:avLst>
                    <a:gd name="adj1" fmla="val 18383349"/>
                    <a:gd name="adj2" fmla="val 19567395"/>
                  </a:avLst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78" name="Connecteur droit 277"/>
                <p:cNvCxnSpPr/>
                <p:nvPr/>
              </p:nvCxnSpPr>
              <p:spPr>
                <a:xfrm flipH="1">
                  <a:off x="1946571" y="2480435"/>
                  <a:ext cx="734074" cy="721719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Connecteur droit 278"/>
                <p:cNvCxnSpPr/>
                <p:nvPr/>
              </p:nvCxnSpPr>
              <p:spPr>
                <a:xfrm>
                  <a:off x="3862731" y="2480435"/>
                  <a:ext cx="746807" cy="743719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Connecteur droit 279"/>
                <p:cNvCxnSpPr/>
                <p:nvPr/>
              </p:nvCxnSpPr>
              <p:spPr>
                <a:xfrm flipV="1">
                  <a:off x="2239647" y="2583707"/>
                  <a:ext cx="577677" cy="88260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Connecteur droit 280"/>
                <p:cNvCxnSpPr/>
                <p:nvPr/>
              </p:nvCxnSpPr>
              <p:spPr>
                <a:xfrm flipV="1">
                  <a:off x="2583251" y="2657470"/>
                  <a:ext cx="386473" cy="97528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droit 281"/>
                <p:cNvCxnSpPr/>
                <p:nvPr/>
              </p:nvCxnSpPr>
              <p:spPr>
                <a:xfrm flipV="1">
                  <a:off x="2932777" y="2694596"/>
                  <a:ext cx="189347" cy="103889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Connecteur droit 282"/>
                <p:cNvCxnSpPr/>
                <p:nvPr/>
              </p:nvCxnSpPr>
              <p:spPr>
                <a:xfrm flipV="1">
                  <a:off x="3272769" y="2680124"/>
                  <a:ext cx="0" cy="108700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Connecteur droit 283"/>
                <p:cNvCxnSpPr/>
                <p:nvPr/>
              </p:nvCxnSpPr>
              <p:spPr>
                <a:xfrm flipH="1" flipV="1">
                  <a:off x="3428787" y="2690978"/>
                  <a:ext cx="209944" cy="103889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Connecteur droit 284"/>
                <p:cNvCxnSpPr/>
                <p:nvPr/>
              </p:nvCxnSpPr>
              <p:spPr>
                <a:xfrm flipH="1" flipV="1">
                  <a:off x="3577570" y="2657470"/>
                  <a:ext cx="409654" cy="97528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Connecteur droit 285"/>
                <p:cNvCxnSpPr/>
                <p:nvPr/>
              </p:nvCxnSpPr>
              <p:spPr>
                <a:xfrm flipH="1" flipV="1">
                  <a:off x="3729969" y="2583707"/>
                  <a:ext cx="582880" cy="88260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7" name="Arc 286"/>
                <p:cNvSpPr>
                  <a:spLocks noChangeAspect="1"/>
                </p:cNvSpPr>
                <p:nvPr/>
              </p:nvSpPr>
              <p:spPr>
                <a:xfrm>
                  <a:off x="2437285" y="1011144"/>
                  <a:ext cx="1668932" cy="1668932"/>
                </a:xfrm>
                <a:prstGeom prst="arc">
                  <a:avLst>
                    <a:gd name="adj1" fmla="val 2795359"/>
                    <a:gd name="adj2" fmla="val 8024795"/>
                  </a:avLst>
                </a:prstGeom>
                <a:ln w="60325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88" name="Connecteur droit 287"/>
                <p:cNvCxnSpPr/>
                <p:nvPr/>
              </p:nvCxnSpPr>
              <p:spPr>
                <a:xfrm flipH="1">
                  <a:off x="2817325" y="1882002"/>
                  <a:ext cx="455444" cy="70170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Connecteur droit 288"/>
                <p:cNvCxnSpPr/>
                <p:nvPr/>
              </p:nvCxnSpPr>
              <p:spPr>
                <a:xfrm flipH="1">
                  <a:off x="2969725" y="1882002"/>
                  <a:ext cx="303048" cy="77546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0" name="ZoneTexte 289"/>
                <p:cNvSpPr txBox="1"/>
                <p:nvPr/>
              </p:nvSpPr>
              <p:spPr>
                <a:xfrm>
                  <a:off x="2254467" y="539953"/>
                  <a:ext cx="20596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 dirty="0" smtClean="0"/>
                    <a:t>Convex probe transducer</a:t>
                  </a:r>
                  <a:endParaRPr lang="en-GB" sz="1400" b="1" dirty="0"/>
                </a:p>
              </p:txBody>
            </p:sp>
            <p:sp>
              <p:nvSpPr>
                <p:cNvPr id="291" name="ZoneTexte 290"/>
                <p:cNvSpPr txBox="1"/>
                <p:nvPr/>
              </p:nvSpPr>
              <p:spPr>
                <a:xfrm>
                  <a:off x="1524380" y="3850037"/>
                  <a:ext cx="8300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 smtClean="0"/>
                    <a:t>Scan line</a:t>
                  </a:r>
                  <a:endParaRPr lang="en-GB" sz="1400" dirty="0"/>
                </a:p>
              </p:txBody>
            </p:sp>
            <p:cxnSp>
              <p:nvCxnSpPr>
                <p:cNvPr id="292" name="Connecteur droit avec flèche 291"/>
                <p:cNvCxnSpPr>
                  <a:stCxn id="291" idx="3"/>
                </p:cNvCxnSpPr>
                <p:nvPr/>
              </p:nvCxnSpPr>
              <p:spPr>
                <a:xfrm flipV="1">
                  <a:off x="2354430" y="3584154"/>
                  <a:ext cx="583667" cy="41977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Connecteur droit avec flèche 299"/>
                <p:cNvCxnSpPr/>
                <p:nvPr/>
              </p:nvCxnSpPr>
              <p:spPr>
                <a:xfrm>
                  <a:off x="1786862" y="2442577"/>
                  <a:ext cx="490118" cy="38173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1" name="ZoneTexte 300"/>
                <p:cNvSpPr txBox="1"/>
                <p:nvPr/>
              </p:nvSpPr>
              <p:spPr>
                <a:xfrm>
                  <a:off x="1227682" y="2127943"/>
                  <a:ext cx="13356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 smtClean="0"/>
                    <a:t>B-Mode </a:t>
                  </a:r>
                  <a:r>
                    <a:rPr lang="en-GB" sz="1400" dirty="0" smtClean="0"/>
                    <a:t>sample</a:t>
                  </a:r>
                  <a:endParaRPr lang="en-GB" sz="1400" dirty="0"/>
                </a:p>
              </p:txBody>
            </p:sp>
            <p:cxnSp>
              <p:nvCxnSpPr>
                <p:cNvPr id="302" name="Connecteur droit 301"/>
                <p:cNvCxnSpPr/>
                <p:nvPr/>
              </p:nvCxnSpPr>
              <p:spPr>
                <a:xfrm flipH="1" flipV="1">
                  <a:off x="1864179" y="2864154"/>
                  <a:ext cx="184136" cy="18747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Connecteur droit 302"/>
                <p:cNvCxnSpPr/>
                <p:nvPr/>
              </p:nvCxnSpPr>
              <p:spPr>
                <a:xfrm flipH="1" flipV="1">
                  <a:off x="1737179" y="2972154"/>
                  <a:ext cx="198566" cy="18655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Connecteur droit avec flèche 303"/>
                <p:cNvCxnSpPr/>
                <p:nvPr/>
              </p:nvCxnSpPr>
              <p:spPr>
                <a:xfrm flipV="1">
                  <a:off x="1921008" y="2792154"/>
                  <a:ext cx="136800" cy="14125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Connecteur droit avec flèche 304"/>
                <p:cNvCxnSpPr/>
                <p:nvPr/>
              </p:nvCxnSpPr>
              <p:spPr>
                <a:xfrm flipH="1">
                  <a:off x="1611851" y="3027521"/>
                  <a:ext cx="201436" cy="196633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Connecteur droit 305"/>
                <p:cNvCxnSpPr/>
                <p:nvPr/>
              </p:nvCxnSpPr>
              <p:spPr>
                <a:xfrm flipV="1">
                  <a:off x="1800000" y="2922122"/>
                  <a:ext cx="132099" cy="12203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63" name="Image 26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460" y="2209615"/>
              <a:ext cx="215900" cy="177800"/>
            </a:xfrm>
            <a:prstGeom prst="rect">
              <a:avLst/>
            </a:prstGeom>
          </p:spPr>
        </p:pic>
        <p:pic>
          <p:nvPicPr>
            <p:cNvPr id="264" name="Image 263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8256" y="3629145"/>
              <a:ext cx="292100" cy="139700"/>
            </a:xfrm>
            <a:prstGeom prst="rect">
              <a:avLst/>
            </a:prstGeom>
          </p:spPr>
        </p:pic>
        <p:pic>
          <p:nvPicPr>
            <p:cNvPr id="265" name="Image 264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787" y="2998059"/>
              <a:ext cx="190500" cy="139700"/>
            </a:xfrm>
            <a:prstGeom prst="rect">
              <a:avLst/>
            </a:prstGeom>
          </p:spPr>
        </p:pic>
      </p:grpSp>
      <p:grpSp>
        <p:nvGrpSpPr>
          <p:cNvPr id="8" name="Grouper 7"/>
          <p:cNvGrpSpPr/>
          <p:nvPr/>
        </p:nvGrpSpPr>
        <p:grpSpPr>
          <a:xfrm>
            <a:off x="4473836" y="4487220"/>
            <a:ext cx="4359592" cy="1988621"/>
            <a:chOff x="4473836" y="4487220"/>
            <a:chExt cx="4359592" cy="1988621"/>
          </a:xfrm>
        </p:grpSpPr>
        <p:sp>
          <p:nvSpPr>
            <p:cNvPr id="26" name="ZoneTexte 25"/>
            <p:cNvSpPr txBox="1"/>
            <p:nvPr/>
          </p:nvSpPr>
          <p:spPr>
            <a:xfrm>
              <a:off x="4476343" y="4794997"/>
              <a:ext cx="21566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radius (m) 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4475978" y="4487220"/>
              <a:ext cx="2847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scan line pitch (rad)</a:t>
              </a:r>
              <a:endParaRPr lang="en-GB" sz="1400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4473836" y="5142134"/>
              <a:ext cx="2747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scan line pitch (m)</a:t>
              </a:r>
              <a:endParaRPr lang="en-GB" sz="1400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4716192" y="5489784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Transducer scan line number</a:t>
              </a:r>
              <a:endParaRPr lang="en-GB" sz="14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4716583" y="5838297"/>
              <a:ext cx="41168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B-Mode sample number after RF sample decimation</a:t>
              </a:r>
              <a:endParaRPr lang="en-GB" sz="1400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4718352" y="6168064"/>
              <a:ext cx="4008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Axial resolution (m) between two B-Mode samples</a:t>
              </a:r>
              <a:endParaRPr lang="en-GB" sz="1400" dirty="0"/>
            </a:p>
          </p:txBody>
        </p:sp>
        <p:pic>
          <p:nvPicPr>
            <p:cNvPr id="308" name="Image 307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003" y="6293911"/>
              <a:ext cx="190500" cy="139700"/>
            </a:xfrm>
            <a:prstGeom prst="rect">
              <a:avLst/>
            </a:prstGeom>
          </p:spPr>
        </p:pic>
        <p:pic>
          <p:nvPicPr>
            <p:cNvPr id="309" name="Image 308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9493" y="4627044"/>
              <a:ext cx="292100" cy="139700"/>
            </a:xfrm>
            <a:prstGeom prst="rect">
              <a:avLst/>
            </a:prstGeom>
          </p:spPr>
        </p:pic>
        <p:pic>
          <p:nvPicPr>
            <p:cNvPr id="310" name="Image 309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8458" y="4892050"/>
              <a:ext cx="215900" cy="177800"/>
            </a:xfrm>
            <a:prstGeom prst="rect">
              <a:avLst/>
            </a:prstGeom>
          </p:spPr>
        </p:pic>
        <p:pic>
          <p:nvPicPr>
            <p:cNvPr id="311" name="Image 310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7658" y="5233833"/>
              <a:ext cx="266700" cy="177800"/>
            </a:xfrm>
            <a:prstGeom prst="rect">
              <a:avLst/>
            </a:prstGeom>
          </p:spPr>
        </p:pic>
        <p:pic>
          <p:nvPicPr>
            <p:cNvPr id="312" name="Image 311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691" y="5618510"/>
              <a:ext cx="279400" cy="139700"/>
            </a:xfrm>
            <a:prstGeom prst="rect">
              <a:avLst/>
            </a:prstGeom>
          </p:spPr>
        </p:pic>
        <p:pic>
          <p:nvPicPr>
            <p:cNvPr id="6" name="Image 5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836" y="5960226"/>
              <a:ext cx="317500" cy="139700"/>
            </a:xfrm>
            <a:prstGeom prst="rect">
              <a:avLst/>
            </a:prstGeom>
          </p:spPr>
        </p:pic>
      </p:grpSp>
      <p:grpSp>
        <p:nvGrpSpPr>
          <p:cNvPr id="9" name="Grouper 8"/>
          <p:cNvGrpSpPr/>
          <p:nvPr/>
        </p:nvGrpSpPr>
        <p:grpSpPr>
          <a:xfrm>
            <a:off x="797750" y="4494056"/>
            <a:ext cx="2606845" cy="1789316"/>
            <a:chOff x="797750" y="4494056"/>
            <a:chExt cx="2606845" cy="1789316"/>
          </a:xfrm>
        </p:grpSpPr>
        <p:grpSp>
          <p:nvGrpSpPr>
            <p:cNvPr id="4" name="Grouper 3"/>
            <p:cNvGrpSpPr/>
            <p:nvPr/>
          </p:nvGrpSpPr>
          <p:grpSpPr>
            <a:xfrm>
              <a:off x="1188039" y="4494056"/>
              <a:ext cx="2216556" cy="1789316"/>
              <a:chOff x="1811739" y="4494056"/>
              <a:chExt cx="2216556" cy="1789316"/>
            </a:xfrm>
          </p:grpSpPr>
          <p:cxnSp>
            <p:nvCxnSpPr>
              <p:cNvPr id="229" name="Connecteur droit 228"/>
              <p:cNvCxnSpPr/>
              <p:nvPr/>
            </p:nvCxnSpPr>
            <p:spPr>
              <a:xfrm>
                <a:off x="2573249" y="4823001"/>
                <a:ext cx="143671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>
                <a:off x="2574297" y="5933253"/>
                <a:ext cx="143671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ZoneTexte 141"/>
              <p:cNvSpPr txBox="1"/>
              <p:nvPr/>
            </p:nvSpPr>
            <p:spPr>
              <a:xfrm>
                <a:off x="2712322" y="4494056"/>
                <a:ext cx="13159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Pre-scan image</a:t>
                </a:r>
                <a:endParaRPr lang="en-GB" sz="1400" b="1" dirty="0"/>
              </a:p>
            </p:txBody>
          </p:sp>
          <p:cxnSp>
            <p:nvCxnSpPr>
              <p:cNvPr id="164" name="Connecteur droit avec flèche 163"/>
              <p:cNvCxnSpPr/>
              <p:nvPr/>
            </p:nvCxnSpPr>
            <p:spPr>
              <a:xfrm flipV="1">
                <a:off x="1811739" y="4829847"/>
                <a:ext cx="0" cy="112398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cteur droit avec flèche 166"/>
              <p:cNvCxnSpPr/>
              <p:nvPr/>
            </p:nvCxnSpPr>
            <p:spPr>
              <a:xfrm>
                <a:off x="2573249" y="6283372"/>
                <a:ext cx="1440942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Rectangle 1"/>
              <p:cNvSpPr>
                <a:spLocks noChangeAspect="1"/>
              </p:cNvSpPr>
              <p:nvPr/>
            </p:nvSpPr>
            <p:spPr>
              <a:xfrm>
                <a:off x="2633120" y="4860127"/>
                <a:ext cx="72000" cy="7200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2633592" y="5022675"/>
                <a:ext cx="72000" cy="7200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2632680" y="5191370"/>
                <a:ext cx="72000" cy="7200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2632680" y="5347558"/>
                <a:ext cx="72000" cy="7200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2631204" y="5516085"/>
                <a:ext cx="72000" cy="7200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2634806" y="5674733"/>
                <a:ext cx="72000" cy="7200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2640322" y="5821951"/>
                <a:ext cx="72000" cy="7200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313" name="Image 312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9028" y="6098214"/>
              <a:ext cx="279400" cy="139700"/>
            </a:xfrm>
            <a:prstGeom prst="rect">
              <a:avLst/>
            </a:prstGeom>
          </p:spPr>
        </p:pic>
        <p:pic>
          <p:nvPicPr>
            <p:cNvPr id="314" name="Image 313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750" y="5307194"/>
              <a:ext cx="317500" cy="139700"/>
            </a:xfrm>
            <a:prstGeom prst="rect">
              <a:avLst/>
            </a:prstGeom>
          </p:spPr>
        </p:pic>
      </p:grpSp>
      <p:cxnSp>
        <p:nvCxnSpPr>
          <p:cNvPr id="129" name="Connecteur droit 128"/>
          <p:cNvCxnSpPr/>
          <p:nvPr/>
        </p:nvCxnSpPr>
        <p:spPr>
          <a:xfrm flipH="1" flipV="1">
            <a:off x="6267649" y="3179978"/>
            <a:ext cx="330792" cy="1820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 flipH="1">
            <a:off x="6267649" y="3362801"/>
            <a:ext cx="335821" cy="0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avec flèche 153"/>
          <p:cNvCxnSpPr/>
          <p:nvPr/>
        </p:nvCxnSpPr>
        <p:spPr>
          <a:xfrm flipH="1" flipV="1">
            <a:off x="6383658" y="2927050"/>
            <a:ext cx="1" cy="252928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avec flèche 154"/>
          <p:cNvCxnSpPr/>
          <p:nvPr/>
        </p:nvCxnSpPr>
        <p:spPr>
          <a:xfrm>
            <a:off x="6383658" y="3362801"/>
            <a:ext cx="0" cy="142997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 flipV="1">
            <a:off x="6383659" y="3181799"/>
            <a:ext cx="0" cy="181002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7" name="Image 15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36" y="2942555"/>
            <a:ext cx="190500" cy="139700"/>
          </a:xfrm>
          <a:prstGeom prst="rect">
            <a:avLst/>
          </a:prstGeom>
        </p:spPr>
      </p:pic>
      <p:sp>
        <p:nvSpPr>
          <p:cNvPr id="159" name="Rectangle 158"/>
          <p:cNvSpPr>
            <a:spLocks noChangeAspect="1"/>
          </p:cNvSpPr>
          <p:nvPr/>
        </p:nvSpPr>
        <p:spPr>
          <a:xfrm rot="2728495">
            <a:off x="2591402" y="2495344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Rectangle 159"/>
          <p:cNvSpPr>
            <a:spLocks noChangeAspect="1"/>
          </p:cNvSpPr>
          <p:nvPr/>
        </p:nvSpPr>
        <p:spPr>
          <a:xfrm rot="2728495">
            <a:off x="2479548" y="2603256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Rectangle 160"/>
          <p:cNvSpPr>
            <a:spLocks noChangeAspect="1"/>
          </p:cNvSpPr>
          <p:nvPr/>
        </p:nvSpPr>
        <p:spPr>
          <a:xfrm rot="2728495">
            <a:off x="2369341" y="2709505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Rectangle 161"/>
          <p:cNvSpPr>
            <a:spLocks noChangeAspect="1"/>
          </p:cNvSpPr>
          <p:nvPr/>
        </p:nvSpPr>
        <p:spPr>
          <a:xfrm rot="2728495">
            <a:off x="2267520" y="2811324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Rectangle 165"/>
          <p:cNvSpPr>
            <a:spLocks noChangeAspect="1"/>
          </p:cNvSpPr>
          <p:nvPr/>
        </p:nvSpPr>
        <p:spPr>
          <a:xfrm rot="2728495">
            <a:off x="2152256" y="2921029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Rectangle 167"/>
          <p:cNvSpPr>
            <a:spLocks noChangeAspect="1"/>
          </p:cNvSpPr>
          <p:nvPr/>
        </p:nvSpPr>
        <p:spPr>
          <a:xfrm rot="2728495">
            <a:off x="2040498" y="3033291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Rectangle 168"/>
          <p:cNvSpPr>
            <a:spLocks noChangeAspect="1"/>
          </p:cNvSpPr>
          <p:nvPr/>
        </p:nvSpPr>
        <p:spPr>
          <a:xfrm rot="2728495">
            <a:off x="1935562" y="3145798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Rectangle 170"/>
          <p:cNvSpPr>
            <a:spLocks noChangeAspect="1"/>
          </p:cNvSpPr>
          <p:nvPr/>
        </p:nvSpPr>
        <p:spPr>
          <a:xfrm>
            <a:off x="6641602" y="2608076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Rectangle 171"/>
          <p:cNvSpPr>
            <a:spLocks noChangeAspect="1"/>
          </p:cNvSpPr>
          <p:nvPr/>
        </p:nvSpPr>
        <p:spPr>
          <a:xfrm>
            <a:off x="6637039" y="2788315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Rectangle 172"/>
          <p:cNvSpPr>
            <a:spLocks noChangeAspect="1"/>
          </p:cNvSpPr>
          <p:nvPr/>
        </p:nvSpPr>
        <p:spPr>
          <a:xfrm>
            <a:off x="6637039" y="2972154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>
            <a:spLocks noChangeAspect="1"/>
          </p:cNvSpPr>
          <p:nvPr/>
        </p:nvSpPr>
        <p:spPr>
          <a:xfrm>
            <a:off x="6637039" y="3147450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Rectangle 174"/>
          <p:cNvSpPr>
            <a:spLocks noChangeAspect="1"/>
          </p:cNvSpPr>
          <p:nvPr/>
        </p:nvSpPr>
        <p:spPr>
          <a:xfrm>
            <a:off x="6637039" y="3331872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>
            <a:spLocks noChangeAspect="1"/>
          </p:cNvSpPr>
          <p:nvPr/>
        </p:nvSpPr>
        <p:spPr>
          <a:xfrm>
            <a:off x="6637039" y="3512154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/>
          <p:cNvSpPr>
            <a:spLocks noChangeAspect="1"/>
          </p:cNvSpPr>
          <p:nvPr/>
        </p:nvSpPr>
        <p:spPr>
          <a:xfrm>
            <a:off x="6632158" y="3691405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ZoneTexte 177"/>
          <p:cNvSpPr txBox="1"/>
          <p:nvPr/>
        </p:nvSpPr>
        <p:spPr>
          <a:xfrm>
            <a:off x="2382349" y="6286438"/>
            <a:ext cx="525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= </a:t>
            </a:r>
            <a:r>
              <a:rPr lang="fr-FR" sz="800" dirty="0" err="1" smtClean="0"/>
              <a:t>width</a:t>
            </a:r>
            <a:endParaRPr lang="fr-FR" sz="800" dirty="0"/>
          </a:p>
        </p:txBody>
      </p:sp>
      <p:sp>
        <p:nvSpPr>
          <p:cNvPr id="179" name="ZoneTexte 178"/>
          <p:cNvSpPr txBox="1"/>
          <p:nvPr/>
        </p:nvSpPr>
        <p:spPr>
          <a:xfrm>
            <a:off x="733174" y="5419656"/>
            <a:ext cx="45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=</a:t>
            </a:r>
            <a:br>
              <a:rPr lang="fr-FR" sz="800" dirty="0" smtClean="0"/>
            </a:br>
            <a:r>
              <a:rPr lang="fr-FR" sz="800" dirty="0" err="1" smtClean="0"/>
              <a:t>height</a:t>
            </a:r>
            <a:endParaRPr lang="fr-FR" sz="800" dirty="0"/>
          </a:p>
        </p:txBody>
      </p:sp>
      <p:cxnSp>
        <p:nvCxnSpPr>
          <p:cNvPr id="180" name="Connecteur droit 179"/>
          <p:cNvCxnSpPr/>
          <p:nvPr/>
        </p:nvCxnSpPr>
        <p:spPr>
          <a:xfrm>
            <a:off x="1951703" y="4975401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>
            <a:off x="1953773" y="5142134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1949048" y="5305782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/>
          <p:cNvCxnSpPr/>
          <p:nvPr/>
        </p:nvCxnSpPr>
        <p:spPr>
          <a:xfrm>
            <a:off x="1949549" y="5469114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>
            <a:off x="1951703" y="5634213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>
            <a:off x="1946571" y="5781851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 flipH="1">
            <a:off x="2127407" y="4823001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flipH="1">
            <a:off x="1953773" y="4822890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 flipH="1">
            <a:off x="2307407" y="4823001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 flipH="1">
            <a:off x="2487411" y="4823001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flipH="1">
            <a:off x="2667405" y="4817295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 flipH="1">
            <a:off x="2845096" y="4820451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 flipH="1">
            <a:off x="3025860" y="4825208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/>
          <p:nvPr/>
        </p:nvCxnSpPr>
        <p:spPr>
          <a:xfrm flipH="1">
            <a:off x="3207405" y="4820303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193"/>
          <p:cNvCxnSpPr/>
          <p:nvPr/>
        </p:nvCxnSpPr>
        <p:spPr>
          <a:xfrm flipH="1">
            <a:off x="3383285" y="4822035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/>
          <p:cNvCxnSpPr/>
          <p:nvPr/>
        </p:nvCxnSpPr>
        <p:spPr>
          <a:xfrm>
            <a:off x="2046692" y="4816943"/>
            <a:ext cx="1623" cy="111538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avec flèche 195"/>
          <p:cNvCxnSpPr/>
          <p:nvPr/>
        </p:nvCxnSpPr>
        <p:spPr>
          <a:xfrm>
            <a:off x="1960919" y="4772055"/>
            <a:ext cx="11858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>
            <a:off x="1871265" y="4836923"/>
            <a:ext cx="0" cy="11792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ZoneTexte 197"/>
          <p:cNvSpPr txBox="1"/>
          <p:nvPr/>
        </p:nvSpPr>
        <p:spPr>
          <a:xfrm>
            <a:off x="1969537" y="4556611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j</a:t>
            </a:r>
            <a:endParaRPr lang="fr-FR" sz="800" dirty="0"/>
          </a:p>
        </p:txBody>
      </p:sp>
      <p:sp>
        <p:nvSpPr>
          <p:cNvPr id="199" name="ZoneTexte 198"/>
          <p:cNvSpPr txBox="1"/>
          <p:nvPr/>
        </p:nvSpPr>
        <p:spPr>
          <a:xfrm>
            <a:off x="1759838" y="4895471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i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3647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r 8"/>
          <p:cNvGrpSpPr/>
          <p:nvPr/>
        </p:nvGrpSpPr>
        <p:grpSpPr>
          <a:xfrm>
            <a:off x="3594139" y="539953"/>
            <a:ext cx="1973104" cy="3676402"/>
            <a:chOff x="5680699" y="539953"/>
            <a:chExt cx="1973104" cy="3676402"/>
          </a:xfrm>
        </p:grpSpPr>
        <p:cxnSp>
          <p:nvCxnSpPr>
            <p:cNvPr id="206" name="Connecteur droit 205"/>
            <p:cNvCxnSpPr>
              <a:endCxn id="211" idx="2"/>
            </p:cNvCxnSpPr>
            <p:nvPr/>
          </p:nvCxnSpPr>
          <p:spPr>
            <a:xfrm flipH="1">
              <a:off x="6219276" y="898029"/>
              <a:ext cx="213893" cy="117499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/>
            <p:nvPr/>
          </p:nvCxnSpPr>
          <p:spPr>
            <a:xfrm>
              <a:off x="6424295" y="890730"/>
              <a:ext cx="439200" cy="151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/>
            <p:cNvCxnSpPr/>
            <p:nvPr/>
          </p:nvCxnSpPr>
          <p:spPr>
            <a:xfrm>
              <a:off x="6856295" y="899544"/>
              <a:ext cx="212400" cy="11736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Arc 210"/>
            <p:cNvSpPr>
              <a:spLocks noChangeAspect="1"/>
            </p:cNvSpPr>
            <p:nvPr/>
          </p:nvSpPr>
          <p:spPr>
            <a:xfrm>
              <a:off x="5933738" y="1931191"/>
              <a:ext cx="1423939" cy="1423939"/>
            </a:xfrm>
            <a:prstGeom prst="arc">
              <a:avLst>
                <a:gd name="adj1" fmla="val 12778997"/>
                <a:gd name="adj2" fmla="val 13992329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2" name="Connecteur droit 211"/>
            <p:cNvCxnSpPr/>
            <p:nvPr/>
          </p:nvCxnSpPr>
          <p:spPr>
            <a:xfrm flipH="1" flipV="1">
              <a:off x="6052054" y="2252000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H="1" flipV="1">
              <a:off x="7234141" y="2242344"/>
              <a:ext cx="0" cy="2268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Arc 213"/>
            <p:cNvSpPr>
              <a:spLocks noChangeAspect="1"/>
            </p:cNvSpPr>
            <p:nvPr/>
          </p:nvSpPr>
          <p:spPr>
            <a:xfrm>
              <a:off x="5934695" y="1932744"/>
              <a:ext cx="1423939" cy="1423939"/>
            </a:xfrm>
            <a:prstGeom prst="arc">
              <a:avLst>
                <a:gd name="adj1" fmla="val 18383349"/>
                <a:gd name="adj2" fmla="val 19567395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6" name="Connecteur droit 215"/>
            <p:cNvCxnSpPr/>
            <p:nvPr/>
          </p:nvCxnSpPr>
          <p:spPr>
            <a:xfrm>
              <a:off x="7234141" y="2487850"/>
              <a:ext cx="0" cy="1279277"/>
            </a:xfrm>
            <a:prstGeom prst="line">
              <a:avLst/>
            </a:prstGeom>
            <a:ln w="158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ZoneTexte 233"/>
            <p:cNvSpPr txBox="1"/>
            <p:nvPr/>
          </p:nvSpPr>
          <p:spPr>
            <a:xfrm>
              <a:off x="5680699" y="539953"/>
              <a:ext cx="19731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/>
                <a:t>Linear probe transducer</a:t>
              </a:r>
              <a:endParaRPr lang="en-GB" sz="1400" b="1" dirty="0"/>
            </a:p>
          </p:txBody>
        </p:sp>
        <p:cxnSp>
          <p:nvCxnSpPr>
            <p:cNvPr id="235" name="Connecteur droit 234"/>
            <p:cNvCxnSpPr/>
            <p:nvPr/>
          </p:nvCxnSpPr>
          <p:spPr>
            <a:xfrm>
              <a:off x="6042610" y="2463350"/>
              <a:ext cx="1202400" cy="0"/>
            </a:xfrm>
            <a:prstGeom prst="line">
              <a:avLst/>
            </a:prstGeom>
            <a:ln w="603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248"/>
            <p:cNvCxnSpPr/>
            <p:nvPr/>
          </p:nvCxnSpPr>
          <p:spPr>
            <a:xfrm flipH="1">
              <a:off x="6042610" y="2487850"/>
              <a:ext cx="9444" cy="1279277"/>
            </a:xfrm>
            <a:prstGeom prst="line">
              <a:avLst/>
            </a:prstGeom>
            <a:ln w="158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6047491" y="3764154"/>
              <a:ext cx="1197519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ZoneTexte 111"/>
            <p:cNvSpPr txBox="1"/>
            <p:nvPr/>
          </p:nvSpPr>
          <p:spPr>
            <a:xfrm>
              <a:off x="5950094" y="3908578"/>
              <a:ext cx="13921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/>
                <a:t>Post-scan image</a:t>
              </a:r>
              <a:endParaRPr lang="en-GB" sz="1400" b="1" dirty="0"/>
            </a:p>
          </p:txBody>
        </p:sp>
        <p:sp>
          <p:nvSpPr>
            <p:cNvPr id="118" name="Forme libre 117"/>
            <p:cNvSpPr/>
            <p:nvPr/>
          </p:nvSpPr>
          <p:spPr>
            <a:xfrm>
              <a:off x="6419408" y="3062887"/>
              <a:ext cx="436887" cy="279141"/>
            </a:xfrm>
            <a:custGeom>
              <a:avLst/>
              <a:gdLst>
                <a:gd name="connsiteX0" fmla="*/ 170606 w 436887"/>
                <a:gd name="connsiteY0" fmla="*/ 0 h 279141"/>
                <a:gd name="connsiteX1" fmla="*/ 170606 w 436887"/>
                <a:gd name="connsiteY1" fmla="*/ 0 h 279141"/>
                <a:gd name="connsiteX2" fmla="*/ 47391 w 436887"/>
                <a:gd name="connsiteY2" fmla="*/ 18955 h 279141"/>
                <a:gd name="connsiteX3" fmla="*/ 28434 w 436887"/>
                <a:gd name="connsiteY3" fmla="*/ 37909 h 279141"/>
                <a:gd name="connsiteX4" fmla="*/ 18956 w 436887"/>
                <a:gd name="connsiteY4" fmla="*/ 66341 h 279141"/>
                <a:gd name="connsiteX5" fmla="*/ 0 w 436887"/>
                <a:gd name="connsiteY5" fmla="*/ 94773 h 279141"/>
                <a:gd name="connsiteX6" fmla="*/ 37912 w 436887"/>
                <a:gd name="connsiteY6" fmla="*/ 199023 h 279141"/>
                <a:gd name="connsiteX7" fmla="*/ 66347 w 436887"/>
                <a:gd name="connsiteY7" fmla="*/ 208500 h 279141"/>
                <a:gd name="connsiteX8" fmla="*/ 151650 w 436887"/>
                <a:gd name="connsiteY8" fmla="*/ 255887 h 279141"/>
                <a:gd name="connsiteX9" fmla="*/ 180084 w 436887"/>
                <a:gd name="connsiteY9" fmla="*/ 274841 h 279141"/>
                <a:gd name="connsiteX10" fmla="*/ 407558 w 436887"/>
                <a:gd name="connsiteY10" fmla="*/ 255887 h 279141"/>
                <a:gd name="connsiteX11" fmla="*/ 426515 w 436887"/>
                <a:gd name="connsiteY11" fmla="*/ 236932 h 279141"/>
                <a:gd name="connsiteX12" fmla="*/ 426515 w 436887"/>
                <a:gd name="connsiteY12" fmla="*/ 123205 h 279141"/>
                <a:gd name="connsiteX13" fmla="*/ 398080 w 436887"/>
                <a:gd name="connsiteY13" fmla="*/ 75818 h 279141"/>
                <a:gd name="connsiteX14" fmla="*/ 312777 w 436887"/>
                <a:gd name="connsiteY14" fmla="*/ 37909 h 279141"/>
                <a:gd name="connsiteX15" fmla="*/ 284343 w 436887"/>
                <a:gd name="connsiteY15" fmla="*/ 28432 h 279141"/>
                <a:gd name="connsiteX16" fmla="*/ 255909 w 436887"/>
                <a:gd name="connsiteY16" fmla="*/ 18955 h 279141"/>
                <a:gd name="connsiteX17" fmla="*/ 170606 w 436887"/>
                <a:gd name="connsiteY17" fmla="*/ 0 h 2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87" h="279141">
                  <a:moveTo>
                    <a:pt x="170606" y="0"/>
                  </a:moveTo>
                  <a:lnTo>
                    <a:pt x="170606" y="0"/>
                  </a:lnTo>
                  <a:cubicBezTo>
                    <a:pt x="165123" y="548"/>
                    <a:pt x="74721" y="2559"/>
                    <a:pt x="47391" y="18955"/>
                  </a:cubicBezTo>
                  <a:cubicBezTo>
                    <a:pt x="39729" y="23552"/>
                    <a:pt x="34753" y="31591"/>
                    <a:pt x="28434" y="37909"/>
                  </a:cubicBezTo>
                  <a:cubicBezTo>
                    <a:pt x="25275" y="47386"/>
                    <a:pt x="23424" y="57406"/>
                    <a:pt x="18956" y="66341"/>
                  </a:cubicBezTo>
                  <a:cubicBezTo>
                    <a:pt x="13862" y="76529"/>
                    <a:pt x="0" y="83382"/>
                    <a:pt x="0" y="94773"/>
                  </a:cubicBezTo>
                  <a:cubicBezTo>
                    <a:pt x="0" y="110788"/>
                    <a:pt x="14002" y="179897"/>
                    <a:pt x="37912" y="199023"/>
                  </a:cubicBezTo>
                  <a:cubicBezTo>
                    <a:pt x="45714" y="205264"/>
                    <a:pt x="56869" y="205341"/>
                    <a:pt x="66347" y="208500"/>
                  </a:cubicBezTo>
                  <a:cubicBezTo>
                    <a:pt x="131528" y="251952"/>
                    <a:pt x="101602" y="239207"/>
                    <a:pt x="151650" y="255887"/>
                  </a:cubicBezTo>
                  <a:cubicBezTo>
                    <a:pt x="161128" y="262205"/>
                    <a:pt x="168703" y="274367"/>
                    <a:pt x="180084" y="274841"/>
                  </a:cubicBezTo>
                  <a:cubicBezTo>
                    <a:pt x="339337" y="281476"/>
                    <a:pt x="323595" y="283872"/>
                    <a:pt x="407558" y="255887"/>
                  </a:cubicBezTo>
                  <a:cubicBezTo>
                    <a:pt x="413877" y="249569"/>
                    <a:pt x="421917" y="244594"/>
                    <a:pt x="426515" y="236932"/>
                  </a:cubicBezTo>
                  <a:cubicBezTo>
                    <a:pt x="446816" y="203101"/>
                    <a:pt x="432011" y="156178"/>
                    <a:pt x="426515" y="123205"/>
                  </a:cubicBezTo>
                  <a:cubicBezTo>
                    <a:pt x="422428" y="98686"/>
                    <a:pt x="416751" y="90754"/>
                    <a:pt x="398080" y="75818"/>
                  </a:cubicBezTo>
                  <a:cubicBezTo>
                    <a:pt x="365895" y="50073"/>
                    <a:pt x="357867" y="52938"/>
                    <a:pt x="312777" y="37909"/>
                  </a:cubicBezTo>
                  <a:lnTo>
                    <a:pt x="284343" y="28432"/>
                  </a:lnTo>
                  <a:cubicBezTo>
                    <a:pt x="274865" y="25273"/>
                    <a:pt x="265799" y="20368"/>
                    <a:pt x="255909" y="18955"/>
                  </a:cubicBezTo>
                  <a:cubicBezTo>
                    <a:pt x="186434" y="9030"/>
                    <a:pt x="184823" y="3159"/>
                    <a:pt x="170606" y="0"/>
                  </a:cubicBezTo>
                  <a:close/>
                </a:path>
              </a:pathLst>
            </a:cu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7" name="Connecteur droit 126"/>
            <p:cNvCxnSpPr/>
            <p:nvPr/>
          </p:nvCxnSpPr>
          <p:spPr>
            <a:xfrm>
              <a:off x="6656323" y="899544"/>
              <a:ext cx="0" cy="1548889"/>
            </a:xfrm>
            <a:prstGeom prst="line">
              <a:avLst/>
            </a:prstGeom>
            <a:ln w="9525">
              <a:solidFill>
                <a:schemeClr val="tx1"/>
              </a:solidFill>
              <a:prstDash val="lg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avec flèche 127"/>
            <p:cNvCxnSpPr/>
            <p:nvPr/>
          </p:nvCxnSpPr>
          <p:spPr>
            <a:xfrm>
              <a:off x="6656323" y="2492051"/>
              <a:ext cx="288000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avec flèche 128"/>
            <p:cNvCxnSpPr/>
            <p:nvPr/>
          </p:nvCxnSpPr>
          <p:spPr>
            <a:xfrm>
              <a:off x="6661855" y="2492051"/>
              <a:ext cx="0" cy="288000"/>
            </a:xfrm>
            <a:prstGeom prst="straightConnector1">
              <a:avLst/>
            </a:prstGeom>
            <a:ln w="22225">
              <a:solidFill>
                <a:srgbClr val="008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Image 131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103" y="2321891"/>
              <a:ext cx="114300" cy="101600"/>
            </a:xfrm>
            <a:prstGeom prst="rect">
              <a:avLst/>
            </a:prstGeom>
          </p:spPr>
        </p:pic>
        <p:pic>
          <p:nvPicPr>
            <p:cNvPr id="134" name="Image 133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2417" y="2705337"/>
              <a:ext cx="101600" cy="139700"/>
            </a:xfrm>
            <a:prstGeom prst="rect">
              <a:avLst/>
            </a:prstGeom>
          </p:spPr>
        </p:pic>
        <p:cxnSp>
          <p:nvCxnSpPr>
            <p:cNvPr id="135" name="Connecteur droit avec flèche 134"/>
            <p:cNvCxnSpPr/>
            <p:nvPr/>
          </p:nvCxnSpPr>
          <p:spPr>
            <a:xfrm>
              <a:off x="6052054" y="2492051"/>
              <a:ext cx="288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avec flèche 135"/>
            <p:cNvCxnSpPr/>
            <p:nvPr/>
          </p:nvCxnSpPr>
          <p:spPr>
            <a:xfrm>
              <a:off x="6054514" y="2492051"/>
              <a:ext cx="0" cy="2880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7" name="Image 136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4861" y="2324561"/>
              <a:ext cx="114300" cy="101600"/>
            </a:xfrm>
            <a:prstGeom prst="rect">
              <a:avLst/>
            </a:prstGeom>
          </p:spPr>
        </p:pic>
        <p:pic>
          <p:nvPicPr>
            <p:cNvPr id="138" name="Image 137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8923" y="2621866"/>
              <a:ext cx="101600" cy="101600"/>
            </a:xfrm>
            <a:prstGeom prst="rect">
              <a:avLst/>
            </a:prstGeom>
          </p:spPr>
        </p:pic>
      </p:grpSp>
      <p:grpSp>
        <p:nvGrpSpPr>
          <p:cNvPr id="24" name="Grouper 23"/>
          <p:cNvGrpSpPr/>
          <p:nvPr/>
        </p:nvGrpSpPr>
        <p:grpSpPr>
          <a:xfrm>
            <a:off x="-25257" y="24845"/>
            <a:ext cx="3744000" cy="4192442"/>
            <a:chOff x="-25257" y="24845"/>
            <a:chExt cx="3744000" cy="4192442"/>
          </a:xfrm>
        </p:grpSpPr>
        <p:grpSp>
          <p:nvGrpSpPr>
            <p:cNvPr id="7" name="Grouper 6"/>
            <p:cNvGrpSpPr/>
            <p:nvPr/>
          </p:nvGrpSpPr>
          <p:grpSpPr>
            <a:xfrm>
              <a:off x="-25257" y="24845"/>
              <a:ext cx="3744000" cy="4192442"/>
              <a:chOff x="1403583" y="24845"/>
              <a:chExt cx="3744000" cy="4192442"/>
            </a:xfrm>
          </p:grpSpPr>
          <p:cxnSp>
            <p:nvCxnSpPr>
              <p:cNvPr id="4" name="Connecteur droit 3"/>
              <p:cNvCxnSpPr>
                <a:endCxn id="21" idx="2"/>
              </p:cNvCxnSpPr>
              <p:nvPr/>
            </p:nvCxnSpPr>
            <p:spPr>
              <a:xfrm flipH="1">
                <a:off x="2847866" y="898029"/>
                <a:ext cx="213893" cy="1174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/>
              <p:cNvCxnSpPr/>
              <p:nvPr/>
            </p:nvCxnSpPr>
            <p:spPr>
              <a:xfrm>
                <a:off x="3052885" y="890730"/>
                <a:ext cx="439200" cy="15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3484885" y="899544"/>
                <a:ext cx="212400" cy="1173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>
                <a:endCxn id="13" idx="2"/>
              </p:cNvCxnSpPr>
              <p:nvPr/>
            </p:nvCxnSpPr>
            <p:spPr>
              <a:xfrm flipH="1">
                <a:off x="2694743" y="1882002"/>
                <a:ext cx="578030" cy="56643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>
                <a:endCxn id="13" idx="0"/>
              </p:cNvCxnSpPr>
              <p:nvPr/>
            </p:nvCxnSpPr>
            <p:spPr>
              <a:xfrm>
                <a:off x="3272769" y="1882002"/>
                <a:ext cx="572446" cy="56980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Arc 20"/>
              <p:cNvSpPr>
                <a:spLocks noChangeAspect="1"/>
              </p:cNvSpPr>
              <p:nvPr/>
            </p:nvSpPr>
            <p:spPr>
              <a:xfrm>
                <a:off x="2562328" y="1931191"/>
                <a:ext cx="1423939" cy="1423939"/>
              </a:xfrm>
              <a:prstGeom prst="arc">
                <a:avLst>
                  <a:gd name="adj1" fmla="val 12778997"/>
                  <a:gd name="adj2" fmla="val 13992329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8" name="Connecteur droit 27"/>
              <p:cNvCxnSpPr/>
              <p:nvPr/>
            </p:nvCxnSpPr>
            <p:spPr>
              <a:xfrm flipH="1" flipV="1">
                <a:off x="2680644" y="2252000"/>
                <a:ext cx="0" cy="21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>
              <a:xfrm flipH="1" flipV="1">
                <a:off x="3862731" y="2242344"/>
                <a:ext cx="0" cy="226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Arc 35"/>
              <p:cNvSpPr>
                <a:spLocks noChangeAspect="1"/>
              </p:cNvSpPr>
              <p:nvPr/>
            </p:nvSpPr>
            <p:spPr>
              <a:xfrm>
                <a:off x="2563285" y="1932744"/>
                <a:ext cx="1423939" cy="1423939"/>
              </a:xfrm>
              <a:prstGeom prst="arc">
                <a:avLst>
                  <a:gd name="adj1" fmla="val 18383349"/>
                  <a:gd name="adj2" fmla="val 19567395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7" name="Connecteur droit 56"/>
              <p:cNvCxnSpPr>
                <a:stCxn id="13" idx="2"/>
              </p:cNvCxnSpPr>
              <p:nvPr/>
            </p:nvCxnSpPr>
            <p:spPr>
              <a:xfrm flipH="1">
                <a:off x="1941970" y="2448433"/>
                <a:ext cx="752773" cy="758323"/>
              </a:xfrm>
              <a:prstGeom prst="line">
                <a:avLst/>
              </a:prstGeom>
              <a:ln w="31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>
                <a:off x="3858130" y="2471231"/>
                <a:ext cx="746807" cy="743719"/>
              </a:xfrm>
              <a:prstGeom prst="line">
                <a:avLst/>
              </a:prstGeom>
              <a:ln w="31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437285" y="1011144"/>
                <a:ext cx="1668932" cy="1668932"/>
              </a:xfrm>
              <a:prstGeom prst="arc">
                <a:avLst>
                  <a:gd name="adj1" fmla="val 2795359"/>
                  <a:gd name="adj2" fmla="val 8024795"/>
                </a:avLst>
              </a:prstGeom>
              <a:ln w="603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ZoneTexte 202"/>
              <p:cNvSpPr txBox="1"/>
              <p:nvPr/>
            </p:nvSpPr>
            <p:spPr>
              <a:xfrm>
                <a:off x="2254467" y="539953"/>
                <a:ext cx="20596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Convex probe transducer</a:t>
                </a:r>
                <a:endParaRPr lang="en-GB" sz="1400" b="1" dirty="0"/>
              </a:p>
            </p:txBody>
          </p:sp>
          <p:sp>
            <p:nvSpPr>
              <p:cNvPr id="170" name="Arc 169"/>
              <p:cNvSpPr>
                <a:spLocks noChangeAspect="1"/>
              </p:cNvSpPr>
              <p:nvPr/>
            </p:nvSpPr>
            <p:spPr>
              <a:xfrm>
                <a:off x="1403583" y="24845"/>
                <a:ext cx="3744000" cy="3744000"/>
              </a:xfrm>
              <a:prstGeom prst="arc">
                <a:avLst>
                  <a:gd name="adj1" fmla="val 2686851"/>
                  <a:gd name="adj2" fmla="val 8134622"/>
                </a:avLst>
              </a:prstGeom>
              <a:ln w="31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41970" y="2463350"/>
                <a:ext cx="2662967" cy="1305495"/>
              </a:xfrm>
              <a:prstGeom prst="rect">
                <a:avLst/>
              </a:prstGeom>
              <a:noFill/>
              <a:ln w="15875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1" name="ZoneTexte 110"/>
              <p:cNvSpPr txBox="1"/>
              <p:nvPr/>
            </p:nvSpPr>
            <p:spPr>
              <a:xfrm>
                <a:off x="2588308" y="3909510"/>
                <a:ext cx="13921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Post-scan image</a:t>
                </a:r>
                <a:endParaRPr lang="en-GB" sz="1400" b="1" dirty="0"/>
              </a:p>
            </p:txBody>
          </p:sp>
          <p:sp>
            <p:nvSpPr>
              <p:cNvPr id="10" name="Forme libre 9"/>
              <p:cNvSpPr/>
              <p:nvPr/>
            </p:nvSpPr>
            <p:spPr>
              <a:xfrm>
                <a:off x="3032993" y="3070640"/>
                <a:ext cx="436887" cy="279141"/>
              </a:xfrm>
              <a:custGeom>
                <a:avLst/>
                <a:gdLst>
                  <a:gd name="connsiteX0" fmla="*/ 170606 w 436887"/>
                  <a:gd name="connsiteY0" fmla="*/ 0 h 279141"/>
                  <a:gd name="connsiteX1" fmla="*/ 170606 w 436887"/>
                  <a:gd name="connsiteY1" fmla="*/ 0 h 279141"/>
                  <a:gd name="connsiteX2" fmla="*/ 47391 w 436887"/>
                  <a:gd name="connsiteY2" fmla="*/ 18955 h 279141"/>
                  <a:gd name="connsiteX3" fmla="*/ 28434 w 436887"/>
                  <a:gd name="connsiteY3" fmla="*/ 37909 h 279141"/>
                  <a:gd name="connsiteX4" fmla="*/ 18956 w 436887"/>
                  <a:gd name="connsiteY4" fmla="*/ 66341 h 279141"/>
                  <a:gd name="connsiteX5" fmla="*/ 0 w 436887"/>
                  <a:gd name="connsiteY5" fmla="*/ 94773 h 279141"/>
                  <a:gd name="connsiteX6" fmla="*/ 37912 w 436887"/>
                  <a:gd name="connsiteY6" fmla="*/ 199023 h 279141"/>
                  <a:gd name="connsiteX7" fmla="*/ 66347 w 436887"/>
                  <a:gd name="connsiteY7" fmla="*/ 208500 h 279141"/>
                  <a:gd name="connsiteX8" fmla="*/ 151650 w 436887"/>
                  <a:gd name="connsiteY8" fmla="*/ 255887 h 279141"/>
                  <a:gd name="connsiteX9" fmla="*/ 180084 w 436887"/>
                  <a:gd name="connsiteY9" fmla="*/ 274841 h 279141"/>
                  <a:gd name="connsiteX10" fmla="*/ 407558 w 436887"/>
                  <a:gd name="connsiteY10" fmla="*/ 255887 h 279141"/>
                  <a:gd name="connsiteX11" fmla="*/ 426515 w 436887"/>
                  <a:gd name="connsiteY11" fmla="*/ 236932 h 279141"/>
                  <a:gd name="connsiteX12" fmla="*/ 426515 w 436887"/>
                  <a:gd name="connsiteY12" fmla="*/ 123205 h 279141"/>
                  <a:gd name="connsiteX13" fmla="*/ 398080 w 436887"/>
                  <a:gd name="connsiteY13" fmla="*/ 75818 h 279141"/>
                  <a:gd name="connsiteX14" fmla="*/ 312777 w 436887"/>
                  <a:gd name="connsiteY14" fmla="*/ 37909 h 279141"/>
                  <a:gd name="connsiteX15" fmla="*/ 284343 w 436887"/>
                  <a:gd name="connsiteY15" fmla="*/ 28432 h 279141"/>
                  <a:gd name="connsiteX16" fmla="*/ 255909 w 436887"/>
                  <a:gd name="connsiteY16" fmla="*/ 18955 h 279141"/>
                  <a:gd name="connsiteX17" fmla="*/ 170606 w 436887"/>
                  <a:gd name="connsiteY17" fmla="*/ 0 h 279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36887" h="279141">
                    <a:moveTo>
                      <a:pt x="170606" y="0"/>
                    </a:moveTo>
                    <a:lnTo>
                      <a:pt x="170606" y="0"/>
                    </a:lnTo>
                    <a:cubicBezTo>
                      <a:pt x="165123" y="548"/>
                      <a:pt x="74721" y="2559"/>
                      <a:pt x="47391" y="18955"/>
                    </a:cubicBezTo>
                    <a:cubicBezTo>
                      <a:pt x="39729" y="23552"/>
                      <a:pt x="34753" y="31591"/>
                      <a:pt x="28434" y="37909"/>
                    </a:cubicBezTo>
                    <a:cubicBezTo>
                      <a:pt x="25275" y="47386"/>
                      <a:pt x="23424" y="57406"/>
                      <a:pt x="18956" y="66341"/>
                    </a:cubicBezTo>
                    <a:cubicBezTo>
                      <a:pt x="13862" y="76529"/>
                      <a:pt x="0" y="83382"/>
                      <a:pt x="0" y="94773"/>
                    </a:cubicBezTo>
                    <a:cubicBezTo>
                      <a:pt x="0" y="110788"/>
                      <a:pt x="14002" y="179897"/>
                      <a:pt x="37912" y="199023"/>
                    </a:cubicBezTo>
                    <a:cubicBezTo>
                      <a:pt x="45714" y="205264"/>
                      <a:pt x="56869" y="205341"/>
                      <a:pt x="66347" y="208500"/>
                    </a:cubicBezTo>
                    <a:cubicBezTo>
                      <a:pt x="131528" y="251952"/>
                      <a:pt x="101602" y="239207"/>
                      <a:pt x="151650" y="255887"/>
                    </a:cubicBezTo>
                    <a:cubicBezTo>
                      <a:pt x="161128" y="262205"/>
                      <a:pt x="168703" y="274367"/>
                      <a:pt x="180084" y="274841"/>
                    </a:cubicBezTo>
                    <a:cubicBezTo>
                      <a:pt x="339337" y="281476"/>
                      <a:pt x="323595" y="283872"/>
                      <a:pt x="407558" y="255887"/>
                    </a:cubicBezTo>
                    <a:cubicBezTo>
                      <a:pt x="413877" y="249569"/>
                      <a:pt x="421917" y="244594"/>
                      <a:pt x="426515" y="236932"/>
                    </a:cubicBezTo>
                    <a:cubicBezTo>
                      <a:pt x="446816" y="203101"/>
                      <a:pt x="432011" y="156178"/>
                      <a:pt x="426515" y="123205"/>
                    </a:cubicBezTo>
                    <a:cubicBezTo>
                      <a:pt x="422428" y="98686"/>
                      <a:pt x="416751" y="90754"/>
                      <a:pt x="398080" y="75818"/>
                    </a:cubicBezTo>
                    <a:cubicBezTo>
                      <a:pt x="365895" y="50073"/>
                      <a:pt x="357867" y="52938"/>
                      <a:pt x="312777" y="37909"/>
                    </a:cubicBezTo>
                    <a:lnTo>
                      <a:pt x="284343" y="28432"/>
                    </a:lnTo>
                    <a:cubicBezTo>
                      <a:pt x="274865" y="25273"/>
                      <a:pt x="265799" y="20368"/>
                      <a:pt x="255909" y="18955"/>
                    </a:cubicBezTo>
                    <a:cubicBezTo>
                      <a:pt x="186434" y="9030"/>
                      <a:pt x="184823" y="3159"/>
                      <a:pt x="170606" y="0"/>
                    </a:cubicBezTo>
                    <a:close/>
                  </a:path>
                </a:pathLst>
              </a:cu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" name="Connecteur droit avec flèche 13"/>
              <p:cNvCxnSpPr/>
              <p:nvPr/>
            </p:nvCxnSpPr>
            <p:spPr>
              <a:xfrm>
                <a:off x="3272769" y="1882002"/>
                <a:ext cx="288000" cy="0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avec flèche 118"/>
              <p:cNvCxnSpPr/>
              <p:nvPr/>
            </p:nvCxnSpPr>
            <p:spPr>
              <a:xfrm>
                <a:off x="3278301" y="1882002"/>
                <a:ext cx="0" cy="288000"/>
              </a:xfrm>
              <a:prstGeom prst="straightConnector1">
                <a:avLst/>
              </a:prstGeom>
              <a:ln w="22225">
                <a:solidFill>
                  <a:srgbClr val="008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>
                <a:off x="1941970" y="2463350"/>
                <a:ext cx="28800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avec flèche 120"/>
              <p:cNvCxnSpPr/>
              <p:nvPr/>
            </p:nvCxnSpPr>
            <p:spPr>
              <a:xfrm>
                <a:off x="1944430" y="2463350"/>
                <a:ext cx="0" cy="2880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Image 18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4777" y="2295860"/>
                <a:ext cx="114300" cy="101600"/>
              </a:xfrm>
              <a:prstGeom prst="rect">
                <a:avLst/>
              </a:prstGeom>
            </p:spPr>
          </p:pic>
          <p:pic>
            <p:nvPicPr>
              <p:cNvPr id="20" name="Image 19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8839" y="2593165"/>
                <a:ext cx="101600" cy="101600"/>
              </a:xfrm>
              <a:prstGeom prst="rect">
                <a:avLst/>
              </a:prstGeom>
            </p:spPr>
          </p:pic>
          <p:pic>
            <p:nvPicPr>
              <p:cNvPr id="22" name="Image 21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3549" y="1711842"/>
                <a:ext cx="114300" cy="101600"/>
              </a:xfrm>
              <a:prstGeom prst="rect">
                <a:avLst/>
              </a:prstGeom>
            </p:spPr>
          </p:pic>
          <p:pic>
            <p:nvPicPr>
              <p:cNvPr id="23" name="Image 22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7073" y="2095288"/>
                <a:ext cx="101600" cy="139700"/>
              </a:xfrm>
              <a:prstGeom prst="rect">
                <a:avLst/>
              </a:prstGeom>
            </p:spPr>
          </p:pic>
        </p:grpSp>
        <p:pic>
          <p:nvPicPr>
            <p:cNvPr id="67" name="Image 66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090" y="2188061"/>
              <a:ext cx="215900" cy="177800"/>
            </a:xfrm>
            <a:prstGeom prst="rect">
              <a:avLst/>
            </a:prstGeom>
          </p:spPr>
        </p:pic>
      </p:grpSp>
      <p:grpSp>
        <p:nvGrpSpPr>
          <p:cNvPr id="17" name="Grouper 16"/>
          <p:cNvGrpSpPr/>
          <p:nvPr/>
        </p:nvGrpSpPr>
        <p:grpSpPr>
          <a:xfrm>
            <a:off x="5985387" y="1750307"/>
            <a:ext cx="2849258" cy="1979001"/>
            <a:chOff x="5985387" y="1750307"/>
            <a:chExt cx="2849258" cy="1979001"/>
          </a:xfrm>
        </p:grpSpPr>
        <p:grpSp>
          <p:nvGrpSpPr>
            <p:cNvPr id="5" name="Grouper 4"/>
            <p:cNvGrpSpPr/>
            <p:nvPr/>
          </p:nvGrpSpPr>
          <p:grpSpPr>
            <a:xfrm>
              <a:off x="5985387" y="1750307"/>
              <a:ext cx="2849258" cy="1979001"/>
              <a:chOff x="4473836" y="4487220"/>
              <a:chExt cx="2849258" cy="1979001"/>
            </a:xfrm>
          </p:grpSpPr>
          <p:sp>
            <p:nvSpPr>
              <p:cNvPr id="55" name="ZoneTexte 54"/>
              <p:cNvSpPr txBox="1"/>
              <p:nvPr/>
            </p:nvSpPr>
            <p:spPr>
              <a:xfrm>
                <a:off x="4476343" y="4794997"/>
                <a:ext cx="21566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       : Transducer radius (m) </a:t>
                </a:r>
              </a:p>
            </p:txBody>
          </p:sp>
          <p:sp>
            <p:nvSpPr>
              <p:cNvPr id="56" name="ZoneTexte 55"/>
              <p:cNvSpPr txBox="1"/>
              <p:nvPr/>
            </p:nvSpPr>
            <p:spPr>
              <a:xfrm>
                <a:off x="4475978" y="4487220"/>
                <a:ext cx="2847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       : Transducer scan line pitch (rad)</a:t>
                </a:r>
                <a:endParaRPr lang="en-GB" sz="1400" dirty="0"/>
              </a:p>
            </p:txBody>
          </p:sp>
          <p:sp>
            <p:nvSpPr>
              <p:cNvPr id="58" name="ZoneTexte 57"/>
              <p:cNvSpPr txBox="1"/>
              <p:nvPr/>
            </p:nvSpPr>
            <p:spPr>
              <a:xfrm>
                <a:off x="4473836" y="5142134"/>
                <a:ext cx="2747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       : Transducer scan line pitch (m)</a:t>
                </a:r>
                <a:endParaRPr lang="en-GB" sz="1400" dirty="0"/>
              </a:p>
            </p:txBody>
          </p:sp>
          <p:sp>
            <p:nvSpPr>
              <p:cNvPr id="60" name="ZoneTexte 59"/>
              <p:cNvSpPr txBox="1"/>
              <p:nvPr/>
            </p:nvSpPr>
            <p:spPr>
              <a:xfrm>
                <a:off x="4716192" y="5489784"/>
                <a:ext cx="25186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 : Transducer scan line number</a:t>
                </a:r>
                <a:endParaRPr lang="en-GB" sz="1400" dirty="0"/>
              </a:p>
            </p:txBody>
          </p:sp>
          <p:sp>
            <p:nvSpPr>
              <p:cNvPr id="65" name="ZoneTexte 64"/>
              <p:cNvSpPr txBox="1"/>
              <p:nvPr/>
            </p:nvSpPr>
            <p:spPr>
              <a:xfrm>
                <a:off x="4722057" y="5825889"/>
                <a:ext cx="18970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 : Pixel width resolution</a:t>
                </a:r>
                <a:endParaRPr lang="en-GB" sz="1400" dirty="0"/>
              </a:p>
            </p:txBody>
          </p:sp>
          <p:sp>
            <p:nvSpPr>
              <p:cNvPr id="66" name="ZoneTexte 65"/>
              <p:cNvSpPr txBox="1"/>
              <p:nvPr/>
            </p:nvSpPr>
            <p:spPr>
              <a:xfrm>
                <a:off x="4724077" y="6158444"/>
                <a:ext cx="19425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 : Pixel height resolution</a:t>
                </a:r>
                <a:endParaRPr lang="en-GB" sz="1400" dirty="0"/>
              </a:p>
            </p:txBody>
          </p:sp>
          <p:pic>
            <p:nvPicPr>
              <p:cNvPr id="2" name="Image 1" descr="latex-image-1.pdf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3196" y="5951963"/>
                <a:ext cx="177800" cy="127000"/>
              </a:xfrm>
              <a:prstGeom prst="rect">
                <a:avLst/>
              </a:prstGeom>
            </p:spPr>
          </p:pic>
          <p:pic>
            <p:nvPicPr>
              <p:cNvPr id="3" name="Image 2" descr="latex-image-1.pdf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7001" y="6279995"/>
                <a:ext cx="177800" cy="152400"/>
              </a:xfrm>
              <a:prstGeom prst="rect">
                <a:avLst/>
              </a:prstGeom>
            </p:spPr>
          </p:pic>
        </p:grpSp>
        <p:pic>
          <p:nvPicPr>
            <p:cNvPr id="68" name="Image 67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120" y="2163638"/>
              <a:ext cx="215900" cy="177800"/>
            </a:xfrm>
            <a:prstGeom prst="rect">
              <a:avLst/>
            </a:prstGeom>
          </p:spPr>
        </p:pic>
        <p:pic>
          <p:nvPicPr>
            <p:cNvPr id="12" name="Image 11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8561" y="1881098"/>
              <a:ext cx="292100" cy="139700"/>
            </a:xfrm>
            <a:prstGeom prst="rect">
              <a:avLst/>
            </a:prstGeom>
          </p:spPr>
        </p:pic>
        <p:pic>
          <p:nvPicPr>
            <p:cNvPr id="16" name="Image 15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7536" y="2502276"/>
              <a:ext cx="266700" cy="177800"/>
            </a:xfrm>
            <a:prstGeom prst="rect">
              <a:avLst/>
            </a:prstGeom>
          </p:spPr>
        </p:pic>
        <p:pic>
          <p:nvPicPr>
            <p:cNvPr id="70" name="Image 69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377" y="2893323"/>
              <a:ext cx="279400" cy="13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206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rouper 244"/>
          <p:cNvGrpSpPr/>
          <p:nvPr/>
        </p:nvGrpSpPr>
        <p:grpSpPr>
          <a:xfrm>
            <a:off x="5646607" y="1976400"/>
            <a:ext cx="1848499" cy="4117589"/>
            <a:chOff x="4701951" y="1976400"/>
            <a:chExt cx="1848499" cy="4117589"/>
          </a:xfrm>
        </p:grpSpPr>
        <p:grpSp>
          <p:nvGrpSpPr>
            <p:cNvPr id="210" name="Grouper 209"/>
            <p:cNvGrpSpPr/>
            <p:nvPr/>
          </p:nvGrpSpPr>
          <p:grpSpPr>
            <a:xfrm>
              <a:off x="4817363" y="2592000"/>
              <a:ext cx="1733087" cy="2178172"/>
              <a:chOff x="6172717" y="2841503"/>
              <a:chExt cx="1733087" cy="2178172"/>
            </a:xfrm>
          </p:grpSpPr>
          <p:cxnSp>
            <p:nvCxnSpPr>
              <p:cNvPr id="153" name="Connecteur droit 152"/>
              <p:cNvCxnSpPr/>
              <p:nvPr/>
            </p:nvCxnSpPr>
            <p:spPr>
              <a:xfrm>
                <a:off x="6172717" y="3493794"/>
                <a:ext cx="979216" cy="44953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cteur droit 160"/>
              <p:cNvCxnSpPr/>
              <p:nvPr/>
            </p:nvCxnSpPr>
            <p:spPr>
              <a:xfrm>
                <a:off x="7151875" y="3844026"/>
                <a:ext cx="0" cy="9933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eur droit 161"/>
              <p:cNvCxnSpPr/>
              <p:nvPr/>
            </p:nvCxnSpPr>
            <p:spPr>
              <a:xfrm>
                <a:off x="7558368" y="3844026"/>
                <a:ext cx="1" cy="9736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cteur droit 162"/>
              <p:cNvCxnSpPr/>
              <p:nvPr/>
            </p:nvCxnSpPr>
            <p:spPr>
              <a:xfrm>
                <a:off x="7224900" y="3290377"/>
                <a:ext cx="0" cy="4488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cteur droit 163"/>
              <p:cNvCxnSpPr/>
              <p:nvPr/>
            </p:nvCxnSpPr>
            <p:spPr>
              <a:xfrm>
                <a:off x="7482075" y="3290379"/>
                <a:ext cx="0" cy="4488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cteur droit 164"/>
              <p:cNvCxnSpPr/>
              <p:nvPr/>
            </p:nvCxnSpPr>
            <p:spPr>
              <a:xfrm flipH="1">
                <a:off x="7151875" y="3739251"/>
                <a:ext cx="73026" cy="10477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eur droit 165"/>
              <p:cNvCxnSpPr/>
              <p:nvPr/>
            </p:nvCxnSpPr>
            <p:spPr>
              <a:xfrm>
                <a:off x="7482075" y="3735088"/>
                <a:ext cx="75175" cy="11211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cteur droit 166"/>
              <p:cNvCxnSpPr/>
              <p:nvPr/>
            </p:nvCxnSpPr>
            <p:spPr>
              <a:xfrm>
                <a:off x="7224901" y="3290377"/>
                <a:ext cx="257174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167"/>
              <p:cNvCxnSpPr/>
              <p:nvPr/>
            </p:nvCxnSpPr>
            <p:spPr>
              <a:xfrm>
                <a:off x="6172717" y="3395152"/>
                <a:ext cx="0" cy="9933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168"/>
              <p:cNvCxnSpPr/>
              <p:nvPr/>
            </p:nvCxnSpPr>
            <p:spPr>
              <a:xfrm>
                <a:off x="6245742" y="2841503"/>
                <a:ext cx="0" cy="4488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cteur droit 169"/>
              <p:cNvCxnSpPr/>
              <p:nvPr/>
            </p:nvCxnSpPr>
            <p:spPr>
              <a:xfrm flipH="1">
                <a:off x="6172717" y="3290377"/>
                <a:ext cx="73026" cy="10477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necteur droit 170"/>
              <p:cNvCxnSpPr/>
              <p:nvPr/>
            </p:nvCxnSpPr>
            <p:spPr>
              <a:xfrm>
                <a:off x="6245743" y="2842783"/>
                <a:ext cx="257174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necteur droit 171"/>
              <p:cNvCxnSpPr/>
              <p:nvPr/>
            </p:nvCxnSpPr>
            <p:spPr>
              <a:xfrm>
                <a:off x="6245684" y="2842785"/>
                <a:ext cx="979216" cy="44953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necteur droit 172"/>
              <p:cNvCxnSpPr/>
              <p:nvPr/>
            </p:nvCxnSpPr>
            <p:spPr>
              <a:xfrm>
                <a:off x="6502859" y="2842785"/>
                <a:ext cx="979216" cy="44953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necteur droit 177"/>
              <p:cNvCxnSpPr/>
              <p:nvPr/>
            </p:nvCxnSpPr>
            <p:spPr>
              <a:xfrm>
                <a:off x="7151875" y="3941388"/>
                <a:ext cx="406494" cy="193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>
              <a:xfrm flipV="1">
                <a:off x="7150692" y="3943365"/>
                <a:ext cx="0" cy="736393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>
              <a:xfrm flipV="1">
                <a:off x="7557250" y="3941388"/>
                <a:ext cx="0" cy="736393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necteur droit 184"/>
              <p:cNvCxnSpPr/>
              <p:nvPr/>
            </p:nvCxnSpPr>
            <p:spPr>
              <a:xfrm flipV="1">
                <a:off x="7282664" y="3943365"/>
                <a:ext cx="0" cy="736393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necteur droit 185"/>
              <p:cNvCxnSpPr/>
              <p:nvPr/>
            </p:nvCxnSpPr>
            <p:spPr>
              <a:xfrm flipV="1">
                <a:off x="7421444" y="3943325"/>
                <a:ext cx="0" cy="736393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/>
              <p:cNvCxnSpPr/>
              <p:nvPr/>
            </p:nvCxnSpPr>
            <p:spPr>
              <a:xfrm flipV="1">
                <a:off x="6172717" y="3494491"/>
                <a:ext cx="0" cy="736393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>
              <a:xfrm>
                <a:off x="6172717" y="4228250"/>
                <a:ext cx="979216" cy="449531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>
              <a:xfrm>
                <a:off x="7150692" y="4616936"/>
                <a:ext cx="131972" cy="60845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necteur droit 190"/>
              <p:cNvCxnSpPr/>
              <p:nvPr/>
            </p:nvCxnSpPr>
            <p:spPr>
              <a:xfrm>
                <a:off x="7282664" y="4616936"/>
                <a:ext cx="138780" cy="60845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necteur droit 192"/>
              <p:cNvCxnSpPr/>
              <p:nvPr/>
            </p:nvCxnSpPr>
            <p:spPr>
              <a:xfrm>
                <a:off x="7421444" y="4616936"/>
                <a:ext cx="136925" cy="60845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necteur droit 194"/>
              <p:cNvCxnSpPr/>
              <p:nvPr/>
            </p:nvCxnSpPr>
            <p:spPr>
              <a:xfrm flipV="1">
                <a:off x="7558369" y="4679758"/>
                <a:ext cx="0" cy="33991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>
              <a:xfrm flipV="1">
                <a:off x="7421444" y="4677781"/>
                <a:ext cx="0" cy="34189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>
              <a:xfrm flipH="1">
                <a:off x="7282664" y="4936531"/>
                <a:ext cx="13878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necteur droit 201"/>
              <p:cNvCxnSpPr/>
              <p:nvPr/>
            </p:nvCxnSpPr>
            <p:spPr>
              <a:xfrm flipH="1">
                <a:off x="7557251" y="4936531"/>
                <a:ext cx="348553" cy="2583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>
              <a:xfrm flipH="1">
                <a:off x="7421445" y="4936532"/>
                <a:ext cx="136924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ZoneTexte 210"/>
            <p:cNvSpPr txBox="1"/>
            <p:nvPr/>
          </p:nvSpPr>
          <p:spPr>
            <a:xfrm>
              <a:off x="4701951" y="1976400"/>
              <a:ext cx="1633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smtClean="0"/>
                <a:t>Linear probe motor</a:t>
              </a:r>
            </a:p>
          </p:txBody>
        </p:sp>
        <p:sp>
          <p:nvSpPr>
            <p:cNvPr id="213" name="ZoneTexte 212"/>
            <p:cNvSpPr txBox="1"/>
            <p:nvPr/>
          </p:nvSpPr>
          <p:spPr>
            <a:xfrm>
              <a:off x="4945073" y="5468400"/>
              <a:ext cx="1436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: Frame pitch (m)</a:t>
              </a:r>
              <a:endParaRPr lang="en-GB" sz="1400" dirty="0"/>
            </a:p>
          </p:txBody>
        </p:sp>
        <p:pic>
          <p:nvPicPr>
            <p:cNvPr id="236" name="Image 235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8538" y="5589746"/>
              <a:ext cx="177800" cy="177800"/>
            </a:xfrm>
            <a:prstGeom prst="rect">
              <a:avLst/>
            </a:prstGeom>
          </p:spPr>
        </p:pic>
        <p:pic>
          <p:nvPicPr>
            <p:cNvPr id="237" name="Image 236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650" y="4452347"/>
              <a:ext cx="177800" cy="177800"/>
            </a:xfrm>
            <a:prstGeom prst="rect">
              <a:avLst/>
            </a:prstGeom>
          </p:spPr>
        </p:pic>
        <p:sp>
          <p:nvSpPr>
            <p:cNvPr id="240" name="Accolade fermante 239"/>
            <p:cNvSpPr/>
            <p:nvPr/>
          </p:nvSpPr>
          <p:spPr>
            <a:xfrm rot="5400000">
              <a:off x="5909974" y="4815216"/>
              <a:ext cx="179645" cy="406436"/>
            </a:xfrm>
            <a:prstGeom prst="rightBrace">
              <a:avLst>
                <a:gd name="adj1" fmla="val 55925"/>
                <a:gd name="adj2" fmla="val 49644"/>
              </a:avLst>
            </a:prstGeom>
            <a:ln w="9525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1" name="ZoneTexte 240"/>
            <p:cNvSpPr txBox="1"/>
            <p:nvPr/>
          </p:nvSpPr>
          <p:spPr>
            <a:xfrm>
              <a:off x="4957382" y="5786212"/>
              <a:ext cx="1356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: Frame number</a:t>
              </a:r>
              <a:endParaRPr lang="en-GB" sz="1400" dirty="0"/>
            </a:p>
          </p:txBody>
        </p:sp>
        <p:pic>
          <p:nvPicPr>
            <p:cNvPr id="242" name="Image 241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932" y="5919793"/>
              <a:ext cx="190500" cy="139700"/>
            </a:xfrm>
            <a:prstGeom prst="rect">
              <a:avLst/>
            </a:prstGeom>
          </p:spPr>
        </p:pic>
        <p:pic>
          <p:nvPicPr>
            <p:cNvPr id="243" name="Image 24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7310" y="5167819"/>
              <a:ext cx="190500" cy="139700"/>
            </a:xfrm>
            <a:prstGeom prst="rect">
              <a:avLst/>
            </a:prstGeom>
          </p:spPr>
        </p:pic>
      </p:grpSp>
      <p:grpSp>
        <p:nvGrpSpPr>
          <p:cNvPr id="254" name="Grouper 253"/>
          <p:cNvGrpSpPr/>
          <p:nvPr/>
        </p:nvGrpSpPr>
        <p:grpSpPr>
          <a:xfrm>
            <a:off x="2283478" y="1977418"/>
            <a:ext cx="2740848" cy="4115559"/>
            <a:chOff x="1562290" y="1977418"/>
            <a:chExt cx="2740848" cy="4115559"/>
          </a:xfrm>
        </p:grpSpPr>
        <p:sp>
          <p:nvSpPr>
            <p:cNvPr id="131" name="Arc 130"/>
            <p:cNvSpPr>
              <a:spLocks noChangeAspect="1"/>
            </p:cNvSpPr>
            <p:nvPr/>
          </p:nvSpPr>
          <p:spPr>
            <a:xfrm>
              <a:off x="1847031" y="2085140"/>
              <a:ext cx="2456107" cy="2456107"/>
            </a:xfrm>
            <a:prstGeom prst="arc">
              <a:avLst>
                <a:gd name="adj1" fmla="val 3742551"/>
                <a:gd name="adj2" fmla="val 4753775"/>
              </a:avLst>
            </a:prstGeom>
            <a:ln w="63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9" name="Grouper 208"/>
            <p:cNvGrpSpPr/>
            <p:nvPr/>
          </p:nvGrpSpPr>
          <p:grpSpPr>
            <a:xfrm>
              <a:off x="1562290" y="2592776"/>
              <a:ext cx="2043907" cy="1991156"/>
              <a:chOff x="1562290" y="2592776"/>
              <a:chExt cx="2043907" cy="1991156"/>
            </a:xfrm>
          </p:grpSpPr>
          <p:cxnSp>
            <p:nvCxnSpPr>
              <p:cNvPr id="3" name="Connecteur droit 2"/>
              <p:cNvCxnSpPr/>
              <p:nvPr/>
            </p:nvCxnSpPr>
            <p:spPr>
              <a:xfrm flipH="1" flipV="1">
                <a:off x="3276693" y="3692663"/>
                <a:ext cx="329504" cy="628505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flipH="1" flipV="1">
                <a:off x="3152775" y="3735088"/>
                <a:ext cx="127094" cy="696443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flipV="1">
                <a:off x="2875359" y="3735088"/>
                <a:ext cx="125109" cy="701581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>
                <a:endCxn id="96" idx="2"/>
              </p:cNvCxnSpPr>
              <p:nvPr/>
            </p:nvCxnSpPr>
            <p:spPr>
              <a:xfrm flipV="1">
                <a:off x="2546974" y="3694598"/>
                <a:ext cx="323284" cy="626038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>
              <a:xfrm flipV="1">
                <a:off x="1562290" y="3245067"/>
                <a:ext cx="328752" cy="627972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>
                <a:endCxn id="96" idx="2"/>
              </p:cNvCxnSpPr>
              <p:nvPr/>
            </p:nvCxnSpPr>
            <p:spPr>
              <a:xfrm>
                <a:off x="1891042" y="3245067"/>
                <a:ext cx="979216" cy="44953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>
              <a:xfrm>
                <a:off x="1562290" y="3873039"/>
                <a:ext cx="984684" cy="447596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>
                <a:off x="2565759" y="4296268"/>
                <a:ext cx="309600" cy="14040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>
              <a:xfrm>
                <a:off x="3227569" y="4148053"/>
                <a:ext cx="378000" cy="17280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/>
              <p:cNvCxnSpPr/>
              <p:nvPr/>
            </p:nvCxnSpPr>
            <p:spPr>
              <a:xfrm>
                <a:off x="3133725" y="3632200"/>
                <a:ext cx="142968" cy="61045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 flipH="1" flipV="1">
                <a:off x="3078842" y="3318398"/>
                <a:ext cx="197851" cy="37426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/>
              <p:cNvCxnSpPr/>
              <p:nvPr/>
            </p:nvCxnSpPr>
            <p:spPr>
              <a:xfrm flipH="1" flipV="1">
                <a:off x="3075086" y="3311048"/>
                <a:ext cx="80864" cy="4312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>
                <a:off x="2875726" y="3678763"/>
                <a:ext cx="124742" cy="5760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flipV="1">
                <a:off x="3000468" y="3311048"/>
                <a:ext cx="74618" cy="42404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 flipV="1">
                <a:off x="2875726" y="3311048"/>
                <a:ext cx="199360" cy="37724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Arc 95"/>
              <p:cNvSpPr>
                <a:spLocks noChangeAspect="1"/>
              </p:cNvSpPr>
              <p:nvPr/>
            </p:nvSpPr>
            <p:spPr>
              <a:xfrm>
                <a:off x="2649600" y="2894400"/>
                <a:ext cx="853200" cy="853200"/>
              </a:xfrm>
              <a:prstGeom prst="arc">
                <a:avLst>
                  <a:gd name="adj1" fmla="val 3691077"/>
                  <a:gd name="adj2" fmla="val 7131919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7" name="Connecteur droit 96"/>
              <p:cNvCxnSpPr/>
              <p:nvPr/>
            </p:nvCxnSpPr>
            <p:spPr>
              <a:xfrm>
                <a:off x="2870200" y="3595299"/>
                <a:ext cx="0" cy="9933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/>
              <p:cNvCxnSpPr/>
              <p:nvPr/>
            </p:nvCxnSpPr>
            <p:spPr>
              <a:xfrm>
                <a:off x="3276693" y="3595299"/>
                <a:ext cx="1" cy="9736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/>
              <p:cNvCxnSpPr/>
              <p:nvPr/>
            </p:nvCxnSpPr>
            <p:spPr>
              <a:xfrm>
                <a:off x="2943225" y="3041650"/>
                <a:ext cx="0" cy="4488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/>
              <p:cNvCxnSpPr/>
              <p:nvPr/>
            </p:nvCxnSpPr>
            <p:spPr>
              <a:xfrm>
                <a:off x="3200400" y="3041652"/>
                <a:ext cx="0" cy="4488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cteur droit 105"/>
              <p:cNvCxnSpPr/>
              <p:nvPr/>
            </p:nvCxnSpPr>
            <p:spPr>
              <a:xfrm flipH="1">
                <a:off x="2870200" y="3490524"/>
                <a:ext cx="73026" cy="10477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cteur droit 108"/>
              <p:cNvCxnSpPr/>
              <p:nvPr/>
            </p:nvCxnSpPr>
            <p:spPr>
              <a:xfrm>
                <a:off x="3200400" y="3490524"/>
                <a:ext cx="75175" cy="10795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110"/>
              <p:cNvCxnSpPr/>
              <p:nvPr/>
            </p:nvCxnSpPr>
            <p:spPr>
              <a:xfrm>
                <a:off x="2943226" y="3041650"/>
                <a:ext cx="257174" cy="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>
              <a:xfrm>
                <a:off x="1891042" y="3146425"/>
                <a:ext cx="0" cy="9933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>
              <a:xfrm>
                <a:off x="1964067" y="2592776"/>
                <a:ext cx="0" cy="4488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>
              <a:xfrm flipH="1">
                <a:off x="1891042" y="3041650"/>
                <a:ext cx="73026" cy="10477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>
              <a:xfrm>
                <a:off x="1964068" y="2594056"/>
                <a:ext cx="257174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>
                <a:off x="1964009" y="2594058"/>
                <a:ext cx="979216" cy="44953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/>
              <p:cNvCxnSpPr/>
              <p:nvPr/>
            </p:nvCxnSpPr>
            <p:spPr>
              <a:xfrm>
                <a:off x="2221184" y="2594058"/>
                <a:ext cx="979216" cy="44953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>
              <a:xfrm flipH="1" flipV="1">
                <a:off x="3279868" y="4431530"/>
                <a:ext cx="29064" cy="15240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>
              <a:xfrm>
                <a:off x="2907378" y="4269600"/>
                <a:ext cx="372490" cy="162245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3009653" y="3661514"/>
                <a:ext cx="143122" cy="80749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145"/>
              <p:cNvCxnSpPr/>
              <p:nvPr/>
            </p:nvCxnSpPr>
            <p:spPr>
              <a:xfrm flipV="1">
                <a:off x="3279869" y="3551494"/>
                <a:ext cx="325700" cy="14314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necteur droit 150"/>
              <p:cNvCxnSpPr/>
              <p:nvPr/>
            </p:nvCxnSpPr>
            <p:spPr>
              <a:xfrm flipV="1">
                <a:off x="3078842" y="3173495"/>
                <a:ext cx="325700" cy="14314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151"/>
              <p:cNvCxnSpPr/>
              <p:nvPr/>
            </p:nvCxnSpPr>
            <p:spPr>
              <a:xfrm flipH="1" flipV="1">
                <a:off x="3355810" y="3195462"/>
                <a:ext cx="197851" cy="374265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ZoneTexte 207"/>
            <p:cNvSpPr txBox="1"/>
            <p:nvPr/>
          </p:nvSpPr>
          <p:spPr>
            <a:xfrm>
              <a:off x="1793121" y="1977418"/>
              <a:ext cx="1638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smtClean="0"/>
                <a:t>Tilting probe motor</a:t>
              </a:r>
            </a:p>
          </p:txBody>
        </p:sp>
        <p:sp>
          <p:nvSpPr>
            <p:cNvPr id="216" name="ZoneTexte 215"/>
            <p:cNvSpPr txBox="1"/>
            <p:nvPr/>
          </p:nvSpPr>
          <p:spPr>
            <a:xfrm>
              <a:off x="2040701" y="5467617"/>
              <a:ext cx="1536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: Frame pitch (rad)</a:t>
              </a:r>
              <a:endParaRPr lang="en-GB" sz="1400" dirty="0"/>
            </a:p>
          </p:txBody>
        </p:sp>
        <p:sp>
          <p:nvSpPr>
            <p:cNvPr id="229" name="ZoneTexte 228"/>
            <p:cNvSpPr txBox="1"/>
            <p:nvPr/>
          </p:nvSpPr>
          <p:spPr>
            <a:xfrm>
              <a:off x="2044753" y="5785200"/>
              <a:ext cx="1561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: Motor radius (m) </a:t>
              </a:r>
            </a:p>
          </p:txBody>
        </p:sp>
        <p:pic>
          <p:nvPicPr>
            <p:cNvPr id="230" name="Image 229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9421" y="5896581"/>
              <a:ext cx="254000" cy="177800"/>
            </a:xfrm>
            <a:prstGeom prst="rect">
              <a:avLst/>
            </a:prstGeom>
          </p:spPr>
        </p:pic>
        <p:pic>
          <p:nvPicPr>
            <p:cNvPr id="232" name="Image 231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569" y="3222148"/>
              <a:ext cx="254000" cy="177800"/>
            </a:xfrm>
            <a:prstGeom prst="rect">
              <a:avLst/>
            </a:prstGeom>
          </p:spPr>
        </p:pic>
        <p:pic>
          <p:nvPicPr>
            <p:cNvPr id="234" name="Image 233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031" y="5620014"/>
              <a:ext cx="203200" cy="139700"/>
            </a:xfrm>
            <a:prstGeom prst="rect">
              <a:avLst/>
            </a:prstGeom>
          </p:spPr>
        </p:pic>
        <p:pic>
          <p:nvPicPr>
            <p:cNvPr id="235" name="Image 234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2061" y="4549911"/>
              <a:ext cx="203200" cy="139700"/>
            </a:xfrm>
            <a:prstGeom prst="rect">
              <a:avLst/>
            </a:prstGeom>
          </p:spPr>
        </p:pic>
        <p:sp>
          <p:nvSpPr>
            <p:cNvPr id="246" name="Accolade fermante 245"/>
            <p:cNvSpPr/>
            <p:nvPr/>
          </p:nvSpPr>
          <p:spPr>
            <a:xfrm rot="5771108">
              <a:off x="3019181" y="4119711"/>
              <a:ext cx="179643" cy="1566963"/>
            </a:xfrm>
            <a:prstGeom prst="rightBrace">
              <a:avLst>
                <a:gd name="adj1" fmla="val 55925"/>
                <a:gd name="adj2" fmla="val 49644"/>
              </a:avLst>
            </a:prstGeom>
            <a:ln w="9525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7" name="Connecteur droit 246"/>
            <p:cNvCxnSpPr/>
            <p:nvPr/>
          </p:nvCxnSpPr>
          <p:spPr>
            <a:xfrm flipV="1">
              <a:off x="2286879" y="4317128"/>
              <a:ext cx="260095" cy="505205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248"/>
            <p:cNvCxnSpPr/>
            <p:nvPr/>
          </p:nvCxnSpPr>
          <p:spPr>
            <a:xfrm flipH="1" flipV="1">
              <a:off x="3602300" y="4317129"/>
              <a:ext cx="366934" cy="697348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53" name="Image 25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011" y="5038407"/>
              <a:ext cx="190500" cy="13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64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r 4"/>
          <p:cNvGrpSpPr/>
          <p:nvPr/>
        </p:nvGrpSpPr>
        <p:grpSpPr>
          <a:xfrm>
            <a:off x="2071527" y="2098882"/>
            <a:ext cx="4427767" cy="3972212"/>
            <a:chOff x="2071527" y="2100470"/>
            <a:chExt cx="4427767" cy="3972212"/>
          </a:xfrm>
        </p:grpSpPr>
        <p:grpSp>
          <p:nvGrpSpPr>
            <p:cNvPr id="31" name="Grouper 30"/>
            <p:cNvGrpSpPr/>
            <p:nvPr/>
          </p:nvGrpSpPr>
          <p:grpSpPr>
            <a:xfrm>
              <a:off x="2071527" y="2100470"/>
              <a:ext cx="4427767" cy="2848441"/>
              <a:chOff x="4304165" y="3049229"/>
              <a:chExt cx="4427767" cy="2848441"/>
            </a:xfrm>
          </p:grpSpPr>
          <p:grpSp>
            <p:nvGrpSpPr>
              <p:cNvPr id="33" name="Grouper 32"/>
              <p:cNvGrpSpPr/>
              <p:nvPr/>
            </p:nvGrpSpPr>
            <p:grpSpPr>
              <a:xfrm>
                <a:off x="5334855" y="3049229"/>
                <a:ext cx="3397077" cy="2479773"/>
                <a:chOff x="1051517" y="3153389"/>
                <a:chExt cx="3397077" cy="2479773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1051517" y="4327667"/>
                  <a:ext cx="2600619" cy="13054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3" name="Connecteur droit 42"/>
                <p:cNvCxnSpPr/>
                <p:nvPr/>
              </p:nvCxnSpPr>
              <p:spPr>
                <a:xfrm flipV="1">
                  <a:off x="1311675" y="4164149"/>
                  <a:ext cx="0" cy="1554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eur droit 43"/>
                <p:cNvCxnSpPr/>
                <p:nvPr/>
              </p:nvCxnSpPr>
              <p:spPr>
                <a:xfrm flipH="1">
                  <a:off x="1311675" y="4169277"/>
                  <a:ext cx="260343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44"/>
                <p:cNvCxnSpPr/>
                <p:nvPr/>
              </p:nvCxnSpPr>
              <p:spPr>
                <a:xfrm flipH="1">
                  <a:off x="1575104" y="4006100"/>
                  <a:ext cx="260920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/>
                <p:cNvCxnSpPr/>
                <p:nvPr/>
              </p:nvCxnSpPr>
              <p:spPr>
                <a:xfrm flipH="1">
                  <a:off x="1842637" y="3846580"/>
                  <a:ext cx="2600483" cy="4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/>
                <p:cNvCxnSpPr/>
                <p:nvPr/>
              </p:nvCxnSpPr>
              <p:spPr>
                <a:xfrm flipV="1">
                  <a:off x="1575104" y="4007534"/>
                  <a:ext cx="0" cy="15996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 flipV="1">
                  <a:off x="1842637" y="3846580"/>
                  <a:ext cx="0" cy="1554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50"/>
                <p:cNvCxnSpPr/>
                <p:nvPr/>
              </p:nvCxnSpPr>
              <p:spPr>
                <a:xfrm flipH="1" flipV="1">
                  <a:off x="4443120" y="3850620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eur droit 51"/>
                <p:cNvCxnSpPr/>
                <p:nvPr/>
              </p:nvCxnSpPr>
              <p:spPr>
                <a:xfrm flipH="1" flipV="1">
                  <a:off x="4183366" y="4003020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>
                <a:xfrm flipH="1" flipV="1">
                  <a:off x="3914162" y="4167494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>
                <a:xfrm>
                  <a:off x="3654949" y="5472989"/>
                  <a:ext cx="26288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>
                <a:xfrm>
                  <a:off x="4185707" y="5156115"/>
                  <a:ext cx="26288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>
                <a:xfrm>
                  <a:off x="3915107" y="5314340"/>
                  <a:ext cx="27163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ZoneTexte 67"/>
                <p:cNvSpPr txBox="1"/>
                <p:nvPr/>
              </p:nvSpPr>
              <p:spPr>
                <a:xfrm>
                  <a:off x="2345205" y="3153389"/>
                  <a:ext cx="11077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400" b="1" dirty="0" smtClean="0"/>
                    <a:t>RF image </a:t>
                  </a:r>
                  <a:r>
                    <a:rPr lang="en-GB" sz="1400" b="1" dirty="0"/>
                    <a:t>3D </a:t>
                  </a:r>
                </a:p>
              </p:txBody>
            </p:sp>
          </p:grpSp>
          <p:cxnSp>
            <p:nvCxnSpPr>
              <p:cNvPr id="34" name="Connecteur droit 33"/>
              <p:cNvCxnSpPr/>
              <p:nvPr/>
            </p:nvCxnSpPr>
            <p:spPr>
              <a:xfrm flipV="1">
                <a:off x="4974165" y="4238557"/>
                <a:ext cx="0" cy="1290445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 flipH="1">
                <a:off x="4971419" y="3742420"/>
                <a:ext cx="826069" cy="499767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/>
              <p:cNvSpPr txBox="1"/>
              <p:nvPr/>
            </p:nvSpPr>
            <p:spPr>
              <a:xfrm>
                <a:off x="4304165" y="3601670"/>
                <a:ext cx="1263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/>
                  <a:t>Frame </a:t>
                </a:r>
                <a:r>
                  <a:rPr lang="en-GB" sz="1400" dirty="0" smtClean="0"/>
                  <a:t>number</a:t>
                </a:r>
                <a:endParaRPr lang="en-GB" sz="1400" dirty="0" smtClean="0"/>
              </a:p>
            </p:txBody>
          </p:sp>
          <p:cxnSp>
            <p:nvCxnSpPr>
              <p:cNvPr id="38" name="Connecteur droit 37"/>
              <p:cNvCxnSpPr/>
              <p:nvPr/>
            </p:nvCxnSpPr>
            <p:spPr>
              <a:xfrm flipH="1">
                <a:off x="5337316" y="5897670"/>
                <a:ext cx="259780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ZoneTexte 86"/>
            <p:cNvSpPr txBox="1"/>
            <p:nvPr/>
          </p:nvSpPr>
          <p:spPr>
            <a:xfrm>
              <a:off x="3350171" y="5414011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Transducer scan line number</a:t>
              </a:r>
              <a:endParaRPr lang="en-GB" sz="1400" dirty="0"/>
            </a:p>
          </p:txBody>
        </p:sp>
        <p:sp>
          <p:nvSpPr>
            <p:cNvPr id="136" name="ZoneTexte 135"/>
            <p:cNvSpPr txBox="1"/>
            <p:nvPr/>
          </p:nvSpPr>
          <p:spPr>
            <a:xfrm>
              <a:off x="3946981" y="4244406"/>
              <a:ext cx="97975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First frame</a:t>
              </a:r>
            </a:p>
          </p:txBody>
        </p:sp>
        <p:cxnSp>
          <p:nvCxnSpPr>
            <p:cNvPr id="137" name="Connecteur droit 136"/>
            <p:cNvCxnSpPr/>
            <p:nvPr/>
          </p:nvCxnSpPr>
          <p:spPr>
            <a:xfrm>
              <a:off x="3362375" y="3118949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>
              <a:off x="3514775" y="3120284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>
              <a:off x="3667175" y="3121619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>
              <a:off x="3819575" y="3117359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/>
            <p:nvPr/>
          </p:nvCxnSpPr>
          <p:spPr>
            <a:xfrm>
              <a:off x="3971975" y="3118694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Connecteur droit 141"/>
            <p:cNvCxnSpPr/>
            <p:nvPr/>
          </p:nvCxnSpPr>
          <p:spPr>
            <a:xfrm>
              <a:off x="4124375" y="3120029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>
              <a:off x="4276775" y="3115769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>
              <a:off x="4429175" y="3117104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>
              <a:off x="4581575" y="3112844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>
              <a:off x="4733975" y="3119774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>
              <a:off x="4886375" y="3121109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>
              <a:off x="5038775" y="3116849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>
              <a:off x="5191175" y="3118184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/>
            <p:nvPr/>
          </p:nvCxnSpPr>
          <p:spPr>
            <a:xfrm>
              <a:off x="5343575" y="3119519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>
              <a:off x="5495975" y="3120854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>
              <a:off x="5648375" y="3122189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/>
            <p:nvPr/>
          </p:nvCxnSpPr>
          <p:spPr>
            <a:xfrm>
              <a:off x="3166609" y="3268633"/>
              <a:ext cx="351" cy="1302141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3782630" y="295337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/>
            <p:nvPr/>
          </p:nvCxnSpPr>
          <p:spPr>
            <a:xfrm>
              <a:off x="3935030" y="295470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necteur droit 158"/>
            <p:cNvCxnSpPr/>
            <p:nvPr/>
          </p:nvCxnSpPr>
          <p:spPr>
            <a:xfrm>
              <a:off x="4087430" y="295604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Connecteur droit 159"/>
            <p:cNvCxnSpPr/>
            <p:nvPr/>
          </p:nvCxnSpPr>
          <p:spPr>
            <a:xfrm>
              <a:off x="4239830" y="295737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4392230" y="295311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>
              <a:off x="4544630" y="296004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4697030" y="295578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>
              <a:off x="4849430" y="295712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>
              <a:off x="5001830" y="295286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>
              <a:off x="5154230" y="295979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>
              <a:off x="5306630" y="295553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>
            <a:xfrm>
              <a:off x="5459030" y="295127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5611430" y="295260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>
              <a:off x="5763830" y="295394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>
            <a:xfrm>
              <a:off x="5916230" y="295527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>
            <a:xfrm>
              <a:off x="4050566" y="2798772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4202966" y="2796644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4355366" y="279451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necteur droit 177"/>
            <p:cNvCxnSpPr/>
            <p:nvPr/>
          </p:nvCxnSpPr>
          <p:spPr>
            <a:xfrm>
              <a:off x="4507766" y="2792388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>
              <a:off x="4660166" y="2799918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>
              <a:off x="4812566" y="2797790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4964966" y="2795662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>
              <a:off x="5117366" y="2793534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>
              <a:off x="5269766" y="2796235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>
              <a:off x="5422166" y="2794107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Connecteur droit 184"/>
            <p:cNvCxnSpPr/>
            <p:nvPr/>
          </p:nvCxnSpPr>
          <p:spPr>
            <a:xfrm>
              <a:off x="5574566" y="2796808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26966" y="2794680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Connecteur droit 186"/>
            <p:cNvCxnSpPr/>
            <p:nvPr/>
          </p:nvCxnSpPr>
          <p:spPr>
            <a:xfrm>
              <a:off x="5879366" y="279738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>
              <a:off x="6031766" y="2795253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>
              <a:off x="6184166" y="2793125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Ellipse 191"/>
            <p:cNvSpPr>
              <a:spLocks noChangeAspect="1"/>
            </p:cNvSpPr>
            <p:nvPr/>
          </p:nvSpPr>
          <p:spPr>
            <a:xfrm>
              <a:off x="3131559" y="3317873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Ellipse 193"/>
            <p:cNvSpPr>
              <a:spLocks noChangeAspect="1"/>
            </p:cNvSpPr>
            <p:nvPr/>
          </p:nvSpPr>
          <p:spPr>
            <a:xfrm>
              <a:off x="3561176" y="3031136"/>
              <a:ext cx="36000" cy="36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Ellipse 194"/>
            <p:cNvSpPr>
              <a:spLocks noChangeAspect="1"/>
            </p:cNvSpPr>
            <p:nvPr/>
          </p:nvSpPr>
          <p:spPr>
            <a:xfrm>
              <a:off x="3839396" y="2894010"/>
              <a:ext cx="3600" cy="36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Ellipse 195"/>
            <p:cNvSpPr>
              <a:spLocks noChangeAspect="1"/>
            </p:cNvSpPr>
            <p:nvPr/>
          </p:nvSpPr>
          <p:spPr>
            <a:xfrm>
              <a:off x="3130134" y="3479061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Ellipse 196"/>
            <p:cNvSpPr>
              <a:spLocks noChangeAspect="1"/>
            </p:cNvSpPr>
            <p:nvPr/>
          </p:nvSpPr>
          <p:spPr>
            <a:xfrm>
              <a:off x="3133104" y="3640249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Ellipse 197"/>
            <p:cNvSpPr>
              <a:spLocks noChangeAspect="1"/>
            </p:cNvSpPr>
            <p:nvPr/>
          </p:nvSpPr>
          <p:spPr>
            <a:xfrm>
              <a:off x="3131679" y="3810225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Ellipse 198"/>
            <p:cNvSpPr>
              <a:spLocks noChangeAspect="1"/>
            </p:cNvSpPr>
            <p:nvPr/>
          </p:nvSpPr>
          <p:spPr>
            <a:xfrm>
              <a:off x="3130254" y="3971413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Ellipse 199"/>
            <p:cNvSpPr>
              <a:spLocks noChangeAspect="1"/>
            </p:cNvSpPr>
            <p:nvPr/>
          </p:nvSpPr>
          <p:spPr>
            <a:xfrm>
              <a:off x="3128829" y="4132601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Ellipse 200"/>
            <p:cNvSpPr>
              <a:spLocks noChangeAspect="1"/>
            </p:cNvSpPr>
            <p:nvPr/>
          </p:nvSpPr>
          <p:spPr>
            <a:xfrm>
              <a:off x="3131799" y="4293789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Ellipse 201"/>
            <p:cNvSpPr>
              <a:spLocks noChangeAspect="1"/>
            </p:cNvSpPr>
            <p:nvPr/>
          </p:nvSpPr>
          <p:spPr>
            <a:xfrm>
              <a:off x="3130374" y="4454977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ZoneTexte 205"/>
            <p:cNvSpPr txBox="1"/>
            <p:nvPr/>
          </p:nvSpPr>
          <p:spPr>
            <a:xfrm>
              <a:off x="3352333" y="5764905"/>
              <a:ext cx="2630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Transducer RF sample number</a:t>
              </a:r>
              <a:endParaRPr lang="en-GB" sz="1400" dirty="0"/>
            </a:p>
          </p:txBody>
        </p:sp>
        <p:pic>
          <p:nvPicPr>
            <p:cNvPr id="116" name="Image 115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5666" y="4769771"/>
              <a:ext cx="279400" cy="139700"/>
            </a:xfrm>
            <a:prstGeom prst="rect">
              <a:avLst/>
            </a:prstGeom>
          </p:spPr>
        </p:pic>
        <p:pic>
          <p:nvPicPr>
            <p:cNvPr id="122" name="Image 121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190" y="5545514"/>
              <a:ext cx="279400" cy="139700"/>
            </a:xfrm>
            <a:prstGeom prst="rect">
              <a:avLst/>
            </a:prstGeom>
          </p:spPr>
        </p:pic>
        <p:pic>
          <p:nvPicPr>
            <p:cNvPr id="144" name="Image 143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2609" y="3739503"/>
              <a:ext cx="292100" cy="139700"/>
            </a:xfrm>
            <a:prstGeom prst="rect">
              <a:avLst/>
            </a:prstGeom>
          </p:spPr>
        </p:pic>
        <p:pic>
          <p:nvPicPr>
            <p:cNvPr id="203" name="Image 20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190" y="5894376"/>
              <a:ext cx="292100" cy="139700"/>
            </a:xfrm>
            <a:prstGeom prst="rect">
              <a:avLst/>
            </a:prstGeom>
          </p:spPr>
        </p:pic>
        <p:sp>
          <p:nvSpPr>
            <p:cNvPr id="205" name="ZoneTexte 204"/>
            <p:cNvSpPr txBox="1"/>
            <p:nvPr/>
          </p:nvSpPr>
          <p:spPr>
            <a:xfrm>
              <a:off x="4074380" y="4948911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width</a:t>
              </a:r>
              <a:endParaRPr lang="en-GB" sz="1400" dirty="0" smtClean="0"/>
            </a:p>
          </p:txBody>
        </p:sp>
        <p:sp>
          <p:nvSpPr>
            <p:cNvPr id="209" name="ZoneTexte 208"/>
            <p:cNvSpPr txBox="1"/>
            <p:nvPr/>
          </p:nvSpPr>
          <p:spPr>
            <a:xfrm>
              <a:off x="2159106" y="3897864"/>
              <a:ext cx="6494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height</a:t>
              </a:r>
              <a:endParaRPr lang="en-GB" sz="1400" dirty="0"/>
            </a:p>
          </p:txBody>
        </p:sp>
      </p:grpSp>
      <p:cxnSp>
        <p:nvCxnSpPr>
          <p:cNvPr id="117" name="Connecteur droit 116"/>
          <p:cNvCxnSpPr/>
          <p:nvPr/>
        </p:nvCxnSpPr>
        <p:spPr>
          <a:xfrm flipV="1">
            <a:off x="3104678" y="2799000"/>
            <a:ext cx="788659" cy="474895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 flipV="1">
            <a:off x="3257078" y="2796645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/>
          <p:nvPr/>
        </p:nvCxnSpPr>
        <p:spPr>
          <a:xfrm flipV="1">
            <a:off x="3414303" y="279451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 flipV="1">
            <a:off x="3564850" y="279451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/>
          <p:cNvCxnSpPr/>
          <p:nvPr/>
        </p:nvCxnSpPr>
        <p:spPr>
          <a:xfrm flipV="1">
            <a:off x="3714278" y="2796645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/>
          <p:cNvCxnSpPr/>
          <p:nvPr/>
        </p:nvCxnSpPr>
        <p:spPr>
          <a:xfrm flipV="1">
            <a:off x="3865625" y="2798772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/>
          <p:nvPr/>
        </p:nvCxnSpPr>
        <p:spPr>
          <a:xfrm flipV="1">
            <a:off x="4028191" y="279451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 droit 216"/>
          <p:cNvCxnSpPr/>
          <p:nvPr/>
        </p:nvCxnSpPr>
        <p:spPr>
          <a:xfrm flipV="1">
            <a:off x="4185006" y="279451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/>
          <p:cNvCxnSpPr/>
          <p:nvPr/>
        </p:nvCxnSpPr>
        <p:spPr>
          <a:xfrm flipV="1">
            <a:off x="4323878" y="279451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/>
          <p:nvPr/>
        </p:nvCxnSpPr>
        <p:spPr>
          <a:xfrm flipV="1">
            <a:off x="4485391" y="2792388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/>
          <p:cNvCxnSpPr/>
          <p:nvPr/>
        </p:nvCxnSpPr>
        <p:spPr>
          <a:xfrm flipV="1">
            <a:off x="4637089" y="2796644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/>
          <p:nvPr/>
        </p:nvCxnSpPr>
        <p:spPr>
          <a:xfrm flipV="1">
            <a:off x="4785958" y="2796633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/>
          <p:nvPr/>
        </p:nvCxnSpPr>
        <p:spPr>
          <a:xfrm flipV="1">
            <a:off x="4941538" y="2796633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/>
          <p:cNvCxnSpPr/>
          <p:nvPr/>
        </p:nvCxnSpPr>
        <p:spPr>
          <a:xfrm flipV="1">
            <a:off x="5093587" y="279451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223"/>
          <p:cNvCxnSpPr/>
          <p:nvPr/>
        </p:nvCxnSpPr>
        <p:spPr>
          <a:xfrm flipV="1">
            <a:off x="5245987" y="2796633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/>
          <p:nvPr/>
        </p:nvCxnSpPr>
        <p:spPr>
          <a:xfrm flipV="1">
            <a:off x="5398387" y="279451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Connecteur droit 225"/>
          <p:cNvCxnSpPr/>
          <p:nvPr/>
        </p:nvCxnSpPr>
        <p:spPr>
          <a:xfrm flipV="1">
            <a:off x="5543078" y="279451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/>
          <p:cNvCxnSpPr/>
          <p:nvPr/>
        </p:nvCxnSpPr>
        <p:spPr>
          <a:xfrm flipV="1">
            <a:off x="5702485" y="2796633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/>
          <p:nvPr/>
        </p:nvCxnSpPr>
        <p:spPr>
          <a:xfrm flipH="1">
            <a:off x="3099053" y="3430969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Connecteur droit 228"/>
          <p:cNvCxnSpPr/>
          <p:nvPr/>
        </p:nvCxnSpPr>
        <p:spPr>
          <a:xfrm flipH="1">
            <a:off x="3100541" y="3611944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necteur droit 229"/>
          <p:cNvCxnSpPr/>
          <p:nvPr/>
        </p:nvCxnSpPr>
        <p:spPr>
          <a:xfrm flipH="1">
            <a:off x="3102217" y="3764344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 flipH="1">
            <a:off x="3102217" y="3932619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231"/>
          <p:cNvCxnSpPr/>
          <p:nvPr/>
        </p:nvCxnSpPr>
        <p:spPr>
          <a:xfrm flipH="1">
            <a:off x="3102217" y="4072319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/>
          <p:cNvCxnSpPr/>
          <p:nvPr/>
        </p:nvCxnSpPr>
        <p:spPr>
          <a:xfrm flipH="1">
            <a:off x="3104678" y="4244406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 flipH="1">
            <a:off x="3090865" y="4420070"/>
            <a:ext cx="775111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 flipH="1">
            <a:off x="4941889" y="4420070"/>
            <a:ext cx="763761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/>
          <p:nvPr/>
        </p:nvCxnSpPr>
        <p:spPr>
          <a:xfrm flipV="1">
            <a:off x="3254821" y="3279196"/>
            <a:ext cx="2257" cy="1302115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/>
          <p:nvPr/>
        </p:nvCxnSpPr>
        <p:spPr>
          <a:xfrm flipV="1">
            <a:off x="3409338" y="3273888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 flipV="1">
            <a:off x="3559621" y="3273892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/>
          <p:nvPr/>
        </p:nvCxnSpPr>
        <p:spPr>
          <a:xfrm flipV="1">
            <a:off x="3712021" y="3274949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droit 240"/>
          <p:cNvCxnSpPr/>
          <p:nvPr/>
        </p:nvCxnSpPr>
        <p:spPr>
          <a:xfrm flipV="1">
            <a:off x="3864421" y="3276537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241"/>
          <p:cNvCxnSpPr/>
          <p:nvPr/>
        </p:nvCxnSpPr>
        <p:spPr>
          <a:xfrm flipV="1">
            <a:off x="4027406" y="3276565"/>
            <a:ext cx="0" cy="969222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/>
          <p:nvPr/>
        </p:nvCxnSpPr>
        <p:spPr>
          <a:xfrm flipV="1">
            <a:off x="4179806" y="3270148"/>
            <a:ext cx="5200" cy="9708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243"/>
          <p:cNvCxnSpPr/>
          <p:nvPr/>
        </p:nvCxnSpPr>
        <p:spPr>
          <a:xfrm flipV="1">
            <a:off x="4323878" y="3268666"/>
            <a:ext cx="6353" cy="97712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/>
          <p:cNvCxnSpPr/>
          <p:nvPr/>
        </p:nvCxnSpPr>
        <p:spPr>
          <a:xfrm flipV="1">
            <a:off x="4486276" y="3271773"/>
            <a:ext cx="0" cy="96730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/>
          <p:nvPr/>
        </p:nvCxnSpPr>
        <p:spPr>
          <a:xfrm flipV="1">
            <a:off x="4636477" y="3271735"/>
            <a:ext cx="0" cy="97351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droit 246"/>
          <p:cNvCxnSpPr/>
          <p:nvPr/>
        </p:nvCxnSpPr>
        <p:spPr>
          <a:xfrm flipV="1">
            <a:off x="4788877" y="3270148"/>
            <a:ext cx="0" cy="97051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/>
          <p:cNvCxnSpPr/>
          <p:nvPr/>
        </p:nvCxnSpPr>
        <p:spPr>
          <a:xfrm flipV="1">
            <a:off x="5549289" y="3270148"/>
            <a:ext cx="0" cy="130864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/>
          <p:nvPr/>
        </p:nvCxnSpPr>
        <p:spPr>
          <a:xfrm flipV="1">
            <a:off x="5398462" y="3273357"/>
            <a:ext cx="276" cy="1307939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 flipV="1">
            <a:off x="4941267" y="3270139"/>
            <a:ext cx="0" cy="130864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254"/>
          <p:cNvCxnSpPr/>
          <p:nvPr/>
        </p:nvCxnSpPr>
        <p:spPr>
          <a:xfrm flipV="1">
            <a:off x="5093662" y="3273323"/>
            <a:ext cx="0" cy="130864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/>
          <p:nvPr/>
        </p:nvCxnSpPr>
        <p:spPr>
          <a:xfrm flipV="1">
            <a:off x="5246048" y="3273299"/>
            <a:ext cx="0" cy="130864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onnecteur droit 256"/>
          <p:cNvCxnSpPr/>
          <p:nvPr/>
        </p:nvCxnSpPr>
        <p:spPr>
          <a:xfrm flipV="1">
            <a:off x="5807522" y="3111745"/>
            <a:ext cx="0" cy="13086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8" name="Connecteur droit 257"/>
          <p:cNvCxnSpPr/>
          <p:nvPr/>
        </p:nvCxnSpPr>
        <p:spPr>
          <a:xfrm flipV="1">
            <a:off x="6068630" y="2953389"/>
            <a:ext cx="0" cy="13086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" name="Connecteur droit 258"/>
          <p:cNvCxnSpPr/>
          <p:nvPr/>
        </p:nvCxnSpPr>
        <p:spPr>
          <a:xfrm flipV="1">
            <a:off x="6337449" y="2788287"/>
            <a:ext cx="0" cy="13086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0" name="Connecteur droit 259"/>
          <p:cNvCxnSpPr/>
          <p:nvPr/>
        </p:nvCxnSpPr>
        <p:spPr>
          <a:xfrm flipV="1">
            <a:off x="5699711" y="2953268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/>
          <p:cNvCxnSpPr/>
          <p:nvPr/>
        </p:nvCxnSpPr>
        <p:spPr>
          <a:xfrm flipV="1">
            <a:off x="5701822" y="313424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/>
          <p:cNvCxnSpPr/>
          <p:nvPr/>
        </p:nvCxnSpPr>
        <p:spPr>
          <a:xfrm flipV="1">
            <a:off x="5701812" y="3288234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/>
          <p:cNvCxnSpPr/>
          <p:nvPr/>
        </p:nvCxnSpPr>
        <p:spPr>
          <a:xfrm flipV="1">
            <a:off x="5700241" y="345492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/>
          <p:cNvCxnSpPr/>
          <p:nvPr/>
        </p:nvCxnSpPr>
        <p:spPr>
          <a:xfrm flipV="1">
            <a:off x="5701814" y="359461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/>
          <p:nvPr/>
        </p:nvCxnSpPr>
        <p:spPr>
          <a:xfrm flipV="1">
            <a:off x="5701820" y="3767658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/>
          <p:cNvCxnSpPr/>
          <p:nvPr/>
        </p:nvCxnSpPr>
        <p:spPr>
          <a:xfrm flipV="1">
            <a:off x="5700229" y="3940701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/>
          <p:cNvCxnSpPr/>
          <p:nvPr/>
        </p:nvCxnSpPr>
        <p:spPr>
          <a:xfrm flipV="1">
            <a:off x="5701824" y="4099447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/>
          <p:nvPr/>
        </p:nvCxnSpPr>
        <p:spPr>
          <a:xfrm flipV="1">
            <a:off x="5807523" y="3113421"/>
            <a:ext cx="0" cy="88566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268"/>
          <p:cNvCxnSpPr/>
          <p:nvPr/>
        </p:nvCxnSpPr>
        <p:spPr>
          <a:xfrm flipV="1">
            <a:off x="6069012" y="2951533"/>
            <a:ext cx="65" cy="96469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269"/>
          <p:cNvCxnSpPr/>
          <p:nvPr/>
        </p:nvCxnSpPr>
        <p:spPr>
          <a:xfrm flipV="1">
            <a:off x="6337301" y="2792775"/>
            <a:ext cx="65" cy="96469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avec flèche 270"/>
          <p:cNvCxnSpPr/>
          <p:nvPr/>
        </p:nvCxnSpPr>
        <p:spPr>
          <a:xfrm>
            <a:off x="3096339" y="3272531"/>
            <a:ext cx="160739" cy="187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avec flèche 271"/>
          <p:cNvCxnSpPr/>
          <p:nvPr/>
        </p:nvCxnSpPr>
        <p:spPr>
          <a:xfrm>
            <a:off x="3098799" y="3272531"/>
            <a:ext cx="1742" cy="15843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avec flèche 272"/>
          <p:cNvCxnSpPr/>
          <p:nvPr/>
        </p:nvCxnSpPr>
        <p:spPr>
          <a:xfrm flipV="1">
            <a:off x="3090865" y="3120601"/>
            <a:ext cx="271510" cy="15740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ZoneTexte 273"/>
          <p:cNvSpPr txBox="1"/>
          <p:nvPr/>
        </p:nvSpPr>
        <p:spPr>
          <a:xfrm>
            <a:off x="3230645" y="3208563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j</a:t>
            </a:r>
            <a:endParaRPr lang="fr-FR" sz="800" dirty="0"/>
          </a:p>
        </p:txBody>
      </p:sp>
      <p:sp>
        <p:nvSpPr>
          <p:cNvPr id="275" name="ZoneTexte 274"/>
          <p:cNvSpPr txBox="1"/>
          <p:nvPr/>
        </p:nvSpPr>
        <p:spPr>
          <a:xfrm>
            <a:off x="2969177" y="3316285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i</a:t>
            </a:r>
            <a:endParaRPr lang="fr-FR" sz="800" dirty="0"/>
          </a:p>
        </p:txBody>
      </p:sp>
      <p:sp>
        <p:nvSpPr>
          <p:cNvPr id="276" name="ZoneTexte 275"/>
          <p:cNvSpPr txBox="1"/>
          <p:nvPr/>
        </p:nvSpPr>
        <p:spPr>
          <a:xfrm>
            <a:off x="3252775" y="2939400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k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4487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r 4"/>
          <p:cNvGrpSpPr/>
          <p:nvPr/>
        </p:nvGrpSpPr>
        <p:grpSpPr>
          <a:xfrm>
            <a:off x="2071527" y="2100470"/>
            <a:ext cx="4817329" cy="3969831"/>
            <a:chOff x="2071527" y="2100470"/>
            <a:chExt cx="4817329" cy="3969831"/>
          </a:xfrm>
        </p:grpSpPr>
        <p:grpSp>
          <p:nvGrpSpPr>
            <p:cNvPr id="31" name="Grouper 30"/>
            <p:cNvGrpSpPr/>
            <p:nvPr/>
          </p:nvGrpSpPr>
          <p:grpSpPr>
            <a:xfrm>
              <a:off x="2071527" y="2100470"/>
              <a:ext cx="4427767" cy="2856329"/>
              <a:chOff x="4304165" y="3049229"/>
              <a:chExt cx="4427767" cy="2856329"/>
            </a:xfrm>
          </p:grpSpPr>
          <p:grpSp>
            <p:nvGrpSpPr>
              <p:cNvPr id="33" name="Grouper 32"/>
              <p:cNvGrpSpPr/>
              <p:nvPr/>
            </p:nvGrpSpPr>
            <p:grpSpPr>
              <a:xfrm>
                <a:off x="5334855" y="3049229"/>
                <a:ext cx="3397077" cy="2479773"/>
                <a:chOff x="1051517" y="3153389"/>
                <a:chExt cx="3397077" cy="2479773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1051517" y="4327667"/>
                  <a:ext cx="2600619" cy="13054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3" name="Connecteur droit 42"/>
                <p:cNvCxnSpPr/>
                <p:nvPr/>
              </p:nvCxnSpPr>
              <p:spPr>
                <a:xfrm flipV="1">
                  <a:off x="1311675" y="4164149"/>
                  <a:ext cx="0" cy="1554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eur droit 43"/>
                <p:cNvCxnSpPr/>
                <p:nvPr/>
              </p:nvCxnSpPr>
              <p:spPr>
                <a:xfrm flipH="1">
                  <a:off x="1311675" y="4169277"/>
                  <a:ext cx="260343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44"/>
                <p:cNvCxnSpPr/>
                <p:nvPr/>
              </p:nvCxnSpPr>
              <p:spPr>
                <a:xfrm flipH="1">
                  <a:off x="1575104" y="4006100"/>
                  <a:ext cx="260920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/>
                <p:cNvCxnSpPr/>
                <p:nvPr/>
              </p:nvCxnSpPr>
              <p:spPr>
                <a:xfrm flipH="1">
                  <a:off x="1842637" y="3846580"/>
                  <a:ext cx="2600483" cy="4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/>
                <p:cNvCxnSpPr/>
                <p:nvPr/>
              </p:nvCxnSpPr>
              <p:spPr>
                <a:xfrm flipV="1">
                  <a:off x="1575104" y="4007534"/>
                  <a:ext cx="0" cy="15996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 flipV="1">
                  <a:off x="1842637" y="3846580"/>
                  <a:ext cx="0" cy="1554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50"/>
                <p:cNvCxnSpPr/>
                <p:nvPr/>
              </p:nvCxnSpPr>
              <p:spPr>
                <a:xfrm flipH="1" flipV="1">
                  <a:off x="4443120" y="3850620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eur droit 51"/>
                <p:cNvCxnSpPr/>
                <p:nvPr/>
              </p:nvCxnSpPr>
              <p:spPr>
                <a:xfrm flipH="1" flipV="1">
                  <a:off x="4183366" y="4003020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>
                <a:xfrm flipH="1" flipV="1">
                  <a:off x="3914162" y="4167494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>
                <a:xfrm>
                  <a:off x="3654949" y="5472989"/>
                  <a:ext cx="26288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>
                <a:xfrm>
                  <a:off x="4185707" y="5156115"/>
                  <a:ext cx="26288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>
                <a:xfrm>
                  <a:off x="3915107" y="5314340"/>
                  <a:ext cx="27163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ZoneTexte 67"/>
                <p:cNvSpPr txBox="1"/>
                <p:nvPr/>
              </p:nvSpPr>
              <p:spPr>
                <a:xfrm>
                  <a:off x="2125914" y="3153389"/>
                  <a:ext cx="154635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400" b="1" dirty="0" smtClean="0"/>
                    <a:t>Pre-scan image </a:t>
                  </a:r>
                  <a:r>
                    <a:rPr lang="en-GB" sz="1400" b="1" dirty="0"/>
                    <a:t>3D </a:t>
                  </a:r>
                </a:p>
              </p:txBody>
            </p:sp>
          </p:grpSp>
          <p:cxnSp>
            <p:nvCxnSpPr>
              <p:cNvPr id="34" name="Connecteur droit 33"/>
              <p:cNvCxnSpPr/>
              <p:nvPr/>
            </p:nvCxnSpPr>
            <p:spPr>
              <a:xfrm flipV="1">
                <a:off x="4974165" y="4238557"/>
                <a:ext cx="0" cy="1290445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 flipH="1">
                <a:off x="4971419" y="3742420"/>
                <a:ext cx="826069" cy="499767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/>
              <p:cNvSpPr txBox="1"/>
              <p:nvPr/>
            </p:nvSpPr>
            <p:spPr>
              <a:xfrm>
                <a:off x="4304165" y="3601670"/>
                <a:ext cx="1263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/>
                  <a:t>Frame </a:t>
                </a:r>
                <a:r>
                  <a:rPr lang="en-GB" sz="1400" dirty="0" smtClean="0"/>
                  <a:t>number</a:t>
                </a:r>
                <a:endParaRPr lang="en-GB" sz="1400" dirty="0" smtClean="0"/>
              </a:p>
            </p:txBody>
          </p:sp>
          <p:cxnSp>
            <p:nvCxnSpPr>
              <p:cNvPr id="38" name="Connecteur droit 37"/>
              <p:cNvCxnSpPr/>
              <p:nvPr/>
            </p:nvCxnSpPr>
            <p:spPr>
              <a:xfrm flipH="1">
                <a:off x="5329382" y="5905558"/>
                <a:ext cx="2605741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ZoneTexte 86"/>
            <p:cNvSpPr txBox="1"/>
            <p:nvPr/>
          </p:nvSpPr>
          <p:spPr>
            <a:xfrm>
              <a:off x="2771620" y="5414011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Transducer scan line number</a:t>
              </a:r>
              <a:endParaRPr lang="en-GB" sz="1400" dirty="0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772011" y="5762524"/>
              <a:ext cx="41168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B-Mode sample number after RF sample decimation</a:t>
              </a:r>
              <a:endParaRPr lang="en-GB" sz="1400" dirty="0"/>
            </a:p>
          </p:txBody>
        </p:sp>
        <p:cxnSp>
          <p:nvCxnSpPr>
            <p:cNvPr id="100" name="Connecteur droit 99"/>
            <p:cNvCxnSpPr/>
            <p:nvPr/>
          </p:nvCxnSpPr>
          <p:spPr>
            <a:xfrm>
              <a:off x="3104327" y="3274748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/>
            <p:nvPr/>
          </p:nvCxnSpPr>
          <p:spPr>
            <a:xfrm>
              <a:off x="3256727" y="3281618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>
              <a:off x="3409127" y="3281873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>
              <a:off x="3561176" y="3281873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>
              <a:off x="3713576" y="3281873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>
              <a:off x="3865625" y="3274748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027840" y="3273325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>
              <a:off x="4179889" y="3273325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>
              <a:off x="4331938" y="3273325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>
              <a:off x="4484338" y="3278866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/>
            <p:cNvCxnSpPr/>
            <p:nvPr/>
          </p:nvCxnSpPr>
          <p:spPr>
            <a:xfrm>
              <a:off x="4637089" y="3278866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/>
            <p:cNvCxnSpPr/>
            <p:nvPr/>
          </p:nvCxnSpPr>
          <p:spPr>
            <a:xfrm>
              <a:off x="4789489" y="3273325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>
              <a:off x="4941538" y="3279196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>
              <a:off x="5093587" y="3273325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5245987" y="3273349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>
              <a:off x="5398387" y="3279196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>
              <a:off x="5550436" y="3279196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/>
            <p:cNvCxnSpPr/>
            <p:nvPr/>
          </p:nvCxnSpPr>
          <p:spPr>
            <a:xfrm>
              <a:off x="5702485" y="3271585"/>
              <a:ext cx="351" cy="130549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135"/>
            <p:cNvSpPr txBox="1"/>
            <p:nvPr/>
          </p:nvSpPr>
          <p:spPr>
            <a:xfrm>
              <a:off x="3946981" y="4244406"/>
              <a:ext cx="97975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First frame</a:t>
              </a:r>
            </a:p>
          </p:txBody>
        </p:sp>
        <p:cxnSp>
          <p:nvCxnSpPr>
            <p:cNvPr id="137" name="Connecteur droit 136"/>
            <p:cNvCxnSpPr/>
            <p:nvPr/>
          </p:nvCxnSpPr>
          <p:spPr>
            <a:xfrm>
              <a:off x="3362375" y="3118949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>
              <a:off x="3514775" y="3120284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>
              <a:off x="3667175" y="3121619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>
              <a:off x="3819575" y="3117359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/>
            <p:nvPr/>
          </p:nvCxnSpPr>
          <p:spPr>
            <a:xfrm>
              <a:off x="3971975" y="3118694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141"/>
            <p:cNvCxnSpPr/>
            <p:nvPr/>
          </p:nvCxnSpPr>
          <p:spPr>
            <a:xfrm>
              <a:off x="4124375" y="3120029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>
              <a:off x="4276775" y="3115769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>
              <a:off x="4429175" y="3117104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>
              <a:off x="4581575" y="3112844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>
              <a:off x="4733975" y="3119774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>
              <a:off x="4886375" y="3121109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>
              <a:off x="5038775" y="3116849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>
              <a:off x="5191175" y="3118184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/>
            <p:nvPr/>
          </p:nvCxnSpPr>
          <p:spPr>
            <a:xfrm>
              <a:off x="5343575" y="3119519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>
              <a:off x="5495975" y="3120854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>
              <a:off x="5648375" y="3122189"/>
              <a:ext cx="351" cy="15437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/>
            <p:nvPr/>
          </p:nvCxnSpPr>
          <p:spPr>
            <a:xfrm>
              <a:off x="5800775" y="3117929"/>
              <a:ext cx="351" cy="1302141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>
              <a:off x="5958770" y="3119264"/>
              <a:ext cx="0" cy="1300806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>
              <a:off x="3630230" y="2957631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3782630" y="2953371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/>
            <p:nvPr/>
          </p:nvCxnSpPr>
          <p:spPr>
            <a:xfrm>
              <a:off x="3935030" y="2954706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/>
            <p:cNvCxnSpPr/>
            <p:nvPr/>
          </p:nvCxnSpPr>
          <p:spPr>
            <a:xfrm>
              <a:off x="4087430" y="2956041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159"/>
            <p:cNvCxnSpPr/>
            <p:nvPr/>
          </p:nvCxnSpPr>
          <p:spPr>
            <a:xfrm>
              <a:off x="4239830" y="2957376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4392230" y="2953116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>
              <a:off x="4544630" y="2960046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4697030" y="2955786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>
              <a:off x="4849430" y="2957121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>
              <a:off x="5001830" y="2952861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>
              <a:off x="5154230" y="2959791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>
              <a:off x="5306630" y="2955531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>
            <a:xfrm>
              <a:off x="5459030" y="2951271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5611430" y="2952606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>
              <a:off x="5763830" y="2953941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>
            <a:xfrm>
              <a:off x="5916230" y="2955276"/>
              <a:ext cx="351" cy="15437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>
            <a:xfrm>
              <a:off x="6068630" y="2956611"/>
              <a:ext cx="351" cy="1298985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>
            <a:xfrm>
              <a:off x="6226625" y="2952351"/>
              <a:ext cx="0" cy="1303245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>
              <a:off x="3898166" y="2800900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>
            <a:xfrm>
              <a:off x="4050566" y="2798772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4202966" y="2796644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4355366" y="2794516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/>
            <p:cNvCxnSpPr/>
            <p:nvPr/>
          </p:nvCxnSpPr>
          <p:spPr>
            <a:xfrm>
              <a:off x="4507766" y="2792388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>
              <a:off x="4660166" y="2799918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>
              <a:off x="4812566" y="2797790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4964966" y="2795662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>
              <a:off x="5117366" y="2793534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>
              <a:off x="5269766" y="2796235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>
              <a:off x="5422166" y="2794107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/>
            <p:cNvCxnSpPr/>
            <p:nvPr/>
          </p:nvCxnSpPr>
          <p:spPr>
            <a:xfrm>
              <a:off x="5574566" y="2796808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26966" y="2794680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cteur droit 186"/>
            <p:cNvCxnSpPr/>
            <p:nvPr/>
          </p:nvCxnSpPr>
          <p:spPr>
            <a:xfrm>
              <a:off x="5879366" y="2797381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>
              <a:off x="6031766" y="2795253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>
              <a:off x="6184166" y="2793125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6336566" y="2795826"/>
              <a:ext cx="351" cy="130737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eur droit 190"/>
            <p:cNvCxnSpPr/>
            <p:nvPr/>
          </p:nvCxnSpPr>
          <p:spPr>
            <a:xfrm>
              <a:off x="6488966" y="2793698"/>
              <a:ext cx="0" cy="1309498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>
              <a:spLocks noChangeAspect="1"/>
            </p:cNvSpPr>
            <p:nvPr/>
          </p:nvSpPr>
          <p:spPr>
            <a:xfrm>
              <a:off x="3068678" y="3239230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Rectangle 116"/>
            <p:cNvSpPr>
              <a:spLocks noChangeAspect="1"/>
            </p:cNvSpPr>
            <p:nvPr/>
          </p:nvSpPr>
          <p:spPr>
            <a:xfrm>
              <a:off x="3067200" y="3402578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Rectangle 121"/>
            <p:cNvSpPr>
              <a:spLocks noChangeAspect="1"/>
            </p:cNvSpPr>
            <p:nvPr/>
          </p:nvSpPr>
          <p:spPr>
            <a:xfrm>
              <a:off x="3067200" y="3565926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" name="Rectangle 143"/>
            <p:cNvSpPr>
              <a:spLocks noChangeAspect="1"/>
            </p:cNvSpPr>
            <p:nvPr/>
          </p:nvSpPr>
          <p:spPr>
            <a:xfrm>
              <a:off x="3066062" y="3729274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3" name="Rectangle 202"/>
            <p:cNvSpPr>
              <a:spLocks noChangeAspect="1"/>
            </p:cNvSpPr>
            <p:nvPr/>
          </p:nvSpPr>
          <p:spPr>
            <a:xfrm>
              <a:off x="3067200" y="3892622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5" name="Rectangle 204"/>
            <p:cNvSpPr>
              <a:spLocks noChangeAspect="1"/>
            </p:cNvSpPr>
            <p:nvPr/>
          </p:nvSpPr>
          <p:spPr>
            <a:xfrm>
              <a:off x="3067200" y="4045022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6" name="Rectangle 205"/>
            <p:cNvSpPr>
              <a:spLocks noChangeAspect="1"/>
            </p:cNvSpPr>
            <p:nvPr/>
          </p:nvSpPr>
          <p:spPr>
            <a:xfrm>
              <a:off x="3067200" y="4213844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" name="Rectangle 206"/>
            <p:cNvSpPr>
              <a:spLocks noChangeAspect="1"/>
            </p:cNvSpPr>
            <p:nvPr/>
          </p:nvSpPr>
          <p:spPr>
            <a:xfrm>
              <a:off x="3068048" y="4371718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8" name="Rectangle 207"/>
            <p:cNvSpPr>
              <a:spLocks noChangeAspect="1"/>
            </p:cNvSpPr>
            <p:nvPr/>
          </p:nvSpPr>
          <p:spPr>
            <a:xfrm>
              <a:off x="3067176" y="4540540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9" name="Rectangle 208"/>
            <p:cNvSpPr>
              <a:spLocks noChangeAspect="1"/>
            </p:cNvSpPr>
            <p:nvPr/>
          </p:nvSpPr>
          <p:spPr>
            <a:xfrm>
              <a:off x="3333600" y="3090584"/>
              <a:ext cx="54000" cy="54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0" name="Rectangle 209"/>
            <p:cNvSpPr>
              <a:spLocks noChangeAspect="1"/>
            </p:cNvSpPr>
            <p:nvPr/>
          </p:nvSpPr>
          <p:spPr>
            <a:xfrm>
              <a:off x="3607199" y="2933046"/>
              <a:ext cx="36000" cy="36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1" name="Rectangle 210"/>
            <p:cNvSpPr>
              <a:spLocks noChangeAspect="1"/>
            </p:cNvSpPr>
            <p:nvPr/>
          </p:nvSpPr>
          <p:spPr>
            <a:xfrm>
              <a:off x="3883424" y="2786996"/>
              <a:ext cx="18000" cy="18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4" name="Image 113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725" y="5558424"/>
              <a:ext cx="279400" cy="139700"/>
            </a:xfrm>
            <a:prstGeom prst="rect">
              <a:avLst/>
            </a:prstGeom>
          </p:spPr>
        </p:pic>
        <p:pic>
          <p:nvPicPr>
            <p:cNvPr id="115" name="Image 114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5666" y="4769771"/>
              <a:ext cx="279400" cy="139700"/>
            </a:xfrm>
            <a:prstGeom prst="rect">
              <a:avLst/>
            </a:prstGeom>
          </p:spPr>
        </p:pic>
        <p:pic>
          <p:nvPicPr>
            <p:cNvPr id="192" name="Image 191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725" y="5889272"/>
              <a:ext cx="317500" cy="139700"/>
            </a:xfrm>
            <a:prstGeom prst="rect">
              <a:avLst/>
            </a:prstGeom>
          </p:spPr>
        </p:pic>
        <p:pic>
          <p:nvPicPr>
            <p:cNvPr id="193" name="Image 19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8531" y="3746360"/>
              <a:ext cx="317500" cy="139700"/>
            </a:xfrm>
            <a:prstGeom prst="rect">
              <a:avLst/>
            </a:prstGeom>
          </p:spPr>
        </p:pic>
        <p:sp>
          <p:nvSpPr>
            <p:cNvPr id="194" name="ZoneTexte 193"/>
            <p:cNvSpPr txBox="1"/>
            <p:nvPr/>
          </p:nvSpPr>
          <p:spPr>
            <a:xfrm>
              <a:off x="2159106" y="3897864"/>
              <a:ext cx="6494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height</a:t>
              </a:r>
              <a:endParaRPr lang="en-GB" sz="1400" dirty="0"/>
            </a:p>
          </p:txBody>
        </p:sp>
        <p:sp>
          <p:nvSpPr>
            <p:cNvPr id="195" name="ZoneTexte 194"/>
            <p:cNvSpPr txBox="1"/>
            <p:nvPr/>
          </p:nvSpPr>
          <p:spPr>
            <a:xfrm>
              <a:off x="4074380" y="4948911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width</a:t>
              </a:r>
              <a:endParaRPr lang="en-GB" sz="1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3467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r 29"/>
          <p:cNvGrpSpPr/>
          <p:nvPr/>
        </p:nvGrpSpPr>
        <p:grpSpPr>
          <a:xfrm>
            <a:off x="4610747" y="2254527"/>
            <a:ext cx="4451229" cy="4169057"/>
            <a:chOff x="4610747" y="2254527"/>
            <a:chExt cx="4451229" cy="4169057"/>
          </a:xfrm>
        </p:grpSpPr>
        <p:grpSp>
          <p:nvGrpSpPr>
            <p:cNvPr id="29" name="Grouper 28"/>
            <p:cNvGrpSpPr/>
            <p:nvPr/>
          </p:nvGrpSpPr>
          <p:grpSpPr>
            <a:xfrm>
              <a:off x="4610747" y="2254527"/>
              <a:ext cx="4451229" cy="4169057"/>
              <a:chOff x="4418312" y="2254527"/>
              <a:chExt cx="4451229" cy="4169057"/>
            </a:xfrm>
          </p:grpSpPr>
          <p:cxnSp>
            <p:nvCxnSpPr>
              <p:cNvPr id="212" name="Connecteur droit 211"/>
              <p:cNvCxnSpPr>
                <a:cxnSpLocks noChangeAspect="1"/>
              </p:cNvCxnSpPr>
              <p:nvPr/>
            </p:nvCxnSpPr>
            <p:spPr>
              <a:xfrm flipH="1">
                <a:off x="6357423" y="3601670"/>
                <a:ext cx="1328534" cy="7992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lg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Grouper 113"/>
              <p:cNvGrpSpPr/>
              <p:nvPr/>
            </p:nvGrpSpPr>
            <p:grpSpPr>
              <a:xfrm>
                <a:off x="5329381" y="2254527"/>
                <a:ext cx="3462290" cy="3274475"/>
                <a:chOff x="1046043" y="2358687"/>
                <a:chExt cx="3462290" cy="3274475"/>
              </a:xfrm>
            </p:grpSpPr>
            <p:grpSp>
              <p:nvGrpSpPr>
                <p:cNvPr id="115" name="Grouper 114"/>
                <p:cNvGrpSpPr/>
                <p:nvPr/>
              </p:nvGrpSpPr>
              <p:grpSpPr>
                <a:xfrm>
                  <a:off x="1051517" y="4327667"/>
                  <a:ext cx="2662967" cy="1305495"/>
                  <a:chOff x="1941970" y="2455312"/>
                  <a:chExt cx="2662967" cy="1305495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1941970" y="2455312"/>
                    <a:ext cx="2662967" cy="13054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07" name="Forme libre 206"/>
                  <p:cNvSpPr/>
                  <p:nvPr/>
                </p:nvSpPr>
                <p:spPr>
                  <a:xfrm>
                    <a:off x="3032993" y="3070640"/>
                    <a:ext cx="436887" cy="279141"/>
                  </a:xfrm>
                  <a:custGeom>
                    <a:avLst/>
                    <a:gdLst>
                      <a:gd name="connsiteX0" fmla="*/ 170606 w 436887"/>
                      <a:gd name="connsiteY0" fmla="*/ 0 h 279141"/>
                      <a:gd name="connsiteX1" fmla="*/ 170606 w 436887"/>
                      <a:gd name="connsiteY1" fmla="*/ 0 h 279141"/>
                      <a:gd name="connsiteX2" fmla="*/ 47391 w 436887"/>
                      <a:gd name="connsiteY2" fmla="*/ 18955 h 279141"/>
                      <a:gd name="connsiteX3" fmla="*/ 28434 w 436887"/>
                      <a:gd name="connsiteY3" fmla="*/ 37909 h 279141"/>
                      <a:gd name="connsiteX4" fmla="*/ 18956 w 436887"/>
                      <a:gd name="connsiteY4" fmla="*/ 66341 h 279141"/>
                      <a:gd name="connsiteX5" fmla="*/ 0 w 436887"/>
                      <a:gd name="connsiteY5" fmla="*/ 94773 h 279141"/>
                      <a:gd name="connsiteX6" fmla="*/ 37912 w 436887"/>
                      <a:gd name="connsiteY6" fmla="*/ 199023 h 279141"/>
                      <a:gd name="connsiteX7" fmla="*/ 66347 w 436887"/>
                      <a:gd name="connsiteY7" fmla="*/ 208500 h 279141"/>
                      <a:gd name="connsiteX8" fmla="*/ 151650 w 436887"/>
                      <a:gd name="connsiteY8" fmla="*/ 255887 h 279141"/>
                      <a:gd name="connsiteX9" fmla="*/ 180084 w 436887"/>
                      <a:gd name="connsiteY9" fmla="*/ 274841 h 279141"/>
                      <a:gd name="connsiteX10" fmla="*/ 407558 w 436887"/>
                      <a:gd name="connsiteY10" fmla="*/ 255887 h 279141"/>
                      <a:gd name="connsiteX11" fmla="*/ 426515 w 436887"/>
                      <a:gd name="connsiteY11" fmla="*/ 236932 h 279141"/>
                      <a:gd name="connsiteX12" fmla="*/ 426515 w 436887"/>
                      <a:gd name="connsiteY12" fmla="*/ 123205 h 279141"/>
                      <a:gd name="connsiteX13" fmla="*/ 398080 w 436887"/>
                      <a:gd name="connsiteY13" fmla="*/ 75818 h 279141"/>
                      <a:gd name="connsiteX14" fmla="*/ 312777 w 436887"/>
                      <a:gd name="connsiteY14" fmla="*/ 37909 h 279141"/>
                      <a:gd name="connsiteX15" fmla="*/ 284343 w 436887"/>
                      <a:gd name="connsiteY15" fmla="*/ 28432 h 279141"/>
                      <a:gd name="connsiteX16" fmla="*/ 255909 w 436887"/>
                      <a:gd name="connsiteY16" fmla="*/ 18955 h 279141"/>
                      <a:gd name="connsiteX17" fmla="*/ 170606 w 436887"/>
                      <a:gd name="connsiteY17" fmla="*/ 0 h 2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36887" h="279141">
                        <a:moveTo>
                          <a:pt x="170606" y="0"/>
                        </a:moveTo>
                        <a:lnTo>
                          <a:pt x="170606" y="0"/>
                        </a:lnTo>
                        <a:cubicBezTo>
                          <a:pt x="165123" y="548"/>
                          <a:pt x="74721" y="2559"/>
                          <a:pt x="47391" y="18955"/>
                        </a:cubicBezTo>
                        <a:cubicBezTo>
                          <a:pt x="39729" y="23552"/>
                          <a:pt x="34753" y="31591"/>
                          <a:pt x="28434" y="37909"/>
                        </a:cubicBezTo>
                        <a:cubicBezTo>
                          <a:pt x="25275" y="47386"/>
                          <a:pt x="23424" y="57406"/>
                          <a:pt x="18956" y="66341"/>
                        </a:cubicBezTo>
                        <a:cubicBezTo>
                          <a:pt x="13862" y="76529"/>
                          <a:pt x="0" y="83382"/>
                          <a:pt x="0" y="94773"/>
                        </a:cubicBezTo>
                        <a:cubicBezTo>
                          <a:pt x="0" y="110788"/>
                          <a:pt x="14002" y="179897"/>
                          <a:pt x="37912" y="199023"/>
                        </a:cubicBezTo>
                        <a:cubicBezTo>
                          <a:pt x="45714" y="205264"/>
                          <a:pt x="56869" y="205341"/>
                          <a:pt x="66347" y="208500"/>
                        </a:cubicBezTo>
                        <a:cubicBezTo>
                          <a:pt x="131528" y="251952"/>
                          <a:pt x="101602" y="239207"/>
                          <a:pt x="151650" y="255887"/>
                        </a:cubicBezTo>
                        <a:cubicBezTo>
                          <a:pt x="161128" y="262205"/>
                          <a:pt x="168703" y="274367"/>
                          <a:pt x="180084" y="274841"/>
                        </a:cubicBezTo>
                        <a:cubicBezTo>
                          <a:pt x="339337" y="281476"/>
                          <a:pt x="323595" y="283872"/>
                          <a:pt x="407558" y="255887"/>
                        </a:cubicBezTo>
                        <a:cubicBezTo>
                          <a:pt x="413877" y="249569"/>
                          <a:pt x="421917" y="244594"/>
                          <a:pt x="426515" y="236932"/>
                        </a:cubicBezTo>
                        <a:cubicBezTo>
                          <a:pt x="446816" y="203101"/>
                          <a:pt x="432011" y="156178"/>
                          <a:pt x="426515" y="123205"/>
                        </a:cubicBezTo>
                        <a:cubicBezTo>
                          <a:pt x="422428" y="98686"/>
                          <a:pt x="416751" y="90754"/>
                          <a:pt x="398080" y="75818"/>
                        </a:cubicBezTo>
                        <a:cubicBezTo>
                          <a:pt x="365895" y="50073"/>
                          <a:pt x="357867" y="52938"/>
                          <a:pt x="312777" y="37909"/>
                        </a:cubicBezTo>
                        <a:lnTo>
                          <a:pt x="284343" y="28432"/>
                        </a:lnTo>
                        <a:cubicBezTo>
                          <a:pt x="274865" y="25273"/>
                          <a:pt x="265799" y="20368"/>
                          <a:pt x="255909" y="18955"/>
                        </a:cubicBezTo>
                        <a:cubicBezTo>
                          <a:pt x="186434" y="9030"/>
                          <a:pt x="184823" y="3159"/>
                          <a:pt x="170606" y="0"/>
                        </a:cubicBezTo>
                        <a:close/>
                      </a:path>
                    </a:pathLst>
                  </a:custGeom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08" name="Connecteur droit avec flèche 207"/>
                  <p:cNvCxnSpPr/>
                  <p:nvPr/>
                </p:nvCxnSpPr>
                <p:spPr>
                  <a:xfrm>
                    <a:off x="1941970" y="2463350"/>
                    <a:ext cx="288000" cy="0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eur droit avec flèche 208"/>
                  <p:cNvCxnSpPr/>
                  <p:nvPr/>
                </p:nvCxnSpPr>
                <p:spPr>
                  <a:xfrm>
                    <a:off x="1944430" y="2463350"/>
                    <a:ext cx="0" cy="288000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10" name="Image 209" descr="latex-image-1.pdf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06887" y="2531242"/>
                    <a:ext cx="114300" cy="101600"/>
                  </a:xfrm>
                  <a:prstGeom prst="rect">
                    <a:avLst/>
                  </a:prstGeom>
                </p:spPr>
              </p:pic>
              <p:pic>
                <p:nvPicPr>
                  <p:cNvPr id="211" name="Image 210" descr="latex-image-1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3126" y="2731805"/>
                    <a:ext cx="101600" cy="101600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23" name="Connecteur droit 122"/>
                <p:cNvCxnSpPr/>
                <p:nvPr/>
              </p:nvCxnSpPr>
              <p:spPr>
                <a:xfrm flipV="1">
                  <a:off x="1311675" y="4164149"/>
                  <a:ext cx="0" cy="1554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Connecteur droit 123"/>
                <p:cNvCxnSpPr/>
                <p:nvPr/>
              </p:nvCxnSpPr>
              <p:spPr>
                <a:xfrm flipH="1">
                  <a:off x="1311675" y="4169277"/>
                  <a:ext cx="2665696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Connecteur droit 124"/>
                <p:cNvCxnSpPr/>
                <p:nvPr/>
              </p:nvCxnSpPr>
              <p:spPr>
                <a:xfrm flipH="1">
                  <a:off x="1575104" y="4006100"/>
                  <a:ext cx="2665696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Connecteur droit 125"/>
                <p:cNvCxnSpPr/>
                <p:nvPr/>
              </p:nvCxnSpPr>
              <p:spPr>
                <a:xfrm flipH="1">
                  <a:off x="1842637" y="3850620"/>
                  <a:ext cx="2665696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cteur droit 126"/>
                <p:cNvCxnSpPr/>
                <p:nvPr/>
              </p:nvCxnSpPr>
              <p:spPr>
                <a:xfrm flipH="1">
                  <a:off x="1447141" y="4096924"/>
                  <a:ext cx="2665696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lg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cteur droit 127"/>
                <p:cNvCxnSpPr/>
                <p:nvPr/>
              </p:nvCxnSpPr>
              <p:spPr>
                <a:xfrm flipV="1">
                  <a:off x="1579530" y="4007534"/>
                  <a:ext cx="0" cy="8503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/>
                <p:cNvCxnSpPr/>
                <p:nvPr/>
              </p:nvCxnSpPr>
              <p:spPr>
                <a:xfrm flipV="1">
                  <a:off x="1842637" y="3846580"/>
                  <a:ext cx="0" cy="1554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>
                <a:xfrm flipV="1">
                  <a:off x="1447141" y="4099418"/>
                  <a:ext cx="0" cy="6985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/>
                <p:cNvCxnSpPr/>
                <p:nvPr/>
              </p:nvCxnSpPr>
              <p:spPr>
                <a:xfrm flipH="1" flipV="1">
                  <a:off x="4502655" y="3850620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Connecteur droit 131"/>
                <p:cNvCxnSpPr/>
                <p:nvPr/>
              </p:nvCxnSpPr>
              <p:spPr>
                <a:xfrm flipH="1" flipV="1">
                  <a:off x="4242901" y="4003020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Connecteur droit 132"/>
                <p:cNvCxnSpPr/>
                <p:nvPr/>
              </p:nvCxnSpPr>
              <p:spPr>
                <a:xfrm flipH="1" flipV="1">
                  <a:off x="4109635" y="4093302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lg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necteur droit 133"/>
                <p:cNvCxnSpPr/>
                <p:nvPr/>
              </p:nvCxnSpPr>
              <p:spPr>
                <a:xfrm flipH="1" flipV="1">
                  <a:off x="3973697" y="4167494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Connecteur droit 134"/>
                <p:cNvCxnSpPr/>
                <p:nvPr/>
              </p:nvCxnSpPr>
              <p:spPr>
                <a:xfrm>
                  <a:off x="3714484" y="5472989"/>
                  <a:ext cx="26288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necteur droit 136"/>
                <p:cNvCxnSpPr/>
                <p:nvPr/>
              </p:nvCxnSpPr>
              <p:spPr>
                <a:xfrm>
                  <a:off x="4245242" y="5156115"/>
                  <a:ext cx="26288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/>
                <p:cNvCxnSpPr/>
                <p:nvPr/>
              </p:nvCxnSpPr>
              <p:spPr>
                <a:xfrm>
                  <a:off x="4117876" y="5314340"/>
                  <a:ext cx="12839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/>
                <p:cNvCxnSpPr/>
                <p:nvPr/>
              </p:nvCxnSpPr>
              <p:spPr>
                <a:xfrm>
                  <a:off x="3973697" y="5398797"/>
                  <a:ext cx="12839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lgDashDot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avec flèche 144"/>
                <p:cNvCxnSpPr/>
                <p:nvPr/>
              </p:nvCxnSpPr>
              <p:spPr>
                <a:xfrm flipV="1">
                  <a:off x="1046043" y="4222902"/>
                  <a:ext cx="207554" cy="118278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6" name="Image 145" descr="latex-image-1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67538" y="4095664"/>
                  <a:ext cx="139700" cy="101600"/>
                </a:xfrm>
                <a:prstGeom prst="rect">
                  <a:avLst/>
                </a:prstGeom>
              </p:spPr>
            </p:pic>
            <p:cxnSp>
              <p:nvCxnSpPr>
                <p:cNvPr id="147" name="Connecteur droit avec flèche 146"/>
                <p:cNvCxnSpPr/>
                <p:nvPr/>
              </p:nvCxnSpPr>
              <p:spPr>
                <a:xfrm>
                  <a:off x="2770397" y="4094595"/>
                  <a:ext cx="288000" cy="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necteur droit avec flèche 147"/>
                <p:cNvCxnSpPr/>
                <p:nvPr/>
              </p:nvCxnSpPr>
              <p:spPr>
                <a:xfrm>
                  <a:off x="2778658" y="4094595"/>
                  <a:ext cx="0" cy="286837"/>
                </a:xfrm>
                <a:prstGeom prst="straightConnector1">
                  <a:avLst/>
                </a:prstGeom>
                <a:ln w="22225">
                  <a:solidFill>
                    <a:srgbClr val="008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0" name="Image 149" descr="latex-image-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5672" y="3867919"/>
                  <a:ext cx="101600" cy="101600"/>
                </a:xfrm>
                <a:prstGeom prst="rect">
                  <a:avLst/>
                </a:prstGeom>
              </p:spPr>
            </p:pic>
            <p:cxnSp>
              <p:nvCxnSpPr>
                <p:cNvPr id="151" name="Connecteur droit avec flèche 150"/>
                <p:cNvCxnSpPr/>
                <p:nvPr/>
              </p:nvCxnSpPr>
              <p:spPr>
                <a:xfrm flipV="1">
                  <a:off x="2770397" y="3966128"/>
                  <a:ext cx="197280" cy="126436"/>
                </a:xfrm>
                <a:prstGeom prst="straightConnector1">
                  <a:avLst/>
                </a:prstGeom>
                <a:ln w="22225">
                  <a:solidFill>
                    <a:srgbClr val="0000FF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2" name="Image 151" descr="latex-image-1.pdf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7564" y="4180475"/>
                  <a:ext cx="114300" cy="101600"/>
                </a:xfrm>
                <a:prstGeom prst="rect">
                  <a:avLst/>
                </a:prstGeom>
              </p:spPr>
            </p:pic>
            <p:pic>
              <p:nvPicPr>
                <p:cNvPr id="153" name="Image 152" descr="latex-image-1.pdf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6752" y="4376915"/>
                  <a:ext cx="101600" cy="139700"/>
                </a:xfrm>
                <a:prstGeom prst="rect">
                  <a:avLst/>
                </a:prstGeom>
              </p:spPr>
            </p:pic>
            <p:sp>
              <p:nvSpPr>
                <p:cNvPr id="174" name="ZoneTexte 173"/>
                <p:cNvSpPr txBox="1"/>
                <p:nvPr/>
              </p:nvSpPr>
              <p:spPr>
                <a:xfrm>
                  <a:off x="1792106" y="2358687"/>
                  <a:ext cx="1973104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400" b="1" dirty="0" smtClean="0"/>
                    <a:t>Post-scan </a:t>
                  </a:r>
                  <a:r>
                    <a:rPr lang="en-GB" sz="1400" b="1" dirty="0"/>
                    <a:t>image 3D </a:t>
                  </a:r>
                </a:p>
                <a:p>
                  <a:pPr algn="ctr"/>
                  <a:r>
                    <a:rPr lang="en-GB" sz="1400" b="1" dirty="0" smtClean="0"/>
                    <a:t>Linear probe motor</a:t>
                  </a:r>
                </a:p>
                <a:p>
                  <a:pPr algn="ctr"/>
                  <a:r>
                    <a:rPr lang="en-GB" sz="1400" b="1" dirty="0" smtClean="0"/>
                    <a:t>Linear probe transducer</a:t>
                  </a:r>
                </a:p>
              </p:txBody>
            </p:sp>
          </p:grpSp>
          <p:cxnSp>
            <p:nvCxnSpPr>
              <p:cNvPr id="213" name="Connecteur droit 212"/>
              <p:cNvCxnSpPr/>
              <p:nvPr/>
            </p:nvCxnSpPr>
            <p:spPr>
              <a:xfrm flipV="1">
                <a:off x="4974165" y="4238557"/>
                <a:ext cx="0" cy="1290445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ZoneTexte 213"/>
              <p:cNvSpPr txBox="1"/>
              <p:nvPr/>
            </p:nvSpPr>
            <p:spPr>
              <a:xfrm>
                <a:off x="4418312" y="4723013"/>
                <a:ext cx="5950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d</a:t>
                </a:r>
                <a:r>
                  <a:rPr lang="en-GB" sz="1400" dirty="0" smtClean="0"/>
                  <a:t>im Y</a:t>
                </a:r>
                <a:endParaRPr lang="en-GB" sz="1400" dirty="0"/>
              </a:p>
            </p:txBody>
          </p:sp>
          <p:cxnSp>
            <p:nvCxnSpPr>
              <p:cNvPr id="215" name="Connecteur droit 214"/>
              <p:cNvCxnSpPr/>
              <p:nvPr/>
            </p:nvCxnSpPr>
            <p:spPr>
              <a:xfrm flipH="1">
                <a:off x="4971419" y="3742420"/>
                <a:ext cx="826069" cy="499767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ZoneTexte 215"/>
              <p:cNvSpPr txBox="1"/>
              <p:nvPr/>
            </p:nvSpPr>
            <p:spPr>
              <a:xfrm>
                <a:off x="4830876" y="3744452"/>
                <a:ext cx="5950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d</a:t>
                </a:r>
                <a:r>
                  <a:rPr lang="en-GB" sz="1400" dirty="0" smtClean="0"/>
                  <a:t>im Z</a:t>
                </a:r>
                <a:endParaRPr lang="en-GB" sz="1400" dirty="0"/>
              </a:p>
            </p:txBody>
          </p:sp>
          <p:cxnSp>
            <p:nvCxnSpPr>
              <p:cNvPr id="218" name="Connecteur droit 217"/>
              <p:cNvCxnSpPr/>
              <p:nvPr/>
            </p:nvCxnSpPr>
            <p:spPr>
              <a:xfrm flipH="1">
                <a:off x="5337316" y="5858230"/>
                <a:ext cx="2660506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ZoneTexte 218"/>
              <p:cNvSpPr txBox="1"/>
              <p:nvPr/>
            </p:nvSpPr>
            <p:spPr>
              <a:xfrm>
                <a:off x="6364945" y="5569049"/>
                <a:ext cx="5973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d</a:t>
                </a:r>
                <a:r>
                  <a:rPr lang="en-GB" sz="1400" dirty="0" smtClean="0"/>
                  <a:t>im X</a:t>
                </a:r>
              </a:p>
            </p:txBody>
          </p:sp>
          <p:sp>
            <p:nvSpPr>
              <p:cNvPr id="222" name="ZoneTexte 221"/>
              <p:cNvSpPr txBox="1"/>
              <p:nvPr/>
            </p:nvSpPr>
            <p:spPr>
              <a:xfrm>
                <a:off x="7772554" y="6115807"/>
                <a:ext cx="1096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v</a:t>
                </a:r>
                <a:r>
                  <a:rPr lang="en-GB" sz="1400" dirty="0" smtClean="0"/>
                  <a:t>irtual plane</a:t>
                </a:r>
                <a:endParaRPr lang="en-GB" sz="1400" dirty="0"/>
              </a:p>
            </p:txBody>
          </p:sp>
          <p:cxnSp>
            <p:nvCxnSpPr>
              <p:cNvPr id="223" name="Connecteur droit avec flèche 222"/>
              <p:cNvCxnSpPr>
                <a:stCxn id="222" idx="0"/>
              </p:cNvCxnSpPr>
              <p:nvPr/>
            </p:nvCxnSpPr>
            <p:spPr>
              <a:xfrm flipV="1">
                <a:off x="8321048" y="5300117"/>
                <a:ext cx="75127" cy="81569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/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2" name="ZoneTexte 231"/>
            <p:cNvSpPr txBox="1"/>
            <p:nvPr/>
          </p:nvSpPr>
          <p:spPr>
            <a:xfrm>
              <a:off x="6105831" y="5248800"/>
              <a:ext cx="1483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First frame</a:t>
              </a:r>
              <a:endParaRPr lang="en-GB" sz="1400" dirty="0"/>
            </a:p>
          </p:txBody>
        </p:sp>
      </p:grpSp>
      <p:grpSp>
        <p:nvGrpSpPr>
          <p:cNvPr id="235" name="Grouper 234"/>
          <p:cNvGrpSpPr/>
          <p:nvPr/>
        </p:nvGrpSpPr>
        <p:grpSpPr>
          <a:xfrm>
            <a:off x="-36181" y="1320439"/>
            <a:ext cx="4940363" cy="5105137"/>
            <a:chOff x="-36181" y="1320439"/>
            <a:chExt cx="4940363" cy="5105137"/>
          </a:xfrm>
        </p:grpSpPr>
        <p:grpSp>
          <p:nvGrpSpPr>
            <p:cNvPr id="5" name="Grouper 4"/>
            <p:cNvGrpSpPr/>
            <p:nvPr/>
          </p:nvGrpSpPr>
          <p:grpSpPr>
            <a:xfrm>
              <a:off x="372011" y="1320439"/>
              <a:ext cx="4532171" cy="4218137"/>
              <a:chOff x="513130" y="1423063"/>
              <a:chExt cx="4532171" cy="4218137"/>
            </a:xfrm>
          </p:grpSpPr>
          <p:grpSp>
            <p:nvGrpSpPr>
              <p:cNvPr id="156" name="Grouper 155"/>
              <p:cNvGrpSpPr/>
              <p:nvPr/>
            </p:nvGrpSpPr>
            <p:grpSpPr>
              <a:xfrm>
                <a:off x="513130" y="1897200"/>
                <a:ext cx="3744000" cy="3744000"/>
                <a:chOff x="1403583" y="24845"/>
                <a:chExt cx="3744000" cy="3744000"/>
              </a:xfrm>
            </p:grpSpPr>
            <p:cxnSp>
              <p:nvCxnSpPr>
                <p:cNvPr id="160" name="Connecteur droit 159"/>
                <p:cNvCxnSpPr>
                  <a:endCxn id="168" idx="2"/>
                </p:cNvCxnSpPr>
                <p:nvPr/>
              </p:nvCxnSpPr>
              <p:spPr>
                <a:xfrm flipH="1">
                  <a:off x="2694743" y="1882002"/>
                  <a:ext cx="578030" cy="56643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Connecteur droit 160"/>
                <p:cNvCxnSpPr>
                  <a:endCxn id="168" idx="0"/>
                </p:cNvCxnSpPr>
                <p:nvPr/>
              </p:nvCxnSpPr>
              <p:spPr>
                <a:xfrm>
                  <a:off x="3272769" y="1882002"/>
                  <a:ext cx="572446" cy="56980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/>
                <p:cNvCxnSpPr>
                  <a:stCxn id="168" idx="2"/>
                </p:cNvCxnSpPr>
                <p:nvPr/>
              </p:nvCxnSpPr>
              <p:spPr>
                <a:xfrm flipH="1">
                  <a:off x="1941970" y="2448433"/>
                  <a:ext cx="752773" cy="758323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Connecteur droit 166"/>
                <p:cNvCxnSpPr/>
                <p:nvPr/>
              </p:nvCxnSpPr>
              <p:spPr>
                <a:xfrm>
                  <a:off x="3845215" y="2455312"/>
                  <a:ext cx="759722" cy="759638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Arc 167"/>
                <p:cNvSpPr>
                  <a:spLocks noChangeAspect="1"/>
                </p:cNvSpPr>
                <p:nvPr/>
              </p:nvSpPr>
              <p:spPr>
                <a:xfrm>
                  <a:off x="2437285" y="1011144"/>
                  <a:ext cx="1668932" cy="1668932"/>
                </a:xfrm>
                <a:prstGeom prst="arc">
                  <a:avLst>
                    <a:gd name="adj1" fmla="val 2795359"/>
                    <a:gd name="adj2" fmla="val 8024795"/>
                  </a:avLst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0" name="Arc 169"/>
                <p:cNvSpPr>
                  <a:spLocks noChangeAspect="1"/>
                </p:cNvSpPr>
                <p:nvPr/>
              </p:nvSpPr>
              <p:spPr>
                <a:xfrm>
                  <a:off x="1403583" y="24845"/>
                  <a:ext cx="3744000" cy="3744000"/>
                </a:xfrm>
                <a:prstGeom prst="arc">
                  <a:avLst>
                    <a:gd name="adj1" fmla="val 2686851"/>
                    <a:gd name="adj2" fmla="val 8134622"/>
                  </a:avLst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1941970" y="2455312"/>
                  <a:ext cx="2662967" cy="13054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" name="Forme libre 172"/>
                <p:cNvSpPr/>
                <p:nvPr/>
              </p:nvSpPr>
              <p:spPr>
                <a:xfrm>
                  <a:off x="3032993" y="3070640"/>
                  <a:ext cx="436887" cy="279141"/>
                </a:xfrm>
                <a:custGeom>
                  <a:avLst/>
                  <a:gdLst>
                    <a:gd name="connsiteX0" fmla="*/ 170606 w 436887"/>
                    <a:gd name="connsiteY0" fmla="*/ 0 h 279141"/>
                    <a:gd name="connsiteX1" fmla="*/ 170606 w 436887"/>
                    <a:gd name="connsiteY1" fmla="*/ 0 h 279141"/>
                    <a:gd name="connsiteX2" fmla="*/ 47391 w 436887"/>
                    <a:gd name="connsiteY2" fmla="*/ 18955 h 279141"/>
                    <a:gd name="connsiteX3" fmla="*/ 28434 w 436887"/>
                    <a:gd name="connsiteY3" fmla="*/ 37909 h 279141"/>
                    <a:gd name="connsiteX4" fmla="*/ 18956 w 436887"/>
                    <a:gd name="connsiteY4" fmla="*/ 66341 h 279141"/>
                    <a:gd name="connsiteX5" fmla="*/ 0 w 436887"/>
                    <a:gd name="connsiteY5" fmla="*/ 94773 h 279141"/>
                    <a:gd name="connsiteX6" fmla="*/ 37912 w 436887"/>
                    <a:gd name="connsiteY6" fmla="*/ 199023 h 279141"/>
                    <a:gd name="connsiteX7" fmla="*/ 66347 w 436887"/>
                    <a:gd name="connsiteY7" fmla="*/ 208500 h 279141"/>
                    <a:gd name="connsiteX8" fmla="*/ 151650 w 436887"/>
                    <a:gd name="connsiteY8" fmla="*/ 255887 h 279141"/>
                    <a:gd name="connsiteX9" fmla="*/ 180084 w 436887"/>
                    <a:gd name="connsiteY9" fmla="*/ 274841 h 279141"/>
                    <a:gd name="connsiteX10" fmla="*/ 407558 w 436887"/>
                    <a:gd name="connsiteY10" fmla="*/ 255887 h 279141"/>
                    <a:gd name="connsiteX11" fmla="*/ 426515 w 436887"/>
                    <a:gd name="connsiteY11" fmla="*/ 236932 h 279141"/>
                    <a:gd name="connsiteX12" fmla="*/ 426515 w 436887"/>
                    <a:gd name="connsiteY12" fmla="*/ 123205 h 279141"/>
                    <a:gd name="connsiteX13" fmla="*/ 398080 w 436887"/>
                    <a:gd name="connsiteY13" fmla="*/ 75818 h 279141"/>
                    <a:gd name="connsiteX14" fmla="*/ 312777 w 436887"/>
                    <a:gd name="connsiteY14" fmla="*/ 37909 h 279141"/>
                    <a:gd name="connsiteX15" fmla="*/ 284343 w 436887"/>
                    <a:gd name="connsiteY15" fmla="*/ 28432 h 279141"/>
                    <a:gd name="connsiteX16" fmla="*/ 255909 w 436887"/>
                    <a:gd name="connsiteY16" fmla="*/ 18955 h 279141"/>
                    <a:gd name="connsiteX17" fmla="*/ 170606 w 436887"/>
                    <a:gd name="connsiteY17" fmla="*/ 0 h 2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36887" h="279141">
                      <a:moveTo>
                        <a:pt x="170606" y="0"/>
                      </a:moveTo>
                      <a:lnTo>
                        <a:pt x="170606" y="0"/>
                      </a:lnTo>
                      <a:cubicBezTo>
                        <a:pt x="165123" y="548"/>
                        <a:pt x="74721" y="2559"/>
                        <a:pt x="47391" y="18955"/>
                      </a:cubicBezTo>
                      <a:cubicBezTo>
                        <a:pt x="39729" y="23552"/>
                        <a:pt x="34753" y="31591"/>
                        <a:pt x="28434" y="37909"/>
                      </a:cubicBezTo>
                      <a:cubicBezTo>
                        <a:pt x="25275" y="47386"/>
                        <a:pt x="23424" y="57406"/>
                        <a:pt x="18956" y="66341"/>
                      </a:cubicBezTo>
                      <a:cubicBezTo>
                        <a:pt x="13862" y="76529"/>
                        <a:pt x="0" y="83382"/>
                        <a:pt x="0" y="94773"/>
                      </a:cubicBezTo>
                      <a:cubicBezTo>
                        <a:pt x="0" y="110788"/>
                        <a:pt x="14002" y="179897"/>
                        <a:pt x="37912" y="199023"/>
                      </a:cubicBezTo>
                      <a:cubicBezTo>
                        <a:pt x="45714" y="205264"/>
                        <a:pt x="56869" y="205341"/>
                        <a:pt x="66347" y="208500"/>
                      </a:cubicBezTo>
                      <a:cubicBezTo>
                        <a:pt x="131528" y="251952"/>
                        <a:pt x="101602" y="239207"/>
                        <a:pt x="151650" y="255887"/>
                      </a:cubicBezTo>
                      <a:cubicBezTo>
                        <a:pt x="161128" y="262205"/>
                        <a:pt x="168703" y="274367"/>
                        <a:pt x="180084" y="274841"/>
                      </a:cubicBezTo>
                      <a:cubicBezTo>
                        <a:pt x="339337" y="281476"/>
                        <a:pt x="323595" y="283872"/>
                        <a:pt x="407558" y="255887"/>
                      </a:cubicBezTo>
                      <a:cubicBezTo>
                        <a:pt x="413877" y="249569"/>
                        <a:pt x="421917" y="244594"/>
                        <a:pt x="426515" y="236932"/>
                      </a:cubicBezTo>
                      <a:cubicBezTo>
                        <a:pt x="446816" y="203101"/>
                        <a:pt x="432011" y="156178"/>
                        <a:pt x="426515" y="123205"/>
                      </a:cubicBezTo>
                      <a:cubicBezTo>
                        <a:pt x="422428" y="98686"/>
                        <a:pt x="416751" y="90754"/>
                        <a:pt x="398080" y="75818"/>
                      </a:cubicBezTo>
                      <a:cubicBezTo>
                        <a:pt x="365895" y="50073"/>
                        <a:pt x="357867" y="52938"/>
                        <a:pt x="312777" y="37909"/>
                      </a:cubicBezTo>
                      <a:lnTo>
                        <a:pt x="284343" y="28432"/>
                      </a:lnTo>
                      <a:cubicBezTo>
                        <a:pt x="274865" y="25273"/>
                        <a:pt x="265799" y="20368"/>
                        <a:pt x="255909" y="18955"/>
                      </a:cubicBezTo>
                      <a:cubicBezTo>
                        <a:pt x="186434" y="9030"/>
                        <a:pt x="184823" y="3159"/>
                        <a:pt x="170606" y="0"/>
                      </a:cubicBezTo>
                      <a:close/>
                    </a:path>
                  </a:pathLst>
                </a:cu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76" name="Connecteur droit avec flèche 175"/>
                <p:cNvCxnSpPr/>
                <p:nvPr/>
              </p:nvCxnSpPr>
              <p:spPr>
                <a:xfrm>
                  <a:off x="1941970" y="2463350"/>
                  <a:ext cx="288000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onnecteur droit avec flèche 176"/>
                <p:cNvCxnSpPr/>
                <p:nvPr/>
              </p:nvCxnSpPr>
              <p:spPr>
                <a:xfrm>
                  <a:off x="1944430" y="2463350"/>
                  <a:ext cx="0" cy="28800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78" name="Image 177" descr="latex-image-1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6887" y="2531242"/>
                  <a:ext cx="114300" cy="101600"/>
                </a:xfrm>
                <a:prstGeom prst="rect">
                  <a:avLst/>
                </a:prstGeom>
              </p:spPr>
            </p:pic>
            <p:pic>
              <p:nvPicPr>
                <p:cNvPr id="179" name="Image 178" descr="latex-image-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11264" y="2728583"/>
                  <a:ext cx="101600" cy="101600"/>
                </a:xfrm>
                <a:prstGeom prst="rect">
                  <a:avLst/>
                </a:prstGeom>
              </p:spPr>
            </p:pic>
          </p:grpSp>
          <p:grpSp>
            <p:nvGrpSpPr>
              <p:cNvPr id="254" name="Grouper 253"/>
              <p:cNvGrpSpPr/>
              <p:nvPr/>
            </p:nvGrpSpPr>
            <p:grpSpPr>
              <a:xfrm>
                <a:off x="773288" y="1741720"/>
                <a:ext cx="3744000" cy="3744000"/>
                <a:chOff x="1403583" y="24845"/>
                <a:chExt cx="3744000" cy="3744000"/>
              </a:xfrm>
            </p:grpSpPr>
            <p:cxnSp>
              <p:nvCxnSpPr>
                <p:cNvPr id="255" name="Connecteur droit 254"/>
                <p:cNvCxnSpPr>
                  <a:endCxn id="259" idx="2"/>
                </p:cNvCxnSpPr>
                <p:nvPr/>
              </p:nvCxnSpPr>
              <p:spPr>
                <a:xfrm flipH="1">
                  <a:off x="2694743" y="1882002"/>
                  <a:ext cx="578030" cy="56643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Connecteur droit 255"/>
                <p:cNvCxnSpPr/>
                <p:nvPr/>
              </p:nvCxnSpPr>
              <p:spPr>
                <a:xfrm>
                  <a:off x="3272769" y="1882002"/>
                  <a:ext cx="573290" cy="569338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Connecteur droit 256"/>
                <p:cNvCxnSpPr>
                  <a:stCxn id="259" idx="2"/>
                </p:cNvCxnSpPr>
                <p:nvPr/>
              </p:nvCxnSpPr>
              <p:spPr>
                <a:xfrm flipH="1">
                  <a:off x="2532121" y="2448433"/>
                  <a:ext cx="162622" cy="170397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Connecteur droit 257"/>
                <p:cNvCxnSpPr/>
                <p:nvPr/>
              </p:nvCxnSpPr>
              <p:spPr>
                <a:xfrm>
                  <a:off x="3846059" y="2448433"/>
                  <a:ext cx="156092" cy="162359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9" name="Arc 258"/>
                <p:cNvSpPr>
                  <a:spLocks noChangeAspect="1"/>
                </p:cNvSpPr>
                <p:nvPr/>
              </p:nvSpPr>
              <p:spPr>
                <a:xfrm>
                  <a:off x="2437285" y="1011144"/>
                  <a:ext cx="1668932" cy="1668932"/>
                </a:xfrm>
                <a:prstGeom prst="arc">
                  <a:avLst>
                    <a:gd name="adj1" fmla="val 6783807"/>
                    <a:gd name="adj2" fmla="val 8024795"/>
                  </a:avLst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0" name="Arc 259"/>
                <p:cNvSpPr>
                  <a:spLocks noChangeAspect="1"/>
                </p:cNvSpPr>
                <p:nvPr/>
              </p:nvSpPr>
              <p:spPr>
                <a:xfrm>
                  <a:off x="1403583" y="24845"/>
                  <a:ext cx="3744000" cy="3744000"/>
                </a:xfrm>
                <a:prstGeom prst="arc">
                  <a:avLst>
                    <a:gd name="adj1" fmla="val 2686851"/>
                    <a:gd name="adj2" fmla="val 3314967"/>
                  </a:avLst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67" name="Grouper 266"/>
              <p:cNvGrpSpPr/>
              <p:nvPr/>
            </p:nvGrpSpPr>
            <p:grpSpPr>
              <a:xfrm>
                <a:off x="1041143" y="1578543"/>
                <a:ext cx="3744000" cy="3744000"/>
                <a:chOff x="1403583" y="24845"/>
                <a:chExt cx="3744000" cy="3744000"/>
              </a:xfrm>
            </p:grpSpPr>
            <p:cxnSp>
              <p:nvCxnSpPr>
                <p:cNvPr id="268" name="Connecteur droit 267"/>
                <p:cNvCxnSpPr>
                  <a:endCxn id="272" idx="2"/>
                </p:cNvCxnSpPr>
                <p:nvPr/>
              </p:nvCxnSpPr>
              <p:spPr>
                <a:xfrm flipH="1">
                  <a:off x="2694743" y="1882002"/>
                  <a:ext cx="578030" cy="56643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268"/>
                <p:cNvCxnSpPr/>
                <p:nvPr/>
              </p:nvCxnSpPr>
              <p:spPr>
                <a:xfrm>
                  <a:off x="3272769" y="1882002"/>
                  <a:ext cx="565803" cy="578268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Connecteur droit 269"/>
                <p:cNvCxnSpPr>
                  <a:stCxn id="272" idx="2"/>
                </p:cNvCxnSpPr>
                <p:nvPr/>
              </p:nvCxnSpPr>
              <p:spPr>
                <a:xfrm flipH="1">
                  <a:off x="2591291" y="2448433"/>
                  <a:ext cx="103452" cy="102921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Connecteur droit 270"/>
                <p:cNvCxnSpPr>
                  <a:stCxn id="138" idx="0"/>
                </p:cNvCxnSpPr>
                <p:nvPr/>
              </p:nvCxnSpPr>
              <p:spPr>
                <a:xfrm>
                  <a:off x="3843970" y="2450163"/>
                  <a:ext cx="87252" cy="93063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2" name="Arc 271"/>
                <p:cNvSpPr>
                  <a:spLocks noChangeAspect="1"/>
                </p:cNvSpPr>
                <p:nvPr/>
              </p:nvSpPr>
              <p:spPr>
                <a:xfrm>
                  <a:off x="2437285" y="1011144"/>
                  <a:ext cx="1668932" cy="1668932"/>
                </a:xfrm>
                <a:prstGeom prst="arc">
                  <a:avLst>
                    <a:gd name="adj1" fmla="val 7373233"/>
                    <a:gd name="adj2" fmla="val 8024795"/>
                  </a:avLst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3" name="Arc 272"/>
                <p:cNvSpPr>
                  <a:spLocks noChangeAspect="1"/>
                </p:cNvSpPr>
                <p:nvPr/>
              </p:nvSpPr>
              <p:spPr>
                <a:xfrm>
                  <a:off x="1403583" y="24845"/>
                  <a:ext cx="3744000" cy="3744000"/>
                </a:xfrm>
                <a:prstGeom prst="arc">
                  <a:avLst>
                    <a:gd name="adj1" fmla="val 2686851"/>
                    <a:gd name="adj2" fmla="val 3006094"/>
                  </a:avLst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80" name="Grouper 279"/>
              <p:cNvGrpSpPr/>
              <p:nvPr/>
            </p:nvGrpSpPr>
            <p:grpSpPr>
              <a:xfrm>
                <a:off x="1301301" y="1423063"/>
                <a:ext cx="3744000" cy="3744000"/>
                <a:chOff x="1403583" y="24845"/>
                <a:chExt cx="3744000" cy="3744000"/>
              </a:xfrm>
            </p:grpSpPr>
            <p:cxnSp>
              <p:nvCxnSpPr>
                <p:cNvPr id="281" name="Connecteur droit 280"/>
                <p:cNvCxnSpPr>
                  <a:endCxn id="285" idx="2"/>
                </p:cNvCxnSpPr>
                <p:nvPr/>
              </p:nvCxnSpPr>
              <p:spPr>
                <a:xfrm flipH="1">
                  <a:off x="2694743" y="1882002"/>
                  <a:ext cx="578030" cy="56643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droit 281"/>
                <p:cNvCxnSpPr>
                  <a:endCxn id="143" idx="0"/>
                </p:cNvCxnSpPr>
                <p:nvPr/>
              </p:nvCxnSpPr>
              <p:spPr>
                <a:xfrm>
                  <a:off x="3272770" y="1882002"/>
                  <a:ext cx="573842" cy="56884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Connecteur droit 282"/>
                <p:cNvCxnSpPr>
                  <a:stCxn id="285" idx="2"/>
                </p:cNvCxnSpPr>
                <p:nvPr/>
              </p:nvCxnSpPr>
              <p:spPr>
                <a:xfrm flipH="1">
                  <a:off x="2527983" y="2448433"/>
                  <a:ext cx="166760" cy="170397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Connecteur droit 283"/>
                <p:cNvCxnSpPr>
                  <a:stCxn id="143" idx="0"/>
                </p:cNvCxnSpPr>
                <p:nvPr/>
              </p:nvCxnSpPr>
              <p:spPr>
                <a:xfrm>
                  <a:off x="3846612" y="2450843"/>
                  <a:ext cx="154002" cy="158473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5" name="Arc 284"/>
                <p:cNvSpPr>
                  <a:spLocks noChangeAspect="1"/>
                </p:cNvSpPr>
                <p:nvPr/>
              </p:nvSpPr>
              <p:spPr>
                <a:xfrm>
                  <a:off x="2437285" y="1011144"/>
                  <a:ext cx="1668932" cy="1668932"/>
                </a:xfrm>
                <a:prstGeom prst="arc">
                  <a:avLst>
                    <a:gd name="adj1" fmla="val 6857836"/>
                    <a:gd name="adj2" fmla="val 8024795"/>
                  </a:avLst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6" name="Arc 285"/>
                <p:cNvSpPr>
                  <a:spLocks noChangeAspect="1"/>
                </p:cNvSpPr>
                <p:nvPr/>
              </p:nvSpPr>
              <p:spPr>
                <a:xfrm>
                  <a:off x="1403583" y="24845"/>
                  <a:ext cx="3744000" cy="3744000"/>
                </a:xfrm>
                <a:prstGeom prst="arc">
                  <a:avLst>
                    <a:gd name="adj1" fmla="val 2686851"/>
                    <a:gd name="adj2" fmla="val 3316927"/>
                  </a:avLst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92" name="Connecteur droit 91"/>
              <p:cNvCxnSpPr/>
              <p:nvPr/>
            </p:nvCxnSpPr>
            <p:spPr>
              <a:xfrm flipH="1">
                <a:off x="2382320" y="3280220"/>
                <a:ext cx="788171" cy="474137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lg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/>
              <p:cNvCxnSpPr/>
              <p:nvPr/>
            </p:nvCxnSpPr>
            <p:spPr>
              <a:xfrm flipV="1">
                <a:off x="1311675" y="4164149"/>
                <a:ext cx="0" cy="1554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100"/>
              <p:cNvCxnSpPr/>
              <p:nvPr/>
            </p:nvCxnSpPr>
            <p:spPr>
              <a:xfrm flipH="1">
                <a:off x="1311675" y="4169277"/>
                <a:ext cx="266569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/>
              <p:cNvCxnSpPr/>
              <p:nvPr/>
            </p:nvCxnSpPr>
            <p:spPr>
              <a:xfrm flipH="1">
                <a:off x="1575104" y="4006100"/>
                <a:ext cx="266569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/>
              <p:cNvCxnSpPr/>
              <p:nvPr/>
            </p:nvCxnSpPr>
            <p:spPr>
              <a:xfrm flipH="1">
                <a:off x="1842637" y="3850620"/>
                <a:ext cx="266569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/>
              <p:cNvCxnSpPr/>
              <p:nvPr/>
            </p:nvCxnSpPr>
            <p:spPr>
              <a:xfrm flipH="1">
                <a:off x="1447141" y="4096924"/>
                <a:ext cx="2665696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lg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/>
              <p:cNvCxnSpPr/>
              <p:nvPr/>
            </p:nvCxnSpPr>
            <p:spPr>
              <a:xfrm flipV="1">
                <a:off x="1579530" y="4007534"/>
                <a:ext cx="0" cy="8503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cteur droit 105"/>
              <p:cNvCxnSpPr/>
              <p:nvPr/>
            </p:nvCxnSpPr>
            <p:spPr>
              <a:xfrm flipV="1">
                <a:off x="1842637" y="3846580"/>
                <a:ext cx="0" cy="1554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106"/>
              <p:cNvCxnSpPr/>
              <p:nvPr/>
            </p:nvCxnSpPr>
            <p:spPr>
              <a:xfrm flipV="1">
                <a:off x="1447141" y="4099418"/>
                <a:ext cx="0" cy="6985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107"/>
              <p:cNvCxnSpPr/>
              <p:nvPr/>
            </p:nvCxnSpPr>
            <p:spPr>
              <a:xfrm flipH="1" flipV="1">
                <a:off x="4502655" y="3850620"/>
                <a:ext cx="945" cy="13054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cteur droit 108"/>
              <p:cNvCxnSpPr/>
              <p:nvPr/>
            </p:nvCxnSpPr>
            <p:spPr>
              <a:xfrm flipH="1" flipV="1">
                <a:off x="4242901" y="4003020"/>
                <a:ext cx="945" cy="13054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/>
              <p:cNvCxnSpPr/>
              <p:nvPr/>
            </p:nvCxnSpPr>
            <p:spPr>
              <a:xfrm flipH="1" flipV="1">
                <a:off x="4109635" y="4093302"/>
                <a:ext cx="945" cy="130549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lg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/>
              <p:cNvCxnSpPr/>
              <p:nvPr/>
            </p:nvCxnSpPr>
            <p:spPr>
              <a:xfrm flipH="1" flipV="1">
                <a:off x="3973697" y="4167494"/>
                <a:ext cx="945" cy="13054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/>
              <p:cNvCxnSpPr/>
              <p:nvPr/>
            </p:nvCxnSpPr>
            <p:spPr>
              <a:xfrm>
                <a:off x="3714484" y="5472989"/>
                <a:ext cx="26288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>
              <a:xfrm>
                <a:off x="4245242" y="5156115"/>
                <a:ext cx="26288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>
              <a:xfrm>
                <a:off x="4117876" y="5314340"/>
                <a:ext cx="12839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/>
              <p:cNvCxnSpPr/>
              <p:nvPr/>
            </p:nvCxnSpPr>
            <p:spPr>
              <a:xfrm>
                <a:off x="3973697" y="5398797"/>
                <a:ext cx="12839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lgDashDot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Arc 135"/>
              <p:cNvSpPr>
                <a:spLocks noChangeAspect="1"/>
              </p:cNvSpPr>
              <p:nvPr/>
            </p:nvSpPr>
            <p:spPr>
              <a:xfrm>
                <a:off x="1807200" y="2728800"/>
                <a:ext cx="1668932" cy="1668932"/>
              </a:xfrm>
              <a:prstGeom prst="arc">
                <a:avLst>
                  <a:gd name="adj1" fmla="val 2819596"/>
                  <a:gd name="adj2" fmla="val 3943585"/>
                </a:avLst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Arc 137"/>
              <p:cNvSpPr>
                <a:spLocks noChangeAspect="1"/>
              </p:cNvSpPr>
              <p:nvPr/>
            </p:nvSpPr>
            <p:spPr>
              <a:xfrm>
                <a:off x="2073600" y="2563200"/>
                <a:ext cx="1668932" cy="1668932"/>
              </a:xfrm>
              <a:prstGeom prst="arc">
                <a:avLst>
                  <a:gd name="adj1" fmla="val 2795359"/>
                  <a:gd name="adj2" fmla="val 3442335"/>
                </a:avLst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Arc 142"/>
              <p:cNvSpPr>
                <a:spLocks noChangeAspect="1"/>
              </p:cNvSpPr>
              <p:nvPr/>
            </p:nvSpPr>
            <p:spPr>
              <a:xfrm>
                <a:off x="2336400" y="2408400"/>
                <a:ext cx="1668932" cy="1668932"/>
              </a:xfrm>
              <a:prstGeom prst="arc">
                <a:avLst>
                  <a:gd name="adj1" fmla="val 2795359"/>
                  <a:gd name="adj2" fmla="val 3956155"/>
                </a:avLst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9" name="Connecteur droit avec flèche 148"/>
              <p:cNvCxnSpPr/>
              <p:nvPr/>
            </p:nvCxnSpPr>
            <p:spPr>
              <a:xfrm flipV="1">
                <a:off x="1046043" y="4222902"/>
                <a:ext cx="207554" cy="118278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7" name="Image 156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5808" y="4090342"/>
                <a:ext cx="139700" cy="101600"/>
              </a:xfrm>
              <a:prstGeom prst="rect">
                <a:avLst/>
              </a:prstGeom>
            </p:spPr>
          </p:pic>
          <p:cxnSp>
            <p:nvCxnSpPr>
              <p:cNvPr id="158" name="Connecteur droit avec flèche 157"/>
              <p:cNvCxnSpPr/>
              <p:nvPr/>
            </p:nvCxnSpPr>
            <p:spPr>
              <a:xfrm>
                <a:off x="2770397" y="3519400"/>
                <a:ext cx="288000" cy="0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necteur droit avec flèche 158"/>
              <p:cNvCxnSpPr/>
              <p:nvPr/>
            </p:nvCxnSpPr>
            <p:spPr>
              <a:xfrm>
                <a:off x="2778658" y="3519400"/>
                <a:ext cx="0" cy="286837"/>
              </a:xfrm>
              <a:prstGeom prst="straightConnector1">
                <a:avLst/>
              </a:prstGeom>
              <a:ln w="22225">
                <a:solidFill>
                  <a:srgbClr val="008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3" name="Image 162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6077" y="3252859"/>
                <a:ext cx="101600" cy="101600"/>
              </a:xfrm>
              <a:prstGeom prst="rect">
                <a:avLst/>
              </a:prstGeom>
            </p:spPr>
          </p:pic>
          <p:cxnSp>
            <p:nvCxnSpPr>
              <p:cNvPr id="164" name="Connecteur droit avec flèche 163"/>
              <p:cNvCxnSpPr/>
              <p:nvPr/>
            </p:nvCxnSpPr>
            <p:spPr>
              <a:xfrm flipV="1">
                <a:off x="2778658" y="3390933"/>
                <a:ext cx="189019" cy="128468"/>
              </a:xfrm>
              <a:prstGeom prst="straightConnector1">
                <a:avLst/>
              </a:prstGeom>
              <a:ln w="22225">
                <a:solidFill>
                  <a:srgbClr val="0000FF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5" name="Image 164" descr="latex-image-1.pd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1464" y="3468600"/>
                <a:ext cx="114300" cy="101600"/>
              </a:xfrm>
              <a:prstGeom prst="rect">
                <a:avLst/>
              </a:prstGeom>
            </p:spPr>
          </p:pic>
          <p:pic>
            <p:nvPicPr>
              <p:cNvPr id="169" name="Image 168" descr="latex-image-1.pdf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3162" y="3687820"/>
                <a:ext cx="101600" cy="139700"/>
              </a:xfrm>
              <a:prstGeom prst="rect">
                <a:avLst/>
              </a:prstGeom>
            </p:spPr>
          </p:pic>
          <p:cxnSp>
            <p:nvCxnSpPr>
              <p:cNvPr id="172" name="Connecteur droit 171"/>
              <p:cNvCxnSpPr>
                <a:endCxn id="260" idx="0"/>
              </p:cNvCxnSpPr>
              <p:nvPr/>
            </p:nvCxnSpPr>
            <p:spPr>
              <a:xfrm>
                <a:off x="3714484" y="4678170"/>
                <a:ext cx="259561" cy="254181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onnecteur droit 174"/>
              <p:cNvCxnSpPr/>
              <p:nvPr/>
            </p:nvCxnSpPr>
            <p:spPr>
              <a:xfrm>
                <a:off x="4110580" y="4639733"/>
                <a:ext cx="133266" cy="12469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>
                <a:endCxn id="286" idx="0"/>
              </p:cNvCxnSpPr>
              <p:nvPr/>
            </p:nvCxnSpPr>
            <p:spPr>
              <a:xfrm>
                <a:off x="4240800" y="4352386"/>
                <a:ext cx="261258" cy="26130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ZoneTexte 190"/>
              <p:cNvSpPr txBox="1"/>
              <p:nvPr/>
            </p:nvSpPr>
            <p:spPr>
              <a:xfrm>
                <a:off x="1748845" y="2358687"/>
                <a:ext cx="205962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b="1" dirty="0" smtClean="0"/>
                  <a:t>Post-scan </a:t>
                </a:r>
                <a:r>
                  <a:rPr lang="en-GB" sz="1400" b="1" dirty="0"/>
                  <a:t>image 3D </a:t>
                </a:r>
              </a:p>
              <a:p>
                <a:pPr algn="ctr"/>
                <a:r>
                  <a:rPr lang="en-GB" sz="1400" b="1" dirty="0" smtClean="0"/>
                  <a:t>Linear probe motor</a:t>
                </a:r>
              </a:p>
              <a:p>
                <a:pPr algn="ctr"/>
                <a:r>
                  <a:rPr lang="en-GB" sz="1400" b="1" dirty="0" smtClean="0"/>
                  <a:t>Convex probe transducer</a:t>
                </a:r>
              </a:p>
            </p:txBody>
          </p:sp>
        </p:grpSp>
        <p:grpSp>
          <p:nvGrpSpPr>
            <p:cNvPr id="234" name="Grouper 233"/>
            <p:cNvGrpSpPr/>
            <p:nvPr/>
          </p:nvGrpSpPr>
          <p:grpSpPr>
            <a:xfrm>
              <a:off x="-36181" y="3740884"/>
              <a:ext cx="4471497" cy="2684692"/>
              <a:chOff x="-36181" y="3740884"/>
              <a:chExt cx="4471497" cy="2684692"/>
            </a:xfrm>
          </p:grpSpPr>
          <p:cxnSp>
            <p:nvCxnSpPr>
              <p:cNvPr id="224" name="Connecteur droit 223"/>
              <p:cNvCxnSpPr/>
              <p:nvPr/>
            </p:nvCxnSpPr>
            <p:spPr>
              <a:xfrm flipV="1">
                <a:off x="519672" y="4237021"/>
                <a:ext cx="0" cy="1290445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ZoneTexte 224"/>
              <p:cNvSpPr txBox="1"/>
              <p:nvPr/>
            </p:nvSpPr>
            <p:spPr>
              <a:xfrm>
                <a:off x="-36181" y="4721477"/>
                <a:ext cx="5950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d</a:t>
                </a:r>
                <a:r>
                  <a:rPr lang="en-GB" sz="1400" dirty="0" smtClean="0"/>
                  <a:t>im Y</a:t>
                </a:r>
                <a:endParaRPr lang="en-GB" sz="1400" dirty="0"/>
              </a:p>
            </p:txBody>
          </p:sp>
          <p:cxnSp>
            <p:nvCxnSpPr>
              <p:cNvPr id="226" name="Connecteur droit 225"/>
              <p:cNvCxnSpPr/>
              <p:nvPr/>
            </p:nvCxnSpPr>
            <p:spPr>
              <a:xfrm flipH="1">
                <a:off x="516926" y="3740884"/>
                <a:ext cx="826069" cy="499767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ZoneTexte 226"/>
              <p:cNvSpPr txBox="1"/>
              <p:nvPr/>
            </p:nvSpPr>
            <p:spPr>
              <a:xfrm>
                <a:off x="376383" y="3742916"/>
                <a:ext cx="5950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d</a:t>
                </a:r>
                <a:r>
                  <a:rPr lang="en-GB" sz="1400" dirty="0" smtClean="0"/>
                  <a:t>im Z</a:t>
                </a:r>
                <a:endParaRPr lang="en-GB" sz="1400" dirty="0"/>
              </a:p>
            </p:txBody>
          </p:sp>
          <p:cxnSp>
            <p:nvCxnSpPr>
              <p:cNvPr id="228" name="Connecteur droit 227"/>
              <p:cNvCxnSpPr/>
              <p:nvPr/>
            </p:nvCxnSpPr>
            <p:spPr>
              <a:xfrm flipH="1">
                <a:off x="903091" y="5860222"/>
                <a:ext cx="2660506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ZoneTexte 228"/>
              <p:cNvSpPr txBox="1"/>
              <p:nvPr/>
            </p:nvSpPr>
            <p:spPr>
              <a:xfrm>
                <a:off x="1930720" y="5571041"/>
                <a:ext cx="5973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d</a:t>
                </a:r>
                <a:r>
                  <a:rPr lang="en-GB" sz="1400" dirty="0" smtClean="0"/>
                  <a:t>im X</a:t>
                </a:r>
              </a:p>
            </p:txBody>
          </p:sp>
          <p:sp>
            <p:nvSpPr>
              <p:cNvPr id="230" name="ZoneTexte 229"/>
              <p:cNvSpPr txBox="1"/>
              <p:nvPr/>
            </p:nvSpPr>
            <p:spPr>
              <a:xfrm>
                <a:off x="3338329" y="6117799"/>
                <a:ext cx="1096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v</a:t>
                </a:r>
                <a:r>
                  <a:rPr lang="en-GB" sz="1400" dirty="0" smtClean="0"/>
                  <a:t>irtual plane</a:t>
                </a:r>
                <a:endParaRPr lang="en-GB" sz="1400" dirty="0"/>
              </a:p>
            </p:txBody>
          </p:sp>
          <p:cxnSp>
            <p:nvCxnSpPr>
              <p:cNvPr id="231" name="Connecteur droit avec flèche 230"/>
              <p:cNvCxnSpPr>
                <a:stCxn id="230" idx="0"/>
              </p:cNvCxnSpPr>
              <p:nvPr/>
            </p:nvCxnSpPr>
            <p:spPr>
              <a:xfrm flipV="1">
                <a:off x="3886823" y="5302109"/>
                <a:ext cx="75127" cy="81569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/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ZoneTexte 232"/>
              <p:cNvSpPr txBox="1"/>
              <p:nvPr/>
            </p:nvSpPr>
            <p:spPr>
              <a:xfrm>
                <a:off x="1539999" y="5250436"/>
                <a:ext cx="14836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/>
                  <a:t>First frame</a:t>
                </a:r>
                <a:endParaRPr lang="en-GB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630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er 190"/>
          <p:cNvGrpSpPr/>
          <p:nvPr/>
        </p:nvGrpSpPr>
        <p:grpSpPr>
          <a:xfrm>
            <a:off x="776703" y="1368000"/>
            <a:ext cx="3938071" cy="4096704"/>
            <a:chOff x="2885681" y="1388732"/>
            <a:chExt cx="3938071" cy="4096704"/>
          </a:xfrm>
        </p:grpSpPr>
        <p:sp>
          <p:nvSpPr>
            <p:cNvPr id="24" name="Arc 23"/>
            <p:cNvSpPr>
              <a:spLocks noChangeAspect="1"/>
            </p:cNvSpPr>
            <p:nvPr/>
          </p:nvSpPr>
          <p:spPr>
            <a:xfrm>
              <a:off x="3547752" y="1558946"/>
              <a:ext cx="3276000" cy="3276000"/>
            </a:xfrm>
            <a:prstGeom prst="arc">
              <a:avLst>
                <a:gd name="adj1" fmla="val 6575867"/>
                <a:gd name="adj2" fmla="val 8861894"/>
              </a:avLst>
            </a:prstGeom>
            <a:ln w="158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Arc 24"/>
            <p:cNvSpPr>
              <a:spLocks noChangeAspect="1"/>
            </p:cNvSpPr>
            <p:nvPr/>
          </p:nvSpPr>
          <p:spPr>
            <a:xfrm>
              <a:off x="2904664" y="1470305"/>
              <a:ext cx="3361747" cy="3361747"/>
            </a:xfrm>
            <a:prstGeom prst="arc">
              <a:avLst>
                <a:gd name="adj1" fmla="val 2254712"/>
                <a:gd name="adj2" fmla="val 5355994"/>
              </a:avLst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Arc 31"/>
            <p:cNvSpPr>
              <a:spLocks noChangeAspect="1"/>
            </p:cNvSpPr>
            <p:nvPr/>
          </p:nvSpPr>
          <p:spPr>
            <a:xfrm>
              <a:off x="4461011" y="2610476"/>
              <a:ext cx="772686" cy="772686"/>
            </a:xfrm>
            <a:prstGeom prst="arc">
              <a:avLst>
                <a:gd name="adj1" fmla="val 5971559"/>
                <a:gd name="adj2" fmla="val 9090276"/>
              </a:avLst>
            </a:prstGeom>
            <a:ln w="158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Arc 32"/>
            <p:cNvSpPr>
              <a:spLocks noChangeAspect="1"/>
            </p:cNvSpPr>
            <p:nvPr/>
          </p:nvSpPr>
          <p:spPr>
            <a:xfrm>
              <a:off x="4285170" y="2330173"/>
              <a:ext cx="1049340" cy="1049340"/>
            </a:xfrm>
            <a:prstGeom prst="arc">
              <a:avLst>
                <a:gd name="adj1" fmla="val 2730279"/>
                <a:gd name="adj2" fmla="val 5564554"/>
              </a:avLst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c 33"/>
            <p:cNvSpPr>
              <a:spLocks noChangeAspect="1"/>
            </p:cNvSpPr>
            <p:nvPr/>
          </p:nvSpPr>
          <p:spPr>
            <a:xfrm>
              <a:off x="4007074" y="2127396"/>
              <a:ext cx="1049340" cy="1049340"/>
            </a:xfrm>
            <a:prstGeom prst="arc">
              <a:avLst>
                <a:gd name="adj1" fmla="val 2843071"/>
                <a:gd name="adj2" fmla="val 5564554"/>
              </a:avLst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c 34"/>
            <p:cNvSpPr>
              <a:spLocks noChangeAspect="1"/>
            </p:cNvSpPr>
            <p:nvPr/>
          </p:nvSpPr>
          <p:spPr>
            <a:xfrm>
              <a:off x="4747503" y="2030991"/>
              <a:ext cx="1226386" cy="1226386"/>
            </a:xfrm>
            <a:prstGeom prst="arc">
              <a:avLst>
                <a:gd name="adj1" fmla="val 6500180"/>
                <a:gd name="adj2" fmla="val 8409005"/>
              </a:avLst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Connecteur droit 55"/>
            <p:cNvCxnSpPr/>
            <p:nvPr/>
          </p:nvCxnSpPr>
          <p:spPr>
            <a:xfrm flipH="1" flipV="1">
              <a:off x="4233228" y="2954181"/>
              <a:ext cx="855847" cy="644213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 flipV="1">
              <a:off x="3755245" y="4190733"/>
              <a:ext cx="855847" cy="644213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3755246" y="2954181"/>
              <a:ext cx="477982" cy="1236552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4611092" y="3595501"/>
              <a:ext cx="477982" cy="1236552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>
              <a:stCxn id="34" idx="2"/>
            </p:cNvCxnSpPr>
            <p:nvPr/>
          </p:nvCxnSpPr>
          <p:spPr>
            <a:xfrm flipH="1">
              <a:off x="3809904" y="3176135"/>
              <a:ext cx="696735" cy="891614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>
              <a:stCxn id="33" idx="2"/>
            </p:cNvCxnSpPr>
            <p:nvPr/>
          </p:nvCxnSpPr>
          <p:spPr>
            <a:xfrm flipH="1">
              <a:off x="4659041" y="3378912"/>
              <a:ext cx="125694" cy="1352958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4506639" y="2723713"/>
              <a:ext cx="353390" cy="452422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flipH="1">
              <a:off x="4784735" y="2723713"/>
              <a:ext cx="75296" cy="655199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4860031" y="2723713"/>
              <a:ext cx="324448" cy="49677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orme libre 78"/>
            <p:cNvSpPr/>
            <p:nvPr/>
          </p:nvSpPr>
          <p:spPr>
            <a:xfrm>
              <a:off x="4285170" y="3670761"/>
              <a:ext cx="273411" cy="396988"/>
            </a:xfrm>
            <a:custGeom>
              <a:avLst/>
              <a:gdLst>
                <a:gd name="connsiteX0" fmla="*/ 170606 w 436887"/>
                <a:gd name="connsiteY0" fmla="*/ 0 h 279141"/>
                <a:gd name="connsiteX1" fmla="*/ 170606 w 436887"/>
                <a:gd name="connsiteY1" fmla="*/ 0 h 279141"/>
                <a:gd name="connsiteX2" fmla="*/ 47391 w 436887"/>
                <a:gd name="connsiteY2" fmla="*/ 18955 h 279141"/>
                <a:gd name="connsiteX3" fmla="*/ 28434 w 436887"/>
                <a:gd name="connsiteY3" fmla="*/ 37909 h 279141"/>
                <a:gd name="connsiteX4" fmla="*/ 18956 w 436887"/>
                <a:gd name="connsiteY4" fmla="*/ 66341 h 279141"/>
                <a:gd name="connsiteX5" fmla="*/ 0 w 436887"/>
                <a:gd name="connsiteY5" fmla="*/ 94773 h 279141"/>
                <a:gd name="connsiteX6" fmla="*/ 37912 w 436887"/>
                <a:gd name="connsiteY6" fmla="*/ 199023 h 279141"/>
                <a:gd name="connsiteX7" fmla="*/ 66347 w 436887"/>
                <a:gd name="connsiteY7" fmla="*/ 208500 h 279141"/>
                <a:gd name="connsiteX8" fmla="*/ 151650 w 436887"/>
                <a:gd name="connsiteY8" fmla="*/ 255887 h 279141"/>
                <a:gd name="connsiteX9" fmla="*/ 180084 w 436887"/>
                <a:gd name="connsiteY9" fmla="*/ 274841 h 279141"/>
                <a:gd name="connsiteX10" fmla="*/ 407558 w 436887"/>
                <a:gd name="connsiteY10" fmla="*/ 255887 h 279141"/>
                <a:gd name="connsiteX11" fmla="*/ 426515 w 436887"/>
                <a:gd name="connsiteY11" fmla="*/ 236932 h 279141"/>
                <a:gd name="connsiteX12" fmla="*/ 426515 w 436887"/>
                <a:gd name="connsiteY12" fmla="*/ 123205 h 279141"/>
                <a:gd name="connsiteX13" fmla="*/ 398080 w 436887"/>
                <a:gd name="connsiteY13" fmla="*/ 75818 h 279141"/>
                <a:gd name="connsiteX14" fmla="*/ 312777 w 436887"/>
                <a:gd name="connsiteY14" fmla="*/ 37909 h 279141"/>
                <a:gd name="connsiteX15" fmla="*/ 284343 w 436887"/>
                <a:gd name="connsiteY15" fmla="*/ 28432 h 279141"/>
                <a:gd name="connsiteX16" fmla="*/ 255909 w 436887"/>
                <a:gd name="connsiteY16" fmla="*/ 18955 h 279141"/>
                <a:gd name="connsiteX17" fmla="*/ 170606 w 436887"/>
                <a:gd name="connsiteY17" fmla="*/ 0 h 2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87" h="279141">
                  <a:moveTo>
                    <a:pt x="170606" y="0"/>
                  </a:moveTo>
                  <a:lnTo>
                    <a:pt x="170606" y="0"/>
                  </a:lnTo>
                  <a:cubicBezTo>
                    <a:pt x="165123" y="548"/>
                    <a:pt x="74721" y="2559"/>
                    <a:pt x="47391" y="18955"/>
                  </a:cubicBezTo>
                  <a:cubicBezTo>
                    <a:pt x="39729" y="23552"/>
                    <a:pt x="34753" y="31591"/>
                    <a:pt x="28434" y="37909"/>
                  </a:cubicBezTo>
                  <a:cubicBezTo>
                    <a:pt x="25275" y="47386"/>
                    <a:pt x="23424" y="57406"/>
                    <a:pt x="18956" y="66341"/>
                  </a:cubicBezTo>
                  <a:cubicBezTo>
                    <a:pt x="13862" y="76529"/>
                    <a:pt x="0" y="83382"/>
                    <a:pt x="0" y="94773"/>
                  </a:cubicBezTo>
                  <a:cubicBezTo>
                    <a:pt x="0" y="110788"/>
                    <a:pt x="14002" y="179897"/>
                    <a:pt x="37912" y="199023"/>
                  </a:cubicBezTo>
                  <a:cubicBezTo>
                    <a:pt x="45714" y="205264"/>
                    <a:pt x="56869" y="205341"/>
                    <a:pt x="66347" y="208500"/>
                  </a:cubicBezTo>
                  <a:cubicBezTo>
                    <a:pt x="131528" y="251952"/>
                    <a:pt x="101602" y="239207"/>
                    <a:pt x="151650" y="255887"/>
                  </a:cubicBezTo>
                  <a:cubicBezTo>
                    <a:pt x="161128" y="262205"/>
                    <a:pt x="168703" y="274367"/>
                    <a:pt x="180084" y="274841"/>
                  </a:cubicBezTo>
                  <a:cubicBezTo>
                    <a:pt x="339337" y="281476"/>
                    <a:pt x="323595" y="283872"/>
                    <a:pt x="407558" y="255887"/>
                  </a:cubicBezTo>
                  <a:cubicBezTo>
                    <a:pt x="413877" y="249569"/>
                    <a:pt x="421917" y="244594"/>
                    <a:pt x="426515" y="236932"/>
                  </a:cubicBezTo>
                  <a:cubicBezTo>
                    <a:pt x="446816" y="203101"/>
                    <a:pt x="432011" y="156178"/>
                    <a:pt x="426515" y="123205"/>
                  </a:cubicBezTo>
                  <a:cubicBezTo>
                    <a:pt x="422428" y="98686"/>
                    <a:pt x="416751" y="90754"/>
                    <a:pt x="398080" y="75818"/>
                  </a:cubicBezTo>
                  <a:cubicBezTo>
                    <a:pt x="365895" y="50073"/>
                    <a:pt x="357867" y="52938"/>
                    <a:pt x="312777" y="37909"/>
                  </a:cubicBezTo>
                  <a:lnTo>
                    <a:pt x="284343" y="28432"/>
                  </a:lnTo>
                  <a:cubicBezTo>
                    <a:pt x="274865" y="25273"/>
                    <a:pt x="265799" y="20368"/>
                    <a:pt x="255909" y="18955"/>
                  </a:cubicBezTo>
                  <a:cubicBezTo>
                    <a:pt x="186434" y="9030"/>
                    <a:pt x="184823" y="3159"/>
                    <a:pt x="170606" y="0"/>
                  </a:cubicBezTo>
                  <a:close/>
                </a:path>
              </a:pathLst>
            </a:cu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0" name="Connecteur droit 79"/>
            <p:cNvCxnSpPr/>
            <p:nvPr/>
          </p:nvCxnSpPr>
          <p:spPr>
            <a:xfrm flipH="1">
              <a:off x="5089074" y="3591816"/>
              <a:ext cx="144625" cy="1166021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>
              <a:off x="5427849" y="3547778"/>
              <a:ext cx="127275" cy="989131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5603562" y="3528852"/>
              <a:ext cx="309152" cy="661881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flipH="1" flipV="1">
              <a:off x="4377850" y="2954181"/>
              <a:ext cx="855848" cy="637635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 flipH="1" flipV="1">
              <a:off x="4558581" y="2954181"/>
              <a:ext cx="869268" cy="593597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H="1" flipV="1">
              <a:off x="4741454" y="2930073"/>
              <a:ext cx="862108" cy="598779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H="1">
              <a:off x="4377850" y="2952191"/>
              <a:ext cx="4" cy="103668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>
              <a:off x="4558581" y="2954181"/>
              <a:ext cx="13420" cy="144619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>
              <a:off x="4741454" y="2930073"/>
              <a:ext cx="100144" cy="212910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flipH="1" flipV="1">
              <a:off x="4741454" y="4507173"/>
              <a:ext cx="347621" cy="250664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 flipH="1" flipV="1">
              <a:off x="5145615" y="4261464"/>
              <a:ext cx="409509" cy="275445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flipH="1" flipV="1">
              <a:off x="5466167" y="3878598"/>
              <a:ext cx="446547" cy="312135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avec flèche 121"/>
            <p:cNvCxnSpPr/>
            <p:nvPr/>
          </p:nvCxnSpPr>
          <p:spPr>
            <a:xfrm>
              <a:off x="4855386" y="2727123"/>
              <a:ext cx="288000" cy="20295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 flipH="1">
              <a:off x="4863647" y="2727123"/>
              <a:ext cx="1" cy="286837"/>
            </a:xfrm>
            <a:prstGeom prst="straightConnector1">
              <a:avLst/>
            </a:prstGeom>
            <a:ln w="22225">
              <a:solidFill>
                <a:srgbClr val="008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4" name="Image 123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2334" y="2486988"/>
              <a:ext cx="101600" cy="101600"/>
            </a:xfrm>
            <a:prstGeom prst="rect">
              <a:avLst/>
            </a:prstGeom>
          </p:spPr>
        </p:pic>
        <p:cxnSp>
          <p:nvCxnSpPr>
            <p:cNvPr id="125" name="Connecteur droit avec flèche 124"/>
            <p:cNvCxnSpPr/>
            <p:nvPr/>
          </p:nvCxnSpPr>
          <p:spPr>
            <a:xfrm flipV="1">
              <a:off x="4855386" y="2619016"/>
              <a:ext cx="288000" cy="106076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Image 125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479" y="2852581"/>
              <a:ext cx="114300" cy="101600"/>
            </a:xfrm>
            <a:prstGeom prst="rect">
              <a:avLst/>
            </a:prstGeom>
          </p:spPr>
        </p:pic>
        <p:pic>
          <p:nvPicPr>
            <p:cNvPr id="127" name="Image 126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1092" y="2814481"/>
              <a:ext cx="101600" cy="139700"/>
            </a:xfrm>
            <a:prstGeom prst="rect">
              <a:avLst/>
            </a:prstGeom>
          </p:spPr>
        </p:pic>
        <p:cxnSp>
          <p:nvCxnSpPr>
            <p:cNvPr id="141" name="Connecteur droit 140"/>
            <p:cNvCxnSpPr/>
            <p:nvPr/>
          </p:nvCxnSpPr>
          <p:spPr>
            <a:xfrm flipH="1" flipV="1">
              <a:off x="3663798" y="4656352"/>
              <a:ext cx="1023224" cy="762761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V="1">
              <a:off x="4695332" y="3670762"/>
              <a:ext cx="0" cy="131658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flipV="1">
              <a:off x="3667308" y="2873134"/>
              <a:ext cx="8424" cy="131760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H="1" flipV="1">
              <a:off x="3663797" y="4190734"/>
              <a:ext cx="1031536" cy="79661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V="1">
              <a:off x="4695332" y="4316415"/>
              <a:ext cx="1287868" cy="6709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V="1">
              <a:off x="5983200" y="2999831"/>
              <a:ext cx="0" cy="131658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 flipV="1">
              <a:off x="4695333" y="3013960"/>
              <a:ext cx="1287868" cy="6709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159"/>
            <p:cNvCxnSpPr/>
            <p:nvPr/>
          </p:nvCxnSpPr>
          <p:spPr>
            <a:xfrm flipV="1">
              <a:off x="3675732" y="2330173"/>
              <a:ext cx="1248064" cy="549027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 flipH="1" flipV="1">
              <a:off x="3675732" y="2879199"/>
              <a:ext cx="1019600" cy="80569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 flipH="1" flipV="1">
              <a:off x="4923796" y="2330173"/>
              <a:ext cx="1059404" cy="683787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 flipV="1">
              <a:off x="4694937" y="4944300"/>
              <a:ext cx="0" cy="54113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>
            <a:xfrm flipV="1">
              <a:off x="5983201" y="4305654"/>
              <a:ext cx="0" cy="538644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>
            <a:xfrm flipV="1">
              <a:off x="4695333" y="4737420"/>
              <a:ext cx="1287868" cy="670931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ZoneTexte 173"/>
            <p:cNvSpPr txBox="1"/>
            <p:nvPr/>
          </p:nvSpPr>
          <p:spPr>
            <a:xfrm rot="2149157">
              <a:off x="3946590" y="4771123"/>
              <a:ext cx="5973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d</a:t>
              </a:r>
              <a:r>
                <a:rPr lang="en-GB" sz="1400" dirty="0" smtClean="0"/>
                <a:t>im X</a:t>
              </a:r>
              <a:endParaRPr lang="en-GB" sz="1400" dirty="0"/>
            </a:p>
          </p:txBody>
        </p:sp>
        <p:sp>
          <p:nvSpPr>
            <p:cNvPr id="177" name="ZoneTexte 176"/>
            <p:cNvSpPr txBox="1"/>
            <p:nvPr/>
          </p:nvSpPr>
          <p:spPr>
            <a:xfrm rot="19879785">
              <a:off x="5035799" y="4789078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d</a:t>
              </a:r>
              <a:r>
                <a:rPr lang="en-GB" sz="1400" dirty="0" smtClean="0"/>
                <a:t>im Z</a:t>
              </a:r>
              <a:endParaRPr lang="en-GB" sz="1400" dirty="0"/>
            </a:p>
          </p:txBody>
        </p:sp>
        <p:cxnSp>
          <p:nvCxnSpPr>
            <p:cNvPr id="178" name="Connecteur droit 177"/>
            <p:cNvCxnSpPr/>
            <p:nvPr/>
          </p:nvCxnSpPr>
          <p:spPr>
            <a:xfrm flipV="1">
              <a:off x="3663797" y="4190734"/>
              <a:ext cx="0" cy="54113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 flipV="1">
              <a:off x="3336343" y="4196410"/>
              <a:ext cx="327454" cy="39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 flipV="1">
              <a:off x="3426880" y="2879200"/>
              <a:ext cx="8424" cy="1317600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ZoneTexte 181"/>
            <p:cNvSpPr txBox="1"/>
            <p:nvPr/>
          </p:nvSpPr>
          <p:spPr>
            <a:xfrm>
              <a:off x="2885681" y="3434972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d</a:t>
              </a:r>
              <a:r>
                <a:rPr lang="en-GB" sz="1400" dirty="0" smtClean="0"/>
                <a:t>im Y</a:t>
              </a:r>
              <a:endParaRPr lang="en-GB" sz="1400" dirty="0"/>
            </a:p>
          </p:txBody>
        </p:sp>
        <p:cxnSp>
          <p:nvCxnSpPr>
            <p:cNvPr id="184" name="Connecteur droit 183"/>
            <p:cNvCxnSpPr/>
            <p:nvPr/>
          </p:nvCxnSpPr>
          <p:spPr>
            <a:xfrm flipV="1">
              <a:off x="3336343" y="2879200"/>
              <a:ext cx="327454" cy="39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ZoneTexte 186"/>
            <p:cNvSpPr txBox="1"/>
            <p:nvPr/>
          </p:nvSpPr>
          <p:spPr>
            <a:xfrm>
              <a:off x="3809904" y="1388732"/>
              <a:ext cx="205962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smtClean="0"/>
                <a:t>Post-scan </a:t>
              </a:r>
              <a:r>
                <a:rPr lang="en-GB" sz="1400" b="1" dirty="0"/>
                <a:t>image 3D </a:t>
              </a:r>
            </a:p>
            <a:p>
              <a:pPr algn="ctr"/>
              <a:r>
                <a:rPr lang="en-GB" sz="1400" b="1" dirty="0" smtClean="0"/>
                <a:t>Convex probe motor</a:t>
              </a:r>
            </a:p>
            <a:p>
              <a:pPr algn="ctr"/>
              <a:r>
                <a:rPr lang="en-GB" sz="1400" b="1" dirty="0" smtClean="0"/>
                <a:t>Convex probe transducer</a:t>
              </a:r>
            </a:p>
          </p:txBody>
        </p:sp>
        <p:sp>
          <p:nvSpPr>
            <p:cNvPr id="188" name="ZoneTexte 187"/>
            <p:cNvSpPr txBox="1"/>
            <p:nvPr/>
          </p:nvSpPr>
          <p:spPr>
            <a:xfrm rot="2206113">
              <a:off x="3543344" y="4170243"/>
              <a:ext cx="1483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First frame</a:t>
              </a:r>
              <a:endParaRPr lang="en-GB" sz="1400" dirty="0"/>
            </a:p>
          </p:txBody>
        </p:sp>
      </p:grpSp>
      <p:grpSp>
        <p:nvGrpSpPr>
          <p:cNvPr id="192" name="Grouper 191"/>
          <p:cNvGrpSpPr/>
          <p:nvPr/>
        </p:nvGrpSpPr>
        <p:grpSpPr>
          <a:xfrm>
            <a:off x="4823151" y="1368000"/>
            <a:ext cx="3380730" cy="4096704"/>
            <a:chOff x="2885681" y="1388732"/>
            <a:chExt cx="3380730" cy="4096704"/>
          </a:xfrm>
        </p:grpSpPr>
        <p:sp>
          <p:nvSpPr>
            <p:cNvPr id="194" name="Arc 193"/>
            <p:cNvSpPr>
              <a:spLocks noChangeAspect="1"/>
            </p:cNvSpPr>
            <p:nvPr/>
          </p:nvSpPr>
          <p:spPr>
            <a:xfrm>
              <a:off x="2904664" y="1470305"/>
              <a:ext cx="3361747" cy="3361747"/>
            </a:xfrm>
            <a:prstGeom prst="arc">
              <a:avLst>
                <a:gd name="adj1" fmla="val 2254712"/>
                <a:gd name="adj2" fmla="val 5355994"/>
              </a:avLst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Arc 196"/>
            <p:cNvSpPr>
              <a:spLocks noChangeAspect="1"/>
            </p:cNvSpPr>
            <p:nvPr/>
          </p:nvSpPr>
          <p:spPr>
            <a:xfrm>
              <a:off x="4172479" y="1999109"/>
              <a:ext cx="1284067" cy="1284067"/>
            </a:xfrm>
            <a:prstGeom prst="arc">
              <a:avLst>
                <a:gd name="adj1" fmla="val 3550800"/>
                <a:gd name="adj2" fmla="val 6306879"/>
              </a:avLst>
            </a:prstGeom>
            <a:ln w="3175">
              <a:solidFill>
                <a:schemeClr val="tx1"/>
              </a:solidFill>
              <a:prstDash val="lg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9" name="Connecteur droit 198"/>
            <p:cNvCxnSpPr/>
            <p:nvPr/>
          </p:nvCxnSpPr>
          <p:spPr>
            <a:xfrm flipH="1" flipV="1">
              <a:off x="4233228" y="2954181"/>
              <a:ext cx="855847" cy="644213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 flipH="1" flipV="1">
              <a:off x="3755245" y="4190733"/>
              <a:ext cx="855847" cy="644213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flipH="1">
              <a:off x="3755246" y="2954181"/>
              <a:ext cx="477982" cy="1236552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H="1">
              <a:off x="4611092" y="3595501"/>
              <a:ext cx="477982" cy="1236552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H="1">
              <a:off x="4636910" y="2723713"/>
              <a:ext cx="223121" cy="533664"/>
            </a:xfrm>
            <a:prstGeom prst="line">
              <a:avLst/>
            </a:prstGeom>
            <a:ln w="3175">
              <a:solidFill>
                <a:schemeClr val="tx1"/>
              </a:solidFill>
              <a:prstDash val="lg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>
              <a:endCxn id="197" idx="0"/>
            </p:cNvCxnSpPr>
            <p:nvPr/>
          </p:nvCxnSpPr>
          <p:spPr>
            <a:xfrm>
              <a:off x="4860031" y="2723713"/>
              <a:ext cx="283423" cy="468796"/>
            </a:xfrm>
            <a:prstGeom prst="line">
              <a:avLst/>
            </a:prstGeom>
            <a:ln w="3175">
              <a:solidFill>
                <a:schemeClr val="tx1"/>
              </a:solidFill>
              <a:prstDash val="lg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Forme libre 207"/>
            <p:cNvSpPr/>
            <p:nvPr/>
          </p:nvSpPr>
          <p:spPr>
            <a:xfrm>
              <a:off x="4285170" y="3670761"/>
              <a:ext cx="273411" cy="396988"/>
            </a:xfrm>
            <a:custGeom>
              <a:avLst/>
              <a:gdLst>
                <a:gd name="connsiteX0" fmla="*/ 170606 w 436887"/>
                <a:gd name="connsiteY0" fmla="*/ 0 h 279141"/>
                <a:gd name="connsiteX1" fmla="*/ 170606 w 436887"/>
                <a:gd name="connsiteY1" fmla="*/ 0 h 279141"/>
                <a:gd name="connsiteX2" fmla="*/ 47391 w 436887"/>
                <a:gd name="connsiteY2" fmla="*/ 18955 h 279141"/>
                <a:gd name="connsiteX3" fmla="*/ 28434 w 436887"/>
                <a:gd name="connsiteY3" fmla="*/ 37909 h 279141"/>
                <a:gd name="connsiteX4" fmla="*/ 18956 w 436887"/>
                <a:gd name="connsiteY4" fmla="*/ 66341 h 279141"/>
                <a:gd name="connsiteX5" fmla="*/ 0 w 436887"/>
                <a:gd name="connsiteY5" fmla="*/ 94773 h 279141"/>
                <a:gd name="connsiteX6" fmla="*/ 37912 w 436887"/>
                <a:gd name="connsiteY6" fmla="*/ 199023 h 279141"/>
                <a:gd name="connsiteX7" fmla="*/ 66347 w 436887"/>
                <a:gd name="connsiteY7" fmla="*/ 208500 h 279141"/>
                <a:gd name="connsiteX8" fmla="*/ 151650 w 436887"/>
                <a:gd name="connsiteY8" fmla="*/ 255887 h 279141"/>
                <a:gd name="connsiteX9" fmla="*/ 180084 w 436887"/>
                <a:gd name="connsiteY9" fmla="*/ 274841 h 279141"/>
                <a:gd name="connsiteX10" fmla="*/ 407558 w 436887"/>
                <a:gd name="connsiteY10" fmla="*/ 255887 h 279141"/>
                <a:gd name="connsiteX11" fmla="*/ 426515 w 436887"/>
                <a:gd name="connsiteY11" fmla="*/ 236932 h 279141"/>
                <a:gd name="connsiteX12" fmla="*/ 426515 w 436887"/>
                <a:gd name="connsiteY12" fmla="*/ 123205 h 279141"/>
                <a:gd name="connsiteX13" fmla="*/ 398080 w 436887"/>
                <a:gd name="connsiteY13" fmla="*/ 75818 h 279141"/>
                <a:gd name="connsiteX14" fmla="*/ 312777 w 436887"/>
                <a:gd name="connsiteY14" fmla="*/ 37909 h 279141"/>
                <a:gd name="connsiteX15" fmla="*/ 284343 w 436887"/>
                <a:gd name="connsiteY15" fmla="*/ 28432 h 279141"/>
                <a:gd name="connsiteX16" fmla="*/ 255909 w 436887"/>
                <a:gd name="connsiteY16" fmla="*/ 18955 h 279141"/>
                <a:gd name="connsiteX17" fmla="*/ 170606 w 436887"/>
                <a:gd name="connsiteY17" fmla="*/ 0 h 2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87" h="279141">
                  <a:moveTo>
                    <a:pt x="170606" y="0"/>
                  </a:moveTo>
                  <a:lnTo>
                    <a:pt x="170606" y="0"/>
                  </a:lnTo>
                  <a:cubicBezTo>
                    <a:pt x="165123" y="548"/>
                    <a:pt x="74721" y="2559"/>
                    <a:pt x="47391" y="18955"/>
                  </a:cubicBezTo>
                  <a:cubicBezTo>
                    <a:pt x="39729" y="23552"/>
                    <a:pt x="34753" y="31591"/>
                    <a:pt x="28434" y="37909"/>
                  </a:cubicBezTo>
                  <a:cubicBezTo>
                    <a:pt x="25275" y="47386"/>
                    <a:pt x="23424" y="57406"/>
                    <a:pt x="18956" y="66341"/>
                  </a:cubicBezTo>
                  <a:cubicBezTo>
                    <a:pt x="13862" y="76529"/>
                    <a:pt x="0" y="83382"/>
                    <a:pt x="0" y="94773"/>
                  </a:cubicBezTo>
                  <a:cubicBezTo>
                    <a:pt x="0" y="110788"/>
                    <a:pt x="14002" y="179897"/>
                    <a:pt x="37912" y="199023"/>
                  </a:cubicBezTo>
                  <a:cubicBezTo>
                    <a:pt x="45714" y="205264"/>
                    <a:pt x="56869" y="205341"/>
                    <a:pt x="66347" y="208500"/>
                  </a:cubicBezTo>
                  <a:cubicBezTo>
                    <a:pt x="131528" y="251952"/>
                    <a:pt x="101602" y="239207"/>
                    <a:pt x="151650" y="255887"/>
                  </a:cubicBezTo>
                  <a:cubicBezTo>
                    <a:pt x="161128" y="262205"/>
                    <a:pt x="168703" y="274367"/>
                    <a:pt x="180084" y="274841"/>
                  </a:cubicBezTo>
                  <a:cubicBezTo>
                    <a:pt x="339337" y="281476"/>
                    <a:pt x="323595" y="283872"/>
                    <a:pt x="407558" y="255887"/>
                  </a:cubicBezTo>
                  <a:cubicBezTo>
                    <a:pt x="413877" y="249569"/>
                    <a:pt x="421917" y="244594"/>
                    <a:pt x="426515" y="236932"/>
                  </a:cubicBezTo>
                  <a:cubicBezTo>
                    <a:pt x="446816" y="203101"/>
                    <a:pt x="432011" y="156178"/>
                    <a:pt x="426515" y="123205"/>
                  </a:cubicBezTo>
                  <a:cubicBezTo>
                    <a:pt x="422428" y="98686"/>
                    <a:pt x="416751" y="90754"/>
                    <a:pt x="398080" y="75818"/>
                  </a:cubicBezTo>
                  <a:cubicBezTo>
                    <a:pt x="365895" y="50073"/>
                    <a:pt x="357867" y="52938"/>
                    <a:pt x="312777" y="37909"/>
                  </a:cubicBezTo>
                  <a:lnTo>
                    <a:pt x="284343" y="28432"/>
                  </a:lnTo>
                  <a:cubicBezTo>
                    <a:pt x="274865" y="25273"/>
                    <a:pt x="265799" y="20368"/>
                    <a:pt x="255909" y="18955"/>
                  </a:cubicBezTo>
                  <a:cubicBezTo>
                    <a:pt x="186434" y="9030"/>
                    <a:pt x="184823" y="3159"/>
                    <a:pt x="170606" y="0"/>
                  </a:cubicBezTo>
                  <a:close/>
                </a:path>
              </a:pathLst>
            </a:cu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9" name="Connecteur droit 208"/>
            <p:cNvCxnSpPr/>
            <p:nvPr/>
          </p:nvCxnSpPr>
          <p:spPr>
            <a:xfrm flipH="1">
              <a:off x="5089074" y="3591816"/>
              <a:ext cx="144625" cy="1166021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eur droit 209"/>
            <p:cNvCxnSpPr/>
            <p:nvPr/>
          </p:nvCxnSpPr>
          <p:spPr>
            <a:xfrm>
              <a:off x="5427849" y="3547778"/>
              <a:ext cx="127275" cy="989131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cteur droit 210"/>
            <p:cNvCxnSpPr/>
            <p:nvPr/>
          </p:nvCxnSpPr>
          <p:spPr>
            <a:xfrm>
              <a:off x="5603562" y="3528852"/>
              <a:ext cx="309152" cy="661881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cteur droit 211"/>
            <p:cNvCxnSpPr/>
            <p:nvPr/>
          </p:nvCxnSpPr>
          <p:spPr>
            <a:xfrm flipH="1" flipV="1">
              <a:off x="4377850" y="2954181"/>
              <a:ext cx="855848" cy="637635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H="1" flipV="1">
              <a:off x="4558581" y="2954181"/>
              <a:ext cx="869268" cy="593597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cteur droit 213"/>
            <p:cNvCxnSpPr/>
            <p:nvPr/>
          </p:nvCxnSpPr>
          <p:spPr>
            <a:xfrm flipH="1" flipV="1">
              <a:off x="4741454" y="2930073"/>
              <a:ext cx="862108" cy="598779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cteur droit 214"/>
            <p:cNvCxnSpPr/>
            <p:nvPr/>
          </p:nvCxnSpPr>
          <p:spPr>
            <a:xfrm flipH="1">
              <a:off x="4377850" y="2952191"/>
              <a:ext cx="4" cy="103668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cteur droit 215"/>
            <p:cNvCxnSpPr/>
            <p:nvPr/>
          </p:nvCxnSpPr>
          <p:spPr>
            <a:xfrm>
              <a:off x="4558581" y="2954181"/>
              <a:ext cx="13420" cy="144619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cteur droit 216"/>
            <p:cNvCxnSpPr/>
            <p:nvPr/>
          </p:nvCxnSpPr>
          <p:spPr>
            <a:xfrm>
              <a:off x="4741454" y="2930073"/>
              <a:ext cx="100144" cy="212910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eur droit 217"/>
            <p:cNvCxnSpPr/>
            <p:nvPr/>
          </p:nvCxnSpPr>
          <p:spPr>
            <a:xfrm flipH="1" flipV="1">
              <a:off x="4741454" y="4507173"/>
              <a:ext cx="347621" cy="250664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218"/>
            <p:cNvCxnSpPr/>
            <p:nvPr/>
          </p:nvCxnSpPr>
          <p:spPr>
            <a:xfrm flipH="1" flipV="1">
              <a:off x="5145615" y="4261464"/>
              <a:ext cx="409509" cy="275445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eur droit 219"/>
            <p:cNvCxnSpPr/>
            <p:nvPr/>
          </p:nvCxnSpPr>
          <p:spPr>
            <a:xfrm flipH="1" flipV="1">
              <a:off x="5466167" y="3878598"/>
              <a:ext cx="446547" cy="312135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cteur droit avec flèche 220"/>
            <p:cNvCxnSpPr/>
            <p:nvPr/>
          </p:nvCxnSpPr>
          <p:spPr>
            <a:xfrm>
              <a:off x="4855386" y="2727123"/>
              <a:ext cx="288000" cy="20295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cteur droit avec flèche 221"/>
            <p:cNvCxnSpPr/>
            <p:nvPr/>
          </p:nvCxnSpPr>
          <p:spPr>
            <a:xfrm flipH="1">
              <a:off x="4863647" y="2727123"/>
              <a:ext cx="1" cy="286837"/>
            </a:xfrm>
            <a:prstGeom prst="straightConnector1">
              <a:avLst/>
            </a:prstGeom>
            <a:ln w="22225">
              <a:solidFill>
                <a:srgbClr val="008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23" name="Image 222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2334" y="2486988"/>
              <a:ext cx="101600" cy="101600"/>
            </a:xfrm>
            <a:prstGeom prst="rect">
              <a:avLst/>
            </a:prstGeom>
          </p:spPr>
        </p:pic>
        <p:cxnSp>
          <p:nvCxnSpPr>
            <p:cNvPr id="224" name="Connecteur droit avec flèche 223"/>
            <p:cNvCxnSpPr/>
            <p:nvPr/>
          </p:nvCxnSpPr>
          <p:spPr>
            <a:xfrm flipV="1">
              <a:off x="4855386" y="2619016"/>
              <a:ext cx="288000" cy="106076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25" name="Image 224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479" y="2852581"/>
              <a:ext cx="114300" cy="101600"/>
            </a:xfrm>
            <a:prstGeom prst="rect">
              <a:avLst/>
            </a:prstGeom>
          </p:spPr>
        </p:pic>
        <p:pic>
          <p:nvPicPr>
            <p:cNvPr id="226" name="Image 225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1092" y="2814481"/>
              <a:ext cx="101600" cy="139700"/>
            </a:xfrm>
            <a:prstGeom prst="rect">
              <a:avLst/>
            </a:prstGeom>
          </p:spPr>
        </p:pic>
        <p:cxnSp>
          <p:nvCxnSpPr>
            <p:cNvPr id="227" name="Connecteur droit 226"/>
            <p:cNvCxnSpPr/>
            <p:nvPr/>
          </p:nvCxnSpPr>
          <p:spPr>
            <a:xfrm flipH="1" flipV="1">
              <a:off x="3663798" y="4656352"/>
              <a:ext cx="1023224" cy="762761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/>
            <p:cNvCxnSpPr/>
            <p:nvPr/>
          </p:nvCxnSpPr>
          <p:spPr>
            <a:xfrm flipV="1">
              <a:off x="4695332" y="3670762"/>
              <a:ext cx="0" cy="131658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cteur droit 228"/>
            <p:cNvCxnSpPr/>
            <p:nvPr/>
          </p:nvCxnSpPr>
          <p:spPr>
            <a:xfrm flipV="1">
              <a:off x="3667308" y="2873134"/>
              <a:ext cx="8424" cy="131760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eur droit 229"/>
            <p:cNvCxnSpPr/>
            <p:nvPr/>
          </p:nvCxnSpPr>
          <p:spPr>
            <a:xfrm flipH="1" flipV="1">
              <a:off x="3663797" y="4190734"/>
              <a:ext cx="1031536" cy="79661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cteur droit 230"/>
            <p:cNvCxnSpPr/>
            <p:nvPr/>
          </p:nvCxnSpPr>
          <p:spPr>
            <a:xfrm flipV="1">
              <a:off x="4695332" y="4316415"/>
              <a:ext cx="1287868" cy="6709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cteur droit 231"/>
            <p:cNvCxnSpPr/>
            <p:nvPr/>
          </p:nvCxnSpPr>
          <p:spPr>
            <a:xfrm flipV="1">
              <a:off x="5983200" y="2999831"/>
              <a:ext cx="0" cy="131658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cteur droit 232"/>
            <p:cNvCxnSpPr/>
            <p:nvPr/>
          </p:nvCxnSpPr>
          <p:spPr>
            <a:xfrm flipV="1">
              <a:off x="4695333" y="3013960"/>
              <a:ext cx="1287868" cy="6709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eur droit 233"/>
            <p:cNvCxnSpPr/>
            <p:nvPr/>
          </p:nvCxnSpPr>
          <p:spPr>
            <a:xfrm flipV="1">
              <a:off x="3675732" y="2330173"/>
              <a:ext cx="1248064" cy="549027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cteur droit 234"/>
            <p:cNvCxnSpPr/>
            <p:nvPr/>
          </p:nvCxnSpPr>
          <p:spPr>
            <a:xfrm flipH="1" flipV="1">
              <a:off x="3675732" y="2879199"/>
              <a:ext cx="1019600" cy="80569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eur droit 235"/>
            <p:cNvCxnSpPr/>
            <p:nvPr/>
          </p:nvCxnSpPr>
          <p:spPr>
            <a:xfrm flipH="1" flipV="1">
              <a:off x="4923796" y="2330173"/>
              <a:ext cx="1059404" cy="683787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236"/>
            <p:cNvCxnSpPr/>
            <p:nvPr/>
          </p:nvCxnSpPr>
          <p:spPr>
            <a:xfrm flipV="1">
              <a:off x="4694937" y="4944300"/>
              <a:ext cx="0" cy="54113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flipV="1">
              <a:off x="5983201" y="4305654"/>
              <a:ext cx="0" cy="538644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cteur droit 238"/>
            <p:cNvCxnSpPr/>
            <p:nvPr/>
          </p:nvCxnSpPr>
          <p:spPr>
            <a:xfrm flipV="1">
              <a:off x="4695333" y="4737420"/>
              <a:ext cx="1287868" cy="670931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ZoneTexte 239"/>
            <p:cNvSpPr txBox="1"/>
            <p:nvPr/>
          </p:nvSpPr>
          <p:spPr>
            <a:xfrm rot="2149157">
              <a:off x="3946590" y="4771123"/>
              <a:ext cx="5973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d</a:t>
              </a:r>
              <a:r>
                <a:rPr lang="en-GB" sz="1400" dirty="0" smtClean="0"/>
                <a:t>im X</a:t>
              </a:r>
              <a:endParaRPr lang="en-GB" sz="1400" dirty="0"/>
            </a:p>
          </p:txBody>
        </p:sp>
        <p:sp>
          <p:nvSpPr>
            <p:cNvPr id="241" name="ZoneTexte 240"/>
            <p:cNvSpPr txBox="1"/>
            <p:nvPr/>
          </p:nvSpPr>
          <p:spPr>
            <a:xfrm rot="19879785">
              <a:off x="5035799" y="4789078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d</a:t>
              </a:r>
              <a:r>
                <a:rPr lang="en-GB" sz="1400" dirty="0" smtClean="0"/>
                <a:t>im Z</a:t>
              </a:r>
              <a:endParaRPr lang="en-GB" sz="1400" dirty="0"/>
            </a:p>
          </p:txBody>
        </p:sp>
        <p:cxnSp>
          <p:nvCxnSpPr>
            <p:cNvPr id="242" name="Connecteur droit 241"/>
            <p:cNvCxnSpPr/>
            <p:nvPr/>
          </p:nvCxnSpPr>
          <p:spPr>
            <a:xfrm flipV="1">
              <a:off x="3663797" y="4190734"/>
              <a:ext cx="0" cy="54113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eur droit 242"/>
            <p:cNvCxnSpPr/>
            <p:nvPr/>
          </p:nvCxnSpPr>
          <p:spPr>
            <a:xfrm flipV="1">
              <a:off x="3336343" y="4196410"/>
              <a:ext cx="327454" cy="39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cteur droit 243"/>
            <p:cNvCxnSpPr/>
            <p:nvPr/>
          </p:nvCxnSpPr>
          <p:spPr>
            <a:xfrm flipV="1">
              <a:off x="3426880" y="2879200"/>
              <a:ext cx="8424" cy="1317600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ZoneTexte 244"/>
            <p:cNvSpPr txBox="1"/>
            <p:nvPr/>
          </p:nvSpPr>
          <p:spPr>
            <a:xfrm>
              <a:off x="2885681" y="3434972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/>
                <a:t>d</a:t>
              </a:r>
              <a:r>
                <a:rPr lang="en-GB" sz="1400" smtClean="0"/>
                <a:t>im Y</a:t>
              </a:r>
              <a:endParaRPr lang="en-GB" sz="1400" dirty="0"/>
            </a:p>
          </p:txBody>
        </p:sp>
        <p:cxnSp>
          <p:nvCxnSpPr>
            <p:cNvPr id="246" name="Connecteur droit 245"/>
            <p:cNvCxnSpPr/>
            <p:nvPr/>
          </p:nvCxnSpPr>
          <p:spPr>
            <a:xfrm flipV="1">
              <a:off x="3336343" y="2879200"/>
              <a:ext cx="327454" cy="39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ZoneTexte 246"/>
            <p:cNvSpPr txBox="1"/>
            <p:nvPr/>
          </p:nvSpPr>
          <p:spPr>
            <a:xfrm>
              <a:off x="3853165" y="1388732"/>
              <a:ext cx="197310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smtClean="0"/>
                <a:t>Post-scan </a:t>
              </a:r>
              <a:r>
                <a:rPr lang="en-GB" sz="1400" b="1" dirty="0"/>
                <a:t>image 3D </a:t>
              </a:r>
            </a:p>
            <a:p>
              <a:pPr algn="ctr"/>
              <a:r>
                <a:rPr lang="en-GB" sz="1400" b="1" dirty="0" smtClean="0"/>
                <a:t>Convex probe motor</a:t>
              </a:r>
            </a:p>
            <a:p>
              <a:pPr algn="ctr"/>
              <a:r>
                <a:rPr lang="en-GB" sz="1400" b="1" dirty="0" smtClean="0"/>
                <a:t>Linear probe transducer</a:t>
              </a:r>
            </a:p>
          </p:txBody>
        </p:sp>
        <p:sp>
          <p:nvSpPr>
            <p:cNvPr id="248" name="ZoneTexte 247"/>
            <p:cNvSpPr txBox="1"/>
            <p:nvPr/>
          </p:nvSpPr>
          <p:spPr>
            <a:xfrm rot="2206113">
              <a:off x="3543344" y="4170243"/>
              <a:ext cx="1483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First frame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86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5020</TotalTime>
  <Words>382</Words>
  <Application>Microsoft Office PowerPoint</Application>
  <PresentationFormat>Affichage à l'écran (4:3)</PresentationFormat>
  <Paragraphs>105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Fabien Spindler</dc:creator>
  <cp:lastModifiedBy>Marc Pouliquen</cp:lastModifiedBy>
  <cp:revision>145</cp:revision>
  <dcterms:created xsi:type="dcterms:W3CDTF">2016-10-05T16:10:19Z</dcterms:created>
  <dcterms:modified xsi:type="dcterms:W3CDTF">2018-02-05T17:54:31Z</dcterms:modified>
</cp:coreProperties>
</file>