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6" r:id="rId4"/>
    <p:sldId id="260" r:id="rId5"/>
    <p:sldId id="270" r:id="rId6"/>
    <p:sldId id="262" r:id="rId7"/>
    <p:sldId id="269" r:id="rId8"/>
    <p:sldId id="268" r:id="rId9"/>
    <p:sldId id="271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4"/>
    <p:restoredTop sz="93375" autoAdjust="0"/>
  </p:normalViewPr>
  <p:slideViewPr>
    <p:cSldViewPr snapToGrid="0" snapToObjects="1">
      <p:cViewPr>
        <p:scale>
          <a:sx n="201" d="100"/>
          <a:sy n="201" d="100"/>
        </p:scale>
        <p:origin x="-480" y="-2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5945-53AA-4988-BDB7-454536C96A16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2BEA-A5CA-4999-A9B0-2F7432B5B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76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E2BEA-A5CA-4999-A9B0-2F7432B5B1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2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0.emf"/><Relationship Id="rId3" Type="http://schemas.openxmlformats.org/officeDocument/2006/relationships/image" Target="../media/image12.emf"/><Relationship Id="rId7" Type="http://schemas.openxmlformats.org/officeDocument/2006/relationships/image" Target="../media/image15.emf"/><Relationship Id="rId12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8.emf"/><Relationship Id="rId5" Type="http://schemas.openxmlformats.org/officeDocument/2006/relationships/image" Target="../media/image13.emf"/><Relationship Id="rId10" Type="http://schemas.openxmlformats.org/officeDocument/2006/relationships/image" Target="../media/image17.emf"/><Relationship Id="rId4" Type="http://schemas.openxmlformats.org/officeDocument/2006/relationships/image" Target="../media/image1.emf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358447" y="539953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Linear probe transducer settings</a:t>
            </a:r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37257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4983188" y="273466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Scan line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5813238" y="2958509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042890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er 6"/>
          <p:cNvGrpSpPr/>
          <p:nvPr/>
        </p:nvGrpSpPr>
        <p:grpSpPr>
          <a:xfrm>
            <a:off x="1403583" y="24845"/>
            <a:ext cx="3750208" cy="3750224"/>
            <a:chOff x="1403583" y="24845"/>
            <a:chExt cx="3750208" cy="3750224"/>
          </a:xfrm>
        </p:grpSpPr>
        <p:sp>
          <p:nvSpPr>
            <p:cNvPr id="170" name="Arc 169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Connecteur droit 3"/>
            <p:cNvCxnSpPr>
              <a:endCxn id="21" idx="2"/>
            </p:cNvCxnSpPr>
            <p:nvPr/>
          </p:nvCxnSpPr>
          <p:spPr>
            <a:xfrm flipH="1">
              <a:off x="284786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05288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48488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13" idx="2"/>
            </p:cNvCxnSpPr>
            <p:nvPr/>
          </p:nvCxnSpPr>
          <p:spPr>
            <a:xfrm flipH="1">
              <a:off x="2697040" y="1882002"/>
              <a:ext cx="575733" cy="56862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endCxn id="13" idx="0"/>
            </p:cNvCxnSpPr>
            <p:nvPr/>
          </p:nvCxnSpPr>
          <p:spPr>
            <a:xfrm>
              <a:off x="3272769" y="1882002"/>
              <a:ext cx="572446" cy="56980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256232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cteur droit 30"/>
            <p:cNvCxnSpPr/>
            <p:nvPr/>
          </p:nvCxnSpPr>
          <p:spPr>
            <a:xfrm flipH="1" flipV="1">
              <a:off x="386273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>
              <a:spLocks noChangeAspect="1"/>
            </p:cNvSpPr>
            <p:nvPr/>
          </p:nvSpPr>
          <p:spPr>
            <a:xfrm>
              <a:off x="256328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cteur droit 56"/>
            <p:cNvCxnSpPr>
              <a:stCxn id="13" idx="2"/>
            </p:cNvCxnSpPr>
            <p:nvPr/>
          </p:nvCxnSpPr>
          <p:spPr>
            <a:xfrm flipH="1">
              <a:off x="1937369" y="2450623"/>
              <a:ext cx="759671" cy="7607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3862731" y="2480435"/>
              <a:ext cx="746807" cy="74371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239647" y="2583707"/>
              <a:ext cx="577677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2583251" y="2657470"/>
              <a:ext cx="386473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932777" y="2694596"/>
              <a:ext cx="189347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3272769" y="2680124"/>
              <a:ext cx="0" cy="10870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3428787" y="2690978"/>
              <a:ext cx="209944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H="1" flipV="1">
              <a:off x="3577570" y="2657470"/>
              <a:ext cx="409654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H="1" flipV="1">
              <a:off x="3729969" y="2583707"/>
              <a:ext cx="582880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2437285" y="1011144"/>
              <a:ext cx="1668932" cy="1668932"/>
            </a:xfrm>
            <a:prstGeom prst="arc">
              <a:avLst>
                <a:gd name="adj1" fmla="val 2795359"/>
                <a:gd name="adj2" fmla="val 8011716"/>
              </a:avLst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Connecteur droit 191"/>
            <p:cNvCxnSpPr/>
            <p:nvPr/>
          </p:nvCxnSpPr>
          <p:spPr>
            <a:xfrm flipH="1">
              <a:off x="2817325" y="1882002"/>
              <a:ext cx="455444" cy="7017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>
              <a:off x="2969725" y="1882002"/>
              <a:ext cx="303048" cy="77546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ZoneTexte 202"/>
            <p:cNvSpPr txBox="1"/>
            <p:nvPr/>
          </p:nvSpPr>
          <p:spPr>
            <a:xfrm>
              <a:off x="1935147" y="539953"/>
              <a:ext cx="2685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Convex probe transducer settings</a:t>
              </a:r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 flipV="1">
              <a:off x="268064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>
              <a:spLocks noChangeAspect="1"/>
            </p:cNvSpPr>
            <p:nvPr/>
          </p:nvSpPr>
          <p:spPr>
            <a:xfrm>
              <a:off x="1409791" y="31069"/>
              <a:ext cx="3744000" cy="3744000"/>
            </a:xfrm>
            <a:prstGeom prst="arc">
              <a:avLst>
                <a:gd name="adj1" fmla="val 7439126"/>
                <a:gd name="adj2" fmla="val 8138512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147583" y="4436006"/>
            <a:ext cx="2769268" cy="646223"/>
            <a:chOff x="5147583" y="4436006"/>
            <a:chExt cx="2769268" cy="646223"/>
          </a:xfrm>
        </p:grpSpPr>
        <p:sp>
          <p:nvSpPr>
            <p:cNvPr id="217" name="ZoneTexte 216"/>
            <p:cNvSpPr txBox="1"/>
            <p:nvPr/>
          </p:nvSpPr>
          <p:spPr>
            <a:xfrm>
              <a:off x="5147583" y="4436006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      : Transducer scan line pitch (m)</a:t>
              </a:r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5398213" y="4774452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Transducer scan line number</a:t>
              </a:r>
            </a:p>
          </p:txBody>
        </p:sp>
      </p:grpSp>
      <p:sp>
        <p:nvSpPr>
          <p:cNvPr id="12" name="Accolade fermante 11"/>
          <p:cNvSpPr/>
          <p:nvPr/>
        </p:nvSpPr>
        <p:spPr>
          <a:xfrm rot="5400000">
            <a:off x="6548552" y="3350536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1400573" y="2298515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Scan line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2230623" y="2522357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ccolade fermante 89"/>
          <p:cNvSpPr/>
          <p:nvPr/>
        </p:nvSpPr>
        <p:spPr>
          <a:xfrm rot="3002501">
            <a:off x="4256347" y="3209420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Accolade fermante 90"/>
          <p:cNvSpPr/>
          <p:nvPr/>
        </p:nvSpPr>
        <p:spPr>
          <a:xfrm rot="7800000">
            <a:off x="2103133" y="318922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Accolade fermante 91"/>
          <p:cNvSpPr/>
          <p:nvPr/>
        </p:nvSpPr>
        <p:spPr>
          <a:xfrm rot="5400000">
            <a:off x="3190455" y="342068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3000000">
            <a:off x="4185710" y="3301824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 rot="7800000">
            <a:off x="2139073" y="3267105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 rot="5400000">
            <a:off x="2830378" y="3727078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 rot="5400000">
            <a:off x="3527474" y="3724772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Arc 88"/>
          <p:cNvSpPr>
            <a:spLocks noChangeAspect="1"/>
          </p:cNvSpPr>
          <p:nvPr/>
        </p:nvSpPr>
        <p:spPr>
          <a:xfrm>
            <a:off x="1047981" y="-446212"/>
            <a:ext cx="4464000" cy="4464000"/>
          </a:xfrm>
          <a:prstGeom prst="arc">
            <a:avLst>
              <a:gd name="adj1" fmla="val 2982154"/>
              <a:gd name="adj2" fmla="val 7907478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3198062" y="3895863"/>
            <a:ext cx="170152" cy="140976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0" y="2209615"/>
            <a:ext cx="215900" cy="177800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710731" y="4466675"/>
            <a:ext cx="2847116" cy="615554"/>
            <a:chOff x="1710731" y="4466675"/>
            <a:chExt cx="2847116" cy="615554"/>
          </a:xfrm>
        </p:grpSpPr>
        <p:grpSp>
          <p:nvGrpSpPr>
            <p:cNvPr id="5" name="Grouper 4"/>
            <p:cNvGrpSpPr/>
            <p:nvPr/>
          </p:nvGrpSpPr>
          <p:grpSpPr>
            <a:xfrm>
              <a:off x="1710731" y="4466675"/>
              <a:ext cx="2847116" cy="615554"/>
              <a:chOff x="1710731" y="4466675"/>
              <a:chExt cx="2847116" cy="615554"/>
            </a:xfrm>
          </p:grpSpPr>
          <p:sp>
            <p:nvSpPr>
              <p:cNvPr id="201" name="ZoneTexte 200"/>
              <p:cNvSpPr txBox="1"/>
              <p:nvPr/>
            </p:nvSpPr>
            <p:spPr>
              <a:xfrm>
                <a:off x="1719370" y="4774452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       : Transducer radius (m) </a:t>
                </a:r>
              </a:p>
            </p:txBody>
          </p:sp>
          <p:sp>
            <p:nvSpPr>
              <p:cNvPr id="157" name="ZoneTexte 156"/>
              <p:cNvSpPr txBox="1"/>
              <p:nvPr/>
            </p:nvSpPr>
            <p:spPr>
              <a:xfrm>
                <a:off x="1710731" y="4466675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       : Transducer scan line pitch (rad)</a:t>
                </a:r>
              </a:p>
            </p:txBody>
          </p:sp>
        </p:grpSp>
        <p:pic>
          <p:nvPicPr>
            <p:cNvPr id="79" name="Image 7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702" y="4880744"/>
              <a:ext cx="215900" cy="1778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278" y="4598945"/>
              <a:ext cx="292100" cy="139700"/>
            </a:xfrm>
            <a:prstGeom prst="rect">
              <a:avLst/>
            </a:prstGeom>
          </p:spPr>
        </p:pic>
      </p:grpSp>
      <p:pic>
        <p:nvPicPr>
          <p:cNvPr id="81" name="Image 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8" y="3156490"/>
            <a:ext cx="292100" cy="139700"/>
          </a:xfrm>
          <a:prstGeom prst="rect">
            <a:avLst/>
          </a:prstGeom>
        </p:spPr>
      </p:pic>
      <p:pic>
        <p:nvPicPr>
          <p:cNvPr id="10" name="Imag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87" y="4186805"/>
            <a:ext cx="279400" cy="139700"/>
          </a:xfrm>
          <a:prstGeom prst="rect">
            <a:avLst/>
          </a:prstGeom>
        </p:spPr>
      </p:pic>
      <p:pic>
        <p:nvPicPr>
          <p:cNvPr id="84" name="Image 8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01" y="4166896"/>
            <a:ext cx="279400" cy="139700"/>
          </a:xfrm>
          <a:prstGeom prst="rect">
            <a:avLst/>
          </a:prstGeom>
        </p:spPr>
      </p:pic>
      <p:pic>
        <p:nvPicPr>
          <p:cNvPr id="85" name="Image 8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918844"/>
            <a:ext cx="279400" cy="139700"/>
          </a:xfrm>
          <a:prstGeom prst="rect">
            <a:avLst/>
          </a:prstGeom>
        </p:spPr>
      </p:pic>
      <p:pic>
        <p:nvPicPr>
          <p:cNvPr id="17" name="Imag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536422"/>
            <a:ext cx="266700" cy="177800"/>
          </a:xfrm>
          <a:prstGeom prst="rect">
            <a:avLst/>
          </a:prstGeom>
        </p:spPr>
      </p:pic>
      <p:pic>
        <p:nvPicPr>
          <p:cNvPr id="93" name="Imag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48" y="2860172"/>
            <a:ext cx="2667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/>
        </p:nvGrpSpPr>
        <p:grpSpPr>
          <a:xfrm>
            <a:off x="5623609" y="539953"/>
            <a:ext cx="2655742" cy="3620634"/>
            <a:chOff x="5623609" y="539953"/>
            <a:chExt cx="2655742" cy="3620634"/>
          </a:xfrm>
        </p:grpSpPr>
        <p:grpSp>
          <p:nvGrpSpPr>
            <p:cNvPr id="17" name="Grouper 16"/>
            <p:cNvGrpSpPr/>
            <p:nvPr/>
          </p:nvGrpSpPr>
          <p:grpSpPr>
            <a:xfrm>
              <a:off x="5623609" y="539953"/>
              <a:ext cx="2655742" cy="3620634"/>
              <a:chOff x="5623609" y="539953"/>
              <a:chExt cx="2655742" cy="3620634"/>
            </a:xfrm>
          </p:grpSpPr>
          <p:cxnSp>
            <p:nvCxnSpPr>
              <p:cNvPr id="206" name="Connecteur droit 205"/>
              <p:cNvCxnSpPr>
                <a:endCxn id="211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eur droit 207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 210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2" name="Connecteur droit 211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Arc 213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6" name="Connecteur droit 215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ZoneTexte 233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/>
                  <a:t>Linear probe transducer</a:t>
                </a:r>
              </a:p>
            </p:txBody>
          </p:sp>
          <p:cxnSp>
            <p:nvCxnSpPr>
              <p:cNvPr id="235" name="Connecteur droit 234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avec flèche 255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>
                <a:spLocks noChangeAspect="1"/>
              </p:cNvSpPr>
              <p:nvPr/>
            </p:nvSpPr>
            <p:spPr>
              <a:xfrm>
                <a:off x="6637039" y="26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6637039" y="27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6637039" y="297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6637039" y="315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>
                <a:off x="6637039" y="333187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/>
              <p:cNvSpPr>
                <a:spLocks noChangeAspect="1"/>
              </p:cNvSpPr>
              <p:nvPr/>
            </p:nvSpPr>
            <p:spPr>
              <a:xfrm>
                <a:off x="6636573" y="35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>
                <a:spLocks noChangeAspect="1"/>
              </p:cNvSpPr>
              <p:nvPr/>
            </p:nvSpPr>
            <p:spPr>
              <a:xfrm>
                <a:off x="6637039" y="36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5623609" y="213452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RF sample</a:t>
                </a:r>
              </a:p>
            </p:txBody>
          </p:sp>
          <p:cxnSp>
            <p:nvCxnSpPr>
              <p:cNvPr id="96" name="Connecteur droit avec flèche 95"/>
              <p:cNvCxnSpPr>
                <a:stCxn id="89" idx="2"/>
                <a:endCxn id="58" idx="1"/>
              </p:cNvCxnSpPr>
              <p:nvPr/>
            </p:nvCxnSpPr>
            <p:spPr>
              <a:xfrm>
                <a:off x="6088471" y="2442300"/>
                <a:ext cx="559112" cy="360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ZoneTexte 148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Scan line</a:t>
                </a:r>
              </a:p>
            </p:txBody>
          </p:sp>
          <p:cxnSp>
            <p:nvCxnSpPr>
              <p:cNvPr id="150" name="Connecteur droit avec flèche 149"/>
              <p:cNvCxnSpPr>
                <a:stCxn id="149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66" idx="4"/>
              </p:cNvCxnSpPr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>
                <a:stCxn id="62" idx="2"/>
              </p:cNvCxnSpPr>
              <p:nvPr/>
            </p:nvCxnSpPr>
            <p:spPr>
              <a:xfrm flipH="1" flipV="1">
                <a:off x="6306247" y="3186334"/>
                <a:ext cx="330792" cy="18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flipH="1">
                <a:off x="6306247" y="3369157"/>
                <a:ext cx="33582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/>
              <p:cNvCxnSpPr/>
              <p:nvPr/>
            </p:nvCxnSpPr>
            <p:spPr>
              <a:xfrm flipH="1" flipV="1">
                <a:off x="6422256" y="2933406"/>
                <a:ext cx="1" cy="2529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/>
              <p:cNvCxnSpPr/>
              <p:nvPr/>
            </p:nvCxnSpPr>
            <p:spPr>
              <a:xfrm>
                <a:off x="6422256" y="3369157"/>
                <a:ext cx="0" cy="142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422257" y="3188155"/>
                <a:ext cx="0" cy="181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7" name="Image 14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34" y="2948911"/>
              <a:ext cx="190500" cy="139700"/>
            </a:xfrm>
            <a:prstGeom prst="rect">
              <a:avLst/>
            </a:prstGeom>
          </p:spPr>
        </p:pic>
        <p:pic>
          <p:nvPicPr>
            <p:cNvPr id="152" name="Image 15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12" name="Grouper 11"/>
          <p:cNvGrpSpPr/>
          <p:nvPr/>
        </p:nvGrpSpPr>
        <p:grpSpPr>
          <a:xfrm>
            <a:off x="4558146" y="4487220"/>
            <a:ext cx="3848613" cy="1988621"/>
            <a:chOff x="5199596" y="4487220"/>
            <a:chExt cx="3848613" cy="1988621"/>
          </a:xfrm>
        </p:grpSpPr>
        <p:sp>
          <p:nvSpPr>
            <p:cNvPr id="154" name="ZoneTexte 153"/>
            <p:cNvSpPr txBox="1"/>
            <p:nvPr/>
          </p:nvSpPr>
          <p:spPr>
            <a:xfrm>
              <a:off x="5202103" y="4803138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      : Transducer radius (m) </a:t>
              </a:r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520173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      : Transducer scan line pitch (rad)</a:t>
              </a:r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519959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      : Transducer scan line pitch (m)</a:t>
              </a:r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544195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Transducer scan line number</a:t>
              </a: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442343" y="5838297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Transducer RF sample number</a:t>
              </a:r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444112" y="6168064"/>
              <a:ext cx="3604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Axial resolution (m) between two RF samples</a:t>
              </a:r>
            </a:p>
          </p:txBody>
        </p:sp>
        <p:pic>
          <p:nvPicPr>
            <p:cNvPr id="135" name="Image 13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63" y="4886102"/>
              <a:ext cx="215900" cy="177800"/>
            </a:xfrm>
            <a:prstGeom prst="rect">
              <a:avLst/>
            </a:prstGeom>
          </p:spPr>
        </p:pic>
        <p:pic>
          <p:nvPicPr>
            <p:cNvPr id="138" name="Image 1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4615092"/>
              <a:ext cx="292100" cy="139700"/>
            </a:xfrm>
            <a:prstGeom prst="rect">
              <a:avLst/>
            </a:prstGeom>
          </p:spPr>
        </p:pic>
        <p:pic>
          <p:nvPicPr>
            <p:cNvPr id="139" name="Image 1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992" y="5619348"/>
              <a:ext cx="279400" cy="1397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927" y="6312902"/>
              <a:ext cx="190500" cy="139700"/>
            </a:xfrm>
            <a:prstGeom prst="rect">
              <a:avLst/>
            </a:prstGeom>
          </p:spPr>
        </p:pic>
        <p:pic>
          <p:nvPicPr>
            <p:cNvPr id="153" name="Image 1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242474"/>
              <a:ext cx="266700" cy="177800"/>
            </a:xfrm>
            <a:prstGeom prst="rect">
              <a:avLst/>
            </a:prstGeom>
          </p:spPr>
        </p:pic>
        <p:pic>
          <p:nvPicPr>
            <p:cNvPr id="9" name="Image 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981416"/>
              <a:ext cx="292100" cy="139700"/>
            </a:xfrm>
            <a:prstGeom prst="rect">
              <a:avLst/>
            </a:prstGeom>
          </p:spPr>
        </p:pic>
      </p:grpSp>
      <p:grpSp>
        <p:nvGrpSpPr>
          <p:cNvPr id="226" name="Grouper 225"/>
          <p:cNvGrpSpPr/>
          <p:nvPr/>
        </p:nvGrpSpPr>
        <p:grpSpPr>
          <a:xfrm>
            <a:off x="2136184" y="4335937"/>
            <a:ext cx="1709031" cy="1660099"/>
            <a:chOff x="2136184" y="4335937"/>
            <a:chExt cx="1709031" cy="1660099"/>
          </a:xfrm>
        </p:grpSpPr>
        <p:grpSp>
          <p:nvGrpSpPr>
            <p:cNvPr id="242" name="Grouper 241"/>
            <p:cNvGrpSpPr/>
            <p:nvPr/>
          </p:nvGrpSpPr>
          <p:grpSpPr>
            <a:xfrm>
              <a:off x="2401093" y="4636868"/>
              <a:ext cx="1444122" cy="1116000"/>
              <a:chOff x="3422142" y="4786506"/>
              <a:chExt cx="1444122" cy="1116000"/>
            </a:xfrm>
          </p:grpSpPr>
          <p:sp>
            <p:nvSpPr>
              <p:cNvPr id="101" name="Ellipse 100"/>
              <p:cNvSpPr>
                <a:spLocks noChangeAspect="1"/>
              </p:cNvSpPr>
              <p:nvPr/>
            </p:nvSpPr>
            <p:spPr>
              <a:xfrm>
                <a:off x="3472296" y="4790535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Ellipse 101"/>
              <p:cNvSpPr>
                <a:spLocks noChangeAspect="1"/>
              </p:cNvSpPr>
              <p:nvPr/>
            </p:nvSpPr>
            <p:spPr>
              <a:xfrm>
                <a:off x="3472296" y="494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Ellipse 102"/>
              <p:cNvSpPr>
                <a:spLocks noChangeAspect="1"/>
              </p:cNvSpPr>
              <p:nvPr/>
            </p:nvSpPr>
            <p:spPr>
              <a:xfrm>
                <a:off x="3472296" y="512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Ellipse 103"/>
              <p:cNvSpPr>
                <a:spLocks noChangeAspect="1"/>
              </p:cNvSpPr>
              <p:nvPr/>
            </p:nvSpPr>
            <p:spPr>
              <a:xfrm>
                <a:off x="3472296" y="530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Ellipse 104"/>
              <p:cNvSpPr>
                <a:spLocks noChangeAspect="1"/>
              </p:cNvSpPr>
              <p:nvPr/>
            </p:nvSpPr>
            <p:spPr>
              <a:xfrm>
                <a:off x="3472296" y="5485056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Ellipse 105"/>
              <p:cNvSpPr>
                <a:spLocks noChangeAspect="1"/>
              </p:cNvSpPr>
              <p:nvPr/>
            </p:nvSpPr>
            <p:spPr>
              <a:xfrm>
                <a:off x="3471830" y="566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Ellipse 106"/>
              <p:cNvSpPr>
                <a:spLocks noChangeAspect="1"/>
              </p:cNvSpPr>
              <p:nvPr/>
            </p:nvSpPr>
            <p:spPr>
              <a:xfrm>
                <a:off x="3472296" y="5826477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>
                <a:off x="3508296" y="4790535"/>
                <a:ext cx="0" cy="1111971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/>
              <p:cNvCxnSpPr/>
              <p:nvPr/>
            </p:nvCxnSpPr>
            <p:spPr>
              <a:xfrm>
                <a:off x="3422142" y="4786506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3429546" y="5902506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ZoneTexte 141"/>
            <p:cNvSpPr txBox="1"/>
            <p:nvPr/>
          </p:nvSpPr>
          <p:spPr>
            <a:xfrm>
              <a:off x="2697986" y="433593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RF image</a:t>
              </a:r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V="1">
              <a:off x="2136184" y="4643714"/>
              <a:ext cx="0" cy="11239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/>
            <p:cNvCxnSpPr/>
            <p:nvPr/>
          </p:nvCxnSpPr>
          <p:spPr>
            <a:xfrm>
              <a:off x="2401093" y="5996036"/>
              <a:ext cx="144094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r 15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31" name="Grouper 230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Arc 180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er 18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4" name="Connecteur droit 3"/>
                <p:cNvCxnSpPr>
                  <a:endCxn id="21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>
                  <a:endCxn id="13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>
                  <a:endCxn id="13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" name="Connecteur droit 27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Arc 35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154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168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2" name="Connecteur droit 191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ZoneTexte 202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/>
                    <a:t>Convex probe transducer</a:t>
                  </a:r>
                </a:p>
              </p:txBody>
            </p:sp>
            <p:sp>
              <p:nvSpPr>
                <p:cNvPr id="60" name="ZoneTexte 59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Scan line</a:t>
                  </a:r>
                </a:p>
              </p:txBody>
            </p:sp>
            <p:cxnSp>
              <p:nvCxnSpPr>
                <p:cNvPr id="63" name="Connecteur droit avec flèche 62"/>
                <p:cNvCxnSpPr>
                  <a:stCxn id="60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1932099" y="314372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2048313" y="3028464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2156961" y="2922122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2266436" y="281377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Ellipse 85"/>
                <p:cNvSpPr>
                  <a:spLocks noChangeAspect="1"/>
                </p:cNvSpPr>
                <p:nvPr/>
              </p:nvSpPr>
              <p:spPr>
                <a:xfrm>
                  <a:off x="2376428" y="2706590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/>
                <p:cNvSpPr>
                  <a:spLocks noChangeAspect="1"/>
                </p:cNvSpPr>
                <p:nvPr/>
              </p:nvSpPr>
              <p:spPr>
                <a:xfrm>
                  <a:off x="2487247" y="260266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2586869" y="250415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Connecteur droit avec flèche 144"/>
                <p:cNvCxnSpPr>
                  <a:endCxn id="77" idx="1"/>
                </p:cNvCxnSpPr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1227682" y="2127943"/>
                  <a:ext cx="929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RF sample</a:t>
                  </a:r>
                </a:p>
              </p:txBody>
            </p: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avec flèche 140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avec flèche 142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136" name="Image 13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157" name="Image 15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cxnSp>
        <p:nvCxnSpPr>
          <p:cNvPr id="159" name="Connecteur droit 158"/>
          <p:cNvCxnSpPr/>
          <p:nvPr/>
        </p:nvCxnSpPr>
        <p:spPr>
          <a:xfrm>
            <a:off x="2399221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2564446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2727305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2894521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3055663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3218810" y="4632431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3372655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3526622" y="4640897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3679022" y="4632431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3831422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394704" y="47682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2401093" y="49205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2401093" y="5094068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2405317" y="52824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2408497" y="544991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2405317" y="5619348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394704" y="4572000"/>
            <a:ext cx="1697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/>
          <p:nvPr/>
        </p:nvCxnSpPr>
        <p:spPr>
          <a:xfrm>
            <a:off x="2305050" y="4636868"/>
            <a:ext cx="0" cy="1179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2522407" y="4379498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j</a:t>
            </a:r>
          </a:p>
        </p:txBody>
      </p:sp>
      <p:sp>
        <p:nvSpPr>
          <p:cNvPr id="190" name="ZoneTexte 189"/>
          <p:cNvSpPr txBox="1"/>
          <p:nvPr/>
        </p:nvSpPr>
        <p:spPr>
          <a:xfrm>
            <a:off x="2193623" y="4695416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i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3D24AF0-BFE4-BA46-85C9-A085DA41C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536" y="4985216"/>
            <a:ext cx="368300" cy="4064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FD2B399-0AB9-5747-AAE2-7F918EA72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2353" y="6044419"/>
            <a:ext cx="317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er 126"/>
          <p:cNvGrpSpPr/>
          <p:nvPr/>
        </p:nvGrpSpPr>
        <p:grpSpPr>
          <a:xfrm>
            <a:off x="5373417" y="539953"/>
            <a:ext cx="2905934" cy="3620634"/>
            <a:chOff x="5373417" y="539953"/>
            <a:chExt cx="2905934" cy="3620634"/>
          </a:xfrm>
        </p:grpSpPr>
        <p:grpSp>
          <p:nvGrpSpPr>
            <p:cNvPr id="128" name="Grouper 127"/>
            <p:cNvGrpSpPr/>
            <p:nvPr/>
          </p:nvGrpSpPr>
          <p:grpSpPr>
            <a:xfrm>
              <a:off x="5373417" y="539953"/>
              <a:ext cx="2905934" cy="3620634"/>
              <a:chOff x="5373417" y="539953"/>
              <a:chExt cx="2905934" cy="3620634"/>
            </a:xfrm>
          </p:grpSpPr>
          <p:cxnSp>
            <p:nvCxnSpPr>
              <p:cNvPr id="132" name="Connecteur droit 131"/>
              <p:cNvCxnSpPr>
                <a:endCxn id="135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/>
                  <a:t>Linear probe transducer</a:t>
                </a:r>
              </a:p>
            </p:txBody>
          </p:sp>
          <p:cxnSp>
            <p:nvCxnSpPr>
              <p:cNvPr id="141" name="Connecteur droit 140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ZoneTexte 246"/>
              <p:cNvSpPr txBox="1"/>
              <p:nvPr/>
            </p:nvSpPr>
            <p:spPr>
              <a:xfrm>
                <a:off x="5373417" y="1980634"/>
                <a:ext cx="1335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B-Mode sample</a:t>
                </a:r>
              </a:p>
            </p:txBody>
          </p:sp>
          <p:cxnSp>
            <p:nvCxnSpPr>
              <p:cNvPr id="248" name="Connecteur droit avec flèche 247"/>
              <p:cNvCxnSpPr>
                <a:stCxn id="247" idx="2"/>
              </p:cNvCxnSpPr>
              <p:nvPr/>
            </p:nvCxnSpPr>
            <p:spPr>
              <a:xfrm>
                <a:off x="6041228" y="2288411"/>
                <a:ext cx="606355" cy="5142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avec flèche 250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ZoneTexte 252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Scan line</a:t>
                </a:r>
              </a:p>
            </p:txBody>
          </p:sp>
          <p:cxnSp>
            <p:nvCxnSpPr>
              <p:cNvPr id="254" name="Connecteur droit avec flèche 253"/>
              <p:cNvCxnSpPr>
                <a:stCxn id="253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/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Image 12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261" name="Grouper 260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62" name="Grouper 261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266" name="Arc 265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Arc 266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8" name="Grouper 267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269" name="Connecteur droit 268"/>
                <p:cNvCxnSpPr>
                  <a:endCxn id="274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271"/>
                <p:cNvCxnSpPr>
                  <a:endCxn id="287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necteur droit 272"/>
                <p:cNvCxnSpPr>
                  <a:endCxn id="287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Arc 273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5" name="Connecteur droit 274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necteur droit 275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Arc 276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8" name="Connecteur droit 277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Connecteur droit 27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droit 27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Connecteur droit 280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284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285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Arc 286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8" name="Connecteur droit 287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necteur droit 288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ZoneTexte 289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/>
                    <a:t>Convex probe transducer</a:t>
                  </a:r>
                </a:p>
              </p:txBody>
            </p:sp>
            <p:sp>
              <p:nvSpPr>
                <p:cNvPr id="291" name="ZoneTexte 290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Scan line</a:t>
                  </a:r>
                </a:p>
              </p:txBody>
            </p:sp>
            <p:cxnSp>
              <p:nvCxnSpPr>
                <p:cNvPr id="292" name="Connecteur droit avec flèche 291"/>
                <p:cNvCxnSpPr>
                  <a:stCxn id="291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necteur droit avec flèche 299"/>
                <p:cNvCxnSpPr/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ZoneTexte 300"/>
                <p:cNvSpPr txBox="1"/>
                <p:nvPr/>
              </p:nvSpPr>
              <p:spPr>
                <a:xfrm>
                  <a:off x="1227682" y="2127943"/>
                  <a:ext cx="13356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B-Mode sample</a:t>
                  </a:r>
                </a:p>
              </p:txBody>
            </p:sp>
            <p:cxnSp>
              <p:nvCxnSpPr>
                <p:cNvPr id="302" name="Connecteur droit 301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avec flèche 303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Connecteur droit avec flèche 304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63" name="Image 26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264" name="Image 26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265" name="Image 26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grpSp>
        <p:nvGrpSpPr>
          <p:cNvPr id="8" name="Grouper 7"/>
          <p:cNvGrpSpPr/>
          <p:nvPr/>
        </p:nvGrpSpPr>
        <p:grpSpPr>
          <a:xfrm>
            <a:off x="4473836" y="4487220"/>
            <a:ext cx="4359592" cy="1988621"/>
            <a:chOff x="4473836" y="4487220"/>
            <a:chExt cx="4359592" cy="1988621"/>
          </a:xfrm>
        </p:grpSpPr>
        <p:sp>
          <p:nvSpPr>
            <p:cNvPr id="26" name="ZoneTexte 25"/>
            <p:cNvSpPr txBox="1"/>
            <p:nvPr/>
          </p:nvSpPr>
          <p:spPr>
            <a:xfrm>
              <a:off x="4476343" y="4794997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      : Transducer radius (m) 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47597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      : Transducer scan line pitch (rad)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47383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      : Transducer scan line pitch (m)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71619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Transducer scan line number</a:t>
              </a: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716583" y="5838297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B-Mode sample number after RF sample decimation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718352" y="6168064"/>
              <a:ext cx="4008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Axial resolution (m) between two B-Mode samples</a:t>
              </a:r>
            </a:p>
          </p:txBody>
        </p:sp>
        <p:pic>
          <p:nvPicPr>
            <p:cNvPr id="308" name="Image 30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03" y="6293911"/>
              <a:ext cx="190500" cy="139700"/>
            </a:xfrm>
            <a:prstGeom prst="rect">
              <a:avLst/>
            </a:prstGeom>
          </p:spPr>
        </p:pic>
        <p:pic>
          <p:nvPicPr>
            <p:cNvPr id="309" name="Image 30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493" y="4627044"/>
              <a:ext cx="292100" cy="139700"/>
            </a:xfrm>
            <a:prstGeom prst="rect">
              <a:avLst/>
            </a:prstGeom>
          </p:spPr>
        </p:pic>
        <p:pic>
          <p:nvPicPr>
            <p:cNvPr id="310" name="Image 30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458" y="4892050"/>
              <a:ext cx="215900" cy="177800"/>
            </a:xfrm>
            <a:prstGeom prst="rect">
              <a:avLst/>
            </a:prstGeom>
          </p:spPr>
        </p:pic>
        <p:pic>
          <p:nvPicPr>
            <p:cNvPr id="311" name="Image 310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658" y="5233833"/>
              <a:ext cx="266700" cy="177800"/>
            </a:xfrm>
            <a:prstGeom prst="rect">
              <a:avLst/>
            </a:prstGeom>
          </p:spPr>
        </p:pic>
        <p:pic>
          <p:nvPicPr>
            <p:cNvPr id="312" name="Image 31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91" y="5618510"/>
              <a:ext cx="279400" cy="139700"/>
            </a:xfrm>
            <a:prstGeom prst="rect">
              <a:avLst/>
            </a:prstGeom>
          </p:spPr>
        </p:pic>
        <p:pic>
          <p:nvPicPr>
            <p:cNvPr id="6" name="Image 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36" y="5960226"/>
              <a:ext cx="317500" cy="139700"/>
            </a:xfrm>
            <a:prstGeom prst="rect">
              <a:avLst/>
            </a:prstGeom>
          </p:spPr>
        </p:pic>
      </p:grpSp>
      <p:grpSp>
        <p:nvGrpSpPr>
          <p:cNvPr id="4" name="Grouper 3"/>
          <p:cNvGrpSpPr/>
          <p:nvPr/>
        </p:nvGrpSpPr>
        <p:grpSpPr>
          <a:xfrm>
            <a:off x="1551006" y="4494056"/>
            <a:ext cx="1853589" cy="1670656"/>
            <a:chOff x="2174706" y="4494056"/>
            <a:chExt cx="1853589" cy="1670656"/>
          </a:xfrm>
        </p:grpSpPr>
        <p:cxnSp>
          <p:nvCxnSpPr>
            <p:cNvPr id="229" name="Connecteur droit 228"/>
            <p:cNvCxnSpPr/>
            <p:nvPr/>
          </p:nvCxnSpPr>
          <p:spPr>
            <a:xfrm>
              <a:off x="2573249" y="4823001"/>
              <a:ext cx="1436718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2574297" y="5933253"/>
              <a:ext cx="1436718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2712322" y="4494056"/>
              <a:ext cx="1315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Pre-scan image</a:t>
              </a:r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V="1">
              <a:off x="2174706" y="4829847"/>
              <a:ext cx="0" cy="11239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/>
            <p:cNvCxnSpPr/>
            <p:nvPr/>
          </p:nvCxnSpPr>
          <p:spPr>
            <a:xfrm>
              <a:off x="2573249" y="6164712"/>
              <a:ext cx="144094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2633120" y="4860127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2633592" y="5022675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632680" y="5191370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2632680" y="5347558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2631204" y="5516085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2634806" y="5674733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2640322" y="5821951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9" name="Connecteur droit 128"/>
          <p:cNvCxnSpPr/>
          <p:nvPr/>
        </p:nvCxnSpPr>
        <p:spPr>
          <a:xfrm flipH="1" flipV="1">
            <a:off x="6267649" y="3179978"/>
            <a:ext cx="330792" cy="182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267649" y="3362801"/>
            <a:ext cx="335821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 flipV="1">
            <a:off x="6383658" y="2927050"/>
            <a:ext cx="1" cy="25292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6383658" y="3362801"/>
            <a:ext cx="0" cy="14299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6383659" y="3181799"/>
            <a:ext cx="0" cy="18100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7" name="Image 15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36" y="2942555"/>
            <a:ext cx="190500" cy="139700"/>
          </a:xfrm>
          <a:prstGeom prst="rect">
            <a:avLst/>
          </a:prstGeom>
        </p:spPr>
      </p:pic>
      <p:sp>
        <p:nvSpPr>
          <p:cNvPr id="159" name="Rectangle 158"/>
          <p:cNvSpPr>
            <a:spLocks noChangeAspect="1"/>
          </p:cNvSpPr>
          <p:nvPr/>
        </p:nvSpPr>
        <p:spPr>
          <a:xfrm rot="2728495">
            <a:off x="2591402" y="249534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 rot="2728495">
            <a:off x="2479548" y="260325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 rot="2728495">
            <a:off x="2369341" y="270950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 rot="2728495">
            <a:off x="2267520" y="281132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 rot="2728495">
            <a:off x="2152256" y="2921029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 rot="2728495">
            <a:off x="2040498" y="3033291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 rot="2728495">
            <a:off x="1935562" y="3145798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6641602" y="260807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6637039" y="278831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6637039" y="297215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6637039" y="3147450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6637039" y="3331872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6637039" y="351215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6632158" y="369140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0" name="Connecteur droit 179"/>
          <p:cNvCxnSpPr/>
          <p:nvPr/>
        </p:nvCxnSpPr>
        <p:spPr>
          <a:xfrm>
            <a:off x="1951703" y="49754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1953773" y="5142134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1949048" y="5305782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1949549" y="5469114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1951703" y="5634213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1946571" y="57818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H="1">
            <a:off x="2127407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1953773" y="4822890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>
            <a:off x="2307407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H="1">
            <a:off x="2487411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>
            <a:off x="2667405" y="4817295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2845096" y="482045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 flipH="1">
            <a:off x="3025860" y="4825208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H="1">
            <a:off x="3207405" y="4820303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H="1">
            <a:off x="3383285" y="4822035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2046692" y="4816943"/>
            <a:ext cx="1623" cy="11153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>
            <a:off x="1960919" y="4772055"/>
            <a:ext cx="11858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871265" y="4836923"/>
            <a:ext cx="0" cy="1179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1969537" y="4556611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j</a:t>
            </a:r>
          </a:p>
        </p:txBody>
      </p:sp>
      <p:sp>
        <p:nvSpPr>
          <p:cNvPr id="199" name="ZoneTexte 198"/>
          <p:cNvSpPr txBox="1"/>
          <p:nvPr/>
        </p:nvSpPr>
        <p:spPr>
          <a:xfrm>
            <a:off x="1759838" y="4895471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i</a:t>
            </a:r>
          </a:p>
        </p:txBody>
      </p:sp>
      <p:pic>
        <p:nvPicPr>
          <p:cNvPr id="150" name="Image 149">
            <a:extLst>
              <a:ext uri="{FF2B5EF4-FFF2-40B4-BE49-F238E27FC236}">
                <a16:creationId xmlns:a16="http://schemas.microsoft.com/office/drawing/2014/main" id="{7B03AACC-A30F-754B-B808-88A894D52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2603" y="6211939"/>
            <a:ext cx="317500" cy="381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AEDA848-21C4-3140-9B40-026EA8544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5256" y="5176722"/>
            <a:ext cx="317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5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594139" y="539953"/>
            <a:ext cx="1973104" cy="3676402"/>
            <a:chOff x="5680699" y="539953"/>
            <a:chExt cx="1973104" cy="3676402"/>
          </a:xfrm>
        </p:grpSpPr>
        <p:cxnSp>
          <p:nvCxnSpPr>
            <p:cNvPr id="206" name="Connecteur droit 205"/>
            <p:cNvCxnSpPr>
              <a:endCxn id="211" idx="2"/>
            </p:cNvCxnSpPr>
            <p:nvPr/>
          </p:nvCxnSpPr>
          <p:spPr>
            <a:xfrm flipH="1">
              <a:off x="621927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642429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>
              <a:off x="685629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c 210"/>
            <p:cNvSpPr>
              <a:spLocks noChangeAspect="1"/>
            </p:cNvSpPr>
            <p:nvPr/>
          </p:nvSpPr>
          <p:spPr>
            <a:xfrm>
              <a:off x="593373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605205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723414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c 213"/>
            <p:cNvSpPr>
              <a:spLocks noChangeAspect="1"/>
            </p:cNvSpPr>
            <p:nvPr/>
          </p:nvSpPr>
          <p:spPr>
            <a:xfrm>
              <a:off x="593469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6" name="Connecteur droit 215"/>
            <p:cNvCxnSpPr/>
            <p:nvPr/>
          </p:nvCxnSpPr>
          <p:spPr>
            <a:xfrm>
              <a:off x="7234141" y="2487850"/>
              <a:ext cx="0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5680699" y="539953"/>
              <a:ext cx="1973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Linear probe transducer</a:t>
              </a:r>
            </a:p>
          </p:txBody>
        </p:sp>
        <p:cxnSp>
          <p:nvCxnSpPr>
            <p:cNvPr id="235" name="Connecteur droit 234"/>
            <p:cNvCxnSpPr/>
            <p:nvPr/>
          </p:nvCxnSpPr>
          <p:spPr>
            <a:xfrm>
              <a:off x="6042610" y="2463350"/>
              <a:ext cx="1202400" cy="0"/>
            </a:xfrm>
            <a:prstGeom prst="line">
              <a:avLst/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>
              <a:off x="6042610" y="2487850"/>
              <a:ext cx="9444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6047491" y="3764154"/>
              <a:ext cx="1197519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5950094" y="3908578"/>
              <a:ext cx="1392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Post-scan image</a:t>
              </a:r>
            </a:p>
          </p:txBody>
        </p:sp>
        <p:sp>
          <p:nvSpPr>
            <p:cNvPr id="118" name="Forme libre 117"/>
            <p:cNvSpPr/>
            <p:nvPr/>
          </p:nvSpPr>
          <p:spPr>
            <a:xfrm>
              <a:off x="6419408" y="3062887"/>
              <a:ext cx="436887" cy="279141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7" name="Connecteur droit 126"/>
            <p:cNvCxnSpPr/>
            <p:nvPr/>
          </p:nvCxnSpPr>
          <p:spPr>
            <a:xfrm>
              <a:off x="6656323" y="899544"/>
              <a:ext cx="0" cy="1548889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>
              <a:off x="6656323" y="2492051"/>
              <a:ext cx="288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/>
            <p:nvPr/>
          </p:nvCxnSpPr>
          <p:spPr>
            <a:xfrm>
              <a:off x="6661855" y="2492051"/>
              <a:ext cx="0" cy="288000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/>
            <p:nvPr/>
          </p:nvCxnSpPr>
          <p:spPr>
            <a:xfrm>
              <a:off x="6052054" y="2492051"/>
              <a:ext cx="28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/>
            <p:nvPr/>
          </p:nvCxnSpPr>
          <p:spPr>
            <a:xfrm>
              <a:off x="6054514" y="2492051"/>
              <a:ext cx="0" cy="288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-25668" y="23913"/>
            <a:ext cx="3744000" cy="4192442"/>
            <a:chOff x="-25257" y="24845"/>
            <a:chExt cx="3744000" cy="4192442"/>
          </a:xfrm>
        </p:grpSpPr>
        <p:grpSp>
          <p:nvGrpSpPr>
            <p:cNvPr id="7" name="Grouper 6"/>
            <p:cNvGrpSpPr/>
            <p:nvPr/>
          </p:nvGrpSpPr>
          <p:grpSpPr>
            <a:xfrm>
              <a:off x="-25257" y="24845"/>
              <a:ext cx="3744000" cy="4192442"/>
              <a:chOff x="1403583" y="24845"/>
              <a:chExt cx="3744000" cy="4192442"/>
            </a:xfrm>
          </p:grpSpPr>
          <p:cxnSp>
            <p:nvCxnSpPr>
              <p:cNvPr id="4" name="Connecteur droit 3"/>
              <p:cNvCxnSpPr>
                <a:endCxn id="21" idx="2"/>
              </p:cNvCxnSpPr>
              <p:nvPr/>
            </p:nvCxnSpPr>
            <p:spPr>
              <a:xfrm flipH="1">
                <a:off x="2847866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3052885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484885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>
                <a:endCxn id="13" idx="2"/>
              </p:cNvCxnSpPr>
              <p:nvPr/>
            </p:nvCxnSpPr>
            <p:spPr>
              <a:xfrm flipH="1">
                <a:off x="2694743" y="1882002"/>
                <a:ext cx="578030" cy="56643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13" idx="0"/>
              </p:cNvCxnSpPr>
              <p:nvPr/>
            </p:nvCxnSpPr>
            <p:spPr>
              <a:xfrm>
                <a:off x="3272769" y="1882002"/>
                <a:ext cx="572446" cy="5698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2562328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 flipH="1" flipV="1">
                <a:off x="2680644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H="1" flipV="1">
                <a:off x="3862731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Arc 35"/>
              <p:cNvSpPr>
                <a:spLocks noChangeAspect="1"/>
              </p:cNvSpPr>
              <p:nvPr/>
            </p:nvSpPr>
            <p:spPr>
              <a:xfrm>
                <a:off x="2563285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Connecteur droit 56"/>
              <p:cNvCxnSpPr>
                <a:stCxn id="13" idx="2"/>
              </p:cNvCxnSpPr>
              <p:nvPr/>
            </p:nvCxnSpPr>
            <p:spPr>
              <a:xfrm flipH="1">
                <a:off x="1941970" y="2448433"/>
                <a:ext cx="752773" cy="758323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3858130" y="2471231"/>
                <a:ext cx="746807" cy="743719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437285" y="1011144"/>
                <a:ext cx="1668932" cy="1668932"/>
              </a:xfrm>
              <a:prstGeom prst="arc">
                <a:avLst>
                  <a:gd name="adj1" fmla="val 2795359"/>
                  <a:gd name="adj2" fmla="val 8024795"/>
                </a:avLst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ZoneTexte 202"/>
              <p:cNvSpPr txBox="1"/>
              <p:nvPr/>
            </p:nvSpPr>
            <p:spPr>
              <a:xfrm>
                <a:off x="2254467" y="539953"/>
                <a:ext cx="2059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/>
                  <a:t>Convex probe transducer</a:t>
                </a:r>
              </a:p>
            </p:txBody>
          </p:sp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41970" y="2463350"/>
                <a:ext cx="2662967" cy="1305495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ZoneTexte 110"/>
              <p:cNvSpPr txBox="1"/>
              <p:nvPr/>
            </p:nvSpPr>
            <p:spPr>
              <a:xfrm>
                <a:off x="2588308" y="3909510"/>
                <a:ext cx="1392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/>
                  <a:t>Post-scan image</a:t>
                </a:r>
              </a:p>
            </p:txBody>
          </p:sp>
          <p:sp>
            <p:nvSpPr>
              <p:cNvPr id="10" name="Forme libre 9"/>
              <p:cNvSpPr/>
              <p:nvPr/>
            </p:nvSpPr>
            <p:spPr>
              <a:xfrm>
                <a:off x="3032993" y="3070640"/>
                <a:ext cx="436887" cy="279141"/>
              </a:xfrm>
              <a:custGeom>
                <a:avLst/>
                <a:gdLst>
                  <a:gd name="connsiteX0" fmla="*/ 170606 w 436887"/>
                  <a:gd name="connsiteY0" fmla="*/ 0 h 279141"/>
                  <a:gd name="connsiteX1" fmla="*/ 170606 w 436887"/>
                  <a:gd name="connsiteY1" fmla="*/ 0 h 279141"/>
                  <a:gd name="connsiteX2" fmla="*/ 47391 w 436887"/>
                  <a:gd name="connsiteY2" fmla="*/ 18955 h 279141"/>
                  <a:gd name="connsiteX3" fmla="*/ 28434 w 436887"/>
                  <a:gd name="connsiteY3" fmla="*/ 37909 h 279141"/>
                  <a:gd name="connsiteX4" fmla="*/ 18956 w 436887"/>
                  <a:gd name="connsiteY4" fmla="*/ 66341 h 279141"/>
                  <a:gd name="connsiteX5" fmla="*/ 0 w 436887"/>
                  <a:gd name="connsiteY5" fmla="*/ 94773 h 279141"/>
                  <a:gd name="connsiteX6" fmla="*/ 37912 w 436887"/>
                  <a:gd name="connsiteY6" fmla="*/ 199023 h 279141"/>
                  <a:gd name="connsiteX7" fmla="*/ 66347 w 436887"/>
                  <a:gd name="connsiteY7" fmla="*/ 208500 h 279141"/>
                  <a:gd name="connsiteX8" fmla="*/ 151650 w 436887"/>
                  <a:gd name="connsiteY8" fmla="*/ 255887 h 279141"/>
                  <a:gd name="connsiteX9" fmla="*/ 180084 w 436887"/>
                  <a:gd name="connsiteY9" fmla="*/ 274841 h 279141"/>
                  <a:gd name="connsiteX10" fmla="*/ 407558 w 436887"/>
                  <a:gd name="connsiteY10" fmla="*/ 255887 h 279141"/>
                  <a:gd name="connsiteX11" fmla="*/ 426515 w 436887"/>
                  <a:gd name="connsiteY11" fmla="*/ 236932 h 279141"/>
                  <a:gd name="connsiteX12" fmla="*/ 426515 w 436887"/>
                  <a:gd name="connsiteY12" fmla="*/ 123205 h 279141"/>
                  <a:gd name="connsiteX13" fmla="*/ 398080 w 436887"/>
                  <a:gd name="connsiteY13" fmla="*/ 75818 h 279141"/>
                  <a:gd name="connsiteX14" fmla="*/ 312777 w 436887"/>
                  <a:gd name="connsiteY14" fmla="*/ 37909 h 279141"/>
                  <a:gd name="connsiteX15" fmla="*/ 284343 w 436887"/>
                  <a:gd name="connsiteY15" fmla="*/ 28432 h 279141"/>
                  <a:gd name="connsiteX16" fmla="*/ 255909 w 436887"/>
                  <a:gd name="connsiteY16" fmla="*/ 18955 h 279141"/>
                  <a:gd name="connsiteX17" fmla="*/ 170606 w 436887"/>
                  <a:gd name="connsiteY17" fmla="*/ 0 h 27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6887" h="279141">
                    <a:moveTo>
                      <a:pt x="170606" y="0"/>
                    </a:moveTo>
                    <a:lnTo>
                      <a:pt x="170606" y="0"/>
                    </a:lnTo>
                    <a:cubicBezTo>
                      <a:pt x="165123" y="548"/>
                      <a:pt x="74721" y="2559"/>
                      <a:pt x="47391" y="18955"/>
                    </a:cubicBezTo>
                    <a:cubicBezTo>
                      <a:pt x="39729" y="23552"/>
                      <a:pt x="34753" y="31591"/>
                      <a:pt x="28434" y="37909"/>
                    </a:cubicBezTo>
                    <a:cubicBezTo>
                      <a:pt x="25275" y="47386"/>
                      <a:pt x="23424" y="57406"/>
                      <a:pt x="18956" y="66341"/>
                    </a:cubicBezTo>
                    <a:cubicBezTo>
                      <a:pt x="13862" y="76529"/>
                      <a:pt x="0" y="83382"/>
                      <a:pt x="0" y="94773"/>
                    </a:cubicBezTo>
                    <a:cubicBezTo>
                      <a:pt x="0" y="110788"/>
                      <a:pt x="14002" y="179897"/>
                      <a:pt x="37912" y="199023"/>
                    </a:cubicBezTo>
                    <a:cubicBezTo>
                      <a:pt x="45714" y="205264"/>
                      <a:pt x="56869" y="205341"/>
                      <a:pt x="66347" y="208500"/>
                    </a:cubicBezTo>
                    <a:cubicBezTo>
                      <a:pt x="131528" y="251952"/>
                      <a:pt x="101602" y="239207"/>
                      <a:pt x="151650" y="255887"/>
                    </a:cubicBezTo>
                    <a:cubicBezTo>
                      <a:pt x="161128" y="262205"/>
                      <a:pt x="168703" y="274367"/>
                      <a:pt x="180084" y="274841"/>
                    </a:cubicBezTo>
                    <a:cubicBezTo>
                      <a:pt x="339337" y="281476"/>
                      <a:pt x="323595" y="283872"/>
                      <a:pt x="407558" y="255887"/>
                    </a:cubicBezTo>
                    <a:cubicBezTo>
                      <a:pt x="413877" y="249569"/>
                      <a:pt x="421917" y="244594"/>
                      <a:pt x="426515" y="236932"/>
                    </a:cubicBezTo>
                    <a:cubicBezTo>
                      <a:pt x="446816" y="203101"/>
                      <a:pt x="432011" y="156178"/>
                      <a:pt x="426515" y="123205"/>
                    </a:cubicBezTo>
                    <a:cubicBezTo>
                      <a:pt x="422428" y="98686"/>
                      <a:pt x="416751" y="90754"/>
                      <a:pt x="398080" y="75818"/>
                    </a:cubicBezTo>
                    <a:cubicBezTo>
                      <a:pt x="365895" y="50073"/>
                      <a:pt x="357867" y="52938"/>
                      <a:pt x="312777" y="37909"/>
                    </a:cubicBezTo>
                    <a:lnTo>
                      <a:pt x="284343" y="28432"/>
                    </a:lnTo>
                    <a:cubicBezTo>
                      <a:pt x="274865" y="25273"/>
                      <a:pt x="265799" y="20368"/>
                      <a:pt x="255909" y="18955"/>
                    </a:cubicBezTo>
                    <a:cubicBezTo>
                      <a:pt x="186434" y="9030"/>
                      <a:pt x="184823" y="3159"/>
                      <a:pt x="170606" y="0"/>
                    </a:cubicBezTo>
                    <a:close/>
                  </a:path>
                </a:pathLst>
              </a:cu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avec flèche 13"/>
              <p:cNvCxnSpPr/>
              <p:nvPr/>
            </p:nvCxnSpPr>
            <p:spPr>
              <a:xfrm>
                <a:off x="3272769" y="1882002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avec flèche 118"/>
              <p:cNvCxnSpPr/>
              <p:nvPr/>
            </p:nvCxnSpPr>
            <p:spPr>
              <a:xfrm>
                <a:off x="3278301" y="1882002"/>
                <a:ext cx="0" cy="288000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>
                <a:off x="1941970" y="2463350"/>
                <a:ext cx="28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120"/>
              <p:cNvCxnSpPr/>
              <p:nvPr/>
            </p:nvCxnSpPr>
            <p:spPr>
              <a:xfrm>
                <a:off x="1944430" y="2463350"/>
                <a:ext cx="0" cy="2880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Image 2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549" y="1711842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23" name="Image 22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073" y="2095288"/>
                <a:ext cx="101600" cy="139700"/>
              </a:xfrm>
              <a:prstGeom prst="rect">
                <a:avLst/>
              </a:prstGeom>
            </p:spPr>
          </p:pic>
        </p:grpSp>
        <p:pic>
          <p:nvPicPr>
            <p:cNvPr id="67" name="Image 6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090" y="2188061"/>
              <a:ext cx="215900" cy="177800"/>
            </a:xfrm>
            <a:prstGeom prst="rect">
              <a:avLst/>
            </a:prstGeom>
          </p:spPr>
        </p:pic>
      </p:grpSp>
      <p:grpSp>
        <p:nvGrpSpPr>
          <p:cNvPr id="17" name="Grouper 16"/>
          <p:cNvGrpSpPr/>
          <p:nvPr/>
        </p:nvGrpSpPr>
        <p:grpSpPr>
          <a:xfrm>
            <a:off x="5985387" y="1750307"/>
            <a:ext cx="2849258" cy="1979001"/>
            <a:chOff x="5985387" y="1750307"/>
            <a:chExt cx="2849258" cy="1979001"/>
          </a:xfrm>
        </p:grpSpPr>
        <p:grpSp>
          <p:nvGrpSpPr>
            <p:cNvPr id="5" name="Grouper 4"/>
            <p:cNvGrpSpPr/>
            <p:nvPr/>
          </p:nvGrpSpPr>
          <p:grpSpPr>
            <a:xfrm>
              <a:off x="5985387" y="1750307"/>
              <a:ext cx="2849258" cy="1979001"/>
              <a:chOff x="4473836" y="4487220"/>
              <a:chExt cx="2849258" cy="1979001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4476343" y="4794997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       : Transducer radius (m) 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475978" y="4487220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       : Transducer scan line pitch (rad)</a:t>
                </a: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4473836" y="5142134"/>
                <a:ext cx="2747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       : Transducer scan line pitch (m)</a:t>
                </a: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4716192" y="5489784"/>
                <a:ext cx="2518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 : Transducer scan line number</a:t>
                </a:r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4722057" y="5825889"/>
                <a:ext cx="1897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 : Pixel width resolution</a:t>
                </a:r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4724077" y="6158444"/>
                <a:ext cx="19425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 : Pixel height resolution</a:t>
                </a:r>
              </a:p>
            </p:txBody>
          </p:sp>
          <p:pic>
            <p:nvPicPr>
              <p:cNvPr id="2" name="Image 1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196" y="5951963"/>
                <a:ext cx="177800" cy="127000"/>
              </a:xfrm>
              <a:prstGeom prst="rect">
                <a:avLst/>
              </a:prstGeom>
            </p:spPr>
          </p:pic>
          <p:pic>
            <p:nvPicPr>
              <p:cNvPr id="3" name="Image 2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7001" y="6279995"/>
                <a:ext cx="177800" cy="152400"/>
              </a:xfrm>
              <a:prstGeom prst="rect">
                <a:avLst/>
              </a:prstGeom>
            </p:spPr>
          </p:pic>
        </p:grpSp>
        <p:pic>
          <p:nvPicPr>
            <p:cNvPr id="68" name="Image 6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120" y="2163638"/>
              <a:ext cx="215900" cy="177800"/>
            </a:xfrm>
            <a:prstGeom prst="rect">
              <a:avLst/>
            </a:prstGeom>
          </p:spPr>
        </p:pic>
        <p:pic>
          <p:nvPicPr>
            <p:cNvPr id="12" name="Image 11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561" y="1881098"/>
              <a:ext cx="292100" cy="139700"/>
            </a:xfrm>
            <a:prstGeom prst="rect">
              <a:avLst/>
            </a:prstGeom>
          </p:spPr>
        </p:pic>
        <p:pic>
          <p:nvPicPr>
            <p:cNvPr id="16" name="Image 15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536" y="2502276"/>
              <a:ext cx="266700" cy="177800"/>
            </a:xfrm>
            <a:prstGeom prst="rect">
              <a:avLst/>
            </a:prstGeom>
          </p:spPr>
        </p:pic>
        <p:pic>
          <p:nvPicPr>
            <p:cNvPr id="70" name="Image 69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377" y="2893323"/>
              <a:ext cx="279400" cy="139700"/>
            </a:xfrm>
            <a:prstGeom prst="rect">
              <a:avLst/>
            </a:prstGeom>
          </p:spPr>
        </p:pic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B26E9B28-CC21-284B-8E4E-A341A19E4F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496" y="2296938"/>
            <a:ext cx="304800" cy="1143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2434BEC-863A-5540-AB10-DEFDEAD33B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572" y="2577544"/>
            <a:ext cx="292100" cy="10160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F72C5373-6A23-594E-BC0D-C85C80CB12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2993" y="2584762"/>
            <a:ext cx="292100" cy="1016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87FCD7C-7A37-224C-8B7F-665C4DD5DE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3930" y="2308984"/>
            <a:ext cx="88900" cy="762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01723A1-2657-F747-9FAD-867D90A888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3168" y="2687702"/>
            <a:ext cx="76200" cy="114300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35C08432-1823-244E-9EFF-4369B7C70B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6249" y="2281110"/>
            <a:ext cx="3048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6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er 244"/>
          <p:cNvGrpSpPr/>
          <p:nvPr/>
        </p:nvGrpSpPr>
        <p:grpSpPr>
          <a:xfrm>
            <a:off x="5646607" y="1976400"/>
            <a:ext cx="1848499" cy="4117589"/>
            <a:chOff x="4701951" y="1976400"/>
            <a:chExt cx="1848499" cy="4117589"/>
          </a:xfrm>
        </p:grpSpPr>
        <p:grpSp>
          <p:nvGrpSpPr>
            <p:cNvPr id="210" name="Grouper 209"/>
            <p:cNvGrpSpPr/>
            <p:nvPr/>
          </p:nvGrpSpPr>
          <p:grpSpPr>
            <a:xfrm>
              <a:off x="4817363" y="2592000"/>
              <a:ext cx="1733087" cy="2178172"/>
              <a:chOff x="6172717" y="2841503"/>
              <a:chExt cx="1733087" cy="2178172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>
                <a:off x="6172717" y="3493794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/>
              <p:cNvCxnSpPr/>
              <p:nvPr/>
            </p:nvCxnSpPr>
            <p:spPr>
              <a:xfrm>
                <a:off x="7151875" y="3844026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>
                <a:off x="7558368" y="3844026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>
                <a:off x="7224900" y="3290377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>
                <a:off x="7482075" y="3290379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flipH="1">
                <a:off x="7151875" y="3739251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7482075" y="3735088"/>
                <a:ext cx="75175" cy="1121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7224901" y="3290377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/>
              <p:cNvCxnSpPr/>
              <p:nvPr/>
            </p:nvCxnSpPr>
            <p:spPr>
              <a:xfrm>
                <a:off x="6172717" y="3395152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6245742" y="2841503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flipH="1">
                <a:off x="6172717" y="3290377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>
                <a:off x="6245743" y="2842783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>
                <a:off x="6245684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>
                <a:off x="6502859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>
                <a:off x="7151875" y="3941388"/>
                <a:ext cx="406494" cy="19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 flipV="1">
                <a:off x="7150692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flipV="1">
                <a:off x="7557250" y="3941388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/>
              <p:cNvCxnSpPr/>
              <p:nvPr/>
            </p:nvCxnSpPr>
            <p:spPr>
              <a:xfrm flipV="1">
                <a:off x="7282664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7421444" y="394332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>
              <a:xfrm flipV="1">
                <a:off x="6172717" y="3494491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>
                <a:off x="6172717" y="4228250"/>
                <a:ext cx="979216" cy="44953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>
                <a:off x="7150692" y="4616936"/>
                <a:ext cx="131972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/>
              <p:cNvCxnSpPr/>
              <p:nvPr/>
            </p:nvCxnSpPr>
            <p:spPr>
              <a:xfrm>
                <a:off x="7282664" y="4616936"/>
                <a:ext cx="138780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>
                <a:off x="7421444" y="4616936"/>
                <a:ext cx="136925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flipV="1">
                <a:off x="7558369" y="4679758"/>
                <a:ext cx="0" cy="33991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7421444" y="4677781"/>
                <a:ext cx="0" cy="34189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7282664" y="4936531"/>
                <a:ext cx="138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/>
              <p:cNvCxnSpPr/>
              <p:nvPr/>
            </p:nvCxnSpPr>
            <p:spPr>
              <a:xfrm flipH="1">
                <a:off x="7557251" y="4936531"/>
                <a:ext cx="348553" cy="258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H="1">
                <a:off x="7421445" y="4936532"/>
                <a:ext cx="13692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ZoneTexte 210"/>
            <p:cNvSpPr txBox="1"/>
            <p:nvPr/>
          </p:nvSpPr>
          <p:spPr>
            <a:xfrm>
              <a:off x="4701951" y="1976400"/>
              <a:ext cx="1633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Linear probe motor</a:t>
              </a:r>
            </a:p>
          </p:txBody>
        </p:sp>
        <p:sp>
          <p:nvSpPr>
            <p:cNvPr id="213" name="ZoneTexte 212"/>
            <p:cNvSpPr txBox="1"/>
            <p:nvPr/>
          </p:nvSpPr>
          <p:spPr>
            <a:xfrm>
              <a:off x="4945073" y="5468400"/>
              <a:ext cx="14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: Frame pitch (m)</a:t>
              </a:r>
            </a:p>
          </p:txBody>
        </p:sp>
        <p:pic>
          <p:nvPicPr>
            <p:cNvPr id="236" name="Image 23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538" y="5589746"/>
              <a:ext cx="177800" cy="177800"/>
            </a:xfrm>
            <a:prstGeom prst="rect">
              <a:avLst/>
            </a:prstGeom>
          </p:spPr>
        </p:pic>
        <p:pic>
          <p:nvPicPr>
            <p:cNvPr id="237" name="Image 23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650" y="4452347"/>
              <a:ext cx="177800" cy="177800"/>
            </a:xfrm>
            <a:prstGeom prst="rect">
              <a:avLst/>
            </a:prstGeom>
          </p:spPr>
        </p:pic>
        <p:sp>
          <p:nvSpPr>
            <p:cNvPr id="240" name="Accolade fermante 239"/>
            <p:cNvSpPr/>
            <p:nvPr/>
          </p:nvSpPr>
          <p:spPr>
            <a:xfrm rot="5400000">
              <a:off x="5909974" y="4815216"/>
              <a:ext cx="179645" cy="406436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ZoneTexte 240"/>
            <p:cNvSpPr txBox="1"/>
            <p:nvPr/>
          </p:nvSpPr>
          <p:spPr>
            <a:xfrm>
              <a:off x="4957382" y="5786212"/>
              <a:ext cx="1356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: Frame number</a:t>
              </a:r>
            </a:p>
          </p:txBody>
        </p:sp>
        <p:pic>
          <p:nvPicPr>
            <p:cNvPr id="242" name="Image 24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932" y="5919793"/>
              <a:ext cx="190500" cy="139700"/>
            </a:xfrm>
            <a:prstGeom prst="rect">
              <a:avLst/>
            </a:prstGeom>
          </p:spPr>
        </p:pic>
        <p:pic>
          <p:nvPicPr>
            <p:cNvPr id="243" name="Image 24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10" y="5167819"/>
              <a:ext cx="190500" cy="139700"/>
            </a:xfrm>
            <a:prstGeom prst="rect">
              <a:avLst/>
            </a:prstGeom>
          </p:spPr>
        </p:pic>
      </p:grpSp>
      <p:grpSp>
        <p:nvGrpSpPr>
          <p:cNvPr id="254" name="Grouper 253"/>
          <p:cNvGrpSpPr/>
          <p:nvPr/>
        </p:nvGrpSpPr>
        <p:grpSpPr>
          <a:xfrm>
            <a:off x="2283478" y="1977418"/>
            <a:ext cx="2740848" cy="4115559"/>
            <a:chOff x="1562290" y="1977418"/>
            <a:chExt cx="2740848" cy="4115559"/>
          </a:xfrm>
        </p:grpSpPr>
        <p:sp>
          <p:nvSpPr>
            <p:cNvPr id="131" name="Arc 130"/>
            <p:cNvSpPr>
              <a:spLocks noChangeAspect="1"/>
            </p:cNvSpPr>
            <p:nvPr/>
          </p:nvSpPr>
          <p:spPr>
            <a:xfrm>
              <a:off x="1847031" y="2085140"/>
              <a:ext cx="2456107" cy="2456107"/>
            </a:xfrm>
            <a:prstGeom prst="arc">
              <a:avLst>
                <a:gd name="adj1" fmla="val 3742551"/>
                <a:gd name="adj2" fmla="val 4753775"/>
              </a:avLst>
            </a:prstGeom>
            <a:ln w="63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9" name="Grouper 208"/>
            <p:cNvGrpSpPr/>
            <p:nvPr/>
          </p:nvGrpSpPr>
          <p:grpSpPr>
            <a:xfrm>
              <a:off x="1562290" y="2592776"/>
              <a:ext cx="2043907" cy="1991156"/>
              <a:chOff x="1562290" y="2592776"/>
              <a:chExt cx="2043907" cy="1991156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3276693" y="3692663"/>
                <a:ext cx="329504" cy="62850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 flipV="1">
                <a:off x="3152775" y="3735088"/>
                <a:ext cx="127094" cy="69644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V="1">
                <a:off x="2875359" y="3735088"/>
                <a:ext cx="125109" cy="70158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96" idx="2"/>
              </p:cNvCxnSpPr>
              <p:nvPr/>
            </p:nvCxnSpPr>
            <p:spPr>
              <a:xfrm flipV="1">
                <a:off x="2546974" y="3694598"/>
                <a:ext cx="323284" cy="626038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flipV="1">
                <a:off x="1562290" y="3245067"/>
                <a:ext cx="328752" cy="627972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>
                <a:endCxn id="96" idx="2"/>
              </p:cNvCxnSpPr>
              <p:nvPr/>
            </p:nvCxnSpPr>
            <p:spPr>
              <a:xfrm>
                <a:off x="1891042" y="3245067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1562290" y="3873039"/>
                <a:ext cx="984684" cy="447596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2565759" y="4296268"/>
                <a:ext cx="309600" cy="1404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3227569" y="4148053"/>
                <a:ext cx="378000" cy="1728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3133725" y="3632200"/>
                <a:ext cx="142968" cy="610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flipH="1" flipV="1">
                <a:off x="3078842" y="3318398"/>
                <a:ext cx="197851" cy="37426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 flipH="1" flipV="1">
                <a:off x="3075086" y="3311048"/>
                <a:ext cx="80864" cy="4312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2875726" y="3678763"/>
                <a:ext cx="124742" cy="576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V="1">
                <a:off x="3000468" y="3311048"/>
                <a:ext cx="74618" cy="42404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V="1">
                <a:off x="2875726" y="3311048"/>
                <a:ext cx="199360" cy="37724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Arc 95"/>
              <p:cNvSpPr>
                <a:spLocks noChangeAspect="1"/>
              </p:cNvSpPr>
              <p:nvPr/>
            </p:nvSpPr>
            <p:spPr>
              <a:xfrm>
                <a:off x="2649600" y="2894400"/>
                <a:ext cx="853200" cy="853200"/>
              </a:xfrm>
              <a:prstGeom prst="arc">
                <a:avLst>
                  <a:gd name="adj1" fmla="val 3691077"/>
                  <a:gd name="adj2" fmla="val 713191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Connecteur droit 96"/>
              <p:cNvCxnSpPr/>
              <p:nvPr/>
            </p:nvCxnSpPr>
            <p:spPr>
              <a:xfrm>
                <a:off x="2870200" y="3595299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3276693" y="3595299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>
                <a:off x="2943225" y="3041650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3200400" y="3041652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H="1">
                <a:off x="2870200" y="3490524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>
                <a:off x="3200400" y="3490524"/>
                <a:ext cx="75175" cy="10795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>
                <a:off x="2943226" y="3041650"/>
                <a:ext cx="257174" cy="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1891042" y="3146425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1964067" y="2592776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flipH="1">
                <a:off x="1891042" y="3041650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>
                <a:off x="1964068" y="2594056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>
                <a:off x="1964009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>
                <a:off x="2221184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H="1" flipV="1">
                <a:off x="3279868" y="4431530"/>
                <a:ext cx="29064" cy="15240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>
                <a:off x="2907378" y="4269600"/>
                <a:ext cx="372490" cy="1622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3009653" y="3661514"/>
                <a:ext cx="143122" cy="8074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 flipV="1">
                <a:off x="3279869" y="3551494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/>
              <p:cNvCxnSpPr/>
              <p:nvPr/>
            </p:nvCxnSpPr>
            <p:spPr>
              <a:xfrm flipV="1">
                <a:off x="3078842" y="3173495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/>
              <p:cNvCxnSpPr/>
              <p:nvPr/>
            </p:nvCxnSpPr>
            <p:spPr>
              <a:xfrm flipH="1" flipV="1">
                <a:off x="3355810" y="3195462"/>
                <a:ext cx="197851" cy="37426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ZoneTexte 207"/>
            <p:cNvSpPr txBox="1"/>
            <p:nvPr/>
          </p:nvSpPr>
          <p:spPr>
            <a:xfrm>
              <a:off x="1793121" y="1977418"/>
              <a:ext cx="163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Tilting probe motor</a:t>
              </a: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2040701" y="5467617"/>
              <a:ext cx="1536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: Frame pitch (rad)</a:t>
              </a:r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2044753" y="5785200"/>
              <a:ext cx="1561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: Motor radius (m) </a:t>
              </a:r>
            </a:p>
          </p:txBody>
        </p:sp>
        <p:pic>
          <p:nvPicPr>
            <p:cNvPr id="230" name="Image 22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421" y="5896581"/>
              <a:ext cx="254000" cy="177800"/>
            </a:xfrm>
            <a:prstGeom prst="rect">
              <a:avLst/>
            </a:prstGeom>
          </p:spPr>
        </p:pic>
        <p:pic>
          <p:nvPicPr>
            <p:cNvPr id="232" name="Image 2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69" y="3222148"/>
              <a:ext cx="254000" cy="177800"/>
            </a:xfrm>
            <a:prstGeom prst="rect">
              <a:avLst/>
            </a:prstGeom>
          </p:spPr>
        </p:pic>
        <p:pic>
          <p:nvPicPr>
            <p:cNvPr id="234" name="Image 23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031" y="5620014"/>
              <a:ext cx="203200" cy="139700"/>
            </a:xfrm>
            <a:prstGeom prst="rect">
              <a:avLst/>
            </a:prstGeom>
          </p:spPr>
        </p:pic>
        <p:pic>
          <p:nvPicPr>
            <p:cNvPr id="235" name="Image 23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061" y="4549911"/>
              <a:ext cx="203200" cy="139700"/>
            </a:xfrm>
            <a:prstGeom prst="rect">
              <a:avLst/>
            </a:prstGeom>
          </p:spPr>
        </p:pic>
        <p:sp>
          <p:nvSpPr>
            <p:cNvPr id="246" name="Accolade fermante 245"/>
            <p:cNvSpPr/>
            <p:nvPr/>
          </p:nvSpPr>
          <p:spPr>
            <a:xfrm rot="5771108">
              <a:off x="3019181" y="4119711"/>
              <a:ext cx="179643" cy="1566963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246"/>
            <p:cNvCxnSpPr/>
            <p:nvPr/>
          </p:nvCxnSpPr>
          <p:spPr>
            <a:xfrm flipV="1">
              <a:off x="2286879" y="4317128"/>
              <a:ext cx="260095" cy="50520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 flipV="1">
              <a:off x="3602300" y="4317129"/>
              <a:ext cx="366934" cy="69734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3" name="Image 2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11" y="5038407"/>
              <a:ext cx="1905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46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6B4E319-D973-6A47-ABD9-1E5D628D22F8}"/>
              </a:ext>
            </a:extLst>
          </p:cNvPr>
          <p:cNvGrpSpPr/>
          <p:nvPr/>
        </p:nvGrpSpPr>
        <p:grpSpPr>
          <a:xfrm>
            <a:off x="2071527" y="2098882"/>
            <a:ext cx="4427767" cy="3972212"/>
            <a:chOff x="2071527" y="2098882"/>
            <a:chExt cx="4427767" cy="3972212"/>
          </a:xfrm>
        </p:grpSpPr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B45C6A62-675A-C84D-A630-762579AE9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7738" y="281705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4AC35201-94BB-9C4B-9ECC-16E124569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576" y="2982222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ECC9CE64-888F-004C-A9CB-0B91558AB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1790" y="3140210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er 30"/>
            <p:cNvGrpSpPr/>
            <p:nvPr/>
          </p:nvGrpSpPr>
          <p:grpSpPr>
            <a:xfrm>
              <a:off x="2071527" y="2098882"/>
              <a:ext cx="4427767" cy="2653092"/>
              <a:chOff x="4304165" y="3049229"/>
              <a:chExt cx="4427767" cy="2653092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345205" y="3153389"/>
                  <a:ext cx="1107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RF image 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304165" y="3601670"/>
                <a:ext cx="1263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Frame number</a:t>
                </a:r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37316" y="5702321"/>
                <a:ext cx="259780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3350171" y="5412423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Transducer scan line number</a:t>
              </a: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3946981" y="4242818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First frame</a:t>
              </a:r>
            </a:p>
          </p:txBody>
        </p:sp>
        <p:cxnSp>
          <p:nvCxnSpPr>
            <p:cNvPr id="137" name="Connecteur droit 136"/>
            <p:cNvCxnSpPr/>
            <p:nvPr/>
          </p:nvCxnSpPr>
          <p:spPr>
            <a:xfrm>
              <a:off x="3362375" y="311736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3514775" y="311869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3667175" y="312003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819575" y="31157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>
              <a:off x="3971975" y="31171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>
              <a:off x="4124375" y="31184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4276775" y="311418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4429175" y="31155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4581575" y="311125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4733975" y="311818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4886375" y="311952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5038775" y="311526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5191175" y="311659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5343575" y="311793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5495975" y="311926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5648375" y="312060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3166609" y="3267045"/>
              <a:ext cx="351" cy="1302141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3782630" y="295178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311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445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578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152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5845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419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553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127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820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394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4968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101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235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368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718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505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292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080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833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6202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407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194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4647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251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522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3092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579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3665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1537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Ellipse 191"/>
            <p:cNvSpPr>
              <a:spLocks noChangeAspect="1"/>
            </p:cNvSpPr>
            <p:nvPr/>
          </p:nvSpPr>
          <p:spPr>
            <a:xfrm>
              <a:off x="3131559" y="3316285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/>
            <p:cNvSpPr>
              <a:spLocks noChangeAspect="1"/>
            </p:cNvSpPr>
            <p:nvPr/>
          </p:nvSpPr>
          <p:spPr>
            <a:xfrm>
              <a:off x="3130134" y="347747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/>
            <p:cNvSpPr>
              <a:spLocks noChangeAspect="1"/>
            </p:cNvSpPr>
            <p:nvPr/>
          </p:nvSpPr>
          <p:spPr>
            <a:xfrm>
              <a:off x="3133104" y="363866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/>
            <p:cNvSpPr>
              <a:spLocks noChangeAspect="1"/>
            </p:cNvSpPr>
            <p:nvPr/>
          </p:nvSpPr>
          <p:spPr>
            <a:xfrm>
              <a:off x="3131679" y="3808637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/>
            <p:cNvSpPr>
              <a:spLocks noChangeAspect="1"/>
            </p:cNvSpPr>
            <p:nvPr/>
          </p:nvSpPr>
          <p:spPr>
            <a:xfrm>
              <a:off x="3130254" y="3969825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/>
            <p:cNvSpPr>
              <a:spLocks noChangeAspect="1"/>
            </p:cNvSpPr>
            <p:nvPr/>
          </p:nvSpPr>
          <p:spPr>
            <a:xfrm>
              <a:off x="3128829" y="413101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/>
            <p:cNvSpPr>
              <a:spLocks noChangeAspect="1"/>
            </p:cNvSpPr>
            <p:nvPr/>
          </p:nvSpPr>
          <p:spPr>
            <a:xfrm>
              <a:off x="3131799" y="429220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/>
            <p:cNvSpPr>
              <a:spLocks noChangeAspect="1"/>
            </p:cNvSpPr>
            <p:nvPr/>
          </p:nvSpPr>
          <p:spPr>
            <a:xfrm>
              <a:off x="3130374" y="445338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3352333" y="5763317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 : Transducer RF sample number</a:t>
              </a:r>
            </a:p>
          </p:txBody>
        </p:sp>
        <p:pic>
          <p:nvPicPr>
            <p:cNvPr id="122" name="Image 12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543926"/>
              <a:ext cx="279400" cy="139700"/>
            </a:xfrm>
            <a:prstGeom prst="rect">
              <a:avLst/>
            </a:prstGeom>
          </p:spPr>
        </p:pic>
        <p:pic>
          <p:nvPicPr>
            <p:cNvPr id="203" name="Image 20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892788"/>
              <a:ext cx="292100" cy="139700"/>
            </a:xfrm>
            <a:prstGeom prst="rect">
              <a:avLst/>
            </a:prstGeom>
          </p:spPr>
        </p:pic>
        <p:cxnSp>
          <p:nvCxnSpPr>
            <p:cNvPr id="117" name="Connecteur droit 116"/>
            <p:cNvCxnSpPr>
              <a:cxnSpLocks/>
            </p:cNvCxnSpPr>
            <p:nvPr/>
          </p:nvCxnSpPr>
          <p:spPr>
            <a:xfrm flipV="1">
              <a:off x="3104678" y="2794647"/>
              <a:ext cx="784697" cy="47924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flipV="1">
              <a:off x="3257078" y="2796645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 flipV="1">
              <a:off x="3414303" y="27945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3564850" y="27945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V="1">
              <a:off x="3714278" y="2796645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/>
            <p:nvPr/>
          </p:nvCxnSpPr>
          <p:spPr>
            <a:xfrm flipV="1">
              <a:off x="3865625" y="2798772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/>
            <p:nvPr/>
          </p:nvCxnSpPr>
          <p:spPr>
            <a:xfrm flipV="1">
              <a:off x="4028191" y="27945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 flipV="1">
              <a:off x="4185006" y="27945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V="1">
              <a:off x="4323878" y="27945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V="1">
              <a:off x="4485391" y="2792388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 flipV="1">
              <a:off x="4637089" y="2796644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V="1">
              <a:off x="4785958" y="2796633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V="1">
              <a:off x="4941538" y="2796633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 flipV="1">
              <a:off x="5093587" y="27945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5245987" y="2796633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/>
            <p:cNvCxnSpPr/>
            <p:nvPr/>
          </p:nvCxnSpPr>
          <p:spPr>
            <a:xfrm flipV="1">
              <a:off x="5398387" y="27945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V="1">
              <a:off x="5543078" y="27945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5702485" y="2796633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>
              <a:off x="3099053" y="3430969"/>
              <a:ext cx="260343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 flipH="1">
              <a:off x="3100541" y="3611944"/>
              <a:ext cx="260343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229"/>
            <p:cNvCxnSpPr/>
            <p:nvPr/>
          </p:nvCxnSpPr>
          <p:spPr>
            <a:xfrm flipH="1">
              <a:off x="3102217" y="3764344"/>
              <a:ext cx="260343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H="1">
              <a:off x="3102217" y="3932619"/>
              <a:ext cx="260343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H="1">
              <a:off x="3102217" y="4072319"/>
              <a:ext cx="260343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/>
            <p:cNvCxnSpPr/>
            <p:nvPr/>
          </p:nvCxnSpPr>
          <p:spPr>
            <a:xfrm flipH="1">
              <a:off x="3104678" y="4244406"/>
              <a:ext cx="260343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flipH="1">
              <a:off x="3090865" y="4420070"/>
              <a:ext cx="775111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 flipH="1">
              <a:off x="4941889" y="4420070"/>
              <a:ext cx="763761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3254821" y="3279196"/>
              <a:ext cx="2257" cy="130211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409338" y="3273888"/>
              <a:ext cx="0" cy="130318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3559621" y="3273892"/>
              <a:ext cx="0" cy="130318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eur droit 239"/>
            <p:cNvCxnSpPr/>
            <p:nvPr/>
          </p:nvCxnSpPr>
          <p:spPr>
            <a:xfrm flipV="1">
              <a:off x="3712021" y="3274949"/>
              <a:ext cx="0" cy="130318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3864421" y="3276537"/>
              <a:ext cx="0" cy="130318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241"/>
            <p:cNvCxnSpPr/>
            <p:nvPr/>
          </p:nvCxnSpPr>
          <p:spPr>
            <a:xfrm flipV="1">
              <a:off x="4027406" y="3276565"/>
              <a:ext cx="0" cy="969222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flipV="1">
              <a:off x="4179806" y="3270148"/>
              <a:ext cx="5200" cy="97088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 flipV="1">
              <a:off x="4323878" y="3268666"/>
              <a:ext cx="6353" cy="97712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flipV="1">
              <a:off x="4486276" y="3271773"/>
              <a:ext cx="0" cy="96730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flipV="1">
              <a:off x="4636477" y="3271735"/>
              <a:ext cx="0" cy="97351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flipV="1">
              <a:off x="4788877" y="3270148"/>
              <a:ext cx="0" cy="97051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/>
            <p:cNvCxnSpPr/>
            <p:nvPr/>
          </p:nvCxnSpPr>
          <p:spPr>
            <a:xfrm flipV="1">
              <a:off x="5549289" y="3270148"/>
              <a:ext cx="0" cy="130864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/>
            <p:cNvCxnSpPr/>
            <p:nvPr/>
          </p:nvCxnSpPr>
          <p:spPr>
            <a:xfrm flipV="1">
              <a:off x="5398462" y="3273357"/>
              <a:ext cx="276" cy="130793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/>
            <p:cNvCxnSpPr/>
            <p:nvPr/>
          </p:nvCxnSpPr>
          <p:spPr>
            <a:xfrm flipV="1">
              <a:off x="4941267" y="3270139"/>
              <a:ext cx="0" cy="130864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flipV="1">
              <a:off x="5093662" y="3273323"/>
              <a:ext cx="0" cy="130864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 flipV="1">
              <a:off x="5246048" y="3273299"/>
              <a:ext cx="0" cy="130864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/>
            <p:cNvCxnSpPr/>
            <p:nvPr/>
          </p:nvCxnSpPr>
          <p:spPr>
            <a:xfrm flipV="1">
              <a:off x="5807522" y="3111745"/>
              <a:ext cx="0" cy="13086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8" name="Connecteur droit 257"/>
            <p:cNvCxnSpPr/>
            <p:nvPr/>
          </p:nvCxnSpPr>
          <p:spPr>
            <a:xfrm flipV="1">
              <a:off x="6068630" y="2953389"/>
              <a:ext cx="0" cy="13086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9" name="Connecteur droit 258"/>
            <p:cNvCxnSpPr/>
            <p:nvPr/>
          </p:nvCxnSpPr>
          <p:spPr>
            <a:xfrm flipV="1">
              <a:off x="6337449" y="2788287"/>
              <a:ext cx="0" cy="13086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0" name="Connecteur droit 259"/>
            <p:cNvCxnSpPr/>
            <p:nvPr/>
          </p:nvCxnSpPr>
          <p:spPr>
            <a:xfrm flipV="1">
              <a:off x="5699711" y="2953268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/>
            <p:cNvCxnSpPr/>
            <p:nvPr/>
          </p:nvCxnSpPr>
          <p:spPr>
            <a:xfrm flipV="1">
              <a:off x="5701822" y="313424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/>
            <p:nvPr/>
          </p:nvCxnSpPr>
          <p:spPr>
            <a:xfrm flipV="1">
              <a:off x="5701812" y="3288234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V="1">
              <a:off x="5700241" y="345492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flipV="1">
              <a:off x="5701814" y="3594616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flipV="1">
              <a:off x="5701820" y="3767658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/>
            <p:cNvCxnSpPr/>
            <p:nvPr/>
          </p:nvCxnSpPr>
          <p:spPr>
            <a:xfrm flipV="1">
              <a:off x="5700229" y="3940701"/>
              <a:ext cx="793839" cy="47776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266"/>
            <p:cNvCxnSpPr>
              <a:cxnSpLocks/>
            </p:cNvCxnSpPr>
            <p:nvPr/>
          </p:nvCxnSpPr>
          <p:spPr>
            <a:xfrm flipV="1">
              <a:off x="5705649" y="4105910"/>
              <a:ext cx="787901" cy="4753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267"/>
            <p:cNvCxnSpPr/>
            <p:nvPr/>
          </p:nvCxnSpPr>
          <p:spPr>
            <a:xfrm flipV="1">
              <a:off x="5807523" y="3113421"/>
              <a:ext cx="0" cy="88566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cteur droit 268"/>
            <p:cNvCxnSpPr/>
            <p:nvPr/>
          </p:nvCxnSpPr>
          <p:spPr>
            <a:xfrm flipV="1">
              <a:off x="6069012" y="2951533"/>
              <a:ext cx="65" cy="9646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/>
            <p:nvPr/>
          </p:nvCxnSpPr>
          <p:spPr>
            <a:xfrm flipV="1">
              <a:off x="6337301" y="2792775"/>
              <a:ext cx="65" cy="9646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avec flèche 270"/>
            <p:cNvCxnSpPr/>
            <p:nvPr/>
          </p:nvCxnSpPr>
          <p:spPr>
            <a:xfrm>
              <a:off x="3096339" y="3272531"/>
              <a:ext cx="160739" cy="18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avec flèche 271"/>
            <p:cNvCxnSpPr/>
            <p:nvPr/>
          </p:nvCxnSpPr>
          <p:spPr>
            <a:xfrm>
              <a:off x="3098799" y="3272531"/>
              <a:ext cx="1742" cy="15843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avec flèche 272"/>
            <p:cNvCxnSpPr/>
            <p:nvPr/>
          </p:nvCxnSpPr>
          <p:spPr>
            <a:xfrm flipV="1">
              <a:off x="3090865" y="3120601"/>
              <a:ext cx="271510" cy="15740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ZoneTexte 273"/>
            <p:cNvSpPr txBox="1"/>
            <p:nvPr/>
          </p:nvSpPr>
          <p:spPr>
            <a:xfrm>
              <a:off x="3250523" y="3228441"/>
              <a:ext cx="121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j</a:t>
              </a: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2969177" y="3316285"/>
              <a:ext cx="121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i</a:t>
              </a:r>
            </a:p>
          </p:txBody>
        </p:sp>
        <p:sp>
          <p:nvSpPr>
            <p:cNvPr id="276" name="ZoneTexte 275"/>
            <p:cNvSpPr txBox="1"/>
            <p:nvPr/>
          </p:nvSpPr>
          <p:spPr>
            <a:xfrm>
              <a:off x="3252775" y="2939400"/>
              <a:ext cx="121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k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582B60EE-1A22-604D-B3B2-654C2478E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3293" y="3693806"/>
              <a:ext cx="368300" cy="406400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A74AFB40-1850-3D45-89B5-6529182B4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9709" y="4788828"/>
              <a:ext cx="3175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7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69910DF8-5B71-A24B-981D-DB26422DEE3A}"/>
              </a:ext>
            </a:extLst>
          </p:cNvPr>
          <p:cNvSpPr>
            <a:spLocks noChangeAspect="1"/>
          </p:cNvSpPr>
          <p:nvPr/>
        </p:nvSpPr>
        <p:spPr>
          <a:xfrm>
            <a:off x="3927376" y="2827870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6B6BD51-BDCF-4B40-A810-D188E1BB8A93}"/>
              </a:ext>
            </a:extLst>
          </p:cNvPr>
          <p:cNvSpPr>
            <a:spLocks noChangeAspect="1"/>
          </p:cNvSpPr>
          <p:nvPr/>
        </p:nvSpPr>
        <p:spPr>
          <a:xfrm>
            <a:off x="3660219" y="2988758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925BB72-C532-C243-B52C-F6F977052C5E}"/>
              </a:ext>
            </a:extLst>
          </p:cNvPr>
          <p:cNvSpPr>
            <a:spLocks noChangeAspect="1"/>
          </p:cNvSpPr>
          <p:nvPr/>
        </p:nvSpPr>
        <p:spPr>
          <a:xfrm>
            <a:off x="3400748" y="314386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7" name="Connecteur droit 296"/>
          <p:cNvCxnSpPr/>
          <p:nvPr/>
        </p:nvCxnSpPr>
        <p:spPr>
          <a:xfrm flipV="1">
            <a:off x="3177686" y="3280686"/>
            <a:ext cx="0" cy="1303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4789085" y="3269597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V="1">
            <a:off x="4637791" y="327440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 flipV="1">
            <a:off x="4484285" y="327912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4331884" y="327436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V="1">
            <a:off x="4179790" y="327279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V="1">
            <a:off x="4028191" y="3277553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077408" y="2100470"/>
            <a:ext cx="4421886" cy="2701951"/>
            <a:chOff x="4310046" y="3049229"/>
            <a:chExt cx="4421886" cy="2701951"/>
          </a:xfrm>
        </p:grpSpPr>
        <p:grpSp>
          <p:nvGrpSpPr>
            <p:cNvPr id="33" name="Grouper 32"/>
            <p:cNvGrpSpPr/>
            <p:nvPr/>
          </p:nvGrpSpPr>
          <p:grpSpPr>
            <a:xfrm>
              <a:off x="5334855" y="3049229"/>
              <a:ext cx="3397077" cy="2479773"/>
              <a:chOff x="1051517" y="3153389"/>
              <a:chExt cx="3397077" cy="247977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051517" y="4327667"/>
                <a:ext cx="2600619" cy="1305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/>
              <p:cNvCxnSpPr/>
              <p:nvPr/>
            </p:nvCxnSpPr>
            <p:spPr>
              <a:xfrm flipV="1">
                <a:off x="1311675" y="4164149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 flipH="1">
                <a:off x="1311675" y="4169277"/>
                <a:ext cx="26034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flipH="1">
                <a:off x="1575104" y="4006100"/>
                <a:ext cx="26092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 flipH="1">
                <a:off x="1842637" y="3846580"/>
                <a:ext cx="2600483" cy="4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flipV="1">
                <a:off x="1575104" y="4007534"/>
                <a:ext cx="0" cy="1599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flipV="1">
                <a:off x="1842637" y="3846580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flipH="1" flipV="1">
                <a:off x="4443120" y="38506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 flipH="1" flipV="1">
                <a:off x="4183366" y="40030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flipH="1" flipV="1">
                <a:off x="3914162" y="4167494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>
                <a:off x="3654949" y="5472989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>
                <a:off x="4185707" y="5156115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>
                <a:off x="3915107" y="5314340"/>
                <a:ext cx="2716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ZoneTexte 67"/>
              <p:cNvSpPr txBox="1"/>
              <p:nvPr/>
            </p:nvSpPr>
            <p:spPr>
              <a:xfrm>
                <a:off x="2125914" y="3153389"/>
                <a:ext cx="15463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/>
                  <a:t>Pre-scan image 3D </a:t>
                </a:r>
              </a:p>
            </p:txBody>
          </p:sp>
        </p:grpSp>
        <p:cxnSp>
          <p:nvCxnSpPr>
            <p:cNvPr id="34" name="Connecteur droit 33"/>
            <p:cNvCxnSpPr/>
            <p:nvPr/>
          </p:nvCxnSpPr>
          <p:spPr>
            <a:xfrm flipV="1">
              <a:off x="4974165" y="4238557"/>
              <a:ext cx="0" cy="1290445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4971419" y="3742420"/>
              <a:ext cx="826069" cy="499767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4310046" y="3602361"/>
              <a:ext cx="126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Frame number</a:t>
              </a:r>
            </a:p>
          </p:txBody>
        </p:sp>
        <p:cxnSp>
          <p:nvCxnSpPr>
            <p:cNvPr id="38" name="Connecteur droit 37"/>
            <p:cNvCxnSpPr/>
            <p:nvPr/>
          </p:nvCxnSpPr>
          <p:spPr>
            <a:xfrm flipH="1">
              <a:off x="5329382" y="5751180"/>
              <a:ext cx="2605741" cy="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2771620" y="541401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 : Transducer scan line number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2772011" y="5762524"/>
            <a:ext cx="4116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 : B-Mode sample number after RF sample decimation</a:t>
            </a:r>
          </a:p>
        </p:txBody>
      </p:sp>
      <p:sp>
        <p:nvSpPr>
          <p:cNvPr id="136" name="ZoneTexte 135"/>
          <p:cNvSpPr txBox="1"/>
          <p:nvPr/>
        </p:nvSpPr>
        <p:spPr>
          <a:xfrm>
            <a:off x="3946981" y="4244406"/>
            <a:ext cx="9797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First frame</a:t>
            </a:r>
          </a:p>
        </p:txBody>
      </p:sp>
      <p:cxnSp>
        <p:nvCxnSpPr>
          <p:cNvPr id="157" name="Connecteur droit 156"/>
          <p:cNvCxnSpPr/>
          <p:nvPr/>
        </p:nvCxnSpPr>
        <p:spPr>
          <a:xfrm>
            <a:off x="3782630" y="295337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3935030" y="295470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4087430" y="295604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4239830" y="295737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4392230" y="295311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>
            <a:off x="4544630" y="296004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4697030" y="295578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4849430" y="295712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5001830" y="295286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5154230" y="295979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5306630" y="295553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5459030" y="295127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5611430" y="295260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5763830" y="295394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5916230" y="295527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4050566" y="2798772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4202966" y="2796644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4355366" y="2794516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507766" y="2792388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4660166" y="2799918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4812566" y="2797790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4964966" y="2795662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5117366" y="2793534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5269766" y="2796235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5422166" y="2794107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5574566" y="2796808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5726966" y="2794680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5879366" y="2797381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6031766" y="2795253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6184166" y="2793125"/>
            <a:ext cx="351" cy="154376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>
            <a:spLocks noChangeAspect="1"/>
          </p:cNvSpPr>
          <p:nvPr/>
        </p:nvSpPr>
        <p:spPr>
          <a:xfrm>
            <a:off x="3143774" y="3327221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3142296" y="3490569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3142296" y="3653917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3141158" y="381726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3142296" y="3980613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3142296" y="4133013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3142296" y="430183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Rectangle 206"/>
          <p:cNvSpPr>
            <a:spLocks noChangeAspect="1"/>
          </p:cNvSpPr>
          <p:nvPr/>
        </p:nvSpPr>
        <p:spPr>
          <a:xfrm>
            <a:off x="3143144" y="4459709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25" y="5558424"/>
            <a:ext cx="279400" cy="139700"/>
          </a:xfrm>
          <a:prstGeom prst="rect">
            <a:avLst/>
          </a:prstGeom>
        </p:spPr>
      </p:pic>
      <p:pic>
        <p:nvPicPr>
          <p:cNvPr id="192" name="Image 19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25" y="5889272"/>
            <a:ext cx="317500" cy="139700"/>
          </a:xfrm>
          <a:prstGeom prst="rect">
            <a:avLst/>
          </a:prstGeom>
        </p:spPr>
      </p:pic>
      <p:cxnSp>
        <p:nvCxnSpPr>
          <p:cNvPr id="196" name="Connecteur droit 195"/>
          <p:cNvCxnSpPr/>
          <p:nvPr/>
        </p:nvCxnSpPr>
        <p:spPr>
          <a:xfrm flipV="1">
            <a:off x="310315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V="1">
            <a:off x="3255558" y="279662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3407958" y="279874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3558241" y="280086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3712758" y="279873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V="1">
            <a:off x="3865158" y="279874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4021792" y="2796627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V="1">
            <a:off x="4176309" y="279662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4328709" y="279873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V="1">
            <a:off x="4481109" y="279662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4633509" y="279873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4785909" y="279872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4942543" y="279872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 flipV="1">
            <a:off x="5092826" y="279872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5243109" y="279660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5395509" y="279660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flipV="1">
            <a:off x="5547909" y="279872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5700309" y="280295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H="1">
            <a:off x="3099053" y="344155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H="1">
            <a:off x="3099053" y="3607711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H="1">
            <a:off x="3099050" y="376963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H="1">
            <a:off x="3105402" y="3934737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H="1">
            <a:off x="3101161" y="4093486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H="1">
            <a:off x="3101160" y="425223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H="1" flipV="1">
            <a:off x="3101156" y="4415217"/>
            <a:ext cx="764820" cy="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4940426" y="4415219"/>
            <a:ext cx="759927" cy="48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V="1">
            <a:off x="3406162" y="327547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V="1">
            <a:off x="3561738" y="32738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3714138" y="327306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V="1">
            <a:off x="3868334" y="3272775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V="1">
            <a:off x="5398685" y="3274354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flipV="1">
            <a:off x="5551085" y="327436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3255490" y="327434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 flipV="1">
            <a:off x="4941485" y="32727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V="1">
            <a:off x="5093938" y="327594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V="1">
            <a:off x="5246338" y="327440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5697134" y="296487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 flipV="1">
            <a:off x="5700312" y="312892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V="1">
            <a:off x="5704537" y="329190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5704537" y="345700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 flipV="1">
            <a:off x="5702417" y="361363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V="1">
            <a:off x="5704534" y="377450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V="1">
            <a:off x="5700297" y="393748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V="1">
            <a:off x="5704528" y="410258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5801171" y="3111744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V="1">
            <a:off x="6076340" y="2955112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6338808" y="2796355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>
            <a:off x="3514775" y="311393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necteur droit 258"/>
          <p:cNvCxnSpPr/>
          <p:nvPr/>
        </p:nvCxnSpPr>
        <p:spPr>
          <a:xfrm>
            <a:off x="3667575" y="312045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necteur droit 259"/>
          <p:cNvCxnSpPr/>
          <p:nvPr/>
        </p:nvCxnSpPr>
        <p:spPr>
          <a:xfrm>
            <a:off x="3819975" y="311885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>
            <a:off x="3972375" y="311885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>
            <a:off x="4124775" y="311885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4276424" y="311999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>
            <a:off x="4429526" y="311728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4581926" y="311727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>
            <a:off x="4734677" y="312005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4887077" y="311529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5038424" y="311994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5190824" y="311885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>
            <a:off x="5344277" y="311886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5495440" y="311393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5648024" y="311518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>
            <a:off x="4051406" y="279266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4204206" y="279917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>
            <a:off x="4356606" y="279757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>
            <a:off x="4509006" y="279757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4661406" y="279758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4813055" y="279872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4966304" y="278613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>
            <a:off x="5119104" y="279264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5271504" y="279104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5423904" y="279104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eur droit 282"/>
          <p:cNvCxnSpPr/>
          <p:nvPr/>
        </p:nvCxnSpPr>
        <p:spPr>
          <a:xfrm>
            <a:off x="5576304" y="279105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5727953" y="279219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necteur droit 284"/>
          <p:cNvCxnSpPr/>
          <p:nvPr/>
        </p:nvCxnSpPr>
        <p:spPr>
          <a:xfrm>
            <a:off x="5879871" y="280452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6032671" y="281104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necteur droit 286"/>
          <p:cNvCxnSpPr/>
          <p:nvPr/>
        </p:nvCxnSpPr>
        <p:spPr>
          <a:xfrm>
            <a:off x="6185071" y="280944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onnecteur droit avec flèche 290"/>
          <p:cNvCxnSpPr/>
          <p:nvPr/>
        </p:nvCxnSpPr>
        <p:spPr>
          <a:xfrm>
            <a:off x="3096339" y="3272531"/>
            <a:ext cx="160739" cy="18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avec flèche 291"/>
          <p:cNvCxnSpPr/>
          <p:nvPr/>
        </p:nvCxnSpPr>
        <p:spPr>
          <a:xfrm>
            <a:off x="3098799" y="3272531"/>
            <a:ext cx="1742" cy="1584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avec flèche 292"/>
          <p:cNvCxnSpPr/>
          <p:nvPr/>
        </p:nvCxnSpPr>
        <p:spPr>
          <a:xfrm flipV="1">
            <a:off x="3090865" y="3120601"/>
            <a:ext cx="271510" cy="157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ZoneTexte 293"/>
          <p:cNvSpPr txBox="1"/>
          <p:nvPr/>
        </p:nvSpPr>
        <p:spPr>
          <a:xfrm>
            <a:off x="3230645" y="3208563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j</a:t>
            </a:r>
          </a:p>
        </p:txBody>
      </p:sp>
      <p:sp>
        <p:nvSpPr>
          <p:cNvPr id="295" name="ZoneTexte 294"/>
          <p:cNvSpPr txBox="1"/>
          <p:nvPr/>
        </p:nvSpPr>
        <p:spPr>
          <a:xfrm>
            <a:off x="2969177" y="331628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i</a:t>
            </a:r>
          </a:p>
        </p:txBody>
      </p:sp>
      <p:sp>
        <p:nvSpPr>
          <p:cNvPr id="296" name="ZoneTexte 295"/>
          <p:cNvSpPr txBox="1"/>
          <p:nvPr/>
        </p:nvSpPr>
        <p:spPr>
          <a:xfrm>
            <a:off x="3252775" y="2939400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k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E47E969-0804-4545-852C-11DDB8DA2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298" y="3695883"/>
            <a:ext cx="317500" cy="381000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8B810454-D9FE-1E40-B844-5AF478659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709" y="4836328"/>
            <a:ext cx="317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r 28"/>
          <p:cNvGrpSpPr/>
          <p:nvPr/>
        </p:nvGrpSpPr>
        <p:grpSpPr>
          <a:xfrm>
            <a:off x="4574712" y="2254527"/>
            <a:ext cx="4487264" cy="4169057"/>
            <a:chOff x="4382277" y="2254527"/>
            <a:chExt cx="4487264" cy="4169057"/>
          </a:xfrm>
        </p:grpSpPr>
        <p:cxnSp>
          <p:nvCxnSpPr>
            <p:cNvPr id="212" name="Connecteur droit 211"/>
            <p:cNvCxnSpPr>
              <a:cxnSpLocks noChangeAspect="1"/>
            </p:cNvCxnSpPr>
            <p:nvPr/>
          </p:nvCxnSpPr>
          <p:spPr>
            <a:xfrm flipH="1">
              <a:off x="6357423" y="3601670"/>
              <a:ext cx="1328534" cy="799200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er 113"/>
            <p:cNvGrpSpPr/>
            <p:nvPr/>
          </p:nvGrpSpPr>
          <p:grpSpPr>
            <a:xfrm>
              <a:off x="5329381" y="2254527"/>
              <a:ext cx="3462290" cy="3274475"/>
              <a:chOff x="1046043" y="2358687"/>
              <a:chExt cx="3462290" cy="3274475"/>
            </a:xfrm>
          </p:grpSpPr>
          <p:grpSp>
            <p:nvGrpSpPr>
              <p:cNvPr id="115" name="Grouper 114"/>
              <p:cNvGrpSpPr/>
              <p:nvPr/>
            </p:nvGrpSpPr>
            <p:grpSpPr>
              <a:xfrm>
                <a:off x="1051517" y="4327667"/>
                <a:ext cx="2662967" cy="1305495"/>
                <a:chOff x="1941970" y="2455312"/>
                <a:chExt cx="2662967" cy="1305495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1941970" y="2455312"/>
                  <a:ext cx="2662967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Forme libre 206"/>
                <p:cNvSpPr/>
                <p:nvPr/>
              </p:nvSpPr>
              <p:spPr>
                <a:xfrm>
                  <a:off x="3032993" y="3070640"/>
                  <a:ext cx="436887" cy="279141"/>
                </a:xfrm>
                <a:custGeom>
                  <a:avLst/>
                  <a:gdLst>
                    <a:gd name="connsiteX0" fmla="*/ 170606 w 436887"/>
                    <a:gd name="connsiteY0" fmla="*/ 0 h 279141"/>
                    <a:gd name="connsiteX1" fmla="*/ 170606 w 436887"/>
                    <a:gd name="connsiteY1" fmla="*/ 0 h 279141"/>
                    <a:gd name="connsiteX2" fmla="*/ 47391 w 436887"/>
                    <a:gd name="connsiteY2" fmla="*/ 18955 h 279141"/>
                    <a:gd name="connsiteX3" fmla="*/ 28434 w 436887"/>
                    <a:gd name="connsiteY3" fmla="*/ 37909 h 279141"/>
                    <a:gd name="connsiteX4" fmla="*/ 18956 w 436887"/>
                    <a:gd name="connsiteY4" fmla="*/ 66341 h 279141"/>
                    <a:gd name="connsiteX5" fmla="*/ 0 w 436887"/>
                    <a:gd name="connsiteY5" fmla="*/ 94773 h 279141"/>
                    <a:gd name="connsiteX6" fmla="*/ 37912 w 436887"/>
                    <a:gd name="connsiteY6" fmla="*/ 199023 h 279141"/>
                    <a:gd name="connsiteX7" fmla="*/ 66347 w 436887"/>
                    <a:gd name="connsiteY7" fmla="*/ 208500 h 279141"/>
                    <a:gd name="connsiteX8" fmla="*/ 151650 w 436887"/>
                    <a:gd name="connsiteY8" fmla="*/ 255887 h 279141"/>
                    <a:gd name="connsiteX9" fmla="*/ 180084 w 436887"/>
                    <a:gd name="connsiteY9" fmla="*/ 274841 h 279141"/>
                    <a:gd name="connsiteX10" fmla="*/ 407558 w 436887"/>
                    <a:gd name="connsiteY10" fmla="*/ 255887 h 279141"/>
                    <a:gd name="connsiteX11" fmla="*/ 426515 w 436887"/>
                    <a:gd name="connsiteY11" fmla="*/ 236932 h 279141"/>
                    <a:gd name="connsiteX12" fmla="*/ 426515 w 436887"/>
                    <a:gd name="connsiteY12" fmla="*/ 123205 h 279141"/>
                    <a:gd name="connsiteX13" fmla="*/ 398080 w 436887"/>
                    <a:gd name="connsiteY13" fmla="*/ 75818 h 279141"/>
                    <a:gd name="connsiteX14" fmla="*/ 312777 w 436887"/>
                    <a:gd name="connsiteY14" fmla="*/ 37909 h 279141"/>
                    <a:gd name="connsiteX15" fmla="*/ 284343 w 436887"/>
                    <a:gd name="connsiteY15" fmla="*/ 28432 h 279141"/>
                    <a:gd name="connsiteX16" fmla="*/ 255909 w 436887"/>
                    <a:gd name="connsiteY16" fmla="*/ 18955 h 279141"/>
                    <a:gd name="connsiteX17" fmla="*/ 170606 w 436887"/>
                    <a:gd name="connsiteY17" fmla="*/ 0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36887" h="279141">
                      <a:moveTo>
                        <a:pt x="170606" y="0"/>
                      </a:moveTo>
                      <a:lnTo>
                        <a:pt x="170606" y="0"/>
                      </a:lnTo>
                      <a:cubicBezTo>
                        <a:pt x="165123" y="548"/>
                        <a:pt x="74721" y="2559"/>
                        <a:pt x="47391" y="18955"/>
                      </a:cubicBezTo>
                      <a:cubicBezTo>
                        <a:pt x="39729" y="23552"/>
                        <a:pt x="34753" y="31591"/>
                        <a:pt x="28434" y="37909"/>
                      </a:cubicBezTo>
                      <a:cubicBezTo>
                        <a:pt x="25275" y="47386"/>
                        <a:pt x="23424" y="57406"/>
                        <a:pt x="18956" y="66341"/>
                      </a:cubicBezTo>
                      <a:cubicBezTo>
                        <a:pt x="13862" y="76529"/>
                        <a:pt x="0" y="83382"/>
                        <a:pt x="0" y="94773"/>
                      </a:cubicBezTo>
                      <a:cubicBezTo>
                        <a:pt x="0" y="110788"/>
                        <a:pt x="14002" y="179897"/>
                        <a:pt x="37912" y="199023"/>
                      </a:cubicBezTo>
                      <a:cubicBezTo>
                        <a:pt x="45714" y="205264"/>
                        <a:pt x="56869" y="205341"/>
                        <a:pt x="66347" y="208500"/>
                      </a:cubicBezTo>
                      <a:cubicBezTo>
                        <a:pt x="131528" y="251952"/>
                        <a:pt x="101602" y="239207"/>
                        <a:pt x="151650" y="255887"/>
                      </a:cubicBezTo>
                      <a:cubicBezTo>
                        <a:pt x="161128" y="262205"/>
                        <a:pt x="168703" y="274367"/>
                        <a:pt x="180084" y="274841"/>
                      </a:cubicBezTo>
                      <a:cubicBezTo>
                        <a:pt x="339337" y="281476"/>
                        <a:pt x="323595" y="283872"/>
                        <a:pt x="407558" y="255887"/>
                      </a:cubicBezTo>
                      <a:cubicBezTo>
                        <a:pt x="413877" y="249569"/>
                        <a:pt x="421917" y="244594"/>
                        <a:pt x="426515" y="236932"/>
                      </a:cubicBezTo>
                      <a:cubicBezTo>
                        <a:pt x="446816" y="203101"/>
                        <a:pt x="432011" y="156178"/>
                        <a:pt x="426515" y="123205"/>
                      </a:cubicBezTo>
                      <a:cubicBezTo>
                        <a:pt x="422428" y="98686"/>
                        <a:pt x="416751" y="90754"/>
                        <a:pt x="398080" y="75818"/>
                      </a:cubicBezTo>
                      <a:cubicBezTo>
                        <a:pt x="365895" y="50073"/>
                        <a:pt x="357867" y="52938"/>
                        <a:pt x="312777" y="37909"/>
                      </a:cubicBezTo>
                      <a:lnTo>
                        <a:pt x="284343" y="28432"/>
                      </a:lnTo>
                      <a:cubicBezTo>
                        <a:pt x="274865" y="25273"/>
                        <a:pt x="265799" y="20368"/>
                        <a:pt x="255909" y="18955"/>
                      </a:cubicBezTo>
                      <a:cubicBezTo>
                        <a:pt x="186434" y="9030"/>
                        <a:pt x="184823" y="3159"/>
                        <a:pt x="170606" y="0"/>
                      </a:cubicBezTo>
                      <a:close/>
                    </a:path>
                  </a:pathLst>
                </a:cu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8" name="Connecteur droit avec flèche 207"/>
                <p:cNvCxnSpPr/>
                <p:nvPr/>
              </p:nvCxnSpPr>
              <p:spPr>
                <a:xfrm>
                  <a:off x="1941970" y="2463350"/>
                  <a:ext cx="28800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avec flèche 208"/>
                <p:cNvCxnSpPr/>
                <p:nvPr/>
              </p:nvCxnSpPr>
              <p:spPr>
                <a:xfrm>
                  <a:off x="1944430" y="2463350"/>
                  <a:ext cx="0" cy="28800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Connecteur droit 122"/>
              <p:cNvCxnSpPr/>
              <p:nvPr/>
            </p:nvCxnSpPr>
            <p:spPr>
              <a:xfrm flipV="1">
                <a:off x="1311675" y="4164149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flipH="1">
                <a:off x="1311675" y="4169277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flipH="1">
                <a:off x="1575104" y="400610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flipH="1">
                <a:off x="1842637" y="385062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flipH="1">
                <a:off x="1447141" y="4096924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1579530" y="4007534"/>
                <a:ext cx="0" cy="85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1842637" y="3846580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1447141" y="4099418"/>
                <a:ext cx="0" cy="6985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H="1" flipV="1">
                <a:off x="4502655" y="38506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H="1" flipV="1">
                <a:off x="4242901" y="40030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H="1" flipV="1">
                <a:off x="4109635" y="4093302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H="1" flipV="1">
                <a:off x="3973697" y="4167494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>
                <a:off x="3714484" y="5472989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>
                <a:off x="4245242" y="5156115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>
                <a:off x="4117876" y="5314340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>
                <a:off x="3973697" y="5398797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avec flèche 144"/>
              <p:cNvCxnSpPr/>
              <p:nvPr/>
            </p:nvCxnSpPr>
            <p:spPr>
              <a:xfrm flipV="1">
                <a:off x="1046043" y="4222902"/>
                <a:ext cx="207554" cy="1182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/>
              <p:nvPr/>
            </p:nvCxnSpPr>
            <p:spPr>
              <a:xfrm>
                <a:off x="2770397" y="4094595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avec flèche 147"/>
              <p:cNvCxnSpPr/>
              <p:nvPr/>
            </p:nvCxnSpPr>
            <p:spPr>
              <a:xfrm>
                <a:off x="2778658" y="4094595"/>
                <a:ext cx="0" cy="286837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0" name="Image 149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5672" y="3867919"/>
                <a:ext cx="101600" cy="101600"/>
              </a:xfrm>
              <a:prstGeom prst="rect">
                <a:avLst/>
              </a:prstGeom>
            </p:spPr>
          </p:pic>
          <p:cxnSp>
            <p:nvCxnSpPr>
              <p:cNvPr id="151" name="Connecteur droit avec flèche 150"/>
              <p:cNvCxnSpPr/>
              <p:nvPr/>
            </p:nvCxnSpPr>
            <p:spPr>
              <a:xfrm flipV="1">
                <a:off x="2770397" y="3966128"/>
                <a:ext cx="197280" cy="126436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Image 15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564" y="4180475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153" name="Image 15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6752" y="4376915"/>
                <a:ext cx="101600" cy="139700"/>
              </a:xfrm>
              <a:prstGeom prst="rect">
                <a:avLst/>
              </a:prstGeom>
            </p:spPr>
          </p:pic>
          <p:sp>
            <p:nvSpPr>
              <p:cNvPr id="174" name="ZoneTexte 173"/>
              <p:cNvSpPr txBox="1"/>
              <p:nvPr/>
            </p:nvSpPr>
            <p:spPr>
              <a:xfrm>
                <a:off x="1792106" y="2358687"/>
                <a:ext cx="197310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/>
                  <a:t>Post-scan image 3D </a:t>
                </a:r>
              </a:p>
              <a:p>
                <a:pPr algn="ctr"/>
                <a:r>
                  <a:rPr lang="en-GB" sz="1400" b="1" dirty="0"/>
                  <a:t>Linear probe motor</a:t>
                </a:r>
              </a:p>
              <a:p>
                <a:pPr algn="ctr"/>
                <a:r>
                  <a:rPr lang="en-GB" sz="1400" b="1" dirty="0"/>
                  <a:t>Linear probe transducer</a:t>
                </a:r>
              </a:p>
            </p:txBody>
          </p:sp>
        </p:grpSp>
        <p:cxnSp>
          <p:nvCxnSpPr>
            <p:cNvPr id="213" name="Connecteur droit 212"/>
            <p:cNvCxnSpPr/>
            <p:nvPr/>
          </p:nvCxnSpPr>
          <p:spPr>
            <a:xfrm flipV="1">
              <a:off x="4974165" y="4238557"/>
              <a:ext cx="0" cy="1290445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ZoneTexte 213"/>
            <p:cNvSpPr txBox="1"/>
            <p:nvPr/>
          </p:nvSpPr>
          <p:spPr>
            <a:xfrm>
              <a:off x="4382277" y="4723013"/>
              <a:ext cx="667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Height</a:t>
              </a:r>
            </a:p>
          </p:txBody>
        </p:sp>
        <p:cxnSp>
          <p:nvCxnSpPr>
            <p:cNvPr id="215" name="Connecteur droit 214"/>
            <p:cNvCxnSpPr/>
            <p:nvPr/>
          </p:nvCxnSpPr>
          <p:spPr>
            <a:xfrm flipH="1">
              <a:off x="4971419" y="3742420"/>
              <a:ext cx="826069" cy="499767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5337316" y="5858230"/>
              <a:ext cx="2660506" cy="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ZoneTexte 218"/>
            <p:cNvSpPr txBox="1"/>
            <p:nvPr/>
          </p:nvSpPr>
          <p:spPr>
            <a:xfrm>
              <a:off x="6345283" y="5569049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Width</a:t>
              </a:r>
            </a:p>
          </p:txBody>
        </p:sp>
        <p:sp>
          <p:nvSpPr>
            <p:cNvPr id="222" name="ZoneTexte 221"/>
            <p:cNvSpPr txBox="1"/>
            <p:nvPr/>
          </p:nvSpPr>
          <p:spPr>
            <a:xfrm>
              <a:off x="7772554" y="6115807"/>
              <a:ext cx="109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virtual plane</a:t>
              </a:r>
            </a:p>
          </p:txBody>
        </p:sp>
        <p:cxnSp>
          <p:nvCxnSpPr>
            <p:cNvPr id="223" name="Connecteur droit avec flèche 222"/>
            <p:cNvCxnSpPr>
              <a:stCxn id="222" idx="0"/>
            </p:cNvCxnSpPr>
            <p:nvPr/>
          </p:nvCxnSpPr>
          <p:spPr>
            <a:xfrm flipV="1">
              <a:off x="8321048" y="5300117"/>
              <a:ext cx="75127" cy="81569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er 234"/>
          <p:cNvGrpSpPr/>
          <p:nvPr/>
        </p:nvGrpSpPr>
        <p:grpSpPr>
          <a:xfrm>
            <a:off x="-72632" y="1318447"/>
            <a:ext cx="4976397" cy="5105137"/>
            <a:chOff x="-72215" y="1320439"/>
            <a:chExt cx="4976397" cy="5105137"/>
          </a:xfrm>
        </p:grpSpPr>
        <p:grpSp>
          <p:nvGrpSpPr>
            <p:cNvPr id="5" name="Grouper 4"/>
            <p:cNvGrpSpPr/>
            <p:nvPr/>
          </p:nvGrpSpPr>
          <p:grpSpPr>
            <a:xfrm>
              <a:off x="372011" y="1320439"/>
              <a:ext cx="4532171" cy="4218137"/>
              <a:chOff x="513130" y="1423063"/>
              <a:chExt cx="4532171" cy="4218137"/>
            </a:xfrm>
          </p:grpSpPr>
          <p:grpSp>
            <p:nvGrpSpPr>
              <p:cNvPr id="156" name="Grouper 155"/>
              <p:cNvGrpSpPr/>
              <p:nvPr/>
            </p:nvGrpSpPr>
            <p:grpSpPr>
              <a:xfrm>
                <a:off x="513130" y="189720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160" name="Connecteur droit 159"/>
                <p:cNvCxnSpPr>
                  <a:endCxn id="168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/>
                <p:cNvCxnSpPr>
                  <a:endCxn id="168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>
                  <a:stCxn id="168" idx="2"/>
                </p:cNvCxnSpPr>
                <p:nvPr/>
              </p:nvCxnSpPr>
              <p:spPr>
                <a:xfrm flipH="1">
                  <a:off x="1941970" y="2448433"/>
                  <a:ext cx="752773" cy="758323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166"/>
                <p:cNvCxnSpPr/>
                <p:nvPr/>
              </p:nvCxnSpPr>
              <p:spPr>
                <a:xfrm>
                  <a:off x="3845215" y="2455312"/>
                  <a:ext cx="759722" cy="759638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Arc 167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8134622"/>
                  </a:avLst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941970" y="2455312"/>
                  <a:ext cx="2662967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Forme libre 172"/>
                <p:cNvSpPr/>
                <p:nvPr/>
              </p:nvSpPr>
              <p:spPr>
                <a:xfrm>
                  <a:off x="3032993" y="3070640"/>
                  <a:ext cx="436887" cy="279141"/>
                </a:xfrm>
                <a:custGeom>
                  <a:avLst/>
                  <a:gdLst>
                    <a:gd name="connsiteX0" fmla="*/ 170606 w 436887"/>
                    <a:gd name="connsiteY0" fmla="*/ 0 h 279141"/>
                    <a:gd name="connsiteX1" fmla="*/ 170606 w 436887"/>
                    <a:gd name="connsiteY1" fmla="*/ 0 h 279141"/>
                    <a:gd name="connsiteX2" fmla="*/ 47391 w 436887"/>
                    <a:gd name="connsiteY2" fmla="*/ 18955 h 279141"/>
                    <a:gd name="connsiteX3" fmla="*/ 28434 w 436887"/>
                    <a:gd name="connsiteY3" fmla="*/ 37909 h 279141"/>
                    <a:gd name="connsiteX4" fmla="*/ 18956 w 436887"/>
                    <a:gd name="connsiteY4" fmla="*/ 66341 h 279141"/>
                    <a:gd name="connsiteX5" fmla="*/ 0 w 436887"/>
                    <a:gd name="connsiteY5" fmla="*/ 94773 h 279141"/>
                    <a:gd name="connsiteX6" fmla="*/ 37912 w 436887"/>
                    <a:gd name="connsiteY6" fmla="*/ 199023 h 279141"/>
                    <a:gd name="connsiteX7" fmla="*/ 66347 w 436887"/>
                    <a:gd name="connsiteY7" fmla="*/ 208500 h 279141"/>
                    <a:gd name="connsiteX8" fmla="*/ 151650 w 436887"/>
                    <a:gd name="connsiteY8" fmla="*/ 255887 h 279141"/>
                    <a:gd name="connsiteX9" fmla="*/ 180084 w 436887"/>
                    <a:gd name="connsiteY9" fmla="*/ 274841 h 279141"/>
                    <a:gd name="connsiteX10" fmla="*/ 407558 w 436887"/>
                    <a:gd name="connsiteY10" fmla="*/ 255887 h 279141"/>
                    <a:gd name="connsiteX11" fmla="*/ 426515 w 436887"/>
                    <a:gd name="connsiteY11" fmla="*/ 236932 h 279141"/>
                    <a:gd name="connsiteX12" fmla="*/ 426515 w 436887"/>
                    <a:gd name="connsiteY12" fmla="*/ 123205 h 279141"/>
                    <a:gd name="connsiteX13" fmla="*/ 398080 w 436887"/>
                    <a:gd name="connsiteY13" fmla="*/ 75818 h 279141"/>
                    <a:gd name="connsiteX14" fmla="*/ 312777 w 436887"/>
                    <a:gd name="connsiteY14" fmla="*/ 37909 h 279141"/>
                    <a:gd name="connsiteX15" fmla="*/ 284343 w 436887"/>
                    <a:gd name="connsiteY15" fmla="*/ 28432 h 279141"/>
                    <a:gd name="connsiteX16" fmla="*/ 255909 w 436887"/>
                    <a:gd name="connsiteY16" fmla="*/ 18955 h 279141"/>
                    <a:gd name="connsiteX17" fmla="*/ 170606 w 436887"/>
                    <a:gd name="connsiteY17" fmla="*/ 0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36887" h="279141">
                      <a:moveTo>
                        <a:pt x="170606" y="0"/>
                      </a:moveTo>
                      <a:lnTo>
                        <a:pt x="170606" y="0"/>
                      </a:lnTo>
                      <a:cubicBezTo>
                        <a:pt x="165123" y="548"/>
                        <a:pt x="74721" y="2559"/>
                        <a:pt x="47391" y="18955"/>
                      </a:cubicBezTo>
                      <a:cubicBezTo>
                        <a:pt x="39729" y="23552"/>
                        <a:pt x="34753" y="31591"/>
                        <a:pt x="28434" y="37909"/>
                      </a:cubicBezTo>
                      <a:cubicBezTo>
                        <a:pt x="25275" y="47386"/>
                        <a:pt x="23424" y="57406"/>
                        <a:pt x="18956" y="66341"/>
                      </a:cubicBezTo>
                      <a:cubicBezTo>
                        <a:pt x="13862" y="76529"/>
                        <a:pt x="0" y="83382"/>
                        <a:pt x="0" y="94773"/>
                      </a:cubicBezTo>
                      <a:cubicBezTo>
                        <a:pt x="0" y="110788"/>
                        <a:pt x="14002" y="179897"/>
                        <a:pt x="37912" y="199023"/>
                      </a:cubicBezTo>
                      <a:cubicBezTo>
                        <a:pt x="45714" y="205264"/>
                        <a:pt x="56869" y="205341"/>
                        <a:pt x="66347" y="208500"/>
                      </a:cubicBezTo>
                      <a:cubicBezTo>
                        <a:pt x="131528" y="251952"/>
                        <a:pt x="101602" y="239207"/>
                        <a:pt x="151650" y="255887"/>
                      </a:cubicBezTo>
                      <a:cubicBezTo>
                        <a:pt x="161128" y="262205"/>
                        <a:pt x="168703" y="274367"/>
                        <a:pt x="180084" y="274841"/>
                      </a:cubicBezTo>
                      <a:cubicBezTo>
                        <a:pt x="339337" y="281476"/>
                        <a:pt x="323595" y="283872"/>
                        <a:pt x="407558" y="255887"/>
                      </a:cubicBezTo>
                      <a:cubicBezTo>
                        <a:pt x="413877" y="249569"/>
                        <a:pt x="421917" y="244594"/>
                        <a:pt x="426515" y="236932"/>
                      </a:cubicBezTo>
                      <a:cubicBezTo>
                        <a:pt x="446816" y="203101"/>
                        <a:pt x="432011" y="156178"/>
                        <a:pt x="426515" y="123205"/>
                      </a:cubicBezTo>
                      <a:cubicBezTo>
                        <a:pt x="422428" y="98686"/>
                        <a:pt x="416751" y="90754"/>
                        <a:pt x="398080" y="75818"/>
                      </a:cubicBezTo>
                      <a:cubicBezTo>
                        <a:pt x="365895" y="50073"/>
                        <a:pt x="357867" y="52938"/>
                        <a:pt x="312777" y="37909"/>
                      </a:cubicBezTo>
                      <a:lnTo>
                        <a:pt x="284343" y="28432"/>
                      </a:lnTo>
                      <a:cubicBezTo>
                        <a:pt x="274865" y="25273"/>
                        <a:pt x="265799" y="20368"/>
                        <a:pt x="255909" y="18955"/>
                      </a:cubicBezTo>
                      <a:cubicBezTo>
                        <a:pt x="186434" y="9030"/>
                        <a:pt x="184823" y="3159"/>
                        <a:pt x="170606" y="0"/>
                      </a:cubicBezTo>
                      <a:close/>
                    </a:path>
                  </a:pathLst>
                </a:cu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6" name="Connecteur droit avec flèche 175"/>
                <p:cNvCxnSpPr/>
                <p:nvPr/>
              </p:nvCxnSpPr>
              <p:spPr>
                <a:xfrm>
                  <a:off x="1941970" y="2463350"/>
                  <a:ext cx="28800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avec flèche 176"/>
                <p:cNvCxnSpPr/>
                <p:nvPr/>
              </p:nvCxnSpPr>
              <p:spPr>
                <a:xfrm>
                  <a:off x="1944430" y="2463350"/>
                  <a:ext cx="0" cy="28800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er 253"/>
              <p:cNvGrpSpPr/>
              <p:nvPr/>
            </p:nvGrpSpPr>
            <p:grpSpPr>
              <a:xfrm>
                <a:off x="773288" y="174172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55" name="Connecteur droit 254"/>
                <p:cNvCxnSpPr>
                  <a:endCxn id="259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onnecteur droit 255"/>
                <p:cNvCxnSpPr/>
                <p:nvPr/>
              </p:nvCxnSpPr>
              <p:spPr>
                <a:xfrm>
                  <a:off x="3272769" y="1882002"/>
                  <a:ext cx="573290" cy="5693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256"/>
                <p:cNvCxnSpPr>
                  <a:stCxn id="259" idx="2"/>
                </p:cNvCxnSpPr>
                <p:nvPr/>
              </p:nvCxnSpPr>
              <p:spPr>
                <a:xfrm flipH="1">
                  <a:off x="2532121" y="2448433"/>
                  <a:ext cx="162622" cy="170397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Connecteur droit 257"/>
                <p:cNvCxnSpPr/>
                <p:nvPr/>
              </p:nvCxnSpPr>
              <p:spPr>
                <a:xfrm>
                  <a:off x="3846059" y="2448433"/>
                  <a:ext cx="156092" cy="162359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Arc 258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783807"/>
                    <a:gd name="adj2" fmla="val 8024795"/>
                  </a:avLst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Arc 25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4967"/>
                  </a:avLst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7" name="Grouper 266"/>
              <p:cNvGrpSpPr/>
              <p:nvPr/>
            </p:nvGrpSpPr>
            <p:grpSpPr>
              <a:xfrm>
                <a:off x="1041143" y="157854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68" name="Connecteur droit 267"/>
                <p:cNvCxnSpPr>
                  <a:endCxn id="272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268"/>
                <p:cNvCxnSpPr/>
                <p:nvPr/>
              </p:nvCxnSpPr>
              <p:spPr>
                <a:xfrm>
                  <a:off x="3272769" y="1882002"/>
                  <a:ext cx="565803" cy="57826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>
                  <a:stCxn id="272" idx="2"/>
                </p:cNvCxnSpPr>
                <p:nvPr/>
              </p:nvCxnSpPr>
              <p:spPr>
                <a:xfrm flipH="1">
                  <a:off x="2591291" y="2448433"/>
                  <a:ext cx="103452" cy="102921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>
                  <a:stCxn id="138" idx="0"/>
                </p:cNvCxnSpPr>
                <p:nvPr/>
              </p:nvCxnSpPr>
              <p:spPr>
                <a:xfrm>
                  <a:off x="3843970" y="2450163"/>
                  <a:ext cx="87252" cy="93063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Arc 271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7373233"/>
                    <a:gd name="adj2" fmla="val 8024795"/>
                  </a:avLst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Arc 272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006094"/>
                  </a:avLst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0" name="Grouper 279"/>
              <p:cNvGrpSpPr/>
              <p:nvPr/>
            </p:nvGrpSpPr>
            <p:grpSpPr>
              <a:xfrm>
                <a:off x="1301301" y="142306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81" name="Connecteur droit 280"/>
                <p:cNvCxnSpPr>
                  <a:endCxn id="285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>
                  <a:endCxn id="143" idx="0"/>
                </p:cNvCxnSpPr>
                <p:nvPr/>
              </p:nvCxnSpPr>
              <p:spPr>
                <a:xfrm>
                  <a:off x="3272770" y="1882002"/>
                  <a:ext cx="573842" cy="56884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>
                  <a:stCxn id="285" idx="2"/>
                </p:cNvCxnSpPr>
                <p:nvPr/>
              </p:nvCxnSpPr>
              <p:spPr>
                <a:xfrm flipH="1">
                  <a:off x="2527983" y="2448433"/>
                  <a:ext cx="166760" cy="170397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>
                  <a:stCxn id="143" idx="0"/>
                </p:cNvCxnSpPr>
                <p:nvPr/>
              </p:nvCxnSpPr>
              <p:spPr>
                <a:xfrm>
                  <a:off x="3846612" y="2450843"/>
                  <a:ext cx="154002" cy="158473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Arc 284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857836"/>
                    <a:gd name="adj2" fmla="val 8024795"/>
                  </a:avLst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Arc 285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6927"/>
                  </a:avLst>
                </a:prstGeom>
                <a:ln w="15875">
                  <a:solidFill>
                    <a:schemeClr val="accent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92" name="Connecteur droit 91"/>
              <p:cNvCxnSpPr/>
              <p:nvPr/>
            </p:nvCxnSpPr>
            <p:spPr>
              <a:xfrm flipH="1">
                <a:off x="2382320" y="3280220"/>
                <a:ext cx="788171" cy="47413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 flipV="1">
                <a:off x="1311675" y="4164149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H="1">
                <a:off x="1311675" y="4169277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>
                <a:off x="1575104" y="400610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>
                <a:off x="1842637" y="385062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flipH="1">
                <a:off x="1447141" y="4096924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 flipV="1">
                <a:off x="1579530" y="4007534"/>
                <a:ext cx="0" cy="85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V="1">
                <a:off x="1842637" y="3846580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V="1">
                <a:off x="1447141" y="4099418"/>
                <a:ext cx="0" cy="6985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 flipH="1" flipV="1">
                <a:off x="4502655" y="38506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flipH="1" flipV="1">
                <a:off x="4242901" y="40030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flipH="1" flipV="1">
                <a:off x="4109635" y="4093302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flipH="1" flipV="1">
                <a:off x="3973697" y="4167494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>
                <a:off x="3714484" y="5472989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4245242" y="5156115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>
                <a:off x="4117876" y="5314340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>
                <a:off x="3973697" y="5398797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1807200" y="2728800"/>
                <a:ext cx="1668932" cy="1668932"/>
              </a:xfrm>
              <a:prstGeom prst="arc">
                <a:avLst>
                  <a:gd name="adj1" fmla="val 2819596"/>
                  <a:gd name="adj2" fmla="val 3943585"/>
                </a:avLst>
              </a:prstGeom>
              <a:ln w="15875">
                <a:solidFill>
                  <a:schemeClr val="accent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2073600" y="2563200"/>
                <a:ext cx="1668932" cy="1668932"/>
              </a:xfrm>
              <a:prstGeom prst="arc">
                <a:avLst>
                  <a:gd name="adj1" fmla="val 2795359"/>
                  <a:gd name="adj2" fmla="val 3442335"/>
                </a:avLst>
              </a:prstGeom>
              <a:ln w="15875">
                <a:solidFill>
                  <a:schemeClr val="accent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Arc 142"/>
              <p:cNvSpPr>
                <a:spLocks noChangeAspect="1"/>
              </p:cNvSpPr>
              <p:nvPr/>
            </p:nvSpPr>
            <p:spPr>
              <a:xfrm>
                <a:off x="2336400" y="2408400"/>
                <a:ext cx="1668932" cy="1668932"/>
              </a:xfrm>
              <a:prstGeom prst="arc">
                <a:avLst>
                  <a:gd name="adj1" fmla="val 2795359"/>
                  <a:gd name="adj2" fmla="val 3956155"/>
                </a:avLst>
              </a:prstGeom>
              <a:ln w="15875">
                <a:solidFill>
                  <a:schemeClr val="accent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1046043" y="4222902"/>
                <a:ext cx="207554" cy="1182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/>
              <p:nvPr/>
            </p:nvCxnSpPr>
            <p:spPr>
              <a:xfrm>
                <a:off x="2770397" y="3519400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2778658" y="3519400"/>
                <a:ext cx="0" cy="286837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3" name="Image 16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6077" y="3252859"/>
                <a:ext cx="101600" cy="101600"/>
              </a:xfrm>
              <a:prstGeom prst="rect">
                <a:avLst/>
              </a:prstGeom>
            </p:spPr>
          </p:pic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778658" y="3390933"/>
                <a:ext cx="189019" cy="128468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5" name="Image 164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1464" y="3468600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169" name="Image 168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3162" y="3687820"/>
                <a:ext cx="101600" cy="139700"/>
              </a:xfrm>
              <a:prstGeom prst="rect">
                <a:avLst/>
              </a:prstGeom>
            </p:spPr>
          </p:pic>
          <p:cxnSp>
            <p:nvCxnSpPr>
              <p:cNvPr id="172" name="Connecteur droit 171"/>
              <p:cNvCxnSpPr>
                <a:endCxn id="260" idx="0"/>
              </p:cNvCxnSpPr>
              <p:nvPr/>
            </p:nvCxnSpPr>
            <p:spPr>
              <a:xfrm>
                <a:off x="3714484" y="4678170"/>
                <a:ext cx="259561" cy="254181"/>
              </a:xfrm>
              <a:prstGeom prst="line">
                <a:avLst/>
              </a:prstGeom>
              <a:ln w="15875">
                <a:solidFill>
                  <a:schemeClr val="accent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>
                <a:off x="4110580" y="4639733"/>
                <a:ext cx="133266" cy="124690"/>
              </a:xfrm>
              <a:prstGeom prst="line">
                <a:avLst/>
              </a:prstGeom>
              <a:ln w="15875">
                <a:solidFill>
                  <a:schemeClr val="accent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>
                <a:endCxn id="286" idx="0"/>
              </p:cNvCxnSpPr>
              <p:nvPr/>
            </p:nvCxnSpPr>
            <p:spPr>
              <a:xfrm>
                <a:off x="4240800" y="4352386"/>
                <a:ext cx="261258" cy="261308"/>
              </a:xfrm>
              <a:prstGeom prst="line">
                <a:avLst/>
              </a:prstGeom>
              <a:ln w="15875">
                <a:solidFill>
                  <a:schemeClr val="accent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ZoneTexte 190"/>
              <p:cNvSpPr txBox="1"/>
              <p:nvPr/>
            </p:nvSpPr>
            <p:spPr>
              <a:xfrm>
                <a:off x="1748845" y="2358687"/>
                <a:ext cx="20596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/>
                  <a:t>Post-scan image 3D </a:t>
                </a:r>
              </a:p>
              <a:p>
                <a:pPr algn="ctr"/>
                <a:r>
                  <a:rPr lang="en-GB" sz="1400" b="1" dirty="0"/>
                  <a:t>Linear probe motor</a:t>
                </a:r>
              </a:p>
              <a:p>
                <a:pPr algn="ctr"/>
                <a:r>
                  <a:rPr lang="en-GB" sz="1400" b="1" dirty="0"/>
                  <a:t>Convex probe transducer</a:t>
                </a:r>
              </a:p>
            </p:txBody>
          </p:sp>
        </p:grpSp>
        <p:grpSp>
          <p:nvGrpSpPr>
            <p:cNvPr id="234" name="Grouper 233"/>
            <p:cNvGrpSpPr/>
            <p:nvPr/>
          </p:nvGrpSpPr>
          <p:grpSpPr>
            <a:xfrm>
              <a:off x="-72215" y="3329350"/>
              <a:ext cx="4507531" cy="3096226"/>
              <a:chOff x="-72215" y="3329350"/>
              <a:chExt cx="4507531" cy="3096226"/>
            </a:xfrm>
          </p:grpSpPr>
          <p:cxnSp>
            <p:nvCxnSpPr>
              <p:cNvPr id="224" name="Connecteur droit 223"/>
              <p:cNvCxnSpPr/>
              <p:nvPr/>
            </p:nvCxnSpPr>
            <p:spPr>
              <a:xfrm flipV="1">
                <a:off x="519672" y="4237021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ZoneTexte 224"/>
              <p:cNvSpPr txBox="1"/>
              <p:nvPr/>
            </p:nvSpPr>
            <p:spPr>
              <a:xfrm>
                <a:off x="-72215" y="4721477"/>
                <a:ext cx="667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Height</a:t>
                </a:r>
              </a:p>
            </p:txBody>
          </p:sp>
          <p:cxnSp>
            <p:nvCxnSpPr>
              <p:cNvPr id="226" name="Connecteur droit 225"/>
              <p:cNvCxnSpPr>
                <a:cxnSpLocks/>
              </p:cNvCxnSpPr>
              <p:nvPr/>
            </p:nvCxnSpPr>
            <p:spPr>
              <a:xfrm flipH="1">
                <a:off x="516927" y="3742420"/>
                <a:ext cx="789095" cy="498231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ZoneTexte 226"/>
              <p:cNvSpPr txBox="1"/>
              <p:nvPr/>
            </p:nvSpPr>
            <p:spPr>
              <a:xfrm rot="19695105">
                <a:off x="182988" y="3329350"/>
                <a:ext cx="101341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Number of </a:t>
                </a:r>
              </a:p>
              <a:p>
                <a:pPr algn="ctr"/>
                <a:r>
                  <a:rPr lang="en-GB" sz="1400" dirty="0"/>
                  <a:t>post-scan</a:t>
                </a:r>
              </a:p>
              <a:p>
                <a:pPr algn="ctr"/>
                <a:r>
                  <a:rPr lang="en-GB" sz="1400" dirty="0"/>
                  <a:t> frames</a:t>
                </a:r>
              </a:p>
            </p:txBody>
          </p:sp>
          <p:cxnSp>
            <p:nvCxnSpPr>
              <p:cNvPr id="228" name="Connecteur droit 227"/>
              <p:cNvCxnSpPr/>
              <p:nvPr/>
            </p:nvCxnSpPr>
            <p:spPr>
              <a:xfrm flipH="1">
                <a:off x="903091" y="5860222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ZoneTexte 228"/>
              <p:cNvSpPr txBox="1"/>
              <p:nvPr/>
            </p:nvSpPr>
            <p:spPr>
              <a:xfrm>
                <a:off x="1911057" y="5571041"/>
                <a:ext cx="636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Width</a:t>
                </a:r>
              </a:p>
            </p:txBody>
          </p:sp>
          <p:sp>
            <p:nvSpPr>
              <p:cNvPr id="230" name="ZoneTexte 229"/>
              <p:cNvSpPr txBox="1"/>
              <p:nvPr/>
            </p:nvSpPr>
            <p:spPr>
              <a:xfrm>
                <a:off x="3338329" y="6117799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virtual plane</a:t>
                </a:r>
              </a:p>
            </p:txBody>
          </p:sp>
          <p:cxnSp>
            <p:nvCxnSpPr>
              <p:cNvPr id="231" name="Connecteur droit avec flèche 230"/>
              <p:cNvCxnSpPr>
                <a:stCxn id="230" idx="0"/>
              </p:cNvCxnSpPr>
              <p:nvPr/>
            </p:nvCxnSpPr>
            <p:spPr>
              <a:xfrm flipV="1">
                <a:off x="3886823" y="5302109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0C0913F3-C35C-E94D-B33D-790BD6DA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09" y="4288643"/>
            <a:ext cx="304800" cy="114300"/>
          </a:xfrm>
          <a:prstGeom prst="rect">
            <a:avLst/>
          </a:prstGeom>
        </p:spPr>
      </p:pic>
      <p:pic>
        <p:nvPicPr>
          <p:cNvPr id="155" name="Image 154">
            <a:extLst>
              <a:ext uri="{FF2B5EF4-FFF2-40B4-BE49-F238E27FC236}">
                <a16:creationId xmlns:a16="http://schemas.microsoft.com/office/drawing/2014/main" id="{C4F171A2-551D-4F4F-BFC0-D7E9CF151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14" y="4266116"/>
            <a:ext cx="304800" cy="1143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16CEFE6-FCD6-7749-A5EC-0A8E8F8A9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291" y="4465813"/>
            <a:ext cx="292100" cy="101600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5CA2DB06-9CD9-1D49-BF1B-5D7A0086E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01" y="4491860"/>
            <a:ext cx="292100" cy="101600"/>
          </a:xfrm>
          <a:prstGeom prst="rect">
            <a:avLst/>
          </a:prstGeom>
        </p:spPr>
      </p:pic>
      <p:pic>
        <p:nvPicPr>
          <p:cNvPr id="180" name="Image 179">
            <a:extLst>
              <a:ext uri="{FF2B5EF4-FFF2-40B4-BE49-F238E27FC236}">
                <a16:creationId xmlns:a16="http://schemas.microsoft.com/office/drawing/2014/main" id="{18A5E365-D161-344F-81D5-06769BF57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673572">
            <a:off x="5555227" y="3933786"/>
            <a:ext cx="342900" cy="101600"/>
          </a:xfrm>
          <a:prstGeom prst="rect">
            <a:avLst/>
          </a:prstGeom>
        </p:spPr>
      </p:pic>
      <p:pic>
        <p:nvPicPr>
          <p:cNvPr id="182" name="Image 181">
            <a:extLst>
              <a:ext uri="{FF2B5EF4-FFF2-40B4-BE49-F238E27FC236}">
                <a16:creationId xmlns:a16="http://schemas.microsoft.com/office/drawing/2014/main" id="{09B41092-72A5-9C4E-BDCB-CD6277FEA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673572">
            <a:off x="939937" y="3920022"/>
            <a:ext cx="342900" cy="101600"/>
          </a:xfrm>
          <a:prstGeom prst="rect">
            <a:avLst/>
          </a:prstGeom>
        </p:spPr>
      </p:pic>
      <p:sp>
        <p:nvSpPr>
          <p:cNvPr id="183" name="ZoneTexte 182">
            <a:extLst>
              <a:ext uri="{FF2B5EF4-FFF2-40B4-BE49-F238E27FC236}">
                <a16:creationId xmlns:a16="http://schemas.microsoft.com/office/drawing/2014/main" id="{3AEF314C-9AC1-D746-AE70-C021F760C0CB}"/>
              </a:ext>
            </a:extLst>
          </p:cNvPr>
          <p:cNvSpPr txBox="1"/>
          <p:nvPr/>
        </p:nvSpPr>
        <p:spPr>
          <a:xfrm>
            <a:off x="1507979" y="5261880"/>
            <a:ext cx="1483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2"/>
                </a:solidFill>
              </a:rPr>
              <a:t>First pre-scan frame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90B0872F-3C18-3743-BA7A-19C25CDDDC3A}"/>
              </a:ext>
            </a:extLst>
          </p:cNvPr>
          <p:cNvSpPr txBox="1"/>
          <p:nvPr/>
        </p:nvSpPr>
        <p:spPr>
          <a:xfrm>
            <a:off x="6098216" y="5287348"/>
            <a:ext cx="1483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2"/>
                </a:solidFill>
              </a:rPr>
              <a:t>First pre-scan frame</a:t>
            </a: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AD47A11-BF5E-9547-A7A2-F53F900B2415}"/>
              </a:ext>
            </a:extLst>
          </p:cNvPr>
          <p:cNvSpPr txBox="1"/>
          <p:nvPr/>
        </p:nvSpPr>
        <p:spPr>
          <a:xfrm rot="19726584">
            <a:off x="4856229" y="3308723"/>
            <a:ext cx="1013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Number of </a:t>
            </a:r>
          </a:p>
          <a:p>
            <a:pPr algn="ctr"/>
            <a:r>
              <a:rPr lang="en-GB" sz="1400" dirty="0"/>
              <a:t>post-scan</a:t>
            </a:r>
          </a:p>
          <a:p>
            <a:pPr algn="ctr"/>
            <a:r>
              <a:rPr lang="en-GB" sz="1400" dirty="0"/>
              <a:t> frames</a:t>
            </a:r>
          </a:p>
        </p:txBody>
      </p:sp>
    </p:spTree>
    <p:extLst>
      <p:ext uri="{BB962C8B-B14F-4D97-AF65-F5344CB8AC3E}">
        <p14:creationId xmlns:p14="http://schemas.microsoft.com/office/powerpoint/2010/main" val="269630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BF8A8AA1-B2B7-4143-B523-CF2AE542F146}"/>
              </a:ext>
            </a:extLst>
          </p:cNvPr>
          <p:cNvCxnSpPr/>
          <p:nvPr/>
        </p:nvCxnSpPr>
        <p:spPr>
          <a:xfrm flipH="1" flipV="1">
            <a:off x="1737207" y="2774971"/>
            <a:ext cx="1019600" cy="8056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er 190"/>
          <p:cNvGrpSpPr/>
          <p:nvPr/>
        </p:nvGrpSpPr>
        <p:grpSpPr>
          <a:xfrm>
            <a:off x="749484" y="1368000"/>
            <a:ext cx="3965290" cy="4096704"/>
            <a:chOff x="2858462" y="1388732"/>
            <a:chExt cx="3965290" cy="4096704"/>
          </a:xfrm>
        </p:grpSpPr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3547752" y="1558946"/>
              <a:ext cx="3276000" cy="3276000"/>
            </a:xfrm>
            <a:prstGeom prst="arc">
              <a:avLst>
                <a:gd name="adj1" fmla="val 6575867"/>
                <a:gd name="adj2" fmla="val 8861894"/>
              </a:avLst>
            </a:prstGeom>
            <a:ln w="15875">
              <a:solidFill>
                <a:schemeClr val="accent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4461011" y="2610476"/>
              <a:ext cx="772686" cy="772686"/>
            </a:xfrm>
            <a:prstGeom prst="arc">
              <a:avLst>
                <a:gd name="adj1" fmla="val 5971559"/>
                <a:gd name="adj2" fmla="val 9090276"/>
              </a:avLst>
            </a:prstGeom>
            <a:ln w="15875">
              <a:solidFill>
                <a:schemeClr val="accent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/>
            <p:cNvSpPr>
              <a:spLocks noChangeAspect="1"/>
            </p:cNvSpPr>
            <p:nvPr/>
          </p:nvSpPr>
          <p:spPr>
            <a:xfrm>
              <a:off x="4285170" y="2330173"/>
              <a:ext cx="1049340" cy="1049340"/>
            </a:xfrm>
            <a:prstGeom prst="arc">
              <a:avLst>
                <a:gd name="adj1" fmla="val 2730279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c 33"/>
            <p:cNvSpPr>
              <a:spLocks noChangeAspect="1"/>
            </p:cNvSpPr>
            <p:nvPr/>
          </p:nvSpPr>
          <p:spPr>
            <a:xfrm>
              <a:off x="4007074" y="2127396"/>
              <a:ext cx="1049340" cy="1049340"/>
            </a:xfrm>
            <a:prstGeom prst="arc">
              <a:avLst>
                <a:gd name="adj1" fmla="val 2843071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/>
            <p:cNvSpPr>
              <a:spLocks noChangeAspect="1"/>
            </p:cNvSpPr>
            <p:nvPr/>
          </p:nvSpPr>
          <p:spPr>
            <a:xfrm>
              <a:off x="4747503" y="2030991"/>
              <a:ext cx="1226386" cy="1226386"/>
            </a:xfrm>
            <a:prstGeom prst="arc">
              <a:avLst>
                <a:gd name="adj1" fmla="val 6500180"/>
                <a:gd name="adj2" fmla="val 8409005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stCxn id="34" idx="2"/>
            </p:cNvCxnSpPr>
            <p:nvPr/>
          </p:nvCxnSpPr>
          <p:spPr>
            <a:xfrm flipH="1">
              <a:off x="3809904" y="3176135"/>
              <a:ext cx="696735" cy="891614"/>
            </a:xfrm>
            <a:prstGeom prst="line">
              <a:avLst/>
            </a:prstGeom>
            <a:ln w="15875">
              <a:solidFill>
                <a:schemeClr val="accent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>
              <a:stCxn id="33" idx="2"/>
            </p:cNvCxnSpPr>
            <p:nvPr/>
          </p:nvCxnSpPr>
          <p:spPr>
            <a:xfrm flipH="1">
              <a:off x="4659041" y="3378912"/>
              <a:ext cx="125694" cy="1352958"/>
            </a:xfrm>
            <a:prstGeom prst="line">
              <a:avLst/>
            </a:prstGeom>
            <a:ln w="15875">
              <a:solidFill>
                <a:schemeClr val="accent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4506639" y="2723713"/>
              <a:ext cx="353390" cy="45242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>
              <a:off x="4784735" y="2723713"/>
              <a:ext cx="75296" cy="65519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4860031" y="2723713"/>
              <a:ext cx="324448" cy="4967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orme libre 78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 12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125" name="Connecteur droit avec flèche 124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Image 12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127" name="Image 1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141" name="Connecteur droit 140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ZoneTexte 173"/>
            <p:cNvSpPr txBox="1"/>
            <p:nvPr/>
          </p:nvSpPr>
          <p:spPr>
            <a:xfrm rot="2149157">
              <a:off x="3942958" y="4771123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width</a:t>
              </a:r>
            </a:p>
          </p:txBody>
        </p:sp>
        <p:sp>
          <p:nvSpPr>
            <p:cNvPr id="177" name="ZoneTexte 176"/>
            <p:cNvSpPr txBox="1"/>
            <p:nvPr/>
          </p:nvSpPr>
          <p:spPr>
            <a:xfrm rot="19879785">
              <a:off x="4649168" y="4805455"/>
              <a:ext cx="1426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number of </a:t>
              </a:r>
            </a:p>
            <a:p>
              <a:pPr algn="ctr"/>
              <a:r>
                <a:rPr lang="en-GB" sz="1400" dirty="0"/>
                <a:t>post-scan frames</a:t>
              </a:r>
            </a:p>
          </p:txBody>
        </p:sp>
        <p:cxnSp>
          <p:nvCxnSpPr>
            <p:cNvPr id="178" name="Connecteur droit 177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ZoneTexte 181"/>
            <p:cNvSpPr txBox="1"/>
            <p:nvPr/>
          </p:nvSpPr>
          <p:spPr>
            <a:xfrm>
              <a:off x="2858462" y="3434972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height</a:t>
              </a:r>
            </a:p>
          </p:txBody>
        </p:sp>
        <p:cxnSp>
          <p:nvCxnSpPr>
            <p:cNvPr id="184" name="Connecteur droit 183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/>
            <p:cNvSpPr txBox="1"/>
            <p:nvPr/>
          </p:nvSpPr>
          <p:spPr>
            <a:xfrm>
              <a:off x="3809904" y="1388732"/>
              <a:ext cx="205962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Post-scan image 3D </a:t>
              </a:r>
            </a:p>
            <a:p>
              <a:pPr algn="ctr"/>
              <a:r>
                <a:rPr lang="en-GB" sz="1400" b="1" dirty="0"/>
                <a:t>Convex probe motor</a:t>
              </a:r>
            </a:p>
            <a:p>
              <a:pPr algn="ctr"/>
              <a:r>
                <a:rPr lang="en-GB" sz="1400" b="1" dirty="0"/>
                <a:t>Convex probe transducer</a:t>
              </a:r>
            </a:p>
          </p:txBody>
        </p:sp>
      </p:grpSp>
      <p:grpSp>
        <p:nvGrpSpPr>
          <p:cNvPr id="192" name="Grouper 191"/>
          <p:cNvGrpSpPr/>
          <p:nvPr/>
        </p:nvGrpSpPr>
        <p:grpSpPr>
          <a:xfrm>
            <a:off x="4795932" y="1368000"/>
            <a:ext cx="3407949" cy="4096704"/>
            <a:chOff x="2858462" y="1388732"/>
            <a:chExt cx="3407949" cy="4096704"/>
          </a:xfrm>
        </p:grpSpPr>
        <p:sp>
          <p:nvSpPr>
            <p:cNvPr id="194" name="Arc 193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Arc 196"/>
            <p:cNvSpPr>
              <a:spLocks noChangeAspect="1"/>
            </p:cNvSpPr>
            <p:nvPr/>
          </p:nvSpPr>
          <p:spPr>
            <a:xfrm>
              <a:off x="4172479" y="1999109"/>
              <a:ext cx="1284067" cy="1284067"/>
            </a:xfrm>
            <a:prstGeom prst="arc">
              <a:avLst>
                <a:gd name="adj1" fmla="val 3550800"/>
                <a:gd name="adj2" fmla="val 6306879"/>
              </a:avLst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9" name="Connecteur droit 198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4636910" y="2723713"/>
              <a:ext cx="223121" cy="533664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>
              <a:endCxn id="197" idx="0"/>
            </p:cNvCxnSpPr>
            <p:nvPr/>
          </p:nvCxnSpPr>
          <p:spPr>
            <a:xfrm>
              <a:off x="4860031" y="2723713"/>
              <a:ext cx="283423" cy="468796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orme libre 207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avec flèche 220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avec flèche 221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3" name="Image 22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224" name="Connecteur droit avec flèche 223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5" name="Image 22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226" name="Image 22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227" name="Connecteur droit 226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229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ZoneTexte 239"/>
            <p:cNvSpPr txBox="1"/>
            <p:nvPr/>
          </p:nvSpPr>
          <p:spPr>
            <a:xfrm rot="2149157">
              <a:off x="3942958" y="4771123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width</a:t>
              </a:r>
            </a:p>
          </p:txBody>
        </p:sp>
        <p:sp>
          <p:nvSpPr>
            <p:cNvPr id="241" name="ZoneTexte 240"/>
            <p:cNvSpPr txBox="1"/>
            <p:nvPr/>
          </p:nvSpPr>
          <p:spPr>
            <a:xfrm rot="19879785">
              <a:off x="4649170" y="4817242"/>
              <a:ext cx="1426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number of </a:t>
              </a:r>
            </a:p>
            <a:p>
              <a:pPr algn="ctr"/>
              <a:r>
                <a:rPr lang="en-GB" sz="1400" dirty="0"/>
                <a:t>post-scan frames</a:t>
              </a:r>
            </a:p>
          </p:txBody>
        </p:sp>
        <p:cxnSp>
          <p:nvCxnSpPr>
            <p:cNvPr id="242" name="Connecteur droit 241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ZoneTexte 244"/>
            <p:cNvSpPr txBox="1"/>
            <p:nvPr/>
          </p:nvSpPr>
          <p:spPr>
            <a:xfrm>
              <a:off x="2858462" y="3434972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height</a:t>
              </a:r>
            </a:p>
          </p:txBody>
        </p:sp>
        <p:cxnSp>
          <p:nvCxnSpPr>
            <p:cNvPr id="246" name="Connecteur droit 245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ZoneTexte 246"/>
            <p:cNvSpPr txBox="1"/>
            <p:nvPr/>
          </p:nvSpPr>
          <p:spPr>
            <a:xfrm>
              <a:off x="3853165" y="1388732"/>
              <a:ext cx="197310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Post-scan image 3D </a:t>
              </a:r>
            </a:p>
            <a:p>
              <a:pPr algn="ctr"/>
              <a:r>
                <a:rPr lang="en-GB" sz="1400" b="1" dirty="0"/>
                <a:t>Convex probe motor</a:t>
              </a:r>
            </a:p>
            <a:p>
              <a:pPr algn="ctr"/>
              <a:r>
                <a:rPr lang="en-GB" sz="1400" b="1" dirty="0"/>
                <a:t>Linear probe transducer</a:t>
              </a:r>
            </a:p>
          </p:txBody>
        </p:sp>
        <p:sp>
          <p:nvSpPr>
            <p:cNvPr id="248" name="ZoneTexte 247"/>
            <p:cNvSpPr txBox="1"/>
            <p:nvPr/>
          </p:nvSpPr>
          <p:spPr>
            <a:xfrm rot="2206113">
              <a:off x="3492544" y="4328170"/>
              <a:ext cx="14836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2"/>
                  </a:solidFill>
                </a:rPr>
                <a:t>First pre-scan frame</a:t>
              </a:r>
            </a:p>
          </p:txBody>
        </p:sp>
      </p:grpSp>
      <p:cxnSp>
        <p:nvCxnSpPr>
          <p:cNvPr id="109" name="Connecteur droit avec flèche 108"/>
          <p:cNvCxnSpPr/>
          <p:nvPr/>
        </p:nvCxnSpPr>
        <p:spPr>
          <a:xfrm>
            <a:off x="5604859" y="2854394"/>
            <a:ext cx="202080" cy="1667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612197" y="2868422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flipV="1">
            <a:off x="5612197" y="2757403"/>
            <a:ext cx="234345" cy="1010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>
            <a:off x="1560116" y="2859592"/>
            <a:ext cx="202080" cy="1667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1562576" y="2859592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V="1">
            <a:off x="1554642" y="2772833"/>
            <a:ext cx="207554" cy="922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" name="Image 141">
            <a:extLst>
              <a:ext uri="{FF2B5EF4-FFF2-40B4-BE49-F238E27FC236}">
                <a16:creationId xmlns:a16="http://schemas.microsoft.com/office/drawing/2014/main" id="{16FE943D-1E9E-3E4F-9D6B-BCC2498FB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159" y="3148144"/>
            <a:ext cx="292100" cy="101600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9EB98773-8DFA-5B45-9DAE-8E389455C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807" y="3150304"/>
            <a:ext cx="292100" cy="101600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06276FED-44FD-1C44-ACD5-A063D8F75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358" y="2874050"/>
            <a:ext cx="304800" cy="114300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0B7454B7-361D-2D46-BE8C-CDDD505905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094673">
            <a:off x="1616360" y="2563272"/>
            <a:ext cx="342900" cy="101600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4BA45CCB-B1C5-3B44-8B85-61899BEEC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094673">
            <a:off x="5662465" y="2546548"/>
            <a:ext cx="342900" cy="101600"/>
          </a:xfrm>
          <a:prstGeom prst="rect">
            <a:avLst/>
          </a:prstGeom>
        </p:spPr>
      </p:pic>
      <p:sp>
        <p:nvSpPr>
          <p:cNvPr id="152" name="ZoneTexte 151">
            <a:extLst>
              <a:ext uri="{FF2B5EF4-FFF2-40B4-BE49-F238E27FC236}">
                <a16:creationId xmlns:a16="http://schemas.microsoft.com/office/drawing/2014/main" id="{E1DDF826-F7FA-EA40-82E7-752EE74D7C5D}"/>
              </a:ext>
            </a:extLst>
          </p:cNvPr>
          <p:cNvSpPr txBox="1"/>
          <p:nvPr/>
        </p:nvSpPr>
        <p:spPr>
          <a:xfrm rot="2206113">
            <a:off x="1396219" y="4245880"/>
            <a:ext cx="1483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2"/>
                </a:solidFill>
              </a:rPr>
              <a:t>First pre-scan frame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A990776C-C664-254B-B38B-08F2F3C714D2}"/>
              </a:ext>
            </a:extLst>
          </p:cNvPr>
          <p:cNvCxnSpPr/>
          <p:nvPr/>
        </p:nvCxnSpPr>
        <p:spPr>
          <a:xfrm flipV="1">
            <a:off x="2756573" y="3567355"/>
            <a:ext cx="0" cy="131658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95C00349-86B5-0B4F-AD6F-B2E90BB6D19A}"/>
              </a:ext>
            </a:extLst>
          </p:cNvPr>
          <p:cNvCxnSpPr/>
          <p:nvPr/>
        </p:nvCxnSpPr>
        <p:spPr>
          <a:xfrm flipV="1">
            <a:off x="6836918" y="3547362"/>
            <a:ext cx="0" cy="131658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AE9A1508-CC30-2942-A049-93B2E8CFFA57}"/>
              </a:ext>
            </a:extLst>
          </p:cNvPr>
          <p:cNvCxnSpPr/>
          <p:nvPr/>
        </p:nvCxnSpPr>
        <p:spPr>
          <a:xfrm flipH="1" flipV="1">
            <a:off x="5815188" y="2757023"/>
            <a:ext cx="1019600" cy="8056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Image 144">
            <a:extLst>
              <a:ext uri="{FF2B5EF4-FFF2-40B4-BE49-F238E27FC236}">
                <a16:creationId xmlns:a16="http://schemas.microsoft.com/office/drawing/2014/main" id="{0CC7F9B8-923A-7B4E-98AF-AC1E04C08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448" y="2866947"/>
            <a:ext cx="304800" cy="114300"/>
          </a:xfrm>
          <a:prstGeom prst="rect">
            <a:avLst/>
          </a:prstGeom>
        </p:spPr>
      </p:pic>
      <p:sp>
        <p:nvSpPr>
          <p:cNvPr id="162" name="ZoneTexte 161">
            <a:extLst>
              <a:ext uri="{FF2B5EF4-FFF2-40B4-BE49-F238E27FC236}">
                <a16:creationId xmlns:a16="http://schemas.microsoft.com/office/drawing/2014/main" id="{A3FC9B37-5CB8-7641-987A-D95484A31C15}"/>
              </a:ext>
            </a:extLst>
          </p:cNvPr>
          <p:cNvSpPr txBox="1"/>
          <p:nvPr/>
        </p:nvSpPr>
        <p:spPr>
          <a:xfrm>
            <a:off x="4168788" y="2233238"/>
            <a:ext cx="877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First </a:t>
            </a:r>
          </a:p>
          <a:p>
            <a:pPr algn="ctr"/>
            <a:r>
              <a:rPr lang="en-GB" sz="1400" dirty="0"/>
              <a:t>post-scan</a:t>
            </a:r>
          </a:p>
          <a:p>
            <a:pPr algn="ctr"/>
            <a:r>
              <a:rPr lang="en-GB" sz="1400" dirty="0"/>
              <a:t>plane</a:t>
            </a:r>
          </a:p>
        </p:txBody>
      </p: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EA9AA77-D250-6941-927B-0DD870589C43}"/>
              </a:ext>
            </a:extLst>
          </p:cNvPr>
          <p:cNvCxnSpPr>
            <a:cxnSpLocks/>
          </p:cNvCxnSpPr>
          <p:nvPr/>
        </p:nvCxnSpPr>
        <p:spPr>
          <a:xfrm flipH="1">
            <a:off x="2581601" y="2724595"/>
            <a:ext cx="1589620" cy="82628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15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385</Words>
  <Application>Microsoft Macintosh PowerPoint</Application>
  <PresentationFormat>Affichage à l'écran 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Utilisateur Microsoft Office</cp:lastModifiedBy>
  <cp:revision>163</cp:revision>
  <dcterms:created xsi:type="dcterms:W3CDTF">2016-10-05T16:10:19Z</dcterms:created>
  <dcterms:modified xsi:type="dcterms:W3CDTF">2018-02-12T17:40:54Z</dcterms:modified>
</cp:coreProperties>
</file>