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56" r:id="rId3"/>
    <p:sldId id="347" r:id="rId4"/>
    <p:sldId id="353" r:id="rId5"/>
    <p:sldId id="352" r:id="rId6"/>
    <p:sldId id="354" r:id="rId7"/>
    <p:sldId id="257" r:id="rId8"/>
    <p:sldId id="381" r:id="rId9"/>
    <p:sldId id="382" r:id="rId10"/>
    <p:sldId id="383" r:id="rId11"/>
    <p:sldId id="385" r:id="rId12"/>
    <p:sldId id="387" r:id="rId13"/>
    <p:sldId id="384" r:id="rId14"/>
    <p:sldId id="388" r:id="rId15"/>
    <p:sldId id="355" r:id="rId16"/>
    <p:sldId id="363" r:id="rId17"/>
    <p:sldId id="364" r:id="rId18"/>
    <p:sldId id="365" r:id="rId19"/>
    <p:sldId id="366" r:id="rId20"/>
    <p:sldId id="367" r:id="rId21"/>
    <p:sldId id="368" r:id="rId22"/>
    <p:sldId id="394" r:id="rId23"/>
    <p:sldId id="369" r:id="rId24"/>
    <p:sldId id="395" r:id="rId25"/>
    <p:sldId id="370" r:id="rId26"/>
    <p:sldId id="371" r:id="rId27"/>
    <p:sldId id="390" r:id="rId28"/>
    <p:sldId id="389" r:id="rId29"/>
    <p:sldId id="391" r:id="rId30"/>
    <p:sldId id="392" r:id="rId31"/>
    <p:sldId id="393" r:id="rId32"/>
    <p:sldId id="396" r:id="rId33"/>
    <p:sldId id="397" r:id="rId34"/>
    <p:sldId id="362" r:id="rId35"/>
    <p:sldId id="372" r:id="rId36"/>
    <p:sldId id="373" r:id="rId37"/>
    <p:sldId id="374" r:id="rId38"/>
    <p:sldId id="375" r:id="rId39"/>
    <p:sldId id="376" r:id="rId40"/>
    <p:sldId id="377" r:id="rId41"/>
    <p:sldId id="380" r:id="rId42"/>
    <p:sldId id="344" r:id="rId43"/>
    <p:sldId id="295"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88" autoAdjust="0"/>
  </p:normalViewPr>
  <p:slideViewPr>
    <p:cSldViewPr>
      <p:cViewPr varScale="1">
        <p:scale>
          <a:sx n="97" d="100"/>
          <a:sy n="97" d="100"/>
        </p:scale>
        <p:origin x="-203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_rels/data4.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DBA88C-842A-4AD6-A52B-F3E8ABAC05A5}" type="doc">
      <dgm:prSet loTypeId="urn:microsoft.com/office/officeart/2005/8/layout/chevron2" loCatId="process" qsTypeId="urn:microsoft.com/office/officeart/2005/8/quickstyle/3d4" qsCatId="3D" csTypeId="urn:microsoft.com/office/officeart/2005/8/colors/accent1_2" csCatId="accent1" phldr="1"/>
      <dgm:spPr/>
      <dgm:t>
        <a:bodyPr/>
        <a:lstStyle/>
        <a:p>
          <a:endParaRPr lang="zh-CN" altLang="en-US"/>
        </a:p>
      </dgm:t>
    </dgm:pt>
    <dgm:pt modelId="{D307610D-9A22-477B-8476-6D7E17F09C9E}">
      <dgm:prSet phldrT="[文本]" custT="1"/>
      <dgm:spPr/>
      <dgm:t>
        <a:bodyPr/>
        <a:lstStyle/>
        <a:p>
          <a:r>
            <a:rPr lang="zh-CN" altLang="en-US" sz="1400" dirty="0" smtClean="0">
              <a:latin typeface="微软雅黑" pitchFamily="34" charset="-122"/>
              <a:ea typeface="微软雅黑" pitchFamily="34" charset="-122"/>
            </a:rPr>
            <a:t>一</a:t>
          </a:r>
          <a:endParaRPr lang="zh-CN" altLang="en-US" sz="1400" dirty="0">
            <a:latin typeface="微软雅黑" pitchFamily="34" charset="-122"/>
            <a:ea typeface="微软雅黑" pitchFamily="34" charset="-122"/>
          </a:endParaRPr>
        </a:p>
      </dgm:t>
    </dgm:pt>
    <dgm:pt modelId="{285136C1-A279-4762-895D-5FDF220EC580}" type="parTrans" cxnId="{C94C4282-114C-40F1-BD56-69539183A9C4}">
      <dgm:prSet/>
      <dgm:spPr/>
      <dgm:t>
        <a:bodyPr/>
        <a:lstStyle/>
        <a:p>
          <a:endParaRPr lang="zh-CN" altLang="en-US"/>
        </a:p>
      </dgm:t>
    </dgm:pt>
    <dgm:pt modelId="{D874133C-5DDA-4F86-A687-D0BBC54E71D2}" type="sibTrans" cxnId="{C94C4282-114C-40F1-BD56-69539183A9C4}">
      <dgm:prSet/>
      <dgm:spPr/>
      <dgm:t>
        <a:bodyPr/>
        <a:lstStyle/>
        <a:p>
          <a:endParaRPr lang="zh-CN" altLang="en-US"/>
        </a:p>
      </dgm:t>
    </dgm:pt>
    <dgm:pt modelId="{DFB81121-AA55-418B-8349-E6B41811C8DE}">
      <dgm:prSet phldrT="[文本]" custT="1"/>
      <dgm:spPr/>
      <dgm:t>
        <a:bodyPr/>
        <a:lstStyle/>
        <a:p>
          <a:r>
            <a:rPr lang="zh-CN" altLang="en-US" sz="1400" b="0" i="0" dirty="0" smtClean="0">
              <a:latin typeface="微软雅黑" pitchFamily="34" charset="-122"/>
              <a:ea typeface="微软雅黑" pitchFamily="34" charset="-122"/>
            </a:rPr>
            <a:t>遍历</a:t>
          </a:r>
          <a:r>
            <a:rPr lang="en-US" sz="1400" b="0" i="0" dirty="0" err="1" smtClean="0">
              <a:latin typeface="微软雅黑" pitchFamily="34" charset="-122"/>
              <a:ea typeface="微软雅黑" pitchFamily="34" charset="-122"/>
            </a:rPr>
            <a:t>listId</a:t>
          </a:r>
          <a:r>
            <a:rPr lang="zh-CN" altLang="en-US" sz="1400" b="0" i="0" dirty="0" smtClean="0">
              <a:latin typeface="微软雅黑" pitchFamily="34" charset="-122"/>
              <a:ea typeface="微软雅黑" pitchFamily="34" charset="-122"/>
            </a:rPr>
            <a:t>采用迭代器，否则如果这个</a:t>
          </a:r>
          <a:r>
            <a:rPr lang="en-US" sz="1400" b="0" i="0" dirty="0" smtClean="0">
              <a:latin typeface="微软雅黑" pitchFamily="34" charset="-122"/>
              <a:ea typeface="微软雅黑" pitchFamily="34" charset="-122"/>
            </a:rPr>
            <a:t>list</a:t>
          </a:r>
          <a:r>
            <a:rPr lang="zh-CN" altLang="en-US" sz="1400" b="0" i="0" dirty="0" smtClean="0">
              <a:latin typeface="微软雅黑" pitchFamily="34" charset="-122"/>
              <a:ea typeface="微软雅黑" pitchFamily="34" charset="-122"/>
            </a:rPr>
            <a:t>是</a:t>
          </a:r>
          <a:r>
            <a:rPr lang="en-US" sz="1400" b="0" i="0" dirty="0" err="1" smtClean="0">
              <a:latin typeface="微软雅黑" pitchFamily="34" charset="-122"/>
              <a:ea typeface="微软雅黑" pitchFamily="34" charset="-122"/>
            </a:rPr>
            <a:t>LinkedList</a:t>
          </a:r>
          <a:r>
            <a:rPr lang="en-US" sz="1400" b="0" i="0" dirty="0" smtClean="0">
              <a:latin typeface="微软雅黑" pitchFamily="34" charset="-122"/>
              <a:ea typeface="微软雅黑" pitchFamily="34" charset="-122"/>
            </a:rPr>
            <a:t>，</a:t>
          </a:r>
          <a:r>
            <a:rPr lang="zh-CN" altLang="en-US" sz="1400" b="0" i="0" dirty="0" smtClean="0">
              <a:latin typeface="微软雅黑" pitchFamily="34" charset="-122"/>
              <a:ea typeface="微软雅黑" pitchFamily="34" charset="-122"/>
            </a:rPr>
            <a:t>复杂度就是</a:t>
          </a:r>
          <a:r>
            <a:rPr lang="en-US" sz="1400" b="0" i="0" dirty="0" smtClean="0">
              <a:latin typeface="微软雅黑" pitchFamily="34" charset="-122"/>
              <a:ea typeface="微软雅黑" pitchFamily="34" charset="-122"/>
            </a:rPr>
            <a:t>o(n^2)</a:t>
          </a:r>
          <a:r>
            <a:rPr lang="zh-CN" altLang="en-US" sz="1400" b="0" i="0" dirty="0" smtClean="0">
              <a:latin typeface="微软雅黑" pitchFamily="34" charset="-122"/>
              <a:ea typeface="微软雅黑" pitchFamily="34" charset="-122"/>
            </a:rPr>
            <a:t>了</a:t>
          </a:r>
          <a:endParaRPr lang="zh-CN" altLang="en-US" sz="1400" dirty="0">
            <a:latin typeface="微软雅黑" pitchFamily="34" charset="-122"/>
            <a:ea typeface="微软雅黑" pitchFamily="34" charset="-122"/>
          </a:endParaRPr>
        </a:p>
      </dgm:t>
    </dgm:pt>
    <dgm:pt modelId="{4B43AFEB-5FE7-4351-BE42-4D8F0DAB2251}" type="parTrans" cxnId="{12459B21-51F5-4351-AC7E-6FD7BF7E03B8}">
      <dgm:prSet/>
      <dgm:spPr/>
      <dgm:t>
        <a:bodyPr/>
        <a:lstStyle/>
        <a:p>
          <a:endParaRPr lang="zh-CN" altLang="en-US"/>
        </a:p>
      </dgm:t>
    </dgm:pt>
    <dgm:pt modelId="{98444B13-8338-4CCA-86E5-9C3E1598BDD2}" type="sibTrans" cxnId="{12459B21-51F5-4351-AC7E-6FD7BF7E03B8}">
      <dgm:prSet/>
      <dgm:spPr/>
      <dgm:t>
        <a:bodyPr/>
        <a:lstStyle/>
        <a:p>
          <a:endParaRPr lang="zh-CN" altLang="en-US"/>
        </a:p>
      </dgm:t>
    </dgm:pt>
    <dgm:pt modelId="{A6621BF1-F6A2-4005-BC3C-1637ADEB439D}">
      <dgm:prSet phldrT="[文本]" custT="1"/>
      <dgm:spPr/>
      <dgm:t>
        <a:bodyPr/>
        <a:lstStyle/>
        <a:p>
          <a:r>
            <a:rPr lang="zh-CN" altLang="en-US" sz="1400" dirty="0" smtClean="0">
              <a:latin typeface="微软雅黑" pitchFamily="34" charset="-122"/>
              <a:ea typeface="微软雅黑" pitchFamily="34" charset="-122"/>
            </a:rPr>
            <a:t>二</a:t>
          </a:r>
          <a:endParaRPr lang="zh-CN" altLang="en-US" sz="1400" dirty="0">
            <a:latin typeface="微软雅黑" pitchFamily="34" charset="-122"/>
            <a:ea typeface="微软雅黑" pitchFamily="34" charset="-122"/>
          </a:endParaRPr>
        </a:p>
      </dgm:t>
    </dgm:pt>
    <dgm:pt modelId="{0A6A8E8E-F5A3-444C-859F-1BF93E012ACF}" type="parTrans" cxnId="{92465334-C1E0-48ED-8F50-546484B6291F}">
      <dgm:prSet/>
      <dgm:spPr/>
      <dgm:t>
        <a:bodyPr/>
        <a:lstStyle/>
        <a:p>
          <a:endParaRPr lang="zh-CN" altLang="en-US"/>
        </a:p>
      </dgm:t>
    </dgm:pt>
    <dgm:pt modelId="{2866E7A5-D906-4DA2-B030-3B39A4BE18D0}" type="sibTrans" cxnId="{92465334-C1E0-48ED-8F50-546484B6291F}">
      <dgm:prSet/>
      <dgm:spPr/>
      <dgm:t>
        <a:bodyPr/>
        <a:lstStyle/>
        <a:p>
          <a:endParaRPr lang="zh-CN" altLang="en-US"/>
        </a:p>
      </dgm:t>
    </dgm:pt>
    <dgm:pt modelId="{DE97DADE-F529-4043-9D81-BA2DB5AF3D28}">
      <dgm:prSet phldrT="[文本]" custT="1"/>
      <dgm:spPr/>
      <dgm:t>
        <a:bodyPr/>
        <a:lstStyle/>
        <a:p>
          <a:r>
            <a:rPr lang="en-US" sz="1400" b="0" i="0" dirty="0" err="1" smtClean="0">
              <a:latin typeface="微软雅黑" pitchFamily="34" charset="-122"/>
              <a:ea typeface="微软雅黑" pitchFamily="34" charset="-122"/>
            </a:rPr>
            <a:t>listUser</a:t>
          </a:r>
          <a:r>
            <a:rPr lang="zh-CN" altLang="en-US" sz="1400" b="0" i="0" dirty="0" smtClean="0">
              <a:latin typeface="微软雅黑" pitchFamily="34" charset="-122"/>
              <a:ea typeface="微软雅黑" pitchFamily="34" charset="-122"/>
            </a:rPr>
            <a:t>是一个</a:t>
          </a:r>
          <a:r>
            <a:rPr lang="en-US" sz="1400" b="0" i="0" dirty="0" err="1" smtClean="0">
              <a:latin typeface="微软雅黑" pitchFamily="34" charset="-122"/>
              <a:ea typeface="微软雅黑" pitchFamily="34" charset="-122"/>
            </a:rPr>
            <a:t>ArrayList</a:t>
          </a:r>
          <a:r>
            <a:rPr lang="en-US" sz="1400" b="0" i="0" dirty="0" smtClean="0">
              <a:latin typeface="微软雅黑" pitchFamily="34" charset="-122"/>
              <a:ea typeface="微软雅黑" pitchFamily="34" charset="-122"/>
            </a:rPr>
            <a:t>，</a:t>
          </a:r>
          <a:r>
            <a:rPr lang="zh-CN" altLang="en-US" sz="1400" b="0" i="0" dirty="0" smtClean="0">
              <a:latin typeface="微软雅黑" pitchFamily="34" charset="-122"/>
              <a:ea typeface="微软雅黑" pitchFamily="34" charset="-122"/>
            </a:rPr>
            <a:t>对</a:t>
          </a:r>
          <a:r>
            <a:rPr lang="en-US" sz="1400" b="0" i="0" dirty="0" err="1" smtClean="0">
              <a:latin typeface="微软雅黑" pitchFamily="34" charset="-122"/>
              <a:ea typeface="微软雅黑" pitchFamily="34" charset="-122"/>
            </a:rPr>
            <a:t>listUser</a:t>
          </a:r>
          <a:r>
            <a:rPr lang="zh-CN" altLang="en-US" sz="1400" b="0" i="0" dirty="0" smtClean="0">
              <a:latin typeface="微软雅黑" pitchFamily="34" charset="-122"/>
              <a:ea typeface="微软雅黑" pitchFamily="34" charset="-122"/>
            </a:rPr>
            <a:t>进行</a:t>
          </a:r>
          <a:r>
            <a:rPr lang="en-US" sz="1400" b="0" i="0" dirty="0" smtClean="0">
              <a:latin typeface="微软雅黑" pitchFamily="34" charset="-122"/>
              <a:ea typeface="微软雅黑" pitchFamily="34" charset="-122"/>
            </a:rPr>
            <a:t>contains，</a:t>
          </a:r>
          <a:r>
            <a:rPr lang="zh-CN" altLang="en-US" sz="1400" b="0" i="0" dirty="0" smtClean="0">
              <a:latin typeface="微软雅黑" pitchFamily="34" charset="-122"/>
              <a:ea typeface="微软雅黑" pitchFamily="34" charset="-122"/>
            </a:rPr>
            <a:t>算法的复杂度又是一个</a:t>
          </a:r>
          <a:r>
            <a:rPr lang="en-US" sz="1400" b="0" i="0" dirty="0" smtClean="0">
              <a:latin typeface="微软雅黑" pitchFamily="34" charset="-122"/>
              <a:ea typeface="微软雅黑" pitchFamily="34" charset="-122"/>
            </a:rPr>
            <a:t>o(n^2)</a:t>
          </a:r>
          <a:endParaRPr lang="zh-CN" altLang="en-US" sz="1400" dirty="0">
            <a:latin typeface="微软雅黑" pitchFamily="34" charset="-122"/>
            <a:ea typeface="微软雅黑" pitchFamily="34" charset="-122"/>
          </a:endParaRPr>
        </a:p>
      </dgm:t>
    </dgm:pt>
    <dgm:pt modelId="{72DD3903-EB21-4BF7-BA3F-A07009F0D2A1}" type="parTrans" cxnId="{BBAB0542-C8E6-4D74-9459-638CAD773383}">
      <dgm:prSet/>
      <dgm:spPr/>
      <dgm:t>
        <a:bodyPr/>
        <a:lstStyle/>
        <a:p>
          <a:endParaRPr lang="zh-CN" altLang="en-US"/>
        </a:p>
      </dgm:t>
    </dgm:pt>
    <dgm:pt modelId="{74D2E1C1-A339-4B95-B705-B5A1187E99F6}" type="sibTrans" cxnId="{BBAB0542-C8E6-4D74-9459-638CAD773383}">
      <dgm:prSet/>
      <dgm:spPr/>
      <dgm:t>
        <a:bodyPr/>
        <a:lstStyle/>
        <a:p>
          <a:endParaRPr lang="zh-CN" altLang="en-US"/>
        </a:p>
      </dgm:t>
    </dgm:pt>
    <dgm:pt modelId="{3FB674E7-0821-4CB9-90DC-334D4DE025FF}">
      <dgm:prSet phldrT="[文本]" custT="1"/>
      <dgm:spPr/>
      <dgm:t>
        <a:bodyPr/>
        <a:lstStyle/>
        <a:p>
          <a:r>
            <a:rPr lang="zh-CN" altLang="en-US" sz="1400" dirty="0" smtClean="0">
              <a:latin typeface="微软雅黑" pitchFamily="34" charset="-122"/>
              <a:ea typeface="微软雅黑" pitchFamily="34" charset="-122"/>
            </a:rPr>
            <a:t>三</a:t>
          </a:r>
          <a:endParaRPr lang="zh-CN" altLang="en-US" sz="1400" dirty="0">
            <a:latin typeface="微软雅黑" pitchFamily="34" charset="-122"/>
            <a:ea typeface="微软雅黑" pitchFamily="34" charset="-122"/>
          </a:endParaRPr>
        </a:p>
      </dgm:t>
    </dgm:pt>
    <dgm:pt modelId="{A4A6CD81-ED00-4781-B778-A417C144F165}" type="parTrans" cxnId="{CA1AE0E7-3B66-4704-A8F8-5D1122D9E77F}">
      <dgm:prSet/>
      <dgm:spPr/>
      <dgm:t>
        <a:bodyPr/>
        <a:lstStyle/>
        <a:p>
          <a:endParaRPr lang="zh-CN" altLang="en-US"/>
        </a:p>
      </dgm:t>
    </dgm:pt>
    <dgm:pt modelId="{04096FB6-422C-4952-8520-1465EFA1FC5C}" type="sibTrans" cxnId="{CA1AE0E7-3B66-4704-A8F8-5D1122D9E77F}">
      <dgm:prSet/>
      <dgm:spPr/>
      <dgm:t>
        <a:bodyPr/>
        <a:lstStyle/>
        <a:p>
          <a:endParaRPr lang="zh-CN" altLang="en-US"/>
        </a:p>
      </dgm:t>
    </dgm:pt>
    <dgm:pt modelId="{F40B646B-C734-4E85-ABB3-22E3F23FB025}">
      <dgm:prSet phldrT="[文本]" custT="1"/>
      <dgm:spPr/>
      <dgm:t>
        <a:bodyPr/>
        <a:lstStyle/>
        <a:p>
          <a:r>
            <a:rPr lang="en-US" sz="1400" b="0" i="0" dirty="0" err="1" smtClean="0">
              <a:latin typeface="微软雅黑" pitchFamily="34" charset="-122"/>
              <a:ea typeface="微软雅黑" pitchFamily="34" charset="-122"/>
            </a:rPr>
            <a:t>listId</a:t>
          </a:r>
          <a:r>
            <a:rPr lang="zh-CN" altLang="en-US" sz="1400" b="0" i="0" dirty="0" smtClean="0">
              <a:latin typeface="微软雅黑" pitchFamily="34" charset="-122"/>
              <a:ea typeface="微软雅黑" pitchFamily="34" charset="-122"/>
            </a:rPr>
            <a:t>等于</a:t>
          </a:r>
          <a:r>
            <a:rPr lang="en-US" sz="1400" b="0" i="0" dirty="0" smtClean="0">
              <a:latin typeface="微软雅黑" pitchFamily="34" charset="-122"/>
              <a:ea typeface="微软雅黑" pitchFamily="34" charset="-122"/>
            </a:rPr>
            <a:t>empty</a:t>
          </a:r>
          <a:r>
            <a:rPr lang="zh-CN" altLang="en-US" sz="1400" b="0" i="0" dirty="0" smtClean="0">
              <a:latin typeface="微软雅黑" pitchFamily="34" charset="-122"/>
              <a:ea typeface="微软雅黑" pitchFamily="34" charset="-122"/>
            </a:rPr>
            <a:t>的时候，需要</a:t>
          </a:r>
          <a:r>
            <a:rPr lang="en-US" sz="1400" b="0" i="0" dirty="0" smtClean="0">
              <a:latin typeface="微软雅黑" pitchFamily="34" charset="-122"/>
              <a:ea typeface="微软雅黑" pitchFamily="34" charset="-122"/>
            </a:rPr>
            <a:t>return</a:t>
          </a:r>
          <a:r>
            <a:rPr lang="zh-CN" altLang="en-US" sz="1400" b="0" i="0" dirty="0" smtClean="0">
              <a:latin typeface="微软雅黑" pitchFamily="34" charset="-122"/>
              <a:ea typeface="微软雅黑" pitchFamily="34" charset="-122"/>
            </a:rPr>
            <a:t>一个空集合，建议使用</a:t>
          </a:r>
          <a:r>
            <a:rPr lang="en-US" sz="1400" b="0" i="0" dirty="0" err="1" smtClean="0">
              <a:latin typeface="微软雅黑" pitchFamily="34" charset="-122"/>
              <a:ea typeface="微软雅黑" pitchFamily="34" charset="-122"/>
            </a:rPr>
            <a:t>Collections.Empty_List</a:t>
          </a:r>
          <a:r>
            <a:rPr lang="zh-CN" altLang="en-US" sz="1400" b="0" i="0" dirty="0" smtClean="0">
              <a:latin typeface="微软雅黑" pitchFamily="34" charset="-122"/>
              <a:ea typeface="微软雅黑" pitchFamily="34" charset="-122"/>
            </a:rPr>
            <a:t>这个单例的空集合，避免重复创建对象</a:t>
          </a:r>
          <a:endParaRPr lang="zh-CN" altLang="en-US" sz="1400" dirty="0">
            <a:latin typeface="微软雅黑" pitchFamily="34" charset="-122"/>
            <a:ea typeface="微软雅黑" pitchFamily="34" charset="-122"/>
          </a:endParaRPr>
        </a:p>
      </dgm:t>
    </dgm:pt>
    <dgm:pt modelId="{3CBC85DB-DE1E-4387-8CBF-0A76051305B7}" type="parTrans" cxnId="{DA4E1586-BB9D-4919-A77B-FB5E0728517F}">
      <dgm:prSet/>
      <dgm:spPr/>
      <dgm:t>
        <a:bodyPr/>
        <a:lstStyle/>
        <a:p>
          <a:endParaRPr lang="zh-CN" altLang="en-US"/>
        </a:p>
      </dgm:t>
    </dgm:pt>
    <dgm:pt modelId="{59B191A5-E63B-4432-8F13-D071F001BF05}" type="sibTrans" cxnId="{DA4E1586-BB9D-4919-A77B-FB5E0728517F}">
      <dgm:prSet/>
      <dgm:spPr/>
      <dgm:t>
        <a:bodyPr/>
        <a:lstStyle/>
        <a:p>
          <a:endParaRPr lang="zh-CN" altLang="en-US"/>
        </a:p>
      </dgm:t>
    </dgm:pt>
    <dgm:pt modelId="{518A82CD-952F-48E2-A143-A89B09D8EAC8}" type="pres">
      <dgm:prSet presAssocID="{F3DBA88C-842A-4AD6-A52B-F3E8ABAC05A5}" presName="linearFlow" presStyleCnt="0">
        <dgm:presLayoutVars>
          <dgm:dir/>
          <dgm:animLvl val="lvl"/>
          <dgm:resizeHandles val="exact"/>
        </dgm:presLayoutVars>
      </dgm:prSet>
      <dgm:spPr/>
      <dgm:t>
        <a:bodyPr/>
        <a:lstStyle/>
        <a:p>
          <a:endParaRPr lang="zh-CN" altLang="en-US"/>
        </a:p>
      </dgm:t>
    </dgm:pt>
    <dgm:pt modelId="{755F5854-E2D6-4E86-B900-554C998E44C6}" type="pres">
      <dgm:prSet presAssocID="{D307610D-9A22-477B-8476-6D7E17F09C9E}" presName="composite" presStyleCnt="0"/>
      <dgm:spPr/>
    </dgm:pt>
    <dgm:pt modelId="{F12153C6-6488-4477-B8E9-1E488AD5A21F}" type="pres">
      <dgm:prSet presAssocID="{D307610D-9A22-477B-8476-6D7E17F09C9E}" presName="parentText" presStyleLbl="alignNode1" presStyleIdx="0" presStyleCnt="3">
        <dgm:presLayoutVars>
          <dgm:chMax val="1"/>
          <dgm:bulletEnabled val="1"/>
        </dgm:presLayoutVars>
      </dgm:prSet>
      <dgm:spPr/>
      <dgm:t>
        <a:bodyPr/>
        <a:lstStyle/>
        <a:p>
          <a:endParaRPr lang="zh-CN" altLang="en-US"/>
        </a:p>
      </dgm:t>
    </dgm:pt>
    <dgm:pt modelId="{0786737B-2F1D-4DD5-8C3C-B77D885A9B22}" type="pres">
      <dgm:prSet presAssocID="{D307610D-9A22-477B-8476-6D7E17F09C9E}" presName="descendantText" presStyleLbl="alignAcc1" presStyleIdx="0" presStyleCnt="3">
        <dgm:presLayoutVars>
          <dgm:bulletEnabled val="1"/>
        </dgm:presLayoutVars>
      </dgm:prSet>
      <dgm:spPr/>
      <dgm:t>
        <a:bodyPr/>
        <a:lstStyle/>
        <a:p>
          <a:endParaRPr lang="zh-CN" altLang="en-US"/>
        </a:p>
      </dgm:t>
    </dgm:pt>
    <dgm:pt modelId="{A1EF138A-D411-4331-BB54-618DD5BDD8A8}" type="pres">
      <dgm:prSet presAssocID="{D874133C-5DDA-4F86-A687-D0BBC54E71D2}" presName="sp" presStyleCnt="0"/>
      <dgm:spPr/>
    </dgm:pt>
    <dgm:pt modelId="{A9586760-7B1C-4C2B-814B-AD5F0F87FEE9}" type="pres">
      <dgm:prSet presAssocID="{A6621BF1-F6A2-4005-BC3C-1637ADEB439D}" presName="composite" presStyleCnt="0"/>
      <dgm:spPr/>
    </dgm:pt>
    <dgm:pt modelId="{DFB5BE5D-B61F-47B0-8DF8-41709A78B293}" type="pres">
      <dgm:prSet presAssocID="{A6621BF1-F6A2-4005-BC3C-1637ADEB439D}" presName="parentText" presStyleLbl="alignNode1" presStyleIdx="1" presStyleCnt="3">
        <dgm:presLayoutVars>
          <dgm:chMax val="1"/>
          <dgm:bulletEnabled val="1"/>
        </dgm:presLayoutVars>
      </dgm:prSet>
      <dgm:spPr/>
      <dgm:t>
        <a:bodyPr/>
        <a:lstStyle/>
        <a:p>
          <a:endParaRPr lang="zh-CN" altLang="en-US"/>
        </a:p>
      </dgm:t>
    </dgm:pt>
    <dgm:pt modelId="{9CFF35D2-E058-4EE4-AD9A-C27DF30A344C}" type="pres">
      <dgm:prSet presAssocID="{A6621BF1-F6A2-4005-BC3C-1637ADEB439D}" presName="descendantText" presStyleLbl="alignAcc1" presStyleIdx="1" presStyleCnt="3">
        <dgm:presLayoutVars>
          <dgm:bulletEnabled val="1"/>
        </dgm:presLayoutVars>
      </dgm:prSet>
      <dgm:spPr/>
      <dgm:t>
        <a:bodyPr/>
        <a:lstStyle/>
        <a:p>
          <a:endParaRPr lang="zh-CN" altLang="en-US"/>
        </a:p>
      </dgm:t>
    </dgm:pt>
    <dgm:pt modelId="{1EEBD711-ED24-44FF-B873-B1E4F46A6F45}" type="pres">
      <dgm:prSet presAssocID="{2866E7A5-D906-4DA2-B030-3B39A4BE18D0}" presName="sp" presStyleCnt="0"/>
      <dgm:spPr/>
    </dgm:pt>
    <dgm:pt modelId="{FC7365A0-99F7-4F8F-B50E-294A3F7E419F}" type="pres">
      <dgm:prSet presAssocID="{3FB674E7-0821-4CB9-90DC-334D4DE025FF}" presName="composite" presStyleCnt="0"/>
      <dgm:spPr/>
    </dgm:pt>
    <dgm:pt modelId="{62BE6637-CA11-4D90-837C-1FC319E0A2AB}" type="pres">
      <dgm:prSet presAssocID="{3FB674E7-0821-4CB9-90DC-334D4DE025FF}" presName="parentText" presStyleLbl="alignNode1" presStyleIdx="2" presStyleCnt="3">
        <dgm:presLayoutVars>
          <dgm:chMax val="1"/>
          <dgm:bulletEnabled val="1"/>
        </dgm:presLayoutVars>
      </dgm:prSet>
      <dgm:spPr/>
      <dgm:t>
        <a:bodyPr/>
        <a:lstStyle/>
        <a:p>
          <a:endParaRPr lang="zh-CN" altLang="en-US"/>
        </a:p>
      </dgm:t>
    </dgm:pt>
    <dgm:pt modelId="{F792B84F-02EC-4D0C-AFA0-FF929D099F59}" type="pres">
      <dgm:prSet presAssocID="{3FB674E7-0821-4CB9-90DC-334D4DE025FF}" presName="descendantText" presStyleLbl="alignAcc1" presStyleIdx="2" presStyleCnt="3">
        <dgm:presLayoutVars>
          <dgm:bulletEnabled val="1"/>
        </dgm:presLayoutVars>
      </dgm:prSet>
      <dgm:spPr/>
      <dgm:t>
        <a:bodyPr/>
        <a:lstStyle/>
        <a:p>
          <a:endParaRPr lang="zh-CN" altLang="en-US"/>
        </a:p>
      </dgm:t>
    </dgm:pt>
  </dgm:ptLst>
  <dgm:cxnLst>
    <dgm:cxn modelId="{4FF216E2-7168-4B93-82F1-60323667ACD0}" type="presOf" srcId="{D307610D-9A22-477B-8476-6D7E17F09C9E}" destId="{F12153C6-6488-4477-B8E9-1E488AD5A21F}" srcOrd="0" destOrd="0" presId="urn:microsoft.com/office/officeart/2005/8/layout/chevron2"/>
    <dgm:cxn modelId="{0661295C-B36A-48AE-AB24-9613B022776B}" type="presOf" srcId="{A6621BF1-F6A2-4005-BC3C-1637ADEB439D}" destId="{DFB5BE5D-B61F-47B0-8DF8-41709A78B293}" srcOrd="0" destOrd="0" presId="urn:microsoft.com/office/officeart/2005/8/layout/chevron2"/>
    <dgm:cxn modelId="{BBAB0542-C8E6-4D74-9459-638CAD773383}" srcId="{A6621BF1-F6A2-4005-BC3C-1637ADEB439D}" destId="{DE97DADE-F529-4043-9D81-BA2DB5AF3D28}" srcOrd="0" destOrd="0" parTransId="{72DD3903-EB21-4BF7-BA3F-A07009F0D2A1}" sibTransId="{74D2E1C1-A339-4B95-B705-B5A1187E99F6}"/>
    <dgm:cxn modelId="{C94C4282-114C-40F1-BD56-69539183A9C4}" srcId="{F3DBA88C-842A-4AD6-A52B-F3E8ABAC05A5}" destId="{D307610D-9A22-477B-8476-6D7E17F09C9E}" srcOrd="0" destOrd="0" parTransId="{285136C1-A279-4762-895D-5FDF220EC580}" sibTransId="{D874133C-5DDA-4F86-A687-D0BBC54E71D2}"/>
    <dgm:cxn modelId="{12459B21-51F5-4351-AC7E-6FD7BF7E03B8}" srcId="{D307610D-9A22-477B-8476-6D7E17F09C9E}" destId="{DFB81121-AA55-418B-8349-E6B41811C8DE}" srcOrd="0" destOrd="0" parTransId="{4B43AFEB-5FE7-4351-BE42-4D8F0DAB2251}" sibTransId="{98444B13-8338-4CCA-86E5-9C3E1598BDD2}"/>
    <dgm:cxn modelId="{92465334-C1E0-48ED-8F50-546484B6291F}" srcId="{F3DBA88C-842A-4AD6-A52B-F3E8ABAC05A5}" destId="{A6621BF1-F6A2-4005-BC3C-1637ADEB439D}" srcOrd="1" destOrd="0" parTransId="{0A6A8E8E-F5A3-444C-859F-1BF93E012ACF}" sibTransId="{2866E7A5-D906-4DA2-B030-3B39A4BE18D0}"/>
    <dgm:cxn modelId="{E1B76765-021E-4C63-8F29-B08BD62457A7}" type="presOf" srcId="{DFB81121-AA55-418B-8349-E6B41811C8DE}" destId="{0786737B-2F1D-4DD5-8C3C-B77D885A9B22}" srcOrd="0" destOrd="0" presId="urn:microsoft.com/office/officeart/2005/8/layout/chevron2"/>
    <dgm:cxn modelId="{CA1AE0E7-3B66-4704-A8F8-5D1122D9E77F}" srcId="{F3DBA88C-842A-4AD6-A52B-F3E8ABAC05A5}" destId="{3FB674E7-0821-4CB9-90DC-334D4DE025FF}" srcOrd="2" destOrd="0" parTransId="{A4A6CD81-ED00-4781-B778-A417C144F165}" sibTransId="{04096FB6-422C-4952-8520-1465EFA1FC5C}"/>
    <dgm:cxn modelId="{0251C4F8-AB31-4B5C-B01F-3DF938E6E496}" type="presOf" srcId="{F3DBA88C-842A-4AD6-A52B-F3E8ABAC05A5}" destId="{518A82CD-952F-48E2-A143-A89B09D8EAC8}" srcOrd="0" destOrd="0" presId="urn:microsoft.com/office/officeart/2005/8/layout/chevron2"/>
    <dgm:cxn modelId="{DA4E1586-BB9D-4919-A77B-FB5E0728517F}" srcId="{3FB674E7-0821-4CB9-90DC-334D4DE025FF}" destId="{F40B646B-C734-4E85-ABB3-22E3F23FB025}" srcOrd="0" destOrd="0" parTransId="{3CBC85DB-DE1E-4387-8CBF-0A76051305B7}" sibTransId="{59B191A5-E63B-4432-8F13-D071F001BF05}"/>
    <dgm:cxn modelId="{D642E60D-6163-4A18-BBE0-537A8D47234F}" type="presOf" srcId="{F40B646B-C734-4E85-ABB3-22E3F23FB025}" destId="{F792B84F-02EC-4D0C-AFA0-FF929D099F59}" srcOrd="0" destOrd="0" presId="urn:microsoft.com/office/officeart/2005/8/layout/chevron2"/>
    <dgm:cxn modelId="{588FE49D-1DF9-4353-B7D1-4E6321862776}" type="presOf" srcId="{3FB674E7-0821-4CB9-90DC-334D4DE025FF}" destId="{62BE6637-CA11-4D90-837C-1FC319E0A2AB}" srcOrd="0" destOrd="0" presId="urn:microsoft.com/office/officeart/2005/8/layout/chevron2"/>
    <dgm:cxn modelId="{76AB3FAA-EDB6-495A-8CDB-6128EEA0FABA}" type="presOf" srcId="{DE97DADE-F529-4043-9D81-BA2DB5AF3D28}" destId="{9CFF35D2-E058-4EE4-AD9A-C27DF30A344C}" srcOrd="0" destOrd="0" presId="urn:microsoft.com/office/officeart/2005/8/layout/chevron2"/>
    <dgm:cxn modelId="{4C4B1482-1323-4754-A1CB-B2D58FD11594}" type="presParOf" srcId="{518A82CD-952F-48E2-A143-A89B09D8EAC8}" destId="{755F5854-E2D6-4E86-B900-554C998E44C6}" srcOrd="0" destOrd="0" presId="urn:microsoft.com/office/officeart/2005/8/layout/chevron2"/>
    <dgm:cxn modelId="{0D576424-C062-4334-B727-FE059031C405}" type="presParOf" srcId="{755F5854-E2D6-4E86-B900-554C998E44C6}" destId="{F12153C6-6488-4477-B8E9-1E488AD5A21F}" srcOrd="0" destOrd="0" presId="urn:microsoft.com/office/officeart/2005/8/layout/chevron2"/>
    <dgm:cxn modelId="{BFBBC177-265E-4C17-9180-B1B9813B3626}" type="presParOf" srcId="{755F5854-E2D6-4E86-B900-554C998E44C6}" destId="{0786737B-2F1D-4DD5-8C3C-B77D885A9B22}" srcOrd="1" destOrd="0" presId="urn:microsoft.com/office/officeart/2005/8/layout/chevron2"/>
    <dgm:cxn modelId="{192CD906-FE7F-4F60-AAAB-16CE6601091E}" type="presParOf" srcId="{518A82CD-952F-48E2-A143-A89B09D8EAC8}" destId="{A1EF138A-D411-4331-BB54-618DD5BDD8A8}" srcOrd="1" destOrd="0" presId="urn:microsoft.com/office/officeart/2005/8/layout/chevron2"/>
    <dgm:cxn modelId="{7E07D90C-BD50-42C2-BB57-4900DAB72162}" type="presParOf" srcId="{518A82CD-952F-48E2-A143-A89B09D8EAC8}" destId="{A9586760-7B1C-4C2B-814B-AD5F0F87FEE9}" srcOrd="2" destOrd="0" presId="urn:microsoft.com/office/officeart/2005/8/layout/chevron2"/>
    <dgm:cxn modelId="{A275AA28-39B7-4403-9A9A-5F2DF352A5E5}" type="presParOf" srcId="{A9586760-7B1C-4C2B-814B-AD5F0F87FEE9}" destId="{DFB5BE5D-B61F-47B0-8DF8-41709A78B293}" srcOrd="0" destOrd="0" presId="urn:microsoft.com/office/officeart/2005/8/layout/chevron2"/>
    <dgm:cxn modelId="{8285F251-F169-4192-8E8A-45E56464A109}" type="presParOf" srcId="{A9586760-7B1C-4C2B-814B-AD5F0F87FEE9}" destId="{9CFF35D2-E058-4EE4-AD9A-C27DF30A344C}" srcOrd="1" destOrd="0" presId="urn:microsoft.com/office/officeart/2005/8/layout/chevron2"/>
    <dgm:cxn modelId="{2F8DA317-3885-4EE6-98B3-FF4D779DA5AB}" type="presParOf" srcId="{518A82CD-952F-48E2-A143-A89B09D8EAC8}" destId="{1EEBD711-ED24-44FF-B873-B1E4F46A6F45}" srcOrd="3" destOrd="0" presId="urn:microsoft.com/office/officeart/2005/8/layout/chevron2"/>
    <dgm:cxn modelId="{57541ADD-E891-49C7-8D12-D88537FB0303}" type="presParOf" srcId="{518A82CD-952F-48E2-A143-A89B09D8EAC8}" destId="{FC7365A0-99F7-4F8F-B50E-294A3F7E419F}" srcOrd="4" destOrd="0" presId="urn:microsoft.com/office/officeart/2005/8/layout/chevron2"/>
    <dgm:cxn modelId="{CA2E32B4-EF66-4973-835B-A7E6F27AB739}" type="presParOf" srcId="{FC7365A0-99F7-4F8F-B50E-294A3F7E419F}" destId="{62BE6637-CA11-4D90-837C-1FC319E0A2AB}" srcOrd="0" destOrd="0" presId="urn:microsoft.com/office/officeart/2005/8/layout/chevron2"/>
    <dgm:cxn modelId="{893AC546-A269-4659-81B7-A66C17B8EF76}" type="presParOf" srcId="{FC7365A0-99F7-4F8F-B50E-294A3F7E419F}" destId="{F792B84F-02EC-4D0C-AFA0-FF929D099F59}"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A376FD-069A-4F2A-BA6E-C766B9DD3139}" type="doc">
      <dgm:prSet loTypeId="urn:microsoft.com/office/officeart/2005/8/layout/arrow1" loCatId="relationship" qsTypeId="urn:microsoft.com/office/officeart/2005/8/quickstyle/3d2" qsCatId="3D" csTypeId="urn:microsoft.com/office/officeart/2005/8/colors/accent1_2" csCatId="accent1" phldr="1"/>
      <dgm:spPr/>
      <dgm:t>
        <a:bodyPr/>
        <a:lstStyle/>
        <a:p>
          <a:endParaRPr lang="zh-CN" altLang="en-US"/>
        </a:p>
      </dgm:t>
    </dgm:pt>
    <dgm:pt modelId="{0A8D2424-4657-4063-A322-A11AC8F8DC4A}">
      <dgm:prSet phldrT="[文本]"/>
      <dgm:spPr/>
      <dgm:t>
        <a:bodyPr/>
        <a:lstStyle/>
        <a:p>
          <a:r>
            <a:rPr lang="zh-CN" altLang="en-US" dirty="0" smtClean="0">
              <a:latin typeface="微软雅黑" pitchFamily="34" charset="-122"/>
              <a:ea typeface="微软雅黑" pitchFamily="34" charset="-122"/>
            </a:rPr>
            <a:t>现在</a:t>
          </a:r>
          <a:r>
            <a:rPr lang="en-US" altLang="zh-CN" dirty="0" smtClean="0">
              <a:latin typeface="微软雅黑" pitchFamily="34" charset="-122"/>
              <a:ea typeface="微软雅黑" pitchFamily="34" charset="-122"/>
            </a:rPr>
            <a:t>Artery</a:t>
          </a:r>
          <a:r>
            <a:rPr lang="zh-CN" altLang="en-US" dirty="0" smtClean="0">
              <a:latin typeface="微软雅黑" pitchFamily="34" charset="-122"/>
              <a:ea typeface="微软雅黑" pitchFamily="34" charset="-122"/>
            </a:rPr>
            <a:t>组织机构采用内存缓存，是没有问题的</a:t>
          </a:r>
          <a:endParaRPr lang="zh-CN" altLang="en-US" dirty="0">
            <a:latin typeface="微软雅黑" pitchFamily="34" charset="-122"/>
            <a:ea typeface="微软雅黑" pitchFamily="34" charset="-122"/>
          </a:endParaRPr>
        </a:p>
      </dgm:t>
    </dgm:pt>
    <dgm:pt modelId="{DF755239-728B-493C-8CC1-7A2167B3AB87}" type="parTrans" cxnId="{BC3CA764-EEAB-4511-953F-1108D206B8D5}">
      <dgm:prSet/>
      <dgm:spPr/>
      <dgm:t>
        <a:bodyPr/>
        <a:lstStyle/>
        <a:p>
          <a:endParaRPr lang="zh-CN" altLang="en-US">
            <a:latin typeface="微软雅黑" pitchFamily="34" charset="-122"/>
            <a:ea typeface="微软雅黑" pitchFamily="34" charset="-122"/>
          </a:endParaRPr>
        </a:p>
      </dgm:t>
    </dgm:pt>
    <dgm:pt modelId="{464B1FE0-2072-453C-B35B-89DC1D2D0BFC}" type="sibTrans" cxnId="{BC3CA764-EEAB-4511-953F-1108D206B8D5}">
      <dgm:prSet/>
      <dgm:spPr/>
      <dgm:t>
        <a:bodyPr/>
        <a:lstStyle/>
        <a:p>
          <a:endParaRPr lang="zh-CN" altLang="en-US">
            <a:latin typeface="微软雅黑" pitchFamily="34" charset="-122"/>
            <a:ea typeface="微软雅黑" pitchFamily="34" charset="-122"/>
          </a:endParaRPr>
        </a:p>
      </dgm:t>
    </dgm:pt>
    <dgm:pt modelId="{CC82483F-0832-4253-A205-4C499026AA6A}">
      <dgm:prSet phldrT="[文本]"/>
      <dgm:spPr/>
      <dgm:t>
        <a:bodyPr/>
        <a:lstStyle/>
        <a:p>
          <a:r>
            <a:rPr lang="zh-CN" altLang="en-US" dirty="0" smtClean="0">
              <a:latin typeface="微软雅黑" pitchFamily="34" charset="-122"/>
              <a:ea typeface="微软雅黑" pitchFamily="34" charset="-122"/>
            </a:rPr>
            <a:t>如果将组织</a:t>
          </a:r>
          <a:r>
            <a:rPr lang="zh-CN" altLang="en-US" dirty="0" smtClean="0">
              <a:latin typeface="微软雅黑" pitchFamily="34" charset="-122"/>
              <a:ea typeface="微软雅黑" pitchFamily="34" charset="-122"/>
            </a:rPr>
            <a:t>机构放</a:t>
          </a:r>
          <a:r>
            <a:rPr lang="zh-CN" altLang="en-US" dirty="0" smtClean="0">
              <a:latin typeface="微软雅黑" pitchFamily="34" charset="-122"/>
              <a:ea typeface="微软雅黑" pitchFamily="34" charset="-122"/>
            </a:rPr>
            <a:t>到</a:t>
          </a:r>
          <a:r>
            <a:rPr lang="en-US" altLang="zh-CN" dirty="0" err="1" smtClean="0">
              <a:latin typeface="微软雅黑" pitchFamily="34" charset="-122"/>
              <a:ea typeface="微软雅黑" pitchFamily="34" charset="-122"/>
            </a:rPr>
            <a:t>redis</a:t>
          </a:r>
          <a:r>
            <a:rPr lang="zh-CN" altLang="en-US" dirty="0" smtClean="0">
              <a:latin typeface="微软雅黑" pitchFamily="34" charset="-122"/>
              <a:ea typeface="微软雅黑" pitchFamily="34" charset="-122"/>
            </a:rPr>
            <a:t>中，将会有性能问题</a:t>
          </a:r>
          <a:endParaRPr lang="zh-CN" altLang="en-US" dirty="0">
            <a:latin typeface="微软雅黑" pitchFamily="34" charset="-122"/>
            <a:ea typeface="微软雅黑" pitchFamily="34" charset="-122"/>
          </a:endParaRPr>
        </a:p>
      </dgm:t>
    </dgm:pt>
    <dgm:pt modelId="{FE59C064-7D4B-4715-AA4D-D16735D9D89D}" type="parTrans" cxnId="{0C25E2D0-F33B-449A-AA66-2912DD6F4291}">
      <dgm:prSet/>
      <dgm:spPr/>
      <dgm:t>
        <a:bodyPr/>
        <a:lstStyle/>
        <a:p>
          <a:endParaRPr lang="zh-CN" altLang="en-US">
            <a:latin typeface="微软雅黑" pitchFamily="34" charset="-122"/>
            <a:ea typeface="微软雅黑" pitchFamily="34" charset="-122"/>
          </a:endParaRPr>
        </a:p>
      </dgm:t>
    </dgm:pt>
    <dgm:pt modelId="{B3D1580A-C829-4849-814D-553CA098B3A0}" type="sibTrans" cxnId="{0C25E2D0-F33B-449A-AA66-2912DD6F4291}">
      <dgm:prSet/>
      <dgm:spPr/>
      <dgm:t>
        <a:bodyPr/>
        <a:lstStyle/>
        <a:p>
          <a:endParaRPr lang="zh-CN" altLang="en-US">
            <a:latin typeface="微软雅黑" pitchFamily="34" charset="-122"/>
            <a:ea typeface="微软雅黑" pitchFamily="34" charset="-122"/>
          </a:endParaRPr>
        </a:p>
      </dgm:t>
    </dgm:pt>
    <dgm:pt modelId="{93FAC384-591F-472C-A478-7ECF266546B1}" type="pres">
      <dgm:prSet presAssocID="{46A376FD-069A-4F2A-BA6E-C766B9DD3139}" presName="cycle" presStyleCnt="0">
        <dgm:presLayoutVars>
          <dgm:dir/>
          <dgm:resizeHandles val="exact"/>
        </dgm:presLayoutVars>
      </dgm:prSet>
      <dgm:spPr/>
      <dgm:t>
        <a:bodyPr/>
        <a:lstStyle/>
        <a:p>
          <a:endParaRPr lang="zh-CN" altLang="en-US"/>
        </a:p>
      </dgm:t>
    </dgm:pt>
    <dgm:pt modelId="{A315DF69-FBD2-4862-85A4-D297345EB0A5}" type="pres">
      <dgm:prSet presAssocID="{0A8D2424-4657-4063-A322-A11AC8F8DC4A}" presName="arrow" presStyleLbl="node1" presStyleIdx="0" presStyleCnt="2" custScaleY="100110">
        <dgm:presLayoutVars>
          <dgm:bulletEnabled val="1"/>
        </dgm:presLayoutVars>
      </dgm:prSet>
      <dgm:spPr/>
      <dgm:t>
        <a:bodyPr/>
        <a:lstStyle/>
        <a:p>
          <a:endParaRPr lang="zh-CN" altLang="en-US"/>
        </a:p>
      </dgm:t>
    </dgm:pt>
    <dgm:pt modelId="{EEF6EC5C-6A96-4F2E-985C-D54CEEDCDA95}" type="pres">
      <dgm:prSet presAssocID="{CC82483F-0832-4253-A205-4C499026AA6A}" presName="arrow" presStyleLbl="node1" presStyleIdx="1" presStyleCnt="2">
        <dgm:presLayoutVars>
          <dgm:bulletEnabled val="1"/>
        </dgm:presLayoutVars>
      </dgm:prSet>
      <dgm:spPr/>
      <dgm:t>
        <a:bodyPr/>
        <a:lstStyle/>
        <a:p>
          <a:endParaRPr lang="zh-CN" altLang="en-US"/>
        </a:p>
      </dgm:t>
    </dgm:pt>
  </dgm:ptLst>
  <dgm:cxnLst>
    <dgm:cxn modelId="{22A3BCBE-DCAE-4BF5-BA2E-6F74EF03AF2F}" type="presOf" srcId="{CC82483F-0832-4253-A205-4C499026AA6A}" destId="{EEF6EC5C-6A96-4F2E-985C-D54CEEDCDA95}" srcOrd="0" destOrd="0" presId="urn:microsoft.com/office/officeart/2005/8/layout/arrow1"/>
    <dgm:cxn modelId="{0C25E2D0-F33B-449A-AA66-2912DD6F4291}" srcId="{46A376FD-069A-4F2A-BA6E-C766B9DD3139}" destId="{CC82483F-0832-4253-A205-4C499026AA6A}" srcOrd="1" destOrd="0" parTransId="{FE59C064-7D4B-4715-AA4D-D16735D9D89D}" sibTransId="{B3D1580A-C829-4849-814D-553CA098B3A0}"/>
    <dgm:cxn modelId="{44677C5D-3E0D-4789-9E9A-51CE9764C72D}" type="presOf" srcId="{0A8D2424-4657-4063-A322-A11AC8F8DC4A}" destId="{A315DF69-FBD2-4862-85A4-D297345EB0A5}" srcOrd="0" destOrd="0" presId="urn:microsoft.com/office/officeart/2005/8/layout/arrow1"/>
    <dgm:cxn modelId="{BC3CA764-EEAB-4511-953F-1108D206B8D5}" srcId="{46A376FD-069A-4F2A-BA6E-C766B9DD3139}" destId="{0A8D2424-4657-4063-A322-A11AC8F8DC4A}" srcOrd="0" destOrd="0" parTransId="{DF755239-728B-493C-8CC1-7A2167B3AB87}" sibTransId="{464B1FE0-2072-453C-B35B-89DC1D2D0BFC}"/>
    <dgm:cxn modelId="{ECAC94B8-F70B-4916-BBA5-B3FA03D76D85}" type="presOf" srcId="{46A376FD-069A-4F2A-BA6E-C766B9DD3139}" destId="{93FAC384-591F-472C-A478-7ECF266546B1}" srcOrd="0" destOrd="0" presId="urn:microsoft.com/office/officeart/2005/8/layout/arrow1"/>
    <dgm:cxn modelId="{8674B1FB-9AD0-4CEE-9297-DD1E35B6E2EA}" type="presParOf" srcId="{93FAC384-591F-472C-A478-7ECF266546B1}" destId="{A315DF69-FBD2-4862-85A4-D297345EB0A5}" srcOrd="0" destOrd="0" presId="urn:microsoft.com/office/officeart/2005/8/layout/arrow1"/>
    <dgm:cxn modelId="{0FF48824-678A-40B2-A8E4-448C18FD6C3C}" type="presParOf" srcId="{93FAC384-591F-472C-A478-7ECF266546B1}" destId="{EEF6EC5C-6A96-4F2E-985C-D54CEEDCDA95}" srcOrd="1" destOrd="0" presId="urn:microsoft.com/office/officeart/2005/8/layout/arrow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AAA950-9243-4999-8EE5-FCC8FD1772F7}" type="doc">
      <dgm:prSet loTypeId="urn:microsoft.com/office/officeart/2005/8/layout/cycle2" loCatId="cycle" qsTypeId="urn:microsoft.com/office/officeart/2005/8/quickstyle/simple5" qsCatId="simple" csTypeId="urn:microsoft.com/office/officeart/2005/8/colors/accent1_2" csCatId="accent1" phldr="1"/>
      <dgm:spPr/>
      <dgm:t>
        <a:bodyPr/>
        <a:lstStyle/>
        <a:p>
          <a:endParaRPr lang="zh-CN" altLang="en-US"/>
        </a:p>
      </dgm:t>
    </dgm:pt>
    <dgm:pt modelId="{41966CAC-0272-4B0C-B887-842146A936F0}">
      <dgm:prSet/>
      <dgm:spPr/>
      <dgm:t>
        <a:bodyPr/>
        <a:lstStyle/>
        <a:p>
          <a:pPr rtl="0"/>
          <a:r>
            <a:rPr lang="zh-CN" dirty="0" smtClean="0">
              <a:latin typeface="微软雅黑" pitchFamily="34" charset="-122"/>
              <a:ea typeface="微软雅黑" pitchFamily="34" charset="-122"/>
            </a:rPr>
            <a:t>需求变化（扩展）</a:t>
          </a:r>
          <a:endParaRPr lang="zh-CN" dirty="0">
            <a:latin typeface="微软雅黑" pitchFamily="34" charset="-122"/>
            <a:ea typeface="微软雅黑" pitchFamily="34" charset="-122"/>
          </a:endParaRPr>
        </a:p>
      </dgm:t>
    </dgm:pt>
    <dgm:pt modelId="{D2CE846B-6A58-417D-A249-86DAE4086746}" type="parTrans" cxnId="{AED4576B-0DB2-4A66-813A-BA42414C2295}">
      <dgm:prSet/>
      <dgm:spPr/>
      <dgm:t>
        <a:bodyPr/>
        <a:lstStyle/>
        <a:p>
          <a:endParaRPr lang="zh-CN" altLang="en-US"/>
        </a:p>
      </dgm:t>
    </dgm:pt>
    <dgm:pt modelId="{D171DA94-141E-4D5D-A7B3-8EB449082A44}" type="sibTrans" cxnId="{AED4576B-0DB2-4A66-813A-BA42414C2295}">
      <dgm:prSet/>
      <dgm:spPr/>
      <dgm:t>
        <a:bodyPr/>
        <a:lstStyle/>
        <a:p>
          <a:endParaRPr lang="zh-CN" altLang="en-US"/>
        </a:p>
      </dgm:t>
    </dgm:pt>
    <dgm:pt modelId="{59CE21F1-C233-453E-9DB8-4605AFEE61B7}">
      <dgm:prSet/>
      <dgm:spPr/>
      <dgm:t>
        <a:bodyPr/>
        <a:lstStyle/>
        <a:p>
          <a:pPr rtl="0"/>
          <a:r>
            <a:rPr lang="zh-CN" dirty="0" smtClean="0">
              <a:latin typeface="微软雅黑" pitchFamily="34" charset="-122"/>
              <a:ea typeface="微软雅黑" pitchFamily="34" charset="-122"/>
            </a:rPr>
            <a:t>设计缺陷</a:t>
          </a:r>
          <a:endParaRPr lang="zh-CN" altLang="en-US" dirty="0">
            <a:latin typeface="微软雅黑" pitchFamily="34" charset="-122"/>
            <a:ea typeface="微软雅黑" pitchFamily="34" charset="-122"/>
          </a:endParaRPr>
        </a:p>
      </dgm:t>
    </dgm:pt>
    <dgm:pt modelId="{F11295BC-8D53-4267-814F-EA8443D534E9}" type="parTrans" cxnId="{3B2E37CB-72B3-4BBC-A9DE-EEC540C765D7}">
      <dgm:prSet/>
      <dgm:spPr/>
      <dgm:t>
        <a:bodyPr/>
        <a:lstStyle/>
        <a:p>
          <a:endParaRPr lang="zh-CN" altLang="en-US"/>
        </a:p>
      </dgm:t>
    </dgm:pt>
    <dgm:pt modelId="{0FB905BE-05CD-4F3C-9DA2-7CBCB6EBAB73}" type="sibTrans" cxnId="{3B2E37CB-72B3-4BBC-A9DE-EEC540C765D7}">
      <dgm:prSet/>
      <dgm:spPr/>
      <dgm:t>
        <a:bodyPr/>
        <a:lstStyle/>
        <a:p>
          <a:endParaRPr lang="zh-CN" altLang="en-US"/>
        </a:p>
      </dgm:t>
    </dgm:pt>
    <dgm:pt modelId="{747DDFE5-1087-4271-A2F9-AF161334793E}">
      <dgm:prSet/>
      <dgm:spPr/>
      <dgm:t>
        <a:bodyPr/>
        <a:lstStyle/>
        <a:p>
          <a:pPr rtl="0"/>
          <a:r>
            <a:rPr lang="zh-CN" dirty="0" smtClean="0">
              <a:latin typeface="微软雅黑" pitchFamily="34" charset="-122"/>
              <a:ea typeface="微软雅黑" pitchFamily="34" charset="-122"/>
            </a:rPr>
            <a:t>实现考虑不周全</a:t>
          </a:r>
          <a:endParaRPr lang="zh-CN" altLang="en-US" dirty="0">
            <a:latin typeface="微软雅黑" pitchFamily="34" charset="-122"/>
            <a:ea typeface="微软雅黑" pitchFamily="34" charset="-122"/>
          </a:endParaRPr>
        </a:p>
      </dgm:t>
    </dgm:pt>
    <dgm:pt modelId="{E97795F0-1C64-4185-B04F-4BF13F8387C1}" type="parTrans" cxnId="{2087411E-64A9-4F32-9880-8D67205DD193}">
      <dgm:prSet/>
      <dgm:spPr/>
      <dgm:t>
        <a:bodyPr/>
        <a:lstStyle/>
        <a:p>
          <a:endParaRPr lang="zh-CN" altLang="en-US"/>
        </a:p>
      </dgm:t>
    </dgm:pt>
    <dgm:pt modelId="{59534FB8-B47A-4EFD-B564-B5A6ABD9E993}" type="sibTrans" cxnId="{2087411E-64A9-4F32-9880-8D67205DD193}">
      <dgm:prSet/>
      <dgm:spPr/>
      <dgm:t>
        <a:bodyPr/>
        <a:lstStyle/>
        <a:p>
          <a:endParaRPr lang="zh-CN" altLang="en-US"/>
        </a:p>
      </dgm:t>
    </dgm:pt>
    <dgm:pt modelId="{76D17E87-77AE-44BA-93C3-C8BF6509386C}" type="pres">
      <dgm:prSet presAssocID="{C2AAA950-9243-4999-8EE5-FCC8FD1772F7}" presName="cycle" presStyleCnt="0">
        <dgm:presLayoutVars>
          <dgm:dir/>
          <dgm:resizeHandles val="exact"/>
        </dgm:presLayoutVars>
      </dgm:prSet>
      <dgm:spPr/>
      <dgm:t>
        <a:bodyPr/>
        <a:lstStyle/>
        <a:p>
          <a:endParaRPr lang="zh-CN" altLang="en-US"/>
        </a:p>
      </dgm:t>
    </dgm:pt>
    <dgm:pt modelId="{E90D8AF8-493E-4F90-A8B6-155FB6BD20CA}" type="pres">
      <dgm:prSet presAssocID="{41966CAC-0272-4B0C-B887-842146A936F0}" presName="node" presStyleLbl="node1" presStyleIdx="0" presStyleCnt="3">
        <dgm:presLayoutVars>
          <dgm:bulletEnabled val="1"/>
        </dgm:presLayoutVars>
      </dgm:prSet>
      <dgm:spPr/>
      <dgm:t>
        <a:bodyPr/>
        <a:lstStyle/>
        <a:p>
          <a:endParaRPr lang="zh-CN" altLang="en-US"/>
        </a:p>
      </dgm:t>
    </dgm:pt>
    <dgm:pt modelId="{15A9AF9D-9F11-49CD-812E-25A28667447F}" type="pres">
      <dgm:prSet presAssocID="{D171DA94-141E-4D5D-A7B3-8EB449082A44}" presName="sibTrans" presStyleLbl="sibTrans2D1" presStyleIdx="0" presStyleCnt="3"/>
      <dgm:spPr/>
      <dgm:t>
        <a:bodyPr/>
        <a:lstStyle/>
        <a:p>
          <a:endParaRPr lang="zh-CN" altLang="en-US"/>
        </a:p>
      </dgm:t>
    </dgm:pt>
    <dgm:pt modelId="{E779E394-8FDF-4C1B-8550-1757E53E4C51}" type="pres">
      <dgm:prSet presAssocID="{D171DA94-141E-4D5D-A7B3-8EB449082A44}" presName="connectorText" presStyleLbl="sibTrans2D1" presStyleIdx="0" presStyleCnt="3"/>
      <dgm:spPr/>
      <dgm:t>
        <a:bodyPr/>
        <a:lstStyle/>
        <a:p>
          <a:endParaRPr lang="zh-CN" altLang="en-US"/>
        </a:p>
      </dgm:t>
    </dgm:pt>
    <dgm:pt modelId="{643D21D6-758B-4AED-952D-A8ACA6FE2EE4}" type="pres">
      <dgm:prSet presAssocID="{59CE21F1-C233-453E-9DB8-4605AFEE61B7}" presName="node" presStyleLbl="node1" presStyleIdx="1" presStyleCnt="3">
        <dgm:presLayoutVars>
          <dgm:bulletEnabled val="1"/>
        </dgm:presLayoutVars>
      </dgm:prSet>
      <dgm:spPr/>
      <dgm:t>
        <a:bodyPr/>
        <a:lstStyle/>
        <a:p>
          <a:endParaRPr lang="zh-CN" altLang="en-US"/>
        </a:p>
      </dgm:t>
    </dgm:pt>
    <dgm:pt modelId="{3B6871A1-DCF2-48B5-943A-B9119C6764CD}" type="pres">
      <dgm:prSet presAssocID="{0FB905BE-05CD-4F3C-9DA2-7CBCB6EBAB73}" presName="sibTrans" presStyleLbl="sibTrans2D1" presStyleIdx="1" presStyleCnt="3"/>
      <dgm:spPr/>
      <dgm:t>
        <a:bodyPr/>
        <a:lstStyle/>
        <a:p>
          <a:endParaRPr lang="zh-CN" altLang="en-US"/>
        </a:p>
      </dgm:t>
    </dgm:pt>
    <dgm:pt modelId="{32FC1E5A-1079-4762-B1C4-35320A62FE36}" type="pres">
      <dgm:prSet presAssocID="{0FB905BE-05CD-4F3C-9DA2-7CBCB6EBAB73}" presName="connectorText" presStyleLbl="sibTrans2D1" presStyleIdx="1" presStyleCnt="3"/>
      <dgm:spPr/>
      <dgm:t>
        <a:bodyPr/>
        <a:lstStyle/>
        <a:p>
          <a:endParaRPr lang="zh-CN" altLang="en-US"/>
        </a:p>
      </dgm:t>
    </dgm:pt>
    <dgm:pt modelId="{73DFE184-DA28-46D1-83F3-C6BBF091FB8B}" type="pres">
      <dgm:prSet presAssocID="{747DDFE5-1087-4271-A2F9-AF161334793E}" presName="node" presStyleLbl="node1" presStyleIdx="2" presStyleCnt="3">
        <dgm:presLayoutVars>
          <dgm:bulletEnabled val="1"/>
        </dgm:presLayoutVars>
      </dgm:prSet>
      <dgm:spPr/>
      <dgm:t>
        <a:bodyPr/>
        <a:lstStyle/>
        <a:p>
          <a:endParaRPr lang="zh-CN" altLang="en-US"/>
        </a:p>
      </dgm:t>
    </dgm:pt>
    <dgm:pt modelId="{983C1924-368F-4B0A-96EE-EDBF2C86B16F}" type="pres">
      <dgm:prSet presAssocID="{59534FB8-B47A-4EFD-B564-B5A6ABD9E993}" presName="sibTrans" presStyleLbl="sibTrans2D1" presStyleIdx="2" presStyleCnt="3"/>
      <dgm:spPr/>
      <dgm:t>
        <a:bodyPr/>
        <a:lstStyle/>
        <a:p>
          <a:endParaRPr lang="zh-CN" altLang="en-US"/>
        </a:p>
      </dgm:t>
    </dgm:pt>
    <dgm:pt modelId="{04FDB048-3532-44F0-B1A7-6B2D54CF4AFA}" type="pres">
      <dgm:prSet presAssocID="{59534FB8-B47A-4EFD-B564-B5A6ABD9E993}" presName="connectorText" presStyleLbl="sibTrans2D1" presStyleIdx="2" presStyleCnt="3"/>
      <dgm:spPr/>
      <dgm:t>
        <a:bodyPr/>
        <a:lstStyle/>
        <a:p>
          <a:endParaRPr lang="zh-CN" altLang="en-US"/>
        </a:p>
      </dgm:t>
    </dgm:pt>
  </dgm:ptLst>
  <dgm:cxnLst>
    <dgm:cxn modelId="{EF616C1C-AD62-4023-92BC-56E300670E76}" type="presOf" srcId="{59534FB8-B47A-4EFD-B564-B5A6ABD9E993}" destId="{983C1924-368F-4B0A-96EE-EDBF2C86B16F}" srcOrd="0" destOrd="0" presId="urn:microsoft.com/office/officeart/2005/8/layout/cycle2"/>
    <dgm:cxn modelId="{30BEBEE6-0FEB-49B4-AFE6-401924376C59}" type="presOf" srcId="{59CE21F1-C233-453E-9DB8-4605AFEE61B7}" destId="{643D21D6-758B-4AED-952D-A8ACA6FE2EE4}" srcOrd="0" destOrd="0" presId="urn:microsoft.com/office/officeart/2005/8/layout/cycle2"/>
    <dgm:cxn modelId="{3B2E37CB-72B3-4BBC-A9DE-EEC540C765D7}" srcId="{C2AAA950-9243-4999-8EE5-FCC8FD1772F7}" destId="{59CE21F1-C233-453E-9DB8-4605AFEE61B7}" srcOrd="1" destOrd="0" parTransId="{F11295BC-8D53-4267-814F-EA8443D534E9}" sibTransId="{0FB905BE-05CD-4F3C-9DA2-7CBCB6EBAB73}"/>
    <dgm:cxn modelId="{A97DB482-3B4E-4973-AEC2-019DA760EC28}" type="presOf" srcId="{0FB905BE-05CD-4F3C-9DA2-7CBCB6EBAB73}" destId="{32FC1E5A-1079-4762-B1C4-35320A62FE36}" srcOrd="1" destOrd="0" presId="urn:microsoft.com/office/officeart/2005/8/layout/cycle2"/>
    <dgm:cxn modelId="{E84F1684-CDB0-4148-97C3-6F00FC3BDF66}" type="presOf" srcId="{59534FB8-B47A-4EFD-B564-B5A6ABD9E993}" destId="{04FDB048-3532-44F0-B1A7-6B2D54CF4AFA}" srcOrd="1" destOrd="0" presId="urn:microsoft.com/office/officeart/2005/8/layout/cycle2"/>
    <dgm:cxn modelId="{10D87FD5-3C2C-4B57-B0C5-250AFEA3EC61}" type="presOf" srcId="{D171DA94-141E-4D5D-A7B3-8EB449082A44}" destId="{15A9AF9D-9F11-49CD-812E-25A28667447F}" srcOrd="0" destOrd="0" presId="urn:microsoft.com/office/officeart/2005/8/layout/cycle2"/>
    <dgm:cxn modelId="{3E944F1E-9616-4487-B4B0-586A806CDB87}" type="presOf" srcId="{41966CAC-0272-4B0C-B887-842146A936F0}" destId="{E90D8AF8-493E-4F90-A8B6-155FB6BD20CA}" srcOrd="0" destOrd="0" presId="urn:microsoft.com/office/officeart/2005/8/layout/cycle2"/>
    <dgm:cxn modelId="{2087411E-64A9-4F32-9880-8D67205DD193}" srcId="{C2AAA950-9243-4999-8EE5-FCC8FD1772F7}" destId="{747DDFE5-1087-4271-A2F9-AF161334793E}" srcOrd="2" destOrd="0" parTransId="{E97795F0-1C64-4185-B04F-4BF13F8387C1}" sibTransId="{59534FB8-B47A-4EFD-B564-B5A6ABD9E993}"/>
    <dgm:cxn modelId="{68E35631-4CF7-48C1-876C-3AB65AD3CB18}" type="presOf" srcId="{C2AAA950-9243-4999-8EE5-FCC8FD1772F7}" destId="{76D17E87-77AE-44BA-93C3-C8BF6509386C}" srcOrd="0" destOrd="0" presId="urn:microsoft.com/office/officeart/2005/8/layout/cycle2"/>
    <dgm:cxn modelId="{D9A26BA8-4818-4519-9C1B-A52016F8BE52}" type="presOf" srcId="{D171DA94-141E-4D5D-A7B3-8EB449082A44}" destId="{E779E394-8FDF-4C1B-8550-1757E53E4C51}" srcOrd="1" destOrd="0" presId="urn:microsoft.com/office/officeart/2005/8/layout/cycle2"/>
    <dgm:cxn modelId="{AED4576B-0DB2-4A66-813A-BA42414C2295}" srcId="{C2AAA950-9243-4999-8EE5-FCC8FD1772F7}" destId="{41966CAC-0272-4B0C-B887-842146A936F0}" srcOrd="0" destOrd="0" parTransId="{D2CE846B-6A58-417D-A249-86DAE4086746}" sibTransId="{D171DA94-141E-4D5D-A7B3-8EB449082A44}"/>
    <dgm:cxn modelId="{E0616E83-FE3C-4EAA-A56F-6EEBDB152C3E}" type="presOf" srcId="{0FB905BE-05CD-4F3C-9DA2-7CBCB6EBAB73}" destId="{3B6871A1-DCF2-48B5-943A-B9119C6764CD}" srcOrd="0" destOrd="0" presId="urn:microsoft.com/office/officeart/2005/8/layout/cycle2"/>
    <dgm:cxn modelId="{7758BEBD-7AA2-48B1-A892-827EABA2CDCC}" type="presOf" srcId="{747DDFE5-1087-4271-A2F9-AF161334793E}" destId="{73DFE184-DA28-46D1-83F3-C6BBF091FB8B}" srcOrd="0" destOrd="0" presId="urn:microsoft.com/office/officeart/2005/8/layout/cycle2"/>
    <dgm:cxn modelId="{ACBC283D-0FAB-4063-BCE8-B5C490C131DC}" type="presParOf" srcId="{76D17E87-77AE-44BA-93C3-C8BF6509386C}" destId="{E90D8AF8-493E-4F90-A8B6-155FB6BD20CA}" srcOrd="0" destOrd="0" presId="urn:microsoft.com/office/officeart/2005/8/layout/cycle2"/>
    <dgm:cxn modelId="{C2D0E853-00E2-4675-ABBD-47E8EB5E9002}" type="presParOf" srcId="{76D17E87-77AE-44BA-93C3-C8BF6509386C}" destId="{15A9AF9D-9F11-49CD-812E-25A28667447F}" srcOrd="1" destOrd="0" presId="urn:microsoft.com/office/officeart/2005/8/layout/cycle2"/>
    <dgm:cxn modelId="{1F686356-D001-4B5C-BFC6-ED2509CB9892}" type="presParOf" srcId="{15A9AF9D-9F11-49CD-812E-25A28667447F}" destId="{E779E394-8FDF-4C1B-8550-1757E53E4C51}" srcOrd="0" destOrd="0" presId="urn:microsoft.com/office/officeart/2005/8/layout/cycle2"/>
    <dgm:cxn modelId="{51351B44-B012-4B00-89D2-5BE6B1DC4458}" type="presParOf" srcId="{76D17E87-77AE-44BA-93C3-C8BF6509386C}" destId="{643D21D6-758B-4AED-952D-A8ACA6FE2EE4}" srcOrd="2" destOrd="0" presId="urn:microsoft.com/office/officeart/2005/8/layout/cycle2"/>
    <dgm:cxn modelId="{C4B48B8C-2B9C-446D-AF0A-236DC1982D0C}" type="presParOf" srcId="{76D17E87-77AE-44BA-93C3-C8BF6509386C}" destId="{3B6871A1-DCF2-48B5-943A-B9119C6764CD}" srcOrd="3" destOrd="0" presId="urn:microsoft.com/office/officeart/2005/8/layout/cycle2"/>
    <dgm:cxn modelId="{97A97145-8761-4CED-8AAF-70C04E93BB93}" type="presParOf" srcId="{3B6871A1-DCF2-48B5-943A-B9119C6764CD}" destId="{32FC1E5A-1079-4762-B1C4-35320A62FE36}" srcOrd="0" destOrd="0" presId="urn:microsoft.com/office/officeart/2005/8/layout/cycle2"/>
    <dgm:cxn modelId="{870C3DE7-70C1-4426-90EE-796BE3804C29}" type="presParOf" srcId="{76D17E87-77AE-44BA-93C3-C8BF6509386C}" destId="{73DFE184-DA28-46D1-83F3-C6BBF091FB8B}" srcOrd="4" destOrd="0" presId="urn:microsoft.com/office/officeart/2005/8/layout/cycle2"/>
    <dgm:cxn modelId="{DA842848-F7C7-4479-BE47-250F3F922764}" type="presParOf" srcId="{76D17E87-77AE-44BA-93C3-C8BF6509386C}" destId="{983C1924-368F-4B0A-96EE-EDBF2C86B16F}" srcOrd="5" destOrd="0" presId="urn:microsoft.com/office/officeart/2005/8/layout/cycle2"/>
    <dgm:cxn modelId="{49F9A22E-366D-474D-8FE6-535A2D16F9EF}" type="presParOf" srcId="{983C1924-368F-4B0A-96EE-EDBF2C86B16F}" destId="{04FDB048-3532-44F0-B1A7-6B2D54CF4AFA}"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654D3B-8676-4445-AA4D-3726F3B9572D}" type="doc">
      <dgm:prSet loTypeId="urn:microsoft.com/office/officeart/2009/layout/CircleArrowProcess" loCatId="cycle" qsTypeId="urn:microsoft.com/office/officeart/2005/8/quickstyle/simple2" qsCatId="simple" csTypeId="urn:microsoft.com/office/officeart/2005/8/colors/accent1_2" csCatId="accent1" phldr="1"/>
      <dgm:spPr/>
      <dgm:t>
        <a:bodyPr/>
        <a:lstStyle/>
        <a:p>
          <a:endParaRPr lang="zh-CN" altLang="en-US"/>
        </a:p>
      </dgm:t>
    </dgm:pt>
    <dgm:pt modelId="{A77BACCA-3927-483D-824B-977B1896BF34}">
      <dgm:prSet phldrT="[文本]" custT="1"/>
      <dgm:spPr/>
      <dgm:t>
        <a:bodyPr/>
        <a:lstStyle/>
        <a:p>
          <a:r>
            <a:rPr lang="zh-CN" altLang="en-US" sz="1400" b="1" dirty="0" smtClean="0">
              <a:latin typeface="微软雅黑" pitchFamily="34" charset="-122"/>
              <a:ea typeface="微软雅黑" pitchFamily="34" charset="-122"/>
            </a:rPr>
            <a:t>需求</a:t>
          </a:r>
          <a:endParaRPr lang="zh-CN" altLang="en-US" sz="1400" b="1" dirty="0">
            <a:latin typeface="微软雅黑" pitchFamily="34" charset="-122"/>
            <a:ea typeface="微软雅黑" pitchFamily="34" charset="-122"/>
          </a:endParaRPr>
        </a:p>
      </dgm:t>
    </dgm:pt>
    <dgm:pt modelId="{4E686737-5871-483F-A3F0-64C83440960D}" type="parTrans" cxnId="{7F4A7802-0677-44E1-8F62-F9CFC3717EFF}">
      <dgm:prSet/>
      <dgm:spPr/>
      <dgm:t>
        <a:bodyPr/>
        <a:lstStyle/>
        <a:p>
          <a:endParaRPr lang="zh-CN" altLang="en-US" sz="1400" b="1">
            <a:latin typeface="微软雅黑" pitchFamily="34" charset="-122"/>
            <a:ea typeface="微软雅黑" pitchFamily="34" charset="-122"/>
          </a:endParaRPr>
        </a:p>
      </dgm:t>
    </dgm:pt>
    <dgm:pt modelId="{99A84644-C5D6-45F5-AD5C-832858D66566}" type="sibTrans" cxnId="{7F4A7802-0677-44E1-8F62-F9CFC3717EFF}">
      <dgm:prSet/>
      <dgm:spPr/>
      <dgm:t>
        <a:bodyPr/>
        <a:lstStyle/>
        <a:p>
          <a:endParaRPr lang="zh-CN" altLang="en-US" sz="1400" b="1">
            <a:latin typeface="微软雅黑" pitchFamily="34" charset="-122"/>
            <a:ea typeface="微软雅黑" pitchFamily="34" charset="-122"/>
          </a:endParaRPr>
        </a:p>
      </dgm:t>
    </dgm:pt>
    <dgm:pt modelId="{370A4344-5D19-43E3-92A0-BCFE7BACA262}">
      <dgm:prSet phldrT="[文本]" custT="1"/>
      <dgm:spPr/>
      <dgm:t>
        <a:bodyPr/>
        <a:lstStyle/>
        <a:p>
          <a:r>
            <a:rPr lang="zh-CN" altLang="en-US" sz="1400" b="1" dirty="0" smtClean="0">
              <a:latin typeface="微软雅黑" pitchFamily="34" charset="-122"/>
              <a:ea typeface="微软雅黑" pitchFamily="34" charset="-122"/>
            </a:rPr>
            <a:t>设计</a:t>
          </a:r>
          <a:endParaRPr lang="zh-CN" altLang="en-US" sz="1400" b="1" dirty="0">
            <a:latin typeface="微软雅黑" pitchFamily="34" charset="-122"/>
            <a:ea typeface="微软雅黑" pitchFamily="34" charset="-122"/>
          </a:endParaRPr>
        </a:p>
      </dgm:t>
    </dgm:pt>
    <dgm:pt modelId="{16B73A25-2CC1-4DFC-AC77-758F96A35D72}" type="parTrans" cxnId="{2892F526-5123-43FA-AD6B-B6FF812191FB}">
      <dgm:prSet/>
      <dgm:spPr/>
      <dgm:t>
        <a:bodyPr/>
        <a:lstStyle/>
        <a:p>
          <a:endParaRPr lang="zh-CN" altLang="en-US" sz="1400" b="1">
            <a:latin typeface="微软雅黑" pitchFamily="34" charset="-122"/>
            <a:ea typeface="微软雅黑" pitchFamily="34" charset="-122"/>
          </a:endParaRPr>
        </a:p>
      </dgm:t>
    </dgm:pt>
    <dgm:pt modelId="{A1271357-8A6E-47DC-B8FC-BA360D76213F}" type="sibTrans" cxnId="{2892F526-5123-43FA-AD6B-B6FF812191FB}">
      <dgm:prSet/>
      <dgm:spPr/>
      <dgm:t>
        <a:bodyPr/>
        <a:lstStyle/>
        <a:p>
          <a:endParaRPr lang="zh-CN" altLang="en-US" sz="1400" b="1">
            <a:latin typeface="微软雅黑" pitchFamily="34" charset="-122"/>
            <a:ea typeface="微软雅黑" pitchFamily="34" charset="-122"/>
          </a:endParaRPr>
        </a:p>
      </dgm:t>
    </dgm:pt>
    <dgm:pt modelId="{C894D39C-040F-4BDC-B017-ECF1B0A856EB}">
      <dgm:prSet phldrT="[文本]" custT="1"/>
      <dgm:spPr/>
      <dgm:t>
        <a:bodyPr/>
        <a:lstStyle/>
        <a:p>
          <a:r>
            <a:rPr lang="zh-CN" altLang="en-US" sz="1400" b="1" dirty="0" smtClean="0">
              <a:latin typeface="微软雅黑" pitchFamily="34" charset="-122"/>
              <a:ea typeface="微软雅黑" pitchFamily="34" charset="-122"/>
            </a:rPr>
            <a:t>实现</a:t>
          </a:r>
          <a:endParaRPr lang="zh-CN" altLang="en-US" sz="1400" b="1" dirty="0">
            <a:latin typeface="微软雅黑" pitchFamily="34" charset="-122"/>
            <a:ea typeface="微软雅黑" pitchFamily="34" charset="-122"/>
          </a:endParaRPr>
        </a:p>
      </dgm:t>
    </dgm:pt>
    <dgm:pt modelId="{8EA48673-F70C-4CDE-8E88-5600DFC09956}" type="parTrans" cxnId="{E9A297E1-358C-48C0-A3DD-A47928B038A0}">
      <dgm:prSet/>
      <dgm:spPr/>
      <dgm:t>
        <a:bodyPr/>
        <a:lstStyle/>
        <a:p>
          <a:endParaRPr lang="zh-CN" altLang="en-US" sz="1400" b="1">
            <a:latin typeface="微软雅黑" pitchFamily="34" charset="-122"/>
            <a:ea typeface="微软雅黑" pitchFamily="34" charset="-122"/>
          </a:endParaRPr>
        </a:p>
      </dgm:t>
    </dgm:pt>
    <dgm:pt modelId="{3E8363F4-BA27-4BB6-850F-78097E59B991}" type="sibTrans" cxnId="{E9A297E1-358C-48C0-A3DD-A47928B038A0}">
      <dgm:prSet/>
      <dgm:spPr/>
      <dgm:t>
        <a:bodyPr/>
        <a:lstStyle/>
        <a:p>
          <a:endParaRPr lang="zh-CN" altLang="en-US" sz="1400" b="1">
            <a:latin typeface="微软雅黑" pitchFamily="34" charset="-122"/>
            <a:ea typeface="微软雅黑" pitchFamily="34" charset="-122"/>
          </a:endParaRPr>
        </a:p>
      </dgm:t>
    </dgm:pt>
    <dgm:pt modelId="{2A8617BE-CB59-4070-8FD4-1815107054D9}">
      <dgm:prSet custT="1"/>
      <dgm:spPr/>
      <dgm:t>
        <a:bodyPr/>
        <a:lstStyle/>
        <a:p>
          <a:r>
            <a:rPr lang="zh-CN" altLang="en-US" sz="1400" b="1" dirty="0" smtClean="0">
              <a:latin typeface="微软雅黑" pitchFamily="34" charset="-122"/>
              <a:ea typeface="微软雅黑" pitchFamily="34" charset="-122"/>
            </a:rPr>
            <a:t>测试</a:t>
          </a:r>
          <a:endParaRPr lang="zh-CN" altLang="en-US" sz="1400" b="1" dirty="0">
            <a:latin typeface="微软雅黑" pitchFamily="34" charset="-122"/>
            <a:ea typeface="微软雅黑" pitchFamily="34" charset="-122"/>
          </a:endParaRPr>
        </a:p>
      </dgm:t>
    </dgm:pt>
    <dgm:pt modelId="{E8E8E19E-2772-48E3-8B13-9F0D0E047CE4}" type="parTrans" cxnId="{0B417500-3563-42E8-9306-BA06B810032C}">
      <dgm:prSet/>
      <dgm:spPr/>
      <dgm:t>
        <a:bodyPr/>
        <a:lstStyle/>
        <a:p>
          <a:endParaRPr lang="zh-CN" altLang="en-US" sz="1400" b="1">
            <a:latin typeface="微软雅黑" pitchFamily="34" charset="-122"/>
            <a:ea typeface="微软雅黑" pitchFamily="34" charset="-122"/>
          </a:endParaRPr>
        </a:p>
      </dgm:t>
    </dgm:pt>
    <dgm:pt modelId="{EFCC04AA-0548-4C83-9103-3D47BCF3493C}" type="sibTrans" cxnId="{0B417500-3563-42E8-9306-BA06B810032C}">
      <dgm:prSet/>
      <dgm:spPr/>
      <dgm:t>
        <a:bodyPr/>
        <a:lstStyle/>
        <a:p>
          <a:endParaRPr lang="zh-CN" altLang="en-US" sz="1400" b="1">
            <a:latin typeface="微软雅黑" pitchFamily="34" charset="-122"/>
            <a:ea typeface="微软雅黑" pitchFamily="34" charset="-122"/>
          </a:endParaRPr>
        </a:p>
      </dgm:t>
    </dgm:pt>
    <dgm:pt modelId="{EA21D06D-9217-427A-9134-1B1787CB8629}" type="pres">
      <dgm:prSet presAssocID="{7D654D3B-8676-4445-AA4D-3726F3B9572D}" presName="Name0" presStyleCnt="0">
        <dgm:presLayoutVars>
          <dgm:chMax val="7"/>
          <dgm:chPref val="7"/>
          <dgm:dir/>
          <dgm:animLvl val="lvl"/>
        </dgm:presLayoutVars>
      </dgm:prSet>
      <dgm:spPr/>
      <dgm:t>
        <a:bodyPr/>
        <a:lstStyle/>
        <a:p>
          <a:endParaRPr lang="zh-CN" altLang="en-US"/>
        </a:p>
      </dgm:t>
    </dgm:pt>
    <dgm:pt modelId="{3141E16B-9100-4249-9DC6-84EA739DD756}" type="pres">
      <dgm:prSet presAssocID="{A77BACCA-3927-483D-824B-977B1896BF34}" presName="Accent1" presStyleCnt="0"/>
      <dgm:spPr/>
    </dgm:pt>
    <dgm:pt modelId="{167A7849-87A9-4F40-B1D8-AC5E7AF8343A}" type="pres">
      <dgm:prSet presAssocID="{A77BACCA-3927-483D-824B-977B1896BF34}" presName="Accent" presStyleLbl="node1" presStyleIdx="0" presStyleCnt="4"/>
      <dgm:spPr/>
    </dgm:pt>
    <dgm:pt modelId="{47BB373D-874A-46DA-9F07-C81440CC9B98}" type="pres">
      <dgm:prSet presAssocID="{A77BACCA-3927-483D-824B-977B1896BF34}" presName="Parent1" presStyleLbl="revTx" presStyleIdx="0" presStyleCnt="4">
        <dgm:presLayoutVars>
          <dgm:chMax val="1"/>
          <dgm:chPref val="1"/>
          <dgm:bulletEnabled val="1"/>
        </dgm:presLayoutVars>
      </dgm:prSet>
      <dgm:spPr/>
      <dgm:t>
        <a:bodyPr/>
        <a:lstStyle/>
        <a:p>
          <a:endParaRPr lang="zh-CN" altLang="en-US"/>
        </a:p>
      </dgm:t>
    </dgm:pt>
    <dgm:pt modelId="{153A93EA-81CA-49F4-839D-337843399CCC}" type="pres">
      <dgm:prSet presAssocID="{370A4344-5D19-43E3-92A0-BCFE7BACA262}" presName="Accent2" presStyleCnt="0"/>
      <dgm:spPr/>
    </dgm:pt>
    <dgm:pt modelId="{41B2F6B6-5C6F-42A6-A381-FF08964552EB}" type="pres">
      <dgm:prSet presAssocID="{370A4344-5D19-43E3-92A0-BCFE7BACA262}" presName="Accent" presStyleLbl="node1" presStyleIdx="1" presStyleCnt="4"/>
      <dgm:spPr/>
    </dgm:pt>
    <dgm:pt modelId="{CA431889-2EF8-450F-9B53-E3322679F0A7}" type="pres">
      <dgm:prSet presAssocID="{370A4344-5D19-43E3-92A0-BCFE7BACA262}" presName="Parent2" presStyleLbl="revTx" presStyleIdx="1" presStyleCnt="4">
        <dgm:presLayoutVars>
          <dgm:chMax val="1"/>
          <dgm:chPref val="1"/>
          <dgm:bulletEnabled val="1"/>
        </dgm:presLayoutVars>
      </dgm:prSet>
      <dgm:spPr/>
      <dgm:t>
        <a:bodyPr/>
        <a:lstStyle/>
        <a:p>
          <a:endParaRPr lang="zh-CN" altLang="en-US"/>
        </a:p>
      </dgm:t>
    </dgm:pt>
    <dgm:pt modelId="{5B50F468-36CB-43FC-BD2E-45431FAA5681}" type="pres">
      <dgm:prSet presAssocID="{C894D39C-040F-4BDC-B017-ECF1B0A856EB}" presName="Accent3" presStyleCnt="0"/>
      <dgm:spPr/>
    </dgm:pt>
    <dgm:pt modelId="{88115F55-A057-4180-9688-0EB805FBFB87}" type="pres">
      <dgm:prSet presAssocID="{C894D39C-040F-4BDC-B017-ECF1B0A856EB}" presName="Accent" presStyleLbl="node1" presStyleIdx="2" presStyleCnt="4"/>
      <dgm:spPr>
        <a:blipFill rotWithShape="0">
          <a:blip xmlns:r="http://schemas.openxmlformats.org/officeDocument/2006/relationships" r:embed="rId1"/>
          <a:stretch>
            <a:fillRect/>
          </a:stretch>
        </a:blipFill>
      </dgm:spPr>
      <dgm:t>
        <a:bodyPr/>
        <a:lstStyle/>
        <a:p>
          <a:endParaRPr lang="zh-CN" altLang="en-US"/>
        </a:p>
      </dgm:t>
    </dgm:pt>
    <dgm:pt modelId="{7C78887A-FF13-4822-B67D-11907B5721E6}" type="pres">
      <dgm:prSet presAssocID="{C894D39C-040F-4BDC-B017-ECF1B0A856EB}" presName="Parent3" presStyleLbl="revTx" presStyleIdx="2" presStyleCnt="4">
        <dgm:presLayoutVars>
          <dgm:chMax val="1"/>
          <dgm:chPref val="1"/>
          <dgm:bulletEnabled val="1"/>
        </dgm:presLayoutVars>
      </dgm:prSet>
      <dgm:spPr/>
      <dgm:t>
        <a:bodyPr/>
        <a:lstStyle/>
        <a:p>
          <a:endParaRPr lang="zh-CN" altLang="en-US"/>
        </a:p>
      </dgm:t>
    </dgm:pt>
    <dgm:pt modelId="{4A3CB7C6-BA1F-4C80-BE45-7223EEB354B5}" type="pres">
      <dgm:prSet presAssocID="{2A8617BE-CB59-4070-8FD4-1815107054D9}" presName="Accent4" presStyleCnt="0"/>
      <dgm:spPr/>
    </dgm:pt>
    <dgm:pt modelId="{D7295F65-3E40-4E1C-961F-21823D18EE38}" type="pres">
      <dgm:prSet presAssocID="{2A8617BE-CB59-4070-8FD4-1815107054D9}" presName="Accent" presStyleLbl="node1" presStyleIdx="3" presStyleCnt="4"/>
      <dgm:spPr/>
    </dgm:pt>
    <dgm:pt modelId="{6FEBBFF1-E528-4610-B7BB-D16DF28C494B}" type="pres">
      <dgm:prSet presAssocID="{2A8617BE-CB59-4070-8FD4-1815107054D9}" presName="Parent4" presStyleLbl="revTx" presStyleIdx="3" presStyleCnt="4">
        <dgm:presLayoutVars>
          <dgm:chMax val="1"/>
          <dgm:chPref val="1"/>
          <dgm:bulletEnabled val="1"/>
        </dgm:presLayoutVars>
      </dgm:prSet>
      <dgm:spPr/>
      <dgm:t>
        <a:bodyPr/>
        <a:lstStyle/>
        <a:p>
          <a:endParaRPr lang="zh-CN" altLang="en-US"/>
        </a:p>
      </dgm:t>
    </dgm:pt>
  </dgm:ptLst>
  <dgm:cxnLst>
    <dgm:cxn modelId="{794FA550-FF0F-42CA-8F75-90D32071B8B0}" type="presOf" srcId="{370A4344-5D19-43E3-92A0-BCFE7BACA262}" destId="{CA431889-2EF8-450F-9B53-E3322679F0A7}" srcOrd="0" destOrd="0" presId="urn:microsoft.com/office/officeart/2009/layout/CircleArrowProcess"/>
    <dgm:cxn modelId="{6A4484C6-EA38-402E-80BA-B356F175890E}" type="presOf" srcId="{C894D39C-040F-4BDC-B017-ECF1B0A856EB}" destId="{7C78887A-FF13-4822-B67D-11907B5721E6}" srcOrd="0" destOrd="0" presId="urn:microsoft.com/office/officeart/2009/layout/CircleArrowProcess"/>
    <dgm:cxn modelId="{EC025730-6255-4F6A-A00B-E34CB3FF9AB6}" type="presOf" srcId="{7D654D3B-8676-4445-AA4D-3726F3B9572D}" destId="{EA21D06D-9217-427A-9134-1B1787CB8629}" srcOrd="0" destOrd="0" presId="urn:microsoft.com/office/officeart/2009/layout/CircleArrowProcess"/>
    <dgm:cxn modelId="{0B417500-3563-42E8-9306-BA06B810032C}" srcId="{7D654D3B-8676-4445-AA4D-3726F3B9572D}" destId="{2A8617BE-CB59-4070-8FD4-1815107054D9}" srcOrd="3" destOrd="0" parTransId="{E8E8E19E-2772-48E3-8B13-9F0D0E047CE4}" sibTransId="{EFCC04AA-0548-4C83-9103-3D47BCF3493C}"/>
    <dgm:cxn modelId="{2892F526-5123-43FA-AD6B-B6FF812191FB}" srcId="{7D654D3B-8676-4445-AA4D-3726F3B9572D}" destId="{370A4344-5D19-43E3-92A0-BCFE7BACA262}" srcOrd="1" destOrd="0" parTransId="{16B73A25-2CC1-4DFC-AC77-758F96A35D72}" sibTransId="{A1271357-8A6E-47DC-B8FC-BA360D76213F}"/>
    <dgm:cxn modelId="{1E47C902-9579-485A-8030-0CA4EAAAEB92}" type="presOf" srcId="{2A8617BE-CB59-4070-8FD4-1815107054D9}" destId="{6FEBBFF1-E528-4610-B7BB-D16DF28C494B}" srcOrd="0" destOrd="0" presId="urn:microsoft.com/office/officeart/2009/layout/CircleArrowProcess"/>
    <dgm:cxn modelId="{7F4A7802-0677-44E1-8F62-F9CFC3717EFF}" srcId="{7D654D3B-8676-4445-AA4D-3726F3B9572D}" destId="{A77BACCA-3927-483D-824B-977B1896BF34}" srcOrd="0" destOrd="0" parTransId="{4E686737-5871-483F-A3F0-64C83440960D}" sibTransId="{99A84644-C5D6-45F5-AD5C-832858D66566}"/>
    <dgm:cxn modelId="{8FEDA587-D64B-4DF9-83EC-C1B313851256}" type="presOf" srcId="{A77BACCA-3927-483D-824B-977B1896BF34}" destId="{47BB373D-874A-46DA-9F07-C81440CC9B98}" srcOrd="0" destOrd="0" presId="urn:microsoft.com/office/officeart/2009/layout/CircleArrowProcess"/>
    <dgm:cxn modelId="{E9A297E1-358C-48C0-A3DD-A47928B038A0}" srcId="{7D654D3B-8676-4445-AA4D-3726F3B9572D}" destId="{C894D39C-040F-4BDC-B017-ECF1B0A856EB}" srcOrd="2" destOrd="0" parTransId="{8EA48673-F70C-4CDE-8E88-5600DFC09956}" sibTransId="{3E8363F4-BA27-4BB6-850F-78097E59B991}"/>
    <dgm:cxn modelId="{490A179F-D190-4A75-BCA1-E661478F894F}" type="presParOf" srcId="{EA21D06D-9217-427A-9134-1B1787CB8629}" destId="{3141E16B-9100-4249-9DC6-84EA739DD756}" srcOrd="0" destOrd="0" presId="urn:microsoft.com/office/officeart/2009/layout/CircleArrowProcess"/>
    <dgm:cxn modelId="{956CBAF8-0C74-4782-9DAE-84345DA7995F}" type="presParOf" srcId="{3141E16B-9100-4249-9DC6-84EA739DD756}" destId="{167A7849-87A9-4F40-B1D8-AC5E7AF8343A}" srcOrd="0" destOrd="0" presId="urn:microsoft.com/office/officeart/2009/layout/CircleArrowProcess"/>
    <dgm:cxn modelId="{45F7D260-3AD4-44CA-8F9E-FAD78D333976}" type="presParOf" srcId="{EA21D06D-9217-427A-9134-1B1787CB8629}" destId="{47BB373D-874A-46DA-9F07-C81440CC9B98}" srcOrd="1" destOrd="0" presId="urn:microsoft.com/office/officeart/2009/layout/CircleArrowProcess"/>
    <dgm:cxn modelId="{E0A9AEAC-6F2A-40E4-A9CE-1A502886B90D}" type="presParOf" srcId="{EA21D06D-9217-427A-9134-1B1787CB8629}" destId="{153A93EA-81CA-49F4-839D-337843399CCC}" srcOrd="2" destOrd="0" presId="urn:microsoft.com/office/officeart/2009/layout/CircleArrowProcess"/>
    <dgm:cxn modelId="{0A0B01BB-BB72-4C64-A565-75D095888944}" type="presParOf" srcId="{153A93EA-81CA-49F4-839D-337843399CCC}" destId="{41B2F6B6-5C6F-42A6-A381-FF08964552EB}" srcOrd="0" destOrd="0" presId="urn:microsoft.com/office/officeart/2009/layout/CircleArrowProcess"/>
    <dgm:cxn modelId="{A5589FFB-D382-4CB5-B5A7-2FBAA329EA1A}" type="presParOf" srcId="{EA21D06D-9217-427A-9134-1B1787CB8629}" destId="{CA431889-2EF8-450F-9B53-E3322679F0A7}" srcOrd="3" destOrd="0" presId="urn:microsoft.com/office/officeart/2009/layout/CircleArrowProcess"/>
    <dgm:cxn modelId="{17A24CCC-FD45-42B1-946E-EDEF08C8FE0E}" type="presParOf" srcId="{EA21D06D-9217-427A-9134-1B1787CB8629}" destId="{5B50F468-36CB-43FC-BD2E-45431FAA5681}" srcOrd="4" destOrd="0" presId="urn:microsoft.com/office/officeart/2009/layout/CircleArrowProcess"/>
    <dgm:cxn modelId="{0B5510B9-EE86-44B8-A154-119CC80FAFAF}" type="presParOf" srcId="{5B50F468-36CB-43FC-BD2E-45431FAA5681}" destId="{88115F55-A057-4180-9688-0EB805FBFB87}" srcOrd="0" destOrd="0" presId="urn:microsoft.com/office/officeart/2009/layout/CircleArrowProcess"/>
    <dgm:cxn modelId="{DF49144C-0F36-4558-935A-898C3D7B97BF}" type="presParOf" srcId="{EA21D06D-9217-427A-9134-1B1787CB8629}" destId="{7C78887A-FF13-4822-B67D-11907B5721E6}" srcOrd="5" destOrd="0" presId="urn:microsoft.com/office/officeart/2009/layout/CircleArrowProcess"/>
    <dgm:cxn modelId="{E5ED9814-8E02-431F-9659-69777046E8D2}" type="presParOf" srcId="{EA21D06D-9217-427A-9134-1B1787CB8629}" destId="{4A3CB7C6-BA1F-4C80-BE45-7223EEB354B5}" srcOrd="6" destOrd="0" presId="urn:microsoft.com/office/officeart/2009/layout/CircleArrowProcess"/>
    <dgm:cxn modelId="{34273627-7682-48D8-84F2-A258209E1E0A}" type="presParOf" srcId="{4A3CB7C6-BA1F-4C80-BE45-7223EEB354B5}" destId="{D7295F65-3E40-4E1C-961F-21823D18EE38}" srcOrd="0" destOrd="0" presId="urn:microsoft.com/office/officeart/2009/layout/CircleArrowProcess"/>
    <dgm:cxn modelId="{87FB7FEE-E653-4A1F-AF02-3D76754C8962}" type="presParOf" srcId="{EA21D06D-9217-427A-9134-1B1787CB8629}" destId="{6FEBBFF1-E528-4610-B7BB-D16DF28C494B}" srcOrd="7"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153C6-6488-4477-B8E9-1E488AD5A21F}">
      <dsp:nvSpPr>
        <dsp:cNvPr id="0" name=""/>
        <dsp:cNvSpPr/>
      </dsp:nvSpPr>
      <dsp:spPr>
        <a:xfrm rot="5400000">
          <a:off x="-138254" y="139651"/>
          <a:ext cx="921694" cy="645185"/>
        </a:xfrm>
        <a:prstGeom prst="chevron">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一</a:t>
          </a:r>
          <a:endParaRPr lang="zh-CN" altLang="en-US" sz="1400" kern="1200" dirty="0">
            <a:latin typeface="微软雅黑" pitchFamily="34" charset="-122"/>
            <a:ea typeface="微软雅黑" pitchFamily="34" charset="-122"/>
          </a:endParaRPr>
        </a:p>
      </dsp:txBody>
      <dsp:txXfrm rot="-5400000">
        <a:off x="1" y="323990"/>
        <a:ext cx="645185" cy="276509"/>
      </dsp:txXfrm>
    </dsp:sp>
    <dsp:sp modelId="{0786737B-2F1D-4DD5-8C3C-B77D885A9B22}">
      <dsp:nvSpPr>
        <dsp:cNvPr id="0" name=""/>
        <dsp:cNvSpPr/>
      </dsp:nvSpPr>
      <dsp:spPr>
        <a:xfrm rot="5400000">
          <a:off x="4335320" y="-3688737"/>
          <a:ext cx="599416" cy="797968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b="0" i="0" kern="1200" dirty="0" smtClean="0">
              <a:latin typeface="微软雅黑" pitchFamily="34" charset="-122"/>
              <a:ea typeface="微软雅黑" pitchFamily="34" charset="-122"/>
            </a:rPr>
            <a:t>遍历</a:t>
          </a:r>
          <a:r>
            <a:rPr lang="en-US" sz="1400" b="0" i="0" kern="1200" dirty="0" err="1" smtClean="0">
              <a:latin typeface="微软雅黑" pitchFamily="34" charset="-122"/>
              <a:ea typeface="微软雅黑" pitchFamily="34" charset="-122"/>
            </a:rPr>
            <a:t>listId</a:t>
          </a:r>
          <a:r>
            <a:rPr lang="zh-CN" altLang="en-US" sz="1400" b="0" i="0" kern="1200" dirty="0" smtClean="0">
              <a:latin typeface="微软雅黑" pitchFamily="34" charset="-122"/>
              <a:ea typeface="微软雅黑" pitchFamily="34" charset="-122"/>
            </a:rPr>
            <a:t>采用迭代器，否则如果这个</a:t>
          </a:r>
          <a:r>
            <a:rPr lang="en-US" sz="1400" b="0" i="0" kern="1200" dirty="0" smtClean="0">
              <a:latin typeface="微软雅黑" pitchFamily="34" charset="-122"/>
              <a:ea typeface="微软雅黑" pitchFamily="34" charset="-122"/>
            </a:rPr>
            <a:t>list</a:t>
          </a:r>
          <a:r>
            <a:rPr lang="zh-CN" altLang="en-US" sz="1400" b="0" i="0" kern="1200" dirty="0" smtClean="0">
              <a:latin typeface="微软雅黑" pitchFamily="34" charset="-122"/>
              <a:ea typeface="微软雅黑" pitchFamily="34" charset="-122"/>
            </a:rPr>
            <a:t>是</a:t>
          </a:r>
          <a:r>
            <a:rPr lang="en-US" sz="1400" b="0" i="0" kern="1200" dirty="0" err="1" smtClean="0">
              <a:latin typeface="微软雅黑" pitchFamily="34" charset="-122"/>
              <a:ea typeface="微软雅黑" pitchFamily="34" charset="-122"/>
            </a:rPr>
            <a:t>LinkedList</a:t>
          </a:r>
          <a:r>
            <a:rPr lang="en-US" sz="1400" b="0" i="0" kern="1200" dirty="0" smtClean="0">
              <a:latin typeface="微软雅黑" pitchFamily="34" charset="-122"/>
              <a:ea typeface="微软雅黑" pitchFamily="34" charset="-122"/>
            </a:rPr>
            <a:t>，</a:t>
          </a:r>
          <a:r>
            <a:rPr lang="zh-CN" altLang="en-US" sz="1400" b="0" i="0" kern="1200" dirty="0" smtClean="0">
              <a:latin typeface="微软雅黑" pitchFamily="34" charset="-122"/>
              <a:ea typeface="微软雅黑" pitchFamily="34" charset="-122"/>
            </a:rPr>
            <a:t>复杂度就是</a:t>
          </a:r>
          <a:r>
            <a:rPr lang="en-US" sz="1400" b="0" i="0" kern="1200" dirty="0" smtClean="0">
              <a:latin typeface="微软雅黑" pitchFamily="34" charset="-122"/>
              <a:ea typeface="微软雅黑" pitchFamily="34" charset="-122"/>
            </a:rPr>
            <a:t>o(n^2)</a:t>
          </a:r>
          <a:r>
            <a:rPr lang="zh-CN" altLang="en-US" sz="1400" b="0" i="0" kern="1200" dirty="0" smtClean="0">
              <a:latin typeface="微软雅黑" pitchFamily="34" charset="-122"/>
              <a:ea typeface="微软雅黑" pitchFamily="34" charset="-122"/>
            </a:rPr>
            <a:t>了</a:t>
          </a:r>
          <a:endParaRPr lang="zh-CN" altLang="en-US" sz="1400" kern="1200" dirty="0">
            <a:latin typeface="微软雅黑" pitchFamily="34" charset="-122"/>
            <a:ea typeface="微软雅黑" pitchFamily="34" charset="-122"/>
          </a:endParaRPr>
        </a:p>
      </dsp:txBody>
      <dsp:txXfrm rot="-5400000">
        <a:off x="645186" y="30658"/>
        <a:ext cx="7950425" cy="540894"/>
      </dsp:txXfrm>
    </dsp:sp>
    <dsp:sp modelId="{DFB5BE5D-B61F-47B0-8DF8-41709A78B293}">
      <dsp:nvSpPr>
        <dsp:cNvPr id="0" name=""/>
        <dsp:cNvSpPr/>
      </dsp:nvSpPr>
      <dsp:spPr>
        <a:xfrm rot="5400000">
          <a:off x="-138254" y="850994"/>
          <a:ext cx="921694" cy="645185"/>
        </a:xfrm>
        <a:prstGeom prst="chevron">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二</a:t>
          </a:r>
          <a:endParaRPr lang="zh-CN" altLang="en-US" sz="1400" kern="1200" dirty="0">
            <a:latin typeface="微软雅黑" pitchFamily="34" charset="-122"/>
            <a:ea typeface="微软雅黑" pitchFamily="34" charset="-122"/>
          </a:endParaRPr>
        </a:p>
      </dsp:txBody>
      <dsp:txXfrm rot="-5400000">
        <a:off x="1" y="1035333"/>
        <a:ext cx="645185" cy="276509"/>
      </dsp:txXfrm>
    </dsp:sp>
    <dsp:sp modelId="{9CFF35D2-E058-4EE4-AD9A-C27DF30A344C}">
      <dsp:nvSpPr>
        <dsp:cNvPr id="0" name=""/>
        <dsp:cNvSpPr/>
      </dsp:nvSpPr>
      <dsp:spPr>
        <a:xfrm rot="5400000">
          <a:off x="4335478" y="-2977552"/>
          <a:ext cx="599101" cy="797968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err="1" smtClean="0">
              <a:latin typeface="微软雅黑" pitchFamily="34" charset="-122"/>
              <a:ea typeface="微软雅黑" pitchFamily="34" charset="-122"/>
            </a:rPr>
            <a:t>listUser</a:t>
          </a:r>
          <a:r>
            <a:rPr lang="zh-CN" altLang="en-US" sz="1400" b="0" i="0" kern="1200" dirty="0" smtClean="0">
              <a:latin typeface="微软雅黑" pitchFamily="34" charset="-122"/>
              <a:ea typeface="微软雅黑" pitchFamily="34" charset="-122"/>
            </a:rPr>
            <a:t>是一个</a:t>
          </a:r>
          <a:r>
            <a:rPr lang="en-US" sz="1400" b="0" i="0" kern="1200" dirty="0" err="1" smtClean="0">
              <a:latin typeface="微软雅黑" pitchFamily="34" charset="-122"/>
              <a:ea typeface="微软雅黑" pitchFamily="34" charset="-122"/>
            </a:rPr>
            <a:t>ArrayList</a:t>
          </a:r>
          <a:r>
            <a:rPr lang="en-US" sz="1400" b="0" i="0" kern="1200" dirty="0" smtClean="0">
              <a:latin typeface="微软雅黑" pitchFamily="34" charset="-122"/>
              <a:ea typeface="微软雅黑" pitchFamily="34" charset="-122"/>
            </a:rPr>
            <a:t>，</a:t>
          </a:r>
          <a:r>
            <a:rPr lang="zh-CN" altLang="en-US" sz="1400" b="0" i="0" kern="1200" dirty="0" smtClean="0">
              <a:latin typeface="微软雅黑" pitchFamily="34" charset="-122"/>
              <a:ea typeface="微软雅黑" pitchFamily="34" charset="-122"/>
            </a:rPr>
            <a:t>对</a:t>
          </a:r>
          <a:r>
            <a:rPr lang="en-US" sz="1400" b="0" i="0" kern="1200" dirty="0" err="1" smtClean="0">
              <a:latin typeface="微软雅黑" pitchFamily="34" charset="-122"/>
              <a:ea typeface="微软雅黑" pitchFamily="34" charset="-122"/>
            </a:rPr>
            <a:t>listUser</a:t>
          </a:r>
          <a:r>
            <a:rPr lang="zh-CN" altLang="en-US" sz="1400" b="0" i="0" kern="1200" dirty="0" smtClean="0">
              <a:latin typeface="微软雅黑" pitchFamily="34" charset="-122"/>
              <a:ea typeface="微软雅黑" pitchFamily="34" charset="-122"/>
            </a:rPr>
            <a:t>进行</a:t>
          </a:r>
          <a:r>
            <a:rPr lang="en-US" sz="1400" b="0" i="0" kern="1200" dirty="0" smtClean="0">
              <a:latin typeface="微软雅黑" pitchFamily="34" charset="-122"/>
              <a:ea typeface="微软雅黑" pitchFamily="34" charset="-122"/>
            </a:rPr>
            <a:t>contains，</a:t>
          </a:r>
          <a:r>
            <a:rPr lang="zh-CN" altLang="en-US" sz="1400" b="0" i="0" kern="1200" dirty="0" smtClean="0">
              <a:latin typeface="微软雅黑" pitchFamily="34" charset="-122"/>
              <a:ea typeface="微软雅黑" pitchFamily="34" charset="-122"/>
            </a:rPr>
            <a:t>算法的复杂度又是一个</a:t>
          </a:r>
          <a:r>
            <a:rPr lang="en-US" sz="1400" b="0" i="0" kern="1200" dirty="0" smtClean="0">
              <a:latin typeface="微软雅黑" pitchFamily="34" charset="-122"/>
              <a:ea typeface="微软雅黑" pitchFamily="34" charset="-122"/>
            </a:rPr>
            <a:t>o(n^2)</a:t>
          </a:r>
          <a:endParaRPr lang="zh-CN" altLang="en-US" sz="1400" kern="1200" dirty="0">
            <a:latin typeface="微软雅黑" pitchFamily="34" charset="-122"/>
            <a:ea typeface="微软雅黑" pitchFamily="34" charset="-122"/>
          </a:endParaRPr>
        </a:p>
      </dsp:txBody>
      <dsp:txXfrm rot="-5400000">
        <a:off x="645186" y="741986"/>
        <a:ext cx="7950440" cy="540609"/>
      </dsp:txXfrm>
    </dsp:sp>
    <dsp:sp modelId="{62BE6637-CA11-4D90-837C-1FC319E0A2AB}">
      <dsp:nvSpPr>
        <dsp:cNvPr id="0" name=""/>
        <dsp:cNvSpPr/>
      </dsp:nvSpPr>
      <dsp:spPr>
        <a:xfrm rot="5400000">
          <a:off x="-138254" y="1562336"/>
          <a:ext cx="921694" cy="645185"/>
        </a:xfrm>
        <a:prstGeom prst="chevron">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三</a:t>
          </a:r>
          <a:endParaRPr lang="zh-CN" altLang="en-US" sz="1400" kern="1200" dirty="0">
            <a:latin typeface="微软雅黑" pitchFamily="34" charset="-122"/>
            <a:ea typeface="微软雅黑" pitchFamily="34" charset="-122"/>
          </a:endParaRPr>
        </a:p>
      </dsp:txBody>
      <dsp:txXfrm rot="-5400000">
        <a:off x="1" y="1746675"/>
        <a:ext cx="645185" cy="276509"/>
      </dsp:txXfrm>
    </dsp:sp>
    <dsp:sp modelId="{F792B84F-02EC-4D0C-AFA0-FF929D099F59}">
      <dsp:nvSpPr>
        <dsp:cNvPr id="0" name=""/>
        <dsp:cNvSpPr/>
      </dsp:nvSpPr>
      <dsp:spPr>
        <a:xfrm rot="5400000">
          <a:off x="4335478" y="-2266210"/>
          <a:ext cx="599101" cy="797968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err="1" smtClean="0">
              <a:latin typeface="微软雅黑" pitchFamily="34" charset="-122"/>
              <a:ea typeface="微软雅黑" pitchFamily="34" charset="-122"/>
            </a:rPr>
            <a:t>listId</a:t>
          </a:r>
          <a:r>
            <a:rPr lang="zh-CN" altLang="en-US" sz="1400" b="0" i="0" kern="1200" dirty="0" smtClean="0">
              <a:latin typeface="微软雅黑" pitchFamily="34" charset="-122"/>
              <a:ea typeface="微软雅黑" pitchFamily="34" charset="-122"/>
            </a:rPr>
            <a:t>等于</a:t>
          </a:r>
          <a:r>
            <a:rPr lang="en-US" sz="1400" b="0" i="0" kern="1200" dirty="0" smtClean="0">
              <a:latin typeface="微软雅黑" pitchFamily="34" charset="-122"/>
              <a:ea typeface="微软雅黑" pitchFamily="34" charset="-122"/>
            </a:rPr>
            <a:t>empty</a:t>
          </a:r>
          <a:r>
            <a:rPr lang="zh-CN" altLang="en-US" sz="1400" b="0" i="0" kern="1200" dirty="0" smtClean="0">
              <a:latin typeface="微软雅黑" pitchFamily="34" charset="-122"/>
              <a:ea typeface="微软雅黑" pitchFamily="34" charset="-122"/>
            </a:rPr>
            <a:t>的时候，需要</a:t>
          </a:r>
          <a:r>
            <a:rPr lang="en-US" sz="1400" b="0" i="0" kern="1200" dirty="0" smtClean="0">
              <a:latin typeface="微软雅黑" pitchFamily="34" charset="-122"/>
              <a:ea typeface="微软雅黑" pitchFamily="34" charset="-122"/>
            </a:rPr>
            <a:t>return</a:t>
          </a:r>
          <a:r>
            <a:rPr lang="zh-CN" altLang="en-US" sz="1400" b="0" i="0" kern="1200" dirty="0" smtClean="0">
              <a:latin typeface="微软雅黑" pitchFamily="34" charset="-122"/>
              <a:ea typeface="微软雅黑" pitchFamily="34" charset="-122"/>
            </a:rPr>
            <a:t>一个空集合，建议使用</a:t>
          </a:r>
          <a:r>
            <a:rPr lang="en-US" sz="1400" b="0" i="0" kern="1200" dirty="0" err="1" smtClean="0">
              <a:latin typeface="微软雅黑" pitchFamily="34" charset="-122"/>
              <a:ea typeface="微软雅黑" pitchFamily="34" charset="-122"/>
            </a:rPr>
            <a:t>Collections.Empty_List</a:t>
          </a:r>
          <a:r>
            <a:rPr lang="zh-CN" altLang="en-US" sz="1400" b="0" i="0" kern="1200" dirty="0" smtClean="0">
              <a:latin typeface="微软雅黑" pitchFamily="34" charset="-122"/>
              <a:ea typeface="微软雅黑" pitchFamily="34" charset="-122"/>
            </a:rPr>
            <a:t>这个单例的空集合，避免重复创建对象</a:t>
          </a:r>
          <a:endParaRPr lang="zh-CN" altLang="en-US" sz="1400" kern="1200" dirty="0">
            <a:latin typeface="微软雅黑" pitchFamily="34" charset="-122"/>
            <a:ea typeface="微软雅黑" pitchFamily="34" charset="-122"/>
          </a:endParaRPr>
        </a:p>
      </dsp:txBody>
      <dsp:txXfrm rot="-5400000">
        <a:off x="645186" y="1453328"/>
        <a:ext cx="7950440" cy="5406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5DF69-FBD2-4862-85A4-D297345EB0A5}">
      <dsp:nvSpPr>
        <dsp:cNvPr id="0" name=""/>
        <dsp:cNvSpPr/>
      </dsp:nvSpPr>
      <dsp:spPr>
        <a:xfrm rot="16200000">
          <a:off x="179" y="236685"/>
          <a:ext cx="2056868" cy="2059131"/>
        </a:xfrm>
        <a:prstGeom prst="upArrow">
          <a:avLst>
            <a:gd name="adj1" fmla="val 50000"/>
            <a:gd name="adj2" fmla="val 35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zh-CN" altLang="en-US" sz="1300" kern="1200" dirty="0" smtClean="0">
              <a:latin typeface="微软雅黑" pitchFamily="34" charset="-122"/>
              <a:ea typeface="微软雅黑" pitchFamily="34" charset="-122"/>
            </a:rPr>
            <a:t>现在</a:t>
          </a:r>
          <a:r>
            <a:rPr lang="en-US" altLang="zh-CN" sz="1300" kern="1200" dirty="0" smtClean="0">
              <a:latin typeface="微软雅黑" pitchFamily="34" charset="-122"/>
              <a:ea typeface="微软雅黑" pitchFamily="34" charset="-122"/>
            </a:rPr>
            <a:t>Artery</a:t>
          </a:r>
          <a:r>
            <a:rPr lang="zh-CN" altLang="en-US" sz="1300" kern="1200" dirty="0" smtClean="0">
              <a:latin typeface="微软雅黑" pitchFamily="34" charset="-122"/>
              <a:ea typeface="微软雅黑" pitchFamily="34" charset="-122"/>
            </a:rPr>
            <a:t>组织机构采用内存缓存，是没有问题的</a:t>
          </a:r>
          <a:endParaRPr lang="zh-CN" altLang="en-US" sz="1300" kern="1200" dirty="0">
            <a:latin typeface="微软雅黑" pitchFamily="34" charset="-122"/>
            <a:ea typeface="微软雅黑" pitchFamily="34" charset="-122"/>
          </a:endParaRPr>
        </a:p>
      </dsp:txBody>
      <dsp:txXfrm rot="5400000">
        <a:off x="359000" y="752033"/>
        <a:ext cx="1699179" cy="1028434"/>
      </dsp:txXfrm>
    </dsp:sp>
    <dsp:sp modelId="{EEF6EC5C-6A96-4F2E-985C-D54CEEDCDA95}">
      <dsp:nvSpPr>
        <dsp:cNvPr id="0" name=""/>
        <dsp:cNvSpPr/>
      </dsp:nvSpPr>
      <dsp:spPr>
        <a:xfrm rot="5400000">
          <a:off x="2263430" y="237816"/>
          <a:ext cx="2056868" cy="2056868"/>
        </a:xfrm>
        <a:prstGeom prst="upArrow">
          <a:avLst>
            <a:gd name="adj1" fmla="val 50000"/>
            <a:gd name="adj2" fmla="val 35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zh-CN" altLang="en-US" sz="1300" kern="1200" dirty="0" smtClean="0">
              <a:latin typeface="微软雅黑" pitchFamily="34" charset="-122"/>
              <a:ea typeface="微软雅黑" pitchFamily="34" charset="-122"/>
            </a:rPr>
            <a:t>如果将组织</a:t>
          </a:r>
          <a:r>
            <a:rPr lang="zh-CN" altLang="en-US" sz="1300" kern="1200" dirty="0" smtClean="0">
              <a:latin typeface="微软雅黑" pitchFamily="34" charset="-122"/>
              <a:ea typeface="微软雅黑" pitchFamily="34" charset="-122"/>
            </a:rPr>
            <a:t>机构放</a:t>
          </a:r>
          <a:r>
            <a:rPr lang="zh-CN" altLang="en-US" sz="1300" kern="1200" dirty="0" smtClean="0">
              <a:latin typeface="微软雅黑" pitchFamily="34" charset="-122"/>
              <a:ea typeface="微软雅黑" pitchFamily="34" charset="-122"/>
            </a:rPr>
            <a:t>到</a:t>
          </a:r>
          <a:r>
            <a:rPr lang="en-US" altLang="zh-CN" sz="1300" kern="1200" dirty="0" err="1" smtClean="0">
              <a:latin typeface="微软雅黑" pitchFamily="34" charset="-122"/>
              <a:ea typeface="微软雅黑" pitchFamily="34" charset="-122"/>
            </a:rPr>
            <a:t>redis</a:t>
          </a:r>
          <a:r>
            <a:rPr lang="zh-CN" altLang="en-US" sz="1300" kern="1200" dirty="0" smtClean="0">
              <a:latin typeface="微软雅黑" pitchFamily="34" charset="-122"/>
              <a:ea typeface="微软雅黑" pitchFamily="34" charset="-122"/>
            </a:rPr>
            <a:t>中，将会有性能问题</a:t>
          </a:r>
          <a:endParaRPr lang="zh-CN" altLang="en-US" sz="1300" kern="1200" dirty="0">
            <a:latin typeface="微软雅黑" pitchFamily="34" charset="-122"/>
            <a:ea typeface="微软雅黑" pitchFamily="34" charset="-122"/>
          </a:endParaRPr>
        </a:p>
      </dsp:txBody>
      <dsp:txXfrm rot="-5400000">
        <a:off x="2263430" y="752033"/>
        <a:ext cx="1696916" cy="10284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0D8AF8-493E-4F90-A8B6-155FB6BD20CA}">
      <dsp:nvSpPr>
        <dsp:cNvPr id="0" name=""/>
        <dsp:cNvSpPr/>
      </dsp:nvSpPr>
      <dsp:spPr>
        <a:xfrm>
          <a:off x="1035308" y="260"/>
          <a:ext cx="1313759" cy="131375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smtClean="0">
              <a:latin typeface="微软雅黑" pitchFamily="34" charset="-122"/>
              <a:ea typeface="微软雅黑" pitchFamily="34" charset="-122"/>
            </a:rPr>
            <a:t>需求变化（扩展）</a:t>
          </a:r>
          <a:endParaRPr lang="zh-CN" sz="1700" kern="1200" dirty="0">
            <a:latin typeface="微软雅黑" pitchFamily="34" charset="-122"/>
            <a:ea typeface="微软雅黑" pitchFamily="34" charset="-122"/>
          </a:endParaRPr>
        </a:p>
      </dsp:txBody>
      <dsp:txXfrm>
        <a:off x="1227704" y="192656"/>
        <a:ext cx="928967" cy="928967"/>
      </dsp:txXfrm>
    </dsp:sp>
    <dsp:sp modelId="{15A9AF9D-9F11-49CD-812E-25A28667447F}">
      <dsp:nvSpPr>
        <dsp:cNvPr id="0" name=""/>
        <dsp:cNvSpPr/>
      </dsp:nvSpPr>
      <dsp:spPr>
        <a:xfrm rot="3600000">
          <a:off x="2005758" y="1281886"/>
          <a:ext cx="350247" cy="443393"/>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2032027" y="1325067"/>
        <a:ext cx="245173" cy="266035"/>
      </dsp:txXfrm>
    </dsp:sp>
    <dsp:sp modelId="{643D21D6-758B-4AED-952D-A8ACA6FE2EE4}">
      <dsp:nvSpPr>
        <dsp:cNvPr id="0" name=""/>
        <dsp:cNvSpPr/>
      </dsp:nvSpPr>
      <dsp:spPr>
        <a:xfrm>
          <a:off x="2022609" y="1710316"/>
          <a:ext cx="1313759" cy="131375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smtClean="0">
              <a:latin typeface="微软雅黑" pitchFamily="34" charset="-122"/>
              <a:ea typeface="微软雅黑" pitchFamily="34" charset="-122"/>
            </a:rPr>
            <a:t>设计缺陷</a:t>
          </a:r>
          <a:endParaRPr lang="zh-CN" altLang="en-US" sz="1700" kern="1200" dirty="0">
            <a:latin typeface="微软雅黑" pitchFamily="34" charset="-122"/>
            <a:ea typeface="微软雅黑" pitchFamily="34" charset="-122"/>
          </a:endParaRPr>
        </a:p>
      </dsp:txBody>
      <dsp:txXfrm>
        <a:off x="2215005" y="1902712"/>
        <a:ext cx="928967" cy="928967"/>
      </dsp:txXfrm>
    </dsp:sp>
    <dsp:sp modelId="{3B6871A1-DCF2-48B5-943A-B9119C6764CD}">
      <dsp:nvSpPr>
        <dsp:cNvPr id="0" name=""/>
        <dsp:cNvSpPr/>
      </dsp:nvSpPr>
      <dsp:spPr>
        <a:xfrm rot="10800000">
          <a:off x="1526977" y="2145499"/>
          <a:ext cx="350247" cy="443393"/>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1632051" y="2234178"/>
        <a:ext cx="245173" cy="266035"/>
      </dsp:txXfrm>
    </dsp:sp>
    <dsp:sp modelId="{73DFE184-DA28-46D1-83F3-C6BBF091FB8B}">
      <dsp:nvSpPr>
        <dsp:cNvPr id="0" name=""/>
        <dsp:cNvSpPr/>
      </dsp:nvSpPr>
      <dsp:spPr>
        <a:xfrm>
          <a:off x="48006" y="1710316"/>
          <a:ext cx="1313759" cy="131375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smtClean="0">
              <a:latin typeface="微软雅黑" pitchFamily="34" charset="-122"/>
              <a:ea typeface="微软雅黑" pitchFamily="34" charset="-122"/>
            </a:rPr>
            <a:t>实现考虑不周全</a:t>
          </a:r>
          <a:endParaRPr lang="zh-CN" altLang="en-US" sz="1700" kern="1200" dirty="0">
            <a:latin typeface="微软雅黑" pitchFamily="34" charset="-122"/>
            <a:ea typeface="微软雅黑" pitchFamily="34" charset="-122"/>
          </a:endParaRPr>
        </a:p>
      </dsp:txBody>
      <dsp:txXfrm>
        <a:off x="240402" y="1902712"/>
        <a:ext cx="928967" cy="928967"/>
      </dsp:txXfrm>
    </dsp:sp>
    <dsp:sp modelId="{983C1924-368F-4B0A-96EE-EDBF2C86B16F}">
      <dsp:nvSpPr>
        <dsp:cNvPr id="0" name=""/>
        <dsp:cNvSpPr/>
      </dsp:nvSpPr>
      <dsp:spPr>
        <a:xfrm rot="18000000">
          <a:off x="1018457" y="1299055"/>
          <a:ext cx="350247" cy="443393"/>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044726" y="1433232"/>
        <a:ext cx="245173" cy="2660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A7849-87A9-4F40-B1D8-AC5E7AF8343A}">
      <dsp:nvSpPr>
        <dsp:cNvPr id="0" name=""/>
        <dsp:cNvSpPr/>
      </dsp:nvSpPr>
      <dsp:spPr>
        <a:xfrm>
          <a:off x="662785" y="96498"/>
          <a:ext cx="1149043" cy="1149160"/>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7BB373D-874A-46DA-9F07-C81440CC9B98}">
      <dsp:nvSpPr>
        <dsp:cNvPr id="0" name=""/>
        <dsp:cNvSpPr/>
      </dsp:nvSpPr>
      <dsp:spPr>
        <a:xfrm>
          <a:off x="916476" y="512463"/>
          <a:ext cx="641231" cy="32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rPr>
            <a:t>需求</a:t>
          </a:r>
          <a:endParaRPr lang="zh-CN" altLang="en-US" sz="1400" b="1" kern="1200" dirty="0">
            <a:latin typeface="微软雅黑" pitchFamily="34" charset="-122"/>
            <a:ea typeface="微软雅黑" pitchFamily="34" charset="-122"/>
          </a:endParaRPr>
        </a:p>
      </dsp:txBody>
      <dsp:txXfrm>
        <a:off x="916476" y="512463"/>
        <a:ext cx="641231" cy="320582"/>
      </dsp:txXfrm>
    </dsp:sp>
    <dsp:sp modelId="{41B2F6B6-5C6F-42A6-A381-FF08964552EB}">
      <dsp:nvSpPr>
        <dsp:cNvPr id="0" name=""/>
        <dsp:cNvSpPr/>
      </dsp:nvSpPr>
      <dsp:spPr>
        <a:xfrm>
          <a:off x="343570" y="756862"/>
          <a:ext cx="1149043" cy="1149160"/>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A431889-2EF8-450F-9B53-E3322679F0A7}">
      <dsp:nvSpPr>
        <dsp:cNvPr id="0" name=""/>
        <dsp:cNvSpPr/>
      </dsp:nvSpPr>
      <dsp:spPr>
        <a:xfrm>
          <a:off x="595968" y="1174046"/>
          <a:ext cx="641231" cy="32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rPr>
            <a:t>设计</a:t>
          </a:r>
          <a:endParaRPr lang="zh-CN" altLang="en-US" sz="1400" b="1" kern="1200" dirty="0">
            <a:latin typeface="微软雅黑" pitchFamily="34" charset="-122"/>
            <a:ea typeface="微软雅黑" pitchFamily="34" charset="-122"/>
          </a:endParaRPr>
        </a:p>
      </dsp:txBody>
      <dsp:txXfrm>
        <a:off x="595968" y="1174046"/>
        <a:ext cx="641231" cy="320582"/>
      </dsp:txXfrm>
    </dsp:sp>
    <dsp:sp modelId="{88115F55-A057-4180-9688-0EB805FBFB87}">
      <dsp:nvSpPr>
        <dsp:cNvPr id="0" name=""/>
        <dsp:cNvSpPr/>
      </dsp:nvSpPr>
      <dsp:spPr>
        <a:xfrm>
          <a:off x="662785" y="1419663"/>
          <a:ext cx="1149043" cy="1149160"/>
        </a:xfrm>
        <a:prstGeom prst="circularArrow">
          <a:avLst>
            <a:gd name="adj1" fmla="val 10980"/>
            <a:gd name="adj2" fmla="val 1142322"/>
            <a:gd name="adj3" fmla="val 4500000"/>
            <a:gd name="adj4" fmla="val 13500000"/>
            <a:gd name="adj5" fmla="val 12500"/>
          </a:avLst>
        </a:prstGeom>
        <a:blipFill rotWithShape="0">
          <a:blip xmlns:r="http://schemas.openxmlformats.org/officeDocument/2006/relationships" r:embed="rId1"/>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C78887A-FF13-4822-B67D-11907B5721E6}">
      <dsp:nvSpPr>
        <dsp:cNvPr id="0" name=""/>
        <dsp:cNvSpPr/>
      </dsp:nvSpPr>
      <dsp:spPr>
        <a:xfrm>
          <a:off x="916476" y="1835628"/>
          <a:ext cx="641231" cy="32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rPr>
            <a:t>实现</a:t>
          </a:r>
          <a:endParaRPr lang="zh-CN" altLang="en-US" sz="1400" b="1" kern="1200" dirty="0">
            <a:latin typeface="微软雅黑" pitchFamily="34" charset="-122"/>
            <a:ea typeface="微软雅黑" pitchFamily="34" charset="-122"/>
          </a:endParaRPr>
        </a:p>
      </dsp:txBody>
      <dsp:txXfrm>
        <a:off x="916476" y="1835628"/>
        <a:ext cx="641231" cy="320582"/>
      </dsp:txXfrm>
    </dsp:sp>
    <dsp:sp modelId="{D7295F65-3E40-4E1C-961F-21823D18EE38}">
      <dsp:nvSpPr>
        <dsp:cNvPr id="0" name=""/>
        <dsp:cNvSpPr/>
      </dsp:nvSpPr>
      <dsp:spPr>
        <a:xfrm>
          <a:off x="425475" y="2156211"/>
          <a:ext cx="987173" cy="987650"/>
        </a:xfrm>
        <a:prstGeom prst="blockArc">
          <a:avLst>
            <a:gd name="adj1" fmla="val 0"/>
            <a:gd name="adj2" fmla="val 18900000"/>
            <a:gd name="adj3" fmla="val 1274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FEBBFF1-E528-4610-B7BB-D16DF28C494B}">
      <dsp:nvSpPr>
        <dsp:cNvPr id="0" name=""/>
        <dsp:cNvSpPr/>
      </dsp:nvSpPr>
      <dsp:spPr>
        <a:xfrm>
          <a:off x="595968" y="2497211"/>
          <a:ext cx="641231" cy="32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rPr>
            <a:t>测试</a:t>
          </a:r>
          <a:endParaRPr lang="zh-CN" altLang="en-US" sz="1400" b="1" kern="1200" dirty="0">
            <a:latin typeface="微软雅黑" pitchFamily="34" charset="-122"/>
            <a:ea typeface="微软雅黑" pitchFamily="34" charset="-122"/>
          </a:endParaRPr>
        </a:p>
      </dsp:txBody>
      <dsp:txXfrm>
        <a:off x="595968" y="2497211"/>
        <a:ext cx="641231" cy="32058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742CDF-93DA-40BA-AE7F-7F8C00CB9C6B}" type="datetimeFigureOut">
              <a:rPr lang="zh-CN" altLang="en-US" smtClean="0"/>
              <a:t>2017-05-10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996BB9-E206-4018-A195-7A4D48B06CD3}" type="slidenum">
              <a:rPr lang="zh-CN" altLang="en-US" smtClean="0"/>
              <a:t>‹#›</a:t>
            </a:fld>
            <a:endParaRPr lang="zh-CN" altLang="en-US"/>
          </a:p>
        </p:txBody>
      </p:sp>
    </p:spTree>
    <p:extLst>
      <p:ext uri="{BB962C8B-B14F-4D97-AF65-F5344CB8AC3E}">
        <p14:creationId xmlns:p14="http://schemas.microsoft.com/office/powerpoint/2010/main" val="2364842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1</a:t>
            </a:fld>
            <a:endParaRPr lang="zh-CN" altLang="en-US"/>
          </a:p>
        </p:txBody>
      </p:sp>
    </p:spTree>
    <p:extLst>
      <p:ext uri="{BB962C8B-B14F-4D97-AF65-F5344CB8AC3E}">
        <p14:creationId xmlns:p14="http://schemas.microsoft.com/office/powerpoint/2010/main" val="3930954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11</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12</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创建型模式：系统的对象创建和组装</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结构型设计模式：从程序的结构上解决模块之间的耦合问题</a:t>
            </a:r>
            <a:endParaRPr lang="en-US" altLang="zh-CN" sz="1200" b="0" i="0" kern="1200" dirty="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行为模式：算法和逻辑实现</a:t>
            </a:r>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13</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15</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16</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17</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18</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19</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20</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21</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2</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22</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23</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24</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25</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26</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27</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28</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29</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30</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31</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3</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32</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34</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35</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36</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Intersection</a:t>
            </a:r>
            <a:r>
              <a:rPr lang="zh-CN" altLang="en-US" sz="1200" kern="1200" dirty="0" smtClean="0">
                <a:solidFill>
                  <a:schemeClr val="tx1"/>
                </a:solidFill>
                <a:latin typeface="+mn-lt"/>
                <a:ea typeface="+mn-ea"/>
                <a:cs typeface="+mn-cs"/>
              </a:rPr>
              <a:t>交集 </a:t>
            </a:r>
            <a:r>
              <a:rPr lang="en-US" altLang="zh-CN" sz="1200" kern="1200" dirty="0" err="1" smtClean="0">
                <a:solidFill>
                  <a:schemeClr val="tx1"/>
                </a:solidFill>
                <a:latin typeface="+mn-lt"/>
                <a:ea typeface="+mn-ea"/>
                <a:cs typeface="+mn-cs"/>
              </a:rPr>
              <a:t>uion</a:t>
            </a:r>
            <a:r>
              <a:rPr lang="zh-CN" altLang="en-US" sz="1200" kern="1200" baseline="0" dirty="0" smtClean="0">
                <a:solidFill>
                  <a:schemeClr val="tx1"/>
                </a:solidFill>
                <a:latin typeface="+mn-lt"/>
                <a:ea typeface="+mn-ea"/>
                <a:cs typeface="+mn-cs"/>
              </a:rPr>
              <a:t>并集 </a:t>
            </a:r>
            <a:r>
              <a:rPr lang="en-US" altLang="zh-CN" dirty="0" smtClean="0">
                <a:solidFill>
                  <a:schemeClr val="accent5">
                    <a:lumMod val="75000"/>
                  </a:schemeClr>
                </a:solidFill>
              </a:rPr>
              <a:t>disjunction</a:t>
            </a:r>
            <a:r>
              <a:rPr lang="zh-CN" altLang="en-US" baseline="0" dirty="0" smtClean="0">
                <a:solidFill>
                  <a:schemeClr val="accent5">
                    <a:lumMod val="75000"/>
                  </a:schemeClr>
                </a:solidFill>
              </a:rPr>
              <a:t>离  </a:t>
            </a:r>
            <a:r>
              <a:rPr lang="en-US" altLang="zh-CN" dirty="0" smtClean="0">
                <a:solidFill>
                  <a:schemeClr val="accent5">
                    <a:lumMod val="75000"/>
                  </a:schemeClr>
                </a:solidFill>
              </a:rPr>
              <a:t>subtract</a:t>
            </a:r>
            <a:r>
              <a:rPr lang="zh-CN" altLang="en-US" dirty="0" smtClean="0">
                <a:solidFill>
                  <a:schemeClr val="accent5">
                    <a:lumMod val="75000"/>
                  </a:schemeClr>
                </a:solidFill>
              </a:rPr>
              <a:t>差</a:t>
            </a:r>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37</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38</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39</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40</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41</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技术债务是由团队为了短期的项目利益故意做了欠佳的技术决策而招致的</a:t>
            </a:r>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4</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5</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7</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8</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9</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10</a:t>
            </a:fld>
            <a:endParaRPr lang="zh-CN" altLang="en-US"/>
          </a:p>
        </p:txBody>
      </p:sp>
    </p:spTree>
    <p:extLst>
      <p:ext uri="{BB962C8B-B14F-4D97-AF65-F5344CB8AC3E}">
        <p14:creationId xmlns:p14="http://schemas.microsoft.com/office/powerpoint/2010/main" val="2170156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2" descr="PPT - 16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彩色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3738" y="484718"/>
            <a:ext cx="1746250" cy="88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userDrawn="1"/>
        </p:nvSpPr>
        <p:spPr bwMode="auto">
          <a:xfrm>
            <a:off x="7308850" y="594785"/>
            <a:ext cx="1270000" cy="21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0636" tIns="20318" rIns="40636" bIns="20318">
            <a:spAutoFit/>
          </a:bodyPr>
          <a:lstStyle>
            <a:lvl1pPr defTabSz="1293813" eaLnBrk="0" hangingPunct="0">
              <a:defRPr sz="4000">
                <a:solidFill>
                  <a:schemeClr val="tx1"/>
                </a:solidFill>
                <a:latin typeface="Arial" charset="0"/>
                <a:ea typeface="宋体" charset="-122"/>
              </a:defRPr>
            </a:lvl1pPr>
            <a:lvl2pPr marL="742950" indent="-285750" defTabSz="1293813" eaLnBrk="0" hangingPunct="0">
              <a:defRPr sz="4000">
                <a:solidFill>
                  <a:schemeClr val="tx1"/>
                </a:solidFill>
                <a:latin typeface="Arial" charset="0"/>
                <a:ea typeface="宋体" charset="-122"/>
              </a:defRPr>
            </a:lvl2pPr>
            <a:lvl3pPr marL="1143000" indent="-228600" defTabSz="1293813" eaLnBrk="0" hangingPunct="0">
              <a:defRPr sz="4000">
                <a:solidFill>
                  <a:schemeClr val="tx1"/>
                </a:solidFill>
                <a:latin typeface="Arial" charset="0"/>
                <a:ea typeface="宋体" charset="-122"/>
              </a:defRPr>
            </a:lvl3pPr>
            <a:lvl4pPr marL="1600200" indent="-228600" defTabSz="1293813" eaLnBrk="0" hangingPunct="0">
              <a:defRPr sz="4000">
                <a:solidFill>
                  <a:schemeClr val="tx1"/>
                </a:solidFill>
                <a:latin typeface="Arial" charset="0"/>
                <a:ea typeface="宋体" charset="-122"/>
              </a:defRPr>
            </a:lvl4pPr>
            <a:lvl5pPr marL="2057400" indent="-228600" defTabSz="1293813" eaLnBrk="0" hangingPunct="0">
              <a:defRPr sz="4000">
                <a:solidFill>
                  <a:schemeClr val="tx1"/>
                </a:solidFill>
                <a:latin typeface="Arial" charset="0"/>
                <a:ea typeface="宋体" charset="-122"/>
              </a:defRPr>
            </a:lvl5pPr>
            <a:lvl6pPr marL="2514600" indent="-228600" defTabSz="1293813" eaLnBrk="0" fontAlgn="base" hangingPunct="0">
              <a:spcBef>
                <a:spcPct val="0"/>
              </a:spcBef>
              <a:spcAft>
                <a:spcPct val="0"/>
              </a:spcAft>
              <a:buFont typeface="Arial" charset="0"/>
              <a:defRPr sz="4000">
                <a:solidFill>
                  <a:schemeClr val="tx1"/>
                </a:solidFill>
                <a:latin typeface="Arial" charset="0"/>
                <a:ea typeface="宋体" charset="-122"/>
              </a:defRPr>
            </a:lvl6pPr>
            <a:lvl7pPr marL="2971800" indent="-228600" defTabSz="1293813" eaLnBrk="0" fontAlgn="base" hangingPunct="0">
              <a:spcBef>
                <a:spcPct val="0"/>
              </a:spcBef>
              <a:spcAft>
                <a:spcPct val="0"/>
              </a:spcAft>
              <a:buFont typeface="Arial" charset="0"/>
              <a:defRPr sz="4000">
                <a:solidFill>
                  <a:schemeClr val="tx1"/>
                </a:solidFill>
                <a:latin typeface="Arial" charset="0"/>
                <a:ea typeface="宋体" charset="-122"/>
              </a:defRPr>
            </a:lvl7pPr>
            <a:lvl8pPr marL="3429000" indent="-228600" defTabSz="1293813" eaLnBrk="0" fontAlgn="base" hangingPunct="0">
              <a:spcBef>
                <a:spcPct val="0"/>
              </a:spcBef>
              <a:spcAft>
                <a:spcPct val="0"/>
              </a:spcAft>
              <a:buFont typeface="Arial" charset="0"/>
              <a:defRPr sz="4000">
                <a:solidFill>
                  <a:schemeClr val="tx1"/>
                </a:solidFill>
                <a:latin typeface="Arial" charset="0"/>
                <a:ea typeface="宋体" charset="-122"/>
              </a:defRPr>
            </a:lvl8pPr>
            <a:lvl9pPr marL="3886200" indent="-228600" defTabSz="1293813" eaLnBrk="0" fontAlgn="base" hangingPunct="0">
              <a:spcBef>
                <a:spcPct val="0"/>
              </a:spcBef>
              <a:spcAft>
                <a:spcPct val="0"/>
              </a:spcAft>
              <a:buFont typeface="Arial" charset="0"/>
              <a:defRPr sz="4000">
                <a:solidFill>
                  <a:schemeClr val="tx1"/>
                </a:solidFill>
                <a:latin typeface="Arial" charset="0"/>
                <a:ea typeface="宋体" charset="-122"/>
              </a:defRPr>
            </a:lvl9pPr>
          </a:lstStyle>
          <a:p>
            <a:pPr eaLnBrk="1" hangingPunct="1">
              <a:spcBef>
                <a:spcPct val="50000"/>
              </a:spcBef>
              <a:defRPr/>
            </a:pPr>
            <a:r>
              <a:rPr lang="en-US" altLang="zh-CN" sz="1100" dirty="0">
                <a:solidFill>
                  <a:srgbClr val="0068B7"/>
                </a:solidFill>
                <a:latin typeface="Arial" pitchFamily="34" charset="0"/>
                <a:cs typeface="Arial" pitchFamily="34" charset="0"/>
              </a:rPr>
              <a:t>www.thunisoft.com</a:t>
            </a:r>
            <a:endParaRPr lang="zh-CN" altLang="en-US" sz="1100" dirty="0">
              <a:solidFill>
                <a:srgbClr val="0068B7"/>
              </a:solidFill>
              <a:latin typeface="Arial" pitchFamily="34" charset="0"/>
              <a:cs typeface="Arial" pitchFamily="34" charset="0"/>
            </a:endParaRPr>
          </a:p>
        </p:txBody>
      </p:sp>
      <p:sp>
        <p:nvSpPr>
          <p:cNvPr id="7" name="Rectangle 11"/>
          <p:cNvSpPr>
            <a:spLocks noChangeArrowheads="1"/>
          </p:cNvSpPr>
          <p:nvPr userDrawn="1"/>
        </p:nvSpPr>
        <p:spPr bwMode="auto">
          <a:xfrm>
            <a:off x="1373188" y="5924551"/>
            <a:ext cx="5779050" cy="19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8055" tIns="29028" rIns="58055" bIns="29028">
            <a:spAutoFit/>
          </a:bodyPr>
          <a:lstStyle/>
          <a:p>
            <a:pPr defTabSz="820738" fontAlgn="base">
              <a:spcBef>
                <a:spcPct val="0"/>
              </a:spcBef>
              <a:spcAft>
                <a:spcPct val="0"/>
              </a:spcAft>
            </a:pPr>
            <a:r>
              <a:rPr lang="zh-CN" altLang="en-US" sz="900" smtClean="0">
                <a:solidFill>
                  <a:prstClr val="white"/>
                </a:solidFill>
                <a:latin typeface="微软雅黑" pitchFamily="34" charset="-122"/>
                <a:ea typeface="微软雅黑" pitchFamily="34" charset="-122"/>
              </a:rPr>
              <a:t>北京华宇信息技术有限公司 </a:t>
            </a:r>
            <a:r>
              <a:rPr lang="en-US" altLang="zh-CN" sz="900" smtClean="0">
                <a:solidFill>
                  <a:prstClr val="white"/>
                </a:solidFill>
                <a:latin typeface="微软雅黑" pitchFamily="34" charset="-122"/>
                <a:ea typeface="微软雅黑" pitchFamily="34" charset="-122"/>
                <a:cs typeface="Arial" pitchFamily="34" charset="0"/>
              </a:rPr>
              <a:t>BEIJING THUNISOFT INFORMATION  TECHNOLOGY CORPORATION LIMITED</a:t>
            </a:r>
            <a:endParaRPr lang="zh-CN" altLang="en-US" sz="900" smtClean="0">
              <a:solidFill>
                <a:prstClr val="white"/>
              </a:solidFill>
              <a:latin typeface="微软雅黑" pitchFamily="34" charset="-122"/>
              <a:ea typeface="微软雅黑" pitchFamily="34" charset="-122"/>
              <a:cs typeface="Arial" pitchFamily="34" charset="0"/>
            </a:endParaRPr>
          </a:p>
        </p:txBody>
      </p:sp>
      <p:sp>
        <p:nvSpPr>
          <p:cNvPr id="2" name="标题 1"/>
          <p:cNvSpPr>
            <a:spLocks noGrp="1"/>
          </p:cNvSpPr>
          <p:nvPr>
            <p:ph type="ctrTitle"/>
          </p:nvPr>
        </p:nvSpPr>
        <p:spPr>
          <a:xfrm>
            <a:off x="685800" y="2130426"/>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i="1">
                <a:solidFill>
                  <a:srgbClr val="0070C0"/>
                </a:solidFill>
                <a:latin typeface="Exo" pitchFamily="50" charset="0"/>
              </a:defRPr>
            </a:lvl1pPr>
          </a:lstStyle>
          <a:p>
            <a:pPr>
              <a:defRPr/>
            </a:pPr>
            <a:fld id="{F9C71B67-0209-40E1-A43E-EE4695B09086}" type="datetime1">
              <a:rPr lang="zh-CN" altLang="en-US"/>
              <a:pPr>
                <a:defRPr/>
              </a:pPr>
              <a:t>2017-05-10</a:t>
            </a:fld>
            <a:endParaRPr lang="zh-CN" altLang="en-US" dirty="0"/>
          </a:p>
        </p:txBody>
      </p:sp>
      <p:sp>
        <p:nvSpPr>
          <p:cNvPr id="9" name="页脚占位符 4"/>
          <p:cNvSpPr>
            <a:spLocks noGrp="1"/>
          </p:cNvSpPr>
          <p:nvPr>
            <p:ph type="ftr" sz="quarter" idx="11"/>
          </p:nvPr>
        </p:nvSpPr>
        <p:spPr>
          <a:xfrm>
            <a:off x="3124200" y="6356351"/>
            <a:ext cx="28956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solidFill>
                <a:prstClr val="black"/>
              </a:solidFill>
            </a:endParaRPr>
          </a:p>
        </p:txBody>
      </p:sp>
      <p:sp>
        <p:nvSpPr>
          <p:cNvPr id="10" name="灯片编号占位符 5"/>
          <p:cNvSpPr>
            <a:spLocks noGrp="1"/>
          </p:cNvSpPr>
          <p:nvPr>
            <p:ph type="sldNum" sz="quarter" idx="12"/>
          </p:nvPr>
        </p:nvSpPr>
        <p:spPr/>
        <p:txBody>
          <a:bodyPr/>
          <a:lstStyle>
            <a:lvl1pPr>
              <a:defRPr i="1">
                <a:solidFill>
                  <a:srgbClr val="0070C0"/>
                </a:solidFill>
                <a:latin typeface="Exo" pitchFamily="50" charset="0"/>
              </a:defRPr>
            </a:lvl1pPr>
          </a:lstStyle>
          <a:p>
            <a:pPr>
              <a:defRPr/>
            </a:pPr>
            <a:r>
              <a:rPr lang="en-US" altLang="zh-CN"/>
              <a:t>1</a:t>
            </a:r>
            <a:endParaRPr lang="zh-CN" altLang="en-US"/>
          </a:p>
        </p:txBody>
      </p:sp>
    </p:spTree>
    <p:extLst>
      <p:ext uri="{BB962C8B-B14F-4D97-AF65-F5344CB8AC3E}">
        <p14:creationId xmlns:p14="http://schemas.microsoft.com/office/powerpoint/2010/main" val="536493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4"/>
          <p:cNvPicPr>
            <a:picLocks noChangeAspect="1"/>
          </p:cNvPicPr>
          <p:nvPr userDrawn="1"/>
        </p:nvPicPr>
        <p:blipFill>
          <a:blip r:embed="rId2" cstate="print">
            <a:extLst>
              <a:ext uri="{28A0092B-C50C-407E-A947-70E740481C1C}">
                <a14:useLocalDpi xmlns:a14="http://schemas.microsoft.com/office/drawing/2010/main" val="0"/>
              </a:ext>
            </a:extLst>
          </a:blip>
          <a:srcRect t="10896" b="88214"/>
          <a:stretch>
            <a:fillRect/>
          </a:stretch>
        </p:blipFill>
        <p:spPr bwMode="auto">
          <a:xfrm>
            <a:off x="0" y="751418"/>
            <a:ext cx="9144000" cy="6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彩色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96188" y="107951"/>
            <a:ext cx="10795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p:cNvSpPr>
            <a:spLocks noGrp="1"/>
          </p:cNvSpPr>
          <p:nvPr>
            <p:ph type="title"/>
          </p:nvPr>
        </p:nvSpPr>
        <p:spPr>
          <a:xfrm>
            <a:off x="662880" y="68627"/>
            <a:ext cx="8229600" cy="576064"/>
          </a:xfrm>
          <a:prstGeom prst="rect">
            <a:avLst/>
          </a:prstGeom>
        </p:spPr>
        <p:txBody>
          <a:bodyPr/>
          <a:lstStyle>
            <a:lvl1pPr algn="l">
              <a:defRPr sz="2800">
                <a:solidFill>
                  <a:srgbClr val="595757"/>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7" name="内容占位符 2"/>
          <p:cNvSpPr>
            <a:spLocks noGrp="1"/>
          </p:cNvSpPr>
          <p:nvPr>
            <p:ph idx="1"/>
          </p:nvPr>
        </p:nvSpPr>
        <p:spPr>
          <a:xfrm>
            <a:off x="656565" y="1028732"/>
            <a:ext cx="8011185" cy="5100567"/>
          </a:xfrm>
          <a:prstGeom prst="rect">
            <a:avLst/>
          </a:prstGeom>
        </p:spPr>
        <p:txBody>
          <a:bodyPr/>
          <a:lstStyle>
            <a:lvl1pPr marL="342900" indent="-342900" algn="just">
              <a:lnSpc>
                <a:spcPct val="125000"/>
              </a:lnSpc>
              <a:spcBef>
                <a:spcPts val="300"/>
              </a:spcBef>
              <a:buClr>
                <a:srgbClr val="0070C0"/>
              </a:buClr>
              <a:buSzPct val="60000"/>
              <a:buFont typeface="Wingdings" pitchFamily="2" charset="2"/>
              <a:buChar char="n"/>
              <a:defRPr sz="2400" b="0" baseline="0">
                <a:solidFill>
                  <a:srgbClr val="595757"/>
                </a:solidFill>
                <a:latin typeface="微软雅黑" pitchFamily="34" charset="-122"/>
                <a:ea typeface="微软雅黑" panose="020B0503020204020204" pitchFamily="34" charset="-122"/>
              </a:defRPr>
            </a:lvl1pPr>
            <a:lvl2pPr marL="742950" indent="-285750" algn="just">
              <a:lnSpc>
                <a:spcPct val="125000"/>
              </a:lnSpc>
              <a:spcBef>
                <a:spcPts val="300"/>
              </a:spcBef>
              <a:buClr>
                <a:srgbClr val="0070C0"/>
              </a:buClr>
              <a:buSzPct val="60000"/>
              <a:buFont typeface="Wingdings" pitchFamily="2" charset="2"/>
              <a:buChar char="p"/>
              <a:defRPr sz="2000" baseline="0">
                <a:solidFill>
                  <a:srgbClr val="595757"/>
                </a:solidFill>
                <a:latin typeface="微软雅黑" pitchFamily="34" charset="-122"/>
                <a:ea typeface="微软雅黑" panose="020B0503020204020204" pitchFamily="34" charset="-122"/>
              </a:defRPr>
            </a:lvl2pPr>
            <a:lvl3pPr algn="just">
              <a:lnSpc>
                <a:spcPct val="125000"/>
              </a:lnSpc>
              <a:spcBef>
                <a:spcPts val="300"/>
              </a:spcBef>
              <a:buClr>
                <a:srgbClr val="0070C0"/>
              </a:buClr>
              <a:defRPr sz="1800" baseline="0">
                <a:solidFill>
                  <a:srgbClr val="595757"/>
                </a:solidFill>
                <a:latin typeface="微软雅黑" pitchFamily="34" charset="-122"/>
                <a:ea typeface="微软雅黑" panose="020B0503020204020204" pitchFamily="34" charset="-122"/>
              </a:defRPr>
            </a:lvl3pPr>
            <a:lvl4pPr algn="just">
              <a:lnSpc>
                <a:spcPct val="125000"/>
              </a:lnSpc>
              <a:spcBef>
                <a:spcPts val="300"/>
              </a:spcBef>
              <a:buClr>
                <a:srgbClr val="0070C0"/>
              </a:buClr>
              <a:defRPr sz="1600" baseline="0">
                <a:solidFill>
                  <a:srgbClr val="595757"/>
                </a:solidFill>
                <a:latin typeface="微软雅黑" pitchFamily="34" charset="-122"/>
                <a:ea typeface="微软雅黑" panose="020B0503020204020204" pitchFamily="34" charset="-122"/>
              </a:defRPr>
            </a:lvl4pPr>
            <a:lvl5pPr algn="just">
              <a:lnSpc>
                <a:spcPct val="125000"/>
              </a:lnSpc>
              <a:spcBef>
                <a:spcPts val="300"/>
              </a:spcBef>
              <a:buClr>
                <a:srgbClr val="0070C0"/>
              </a:buClr>
              <a:defRPr sz="1600" baseline="0">
                <a:solidFill>
                  <a:srgbClr val="595757"/>
                </a:solidFill>
                <a:latin typeface="微软雅黑"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日期占位符 3"/>
          <p:cNvSpPr>
            <a:spLocks noGrp="1"/>
          </p:cNvSpPr>
          <p:nvPr>
            <p:ph type="dt" sz="half" idx="10"/>
          </p:nvPr>
        </p:nvSpPr>
        <p:spPr>
          <a:xfrm>
            <a:off x="638175" y="6356351"/>
            <a:ext cx="2133600" cy="366183"/>
          </a:xfrm>
        </p:spPr>
        <p:txBody>
          <a:bodyPr/>
          <a:lstStyle>
            <a:lvl1pPr>
              <a:defRPr sz="1000" i="1">
                <a:solidFill>
                  <a:srgbClr val="00B0F0"/>
                </a:solidFill>
                <a:latin typeface="微软雅黑" panose="020B0503020204020204" pitchFamily="34" charset="-122"/>
                <a:ea typeface="微软雅黑" panose="020B0503020204020204" pitchFamily="34" charset="-122"/>
                <a:cs typeface="Arial" pitchFamily="34" charset="0"/>
              </a:defRPr>
            </a:lvl1pPr>
          </a:lstStyle>
          <a:p>
            <a:pPr>
              <a:defRPr/>
            </a:pPr>
            <a:fld id="{96F6080C-27B6-4887-AD68-709C157CA8E8}" type="datetime1">
              <a:rPr lang="zh-CN" altLang="en-US"/>
              <a:pPr>
                <a:defRPr/>
              </a:pPr>
              <a:t>2017-05-10</a:t>
            </a:fld>
            <a:endParaRPr lang="zh-CN" altLang="en-US" dirty="0"/>
          </a:p>
        </p:txBody>
      </p:sp>
      <p:sp>
        <p:nvSpPr>
          <p:cNvPr id="8" name="灯片编号占位符 5"/>
          <p:cNvSpPr>
            <a:spLocks noGrp="1"/>
          </p:cNvSpPr>
          <p:nvPr>
            <p:ph type="sldNum" sz="quarter" idx="11"/>
          </p:nvPr>
        </p:nvSpPr>
        <p:spPr>
          <a:xfrm>
            <a:off x="6597650" y="6356351"/>
            <a:ext cx="2133600" cy="366183"/>
          </a:xfrm>
        </p:spPr>
        <p:txBody>
          <a:bodyPr/>
          <a:lstStyle>
            <a:lvl1pPr>
              <a:defRPr sz="1000" i="1">
                <a:solidFill>
                  <a:srgbClr val="00B0F0"/>
                </a:solidFill>
                <a:latin typeface="微软雅黑" panose="020B0503020204020204" pitchFamily="34" charset="-122"/>
                <a:ea typeface="微软雅黑" panose="020B0503020204020204" pitchFamily="34" charset="-122"/>
                <a:cs typeface="Arial" pitchFamily="34" charset="0"/>
              </a:defRPr>
            </a:lvl1pPr>
          </a:lstStyle>
          <a:p>
            <a:pPr>
              <a:defRPr/>
            </a:pPr>
            <a:fld id="{39EE1D75-A1ED-473F-8DFE-EBE060580F06}" type="slidenum">
              <a:rPr lang="zh-CN" altLang="en-US"/>
              <a:pPr>
                <a:defRPr/>
              </a:pPr>
              <a:t>‹#›</a:t>
            </a:fld>
            <a:endParaRPr lang="zh-CN" altLang="en-US" dirty="0"/>
          </a:p>
        </p:txBody>
      </p:sp>
    </p:spTree>
    <p:extLst>
      <p:ext uri="{BB962C8B-B14F-4D97-AF65-F5344CB8AC3E}">
        <p14:creationId xmlns:p14="http://schemas.microsoft.com/office/powerpoint/2010/main" val="2491382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4"/>
          <p:cNvPicPr>
            <a:picLocks noChangeAspect="1"/>
          </p:cNvPicPr>
          <p:nvPr userDrawn="1"/>
        </p:nvPicPr>
        <p:blipFill>
          <a:blip r:embed="rId2" cstate="print">
            <a:extLst>
              <a:ext uri="{28A0092B-C50C-407E-A947-70E740481C1C}">
                <a14:useLocalDpi xmlns:a14="http://schemas.microsoft.com/office/drawing/2010/main" val="0"/>
              </a:ext>
            </a:extLst>
          </a:blip>
          <a:srcRect t="10896" b="88214"/>
          <a:stretch>
            <a:fillRect/>
          </a:stretch>
        </p:blipFill>
        <p:spPr bwMode="auto">
          <a:xfrm>
            <a:off x="0" y="751418"/>
            <a:ext cx="9144000" cy="6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descr="彩色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96188" y="107951"/>
            <a:ext cx="10795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8"/>
          <p:cNvSpPr txBox="1">
            <a:spLocks noChangeArrowheads="1"/>
          </p:cNvSpPr>
          <p:nvPr userDrawn="1"/>
        </p:nvSpPr>
        <p:spPr bwMode="auto">
          <a:xfrm>
            <a:off x="1106488" y="1274234"/>
            <a:ext cx="4140200" cy="6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055" tIns="29028" rIns="58055" bIns="29028">
            <a:spAutoFit/>
          </a:bodyPr>
          <a:lstStyle>
            <a:lvl1pPr defTabSz="1293813" eaLnBrk="0" hangingPunct="0">
              <a:defRPr sz="2800">
                <a:solidFill>
                  <a:schemeClr val="tx1"/>
                </a:solidFill>
                <a:latin typeface="Arial" charset="0"/>
                <a:ea typeface="宋体" pitchFamily="2" charset="-122"/>
              </a:defRPr>
            </a:lvl1pPr>
            <a:lvl2pPr marL="742950" indent="-285750" defTabSz="1293813" eaLnBrk="0" hangingPunct="0">
              <a:defRPr sz="2800">
                <a:solidFill>
                  <a:schemeClr val="tx1"/>
                </a:solidFill>
                <a:latin typeface="Arial" charset="0"/>
                <a:ea typeface="宋体" pitchFamily="2" charset="-122"/>
              </a:defRPr>
            </a:lvl2pPr>
            <a:lvl3pPr marL="1143000" indent="-228600" defTabSz="1293813" eaLnBrk="0" hangingPunct="0">
              <a:defRPr sz="2800">
                <a:solidFill>
                  <a:schemeClr val="tx1"/>
                </a:solidFill>
                <a:latin typeface="Arial" charset="0"/>
                <a:ea typeface="宋体" pitchFamily="2" charset="-122"/>
              </a:defRPr>
            </a:lvl3pPr>
            <a:lvl4pPr marL="1600200" indent="-228600" defTabSz="1293813" eaLnBrk="0" hangingPunct="0">
              <a:defRPr sz="2800">
                <a:solidFill>
                  <a:schemeClr val="tx1"/>
                </a:solidFill>
                <a:latin typeface="Arial" charset="0"/>
                <a:ea typeface="宋体" pitchFamily="2" charset="-122"/>
              </a:defRPr>
            </a:lvl4pPr>
            <a:lvl5pPr marL="2057400" indent="-228600" defTabSz="1293813" eaLnBrk="0" hangingPunct="0">
              <a:defRPr sz="2800">
                <a:solidFill>
                  <a:schemeClr val="tx1"/>
                </a:solidFill>
                <a:latin typeface="Arial" charset="0"/>
                <a:ea typeface="宋体" pitchFamily="2" charset="-122"/>
              </a:defRPr>
            </a:lvl5pPr>
            <a:lvl6pPr marL="2514600" indent="-228600" defTabSz="1293813" eaLnBrk="0" fontAlgn="base" hangingPunct="0">
              <a:spcBef>
                <a:spcPct val="0"/>
              </a:spcBef>
              <a:spcAft>
                <a:spcPct val="0"/>
              </a:spcAft>
              <a:buFont typeface="Arial" charset="0"/>
              <a:defRPr sz="2800">
                <a:solidFill>
                  <a:schemeClr val="tx1"/>
                </a:solidFill>
                <a:latin typeface="Arial" charset="0"/>
                <a:ea typeface="宋体" pitchFamily="2" charset="-122"/>
              </a:defRPr>
            </a:lvl6pPr>
            <a:lvl7pPr marL="2971800" indent="-228600" defTabSz="1293813" eaLnBrk="0" fontAlgn="base" hangingPunct="0">
              <a:spcBef>
                <a:spcPct val="0"/>
              </a:spcBef>
              <a:spcAft>
                <a:spcPct val="0"/>
              </a:spcAft>
              <a:buFont typeface="Arial" charset="0"/>
              <a:defRPr sz="2800">
                <a:solidFill>
                  <a:schemeClr val="tx1"/>
                </a:solidFill>
                <a:latin typeface="Arial" charset="0"/>
                <a:ea typeface="宋体" pitchFamily="2" charset="-122"/>
              </a:defRPr>
            </a:lvl7pPr>
            <a:lvl8pPr marL="3429000" indent="-228600" defTabSz="1293813" eaLnBrk="0" fontAlgn="base" hangingPunct="0">
              <a:spcBef>
                <a:spcPct val="0"/>
              </a:spcBef>
              <a:spcAft>
                <a:spcPct val="0"/>
              </a:spcAft>
              <a:buFont typeface="Arial" charset="0"/>
              <a:defRPr sz="2800">
                <a:solidFill>
                  <a:schemeClr val="tx1"/>
                </a:solidFill>
                <a:latin typeface="Arial" charset="0"/>
                <a:ea typeface="宋体" pitchFamily="2" charset="-122"/>
              </a:defRPr>
            </a:lvl8pPr>
            <a:lvl9pPr marL="3886200" indent="-228600" defTabSz="1293813" eaLnBrk="0" fontAlgn="base" hangingPunct="0">
              <a:spcBef>
                <a:spcPct val="0"/>
              </a:spcBef>
              <a:spcAft>
                <a:spcPct val="0"/>
              </a:spcAft>
              <a:buFont typeface="Arial" charset="0"/>
              <a:defRPr sz="2800">
                <a:solidFill>
                  <a:schemeClr val="tx1"/>
                </a:solidFill>
                <a:latin typeface="Arial" charset="0"/>
                <a:ea typeface="宋体" pitchFamily="2" charset="-122"/>
              </a:defRPr>
            </a:lvl9pPr>
          </a:lstStyle>
          <a:p>
            <a:pPr eaLnBrk="1" hangingPunct="1">
              <a:lnSpc>
                <a:spcPct val="130000"/>
              </a:lnSpc>
              <a:defRPr/>
            </a:pPr>
            <a:r>
              <a:rPr lang="zh-CN" altLang="en-US" sz="3000" dirty="0" smtClean="0">
                <a:solidFill>
                  <a:srgbClr val="0062AD"/>
                </a:solidFill>
                <a:latin typeface="微软雅黑" pitchFamily="34" charset="-122"/>
                <a:ea typeface="微软雅黑" pitchFamily="34" charset="-122"/>
              </a:rPr>
              <a:t>目 录</a:t>
            </a:r>
            <a:endParaRPr lang="en-US" altLang="zh-CN" sz="3200" dirty="0">
              <a:solidFill>
                <a:prstClr val="white">
                  <a:lumMod val="75000"/>
                </a:prstClr>
              </a:solidFill>
              <a:latin typeface="Arial Black" pitchFamily="34" charset="0"/>
              <a:cs typeface="Arial" pitchFamily="34" charset="0"/>
            </a:endParaRPr>
          </a:p>
        </p:txBody>
      </p:sp>
      <p:sp>
        <p:nvSpPr>
          <p:cNvPr id="7" name="内容占位符 2"/>
          <p:cNvSpPr>
            <a:spLocks noGrp="1"/>
          </p:cNvSpPr>
          <p:nvPr>
            <p:ph idx="1"/>
          </p:nvPr>
        </p:nvSpPr>
        <p:spPr>
          <a:xfrm>
            <a:off x="1106616" y="2288117"/>
            <a:ext cx="8011185" cy="4141216"/>
          </a:xfrm>
          <a:prstGeom prst="rect">
            <a:avLst/>
          </a:prstGeom>
        </p:spPr>
        <p:txBody>
          <a:bodyPr/>
          <a:lstStyle>
            <a:lvl1pPr marL="0" indent="0" algn="just">
              <a:lnSpc>
                <a:spcPct val="150000"/>
              </a:lnSpc>
              <a:spcBef>
                <a:spcPts val="300"/>
              </a:spcBef>
              <a:buClr>
                <a:srgbClr val="0070C0"/>
              </a:buClr>
              <a:buSzPct val="60000"/>
              <a:buFontTx/>
              <a:buNone/>
              <a:defRPr sz="2200" b="0" baseline="0">
                <a:solidFill>
                  <a:srgbClr val="595757"/>
                </a:solidFill>
                <a:latin typeface="微软雅黑" pitchFamily="34" charset="-122"/>
                <a:ea typeface="微软雅黑" panose="020B0503020204020204" pitchFamily="34" charset="-122"/>
              </a:defRPr>
            </a:lvl1pPr>
            <a:lvl2pPr marL="457200" indent="0" algn="just">
              <a:lnSpc>
                <a:spcPct val="150000"/>
              </a:lnSpc>
              <a:spcBef>
                <a:spcPts val="300"/>
              </a:spcBef>
              <a:buClr>
                <a:srgbClr val="0070C0"/>
              </a:buClr>
              <a:buSzPct val="60000"/>
              <a:buFontTx/>
              <a:buNone/>
              <a:defRPr sz="2200" baseline="0">
                <a:solidFill>
                  <a:srgbClr val="595757"/>
                </a:solidFill>
                <a:latin typeface="微软雅黑" pitchFamily="34" charset="-122"/>
                <a:ea typeface="微软雅黑" panose="020B0503020204020204" pitchFamily="34" charset="-122"/>
              </a:defRPr>
            </a:lvl2pPr>
            <a:lvl3pPr marL="914400" indent="0" algn="just">
              <a:lnSpc>
                <a:spcPct val="150000"/>
              </a:lnSpc>
              <a:spcBef>
                <a:spcPts val="300"/>
              </a:spcBef>
              <a:buClr>
                <a:srgbClr val="0070C0"/>
              </a:buClr>
              <a:buFontTx/>
              <a:buNone/>
              <a:defRPr sz="2200" baseline="0">
                <a:solidFill>
                  <a:srgbClr val="595757"/>
                </a:solidFill>
                <a:latin typeface="微软雅黑" pitchFamily="34" charset="-122"/>
                <a:ea typeface="微软雅黑" panose="020B0503020204020204" pitchFamily="34" charset="-122"/>
              </a:defRPr>
            </a:lvl3pPr>
            <a:lvl4pPr marL="1371600" indent="0" algn="just">
              <a:lnSpc>
                <a:spcPct val="150000"/>
              </a:lnSpc>
              <a:spcBef>
                <a:spcPts val="300"/>
              </a:spcBef>
              <a:buClr>
                <a:srgbClr val="0070C0"/>
              </a:buClr>
              <a:buFontTx/>
              <a:buNone/>
              <a:defRPr sz="2200" baseline="0">
                <a:solidFill>
                  <a:srgbClr val="595757"/>
                </a:solidFill>
                <a:latin typeface="微软雅黑" pitchFamily="34" charset="-122"/>
                <a:ea typeface="微软雅黑" panose="020B0503020204020204" pitchFamily="34" charset="-122"/>
              </a:defRPr>
            </a:lvl4pPr>
            <a:lvl5pPr marL="1828800" indent="0" algn="just">
              <a:lnSpc>
                <a:spcPct val="150000"/>
              </a:lnSpc>
              <a:spcBef>
                <a:spcPts val="300"/>
              </a:spcBef>
              <a:buClr>
                <a:srgbClr val="0070C0"/>
              </a:buClr>
              <a:buFontTx/>
              <a:buNone/>
              <a:defRPr sz="2200" baseline="0">
                <a:solidFill>
                  <a:srgbClr val="595757"/>
                </a:solidFill>
                <a:latin typeface="微软雅黑" pitchFamily="34" charset="-122"/>
                <a:ea typeface="微软雅黑" panose="020B0503020204020204" pitchFamily="34" charset="-122"/>
              </a:defRPr>
            </a:lvl5pPr>
          </a:lstStyle>
          <a:p>
            <a:pPr lvl="0"/>
            <a:r>
              <a:rPr lang="zh-CN" altLang="en-US" smtClean="0"/>
              <a:t>单击此处编辑母版文本样式</a:t>
            </a:r>
          </a:p>
        </p:txBody>
      </p:sp>
      <p:sp>
        <p:nvSpPr>
          <p:cNvPr id="6" name="日期占位符 3"/>
          <p:cNvSpPr>
            <a:spLocks noGrp="1"/>
          </p:cNvSpPr>
          <p:nvPr>
            <p:ph type="dt" sz="half" idx="10"/>
          </p:nvPr>
        </p:nvSpPr>
        <p:spPr>
          <a:xfrm>
            <a:off x="638175" y="6356351"/>
            <a:ext cx="2133600" cy="366183"/>
          </a:xfrm>
        </p:spPr>
        <p:txBody>
          <a:bodyPr/>
          <a:lstStyle>
            <a:lvl1pPr>
              <a:defRPr sz="1000" i="1">
                <a:solidFill>
                  <a:srgbClr val="00B0F0"/>
                </a:solidFill>
                <a:latin typeface="微软雅黑" panose="020B0503020204020204" pitchFamily="34" charset="-122"/>
                <a:ea typeface="微软雅黑" panose="020B0503020204020204" pitchFamily="34" charset="-122"/>
                <a:cs typeface="Arial" pitchFamily="34" charset="0"/>
              </a:defRPr>
            </a:lvl1pPr>
          </a:lstStyle>
          <a:p>
            <a:pPr>
              <a:defRPr/>
            </a:pPr>
            <a:fld id="{BAD74F43-47B6-4C45-B44A-8F596168B5D2}" type="datetime1">
              <a:rPr lang="zh-CN" altLang="en-US"/>
              <a:pPr>
                <a:defRPr/>
              </a:pPr>
              <a:t>2017-05-10</a:t>
            </a:fld>
            <a:endParaRPr lang="zh-CN" altLang="en-US" dirty="0"/>
          </a:p>
        </p:txBody>
      </p:sp>
      <p:sp>
        <p:nvSpPr>
          <p:cNvPr id="8" name="灯片编号占位符 5"/>
          <p:cNvSpPr>
            <a:spLocks noGrp="1"/>
          </p:cNvSpPr>
          <p:nvPr>
            <p:ph type="sldNum" sz="quarter" idx="11"/>
          </p:nvPr>
        </p:nvSpPr>
        <p:spPr>
          <a:xfrm>
            <a:off x="6597650" y="6356351"/>
            <a:ext cx="2133600" cy="366183"/>
          </a:xfrm>
        </p:spPr>
        <p:txBody>
          <a:bodyPr/>
          <a:lstStyle>
            <a:lvl1pPr>
              <a:defRPr sz="1000" i="1">
                <a:solidFill>
                  <a:srgbClr val="00B0F0"/>
                </a:solidFill>
                <a:latin typeface="微软雅黑" panose="020B0503020204020204" pitchFamily="34" charset="-122"/>
                <a:ea typeface="微软雅黑" panose="020B0503020204020204" pitchFamily="34" charset="-122"/>
                <a:cs typeface="Arial" pitchFamily="34" charset="0"/>
              </a:defRPr>
            </a:lvl1pPr>
          </a:lstStyle>
          <a:p>
            <a:pPr>
              <a:defRPr/>
            </a:pPr>
            <a:fld id="{B25D157E-4B53-426B-9DE9-BA2D3BF3CB17}" type="slidenum">
              <a:rPr lang="zh-CN" altLang="en-US"/>
              <a:pPr>
                <a:defRPr/>
              </a:pPr>
              <a:t>‹#›</a:t>
            </a:fld>
            <a:endParaRPr lang="zh-CN" altLang="en-US" dirty="0"/>
          </a:p>
        </p:txBody>
      </p:sp>
    </p:spTree>
    <p:extLst>
      <p:ext uri="{BB962C8B-B14F-4D97-AF65-F5344CB8AC3E}">
        <p14:creationId xmlns:p14="http://schemas.microsoft.com/office/powerpoint/2010/main" val="3868377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0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8"/>
          <p:cNvSpPr>
            <a:spLocks noChangeArrowheads="1"/>
          </p:cNvSpPr>
          <p:nvPr userDrawn="1"/>
        </p:nvSpPr>
        <p:spPr bwMode="auto">
          <a:xfrm>
            <a:off x="1625600" y="6203951"/>
            <a:ext cx="5710207" cy="17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0635" tIns="20318" rIns="40635" bIns="20318">
            <a:spAutoFit/>
          </a:bodyPr>
          <a:lstStyle/>
          <a:p>
            <a:pPr defTabSz="574675" fontAlgn="base">
              <a:spcBef>
                <a:spcPct val="0"/>
              </a:spcBef>
              <a:spcAft>
                <a:spcPct val="0"/>
              </a:spcAft>
            </a:pPr>
            <a:r>
              <a:rPr lang="zh-CN" altLang="en-US" sz="900" smtClean="0">
                <a:solidFill>
                  <a:prstClr val="white"/>
                </a:solidFill>
                <a:latin typeface="微软雅黑" pitchFamily="34" charset="-122"/>
                <a:ea typeface="微软雅黑" pitchFamily="34" charset="-122"/>
              </a:rPr>
              <a:t>北京华宇信息技术有限公司 </a:t>
            </a:r>
            <a:r>
              <a:rPr lang="en-US" altLang="zh-CN" sz="900" smtClean="0">
                <a:solidFill>
                  <a:prstClr val="white"/>
                </a:solidFill>
                <a:latin typeface="微软雅黑" pitchFamily="34" charset="-122"/>
                <a:ea typeface="微软雅黑" pitchFamily="34" charset="-122"/>
                <a:cs typeface="Arial" pitchFamily="34" charset="0"/>
              </a:rPr>
              <a:t>BEIJING THUNISOFT INFORMATION TECHNOLOGY CORPORATION LIMITED</a:t>
            </a:r>
            <a:endParaRPr lang="zh-CN" altLang="en-US" sz="900" smtClean="0">
              <a:solidFill>
                <a:prstClr val="white"/>
              </a:solidFill>
              <a:latin typeface="微软雅黑" pitchFamily="34" charset="-122"/>
              <a:ea typeface="微软雅黑" pitchFamily="34" charset="-122"/>
              <a:cs typeface="Arial" pitchFamily="34" charset="0"/>
            </a:endParaRPr>
          </a:p>
        </p:txBody>
      </p:sp>
      <p:pic>
        <p:nvPicPr>
          <p:cNvPr id="5" name="Picture 16" descr="竖版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6050" y="666751"/>
            <a:ext cx="1201738"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0" y="3814108"/>
            <a:ext cx="9144000" cy="1468967"/>
          </a:xfrm>
          <a:prstGeom prst="rect">
            <a:avLst/>
          </a:prstGeom>
        </p:spPr>
        <p:txBody>
          <a:bodyPr>
            <a:noAutofit/>
          </a:bodyPr>
          <a:lstStyle>
            <a:lvl1pPr algn="ctr">
              <a:defRPr sz="4500">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067919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节标题">
    <p:spTree>
      <p:nvGrpSpPr>
        <p:cNvPr id="1" name=""/>
        <p:cNvGrpSpPr/>
        <p:nvPr/>
      </p:nvGrpSpPr>
      <p:grpSpPr>
        <a:xfrm>
          <a:off x="0" y="0"/>
          <a:ext cx="0" cy="0"/>
          <a:chOff x="0" y="0"/>
          <a:chExt cx="0" cy="0"/>
        </a:xfrm>
      </p:grpSpPr>
      <p:grpSp>
        <p:nvGrpSpPr>
          <p:cNvPr id="7" name="组合 13"/>
          <p:cNvGrpSpPr>
            <a:grpSpLocks/>
          </p:cNvGrpSpPr>
          <p:nvPr userDrawn="1"/>
        </p:nvGrpSpPr>
        <p:grpSpPr bwMode="auto">
          <a:xfrm>
            <a:off x="-17463" y="3000375"/>
            <a:ext cx="9159876" cy="3857625"/>
            <a:chOff x="-26775" y="3348455"/>
            <a:chExt cx="14427135" cy="72000"/>
          </a:xfrm>
        </p:grpSpPr>
        <p:sp>
          <p:nvSpPr>
            <p:cNvPr id="8" name="矩形 14"/>
            <p:cNvSpPr>
              <a:spLocks noChangeArrowheads="1"/>
            </p:cNvSpPr>
            <p:nvPr userDrawn="1"/>
          </p:nvSpPr>
          <p:spPr bwMode="auto">
            <a:xfrm>
              <a:off x="382492" y="3348455"/>
              <a:ext cx="1305245" cy="72000"/>
            </a:xfrm>
            <a:prstGeom prst="rect">
              <a:avLst/>
            </a:prstGeom>
            <a:solidFill>
              <a:srgbClr val="00A073"/>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defTabSz="579438"/>
              <a:endParaRPr lang="zh-CN" altLang="en-US" sz="1300" dirty="0">
                <a:ea typeface="微软雅黑" panose="020B0503020204020204" pitchFamily="34" charset="-122"/>
              </a:endParaRPr>
            </a:p>
          </p:txBody>
        </p:sp>
        <p:sp>
          <p:nvSpPr>
            <p:cNvPr id="9" name="矩形 15"/>
            <p:cNvSpPr>
              <a:spLocks noChangeArrowheads="1"/>
            </p:cNvSpPr>
            <p:nvPr userDrawn="1"/>
          </p:nvSpPr>
          <p:spPr bwMode="auto">
            <a:xfrm>
              <a:off x="1796795" y="3348455"/>
              <a:ext cx="1305245" cy="72000"/>
            </a:xfrm>
            <a:prstGeom prst="rect">
              <a:avLst/>
            </a:prstGeom>
            <a:solidFill>
              <a:srgbClr val="0062AD"/>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defTabSz="579438"/>
              <a:endParaRPr lang="zh-CN" altLang="en-US" sz="1300" dirty="0">
                <a:ea typeface="微软雅黑" panose="020B0503020204020204" pitchFamily="34" charset="-122"/>
              </a:endParaRPr>
            </a:p>
          </p:txBody>
        </p:sp>
        <p:sp>
          <p:nvSpPr>
            <p:cNvPr id="10" name="矩形 16"/>
            <p:cNvSpPr>
              <a:spLocks noChangeArrowheads="1"/>
            </p:cNvSpPr>
            <p:nvPr userDrawn="1"/>
          </p:nvSpPr>
          <p:spPr bwMode="auto">
            <a:xfrm>
              <a:off x="2340360" y="3348455"/>
              <a:ext cx="12060000" cy="72000"/>
            </a:xfrm>
            <a:prstGeom prst="rect">
              <a:avLst/>
            </a:prstGeom>
            <a:solidFill>
              <a:srgbClr val="00479D"/>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defTabSz="579438"/>
              <a:endParaRPr lang="zh-CN" altLang="en-US" sz="1300" dirty="0">
                <a:ea typeface="微软雅黑" panose="020B0503020204020204" pitchFamily="34" charset="-122"/>
              </a:endParaRPr>
            </a:p>
          </p:txBody>
        </p:sp>
        <p:sp>
          <p:nvSpPr>
            <p:cNvPr id="11" name="矩形 17"/>
            <p:cNvSpPr>
              <a:spLocks noChangeArrowheads="1"/>
            </p:cNvSpPr>
            <p:nvPr userDrawn="1"/>
          </p:nvSpPr>
          <p:spPr bwMode="auto">
            <a:xfrm>
              <a:off x="-26775" y="3348455"/>
              <a:ext cx="1152000" cy="72000"/>
            </a:xfrm>
            <a:prstGeom prst="rect">
              <a:avLst/>
            </a:prstGeom>
            <a:solidFill>
              <a:srgbClr val="00819C"/>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defTabSz="579438"/>
              <a:endParaRPr lang="zh-CN" altLang="en-US" sz="1300" dirty="0">
                <a:ea typeface="微软雅黑" panose="020B0503020204020204" pitchFamily="34" charset="-122"/>
              </a:endParaRPr>
            </a:p>
          </p:txBody>
        </p:sp>
      </p:grpSp>
      <p:sp>
        <p:nvSpPr>
          <p:cNvPr id="12" name="Rectangle 9"/>
          <p:cNvSpPr>
            <a:spLocks noChangeArrowheads="1"/>
          </p:cNvSpPr>
          <p:nvPr userDrawn="1"/>
        </p:nvSpPr>
        <p:spPr bwMode="auto">
          <a:xfrm>
            <a:off x="-72516" y="6315075"/>
            <a:ext cx="9216515" cy="2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055" tIns="29028" rIns="58055" bIns="29028">
            <a:spAutoFit/>
          </a:bodyPr>
          <a:lstStyle/>
          <a:p>
            <a:pPr algn="ctr" defTabSz="820738"/>
            <a:r>
              <a:rPr lang="zh-CN" altLang="en-US" sz="1000" dirty="0" smtClean="0">
                <a:solidFill>
                  <a:schemeClr val="bg1"/>
                </a:solidFill>
                <a:latin typeface="微软雅黑" pitchFamily="34" charset="-122"/>
                <a:ea typeface="微软雅黑" pitchFamily="34" charset="-122"/>
              </a:rPr>
              <a:t>北京华宇信息技术有限公司  </a:t>
            </a:r>
            <a:r>
              <a:rPr lang="en-US" altLang="zh-CN" sz="800" dirty="0" smtClean="0">
                <a:solidFill>
                  <a:schemeClr val="bg1"/>
                </a:solidFill>
                <a:latin typeface="Arial" pitchFamily="34" charset="0"/>
                <a:ea typeface="微软雅黑" pitchFamily="34" charset="-122"/>
                <a:cs typeface="Arial" pitchFamily="34" charset="0"/>
              </a:rPr>
              <a:t>BEIJING THUNISOFT INFORMATION TECHNOLOGY CORPORATION LIMITED</a:t>
            </a:r>
            <a:endParaRPr lang="zh-CN" altLang="en-US" sz="800" dirty="0">
              <a:solidFill>
                <a:schemeClr val="bg1"/>
              </a:solidFill>
              <a:latin typeface="Arial" pitchFamily="34" charset="0"/>
              <a:ea typeface="微软雅黑" pitchFamily="34" charset="-122"/>
              <a:cs typeface="Arial" pitchFamily="34" charset="0"/>
            </a:endParaRPr>
          </a:p>
        </p:txBody>
      </p:sp>
      <p:pic>
        <p:nvPicPr>
          <p:cNvPr id="13" name="Picture 10" descr="竖版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29025" y="650875"/>
            <a:ext cx="18288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
          <p:cNvSpPr>
            <a:spLocks noGrp="1"/>
          </p:cNvSpPr>
          <p:nvPr>
            <p:ph type="title"/>
          </p:nvPr>
        </p:nvSpPr>
        <p:spPr>
          <a:xfrm>
            <a:off x="1" y="3989946"/>
            <a:ext cx="9144000" cy="953508"/>
          </a:xfrm>
          <a:prstGeom prst="rect">
            <a:avLst/>
          </a:prstGeom>
        </p:spPr>
        <p:txBody>
          <a:bodyPr anchor="t">
            <a:noAutofit/>
          </a:bodyPr>
          <a:lstStyle>
            <a:lvl1pPr algn="ctr">
              <a:defRPr sz="6000" b="0" cap="all">
                <a:solidFill>
                  <a:schemeClr val="bg1"/>
                </a:solidFill>
                <a:latin typeface="方正兰亭纤黑_GBK" pitchFamily="2" charset="-122"/>
                <a:ea typeface="方正兰亭纤黑_GBK" pitchFamily="2"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8160488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2017-05-10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2017-05-10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2017-05-10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2017-05-10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2017-05-10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2017-05-10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2017-05-10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1"/>
            <a:ext cx="2133600" cy="366183"/>
          </a:xfrm>
          <a:prstGeom prst="rect">
            <a:avLst/>
          </a:prstGeom>
        </p:spPr>
        <p:txBody>
          <a:bodyPr vert="horz" lIns="91440" tIns="45720" rIns="91440" bIns="45720" rtlCol="0" anchor="ctr"/>
          <a:lstStyle>
            <a:lvl1pPr algn="l" fontAlgn="auto">
              <a:spcBef>
                <a:spcPts val="0"/>
              </a:spcBef>
              <a:spcAft>
                <a:spcPts val="0"/>
              </a:spcAft>
              <a:defRPr sz="1100" b="0" i="1">
                <a:solidFill>
                  <a:srgbClr val="0070C0"/>
                </a:solidFill>
                <a:latin typeface="微软雅黑" panose="020B0503020204020204" pitchFamily="34" charset="-122"/>
                <a:ea typeface="微软雅黑" panose="020B0503020204020204" pitchFamily="34" charset="-122"/>
                <a:cs typeface="Arial" pitchFamily="34" charset="0"/>
              </a:defRPr>
            </a:lvl1pPr>
          </a:lstStyle>
          <a:p>
            <a:pPr>
              <a:defRPr/>
            </a:pPr>
            <a:fld id="{5717FCE4-D88D-48CD-95DB-C63BD247EBB3}" type="datetime1">
              <a:rPr lang="zh-CN" altLang="en-US"/>
              <a:pPr>
                <a:defRPr/>
              </a:pPr>
              <a:t>2017-05-10</a:t>
            </a:fld>
            <a:endParaRPr lang="zh-CN" altLang="en-US" dirty="0"/>
          </a:p>
        </p:txBody>
      </p:sp>
      <p:sp>
        <p:nvSpPr>
          <p:cNvPr id="6" name="灯片编号占位符 5"/>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fontAlgn="auto">
              <a:spcBef>
                <a:spcPts val="0"/>
              </a:spcBef>
              <a:spcAft>
                <a:spcPts val="0"/>
              </a:spcAft>
              <a:defRPr sz="1100" i="1">
                <a:solidFill>
                  <a:srgbClr val="0070C0"/>
                </a:solidFill>
                <a:latin typeface="微软雅黑" panose="020B0503020204020204" pitchFamily="34" charset="-122"/>
                <a:ea typeface="微软雅黑" panose="020B0503020204020204" pitchFamily="34" charset="-122"/>
                <a:cs typeface="Arial" pitchFamily="34" charset="0"/>
              </a:defRPr>
            </a:lvl1pPr>
          </a:lstStyle>
          <a:p>
            <a:pPr>
              <a:defRPr/>
            </a:pPr>
            <a:r>
              <a:rPr lang="en-US" altLang="zh-CN"/>
              <a:t>1</a:t>
            </a:r>
            <a:endParaRPr lang="zh-CN" altLang="en-US"/>
          </a:p>
        </p:txBody>
      </p:sp>
    </p:spTree>
    <p:extLst>
      <p:ext uri="{BB962C8B-B14F-4D97-AF65-F5344CB8AC3E}">
        <p14:creationId xmlns:p14="http://schemas.microsoft.com/office/powerpoint/2010/main" val="727922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48.pn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5"/>
          <p:cNvSpPr txBox="1">
            <a:spLocks noChangeArrowheads="1"/>
          </p:cNvSpPr>
          <p:nvPr/>
        </p:nvSpPr>
        <p:spPr bwMode="auto">
          <a:xfrm>
            <a:off x="1374774" y="2999319"/>
            <a:ext cx="4277346" cy="205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283" tIns="18141" rIns="36283" bIns="18141">
            <a:spAutoFit/>
          </a:bodyPr>
          <a:lstStyle>
            <a:lvl1pPr defTabSz="1293813" eaLnBrk="0" hangingPunct="0">
              <a:defRPr>
                <a:solidFill>
                  <a:schemeClr val="tx1"/>
                </a:solidFill>
                <a:latin typeface="Calibri" pitchFamily="34" charset="0"/>
                <a:ea typeface="宋体" pitchFamily="2" charset="-122"/>
              </a:defRPr>
            </a:lvl1pPr>
            <a:lvl2pPr marL="742950" indent="-285750" defTabSz="1293813" eaLnBrk="0" hangingPunct="0">
              <a:defRPr>
                <a:solidFill>
                  <a:schemeClr val="tx1"/>
                </a:solidFill>
                <a:latin typeface="Calibri" pitchFamily="34" charset="0"/>
                <a:ea typeface="宋体" pitchFamily="2" charset="-122"/>
              </a:defRPr>
            </a:lvl2pPr>
            <a:lvl3pPr marL="1143000" indent="-228600" defTabSz="1293813" eaLnBrk="0" hangingPunct="0">
              <a:defRPr>
                <a:solidFill>
                  <a:schemeClr val="tx1"/>
                </a:solidFill>
                <a:latin typeface="Calibri" pitchFamily="34" charset="0"/>
                <a:ea typeface="宋体" pitchFamily="2" charset="-122"/>
              </a:defRPr>
            </a:lvl3pPr>
            <a:lvl4pPr marL="1600200" indent="-228600" defTabSz="1293813" eaLnBrk="0" hangingPunct="0">
              <a:defRPr>
                <a:solidFill>
                  <a:schemeClr val="tx1"/>
                </a:solidFill>
                <a:latin typeface="Calibri" pitchFamily="34" charset="0"/>
                <a:ea typeface="宋体" pitchFamily="2" charset="-122"/>
              </a:defRPr>
            </a:lvl4pPr>
            <a:lvl5pPr marL="2057400" indent="-228600" defTabSz="1293813" eaLnBrk="0" hangingPunct="0">
              <a:defRPr>
                <a:solidFill>
                  <a:schemeClr val="tx1"/>
                </a:solidFill>
                <a:latin typeface="Calibri" pitchFamily="34" charset="0"/>
                <a:ea typeface="宋体" pitchFamily="2" charset="-122"/>
              </a:defRPr>
            </a:lvl5pPr>
            <a:lvl6pPr marL="2514600" indent="-228600" defTabSz="1293813"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93813"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93813"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93813"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200" dirty="0" smtClean="0">
                <a:solidFill>
                  <a:prstClr val="white"/>
                </a:solidFill>
                <a:latin typeface="微软雅黑" pitchFamily="34" charset="-122"/>
                <a:ea typeface="微软雅黑" pitchFamily="34" charset="-122"/>
              </a:rPr>
              <a:t>代码重构实践</a:t>
            </a:r>
          </a:p>
          <a:p>
            <a:pPr eaLnBrk="1" fontAlgn="base" hangingPunct="1">
              <a:spcBef>
                <a:spcPct val="0"/>
              </a:spcBef>
              <a:spcAft>
                <a:spcPct val="0"/>
              </a:spcAft>
            </a:pPr>
            <a:endParaRPr lang="zh-CN" altLang="en-US" sz="600" dirty="0" smtClean="0">
              <a:solidFill>
                <a:prstClr val="white"/>
              </a:solidFill>
              <a:latin typeface="Arial" pitchFamily="34" charset="0"/>
              <a:ea typeface="黑体" pitchFamily="49" charset="-122"/>
            </a:endParaRPr>
          </a:p>
          <a:p>
            <a:pPr eaLnBrk="1" fontAlgn="base" hangingPunct="1">
              <a:spcBef>
                <a:spcPct val="0"/>
              </a:spcBef>
              <a:spcAft>
                <a:spcPct val="0"/>
              </a:spcAft>
            </a:pPr>
            <a:r>
              <a:rPr lang="en-US" altLang="zh-CN" sz="1600" dirty="0" smtClean="0">
                <a:solidFill>
                  <a:srgbClr val="00B0F0"/>
                </a:solidFill>
                <a:latin typeface="微软雅黑" pitchFamily="34" charset="-122"/>
                <a:ea typeface="微软雅黑" pitchFamily="34" charset="-122"/>
              </a:rPr>
              <a:t> </a:t>
            </a:r>
            <a:r>
              <a:rPr lang="zh-CN" altLang="en-US" sz="1600" dirty="0" smtClean="0">
                <a:solidFill>
                  <a:srgbClr val="00B0F0"/>
                </a:solidFill>
                <a:latin typeface="微软雅黑" pitchFamily="34" charset="-122"/>
                <a:ea typeface="微软雅黑" pitchFamily="34" charset="-122"/>
              </a:rPr>
              <a:t>杨凯</a:t>
            </a:r>
          </a:p>
          <a:p>
            <a:pPr eaLnBrk="1" fontAlgn="base" hangingPunct="1">
              <a:spcBef>
                <a:spcPct val="0"/>
              </a:spcBef>
              <a:spcAft>
                <a:spcPct val="0"/>
              </a:spcAft>
            </a:pPr>
            <a:endParaRPr lang="zh-CN" altLang="en-US" sz="1100" dirty="0" smtClean="0">
              <a:solidFill>
                <a:prstClr val="white"/>
              </a:solidFill>
              <a:latin typeface="Arial" pitchFamily="34" charset="0"/>
              <a:ea typeface="黑体" pitchFamily="49" charset="-122"/>
            </a:endParaRPr>
          </a:p>
          <a:p>
            <a:pPr eaLnBrk="1" fontAlgn="base" hangingPunct="1">
              <a:spcBef>
                <a:spcPct val="0"/>
              </a:spcBef>
              <a:spcAft>
                <a:spcPct val="0"/>
              </a:spcAft>
            </a:pPr>
            <a:endParaRPr lang="zh-CN" altLang="en-US" sz="1100" dirty="0" smtClean="0">
              <a:solidFill>
                <a:prstClr val="white"/>
              </a:solidFill>
              <a:latin typeface="Arial" pitchFamily="34" charset="0"/>
              <a:ea typeface="黑体" pitchFamily="49" charset="-122"/>
            </a:endParaRPr>
          </a:p>
          <a:p>
            <a:pPr eaLnBrk="1" fontAlgn="base" hangingPunct="1">
              <a:spcBef>
                <a:spcPct val="0"/>
              </a:spcBef>
              <a:spcAft>
                <a:spcPct val="0"/>
              </a:spcAft>
            </a:pPr>
            <a:endParaRPr lang="zh-CN" altLang="en-US" sz="1100" dirty="0" smtClean="0">
              <a:solidFill>
                <a:prstClr val="white"/>
              </a:solidFill>
              <a:latin typeface="Arial" pitchFamily="34" charset="0"/>
              <a:ea typeface="黑体" pitchFamily="49" charset="-122"/>
            </a:endParaRPr>
          </a:p>
          <a:p>
            <a:pPr eaLnBrk="1" fontAlgn="base" hangingPunct="1">
              <a:spcBef>
                <a:spcPct val="0"/>
              </a:spcBef>
              <a:spcAft>
                <a:spcPct val="0"/>
              </a:spcAft>
            </a:pPr>
            <a:endParaRPr lang="zh-CN" altLang="en-US" sz="1100" dirty="0" smtClean="0">
              <a:solidFill>
                <a:prstClr val="white"/>
              </a:solidFill>
              <a:latin typeface="Arial" pitchFamily="34" charset="0"/>
              <a:ea typeface="黑体" pitchFamily="49" charset="-122"/>
            </a:endParaRPr>
          </a:p>
          <a:p>
            <a:pPr eaLnBrk="1" fontAlgn="base" hangingPunct="1">
              <a:spcBef>
                <a:spcPct val="0"/>
              </a:spcBef>
              <a:spcAft>
                <a:spcPct val="0"/>
              </a:spcAft>
            </a:pPr>
            <a:endParaRPr lang="zh-CN" altLang="en-US" sz="1100" dirty="0" smtClean="0">
              <a:solidFill>
                <a:prstClr val="white"/>
              </a:solidFill>
              <a:latin typeface="Arial" pitchFamily="34" charset="0"/>
              <a:ea typeface="黑体" pitchFamily="49" charset="-122"/>
            </a:endParaRPr>
          </a:p>
          <a:p>
            <a:pPr eaLnBrk="1" fontAlgn="base" hangingPunct="1">
              <a:spcBef>
                <a:spcPct val="0"/>
              </a:spcBef>
              <a:spcAft>
                <a:spcPct val="0"/>
              </a:spcAft>
            </a:pPr>
            <a:endParaRPr lang="zh-CN" altLang="en-US" sz="1100" dirty="0" smtClean="0">
              <a:solidFill>
                <a:prstClr val="white"/>
              </a:solidFill>
              <a:latin typeface="Arial" pitchFamily="34" charset="0"/>
              <a:ea typeface="黑体" pitchFamily="49" charset="-122"/>
            </a:endParaRPr>
          </a:p>
          <a:p>
            <a:pPr eaLnBrk="1" fontAlgn="base" hangingPunct="1">
              <a:spcBef>
                <a:spcPct val="0"/>
              </a:spcBef>
              <a:spcAft>
                <a:spcPct val="0"/>
              </a:spcAft>
            </a:pPr>
            <a:endParaRPr lang="zh-CN" altLang="en-US" sz="1100" dirty="0" smtClean="0">
              <a:solidFill>
                <a:prstClr val="white"/>
              </a:solidFill>
              <a:latin typeface="Arial" pitchFamily="34" charset="0"/>
              <a:ea typeface="黑体" pitchFamily="49" charset="-122"/>
            </a:endParaRPr>
          </a:p>
        </p:txBody>
      </p:sp>
    </p:spTree>
    <p:extLst>
      <p:ext uri="{BB962C8B-B14F-4D97-AF65-F5344CB8AC3E}">
        <p14:creationId xmlns:p14="http://schemas.microsoft.com/office/powerpoint/2010/main" val="287469524"/>
      </p:ext>
    </p:extLst>
  </p:cSld>
  <p:clrMapOvr>
    <a:masterClrMapping/>
  </p:clrMapOvr>
  <mc:AlternateContent xmlns:mc="http://schemas.openxmlformats.org/markup-compatibility/2006" xmlns:p14="http://schemas.microsoft.com/office/powerpoint/2010/main">
    <mc:Choice Requires="p14">
      <p:transition spd="slow" p14:dur="2000" advTm="2956"/>
    </mc:Choice>
    <mc:Fallback xmlns="">
      <p:transition spd="slow" advTm="295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10</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a:t>
            </a:r>
            <a:r>
              <a:rPr lang="zh-CN" altLang="en-US" dirty="0" smtClean="0"/>
              <a:t>、设计知识回顾</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zh-CN" altLang="en-US" dirty="0" smtClean="0">
                <a:solidFill>
                  <a:schemeClr val="accent5">
                    <a:lumMod val="75000"/>
                  </a:schemeClr>
                </a:solidFill>
              </a:rPr>
              <a:t>面向对象的设计原则</a:t>
            </a:r>
            <a:endParaRPr lang="en-US" altLang="zh-CN" dirty="0" smtClean="0">
              <a:solidFill>
                <a:schemeClr val="accent5">
                  <a:lumMod val="75000"/>
                </a:schemeClr>
              </a:solidFill>
            </a:endParaRPr>
          </a:p>
          <a:p>
            <a:pPr lvl="1" eaLnBrk="1" hangingPunct="1">
              <a:lnSpc>
                <a:spcPct val="150000"/>
              </a:lnSpc>
            </a:pPr>
            <a:r>
              <a:rPr lang="zh-CN" altLang="en-US" dirty="0" smtClean="0">
                <a:solidFill>
                  <a:schemeClr val="accent5">
                    <a:lumMod val="75000"/>
                  </a:schemeClr>
                </a:solidFill>
              </a:rPr>
              <a:t>接口分离原则</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不应该强迫客户程序依赖他们不需要使用的方法</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理解：一个接口不需要提供太多的行为，一个接口应该只提供一种对外的功能，不应该把所有的操作都封装到一个接口</a:t>
            </a:r>
            <a:r>
              <a:rPr lang="zh-CN" altLang="en-US" dirty="0" smtClean="0">
                <a:solidFill>
                  <a:schemeClr val="accent5">
                    <a:lumMod val="75000"/>
                  </a:schemeClr>
                </a:solidFill>
              </a:rPr>
              <a:t>当中</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方法</a:t>
            </a:r>
            <a:r>
              <a:rPr lang="zh-CN" altLang="en-US" dirty="0" smtClean="0">
                <a:solidFill>
                  <a:schemeClr val="accent5">
                    <a:lumMod val="75000"/>
                  </a:schemeClr>
                </a:solidFill>
              </a:rPr>
              <a:t>：拆分接口、接口继承</a:t>
            </a:r>
            <a:endParaRPr lang="en-US" altLang="zh-CN" dirty="0" smtClean="0">
              <a:solidFill>
                <a:schemeClr val="accent5">
                  <a:lumMod val="75000"/>
                </a:schemeClr>
              </a:solidFill>
            </a:endParaRPr>
          </a:p>
          <a:p>
            <a:pPr lvl="3"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spTree>
    <p:extLst>
      <p:ext uri="{BB962C8B-B14F-4D97-AF65-F5344CB8AC3E}">
        <p14:creationId xmlns:p14="http://schemas.microsoft.com/office/powerpoint/2010/main" val="2872034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11</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a:t>
            </a:r>
            <a:r>
              <a:rPr lang="zh-CN" altLang="en-US" dirty="0" smtClean="0"/>
              <a:t>、设计知识回顾</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zh-CN" altLang="en-US" dirty="0" smtClean="0">
                <a:solidFill>
                  <a:schemeClr val="accent5">
                    <a:lumMod val="75000"/>
                  </a:schemeClr>
                </a:solidFill>
              </a:rPr>
              <a:t>面向对象的设计原则</a:t>
            </a:r>
            <a:endParaRPr lang="en-US" altLang="zh-CN" dirty="0" smtClean="0">
              <a:solidFill>
                <a:schemeClr val="accent5">
                  <a:lumMod val="75000"/>
                </a:schemeClr>
              </a:solidFill>
            </a:endParaRPr>
          </a:p>
          <a:p>
            <a:pPr lvl="1" eaLnBrk="1" hangingPunct="1">
              <a:lnSpc>
                <a:spcPct val="150000"/>
              </a:lnSpc>
            </a:pPr>
            <a:r>
              <a:rPr lang="zh-CN" altLang="en-US" dirty="0">
                <a:solidFill>
                  <a:schemeClr val="accent5">
                    <a:lumMod val="75000"/>
                  </a:schemeClr>
                </a:solidFill>
              </a:rPr>
              <a:t>合成复用</a:t>
            </a:r>
            <a:r>
              <a:rPr lang="zh-CN" altLang="en-US" dirty="0" smtClean="0">
                <a:solidFill>
                  <a:schemeClr val="accent5">
                    <a:lumMod val="75000"/>
                  </a:schemeClr>
                </a:solidFill>
              </a:rPr>
              <a:t>原则</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尽量使用对象组合，而不是继承来达到复用的</a:t>
            </a:r>
            <a:r>
              <a:rPr lang="zh-CN" altLang="en-US" dirty="0" smtClean="0">
                <a:solidFill>
                  <a:schemeClr val="accent5">
                    <a:lumMod val="75000"/>
                  </a:schemeClr>
                </a:solidFill>
              </a:rPr>
              <a:t>目的</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理解：</a:t>
            </a:r>
            <a:r>
              <a:rPr lang="zh-CN" altLang="en-US" b="1" dirty="0" smtClean="0">
                <a:solidFill>
                  <a:schemeClr val="accent5">
                    <a:lumMod val="75000"/>
                  </a:schemeClr>
                </a:solidFill>
              </a:rPr>
              <a:t>代码复用</a:t>
            </a:r>
            <a:r>
              <a:rPr lang="zh-CN" altLang="en-US" dirty="0" smtClean="0">
                <a:solidFill>
                  <a:schemeClr val="accent5">
                    <a:lumMod val="75000"/>
                  </a:schemeClr>
                </a:solidFill>
              </a:rPr>
              <a:t>的时优先考虑组合（聚合），尽量避免使用继承关系</a:t>
            </a:r>
            <a:endParaRPr lang="en-US" altLang="zh-CN" dirty="0">
              <a:solidFill>
                <a:schemeClr val="accent5">
                  <a:lumMod val="75000"/>
                </a:schemeClr>
              </a:solidFill>
            </a:endParaRPr>
          </a:p>
          <a:p>
            <a:pPr lvl="4" eaLnBrk="1" hangingPunct="1">
              <a:lnSpc>
                <a:spcPct val="150000"/>
              </a:lnSpc>
            </a:pPr>
            <a:r>
              <a:rPr lang="zh-CN" altLang="en-US" dirty="0" smtClean="0">
                <a:solidFill>
                  <a:schemeClr val="accent5">
                    <a:lumMod val="75000"/>
                  </a:schemeClr>
                </a:solidFill>
              </a:rPr>
              <a:t>降低耦合</a:t>
            </a:r>
            <a:endParaRPr lang="zh-CN" altLang="en-US" dirty="0">
              <a:solidFill>
                <a:schemeClr val="accent5">
                  <a:lumMod val="75000"/>
                </a:schemeClr>
              </a:solidFill>
            </a:endParaRPr>
          </a:p>
          <a:p>
            <a:pPr eaLnBrk="1" hangingPunct="1">
              <a:lnSpc>
                <a:spcPct val="150000"/>
              </a:lnSpc>
            </a:pPr>
            <a:endParaRPr lang="zh-CN" altLang="en-US" dirty="0"/>
          </a:p>
        </p:txBody>
      </p:sp>
    </p:spTree>
    <p:extLst>
      <p:ext uri="{BB962C8B-B14F-4D97-AF65-F5344CB8AC3E}">
        <p14:creationId xmlns:p14="http://schemas.microsoft.com/office/powerpoint/2010/main" val="3510437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12</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a:t>
            </a:r>
            <a:r>
              <a:rPr lang="zh-CN" altLang="en-US" dirty="0" smtClean="0"/>
              <a:t>、设计知识回顾</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zh-CN" altLang="en-US" dirty="0" smtClean="0">
                <a:solidFill>
                  <a:schemeClr val="accent5">
                    <a:lumMod val="75000"/>
                  </a:schemeClr>
                </a:solidFill>
              </a:rPr>
              <a:t>面向对象的设计原则</a:t>
            </a:r>
            <a:endParaRPr lang="en-US" altLang="zh-CN" dirty="0" smtClean="0">
              <a:solidFill>
                <a:schemeClr val="accent5">
                  <a:lumMod val="75000"/>
                </a:schemeClr>
              </a:solidFill>
            </a:endParaRPr>
          </a:p>
          <a:p>
            <a:pPr lvl="1" eaLnBrk="1" hangingPunct="1">
              <a:lnSpc>
                <a:spcPct val="150000"/>
              </a:lnSpc>
            </a:pPr>
            <a:r>
              <a:rPr lang="zh-CN" altLang="en-US" dirty="0">
                <a:solidFill>
                  <a:schemeClr val="accent5">
                    <a:lumMod val="75000"/>
                  </a:schemeClr>
                </a:solidFill>
              </a:rPr>
              <a:t>迪米</a:t>
            </a:r>
            <a:r>
              <a:rPr lang="zh-CN" altLang="en-US" dirty="0" smtClean="0">
                <a:solidFill>
                  <a:schemeClr val="accent5">
                    <a:lumMod val="75000"/>
                  </a:schemeClr>
                </a:solidFill>
              </a:rPr>
              <a:t>特法则</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一个对象应当对其他对象有尽可能少的了解（不和陌生人说话</a:t>
            </a:r>
            <a:r>
              <a:rPr lang="zh-CN" altLang="en-US" dirty="0" smtClean="0">
                <a:solidFill>
                  <a:schemeClr val="accent5">
                    <a:lumMod val="75000"/>
                  </a:schemeClr>
                </a:solidFill>
              </a:rPr>
              <a:t>）</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理解：降低类（模块间）的低耦合</a:t>
            </a:r>
            <a:endParaRPr lang="en-US" altLang="zh-CN" dirty="0" smtClean="0">
              <a:solidFill>
                <a:schemeClr val="accent5">
                  <a:lumMod val="75000"/>
                </a:schemeClr>
              </a:solidFill>
            </a:endParaRPr>
          </a:p>
          <a:p>
            <a:pPr lvl="4" eaLnBrk="1" hangingPunct="1">
              <a:lnSpc>
                <a:spcPct val="150000"/>
              </a:lnSpc>
            </a:pPr>
            <a:r>
              <a:rPr lang="zh-CN" altLang="en-US" dirty="0">
                <a:solidFill>
                  <a:schemeClr val="accent5">
                    <a:lumMod val="75000"/>
                  </a:schemeClr>
                </a:solidFill>
              </a:rPr>
              <a:t>模块之间只通过接口来通信，而不理会模块的内部工作原理，可以使各个模块的耦合成都降到最低，促进软件的</a:t>
            </a:r>
            <a:r>
              <a:rPr lang="zh-CN" altLang="en-US" dirty="0" smtClean="0">
                <a:solidFill>
                  <a:schemeClr val="accent5">
                    <a:lumMod val="75000"/>
                  </a:schemeClr>
                </a:solidFill>
              </a:rPr>
              <a:t>复用</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方法</a:t>
            </a:r>
            <a:endParaRPr lang="en-US" altLang="zh-CN" dirty="0" smtClean="0">
              <a:solidFill>
                <a:schemeClr val="accent5">
                  <a:lumMod val="75000"/>
                </a:schemeClr>
              </a:solidFill>
            </a:endParaRPr>
          </a:p>
          <a:p>
            <a:pPr lvl="4" eaLnBrk="1" hangingPunct="1">
              <a:lnSpc>
                <a:spcPct val="150000"/>
              </a:lnSpc>
            </a:pPr>
            <a:r>
              <a:rPr lang="zh-CN" altLang="en-US" dirty="0" smtClean="0">
                <a:solidFill>
                  <a:schemeClr val="accent5">
                    <a:lumMod val="75000"/>
                  </a:schemeClr>
                </a:solidFill>
              </a:rPr>
              <a:t>划分类时要考虑降低耦合</a:t>
            </a:r>
            <a:endParaRPr lang="en-US" altLang="zh-CN" dirty="0" smtClean="0">
              <a:solidFill>
                <a:schemeClr val="accent5">
                  <a:lumMod val="75000"/>
                </a:schemeClr>
              </a:solidFill>
            </a:endParaRPr>
          </a:p>
          <a:p>
            <a:pPr lvl="4" eaLnBrk="1" hangingPunct="1">
              <a:lnSpc>
                <a:spcPct val="150000"/>
              </a:lnSpc>
            </a:pPr>
            <a:r>
              <a:rPr lang="zh-CN" altLang="en-US" dirty="0" smtClean="0">
                <a:solidFill>
                  <a:schemeClr val="accent5">
                    <a:lumMod val="75000"/>
                  </a:schemeClr>
                </a:solidFill>
              </a:rPr>
              <a:t>类</a:t>
            </a:r>
            <a:r>
              <a:rPr lang="zh-CN" altLang="en-US" dirty="0">
                <a:solidFill>
                  <a:schemeClr val="accent5">
                    <a:lumMod val="75000"/>
                  </a:schemeClr>
                </a:solidFill>
              </a:rPr>
              <a:t>设计</a:t>
            </a:r>
            <a:r>
              <a:rPr lang="zh-CN" altLang="en-US" dirty="0" smtClean="0">
                <a:solidFill>
                  <a:schemeClr val="accent5">
                    <a:lumMod val="75000"/>
                  </a:schemeClr>
                </a:solidFill>
              </a:rPr>
              <a:t>时要尽量</a:t>
            </a:r>
            <a:r>
              <a:rPr lang="zh-CN" altLang="en-US" dirty="0">
                <a:solidFill>
                  <a:schemeClr val="accent5">
                    <a:lumMod val="75000"/>
                  </a:schemeClr>
                </a:solidFill>
              </a:rPr>
              <a:t>降低成员的访问</a:t>
            </a:r>
            <a:r>
              <a:rPr lang="zh-CN" altLang="en-US" dirty="0" smtClean="0">
                <a:solidFill>
                  <a:schemeClr val="accent5">
                    <a:lumMod val="75000"/>
                  </a:schemeClr>
                </a:solidFill>
              </a:rPr>
              <a:t>权限</a:t>
            </a:r>
            <a:endParaRPr lang="en-US" altLang="zh-CN" dirty="0" smtClean="0">
              <a:solidFill>
                <a:schemeClr val="accent5">
                  <a:lumMod val="75000"/>
                </a:schemeClr>
              </a:solidFill>
            </a:endParaRPr>
          </a:p>
          <a:p>
            <a:pPr lvl="4" eaLnBrk="1" hangingPunct="1">
              <a:lnSpc>
                <a:spcPct val="150000"/>
              </a:lnSpc>
            </a:pPr>
            <a:endParaRPr lang="en-US" altLang="zh-CN" dirty="0" smtClean="0">
              <a:solidFill>
                <a:schemeClr val="accent5">
                  <a:lumMod val="75000"/>
                </a:schemeClr>
              </a:solidFill>
            </a:endParaRPr>
          </a:p>
          <a:p>
            <a:pPr lvl="4" eaLnBrk="1" hangingPunct="1">
              <a:lnSpc>
                <a:spcPct val="150000"/>
              </a:lnSpc>
            </a:pPr>
            <a:endParaRPr lang="en-US" altLang="zh-CN" dirty="0" smtClean="0">
              <a:solidFill>
                <a:schemeClr val="accent5">
                  <a:lumMod val="75000"/>
                </a:schemeClr>
              </a:solidFill>
            </a:endParaRPr>
          </a:p>
          <a:p>
            <a:pPr lvl="2"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spTree>
    <p:extLst>
      <p:ext uri="{BB962C8B-B14F-4D97-AF65-F5344CB8AC3E}">
        <p14:creationId xmlns:p14="http://schemas.microsoft.com/office/powerpoint/2010/main" val="1140044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13</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a:t>
            </a:r>
            <a:r>
              <a:rPr lang="zh-CN" altLang="en-US" dirty="0" smtClean="0"/>
              <a:t>、设计知识回顾</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zh-CN" altLang="en-US" dirty="0" smtClean="0">
                <a:solidFill>
                  <a:schemeClr val="accent5">
                    <a:lumMod val="75000"/>
                  </a:schemeClr>
                </a:solidFill>
              </a:rPr>
              <a:t>设计模式</a:t>
            </a:r>
            <a:endParaRPr lang="en-US" altLang="zh-CN" dirty="0" smtClean="0">
              <a:solidFill>
                <a:schemeClr val="accent5">
                  <a:lumMod val="75000"/>
                </a:schemeClr>
              </a:solidFill>
            </a:endParaRPr>
          </a:p>
          <a:p>
            <a:pPr lvl="1" eaLnBrk="1" hangingPunct="1">
              <a:lnSpc>
                <a:spcPct val="150000"/>
              </a:lnSpc>
            </a:pPr>
            <a:r>
              <a:rPr lang="en-US" altLang="zh-CN" dirty="0" smtClean="0">
                <a:solidFill>
                  <a:schemeClr val="accent5">
                    <a:lumMod val="75000"/>
                  </a:schemeClr>
                </a:solidFill>
              </a:rPr>
              <a:t>23</a:t>
            </a:r>
            <a:r>
              <a:rPr lang="zh-CN" altLang="en-US" dirty="0" smtClean="0">
                <a:solidFill>
                  <a:schemeClr val="accent5">
                    <a:lumMod val="75000"/>
                  </a:schemeClr>
                </a:solidFill>
              </a:rPr>
              <a:t>种设计模式</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创建型</a:t>
            </a:r>
            <a:r>
              <a:rPr lang="zh-CN" altLang="en-US" dirty="0" smtClean="0">
                <a:solidFill>
                  <a:schemeClr val="accent5">
                    <a:lumMod val="75000"/>
                  </a:schemeClr>
                </a:solidFill>
              </a:rPr>
              <a:t>模式：</a:t>
            </a:r>
            <a:r>
              <a:rPr lang="zh-CN" altLang="en-US" dirty="0">
                <a:solidFill>
                  <a:schemeClr val="accent5">
                    <a:lumMod val="75000"/>
                  </a:schemeClr>
                </a:solidFill>
              </a:rPr>
              <a:t>工厂方法模式、抽象工厂模式、单例模式、建造者模式、原型模式</a:t>
            </a:r>
            <a:r>
              <a:rPr lang="zh-CN" altLang="en-US" dirty="0" smtClean="0">
                <a:solidFill>
                  <a:schemeClr val="accent5">
                    <a:lumMod val="75000"/>
                  </a:schemeClr>
                </a:solidFill>
              </a:rPr>
              <a:t>。</a:t>
            </a:r>
            <a:endParaRPr lang="zh-CN" altLang="en-US" dirty="0">
              <a:solidFill>
                <a:schemeClr val="accent5">
                  <a:lumMod val="75000"/>
                </a:schemeClr>
              </a:solidFill>
            </a:endParaRPr>
          </a:p>
          <a:p>
            <a:pPr lvl="3" eaLnBrk="1" hangingPunct="1">
              <a:lnSpc>
                <a:spcPct val="150000"/>
              </a:lnSpc>
            </a:pPr>
            <a:r>
              <a:rPr lang="zh-CN" altLang="en-US" dirty="0">
                <a:solidFill>
                  <a:schemeClr val="accent5">
                    <a:lumMod val="75000"/>
                  </a:schemeClr>
                </a:solidFill>
              </a:rPr>
              <a:t>结构型</a:t>
            </a:r>
            <a:r>
              <a:rPr lang="zh-CN" altLang="en-US" dirty="0" smtClean="0">
                <a:solidFill>
                  <a:schemeClr val="accent5">
                    <a:lumMod val="75000"/>
                  </a:schemeClr>
                </a:solidFill>
              </a:rPr>
              <a:t>模式：</a:t>
            </a:r>
            <a:r>
              <a:rPr lang="zh-CN" altLang="en-US" dirty="0">
                <a:solidFill>
                  <a:schemeClr val="accent5">
                    <a:lumMod val="75000"/>
                  </a:schemeClr>
                </a:solidFill>
              </a:rPr>
              <a:t>适配器模式、装饰器模式、代理模式、外观模式、桥接模式、组合模式、享元模式</a:t>
            </a:r>
            <a:r>
              <a:rPr lang="zh-CN" altLang="en-US" dirty="0" smtClean="0">
                <a:solidFill>
                  <a:schemeClr val="accent5">
                    <a:lumMod val="75000"/>
                  </a:schemeClr>
                </a:solidFill>
              </a:rPr>
              <a:t>。</a:t>
            </a:r>
            <a:endParaRPr lang="zh-CN" altLang="en-US" dirty="0">
              <a:solidFill>
                <a:schemeClr val="accent5">
                  <a:lumMod val="75000"/>
                </a:schemeClr>
              </a:solidFill>
            </a:endParaRPr>
          </a:p>
          <a:p>
            <a:pPr lvl="3" eaLnBrk="1" hangingPunct="1">
              <a:lnSpc>
                <a:spcPct val="150000"/>
              </a:lnSpc>
            </a:pPr>
            <a:r>
              <a:rPr lang="zh-CN" altLang="en-US" dirty="0">
                <a:solidFill>
                  <a:schemeClr val="accent5">
                    <a:lumMod val="75000"/>
                  </a:schemeClr>
                </a:solidFill>
              </a:rPr>
              <a:t>行为型</a:t>
            </a:r>
            <a:r>
              <a:rPr lang="zh-CN" altLang="en-US" dirty="0" smtClean="0">
                <a:solidFill>
                  <a:schemeClr val="accent5">
                    <a:lumMod val="75000"/>
                  </a:schemeClr>
                </a:solidFill>
              </a:rPr>
              <a:t>模式：</a:t>
            </a:r>
            <a:r>
              <a:rPr lang="zh-CN" altLang="en-US" dirty="0">
                <a:solidFill>
                  <a:schemeClr val="accent5">
                    <a:lumMod val="75000"/>
                  </a:schemeClr>
                </a:solidFill>
              </a:rPr>
              <a:t>策略模式、模板方法模式、观察者模式、迭代子模式、责任链模式、命令模式、备忘录模式、状态模式、访问者模式、中介者模式、解释器模式</a:t>
            </a:r>
            <a:endParaRPr lang="en-US" altLang="zh-CN" dirty="0" smtClean="0">
              <a:solidFill>
                <a:schemeClr val="accent5">
                  <a:lumMod val="75000"/>
                </a:schemeClr>
              </a:solidFill>
            </a:endParaRPr>
          </a:p>
          <a:p>
            <a:pPr lvl="4" eaLnBrk="1" hangingPunct="1">
              <a:lnSpc>
                <a:spcPct val="150000"/>
              </a:lnSpc>
            </a:pPr>
            <a:endParaRPr lang="en-US" altLang="zh-CN" dirty="0" smtClean="0">
              <a:solidFill>
                <a:schemeClr val="accent5">
                  <a:lumMod val="75000"/>
                </a:schemeClr>
              </a:solidFill>
            </a:endParaRPr>
          </a:p>
          <a:p>
            <a:pPr lvl="2"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pic>
        <p:nvPicPr>
          <p:cNvPr id="13314" name="Picture 2" descr="http://dl.iteye.com/upload/attachment/0083/1179/57a92d42-4d84-3aa9-a8b9-63a0b02c2c36.jpg?_=30232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3649"/>
            <a:ext cx="5665237" cy="680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97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circle(in)">
                                      <p:cBhvr>
                                        <p:cTn id="7" dur="20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A4F19B66-1C01-4C84-B3AE-98D2415A0E13}"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2" name="矩形 1"/>
          <p:cNvSpPr/>
          <p:nvPr/>
        </p:nvSpPr>
        <p:spPr>
          <a:xfrm>
            <a:off x="1115616" y="2903678"/>
            <a:ext cx="5544616" cy="504056"/>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7171"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96BF3205-7203-408E-AA4F-8A5726B75BD8}"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14</a:t>
            </a:fld>
            <a:endParaRPr lang="zh-CN" altLang="en-US" smtClean="0">
              <a:solidFill>
                <a:srgbClr val="00B0F0"/>
              </a:solidFill>
              <a:latin typeface="微软雅黑" pitchFamily="34" charset="-122"/>
              <a:ea typeface="微软雅黑" pitchFamily="34" charset="-122"/>
            </a:endParaRPr>
          </a:p>
        </p:txBody>
      </p:sp>
      <p:sp>
        <p:nvSpPr>
          <p:cNvPr id="7172" name="内容占位符 1"/>
          <p:cNvSpPr>
            <a:spLocks noGrp="1"/>
          </p:cNvSpPr>
          <p:nvPr>
            <p:ph idx="1"/>
          </p:nvPr>
        </p:nvSpPr>
        <p:spPr bwMode="auto">
          <a:xfrm>
            <a:off x="1106488" y="2288117"/>
            <a:ext cx="8010525" cy="414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a:t>
            </a:r>
            <a:r>
              <a:rPr lang="zh-CN" altLang="en-US" dirty="0" smtClean="0"/>
              <a:t>、设计知识回顾</a:t>
            </a:r>
            <a:endParaRPr lang="en-US" altLang="zh-CN" dirty="0" smtClean="0"/>
          </a:p>
          <a:p>
            <a:pPr eaLnBrk="1" hangingPunct="1"/>
            <a:r>
              <a:rPr lang="zh-CN" altLang="en-US" dirty="0"/>
              <a:t>二</a:t>
            </a:r>
            <a:r>
              <a:rPr lang="zh-CN" altLang="en-US" dirty="0" smtClean="0"/>
              <a:t>、坏味道</a:t>
            </a:r>
            <a:r>
              <a:rPr lang="en-US" altLang="zh-CN" dirty="0" smtClean="0"/>
              <a:t>&amp;</a:t>
            </a:r>
            <a:r>
              <a:rPr lang="zh-CN" altLang="en-US" dirty="0" smtClean="0"/>
              <a:t>重构</a:t>
            </a:r>
            <a:endParaRPr lang="en-US" altLang="zh-CN" dirty="0" smtClean="0"/>
          </a:p>
          <a:p>
            <a:pPr eaLnBrk="1" hangingPunct="1"/>
            <a:r>
              <a:rPr lang="zh-CN" altLang="en-US" dirty="0" smtClean="0"/>
              <a:t>三、</a:t>
            </a:r>
            <a:r>
              <a:rPr lang="zh-CN" altLang="en-US" dirty="0"/>
              <a:t>工具库介绍</a:t>
            </a:r>
            <a:endParaRPr lang="en-US" altLang="zh-CN" dirty="0"/>
          </a:p>
        </p:txBody>
      </p:sp>
    </p:spTree>
    <p:extLst>
      <p:ext uri="{BB962C8B-B14F-4D97-AF65-F5344CB8AC3E}">
        <p14:creationId xmlns:p14="http://schemas.microsoft.com/office/powerpoint/2010/main" val="99843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850" y="1988840"/>
            <a:ext cx="20478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15</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二、坏味道</a:t>
            </a:r>
            <a:r>
              <a:rPr lang="en-US" altLang="zh-CN" dirty="0" smtClean="0"/>
              <a:t>&amp;</a:t>
            </a:r>
            <a:r>
              <a:rPr lang="zh-CN" altLang="en-US" dirty="0" smtClean="0"/>
              <a:t>重构</a:t>
            </a:r>
            <a:r>
              <a:rPr lang="en-US" altLang="zh-CN" dirty="0" smtClean="0"/>
              <a:t>-</a:t>
            </a:r>
            <a:r>
              <a:rPr lang="zh-CN" altLang="en-US" dirty="0" smtClean="0"/>
              <a:t>编码</a:t>
            </a:r>
            <a:r>
              <a:rPr lang="en-US" altLang="zh-CN" dirty="0" err="1" smtClean="0"/>
              <a:t>规范</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50000"/>
              </a:lnSpc>
            </a:pPr>
            <a:r>
              <a:rPr lang="zh-CN" altLang="en-US" dirty="0">
                <a:solidFill>
                  <a:schemeClr val="accent5">
                    <a:lumMod val="75000"/>
                  </a:schemeClr>
                </a:solidFill>
              </a:rPr>
              <a:t>编码</a:t>
            </a:r>
            <a:r>
              <a:rPr lang="zh-CN" altLang="en-US" dirty="0" smtClean="0">
                <a:solidFill>
                  <a:schemeClr val="accent5">
                    <a:lumMod val="75000"/>
                  </a:schemeClr>
                </a:solidFill>
              </a:rPr>
              <a:t>规范</a:t>
            </a:r>
            <a:endParaRPr lang="en-US" altLang="zh-CN" dirty="0" smtClean="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命名规范</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驼峰</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常量</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类、包</a:t>
            </a:r>
            <a:endParaRPr lang="en-US" altLang="zh-CN" dirty="0" smtClean="0">
              <a:solidFill>
                <a:schemeClr val="accent5">
                  <a:lumMod val="75000"/>
                </a:schemeClr>
              </a:solidFill>
            </a:endParaRPr>
          </a:p>
          <a:p>
            <a:pPr lvl="2" eaLnBrk="1" hangingPunct="1">
              <a:lnSpc>
                <a:spcPct val="150000"/>
              </a:lnSpc>
            </a:pPr>
            <a:r>
              <a:rPr lang="zh-CN" altLang="en-US" dirty="0">
                <a:solidFill>
                  <a:schemeClr val="accent5">
                    <a:lumMod val="75000"/>
                  </a:schemeClr>
                </a:solidFill>
              </a:rPr>
              <a:t>代码</a:t>
            </a:r>
            <a:r>
              <a:rPr lang="zh-CN" altLang="en-US" dirty="0" smtClean="0">
                <a:solidFill>
                  <a:schemeClr val="accent5">
                    <a:lumMod val="75000"/>
                  </a:schemeClr>
                </a:solidFill>
              </a:rPr>
              <a:t>注释</a:t>
            </a:r>
            <a:endParaRPr lang="en-US" altLang="zh-CN" dirty="0" smtClean="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代码缩进</a:t>
            </a:r>
            <a:endParaRPr lang="en-US" altLang="zh-CN" dirty="0" smtClean="0">
              <a:solidFill>
                <a:schemeClr val="accent5">
                  <a:lumMod val="75000"/>
                </a:schemeClr>
              </a:solidFill>
            </a:endParaRPr>
          </a:p>
          <a:p>
            <a:pPr lvl="3" eaLnBrk="1" hangingPunct="1">
              <a:lnSpc>
                <a:spcPct val="150000"/>
              </a:lnSpc>
            </a:pPr>
            <a:r>
              <a:rPr lang="en-US" altLang="zh-CN" dirty="0" smtClean="0">
                <a:solidFill>
                  <a:schemeClr val="accent5">
                    <a:lumMod val="75000"/>
                  </a:schemeClr>
                </a:solidFill>
              </a:rPr>
              <a:t>Tab -&gt; 4*Space</a:t>
            </a:r>
          </a:p>
          <a:p>
            <a:pPr lvl="2" eaLnBrk="1" hangingPunct="1">
              <a:lnSpc>
                <a:spcPct val="150000"/>
              </a:lnSpc>
            </a:pPr>
            <a:r>
              <a:rPr lang="zh-CN" altLang="en-US" dirty="0" smtClean="0">
                <a:solidFill>
                  <a:schemeClr val="accent5">
                    <a:lumMod val="75000"/>
                  </a:schemeClr>
                </a:solidFill>
              </a:rPr>
              <a:t>字符编码</a:t>
            </a:r>
            <a:endParaRPr lang="en-US" altLang="zh-CN" dirty="0" smtClean="0">
              <a:solidFill>
                <a:schemeClr val="accent5">
                  <a:lumMod val="75000"/>
                </a:schemeClr>
              </a:solidFill>
            </a:endParaRPr>
          </a:p>
          <a:p>
            <a:pPr lvl="3" eaLnBrk="1" hangingPunct="1">
              <a:lnSpc>
                <a:spcPct val="150000"/>
              </a:lnSpc>
            </a:pPr>
            <a:r>
              <a:rPr lang="en-US" altLang="zh-CN" dirty="0" smtClean="0">
                <a:solidFill>
                  <a:schemeClr val="accent5">
                    <a:lumMod val="75000"/>
                  </a:schemeClr>
                </a:solidFill>
              </a:rPr>
              <a:t>UTF-8</a:t>
            </a:r>
          </a:p>
          <a:p>
            <a:pPr lvl="1" eaLnBrk="1" hangingPunct="1">
              <a:lnSpc>
                <a:spcPct val="150000"/>
              </a:lnSpc>
            </a:pPr>
            <a:endParaRPr lang="en-US" altLang="zh-CN" dirty="0" smtClean="0">
              <a:solidFill>
                <a:schemeClr val="accent5">
                  <a:lumMod val="75000"/>
                </a:schemeClr>
              </a:solidFill>
            </a:endParaRPr>
          </a:p>
          <a:p>
            <a:pPr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4387" y="1774130"/>
            <a:ext cx="25908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3631" y="2348880"/>
            <a:ext cx="58864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1559818"/>
            <a:ext cx="502920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0614" y="2747735"/>
            <a:ext cx="64674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999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nodeType="clickEffect">
                                  <p:stCondLst>
                                    <p:cond delay="0"/>
                                  </p:stCondLst>
                                  <p:childTnLst>
                                    <p:anim calcmode="lin" valueType="num">
                                      <p:cBhvr additive="base">
                                        <p:cTn id="12" dur="500"/>
                                        <p:tgtEl>
                                          <p:spTgt spid="9220"/>
                                        </p:tgtEl>
                                        <p:attrNameLst>
                                          <p:attrName>ppt_x</p:attrName>
                                        </p:attrNameLst>
                                      </p:cBhvr>
                                      <p:tavLst>
                                        <p:tav tm="0">
                                          <p:val>
                                            <p:strVal val="ppt_x"/>
                                          </p:val>
                                        </p:tav>
                                        <p:tav tm="100000">
                                          <p:val>
                                            <p:strVal val="ppt_x"/>
                                          </p:val>
                                        </p:tav>
                                      </p:tavLst>
                                    </p:anim>
                                    <p:anim calcmode="lin" valueType="num">
                                      <p:cBhvr additive="base">
                                        <p:cTn id="13" dur="500"/>
                                        <p:tgtEl>
                                          <p:spTgt spid="9220"/>
                                        </p:tgtEl>
                                        <p:attrNameLst>
                                          <p:attrName>ppt_y</p:attrName>
                                        </p:attrNameLst>
                                      </p:cBhvr>
                                      <p:tavLst>
                                        <p:tav tm="0">
                                          <p:val>
                                            <p:strVal val="ppt_y"/>
                                          </p:val>
                                        </p:tav>
                                        <p:tav tm="100000">
                                          <p:val>
                                            <p:strVal val="0-ppt_h/2"/>
                                          </p:val>
                                        </p:tav>
                                      </p:tavLst>
                                    </p:anim>
                                    <p:set>
                                      <p:cBhvr>
                                        <p:cTn id="14" dur="1" fill="hold">
                                          <p:stCondLst>
                                            <p:cond delay="499"/>
                                          </p:stCondLst>
                                        </p:cTn>
                                        <p:tgtEl>
                                          <p:spTgt spid="922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anim calcmode="lin" valueType="num">
                                      <p:cBhvr additive="base">
                                        <p:cTn id="19" dur="500" fill="hold"/>
                                        <p:tgtEl>
                                          <p:spTgt spid="9221"/>
                                        </p:tgtEl>
                                        <p:attrNameLst>
                                          <p:attrName>ppt_x</p:attrName>
                                        </p:attrNameLst>
                                      </p:cBhvr>
                                      <p:tavLst>
                                        <p:tav tm="0">
                                          <p:val>
                                            <p:strVal val="#ppt_x"/>
                                          </p:val>
                                        </p:tav>
                                        <p:tav tm="100000">
                                          <p:val>
                                            <p:strVal val="#ppt_x"/>
                                          </p:val>
                                        </p:tav>
                                      </p:tavLst>
                                    </p:anim>
                                    <p:anim calcmode="lin" valueType="num">
                                      <p:cBhvr additive="base">
                                        <p:cTn id="20"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1" fill="hold" nodeType="clickEffect">
                                  <p:stCondLst>
                                    <p:cond delay="0"/>
                                  </p:stCondLst>
                                  <p:childTnLst>
                                    <p:anim calcmode="lin" valueType="num">
                                      <p:cBhvr additive="base">
                                        <p:cTn id="24" dur="500"/>
                                        <p:tgtEl>
                                          <p:spTgt spid="9221"/>
                                        </p:tgtEl>
                                        <p:attrNameLst>
                                          <p:attrName>ppt_x</p:attrName>
                                        </p:attrNameLst>
                                      </p:cBhvr>
                                      <p:tavLst>
                                        <p:tav tm="0">
                                          <p:val>
                                            <p:strVal val="ppt_x"/>
                                          </p:val>
                                        </p:tav>
                                        <p:tav tm="100000">
                                          <p:val>
                                            <p:strVal val="ppt_x"/>
                                          </p:val>
                                        </p:tav>
                                      </p:tavLst>
                                    </p:anim>
                                    <p:anim calcmode="lin" valueType="num">
                                      <p:cBhvr additive="base">
                                        <p:cTn id="25" dur="500"/>
                                        <p:tgtEl>
                                          <p:spTgt spid="9221"/>
                                        </p:tgtEl>
                                        <p:attrNameLst>
                                          <p:attrName>ppt_y</p:attrName>
                                        </p:attrNameLst>
                                      </p:cBhvr>
                                      <p:tavLst>
                                        <p:tav tm="0">
                                          <p:val>
                                            <p:strVal val="ppt_y"/>
                                          </p:val>
                                        </p:tav>
                                        <p:tav tm="100000">
                                          <p:val>
                                            <p:strVal val="0-ppt_h/2"/>
                                          </p:val>
                                        </p:tav>
                                      </p:tavLst>
                                    </p:anim>
                                    <p:set>
                                      <p:cBhvr>
                                        <p:cTn id="26" dur="1" fill="hold">
                                          <p:stCondLst>
                                            <p:cond delay="499"/>
                                          </p:stCondLst>
                                        </p:cTn>
                                        <p:tgtEl>
                                          <p:spTgt spid="92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218"/>
                                        </p:tgtEl>
                                        <p:attrNameLst>
                                          <p:attrName>style.visibility</p:attrName>
                                        </p:attrNameLst>
                                      </p:cBhvr>
                                      <p:to>
                                        <p:strVal val="visible"/>
                                      </p:to>
                                    </p:set>
                                    <p:anim calcmode="lin" valueType="num">
                                      <p:cBhvr additive="base">
                                        <p:cTn id="31" dur="500" fill="hold"/>
                                        <p:tgtEl>
                                          <p:spTgt spid="9218"/>
                                        </p:tgtEl>
                                        <p:attrNameLst>
                                          <p:attrName>ppt_x</p:attrName>
                                        </p:attrNameLst>
                                      </p:cBhvr>
                                      <p:tavLst>
                                        <p:tav tm="0">
                                          <p:val>
                                            <p:strVal val="#ppt_x"/>
                                          </p:val>
                                        </p:tav>
                                        <p:tav tm="100000">
                                          <p:val>
                                            <p:strVal val="#ppt_x"/>
                                          </p:val>
                                        </p:tav>
                                      </p:tavLst>
                                    </p:anim>
                                    <p:anim calcmode="lin" valueType="num">
                                      <p:cBhvr additive="base">
                                        <p:cTn id="32"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1" fill="hold" nodeType="clickEffect">
                                  <p:stCondLst>
                                    <p:cond delay="0"/>
                                  </p:stCondLst>
                                  <p:childTnLst>
                                    <p:anim calcmode="lin" valueType="num">
                                      <p:cBhvr additive="base">
                                        <p:cTn id="36" dur="500"/>
                                        <p:tgtEl>
                                          <p:spTgt spid="9218"/>
                                        </p:tgtEl>
                                        <p:attrNameLst>
                                          <p:attrName>ppt_x</p:attrName>
                                        </p:attrNameLst>
                                      </p:cBhvr>
                                      <p:tavLst>
                                        <p:tav tm="0">
                                          <p:val>
                                            <p:strVal val="ppt_x"/>
                                          </p:val>
                                        </p:tav>
                                        <p:tav tm="100000">
                                          <p:val>
                                            <p:strVal val="ppt_x"/>
                                          </p:val>
                                        </p:tav>
                                      </p:tavLst>
                                    </p:anim>
                                    <p:anim calcmode="lin" valueType="num">
                                      <p:cBhvr additive="base">
                                        <p:cTn id="37" dur="500"/>
                                        <p:tgtEl>
                                          <p:spTgt spid="9218"/>
                                        </p:tgtEl>
                                        <p:attrNameLst>
                                          <p:attrName>ppt_y</p:attrName>
                                        </p:attrNameLst>
                                      </p:cBhvr>
                                      <p:tavLst>
                                        <p:tav tm="0">
                                          <p:val>
                                            <p:strVal val="ppt_y"/>
                                          </p:val>
                                        </p:tav>
                                        <p:tav tm="100000">
                                          <p:val>
                                            <p:strVal val="0-ppt_h/2"/>
                                          </p:val>
                                        </p:tav>
                                      </p:tavLst>
                                    </p:anim>
                                    <p:set>
                                      <p:cBhvr>
                                        <p:cTn id="38" dur="1" fill="hold">
                                          <p:stCondLst>
                                            <p:cond delay="499"/>
                                          </p:stCondLst>
                                        </p:cTn>
                                        <p:tgtEl>
                                          <p:spTgt spid="92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219"/>
                                        </p:tgtEl>
                                        <p:attrNameLst>
                                          <p:attrName>style.visibility</p:attrName>
                                        </p:attrNameLst>
                                      </p:cBhvr>
                                      <p:to>
                                        <p:strVal val="visible"/>
                                      </p:to>
                                    </p:set>
                                    <p:anim calcmode="lin" valueType="num">
                                      <p:cBhvr additive="base">
                                        <p:cTn id="43" dur="500" fill="hold"/>
                                        <p:tgtEl>
                                          <p:spTgt spid="9219"/>
                                        </p:tgtEl>
                                        <p:attrNameLst>
                                          <p:attrName>ppt_x</p:attrName>
                                        </p:attrNameLst>
                                      </p:cBhvr>
                                      <p:tavLst>
                                        <p:tav tm="0">
                                          <p:val>
                                            <p:strVal val="#ppt_x"/>
                                          </p:val>
                                        </p:tav>
                                        <p:tav tm="100000">
                                          <p:val>
                                            <p:strVal val="#ppt_x"/>
                                          </p:val>
                                        </p:tav>
                                      </p:tavLst>
                                    </p:anim>
                                    <p:anim calcmode="lin" valueType="num">
                                      <p:cBhvr additive="base">
                                        <p:cTn id="44"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1" fill="hold" nodeType="clickEffect">
                                  <p:stCondLst>
                                    <p:cond delay="0"/>
                                  </p:stCondLst>
                                  <p:childTnLst>
                                    <p:anim calcmode="lin" valueType="num">
                                      <p:cBhvr additive="base">
                                        <p:cTn id="48" dur="500"/>
                                        <p:tgtEl>
                                          <p:spTgt spid="9219"/>
                                        </p:tgtEl>
                                        <p:attrNameLst>
                                          <p:attrName>ppt_x</p:attrName>
                                        </p:attrNameLst>
                                      </p:cBhvr>
                                      <p:tavLst>
                                        <p:tav tm="0">
                                          <p:val>
                                            <p:strVal val="ppt_x"/>
                                          </p:val>
                                        </p:tav>
                                        <p:tav tm="100000">
                                          <p:val>
                                            <p:strVal val="ppt_x"/>
                                          </p:val>
                                        </p:tav>
                                      </p:tavLst>
                                    </p:anim>
                                    <p:anim calcmode="lin" valueType="num">
                                      <p:cBhvr additive="base">
                                        <p:cTn id="49" dur="500"/>
                                        <p:tgtEl>
                                          <p:spTgt spid="9219"/>
                                        </p:tgtEl>
                                        <p:attrNameLst>
                                          <p:attrName>ppt_y</p:attrName>
                                        </p:attrNameLst>
                                      </p:cBhvr>
                                      <p:tavLst>
                                        <p:tav tm="0">
                                          <p:val>
                                            <p:strVal val="ppt_y"/>
                                          </p:val>
                                        </p:tav>
                                        <p:tav tm="100000">
                                          <p:val>
                                            <p:strVal val="0-ppt_h/2"/>
                                          </p:val>
                                        </p:tav>
                                      </p:tavLst>
                                    </p:anim>
                                    <p:set>
                                      <p:cBhvr>
                                        <p:cTn id="50" dur="1" fill="hold">
                                          <p:stCondLst>
                                            <p:cond delay="499"/>
                                          </p:stCondLst>
                                        </p:cTn>
                                        <p:tgtEl>
                                          <p:spTgt spid="92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222"/>
                                        </p:tgtEl>
                                        <p:attrNameLst>
                                          <p:attrName>style.visibility</p:attrName>
                                        </p:attrNameLst>
                                      </p:cBhvr>
                                      <p:to>
                                        <p:strVal val="visible"/>
                                      </p:to>
                                    </p:set>
                                    <p:anim calcmode="lin" valueType="num">
                                      <p:cBhvr additive="base">
                                        <p:cTn id="55" dur="500" fill="hold"/>
                                        <p:tgtEl>
                                          <p:spTgt spid="9222"/>
                                        </p:tgtEl>
                                        <p:attrNameLst>
                                          <p:attrName>ppt_x</p:attrName>
                                        </p:attrNameLst>
                                      </p:cBhvr>
                                      <p:tavLst>
                                        <p:tav tm="0">
                                          <p:val>
                                            <p:strVal val="#ppt_x"/>
                                          </p:val>
                                        </p:tav>
                                        <p:tav tm="100000">
                                          <p:val>
                                            <p:strVal val="#ppt_x"/>
                                          </p:val>
                                        </p:tav>
                                      </p:tavLst>
                                    </p:anim>
                                    <p:anim calcmode="lin" valueType="num">
                                      <p:cBhvr additive="base">
                                        <p:cTn id="56"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1" fill="hold" nodeType="clickEffect">
                                  <p:stCondLst>
                                    <p:cond delay="0"/>
                                  </p:stCondLst>
                                  <p:childTnLst>
                                    <p:anim calcmode="lin" valueType="num">
                                      <p:cBhvr additive="base">
                                        <p:cTn id="60" dur="500"/>
                                        <p:tgtEl>
                                          <p:spTgt spid="9222"/>
                                        </p:tgtEl>
                                        <p:attrNameLst>
                                          <p:attrName>ppt_x</p:attrName>
                                        </p:attrNameLst>
                                      </p:cBhvr>
                                      <p:tavLst>
                                        <p:tav tm="0">
                                          <p:val>
                                            <p:strVal val="ppt_x"/>
                                          </p:val>
                                        </p:tav>
                                        <p:tav tm="100000">
                                          <p:val>
                                            <p:strVal val="ppt_x"/>
                                          </p:val>
                                        </p:tav>
                                      </p:tavLst>
                                    </p:anim>
                                    <p:anim calcmode="lin" valueType="num">
                                      <p:cBhvr additive="base">
                                        <p:cTn id="61" dur="500"/>
                                        <p:tgtEl>
                                          <p:spTgt spid="9222"/>
                                        </p:tgtEl>
                                        <p:attrNameLst>
                                          <p:attrName>ppt_y</p:attrName>
                                        </p:attrNameLst>
                                      </p:cBhvr>
                                      <p:tavLst>
                                        <p:tav tm="0">
                                          <p:val>
                                            <p:strVal val="ppt_y"/>
                                          </p:val>
                                        </p:tav>
                                        <p:tav tm="100000">
                                          <p:val>
                                            <p:strVal val="0-ppt_h/2"/>
                                          </p:val>
                                        </p:tav>
                                      </p:tavLst>
                                    </p:anim>
                                    <p:set>
                                      <p:cBhvr>
                                        <p:cTn id="62" dur="1" fill="hold">
                                          <p:stCondLst>
                                            <p:cond delay="499"/>
                                          </p:stCondLst>
                                        </p:cTn>
                                        <p:tgtEl>
                                          <p:spTgt spid="92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16</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二、坏味道</a:t>
            </a:r>
            <a:r>
              <a:rPr lang="en-US" altLang="zh-CN" dirty="0" smtClean="0"/>
              <a:t>&amp;</a:t>
            </a:r>
            <a:r>
              <a:rPr lang="zh-CN" altLang="en-US" dirty="0" smtClean="0"/>
              <a:t>重构</a:t>
            </a:r>
            <a:r>
              <a:rPr lang="en-US" altLang="zh-CN" dirty="0" smtClean="0"/>
              <a:t>-</a:t>
            </a:r>
            <a:r>
              <a:rPr lang="zh-CN" altLang="en-US" dirty="0" smtClean="0"/>
              <a:t>技术</a:t>
            </a:r>
            <a:r>
              <a:rPr lang="en-US" altLang="zh-CN" dirty="0" err="1" smtClean="0"/>
              <a:t>标准</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50000"/>
              </a:lnSpc>
            </a:pPr>
            <a:r>
              <a:rPr lang="zh-CN" altLang="en-US" dirty="0">
                <a:solidFill>
                  <a:schemeClr val="accent5">
                    <a:lumMod val="75000"/>
                  </a:schemeClr>
                </a:solidFill>
              </a:rPr>
              <a:t>技术</a:t>
            </a:r>
            <a:r>
              <a:rPr lang="zh-CN" altLang="en-US" dirty="0" smtClean="0">
                <a:solidFill>
                  <a:schemeClr val="accent5">
                    <a:lumMod val="75000"/>
                  </a:schemeClr>
                </a:solidFill>
              </a:rPr>
              <a:t>标准</a:t>
            </a:r>
            <a:endParaRPr lang="en-US" altLang="zh-CN" dirty="0" smtClean="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日志</a:t>
            </a:r>
            <a:r>
              <a:rPr lang="zh-CN" altLang="en-US" dirty="0">
                <a:solidFill>
                  <a:schemeClr val="accent5">
                    <a:lumMod val="75000"/>
                  </a:schemeClr>
                </a:solidFill>
              </a:rPr>
              <a:t>输出</a:t>
            </a:r>
            <a:endParaRPr lang="en-US" altLang="zh-CN" dirty="0" smtClean="0">
              <a:solidFill>
                <a:schemeClr val="accent5">
                  <a:lumMod val="75000"/>
                </a:schemeClr>
              </a:solidFill>
            </a:endParaRPr>
          </a:p>
          <a:p>
            <a:pPr lvl="3" eaLnBrk="1" hangingPunct="1">
              <a:lnSpc>
                <a:spcPct val="150000"/>
              </a:lnSpc>
            </a:pPr>
            <a:r>
              <a:rPr lang="en-US" altLang="zh-CN" dirty="0" err="1" smtClean="0">
                <a:solidFill>
                  <a:schemeClr val="accent5">
                    <a:lumMod val="75000"/>
                  </a:schemeClr>
                </a:solidFill>
              </a:rPr>
              <a:t>System.out</a:t>
            </a:r>
            <a:r>
              <a:rPr lang="zh-CN" altLang="en-US" dirty="0" smtClean="0">
                <a:solidFill>
                  <a:schemeClr val="accent5">
                    <a:lumMod val="75000"/>
                  </a:schemeClr>
                </a:solidFill>
              </a:rPr>
              <a:t>、</a:t>
            </a:r>
            <a:r>
              <a:rPr lang="en-US" altLang="zh-CN" dirty="0" err="1" smtClean="0">
                <a:solidFill>
                  <a:schemeClr val="accent5">
                    <a:lumMod val="75000"/>
                  </a:schemeClr>
                </a:solidFill>
              </a:rPr>
              <a:t>e.printStackTrance</a:t>
            </a:r>
            <a:endParaRPr lang="en-US" altLang="zh-CN" dirty="0" smtClean="0">
              <a:solidFill>
                <a:schemeClr val="accent5">
                  <a:lumMod val="75000"/>
                </a:schemeClr>
              </a:solidFill>
            </a:endParaRPr>
          </a:p>
          <a:p>
            <a:pPr lvl="3" eaLnBrk="1" hangingPunct="1">
              <a:lnSpc>
                <a:spcPct val="150000"/>
              </a:lnSpc>
            </a:pPr>
            <a:r>
              <a:rPr lang="en-US" altLang="zh-CN" dirty="0" err="1" smtClean="0">
                <a:solidFill>
                  <a:schemeClr val="accent5">
                    <a:lumMod val="75000"/>
                  </a:schemeClr>
                </a:solidFill>
              </a:rPr>
              <a:t>log.debug</a:t>
            </a:r>
            <a:r>
              <a:rPr lang="en-US" altLang="zh-CN" dirty="0" smtClean="0">
                <a:solidFill>
                  <a:schemeClr val="accent5">
                    <a:lumMod val="75000"/>
                  </a:schemeClr>
                </a:solidFill>
              </a:rPr>
              <a:t>(XXX) -&gt; if(</a:t>
            </a:r>
            <a:r>
              <a:rPr lang="en-US" altLang="zh-CN" dirty="0" err="1" smtClean="0">
                <a:solidFill>
                  <a:schemeClr val="accent5">
                    <a:lumMod val="75000"/>
                  </a:schemeClr>
                </a:solidFill>
              </a:rPr>
              <a:t>log.isDebugEnable</a:t>
            </a:r>
            <a:r>
              <a:rPr lang="en-US" altLang="zh-CN" dirty="0" smtClean="0">
                <a:solidFill>
                  <a:schemeClr val="accent5">
                    <a:lumMod val="75000"/>
                  </a:schemeClr>
                </a:solidFill>
              </a:rPr>
              <a:t>) {</a:t>
            </a:r>
            <a:r>
              <a:rPr lang="en-US" altLang="zh-CN" dirty="0" err="1" smtClean="0">
                <a:solidFill>
                  <a:schemeClr val="accent5">
                    <a:lumMod val="75000"/>
                  </a:schemeClr>
                </a:solidFill>
              </a:rPr>
              <a:t>log.debug</a:t>
            </a:r>
            <a:r>
              <a:rPr lang="en-US" altLang="zh-CN" dirty="0" smtClean="0">
                <a:solidFill>
                  <a:schemeClr val="accent5">
                    <a:lumMod val="75000"/>
                  </a:schemeClr>
                </a:solidFill>
              </a:rPr>
              <a:t>(XXX)}</a:t>
            </a:r>
          </a:p>
          <a:p>
            <a:pPr lvl="2" eaLnBrk="1" hangingPunct="1">
              <a:lnSpc>
                <a:spcPct val="150000"/>
              </a:lnSpc>
            </a:pPr>
            <a:r>
              <a:rPr lang="en-US" altLang="zh-CN" dirty="0" smtClean="0">
                <a:solidFill>
                  <a:schemeClr val="accent5">
                    <a:lumMod val="75000"/>
                  </a:schemeClr>
                </a:solidFill>
              </a:rPr>
              <a:t>SQL</a:t>
            </a:r>
          </a:p>
          <a:p>
            <a:pPr lvl="3" eaLnBrk="1" hangingPunct="1">
              <a:lnSpc>
                <a:spcPct val="150000"/>
              </a:lnSpc>
            </a:pPr>
            <a:r>
              <a:rPr lang="en-US" altLang="zh-CN" dirty="0" smtClean="0">
                <a:solidFill>
                  <a:schemeClr val="accent5">
                    <a:lumMod val="75000"/>
                  </a:schemeClr>
                </a:solidFill>
              </a:rPr>
              <a:t>in</a:t>
            </a:r>
            <a:r>
              <a:rPr lang="zh-CN" altLang="en-US" dirty="0" smtClean="0">
                <a:solidFill>
                  <a:schemeClr val="accent5">
                    <a:lumMod val="75000"/>
                  </a:schemeClr>
                </a:solidFill>
              </a:rPr>
              <a:t>长度不超过</a:t>
            </a:r>
            <a:r>
              <a:rPr lang="en-US" altLang="zh-CN" dirty="0" smtClean="0">
                <a:solidFill>
                  <a:schemeClr val="accent5">
                    <a:lumMod val="75000"/>
                  </a:schemeClr>
                </a:solidFill>
              </a:rPr>
              <a:t>100</a:t>
            </a:r>
          </a:p>
          <a:p>
            <a:pPr lvl="3" eaLnBrk="1" hangingPunct="1">
              <a:lnSpc>
                <a:spcPct val="150000"/>
              </a:lnSpc>
            </a:pPr>
            <a:r>
              <a:rPr lang="en-US" altLang="zh-CN" dirty="0" smtClean="0">
                <a:solidFill>
                  <a:schemeClr val="accent5">
                    <a:lumMod val="75000"/>
                  </a:schemeClr>
                </a:solidFill>
              </a:rPr>
              <a:t>SQL</a:t>
            </a:r>
            <a:r>
              <a:rPr lang="zh-CN" altLang="en-US" dirty="0" smtClean="0">
                <a:solidFill>
                  <a:schemeClr val="accent5">
                    <a:lumMod val="75000"/>
                  </a:schemeClr>
                </a:solidFill>
              </a:rPr>
              <a:t>长度不超过</a:t>
            </a:r>
            <a:r>
              <a:rPr lang="en-US" altLang="zh-CN" dirty="0" smtClean="0">
                <a:solidFill>
                  <a:schemeClr val="accent5">
                    <a:lumMod val="75000"/>
                  </a:schemeClr>
                </a:solidFill>
              </a:rPr>
              <a:t>5K</a:t>
            </a:r>
            <a:r>
              <a:rPr lang="zh-CN" altLang="en-US" dirty="0" smtClean="0">
                <a:solidFill>
                  <a:schemeClr val="accent5">
                    <a:lumMod val="75000"/>
                  </a:schemeClr>
                </a:solidFill>
              </a:rPr>
              <a:t>，</a:t>
            </a:r>
            <a:r>
              <a:rPr lang="en-US" altLang="zh-CN" dirty="0" smtClean="0">
                <a:solidFill>
                  <a:schemeClr val="accent5">
                    <a:lumMod val="75000"/>
                  </a:schemeClr>
                </a:solidFill>
              </a:rPr>
              <a:t>90%</a:t>
            </a:r>
            <a:r>
              <a:rPr lang="zh-CN" altLang="en-US" dirty="0" smtClean="0">
                <a:solidFill>
                  <a:schemeClr val="accent5">
                    <a:lumMod val="75000"/>
                  </a:schemeClr>
                </a:solidFill>
              </a:rPr>
              <a:t>的</a:t>
            </a:r>
            <a:r>
              <a:rPr lang="en-US" altLang="zh-CN" dirty="0" smtClean="0">
                <a:solidFill>
                  <a:schemeClr val="accent5">
                    <a:lumMod val="75000"/>
                  </a:schemeClr>
                </a:solidFill>
              </a:rPr>
              <a:t>SQL</a:t>
            </a:r>
            <a:r>
              <a:rPr lang="zh-CN" altLang="en-US" dirty="0" smtClean="0">
                <a:solidFill>
                  <a:schemeClr val="accent5">
                    <a:lumMod val="75000"/>
                  </a:schemeClr>
                </a:solidFill>
              </a:rPr>
              <a:t>长度</a:t>
            </a:r>
            <a:r>
              <a:rPr lang="en-US" altLang="zh-CN" dirty="0" smtClean="0">
                <a:solidFill>
                  <a:schemeClr val="accent5">
                    <a:lumMod val="75000"/>
                  </a:schemeClr>
                </a:solidFill>
              </a:rPr>
              <a:t>&lt;500</a:t>
            </a:r>
          </a:p>
          <a:p>
            <a:pPr lvl="3" eaLnBrk="1" hangingPunct="1">
              <a:lnSpc>
                <a:spcPct val="150000"/>
              </a:lnSpc>
            </a:pPr>
            <a:r>
              <a:rPr lang="en-US" altLang="zh-CN" dirty="0" smtClean="0">
                <a:solidFill>
                  <a:schemeClr val="accent5">
                    <a:lumMod val="75000"/>
                  </a:schemeClr>
                </a:solidFill>
              </a:rPr>
              <a:t>For</a:t>
            </a:r>
            <a:r>
              <a:rPr lang="zh-CN" altLang="en-US" dirty="0" smtClean="0">
                <a:solidFill>
                  <a:schemeClr val="accent5">
                    <a:lumMod val="75000"/>
                  </a:schemeClr>
                </a:solidFill>
              </a:rPr>
              <a:t>循环中写</a:t>
            </a:r>
            <a:r>
              <a:rPr lang="en-US" altLang="zh-CN" dirty="0" smtClean="0">
                <a:solidFill>
                  <a:schemeClr val="accent5">
                    <a:lumMod val="75000"/>
                  </a:schemeClr>
                </a:solidFill>
              </a:rPr>
              <a:t>SQL</a:t>
            </a:r>
          </a:p>
          <a:p>
            <a:pPr lvl="2" eaLnBrk="1" hangingPunct="1">
              <a:lnSpc>
                <a:spcPct val="150000"/>
              </a:lnSpc>
            </a:pPr>
            <a:r>
              <a:rPr lang="zh-CN" altLang="en-US" dirty="0" smtClean="0">
                <a:solidFill>
                  <a:schemeClr val="accent5">
                    <a:lumMod val="75000"/>
                  </a:schemeClr>
                </a:solidFill>
              </a:rPr>
              <a:t>异常捕获</a:t>
            </a:r>
            <a:endParaRPr lang="en-US" altLang="zh-CN" dirty="0" smtClean="0">
              <a:solidFill>
                <a:schemeClr val="accent5">
                  <a:lumMod val="75000"/>
                </a:schemeClr>
              </a:solidFill>
            </a:endParaRPr>
          </a:p>
          <a:p>
            <a:pPr lvl="3" eaLnBrk="1" hangingPunct="1">
              <a:lnSpc>
                <a:spcPct val="150000"/>
              </a:lnSpc>
            </a:pPr>
            <a:r>
              <a:rPr lang="en-US" altLang="zh-CN" dirty="0" smtClean="0">
                <a:solidFill>
                  <a:schemeClr val="accent5">
                    <a:lumMod val="75000"/>
                  </a:schemeClr>
                </a:solidFill>
              </a:rPr>
              <a:t>Finally</a:t>
            </a:r>
            <a:r>
              <a:rPr lang="zh-CN" altLang="en-US" dirty="0" smtClean="0">
                <a:solidFill>
                  <a:schemeClr val="accent5">
                    <a:lumMod val="75000"/>
                  </a:schemeClr>
                </a:solidFill>
              </a:rPr>
              <a:t>中关闭流</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定时</a:t>
            </a:r>
            <a:r>
              <a:rPr lang="zh-CN" altLang="en-US" dirty="0" smtClean="0">
                <a:solidFill>
                  <a:schemeClr val="accent5">
                    <a:lumMod val="75000"/>
                  </a:schemeClr>
                </a:solidFill>
              </a:rPr>
              <a:t>任务中必须捕获异常</a:t>
            </a:r>
            <a:endParaRPr lang="en-US" altLang="zh-CN" dirty="0" smtClean="0">
              <a:solidFill>
                <a:schemeClr val="accent5">
                  <a:lumMod val="75000"/>
                </a:schemeClr>
              </a:solidFill>
            </a:endParaRPr>
          </a:p>
          <a:p>
            <a:pPr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spTree>
    <p:extLst>
      <p:ext uri="{BB962C8B-B14F-4D97-AF65-F5344CB8AC3E}">
        <p14:creationId xmlns:p14="http://schemas.microsoft.com/office/powerpoint/2010/main" val="710125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17</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二、坏味道</a:t>
            </a:r>
            <a:r>
              <a:rPr lang="en-US" altLang="zh-CN" dirty="0" smtClean="0"/>
              <a:t>&amp;</a:t>
            </a:r>
            <a:r>
              <a:rPr lang="zh-CN" altLang="en-US" dirty="0" smtClean="0"/>
              <a:t>重构</a:t>
            </a:r>
            <a:r>
              <a:rPr lang="en-US" altLang="zh-CN" dirty="0" smtClean="0"/>
              <a:t>-</a:t>
            </a:r>
            <a:r>
              <a:rPr lang="en-US" altLang="zh-CN" dirty="0" err="1" smtClean="0"/>
              <a:t>坏代码的味道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50000"/>
              </a:lnSpc>
            </a:pPr>
            <a:r>
              <a:rPr lang="zh-CN" altLang="en-US" dirty="0" smtClean="0">
                <a:solidFill>
                  <a:schemeClr val="accent5">
                    <a:lumMod val="75000"/>
                  </a:schemeClr>
                </a:solidFill>
              </a:rPr>
              <a:t>坏味道</a:t>
            </a:r>
            <a:endParaRPr lang="en-US" altLang="zh-CN" dirty="0" smtClean="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重复</a:t>
            </a:r>
            <a:r>
              <a:rPr lang="zh-CN" altLang="en-US" dirty="0">
                <a:solidFill>
                  <a:schemeClr val="accent5">
                    <a:lumMod val="75000"/>
                  </a:schemeClr>
                </a:solidFill>
              </a:rPr>
              <a:t>代码</a:t>
            </a:r>
            <a:endParaRPr lang="en-US" altLang="zh-CN" dirty="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继承，公用代码提取到父类中</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组合（聚合），例如将对同一张表的数据操作封装到一个</a:t>
            </a:r>
            <a:r>
              <a:rPr lang="en-US" altLang="zh-CN" dirty="0" smtClean="0">
                <a:solidFill>
                  <a:schemeClr val="accent5">
                    <a:lumMod val="75000"/>
                  </a:schemeClr>
                </a:solidFill>
              </a:rPr>
              <a:t>Dao</a:t>
            </a:r>
            <a:r>
              <a:rPr lang="zh-CN" altLang="en-US" dirty="0" smtClean="0">
                <a:solidFill>
                  <a:schemeClr val="accent5">
                    <a:lumMod val="75000"/>
                  </a:schemeClr>
                </a:solidFill>
              </a:rPr>
              <a:t>中</a:t>
            </a:r>
            <a:endParaRPr lang="en-US" altLang="zh-CN" dirty="0" smtClean="0">
              <a:solidFill>
                <a:schemeClr val="accent5">
                  <a:lumMod val="75000"/>
                </a:schemeClr>
              </a:solidFill>
            </a:endParaRPr>
          </a:p>
          <a:p>
            <a:pPr lvl="3" eaLnBrk="1" hangingPunct="1">
              <a:lnSpc>
                <a:spcPct val="150000"/>
              </a:lnSpc>
            </a:pPr>
            <a:r>
              <a:rPr lang="en-US" altLang="zh-CN" dirty="0" err="1" smtClean="0">
                <a:solidFill>
                  <a:schemeClr val="accent5">
                    <a:lumMod val="75000"/>
                  </a:schemeClr>
                </a:solidFill>
              </a:rPr>
              <a:t>Utils</a:t>
            </a:r>
            <a:r>
              <a:rPr lang="zh-CN" altLang="en-US" dirty="0" smtClean="0">
                <a:solidFill>
                  <a:schemeClr val="accent5">
                    <a:lumMod val="75000"/>
                  </a:schemeClr>
                </a:solidFill>
              </a:rPr>
              <a:t>工具类提取（优先考虑第三方工具类）</a:t>
            </a:r>
            <a:endParaRPr lang="en-US" altLang="zh-CN" dirty="0" smtClean="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方法过长、类过大</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方法</a:t>
            </a:r>
            <a:r>
              <a:rPr lang="zh-CN" altLang="en-US" dirty="0" smtClean="0">
                <a:solidFill>
                  <a:schemeClr val="accent5">
                    <a:lumMod val="75000"/>
                  </a:schemeClr>
                </a:solidFill>
              </a:rPr>
              <a:t>拆分（</a:t>
            </a:r>
            <a:r>
              <a:rPr lang="en-US" altLang="zh-CN" dirty="0" smtClean="0">
                <a:solidFill>
                  <a:schemeClr val="accent5">
                    <a:lumMod val="75000"/>
                  </a:schemeClr>
                </a:solidFill>
              </a:rPr>
              <a:t>Alt + Shift + M</a:t>
            </a:r>
            <a:r>
              <a:rPr lang="zh-CN" altLang="en-US" dirty="0" smtClean="0">
                <a:solidFill>
                  <a:schemeClr val="accent5">
                    <a:lumMod val="75000"/>
                  </a:schemeClr>
                </a:solidFill>
              </a:rPr>
              <a:t>）</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根据</a:t>
            </a:r>
            <a:r>
              <a:rPr lang="en-US" altLang="zh-CN" dirty="0" smtClean="0">
                <a:solidFill>
                  <a:schemeClr val="accent5">
                    <a:lumMod val="75000"/>
                  </a:schemeClr>
                </a:solidFill>
              </a:rPr>
              <a:t>if else if</a:t>
            </a:r>
            <a:r>
              <a:rPr lang="zh-CN" altLang="en-US" dirty="0" smtClean="0">
                <a:solidFill>
                  <a:schemeClr val="accent5">
                    <a:lumMod val="75000"/>
                  </a:schemeClr>
                </a:solidFill>
              </a:rPr>
              <a:t>、</a:t>
            </a:r>
            <a:r>
              <a:rPr lang="en-US" altLang="zh-CN" dirty="0" smtClean="0">
                <a:solidFill>
                  <a:schemeClr val="accent5">
                    <a:lumMod val="75000"/>
                  </a:schemeClr>
                </a:solidFill>
              </a:rPr>
              <a:t>for</a:t>
            </a:r>
            <a:r>
              <a:rPr lang="zh-CN" altLang="en-US" dirty="0" smtClean="0">
                <a:solidFill>
                  <a:schemeClr val="accent5">
                    <a:lumMod val="75000"/>
                  </a:schemeClr>
                </a:solidFill>
              </a:rPr>
              <a:t>等逻辑结构拆分</a:t>
            </a:r>
            <a:endParaRPr lang="en-US" altLang="zh-CN" dirty="0" smtClean="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方法参数过多</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参数封装成</a:t>
            </a:r>
            <a:r>
              <a:rPr lang="en-US" altLang="zh-CN" dirty="0" smtClean="0">
                <a:solidFill>
                  <a:schemeClr val="accent5">
                    <a:lumMod val="75000"/>
                  </a:schemeClr>
                </a:solidFill>
              </a:rPr>
              <a:t>bean</a:t>
            </a:r>
          </a:p>
          <a:p>
            <a:pPr lvl="3" eaLnBrk="1" hangingPunct="1">
              <a:lnSpc>
                <a:spcPct val="150000"/>
              </a:lnSpc>
            </a:pPr>
            <a:r>
              <a:rPr lang="zh-CN" altLang="en-US" dirty="0" smtClean="0">
                <a:solidFill>
                  <a:schemeClr val="accent5">
                    <a:lumMod val="75000"/>
                  </a:schemeClr>
                </a:solidFill>
              </a:rPr>
              <a:t>方法拆分</a:t>
            </a:r>
            <a:endParaRPr lang="en-US" altLang="zh-CN" dirty="0" smtClean="0">
              <a:solidFill>
                <a:schemeClr val="accent5">
                  <a:lumMod val="75000"/>
                </a:schemeClr>
              </a:solidFill>
            </a:endParaRPr>
          </a:p>
          <a:p>
            <a:pPr lvl="1" eaLnBrk="1" hangingPunct="1">
              <a:lnSpc>
                <a:spcPct val="150000"/>
              </a:lnSpc>
            </a:pPr>
            <a:endParaRPr lang="en-US" altLang="zh-CN" dirty="0" smtClean="0">
              <a:solidFill>
                <a:schemeClr val="accent5">
                  <a:lumMod val="75000"/>
                </a:schemeClr>
              </a:solidFill>
            </a:endParaRPr>
          </a:p>
          <a:p>
            <a:pPr lvl="1"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spTree>
    <p:extLst>
      <p:ext uri="{BB962C8B-B14F-4D97-AF65-F5344CB8AC3E}">
        <p14:creationId xmlns:p14="http://schemas.microsoft.com/office/powerpoint/2010/main" val="781320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18</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二、坏味道</a:t>
            </a:r>
            <a:r>
              <a:rPr lang="en-US" altLang="zh-CN" dirty="0" smtClean="0"/>
              <a:t>&amp;</a:t>
            </a:r>
            <a:r>
              <a:rPr lang="zh-CN" altLang="en-US" dirty="0" smtClean="0"/>
              <a:t>重构</a:t>
            </a:r>
            <a:r>
              <a:rPr lang="en-US" altLang="zh-CN" dirty="0" smtClean="0"/>
              <a:t>-</a:t>
            </a:r>
            <a:r>
              <a:rPr lang="zh-CN" altLang="en-US" dirty="0"/>
              <a:t>坏代码的味道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50000"/>
              </a:lnSpc>
            </a:pPr>
            <a:r>
              <a:rPr lang="zh-CN" altLang="en-US" dirty="0">
                <a:solidFill>
                  <a:schemeClr val="accent5">
                    <a:lumMod val="75000"/>
                  </a:schemeClr>
                </a:solidFill>
              </a:rPr>
              <a:t>坏</a:t>
            </a:r>
            <a:r>
              <a:rPr lang="zh-CN" altLang="en-US" dirty="0" smtClean="0">
                <a:solidFill>
                  <a:schemeClr val="accent5">
                    <a:lumMod val="75000"/>
                  </a:schemeClr>
                </a:solidFill>
              </a:rPr>
              <a:t>味道</a:t>
            </a:r>
            <a:endParaRPr lang="en-US" altLang="zh-CN" dirty="0" smtClean="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临时变量过多</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对象封装</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方法拆分</a:t>
            </a:r>
            <a:endParaRPr lang="en-US" altLang="zh-CN" dirty="0" smtClean="0">
              <a:solidFill>
                <a:schemeClr val="accent5">
                  <a:lumMod val="75000"/>
                </a:schemeClr>
              </a:solidFill>
            </a:endParaRPr>
          </a:p>
          <a:p>
            <a:pPr lvl="2" eaLnBrk="1" hangingPunct="1">
              <a:lnSpc>
                <a:spcPct val="150000"/>
              </a:lnSpc>
            </a:pPr>
            <a:r>
              <a:rPr lang="en-US" altLang="zh-CN" dirty="0" smtClean="0">
                <a:solidFill>
                  <a:schemeClr val="accent5">
                    <a:lumMod val="75000"/>
                  </a:schemeClr>
                </a:solidFill>
              </a:rPr>
              <a:t>Switch</a:t>
            </a:r>
            <a:r>
              <a:rPr lang="zh-CN" altLang="en-US" dirty="0" smtClean="0">
                <a:solidFill>
                  <a:schemeClr val="accent5">
                    <a:lumMod val="75000"/>
                  </a:schemeClr>
                </a:solidFill>
              </a:rPr>
              <a:t>语句</a:t>
            </a:r>
            <a:endParaRPr lang="en-US" altLang="zh-CN" dirty="0" smtClean="0">
              <a:solidFill>
                <a:schemeClr val="accent5">
                  <a:lumMod val="75000"/>
                </a:schemeClr>
              </a:solidFill>
            </a:endParaRPr>
          </a:p>
          <a:p>
            <a:pPr lvl="3" eaLnBrk="1" hangingPunct="1">
              <a:lnSpc>
                <a:spcPct val="150000"/>
              </a:lnSpc>
            </a:pPr>
            <a:r>
              <a:rPr lang="en-US" altLang="zh-CN" dirty="0" smtClean="0">
                <a:solidFill>
                  <a:schemeClr val="accent5">
                    <a:lumMod val="75000"/>
                  </a:schemeClr>
                </a:solidFill>
              </a:rPr>
              <a:t>Properties</a:t>
            </a:r>
          </a:p>
          <a:p>
            <a:pPr lvl="3" eaLnBrk="1" hangingPunct="1">
              <a:lnSpc>
                <a:spcPct val="150000"/>
              </a:lnSpc>
            </a:pPr>
            <a:r>
              <a:rPr lang="en-US" altLang="zh-CN" dirty="0" err="1" smtClean="0">
                <a:solidFill>
                  <a:schemeClr val="accent5">
                    <a:lumMod val="75000"/>
                  </a:schemeClr>
                </a:solidFill>
              </a:rPr>
              <a:t>HashMap</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使用</a:t>
            </a:r>
            <a:r>
              <a:rPr lang="zh-CN" altLang="en-US" dirty="0" smtClean="0">
                <a:solidFill>
                  <a:schemeClr val="accent5">
                    <a:lumMod val="75000"/>
                  </a:schemeClr>
                </a:solidFill>
              </a:rPr>
              <a:t>多态</a:t>
            </a:r>
            <a:endParaRPr lang="en-US" altLang="zh-CN" dirty="0" smtClean="0">
              <a:solidFill>
                <a:schemeClr val="accent5">
                  <a:lumMod val="75000"/>
                </a:schemeClr>
              </a:solidFill>
            </a:endParaRPr>
          </a:p>
          <a:p>
            <a:pPr lvl="1"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1196752"/>
            <a:ext cx="221932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1196752"/>
            <a:ext cx="41719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896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randombar(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1000"/>
                                        <p:tgtEl>
                                          <p:spTgt spid="7171"/>
                                        </p:tgtEl>
                                      </p:cBhvr>
                                    </p:animEffect>
                                    <p:anim calcmode="lin" valueType="num">
                                      <p:cBhvr>
                                        <p:cTn id="13" dur="1000" fill="hold"/>
                                        <p:tgtEl>
                                          <p:spTgt spid="7171"/>
                                        </p:tgtEl>
                                        <p:attrNameLst>
                                          <p:attrName>ppt_x</p:attrName>
                                        </p:attrNameLst>
                                      </p:cBhvr>
                                      <p:tavLst>
                                        <p:tav tm="0">
                                          <p:val>
                                            <p:strVal val="#ppt_x"/>
                                          </p:val>
                                        </p:tav>
                                        <p:tav tm="100000">
                                          <p:val>
                                            <p:strVal val="#ppt_x"/>
                                          </p:val>
                                        </p:tav>
                                      </p:tavLst>
                                    </p:anim>
                                    <p:anim calcmode="lin" valueType="num">
                                      <p:cBhvr>
                                        <p:cTn id="14"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19</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二、坏味道</a:t>
            </a:r>
            <a:r>
              <a:rPr lang="en-US" altLang="zh-CN" dirty="0" smtClean="0"/>
              <a:t>&amp;</a:t>
            </a:r>
            <a:r>
              <a:rPr lang="zh-CN" altLang="en-US" dirty="0" smtClean="0"/>
              <a:t>重构</a:t>
            </a:r>
            <a:r>
              <a:rPr lang="en-US" altLang="zh-CN" dirty="0" smtClean="0"/>
              <a:t>-</a:t>
            </a:r>
            <a:r>
              <a:rPr lang="zh-CN" altLang="en-US" dirty="0"/>
              <a:t>坏代码的味道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50000"/>
              </a:lnSpc>
            </a:pPr>
            <a:r>
              <a:rPr lang="zh-CN" altLang="en-US" dirty="0">
                <a:solidFill>
                  <a:schemeClr val="accent5">
                    <a:lumMod val="75000"/>
                  </a:schemeClr>
                </a:solidFill>
              </a:rPr>
              <a:t>坏</a:t>
            </a:r>
            <a:r>
              <a:rPr lang="zh-CN" altLang="en-US" dirty="0" smtClean="0">
                <a:solidFill>
                  <a:schemeClr val="accent5">
                    <a:lumMod val="75000"/>
                  </a:schemeClr>
                </a:solidFill>
              </a:rPr>
              <a:t>味道</a:t>
            </a:r>
            <a:endParaRPr lang="en-US" altLang="zh-CN" dirty="0" smtClean="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发散式变化（一个类承载多个需求）</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例如：一个类实现从</a:t>
            </a:r>
            <a:r>
              <a:rPr lang="en-US" altLang="zh-CN" dirty="0" smtClean="0">
                <a:solidFill>
                  <a:schemeClr val="accent5">
                    <a:lumMod val="75000"/>
                  </a:schemeClr>
                </a:solidFill>
              </a:rPr>
              <a:t>XML</a:t>
            </a:r>
            <a:r>
              <a:rPr lang="zh-CN" altLang="en-US" dirty="0" smtClean="0">
                <a:solidFill>
                  <a:schemeClr val="accent5">
                    <a:lumMod val="75000"/>
                  </a:schemeClr>
                </a:solidFill>
              </a:rPr>
              <a:t>读取数据写入</a:t>
            </a:r>
            <a:r>
              <a:rPr lang="en-US" altLang="zh-CN" dirty="0" err="1" smtClean="0">
                <a:solidFill>
                  <a:schemeClr val="accent5">
                    <a:lumMod val="75000"/>
                  </a:schemeClr>
                </a:solidFill>
              </a:rPr>
              <a:t>Excel中</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单一职责原则，将不同职责的类拆分成多个类</a:t>
            </a:r>
            <a:endParaRPr lang="en-US" altLang="zh-CN" dirty="0" smtClean="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散弹式修改（一个需求被多个地方同时引用）</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例如：某系统所有日期字段按</a:t>
            </a:r>
            <a:r>
              <a:rPr lang="en-US" altLang="zh-CN" dirty="0" err="1" smtClean="0">
                <a:solidFill>
                  <a:schemeClr val="accent5">
                    <a:lumMod val="75000"/>
                  </a:schemeClr>
                </a:solidFill>
              </a:rPr>
              <a:t>yyyy</a:t>
            </a:r>
            <a:r>
              <a:rPr lang="en-US" altLang="zh-CN" dirty="0" smtClean="0">
                <a:solidFill>
                  <a:schemeClr val="accent5">
                    <a:lumMod val="75000"/>
                  </a:schemeClr>
                </a:solidFill>
              </a:rPr>
              <a:t>-MM-</a:t>
            </a:r>
            <a:r>
              <a:rPr lang="en-US" altLang="zh-CN" dirty="0" err="1" smtClean="0">
                <a:solidFill>
                  <a:schemeClr val="accent5">
                    <a:lumMod val="75000"/>
                  </a:schemeClr>
                </a:solidFill>
              </a:rPr>
              <a:t>dd格式展示</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定义常量类、枚举类</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提取公用类、公用方法</a:t>
            </a:r>
            <a:endParaRPr lang="en-US" altLang="zh-CN" dirty="0" smtClean="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数据泥团（多个数据项经常同时出现）</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例如：查询时，经常用到</a:t>
            </a:r>
            <a:r>
              <a:rPr lang="en-US" altLang="zh-CN" dirty="0" err="1" smtClean="0">
                <a:solidFill>
                  <a:schemeClr val="accent5">
                    <a:lumMod val="75000"/>
                  </a:schemeClr>
                </a:solidFill>
              </a:rPr>
              <a:t>pageNum、pageSize</a:t>
            </a:r>
            <a:r>
              <a:rPr lang="zh-CN" altLang="en-US" dirty="0">
                <a:solidFill>
                  <a:schemeClr val="accent5">
                    <a:lumMod val="75000"/>
                  </a:schemeClr>
                </a:solidFill>
              </a:rPr>
              <a:t>、</a:t>
            </a:r>
            <a:r>
              <a:rPr lang="en-US" altLang="zh-CN" dirty="0" err="1" smtClean="0">
                <a:solidFill>
                  <a:schemeClr val="accent5">
                    <a:lumMod val="75000"/>
                  </a:schemeClr>
                </a:solidFill>
              </a:rPr>
              <a:t>params</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封装</a:t>
            </a:r>
            <a:r>
              <a:rPr lang="en-US" altLang="zh-CN" dirty="0" err="1" smtClean="0">
                <a:solidFill>
                  <a:schemeClr val="accent5">
                    <a:lumMod val="75000"/>
                  </a:schemeClr>
                </a:solidFill>
              </a:rPr>
              <a:t>QueryInfo类</a:t>
            </a:r>
            <a:endParaRPr lang="en-US" altLang="zh-CN" dirty="0" smtClean="0">
              <a:solidFill>
                <a:schemeClr val="accent5">
                  <a:lumMod val="75000"/>
                </a:schemeClr>
              </a:solidFill>
            </a:endParaRPr>
          </a:p>
          <a:p>
            <a:pPr lvl="2"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pic>
        <p:nvPicPr>
          <p:cNvPr id="1024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261409"/>
            <a:ext cx="54864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2104" y="2636689"/>
            <a:ext cx="54864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2948281"/>
            <a:ext cx="54864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标注 1"/>
          <p:cNvSpPr/>
          <p:nvPr/>
        </p:nvSpPr>
        <p:spPr>
          <a:xfrm>
            <a:off x="6163072" y="4149080"/>
            <a:ext cx="1937320" cy="720080"/>
          </a:xfrm>
          <a:prstGeom prst="wedgeRoundRectCallout">
            <a:avLst>
              <a:gd name="adj1" fmla="val -32778"/>
              <a:gd name="adj2" fmla="val -6865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100" dirty="0" smtClean="0">
                <a:latin typeface="微软雅黑" pitchFamily="34" charset="-122"/>
                <a:ea typeface="微软雅黑" pitchFamily="34" charset="-122"/>
              </a:rPr>
              <a:t>典型的散弹式修改：一个逻辑在某系统中重复实现</a:t>
            </a:r>
            <a:r>
              <a:rPr lang="en-US" altLang="zh-CN" sz="1100" dirty="0" smtClean="0">
                <a:latin typeface="微软雅黑" pitchFamily="34" charset="-122"/>
                <a:ea typeface="微软雅黑" pitchFamily="34" charset="-122"/>
              </a:rPr>
              <a:t>10</a:t>
            </a:r>
            <a:r>
              <a:rPr lang="zh-CN" altLang="en-US" sz="1100" dirty="0" smtClean="0">
                <a:latin typeface="微软雅黑" pitchFamily="34" charset="-122"/>
                <a:ea typeface="微软雅黑" pitchFamily="34" charset="-122"/>
              </a:rPr>
              <a:t>多次</a:t>
            </a:r>
            <a:endParaRPr lang="zh-CN" altLang="en-US" sz="1100" dirty="0">
              <a:latin typeface="微软雅黑" pitchFamily="34" charset="-122"/>
              <a:ea typeface="微软雅黑" pitchFamily="34" charset="-122"/>
            </a:endParaRPr>
          </a:p>
        </p:txBody>
      </p:sp>
      <p:sp>
        <p:nvSpPr>
          <p:cNvPr id="10" name="圆角矩形标注 9"/>
          <p:cNvSpPr/>
          <p:nvPr/>
        </p:nvSpPr>
        <p:spPr>
          <a:xfrm>
            <a:off x="6827783" y="1485043"/>
            <a:ext cx="1937320" cy="1086093"/>
          </a:xfrm>
          <a:prstGeom prst="wedgeRoundRectCallout">
            <a:avLst>
              <a:gd name="adj1" fmla="val -58573"/>
              <a:gd name="adj2" fmla="val -1654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100" dirty="0" smtClean="0">
                <a:latin typeface="微软雅黑" pitchFamily="34" charset="-122"/>
                <a:ea typeface="微软雅黑" pitchFamily="34" charset="-122"/>
              </a:rPr>
              <a:t>需求变化后：如果要同时支持从</a:t>
            </a:r>
            <a:r>
              <a:rPr lang="en-US" altLang="zh-CN" sz="1100" dirty="0" smtClean="0">
                <a:latin typeface="微软雅黑" pitchFamily="34" charset="-122"/>
                <a:ea typeface="微软雅黑" pitchFamily="34" charset="-122"/>
              </a:rPr>
              <a:t>XML</a:t>
            </a:r>
            <a:r>
              <a:rPr lang="zh-CN" altLang="en-US" sz="1100" dirty="0" smtClean="0">
                <a:latin typeface="微软雅黑" pitchFamily="34" charset="-122"/>
                <a:ea typeface="微软雅黑" pitchFamily="34" charset="-122"/>
              </a:rPr>
              <a:t>和</a:t>
            </a:r>
            <a:r>
              <a:rPr lang="en-US" altLang="zh-CN" sz="1100" dirty="0" err="1" smtClean="0">
                <a:latin typeface="微软雅黑" pitchFamily="34" charset="-122"/>
                <a:ea typeface="微软雅黑" pitchFamily="34" charset="-122"/>
              </a:rPr>
              <a:t>ini</a:t>
            </a:r>
            <a:r>
              <a:rPr lang="zh-CN" altLang="en-US" sz="1100" dirty="0" smtClean="0">
                <a:latin typeface="微软雅黑" pitchFamily="34" charset="-122"/>
                <a:ea typeface="微软雅黑" pitchFamily="34" charset="-122"/>
              </a:rPr>
              <a:t>文件中读取数据，并写入</a:t>
            </a:r>
            <a:r>
              <a:rPr lang="en-US" altLang="zh-CN" sz="1100" dirty="0" err="1" smtClean="0">
                <a:latin typeface="微软雅黑" pitchFamily="34" charset="-122"/>
                <a:ea typeface="微软雅黑" pitchFamily="34" charset="-122"/>
              </a:rPr>
              <a:t>xls</a:t>
            </a:r>
            <a:r>
              <a:rPr lang="zh-CN" altLang="en-US" sz="1100" dirty="0" smtClean="0">
                <a:latin typeface="微软雅黑" pitchFamily="34" charset="-122"/>
                <a:ea typeface="微软雅黑" pitchFamily="34" charset="-122"/>
              </a:rPr>
              <a:t>和</a:t>
            </a:r>
            <a:r>
              <a:rPr lang="en-US" altLang="zh-CN" sz="1100" dirty="0" err="1" smtClean="0">
                <a:latin typeface="微软雅黑" pitchFamily="34" charset="-122"/>
                <a:ea typeface="微软雅黑" pitchFamily="34" charset="-122"/>
              </a:rPr>
              <a:t>xlsx</a:t>
            </a:r>
            <a:r>
              <a:rPr lang="zh-CN" altLang="en-US" sz="1100" dirty="0" smtClean="0">
                <a:latin typeface="微软雅黑" pitchFamily="34" charset="-122"/>
                <a:ea typeface="微软雅黑" pitchFamily="34" charset="-122"/>
              </a:rPr>
              <a:t>文件中，如何应对？</a:t>
            </a:r>
            <a:endParaRPr lang="zh-CN" altLang="en-US" sz="1100" dirty="0">
              <a:latin typeface="微软雅黑" pitchFamily="34" charset="-122"/>
              <a:ea typeface="微软雅黑" pitchFamily="34" charset="-122"/>
            </a:endParaRPr>
          </a:p>
        </p:txBody>
      </p:sp>
    </p:spTree>
    <p:extLst>
      <p:ext uri="{BB962C8B-B14F-4D97-AF65-F5344CB8AC3E}">
        <p14:creationId xmlns:p14="http://schemas.microsoft.com/office/powerpoint/2010/main" val="101876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xit" presetSubtype="0" fill="hold" grpId="1" nodeType="clickEffect">
                                  <p:stCondLst>
                                    <p:cond delay="0"/>
                                  </p:stCondLst>
                                  <p:childTnLst>
                                    <p:animEffect transition="out" filter="fade">
                                      <p:cBhvr>
                                        <p:cTn id="11" dur="1000"/>
                                        <p:tgtEl>
                                          <p:spTgt spid="10"/>
                                        </p:tgtEl>
                                      </p:cBhvr>
                                    </p:animEffect>
                                    <p:anim calcmode="lin" valueType="num">
                                      <p:cBhvr>
                                        <p:cTn id="12" dur="1000"/>
                                        <p:tgtEl>
                                          <p:spTgt spid="10"/>
                                        </p:tgtEl>
                                        <p:attrNameLst>
                                          <p:attrName>ppt_x</p:attrName>
                                        </p:attrNameLst>
                                      </p:cBhvr>
                                      <p:tavLst>
                                        <p:tav tm="0">
                                          <p:val>
                                            <p:strVal val="ppt_x"/>
                                          </p:val>
                                        </p:tav>
                                        <p:tav tm="100000">
                                          <p:val>
                                            <p:strVal val="ppt_x"/>
                                          </p:val>
                                        </p:tav>
                                      </p:tavLst>
                                    </p:anim>
                                    <p:anim calcmode="lin" valueType="num">
                                      <p:cBhvr>
                                        <p:cTn id="13" dur="1000"/>
                                        <p:tgtEl>
                                          <p:spTgt spid="10"/>
                                        </p:tgtEl>
                                        <p:attrNameLst>
                                          <p:attrName>ppt_y</p:attrName>
                                        </p:attrNameLst>
                                      </p:cBhvr>
                                      <p:tavLst>
                                        <p:tav tm="0">
                                          <p:val>
                                            <p:strVal val="ppt_y"/>
                                          </p:val>
                                        </p:tav>
                                        <p:tav tm="100000">
                                          <p:val>
                                            <p:strVal val="ppt_y-.1"/>
                                          </p:val>
                                        </p:tav>
                                      </p:tavLst>
                                    </p:anim>
                                    <p:set>
                                      <p:cBhvr>
                                        <p:cTn id="14" dur="1" fill="hold">
                                          <p:stCondLst>
                                            <p:cond delay="9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anim calcmode="lin" valueType="num">
                                      <p:cBhvr additive="base">
                                        <p:cTn id="19" dur="500" fill="hold"/>
                                        <p:tgtEl>
                                          <p:spTgt spid="10242"/>
                                        </p:tgtEl>
                                        <p:attrNameLst>
                                          <p:attrName>ppt_x</p:attrName>
                                        </p:attrNameLst>
                                      </p:cBhvr>
                                      <p:tavLst>
                                        <p:tav tm="0">
                                          <p:val>
                                            <p:strVal val="1+#ppt_w/2"/>
                                          </p:val>
                                        </p:tav>
                                        <p:tav tm="100000">
                                          <p:val>
                                            <p:strVal val="#ppt_x"/>
                                          </p:val>
                                        </p:tav>
                                      </p:tavLst>
                                    </p:anim>
                                    <p:anim calcmode="lin" valueType="num">
                                      <p:cBhvr additive="base">
                                        <p:cTn id="20"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10243"/>
                                        </p:tgtEl>
                                        <p:attrNameLst>
                                          <p:attrName>style.visibility</p:attrName>
                                        </p:attrNameLst>
                                      </p:cBhvr>
                                      <p:to>
                                        <p:strVal val="visible"/>
                                      </p:to>
                                    </p:set>
                                    <p:anim calcmode="lin" valueType="num">
                                      <p:cBhvr additive="base">
                                        <p:cTn id="25" dur="500" fill="hold"/>
                                        <p:tgtEl>
                                          <p:spTgt spid="10243"/>
                                        </p:tgtEl>
                                        <p:attrNameLst>
                                          <p:attrName>ppt_x</p:attrName>
                                        </p:attrNameLst>
                                      </p:cBhvr>
                                      <p:tavLst>
                                        <p:tav tm="0">
                                          <p:val>
                                            <p:strVal val="1+#ppt_w/2"/>
                                          </p:val>
                                        </p:tav>
                                        <p:tav tm="100000">
                                          <p:val>
                                            <p:strVal val="#ppt_x"/>
                                          </p:val>
                                        </p:tav>
                                      </p:tavLst>
                                    </p:anim>
                                    <p:anim calcmode="lin" valueType="num">
                                      <p:cBhvr additive="base">
                                        <p:cTn id="26"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randombar(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47" presetClass="exit" presetSubtype="0" fill="hold" nodeType="clickEffect">
                                  <p:stCondLst>
                                    <p:cond delay="0"/>
                                  </p:stCondLst>
                                  <p:childTnLst>
                                    <p:animEffect transition="out" filter="fade">
                                      <p:cBhvr>
                                        <p:cTn id="41" dur="1000"/>
                                        <p:tgtEl>
                                          <p:spTgt spid="10242"/>
                                        </p:tgtEl>
                                      </p:cBhvr>
                                    </p:animEffect>
                                    <p:anim calcmode="lin" valueType="num">
                                      <p:cBhvr>
                                        <p:cTn id="42" dur="1000"/>
                                        <p:tgtEl>
                                          <p:spTgt spid="10242"/>
                                        </p:tgtEl>
                                        <p:attrNameLst>
                                          <p:attrName>ppt_x</p:attrName>
                                        </p:attrNameLst>
                                      </p:cBhvr>
                                      <p:tavLst>
                                        <p:tav tm="0">
                                          <p:val>
                                            <p:strVal val="ppt_x"/>
                                          </p:val>
                                        </p:tav>
                                        <p:tav tm="100000">
                                          <p:val>
                                            <p:strVal val="ppt_x"/>
                                          </p:val>
                                        </p:tav>
                                      </p:tavLst>
                                    </p:anim>
                                    <p:anim calcmode="lin" valueType="num">
                                      <p:cBhvr>
                                        <p:cTn id="43" dur="1000"/>
                                        <p:tgtEl>
                                          <p:spTgt spid="10242"/>
                                        </p:tgtEl>
                                        <p:attrNameLst>
                                          <p:attrName>ppt_y</p:attrName>
                                        </p:attrNameLst>
                                      </p:cBhvr>
                                      <p:tavLst>
                                        <p:tav tm="0">
                                          <p:val>
                                            <p:strVal val="ppt_y"/>
                                          </p:val>
                                        </p:tav>
                                        <p:tav tm="100000">
                                          <p:val>
                                            <p:strVal val="ppt_y-.1"/>
                                          </p:val>
                                        </p:tav>
                                      </p:tavLst>
                                    </p:anim>
                                    <p:set>
                                      <p:cBhvr>
                                        <p:cTn id="44" dur="1" fill="hold">
                                          <p:stCondLst>
                                            <p:cond delay="999"/>
                                          </p:stCondLst>
                                        </p:cTn>
                                        <p:tgtEl>
                                          <p:spTgt spid="10242"/>
                                        </p:tgtEl>
                                        <p:attrNameLst>
                                          <p:attrName>style.visibility</p:attrName>
                                        </p:attrNameLst>
                                      </p:cBhvr>
                                      <p:to>
                                        <p:strVal val="hidden"/>
                                      </p:to>
                                    </p:set>
                                  </p:childTnLst>
                                </p:cTn>
                              </p:par>
                              <p:par>
                                <p:cTn id="45" presetID="47" presetClass="exit" presetSubtype="0" fill="hold" nodeType="withEffect">
                                  <p:stCondLst>
                                    <p:cond delay="0"/>
                                  </p:stCondLst>
                                  <p:childTnLst>
                                    <p:animEffect transition="out" filter="fade">
                                      <p:cBhvr>
                                        <p:cTn id="46" dur="1000"/>
                                        <p:tgtEl>
                                          <p:spTgt spid="10243"/>
                                        </p:tgtEl>
                                      </p:cBhvr>
                                    </p:animEffect>
                                    <p:anim calcmode="lin" valueType="num">
                                      <p:cBhvr>
                                        <p:cTn id="47" dur="1000"/>
                                        <p:tgtEl>
                                          <p:spTgt spid="10243"/>
                                        </p:tgtEl>
                                        <p:attrNameLst>
                                          <p:attrName>ppt_x</p:attrName>
                                        </p:attrNameLst>
                                      </p:cBhvr>
                                      <p:tavLst>
                                        <p:tav tm="0">
                                          <p:val>
                                            <p:strVal val="ppt_x"/>
                                          </p:val>
                                        </p:tav>
                                        <p:tav tm="100000">
                                          <p:val>
                                            <p:strVal val="ppt_x"/>
                                          </p:val>
                                        </p:tav>
                                      </p:tavLst>
                                    </p:anim>
                                    <p:anim calcmode="lin" valueType="num">
                                      <p:cBhvr>
                                        <p:cTn id="48" dur="1000"/>
                                        <p:tgtEl>
                                          <p:spTgt spid="10243"/>
                                        </p:tgtEl>
                                        <p:attrNameLst>
                                          <p:attrName>ppt_y</p:attrName>
                                        </p:attrNameLst>
                                      </p:cBhvr>
                                      <p:tavLst>
                                        <p:tav tm="0">
                                          <p:val>
                                            <p:strVal val="ppt_y"/>
                                          </p:val>
                                        </p:tav>
                                        <p:tav tm="100000">
                                          <p:val>
                                            <p:strVal val="ppt_y-.1"/>
                                          </p:val>
                                        </p:tav>
                                      </p:tavLst>
                                    </p:anim>
                                    <p:set>
                                      <p:cBhvr>
                                        <p:cTn id="49" dur="1" fill="hold">
                                          <p:stCondLst>
                                            <p:cond delay="999"/>
                                          </p:stCondLst>
                                        </p:cTn>
                                        <p:tgtEl>
                                          <p:spTgt spid="10243"/>
                                        </p:tgtEl>
                                        <p:attrNameLst>
                                          <p:attrName>style.visibility</p:attrName>
                                        </p:attrNameLst>
                                      </p:cBhvr>
                                      <p:to>
                                        <p:strVal val="hidden"/>
                                      </p:to>
                                    </p:set>
                                  </p:childTnLst>
                                </p:cTn>
                              </p:par>
                              <p:par>
                                <p:cTn id="50" presetID="47" presetClass="exit" presetSubtype="0" fill="hold" nodeType="withEffect">
                                  <p:stCondLst>
                                    <p:cond delay="0"/>
                                  </p:stCondLst>
                                  <p:childTnLst>
                                    <p:animEffect transition="out" filter="fade">
                                      <p:cBhvr>
                                        <p:cTn id="51" dur="1000"/>
                                        <p:tgtEl>
                                          <p:spTgt spid="8"/>
                                        </p:tgtEl>
                                      </p:cBhvr>
                                    </p:animEffect>
                                    <p:anim calcmode="lin" valueType="num">
                                      <p:cBhvr>
                                        <p:cTn id="52" dur="1000"/>
                                        <p:tgtEl>
                                          <p:spTgt spid="8"/>
                                        </p:tgtEl>
                                        <p:attrNameLst>
                                          <p:attrName>ppt_x</p:attrName>
                                        </p:attrNameLst>
                                      </p:cBhvr>
                                      <p:tavLst>
                                        <p:tav tm="0">
                                          <p:val>
                                            <p:strVal val="ppt_x"/>
                                          </p:val>
                                        </p:tav>
                                        <p:tav tm="100000">
                                          <p:val>
                                            <p:strVal val="ppt_x"/>
                                          </p:val>
                                        </p:tav>
                                      </p:tavLst>
                                    </p:anim>
                                    <p:anim calcmode="lin" valueType="num">
                                      <p:cBhvr>
                                        <p:cTn id="53" dur="1000"/>
                                        <p:tgtEl>
                                          <p:spTgt spid="8"/>
                                        </p:tgtEl>
                                        <p:attrNameLst>
                                          <p:attrName>ppt_y</p:attrName>
                                        </p:attrNameLst>
                                      </p:cBhvr>
                                      <p:tavLst>
                                        <p:tav tm="0">
                                          <p:val>
                                            <p:strVal val="ppt_y"/>
                                          </p:val>
                                        </p:tav>
                                        <p:tav tm="100000">
                                          <p:val>
                                            <p:strVal val="ppt_y-.1"/>
                                          </p:val>
                                        </p:tav>
                                      </p:tavLst>
                                    </p:anim>
                                    <p:set>
                                      <p:cBhvr>
                                        <p:cTn id="54" dur="1" fill="hold">
                                          <p:stCondLst>
                                            <p:cond delay="999"/>
                                          </p:stCondLst>
                                        </p:cTn>
                                        <p:tgtEl>
                                          <p:spTgt spid="8"/>
                                        </p:tgtEl>
                                        <p:attrNameLst>
                                          <p:attrName>style.visibility</p:attrName>
                                        </p:attrNameLst>
                                      </p:cBhvr>
                                      <p:to>
                                        <p:strVal val="hidden"/>
                                      </p:to>
                                    </p:set>
                                  </p:childTnLst>
                                </p:cTn>
                              </p:par>
                              <p:par>
                                <p:cTn id="55" presetID="47" presetClass="exit" presetSubtype="0" fill="hold" grpId="1" nodeType="withEffect">
                                  <p:stCondLst>
                                    <p:cond delay="0"/>
                                  </p:stCondLst>
                                  <p:childTnLst>
                                    <p:animEffect transition="out" filter="fade">
                                      <p:cBhvr>
                                        <p:cTn id="56" dur="1000"/>
                                        <p:tgtEl>
                                          <p:spTgt spid="2"/>
                                        </p:tgtEl>
                                      </p:cBhvr>
                                    </p:animEffect>
                                    <p:anim calcmode="lin" valueType="num">
                                      <p:cBhvr>
                                        <p:cTn id="57" dur="1000"/>
                                        <p:tgtEl>
                                          <p:spTgt spid="2"/>
                                        </p:tgtEl>
                                        <p:attrNameLst>
                                          <p:attrName>ppt_x</p:attrName>
                                        </p:attrNameLst>
                                      </p:cBhvr>
                                      <p:tavLst>
                                        <p:tav tm="0">
                                          <p:val>
                                            <p:strVal val="ppt_x"/>
                                          </p:val>
                                        </p:tav>
                                        <p:tav tm="100000">
                                          <p:val>
                                            <p:strVal val="ppt_x"/>
                                          </p:val>
                                        </p:tav>
                                      </p:tavLst>
                                    </p:anim>
                                    <p:anim calcmode="lin" valueType="num">
                                      <p:cBhvr>
                                        <p:cTn id="58" dur="1000"/>
                                        <p:tgtEl>
                                          <p:spTgt spid="2"/>
                                        </p:tgtEl>
                                        <p:attrNameLst>
                                          <p:attrName>ppt_y</p:attrName>
                                        </p:attrNameLst>
                                      </p:cBhvr>
                                      <p:tavLst>
                                        <p:tav tm="0">
                                          <p:val>
                                            <p:strVal val="ppt_y"/>
                                          </p:val>
                                        </p:tav>
                                        <p:tav tm="100000">
                                          <p:val>
                                            <p:strVal val="ppt_y-.1"/>
                                          </p:val>
                                        </p:tav>
                                      </p:tavLst>
                                    </p:anim>
                                    <p:set>
                                      <p:cBhvr>
                                        <p:cTn id="5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0" grpId="0" animBg="1"/>
      <p:bldP spid="1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代码找茬</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556792"/>
            <a:ext cx="6962694"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图示 4"/>
          <p:cNvGraphicFramePr/>
          <p:nvPr>
            <p:extLst>
              <p:ext uri="{D42A27DB-BD31-4B8C-83A1-F6EECF244321}">
                <p14:modId xmlns:p14="http://schemas.microsoft.com/office/powerpoint/2010/main" val="2485712504"/>
              </p:ext>
            </p:extLst>
          </p:nvPr>
        </p:nvGraphicFramePr>
        <p:xfrm>
          <a:off x="311148" y="4178170"/>
          <a:ext cx="8624872" cy="23471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矩形 5"/>
          <p:cNvSpPr/>
          <p:nvPr/>
        </p:nvSpPr>
        <p:spPr>
          <a:xfrm>
            <a:off x="4860032" y="2574430"/>
            <a:ext cx="1440160" cy="216024"/>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139952" y="2780928"/>
            <a:ext cx="2448272" cy="216024"/>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475656" y="3789040"/>
            <a:ext cx="1656184" cy="216024"/>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11560" y="947222"/>
            <a:ext cx="7394742"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逻辑：根据一组主键返回</a:t>
            </a:r>
            <a:r>
              <a:rPr lang="zh-CN" altLang="en-US" dirty="0">
                <a:latin typeface="微软雅黑" pitchFamily="34" charset="-122"/>
                <a:ea typeface="微软雅黑" pitchFamily="34" charset="-122"/>
              </a:rPr>
              <a:t>一组</a:t>
            </a:r>
            <a:r>
              <a:rPr lang="en-US" altLang="zh-CN" dirty="0" smtClean="0">
                <a:latin typeface="微软雅黑" pitchFamily="34" charset="-122"/>
                <a:ea typeface="微软雅黑" pitchFamily="34" charset="-122"/>
              </a:rPr>
              <a:t>User</a:t>
            </a:r>
            <a:r>
              <a:rPr lang="zh-CN" altLang="en-US" dirty="0" smtClean="0">
                <a:latin typeface="微软雅黑" pitchFamily="34" charset="-122"/>
                <a:ea typeface="微软雅黑" pitchFamily="34" charset="-122"/>
              </a:rPr>
              <a:t>对象</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93631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二、坏味道</a:t>
            </a:r>
            <a:r>
              <a:rPr lang="en-US" altLang="zh-CN" dirty="0" smtClean="0"/>
              <a:t>&amp;</a:t>
            </a:r>
            <a:r>
              <a:rPr lang="zh-CN" altLang="en-US" dirty="0" smtClean="0"/>
              <a:t>重构</a:t>
            </a:r>
            <a:r>
              <a:rPr lang="en-US" altLang="zh-CN" dirty="0" smtClean="0"/>
              <a:t>-</a:t>
            </a:r>
            <a:r>
              <a:rPr lang="zh-CN" altLang="en-US" dirty="0"/>
              <a:t>坏代码的味道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50000"/>
              </a:lnSpc>
            </a:pPr>
            <a:r>
              <a:rPr lang="zh-CN" altLang="en-US" dirty="0">
                <a:solidFill>
                  <a:schemeClr val="accent5">
                    <a:lumMod val="75000"/>
                  </a:schemeClr>
                </a:solidFill>
              </a:rPr>
              <a:t>坏味道</a:t>
            </a:r>
            <a:endParaRPr lang="en-US" altLang="zh-CN" dirty="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过度亲密（</a:t>
            </a:r>
            <a:r>
              <a:rPr lang="zh-CN" altLang="en-US" dirty="0">
                <a:solidFill>
                  <a:schemeClr val="accent5">
                    <a:lumMod val="75000"/>
                  </a:schemeClr>
                </a:solidFill>
              </a:rPr>
              <a:t>两个类互相使用对方的私有成员</a:t>
            </a:r>
            <a:r>
              <a:rPr lang="zh-CN" altLang="en-US" dirty="0" smtClean="0">
                <a:solidFill>
                  <a:schemeClr val="accent5">
                    <a:lumMod val="75000"/>
                  </a:schemeClr>
                </a:solidFill>
              </a:rPr>
              <a:t>）</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将成员重新划分到两个类中</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将两个类的方法重新划分</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单向依赖</a:t>
            </a:r>
            <a:endParaRPr lang="en-US" altLang="zh-CN" dirty="0" smtClean="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基本类型偏执</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例如：方法中用</a:t>
            </a:r>
            <a:r>
              <a:rPr lang="en-US" altLang="zh-CN" dirty="0" err="1" smtClean="0">
                <a:solidFill>
                  <a:schemeClr val="accent5">
                    <a:lumMod val="75000"/>
                  </a:schemeClr>
                </a:solidFill>
              </a:rPr>
              <a:t>int</a:t>
            </a:r>
            <a:r>
              <a:rPr lang="en-US" altLang="zh-CN" dirty="0" smtClean="0">
                <a:solidFill>
                  <a:schemeClr val="accent5">
                    <a:lumMod val="75000"/>
                  </a:schemeClr>
                </a:solidFill>
              </a:rPr>
              <a:t> </a:t>
            </a:r>
            <a:r>
              <a:rPr lang="en-US" altLang="zh-CN" dirty="0" err="1">
                <a:solidFill>
                  <a:schemeClr val="accent5">
                    <a:lumMod val="75000"/>
                  </a:schemeClr>
                </a:solidFill>
              </a:rPr>
              <a:t>a</a:t>
            </a:r>
            <a:r>
              <a:rPr lang="en-US" altLang="zh-CN" dirty="0" err="1" smtClean="0">
                <a:solidFill>
                  <a:schemeClr val="accent5">
                    <a:lumMod val="75000"/>
                  </a:schemeClr>
                </a:solidFill>
              </a:rPr>
              <a:t>表示货币类型，double</a:t>
            </a:r>
            <a:r>
              <a:rPr lang="en-US" altLang="zh-CN" dirty="0" smtClean="0">
                <a:solidFill>
                  <a:schemeClr val="accent5">
                    <a:lumMod val="75000"/>
                  </a:schemeClr>
                </a:solidFill>
              </a:rPr>
              <a:t> </a:t>
            </a:r>
            <a:r>
              <a:rPr lang="en-US" altLang="zh-CN" dirty="0" err="1" smtClean="0">
                <a:solidFill>
                  <a:schemeClr val="accent5">
                    <a:lumMod val="75000"/>
                  </a:schemeClr>
                </a:solidFill>
              </a:rPr>
              <a:t>b表示数值</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封装成一个</a:t>
            </a:r>
            <a:r>
              <a:rPr lang="en-US" altLang="zh-CN" dirty="0" err="1" smtClean="0">
                <a:solidFill>
                  <a:schemeClr val="accent5">
                    <a:lumMod val="75000"/>
                  </a:schemeClr>
                </a:solidFill>
              </a:rPr>
              <a:t>money类</a:t>
            </a:r>
            <a:endParaRPr lang="en-US" altLang="zh-CN" dirty="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如果还要计算</a:t>
            </a:r>
            <a:r>
              <a:rPr lang="zh-CN" altLang="en-US" dirty="0">
                <a:solidFill>
                  <a:schemeClr val="accent5">
                    <a:lumMod val="75000"/>
                  </a:schemeClr>
                </a:solidFill>
              </a:rPr>
              <a:t>汇率</a:t>
            </a:r>
            <a:r>
              <a:rPr lang="zh-CN" altLang="en-US" dirty="0" smtClean="0">
                <a:solidFill>
                  <a:schemeClr val="accent5">
                    <a:lumMod val="75000"/>
                  </a:schemeClr>
                </a:solidFill>
              </a:rPr>
              <a:t>，可以再通过扩展子类方式实现（策略模式）</a:t>
            </a:r>
            <a:endParaRPr lang="en-US" altLang="zh-CN" dirty="0" smtClean="0">
              <a:solidFill>
                <a:schemeClr val="accent5">
                  <a:lumMod val="75000"/>
                </a:schemeClr>
              </a:solidFill>
            </a:endParaRPr>
          </a:p>
          <a:p>
            <a:pPr lvl="3" eaLnBrk="1" hangingPunct="1">
              <a:lnSpc>
                <a:spcPct val="150000"/>
              </a:lnSpc>
            </a:pPr>
            <a:endParaRPr lang="en-US" altLang="zh-CN" dirty="0" smtClean="0">
              <a:solidFill>
                <a:schemeClr val="accent5">
                  <a:lumMod val="75000"/>
                </a:schemeClr>
              </a:solidFill>
            </a:endParaRPr>
          </a:p>
          <a:p>
            <a:pPr lvl="2" eaLnBrk="1" hangingPunct="1">
              <a:lnSpc>
                <a:spcPct val="150000"/>
              </a:lnSpc>
            </a:pPr>
            <a:endParaRPr lang="en-US" altLang="zh-CN" dirty="0" smtClean="0">
              <a:solidFill>
                <a:schemeClr val="accent5">
                  <a:lumMod val="75000"/>
                </a:schemeClr>
              </a:solidFill>
            </a:endParaRPr>
          </a:p>
          <a:p>
            <a:pPr lvl="2"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sp>
        <p:nvSpPr>
          <p:cNvPr id="2" name="圆角矩形标注 1"/>
          <p:cNvSpPr/>
          <p:nvPr/>
        </p:nvSpPr>
        <p:spPr>
          <a:xfrm>
            <a:off x="4921332" y="3034606"/>
            <a:ext cx="1656184" cy="538410"/>
          </a:xfrm>
          <a:prstGeom prst="wedgeRoundRectCallout">
            <a:avLst>
              <a:gd name="adj1" fmla="val -34315"/>
              <a:gd name="adj2" fmla="val 6742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用对象取代基本类型</a:t>
            </a:r>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322980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21</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二、坏味道</a:t>
            </a:r>
            <a:r>
              <a:rPr lang="en-US" altLang="zh-CN" dirty="0" smtClean="0"/>
              <a:t>&amp;</a:t>
            </a:r>
            <a:r>
              <a:rPr lang="zh-CN" altLang="en-US" dirty="0" smtClean="0"/>
              <a:t>重构</a:t>
            </a:r>
            <a:r>
              <a:rPr lang="en-US" altLang="zh-CN" dirty="0" smtClean="0"/>
              <a:t>-</a:t>
            </a:r>
            <a:r>
              <a:rPr lang="zh-CN" altLang="en-US" dirty="0"/>
              <a:t>坏代码的味道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50000"/>
              </a:lnSpc>
            </a:pPr>
            <a:r>
              <a:rPr lang="zh-CN" altLang="en-US" dirty="0">
                <a:solidFill>
                  <a:schemeClr val="accent5">
                    <a:lumMod val="75000"/>
                  </a:schemeClr>
                </a:solidFill>
              </a:rPr>
              <a:t>坏味道</a:t>
            </a:r>
            <a:endParaRPr lang="en-US" altLang="zh-CN" dirty="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拒绝继承（</a:t>
            </a:r>
            <a:r>
              <a:rPr lang="zh-CN" altLang="en-US" dirty="0">
                <a:solidFill>
                  <a:schemeClr val="accent5">
                    <a:lumMod val="75000"/>
                  </a:schemeClr>
                </a:solidFill>
              </a:rPr>
              <a:t>子类仅需使用父类部分</a:t>
            </a:r>
            <a:r>
              <a:rPr lang="zh-CN" altLang="en-US" dirty="0" smtClean="0">
                <a:solidFill>
                  <a:schemeClr val="accent5">
                    <a:lumMod val="75000"/>
                  </a:schemeClr>
                </a:solidFill>
              </a:rPr>
              <a:t>方法）</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例如：</a:t>
            </a:r>
            <a:r>
              <a:rPr lang="en-US" altLang="zh-CN" dirty="0" err="1" smtClean="0">
                <a:solidFill>
                  <a:schemeClr val="accent5">
                    <a:lumMod val="75000"/>
                  </a:schemeClr>
                </a:solidFill>
              </a:rPr>
              <a:t>DsrLogic</a:t>
            </a:r>
            <a:r>
              <a:rPr lang="en-US" altLang="zh-CN" dirty="0" smtClean="0">
                <a:solidFill>
                  <a:schemeClr val="accent5">
                    <a:lumMod val="75000"/>
                  </a:schemeClr>
                </a:solidFill>
              </a:rPr>
              <a:t> extends </a:t>
            </a:r>
            <a:r>
              <a:rPr lang="en-US" altLang="zh-CN" dirty="0" err="1" smtClean="0">
                <a:solidFill>
                  <a:schemeClr val="accent5">
                    <a:lumMod val="75000"/>
                  </a:schemeClr>
                </a:solidFill>
              </a:rPr>
              <a:t>AjLogic</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采用聚合代码继承</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父</a:t>
            </a:r>
            <a:r>
              <a:rPr lang="zh-CN" altLang="en-US" dirty="0" smtClean="0">
                <a:solidFill>
                  <a:schemeClr val="accent5">
                    <a:lumMod val="75000"/>
                  </a:schemeClr>
                </a:solidFill>
              </a:rPr>
              <a:t>类提取超类</a:t>
            </a:r>
            <a:endParaRPr lang="en-US" altLang="zh-CN" dirty="0" smtClean="0">
              <a:solidFill>
                <a:schemeClr val="accent5">
                  <a:lumMod val="75000"/>
                </a:schemeClr>
              </a:solidFill>
            </a:endParaRPr>
          </a:p>
          <a:p>
            <a:pPr lvl="2" eaLnBrk="1" hangingPunct="1">
              <a:lnSpc>
                <a:spcPct val="150000"/>
              </a:lnSpc>
            </a:pPr>
            <a:r>
              <a:rPr lang="zh-CN" altLang="en-US" dirty="0">
                <a:solidFill>
                  <a:schemeClr val="accent5">
                    <a:lumMod val="75000"/>
                  </a:schemeClr>
                </a:solidFill>
              </a:rPr>
              <a:t>消息链</a:t>
            </a:r>
            <a:r>
              <a:rPr lang="en-US" altLang="zh-CN" dirty="0">
                <a:solidFill>
                  <a:schemeClr val="accent5">
                    <a:lumMod val="75000"/>
                  </a:schemeClr>
                </a:solidFill>
              </a:rPr>
              <a:t>(</a:t>
            </a:r>
            <a:r>
              <a:rPr lang="zh-CN" altLang="en-US" dirty="0">
                <a:solidFill>
                  <a:schemeClr val="accent5">
                    <a:lumMod val="75000"/>
                  </a:schemeClr>
                </a:solidFill>
              </a:rPr>
              <a:t>由一个对象请求另一个对象，再向后者请求另一个对象</a:t>
            </a:r>
            <a:r>
              <a:rPr lang="en-US" altLang="zh-CN" dirty="0">
                <a:solidFill>
                  <a:schemeClr val="accent5">
                    <a:lumMod val="75000"/>
                  </a:schemeClr>
                </a:solidFill>
              </a:rPr>
              <a:t>)</a:t>
            </a:r>
          </a:p>
          <a:p>
            <a:pPr lvl="3" eaLnBrk="1" hangingPunct="1">
              <a:lnSpc>
                <a:spcPct val="150000"/>
              </a:lnSpc>
            </a:pPr>
            <a:r>
              <a:rPr lang="en-US" altLang="zh-CN" dirty="0" err="1">
                <a:solidFill>
                  <a:schemeClr val="accent5">
                    <a:lumMod val="75000"/>
                  </a:schemeClr>
                </a:solidFill>
              </a:rPr>
              <a:t>例如：B</a:t>
            </a:r>
            <a:r>
              <a:rPr lang="en-US" altLang="zh-CN" dirty="0">
                <a:solidFill>
                  <a:schemeClr val="accent5">
                    <a:lumMod val="75000"/>
                  </a:schemeClr>
                </a:solidFill>
              </a:rPr>
              <a:t> b = </a:t>
            </a:r>
            <a:r>
              <a:rPr lang="en-US" altLang="zh-CN" dirty="0" err="1">
                <a:solidFill>
                  <a:schemeClr val="accent5">
                    <a:lumMod val="75000"/>
                  </a:schemeClr>
                </a:solidFill>
              </a:rPr>
              <a:t>a.getB</a:t>
            </a:r>
            <a:r>
              <a:rPr lang="en-US" altLang="zh-CN" dirty="0">
                <a:solidFill>
                  <a:schemeClr val="accent5">
                    <a:lumMod val="75000"/>
                  </a:schemeClr>
                </a:solidFill>
              </a:rPr>
              <a:t>(); C </a:t>
            </a:r>
            <a:r>
              <a:rPr lang="en-US" altLang="zh-CN" dirty="0" err="1">
                <a:solidFill>
                  <a:schemeClr val="accent5">
                    <a:lumMod val="75000"/>
                  </a:schemeClr>
                </a:solidFill>
              </a:rPr>
              <a:t>c</a:t>
            </a:r>
            <a:r>
              <a:rPr lang="en-US" altLang="zh-CN" dirty="0">
                <a:solidFill>
                  <a:schemeClr val="accent5">
                    <a:lumMod val="75000"/>
                  </a:schemeClr>
                </a:solidFill>
              </a:rPr>
              <a:t> = </a:t>
            </a:r>
            <a:r>
              <a:rPr lang="en-US" altLang="zh-CN" dirty="0" err="1">
                <a:solidFill>
                  <a:schemeClr val="accent5">
                    <a:lumMod val="75000"/>
                  </a:schemeClr>
                </a:solidFill>
              </a:rPr>
              <a:t>b.getC</a:t>
            </a:r>
            <a:r>
              <a:rPr lang="en-US" altLang="zh-CN" dirty="0">
                <a:solidFill>
                  <a:schemeClr val="accent5">
                    <a:lumMod val="75000"/>
                  </a:schemeClr>
                </a:solidFill>
              </a:rPr>
              <a:t>(); D </a:t>
            </a:r>
            <a:r>
              <a:rPr lang="en-US" altLang="zh-CN" dirty="0" err="1">
                <a:solidFill>
                  <a:schemeClr val="accent5">
                    <a:lumMod val="75000"/>
                  </a:schemeClr>
                </a:solidFill>
              </a:rPr>
              <a:t>d</a:t>
            </a:r>
            <a:r>
              <a:rPr lang="en-US" altLang="zh-CN" dirty="0">
                <a:solidFill>
                  <a:schemeClr val="accent5">
                    <a:lumMod val="75000"/>
                  </a:schemeClr>
                </a:solidFill>
              </a:rPr>
              <a:t> = </a:t>
            </a:r>
            <a:r>
              <a:rPr lang="en-US" altLang="zh-CN" dirty="0" err="1">
                <a:solidFill>
                  <a:schemeClr val="accent5">
                    <a:lumMod val="75000"/>
                  </a:schemeClr>
                </a:solidFill>
              </a:rPr>
              <a:t>c.getD</a:t>
            </a:r>
            <a:r>
              <a:rPr lang="en-US" altLang="zh-CN" dirty="0">
                <a:solidFill>
                  <a:schemeClr val="accent5">
                    <a:lumMod val="75000"/>
                  </a:schemeClr>
                </a:solidFill>
              </a:rPr>
              <a:t>();</a:t>
            </a:r>
          </a:p>
          <a:p>
            <a:pPr lvl="3" eaLnBrk="1" hangingPunct="1">
              <a:lnSpc>
                <a:spcPct val="150000"/>
              </a:lnSpc>
            </a:pPr>
            <a:r>
              <a:rPr lang="zh-CN" altLang="en-US" dirty="0">
                <a:solidFill>
                  <a:schemeClr val="accent5">
                    <a:lumMod val="75000"/>
                  </a:schemeClr>
                </a:solidFill>
              </a:rPr>
              <a:t>减少中间过程及依赖</a:t>
            </a:r>
            <a:endParaRPr lang="en-US" altLang="zh-CN" dirty="0" smtClean="0">
              <a:solidFill>
                <a:schemeClr val="accent5">
                  <a:lumMod val="75000"/>
                </a:schemeClr>
              </a:solidFill>
            </a:endParaRPr>
          </a:p>
          <a:p>
            <a:pPr lvl="3" eaLnBrk="1" hangingPunct="1">
              <a:lnSpc>
                <a:spcPct val="150000"/>
              </a:lnSpc>
            </a:pPr>
            <a:endParaRPr lang="en-US" altLang="zh-CN" dirty="0" smtClean="0">
              <a:solidFill>
                <a:schemeClr val="accent5">
                  <a:lumMod val="75000"/>
                </a:schemeClr>
              </a:solidFill>
            </a:endParaRPr>
          </a:p>
          <a:p>
            <a:pPr lvl="2" eaLnBrk="1" hangingPunct="1">
              <a:lnSpc>
                <a:spcPct val="150000"/>
              </a:lnSpc>
            </a:pPr>
            <a:endParaRPr lang="en-US" altLang="zh-CN" dirty="0" smtClean="0">
              <a:solidFill>
                <a:schemeClr val="accent5">
                  <a:lumMod val="75000"/>
                </a:schemeClr>
              </a:solidFill>
            </a:endParaRPr>
          </a:p>
          <a:p>
            <a:pPr lvl="2"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spTree>
    <p:extLst>
      <p:ext uri="{BB962C8B-B14F-4D97-AF65-F5344CB8AC3E}">
        <p14:creationId xmlns:p14="http://schemas.microsoft.com/office/powerpoint/2010/main" val="37602622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22</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二、坏味道</a:t>
            </a:r>
            <a:r>
              <a:rPr lang="en-US" altLang="zh-CN" dirty="0" smtClean="0"/>
              <a:t>&amp;</a:t>
            </a:r>
            <a:r>
              <a:rPr lang="zh-CN" altLang="en-US" dirty="0" smtClean="0"/>
              <a:t>重构</a:t>
            </a:r>
            <a:r>
              <a:rPr lang="en-US" altLang="zh-CN" dirty="0" smtClean="0"/>
              <a:t>-</a:t>
            </a:r>
            <a:r>
              <a:rPr lang="zh-CN" altLang="en-US" dirty="0"/>
              <a:t>坏代码的味道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50000"/>
              </a:lnSpc>
            </a:pPr>
            <a:r>
              <a:rPr lang="zh-CN" altLang="en-US" dirty="0">
                <a:solidFill>
                  <a:schemeClr val="accent5">
                    <a:lumMod val="75000"/>
                  </a:schemeClr>
                </a:solidFill>
              </a:rPr>
              <a:t>坏味道</a:t>
            </a:r>
            <a:endParaRPr lang="en-US" altLang="zh-CN" dirty="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中间人（</a:t>
            </a:r>
            <a:r>
              <a:rPr lang="en-US" altLang="zh-CN" dirty="0" smtClean="0">
                <a:solidFill>
                  <a:schemeClr val="accent5">
                    <a:lumMod val="75000"/>
                  </a:schemeClr>
                </a:solidFill>
              </a:rPr>
              <a:t>Middle Man</a:t>
            </a:r>
            <a:r>
              <a:rPr lang="zh-CN" altLang="en-US" dirty="0" smtClean="0">
                <a:solidFill>
                  <a:schemeClr val="accent5">
                    <a:lumMod val="75000"/>
                  </a:schemeClr>
                </a:solidFill>
              </a:rPr>
              <a:t>）</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直接调用</a:t>
            </a:r>
            <a:r>
              <a:rPr lang="en-US" altLang="zh-CN" dirty="0" err="1" smtClean="0">
                <a:solidFill>
                  <a:schemeClr val="accent5">
                    <a:lumMod val="75000"/>
                  </a:schemeClr>
                </a:solidFill>
              </a:rPr>
              <a:t>Department的get_managet</a:t>
            </a:r>
            <a:r>
              <a:rPr lang="zh-CN" altLang="en-US" dirty="0" smtClean="0">
                <a:solidFill>
                  <a:schemeClr val="accent5">
                    <a:lumMod val="75000"/>
                  </a:schemeClr>
                </a:solidFill>
              </a:rPr>
              <a:t>方法</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如</a:t>
            </a:r>
            <a:r>
              <a:rPr lang="zh-CN" altLang="en-US" dirty="0" smtClean="0">
                <a:solidFill>
                  <a:schemeClr val="accent5">
                    <a:lumMod val="75000"/>
                  </a:schemeClr>
                </a:solidFill>
              </a:rPr>
              <a:t>图：</a:t>
            </a:r>
            <a:endParaRPr lang="zh-CN" altLang="en-US" dirty="0">
              <a:solidFill>
                <a:schemeClr val="accent5">
                  <a:lumMod val="75000"/>
                </a:schemeClr>
              </a:solidFill>
            </a:endParaRPr>
          </a:p>
        </p:txBody>
      </p:sp>
      <p:grpSp>
        <p:nvGrpSpPr>
          <p:cNvPr id="5" name="组合 4"/>
          <p:cNvGrpSpPr/>
          <p:nvPr/>
        </p:nvGrpSpPr>
        <p:grpSpPr>
          <a:xfrm>
            <a:off x="2274052" y="3096741"/>
            <a:ext cx="4019550" cy="2276475"/>
            <a:chOff x="4860032" y="1168779"/>
            <a:chExt cx="4019550" cy="2276475"/>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168779"/>
              <a:ext cx="4019550" cy="2276475"/>
            </a:xfrm>
            <a:prstGeom prst="rect">
              <a:avLst/>
            </a:prstGeom>
            <a:ln/>
          </p:spPr>
          <p:style>
            <a:lnRef idx="2">
              <a:schemeClr val="accent1"/>
            </a:lnRef>
            <a:fillRef idx="1">
              <a:schemeClr val="lt1"/>
            </a:fillRef>
            <a:effectRef idx="0">
              <a:schemeClr val="accent1"/>
            </a:effectRef>
            <a:fontRef idx="minor">
              <a:schemeClr val="dk1"/>
            </a:fontRef>
          </p:style>
        </p:pic>
        <p:sp>
          <p:nvSpPr>
            <p:cNvPr id="4" name="圆角矩形标注 3"/>
            <p:cNvSpPr/>
            <p:nvPr/>
          </p:nvSpPr>
          <p:spPr>
            <a:xfrm>
              <a:off x="7440070" y="1196752"/>
              <a:ext cx="1008112" cy="288032"/>
            </a:xfrm>
            <a:prstGeom prst="wedgeRoundRectCallout">
              <a:avLst>
                <a:gd name="adj1" fmla="val -35177"/>
                <a:gd name="adj2" fmla="val 92031"/>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a:latin typeface="微软雅黑" pitchFamily="34" charset="-122"/>
                  <a:ea typeface="微软雅黑" pitchFamily="34" charset="-122"/>
                </a:rPr>
                <a:t>中间人</a:t>
              </a:r>
            </a:p>
          </p:txBody>
        </p:sp>
      </p:grpSp>
    </p:spTree>
    <p:extLst>
      <p:ext uri="{BB962C8B-B14F-4D97-AF65-F5344CB8AC3E}">
        <p14:creationId xmlns:p14="http://schemas.microsoft.com/office/powerpoint/2010/main" val="1290674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23</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二、坏味道</a:t>
            </a:r>
            <a:r>
              <a:rPr lang="en-US" altLang="zh-CN" dirty="0" smtClean="0"/>
              <a:t>&amp;</a:t>
            </a:r>
            <a:r>
              <a:rPr lang="zh-CN" altLang="en-US" dirty="0" smtClean="0"/>
              <a:t>重构</a:t>
            </a:r>
            <a:r>
              <a:rPr lang="en-US" altLang="zh-CN" dirty="0" smtClean="0"/>
              <a:t>-</a:t>
            </a:r>
            <a:r>
              <a:rPr lang="zh-CN" altLang="en-US" dirty="0"/>
              <a:t>坏代码的味道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50000"/>
              </a:lnSpc>
            </a:pPr>
            <a:r>
              <a:rPr lang="zh-CN" altLang="en-US" dirty="0">
                <a:solidFill>
                  <a:schemeClr val="accent5">
                    <a:lumMod val="75000"/>
                  </a:schemeClr>
                </a:solidFill>
              </a:rPr>
              <a:t>坏味道</a:t>
            </a:r>
            <a:endParaRPr lang="en-US" altLang="zh-CN" dirty="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平行</a:t>
            </a:r>
            <a:r>
              <a:rPr lang="zh-CN" altLang="en-US" dirty="0">
                <a:solidFill>
                  <a:schemeClr val="accent5">
                    <a:lumMod val="75000"/>
                  </a:schemeClr>
                </a:solidFill>
              </a:rPr>
              <a:t>继承</a:t>
            </a:r>
            <a:r>
              <a:rPr lang="zh-CN" altLang="en-US" dirty="0" smtClean="0">
                <a:solidFill>
                  <a:schemeClr val="accent5">
                    <a:lumMod val="75000"/>
                  </a:schemeClr>
                </a:solidFill>
              </a:rPr>
              <a:t>体系</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改用</a:t>
            </a:r>
            <a:r>
              <a:rPr lang="zh-CN" altLang="en-US" dirty="0">
                <a:solidFill>
                  <a:schemeClr val="accent5">
                    <a:lumMod val="75000"/>
                  </a:schemeClr>
                </a:solidFill>
              </a:rPr>
              <a:t>组合（聚合）</a:t>
            </a:r>
            <a:r>
              <a:rPr lang="zh-CN" altLang="en-US" dirty="0" smtClean="0">
                <a:solidFill>
                  <a:schemeClr val="accent5">
                    <a:lumMod val="75000"/>
                  </a:schemeClr>
                </a:solidFill>
              </a:rPr>
              <a:t>关系</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如</a:t>
            </a:r>
            <a:r>
              <a:rPr lang="zh-CN" altLang="en-US" dirty="0" smtClean="0">
                <a:solidFill>
                  <a:schemeClr val="accent5">
                    <a:lumMod val="75000"/>
                  </a:schemeClr>
                </a:solidFill>
              </a:rPr>
              <a:t>图：</a:t>
            </a:r>
            <a:endParaRPr lang="en-US" altLang="zh-CN" dirty="0">
              <a:solidFill>
                <a:schemeClr val="accent5">
                  <a:lumMod val="75000"/>
                </a:schemeClr>
              </a:solidFill>
            </a:endParaRPr>
          </a:p>
        </p:txBody>
      </p:sp>
      <p:grpSp>
        <p:nvGrpSpPr>
          <p:cNvPr id="7" name="组合 6"/>
          <p:cNvGrpSpPr/>
          <p:nvPr/>
        </p:nvGrpSpPr>
        <p:grpSpPr>
          <a:xfrm>
            <a:off x="3995936" y="1027137"/>
            <a:ext cx="4475534" cy="5210175"/>
            <a:chOff x="4429844" y="930461"/>
            <a:chExt cx="4475534" cy="5210175"/>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844" y="930461"/>
              <a:ext cx="3238500" cy="5210175"/>
            </a:xfrm>
            <a:prstGeom prst="rect">
              <a:avLst/>
            </a:prstGeom>
            <a:ln/>
          </p:spPr>
          <p:style>
            <a:lnRef idx="2">
              <a:schemeClr val="accent1"/>
            </a:lnRef>
            <a:fillRef idx="1">
              <a:schemeClr val="lt1"/>
            </a:fillRef>
            <a:effectRef idx="0">
              <a:schemeClr val="accent1"/>
            </a:effectRef>
            <a:fontRef idx="minor">
              <a:schemeClr val="dk1"/>
            </a:fontRef>
          </p:style>
        </p:pic>
        <p:sp>
          <p:nvSpPr>
            <p:cNvPr id="6" name="圆角矩形标注 5"/>
            <p:cNvSpPr/>
            <p:nvPr/>
          </p:nvSpPr>
          <p:spPr>
            <a:xfrm>
              <a:off x="6738689" y="3594757"/>
              <a:ext cx="2166689" cy="1252986"/>
            </a:xfrm>
            <a:prstGeom prst="wedgeRoundRectCallout">
              <a:avLst>
                <a:gd name="adj1" fmla="val -59600"/>
                <a:gd name="adj2" fmla="val 2770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zh-CN" altLang="en-US" sz="1200" dirty="0" smtClean="0">
                  <a:latin typeface="微软雅黑" pitchFamily="34" charset="-122"/>
                  <a:ea typeface="微软雅黑" pitchFamily="34" charset="-122"/>
                </a:rPr>
                <a:t>平行继承关系：如图，</a:t>
              </a:r>
              <a:r>
                <a:rPr lang="en-US" altLang="zh-CN" sz="1200" dirty="0" err="1" smtClean="0">
                  <a:latin typeface="微软雅黑" pitchFamily="34" charset="-122"/>
                  <a:ea typeface="微软雅黑" pitchFamily="34" charset="-122"/>
                </a:rPr>
                <a:t>doB</a:t>
              </a:r>
              <a:r>
                <a:rPr lang="zh-CN" altLang="en-US" sz="1200" dirty="0" smtClean="0">
                  <a:latin typeface="微软雅黑" pitchFamily="34" charset="-122"/>
                  <a:ea typeface="微软雅黑" pitchFamily="34" charset="-122"/>
                </a:rPr>
                <a:t>的需求发生变化，不修改</a:t>
              </a:r>
              <a:r>
                <a:rPr lang="en-US" altLang="zh-CN" sz="1200" dirty="0" smtClean="0">
                  <a:latin typeface="微软雅黑" pitchFamily="34" charset="-122"/>
                  <a:ea typeface="微软雅黑" pitchFamily="34" charset="-122"/>
                </a:rPr>
                <a:t>Test1</a:t>
              </a:r>
              <a:r>
                <a:rPr lang="zh-CN" altLang="en-US" sz="1200" dirty="0" smtClean="0">
                  <a:latin typeface="微软雅黑" pitchFamily="34" charset="-122"/>
                  <a:ea typeface="微软雅黑" pitchFamily="34" charset="-122"/>
                </a:rPr>
                <a:t>时（开闭原则），需要同时为</a:t>
              </a:r>
              <a:r>
                <a:rPr lang="en-US" altLang="zh-CN" sz="1200" dirty="0" smtClean="0">
                  <a:latin typeface="微软雅黑" pitchFamily="34" charset="-122"/>
                  <a:ea typeface="微软雅黑" pitchFamily="34" charset="-122"/>
                </a:rPr>
                <a:t>TestB1</a:t>
              </a:r>
              <a:r>
                <a:rPr lang="zh-CN" altLang="en-US" sz="1200" dirty="0" smtClean="0">
                  <a:latin typeface="微软雅黑" pitchFamily="34" charset="-122"/>
                  <a:ea typeface="微软雅黑" pitchFamily="34" charset="-122"/>
                </a:rPr>
                <a:t>和</a:t>
              </a:r>
              <a:r>
                <a:rPr lang="en-US" altLang="zh-CN" sz="1200" dirty="0" smtClean="0">
                  <a:latin typeface="微软雅黑" pitchFamily="34" charset="-122"/>
                  <a:ea typeface="微软雅黑" pitchFamily="34" charset="-122"/>
                </a:rPr>
                <a:t>TestB2</a:t>
              </a:r>
              <a:r>
                <a:rPr lang="zh-CN" altLang="en-US" sz="1200" dirty="0" smtClean="0">
                  <a:latin typeface="微软雅黑" pitchFamily="34" charset="-122"/>
                  <a:ea typeface="微软雅黑" pitchFamily="34" charset="-122"/>
                </a:rPr>
                <a:t>重新实现</a:t>
              </a:r>
              <a:r>
                <a:rPr lang="en-US" altLang="zh-CN" sz="1200" dirty="0" err="1" smtClean="0">
                  <a:latin typeface="微软雅黑" pitchFamily="34" charset="-122"/>
                  <a:ea typeface="微软雅黑" pitchFamily="34" charset="-122"/>
                </a:rPr>
                <a:t>doB</a:t>
              </a:r>
              <a:r>
                <a:rPr lang="zh-CN" altLang="en-US" sz="1200" dirty="0" smtClean="0">
                  <a:latin typeface="微软雅黑" pitchFamily="34" charset="-122"/>
                  <a:ea typeface="微软雅黑" pitchFamily="34" charset="-122"/>
                </a:rPr>
                <a:t>方法</a:t>
              </a:r>
              <a:endParaRPr lang="zh-CN" altLang="en-US" sz="1200" dirty="0">
                <a:latin typeface="微软雅黑" pitchFamily="34" charset="-122"/>
                <a:ea typeface="微软雅黑" pitchFamily="34" charset="-122"/>
              </a:endParaRPr>
            </a:p>
          </p:txBody>
        </p:sp>
      </p:grpSp>
      <p:grpSp>
        <p:nvGrpSpPr>
          <p:cNvPr id="8" name="组合 7"/>
          <p:cNvGrpSpPr/>
          <p:nvPr/>
        </p:nvGrpSpPr>
        <p:grpSpPr>
          <a:xfrm>
            <a:off x="4788024" y="2366418"/>
            <a:ext cx="3947195" cy="2962275"/>
            <a:chOff x="4356323" y="1906885"/>
            <a:chExt cx="3947195" cy="2962275"/>
          </a:xfrm>
        </p:grpSpPr>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323" y="1906885"/>
              <a:ext cx="2447925" cy="2962275"/>
            </a:xfrm>
            <a:prstGeom prst="rect">
              <a:avLst/>
            </a:prstGeom>
            <a:ln/>
          </p:spPr>
          <p:style>
            <a:lnRef idx="2">
              <a:schemeClr val="accent1"/>
            </a:lnRef>
            <a:fillRef idx="1">
              <a:schemeClr val="lt1"/>
            </a:fillRef>
            <a:effectRef idx="0">
              <a:schemeClr val="accent1"/>
            </a:effectRef>
            <a:fontRef idx="minor">
              <a:schemeClr val="dk1"/>
            </a:fontRef>
          </p:style>
        </p:pic>
        <p:sp>
          <p:nvSpPr>
            <p:cNvPr id="15" name="圆角矩形标注 14"/>
            <p:cNvSpPr/>
            <p:nvPr/>
          </p:nvSpPr>
          <p:spPr>
            <a:xfrm>
              <a:off x="6660231" y="3242243"/>
              <a:ext cx="1643287" cy="772271"/>
            </a:xfrm>
            <a:prstGeom prst="wedgeRoundRectCallout">
              <a:avLst>
                <a:gd name="adj1" fmla="val -59600"/>
                <a:gd name="adj2" fmla="val 2770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zh-CN" altLang="en-US" sz="1200" dirty="0" smtClean="0">
                  <a:latin typeface="微软雅黑" pitchFamily="34" charset="-122"/>
                  <a:ea typeface="微软雅黑" pitchFamily="34" charset="-122"/>
                </a:rPr>
                <a:t>继承关系改用聚合关系后，</a:t>
              </a:r>
              <a:r>
                <a:rPr lang="en-US" altLang="zh-CN" sz="1200" dirty="0" smtClean="0">
                  <a:latin typeface="微软雅黑" pitchFamily="34" charset="-122"/>
                  <a:ea typeface="微软雅黑" pitchFamily="34" charset="-122"/>
                </a:rPr>
                <a:t>A</a:t>
              </a:r>
              <a:r>
                <a:rPr lang="zh-CN" altLang="en-US" sz="1200" dirty="0" smtClean="0">
                  <a:latin typeface="微软雅黑" pitchFamily="34" charset="-122"/>
                  <a:ea typeface="微软雅黑" pitchFamily="34" charset="-122"/>
                </a:rPr>
                <a:t>和</a:t>
              </a:r>
              <a:r>
                <a:rPr lang="en-US" altLang="zh-CN" sz="1200" dirty="0" smtClean="0">
                  <a:latin typeface="微软雅黑" pitchFamily="34" charset="-122"/>
                  <a:ea typeface="微软雅黑" pitchFamily="34" charset="-122"/>
                </a:rPr>
                <a:t>B</a:t>
              </a:r>
              <a:r>
                <a:rPr lang="zh-CN" altLang="en-US" sz="1200" dirty="0" smtClean="0">
                  <a:latin typeface="微软雅黑" pitchFamily="34" charset="-122"/>
                  <a:ea typeface="微软雅黑" pitchFamily="34" charset="-122"/>
                </a:rPr>
                <a:t>可以向两个方向自由扩展</a:t>
              </a:r>
              <a:endParaRPr lang="zh-CN" altLang="en-US" sz="1200" dirty="0">
                <a:latin typeface="微软雅黑" pitchFamily="34" charset="-122"/>
                <a:ea typeface="微软雅黑" pitchFamily="34" charset="-122"/>
              </a:endParaRPr>
            </a:p>
          </p:txBody>
        </p:sp>
      </p:grpSp>
    </p:spTree>
    <p:extLst>
      <p:ext uri="{BB962C8B-B14F-4D97-AF65-F5344CB8AC3E}">
        <p14:creationId xmlns:p14="http://schemas.microsoft.com/office/powerpoint/2010/main" val="329697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xit" presetSubtype="10" fill="hold" nodeType="clickEffect">
                                  <p:stCondLst>
                                    <p:cond delay="0"/>
                                  </p:stCondLst>
                                  <p:childTnLst>
                                    <p:animEffect transition="out" filter="randombar(horizontal)">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24</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二、坏味道</a:t>
            </a:r>
            <a:r>
              <a:rPr lang="en-US" altLang="zh-CN" dirty="0" smtClean="0"/>
              <a:t>&amp;</a:t>
            </a:r>
            <a:r>
              <a:rPr lang="zh-CN" altLang="en-US" dirty="0" smtClean="0"/>
              <a:t>重构</a:t>
            </a:r>
            <a:r>
              <a:rPr lang="en-US" altLang="zh-CN" dirty="0" smtClean="0"/>
              <a:t>-</a:t>
            </a:r>
            <a:r>
              <a:rPr lang="zh-CN" altLang="en-US" dirty="0"/>
              <a:t>坏代码的味道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50000"/>
              </a:lnSpc>
            </a:pPr>
            <a:r>
              <a:rPr lang="zh-CN" altLang="en-US" dirty="0">
                <a:solidFill>
                  <a:schemeClr val="accent5">
                    <a:lumMod val="75000"/>
                  </a:schemeClr>
                </a:solidFill>
              </a:rPr>
              <a:t>坏</a:t>
            </a:r>
            <a:r>
              <a:rPr lang="zh-CN" altLang="en-US" dirty="0" smtClean="0">
                <a:solidFill>
                  <a:schemeClr val="accent5">
                    <a:lumMod val="75000"/>
                  </a:schemeClr>
                </a:solidFill>
              </a:rPr>
              <a:t>味道</a:t>
            </a:r>
            <a:endParaRPr lang="en-US" altLang="zh-CN" dirty="0" smtClean="0">
              <a:solidFill>
                <a:schemeClr val="accent5">
                  <a:lumMod val="75000"/>
                </a:schemeClr>
              </a:solidFill>
            </a:endParaRPr>
          </a:p>
          <a:p>
            <a:pPr lvl="2" eaLnBrk="1" hangingPunct="1">
              <a:lnSpc>
                <a:spcPct val="150000"/>
              </a:lnSpc>
            </a:pPr>
            <a:r>
              <a:rPr lang="zh-CN" altLang="en-US" dirty="0">
                <a:solidFill>
                  <a:schemeClr val="accent5">
                    <a:lumMod val="75000"/>
                  </a:schemeClr>
                </a:solidFill>
              </a:rPr>
              <a:t>冗余类（多余的继承关系）</a:t>
            </a:r>
            <a:endParaRPr lang="en-US" altLang="zh-CN" dirty="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理解：没有</a:t>
            </a:r>
            <a:r>
              <a:rPr lang="zh-CN" altLang="en-US" dirty="0">
                <a:solidFill>
                  <a:schemeClr val="accent5">
                    <a:lumMod val="75000"/>
                  </a:schemeClr>
                </a:solidFill>
              </a:rPr>
              <a:t>明确意义的提取父类</a:t>
            </a:r>
            <a:endParaRPr lang="en-US" altLang="zh-CN" dirty="0">
              <a:solidFill>
                <a:schemeClr val="accent5">
                  <a:lumMod val="75000"/>
                </a:schemeClr>
              </a:solidFill>
            </a:endParaRPr>
          </a:p>
          <a:p>
            <a:pPr lvl="3" eaLnBrk="1" hangingPunct="1">
              <a:lnSpc>
                <a:spcPct val="150000"/>
              </a:lnSpc>
            </a:pPr>
            <a:r>
              <a:rPr lang="zh-CN" altLang="en-US" dirty="0">
                <a:solidFill>
                  <a:schemeClr val="accent5">
                    <a:lumMod val="75000"/>
                  </a:schemeClr>
                </a:solidFill>
              </a:rPr>
              <a:t>合并成一个</a:t>
            </a:r>
            <a:r>
              <a:rPr lang="zh-CN" altLang="en-US" dirty="0" smtClean="0">
                <a:solidFill>
                  <a:schemeClr val="accent5">
                    <a:lumMod val="75000"/>
                  </a:schemeClr>
                </a:solidFill>
              </a:rPr>
              <a:t>类</a:t>
            </a:r>
            <a:endParaRPr lang="en-US" altLang="zh-CN" dirty="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过多</a:t>
            </a:r>
            <a:r>
              <a:rPr lang="zh-CN" altLang="en-US" dirty="0">
                <a:solidFill>
                  <a:schemeClr val="accent5">
                    <a:lumMod val="75000"/>
                  </a:schemeClr>
                </a:solidFill>
              </a:rPr>
              <a:t>的注释</a:t>
            </a:r>
            <a:endParaRPr lang="en-US" altLang="zh-CN" dirty="0">
              <a:solidFill>
                <a:schemeClr val="accent5">
                  <a:lumMod val="75000"/>
                </a:schemeClr>
              </a:solidFill>
            </a:endParaRPr>
          </a:p>
          <a:p>
            <a:pPr lvl="3" eaLnBrk="1" hangingPunct="1">
              <a:lnSpc>
                <a:spcPct val="150000"/>
              </a:lnSpc>
            </a:pPr>
            <a:r>
              <a:rPr lang="zh-CN" altLang="en-US" dirty="0">
                <a:solidFill>
                  <a:schemeClr val="accent5">
                    <a:lumMod val="75000"/>
                  </a:schemeClr>
                </a:solidFill>
              </a:rPr>
              <a:t>注释多了不一定好，说明方法（类）任务太繁重了</a:t>
            </a:r>
            <a:endParaRPr lang="en-US" altLang="zh-CN" dirty="0">
              <a:solidFill>
                <a:schemeClr val="accent5">
                  <a:lumMod val="75000"/>
                </a:schemeClr>
              </a:solidFill>
            </a:endParaRPr>
          </a:p>
          <a:p>
            <a:pPr lvl="3" eaLnBrk="1" hangingPunct="1">
              <a:lnSpc>
                <a:spcPct val="150000"/>
              </a:lnSpc>
            </a:pPr>
            <a:r>
              <a:rPr lang="zh-CN" altLang="en-US" dirty="0">
                <a:solidFill>
                  <a:schemeClr val="accent5">
                    <a:lumMod val="75000"/>
                  </a:schemeClr>
                </a:solidFill>
              </a:rPr>
              <a:t>拆分类、方法，按照类（方法）名的逻辑重新组织代码</a:t>
            </a:r>
          </a:p>
        </p:txBody>
      </p:sp>
    </p:spTree>
    <p:extLst>
      <p:ext uri="{BB962C8B-B14F-4D97-AF65-F5344CB8AC3E}">
        <p14:creationId xmlns:p14="http://schemas.microsoft.com/office/powerpoint/2010/main" val="817756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25</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二、坏味道</a:t>
            </a:r>
            <a:r>
              <a:rPr lang="en-US" altLang="zh-CN" dirty="0" smtClean="0"/>
              <a:t>&amp;</a:t>
            </a:r>
            <a:r>
              <a:rPr lang="zh-CN" altLang="en-US" dirty="0" smtClean="0"/>
              <a:t>重构</a:t>
            </a:r>
            <a:r>
              <a:rPr lang="en-US" altLang="zh-CN" dirty="0" smtClean="0"/>
              <a:t>-</a:t>
            </a:r>
            <a:r>
              <a:rPr lang="zh-CN" altLang="en-US" dirty="0"/>
              <a:t>坏代码的味道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50000"/>
              </a:lnSpc>
            </a:pPr>
            <a:r>
              <a:rPr lang="zh-CN" altLang="en-US" dirty="0" smtClean="0">
                <a:solidFill>
                  <a:schemeClr val="accent5">
                    <a:lumMod val="75000"/>
                  </a:schemeClr>
                </a:solidFill>
              </a:rPr>
              <a:t>重构手法</a:t>
            </a:r>
            <a:endParaRPr lang="en-US" altLang="zh-CN" dirty="0" smtClean="0">
              <a:solidFill>
                <a:schemeClr val="accent5">
                  <a:lumMod val="75000"/>
                </a:schemeClr>
              </a:solidFill>
            </a:endParaRPr>
          </a:p>
          <a:p>
            <a:pPr lvl="2" eaLnBrk="1" hangingPunct="1">
              <a:lnSpc>
                <a:spcPct val="150000"/>
              </a:lnSpc>
            </a:pPr>
            <a:r>
              <a:rPr lang="en-US" altLang="zh-CN" sz="1800" dirty="0" smtClean="0">
                <a:solidFill>
                  <a:schemeClr val="accent5">
                    <a:lumMod val="75000"/>
                  </a:schemeClr>
                </a:solidFill>
              </a:rPr>
              <a:t>Extract</a:t>
            </a:r>
            <a:r>
              <a:rPr lang="en-US" altLang="zh-CN" dirty="0" smtClean="0"/>
              <a:t> </a:t>
            </a:r>
            <a:r>
              <a:rPr lang="en-US" altLang="zh-CN" sz="1800" dirty="0">
                <a:solidFill>
                  <a:schemeClr val="accent5">
                    <a:lumMod val="75000"/>
                  </a:schemeClr>
                </a:solidFill>
              </a:rPr>
              <a:t>Method</a:t>
            </a:r>
            <a:r>
              <a:rPr lang="zh-CN" altLang="en-US" dirty="0">
                <a:solidFill>
                  <a:schemeClr val="accent5">
                    <a:lumMod val="75000"/>
                  </a:schemeClr>
                </a:solidFill>
              </a:rPr>
              <a:t>（提炼方法</a:t>
            </a:r>
            <a:r>
              <a:rPr lang="zh-CN" altLang="en-US" dirty="0" smtClean="0">
                <a:solidFill>
                  <a:schemeClr val="accent5">
                    <a:lumMod val="75000"/>
                  </a:schemeClr>
                </a:solidFill>
              </a:rPr>
              <a:t>）</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将一段可以被组织在一起的代码独立出来，并让函数名称解释该函数的</a:t>
            </a:r>
            <a:r>
              <a:rPr lang="zh-CN" altLang="en-US" dirty="0" smtClean="0">
                <a:solidFill>
                  <a:schemeClr val="accent5">
                    <a:lumMod val="75000"/>
                  </a:schemeClr>
                </a:solidFill>
              </a:rPr>
              <a:t>用途</a:t>
            </a:r>
            <a:endParaRPr lang="en-US" altLang="zh-CN" dirty="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强化</a:t>
            </a:r>
            <a:r>
              <a:rPr lang="zh-CN" altLang="en-US" dirty="0">
                <a:solidFill>
                  <a:schemeClr val="accent5">
                    <a:lumMod val="75000"/>
                  </a:schemeClr>
                </a:solidFill>
              </a:rPr>
              <a:t>代码的清晰度</a:t>
            </a:r>
            <a:endParaRPr lang="en-US" altLang="zh-CN" dirty="0" smtClean="0">
              <a:solidFill>
                <a:schemeClr val="accent5">
                  <a:lumMod val="75000"/>
                </a:schemeClr>
              </a:solidFill>
            </a:endParaRPr>
          </a:p>
          <a:p>
            <a:pPr lvl="2" eaLnBrk="1" hangingPunct="1">
              <a:lnSpc>
                <a:spcPct val="150000"/>
              </a:lnSpc>
            </a:pPr>
            <a:r>
              <a:rPr lang="en-US" altLang="zh-CN" dirty="0" smtClean="0">
                <a:solidFill>
                  <a:schemeClr val="accent5">
                    <a:lumMod val="75000"/>
                  </a:schemeClr>
                </a:solidFill>
              </a:rPr>
              <a:t>Inline </a:t>
            </a:r>
            <a:r>
              <a:rPr lang="en-US" altLang="zh-CN" dirty="0" err="1">
                <a:solidFill>
                  <a:schemeClr val="accent5">
                    <a:lumMod val="75000"/>
                  </a:schemeClr>
                </a:solidFill>
              </a:rPr>
              <a:t>Method（消除方法</a:t>
            </a:r>
            <a:r>
              <a:rPr lang="en-US" altLang="zh-CN" dirty="0" smtClean="0">
                <a:solidFill>
                  <a:schemeClr val="accent5">
                    <a:lumMod val="75000"/>
                  </a:schemeClr>
                </a:solidFill>
              </a:rPr>
              <a:t>）</a:t>
            </a:r>
          </a:p>
          <a:p>
            <a:pPr lvl="3" eaLnBrk="1" hangingPunct="1">
              <a:lnSpc>
                <a:spcPct val="150000"/>
              </a:lnSpc>
            </a:pPr>
            <a:r>
              <a:rPr lang="zh-CN" altLang="en-US" dirty="0">
                <a:solidFill>
                  <a:schemeClr val="accent5">
                    <a:lumMod val="75000"/>
                  </a:schemeClr>
                </a:solidFill>
              </a:rPr>
              <a:t>某些函数的内部代码和函数名同样清晰易读，便可去除该函数，直接使用其中</a:t>
            </a:r>
            <a:r>
              <a:rPr lang="zh-CN" altLang="en-US" dirty="0" smtClean="0">
                <a:solidFill>
                  <a:schemeClr val="accent5">
                    <a:lumMod val="75000"/>
                  </a:schemeClr>
                </a:solidFill>
              </a:rPr>
              <a:t>代码</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将</a:t>
            </a:r>
            <a:r>
              <a:rPr lang="zh-CN" altLang="en-US" dirty="0">
                <a:solidFill>
                  <a:schemeClr val="accent5">
                    <a:lumMod val="75000"/>
                  </a:schemeClr>
                </a:solidFill>
              </a:rPr>
              <a:t>多个小型函数</a:t>
            </a:r>
            <a:r>
              <a:rPr lang="en-US" altLang="zh-CN" dirty="0">
                <a:solidFill>
                  <a:schemeClr val="accent5">
                    <a:lumMod val="75000"/>
                  </a:schemeClr>
                </a:solidFill>
              </a:rPr>
              <a:t>inline</a:t>
            </a:r>
            <a:r>
              <a:rPr lang="zh-CN" altLang="en-US" dirty="0">
                <a:solidFill>
                  <a:schemeClr val="accent5">
                    <a:lumMod val="75000"/>
                  </a:schemeClr>
                </a:solidFill>
              </a:rPr>
              <a:t>到一个大型函数中，再对其重新提炼整理</a:t>
            </a:r>
            <a:endParaRPr lang="en-US" altLang="zh-CN" dirty="0">
              <a:solidFill>
                <a:schemeClr val="accent5">
                  <a:lumMod val="75000"/>
                </a:schemeClr>
              </a:solidFill>
            </a:endParaRPr>
          </a:p>
          <a:p>
            <a:pPr lvl="2" eaLnBrk="1" hangingPunct="1">
              <a:lnSpc>
                <a:spcPct val="150000"/>
              </a:lnSpc>
            </a:pPr>
            <a:r>
              <a:rPr lang="en-US" altLang="zh-CN" dirty="0" smtClean="0">
                <a:solidFill>
                  <a:schemeClr val="accent5">
                    <a:lumMod val="75000"/>
                  </a:schemeClr>
                </a:solidFill>
              </a:rPr>
              <a:t>Replace </a:t>
            </a:r>
            <a:r>
              <a:rPr lang="en-US" altLang="zh-CN" dirty="0">
                <a:solidFill>
                  <a:schemeClr val="accent5">
                    <a:lumMod val="75000"/>
                  </a:schemeClr>
                </a:solidFill>
              </a:rPr>
              <a:t>Temp with </a:t>
            </a:r>
            <a:r>
              <a:rPr lang="en-US" altLang="zh-CN" dirty="0" smtClean="0">
                <a:solidFill>
                  <a:schemeClr val="accent5">
                    <a:lumMod val="75000"/>
                  </a:schemeClr>
                </a:solidFill>
              </a:rPr>
              <a:t>Query</a:t>
            </a:r>
            <a:r>
              <a:rPr lang="zh-CN" altLang="en-US" dirty="0" smtClean="0">
                <a:solidFill>
                  <a:schemeClr val="accent5">
                    <a:lumMod val="75000"/>
                  </a:schemeClr>
                </a:solidFill>
              </a:rPr>
              <a:t>（用查询取代临时变量）</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将表达式提炼到一个独立的</a:t>
            </a:r>
            <a:r>
              <a:rPr lang="zh-CN" altLang="en-US" dirty="0" smtClean="0">
                <a:solidFill>
                  <a:schemeClr val="accent5">
                    <a:lumMod val="75000"/>
                  </a:schemeClr>
                </a:solidFill>
              </a:rPr>
              <a:t>函数</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用</a:t>
            </a:r>
            <a:r>
              <a:rPr lang="zh-CN" altLang="en-US" dirty="0">
                <a:solidFill>
                  <a:schemeClr val="accent5">
                    <a:lumMod val="75000"/>
                  </a:schemeClr>
                </a:solidFill>
              </a:rPr>
              <a:t>函数名清晰的表达其</a:t>
            </a:r>
            <a:r>
              <a:rPr lang="zh-CN" altLang="en-US" dirty="0" smtClean="0">
                <a:solidFill>
                  <a:schemeClr val="accent5">
                    <a:lumMod val="75000"/>
                  </a:schemeClr>
                </a:solidFill>
              </a:rPr>
              <a:t>内容</a:t>
            </a:r>
          </a:p>
        </p:txBody>
      </p:sp>
    </p:spTree>
    <p:extLst>
      <p:ext uri="{BB962C8B-B14F-4D97-AF65-F5344CB8AC3E}">
        <p14:creationId xmlns:p14="http://schemas.microsoft.com/office/powerpoint/2010/main" val="2613716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26</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二、坏味道</a:t>
            </a:r>
            <a:r>
              <a:rPr lang="en-US" altLang="zh-CN" dirty="0" smtClean="0"/>
              <a:t>&amp;</a:t>
            </a:r>
            <a:r>
              <a:rPr lang="zh-CN" altLang="en-US" dirty="0" smtClean="0"/>
              <a:t>重构</a:t>
            </a:r>
            <a:r>
              <a:rPr lang="en-US" altLang="zh-CN" dirty="0" smtClean="0"/>
              <a:t>-</a:t>
            </a:r>
            <a:r>
              <a:rPr lang="zh-CN" altLang="en-US" dirty="0"/>
              <a:t>坏代码的味道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50000"/>
              </a:lnSpc>
            </a:pPr>
            <a:r>
              <a:rPr lang="zh-CN" altLang="en-US" dirty="0" smtClean="0">
                <a:solidFill>
                  <a:schemeClr val="accent5">
                    <a:lumMod val="75000"/>
                  </a:schemeClr>
                </a:solidFill>
              </a:rPr>
              <a:t>重构手法</a:t>
            </a:r>
            <a:endParaRPr lang="en-US" altLang="zh-CN" dirty="0" smtClean="0">
              <a:solidFill>
                <a:schemeClr val="accent5">
                  <a:lumMod val="75000"/>
                </a:schemeClr>
              </a:solidFill>
            </a:endParaRPr>
          </a:p>
          <a:p>
            <a:pPr lvl="2" eaLnBrk="1" hangingPunct="1">
              <a:lnSpc>
                <a:spcPct val="150000"/>
              </a:lnSpc>
            </a:pPr>
            <a:r>
              <a:rPr lang="en-US" altLang="zh-CN" dirty="0" smtClean="0">
                <a:solidFill>
                  <a:schemeClr val="accent5">
                    <a:lumMod val="75000"/>
                  </a:schemeClr>
                </a:solidFill>
              </a:rPr>
              <a:t>Introduce </a:t>
            </a:r>
            <a:r>
              <a:rPr lang="en-US" altLang="zh-CN" dirty="0">
                <a:solidFill>
                  <a:schemeClr val="accent5">
                    <a:lumMod val="75000"/>
                  </a:schemeClr>
                </a:solidFill>
              </a:rPr>
              <a:t>Explaining </a:t>
            </a:r>
            <a:r>
              <a:rPr lang="en-US" altLang="zh-CN" dirty="0" smtClean="0">
                <a:solidFill>
                  <a:schemeClr val="accent5">
                    <a:lumMod val="75000"/>
                  </a:schemeClr>
                </a:solidFill>
              </a:rPr>
              <a:t>Variable</a:t>
            </a:r>
            <a:r>
              <a:rPr lang="zh-CN" altLang="en-US" dirty="0" smtClean="0">
                <a:solidFill>
                  <a:schemeClr val="accent5">
                    <a:lumMod val="75000"/>
                  </a:schemeClr>
                </a:solidFill>
              </a:rPr>
              <a:t>（引入解释性变量）</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将复杂的表达式（或其中一部分）的结果放进一个临时变量，以此变量名称来解释表达式的</a:t>
            </a:r>
            <a:r>
              <a:rPr lang="zh-CN" altLang="en-US" dirty="0" smtClean="0">
                <a:solidFill>
                  <a:schemeClr val="accent5">
                    <a:lumMod val="75000"/>
                  </a:schemeClr>
                </a:solidFill>
              </a:rPr>
              <a:t>用途</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如果代码实现了复杂的算法，可以通过变量名增强理解</a:t>
            </a:r>
            <a:endParaRPr lang="zh-CN" altLang="en-US" dirty="0">
              <a:solidFill>
                <a:schemeClr val="accent5">
                  <a:lumMod val="75000"/>
                </a:schemeClr>
              </a:solidFill>
            </a:endParaRPr>
          </a:p>
        </p:txBody>
      </p:sp>
      <p:grpSp>
        <p:nvGrpSpPr>
          <p:cNvPr id="4" name="组合 3"/>
          <p:cNvGrpSpPr/>
          <p:nvPr/>
        </p:nvGrpSpPr>
        <p:grpSpPr>
          <a:xfrm>
            <a:off x="1619672" y="3388393"/>
            <a:ext cx="6840760" cy="897857"/>
            <a:chOff x="1619672" y="3388393"/>
            <a:chExt cx="6840760" cy="897857"/>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429000"/>
              <a:ext cx="5372100" cy="857250"/>
            </a:xfrm>
            <a:prstGeom prst="rect">
              <a:avLst/>
            </a:prstGeom>
            <a:ln/>
          </p:spPr>
          <p:style>
            <a:lnRef idx="2">
              <a:schemeClr val="accent2"/>
            </a:lnRef>
            <a:fillRef idx="1">
              <a:schemeClr val="lt1"/>
            </a:fillRef>
            <a:effectRef idx="0">
              <a:schemeClr val="accent2"/>
            </a:effectRef>
            <a:fontRef idx="minor">
              <a:schemeClr val="dk1"/>
            </a:fontRef>
          </p:style>
        </p:pic>
        <p:sp>
          <p:nvSpPr>
            <p:cNvPr id="3" name="圆角矩形标注 2"/>
            <p:cNvSpPr/>
            <p:nvPr/>
          </p:nvSpPr>
          <p:spPr>
            <a:xfrm>
              <a:off x="7236296" y="3388393"/>
              <a:ext cx="1224136" cy="857250"/>
            </a:xfrm>
            <a:prstGeom prst="wedgeRoundRectCallout">
              <a:avLst>
                <a:gd name="adj1" fmla="val -64079"/>
                <a:gd name="adj2" fmla="val 2843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看看这段代码，你能一眼看出来它的逻辑吗？</a:t>
              </a:r>
              <a:endParaRPr lang="zh-CN" altLang="en-US" sz="1200" dirty="0">
                <a:latin typeface="微软雅黑" pitchFamily="34" charset="-122"/>
                <a:ea typeface="微软雅黑" pitchFamily="34" charset="-122"/>
              </a:endParaRPr>
            </a:p>
          </p:txBody>
        </p:sp>
      </p:grpSp>
      <p:grpSp>
        <p:nvGrpSpPr>
          <p:cNvPr id="6" name="组合 5"/>
          <p:cNvGrpSpPr/>
          <p:nvPr/>
        </p:nvGrpSpPr>
        <p:grpSpPr>
          <a:xfrm>
            <a:off x="1889423" y="4385745"/>
            <a:ext cx="6329443" cy="1344088"/>
            <a:chOff x="1889423" y="4385745"/>
            <a:chExt cx="6329443" cy="1344088"/>
          </a:xfrm>
        </p:grpSpPr>
        <p:grpSp>
          <p:nvGrpSpPr>
            <p:cNvPr id="5" name="组合 4"/>
            <p:cNvGrpSpPr/>
            <p:nvPr/>
          </p:nvGrpSpPr>
          <p:grpSpPr>
            <a:xfrm>
              <a:off x="1889423" y="4385745"/>
              <a:ext cx="4886325" cy="1344088"/>
              <a:chOff x="1889423" y="4385745"/>
              <a:chExt cx="4886325" cy="1344088"/>
            </a:xfrm>
          </p:grpSpPr>
          <p:sp>
            <p:nvSpPr>
              <p:cNvPr id="2" name="下箭头 1"/>
              <p:cNvSpPr/>
              <p:nvPr/>
            </p:nvSpPr>
            <p:spPr>
              <a:xfrm>
                <a:off x="4039444" y="4385745"/>
                <a:ext cx="482302" cy="288032"/>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423" y="4748758"/>
                <a:ext cx="4886325" cy="981075"/>
              </a:xfrm>
              <a:prstGeom prst="rect">
                <a:avLst/>
              </a:prstGeom>
              <a:ln/>
            </p:spPr>
            <p:style>
              <a:lnRef idx="2">
                <a:schemeClr val="accent3"/>
              </a:lnRef>
              <a:fillRef idx="1">
                <a:schemeClr val="lt1"/>
              </a:fillRef>
              <a:effectRef idx="0">
                <a:schemeClr val="accent3"/>
              </a:effectRef>
              <a:fontRef idx="minor">
                <a:schemeClr val="dk1"/>
              </a:fontRef>
            </p:style>
          </p:pic>
        </p:grpSp>
        <p:sp>
          <p:nvSpPr>
            <p:cNvPr id="12" name="圆角矩形标注 11"/>
            <p:cNvSpPr/>
            <p:nvPr/>
          </p:nvSpPr>
          <p:spPr>
            <a:xfrm>
              <a:off x="6994730" y="4954686"/>
              <a:ext cx="1224136" cy="634554"/>
            </a:xfrm>
            <a:prstGeom prst="wedgeRoundRectCallout">
              <a:avLst>
                <a:gd name="adj1" fmla="val -64079"/>
                <a:gd name="adj2" fmla="val 2843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这段代码呢？</a:t>
              </a:r>
              <a:endParaRPr lang="zh-CN" altLang="en-US" sz="1200" dirty="0">
                <a:latin typeface="微软雅黑" pitchFamily="34" charset="-122"/>
                <a:ea typeface="微软雅黑" pitchFamily="34" charset="-122"/>
              </a:endParaRPr>
            </a:p>
          </p:txBody>
        </p:sp>
      </p:grpSp>
    </p:spTree>
    <p:extLst>
      <p:ext uri="{BB962C8B-B14F-4D97-AF65-F5344CB8AC3E}">
        <p14:creationId xmlns:p14="http://schemas.microsoft.com/office/powerpoint/2010/main" val="255634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27</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二、坏味道</a:t>
            </a:r>
            <a:r>
              <a:rPr lang="en-US" altLang="zh-CN" dirty="0"/>
              <a:t>&amp;</a:t>
            </a:r>
            <a:r>
              <a:rPr lang="zh-CN" altLang="en-US" dirty="0"/>
              <a:t>重构</a:t>
            </a:r>
            <a:r>
              <a:rPr lang="en-US" altLang="zh-CN" dirty="0"/>
              <a:t>-</a:t>
            </a:r>
            <a:r>
              <a:rPr lang="zh-CN" altLang="en-US" dirty="0"/>
              <a:t>坏代码的味道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50000"/>
              </a:lnSpc>
            </a:pPr>
            <a:r>
              <a:rPr lang="zh-CN" altLang="en-US" dirty="0" smtClean="0">
                <a:solidFill>
                  <a:schemeClr val="accent5">
                    <a:lumMod val="75000"/>
                  </a:schemeClr>
                </a:solidFill>
              </a:rPr>
              <a:t>重构手法</a:t>
            </a:r>
            <a:endParaRPr lang="en-US" altLang="zh-CN" dirty="0">
              <a:solidFill>
                <a:schemeClr val="accent5">
                  <a:lumMod val="75000"/>
                </a:schemeClr>
              </a:solidFill>
            </a:endParaRPr>
          </a:p>
          <a:p>
            <a:pPr lvl="2" eaLnBrk="1" hangingPunct="1">
              <a:lnSpc>
                <a:spcPct val="150000"/>
              </a:lnSpc>
            </a:pPr>
            <a:r>
              <a:rPr lang="en-US" altLang="zh-CN" dirty="0">
                <a:solidFill>
                  <a:schemeClr val="accent5">
                    <a:lumMod val="75000"/>
                  </a:schemeClr>
                </a:solidFill>
              </a:rPr>
              <a:t>Split Temporary </a:t>
            </a:r>
            <a:r>
              <a:rPr lang="en-US" altLang="zh-CN" dirty="0" smtClean="0">
                <a:solidFill>
                  <a:schemeClr val="accent5">
                    <a:lumMod val="75000"/>
                  </a:schemeClr>
                </a:solidFill>
              </a:rPr>
              <a:t>Variable</a:t>
            </a:r>
            <a:r>
              <a:rPr lang="zh-CN" altLang="en-US" dirty="0" smtClean="0">
                <a:solidFill>
                  <a:schemeClr val="accent5">
                    <a:lumMod val="75000"/>
                  </a:schemeClr>
                </a:solidFill>
              </a:rPr>
              <a:t>（分解临时变量）</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如果临时变量承担多个责任，就应该被替换（剖解）为多个临时变量，每个变量只承担一个</a:t>
            </a:r>
            <a:r>
              <a:rPr lang="zh-CN" altLang="en-US" dirty="0" smtClean="0">
                <a:solidFill>
                  <a:schemeClr val="accent5">
                    <a:lumMod val="75000"/>
                  </a:schemeClr>
                </a:solidFill>
              </a:rPr>
              <a:t>责任</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应该针对</a:t>
            </a:r>
            <a:r>
              <a:rPr lang="zh-CN" altLang="en-US" dirty="0">
                <a:solidFill>
                  <a:schemeClr val="accent5">
                    <a:lumMod val="75000"/>
                  </a:schemeClr>
                </a:solidFill>
              </a:rPr>
              <a:t>每一次赋值，创造一个独立的、对应的临时变量</a:t>
            </a:r>
            <a:endParaRPr lang="zh-CN" altLang="en-US" dirty="0" smtClean="0">
              <a:solidFill>
                <a:schemeClr val="accent5">
                  <a:lumMod val="75000"/>
                </a:schemeClr>
              </a:solidFill>
            </a:endParaRPr>
          </a:p>
          <a:p>
            <a:pPr eaLnBrk="1" hangingPunct="1">
              <a:lnSpc>
                <a:spcPct val="150000"/>
              </a:lnSpc>
            </a:pPr>
            <a:endParaRPr lang="zh-CN" altLang="en-US" dirty="0"/>
          </a:p>
        </p:txBody>
      </p:sp>
      <p:grpSp>
        <p:nvGrpSpPr>
          <p:cNvPr id="3" name="组合 2"/>
          <p:cNvGrpSpPr/>
          <p:nvPr/>
        </p:nvGrpSpPr>
        <p:grpSpPr>
          <a:xfrm>
            <a:off x="1979712" y="3620961"/>
            <a:ext cx="6408712" cy="960167"/>
            <a:chOff x="1979712" y="3620961"/>
            <a:chExt cx="6408712" cy="960167"/>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645024"/>
              <a:ext cx="2770362" cy="936104"/>
            </a:xfrm>
            <a:prstGeom prst="rect">
              <a:avLst/>
            </a:prstGeom>
            <a:ln/>
          </p:spPr>
          <p:style>
            <a:lnRef idx="2">
              <a:schemeClr val="accent2"/>
            </a:lnRef>
            <a:fillRef idx="1">
              <a:schemeClr val="lt1"/>
            </a:fillRef>
            <a:effectRef idx="0">
              <a:schemeClr val="accent2"/>
            </a:effectRef>
            <a:fontRef idx="minor">
              <a:schemeClr val="dk1"/>
            </a:fontRef>
          </p:style>
        </p:pic>
        <p:sp>
          <p:nvSpPr>
            <p:cNvPr id="2" name="右箭头 1"/>
            <p:cNvSpPr/>
            <p:nvPr/>
          </p:nvSpPr>
          <p:spPr>
            <a:xfrm>
              <a:off x="4860032" y="3861048"/>
              <a:ext cx="360040" cy="50405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9268" y="3620961"/>
              <a:ext cx="3079156" cy="960167"/>
            </a:xfrm>
            <a:prstGeom prst="rect">
              <a:avLst/>
            </a:prstGeom>
            <a:ln/>
          </p:spPr>
          <p:style>
            <a:lnRef idx="2">
              <a:schemeClr val="accent3"/>
            </a:lnRef>
            <a:fillRef idx="1">
              <a:schemeClr val="lt1"/>
            </a:fillRef>
            <a:effectRef idx="0">
              <a:schemeClr val="accent3"/>
            </a:effectRef>
            <a:fontRef idx="minor">
              <a:schemeClr val="dk1"/>
            </a:fontRef>
          </p:style>
        </p:pic>
      </p:grpSp>
    </p:spTree>
    <p:extLst>
      <p:ext uri="{BB962C8B-B14F-4D97-AF65-F5344CB8AC3E}">
        <p14:creationId xmlns:p14="http://schemas.microsoft.com/office/powerpoint/2010/main" val="19270944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28</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二、坏味道</a:t>
            </a:r>
            <a:r>
              <a:rPr lang="en-US" altLang="zh-CN" dirty="0"/>
              <a:t>&amp;</a:t>
            </a:r>
            <a:r>
              <a:rPr lang="zh-CN" altLang="en-US" dirty="0"/>
              <a:t>重构</a:t>
            </a:r>
            <a:r>
              <a:rPr lang="en-US" altLang="zh-CN" dirty="0"/>
              <a:t>-</a:t>
            </a:r>
            <a:r>
              <a:rPr lang="zh-CN" altLang="en-US" dirty="0"/>
              <a:t>坏代码的味道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50000"/>
              </a:lnSpc>
            </a:pPr>
            <a:r>
              <a:rPr lang="zh-CN" altLang="en-US" dirty="0" smtClean="0">
                <a:solidFill>
                  <a:schemeClr val="accent5">
                    <a:lumMod val="75000"/>
                  </a:schemeClr>
                </a:solidFill>
              </a:rPr>
              <a:t>重构手法</a:t>
            </a:r>
            <a:endParaRPr lang="en-US" altLang="zh-CN" dirty="0">
              <a:solidFill>
                <a:schemeClr val="accent5">
                  <a:lumMod val="75000"/>
                </a:schemeClr>
              </a:solidFill>
            </a:endParaRPr>
          </a:p>
          <a:p>
            <a:pPr lvl="2" eaLnBrk="1" hangingPunct="1">
              <a:lnSpc>
                <a:spcPct val="150000"/>
              </a:lnSpc>
            </a:pPr>
            <a:r>
              <a:rPr lang="en-US" altLang="zh-CN" dirty="0">
                <a:solidFill>
                  <a:schemeClr val="accent5">
                    <a:lumMod val="75000"/>
                  </a:schemeClr>
                </a:solidFill>
              </a:rPr>
              <a:t>Remove Assignments to </a:t>
            </a:r>
            <a:r>
              <a:rPr lang="en-US" altLang="zh-CN" dirty="0" smtClean="0">
                <a:solidFill>
                  <a:schemeClr val="accent5">
                    <a:lumMod val="75000"/>
                  </a:schemeClr>
                </a:solidFill>
              </a:rPr>
              <a:t>Parameters</a:t>
            </a:r>
            <a:r>
              <a:rPr lang="zh-CN" altLang="en-US" dirty="0" smtClean="0">
                <a:solidFill>
                  <a:schemeClr val="accent5">
                    <a:lumMod val="75000"/>
                  </a:schemeClr>
                </a:solidFill>
              </a:rPr>
              <a:t>（移除对参数的赋值）</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在</a:t>
            </a:r>
            <a:r>
              <a:rPr lang="zh-CN" altLang="en-US" dirty="0" smtClean="0">
                <a:solidFill>
                  <a:schemeClr val="accent5">
                    <a:lumMod val="75000"/>
                  </a:schemeClr>
                </a:solidFill>
              </a:rPr>
              <a:t>方法中尽可能不要对参数进行赋值（基本类型</a:t>
            </a:r>
            <a:r>
              <a:rPr lang="en-US" altLang="zh-CN" dirty="0" smtClean="0">
                <a:solidFill>
                  <a:schemeClr val="accent5">
                    <a:lumMod val="75000"/>
                  </a:schemeClr>
                </a:solidFill>
              </a:rPr>
              <a:t>&amp;</a:t>
            </a:r>
            <a:r>
              <a:rPr lang="zh-CN" altLang="en-US" dirty="0" smtClean="0">
                <a:solidFill>
                  <a:schemeClr val="accent5">
                    <a:lumMod val="75000"/>
                  </a:schemeClr>
                </a:solidFill>
              </a:rPr>
              <a:t>引用类型参数）</a:t>
            </a:r>
            <a:endParaRPr lang="en-US" altLang="zh-CN" dirty="0" smtClean="0">
              <a:solidFill>
                <a:schemeClr val="accent5">
                  <a:lumMod val="75000"/>
                </a:schemeClr>
              </a:solidFill>
            </a:endParaRPr>
          </a:p>
          <a:p>
            <a:pPr lvl="4" eaLnBrk="1" hangingPunct="1">
              <a:lnSpc>
                <a:spcPct val="150000"/>
              </a:lnSpc>
            </a:pPr>
            <a:r>
              <a:rPr lang="zh-CN" altLang="en-US" dirty="0">
                <a:solidFill>
                  <a:schemeClr val="accent5">
                    <a:lumMod val="75000"/>
                  </a:schemeClr>
                </a:solidFill>
              </a:rPr>
              <a:t>以临时变量取代参数</a:t>
            </a:r>
            <a:r>
              <a:rPr lang="zh-CN" altLang="en-US" dirty="0" smtClean="0">
                <a:solidFill>
                  <a:schemeClr val="accent5">
                    <a:lumMod val="75000"/>
                  </a:schemeClr>
                </a:solidFill>
              </a:rPr>
              <a:t>赋值</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方法较长时使用</a:t>
            </a:r>
            <a:r>
              <a:rPr lang="en-US" altLang="zh-CN" dirty="0" smtClean="0">
                <a:solidFill>
                  <a:schemeClr val="accent5">
                    <a:lumMod val="75000"/>
                  </a:schemeClr>
                </a:solidFill>
              </a:rPr>
              <a:t>final</a:t>
            </a:r>
            <a:r>
              <a:rPr lang="zh-CN" altLang="en-US" dirty="0" smtClean="0">
                <a:solidFill>
                  <a:schemeClr val="accent5">
                    <a:lumMod val="75000"/>
                  </a:schemeClr>
                </a:solidFill>
              </a:rPr>
              <a:t>修饰参数，避免在过程中被误修改</a:t>
            </a:r>
            <a:endParaRPr lang="zh-CN" altLang="en-US" dirty="0">
              <a:solidFill>
                <a:schemeClr val="accent5">
                  <a:lumMod val="75000"/>
                </a:schemeClr>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338518"/>
            <a:ext cx="3600400" cy="2466746"/>
          </a:xfrm>
          <a:prstGeom prst="rect">
            <a:avLst/>
          </a:prstGeom>
          <a:ln/>
        </p:spPr>
        <p:style>
          <a:lnRef idx="2">
            <a:schemeClr val="accent1"/>
          </a:lnRef>
          <a:fillRef idx="1">
            <a:schemeClr val="lt1"/>
          </a:fillRef>
          <a:effectRef idx="0">
            <a:schemeClr val="accent1"/>
          </a:effectRef>
          <a:fontRef idx="minor">
            <a:schemeClr val="dk1"/>
          </a:fontRef>
        </p:style>
      </p:pic>
      <p:sp>
        <p:nvSpPr>
          <p:cNvPr id="4" name="乘号 3"/>
          <p:cNvSpPr/>
          <p:nvPr/>
        </p:nvSpPr>
        <p:spPr>
          <a:xfrm>
            <a:off x="5724128" y="4149080"/>
            <a:ext cx="720080" cy="720080"/>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87613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29</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二、坏味道</a:t>
            </a:r>
            <a:r>
              <a:rPr lang="en-US" altLang="zh-CN" dirty="0"/>
              <a:t>&amp;</a:t>
            </a:r>
            <a:r>
              <a:rPr lang="zh-CN" altLang="en-US" dirty="0"/>
              <a:t>重构</a:t>
            </a:r>
            <a:r>
              <a:rPr lang="en-US" altLang="zh-CN" dirty="0"/>
              <a:t>-</a:t>
            </a:r>
            <a:r>
              <a:rPr lang="zh-CN" altLang="en-US" dirty="0"/>
              <a:t>坏代码的味道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50000"/>
              </a:lnSpc>
            </a:pPr>
            <a:r>
              <a:rPr lang="zh-CN" altLang="en-US" dirty="0" smtClean="0">
                <a:solidFill>
                  <a:schemeClr val="accent5">
                    <a:lumMod val="75000"/>
                  </a:schemeClr>
                </a:solidFill>
              </a:rPr>
              <a:t>重构手法</a:t>
            </a:r>
            <a:endParaRPr lang="en-US" altLang="zh-CN" dirty="0">
              <a:solidFill>
                <a:schemeClr val="accent5">
                  <a:lumMod val="75000"/>
                </a:schemeClr>
              </a:solidFill>
            </a:endParaRPr>
          </a:p>
          <a:p>
            <a:pPr lvl="2" eaLnBrk="1" hangingPunct="1">
              <a:lnSpc>
                <a:spcPct val="150000"/>
              </a:lnSpc>
            </a:pPr>
            <a:r>
              <a:rPr lang="en-US" altLang="zh-CN" dirty="0">
                <a:solidFill>
                  <a:schemeClr val="accent5">
                    <a:lumMod val="75000"/>
                  </a:schemeClr>
                </a:solidFill>
              </a:rPr>
              <a:t>Replace Method with Method </a:t>
            </a:r>
            <a:r>
              <a:rPr lang="en-US" altLang="zh-CN" dirty="0" smtClean="0">
                <a:solidFill>
                  <a:schemeClr val="accent5">
                    <a:lumMod val="75000"/>
                  </a:schemeClr>
                </a:solidFill>
              </a:rPr>
              <a:t>Object</a:t>
            </a:r>
            <a:r>
              <a:rPr lang="zh-CN" altLang="en-US" dirty="0" smtClean="0">
                <a:solidFill>
                  <a:schemeClr val="accent5">
                    <a:lumMod val="75000"/>
                  </a:schemeClr>
                </a:solidFill>
              </a:rPr>
              <a:t>（以方法对象取代方法）</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如果一个方法比较长，参数比较多，可以将这个方法和用到参数封装成一个对象</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将参数</a:t>
            </a:r>
            <a:r>
              <a:rPr lang="zh-CN" altLang="en-US" dirty="0">
                <a:solidFill>
                  <a:schemeClr val="accent5">
                    <a:lumMod val="75000"/>
                  </a:schemeClr>
                </a:solidFill>
              </a:rPr>
              <a:t>最为</a:t>
            </a:r>
            <a:r>
              <a:rPr lang="zh-CN" altLang="en-US" dirty="0" smtClean="0">
                <a:solidFill>
                  <a:schemeClr val="accent5">
                    <a:lumMod val="75000"/>
                  </a:schemeClr>
                </a:solidFill>
              </a:rPr>
              <a:t>对象</a:t>
            </a:r>
            <a:r>
              <a:rPr lang="zh-CN" altLang="en-US" dirty="0">
                <a:solidFill>
                  <a:schemeClr val="accent5">
                    <a:lumMod val="75000"/>
                  </a:schemeClr>
                </a:solidFill>
              </a:rPr>
              <a:t>属性</a:t>
            </a:r>
            <a:r>
              <a:rPr lang="zh-CN" altLang="en-US" dirty="0" smtClean="0">
                <a:solidFill>
                  <a:schemeClr val="accent5">
                    <a:lumMod val="75000"/>
                  </a:schemeClr>
                </a:solidFill>
              </a:rPr>
              <a:t>，并将方法拆分成多个小的方法，多个方法中可以共享这些属性</a:t>
            </a:r>
            <a:endParaRPr lang="en-US" altLang="zh-CN" dirty="0" smtClean="0">
              <a:solidFill>
                <a:schemeClr val="accent5">
                  <a:lumMod val="75000"/>
                </a:schemeClr>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60216"/>
            <a:ext cx="447675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4472751" y="1286011"/>
            <a:ext cx="4563561" cy="5203539"/>
            <a:chOff x="4496096" y="1286011"/>
            <a:chExt cx="4563561" cy="5203539"/>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864" y="1286011"/>
              <a:ext cx="4556793" cy="3277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6096" y="4561162"/>
              <a:ext cx="4563561" cy="192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635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3</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代码找茬</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532348"/>
            <a:ext cx="7272808" cy="2760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1619672" y="3212976"/>
            <a:ext cx="4104456" cy="216024"/>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图示 2"/>
          <p:cNvGraphicFramePr/>
          <p:nvPr>
            <p:extLst>
              <p:ext uri="{D42A27DB-BD31-4B8C-83A1-F6EECF244321}">
                <p14:modId xmlns:p14="http://schemas.microsoft.com/office/powerpoint/2010/main" val="2802780512"/>
              </p:ext>
            </p:extLst>
          </p:nvPr>
        </p:nvGraphicFramePr>
        <p:xfrm>
          <a:off x="3851920" y="3776818"/>
          <a:ext cx="4320479" cy="25325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TextBox 13"/>
          <p:cNvSpPr txBox="1"/>
          <p:nvPr/>
        </p:nvSpPr>
        <p:spPr>
          <a:xfrm>
            <a:off x="611560" y="947222"/>
            <a:ext cx="7394742" cy="369332"/>
          </a:xfrm>
          <a:prstGeom prst="rect">
            <a:avLst/>
          </a:prstGeom>
          <a:noFill/>
        </p:spPr>
        <p:txBody>
          <a:bodyPr wrap="square" rtlCol="0">
            <a:spAutoFit/>
          </a:bodyPr>
          <a:lstStyle>
            <a:defPPr>
              <a:defRPr lang="zh-CN"/>
            </a:defPPr>
            <a:lvl1pPr>
              <a:defRPr>
                <a:latin typeface="微软雅黑" pitchFamily="34" charset="-122"/>
                <a:ea typeface="微软雅黑" pitchFamily="34" charset="-122"/>
              </a:defRPr>
            </a:lvl1pPr>
          </a:lstStyle>
          <a:p>
            <a:r>
              <a:rPr lang="zh-CN" altLang="en-US" dirty="0"/>
              <a:t>逻辑：判断当前节点是否有叶子节点</a:t>
            </a:r>
          </a:p>
        </p:txBody>
      </p:sp>
    </p:spTree>
    <p:extLst>
      <p:ext uri="{BB962C8B-B14F-4D97-AF65-F5344CB8AC3E}">
        <p14:creationId xmlns:p14="http://schemas.microsoft.com/office/powerpoint/2010/main" val="325332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Graphic spid="3"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30</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二、坏味道</a:t>
            </a:r>
            <a:r>
              <a:rPr lang="en-US" altLang="zh-CN" dirty="0"/>
              <a:t>&amp;</a:t>
            </a:r>
            <a:r>
              <a:rPr lang="zh-CN" altLang="en-US" dirty="0"/>
              <a:t>重构</a:t>
            </a:r>
            <a:r>
              <a:rPr lang="en-US" altLang="zh-CN" dirty="0"/>
              <a:t>-</a:t>
            </a:r>
            <a:r>
              <a:rPr lang="zh-CN" altLang="en-US" dirty="0"/>
              <a:t>坏代码的味道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50000"/>
              </a:lnSpc>
            </a:pPr>
            <a:r>
              <a:rPr lang="zh-CN" altLang="en-US" dirty="0" smtClean="0">
                <a:solidFill>
                  <a:schemeClr val="accent5">
                    <a:lumMod val="75000"/>
                  </a:schemeClr>
                </a:solidFill>
              </a:rPr>
              <a:t>重构手法</a:t>
            </a:r>
            <a:endParaRPr lang="en-US" altLang="zh-CN" dirty="0">
              <a:solidFill>
                <a:schemeClr val="accent5">
                  <a:lumMod val="75000"/>
                </a:schemeClr>
              </a:solidFill>
            </a:endParaRPr>
          </a:p>
          <a:p>
            <a:pPr lvl="2" eaLnBrk="1" hangingPunct="1">
              <a:lnSpc>
                <a:spcPct val="150000"/>
              </a:lnSpc>
            </a:pPr>
            <a:r>
              <a:rPr lang="en-US" altLang="zh-CN" dirty="0">
                <a:solidFill>
                  <a:schemeClr val="accent5">
                    <a:lumMod val="75000"/>
                  </a:schemeClr>
                </a:solidFill>
              </a:rPr>
              <a:t>Substitute </a:t>
            </a:r>
            <a:r>
              <a:rPr lang="en-US" altLang="zh-CN" dirty="0" smtClean="0">
                <a:solidFill>
                  <a:schemeClr val="accent5">
                    <a:lumMod val="75000"/>
                  </a:schemeClr>
                </a:solidFill>
              </a:rPr>
              <a:t>Algorithm</a:t>
            </a:r>
            <a:r>
              <a:rPr lang="zh-CN" altLang="en-US" dirty="0" smtClean="0">
                <a:solidFill>
                  <a:schemeClr val="accent5">
                    <a:lumMod val="75000"/>
                  </a:schemeClr>
                </a:solidFill>
              </a:rPr>
              <a:t>（采用更</a:t>
            </a:r>
            <a:r>
              <a:rPr lang="zh-CN" altLang="en-US" dirty="0">
                <a:solidFill>
                  <a:schemeClr val="accent5">
                    <a:lumMod val="75000"/>
                  </a:schemeClr>
                </a:solidFill>
              </a:rPr>
              <a:t>适</a:t>
            </a:r>
            <a:r>
              <a:rPr lang="zh-CN" altLang="en-US" dirty="0" smtClean="0">
                <a:solidFill>
                  <a:schemeClr val="accent5">
                    <a:lumMod val="75000"/>
                  </a:schemeClr>
                </a:solidFill>
              </a:rPr>
              <a:t>合的算法）</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算法不合适</a:t>
            </a:r>
            <a:r>
              <a:rPr lang="en-US" altLang="zh-CN" dirty="0" smtClean="0">
                <a:solidFill>
                  <a:schemeClr val="accent5">
                    <a:lumMod val="75000"/>
                  </a:schemeClr>
                </a:solidFill>
              </a:rPr>
              <a:t>=&gt;</a:t>
            </a:r>
            <a:r>
              <a:rPr lang="zh-CN" altLang="en-US" dirty="0" smtClean="0">
                <a:solidFill>
                  <a:schemeClr val="accent5">
                    <a:lumMod val="75000"/>
                  </a:schemeClr>
                </a:solidFill>
              </a:rPr>
              <a:t>整体重构</a:t>
            </a:r>
            <a:endParaRPr lang="zh-CN" altLang="en-US" dirty="0">
              <a:solidFill>
                <a:schemeClr val="accent5">
                  <a:lumMod val="75000"/>
                </a:schemeClr>
              </a:solidFill>
            </a:endParaRPr>
          </a:p>
        </p:txBody>
      </p:sp>
      <p:grpSp>
        <p:nvGrpSpPr>
          <p:cNvPr id="2" name="组合 1"/>
          <p:cNvGrpSpPr/>
          <p:nvPr/>
        </p:nvGrpSpPr>
        <p:grpSpPr>
          <a:xfrm>
            <a:off x="611560" y="2885357"/>
            <a:ext cx="8044027" cy="2276475"/>
            <a:chOff x="644277" y="2885357"/>
            <a:chExt cx="8044027" cy="2276475"/>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277" y="2885357"/>
              <a:ext cx="3495675" cy="2276475"/>
            </a:xfrm>
            <a:prstGeom prst="rect">
              <a:avLst/>
            </a:prstGeom>
            <a:ln/>
          </p:spPr>
          <p:style>
            <a:lnRef idx="2">
              <a:schemeClr val="accent2"/>
            </a:lnRef>
            <a:fillRef idx="1">
              <a:schemeClr val="lt1"/>
            </a:fillRef>
            <a:effectRef idx="0">
              <a:schemeClr val="accent2"/>
            </a:effectRef>
            <a:fontRef idx="minor">
              <a:schemeClr val="dk1"/>
            </a:fontRef>
          </p:style>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229" y="3277344"/>
              <a:ext cx="4029075" cy="1447800"/>
            </a:xfrm>
            <a:prstGeom prst="rect">
              <a:avLst/>
            </a:prstGeom>
            <a:ln/>
          </p:spPr>
          <p:style>
            <a:lnRef idx="2">
              <a:schemeClr val="accent3"/>
            </a:lnRef>
            <a:fillRef idx="1">
              <a:schemeClr val="lt1"/>
            </a:fillRef>
            <a:effectRef idx="0">
              <a:schemeClr val="accent3"/>
            </a:effectRef>
            <a:fontRef idx="minor">
              <a:schemeClr val="dk1"/>
            </a:fontRef>
          </p:style>
        </p:pic>
        <p:sp>
          <p:nvSpPr>
            <p:cNvPr id="10" name="右箭头 9"/>
            <p:cNvSpPr/>
            <p:nvPr/>
          </p:nvSpPr>
          <p:spPr>
            <a:xfrm>
              <a:off x="4211960" y="3749216"/>
              <a:ext cx="360040" cy="50405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7836286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31</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二、坏味道</a:t>
            </a:r>
            <a:r>
              <a:rPr lang="en-US" altLang="zh-CN" dirty="0"/>
              <a:t>&amp;</a:t>
            </a:r>
            <a:r>
              <a:rPr lang="zh-CN" altLang="en-US" dirty="0"/>
              <a:t>重构</a:t>
            </a:r>
            <a:r>
              <a:rPr lang="en-US" altLang="zh-CN" dirty="0" smtClean="0"/>
              <a:t>-</a:t>
            </a:r>
            <a:r>
              <a:rPr lang="zh-CN" altLang="en-US" dirty="0" smtClean="0"/>
              <a:t>总结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zh-CN" altLang="en-US" dirty="0" smtClean="0">
                <a:solidFill>
                  <a:schemeClr val="accent5">
                    <a:lumMod val="75000"/>
                  </a:schemeClr>
                </a:solidFill>
              </a:rPr>
              <a:t>总结</a:t>
            </a:r>
            <a:endParaRPr lang="en-US" altLang="zh-CN" dirty="0" smtClean="0">
              <a:solidFill>
                <a:schemeClr val="accent5">
                  <a:lumMod val="75000"/>
                </a:schemeClr>
              </a:solidFill>
            </a:endParaRPr>
          </a:p>
          <a:p>
            <a:pPr lvl="1" eaLnBrk="1" hangingPunct="1">
              <a:lnSpc>
                <a:spcPct val="150000"/>
              </a:lnSpc>
            </a:pPr>
            <a:r>
              <a:rPr lang="zh-CN" altLang="en-US" dirty="0" smtClean="0">
                <a:solidFill>
                  <a:schemeClr val="accent5">
                    <a:lumMod val="75000"/>
                  </a:schemeClr>
                </a:solidFill>
              </a:rPr>
              <a:t>重构的分类</a:t>
            </a:r>
            <a:endParaRPr lang="en-US" altLang="zh-CN" dirty="0" smtClean="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数据级重构</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变量、表达式</a:t>
            </a:r>
            <a:endParaRPr lang="en-US" altLang="zh-CN" dirty="0" smtClean="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语句级重构</a:t>
            </a:r>
            <a:endParaRPr lang="en-US" altLang="zh-CN" dirty="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块</a:t>
            </a:r>
            <a:r>
              <a:rPr lang="zh-CN" altLang="en-US" dirty="0">
                <a:solidFill>
                  <a:schemeClr val="accent5">
                    <a:lumMod val="75000"/>
                  </a:schemeClr>
                </a:solidFill>
              </a:rPr>
              <a:t>代码</a:t>
            </a:r>
            <a:endParaRPr lang="en-US" altLang="zh-CN" dirty="0" smtClean="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方法级重构</a:t>
            </a:r>
            <a:endParaRPr lang="en-US" altLang="zh-CN" dirty="0" smtClean="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类级重构</a:t>
            </a:r>
            <a:endParaRPr lang="en-US" altLang="zh-CN" dirty="0" smtClean="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系统级重构</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流程、设计模式</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面向对象的设计原则</a:t>
            </a:r>
            <a:endParaRPr lang="zh-CN" altLang="en-US" dirty="0">
              <a:solidFill>
                <a:schemeClr val="accent5">
                  <a:lumMod val="75000"/>
                </a:schemeClr>
              </a:solidFill>
            </a:endParaRPr>
          </a:p>
        </p:txBody>
      </p:sp>
    </p:spTree>
    <p:extLst>
      <p:ext uri="{BB962C8B-B14F-4D97-AF65-F5344CB8AC3E}">
        <p14:creationId xmlns:p14="http://schemas.microsoft.com/office/powerpoint/2010/main" val="3619403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32</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三</a:t>
            </a:r>
            <a:r>
              <a:rPr lang="zh-CN" altLang="en-US" dirty="0"/>
              <a:t>、坏味道</a:t>
            </a:r>
            <a:r>
              <a:rPr lang="en-US" altLang="zh-CN" dirty="0"/>
              <a:t>&amp;</a:t>
            </a:r>
            <a:r>
              <a:rPr lang="zh-CN" altLang="en-US" dirty="0"/>
              <a:t>重构</a:t>
            </a:r>
            <a:r>
              <a:rPr lang="en-US" altLang="zh-CN" dirty="0" smtClean="0"/>
              <a:t>-</a:t>
            </a:r>
            <a:r>
              <a:rPr lang="zh-CN" altLang="en-US" dirty="0"/>
              <a:t>总结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sp>
        <p:nvSpPr>
          <p:cNvPr id="3" name="椭圆形标注 2"/>
          <p:cNvSpPr/>
          <p:nvPr/>
        </p:nvSpPr>
        <p:spPr>
          <a:xfrm>
            <a:off x="1331640" y="2708920"/>
            <a:ext cx="6552728" cy="1512168"/>
          </a:xfrm>
          <a:prstGeom prst="wedgeEllipseCallou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其实更多的时候，我们可以使用工具类、技术框架来辅助我们重构</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20380276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A4F19B66-1C01-4C84-B3AE-98D2415A0E13}"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2" name="矩形 1"/>
          <p:cNvSpPr/>
          <p:nvPr/>
        </p:nvSpPr>
        <p:spPr>
          <a:xfrm>
            <a:off x="1115616" y="3429000"/>
            <a:ext cx="5544616" cy="504056"/>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7171"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96BF3205-7203-408E-AA4F-8A5726B75BD8}"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33</a:t>
            </a:fld>
            <a:endParaRPr lang="zh-CN" altLang="en-US" smtClean="0">
              <a:solidFill>
                <a:srgbClr val="00B0F0"/>
              </a:solidFill>
              <a:latin typeface="微软雅黑" pitchFamily="34" charset="-122"/>
              <a:ea typeface="微软雅黑" pitchFamily="34" charset="-122"/>
            </a:endParaRPr>
          </a:p>
        </p:txBody>
      </p:sp>
      <p:sp>
        <p:nvSpPr>
          <p:cNvPr id="7172" name="内容占位符 1"/>
          <p:cNvSpPr>
            <a:spLocks noGrp="1"/>
          </p:cNvSpPr>
          <p:nvPr>
            <p:ph idx="1"/>
          </p:nvPr>
        </p:nvSpPr>
        <p:spPr bwMode="auto">
          <a:xfrm>
            <a:off x="1106488" y="2288117"/>
            <a:ext cx="8010525" cy="414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一、设计知识回顾</a:t>
            </a:r>
            <a:endParaRPr lang="en-US" altLang="zh-CN" dirty="0" smtClean="0"/>
          </a:p>
          <a:p>
            <a:pPr eaLnBrk="1" hangingPunct="1"/>
            <a:r>
              <a:rPr lang="zh-CN" altLang="en-US" dirty="0" smtClean="0"/>
              <a:t>二、坏味道</a:t>
            </a:r>
            <a:r>
              <a:rPr lang="en-US" altLang="zh-CN" dirty="0" smtClean="0"/>
              <a:t>&amp;</a:t>
            </a:r>
            <a:r>
              <a:rPr lang="zh-CN" altLang="en-US" dirty="0" smtClean="0"/>
              <a:t>重构</a:t>
            </a:r>
            <a:endParaRPr lang="en-US" altLang="zh-CN" dirty="0" smtClean="0"/>
          </a:p>
          <a:p>
            <a:pPr eaLnBrk="1" hangingPunct="1"/>
            <a:r>
              <a:rPr lang="zh-CN" altLang="en-US" dirty="0" smtClean="0"/>
              <a:t>三</a:t>
            </a:r>
            <a:r>
              <a:rPr lang="zh-CN" altLang="en-US" dirty="0"/>
              <a:t>、工具库介绍</a:t>
            </a:r>
            <a:endParaRPr lang="en-US" altLang="zh-CN" dirty="0"/>
          </a:p>
        </p:txBody>
      </p:sp>
    </p:spTree>
    <p:extLst>
      <p:ext uri="{BB962C8B-B14F-4D97-AF65-F5344CB8AC3E}">
        <p14:creationId xmlns:p14="http://schemas.microsoft.com/office/powerpoint/2010/main" val="288105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34</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三、工具库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en-US" altLang="zh-CN" dirty="0" smtClean="0">
                <a:solidFill>
                  <a:schemeClr val="accent5">
                    <a:lumMod val="75000"/>
                  </a:schemeClr>
                </a:solidFill>
              </a:rPr>
              <a:t>Java</a:t>
            </a:r>
            <a:r>
              <a:rPr lang="zh-CN" altLang="en-US" dirty="0" smtClean="0">
                <a:solidFill>
                  <a:schemeClr val="accent5">
                    <a:lumMod val="75000"/>
                  </a:schemeClr>
                </a:solidFill>
              </a:rPr>
              <a:t>基础类</a:t>
            </a:r>
            <a:endParaRPr lang="en-US" altLang="zh-CN" dirty="0" smtClean="0">
              <a:solidFill>
                <a:schemeClr val="accent5">
                  <a:lumMod val="75000"/>
                </a:schemeClr>
              </a:solidFill>
            </a:endParaRPr>
          </a:p>
          <a:p>
            <a:pPr lvl="1" eaLnBrk="1" hangingPunct="1">
              <a:lnSpc>
                <a:spcPct val="150000"/>
              </a:lnSpc>
            </a:pPr>
            <a:r>
              <a:rPr lang="en-US" altLang="zh-CN" dirty="0" smtClean="0">
                <a:solidFill>
                  <a:schemeClr val="accent5">
                    <a:lumMod val="75000"/>
                  </a:schemeClr>
                </a:solidFill>
              </a:rPr>
              <a:t>String/</a:t>
            </a:r>
            <a:r>
              <a:rPr lang="en-US" altLang="zh-CN" dirty="0" err="1" smtClean="0">
                <a:solidFill>
                  <a:schemeClr val="accent5">
                    <a:lumMod val="75000"/>
                  </a:schemeClr>
                </a:solidFill>
              </a:rPr>
              <a:t>StringBuffer</a:t>
            </a:r>
            <a:r>
              <a:rPr lang="en-US" altLang="zh-CN" dirty="0" smtClean="0">
                <a:solidFill>
                  <a:schemeClr val="accent5">
                    <a:lumMod val="75000"/>
                  </a:schemeClr>
                </a:solidFill>
              </a:rPr>
              <a:t>/</a:t>
            </a:r>
            <a:r>
              <a:rPr lang="en-US" altLang="zh-CN" dirty="0" err="1" smtClean="0">
                <a:solidFill>
                  <a:schemeClr val="accent5">
                    <a:lumMod val="75000"/>
                  </a:schemeClr>
                </a:solidFill>
              </a:rPr>
              <a:t>StringBuilder</a:t>
            </a:r>
            <a:endParaRPr lang="en-US" altLang="zh-CN" dirty="0" smtClean="0">
              <a:solidFill>
                <a:schemeClr val="accent5">
                  <a:lumMod val="75000"/>
                </a:schemeClr>
              </a:solidFill>
            </a:endParaRPr>
          </a:p>
          <a:p>
            <a:pPr lvl="2" eaLnBrk="1" hangingPunct="1">
              <a:lnSpc>
                <a:spcPct val="150000"/>
              </a:lnSpc>
            </a:pPr>
            <a:r>
              <a:rPr lang="en-US" altLang="zh-CN" dirty="0" smtClean="0">
                <a:solidFill>
                  <a:schemeClr val="accent5">
                    <a:lumMod val="75000"/>
                  </a:schemeClr>
                </a:solidFill>
              </a:rPr>
              <a:t>format/</a:t>
            </a:r>
            <a:r>
              <a:rPr lang="en-US" altLang="zh-CN" dirty="0" err="1" smtClean="0">
                <a:solidFill>
                  <a:schemeClr val="accent5">
                    <a:lumMod val="75000"/>
                  </a:schemeClr>
                </a:solidFill>
              </a:rPr>
              <a:t>indexOf</a:t>
            </a:r>
            <a:endParaRPr lang="en-US" altLang="zh-CN" dirty="0">
              <a:solidFill>
                <a:schemeClr val="accent5">
                  <a:lumMod val="75000"/>
                </a:schemeClr>
              </a:solidFill>
            </a:endParaRPr>
          </a:p>
          <a:p>
            <a:pPr lvl="2" eaLnBrk="1" hangingPunct="1">
              <a:lnSpc>
                <a:spcPct val="150000"/>
              </a:lnSpc>
            </a:pPr>
            <a:r>
              <a:rPr lang="en-US" altLang="zh-CN" dirty="0">
                <a:solidFill>
                  <a:schemeClr val="accent5">
                    <a:lumMod val="75000"/>
                  </a:schemeClr>
                </a:solidFill>
              </a:rPr>
              <a:t>delete/</a:t>
            </a:r>
            <a:r>
              <a:rPr lang="en-US" altLang="zh-CN" dirty="0" err="1">
                <a:solidFill>
                  <a:schemeClr val="accent5">
                    <a:lumMod val="75000"/>
                  </a:schemeClr>
                </a:solidFill>
              </a:rPr>
              <a:t>deleteCharAt</a:t>
            </a:r>
            <a:r>
              <a:rPr lang="en-US" altLang="zh-CN" dirty="0">
                <a:solidFill>
                  <a:schemeClr val="accent5">
                    <a:lumMod val="75000"/>
                  </a:schemeClr>
                </a:solidFill>
              </a:rPr>
              <a:t>/replace/insert/reverse</a:t>
            </a:r>
            <a:endParaRPr lang="en-US" altLang="zh-CN" dirty="0" smtClean="0">
              <a:solidFill>
                <a:schemeClr val="accent5">
                  <a:lumMod val="75000"/>
                </a:schemeClr>
              </a:solidFill>
            </a:endParaRPr>
          </a:p>
          <a:p>
            <a:pPr lvl="1" eaLnBrk="1" hangingPunct="1">
              <a:lnSpc>
                <a:spcPct val="150000"/>
              </a:lnSpc>
            </a:pPr>
            <a:r>
              <a:rPr lang="en-US" altLang="zh-CN" dirty="0" smtClean="0">
                <a:solidFill>
                  <a:schemeClr val="accent5">
                    <a:lumMod val="75000"/>
                  </a:schemeClr>
                </a:solidFill>
              </a:rPr>
              <a:t>Arrays/Collections</a:t>
            </a:r>
          </a:p>
          <a:p>
            <a:pPr lvl="2" eaLnBrk="1" hangingPunct="1">
              <a:lnSpc>
                <a:spcPct val="150000"/>
              </a:lnSpc>
            </a:pPr>
            <a:r>
              <a:rPr lang="en-US" altLang="zh-CN" dirty="0" err="1" smtClean="0">
                <a:solidFill>
                  <a:schemeClr val="accent5">
                    <a:lumMod val="75000"/>
                  </a:schemeClr>
                </a:solidFill>
              </a:rPr>
              <a:t>asList</a:t>
            </a:r>
            <a:r>
              <a:rPr lang="en-US" altLang="zh-CN" dirty="0" smtClean="0">
                <a:solidFill>
                  <a:schemeClr val="accent5">
                    <a:lumMod val="75000"/>
                  </a:schemeClr>
                </a:solidFill>
              </a:rPr>
              <a:t>/sorts/</a:t>
            </a:r>
            <a:r>
              <a:rPr lang="en-US" altLang="zh-CN" dirty="0" err="1" smtClean="0">
                <a:solidFill>
                  <a:schemeClr val="accent5">
                    <a:lumMod val="75000"/>
                  </a:schemeClr>
                </a:solidFill>
              </a:rPr>
              <a:t>binarySearch</a:t>
            </a:r>
            <a:r>
              <a:rPr lang="en-US" altLang="zh-CN" dirty="0" smtClean="0">
                <a:solidFill>
                  <a:schemeClr val="accent5">
                    <a:lumMod val="75000"/>
                  </a:schemeClr>
                </a:solidFill>
              </a:rPr>
              <a:t>/swap/</a:t>
            </a:r>
            <a:r>
              <a:rPr lang="en-US" altLang="zh-CN" dirty="0" err="1" smtClean="0">
                <a:solidFill>
                  <a:schemeClr val="accent5">
                    <a:lumMod val="75000"/>
                  </a:schemeClr>
                </a:solidFill>
              </a:rPr>
              <a:t>copyOfRange</a:t>
            </a:r>
            <a:endParaRPr lang="en-US" altLang="zh-CN" dirty="0" smtClean="0">
              <a:solidFill>
                <a:schemeClr val="accent5">
                  <a:lumMod val="75000"/>
                </a:schemeClr>
              </a:solidFill>
            </a:endParaRPr>
          </a:p>
          <a:p>
            <a:pPr lvl="2" eaLnBrk="1" hangingPunct="1">
              <a:lnSpc>
                <a:spcPct val="150000"/>
              </a:lnSpc>
            </a:pPr>
            <a:r>
              <a:rPr lang="en-US" altLang="zh-CN" dirty="0" smtClean="0">
                <a:solidFill>
                  <a:schemeClr val="accent5">
                    <a:lumMod val="75000"/>
                  </a:schemeClr>
                </a:solidFill>
              </a:rPr>
              <a:t>max/min/</a:t>
            </a:r>
            <a:r>
              <a:rPr lang="en-US" altLang="zh-CN" dirty="0" err="1" smtClean="0">
                <a:solidFill>
                  <a:schemeClr val="accent5">
                    <a:lumMod val="75000"/>
                  </a:schemeClr>
                </a:solidFill>
              </a:rPr>
              <a:t>synchronizedCollection</a:t>
            </a:r>
            <a:r>
              <a:rPr lang="en-US" altLang="zh-CN" dirty="0" smtClean="0">
                <a:solidFill>
                  <a:schemeClr val="accent5">
                    <a:lumMod val="75000"/>
                  </a:schemeClr>
                </a:solidFill>
              </a:rPr>
              <a:t>/</a:t>
            </a:r>
            <a:r>
              <a:rPr lang="en-US" altLang="zh-CN" dirty="0" err="1" smtClean="0">
                <a:solidFill>
                  <a:schemeClr val="accent5">
                    <a:lumMod val="75000"/>
                  </a:schemeClr>
                </a:solidFill>
              </a:rPr>
              <a:t>emptyXXX</a:t>
            </a:r>
            <a:endParaRPr lang="en-US" altLang="zh-CN" dirty="0" smtClean="0">
              <a:solidFill>
                <a:schemeClr val="accent5">
                  <a:lumMod val="75000"/>
                </a:schemeClr>
              </a:solidFill>
            </a:endParaRPr>
          </a:p>
          <a:p>
            <a:pPr lvl="1" eaLnBrk="1" hangingPunct="1">
              <a:lnSpc>
                <a:spcPct val="150000"/>
              </a:lnSpc>
            </a:pPr>
            <a:r>
              <a:rPr lang="en-US" altLang="zh-CN" dirty="0" err="1" smtClean="0">
                <a:solidFill>
                  <a:schemeClr val="accent5">
                    <a:lumMod val="75000"/>
                  </a:schemeClr>
                </a:solidFill>
              </a:rPr>
              <a:t>ArrayList</a:t>
            </a:r>
            <a:r>
              <a:rPr lang="en-US" altLang="zh-CN" dirty="0" smtClean="0">
                <a:solidFill>
                  <a:schemeClr val="accent5">
                    <a:lumMod val="75000"/>
                  </a:schemeClr>
                </a:solidFill>
              </a:rPr>
              <a:t>/</a:t>
            </a:r>
            <a:r>
              <a:rPr lang="en-US" altLang="zh-CN" dirty="0" err="1" smtClean="0">
                <a:solidFill>
                  <a:schemeClr val="accent5">
                    <a:lumMod val="75000"/>
                  </a:schemeClr>
                </a:solidFill>
              </a:rPr>
              <a:t>LinkedList</a:t>
            </a:r>
            <a:r>
              <a:rPr lang="en-US" altLang="zh-CN" dirty="0" smtClean="0">
                <a:solidFill>
                  <a:schemeClr val="accent5">
                    <a:lumMod val="75000"/>
                  </a:schemeClr>
                </a:solidFill>
              </a:rPr>
              <a:t>/Vector</a:t>
            </a:r>
          </a:p>
          <a:p>
            <a:pPr lvl="1" eaLnBrk="1" hangingPunct="1">
              <a:lnSpc>
                <a:spcPct val="150000"/>
              </a:lnSpc>
            </a:pPr>
            <a:r>
              <a:rPr lang="en-US" altLang="zh-CN" dirty="0" err="1" smtClean="0">
                <a:solidFill>
                  <a:schemeClr val="accent5">
                    <a:lumMod val="75000"/>
                  </a:schemeClr>
                </a:solidFill>
              </a:rPr>
              <a:t>HashMap</a:t>
            </a:r>
            <a:r>
              <a:rPr lang="en-US" altLang="zh-CN" dirty="0" smtClean="0">
                <a:solidFill>
                  <a:schemeClr val="accent5">
                    <a:lumMod val="75000"/>
                  </a:schemeClr>
                </a:solidFill>
              </a:rPr>
              <a:t>/</a:t>
            </a:r>
            <a:r>
              <a:rPr lang="en-US" altLang="zh-CN" dirty="0" err="1" smtClean="0">
                <a:solidFill>
                  <a:schemeClr val="accent5">
                    <a:lumMod val="75000"/>
                  </a:schemeClr>
                </a:solidFill>
              </a:rPr>
              <a:t>TreeMap</a:t>
            </a:r>
            <a:r>
              <a:rPr lang="en-US" altLang="zh-CN" dirty="0" smtClean="0">
                <a:solidFill>
                  <a:schemeClr val="accent5">
                    <a:lumMod val="75000"/>
                  </a:schemeClr>
                </a:solidFill>
              </a:rPr>
              <a:t>/</a:t>
            </a:r>
            <a:r>
              <a:rPr lang="en-US" altLang="zh-CN" dirty="0" err="1" smtClean="0">
                <a:solidFill>
                  <a:schemeClr val="accent5">
                    <a:lumMod val="75000"/>
                  </a:schemeClr>
                </a:solidFill>
              </a:rPr>
              <a:t>LinkedHashMap</a:t>
            </a:r>
            <a:endParaRPr lang="en-US" altLang="zh-CN" dirty="0"/>
          </a:p>
          <a:p>
            <a:pPr lvl="1" eaLnBrk="1" hangingPunct="1">
              <a:lnSpc>
                <a:spcPct val="150000"/>
              </a:lnSpc>
            </a:pPr>
            <a:endParaRPr lang="en-US" altLang="zh-CN" dirty="0" smtClean="0">
              <a:solidFill>
                <a:schemeClr val="accent5">
                  <a:lumMod val="75000"/>
                </a:schemeClr>
              </a:solidFill>
            </a:endParaRPr>
          </a:p>
        </p:txBody>
      </p:sp>
    </p:spTree>
    <p:extLst>
      <p:ext uri="{BB962C8B-B14F-4D97-AF65-F5344CB8AC3E}">
        <p14:creationId xmlns:p14="http://schemas.microsoft.com/office/powerpoint/2010/main" val="24909561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35</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三、工具库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en-US" altLang="zh-CN" dirty="0" smtClean="0">
                <a:solidFill>
                  <a:schemeClr val="accent5">
                    <a:lumMod val="75000"/>
                  </a:schemeClr>
                </a:solidFill>
              </a:rPr>
              <a:t>Commons</a:t>
            </a:r>
            <a:r>
              <a:rPr lang="zh-CN" altLang="en-US" dirty="0" smtClean="0">
                <a:solidFill>
                  <a:schemeClr val="accent5">
                    <a:lumMod val="75000"/>
                  </a:schemeClr>
                </a:solidFill>
              </a:rPr>
              <a:t>系列</a:t>
            </a:r>
            <a:endParaRPr lang="en-US" altLang="zh-CN" dirty="0" smtClean="0">
              <a:solidFill>
                <a:schemeClr val="accent5">
                  <a:lumMod val="75000"/>
                </a:schemeClr>
              </a:solidFill>
            </a:endParaRPr>
          </a:p>
          <a:p>
            <a:pPr lvl="1" eaLnBrk="1" hangingPunct="1">
              <a:lnSpc>
                <a:spcPct val="150000"/>
              </a:lnSpc>
            </a:pPr>
            <a:r>
              <a:rPr lang="en-US" altLang="zh-CN" dirty="0" smtClean="0">
                <a:solidFill>
                  <a:schemeClr val="accent5">
                    <a:lumMod val="75000"/>
                  </a:schemeClr>
                </a:solidFill>
              </a:rPr>
              <a:t>commons-</a:t>
            </a:r>
            <a:r>
              <a:rPr lang="en-US" altLang="zh-CN" dirty="0" err="1" smtClean="0">
                <a:solidFill>
                  <a:schemeClr val="accent5">
                    <a:lumMod val="75000"/>
                  </a:schemeClr>
                </a:solidFill>
              </a:rPr>
              <a:t>lang</a:t>
            </a:r>
            <a:endParaRPr lang="en-US" altLang="zh-CN" dirty="0" smtClean="0">
              <a:solidFill>
                <a:schemeClr val="accent5">
                  <a:lumMod val="75000"/>
                </a:schemeClr>
              </a:solidFill>
            </a:endParaRPr>
          </a:p>
          <a:p>
            <a:pPr lvl="2" eaLnBrk="1" hangingPunct="1">
              <a:lnSpc>
                <a:spcPct val="150000"/>
              </a:lnSpc>
            </a:pPr>
            <a:r>
              <a:rPr lang="en-US" altLang="zh-CN" dirty="0" err="1" smtClean="0">
                <a:solidFill>
                  <a:schemeClr val="accent5">
                    <a:lumMod val="75000"/>
                  </a:schemeClr>
                </a:solidFill>
              </a:rPr>
              <a:t>StringUtils</a:t>
            </a:r>
            <a:r>
              <a:rPr lang="en-US" altLang="zh-CN" dirty="0" smtClean="0">
                <a:solidFill>
                  <a:schemeClr val="accent5">
                    <a:lumMod val="75000"/>
                  </a:schemeClr>
                </a:solidFill>
              </a:rPr>
              <a:t>/</a:t>
            </a:r>
            <a:r>
              <a:rPr lang="en-US" altLang="zh-CN" dirty="0" err="1" smtClean="0">
                <a:solidFill>
                  <a:schemeClr val="accent5">
                    <a:lumMod val="75000"/>
                  </a:schemeClr>
                </a:solidFill>
              </a:rPr>
              <a:t>BooleanUtils</a:t>
            </a:r>
            <a:r>
              <a:rPr lang="en-US" altLang="zh-CN" dirty="0">
                <a:solidFill>
                  <a:schemeClr val="accent5">
                    <a:lumMod val="75000"/>
                  </a:schemeClr>
                </a:solidFill>
              </a:rPr>
              <a:t>/</a:t>
            </a:r>
            <a:r>
              <a:rPr lang="en-US" altLang="zh-CN" dirty="0" err="1" smtClean="0">
                <a:solidFill>
                  <a:schemeClr val="accent5">
                    <a:lumMod val="75000"/>
                  </a:schemeClr>
                </a:solidFill>
              </a:rPr>
              <a:t>CharUtils</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类型相关</a:t>
            </a:r>
            <a:endParaRPr lang="en-US" altLang="zh-CN" dirty="0" smtClean="0">
              <a:solidFill>
                <a:schemeClr val="accent5">
                  <a:lumMod val="75000"/>
                </a:schemeClr>
              </a:solidFill>
            </a:endParaRPr>
          </a:p>
          <a:p>
            <a:pPr lvl="2" eaLnBrk="1" hangingPunct="1">
              <a:lnSpc>
                <a:spcPct val="150000"/>
              </a:lnSpc>
            </a:pPr>
            <a:r>
              <a:rPr lang="en-US" altLang="zh-CN" dirty="0" err="1" smtClean="0">
                <a:solidFill>
                  <a:schemeClr val="accent5">
                    <a:lumMod val="75000"/>
                  </a:schemeClr>
                </a:solidFill>
              </a:rPr>
              <a:t>DateUtils</a:t>
            </a:r>
            <a:r>
              <a:rPr lang="en-US" altLang="zh-CN" dirty="0" smtClean="0">
                <a:solidFill>
                  <a:schemeClr val="accent5">
                    <a:lumMod val="75000"/>
                  </a:schemeClr>
                </a:solidFill>
              </a:rPr>
              <a:t>/</a:t>
            </a:r>
            <a:r>
              <a:rPr lang="en-US" altLang="zh-CN" dirty="0" err="1" smtClean="0">
                <a:solidFill>
                  <a:schemeClr val="accent5">
                    <a:lumMod val="75000"/>
                  </a:schemeClr>
                </a:solidFill>
              </a:rPr>
              <a:t>DateFormatUtils</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日期相关</a:t>
            </a:r>
            <a:endParaRPr lang="en-US" altLang="zh-CN" dirty="0" smtClean="0">
              <a:solidFill>
                <a:schemeClr val="accent5">
                  <a:lumMod val="75000"/>
                </a:schemeClr>
              </a:solidFill>
            </a:endParaRPr>
          </a:p>
          <a:p>
            <a:pPr lvl="2" eaLnBrk="1" hangingPunct="1">
              <a:lnSpc>
                <a:spcPct val="150000"/>
              </a:lnSpc>
            </a:pPr>
            <a:r>
              <a:rPr lang="en-US" altLang="zh-CN" dirty="0" err="1" smtClean="0">
                <a:solidFill>
                  <a:schemeClr val="accent5">
                    <a:lumMod val="75000"/>
                  </a:schemeClr>
                </a:solidFill>
              </a:rPr>
              <a:t>ObjectUtils</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对象比较</a:t>
            </a:r>
            <a:endParaRPr lang="en-US" altLang="zh-CN" dirty="0" smtClean="0">
              <a:solidFill>
                <a:schemeClr val="accent5">
                  <a:lumMod val="75000"/>
                </a:schemeClr>
              </a:solidFill>
            </a:endParaRPr>
          </a:p>
          <a:p>
            <a:pPr lvl="2" eaLnBrk="1" hangingPunct="1">
              <a:lnSpc>
                <a:spcPct val="150000"/>
              </a:lnSpc>
            </a:pPr>
            <a:r>
              <a:rPr lang="en-US" altLang="zh-CN" dirty="0" err="1" smtClean="0">
                <a:solidFill>
                  <a:schemeClr val="accent5">
                    <a:lumMod val="75000"/>
                  </a:schemeClr>
                </a:solidFill>
              </a:rPr>
              <a:t>NumberUtils</a:t>
            </a:r>
            <a:r>
              <a:rPr lang="en-US" altLang="zh-CN" dirty="0" smtClean="0">
                <a:solidFill>
                  <a:schemeClr val="accent5">
                    <a:lumMod val="75000"/>
                  </a:schemeClr>
                </a:solidFill>
              </a:rPr>
              <a:t>/</a:t>
            </a:r>
            <a:r>
              <a:rPr lang="en-US" altLang="zh-CN" dirty="0" err="1" smtClean="0">
                <a:solidFill>
                  <a:schemeClr val="accent5">
                    <a:lumMod val="75000"/>
                  </a:schemeClr>
                </a:solidFill>
              </a:rPr>
              <a:t>RandomUtils</a:t>
            </a:r>
            <a:endParaRPr lang="en-US" altLang="zh-CN" dirty="0" smtClean="0">
              <a:solidFill>
                <a:schemeClr val="accent5">
                  <a:lumMod val="75000"/>
                </a:schemeClr>
              </a:solidFill>
            </a:endParaRPr>
          </a:p>
          <a:p>
            <a:pPr lvl="2" eaLnBrk="1" hangingPunct="1">
              <a:lnSpc>
                <a:spcPct val="150000"/>
              </a:lnSpc>
            </a:pPr>
            <a:endParaRPr lang="en-US" altLang="zh-CN" dirty="0" smtClean="0">
              <a:solidFill>
                <a:schemeClr val="accent5">
                  <a:lumMod val="75000"/>
                </a:schemeClr>
              </a:solidFill>
            </a:endParaRPr>
          </a:p>
          <a:p>
            <a:pPr lvl="2"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58258"/>
            <a:ext cx="4733925" cy="649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16632"/>
            <a:ext cx="3829050" cy="610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116632"/>
            <a:ext cx="4038600"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3"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7675" y="116632"/>
            <a:ext cx="48863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3337060" y="586562"/>
            <a:ext cx="5313387" cy="547008"/>
            <a:chOff x="1043608" y="3284984"/>
            <a:chExt cx="5313387" cy="547008"/>
          </a:xfrm>
        </p:grpSpPr>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08" y="3284984"/>
              <a:ext cx="28098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920" y="3317642"/>
              <a:ext cx="25050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右箭头 2"/>
            <p:cNvSpPr/>
            <p:nvPr/>
          </p:nvSpPr>
          <p:spPr>
            <a:xfrm>
              <a:off x="3563889" y="3429000"/>
              <a:ext cx="360040" cy="28803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pSp>
      <p:grpSp>
        <p:nvGrpSpPr>
          <p:cNvPr id="7" name="组合 6"/>
          <p:cNvGrpSpPr/>
          <p:nvPr/>
        </p:nvGrpSpPr>
        <p:grpSpPr>
          <a:xfrm>
            <a:off x="3356942" y="1268760"/>
            <a:ext cx="4743450" cy="847725"/>
            <a:chOff x="3337060" y="1412776"/>
            <a:chExt cx="4743450" cy="847725"/>
          </a:xfrm>
        </p:grpSpPr>
        <p:pic>
          <p:nvPicPr>
            <p:cNvPr id="308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7060" y="1412776"/>
              <a:ext cx="47434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下箭头 5"/>
            <p:cNvSpPr/>
            <p:nvPr/>
          </p:nvSpPr>
          <p:spPr>
            <a:xfrm>
              <a:off x="5349740" y="1743340"/>
              <a:ext cx="374388" cy="254641"/>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406704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1+#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078"/>
                                        </p:tgtEl>
                                        <p:attrNameLst>
                                          <p:attrName>style.visibility</p:attrName>
                                        </p:attrNameLst>
                                      </p:cBhvr>
                                      <p:to>
                                        <p:strVal val="visible"/>
                                      </p:to>
                                    </p:set>
                                    <p:anim calcmode="lin" valueType="num">
                                      <p:cBhvr additive="base">
                                        <p:cTn id="13" dur="500" fill="hold"/>
                                        <p:tgtEl>
                                          <p:spTgt spid="3078"/>
                                        </p:tgtEl>
                                        <p:attrNameLst>
                                          <p:attrName>ppt_x</p:attrName>
                                        </p:attrNameLst>
                                      </p:cBhvr>
                                      <p:tavLst>
                                        <p:tav tm="0">
                                          <p:val>
                                            <p:strVal val="1+#ppt_w/2"/>
                                          </p:val>
                                        </p:tav>
                                        <p:tav tm="100000">
                                          <p:val>
                                            <p:strVal val="#ppt_x"/>
                                          </p:val>
                                        </p:tav>
                                      </p:tavLst>
                                    </p:anim>
                                    <p:anim calcmode="lin" valueType="num">
                                      <p:cBhvr additive="base">
                                        <p:cTn id="14"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082"/>
                                        </p:tgtEl>
                                        <p:attrNameLst>
                                          <p:attrName>style.visibility</p:attrName>
                                        </p:attrNameLst>
                                      </p:cBhvr>
                                      <p:to>
                                        <p:strVal val="visible"/>
                                      </p:to>
                                    </p:set>
                                    <p:animEffect transition="in" filter="randombar(horizontal)">
                                      <p:cBhvr>
                                        <p:cTn id="19" dur="500"/>
                                        <p:tgtEl>
                                          <p:spTgt spid="308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083"/>
                                        </p:tgtEl>
                                        <p:attrNameLst>
                                          <p:attrName>style.visibility</p:attrName>
                                        </p:attrNameLst>
                                      </p:cBhvr>
                                      <p:to>
                                        <p:strVal val="visible"/>
                                      </p:to>
                                    </p:set>
                                    <p:animEffect transition="in" filter="randombar(horizontal)">
                                      <p:cBhvr>
                                        <p:cTn id="24" dur="500"/>
                                        <p:tgtEl>
                                          <p:spTgt spid="308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nodeType="clickEffect">
                                  <p:stCondLst>
                                    <p:cond delay="0"/>
                                  </p:stCondLst>
                                  <p:childTnLst>
                                    <p:animEffect transition="out" filter="fade">
                                      <p:cBhvr>
                                        <p:cTn id="28" dur="1000"/>
                                        <p:tgtEl>
                                          <p:spTgt spid="3074"/>
                                        </p:tgtEl>
                                      </p:cBhvr>
                                    </p:animEffect>
                                    <p:anim calcmode="lin" valueType="num">
                                      <p:cBhvr>
                                        <p:cTn id="29" dur="1000"/>
                                        <p:tgtEl>
                                          <p:spTgt spid="3074"/>
                                        </p:tgtEl>
                                        <p:attrNameLst>
                                          <p:attrName>ppt_x</p:attrName>
                                        </p:attrNameLst>
                                      </p:cBhvr>
                                      <p:tavLst>
                                        <p:tav tm="0">
                                          <p:val>
                                            <p:strVal val="ppt_x"/>
                                          </p:val>
                                        </p:tav>
                                        <p:tav tm="100000">
                                          <p:val>
                                            <p:strVal val="ppt_x"/>
                                          </p:val>
                                        </p:tav>
                                      </p:tavLst>
                                    </p:anim>
                                    <p:anim calcmode="lin" valueType="num">
                                      <p:cBhvr>
                                        <p:cTn id="30" dur="1000"/>
                                        <p:tgtEl>
                                          <p:spTgt spid="3074"/>
                                        </p:tgtEl>
                                        <p:attrNameLst>
                                          <p:attrName>ppt_y</p:attrName>
                                        </p:attrNameLst>
                                      </p:cBhvr>
                                      <p:tavLst>
                                        <p:tav tm="0">
                                          <p:val>
                                            <p:strVal val="ppt_y"/>
                                          </p:val>
                                        </p:tav>
                                        <p:tav tm="100000">
                                          <p:val>
                                            <p:strVal val="ppt_y+.1"/>
                                          </p:val>
                                        </p:tav>
                                      </p:tavLst>
                                    </p:anim>
                                    <p:set>
                                      <p:cBhvr>
                                        <p:cTn id="31" dur="1" fill="hold">
                                          <p:stCondLst>
                                            <p:cond delay="999"/>
                                          </p:stCondLst>
                                        </p:cTn>
                                        <p:tgtEl>
                                          <p:spTgt spid="3074"/>
                                        </p:tgtEl>
                                        <p:attrNameLst>
                                          <p:attrName>style.visibility</p:attrName>
                                        </p:attrNameLst>
                                      </p:cBhvr>
                                      <p:to>
                                        <p:strVal val="hidden"/>
                                      </p:to>
                                    </p:set>
                                  </p:childTnLst>
                                </p:cTn>
                              </p:par>
                              <p:par>
                                <p:cTn id="32" presetID="42" presetClass="exit" presetSubtype="0" fill="hold" nodeType="withEffect">
                                  <p:stCondLst>
                                    <p:cond delay="0"/>
                                  </p:stCondLst>
                                  <p:childTnLst>
                                    <p:animEffect transition="out" filter="fade">
                                      <p:cBhvr>
                                        <p:cTn id="33" dur="1000"/>
                                        <p:tgtEl>
                                          <p:spTgt spid="3078"/>
                                        </p:tgtEl>
                                      </p:cBhvr>
                                    </p:animEffect>
                                    <p:anim calcmode="lin" valueType="num">
                                      <p:cBhvr>
                                        <p:cTn id="34" dur="1000"/>
                                        <p:tgtEl>
                                          <p:spTgt spid="3078"/>
                                        </p:tgtEl>
                                        <p:attrNameLst>
                                          <p:attrName>ppt_x</p:attrName>
                                        </p:attrNameLst>
                                      </p:cBhvr>
                                      <p:tavLst>
                                        <p:tav tm="0">
                                          <p:val>
                                            <p:strVal val="ppt_x"/>
                                          </p:val>
                                        </p:tav>
                                        <p:tav tm="100000">
                                          <p:val>
                                            <p:strVal val="ppt_x"/>
                                          </p:val>
                                        </p:tav>
                                      </p:tavLst>
                                    </p:anim>
                                    <p:anim calcmode="lin" valueType="num">
                                      <p:cBhvr>
                                        <p:cTn id="35" dur="1000"/>
                                        <p:tgtEl>
                                          <p:spTgt spid="3078"/>
                                        </p:tgtEl>
                                        <p:attrNameLst>
                                          <p:attrName>ppt_y</p:attrName>
                                        </p:attrNameLst>
                                      </p:cBhvr>
                                      <p:tavLst>
                                        <p:tav tm="0">
                                          <p:val>
                                            <p:strVal val="ppt_y"/>
                                          </p:val>
                                        </p:tav>
                                        <p:tav tm="100000">
                                          <p:val>
                                            <p:strVal val="ppt_y+.1"/>
                                          </p:val>
                                        </p:tav>
                                      </p:tavLst>
                                    </p:anim>
                                    <p:set>
                                      <p:cBhvr>
                                        <p:cTn id="36" dur="1" fill="hold">
                                          <p:stCondLst>
                                            <p:cond delay="999"/>
                                          </p:stCondLst>
                                        </p:cTn>
                                        <p:tgtEl>
                                          <p:spTgt spid="3078"/>
                                        </p:tgtEl>
                                        <p:attrNameLst>
                                          <p:attrName>style.visibility</p:attrName>
                                        </p:attrNameLst>
                                      </p:cBhvr>
                                      <p:to>
                                        <p:strVal val="hidden"/>
                                      </p:to>
                                    </p:set>
                                  </p:childTnLst>
                                </p:cTn>
                              </p:par>
                              <p:par>
                                <p:cTn id="37" presetID="42" presetClass="exit" presetSubtype="0" fill="hold" nodeType="withEffect">
                                  <p:stCondLst>
                                    <p:cond delay="0"/>
                                  </p:stCondLst>
                                  <p:childTnLst>
                                    <p:animEffect transition="out" filter="fade">
                                      <p:cBhvr>
                                        <p:cTn id="38" dur="1000"/>
                                        <p:tgtEl>
                                          <p:spTgt spid="3082"/>
                                        </p:tgtEl>
                                      </p:cBhvr>
                                    </p:animEffect>
                                    <p:anim calcmode="lin" valueType="num">
                                      <p:cBhvr>
                                        <p:cTn id="39" dur="1000"/>
                                        <p:tgtEl>
                                          <p:spTgt spid="3082"/>
                                        </p:tgtEl>
                                        <p:attrNameLst>
                                          <p:attrName>ppt_x</p:attrName>
                                        </p:attrNameLst>
                                      </p:cBhvr>
                                      <p:tavLst>
                                        <p:tav tm="0">
                                          <p:val>
                                            <p:strVal val="ppt_x"/>
                                          </p:val>
                                        </p:tav>
                                        <p:tav tm="100000">
                                          <p:val>
                                            <p:strVal val="ppt_x"/>
                                          </p:val>
                                        </p:tav>
                                      </p:tavLst>
                                    </p:anim>
                                    <p:anim calcmode="lin" valueType="num">
                                      <p:cBhvr>
                                        <p:cTn id="40" dur="1000"/>
                                        <p:tgtEl>
                                          <p:spTgt spid="3082"/>
                                        </p:tgtEl>
                                        <p:attrNameLst>
                                          <p:attrName>ppt_y</p:attrName>
                                        </p:attrNameLst>
                                      </p:cBhvr>
                                      <p:tavLst>
                                        <p:tav tm="0">
                                          <p:val>
                                            <p:strVal val="ppt_y"/>
                                          </p:val>
                                        </p:tav>
                                        <p:tav tm="100000">
                                          <p:val>
                                            <p:strVal val="ppt_y+.1"/>
                                          </p:val>
                                        </p:tav>
                                      </p:tavLst>
                                    </p:anim>
                                    <p:set>
                                      <p:cBhvr>
                                        <p:cTn id="41" dur="1" fill="hold">
                                          <p:stCondLst>
                                            <p:cond delay="999"/>
                                          </p:stCondLst>
                                        </p:cTn>
                                        <p:tgtEl>
                                          <p:spTgt spid="3082"/>
                                        </p:tgtEl>
                                        <p:attrNameLst>
                                          <p:attrName>style.visibility</p:attrName>
                                        </p:attrNameLst>
                                      </p:cBhvr>
                                      <p:to>
                                        <p:strVal val="hidden"/>
                                      </p:to>
                                    </p:set>
                                  </p:childTnLst>
                                </p:cTn>
                              </p:par>
                              <p:par>
                                <p:cTn id="42" presetID="42" presetClass="exit" presetSubtype="0" fill="hold" nodeType="withEffect">
                                  <p:stCondLst>
                                    <p:cond delay="0"/>
                                  </p:stCondLst>
                                  <p:childTnLst>
                                    <p:animEffect transition="out" filter="fade">
                                      <p:cBhvr>
                                        <p:cTn id="43" dur="1000"/>
                                        <p:tgtEl>
                                          <p:spTgt spid="3083"/>
                                        </p:tgtEl>
                                      </p:cBhvr>
                                    </p:animEffect>
                                    <p:anim calcmode="lin" valueType="num">
                                      <p:cBhvr>
                                        <p:cTn id="44" dur="1000"/>
                                        <p:tgtEl>
                                          <p:spTgt spid="3083"/>
                                        </p:tgtEl>
                                        <p:attrNameLst>
                                          <p:attrName>ppt_x</p:attrName>
                                        </p:attrNameLst>
                                      </p:cBhvr>
                                      <p:tavLst>
                                        <p:tav tm="0">
                                          <p:val>
                                            <p:strVal val="ppt_x"/>
                                          </p:val>
                                        </p:tav>
                                        <p:tav tm="100000">
                                          <p:val>
                                            <p:strVal val="ppt_x"/>
                                          </p:val>
                                        </p:tav>
                                      </p:tavLst>
                                    </p:anim>
                                    <p:anim calcmode="lin" valueType="num">
                                      <p:cBhvr>
                                        <p:cTn id="45" dur="1000"/>
                                        <p:tgtEl>
                                          <p:spTgt spid="3083"/>
                                        </p:tgtEl>
                                        <p:attrNameLst>
                                          <p:attrName>ppt_y</p:attrName>
                                        </p:attrNameLst>
                                      </p:cBhvr>
                                      <p:tavLst>
                                        <p:tav tm="0">
                                          <p:val>
                                            <p:strVal val="ppt_y"/>
                                          </p:val>
                                        </p:tav>
                                        <p:tav tm="100000">
                                          <p:val>
                                            <p:strVal val="ppt_y+.1"/>
                                          </p:val>
                                        </p:tav>
                                      </p:tavLst>
                                    </p:anim>
                                    <p:set>
                                      <p:cBhvr>
                                        <p:cTn id="46" dur="1" fill="hold">
                                          <p:stCondLst>
                                            <p:cond delay="999"/>
                                          </p:stCondLst>
                                        </p:cTn>
                                        <p:tgtEl>
                                          <p:spTgt spid="308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down)">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anim calcmode="lin" valueType="num">
                                      <p:cBhvr>
                                        <p:cTn id="57" dur="1000" fill="hold"/>
                                        <p:tgtEl>
                                          <p:spTgt spid="7"/>
                                        </p:tgtEl>
                                        <p:attrNameLst>
                                          <p:attrName>ppt_x</p:attrName>
                                        </p:attrNameLst>
                                      </p:cBhvr>
                                      <p:tavLst>
                                        <p:tav tm="0">
                                          <p:val>
                                            <p:strVal val="#ppt_x"/>
                                          </p:val>
                                        </p:tav>
                                        <p:tav tm="100000">
                                          <p:val>
                                            <p:strVal val="#ppt_x"/>
                                          </p:val>
                                        </p:tav>
                                      </p:tavLst>
                                    </p:anim>
                                    <p:anim calcmode="lin" valueType="num">
                                      <p:cBhvr>
                                        <p:cTn id="5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36</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三、工具库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en-US" altLang="zh-CN" dirty="0" smtClean="0">
                <a:solidFill>
                  <a:schemeClr val="accent5">
                    <a:lumMod val="75000"/>
                  </a:schemeClr>
                </a:solidFill>
              </a:rPr>
              <a:t>Commons</a:t>
            </a:r>
            <a:r>
              <a:rPr lang="zh-CN" altLang="en-US" dirty="0" smtClean="0">
                <a:solidFill>
                  <a:schemeClr val="accent5">
                    <a:lumMod val="75000"/>
                  </a:schemeClr>
                </a:solidFill>
              </a:rPr>
              <a:t>系列</a:t>
            </a:r>
            <a:endParaRPr lang="en-US" altLang="zh-CN" dirty="0" smtClean="0">
              <a:solidFill>
                <a:schemeClr val="accent5">
                  <a:lumMod val="75000"/>
                </a:schemeClr>
              </a:solidFill>
            </a:endParaRPr>
          </a:p>
          <a:p>
            <a:pPr lvl="1" eaLnBrk="1" hangingPunct="1">
              <a:lnSpc>
                <a:spcPct val="150000"/>
              </a:lnSpc>
            </a:pPr>
            <a:r>
              <a:rPr lang="en-US" altLang="zh-CN" dirty="0" smtClean="0">
                <a:solidFill>
                  <a:schemeClr val="accent5">
                    <a:lumMod val="75000"/>
                  </a:schemeClr>
                </a:solidFill>
              </a:rPr>
              <a:t>commons-</a:t>
            </a:r>
            <a:r>
              <a:rPr lang="en-US" altLang="zh-CN" dirty="0" err="1" smtClean="0">
                <a:solidFill>
                  <a:schemeClr val="accent5">
                    <a:lumMod val="75000"/>
                  </a:schemeClr>
                </a:solidFill>
              </a:rPr>
              <a:t>io</a:t>
            </a:r>
            <a:endParaRPr lang="en-US" altLang="zh-CN" dirty="0" smtClean="0">
              <a:solidFill>
                <a:schemeClr val="accent5">
                  <a:lumMod val="75000"/>
                </a:schemeClr>
              </a:solidFill>
            </a:endParaRPr>
          </a:p>
          <a:p>
            <a:pPr lvl="2" eaLnBrk="1" hangingPunct="1">
              <a:lnSpc>
                <a:spcPct val="150000"/>
              </a:lnSpc>
            </a:pPr>
            <a:r>
              <a:rPr lang="en-US" altLang="zh-CN" dirty="0" err="1" smtClean="0">
                <a:solidFill>
                  <a:schemeClr val="accent5">
                    <a:lumMod val="75000"/>
                  </a:schemeClr>
                </a:solidFill>
              </a:rPr>
              <a:t>FileUtils</a:t>
            </a:r>
            <a:endParaRPr lang="en-US" altLang="zh-CN" dirty="0">
              <a:solidFill>
                <a:schemeClr val="accent5">
                  <a:lumMod val="75000"/>
                </a:schemeClr>
              </a:solidFill>
            </a:endParaRPr>
          </a:p>
          <a:p>
            <a:pPr lvl="2" eaLnBrk="1" hangingPunct="1">
              <a:lnSpc>
                <a:spcPct val="150000"/>
              </a:lnSpc>
            </a:pPr>
            <a:r>
              <a:rPr lang="en-US" altLang="zh-CN" dirty="0" err="1" smtClean="0">
                <a:solidFill>
                  <a:schemeClr val="accent5">
                    <a:lumMod val="75000"/>
                  </a:schemeClr>
                </a:solidFill>
              </a:rPr>
              <a:t>fileFilter</a:t>
            </a:r>
            <a:r>
              <a:rPr lang="zh-CN" altLang="en-US" dirty="0" smtClean="0">
                <a:solidFill>
                  <a:schemeClr val="accent5">
                    <a:lumMod val="75000"/>
                  </a:schemeClr>
                </a:solidFill>
              </a:rPr>
              <a:t>、</a:t>
            </a:r>
            <a:r>
              <a:rPr lang="en-US" altLang="zh-CN" dirty="0" smtClean="0">
                <a:solidFill>
                  <a:schemeClr val="accent5">
                    <a:lumMod val="75000"/>
                  </a:schemeClr>
                </a:solidFill>
              </a:rPr>
              <a:t>comparator</a:t>
            </a:r>
          </a:p>
          <a:p>
            <a:pPr lvl="2" eaLnBrk="1" hangingPunct="1">
              <a:lnSpc>
                <a:spcPct val="150000"/>
              </a:lnSpc>
            </a:pPr>
            <a:r>
              <a:rPr lang="en-US" altLang="zh-CN" dirty="0" err="1" smtClean="0">
                <a:solidFill>
                  <a:schemeClr val="accent5">
                    <a:lumMod val="75000"/>
                  </a:schemeClr>
                </a:solidFill>
              </a:rPr>
              <a:t>IOUtils</a:t>
            </a:r>
            <a:endParaRPr lang="en-US" altLang="zh-CN" dirty="0" smtClean="0">
              <a:solidFill>
                <a:schemeClr val="accent5">
                  <a:lumMod val="75000"/>
                </a:schemeClr>
              </a:solidFill>
            </a:endParaRPr>
          </a:p>
          <a:p>
            <a:pPr lvl="3" eaLnBrk="1" hangingPunct="1">
              <a:lnSpc>
                <a:spcPct val="150000"/>
              </a:lnSpc>
            </a:pPr>
            <a:r>
              <a:rPr lang="en-US" altLang="zh-CN" dirty="0" smtClean="0">
                <a:solidFill>
                  <a:schemeClr val="accent5">
                    <a:lumMod val="75000"/>
                  </a:schemeClr>
                </a:solidFill>
              </a:rPr>
              <a:t>copy/</a:t>
            </a:r>
            <a:r>
              <a:rPr lang="en-US" altLang="zh-CN" dirty="0" err="1" smtClean="0">
                <a:solidFill>
                  <a:schemeClr val="accent5">
                    <a:lumMod val="75000"/>
                  </a:schemeClr>
                </a:solidFill>
              </a:rPr>
              <a:t>closeQuietly</a:t>
            </a:r>
            <a:r>
              <a:rPr lang="en-US" altLang="zh-CN" dirty="0" smtClean="0">
                <a:solidFill>
                  <a:schemeClr val="accent5">
                    <a:lumMod val="75000"/>
                  </a:schemeClr>
                </a:solidFill>
              </a:rPr>
              <a:t>/</a:t>
            </a:r>
            <a:r>
              <a:rPr lang="en-US" altLang="zh-CN" dirty="0" err="1" smtClean="0">
                <a:solidFill>
                  <a:schemeClr val="accent5">
                    <a:lumMod val="75000"/>
                  </a:schemeClr>
                </a:solidFill>
              </a:rPr>
              <a:t>toByteArray</a:t>
            </a:r>
            <a:r>
              <a:rPr lang="en-US" altLang="zh-CN" dirty="0" smtClean="0">
                <a:solidFill>
                  <a:schemeClr val="accent5">
                    <a:lumMod val="75000"/>
                  </a:schemeClr>
                </a:solidFill>
              </a:rPr>
              <a:t>/</a:t>
            </a:r>
            <a:r>
              <a:rPr lang="en-US" altLang="zh-CN" dirty="0" err="1" smtClean="0">
                <a:solidFill>
                  <a:schemeClr val="accent5">
                    <a:lumMod val="75000"/>
                  </a:schemeClr>
                </a:solidFill>
              </a:rPr>
              <a:t>toString</a:t>
            </a:r>
            <a:r>
              <a:rPr lang="en-US" altLang="zh-CN" dirty="0" smtClean="0">
                <a:solidFill>
                  <a:schemeClr val="accent5">
                    <a:lumMod val="75000"/>
                  </a:schemeClr>
                </a:solidFill>
              </a:rPr>
              <a:t>/</a:t>
            </a:r>
            <a:r>
              <a:rPr lang="en-US" altLang="zh-CN" dirty="0" err="1" smtClean="0">
                <a:solidFill>
                  <a:schemeClr val="accent5">
                    <a:lumMod val="75000"/>
                  </a:schemeClr>
                </a:solidFill>
              </a:rPr>
              <a:t>readLines</a:t>
            </a:r>
            <a:r>
              <a:rPr lang="en-US" altLang="zh-CN" dirty="0" smtClean="0">
                <a:solidFill>
                  <a:schemeClr val="accent5">
                    <a:lumMod val="75000"/>
                  </a:schemeClr>
                </a:solidFill>
              </a:rPr>
              <a:t>/</a:t>
            </a:r>
            <a:r>
              <a:rPr lang="en-US" altLang="zh-CN" dirty="0" err="1" smtClean="0">
                <a:solidFill>
                  <a:schemeClr val="accent5">
                    <a:lumMod val="75000"/>
                  </a:schemeClr>
                </a:solidFill>
              </a:rPr>
              <a:t>writeLines</a:t>
            </a:r>
            <a:endParaRPr lang="en-US" altLang="zh-CN" dirty="0" smtClean="0">
              <a:solidFill>
                <a:schemeClr val="accent5">
                  <a:lumMod val="75000"/>
                </a:schemeClr>
              </a:solidFill>
            </a:endParaRPr>
          </a:p>
          <a:p>
            <a:pPr lvl="2" eaLnBrk="1" hangingPunct="1">
              <a:lnSpc>
                <a:spcPct val="150000"/>
              </a:lnSpc>
            </a:pPr>
            <a:r>
              <a:rPr lang="en-US" altLang="zh-CN" dirty="0" err="1" smtClean="0">
                <a:solidFill>
                  <a:schemeClr val="accent5">
                    <a:lumMod val="75000"/>
                  </a:schemeClr>
                </a:solidFill>
              </a:rPr>
              <a:t>FileAlterationMonitor</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监听文件（夹）变化</a:t>
            </a:r>
            <a:endParaRPr lang="en-US" altLang="zh-CN" dirty="0" smtClean="0">
              <a:solidFill>
                <a:schemeClr val="accent5">
                  <a:lumMod val="75000"/>
                </a:schemeClr>
              </a:solidFill>
            </a:endParaRPr>
          </a:p>
          <a:p>
            <a:pPr lvl="2" eaLnBrk="1" hangingPunct="1">
              <a:lnSpc>
                <a:spcPct val="150000"/>
              </a:lnSpc>
            </a:pPr>
            <a:endParaRPr lang="zh-CN" altLang="en-US" dirty="0" smtClean="0">
              <a:solidFill>
                <a:schemeClr val="accent5">
                  <a:lumMod val="75000"/>
                </a:schemeClr>
              </a:solidFill>
            </a:endParaRPr>
          </a:p>
          <a:p>
            <a:pPr eaLnBrk="1" hangingPunct="1">
              <a:lnSpc>
                <a:spcPct val="150000"/>
              </a:lnSpc>
            </a:pP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980727"/>
            <a:ext cx="2057400"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1457325"/>
            <a:ext cx="23907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24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3"/>
                                        </p:tgtEl>
                                        <p:attrNameLst>
                                          <p:attrName>style.visibility</p:attrName>
                                        </p:attrNameLst>
                                      </p:cBhvr>
                                      <p:to>
                                        <p:strVal val="visible"/>
                                      </p:to>
                                    </p:set>
                                    <p:animEffect transition="in" filter="fade">
                                      <p:cBhvr>
                                        <p:cTn id="14" dur="1000"/>
                                        <p:tgtEl>
                                          <p:spTgt spid="5123"/>
                                        </p:tgtEl>
                                      </p:cBhvr>
                                    </p:animEffect>
                                    <p:anim calcmode="lin" valueType="num">
                                      <p:cBhvr>
                                        <p:cTn id="15" dur="1000" fill="hold"/>
                                        <p:tgtEl>
                                          <p:spTgt spid="5123"/>
                                        </p:tgtEl>
                                        <p:attrNameLst>
                                          <p:attrName>ppt_x</p:attrName>
                                        </p:attrNameLst>
                                      </p:cBhvr>
                                      <p:tavLst>
                                        <p:tav tm="0">
                                          <p:val>
                                            <p:strVal val="#ppt_x"/>
                                          </p:val>
                                        </p:tav>
                                        <p:tav tm="100000">
                                          <p:val>
                                            <p:strVal val="#ppt_x"/>
                                          </p:val>
                                        </p:tav>
                                      </p:tavLst>
                                    </p:anim>
                                    <p:anim calcmode="lin" valueType="num">
                                      <p:cBhvr>
                                        <p:cTn id="16"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37</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三、工具库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en-US" altLang="zh-CN" dirty="0" smtClean="0">
                <a:solidFill>
                  <a:schemeClr val="accent5">
                    <a:lumMod val="75000"/>
                  </a:schemeClr>
                </a:solidFill>
              </a:rPr>
              <a:t>Commons</a:t>
            </a:r>
            <a:r>
              <a:rPr lang="zh-CN" altLang="en-US" dirty="0" smtClean="0">
                <a:solidFill>
                  <a:schemeClr val="accent5">
                    <a:lumMod val="75000"/>
                  </a:schemeClr>
                </a:solidFill>
              </a:rPr>
              <a:t>系列</a:t>
            </a:r>
            <a:endParaRPr lang="en-US" altLang="zh-CN" dirty="0" smtClean="0">
              <a:solidFill>
                <a:schemeClr val="accent5">
                  <a:lumMod val="75000"/>
                </a:schemeClr>
              </a:solidFill>
            </a:endParaRPr>
          </a:p>
          <a:p>
            <a:pPr lvl="1" eaLnBrk="1" hangingPunct="1">
              <a:lnSpc>
                <a:spcPct val="150000"/>
              </a:lnSpc>
            </a:pPr>
            <a:r>
              <a:rPr lang="en-US" altLang="zh-CN" dirty="0" smtClean="0">
                <a:solidFill>
                  <a:schemeClr val="accent5">
                    <a:lumMod val="75000"/>
                  </a:schemeClr>
                </a:solidFill>
              </a:rPr>
              <a:t>commons-collection</a:t>
            </a:r>
          </a:p>
          <a:p>
            <a:pPr lvl="2" eaLnBrk="1" hangingPunct="1">
              <a:lnSpc>
                <a:spcPct val="150000"/>
              </a:lnSpc>
            </a:pPr>
            <a:r>
              <a:rPr lang="en-US" altLang="zh-CN" dirty="0" err="1" smtClean="0">
                <a:solidFill>
                  <a:schemeClr val="accent5">
                    <a:lumMod val="75000"/>
                  </a:schemeClr>
                </a:solidFill>
              </a:rPr>
              <a:t>CollectionUtils</a:t>
            </a:r>
            <a:endParaRPr lang="en-US" altLang="zh-CN" dirty="0" smtClean="0">
              <a:solidFill>
                <a:schemeClr val="accent5">
                  <a:lumMod val="75000"/>
                </a:schemeClr>
              </a:solidFill>
            </a:endParaRPr>
          </a:p>
          <a:p>
            <a:pPr lvl="3" eaLnBrk="1" hangingPunct="1">
              <a:lnSpc>
                <a:spcPct val="150000"/>
              </a:lnSpc>
            </a:pPr>
            <a:r>
              <a:rPr lang="en-US" altLang="zh-CN" dirty="0" err="1" smtClean="0">
                <a:solidFill>
                  <a:schemeClr val="accent5">
                    <a:lumMod val="75000"/>
                  </a:schemeClr>
                </a:solidFill>
              </a:rPr>
              <a:t>isEmpty</a:t>
            </a:r>
            <a:r>
              <a:rPr lang="en-US" altLang="zh-CN" dirty="0" smtClean="0">
                <a:solidFill>
                  <a:schemeClr val="accent5">
                    <a:lumMod val="75000"/>
                  </a:schemeClr>
                </a:solidFill>
              </a:rPr>
              <a:t>/</a:t>
            </a:r>
            <a:r>
              <a:rPr lang="en-US" altLang="zh-CN" dirty="0" err="1" smtClean="0">
                <a:solidFill>
                  <a:schemeClr val="accent5">
                    <a:lumMod val="75000"/>
                  </a:schemeClr>
                </a:solidFill>
              </a:rPr>
              <a:t>isEqualCollection</a:t>
            </a:r>
            <a:r>
              <a:rPr lang="en-US" altLang="zh-CN" dirty="0" smtClean="0">
                <a:solidFill>
                  <a:schemeClr val="accent5">
                    <a:lumMod val="75000"/>
                  </a:schemeClr>
                </a:solidFill>
              </a:rPr>
              <a:t>/union/intersection/subtract</a:t>
            </a:r>
          </a:p>
          <a:p>
            <a:pPr lvl="2" eaLnBrk="1" hangingPunct="1">
              <a:lnSpc>
                <a:spcPct val="150000"/>
              </a:lnSpc>
            </a:pPr>
            <a:r>
              <a:rPr lang="en-US" altLang="zh-CN" dirty="0" err="1" smtClean="0">
                <a:solidFill>
                  <a:schemeClr val="accent5">
                    <a:lumMod val="75000"/>
                  </a:schemeClr>
                </a:solidFill>
              </a:rPr>
              <a:t>MapUtils</a:t>
            </a:r>
            <a:endParaRPr lang="en-US" altLang="zh-CN" dirty="0" smtClean="0">
              <a:solidFill>
                <a:schemeClr val="accent5">
                  <a:lumMod val="75000"/>
                </a:schemeClr>
              </a:solidFill>
            </a:endParaRPr>
          </a:p>
          <a:p>
            <a:pPr lvl="3" eaLnBrk="1" hangingPunct="1">
              <a:lnSpc>
                <a:spcPct val="150000"/>
              </a:lnSpc>
            </a:pPr>
            <a:r>
              <a:rPr lang="en-US" altLang="zh-CN" dirty="0" err="1" smtClean="0">
                <a:solidFill>
                  <a:schemeClr val="accent5">
                    <a:lumMod val="75000"/>
                  </a:schemeClr>
                </a:solidFill>
              </a:rPr>
              <a:t>isEmpty</a:t>
            </a:r>
            <a:r>
              <a:rPr lang="en-US" altLang="zh-CN" dirty="0" smtClean="0">
                <a:solidFill>
                  <a:schemeClr val="accent5">
                    <a:lumMod val="75000"/>
                  </a:schemeClr>
                </a:solidFill>
              </a:rPr>
              <a:t>/</a:t>
            </a:r>
            <a:r>
              <a:rPr lang="en-US" altLang="zh-CN" dirty="0" err="1" smtClean="0">
                <a:solidFill>
                  <a:schemeClr val="accent5">
                    <a:lumMod val="75000"/>
                  </a:schemeClr>
                </a:solidFill>
              </a:rPr>
              <a:t>getString</a:t>
            </a:r>
            <a:r>
              <a:rPr lang="en-US" altLang="zh-CN" dirty="0" smtClean="0">
                <a:solidFill>
                  <a:schemeClr val="accent5">
                    <a:lumMod val="75000"/>
                  </a:schemeClr>
                </a:solidFill>
              </a:rPr>
              <a:t>/</a:t>
            </a:r>
            <a:r>
              <a:rPr lang="en-US" altLang="zh-CN" dirty="0" err="1" smtClean="0">
                <a:solidFill>
                  <a:schemeClr val="accent5">
                    <a:lumMod val="75000"/>
                  </a:schemeClr>
                </a:solidFill>
              </a:rPr>
              <a:t>getBoolean</a:t>
            </a:r>
            <a:r>
              <a:rPr lang="en-US" altLang="zh-CN" dirty="0" smtClean="0">
                <a:solidFill>
                  <a:schemeClr val="accent5">
                    <a:lumMod val="75000"/>
                  </a:schemeClr>
                </a:solidFill>
              </a:rPr>
              <a:t>/</a:t>
            </a:r>
            <a:r>
              <a:rPr lang="en-US" altLang="zh-CN" dirty="0" err="1" smtClean="0">
                <a:solidFill>
                  <a:schemeClr val="accent5">
                    <a:lumMod val="75000"/>
                  </a:schemeClr>
                </a:solidFill>
              </a:rPr>
              <a:t>getInteger</a:t>
            </a:r>
            <a:r>
              <a:rPr lang="en-US" altLang="zh-CN" dirty="0" smtClean="0">
                <a:solidFill>
                  <a:schemeClr val="accent5">
                    <a:lumMod val="75000"/>
                  </a:schemeClr>
                </a:solidFill>
              </a:rPr>
              <a:t>/</a:t>
            </a:r>
            <a:r>
              <a:rPr lang="en-US" altLang="zh-CN" dirty="0" err="1" smtClean="0">
                <a:solidFill>
                  <a:schemeClr val="accent5">
                    <a:lumMod val="75000"/>
                  </a:schemeClr>
                </a:solidFill>
              </a:rPr>
              <a:t>toProperties</a:t>
            </a:r>
            <a:endParaRPr lang="en-US" altLang="zh-CN" dirty="0" smtClean="0">
              <a:solidFill>
                <a:schemeClr val="accent5">
                  <a:lumMod val="75000"/>
                </a:schemeClr>
              </a:solidFill>
            </a:endParaRPr>
          </a:p>
          <a:p>
            <a:pPr lvl="3" eaLnBrk="1" hangingPunct="1">
              <a:lnSpc>
                <a:spcPct val="150000"/>
              </a:lnSpc>
            </a:pPr>
            <a:r>
              <a:rPr lang="en-US" altLang="zh-CN" dirty="0" err="1" smtClean="0">
                <a:solidFill>
                  <a:schemeClr val="accent5">
                    <a:lumMod val="75000"/>
                  </a:schemeClr>
                </a:solidFill>
              </a:rPr>
              <a:t>synchronizedMap</a:t>
            </a:r>
            <a:r>
              <a:rPr lang="en-US" altLang="zh-CN" dirty="0" smtClean="0">
                <a:solidFill>
                  <a:schemeClr val="accent5">
                    <a:lumMod val="75000"/>
                  </a:schemeClr>
                </a:solidFill>
              </a:rPr>
              <a:t>/</a:t>
            </a:r>
            <a:r>
              <a:rPr lang="en-US" altLang="zh-CN" dirty="0" err="1" smtClean="0">
                <a:solidFill>
                  <a:schemeClr val="accent5">
                    <a:lumMod val="75000"/>
                  </a:schemeClr>
                </a:solidFill>
              </a:rPr>
              <a:t>unmodifiableMap</a:t>
            </a:r>
            <a:endParaRPr lang="en-US" altLang="zh-CN" dirty="0" smtClean="0">
              <a:solidFill>
                <a:schemeClr val="accent5">
                  <a:lumMod val="75000"/>
                </a:schemeClr>
              </a:solidFill>
            </a:endParaRPr>
          </a:p>
          <a:p>
            <a:pPr lvl="2" eaLnBrk="1" hangingPunct="1">
              <a:lnSpc>
                <a:spcPct val="150000"/>
              </a:lnSpc>
            </a:pPr>
            <a:r>
              <a:rPr lang="en-US" altLang="zh-CN" dirty="0" err="1" smtClean="0">
                <a:solidFill>
                  <a:schemeClr val="accent5">
                    <a:lumMod val="75000"/>
                  </a:schemeClr>
                </a:solidFill>
              </a:rPr>
              <a:t>ListUtils</a:t>
            </a:r>
            <a:r>
              <a:rPr lang="en-US" altLang="zh-CN" dirty="0" smtClean="0">
                <a:solidFill>
                  <a:schemeClr val="accent5">
                    <a:lumMod val="75000"/>
                  </a:schemeClr>
                </a:solidFill>
              </a:rPr>
              <a:t>/</a:t>
            </a:r>
            <a:r>
              <a:rPr lang="en-US" altLang="zh-CN" dirty="0" err="1" smtClean="0">
                <a:solidFill>
                  <a:schemeClr val="accent5">
                    <a:lumMod val="75000"/>
                  </a:schemeClr>
                </a:solidFill>
              </a:rPr>
              <a:t>SetUtils</a:t>
            </a:r>
            <a:endParaRPr lang="en-US" altLang="zh-CN" dirty="0" smtClean="0">
              <a:solidFill>
                <a:schemeClr val="accent5">
                  <a:lumMod val="75000"/>
                </a:schemeClr>
              </a:solidFill>
            </a:endParaRPr>
          </a:p>
          <a:p>
            <a:pPr lvl="3" eaLnBrk="1" hangingPunct="1">
              <a:lnSpc>
                <a:spcPct val="150000"/>
              </a:lnSpc>
            </a:pPr>
            <a:r>
              <a:rPr lang="en-US" altLang="zh-CN" dirty="0" err="1">
                <a:solidFill>
                  <a:schemeClr val="accent5">
                    <a:lumMod val="75000"/>
                  </a:schemeClr>
                </a:solidFill>
              </a:rPr>
              <a:t>isEmpty</a:t>
            </a:r>
            <a:r>
              <a:rPr lang="en-US" altLang="zh-CN" dirty="0">
                <a:solidFill>
                  <a:schemeClr val="accent5">
                    <a:lumMod val="75000"/>
                  </a:schemeClr>
                </a:solidFill>
              </a:rPr>
              <a:t>/</a:t>
            </a:r>
            <a:r>
              <a:rPr lang="en-US" altLang="zh-CN" dirty="0" err="1">
                <a:solidFill>
                  <a:schemeClr val="accent5">
                    <a:lumMod val="75000"/>
                  </a:schemeClr>
                </a:solidFill>
              </a:rPr>
              <a:t>isEqualList</a:t>
            </a:r>
            <a:endParaRPr lang="en-US" altLang="zh-CN" dirty="0">
              <a:solidFill>
                <a:schemeClr val="accent5">
                  <a:lumMod val="75000"/>
                </a:schemeClr>
              </a:solidFill>
            </a:endParaRPr>
          </a:p>
          <a:p>
            <a:pPr lvl="2" eaLnBrk="1" hangingPunct="1">
              <a:lnSpc>
                <a:spcPct val="150000"/>
              </a:lnSpc>
            </a:pPr>
            <a:r>
              <a:rPr lang="en-US" altLang="zh-CN" dirty="0" err="1" smtClean="0">
                <a:solidFill>
                  <a:schemeClr val="accent5">
                    <a:lumMod val="75000"/>
                  </a:schemeClr>
                </a:solidFill>
              </a:rPr>
              <a:t>DualHashBidiMap</a:t>
            </a:r>
            <a:r>
              <a:rPr lang="en-US" altLang="zh-CN" dirty="0" smtClean="0">
                <a:solidFill>
                  <a:schemeClr val="accent5">
                    <a:lumMod val="75000"/>
                  </a:schemeClr>
                </a:solidFill>
              </a:rPr>
              <a:t>/</a:t>
            </a:r>
            <a:r>
              <a:rPr lang="en-US" altLang="zh-CN" dirty="0" err="1" smtClean="0">
                <a:solidFill>
                  <a:schemeClr val="accent5">
                    <a:lumMod val="75000"/>
                  </a:schemeClr>
                </a:solidFill>
              </a:rPr>
              <a:t>DualHashBidiMap</a:t>
            </a:r>
            <a:endParaRPr lang="en-US" altLang="zh-CN" dirty="0" smtClean="0">
              <a:solidFill>
                <a:schemeClr val="accent5">
                  <a:lumMod val="75000"/>
                </a:schemeClr>
              </a:solidFill>
            </a:endParaRPr>
          </a:p>
          <a:p>
            <a:pPr lvl="2" eaLnBrk="1" hangingPunct="1">
              <a:lnSpc>
                <a:spcPct val="150000"/>
              </a:lnSpc>
            </a:pPr>
            <a:r>
              <a:rPr lang="en-US" altLang="zh-CN" dirty="0" err="1" smtClean="0">
                <a:solidFill>
                  <a:schemeClr val="accent5">
                    <a:lumMod val="75000"/>
                  </a:schemeClr>
                </a:solidFill>
              </a:rPr>
              <a:t>LRUMap</a:t>
            </a:r>
            <a:endParaRPr lang="zh-CN" altLang="en-US" dirty="0" smtClean="0">
              <a:solidFill>
                <a:schemeClr val="accent5">
                  <a:lumMod val="75000"/>
                </a:schemeClr>
              </a:solidFill>
            </a:endParaRPr>
          </a:p>
          <a:p>
            <a:pPr eaLnBrk="1" hangingPunct="1">
              <a:lnSpc>
                <a:spcPct val="150000"/>
              </a:lnSpc>
            </a:pPr>
            <a:endParaRPr lang="zh-CN" altLang="en-US" dirty="0"/>
          </a:p>
        </p:txBody>
      </p:sp>
    </p:spTree>
    <p:extLst>
      <p:ext uri="{BB962C8B-B14F-4D97-AF65-F5344CB8AC3E}">
        <p14:creationId xmlns:p14="http://schemas.microsoft.com/office/powerpoint/2010/main" val="40155416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38</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三、工具库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en-US" altLang="zh-CN" dirty="0" smtClean="0">
                <a:solidFill>
                  <a:schemeClr val="accent5">
                    <a:lumMod val="75000"/>
                  </a:schemeClr>
                </a:solidFill>
              </a:rPr>
              <a:t>Commons</a:t>
            </a:r>
            <a:r>
              <a:rPr lang="zh-CN" altLang="en-US" dirty="0" smtClean="0">
                <a:solidFill>
                  <a:schemeClr val="accent5">
                    <a:lumMod val="75000"/>
                  </a:schemeClr>
                </a:solidFill>
              </a:rPr>
              <a:t>系列</a:t>
            </a:r>
            <a:endParaRPr lang="en-US" altLang="zh-CN" dirty="0" smtClean="0">
              <a:solidFill>
                <a:schemeClr val="accent5">
                  <a:lumMod val="75000"/>
                </a:schemeClr>
              </a:solidFill>
            </a:endParaRPr>
          </a:p>
          <a:p>
            <a:pPr lvl="1" eaLnBrk="1" hangingPunct="1">
              <a:lnSpc>
                <a:spcPct val="150000"/>
              </a:lnSpc>
            </a:pPr>
            <a:r>
              <a:rPr lang="en-US" altLang="zh-CN" dirty="0" smtClean="0">
                <a:solidFill>
                  <a:schemeClr val="accent5">
                    <a:lumMod val="75000"/>
                  </a:schemeClr>
                </a:solidFill>
              </a:rPr>
              <a:t>commons-</a:t>
            </a:r>
            <a:r>
              <a:rPr lang="en-US" altLang="zh-CN" dirty="0" err="1" smtClean="0">
                <a:solidFill>
                  <a:schemeClr val="accent5">
                    <a:lumMod val="75000"/>
                  </a:schemeClr>
                </a:solidFill>
              </a:rPr>
              <a:t>beanutils</a:t>
            </a:r>
            <a:endParaRPr lang="en-US" altLang="zh-CN" dirty="0" smtClean="0">
              <a:solidFill>
                <a:schemeClr val="accent5">
                  <a:lumMod val="75000"/>
                </a:schemeClr>
              </a:solidFill>
            </a:endParaRPr>
          </a:p>
          <a:p>
            <a:pPr lvl="2" eaLnBrk="1" hangingPunct="1">
              <a:lnSpc>
                <a:spcPct val="150000"/>
              </a:lnSpc>
            </a:pPr>
            <a:r>
              <a:rPr lang="en-US" altLang="zh-CN" dirty="0" err="1" smtClean="0">
                <a:solidFill>
                  <a:schemeClr val="accent5">
                    <a:lumMod val="75000"/>
                  </a:schemeClr>
                </a:solidFill>
              </a:rPr>
              <a:t>ConvertUtils</a:t>
            </a:r>
            <a:endParaRPr lang="en-US" altLang="zh-CN" dirty="0" smtClean="0">
              <a:solidFill>
                <a:schemeClr val="accent5">
                  <a:lumMod val="75000"/>
                </a:schemeClr>
              </a:solidFill>
            </a:endParaRPr>
          </a:p>
          <a:p>
            <a:pPr lvl="3" eaLnBrk="1" hangingPunct="1">
              <a:lnSpc>
                <a:spcPct val="150000"/>
              </a:lnSpc>
            </a:pPr>
            <a:r>
              <a:rPr lang="en-US" altLang="zh-CN" dirty="0" smtClean="0">
                <a:solidFill>
                  <a:schemeClr val="accent5">
                    <a:lumMod val="75000"/>
                  </a:schemeClr>
                </a:solidFill>
              </a:rPr>
              <a:t>convert</a:t>
            </a:r>
          </a:p>
          <a:p>
            <a:pPr lvl="2" eaLnBrk="1" hangingPunct="1">
              <a:lnSpc>
                <a:spcPct val="150000"/>
              </a:lnSpc>
            </a:pPr>
            <a:r>
              <a:rPr lang="en-US" altLang="zh-CN" dirty="0" err="1" smtClean="0">
                <a:solidFill>
                  <a:schemeClr val="accent5">
                    <a:lumMod val="75000"/>
                  </a:schemeClr>
                </a:solidFill>
              </a:rPr>
              <a:t>BeanUtils</a:t>
            </a:r>
            <a:r>
              <a:rPr lang="en-US" altLang="zh-CN" dirty="0" smtClean="0">
                <a:solidFill>
                  <a:schemeClr val="accent5">
                    <a:lumMod val="75000"/>
                  </a:schemeClr>
                </a:solidFill>
              </a:rPr>
              <a:t>/</a:t>
            </a:r>
            <a:r>
              <a:rPr lang="en-US" altLang="zh-CN" dirty="0" err="1" smtClean="0">
                <a:solidFill>
                  <a:schemeClr val="accent5">
                    <a:lumMod val="75000"/>
                  </a:schemeClr>
                </a:solidFill>
              </a:rPr>
              <a:t>PropertyUtils</a:t>
            </a:r>
            <a:endParaRPr lang="en-US" altLang="zh-CN" dirty="0" smtClean="0">
              <a:solidFill>
                <a:schemeClr val="accent5">
                  <a:lumMod val="75000"/>
                </a:schemeClr>
              </a:solidFill>
            </a:endParaRPr>
          </a:p>
          <a:p>
            <a:pPr lvl="3" eaLnBrk="1" hangingPunct="1">
              <a:lnSpc>
                <a:spcPct val="150000"/>
              </a:lnSpc>
            </a:pPr>
            <a:r>
              <a:rPr lang="en-US" altLang="zh-CN" dirty="0" err="1">
                <a:solidFill>
                  <a:schemeClr val="accent5">
                    <a:lumMod val="75000"/>
                  </a:schemeClr>
                </a:solidFill>
              </a:rPr>
              <a:t>cloneBean</a:t>
            </a:r>
            <a:r>
              <a:rPr lang="en-US" altLang="zh-CN" dirty="0">
                <a:solidFill>
                  <a:schemeClr val="accent5">
                    <a:lumMod val="75000"/>
                  </a:schemeClr>
                </a:solidFill>
              </a:rPr>
              <a:t>/</a:t>
            </a:r>
            <a:r>
              <a:rPr lang="en-US" altLang="zh-CN" dirty="0" err="1">
                <a:solidFill>
                  <a:schemeClr val="accent5">
                    <a:lumMod val="75000"/>
                  </a:schemeClr>
                </a:solidFill>
              </a:rPr>
              <a:t>copyProperties</a:t>
            </a:r>
            <a:r>
              <a:rPr lang="en-US" altLang="zh-CN" dirty="0">
                <a:solidFill>
                  <a:schemeClr val="accent5">
                    <a:lumMod val="75000"/>
                  </a:schemeClr>
                </a:solidFill>
              </a:rPr>
              <a:t>/describe/populate</a:t>
            </a:r>
            <a:endParaRPr lang="en-US" altLang="zh-CN" dirty="0" smtClean="0">
              <a:solidFill>
                <a:schemeClr val="accent5">
                  <a:lumMod val="75000"/>
                </a:schemeClr>
              </a:solidFill>
            </a:endParaRPr>
          </a:p>
          <a:p>
            <a:pPr lvl="3" eaLnBrk="1" hangingPunct="1">
              <a:lnSpc>
                <a:spcPct val="150000"/>
              </a:lnSpc>
            </a:pPr>
            <a:r>
              <a:rPr lang="en-US" altLang="zh-CN" dirty="0" err="1" smtClean="0">
                <a:solidFill>
                  <a:schemeClr val="accent5">
                    <a:lumMod val="75000"/>
                  </a:schemeClr>
                </a:solidFill>
              </a:rPr>
              <a:t>getReadMethod</a:t>
            </a:r>
            <a:r>
              <a:rPr lang="en-US" altLang="zh-CN" dirty="0" smtClean="0">
                <a:solidFill>
                  <a:schemeClr val="accent5">
                    <a:lumMod val="75000"/>
                  </a:schemeClr>
                </a:solidFill>
              </a:rPr>
              <a:t>/</a:t>
            </a:r>
            <a:r>
              <a:rPr lang="en-US" altLang="zh-CN" dirty="0" err="1" smtClean="0">
                <a:solidFill>
                  <a:schemeClr val="accent5">
                    <a:lumMod val="75000"/>
                  </a:schemeClr>
                </a:solidFill>
              </a:rPr>
              <a:t>getWriteMethod</a:t>
            </a:r>
            <a:endParaRPr lang="en-US" altLang="zh-CN" dirty="0" smtClean="0">
              <a:solidFill>
                <a:schemeClr val="accent5">
                  <a:lumMod val="75000"/>
                </a:schemeClr>
              </a:solidFill>
            </a:endParaRPr>
          </a:p>
          <a:p>
            <a:pPr lvl="2" eaLnBrk="1" hangingPunct="1">
              <a:lnSpc>
                <a:spcPct val="150000"/>
              </a:lnSpc>
            </a:pPr>
            <a:r>
              <a:rPr lang="en-US" altLang="zh-CN" dirty="0" err="1" smtClean="0">
                <a:solidFill>
                  <a:schemeClr val="accent5">
                    <a:lumMod val="75000"/>
                  </a:schemeClr>
                </a:solidFill>
              </a:rPr>
              <a:t>MethodUtils</a:t>
            </a:r>
            <a:endParaRPr lang="en-US" altLang="zh-CN" dirty="0">
              <a:solidFill>
                <a:schemeClr val="accent5">
                  <a:lumMod val="75000"/>
                </a:schemeClr>
              </a:solidFill>
            </a:endParaRPr>
          </a:p>
          <a:p>
            <a:pPr lvl="3" eaLnBrk="1" hangingPunct="1">
              <a:lnSpc>
                <a:spcPct val="150000"/>
              </a:lnSpc>
            </a:pPr>
            <a:r>
              <a:rPr lang="en-US" altLang="zh-CN" dirty="0" err="1">
                <a:solidFill>
                  <a:schemeClr val="accent5">
                    <a:lumMod val="75000"/>
                  </a:schemeClr>
                </a:solidFill>
              </a:rPr>
              <a:t>invokeMethod</a:t>
            </a:r>
            <a:r>
              <a:rPr lang="en-US" altLang="zh-CN" dirty="0">
                <a:solidFill>
                  <a:schemeClr val="accent5">
                    <a:lumMod val="75000"/>
                  </a:schemeClr>
                </a:solidFill>
              </a:rPr>
              <a:t>/</a:t>
            </a:r>
            <a:r>
              <a:rPr lang="en-US" altLang="zh-CN" dirty="0" err="1">
                <a:solidFill>
                  <a:schemeClr val="accent5">
                    <a:lumMod val="75000"/>
                  </a:schemeClr>
                </a:solidFill>
              </a:rPr>
              <a:t>getAccessibleMethod</a:t>
            </a:r>
            <a:r>
              <a:rPr lang="en-US" altLang="zh-CN" dirty="0">
                <a:solidFill>
                  <a:schemeClr val="accent5">
                    <a:lumMod val="75000"/>
                  </a:schemeClr>
                </a:solidFill>
              </a:rPr>
              <a:t>/</a:t>
            </a:r>
            <a:r>
              <a:rPr lang="en-US" altLang="zh-CN" dirty="0" err="1">
                <a:solidFill>
                  <a:schemeClr val="accent5">
                    <a:lumMod val="75000"/>
                  </a:schemeClr>
                </a:solidFill>
              </a:rPr>
              <a:t>invokeExactStaticMethod</a:t>
            </a:r>
            <a:endParaRPr lang="en-US" altLang="zh-CN" dirty="0">
              <a:solidFill>
                <a:schemeClr val="accent5">
                  <a:lumMod val="75000"/>
                </a:schemeClr>
              </a:solidFill>
            </a:endParaRPr>
          </a:p>
          <a:p>
            <a:pPr lvl="3" eaLnBrk="1" hangingPunct="1">
              <a:lnSpc>
                <a:spcPct val="150000"/>
              </a:lnSpc>
            </a:pPr>
            <a:endParaRPr lang="en-US" altLang="zh-CN" dirty="0">
              <a:solidFill>
                <a:schemeClr val="accent5">
                  <a:lumMod val="75000"/>
                </a:schemeClr>
              </a:solidFill>
            </a:endParaRPr>
          </a:p>
          <a:p>
            <a:pPr lvl="2" eaLnBrk="1" hangingPunct="1">
              <a:lnSpc>
                <a:spcPct val="150000"/>
              </a:lnSpc>
            </a:pPr>
            <a:endParaRPr lang="zh-CN" altLang="en-US" dirty="0" smtClean="0">
              <a:solidFill>
                <a:schemeClr val="accent5">
                  <a:lumMod val="75000"/>
                </a:schemeClr>
              </a:solidFill>
            </a:endParaRPr>
          </a:p>
          <a:p>
            <a:pPr eaLnBrk="1" hangingPunct="1">
              <a:lnSpc>
                <a:spcPct val="150000"/>
              </a:lnSpc>
            </a:pPr>
            <a:endParaRPr lang="zh-CN" altLang="en-US" dirty="0"/>
          </a:p>
        </p:txBody>
      </p:sp>
      <p:grpSp>
        <p:nvGrpSpPr>
          <p:cNvPr id="3" name="组合 2"/>
          <p:cNvGrpSpPr/>
          <p:nvPr/>
        </p:nvGrpSpPr>
        <p:grpSpPr>
          <a:xfrm>
            <a:off x="3429000" y="757481"/>
            <a:ext cx="5715000" cy="2304256"/>
            <a:chOff x="1907704" y="1628800"/>
            <a:chExt cx="5715000" cy="2304256"/>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628800"/>
              <a:ext cx="571500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2062" y="3675881"/>
              <a:ext cx="34480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下箭头 1"/>
            <p:cNvSpPr/>
            <p:nvPr/>
          </p:nvSpPr>
          <p:spPr>
            <a:xfrm>
              <a:off x="3707904" y="3471317"/>
              <a:ext cx="288032" cy="24571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grpSp>
        <p:nvGrpSpPr>
          <p:cNvPr id="12" name="组合 11"/>
          <p:cNvGrpSpPr/>
          <p:nvPr/>
        </p:nvGrpSpPr>
        <p:grpSpPr>
          <a:xfrm>
            <a:off x="3779912" y="3429342"/>
            <a:ext cx="4676775" cy="847725"/>
            <a:chOff x="3423617" y="2252557"/>
            <a:chExt cx="4676775" cy="847725"/>
          </a:xfrm>
        </p:grpSpPr>
        <p:pic>
          <p:nvPicPr>
            <p:cNvPr id="1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3617" y="2252557"/>
              <a:ext cx="4676775" cy="847725"/>
            </a:xfrm>
            <a:prstGeom prst="rect">
              <a:avLst/>
            </a:prstGeom>
            <a:ln/>
          </p:spPr>
          <p:style>
            <a:lnRef idx="2">
              <a:schemeClr val="accent1"/>
            </a:lnRef>
            <a:fillRef idx="1">
              <a:schemeClr val="lt1"/>
            </a:fillRef>
            <a:effectRef idx="0">
              <a:schemeClr val="accent1"/>
            </a:effectRef>
            <a:fontRef idx="minor">
              <a:schemeClr val="dk1"/>
            </a:fontRef>
          </p:style>
        </p:pic>
        <p:sp>
          <p:nvSpPr>
            <p:cNvPr id="14" name="下箭头 13"/>
            <p:cNvSpPr/>
            <p:nvPr/>
          </p:nvSpPr>
          <p:spPr>
            <a:xfrm>
              <a:off x="5331933" y="2591630"/>
              <a:ext cx="374388" cy="254641"/>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379308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39</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三、工具库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en-US" altLang="zh-CN" dirty="0" smtClean="0">
                <a:solidFill>
                  <a:schemeClr val="accent5">
                    <a:lumMod val="75000"/>
                  </a:schemeClr>
                </a:solidFill>
              </a:rPr>
              <a:t>Commons</a:t>
            </a:r>
            <a:r>
              <a:rPr lang="zh-CN" altLang="en-US" dirty="0" smtClean="0">
                <a:solidFill>
                  <a:schemeClr val="accent5">
                    <a:lumMod val="75000"/>
                  </a:schemeClr>
                </a:solidFill>
              </a:rPr>
              <a:t>系列</a:t>
            </a:r>
            <a:endParaRPr lang="en-US" altLang="zh-CN" dirty="0" smtClean="0">
              <a:solidFill>
                <a:schemeClr val="accent5">
                  <a:lumMod val="75000"/>
                </a:schemeClr>
              </a:solidFill>
            </a:endParaRPr>
          </a:p>
          <a:p>
            <a:pPr lvl="1" eaLnBrk="1" hangingPunct="1">
              <a:lnSpc>
                <a:spcPct val="150000"/>
              </a:lnSpc>
            </a:pPr>
            <a:r>
              <a:rPr lang="en-US" altLang="zh-CN" dirty="0" smtClean="0">
                <a:solidFill>
                  <a:schemeClr val="accent5">
                    <a:lumMod val="75000"/>
                  </a:schemeClr>
                </a:solidFill>
              </a:rPr>
              <a:t>commons-chain</a:t>
            </a:r>
          </a:p>
          <a:p>
            <a:pPr lvl="2" eaLnBrk="1" hangingPunct="1">
              <a:lnSpc>
                <a:spcPct val="150000"/>
              </a:lnSpc>
            </a:pPr>
            <a:r>
              <a:rPr lang="zh-CN" altLang="en-US" dirty="0">
                <a:solidFill>
                  <a:schemeClr val="accent5">
                    <a:lumMod val="75000"/>
                  </a:schemeClr>
                </a:solidFill>
              </a:rPr>
              <a:t>责任</a:t>
            </a:r>
            <a:r>
              <a:rPr lang="zh-CN" altLang="en-US" dirty="0" smtClean="0">
                <a:solidFill>
                  <a:schemeClr val="accent5">
                    <a:lumMod val="75000"/>
                  </a:schemeClr>
                </a:solidFill>
              </a:rPr>
              <a:t>链实现</a:t>
            </a:r>
            <a:endParaRPr lang="en-US" altLang="zh-CN" dirty="0" smtClean="0">
              <a:solidFill>
                <a:schemeClr val="accent5">
                  <a:lumMod val="75000"/>
                </a:schemeClr>
              </a:solidFill>
            </a:endParaRPr>
          </a:p>
          <a:p>
            <a:pPr lvl="1" eaLnBrk="1" hangingPunct="1">
              <a:lnSpc>
                <a:spcPct val="150000"/>
              </a:lnSpc>
            </a:pPr>
            <a:r>
              <a:rPr lang="en-US" altLang="zh-CN" dirty="0" smtClean="0">
                <a:solidFill>
                  <a:schemeClr val="accent5">
                    <a:lumMod val="75000"/>
                  </a:schemeClr>
                </a:solidFill>
              </a:rPr>
              <a:t>commons-codec</a:t>
            </a:r>
          </a:p>
          <a:p>
            <a:pPr lvl="2" eaLnBrk="1" hangingPunct="1">
              <a:lnSpc>
                <a:spcPct val="150000"/>
              </a:lnSpc>
            </a:pPr>
            <a:r>
              <a:rPr lang="en-US" altLang="zh-CN" dirty="0" smtClean="0">
                <a:solidFill>
                  <a:schemeClr val="accent5">
                    <a:lumMod val="75000"/>
                  </a:schemeClr>
                </a:solidFill>
              </a:rPr>
              <a:t>Base64</a:t>
            </a:r>
          </a:p>
          <a:p>
            <a:pPr lvl="1" eaLnBrk="1" hangingPunct="1">
              <a:lnSpc>
                <a:spcPct val="150000"/>
              </a:lnSpc>
            </a:pPr>
            <a:r>
              <a:rPr lang="en-US" altLang="zh-CN" dirty="0" smtClean="0">
                <a:solidFill>
                  <a:schemeClr val="accent5">
                    <a:lumMod val="75000"/>
                  </a:schemeClr>
                </a:solidFill>
              </a:rPr>
              <a:t>commons-</a:t>
            </a:r>
            <a:r>
              <a:rPr lang="en-US" altLang="zh-CN" dirty="0" err="1" smtClean="0">
                <a:solidFill>
                  <a:schemeClr val="accent5">
                    <a:lumMod val="75000"/>
                  </a:schemeClr>
                </a:solidFill>
              </a:rPr>
              <a:t>httpclient</a:t>
            </a:r>
            <a:endParaRPr lang="en-US" altLang="zh-CN" dirty="0" smtClean="0">
              <a:solidFill>
                <a:schemeClr val="accent5">
                  <a:lumMod val="75000"/>
                </a:schemeClr>
              </a:solidFill>
            </a:endParaRPr>
          </a:p>
          <a:p>
            <a:pPr lvl="1" eaLnBrk="1" hangingPunct="1">
              <a:lnSpc>
                <a:spcPct val="150000"/>
              </a:lnSpc>
            </a:pPr>
            <a:r>
              <a:rPr lang="en-US" altLang="zh-CN" dirty="0">
                <a:solidFill>
                  <a:schemeClr val="accent5">
                    <a:lumMod val="75000"/>
                  </a:schemeClr>
                </a:solidFill>
              </a:rPr>
              <a:t>c</a:t>
            </a:r>
            <a:r>
              <a:rPr lang="en-US" altLang="zh-CN" dirty="0" smtClean="0">
                <a:solidFill>
                  <a:schemeClr val="accent5">
                    <a:lumMod val="75000"/>
                  </a:schemeClr>
                </a:solidFill>
              </a:rPr>
              <a:t>ommons-pool</a:t>
            </a:r>
            <a:endParaRPr lang="en-US" altLang="zh-CN" dirty="0">
              <a:solidFill>
                <a:schemeClr val="accent5">
                  <a:lumMod val="75000"/>
                </a:schemeClr>
              </a:solidFill>
            </a:endParaRPr>
          </a:p>
          <a:p>
            <a:pPr lvl="2" eaLnBrk="1" hangingPunct="1">
              <a:lnSpc>
                <a:spcPct val="150000"/>
              </a:lnSpc>
            </a:pPr>
            <a:r>
              <a:rPr lang="zh-CN" altLang="en-US" dirty="0" smtClean="0">
                <a:solidFill>
                  <a:schemeClr val="accent5">
                    <a:lumMod val="75000"/>
                  </a:schemeClr>
                </a:solidFill>
              </a:rPr>
              <a:t>对象池，如数据库连接池、</a:t>
            </a:r>
            <a:r>
              <a:rPr lang="en-US" altLang="zh-CN" dirty="0" err="1" smtClean="0">
                <a:solidFill>
                  <a:schemeClr val="accent5">
                    <a:lumMod val="75000"/>
                  </a:schemeClr>
                </a:solidFill>
              </a:rPr>
              <a:t>jedispool</a:t>
            </a:r>
            <a:endParaRPr lang="en-US" altLang="zh-CN" dirty="0" smtClean="0">
              <a:solidFill>
                <a:schemeClr val="accent5">
                  <a:lumMod val="75000"/>
                </a:schemeClr>
              </a:solidFill>
            </a:endParaRPr>
          </a:p>
          <a:p>
            <a:pPr lvl="2" eaLnBrk="1" hangingPunct="1">
              <a:lnSpc>
                <a:spcPct val="150000"/>
              </a:lnSpc>
            </a:pPr>
            <a:endParaRPr lang="zh-CN" altLang="en-US" dirty="0" smtClean="0">
              <a:solidFill>
                <a:schemeClr val="accent5">
                  <a:lumMod val="75000"/>
                </a:schemeClr>
              </a:solidFill>
            </a:endParaRPr>
          </a:p>
          <a:p>
            <a:pPr eaLnBrk="1" hangingPunct="1">
              <a:lnSpc>
                <a:spcPct val="150000"/>
              </a:lnSpc>
            </a:pPr>
            <a:endParaRPr lang="zh-CN" altLang="en-US" dirty="0"/>
          </a:p>
        </p:txBody>
      </p:sp>
    </p:spTree>
    <p:extLst>
      <p:ext uri="{BB962C8B-B14F-4D97-AF65-F5344CB8AC3E}">
        <p14:creationId xmlns:p14="http://schemas.microsoft.com/office/powerpoint/2010/main" val="1785458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4</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关于重构</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zh-CN" altLang="en-US" dirty="0" smtClean="0">
                <a:solidFill>
                  <a:schemeClr val="accent5">
                    <a:lumMod val="75000"/>
                  </a:schemeClr>
                </a:solidFill>
              </a:rPr>
              <a:t>关于重构</a:t>
            </a:r>
            <a:endParaRPr lang="en-US" altLang="zh-CN" dirty="0" smtClean="0">
              <a:solidFill>
                <a:schemeClr val="accent5">
                  <a:lumMod val="75000"/>
                </a:schemeClr>
              </a:solidFill>
            </a:endParaRPr>
          </a:p>
          <a:p>
            <a:pPr lvl="1" eaLnBrk="1" hangingPunct="1">
              <a:lnSpc>
                <a:spcPct val="150000"/>
              </a:lnSpc>
            </a:pPr>
            <a:r>
              <a:rPr lang="zh-CN" altLang="en-US" dirty="0" smtClean="0">
                <a:solidFill>
                  <a:schemeClr val="accent5">
                    <a:lumMod val="75000"/>
                  </a:schemeClr>
                </a:solidFill>
              </a:rPr>
              <a:t>为什么要重构？ </a:t>
            </a:r>
            <a:endParaRPr lang="en-US" altLang="zh-CN" dirty="0" smtClean="0">
              <a:solidFill>
                <a:schemeClr val="accent5">
                  <a:lumMod val="75000"/>
                </a:schemeClr>
              </a:solidFill>
            </a:endParaRPr>
          </a:p>
          <a:p>
            <a:pPr lvl="1" eaLnBrk="1" hangingPunct="1">
              <a:lnSpc>
                <a:spcPct val="150000"/>
              </a:lnSpc>
            </a:pPr>
            <a:r>
              <a:rPr lang="zh-CN" altLang="en-US" dirty="0" smtClean="0">
                <a:solidFill>
                  <a:schemeClr val="accent5">
                    <a:lumMod val="75000"/>
                  </a:schemeClr>
                </a:solidFill>
              </a:rPr>
              <a:t>重构了缺陷</a:t>
            </a:r>
            <a:r>
              <a:rPr lang="zh-CN" altLang="en-US" dirty="0">
                <a:solidFill>
                  <a:schemeClr val="accent5">
                    <a:lumMod val="75000"/>
                  </a:schemeClr>
                </a:solidFill>
              </a:rPr>
              <a:t>就会少吗</a:t>
            </a:r>
            <a:r>
              <a:rPr lang="zh-CN" altLang="en-US" dirty="0" smtClean="0">
                <a:solidFill>
                  <a:schemeClr val="accent5">
                    <a:lumMod val="75000"/>
                  </a:schemeClr>
                </a:solidFill>
              </a:rPr>
              <a:t>？</a:t>
            </a:r>
            <a:endParaRPr lang="en-US" altLang="zh-CN" dirty="0" smtClean="0">
              <a:solidFill>
                <a:schemeClr val="accent5">
                  <a:lumMod val="75000"/>
                </a:schemeClr>
              </a:solidFill>
            </a:endParaRPr>
          </a:p>
          <a:p>
            <a:pPr lvl="1" eaLnBrk="1" hangingPunct="1">
              <a:lnSpc>
                <a:spcPct val="150000"/>
              </a:lnSpc>
            </a:pPr>
            <a:r>
              <a:rPr lang="zh-CN" altLang="en-US" dirty="0">
                <a:solidFill>
                  <a:schemeClr val="accent5">
                    <a:lumMod val="75000"/>
                  </a:schemeClr>
                </a:solidFill>
              </a:rPr>
              <a:t>什么时候进行重构</a:t>
            </a:r>
            <a:r>
              <a:rPr lang="zh-CN" altLang="en-US" dirty="0" smtClean="0">
                <a:solidFill>
                  <a:schemeClr val="accent5">
                    <a:lumMod val="75000"/>
                  </a:schemeClr>
                </a:solidFill>
              </a:rPr>
              <a:t>？</a:t>
            </a:r>
            <a:endParaRPr lang="en-US" altLang="zh-CN" dirty="0" smtClean="0">
              <a:solidFill>
                <a:schemeClr val="accent5">
                  <a:lumMod val="75000"/>
                </a:schemeClr>
              </a:solidFill>
            </a:endParaRPr>
          </a:p>
          <a:p>
            <a:pPr lvl="1" eaLnBrk="1" hangingPunct="1">
              <a:lnSpc>
                <a:spcPct val="150000"/>
              </a:lnSpc>
            </a:pPr>
            <a:r>
              <a:rPr lang="zh-CN" altLang="en-US" dirty="0" smtClean="0">
                <a:solidFill>
                  <a:schemeClr val="accent5">
                    <a:lumMod val="75000"/>
                  </a:schemeClr>
                </a:solidFill>
              </a:rPr>
              <a:t>那些</a:t>
            </a:r>
            <a:r>
              <a:rPr lang="zh-CN" altLang="en-US" dirty="0">
                <a:solidFill>
                  <a:schemeClr val="accent5">
                    <a:lumMod val="75000"/>
                  </a:schemeClr>
                </a:solidFill>
              </a:rPr>
              <a:t>代码需要重构？</a:t>
            </a:r>
            <a:endParaRPr lang="en-US" altLang="zh-CN" dirty="0" smtClean="0">
              <a:solidFill>
                <a:schemeClr val="accent5">
                  <a:lumMod val="75000"/>
                </a:schemeClr>
              </a:solidFill>
            </a:endParaRPr>
          </a:p>
          <a:p>
            <a:pPr lvl="1" eaLnBrk="1" hangingPunct="1">
              <a:lnSpc>
                <a:spcPct val="150000"/>
              </a:lnSpc>
            </a:pPr>
            <a:r>
              <a:rPr lang="zh-CN" altLang="en-US" dirty="0" smtClean="0">
                <a:solidFill>
                  <a:schemeClr val="accent5">
                    <a:lumMod val="75000"/>
                  </a:schemeClr>
                </a:solidFill>
              </a:rPr>
              <a:t>需要具备那些知识？</a:t>
            </a:r>
            <a:endParaRPr lang="en-US" altLang="zh-CN" dirty="0" smtClean="0">
              <a:solidFill>
                <a:schemeClr val="accent5">
                  <a:lumMod val="75000"/>
                </a:schemeClr>
              </a:solidFill>
            </a:endParaRPr>
          </a:p>
          <a:p>
            <a:pPr lvl="1" eaLnBrk="1" hangingPunct="1">
              <a:lnSpc>
                <a:spcPct val="150000"/>
              </a:lnSpc>
            </a:pPr>
            <a:endParaRPr lang="en-US" altLang="zh-CN" dirty="0" smtClean="0">
              <a:solidFill>
                <a:schemeClr val="accent5">
                  <a:lumMod val="75000"/>
                </a:schemeClr>
              </a:solidFill>
            </a:endParaRPr>
          </a:p>
          <a:p>
            <a:pPr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graphicFrame>
        <p:nvGraphicFramePr>
          <p:cNvPr id="4" name="图示 3"/>
          <p:cNvGraphicFramePr/>
          <p:nvPr>
            <p:extLst>
              <p:ext uri="{D42A27DB-BD31-4B8C-83A1-F6EECF244321}">
                <p14:modId xmlns:p14="http://schemas.microsoft.com/office/powerpoint/2010/main" val="3011521596"/>
              </p:ext>
            </p:extLst>
          </p:nvPr>
        </p:nvGraphicFramePr>
        <p:xfrm>
          <a:off x="4644008" y="1340768"/>
          <a:ext cx="3384376" cy="3024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p:cNvSpPr/>
          <p:nvPr/>
        </p:nvSpPr>
        <p:spPr>
          <a:xfrm>
            <a:off x="4572000" y="1700808"/>
            <a:ext cx="2515440" cy="863295"/>
          </a:xfrm>
          <a:prstGeom prst="wedgeRoundRectCallout">
            <a:avLst>
              <a:gd name="adj1" fmla="val -69671"/>
              <a:gd name="adj2" fmla="val 2952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、短期：不会，可能会更多</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、长期：合理的重构</a:t>
            </a:r>
            <a:r>
              <a:rPr lang="en-US" altLang="zh-CN" sz="1200" dirty="0" smtClean="0">
                <a:latin typeface="微软雅黑" pitchFamily="34" charset="-122"/>
                <a:ea typeface="微软雅黑" pitchFamily="34" charset="-122"/>
              </a:rPr>
              <a:t>=&gt;</a:t>
            </a:r>
            <a:r>
              <a:rPr lang="zh-CN" altLang="en-US" sz="1200" dirty="0" smtClean="0">
                <a:latin typeface="微软雅黑" pitchFamily="34" charset="-122"/>
                <a:ea typeface="微软雅黑" pitchFamily="34" charset="-122"/>
              </a:rPr>
              <a:t>解耦、扩展、性能</a:t>
            </a:r>
            <a:r>
              <a:rPr lang="en-US" altLang="zh-CN"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graphicFrame>
        <p:nvGraphicFramePr>
          <p:cNvPr id="9" name="图示 8"/>
          <p:cNvGraphicFramePr/>
          <p:nvPr>
            <p:extLst>
              <p:ext uri="{D42A27DB-BD31-4B8C-83A1-F6EECF244321}">
                <p14:modId xmlns:p14="http://schemas.microsoft.com/office/powerpoint/2010/main" val="2485854191"/>
              </p:ext>
            </p:extLst>
          </p:nvPr>
        </p:nvGraphicFramePr>
        <p:xfrm>
          <a:off x="4427984" y="1124744"/>
          <a:ext cx="2155400" cy="3240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2" name="组合 11"/>
          <p:cNvGrpSpPr/>
          <p:nvPr/>
        </p:nvGrpSpPr>
        <p:grpSpPr>
          <a:xfrm>
            <a:off x="1144222" y="4422098"/>
            <a:ext cx="6336704" cy="713310"/>
            <a:chOff x="1547664" y="4503729"/>
            <a:chExt cx="5256584" cy="653463"/>
          </a:xfrm>
        </p:grpSpPr>
        <p:sp>
          <p:nvSpPr>
            <p:cNvPr id="11" name="燕尾形 10"/>
            <p:cNvSpPr/>
            <p:nvPr/>
          </p:nvSpPr>
          <p:spPr>
            <a:xfrm>
              <a:off x="1547664" y="4509120"/>
              <a:ext cx="1368152" cy="648072"/>
            </a:xfrm>
            <a:prstGeom prst="chevr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dirty="0">
                  <a:solidFill>
                    <a:schemeClr val="tx1"/>
                  </a:solidFill>
                  <a:latin typeface="微软雅黑" pitchFamily="34" charset="-122"/>
                  <a:ea typeface="微软雅黑" pitchFamily="34" charset="-122"/>
                </a:rPr>
                <a:t>Java</a:t>
              </a:r>
              <a:r>
                <a:rPr lang="zh-CN" altLang="en-US" sz="1400" dirty="0" smtClean="0">
                  <a:solidFill>
                    <a:schemeClr val="tx1"/>
                  </a:solidFill>
                  <a:latin typeface="微软雅黑" pitchFamily="34" charset="-122"/>
                  <a:ea typeface="微软雅黑" pitchFamily="34" charset="-122"/>
                </a:rPr>
                <a:t>语法</a:t>
              </a:r>
              <a:endParaRPr lang="zh-CN" altLang="en-US" sz="1400" dirty="0">
                <a:solidFill>
                  <a:schemeClr val="tx1"/>
                </a:solidFill>
                <a:latin typeface="微软雅黑" pitchFamily="34" charset="-122"/>
                <a:ea typeface="微软雅黑" pitchFamily="34" charset="-122"/>
              </a:endParaRPr>
            </a:p>
          </p:txBody>
        </p:sp>
        <p:sp>
          <p:nvSpPr>
            <p:cNvPr id="16" name="燕尾形 15"/>
            <p:cNvSpPr/>
            <p:nvPr/>
          </p:nvSpPr>
          <p:spPr>
            <a:xfrm>
              <a:off x="2843808" y="4509120"/>
              <a:ext cx="1368152" cy="648072"/>
            </a:xfrm>
            <a:prstGeom prst="chevr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设计</a:t>
              </a:r>
              <a:r>
                <a:rPr lang="zh-CN" altLang="en-US" sz="1400" dirty="0">
                  <a:solidFill>
                    <a:schemeClr val="tx1"/>
                  </a:solidFill>
                  <a:latin typeface="微软雅黑" pitchFamily="34" charset="-122"/>
                  <a:ea typeface="微软雅黑" pitchFamily="34" charset="-122"/>
                </a:rPr>
                <a:t>原则</a:t>
              </a:r>
            </a:p>
          </p:txBody>
        </p:sp>
        <p:sp>
          <p:nvSpPr>
            <p:cNvPr id="17" name="燕尾形 16"/>
            <p:cNvSpPr/>
            <p:nvPr/>
          </p:nvSpPr>
          <p:spPr>
            <a:xfrm>
              <a:off x="4139952" y="4503729"/>
              <a:ext cx="1368152" cy="648072"/>
            </a:xfrm>
            <a:prstGeom prst="chevr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工具库</a:t>
              </a:r>
              <a:endParaRPr lang="zh-CN" altLang="en-US" sz="1400" dirty="0">
                <a:solidFill>
                  <a:schemeClr val="tx1"/>
                </a:solidFill>
                <a:latin typeface="微软雅黑" pitchFamily="34" charset="-122"/>
                <a:ea typeface="微软雅黑" pitchFamily="34" charset="-122"/>
              </a:endParaRPr>
            </a:p>
          </p:txBody>
        </p:sp>
        <p:sp>
          <p:nvSpPr>
            <p:cNvPr id="19" name="燕尾形 18"/>
            <p:cNvSpPr/>
            <p:nvPr/>
          </p:nvSpPr>
          <p:spPr>
            <a:xfrm>
              <a:off x="5436096" y="4503729"/>
              <a:ext cx="1368152" cy="648072"/>
            </a:xfrm>
            <a:prstGeom prst="chevr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专题技术</a:t>
              </a:r>
              <a:endParaRPr lang="zh-CN" altLang="en-US" sz="1400" dirty="0">
                <a:solidFill>
                  <a:schemeClr val="tx1"/>
                </a:solidFill>
                <a:latin typeface="微软雅黑" pitchFamily="34" charset="-122"/>
                <a:ea typeface="微软雅黑" pitchFamily="34" charset="-122"/>
              </a:endParaRPr>
            </a:p>
          </p:txBody>
        </p:sp>
      </p:grpSp>
      <p:sp>
        <p:nvSpPr>
          <p:cNvPr id="21" name="圆角矩形标注 20"/>
          <p:cNvSpPr/>
          <p:nvPr/>
        </p:nvSpPr>
        <p:spPr>
          <a:xfrm>
            <a:off x="4339550" y="2268662"/>
            <a:ext cx="2515440" cy="1440160"/>
          </a:xfrm>
          <a:prstGeom prst="wedgeRoundRectCallout">
            <a:avLst>
              <a:gd name="adj1" fmla="val -69671"/>
              <a:gd name="adj2" fmla="val 29525"/>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、重复（方法、类）</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、低效、复杂度高</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3</a:t>
            </a:r>
            <a:r>
              <a:rPr lang="zh-CN" altLang="en-US" sz="1200" dirty="0" smtClean="0">
                <a:latin typeface="微软雅黑" pitchFamily="34" charset="-122"/>
                <a:ea typeface="微软雅黑" pitchFamily="34" charset="-122"/>
              </a:rPr>
              <a:t>、不符合技术规范（编码规范）</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4</a:t>
            </a:r>
            <a:r>
              <a:rPr lang="zh-CN" altLang="en-US" sz="1200" dirty="0" smtClean="0">
                <a:latin typeface="微软雅黑" pitchFamily="34" charset="-122"/>
                <a:ea typeface="微软雅黑" pitchFamily="34" charset="-122"/>
              </a:rPr>
              <a:t>、耦合度高</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5</a:t>
            </a:r>
            <a:r>
              <a:rPr lang="zh-CN" altLang="en-US" sz="1200" dirty="0" smtClean="0">
                <a:latin typeface="微软雅黑" pitchFamily="34" charset="-122"/>
                <a:ea typeface="微软雅黑" pitchFamily="34" charset="-122"/>
              </a:rPr>
              <a:t>、需求变更</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6</a:t>
            </a:r>
            <a:r>
              <a:rPr lang="zh-CN" altLang="en-US" sz="1200" dirty="0" smtClean="0">
                <a:latin typeface="微软雅黑" pitchFamily="34" charset="-122"/>
                <a:ea typeface="微软雅黑" pitchFamily="34" charset="-122"/>
              </a:rPr>
              <a:t>、技术债务</a:t>
            </a:r>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420135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7">
                                            <p:txEl>
                                              <p:pRg st="1" end="1"/>
                                            </p:txEl>
                                          </p:spTgt>
                                        </p:tgtEl>
                                        <p:attrNameLst>
                                          <p:attrName>style.visibility</p:attrName>
                                        </p:attrNameLst>
                                      </p:cBhvr>
                                      <p:to>
                                        <p:strVal val="visible"/>
                                      </p:to>
                                    </p:set>
                                    <p:animEffect transition="in" filter="fade">
                                      <p:cBhvr>
                                        <p:cTn id="7" dur="1000"/>
                                        <p:tgtEl>
                                          <p:spTgt spid="8197">
                                            <p:txEl>
                                              <p:pRg st="1" end="1"/>
                                            </p:txEl>
                                          </p:spTgt>
                                        </p:tgtEl>
                                      </p:cBhvr>
                                    </p:animEffect>
                                    <p:anim calcmode="lin" valueType="num">
                                      <p:cBhvr>
                                        <p:cTn id="8" dur="1000" fill="hold"/>
                                        <p:tgtEl>
                                          <p:spTgt spid="819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7">
                                            <p:txEl>
                                              <p:pRg st="2" end="2"/>
                                            </p:txEl>
                                          </p:spTgt>
                                        </p:tgtEl>
                                        <p:attrNameLst>
                                          <p:attrName>style.visibility</p:attrName>
                                        </p:attrNameLst>
                                      </p:cBhvr>
                                      <p:to>
                                        <p:strVal val="visible"/>
                                      </p:to>
                                    </p:set>
                                    <p:animEffect transition="in" filter="fade">
                                      <p:cBhvr>
                                        <p:cTn id="12" dur="1000"/>
                                        <p:tgtEl>
                                          <p:spTgt spid="8197">
                                            <p:txEl>
                                              <p:pRg st="2" end="2"/>
                                            </p:txEl>
                                          </p:spTgt>
                                        </p:tgtEl>
                                      </p:cBhvr>
                                    </p:animEffect>
                                    <p:anim calcmode="lin" valueType="num">
                                      <p:cBhvr>
                                        <p:cTn id="13" dur="1000" fill="hold"/>
                                        <p:tgtEl>
                                          <p:spTgt spid="819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7">
                                            <p:txEl>
                                              <p:pRg st="3" end="3"/>
                                            </p:txEl>
                                          </p:spTgt>
                                        </p:tgtEl>
                                        <p:attrNameLst>
                                          <p:attrName>style.visibility</p:attrName>
                                        </p:attrNameLst>
                                      </p:cBhvr>
                                      <p:to>
                                        <p:strVal val="visible"/>
                                      </p:to>
                                    </p:set>
                                    <p:animEffect transition="in" filter="fade">
                                      <p:cBhvr>
                                        <p:cTn id="17" dur="1000"/>
                                        <p:tgtEl>
                                          <p:spTgt spid="8197">
                                            <p:txEl>
                                              <p:pRg st="3" end="3"/>
                                            </p:txEl>
                                          </p:spTgt>
                                        </p:tgtEl>
                                      </p:cBhvr>
                                    </p:animEffect>
                                    <p:anim calcmode="lin" valueType="num">
                                      <p:cBhvr>
                                        <p:cTn id="18" dur="1000" fill="hold"/>
                                        <p:tgtEl>
                                          <p:spTgt spid="819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7">
                                            <p:txEl>
                                              <p:pRg st="4" end="4"/>
                                            </p:txEl>
                                          </p:spTgt>
                                        </p:tgtEl>
                                        <p:attrNameLst>
                                          <p:attrName>style.visibility</p:attrName>
                                        </p:attrNameLst>
                                      </p:cBhvr>
                                      <p:to>
                                        <p:strVal val="visible"/>
                                      </p:to>
                                    </p:set>
                                    <p:animEffect transition="in" filter="fade">
                                      <p:cBhvr>
                                        <p:cTn id="22" dur="1000"/>
                                        <p:tgtEl>
                                          <p:spTgt spid="8197">
                                            <p:txEl>
                                              <p:pRg st="4" end="4"/>
                                            </p:txEl>
                                          </p:spTgt>
                                        </p:tgtEl>
                                      </p:cBhvr>
                                    </p:animEffect>
                                    <p:anim calcmode="lin" valueType="num">
                                      <p:cBhvr>
                                        <p:cTn id="23" dur="1000" fill="hold"/>
                                        <p:tgtEl>
                                          <p:spTgt spid="8197">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197">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197">
                                            <p:txEl>
                                              <p:pRg st="5" end="5"/>
                                            </p:txEl>
                                          </p:spTgt>
                                        </p:tgtEl>
                                        <p:attrNameLst>
                                          <p:attrName>style.visibility</p:attrName>
                                        </p:attrNameLst>
                                      </p:cBhvr>
                                      <p:to>
                                        <p:strVal val="visible"/>
                                      </p:to>
                                    </p:set>
                                    <p:animEffect transition="in" filter="fade">
                                      <p:cBhvr>
                                        <p:cTn id="27" dur="1000"/>
                                        <p:tgtEl>
                                          <p:spTgt spid="8197">
                                            <p:txEl>
                                              <p:pRg st="5" end="5"/>
                                            </p:txEl>
                                          </p:spTgt>
                                        </p:tgtEl>
                                      </p:cBhvr>
                                    </p:animEffect>
                                    <p:anim calcmode="lin" valueType="num">
                                      <p:cBhvr>
                                        <p:cTn id="28" dur="1000" fill="hold"/>
                                        <p:tgtEl>
                                          <p:spTgt spid="8197">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819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
                                          </p:val>
                                        </p:tav>
                                        <p:tav tm="100000">
                                          <p:val>
                                            <p:strVal val="#ppt_w"/>
                                          </p:val>
                                        </p:tav>
                                      </p:tavLst>
                                    </p:anim>
                                    <p:anim calcmode="lin" valueType="num">
                                      <p:cBhvr>
                                        <p:cTn id="35" dur="500" fill="hold"/>
                                        <p:tgtEl>
                                          <p:spTgt spid="4"/>
                                        </p:tgtEl>
                                        <p:attrNameLst>
                                          <p:attrName>ppt_h</p:attrName>
                                        </p:attrNameLst>
                                      </p:cBhvr>
                                      <p:tavLst>
                                        <p:tav tm="0">
                                          <p:val>
                                            <p:fltVal val="0"/>
                                          </p:val>
                                        </p:tav>
                                        <p:tav tm="100000">
                                          <p:val>
                                            <p:strVal val="#ppt_h"/>
                                          </p:val>
                                        </p:tav>
                                      </p:tavLst>
                                    </p:anim>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4"/>
                                        </p:tgtEl>
                                      </p:cBhvr>
                                    </p:animEffect>
                                    <p:set>
                                      <p:cBhvr>
                                        <p:cTn id="41" dur="1" fill="hold">
                                          <p:stCondLst>
                                            <p:cond delay="4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p:cTn id="46" dur="500" fill="hold"/>
                                        <p:tgtEl>
                                          <p:spTgt spid="7"/>
                                        </p:tgtEl>
                                        <p:attrNameLst>
                                          <p:attrName>ppt_w</p:attrName>
                                        </p:attrNameLst>
                                      </p:cBhvr>
                                      <p:tavLst>
                                        <p:tav tm="0">
                                          <p:val>
                                            <p:fltVal val="0"/>
                                          </p:val>
                                        </p:tav>
                                        <p:tav tm="100000">
                                          <p:val>
                                            <p:strVal val="#ppt_w"/>
                                          </p:val>
                                        </p:tav>
                                      </p:tavLst>
                                    </p:anim>
                                    <p:anim calcmode="lin" valueType="num">
                                      <p:cBhvr>
                                        <p:cTn id="47" dur="500" fill="hold"/>
                                        <p:tgtEl>
                                          <p:spTgt spid="7"/>
                                        </p:tgtEl>
                                        <p:attrNameLst>
                                          <p:attrName>ppt_h</p:attrName>
                                        </p:attrNameLst>
                                      </p:cBhvr>
                                      <p:tavLst>
                                        <p:tav tm="0">
                                          <p:val>
                                            <p:fltVal val="0"/>
                                          </p:val>
                                        </p:tav>
                                        <p:tav tm="100000">
                                          <p:val>
                                            <p:strVal val="#ppt_h"/>
                                          </p:val>
                                        </p:tav>
                                      </p:tavLst>
                                    </p:anim>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7"/>
                                        </p:tgtEl>
                                      </p:cBhvr>
                                    </p:animEffect>
                                    <p:set>
                                      <p:cBhvr>
                                        <p:cTn id="53" dur="1" fill="hold">
                                          <p:stCondLst>
                                            <p:cond delay="499"/>
                                          </p:stCondLst>
                                        </p:cTn>
                                        <p:tgtEl>
                                          <p:spTgt spid="7"/>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31"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p:cTn id="58" dur="1000" fill="hold"/>
                                        <p:tgtEl>
                                          <p:spTgt spid="9"/>
                                        </p:tgtEl>
                                        <p:attrNameLst>
                                          <p:attrName>ppt_w</p:attrName>
                                        </p:attrNameLst>
                                      </p:cBhvr>
                                      <p:tavLst>
                                        <p:tav tm="0">
                                          <p:val>
                                            <p:fltVal val="0"/>
                                          </p:val>
                                        </p:tav>
                                        <p:tav tm="100000">
                                          <p:val>
                                            <p:strVal val="#ppt_w"/>
                                          </p:val>
                                        </p:tav>
                                      </p:tavLst>
                                    </p:anim>
                                    <p:anim calcmode="lin" valueType="num">
                                      <p:cBhvr>
                                        <p:cTn id="59" dur="1000" fill="hold"/>
                                        <p:tgtEl>
                                          <p:spTgt spid="9"/>
                                        </p:tgtEl>
                                        <p:attrNameLst>
                                          <p:attrName>ppt_h</p:attrName>
                                        </p:attrNameLst>
                                      </p:cBhvr>
                                      <p:tavLst>
                                        <p:tav tm="0">
                                          <p:val>
                                            <p:fltVal val="0"/>
                                          </p:val>
                                        </p:tav>
                                        <p:tav tm="100000">
                                          <p:val>
                                            <p:strVal val="#ppt_h"/>
                                          </p:val>
                                        </p:tav>
                                      </p:tavLst>
                                    </p:anim>
                                    <p:anim calcmode="lin" valueType="num">
                                      <p:cBhvr>
                                        <p:cTn id="60" dur="1000" fill="hold"/>
                                        <p:tgtEl>
                                          <p:spTgt spid="9"/>
                                        </p:tgtEl>
                                        <p:attrNameLst>
                                          <p:attrName>style.rotation</p:attrName>
                                        </p:attrNameLst>
                                      </p:cBhvr>
                                      <p:tavLst>
                                        <p:tav tm="0">
                                          <p:val>
                                            <p:fltVal val="90"/>
                                          </p:val>
                                        </p:tav>
                                        <p:tav tm="100000">
                                          <p:val>
                                            <p:fltVal val="0"/>
                                          </p:val>
                                        </p:tav>
                                      </p:tavLst>
                                    </p:anim>
                                    <p:animEffect transition="in" filter="fade">
                                      <p:cBhvr>
                                        <p:cTn id="61" dur="10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xit" presetSubtype="21" fill="hold" grpId="1" nodeType="clickEffect">
                                  <p:stCondLst>
                                    <p:cond delay="0"/>
                                  </p:stCondLst>
                                  <p:childTnLst>
                                    <p:animEffect transition="out" filter="barn(inVertical)">
                                      <p:cBhvr>
                                        <p:cTn id="65" dur="500"/>
                                        <p:tgtEl>
                                          <p:spTgt spid="9"/>
                                        </p:tgtEl>
                                      </p:cBhvr>
                                    </p:animEffect>
                                    <p:set>
                                      <p:cBhvr>
                                        <p:cTn id="66" dur="1" fill="hold">
                                          <p:stCondLst>
                                            <p:cond delay="499"/>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fltVal val="0"/>
                                          </p:val>
                                        </p:tav>
                                        <p:tav tm="100000">
                                          <p:val>
                                            <p:strVal val="#ppt_h"/>
                                          </p:val>
                                        </p:tav>
                                      </p:tavLst>
                                    </p:anim>
                                    <p:animEffect transition="in" filter="fade">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additive="base">
                                        <p:cTn id="83" dur="500" fill="hold"/>
                                        <p:tgtEl>
                                          <p:spTgt spid="12"/>
                                        </p:tgtEl>
                                        <p:attrNameLst>
                                          <p:attrName>ppt_x</p:attrName>
                                        </p:attrNameLst>
                                      </p:cBhvr>
                                      <p:tavLst>
                                        <p:tav tm="0">
                                          <p:val>
                                            <p:strVal val="0-#ppt_w/2"/>
                                          </p:val>
                                        </p:tav>
                                        <p:tav tm="100000">
                                          <p:val>
                                            <p:strVal val="#ppt_x"/>
                                          </p:val>
                                        </p:tav>
                                      </p:tavLst>
                                    </p:anim>
                                    <p:anim calcmode="lin" valueType="num">
                                      <p:cBhvr additive="base">
                                        <p:cTn id="8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1">
        <p:bldAsOne/>
      </p:bldGraphic>
      <p:bldP spid="7" grpId="0" animBg="1"/>
      <p:bldP spid="7" grpId="1" animBg="1"/>
      <p:bldGraphic spid="9" grpId="0">
        <p:bldAsOne/>
      </p:bldGraphic>
      <p:bldGraphic spid="9" grpId="1">
        <p:bldAsOne/>
      </p:bldGraphic>
      <p:bldP spid="21" grpId="0" animBg="1"/>
      <p:bldP spid="21"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40</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三、工具库</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en-US" altLang="zh-CN" dirty="0" smtClean="0">
                <a:solidFill>
                  <a:schemeClr val="accent5">
                    <a:lumMod val="75000"/>
                  </a:schemeClr>
                </a:solidFill>
              </a:rPr>
              <a:t>Artery</a:t>
            </a:r>
            <a:r>
              <a:rPr lang="zh-CN" altLang="en-US" dirty="0" smtClean="0">
                <a:solidFill>
                  <a:schemeClr val="accent5">
                    <a:lumMod val="75000"/>
                  </a:schemeClr>
                </a:solidFill>
              </a:rPr>
              <a:t>工具类</a:t>
            </a:r>
            <a:endParaRPr lang="en-US" altLang="zh-CN" dirty="0" smtClean="0">
              <a:solidFill>
                <a:schemeClr val="accent5">
                  <a:lumMod val="75000"/>
                </a:schemeClr>
              </a:solidFill>
            </a:endParaRPr>
          </a:p>
          <a:p>
            <a:pPr lvl="1" eaLnBrk="1" hangingPunct="1">
              <a:lnSpc>
                <a:spcPct val="150000"/>
              </a:lnSpc>
            </a:pPr>
            <a:r>
              <a:rPr lang="en-US" altLang="zh-CN" dirty="0" err="1" smtClean="0">
                <a:solidFill>
                  <a:schemeClr val="accent5">
                    <a:lumMod val="75000"/>
                  </a:schemeClr>
                </a:solidFill>
              </a:rPr>
              <a:t>ArteryOrganUtil</a:t>
            </a:r>
            <a:endParaRPr lang="en-US" altLang="zh-CN" dirty="0" smtClean="0">
              <a:solidFill>
                <a:schemeClr val="accent5">
                  <a:lumMod val="75000"/>
                </a:schemeClr>
              </a:solidFill>
            </a:endParaRPr>
          </a:p>
          <a:p>
            <a:pPr lvl="1" eaLnBrk="1" hangingPunct="1">
              <a:lnSpc>
                <a:spcPct val="150000"/>
              </a:lnSpc>
            </a:pPr>
            <a:r>
              <a:rPr lang="en-US" altLang="zh-CN" dirty="0" err="1" smtClean="0">
                <a:solidFill>
                  <a:schemeClr val="accent5">
                    <a:lumMod val="75000"/>
                  </a:schemeClr>
                </a:solidFill>
              </a:rPr>
              <a:t>ArteryCacheUtil</a:t>
            </a:r>
            <a:endParaRPr lang="en-US" altLang="zh-CN" dirty="0" smtClean="0">
              <a:solidFill>
                <a:schemeClr val="accent5">
                  <a:lumMod val="75000"/>
                </a:schemeClr>
              </a:solidFill>
            </a:endParaRPr>
          </a:p>
          <a:p>
            <a:pPr lvl="1" eaLnBrk="1" hangingPunct="1">
              <a:lnSpc>
                <a:spcPct val="150000"/>
              </a:lnSpc>
            </a:pPr>
            <a:r>
              <a:rPr lang="en-US" altLang="zh-CN" dirty="0" err="1" smtClean="0">
                <a:solidFill>
                  <a:schemeClr val="accent5">
                    <a:lumMod val="75000"/>
                  </a:schemeClr>
                </a:solidFill>
              </a:rPr>
              <a:t>ArteryDateUtil</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标准日志格式化</a:t>
            </a:r>
            <a:endParaRPr lang="en-US" altLang="zh-CN" dirty="0" smtClean="0">
              <a:solidFill>
                <a:schemeClr val="accent5">
                  <a:lumMod val="75000"/>
                </a:schemeClr>
              </a:solidFill>
            </a:endParaRPr>
          </a:p>
          <a:p>
            <a:pPr lvl="3" eaLnBrk="1" hangingPunct="1">
              <a:lnSpc>
                <a:spcPct val="150000"/>
              </a:lnSpc>
            </a:pPr>
            <a:r>
              <a:rPr lang="en-US" altLang="zh-CN" dirty="0" smtClean="0">
                <a:solidFill>
                  <a:schemeClr val="accent5">
                    <a:lumMod val="75000"/>
                  </a:schemeClr>
                </a:solidFill>
              </a:rPr>
              <a:t>SQL</a:t>
            </a:r>
            <a:r>
              <a:rPr lang="zh-CN" altLang="en-US" dirty="0" smtClean="0">
                <a:solidFill>
                  <a:schemeClr val="accent5">
                    <a:lumMod val="75000"/>
                  </a:schemeClr>
                </a:solidFill>
              </a:rPr>
              <a:t>按天查询日期</a:t>
            </a:r>
            <a:endParaRPr lang="en-US" altLang="zh-CN" dirty="0" smtClean="0">
              <a:solidFill>
                <a:schemeClr val="accent5">
                  <a:lumMod val="75000"/>
                </a:schemeClr>
              </a:solidFill>
            </a:endParaRPr>
          </a:p>
          <a:p>
            <a:pPr lvl="1" eaLnBrk="1" hangingPunct="1">
              <a:lnSpc>
                <a:spcPct val="150000"/>
              </a:lnSpc>
            </a:pPr>
            <a:r>
              <a:rPr lang="en-US" altLang="zh-CN" dirty="0" err="1" smtClean="0">
                <a:solidFill>
                  <a:schemeClr val="accent5">
                    <a:lumMod val="75000"/>
                  </a:schemeClr>
                </a:solidFill>
              </a:rPr>
              <a:t>ArteryParamUtil</a:t>
            </a:r>
            <a:endParaRPr lang="en-US" altLang="zh-CN" dirty="0" smtClean="0">
              <a:solidFill>
                <a:schemeClr val="accent5">
                  <a:lumMod val="75000"/>
                </a:schemeClr>
              </a:solidFill>
            </a:endParaRPr>
          </a:p>
          <a:p>
            <a:pPr lvl="1" eaLnBrk="1" hangingPunct="1">
              <a:lnSpc>
                <a:spcPct val="150000"/>
              </a:lnSpc>
            </a:pPr>
            <a:r>
              <a:rPr lang="en-US" altLang="zh-CN" dirty="0" err="1" smtClean="0">
                <a:solidFill>
                  <a:schemeClr val="accent5">
                    <a:lumMod val="75000"/>
                  </a:schemeClr>
                </a:solidFill>
              </a:rPr>
              <a:t>ArterySpringUtil</a:t>
            </a:r>
            <a:endParaRPr lang="en-US" altLang="zh-CN" dirty="0" smtClean="0">
              <a:solidFill>
                <a:schemeClr val="accent5">
                  <a:lumMod val="75000"/>
                </a:schemeClr>
              </a:solidFill>
            </a:endParaRPr>
          </a:p>
          <a:p>
            <a:pPr lvl="1" eaLnBrk="1" hangingPunct="1">
              <a:lnSpc>
                <a:spcPct val="150000"/>
              </a:lnSpc>
            </a:pPr>
            <a:r>
              <a:rPr lang="en-US" altLang="zh-CN" dirty="0" err="1" smtClean="0">
                <a:solidFill>
                  <a:schemeClr val="accent5">
                    <a:lumMod val="75000"/>
                  </a:schemeClr>
                </a:solidFill>
              </a:rPr>
              <a:t>ArteryFormatUtil</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数字</a:t>
            </a:r>
            <a:r>
              <a:rPr lang="en-US" altLang="zh-CN" dirty="0" smtClean="0">
                <a:solidFill>
                  <a:schemeClr val="accent5">
                    <a:lumMod val="75000"/>
                  </a:schemeClr>
                </a:solidFill>
              </a:rPr>
              <a:t>-&gt;</a:t>
            </a:r>
            <a:r>
              <a:rPr lang="zh-CN" altLang="en-US" dirty="0" smtClean="0">
                <a:solidFill>
                  <a:schemeClr val="accent5">
                    <a:lumMod val="75000"/>
                  </a:schemeClr>
                </a:solidFill>
              </a:rPr>
              <a:t>中文</a:t>
            </a:r>
            <a:endParaRPr lang="en-US" altLang="zh-CN" dirty="0" smtClean="0">
              <a:solidFill>
                <a:schemeClr val="accent5">
                  <a:lumMod val="75000"/>
                </a:schemeClr>
              </a:solidFill>
            </a:endParaRPr>
          </a:p>
          <a:p>
            <a:pPr lvl="1" eaLnBrk="1" hangingPunct="1">
              <a:lnSpc>
                <a:spcPct val="150000"/>
              </a:lnSpc>
            </a:pPr>
            <a:r>
              <a:rPr lang="en-US" altLang="zh-CN" dirty="0" smtClean="0">
                <a:solidFill>
                  <a:schemeClr val="accent5">
                    <a:lumMod val="75000"/>
                  </a:schemeClr>
                </a:solidFill>
              </a:rPr>
              <a:t>……</a:t>
            </a:r>
            <a:endParaRPr lang="zh-CN" altLang="en-US" dirty="0"/>
          </a:p>
        </p:txBody>
      </p:sp>
    </p:spTree>
    <p:extLst>
      <p:ext uri="{BB962C8B-B14F-4D97-AF65-F5344CB8AC3E}">
        <p14:creationId xmlns:p14="http://schemas.microsoft.com/office/powerpoint/2010/main" val="3252673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41</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t/>
            </a:r>
            <a:br>
              <a:rPr lang="en-US" altLang="zh-CN" dirty="0"/>
            </a:b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zh-CN" dirty="0" smtClean="0"/>
          </a:p>
          <a:p>
            <a:endParaRPr lang="en-US" altLang="zh-CN" dirty="0"/>
          </a:p>
          <a:p>
            <a:endParaRPr lang="en-US" altLang="zh-CN" dirty="0" smtClean="0"/>
          </a:p>
          <a:p>
            <a:endParaRPr lang="en-US" altLang="zh-CN" dirty="0"/>
          </a:p>
          <a:p>
            <a:pPr marL="0" indent="0">
              <a:buNone/>
            </a:pPr>
            <a:r>
              <a:rPr lang="en-US" altLang="zh-CN" dirty="0" smtClean="0"/>
              <a:t>	</a:t>
            </a:r>
            <a:r>
              <a:rPr lang="en-US" altLang="zh-CN" dirty="0"/>
              <a:t>	</a:t>
            </a:r>
            <a:r>
              <a:rPr lang="en-US" altLang="zh-CN" sz="3600" dirty="0" err="1" smtClean="0"/>
              <a:t>讨论时间</a:t>
            </a:r>
            <a:endParaRPr lang="en-US" altLang="zh-CN" sz="3600" dirty="0" smtClean="0"/>
          </a:p>
        </p:txBody>
      </p:sp>
      <p:sp>
        <p:nvSpPr>
          <p:cNvPr id="2" name="AutoShape 4" descr="http://img5.imgtn.bdimg.com/it/u=3857919698,3901265725&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065371"/>
            <a:ext cx="2520280"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27782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 y="3989946"/>
            <a:ext cx="9144000" cy="953508"/>
          </a:xfrm>
        </p:spPr>
        <p:txBody>
          <a:bodyPr>
            <a:noAutofit/>
          </a:bodyPr>
          <a:lstStyle/>
          <a:p>
            <a:r>
              <a:rPr lang="zh-CN" altLang="en-US" sz="6000" dirty="0" smtClean="0">
                <a:latin typeface="微软雅黑" pitchFamily="34" charset="-122"/>
                <a:ea typeface="微软雅黑" pitchFamily="34" charset="-122"/>
              </a:rPr>
              <a:t>谢 谢</a:t>
            </a:r>
            <a:endParaRPr lang="zh-CN" altLang="en-US" sz="6000" dirty="0">
              <a:latin typeface="微软雅黑" pitchFamily="34" charset="-122"/>
              <a:ea typeface="微软雅黑" pitchFamily="34" charset="-122"/>
            </a:endParaRPr>
          </a:p>
        </p:txBody>
      </p:sp>
    </p:spTree>
    <p:extLst>
      <p:ext uri="{BB962C8B-B14F-4D97-AF65-F5344CB8AC3E}">
        <p14:creationId xmlns:p14="http://schemas.microsoft.com/office/powerpoint/2010/main" val="3746578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5</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关于重构</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zh-CN" altLang="en-US" dirty="0" smtClean="0">
                <a:solidFill>
                  <a:schemeClr val="accent5">
                    <a:lumMod val="75000"/>
                  </a:schemeClr>
                </a:solidFill>
              </a:rPr>
              <a:t>重构的定义</a:t>
            </a:r>
            <a:endParaRPr lang="en-US" altLang="zh-CN" dirty="0" smtClean="0">
              <a:solidFill>
                <a:schemeClr val="accent5">
                  <a:lumMod val="75000"/>
                </a:schemeClr>
              </a:solidFill>
            </a:endParaRPr>
          </a:p>
          <a:p>
            <a:pPr lvl="1" eaLnBrk="1" hangingPunct="1">
              <a:lnSpc>
                <a:spcPct val="150000"/>
              </a:lnSpc>
            </a:pPr>
            <a:r>
              <a:rPr lang="zh-CN" altLang="en-US" dirty="0" smtClean="0">
                <a:solidFill>
                  <a:schemeClr val="accent5">
                    <a:lumMod val="75000"/>
                  </a:schemeClr>
                </a:solidFill>
              </a:rPr>
              <a:t>使用一系列的重构准则，对软件内部结构的一种调整，目的是在不改变软件之可察行为的前提下，</a:t>
            </a:r>
            <a:r>
              <a:rPr lang="zh-CN" altLang="en-US" b="1" dirty="0" smtClean="0">
                <a:solidFill>
                  <a:schemeClr val="accent5">
                    <a:lumMod val="75000"/>
                  </a:schemeClr>
                </a:solidFill>
              </a:rPr>
              <a:t>提高可理解性，降低修改成本</a:t>
            </a:r>
            <a:endParaRPr lang="en-US" altLang="zh-CN" b="1" dirty="0" smtClean="0">
              <a:solidFill>
                <a:schemeClr val="accent5">
                  <a:lumMod val="75000"/>
                </a:schemeClr>
              </a:solidFill>
            </a:endParaRPr>
          </a:p>
          <a:p>
            <a:pPr lvl="1" eaLnBrk="1" hangingPunct="1">
              <a:lnSpc>
                <a:spcPct val="150000"/>
              </a:lnSpc>
            </a:pPr>
            <a:endParaRPr lang="en-US" altLang="zh-CN" b="1" dirty="0">
              <a:solidFill>
                <a:schemeClr val="accent5">
                  <a:lumMod val="75000"/>
                </a:schemeClr>
              </a:solidFill>
            </a:endParaRPr>
          </a:p>
          <a:p>
            <a:pPr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sp>
        <p:nvSpPr>
          <p:cNvPr id="4" name="折角形 3"/>
          <p:cNvSpPr/>
          <p:nvPr/>
        </p:nvSpPr>
        <p:spPr>
          <a:xfrm>
            <a:off x="2123728" y="3573016"/>
            <a:ext cx="4968552" cy="1241276"/>
          </a:xfrm>
          <a:prstGeom prst="foldedCorner">
            <a:avLst>
              <a:gd name="adj" fmla="val 14728"/>
            </a:avLst>
          </a:prstGeom>
          <a:effectLst>
            <a:outerShdw blurRad="50800" dist="38100" dir="16200000"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重构就是</a:t>
            </a:r>
            <a:r>
              <a:rPr lang="zh-CN" altLang="en-US" sz="2000" b="1" dirty="0">
                <a:latin typeface="微软雅黑" pitchFamily="34" charset="-122"/>
                <a:ea typeface="微软雅黑" pitchFamily="34" charset="-122"/>
              </a:rPr>
              <a:t>代码</a:t>
            </a:r>
            <a:r>
              <a:rPr lang="zh-CN" altLang="en-US" sz="2000" b="1" dirty="0" smtClean="0">
                <a:latin typeface="微软雅黑" pitchFamily="34" charset="-122"/>
                <a:ea typeface="微软雅黑" pitchFamily="34" charset="-122"/>
              </a:rPr>
              <a:t>设计中不断迭代完善的过程</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110393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A4F19B66-1C01-4C84-B3AE-98D2415A0E13}"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2" name="矩形 1"/>
          <p:cNvSpPr/>
          <p:nvPr/>
        </p:nvSpPr>
        <p:spPr>
          <a:xfrm>
            <a:off x="1115616" y="2348880"/>
            <a:ext cx="5544616" cy="504056"/>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7171"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96BF3205-7203-408E-AA4F-8A5726B75BD8}"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6</a:t>
            </a:fld>
            <a:endParaRPr lang="zh-CN" altLang="en-US" smtClean="0">
              <a:solidFill>
                <a:srgbClr val="00B0F0"/>
              </a:solidFill>
              <a:latin typeface="微软雅黑" pitchFamily="34" charset="-122"/>
              <a:ea typeface="微软雅黑" pitchFamily="34" charset="-122"/>
            </a:endParaRPr>
          </a:p>
        </p:txBody>
      </p:sp>
      <p:sp>
        <p:nvSpPr>
          <p:cNvPr id="7172" name="内容占位符 1"/>
          <p:cNvSpPr>
            <a:spLocks noGrp="1"/>
          </p:cNvSpPr>
          <p:nvPr>
            <p:ph idx="1"/>
          </p:nvPr>
        </p:nvSpPr>
        <p:spPr bwMode="auto">
          <a:xfrm>
            <a:off x="1106488" y="2288117"/>
            <a:ext cx="8010525" cy="414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一、设计知识回顾</a:t>
            </a:r>
            <a:endParaRPr lang="en-US" altLang="zh-CN" dirty="0" smtClean="0"/>
          </a:p>
          <a:p>
            <a:pPr eaLnBrk="1" hangingPunct="1"/>
            <a:r>
              <a:rPr lang="zh-CN" altLang="en-US" dirty="0" smtClean="0"/>
              <a:t>二、坏味道</a:t>
            </a:r>
            <a:r>
              <a:rPr lang="en-US" altLang="zh-CN" dirty="0" smtClean="0"/>
              <a:t>&amp;</a:t>
            </a:r>
            <a:r>
              <a:rPr lang="zh-CN" altLang="en-US" dirty="0" smtClean="0"/>
              <a:t>重构</a:t>
            </a:r>
            <a:endParaRPr lang="en-US" altLang="zh-CN" dirty="0" smtClean="0"/>
          </a:p>
          <a:p>
            <a:pPr eaLnBrk="1" hangingPunct="1"/>
            <a:r>
              <a:rPr lang="zh-CN" altLang="en-US" dirty="0" smtClean="0"/>
              <a:t>三、工具</a:t>
            </a:r>
            <a:r>
              <a:rPr lang="zh-CN" altLang="en-US" dirty="0"/>
              <a:t>库介绍</a:t>
            </a:r>
            <a:endParaRPr lang="en-US" altLang="zh-CN" dirty="0"/>
          </a:p>
        </p:txBody>
      </p:sp>
    </p:spTree>
    <p:extLst>
      <p:ext uri="{BB962C8B-B14F-4D97-AF65-F5344CB8AC3E}">
        <p14:creationId xmlns:p14="http://schemas.microsoft.com/office/powerpoint/2010/main" val="295651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7</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a:t>
            </a:r>
            <a:r>
              <a:rPr lang="zh-CN" altLang="en-US" dirty="0" smtClean="0"/>
              <a:t>、设计知识回顾</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zh-CN" altLang="en-US" dirty="0" smtClean="0">
                <a:solidFill>
                  <a:schemeClr val="accent5">
                    <a:lumMod val="75000"/>
                  </a:schemeClr>
                </a:solidFill>
              </a:rPr>
              <a:t>面向对象的设计原则</a:t>
            </a:r>
            <a:endParaRPr lang="en-US" altLang="zh-CN" dirty="0" smtClean="0">
              <a:solidFill>
                <a:schemeClr val="accent5">
                  <a:lumMod val="75000"/>
                </a:schemeClr>
              </a:solidFill>
            </a:endParaRPr>
          </a:p>
          <a:p>
            <a:pPr lvl="1" eaLnBrk="1" hangingPunct="1">
              <a:lnSpc>
                <a:spcPct val="150000"/>
              </a:lnSpc>
            </a:pPr>
            <a:r>
              <a:rPr lang="zh-CN" altLang="en-US" dirty="0">
                <a:solidFill>
                  <a:schemeClr val="accent5">
                    <a:lumMod val="75000"/>
                  </a:schemeClr>
                </a:solidFill>
              </a:rPr>
              <a:t>单一职责</a:t>
            </a:r>
            <a:r>
              <a:rPr lang="zh-CN" altLang="en-US" dirty="0" smtClean="0">
                <a:solidFill>
                  <a:schemeClr val="accent5">
                    <a:lumMod val="75000"/>
                  </a:schemeClr>
                </a:solidFill>
              </a:rPr>
              <a:t>原则</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高内聚，低</a:t>
            </a:r>
            <a:r>
              <a:rPr lang="zh-CN" altLang="en-US" dirty="0" smtClean="0">
                <a:solidFill>
                  <a:schemeClr val="accent5">
                    <a:lumMod val="75000"/>
                  </a:schemeClr>
                </a:solidFill>
              </a:rPr>
              <a:t>耦合</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提高代码可读（维护）性</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升级时测试覆盖更精确</a:t>
            </a:r>
            <a:endParaRPr lang="en-US" altLang="zh-CN" dirty="0" smtClean="0">
              <a:solidFill>
                <a:schemeClr val="accent5">
                  <a:lumMod val="75000"/>
                </a:schemeClr>
              </a:solidFill>
            </a:endParaRPr>
          </a:p>
          <a:p>
            <a:pPr lvl="1" eaLnBrk="1" hangingPunct="1">
              <a:lnSpc>
                <a:spcPct val="150000"/>
              </a:lnSpc>
            </a:pPr>
            <a:r>
              <a:rPr lang="zh-CN" altLang="en-US" dirty="0">
                <a:solidFill>
                  <a:schemeClr val="accent5">
                    <a:lumMod val="75000"/>
                  </a:schemeClr>
                </a:solidFill>
              </a:rPr>
              <a:t>开闭</a:t>
            </a:r>
            <a:r>
              <a:rPr lang="zh-CN" altLang="en-US" dirty="0" smtClean="0">
                <a:solidFill>
                  <a:schemeClr val="accent5">
                    <a:lumMod val="75000"/>
                  </a:schemeClr>
                </a:solidFill>
              </a:rPr>
              <a:t>原则</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功能扩展时，不</a:t>
            </a:r>
            <a:r>
              <a:rPr lang="zh-CN" altLang="en-US" dirty="0">
                <a:solidFill>
                  <a:schemeClr val="accent5">
                    <a:lumMod val="75000"/>
                  </a:schemeClr>
                </a:solidFill>
              </a:rPr>
              <a:t>修改原有的</a:t>
            </a:r>
            <a:r>
              <a:rPr lang="zh-CN" altLang="en-US" dirty="0" smtClean="0">
                <a:solidFill>
                  <a:schemeClr val="accent5">
                    <a:lumMod val="75000"/>
                  </a:schemeClr>
                </a:solidFill>
              </a:rPr>
              <a:t>模块（</a:t>
            </a:r>
            <a:r>
              <a:rPr lang="zh-CN" altLang="en-US" dirty="0">
                <a:solidFill>
                  <a:schemeClr val="accent5">
                    <a:lumMod val="75000"/>
                  </a:schemeClr>
                </a:solidFill>
              </a:rPr>
              <a:t>修改关闭） 扩展</a:t>
            </a:r>
            <a:r>
              <a:rPr lang="zh-CN" altLang="en-US" dirty="0" smtClean="0">
                <a:solidFill>
                  <a:schemeClr val="accent5">
                    <a:lumMod val="75000"/>
                  </a:schemeClr>
                </a:solidFill>
              </a:rPr>
              <a:t>功能</a:t>
            </a:r>
            <a:r>
              <a:rPr lang="zh-CN" altLang="en-US" dirty="0">
                <a:solidFill>
                  <a:schemeClr val="accent5">
                    <a:lumMod val="75000"/>
                  </a:schemeClr>
                </a:solidFill>
              </a:rPr>
              <a:t>（扩展开放</a:t>
            </a:r>
            <a:r>
              <a:rPr lang="zh-CN" altLang="en-US" dirty="0" smtClean="0">
                <a:solidFill>
                  <a:schemeClr val="accent5">
                    <a:lumMod val="75000"/>
                  </a:schemeClr>
                </a:solidFill>
              </a:rPr>
              <a:t>）</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修改关闭，未扩展的功能不受影响</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扩展开放，拥抱需求变更</a:t>
            </a:r>
            <a:endParaRPr lang="en-US" altLang="zh-CN" dirty="0" smtClean="0">
              <a:solidFill>
                <a:schemeClr val="accent5">
                  <a:lumMod val="75000"/>
                </a:schemeClr>
              </a:solidFill>
            </a:endParaRPr>
          </a:p>
          <a:p>
            <a:pPr lvl="2"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spTree>
    <p:extLst>
      <p:ext uri="{BB962C8B-B14F-4D97-AF65-F5344CB8AC3E}">
        <p14:creationId xmlns:p14="http://schemas.microsoft.com/office/powerpoint/2010/main" val="1939893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8</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a:t>
            </a:r>
            <a:r>
              <a:rPr lang="zh-CN" altLang="en-US" dirty="0" smtClean="0"/>
              <a:t>、设计知识回顾</a:t>
            </a:r>
            <a:r>
              <a:rPr lang="zh-CN" altLang="en-US" sz="1600" dirty="0" smtClean="0"/>
              <a:t/>
            </a:r>
            <a:br>
              <a:rPr lang="zh-CN" altLang="en-US" sz="1600" dirty="0" smtClean="0"/>
            </a:br>
            <a:endParaRPr lang="zh-CN" altLang="en-US" sz="1600" dirty="0" smtClean="0"/>
          </a:p>
        </p:txBody>
      </p:sp>
      <p:sp>
        <p:nvSpPr>
          <p:cNvPr id="2" name="圆角矩形标注 1"/>
          <p:cNvSpPr/>
          <p:nvPr/>
        </p:nvSpPr>
        <p:spPr>
          <a:xfrm>
            <a:off x="5025752" y="980728"/>
            <a:ext cx="2664296" cy="903300"/>
          </a:xfrm>
          <a:prstGeom prst="wedgeRoundRectCallout">
            <a:avLst>
              <a:gd name="adj1" fmla="val -29903"/>
              <a:gd name="adj2" fmla="val 804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即：只要定义了子类，则在系统的任何出现父类的地方，都可以用子类来替换父类</a:t>
            </a:r>
            <a:endParaRPr lang="zh-CN" altLang="en-US" sz="1400" dirty="0">
              <a:latin typeface="微软雅黑" pitchFamily="34" charset="-122"/>
              <a:ea typeface="微软雅黑" pitchFamily="34" charset="-122"/>
            </a:endParaRPr>
          </a:p>
        </p:txBody>
      </p:sp>
      <p:grpSp>
        <p:nvGrpSpPr>
          <p:cNvPr id="7" name="组合 6"/>
          <p:cNvGrpSpPr/>
          <p:nvPr/>
        </p:nvGrpSpPr>
        <p:grpSpPr>
          <a:xfrm>
            <a:off x="755576" y="980728"/>
            <a:ext cx="8283015" cy="5371572"/>
            <a:chOff x="0" y="1009756"/>
            <a:chExt cx="8283015" cy="5371572"/>
          </a:xfrm>
        </p:grpSpPr>
        <p:grpSp>
          <p:nvGrpSpPr>
            <p:cNvPr id="5" name="组合 4"/>
            <p:cNvGrpSpPr/>
            <p:nvPr/>
          </p:nvGrpSpPr>
          <p:grpSpPr>
            <a:xfrm>
              <a:off x="0" y="1009756"/>
              <a:ext cx="6862589" cy="5371572"/>
              <a:chOff x="0" y="1009756"/>
              <a:chExt cx="6862589" cy="5371572"/>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18753"/>
                <a:ext cx="3381375" cy="5362575"/>
              </a:xfrm>
              <a:prstGeom prst="rect">
                <a:avLst/>
              </a:prstGeom>
              <a:ln/>
            </p:spPr>
            <p:style>
              <a:lnRef idx="2">
                <a:schemeClr val="accent1"/>
              </a:lnRef>
              <a:fillRef idx="1">
                <a:schemeClr val="lt1"/>
              </a:fillRef>
              <a:effectRef idx="0">
                <a:schemeClr val="accent1"/>
              </a:effectRef>
              <a:fontRef idx="minor">
                <a:schemeClr val="dk1"/>
              </a:fontRef>
            </p:style>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1009756"/>
                <a:ext cx="3514725" cy="5162550"/>
              </a:xfrm>
              <a:prstGeom prst="rect">
                <a:avLst/>
              </a:prstGeom>
              <a:ln/>
            </p:spPr>
            <p:style>
              <a:lnRef idx="2">
                <a:schemeClr val="accent1"/>
              </a:lnRef>
              <a:fillRef idx="1">
                <a:schemeClr val="lt1"/>
              </a:fillRef>
              <a:effectRef idx="0">
                <a:schemeClr val="accent1"/>
              </a:effectRef>
              <a:fontRef idx="minor">
                <a:schemeClr val="dk1"/>
              </a:fontRef>
            </p:style>
          </p:pic>
        </p:grpSp>
        <p:sp>
          <p:nvSpPr>
            <p:cNvPr id="6" name="圆角矩形标注 5"/>
            <p:cNvSpPr/>
            <p:nvPr/>
          </p:nvSpPr>
          <p:spPr>
            <a:xfrm>
              <a:off x="6660232" y="2241070"/>
              <a:ext cx="1622783" cy="1187930"/>
            </a:xfrm>
            <a:prstGeom prst="wedgeRoundRectCallout">
              <a:avLst>
                <a:gd name="adj1" fmla="val -65120"/>
                <a:gd name="adj2" fmla="val 2851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zh-CN" altLang="en-US" sz="1400" dirty="0">
                  <a:latin typeface="微软雅黑" pitchFamily="34" charset="-122"/>
                  <a:ea typeface="微软雅黑" pitchFamily="34" charset="-122"/>
                </a:rPr>
                <a:t>此时如果求面积</a:t>
              </a: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weight*height</a:t>
              </a:r>
              <a:r>
                <a:rPr lang="zh-CN" altLang="en-US" sz="1400" dirty="0" smtClean="0">
                  <a:latin typeface="微软雅黑" pitchFamily="34" charset="-122"/>
                  <a:ea typeface="微软雅黑" pitchFamily="34" charset="-122"/>
                </a:rPr>
                <a:t>，子类和父类都没问题</a:t>
              </a:r>
              <a:endParaRPr lang="zh-CN" altLang="en-US" sz="1400" dirty="0">
                <a:latin typeface="微软雅黑" pitchFamily="34" charset="-122"/>
                <a:ea typeface="微软雅黑" pitchFamily="34" charset="-122"/>
              </a:endParaRPr>
            </a:p>
          </p:txBody>
        </p:sp>
      </p:grpSp>
      <p:grpSp>
        <p:nvGrpSpPr>
          <p:cNvPr id="4" name="组合 3"/>
          <p:cNvGrpSpPr/>
          <p:nvPr/>
        </p:nvGrpSpPr>
        <p:grpSpPr>
          <a:xfrm>
            <a:off x="1151151" y="2204864"/>
            <a:ext cx="6157153" cy="3076575"/>
            <a:chOff x="755576" y="1343917"/>
            <a:chExt cx="6157153" cy="3076575"/>
          </a:xfrm>
        </p:grpSpPr>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343917"/>
              <a:ext cx="3476625" cy="3076575"/>
            </a:xfrm>
            <a:prstGeom prst="rect">
              <a:avLst/>
            </a:prstGeom>
            <a:ln/>
          </p:spPr>
          <p:style>
            <a:lnRef idx="2">
              <a:schemeClr val="accent1"/>
            </a:lnRef>
            <a:fillRef idx="1">
              <a:schemeClr val="lt1"/>
            </a:fillRef>
            <a:effectRef idx="0">
              <a:schemeClr val="accent1"/>
            </a:effectRef>
            <a:fontRef idx="minor">
              <a:schemeClr val="dk1"/>
            </a:fontRef>
          </p:style>
        </p:pic>
        <p:sp>
          <p:nvSpPr>
            <p:cNvPr id="3" name="圆角矩形标注 2"/>
            <p:cNvSpPr/>
            <p:nvPr/>
          </p:nvSpPr>
          <p:spPr>
            <a:xfrm>
              <a:off x="4472494" y="1988840"/>
              <a:ext cx="2440235" cy="1872208"/>
            </a:xfrm>
            <a:prstGeom prst="wedgeRoundRectCallout">
              <a:avLst>
                <a:gd name="adj1" fmla="val -65481"/>
                <a:gd name="adj2" fmla="val 3140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en-US" altLang="zh-CN" sz="1400" dirty="0" err="1" smtClean="0">
                  <a:latin typeface="微软雅黑" pitchFamily="34" charset="-122"/>
                  <a:ea typeface="微软雅黑" pitchFamily="34" charset="-122"/>
                </a:rPr>
                <a:t>SmartTest</a:t>
              </a:r>
              <a:r>
                <a:rPr lang="zh-CN" altLang="en-US" sz="1400" dirty="0" smtClean="0">
                  <a:latin typeface="微软雅黑" pitchFamily="34" charset="-122"/>
                  <a:ea typeface="微软雅黑" pitchFamily="34" charset="-122"/>
                </a:rPr>
                <a:t>是一个调用类，</a:t>
              </a:r>
              <a:r>
                <a:rPr lang="en-US" altLang="zh-CN" sz="1400" dirty="0" smtClean="0">
                  <a:latin typeface="微软雅黑" pitchFamily="34" charset="-122"/>
                  <a:ea typeface="微软雅黑" pitchFamily="34" charset="-122"/>
                </a:rPr>
                <a:t>resize</a:t>
              </a:r>
              <a:r>
                <a:rPr lang="zh-CN" altLang="en-US" sz="1400" dirty="0" smtClean="0">
                  <a:latin typeface="微软雅黑" pitchFamily="34" charset="-122"/>
                  <a:ea typeface="微软雅黑" pitchFamily="34" charset="-122"/>
                </a:rPr>
                <a:t>方法的需求是</a:t>
              </a:r>
              <a:r>
                <a:rPr lang="en-US" altLang="zh-CN" sz="1400" dirty="0" smtClean="0">
                  <a:latin typeface="微软雅黑" pitchFamily="34" charset="-122"/>
                  <a:ea typeface="微软雅黑" pitchFamily="34" charset="-122"/>
                </a:rPr>
                <a:t>height&gt;width</a:t>
              </a:r>
              <a:r>
                <a:rPr lang="zh-CN" altLang="en-US" sz="1400" dirty="0" smtClean="0">
                  <a:latin typeface="微软雅黑" pitchFamily="34" charset="-122"/>
                  <a:ea typeface="微软雅黑" pitchFamily="34" charset="-122"/>
                </a:rPr>
                <a:t>的时候，循环给</a:t>
              </a:r>
              <a:r>
                <a:rPr lang="en-US" altLang="zh-CN" sz="1400" dirty="0" smtClean="0">
                  <a:latin typeface="微软雅黑" pitchFamily="34" charset="-122"/>
                  <a:ea typeface="微软雅黑" pitchFamily="34" charset="-122"/>
                </a:rPr>
                <a:t>height+1</a:t>
              </a:r>
            </a:p>
            <a:p>
              <a:r>
                <a:rPr lang="zh-CN" altLang="en-US" sz="1400" dirty="0" smtClean="0">
                  <a:latin typeface="微软雅黑" pitchFamily="34" charset="-122"/>
                  <a:ea typeface="微软雅黑" pitchFamily="34" charset="-122"/>
                </a:rPr>
                <a:t>如果是正方形的实现，设置高度的时候会同时设置宽度，就会出现死循环了</a:t>
              </a:r>
              <a:endParaRPr lang="zh-CN" altLang="en-US" sz="1400" dirty="0">
                <a:latin typeface="微软雅黑" pitchFamily="34" charset="-122"/>
                <a:ea typeface="微软雅黑" pitchFamily="34" charset="-122"/>
              </a:endParaRPr>
            </a:p>
          </p:txBody>
        </p:sp>
      </p:gr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zh-CN" altLang="en-US" dirty="0">
                <a:solidFill>
                  <a:schemeClr val="accent5">
                    <a:lumMod val="75000"/>
                  </a:schemeClr>
                </a:solidFill>
              </a:rPr>
              <a:t>面向对象的设计</a:t>
            </a:r>
            <a:r>
              <a:rPr lang="zh-CN" altLang="en-US" dirty="0" smtClean="0">
                <a:solidFill>
                  <a:schemeClr val="accent5">
                    <a:lumMod val="75000"/>
                  </a:schemeClr>
                </a:solidFill>
              </a:rPr>
              <a:t>原则</a:t>
            </a:r>
            <a:endParaRPr lang="en-US" altLang="zh-CN" dirty="0" smtClean="0">
              <a:solidFill>
                <a:schemeClr val="accent5">
                  <a:lumMod val="75000"/>
                </a:schemeClr>
              </a:solidFill>
            </a:endParaRPr>
          </a:p>
          <a:p>
            <a:pPr lvl="1" eaLnBrk="1" hangingPunct="1">
              <a:lnSpc>
                <a:spcPct val="150000"/>
              </a:lnSpc>
            </a:pPr>
            <a:r>
              <a:rPr lang="zh-CN" altLang="en-US" dirty="0" smtClean="0">
                <a:solidFill>
                  <a:schemeClr val="accent5">
                    <a:lumMod val="75000"/>
                  </a:schemeClr>
                </a:solidFill>
              </a:rPr>
              <a:t>里</a:t>
            </a:r>
            <a:r>
              <a:rPr lang="zh-CN" altLang="en-US" dirty="0">
                <a:solidFill>
                  <a:schemeClr val="accent5">
                    <a:lumMod val="75000"/>
                  </a:schemeClr>
                </a:solidFill>
              </a:rPr>
              <a:t>氏替换</a:t>
            </a:r>
            <a:r>
              <a:rPr lang="zh-CN" altLang="en-US" dirty="0" smtClean="0">
                <a:solidFill>
                  <a:schemeClr val="accent5">
                    <a:lumMod val="75000"/>
                  </a:schemeClr>
                </a:solidFill>
              </a:rPr>
              <a:t>原则</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在任何父类出现的地方都可以</a:t>
            </a:r>
            <a:r>
              <a:rPr lang="zh-CN" altLang="en-US" dirty="0" smtClean="0">
                <a:solidFill>
                  <a:schemeClr val="accent5">
                    <a:lumMod val="75000"/>
                  </a:schemeClr>
                </a:solidFill>
              </a:rPr>
              <a:t>用它的</a:t>
            </a:r>
            <a:r>
              <a:rPr lang="zh-CN" altLang="en-US" dirty="0">
                <a:solidFill>
                  <a:schemeClr val="accent5">
                    <a:lumMod val="75000"/>
                  </a:schemeClr>
                </a:solidFill>
              </a:rPr>
              <a:t>子类来</a:t>
            </a:r>
            <a:r>
              <a:rPr lang="zh-CN" altLang="en-US" dirty="0" smtClean="0">
                <a:solidFill>
                  <a:schemeClr val="accent5">
                    <a:lumMod val="75000"/>
                  </a:schemeClr>
                </a:solidFill>
              </a:rPr>
              <a:t>替代</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问题：正方形是长方形的特例，那么正方形可以作为长方形的子类吗？</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里式替换告诉我们：什么时候不应该使用继承</a:t>
            </a:r>
            <a:endParaRPr lang="en-US" altLang="zh-CN" dirty="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理解：子</a:t>
            </a:r>
            <a:r>
              <a:rPr lang="zh-CN" altLang="en-US" dirty="0">
                <a:solidFill>
                  <a:schemeClr val="accent5">
                    <a:lumMod val="75000"/>
                  </a:schemeClr>
                </a:solidFill>
              </a:rPr>
              <a:t>类可以扩展父类的功能，但不能改变父类原有的</a:t>
            </a:r>
            <a:r>
              <a:rPr lang="zh-CN" altLang="en-US" dirty="0" smtClean="0">
                <a:solidFill>
                  <a:schemeClr val="accent5">
                    <a:lumMod val="75000"/>
                  </a:schemeClr>
                </a:solidFill>
              </a:rPr>
              <a:t>功能</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具体要求</a:t>
            </a:r>
            <a:endParaRPr lang="en-US" altLang="zh-CN" dirty="0" smtClean="0">
              <a:solidFill>
                <a:schemeClr val="accent5">
                  <a:lumMod val="75000"/>
                </a:schemeClr>
              </a:solidFill>
            </a:endParaRPr>
          </a:p>
          <a:p>
            <a:pPr lvl="4" eaLnBrk="1" hangingPunct="1">
              <a:lnSpc>
                <a:spcPct val="150000"/>
              </a:lnSpc>
            </a:pPr>
            <a:r>
              <a:rPr lang="zh-CN" altLang="en-US" dirty="0">
                <a:solidFill>
                  <a:schemeClr val="accent5">
                    <a:lumMod val="75000"/>
                  </a:schemeClr>
                </a:solidFill>
              </a:rPr>
              <a:t>子类可以实现父类的抽象方法，但不能覆盖父类的非</a:t>
            </a:r>
            <a:r>
              <a:rPr lang="zh-CN" altLang="en-US" dirty="0" smtClean="0">
                <a:solidFill>
                  <a:schemeClr val="accent5">
                    <a:lumMod val="75000"/>
                  </a:schemeClr>
                </a:solidFill>
              </a:rPr>
              <a:t>抽象方法</a:t>
            </a:r>
            <a:endParaRPr lang="en-US" altLang="zh-CN" dirty="0" smtClean="0">
              <a:solidFill>
                <a:schemeClr val="accent5">
                  <a:lumMod val="75000"/>
                </a:schemeClr>
              </a:solidFill>
            </a:endParaRPr>
          </a:p>
          <a:p>
            <a:pPr lvl="4" eaLnBrk="1" hangingPunct="1">
              <a:lnSpc>
                <a:spcPct val="150000"/>
              </a:lnSpc>
            </a:pPr>
            <a:r>
              <a:rPr lang="zh-CN" altLang="en-US" dirty="0">
                <a:solidFill>
                  <a:schemeClr val="accent5">
                    <a:lumMod val="75000"/>
                  </a:schemeClr>
                </a:solidFill>
              </a:rPr>
              <a:t>子类中可以增加自己特有的</a:t>
            </a:r>
            <a:r>
              <a:rPr lang="zh-CN" altLang="en-US" dirty="0" smtClean="0">
                <a:solidFill>
                  <a:schemeClr val="accent5">
                    <a:lumMod val="75000"/>
                  </a:schemeClr>
                </a:solidFill>
              </a:rPr>
              <a:t>方法</a:t>
            </a:r>
            <a:endParaRPr lang="en-US" altLang="zh-CN" dirty="0" smtClean="0">
              <a:solidFill>
                <a:schemeClr val="accent5">
                  <a:lumMod val="75000"/>
                </a:schemeClr>
              </a:solidFill>
            </a:endParaRPr>
          </a:p>
          <a:p>
            <a:pPr lvl="4" eaLnBrk="1" hangingPunct="1">
              <a:lnSpc>
                <a:spcPct val="150000"/>
              </a:lnSpc>
            </a:pPr>
            <a:r>
              <a:rPr lang="zh-CN" altLang="en-US" dirty="0">
                <a:solidFill>
                  <a:schemeClr val="accent5">
                    <a:lumMod val="75000"/>
                  </a:schemeClr>
                </a:solidFill>
              </a:rPr>
              <a:t>当子类的方法重载父类的方法时，方法的前置条件（即方法的形参）要比父类方法的输入参数更</a:t>
            </a:r>
            <a:r>
              <a:rPr lang="zh-CN" altLang="en-US" dirty="0" smtClean="0">
                <a:solidFill>
                  <a:schemeClr val="accent5">
                    <a:lumMod val="75000"/>
                  </a:schemeClr>
                </a:solidFill>
              </a:rPr>
              <a:t>宽松</a:t>
            </a:r>
            <a:endParaRPr lang="en-US" altLang="zh-CN" dirty="0" smtClean="0">
              <a:solidFill>
                <a:schemeClr val="accent5">
                  <a:lumMod val="75000"/>
                </a:schemeClr>
              </a:solidFill>
            </a:endParaRPr>
          </a:p>
          <a:p>
            <a:pPr lvl="4" eaLnBrk="1" hangingPunct="1">
              <a:lnSpc>
                <a:spcPct val="150000"/>
              </a:lnSpc>
            </a:pPr>
            <a:r>
              <a:rPr lang="zh-CN" altLang="en-US" dirty="0">
                <a:solidFill>
                  <a:schemeClr val="accent5">
                    <a:lumMod val="75000"/>
                  </a:schemeClr>
                </a:solidFill>
              </a:rPr>
              <a:t>当子类的方法实现父类的抽象方法时，方法的后置条件（即方法的返回值）要比父类更严格</a:t>
            </a:r>
          </a:p>
          <a:p>
            <a:pPr eaLnBrk="1" hangingPunct="1">
              <a:lnSpc>
                <a:spcPct val="150000"/>
              </a:lnSpc>
            </a:pPr>
            <a:endParaRPr lang="zh-CN" altLang="en-US" dirty="0"/>
          </a:p>
        </p:txBody>
      </p:sp>
    </p:spTree>
    <p:extLst>
      <p:ext uri="{BB962C8B-B14F-4D97-AF65-F5344CB8AC3E}">
        <p14:creationId xmlns:p14="http://schemas.microsoft.com/office/powerpoint/2010/main" val="418523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197">
                                            <p:txEl>
                                              <p:pRg st="5" end="5"/>
                                            </p:txEl>
                                          </p:spTgt>
                                        </p:tgtEl>
                                        <p:attrNameLst>
                                          <p:attrName>style.visibility</p:attrName>
                                        </p:attrNameLst>
                                      </p:cBhvr>
                                      <p:to>
                                        <p:strVal val="visible"/>
                                      </p:to>
                                    </p:set>
                                    <p:animEffect transition="in" filter="fade">
                                      <p:cBhvr>
                                        <p:cTn id="31" dur="500"/>
                                        <p:tgtEl>
                                          <p:spTgt spid="8197">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197">
                                            <p:txEl>
                                              <p:pRg st="6" end="6"/>
                                            </p:txEl>
                                          </p:spTgt>
                                        </p:tgtEl>
                                        <p:attrNameLst>
                                          <p:attrName>style.visibility</p:attrName>
                                        </p:attrNameLst>
                                      </p:cBhvr>
                                      <p:to>
                                        <p:strVal val="visible"/>
                                      </p:to>
                                    </p:set>
                                    <p:animEffect transition="in" filter="fade">
                                      <p:cBhvr>
                                        <p:cTn id="34" dur="500"/>
                                        <p:tgtEl>
                                          <p:spTgt spid="8197">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8197">
                                            <p:txEl>
                                              <p:pRg st="7" end="7"/>
                                            </p:txEl>
                                          </p:spTgt>
                                        </p:tgtEl>
                                        <p:attrNameLst>
                                          <p:attrName>style.visibility</p:attrName>
                                        </p:attrNameLst>
                                      </p:cBhvr>
                                      <p:to>
                                        <p:strVal val="visible"/>
                                      </p:to>
                                    </p:set>
                                    <p:animEffect transition="in" filter="fade">
                                      <p:cBhvr>
                                        <p:cTn id="37" dur="500"/>
                                        <p:tgtEl>
                                          <p:spTgt spid="8197">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8197">
                                            <p:txEl>
                                              <p:pRg st="8" end="8"/>
                                            </p:txEl>
                                          </p:spTgt>
                                        </p:tgtEl>
                                        <p:attrNameLst>
                                          <p:attrName>style.visibility</p:attrName>
                                        </p:attrNameLst>
                                      </p:cBhvr>
                                      <p:to>
                                        <p:strVal val="visible"/>
                                      </p:to>
                                    </p:set>
                                    <p:animEffect transition="in" filter="fade">
                                      <p:cBhvr>
                                        <p:cTn id="40" dur="500"/>
                                        <p:tgtEl>
                                          <p:spTgt spid="8197">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8197">
                                            <p:txEl>
                                              <p:pRg st="9" end="9"/>
                                            </p:txEl>
                                          </p:spTgt>
                                        </p:tgtEl>
                                        <p:attrNameLst>
                                          <p:attrName>style.visibility</p:attrName>
                                        </p:attrNameLst>
                                      </p:cBhvr>
                                      <p:to>
                                        <p:strVal val="visible"/>
                                      </p:to>
                                    </p:set>
                                    <p:animEffect transition="in" filter="fade">
                                      <p:cBhvr>
                                        <p:cTn id="43" dur="500"/>
                                        <p:tgtEl>
                                          <p:spTgt spid="8197">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197">
                                            <p:txEl>
                                              <p:pRg st="10" end="10"/>
                                            </p:txEl>
                                          </p:spTgt>
                                        </p:tgtEl>
                                        <p:attrNameLst>
                                          <p:attrName>style.visibility</p:attrName>
                                        </p:attrNameLst>
                                      </p:cBhvr>
                                      <p:to>
                                        <p:strVal val="visible"/>
                                      </p:to>
                                    </p:set>
                                    <p:animEffect transition="in" filter="fade">
                                      <p:cBhvr>
                                        <p:cTn id="46" dur="500"/>
                                        <p:tgtEl>
                                          <p:spTgt spid="819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739B28-06EF-44A3-ACB5-E8F93072B332}"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2017-05-10</a:t>
            </a:fld>
            <a:endParaRPr lang="zh-CN" altLang="en-US" smtClean="0">
              <a:solidFill>
                <a:srgbClr val="00B0F0"/>
              </a:solidFill>
              <a:latin typeface="微软雅黑" pitchFamily="34" charset="-122"/>
              <a:ea typeface="微软雅黑" pitchFamily="34" charset="-122"/>
            </a:endParaRPr>
          </a:p>
        </p:txBody>
      </p:sp>
      <p:sp>
        <p:nvSpPr>
          <p:cNvPr id="8195" name="灯片编号占位符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F3A0E4B-0E03-4ABC-B4E0-2826FFA5B4D3}"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9</a:t>
            </a:fld>
            <a:endParaRPr lang="zh-CN" altLang="en-US" smtClean="0">
              <a:solidFill>
                <a:srgbClr val="00B0F0"/>
              </a:solidFill>
              <a:latin typeface="微软雅黑" pitchFamily="34" charset="-122"/>
              <a:ea typeface="微软雅黑" pitchFamily="34" charset="-122"/>
            </a:endParaRPr>
          </a:p>
        </p:txBody>
      </p:sp>
      <p:sp>
        <p:nvSpPr>
          <p:cNvPr id="8196" name="标题 3"/>
          <p:cNvSpPr>
            <a:spLocks noGrp="1"/>
          </p:cNvSpPr>
          <p:nvPr>
            <p:ph type="title"/>
          </p:nvPr>
        </p:nvSpPr>
        <p:spPr bwMode="auto">
          <a:xfrm>
            <a:off x="663575" y="67733"/>
            <a:ext cx="8229600" cy="5778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a:t>
            </a:r>
            <a:r>
              <a:rPr lang="zh-CN" altLang="en-US" dirty="0" smtClean="0"/>
              <a:t>、设计知识回顾</a:t>
            </a:r>
            <a:r>
              <a:rPr lang="zh-CN" altLang="en-US" sz="1600" dirty="0" smtClean="0"/>
              <a:t/>
            </a:r>
            <a:br>
              <a:rPr lang="zh-CN" altLang="en-US" sz="1600" dirty="0" smtClean="0"/>
            </a:br>
            <a:endParaRPr lang="zh-CN" altLang="en-US" sz="1600" dirty="0" smtClean="0"/>
          </a:p>
        </p:txBody>
      </p:sp>
      <p:sp>
        <p:nvSpPr>
          <p:cNvPr id="8197" name="内容占位符 4"/>
          <p:cNvSpPr>
            <a:spLocks noGrp="1"/>
          </p:cNvSpPr>
          <p:nvPr>
            <p:ph idx="1"/>
          </p:nvPr>
        </p:nvSpPr>
        <p:spPr bwMode="auto">
          <a:xfrm>
            <a:off x="657225" y="1028701"/>
            <a:ext cx="8010525" cy="51011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zh-CN" altLang="en-US" dirty="0" smtClean="0">
                <a:solidFill>
                  <a:schemeClr val="accent5">
                    <a:lumMod val="75000"/>
                  </a:schemeClr>
                </a:solidFill>
              </a:rPr>
              <a:t>面向对象的设计原则</a:t>
            </a:r>
            <a:endParaRPr lang="en-US" altLang="zh-CN" dirty="0" smtClean="0">
              <a:solidFill>
                <a:schemeClr val="accent5">
                  <a:lumMod val="75000"/>
                </a:schemeClr>
              </a:solidFill>
            </a:endParaRPr>
          </a:p>
          <a:p>
            <a:pPr lvl="1" eaLnBrk="1" hangingPunct="1">
              <a:lnSpc>
                <a:spcPct val="150000"/>
              </a:lnSpc>
            </a:pPr>
            <a:r>
              <a:rPr lang="zh-CN" altLang="en-US" dirty="0" smtClean="0">
                <a:solidFill>
                  <a:schemeClr val="accent5">
                    <a:lumMod val="75000"/>
                  </a:schemeClr>
                </a:solidFill>
              </a:rPr>
              <a:t>依赖倒置原则</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高层次的模块不应该依赖于低层次的模块，他们都应该依赖于</a:t>
            </a:r>
            <a:r>
              <a:rPr lang="zh-CN" altLang="en-US" dirty="0" smtClean="0">
                <a:solidFill>
                  <a:schemeClr val="accent5">
                    <a:lumMod val="75000"/>
                  </a:schemeClr>
                </a:solidFill>
              </a:rPr>
              <a:t>抽象</a:t>
            </a:r>
            <a:endParaRPr lang="en-US" altLang="zh-CN" dirty="0" smtClean="0">
              <a:solidFill>
                <a:schemeClr val="accent5">
                  <a:lumMod val="75000"/>
                </a:schemeClr>
              </a:solidFill>
            </a:endParaRPr>
          </a:p>
          <a:p>
            <a:pPr lvl="3" eaLnBrk="1" hangingPunct="1">
              <a:lnSpc>
                <a:spcPct val="150000"/>
              </a:lnSpc>
            </a:pPr>
            <a:r>
              <a:rPr lang="zh-CN" altLang="en-US" dirty="0">
                <a:solidFill>
                  <a:schemeClr val="accent5">
                    <a:lumMod val="75000"/>
                  </a:schemeClr>
                </a:solidFill>
              </a:rPr>
              <a:t>抽象不应该依赖于具体</a:t>
            </a:r>
            <a:r>
              <a:rPr lang="zh-CN" altLang="en-US" dirty="0" smtClean="0">
                <a:solidFill>
                  <a:schemeClr val="accent5">
                    <a:lumMod val="75000"/>
                  </a:schemeClr>
                </a:solidFill>
              </a:rPr>
              <a:t>实现</a:t>
            </a:r>
            <a:endParaRPr lang="en-US" altLang="zh-CN" dirty="0" smtClean="0">
              <a:solidFill>
                <a:schemeClr val="accent5">
                  <a:lumMod val="75000"/>
                </a:schemeClr>
              </a:solidFill>
            </a:endParaRPr>
          </a:p>
          <a:p>
            <a:pPr lvl="3" eaLnBrk="1" hangingPunct="1">
              <a:lnSpc>
                <a:spcPct val="150000"/>
              </a:lnSpc>
            </a:pPr>
            <a:r>
              <a:rPr lang="zh-CN" altLang="en-US" dirty="0" smtClean="0">
                <a:solidFill>
                  <a:schemeClr val="accent5">
                    <a:lumMod val="75000"/>
                  </a:schemeClr>
                </a:solidFill>
              </a:rPr>
              <a:t>具体</a:t>
            </a:r>
            <a:r>
              <a:rPr lang="zh-CN" altLang="en-US" dirty="0">
                <a:solidFill>
                  <a:schemeClr val="accent5">
                    <a:lumMod val="75000"/>
                  </a:schemeClr>
                </a:solidFill>
              </a:rPr>
              <a:t>实现应该依赖于抽象</a:t>
            </a:r>
            <a:endParaRPr lang="en-US" altLang="zh-CN" dirty="0" smtClean="0">
              <a:solidFill>
                <a:schemeClr val="accent5">
                  <a:lumMod val="75000"/>
                </a:schemeClr>
              </a:solidFill>
            </a:endParaRPr>
          </a:p>
          <a:p>
            <a:pPr lvl="3" eaLnBrk="1" hangingPunct="1">
              <a:lnSpc>
                <a:spcPct val="150000"/>
              </a:lnSpc>
            </a:pPr>
            <a:endParaRPr lang="zh-CN" altLang="en-US" dirty="0">
              <a:solidFill>
                <a:schemeClr val="accent5">
                  <a:lumMod val="75000"/>
                </a:schemeClr>
              </a:solidFill>
            </a:endParaRPr>
          </a:p>
          <a:p>
            <a:pPr eaLnBrk="1" hangingPunct="1">
              <a:lnSpc>
                <a:spcPct val="150000"/>
              </a:lnSpc>
            </a:pPr>
            <a:endParaRPr lang="zh-CN" altLang="en-US" dirty="0"/>
          </a:p>
        </p:txBody>
      </p:sp>
    </p:spTree>
    <p:extLst>
      <p:ext uri="{BB962C8B-B14F-4D97-AF65-F5344CB8AC3E}">
        <p14:creationId xmlns:p14="http://schemas.microsoft.com/office/powerpoint/2010/main" val="641334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音视频架构分析">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3">
          <a:schemeClr val="accent3"/>
        </a:lnRef>
        <a:fillRef idx="0">
          <a:schemeClr val="accent3"/>
        </a:fillRef>
        <a:effectRef idx="2">
          <a:schemeClr val="accent3"/>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8135</TotalTime>
  <Words>2500</Words>
  <Application>Microsoft Office PowerPoint</Application>
  <PresentationFormat>全屏显示(4:3)</PresentationFormat>
  <Paragraphs>484</Paragraphs>
  <Slides>42</Slides>
  <Notes>38</Notes>
  <HiddenSlides>0</HiddenSlides>
  <MMClips>0</MMClips>
  <ScaleCrop>false</ScaleCrop>
  <HeadingPairs>
    <vt:vector size="4" baseType="variant">
      <vt:variant>
        <vt:lpstr>主题</vt:lpstr>
      </vt:variant>
      <vt:variant>
        <vt:i4>2</vt:i4>
      </vt:variant>
      <vt:variant>
        <vt:lpstr>幻灯片标题</vt:lpstr>
      </vt:variant>
      <vt:variant>
        <vt:i4>42</vt:i4>
      </vt:variant>
    </vt:vector>
  </HeadingPairs>
  <TitlesOfParts>
    <vt:vector size="44" baseType="lpstr">
      <vt:lpstr>Office 主题</vt:lpstr>
      <vt:lpstr>音视频架构分析</vt:lpstr>
      <vt:lpstr>PowerPoint 演示文稿</vt:lpstr>
      <vt:lpstr>代码找茬 </vt:lpstr>
      <vt:lpstr>代码找茬 </vt:lpstr>
      <vt:lpstr>关于重构 </vt:lpstr>
      <vt:lpstr>关于重构 </vt:lpstr>
      <vt:lpstr>PowerPoint 演示文稿</vt:lpstr>
      <vt:lpstr>一、设计知识回顾 </vt:lpstr>
      <vt:lpstr>一、设计知识回顾 </vt:lpstr>
      <vt:lpstr>一、设计知识回顾 </vt:lpstr>
      <vt:lpstr>一、设计知识回顾 </vt:lpstr>
      <vt:lpstr>一、设计知识回顾 </vt:lpstr>
      <vt:lpstr>一、设计知识回顾 </vt:lpstr>
      <vt:lpstr>一、设计知识回顾 </vt:lpstr>
      <vt:lpstr>PowerPoint 演示文稿</vt:lpstr>
      <vt:lpstr>二、坏味道&amp;重构-编码规范 </vt:lpstr>
      <vt:lpstr>二、坏味道&amp;重构-技术标准 </vt:lpstr>
      <vt:lpstr>二、坏味道&amp;重构-坏代码的味道 </vt:lpstr>
      <vt:lpstr>二、坏味道&amp;重构-坏代码的味道 </vt:lpstr>
      <vt:lpstr>二、坏味道&amp;重构-坏代码的味道 </vt:lpstr>
      <vt:lpstr>二、坏味道&amp;重构-坏代码的味道 </vt:lpstr>
      <vt:lpstr>二、坏味道&amp;重构-坏代码的味道 </vt:lpstr>
      <vt:lpstr>二、坏味道&amp;重构-坏代码的味道 </vt:lpstr>
      <vt:lpstr>二、坏味道&amp;重构-坏代码的味道 </vt:lpstr>
      <vt:lpstr>二、坏味道&amp;重构-坏代码的味道 </vt:lpstr>
      <vt:lpstr>二、坏味道&amp;重构-坏代码的味道 </vt:lpstr>
      <vt:lpstr>二、坏味道&amp;重构-坏代码的味道 </vt:lpstr>
      <vt:lpstr>二、坏味道&amp;重构-坏代码的味道 </vt:lpstr>
      <vt:lpstr>二、坏味道&amp;重构-坏代码的味道 </vt:lpstr>
      <vt:lpstr>二、坏味道&amp;重构-坏代码的味道 </vt:lpstr>
      <vt:lpstr>二、坏味道&amp;重构-坏代码的味道 </vt:lpstr>
      <vt:lpstr>二、坏味道&amp;重构-总结 </vt:lpstr>
      <vt:lpstr>三、坏味道&amp;重构-总结 </vt:lpstr>
      <vt:lpstr>PowerPoint 演示文稿</vt:lpstr>
      <vt:lpstr>三、工具库 </vt:lpstr>
      <vt:lpstr>三、工具库 </vt:lpstr>
      <vt:lpstr>三、工具库 </vt:lpstr>
      <vt:lpstr>三、工具库 </vt:lpstr>
      <vt:lpstr>三、工具库 </vt:lpstr>
      <vt:lpstr>三、工具库 </vt:lpstr>
      <vt:lpstr>三、工具库 </vt:lpstr>
      <vt:lpstr>  </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杨凯</dc:creator>
  <cp:lastModifiedBy>杨凯</cp:lastModifiedBy>
  <cp:revision>1637</cp:revision>
  <dcterms:created xsi:type="dcterms:W3CDTF">2015-07-20T02:02:56Z</dcterms:created>
  <dcterms:modified xsi:type="dcterms:W3CDTF">2017-05-10T01:58:03Z</dcterms:modified>
</cp:coreProperties>
</file>