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1" r:id="rId2"/>
    <p:sldMasterId id="2147483755" r:id="rId3"/>
  </p:sldMasterIdLst>
  <p:notesMasterIdLst>
    <p:notesMasterId r:id="rId16"/>
  </p:notesMasterIdLst>
  <p:sldIdLst>
    <p:sldId id="286" r:id="rId4"/>
    <p:sldId id="353" r:id="rId5"/>
    <p:sldId id="340" r:id="rId6"/>
    <p:sldId id="352" r:id="rId7"/>
    <p:sldId id="338" r:id="rId8"/>
    <p:sldId id="342" r:id="rId9"/>
    <p:sldId id="343" r:id="rId10"/>
    <p:sldId id="346" r:id="rId11"/>
    <p:sldId id="348" r:id="rId12"/>
    <p:sldId id="349" r:id="rId13"/>
    <p:sldId id="351" r:id="rId14"/>
    <p:sldId id="35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00"/>
    <a:srgbClr val="87CEEB"/>
    <a:srgbClr val="26F630"/>
    <a:srgbClr val="C09A4F"/>
    <a:srgbClr val="1010FC"/>
    <a:srgbClr val="0E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71864-EFF5-4E35-BE2A-15F8EBFBC5A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CDD3-36A3-4AA0-937B-7FBD29D6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6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Smart</a:t>
            </a:r>
            <a:r>
              <a:rPr lang="en-US" baseline="0" dirty="0" smtClean="0"/>
              <a:t> cities definition</a:t>
            </a:r>
          </a:p>
          <a:p>
            <a:r>
              <a:rPr lang="en-US" baseline="0" dirty="0" smtClean="0"/>
              <a:t>Most of current </a:t>
            </a:r>
            <a:r>
              <a:rPr lang="en-US" baseline="0" dirty="0" err="1" smtClean="0"/>
              <a:t>scs</a:t>
            </a:r>
            <a:r>
              <a:rPr lang="en-US" baseline="0" dirty="0" smtClean="0"/>
              <a:t> focus on Macro scale looking at crowd aggregates, large scale topographies and long term time scales.</a:t>
            </a:r>
          </a:p>
          <a:p>
            <a:r>
              <a:rPr lang="en-US" baseline="0" dirty="0" smtClean="0"/>
              <a:t>Want to look at micro scale individuals/small groups as well as small areas such as corridors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47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Do this using an </a:t>
            </a:r>
            <a:r>
              <a:rPr lang="en-GB" baseline="0" dirty="0" err="1" smtClean="0"/>
              <a:t>abm</a:t>
            </a:r>
            <a:r>
              <a:rPr lang="en-GB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 ensemble of </a:t>
            </a:r>
            <a:r>
              <a:rPr lang="en-US" baseline="0" dirty="0" err="1" smtClean="0"/>
              <a:t>submodels</a:t>
            </a:r>
            <a:r>
              <a:rPr lang="en-US" baseline="0" dirty="0" smtClean="0"/>
              <a:t> for each person and their interactions.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Allows analysis for small scale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7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major</a:t>
            </a:r>
            <a:r>
              <a:rPr lang="en-GB" baseline="0" dirty="0" smtClean="0"/>
              <a:t> stumbling block in SCs is uncertainty.</a:t>
            </a:r>
          </a:p>
          <a:p>
            <a:r>
              <a:rPr lang="en-GB" baseline="0" dirty="0" smtClean="0"/>
              <a:t>Much of the data gathered is unreliable, partial, or aggregated.</a:t>
            </a:r>
          </a:p>
          <a:p>
            <a:r>
              <a:rPr lang="en-GB" baseline="0" dirty="0" smtClean="0"/>
              <a:t>-cameras partial unreliable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-Footfall counters - aggregated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-</a:t>
            </a:r>
            <a:r>
              <a:rPr lang="en-GB" baseline="0" dirty="0" err="1" smtClean="0"/>
              <a:t>gps</a:t>
            </a:r>
            <a:r>
              <a:rPr lang="en-GB" baseline="0" dirty="0" smtClean="0"/>
              <a:t> unreliable/partial e.g. underground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9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method of measuring uncertainty</a:t>
            </a:r>
            <a:r>
              <a:rPr lang="en-GB" baseline="0" dirty="0" smtClean="0"/>
              <a:t> is pf. Given initial “ground truth”, repeat stepping provides varied results with noisy sensors.</a:t>
            </a:r>
          </a:p>
          <a:p>
            <a:r>
              <a:rPr lang="en-GB" baseline="0" dirty="0" smtClean="0"/>
              <a:t>Discard unsuitable results based on some criteria such as distance from “truth”</a:t>
            </a:r>
            <a:endParaRPr lang="en-GB" dirty="0" smtClean="0"/>
          </a:p>
          <a:p>
            <a:r>
              <a:rPr lang="en-GB" dirty="0" smtClean="0"/>
              <a:t>PF can</a:t>
            </a:r>
            <a:r>
              <a:rPr lang="en-GB" baseline="0" dirty="0" smtClean="0"/>
              <a:t> require a large amount of points which can suffer under computationally intensive points</a:t>
            </a:r>
          </a:p>
          <a:p>
            <a:r>
              <a:rPr lang="en-GB" baseline="0" dirty="0" smtClean="0"/>
              <a:t>Rather than this random sampling of points can we be more efficient in the sampling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40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Ukf</a:t>
            </a:r>
            <a:r>
              <a:rPr lang="en-GB" dirty="0" smtClean="0"/>
              <a:t> aims to achieve</a:t>
            </a:r>
            <a:r>
              <a:rPr lang="en-GB" baseline="0" dirty="0" smtClean="0"/>
              <a:t> this. Instead of repeated stochastic measurements only a fixed number of measurements are made.</a:t>
            </a:r>
          </a:p>
          <a:p>
            <a:r>
              <a:rPr lang="en-GB" baseline="0" dirty="0" smtClean="0"/>
              <a:t>These measurements are taken such that they represent the uncertainty in the state at time t </a:t>
            </a:r>
          </a:p>
          <a:p>
            <a:r>
              <a:rPr lang="en-GB" baseline="0" dirty="0" smtClean="0"/>
              <a:t>All these agents are then stepped forwards to t+1.</a:t>
            </a:r>
          </a:p>
          <a:p>
            <a:r>
              <a:rPr lang="en-US" baseline="0" dirty="0" smtClean="0"/>
              <a:t>Due to clever math these agents also represent uncertainty in the state at time t+1</a:t>
            </a:r>
          </a:p>
          <a:p>
            <a:r>
              <a:rPr lang="en-US" baseline="0" dirty="0" err="1" smtClean="0"/>
              <a:t>Efficient,high</a:t>
            </a:r>
            <a:r>
              <a:rPr lang="en-US" baseline="0" dirty="0" smtClean="0"/>
              <a:t> dimensional, non-linear and tracks each agent.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01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15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3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Whats</a:t>
            </a:r>
            <a:r>
              <a:rPr lang="en-GB" dirty="0" smtClean="0"/>
              <a:t> next</a:t>
            </a:r>
          </a:p>
          <a:p>
            <a:r>
              <a:rPr lang="en-GB" dirty="0" smtClean="0"/>
              <a:t>Run experiments to test full efficacy of UKF to include in a paper</a:t>
            </a:r>
          </a:p>
          <a:p>
            <a:r>
              <a:rPr lang="en-GB" dirty="0" smtClean="0"/>
              <a:t>Begin adoption of “realism”. Between partials, aggregates, PADs , flows and sensor fusion.</a:t>
            </a:r>
          </a:p>
          <a:p>
            <a:r>
              <a:rPr lang="en-GB" dirty="0" smtClean="0"/>
              <a:t>Cameras, </a:t>
            </a:r>
            <a:r>
              <a:rPr lang="en-GB" dirty="0" err="1" smtClean="0"/>
              <a:t>wifi</a:t>
            </a:r>
            <a:r>
              <a:rPr lang="en-GB" dirty="0" smtClean="0"/>
              <a:t> sensors, footfall counters </a:t>
            </a:r>
          </a:p>
          <a:p>
            <a:r>
              <a:rPr lang="en-GB" dirty="0" smtClean="0"/>
              <a:t>Further parameters including </a:t>
            </a:r>
            <a:r>
              <a:rPr lang="en-GB" dirty="0" err="1" smtClean="0"/>
              <a:t>agent,speed</a:t>
            </a:r>
            <a:r>
              <a:rPr lang="en-GB" dirty="0" smtClean="0"/>
              <a:t>, crowding measures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22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811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5BAD50-D226-42A3-88FF-8437B0710231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7784E-13E2-4EA6-AC4B-ECE805B18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5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422275"/>
            <a:ext cx="6502400" cy="738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1665288"/>
            <a:ext cx="11239500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94848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C36FBC-210F-4D83-AD57-28BDBFF72B6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9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88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3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5BAD50-D226-42A3-88FF-8437B0710231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7784E-13E2-4EA6-AC4B-ECE805B18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46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422275"/>
            <a:ext cx="6502400" cy="738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1665288"/>
            <a:ext cx="11239500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94848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C36FBC-210F-4D83-AD57-28BDBFF72B6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8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22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422275"/>
            <a:ext cx="6502400" cy="738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1665288"/>
            <a:ext cx="11239500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94848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C36FBC-210F-4D83-AD57-28BDBFF72B6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27381" y="620688"/>
            <a:ext cx="6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>
              <a:solidFill>
                <a:prstClr val="black"/>
              </a:solidFill>
            </a:endParaRPr>
          </a:p>
        </p:txBody>
      </p:sp>
      <p:pic>
        <p:nvPicPr>
          <p:cNvPr id="9" name="Picture 9" descr="LeedsUniBlack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1" y="441325"/>
            <a:ext cx="303318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gray">
          <a:xfrm>
            <a:off x="105834" y="1341438"/>
            <a:ext cx="11978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8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6237313"/>
            <a:ext cx="1308449" cy="3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7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748" r:id="rId3"/>
    <p:sldLayoutId id="2147483750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7381" y="620688"/>
            <a:ext cx="6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>
              <a:solidFill>
                <a:prstClr val="black"/>
              </a:solidFill>
            </a:endParaRPr>
          </a:p>
        </p:txBody>
      </p:sp>
      <p:pic>
        <p:nvPicPr>
          <p:cNvPr id="9" name="Picture 9" descr="LeedsUniBl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1" y="441325"/>
            <a:ext cx="303318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gray">
          <a:xfrm>
            <a:off x="105834" y="1341438"/>
            <a:ext cx="11978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8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6237313"/>
            <a:ext cx="1308449" cy="34268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27381" y="620688"/>
            <a:ext cx="6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>
              <a:solidFill>
                <a:prstClr val="black"/>
              </a:solidFill>
            </a:endParaRPr>
          </a:p>
        </p:txBody>
      </p:sp>
      <p:pic>
        <p:nvPicPr>
          <p:cNvPr id="7" name="Picture 9" descr="LeedsUniBlack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1" y="441325"/>
            <a:ext cx="303318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 userDrawn="1"/>
        </p:nvSpPr>
        <p:spPr bwMode="gray">
          <a:xfrm>
            <a:off x="105834" y="1341438"/>
            <a:ext cx="11978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80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6237313"/>
            <a:ext cx="1308449" cy="3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1" y="-27384"/>
            <a:ext cx="12192001" cy="6897466"/>
            <a:chOff x="-1" y="-27384"/>
            <a:chExt cx="9144001" cy="68974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189"/>
            <a:stretch/>
          </p:blipFill>
          <p:spPr>
            <a:xfrm>
              <a:off x="-1" y="-27384"/>
              <a:ext cx="6908801" cy="689746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086"/>
            <a:stretch/>
          </p:blipFill>
          <p:spPr>
            <a:xfrm>
              <a:off x="6876256" y="-27384"/>
              <a:ext cx="2267744" cy="6897466"/>
            </a:xfrm>
            <a:prstGeom prst="rect">
              <a:avLst/>
            </a:prstGeom>
          </p:spPr>
        </p:pic>
      </p:grpSp>
      <p:pic>
        <p:nvPicPr>
          <p:cNvPr id="9" name="Picture 7" descr="LeedsUniWh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67" y="441325"/>
            <a:ext cx="30331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white">
          <a:xfrm>
            <a:off x="268818" y="1341438"/>
            <a:ext cx="1161838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80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5949280"/>
            <a:ext cx="4439399" cy="5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19536" y="1700808"/>
            <a:ext cx="7992888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GB" sz="3200" dirty="0">
                <a:solidFill>
                  <a:srgbClr val="FFC000"/>
                </a:solidFill>
                <a:latin typeface="Arial Black" panose="020B0A04020102020204" pitchFamily="34" charset="0"/>
              </a:rPr>
              <a:t>Robert </a:t>
            </a:r>
            <a:r>
              <a:rPr lang="en-GB" sz="32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Clay</a:t>
            </a:r>
            <a:endParaRPr lang="en-GB" sz="32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>
              <a:lnSpc>
                <a:spcPts val="4500"/>
              </a:lnSpc>
            </a:pPr>
            <a:endParaRPr lang="en-GB" sz="3200" dirty="0">
              <a:solidFill>
                <a:srgbClr val="F4A913"/>
              </a:solidFill>
              <a:latin typeface="Arial Black" panose="020B0A04020102020204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2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Understanding and </a:t>
            </a:r>
            <a:r>
              <a:rPr lang="en-GB" sz="3200" dirty="0">
                <a:solidFill>
                  <a:srgbClr val="FFC000"/>
                </a:solidFill>
                <a:latin typeface="Arial Black" panose="020B0A04020102020204" pitchFamily="34" charset="0"/>
              </a:rPr>
              <a:t>Quantifying Uncertainty in Agent-Based Models for Smart City Forecasts</a:t>
            </a:r>
          </a:p>
        </p:txBody>
      </p:sp>
    </p:spTree>
    <p:extLst>
      <p:ext uri="{BB962C8B-B14F-4D97-AF65-F5344CB8AC3E}">
        <p14:creationId xmlns:p14="http://schemas.microsoft.com/office/powerpoint/2010/main" val="4469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4" name="pairwise_gif_50_0.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26634"/>
            <a:ext cx="12192000" cy="6884634"/>
          </a:xfrm>
        </p:spPr>
      </p:pic>
      <p:sp>
        <p:nvSpPr>
          <p:cNvPr id="7" name="Rectangle 6"/>
          <p:cNvSpPr/>
          <p:nvPr/>
        </p:nvSpPr>
        <p:spPr>
          <a:xfrm>
            <a:off x="1547009" y="858877"/>
            <a:ext cx="405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Predictions with 5 of 50 Agents Observed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6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9" name="pairwise_gif_50_0.5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7756"/>
            <a:ext cx="12192000" cy="6875756"/>
          </a:xfrm>
        </p:spPr>
      </p:pic>
      <p:sp>
        <p:nvSpPr>
          <p:cNvPr id="10" name="Rectangle 9"/>
          <p:cNvSpPr/>
          <p:nvPr/>
        </p:nvSpPr>
        <p:spPr>
          <a:xfrm>
            <a:off x="1547009" y="858877"/>
            <a:ext cx="416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Predictions with 25 of 50 Agents Observed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8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2" descr="Image result for city cam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252"/>
            <a:ext cx="12192000" cy="68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587125" y="566363"/>
            <a:ext cx="65024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What’s Next?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852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80"/>
            <a:ext cx="12192000" cy="6870879"/>
          </a:xfrm>
        </p:spPr>
      </p:pic>
    </p:spTree>
    <p:extLst>
      <p:ext uri="{BB962C8B-B14F-4D97-AF65-F5344CB8AC3E}">
        <p14:creationId xmlns:p14="http://schemas.microsoft.com/office/powerpoint/2010/main" val="9409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5" name="positions_50_0.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13658" y="586327"/>
            <a:ext cx="8143067" cy="542871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5419" y="-36946"/>
            <a:ext cx="12254269" cy="689494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6533" y="574675"/>
            <a:ext cx="65024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What are Agent-Based Models?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8444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Image result for city cam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252"/>
            <a:ext cx="12192000" cy="68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6533" y="574675"/>
            <a:ext cx="65024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Smart Cities Data is Unreliable.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438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Data Assimilation 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39944" y="1608865"/>
            <a:ext cx="23446" cy="373966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54668" y="4523892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8684761" y="1612524"/>
            <a:ext cx="23446" cy="373966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91074" y="2640599"/>
            <a:ext cx="410817" cy="3578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502798" y="4523892"/>
            <a:ext cx="410817" cy="357808"/>
          </a:xfrm>
          <a:prstGeom prst="rect">
            <a:avLst/>
          </a:prstGeom>
          <a:solidFill>
            <a:srgbClr val="87CE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491074" y="3590045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urved Connector 17"/>
          <p:cNvCxnSpPr>
            <a:stCxn id="6" idx="3"/>
            <a:endCxn id="12" idx="1"/>
          </p:cNvCxnSpPr>
          <p:nvPr/>
        </p:nvCxnSpPr>
        <p:spPr>
          <a:xfrm flipV="1">
            <a:off x="3165485" y="2819503"/>
            <a:ext cx="5325589" cy="1883293"/>
          </a:xfrm>
          <a:prstGeom prst="curvedConnector3">
            <a:avLst/>
          </a:prstGeom>
          <a:ln w="34925">
            <a:gradFill>
              <a:gsLst>
                <a:gs pos="0">
                  <a:srgbClr val="FF4500"/>
                </a:gs>
                <a:gs pos="100000">
                  <a:srgbClr val="FFFF00"/>
                </a:gs>
              </a:gsLst>
              <a:lin ang="5400000" scaled="1"/>
            </a:gra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3"/>
            <a:endCxn id="15" idx="1"/>
          </p:cNvCxnSpPr>
          <p:nvPr/>
        </p:nvCxnSpPr>
        <p:spPr>
          <a:xfrm flipV="1">
            <a:off x="3165485" y="3768949"/>
            <a:ext cx="5325589" cy="933847"/>
          </a:xfrm>
          <a:prstGeom prst="curvedConnector3">
            <a:avLst/>
          </a:prstGeom>
          <a:ln w="34925">
            <a:solidFill>
              <a:srgbClr val="FF45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  <a:endCxn id="14" idx="1"/>
          </p:cNvCxnSpPr>
          <p:nvPr/>
        </p:nvCxnSpPr>
        <p:spPr>
          <a:xfrm>
            <a:off x="3165485" y="4702796"/>
            <a:ext cx="5337313" cy="12700"/>
          </a:xfrm>
          <a:prstGeom prst="curvedConnector3">
            <a:avLst>
              <a:gd name="adj1" fmla="val 50000"/>
            </a:avLst>
          </a:prstGeom>
          <a:ln w="34925">
            <a:gradFill>
              <a:gsLst>
                <a:gs pos="0">
                  <a:srgbClr val="FF4500"/>
                </a:gs>
                <a:gs pos="100000">
                  <a:srgbClr val="87CEEB"/>
                </a:gs>
              </a:gsLst>
              <a:lin ang="0" scaled="0"/>
            </a:gra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701920" y="3011659"/>
            <a:ext cx="0" cy="578386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</p:cNvCxnSpPr>
          <p:nvPr/>
        </p:nvCxnSpPr>
        <p:spPr>
          <a:xfrm flipH="1" flipV="1">
            <a:off x="8696483" y="3947853"/>
            <a:ext cx="11724" cy="576039"/>
          </a:xfrm>
          <a:prstGeom prst="straightConnector1">
            <a:avLst/>
          </a:prstGeom>
          <a:ln w="635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20676" y="5329923"/>
            <a:ext cx="122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C000"/>
                </a:solidFill>
              </a:rPr>
              <a:t>t</a:t>
            </a:r>
            <a:endParaRPr lang="en-GB" sz="3200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65494" y="5336549"/>
            <a:ext cx="122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t</a:t>
            </a:r>
            <a:r>
              <a:rPr lang="en-GB" sz="3200" dirty="0" smtClean="0">
                <a:solidFill>
                  <a:srgbClr val="FFC000"/>
                </a:solidFill>
              </a:rPr>
              <a:t>+1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Uncertainty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39944" y="1608865"/>
            <a:ext cx="23446" cy="373966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54668" y="4523892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8684761" y="1612524"/>
            <a:ext cx="23446" cy="373966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491074" y="3590045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Curved Connector 26"/>
          <p:cNvCxnSpPr>
            <a:stCxn id="6" idx="3"/>
            <a:endCxn id="15" idx="1"/>
          </p:cNvCxnSpPr>
          <p:nvPr/>
        </p:nvCxnSpPr>
        <p:spPr>
          <a:xfrm flipV="1">
            <a:off x="3165485" y="3768949"/>
            <a:ext cx="5325589" cy="933847"/>
          </a:xfrm>
          <a:prstGeom prst="curvedConnector3">
            <a:avLst/>
          </a:prstGeom>
          <a:ln w="34925">
            <a:solidFill>
              <a:srgbClr val="FF45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20676" y="5329923"/>
            <a:ext cx="122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C000"/>
                </a:solidFill>
              </a:rPr>
              <a:t>t</a:t>
            </a:r>
            <a:endParaRPr lang="en-GB" sz="3200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65494" y="5336549"/>
            <a:ext cx="122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t</a:t>
            </a:r>
            <a:r>
              <a:rPr lang="en-GB" sz="3200" dirty="0" smtClean="0">
                <a:solidFill>
                  <a:srgbClr val="FFC000"/>
                </a:solidFill>
              </a:rPr>
              <a:t>+1</a:t>
            </a:r>
            <a:endParaRPr lang="en-GB" sz="3200" dirty="0">
              <a:solidFill>
                <a:srgbClr val="FFC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58416" y="4175001"/>
            <a:ext cx="0" cy="341579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6685" y="4165598"/>
            <a:ext cx="410817" cy="0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50601" y="4889156"/>
            <a:ext cx="6375" cy="283125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61042" y="5198567"/>
            <a:ext cx="410817" cy="0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59614" y="3101287"/>
            <a:ext cx="48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4500"/>
                </a:solidFill>
              </a:rPr>
              <a:t>?</a:t>
            </a:r>
            <a:endParaRPr lang="en-GB" sz="2800" dirty="0">
              <a:solidFill>
                <a:srgbClr val="FF45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9614" y="3913391"/>
            <a:ext cx="48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4500"/>
                </a:solidFill>
              </a:rPr>
              <a:t>?</a:t>
            </a:r>
            <a:endParaRPr lang="en-GB" sz="2800" dirty="0">
              <a:solidFill>
                <a:srgbClr val="FF45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71787" y="2456021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urved Connector 36"/>
          <p:cNvCxnSpPr>
            <a:stCxn id="6" idx="3"/>
            <a:endCxn id="36" idx="1"/>
          </p:cNvCxnSpPr>
          <p:nvPr/>
        </p:nvCxnSpPr>
        <p:spPr>
          <a:xfrm flipV="1">
            <a:off x="3165485" y="2634925"/>
            <a:ext cx="5306302" cy="2067871"/>
          </a:xfrm>
          <a:prstGeom prst="curvedConnector3">
            <a:avLst/>
          </a:prstGeom>
          <a:ln w="34925">
            <a:solidFill>
              <a:srgbClr val="FF45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460783" y="2991159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Curved Connector 39"/>
          <p:cNvCxnSpPr>
            <a:stCxn id="6" idx="3"/>
            <a:endCxn id="38" idx="1"/>
          </p:cNvCxnSpPr>
          <p:nvPr/>
        </p:nvCxnSpPr>
        <p:spPr>
          <a:xfrm flipV="1">
            <a:off x="3165485" y="3170063"/>
            <a:ext cx="5295298" cy="1532733"/>
          </a:xfrm>
          <a:prstGeom prst="curvedConnector3">
            <a:avLst/>
          </a:prstGeom>
          <a:ln w="34925">
            <a:solidFill>
              <a:srgbClr val="FF45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489931" y="4158772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urved Connector 43"/>
          <p:cNvCxnSpPr>
            <a:stCxn id="6" idx="3"/>
            <a:endCxn id="41" idx="1"/>
          </p:cNvCxnSpPr>
          <p:nvPr/>
        </p:nvCxnSpPr>
        <p:spPr>
          <a:xfrm flipV="1">
            <a:off x="3165485" y="4337676"/>
            <a:ext cx="5324446" cy="365120"/>
          </a:xfrm>
          <a:prstGeom prst="curvedConnector3">
            <a:avLst/>
          </a:prstGeom>
          <a:ln w="34925">
            <a:solidFill>
              <a:srgbClr val="FF45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82203" y="4790625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Curved Connector 45"/>
          <p:cNvCxnSpPr>
            <a:stCxn id="6" idx="3"/>
            <a:endCxn id="45" idx="1"/>
          </p:cNvCxnSpPr>
          <p:nvPr/>
        </p:nvCxnSpPr>
        <p:spPr>
          <a:xfrm>
            <a:off x="3165485" y="4702796"/>
            <a:ext cx="5316718" cy="266733"/>
          </a:xfrm>
          <a:prstGeom prst="curvedConnector3">
            <a:avLst/>
          </a:prstGeom>
          <a:ln w="34925">
            <a:solidFill>
              <a:srgbClr val="FF45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694529" y="3190530"/>
            <a:ext cx="1009" cy="439763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502798" y="3190530"/>
            <a:ext cx="410817" cy="0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690404" y="3950670"/>
            <a:ext cx="5134" cy="343873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05979" y="4322227"/>
            <a:ext cx="410817" cy="0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34056" y="1591791"/>
            <a:ext cx="2381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Particle Filter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5640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4" grpId="1"/>
      <p:bldP spid="33" grpId="0"/>
      <p:bldP spid="33" grpId="1"/>
      <p:bldP spid="36" grpId="0" animBg="1"/>
      <p:bldP spid="36" grpId="1" animBg="1"/>
      <p:bldP spid="38" grpId="0" animBg="1"/>
      <p:bldP spid="38" grpId="1" animBg="1"/>
      <p:bldP spid="41" grpId="0" animBg="1"/>
      <p:bldP spid="41" grpId="1" animBg="1"/>
      <p:bldP spid="45" grpId="0" animBg="1"/>
      <p:bldP spid="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Uncertainty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39944" y="1608865"/>
            <a:ext cx="23446" cy="373966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54668" y="4523892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8684761" y="1612524"/>
            <a:ext cx="23446" cy="373966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491074" y="3590045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Curved Connector 26"/>
          <p:cNvCxnSpPr>
            <a:stCxn id="6" idx="3"/>
            <a:endCxn id="15" idx="1"/>
          </p:cNvCxnSpPr>
          <p:nvPr/>
        </p:nvCxnSpPr>
        <p:spPr>
          <a:xfrm flipV="1">
            <a:off x="3165485" y="3768949"/>
            <a:ext cx="5325589" cy="933847"/>
          </a:xfrm>
          <a:prstGeom prst="curvedConnector3">
            <a:avLst/>
          </a:prstGeom>
          <a:ln w="34925">
            <a:solidFill>
              <a:srgbClr val="FF45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20676" y="5329923"/>
            <a:ext cx="122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C000"/>
                </a:solidFill>
              </a:rPr>
              <a:t>t</a:t>
            </a:r>
            <a:endParaRPr lang="en-GB" sz="3200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65494" y="5336549"/>
            <a:ext cx="122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t</a:t>
            </a:r>
            <a:r>
              <a:rPr lang="en-GB" sz="3200" dirty="0" smtClean="0">
                <a:solidFill>
                  <a:srgbClr val="FFC000"/>
                </a:solidFill>
              </a:rPr>
              <a:t>+1</a:t>
            </a:r>
            <a:endParaRPr lang="en-GB" sz="3200" dirty="0">
              <a:solidFill>
                <a:srgbClr val="FFC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58416" y="4175001"/>
            <a:ext cx="0" cy="341579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6685" y="4165598"/>
            <a:ext cx="410817" cy="0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50601" y="4889156"/>
            <a:ext cx="6375" cy="283125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61042" y="5198567"/>
            <a:ext cx="410817" cy="0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59614" y="3101287"/>
            <a:ext cx="48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4500"/>
                </a:solidFill>
              </a:rPr>
              <a:t>?</a:t>
            </a:r>
            <a:endParaRPr lang="en-GB" sz="2800" dirty="0">
              <a:solidFill>
                <a:srgbClr val="FF45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9614" y="3913391"/>
            <a:ext cx="48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4500"/>
                </a:solidFill>
              </a:rPr>
              <a:t>?</a:t>
            </a:r>
            <a:endParaRPr lang="en-GB" sz="2800" dirty="0">
              <a:solidFill>
                <a:srgbClr val="FF45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80665" y="3006440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urved Connector 36"/>
          <p:cNvCxnSpPr>
            <a:endCxn id="36" idx="1"/>
          </p:cNvCxnSpPr>
          <p:nvPr/>
        </p:nvCxnSpPr>
        <p:spPr>
          <a:xfrm flipV="1">
            <a:off x="3171859" y="3185344"/>
            <a:ext cx="5308806" cy="977086"/>
          </a:xfrm>
          <a:prstGeom prst="curvedConnector3">
            <a:avLst/>
          </a:prstGeom>
          <a:ln w="34925">
            <a:solidFill>
              <a:srgbClr val="FF45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505979" y="4143158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Curved Connector 45"/>
          <p:cNvCxnSpPr>
            <a:endCxn id="45" idx="1"/>
          </p:cNvCxnSpPr>
          <p:nvPr/>
        </p:nvCxnSpPr>
        <p:spPr>
          <a:xfrm flipV="1">
            <a:off x="3171859" y="4322062"/>
            <a:ext cx="5334120" cy="876505"/>
          </a:xfrm>
          <a:prstGeom prst="curvedConnector3">
            <a:avLst/>
          </a:prstGeom>
          <a:ln w="34925">
            <a:solidFill>
              <a:srgbClr val="FF45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694529" y="3190530"/>
            <a:ext cx="1009" cy="439763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502798" y="3190530"/>
            <a:ext cx="410817" cy="0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690404" y="3950670"/>
            <a:ext cx="5134" cy="343873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05979" y="4322227"/>
            <a:ext cx="410817" cy="0"/>
          </a:xfrm>
          <a:prstGeom prst="line">
            <a:avLst/>
          </a:prstGeom>
          <a:ln w="508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98028" y="1608865"/>
            <a:ext cx="4251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Unscented </a:t>
            </a:r>
            <a:r>
              <a:rPr lang="en-US" sz="3200" dirty="0" err="1" smtClean="0">
                <a:solidFill>
                  <a:srgbClr val="FFC000"/>
                </a:solidFill>
              </a:rPr>
              <a:t>Kalman</a:t>
            </a:r>
            <a:r>
              <a:rPr lang="en-US" sz="3200" dirty="0" smtClean="0">
                <a:solidFill>
                  <a:srgbClr val="FFC000"/>
                </a:solidFill>
              </a:rPr>
              <a:t> Filter</a:t>
            </a:r>
            <a:endParaRPr lang="en-GB" sz="3200" dirty="0"/>
          </a:p>
        </p:txBody>
      </p:sp>
      <p:sp>
        <p:nvSpPr>
          <p:cNvPr id="25" name="Rectangle 24"/>
          <p:cNvSpPr/>
          <p:nvPr/>
        </p:nvSpPr>
        <p:spPr>
          <a:xfrm>
            <a:off x="2757981" y="4990719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767691" y="3993011"/>
            <a:ext cx="410817" cy="357808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33" grpId="0"/>
      <p:bldP spid="33" grpId="1"/>
      <p:bldP spid="36" grpId="0" animBg="1"/>
      <p:bldP spid="36" grpId="1" animBg="1"/>
      <p:bldP spid="45" grpId="0" animBg="1"/>
      <p:bldP spid="45" grpId="1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</a:p>
          <a:p>
            <a:r>
              <a:rPr lang="en-GB" dirty="0" smtClean="0"/>
              <a:t>Explain parameters 50 agents 0.1/0.8 observed</a:t>
            </a:r>
          </a:p>
          <a:p>
            <a:r>
              <a:rPr lang="en-GB" dirty="0" smtClean="0"/>
              <a:t>generally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ositions_50_0.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7009" y="858877"/>
            <a:ext cx="3675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50 Agents over a 200x100m Corridor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6" name="pairwise_gif_50_0.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7756"/>
            <a:ext cx="12192000" cy="6875756"/>
          </a:xfrm>
        </p:spPr>
      </p:pic>
      <p:sp>
        <p:nvSpPr>
          <p:cNvPr id="7" name="Rectangle 6"/>
          <p:cNvSpPr/>
          <p:nvPr/>
        </p:nvSpPr>
        <p:spPr>
          <a:xfrm>
            <a:off x="1547009" y="858877"/>
            <a:ext cx="416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Predictions with 40 of 50 Agents Observed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54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E6AAC73-78FF-482A-98B2-3B63335EBAAC}" vid="{35B3B8DA-008B-4D31-985C-211FE1757952}"/>
    </a:ext>
  </a:extLst>
</a:theme>
</file>

<file path=ppt/theme/theme3.xml><?xml version="1.0" encoding="utf-8"?>
<a:theme xmlns:a="http://schemas.openxmlformats.org/drawingml/2006/main" name="1_Master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3997</TotalTime>
  <Words>378</Words>
  <Application>Microsoft Office PowerPoint</Application>
  <PresentationFormat>Widescreen</PresentationFormat>
  <Paragraphs>64</Paragraphs>
  <Slides>12</Slides>
  <Notes>9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1_Custom Design</vt:lpstr>
      <vt:lpstr>Theme1</vt:lpstr>
      <vt:lpstr>1_Master Title</vt:lpstr>
      <vt:lpstr>PowerPoint Presentation</vt:lpstr>
      <vt:lpstr>PowerPoint Presentation</vt:lpstr>
      <vt:lpstr>PowerPoint Presentation</vt:lpstr>
      <vt:lpstr>PowerPoint Presentation</vt:lpstr>
      <vt:lpstr>Data Assimilation </vt:lpstr>
      <vt:lpstr>Uncertainty</vt:lpstr>
      <vt:lpstr>Uncertainty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Clay</dc:creator>
  <cp:lastModifiedBy>Robert Clay</cp:lastModifiedBy>
  <cp:revision>154</cp:revision>
  <dcterms:created xsi:type="dcterms:W3CDTF">2019-02-19T09:35:45Z</dcterms:created>
  <dcterms:modified xsi:type="dcterms:W3CDTF">2019-07-22T08:26:37Z</dcterms:modified>
</cp:coreProperties>
</file>