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1" r:id="rId2"/>
    <p:sldMasterId id="2147483755" r:id="rId3"/>
  </p:sldMasterIdLst>
  <p:notesMasterIdLst>
    <p:notesMasterId r:id="rId16"/>
  </p:notesMasterIdLst>
  <p:sldIdLst>
    <p:sldId id="375" r:id="rId4"/>
    <p:sldId id="352" r:id="rId5"/>
    <p:sldId id="355" r:id="rId6"/>
    <p:sldId id="356" r:id="rId7"/>
    <p:sldId id="379" r:id="rId8"/>
    <p:sldId id="369" r:id="rId9"/>
    <p:sldId id="382" r:id="rId10"/>
    <p:sldId id="384" r:id="rId11"/>
    <p:sldId id="383" r:id="rId12"/>
    <p:sldId id="381" r:id="rId13"/>
    <p:sldId id="365" r:id="rId14"/>
    <p:sldId id="3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22C"/>
    <a:srgbClr val="F8B818"/>
    <a:srgbClr val="1010FC"/>
    <a:srgbClr val="FF4500"/>
    <a:srgbClr val="0EE7FE"/>
    <a:srgbClr val="C09A4F"/>
    <a:srgbClr val="E2EEF2"/>
    <a:srgbClr val="54616C"/>
    <a:srgbClr val="87CEEB"/>
    <a:srgbClr val="26F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383" autoAdjust="0"/>
  </p:normalViewPr>
  <p:slideViewPr>
    <p:cSldViewPr snapToGrid="0">
      <p:cViewPr varScale="1">
        <p:scale>
          <a:sx n="136" d="100"/>
          <a:sy n="136" d="100"/>
        </p:scale>
        <p:origin x="240" y="5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71864-EFF5-4E35-BE2A-15F8EBFBC5A9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CDD3-36A3-4AA0-937B-7FBD29D6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supervisors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Lots of variance in distance</a:t>
            </a:r>
            <a:r>
              <a:rPr lang="en-GB" baseline="0" dirty="0"/>
              <a:t> between predicted and observed</a:t>
            </a:r>
          </a:p>
          <a:p>
            <a:r>
              <a:rPr lang="en-GB" baseline="0" dirty="0"/>
              <a:t>Wish to test efficacy of UKF by measuring these distances between predicted and true</a:t>
            </a:r>
          </a:p>
          <a:p>
            <a:r>
              <a:rPr lang="en-GB" baseline="0" dirty="0"/>
              <a:t>Do this using simple geometry</a:t>
            </a:r>
          </a:p>
          <a:p>
            <a:r>
              <a:rPr lang="en-GB" baseline="0" dirty="0"/>
              <a:t>Measure length of tether for each agent over time.</a:t>
            </a:r>
          </a:p>
          <a:p>
            <a:r>
              <a:rPr lang="en-GB" baseline="0" dirty="0"/>
              <a:t>Take mean length of tether for each agent over time.</a:t>
            </a:r>
          </a:p>
          <a:p>
            <a:r>
              <a:rPr lang="en-GB" baseline="0" dirty="0"/>
              <a:t>Produce a sample of 30 means (one for each agent) and plot in a histogram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9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Gives an</a:t>
            </a:r>
            <a:r>
              <a:rPr lang="en-GB" baseline="0" dirty="0"/>
              <a:t> idea of how effective UKF is.</a:t>
            </a:r>
          </a:p>
          <a:p>
            <a:r>
              <a:rPr lang="en-GB" baseline="0" dirty="0"/>
              <a:t>Majority of agents with low error (&lt;10) but very long tails suggesting a lot of agents struggle.</a:t>
            </a:r>
          </a:p>
          <a:p>
            <a:r>
              <a:rPr lang="en-GB" baseline="0" dirty="0"/>
              <a:t>This can be due to many reasons agents get stuck/ agents sit on vertical border of two squares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major</a:t>
            </a:r>
            <a:r>
              <a:rPr lang="en-GB" baseline="0" dirty="0"/>
              <a:t> stumbling block in SCs is uncertainty.</a:t>
            </a:r>
          </a:p>
          <a:p>
            <a:r>
              <a:rPr lang="en-GB" baseline="0" dirty="0"/>
              <a:t>Much of the data gathered is unreliable, partial, or aggregated.</a:t>
            </a:r>
          </a:p>
          <a:p>
            <a:r>
              <a:rPr lang="en-GB" baseline="0" dirty="0"/>
              <a:t>-cameras partial unreliable</a:t>
            </a:r>
          </a:p>
          <a:p>
            <a:pPr marL="0" indent="0">
              <a:buFontTx/>
              <a:buNone/>
            </a:pPr>
            <a:r>
              <a:rPr lang="en-GB" baseline="0" dirty="0"/>
              <a:t>-Footfall counters - aggregated</a:t>
            </a:r>
          </a:p>
          <a:p>
            <a:pPr marL="0" indent="0">
              <a:buFontTx/>
              <a:buNone/>
            </a:pPr>
            <a:r>
              <a:rPr lang="en-GB" baseline="0" dirty="0"/>
              <a:t>-</a:t>
            </a:r>
            <a:r>
              <a:rPr lang="en-GB" baseline="0" dirty="0" err="1"/>
              <a:t>gps</a:t>
            </a:r>
            <a:r>
              <a:rPr lang="en-GB" baseline="0" dirty="0"/>
              <a:t> unreliable/partial e.g. underground</a:t>
            </a:r>
          </a:p>
          <a:p>
            <a:pPr marL="0" indent="0">
              <a:buFontTx/>
              <a:buNone/>
            </a:pPr>
            <a:r>
              <a:rPr lang="en-GB" dirty="0"/>
              <a:t>Wish to quantify uncertainty to identify a bad</a:t>
            </a:r>
            <a:r>
              <a:rPr lang="en-GB" baseline="0" dirty="0"/>
              <a:t> camera and</a:t>
            </a:r>
            <a:r>
              <a:rPr lang="en-GB" dirty="0"/>
              <a:t> incorporate</a:t>
            </a:r>
            <a:r>
              <a:rPr lang="en-GB" baseline="0" dirty="0"/>
              <a:t> into prediction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9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Abm</a:t>
            </a:r>
            <a:r>
              <a:rPr lang="en-US" baseline="0" dirty="0"/>
              <a:t> </a:t>
            </a:r>
            <a:r>
              <a:rPr lang="en-US" baseline="0" dirty="0" err="1"/>
              <a:t>explaination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Stationsim</a:t>
            </a:r>
            <a:r>
              <a:rPr lang="en-US" baseline="0" dirty="0"/>
              <a:t> </a:t>
            </a:r>
            <a:r>
              <a:rPr lang="en-US" baseline="0" dirty="0" err="1"/>
              <a:t>explaination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Aim to go from noisy partial data into smooth consistent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Do this using data assimilation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1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 </a:t>
            </a:r>
            <a:r>
              <a:rPr lang="en-GB" dirty="0" err="1"/>
              <a:t>explaination</a:t>
            </a:r>
            <a:endParaRPr lang="en-GB" dirty="0"/>
          </a:p>
          <a:p>
            <a:r>
              <a:rPr lang="en-GB" dirty="0"/>
              <a:t>Idea of blending</a:t>
            </a:r>
            <a:r>
              <a:rPr lang="en-GB" baseline="0" dirty="0"/>
              <a:t> naïve prediction with noisy observations into more smooth consistent paths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1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ABMS seen lots of DA </a:t>
            </a:r>
            <a:r>
              <a:rPr lang="en-GB" dirty="0" err="1"/>
              <a:t>applicton</a:t>
            </a:r>
            <a:r>
              <a:rPr lang="en-GB" dirty="0"/>
              <a:t> </a:t>
            </a:r>
          </a:p>
          <a:p>
            <a:r>
              <a:rPr lang="en-GB" dirty="0"/>
              <a:t>SS no exception</a:t>
            </a:r>
          </a:p>
          <a:p>
            <a:r>
              <a:rPr lang="en-GB" dirty="0"/>
              <a:t>We have used pf and </a:t>
            </a:r>
            <a:r>
              <a:rPr lang="en-GB" dirty="0" err="1"/>
              <a:t>enkf</a:t>
            </a:r>
            <a:r>
              <a:rPr lang="en-GB" dirty="0"/>
              <a:t> to great</a:t>
            </a:r>
            <a:r>
              <a:rPr lang="en-GB" baseline="0" dirty="0"/>
              <a:t> effect already</a:t>
            </a:r>
          </a:p>
          <a:p>
            <a:r>
              <a:rPr lang="en-GB" baseline="0" dirty="0"/>
              <a:t>These methods are accurate, robust, and flexible (work with a lot of data)</a:t>
            </a:r>
          </a:p>
          <a:p>
            <a:r>
              <a:rPr lang="en-GB" baseline="0" dirty="0"/>
              <a:t>However their computational expense fuels motivation for more efficient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4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UKF aims to fill this gap</a:t>
            </a:r>
          </a:p>
          <a:p>
            <a:r>
              <a:rPr lang="en-GB" dirty="0"/>
              <a:t>Main</a:t>
            </a:r>
            <a:r>
              <a:rPr lang="en-GB" baseline="0" dirty="0"/>
              <a:t> benefit is its highly efficient</a:t>
            </a:r>
          </a:p>
          <a:p>
            <a:r>
              <a:rPr lang="en-GB" baseline="0" dirty="0"/>
              <a:t>Want to see if the how effective UKF is using uncertain, aggregated data.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6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back</a:t>
            </a:r>
            <a:r>
              <a:rPr lang="en-GB" baseline="0" dirty="0"/>
              <a:t> to data</a:t>
            </a:r>
          </a:p>
          <a:p>
            <a:r>
              <a:rPr lang="en-GB" baseline="0" dirty="0"/>
              <a:t>Wish to aggregate already noisy/partial data to induce further uncertainty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4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</a:t>
            </a:r>
            <a:r>
              <a:rPr lang="en-GB" baseline="0" dirty="0"/>
              <a:t> data into square grid</a:t>
            </a:r>
          </a:p>
          <a:p>
            <a:r>
              <a:rPr lang="en-GB" baseline="0" dirty="0"/>
              <a:t>This is high uncertainty data designed to stress UKF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Ukf</a:t>
            </a:r>
            <a:r>
              <a:rPr lang="en-GB" baseline="0" dirty="0"/>
              <a:t> fitted to aggregate data looks like this</a:t>
            </a:r>
          </a:p>
          <a:p>
            <a:r>
              <a:rPr lang="en-GB" baseline="0" dirty="0"/>
              <a:t>Have true positions in blue</a:t>
            </a:r>
          </a:p>
          <a:p>
            <a:r>
              <a:rPr lang="en-GB" baseline="0" dirty="0" err="1"/>
              <a:t>Ukf</a:t>
            </a:r>
            <a:r>
              <a:rPr lang="en-GB" baseline="0" dirty="0"/>
              <a:t> predictions in orange</a:t>
            </a:r>
          </a:p>
          <a:p>
            <a:r>
              <a:rPr lang="en-GB" baseline="0" dirty="0"/>
              <a:t>Snap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CDD3-36A3-4AA0-937B-7FBD29D627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8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5BAD50-D226-42A3-88FF-8437B0710231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7784E-13E2-4EA6-AC4B-ECE805B18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6502400" cy="738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665288"/>
            <a:ext cx="11239500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94848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36FBC-210F-4D83-AD57-28BDBFF72B6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88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3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5BAD50-D226-42A3-88FF-8437B0710231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7784E-13E2-4EA6-AC4B-ECE805B18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6502400" cy="738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665288"/>
            <a:ext cx="11239500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94848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36FBC-210F-4D83-AD57-28BDBFF72B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8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2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6502400" cy="738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665288"/>
            <a:ext cx="11239500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94848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9484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36FBC-210F-4D83-AD57-28BDBFF72B6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27381" y="620688"/>
            <a:ext cx="6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prstClr val="black"/>
              </a:solidFill>
            </a:endParaRPr>
          </a:p>
        </p:txBody>
      </p:sp>
      <p:pic>
        <p:nvPicPr>
          <p:cNvPr id="9" name="Picture 9" descr="LeedsUniBlac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441325"/>
            <a:ext cx="30331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gray">
          <a:xfrm>
            <a:off x="105834" y="1341438"/>
            <a:ext cx="11978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6237313"/>
            <a:ext cx="1308449" cy="3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748" r:id="rId3"/>
    <p:sldLayoutId id="214748375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7381" y="620688"/>
            <a:ext cx="6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prstClr val="black"/>
              </a:solidFill>
            </a:endParaRPr>
          </a:p>
        </p:txBody>
      </p:sp>
      <p:pic>
        <p:nvPicPr>
          <p:cNvPr id="9" name="Picture 9" descr="LeedsUniBl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441325"/>
            <a:ext cx="30331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gray">
          <a:xfrm>
            <a:off x="105834" y="1341438"/>
            <a:ext cx="11978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6237313"/>
            <a:ext cx="1308449" cy="3426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27381" y="620688"/>
            <a:ext cx="6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prstClr val="black"/>
              </a:solidFill>
            </a:endParaRPr>
          </a:p>
        </p:txBody>
      </p:sp>
      <p:pic>
        <p:nvPicPr>
          <p:cNvPr id="7" name="Picture 9" descr="LeedsUniBlack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441325"/>
            <a:ext cx="30331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 userDrawn="1"/>
        </p:nvSpPr>
        <p:spPr bwMode="gray">
          <a:xfrm>
            <a:off x="105834" y="1341438"/>
            <a:ext cx="11978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6237313"/>
            <a:ext cx="1308449" cy="3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1" y="-27384"/>
            <a:ext cx="12192001" cy="6897466"/>
            <a:chOff x="-1" y="-27384"/>
            <a:chExt cx="9144001" cy="68974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189"/>
            <a:stretch/>
          </p:blipFill>
          <p:spPr>
            <a:xfrm>
              <a:off x="-1" y="-27384"/>
              <a:ext cx="6908801" cy="689746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86"/>
            <a:stretch/>
          </p:blipFill>
          <p:spPr>
            <a:xfrm>
              <a:off x="6876256" y="-27384"/>
              <a:ext cx="2267744" cy="6897466"/>
            </a:xfrm>
            <a:prstGeom prst="rect">
              <a:avLst/>
            </a:prstGeom>
          </p:spPr>
        </p:pic>
      </p:grpSp>
      <p:pic>
        <p:nvPicPr>
          <p:cNvPr id="9" name="Picture 7" descr="LeedsUniWh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441325"/>
            <a:ext cx="30331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white">
          <a:xfrm>
            <a:off x="268818" y="1341438"/>
            <a:ext cx="1161838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5949280"/>
            <a:ext cx="4439399" cy="5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9536" y="1700808"/>
            <a:ext cx="7992888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E6A22C"/>
                </a:solidFill>
                <a:latin typeface="+mj-lt"/>
              </a:rPr>
              <a:t>Robert Clay</a:t>
            </a:r>
          </a:p>
          <a:p>
            <a:pPr>
              <a:lnSpc>
                <a:spcPts val="4500"/>
              </a:lnSpc>
            </a:pPr>
            <a:endParaRPr lang="en-GB" sz="3200" dirty="0">
              <a:solidFill>
                <a:srgbClr val="E6A22C"/>
              </a:solidFill>
              <a:latin typeface="+mj-lt"/>
            </a:endParaRPr>
          </a:p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E6A22C"/>
                </a:solidFill>
                <a:latin typeface="+mj-lt"/>
              </a:rPr>
              <a:t>Quantifying Uncertainty in Agent-Based Models for Smart City Forecasts</a:t>
            </a:r>
          </a:p>
          <a:p>
            <a:pPr>
              <a:lnSpc>
                <a:spcPts val="4500"/>
              </a:lnSpc>
            </a:pPr>
            <a:endParaRPr lang="en-GB" sz="3200" dirty="0">
              <a:solidFill>
                <a:srgbClr val="E6A22C"/>
              </a:solidFill>
              <a:latin typeface="+mj-lt"/>
            </a:endParaRPr>
          </a:p>
          <a:p>
            <a:pPr>
              <a:lnSpc>
                <a:spcPts val="4500"/>
              </a:lnSpc>
            </a:pPr>
            <a:r>
              <a:rPr lang="en-GB" sz="3200" dirty="0" err="1">
                <a:solidFill>
                  <a:srgbClr val="E6A22C"/>
                </a:solidFill>
                <a:latin typeface="+mj-lt"/>
              </a:rPr>
              <a:t>Prof.</a:t>
            </a:r>
            <a:r>
              <a:rPr lang="en-GB" sz="3200" dirty="0">
                <a:solidFill>
                  <a:srgbClr val="E6A22C"/>
                </a:solidFill>
                <a:latin typeface="+mj-lt"/>
              </a:rPr>
              <a:t> Nick </a:t>
            </a:r>
            <a:r>
              <a:rPr lang="en-GB" sz="3200" dirty="0" err="1">
                <a:solidFill>
                  <a:srgbClr val="E6A22C"/>
                </a:solidFill>
                <a:latin typeface="+mj-lt"/>
              </a:rPr>
              <a:t>Malleson</a:t>
            </a:r>
            <a:r>
              <a:rPr lang="en-GB" sz="3200" dirty="0">
                <a:solidFill>
                  <a:srgbClr val="E6A22C"/>
                </a:solidFill>
                <a:latin typeface="+mj-lt"/>
              </a:rPr>
              <a:t>, </a:t>
            </a:r>
            <a:r>
              <a:rPr lang="en-GB" sz="3200" dirty="0" err="1">
                <a:solidFill>
                  <a:srgbClr val="E6A22C"/>
                </a:solidFill>
                <a:latin typeface="+mj-lt"/>
              </a:rPr>
              <a:t>Dr.</a:t>
            </a:r>
            <a:r>
              <a:rPr lang="en-GB" sz="3200" dirty="0">
                <a:solidFill>
                  <a:srgbClr val="E6A22C"/>
                </a:solidFill>
                <a:latin typeface="+mj-lt"/>
              </a:rPr>
              <a:t> Minh Le </a:t>
            </a:r>
            <a:r>
              <a:rPr lang="en-GB" sz="3200" dirty="0" err="1">
                <a:solidFill>
                  <a:srgbClr val="E6A22C"/>
                </a:solidFill>
                <a:latin typeface="+mj-lt"/>
              </a:rPr>
              <a:t>Kieu</a:t>
            </a:r>
            <a:r>
              <a:rPr lang="en-GB" sz="3200" dirty="0">
                <a:solidFill>
                  <a:srgbClr val="E6A22C"/>
                </a:solidFill>
                <a:latin typeface="+mj-lt"/>
              </a:rPr>
              <a:t>, and </a:t>
            </a:r>
            <a:r>
              <a:rPr lang="en-GB" sz="3200" dirty="0" err="1">
                <a:solidFill>
                  <a:srgbClr val="E6A22C"/>
                </a:solidFill>
                <a:latin typeface="+mj-lt"/>
              </a:rPr>
              <a:t>Dr.</a:t>
            </a:r>
            <a:r>
              <a:rPr lang="en-GB" sz="3200" dirty="0">
                <a:solidFill>
                  <a:srgbClr val="E6A22C"/>
                </a:solidFill>
                <a:latin typeface="+mj-lt"/>
              </a:rPr>
              <a:t> Jon Ward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3938" y="6110069"/>
            <a:ext cx="619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E6A22C"/>
                </a:solidFill>
              </a:rPr>
              <a:t>https://github.com/Urban-Analytics/dust</a:t>
            </a:r>
          </a:p>
        </p:txBody>
      </p:sp>
    </p:spTree>
    <p:extLst>
      <p:ext uri="{BB962C8B-B14F-4D97-AF65-F5344CB8AC3E}">
        <p14:creationId xmlns:p14="http://schemas.microsoft.com/office/powerpoint/2010/main" val="411087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4658"/>
            <a:ext cx="12192001" cy="6930768"/>
          </a:xfrm>
        </p:spPr>
      </p:pic>
    </p:spTree>
    <p:extLst>
      <p:ext uri="{BB962C8B-B14F-4D97-AF65-F5344CB8AC3E}">
        <p14:creationId xmlns:p14="http://schemas.microsoft.com/office/powerpoint/2010/main" val="9532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Hist</a:t>
            </a:r>
            <a:r>
              <a:rPr lang="en-GB" dirty="0"/>
              <a:t> and l2s again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38" y="-42470"/>
            <a:ext cx="12192000" cy="6875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6986" y="6337738"/>
            <a:ext cx="1529547" cy="3783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20717" y="1160463"/>
            <a:ext cx="804042" cy="40658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27634" y="6337738"/>
            <a:ext cx="27668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Agent Euclidean Distance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02476" y="2822028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266073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134" y="1665288"/>
            <a:ext cx="6502400" cy="7381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6A22C"/>
                </a:solidFill>
              </a:rPr>
              <a:t>Thank you for you time.</a:t>
            </a:r>
            <a:endParaRPr lang="en-GB" dirty="0">
              <a:solidFill>
                <a:srgbClr val="E6A22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4732" y="6209956"/>
            <a:ext cx="404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6A22C"/>
                </a:solidFill>
              </a:rPr>
              <a:t>https://github.com/Urban-Analytics/dust</a:t>
            </a:r>
          </a:p>
        </p:txBody>
      </p:sp>
    </p:spTree>
    <p:extLst>
      <p:ext uri="{BB962C8B-B14F-4D97-AF65-F5344CB8AC3E}">
        <p14:creationId xmlns:p14="http://schemas.microsoft.com/office/powerpoint/2010/main" val="343066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mage result for city 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52"/>
            <a:ext cx="12192000" cy="68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619" y="1226658"/>
            <a:ext cx="7607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Smart Cities data are highly aggregated.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619" y="514132"/>
            <a:ext cx="6167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Smart Cities data are unreliable.</a:t>
            </a:r>
          </a:p>
        </p:txBody>
      </p:sp>
    </p:spTree>
    <p:extLst>
      <p:ext uri="{BB962C8B-B14F-4D97-AF65-F5344CB8AC3E}">
        <p14:creationId xmlns:p14="http://schemas.microsoft.com/office/powerpoint/2010/main" val="13438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36946"/>
            <a:ext cx="12254269" cy="689494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6533" y="574675"/>
            <a:ext cx="65024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What are Agent-Based Models?</a:t>
            </a:r>
            <a:endParaRPr lang="en-GB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54" y="405225"/>
            <a:ext cx="11169535" cy="5529415"/>
          </a:xfrm>
          <a:prstGeom prst="rect">
            <a:avLst/>
          </a:prstGeom>
        </p:spPr>
      </p:pic>
      <p:pic>
        <p:nvPicPr>
          <p:cNvPr id="8" name="positions_30_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4320" y="164632"/>
            <a:ext cx="11563004" cy="6494076"/>
          </a:xfrm>
        </p:spPr>
      </p:pic>
    </p:spTree>
    <p:extLst>
      <p:ext uri="{BB962C8B-B14F-4D97-AF65-F5344CB8AC3E}">
        <p14:creationId xmlns:p14="http://schemas.microsoft.com/office/powerpoint/2010/main" val="35126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41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45" y="397337"/>
            <a:ext cx="6502400" cy="73818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E6A22C"/>
                </a:solidFill>
              </a:rPr>
              <a:t>Data Assimilation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29295" y="2560320"/>
            <a:ext cx="7994996" cy="2538153"/>
          </a:xfrm>
          <a:prstGeom prst="line">
            <a:avLst/>
          </a:prstGeom>
          <a:ln w="44450">
            <a:solidFill>
              <a:srgbClr val="E6A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25236" y="1930400"/>
            <a:ext cx="27709" cy="360218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25236" y="5523346"/>
            <a:ext cx="9624291" cy="923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79418" y="1939925"/>
            <a:ext cx="730539" cy="620395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290907" y="1930400"/>
            <a:ext cx="203200" cy="544945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4107" y="2475345"/>
            <a:ext cx="652087" cy="1062183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42499" y="2465820"/>
            <a:ext cx="493220" cy="1052946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8045" y="2484870"/>
            <a:ext cx="952269" cy="84975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68306" y="2564937"/>
            <a:ext cx="4619" cy="815572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68306" y="3363883"/>
            <a:ext cx="724130" cy="441499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92436" y="3793376"/>
            <a:ext cx="632690" cy="1028006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925126" y="4430686"/>
            <a:ext cx="1400232" cy="378690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325358" y="4009505"/>
            <a:ext cx="1329115" cy="421182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44948" y="4009505"/>
            <a:ext cx="1311563" cy="421181"/>
          </a:xfrm>
          <a:prstGeom prst="line">
            <a:avLst/>
          </a:prstGeom>
          <a:ln w="38100">
            <a:solidFill>
              <a:srgbClr val="0EE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52112" y="5022365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6A22C"/>
                </a:solidFill>
              </a:rPr>
              <a:t>Predicted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88266" y="3938047"/>
            <a:ext cx="136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EE7FE"/>
                </a:solidFill>
              </a:rPr>
              <a:t>Observed</a:t>
            </a:r>
          </a:p>
        </p:txBody>
      </p:sp>
      <p:sp>
        <p:nvSpPr>
          <p:cNvPr id="49" name="Freeform 48"/>
          <p:cNvSpPr/>
          <p:nvPr/>
        </p:nvSpPr>
        <p:spPr>
          <a:xfrm>
            <a:off x="1579418" y="2419927"/>
            <a:ext cx="8432800" cy="2281382"/>
          </a:xfrm>
          <a:custGeom>
            <a:avLst/>
            <a:gdLst>
              <a:gd name="connsiteX0" fmla="*/ 0 w 8432800"/>
              <a:gd name="connsiteY0" fmla="*/ 101600 h 2281382"/>
              <a:gd name="connsiteX1" fmla="*/ 55418 w 8432800"/>
              <a:gd name="connsiteY1" fmla="*/ 83128 h 2281382"/>
              <a:gd name="connsiteX2" fmla="*/ 138546 w 8432800"/>
              <a:gd name="connsiteY2" fmla="*/ 46182 h 2281382"/>
              <a:gd name="connsiteX3" fmla="*/ 203200 w 8432800"/>
              <a:gd name="connsiteY3" fmla="*/ 9237 h 2281382"/>
              <a:gd name="connsiteX4" fmla="*/ 230909 w 8432800"/>
              <a:gd name="connsiteY4" fmla="*/ 0 h 2281382"/>
              <a:gd name="connsiteX5" fmla="*/ 378691 w 8432800"/>
              <a:gd name="connsiteY5" fmla="*/ 9237 h 2281382"/>
              <a:gd name="connsiteX6" fmla="*/ 443346 w 8432800"/>
              <a:gd name="connsiteY6" fmla="*/ 27709 h 2281382"/>
              <a:gd name="connsiteX7" fmla="*/ 480291 w 8432800"/>
              <a:gd name="connsiteY7" fmla="*/ 36946 h 2281382"/>
              <a:gd name="connsiteX8" fmla="*/ 535709 w 8432800"/>
              <a:gd name="connsiteY8" fmla="*/ 55418 h 2281382"/>
              <a:gd name="connsiteX9" fmla="*/ 563418 w 8432800"/>
              <a:gd name="connsiteY9" fmla="*/ 73891 h 2281382"/>
              <a:gd name="connsiteX10" fmla="*/ 591127 w 8432800"/>
              <a:gd name="connsiteY10" fmla="*/ 83128 h 2281382"/>
              <a:gd name="connsiteX11" fmla="*/ 674255 w 8432800"/>
              <a:gd name="connsiteY11" fmla="*/ 129309 h 2281382"/>
              <a:gd name="connsiteX12" fmla="*/ 692727 w 8432800"/>
              <a:gd name="connsiteY12" fmla="*/ 157018 h 2281382"/>
              <a:gd name="connsiteX13" fmla="*/ 748146 w 8432800"/>
              <a:gd name="connsiteY13" fmla="*/ 193964 h 2281382"/>
              <a:gd name="connsiteX14" fmla="*/ 775855 w 8432800"/>
              <a:gd name="connsiteY14" fmla="*/ 221673 h 2281382"/>
              <a:gd name="connsiteX15" fmla="*/ 803564 w 8432800"/>
              <a:gd name="connsiteY15" fmla="*/ 240146 h 2281382"/>
              <a:gd name="connsiteX16" fmla="*/ 886691 w 8432800"/>
              <a:gd name="connsiteY16" fmla="*/ 314037 h 2281382"/>
              <a:gd name="connsiteX17" fmla="*/ 914400 w 8432800"/>
              <a:gd name="connsiteY17" fmla="*/ 323273 h 2281382"/>
              <a:gd name="connsiteX18" fmla="*/ 942109 w 8432800"/>
              <a:gd name="connsiteY18" fmla="*/ 341746 h 2281382"/>
              <a:gd name="connsiteX19" fmla="*/ 969818 w 8432800"/>
              <a:gd name="connsiteY19" fmla="*/ 350982 h 2281382"/>
              <a:gd name="connsiteX20" fmla="*/ 997527 w 8432800"/>
              <a:gd name="connsiteY20" fmla="*/ 378691 h 2281382"/>
              <a:gd name="connsiteX21" fmla="*/ 1025237 w 8432800"/>
              <a:gd name="connsiteY21" fmla="*/ 397164 h 2281382"/>
              <a:gd name="connsiteX22" fmla="*/ 1052946 w 8432800"/>
              <a:gd name="connsiteY22" fmla="*/ 424873 h 2281382"/>
              <a:gd name="connsiteX23" fmla="*/ 1108364 w 8432800"/>
              <a:gd name="connsiteY23" fmla="*/ 452582 h 2281382"/>
              <a:gd name="connsiteX24" fmla="*/ 1136073 w 8432800"/>
              <a:gd name="connsiteY24" fmla="*/ 480291 h 2281382"/>
              <a:gd name="connsiteX25" fmla="*/ 1163782 w 8432800"/>
              <a:gd name="connsiteY25" fmla="*/ 498764 h 2281382"/>
              <a:gd name="connsiteX26" fmla="*/ 1246909 w 8432800"/>
              <a:gd name="connsiteY26" fmla="*/ 572655 h 2281382"/>
              <a:gd name="connsiteX27" fmla="*/ 1302327 w 8432800"/>
              <a:gd name="connsiteY27" fmla="*/ 591128 h 2281382"/>
              <a:gd name="connsiteX28" fmla="*/ 1330037 w 8432800"/>
              <a:gd name="connsiteY28" fmla="*/ 609600 h 2281382"/>
              <a:gd name="connsiteX29" fmla="*/ 1366982 w 8432800"/>
              <a:gd name="connsiteY29" fmla="*/ 618837 h 2281382"/>
              <a:gd name="connsiteX30" fmla="*/ 1403927 w 8432800"/>
              <a:gd name="connsiteY30" fmla="*/ 637309 h 2281382"/>
              <a:gd name="connsiteX31" fmla="*/ 1459346 w 8432800"/>
              <a:gd name="connsiteY31" fmla="*/ 674255 h 2281382"/>
              <a:gd name="connsiteX32" fmla="*/ 1487055 w 8432800"/>
              <a:gd name="connsiteY32" fmla="*/ 683491 h 2281382"/>
              <a:gd name="connsiteX33" fmla="*/ 1570182 w 8432800"/>
              <a:gd name="connsiteY33" fmla="*/ 729673 h 2281382"/>
              <a:gd name="connsiteX34" fmla="*/ 1597891 w 8432800"/>
              <a:gd name="connsiteY34" fmla="*/ 738909 h 2281382"/>
              <a:gd name="connsiteX35" fmla="*/ 1764146 w 8432800"/>
              <a:gd name="connsiteY35" fmla="*/ 720437 h 2281382"/>
              <a:gd name="connsiteX36" fmla="*/ 1810327 w 8432800"/>
              <a:gd name="connsiteY36" fmla="*/ 711200 h 2281382"/>
              <a:gd name="connsiteX37" fmla="*/ 1838037 w 8432800"/>
              <a:gd name="connsiteY37" fmla="*/ 701964 h 2281382"/>
              <a:gd name="connsiteX38" fmla="*/ 1893455 w 8432800"/>
              <a:gd name="connsiteY38" fmla="*/ 665018 h 2281382"/>
              <a:gd name="connsiteX39" fmla="*/ 1921164 w 8432800"/>
              <a:gd name="connsiteY39" fmla="*/ 637309 h 2281382"/>
              <a:gd name="connsiteX40" fmla="*/ 1948873 w 8432800"/>
              <a:gd name="connsiteY40" fmla="*/ 628073 h 2281382"/>
              <a:gd name="connsiteX41" fmla="*/ 1985818 w 8432800"/>
              <a:gd name="connsiteY41" fmla="*/ 609600 h 2281382"/>
              <a:gd name="connsiteX42" fmla="*/ 2013527 w 8432800"/>
              <a:gd name="connsiteY42" fmla="*/ 581891 h 2281382"/>
              <a:gd name="connsiteX43" fmla="*/ 2050473 w 8432800"/>
              <a:gd name="connsiteY43" fmla="*/ 572655 h 2281382"/>
              <a:gd name="connsiteX44" fmla="*/ 2133600 w 8432800"/>
              <a:gd name="connsiteY44" fmla="*/ 554182 h 2281382"/>
              <a:gd name="connsiteX45" fmla="*/ 2179782 w 8432800"/>
              <a:gd name="connsiteY45" fmla="*/ 535709 h 2281382"/>
              <a:gd name="connsiteX46" fmla="*/ 2225964 w 8432800"/>
              <a:gd name="connsiteY46" fmla="*/ 526473 h 2281382"/>
              <a:gd name="connsiteX47" fmla="*/ 2262909 w 8432800"/>
              <a:gd name="connsiteY47" fmla="*/ 517237 h 2281382"/>
              <a:gd name="connsiteX48" fmla="*/ 2355273 w 8432800"/>
              <a:gd name="connsiteY48" fmla="*/ 498764 h 2281382"/>
              <a:gd name="connsiteX49" fmla="*/ 2512291 w 8432800"/>
              <a:gd name="connsiteY49" fmla="*/ 508000 h 2281382"/>
              <a:gd name="connsiteX50" fmla="*/ 2549237 w 8432800"/>
              <a:gd name="connsiteY50" fmla="*/ 544946 h 2281382"/>
              <a:gd name="connsiteX51" fmla="*/ 2623127 w 8432800"/>
              <a:gd name="connsiteY51" fmla="*/ 591128 h 2281382"/>
              <a:gd name="connsiteX52" fmla="*/ 2650837 w 8432800"/>
              <a:gd name="connsiteY52" fmla="*/ 618837 h 2281382"/>
              <a:gd name="connsiteX53" fmla="*/ 2669309 w 8432800"/>
              <a:gd name="connsiteY53" fmla="*/ 646546 h 2281382"/>
              <a:gd name="connsiteX54" fmla="*/ 2697018 w 8432800"/>
              <a:gd name="connsiteY54" fmla="*/ 655782 h 2281382"/>
              <a:gd name="connsiteX55" fmla="*/ 2724727 w 8432800"/>
              <a:gd name="connsiteY55" fmla="*/ 674255 h 2281382"/>
              <a:gd name="connsiteX56" fmla="*/ 2752437 w 8432800"/>
              <a:gd name="connsiteY56" fmla="*/ 683491 h 2281382"/>
              <a:gd name="connsiteX57" fmla="*/ 2770909 w 8432800"/>
              <a:gd name="connsiteY57" fmla="*/ 711200 h 2281382"/>
              <a:gd name="connsiteX58" fmla="*/ 2826327 w 8432800"/>
              <a:gd name="connsiteY58" fmla="*/ 766618 h 2281382"/>
              <a:gd name="connsiteX59" fmla="*/ 2863273 w 8432800"/>
              <a:gd name="connsiteY59" fmla="*/ 840509 h 2281382"/>
              <a:gd name="connsiteX60" fmla="*/ 2946400 w 8432800"/>
              <a:gd name="connsiteY60" fmla="*/ 914400 h 2281382"/>
              <a:gd name="connsiteX61" fmla="*/ 3001818 w 8432800"/>
              <a:gd name="connsiteY61" fmla="*/ 969818 h 2281382"/>
              <a:gd name="connsiteX62" fmla="*/ 3029527 w 8432800"/>
              <a:gd name="connsiteY62" fmla="*/ 997528 h 2281382"/>
              <a:gd name="connsiteX63" fmla="*/ 3057237 w 8432800"/>
              <a:gd name="connsiteY63" fmla="*/ 1006764 h 2281382"/>
              <a:gd name="connsiteX64" fmla="*/ 3112655 w 8432800"/>
              <a:gd name="connsiteY64" fmla="*/ 1062182 h 2281382"/>
              <a:gd name="connsiteX65" fmla="*/ 3177309 w 8432800"/>
              <a:gd name="connsiteY65" fmla="*/ 1108364 h 2281382"/>
              <a:gd name="connsiteX66" fmla="*/ 3232727 w 8432800"/>
              <a:gd name="connsiteY66" fmla="*/ 1145309 h 2281382"/>
              <a:gd name="connsiteX67" fmla="*/ 3260437 w 8432800"/>
              <a:gd name="connsiteY67" fmla="*/ 1173018 h 2281382"/>
              <a:gd name="connsiteX68" fmla="*/ 3288146 w 8432800"/>
              <a:gd name="connsiteY68" fmla="*/ 1191491 h 2281382"/>
              <a:gd name="connsiteX69" fmla="*/ 3306618 w 8432800"/>
              <a:gd name="connsiteY69" fmla="*/ 1219200 h 2281382"/>
              <a:gd name="connsiteX70" fmla="*/ 3362037 w 8432800"/>
              <a:gd name="connsiteY70" fmla="*/ 1256146 h 2281382"/>
              <a:gd name="connsiteX71" fmla="*/ 3389746 w 8432800"/>
              <a:gd name="connsiteY71" fmla="*/ 1274618 h 2281382"/>
              <a:gd name="connsiteX72" fmla="*/ 3426691 w 8432800"/>
              <a:gd name="connsiteY72" fmla="*/ 1293091 h 2281382"/>
              <a:gd name="connsiteX73" fmla="*/ 3454400 w 8432800"/>
              <a:gd name="connsiteY73" fmla="*/ 1311564 h 2281382"/>
              <a:gd name="connsiteX74" fmla="*/ 3491346 w 8432800"/>
              <a:gd name="connsiteY74" fmla="*/ 1330037 h 2281382"/>
              <a:gd name="connsiteX75" fmla="*/ 3519055 w 8432800"/>
              <a:gd name="connsiteY75" fmla="*/ 1348509 h 2281382"/>
              <a:gd name="connsiteX76" fmla="*/ 3546764 w 8432800"/>
              <a:gd name="connsiteY76" fmla="*/ 1357746 h 2281382"/>
              <a:gd name="connsiteX77" fmla="*/ 3602182 w 8432800"/>
              <a:gd name="connsiteY77" fmla="*/ 1403928 h 2281382"/>
              <a:gd name="connsiteX78" fmla="*/ 3629891 w 8432800"/>
              <a:gd name="connsiteY78" fmla="*/ 1413164 h 2281382"/>
              <a:gd name="connsiteX79" fmla="*/ 3666837 w 8432800"/>
              <a:gd name="connsiteY79" fmla="*/ 1440873 h 2281382"/>
              <a:gd name="connsiteX80" fmla="*/ 3694546 w 8432800"/>
              <a:gd name="connsiteY80" fmla="*/ 1477818 h 2281382"/>
              <a:gd name="connsiteX81" fmla="*/ 3731491 w 8432800"/>
              <a:gd name="connsiteY81" fmla="*/ 1487055 h 2281382"/>
              <a:gd name="connsiteX82" fmla="*/ 3786909 w 8432800"/>
              <a:gd name="connsiteY82" fmla="*/ 1524000 h 2281382"/>
              <a:gd name="connsiteX83" fmla="*/ 3842327 w 8432800"/>
              <a:gd name="connsiteY83" fmla="*/ 1570182 h 2281382"/>
              <a:gd name="connsiteX84" fmla="*/ 3879273 w 8432800"/>
              <a:gd name="connsiteY84" fmla="*/ 1597891 h 2281382"/>
              <a:gd name="connsiteX85" fmla="*/ 3906982 w 8432800"/>
              <a:gd name="connsiteY85" fmla="*/ 1607128 h 2281382"/>
              <a:gd name="connsiteX86" fmla="*/ 3962400 w 8432800"/>
              <a:gd name="connsiteY86" fmla="*/ 1634837 h 2281382"/>
              <a:gd name="connsiteX87" fmla="*/ 4064000 w 8432800"/>
              <a:gd name="connsiteY87" fmla="*/ 1717964 h 2281382"/>
              <a:gd name="connsiteX88" fmla="*/ 4128655 w 8432800"/>
              <a:gd name="connsiteY88" fmla="*/ 1764146 h 2281382"/>
              <a:gd name="connsiteX89" fmla="*/ 4156364 w 8432800"/>
              <a:gd name="connsiteY89" fmla="*/ 1773382 h 2281382"/>
              <a:gd name="connsiteX90" fmla="*/ 4193309 w 8432800"/>
              <a:gd name="connsiteY90" fmla="*/ 1791855 h 2281382"/>
              <a:gd name="connsiteX91" fmla="*/ 4221018 w 8432800"/>
              <a:gd name="connsiteY91" fmla="*/ 1810328 h 2281382"/>
              <a:gd name="connsiteX92" fmla="*/ 4257964 w 8432800"/>
              <a:gd name="connsiteY92" fmla="*/ 1819564 h 2281382"/>
              <a:gd name="connsiteX93" fmla="*/ 4294909 w 8432800"/>
              <a:gd name="connsiteY93" fmla="*/ 1838037 h 2281382"/>
              <a:gd name="connsiteX94" fmla="*/ 4322618 w 8432800"/>
              <a:gd name="connsiteY94" fmla="*/ 1847273 h 2281382"/>
              <a:gd name="connsiteX95" fmla="*/ 4442691 w 8432800"/>
              <a:gd name="connsiteY95" fmla="*/ 1893455 h 2281382"/>
              <a:gd name="connsiteX96" fmla="*/ 4470400 w 8432800"/>
              <a:gd name="connsiteY96" fmla="*/ 1911928 h 2281382"/>
              <a:gd name="connsiteX97" fmla="*/ 4553527 w 8432800"/>
              <a:gd name="connsiteY97" fmla="*/ 1939637 h 2281382"/>
              <a:gd name="connsiteX98" fmla="*/ 4618182 w 8432800"/>
              <a:gd name="connsiteY98" fmla="*/ 1958109 h 2281382"/>
              <a:gd name="connsiteX99" fmla="*/ 5070764 w 8432800"/>
              <a:gd name="connsiteY99" fmla="*/ 1948873 h 2281382"/>
              <a:gd name="connsiteX100" fmla="*/ 5227782 w 8432800"/>
              <a:gd name="connsiteY100" fmla="*/ 1930400 h 2281382"/>
              <a:gd name="connsiteX101" fmla="*/ 5264727 w 8432800"/>
              <a:gd name="connsiteY101" fmla="*/ 1921164 h 2281382"/>
              <a:gd name="connsiteX102" fmla="*/ 5329382 w 8432800"/>
              <a:gd name="connsiteY102" fmla="*/ 1911928 h 2281382"/>
              <a:gd name="connsiteX103" fmla="*/ 5357091 w 8432800"/>
              <a:gd name="connsiteY103" fmla="*/ 1902691 h 2281382"/>
              <a:gd name="connsiteX104" fmla="*/ 5458691 w 8432800"/>
              <a:gd name="connsiteY104" fmla="*/ 1884218 h 2281382"/>
              <a:gd name="connsiteX105" fmla="*/ 6059055 w 8432800"/>
              <a:gd name="connsiteY105" fmla="*/ 1893455 h 2281382"/>
              <a:gd name="connsiteX106" fmla="*/ 6206837 w 8432800"/>
              <a:gd name="connsiteY106" fmla="*/ 1902691 h 2281382"/>
              <a:gd name="connsiteX107" fmla="*/ 6280727 w 8432800"/>
              <a:gd name="connsiteY107" fmla="*/ 1921164 h 2281382"/>
              <a:gd name="connsiteX108" fmla="*/ 6354618 w 8432800"/>
              <a:gd name="connsiteY108" fmla="*/ 1930400 h 2281382"/>
              <a:gd name="connsiteX109" fmla="*/ 6936509 w 8432800"/>
              <a:gd name="connsiteY109" fmla="*/ 1948873 h 2281382"/>
              <a:gd name="connsiteX110" fmla="*/ 6964218 w 8432800"/>
              <a:gd name="connsiteY110" fmla="*/ 1958109 h 2281382"/>
              <a:gd name="connsiteX111" fmla="*/ 7075055 w 8432800"/>
              <a:gd name="connsiteY111" fmla="*/ 1976582 h 2281382"/>
              <a:gd name="connsiteX112" fmla="*/ 7269018 w 8432800"/>
              <a:gd name="connsiteY112" fmla="*/ 1995055 h 2281382"/>
              <a:gd name="connsiteX113" fmla="*/ 7398327 w 8432800"/>
              <a:gd name="connsiteY113" fmla="*/ 2013528 h 2281382"/>
              <a:gd name="connsiteX114" fmla="*/ 7509164 w 8432800"/>
              <a:gd name="connsiteY114" fmla="*/ 2022764 h 2281382"/>
              <a:gd name="connsiteX115" fmla="*/ 7592291 w 8432800"/>
              <a:gd name="connsiteY115" fmla="*/ 2032000 h 2281382"/>
              <a:gd name="connsiteX116" fmla="*/ 7666182 w 8432800"/>
              <a:gd name="connsiteY116" fmla="*/ 2050473 h 2281382"/>
              <a:gd name="connsiteX117" fmla="*/ 7703127 w 8432800"/>
              <a:gd name="connsiteY117" fmla="*/ 2059709 h 2281382"/>
              <a:gd name="connsiteX118" fmla="*/ 7758546 w 8432800"/>
              <a:gd name="connsiteY118" fmla="*/ 2078182 h 2281382"/>
              <a:gd name="connsiteX119" fmla="*/ 7795491 w 8432800"/>
              <a:gd name="connsiteY119" fmla="*/ 2087418 h 2281382"/>
              <a:gd name="connsiteX120" fmla="*/ 7850909 w 8432800"/>
              <a:gd name="connsiteY120" fmla="*/ 2105891 h 2281382"/>
              <a:gd name="connsiteX121" fmla="*/ 7897091 w 8432800"/>
              <a:gd name="connsiteY121" fmla="*/ 2124364 h 2281382"/>
              <a:gd name="connsiteX122" fmla="*/ 7943273 w 8432800"/>
              <a:gd name="connsiteY122" fmla="*/ 2133600 h 2281382"/>
              <a:gd name="connsiteX123" fmla="*/ 7989455 w 8432800"/>
              <a:gd name="connsiteY123" fmla="*/ 2152073 h 2281382"/>
              <a:gd name="connsiteX124" fmla="*/ 8026400 w 8432800"/>
              <a:gd name="connsiteY124" fmla="*/ 2161309 h 2281382"/>
              <a:gd name="connsiteX125" fmla="*/ 8081818 w 8432800"/>
              <a:gd name="connsiteY125" fmla="*/ 2179782 h 2281382"/>
              <a:gd name="connsiteX126" fmla="*/ 8118764 w 8432800"/>
              <a:gd name="connsiteY126" fmla="*/ 2189018 h 2281382"/>
              <a:gd name="connsiteX127" fmla="*/ 8174182 w 8432800"/>
              <a:gd name="connsiteY127" fmla="*/ 2207491 h 2281382"/>
              <a:gd name="connsiteX128" fmla="*/ 8201891 w 8432800"/>
              <a:gd name="connsiteY128" fmla="*/ 2216728 h 2281382"/>
              <a:gd name="connsiteX129" fmla="*/ 8303491 w 8432800"/>
              <a:gd name="connsiteY129" fmla="*/ 2225964 h 2281382"/>
              <a:gd name="connsiteX130" fmla="*/ 8331200 w 8432800"/>
              <a:gd name="connsiteY130" fmla="*/ 2244437 h 2281382"/>
              <a:gd name="connsiteX131" fmla="*/ 8386618 w 8432800"/>
              <a:gd name="connsiteY131" fmla="*/ 2262909 h 2281382"/>
              <a:gd name="connsiteX132" fmla="*/ 8414327 w 8432800"/>
              <a:gd name="connsiteY132" fmla="*/ 2272146 h 2281382"/>
              <a:gd name="connsiteX133" fmla="*/ 8432800 w 8432800"/>
              <a:gd name="connsiteY133" fmla="*/ 2281382 h 228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8432800" h="2281382">
                <a:moveTo>
                  <a:pt x="0" y="101600"/>
                </a:moveTo>
                <a:cubicBezTo>
                  <a:pt x="18473" y="95443"/>
                  <a:pt x="37692" y="91186"/>
                  <a:pt x="55418" y="83128"/>
                </a:cubicBezTo>
                <a:cubicBezTo>
                  <a:pt x="153068" y="38742"/>
                  <a:pt x="55487" y="66946"/>
                  <a:pt x="138546" y="46182"/>
                </a:cubicBezTo>
                <a:cubicBezTo>
                  <a:pt x="166376" y="27628"/>
                  <a:pt x="170385" y="23301"/>
                  <a:pt x="203200" y="9237"/>
                </a:cubicBezTo>
                <a:cubicBezTo>
                  <a:pt x="212149" y="5402"/>
                  <a:pt x="221673" y="3079"/>
                  <a:pt x="230909" y="0"/>
                </a:cubicBezTo>
                <a:cubicBezTo>
                  <a:pt x="280170" y="3079"/>
                  <a:pt x="329579" y="4326"/>
                  <a:pt x="378691" y="9237"/>
                </a:cubicBezTo>
                <a:cubicBezTo>
                  <a:pt x="400902" y="11458"/>
                  <a:pt x="422139" y="21650"/>
                  <a:pt x="443346" y="27709"/>
                </a:cubicBezTo>
                <a:cubicBezTo>
                  <a:pt x="455552" y="31196"/>
                  <a:pt x="468132" y="33298"/>
                  <a:pt x="480291" y="36946"/>
                </a:cubicBezTo>
                <a:cubicBezTo>
                  <a:pt x="498942" y="42541"/>
                  <a:pt x="535709" y="55418"/>
                  <a:pt x="535709" y="55418"/>
                </a:cubicBezTo>
                <a:cubicBezTo>
                  <a:pt x="544945" y="61576"/>
                  <a:pt x="553489" y="68926"/>
                  <a:pt x="563418" y="73891"/>
                </a:cubicBezTo>
                <a:cubicBezTo>
                  <a:pt x="572126" y="78245"/>
                  <a:pt x="582616" y="78400"/>
                  <a:pt x="591127" y="83128"/>
                </a:cubicBezTo>
                <a:cubicBezTo>
                  <a:pt x="686401" y="136058"/>
                  <a:pt x="611559" y="108411"/>
                  <a:pt x="674255" y="129309"/>
                </a:cubicBezTo>
                <a:cubicBezTo>
                  <a:pt x="680412" y="138545"/>
                  <a:pt x="684373" y="149708"/>
                  <a:pt x="692727" y="157018"/>
                </a:cubicBezTo>
                <a:cubicBezTo>
                  <a:pt x="709436" y="171638"/>
                  <a:pt x="732447" y="178265"/>
                  <a:pt x="748146" y="193964"/>
                </a:cubicBezTo>
                <a:cubicBezTo>
                  <a:pt x="757382" y="203200"/>
                  <a:pt x="765820" y="213311"/>
                  <a:pt x="775855" y="221673"/>
                </a:cubicBezTo>
                <a:cubicBezTo>
                  <a:pt x="784383" y="228780"/>
                  <a:pt x="795267" y="232771"/>
                  <a:pt x="803564" y="240146"/>
                </a:cubicBezTo>
                <a:cubicBezTo>
                  <a:pt x="835033" y="268119"/>
                  <a:pt x="850757" y="296070"/>
                  <a:pt x="886691" y="314037"/>
                </a:cubicBezTo>
                <a:cubicBezTo>
                  <a:pt x="895399" y="318391"/>
                  <a:pt x="905164" y="320194"/>
                  <a:pt x="914400" y="323273"/>
                </a:cubicBezTo>
                <a:cubicBezTo>
                  <a:pt x="923636" y="329431"/>
                  <a:pt x="932180" y="336782"/>
                  <a:pt x="942109" y="341746"/>
                </a:cubicBezTo>
                <a:cubicBezTo>
                  <a:pt x="950817" y="346100"/>
                  <a:pt x="961717" y="345582"/>
                  <a:pt x="969818" y="350982"/>
                </a:cubicBezTo>
                <a:cubicBezTo>
                  <a:pt x="980686" y="358228"/>
                  <a:pt x="987492" y="370329"/>
                  <a:pt x="997527" y="378691"/>
                </a:cubicBezTo>
                <a:cubicBezTo>
                  <a:pt x="1006055" y="385798"/>
                  <a:pt x="1016709" y="390057"/>
                  <a:pt x="1025237" y="397164"/>
                </a:cubicBezTo>
                <a:cubicBezTo>
                  <a:pt x="1035272" y="405526"/>
                  <a:pt x="1042911" y="416511"/>
                  <a:pt x="1052946" y="424873"/>
                </a:cubicBezTo>
                <a:cubicBezTo>
                  <a:pt x="1076820" y="444768"/>
                  <a:pt x="1080592" y="443325"/>
                  <a:pt x="1108364" y="452582"/>
                </a:cubicBezTo>
                <a:cubicBezTo>
                  <a:pt x="1117600" y="461818"/>
                  <a:pt x="1126038" y="471929"/>
                  <a:pt x="1136073" y="480291"/>
                </a:cubicBezTo>
                <a:cubicBezTo>
                  <a:pt x="1144601" y="487398"/>
                  <a:pt x="1155485" y="491389"/>
                  <a:pt x="1163782" y="498764"/>
                </a:cubicBezTo>
                <a:cubicBezTo>
                  <a:pt x="1184682" y="517342"/>
                  <a:pt x="1215466" y="558680"/>
                  <a:pt x="1246909" y="572655"/>
                </a:cubicBezTo>
                <a:cubicBezTo>
                  <a:pt x="1264703" y="580563"/>
                  <a:pt x="1286125" y="580327"/>
                  <a:pt x="1302327" y="591128"/>
                </a:cubicBezTo>
                <a:cubicBezTo>
                  <a:pt x="1311564" y="597285"/>
                  <a:pt x="1319834" y="605227"/>
                  <a:pt x="1330037" y="609600"/>
                </a:cubicBezTo>
                <a:cubicBezTo>
                  <a:pt x="1341705" y="614600"/>
                  <a:pt x="1355096" y="614380"/>
                  <a:pt x="1366982" y="618837"/>
                </a:cubicBezTo>
                <a:cubicBezTo>
                  <a:pt x="1379874" y="623671"/>
                  <a:pt x="1392121" y="630225"/>
                  <a:pt x="1403927" y="637309"/>
                </a:cubicBezTo>
                <a:cubicBezTo>
                  <a:pt x="1422965" y="648732"/>
                  <a:pt x="1438283" y="667234"/>
                  <a:pt x="1459346" y="674255"/>
                </a:cubicBezTo>
                <a:lnTo>
                  <a:pt x="1487055" y="683491"/>
                </a:lnTo>
                <a:cubicBezTo>
                  <a:pt x="1528532" y="724968"/>
                  <a:pt x="1502373" y="707070"/>
                  <a:pt x="1570182" y="729673"/>
                </a:cubicBezTo>
                <a:lnTo>
                  <a:pt x="1597891" y="738909"/>
                </a:lnTo>
                <a:cubicBezTo>
                  <a:pt x="1672889" y="732091"/>
                  <a:pt x="1696737" y="731672"/>
                  <a:pt x="1764146" y="720437"/>
                </a:cubicBezTo>
                <a:cubicBezTo>
                  <a:pt x="1779631" y="717856"/>
                  <a:pt x="1795097" y="715008"/>
                  <a:pt x="1810327" y="711200"/>
                </a:cubicBezTo>
                <a:cubicBezTo>
                  <a:pt x="1819773" y="708839"/>
                  <a:pt x="1828800" y="705043"/>
                  <a:pt x="1838037" y="701964"/>
                </a:cubicBezTo>
                <a:cubicBezTo>
                  <a:pt x="1856510" y="689649"/>
                  <a:pt x="1877756" y="680717"/>
                  <a:pt x="1893455" y="665018"/>
                </a:cubicBezTo>
                <a:cubicBezTo>
                  <a:pt x="1902691" y="655782"/>
                  <a:pt x="1910296" y="644555"/>
                  <a:pt x="1921164" y="637309"/>
                </a:cubicBezTo>
                <a:cubicBezTo>
                  <a:pt x="1929265" y="631909"/>
                  <a:pt x="1939924" y="631908"/>
                  <a:pt x="1948873" y="628073"/>
                </a:cubicBezTo>
                <a:cubicBezTo>
                  <a:pt x="1961528" y="622649"/>
                  <a:pt x="1974614" y="617603"/>
                  <a:pt x="1985818" y="609600"/>
                </a:cubicBezTo>
                <a:cubicBezTo>
                  <a:pt x="1996447" y="602008"/>
                  <a:pt x="2002186" y="588372"/>
                  <a:pt x="2013527" y="581891"/>
                </a:cubicBezTo>
                <a:cubicBezTo>
                  <a:pt x="2024549" y="575593"/>
                  <a:pt x="2038267" y="576142"/>
                  <a:pt x="2050473" y="572655"/>
                </a:cubicBezTo>
                <a:cubicBezTo>
                  <a:pt x="2114146" y="554463"/>
                  <a:pt x="2033576" y="570852"/>
                  <a:pt x="2133600" y="554182"/>
                </a:cubicBezTo>
                <a:cubicBezTo>
                  <a:pt x="2148994" y="548024"/>
                  <a:pt x="2163901" y="540473"/>
                  <a:pt x="2179782" y="535709"/>
                </a:cubicBezTo>
                <a:cubicBezTo>
                  <a:pt x="2194819" y="531198"/>
                  <a:pt x="2210639" y="529878"/>
                  <a:pt x="2225964" y="526473"/>
                </a:cubicBezTo>
                <a:cubicBezTo>
                  <a:pt x="2238356" y="523719"/>
                  <a:pt x="2250462" y="519727"/>
                  <a:pt x="2262909" y="517237"/>
                </a:cubicBezTo>
                <a:cubicBezTo>
                  <a:pt x="2376147" y="494589"/>
                  <a:pt x="2269453" y="520218"/>
                  <a:pt x="2355273" y="498764"/>
                </a:cubicBezTo>
                <a:cubicBezTo>
                  <a:pt x="2407612" y="501843"/>
                  <a:pt x="2461287" y="495856"/>
                  <a:pt x="2512291" y="508000"/>
                </a:cubicBezTo>
                <a:cubicBezTo>
                  <a:pt x="2529234" y="512034"/>
                  <a:pt x="2535489" y="534253"/>
                  <a:pt x="2549237" y="544946"/>
                </a:cubicBezTo>
                <a:cubicBezTo>
                  <a:pt x="2576293" y="565990"/>
                  <a:pt x="2598193" y="570350"/>
                  <a:pt x="2623127" y="591128"/>
                </a:cubicBezTo>
                <a:cubicBezTo>
                  <a:pt x="2633162" y="599490"/>
                  <a:pt x="2642475" y="608802"/>
                  <a:pt x="2650837" y="618837"/>
                </a:cubicBezTo>
                <a:cubicBezTo>
                  <a:pt x="2657943" y="627365"/>
                  <a:pt x="2660641" y="639612"/>
                  <a:pt x="2669309" y="646546"/>
                </a:cubicBezTo>
                <a:cubicBezTo>
                  <a:pt x="2676911" y="652628"/>
                  <a:pt x="2687782" y="652703"/>
                  <a:pt x="2697018" y="655782"/>
                </a:cubicBezTo>
                <a:cubicBezTo>
                  <a:pt x="2706254" y="661940"/>
                  <a:pt x="2714798" y="669291"/>
                  <a:pt x="2724727" y="674255"/>
                </a:cubicBezTo>
                <a:cubicBezTo>
                  <a:pt x="2733435" y="678609"/>
                  <a:pt x="2744834" y="677409"/>
                  <a:pt x="2752437" y="683491"/>
                </a:cubicBezTo>
                <a:cubicBezTo>
                  <a:pt x="2761105" y="690425"/>
                  <a:pt x="2763534" y="702903"/>
                  <a:pt x="2770909" y="711200"/>
                </a:cubicBezTo>
                <a:cubicBezTo>
                  <a:pt x="2788265" y="730726"/>
                  <a:pt x="2814644" y="743252"/>
                  <a:pt x="2826327" y="766618"/>
                </a:cubicBezTo>
                <a:cubicBezTo>
                  <a:pt x="2838642" y="791248"/>
                  <a:pt x="2840360" y="825234"/>
                  <a:pt x="2863273" y="840509"/>
                </a:cubicBezTo>
                <a:cubicBezTo>
                  <a:pt x="2912719" y="873473"/>
                  <a:pt x="2883133" y="851133"/>
                  <a:pt x="2946400" y="914400"/>
                </a:cubicBezTo>
                <a:lnTo>
                  <a:pt x="3001818" y="969818"/>
                </a:lnTo>
                <a:cubicBezTo>
                  <a:pt x="3011054" y="979055"/>
                  <a:pt x="3017135" y="993398"/>
                  <a:pt x="3029527" y="997528"/>
                </a:cubicBezTo>
                <a:lnTo>
                  <a:pt x="3057237" y="1006764"/>
                </a:lnTo>
                <a:cubicBezTo>
                  <a:pt x="3075710" y="1025237"/>
                  <a:pt x="3090918" y="1047691"/>
                  <a:pt x="3112655" y="1062182"/>
                </a:cubicBezTo>
                <a:cubicBezTo>
                  <a:pt x="3134584" y="1076801"/>
                  <a:pt x="3157261" y="1091180"/>
                  <a:pt x="3177309" y="1108364"/>
                </a:cubicBezTo>
                <a:cubicBezTo>
                  <a:pt x="3221336" y="1146102"/>
                  <a:pt x="3185594" y="1129599"/>
                  <a:pt x="3232727" y="1145309"/>
                </a:cubicBezTo>
                <a:cubicBezTo>
                  <a:pt x="3241964" y="1154545"/>
                  <a:pt x="3250402" y="1164656"/>
                  <a:pt x="3260437" y="1173018"/>
                </a:cubicBezTo>
                <a:cubicBezTo>
                  <a:pt x="3268965" y="1180124"/>
                  <a:pt x="3280297" y="1183641"/>
                  <a:pt x="3288146" y="1191491"/>
                </a:cubicBezTo>
                <a:cubicBezTo>
                  <a:pt x="3295995" y="1199340"/>
                  <a:pt x="3298264" y="1211890"/>
                  <a:pt x="3306618" y="1219200"/>
                </a:cubicBezTo>
                <a:cubicBezTo>
                  <a:pt x="3323327" y="1233820"/>
                  <a:pt x="3343564" y="1243831"/>
                  <a:pt x="3362037" y="1256146"/>
                </a:cubicBezTo>
                <a:cubicBezTo>
                  <a:pt x="3371273" y="1262303"/>
                  <a:pt x="3379817" y="1269654"/>
                  <a:pt x="3389746" y="1274618"/>
                </a:cubicBezTo>
                <a:cubicBezTo>
                  <a:pt x="3402061" y="1280776"/>
                  <a:pt x="3414737" y="1286260"/>
                  <a:pt x="3426691" y="1293091"/>
                </a:cubicBezTo>
                <a:cubicBezTo>
                  <a:pt x="3436329" y="1298599"/>
                  <a:pt x="3444762" y="1306056"/>
                  <a:pt x="3454400" y="1311564"/>
                </a:cubicBezTo>
                <a:cubicBezTo>
                  <a:pt x="3466355" y="1318395"/>
                  <a:pt x="3479391" y="1323206"/>
                  <a:pt x="3491346" y="1330037"/>
                </a:cubicBezTo>
                <a:cubicBezTo>
                  <a:pt x="3500984" y="1335544"/>
                  <a:pt x="3509126" y="1343545"/>
                  <a:pt x="3519055" y="1348509"/>
                </a:cubicBezTo>
                <a:cubicBezTo>
                  <a:pt x="3527763" y="1352863"/>
                  <a:pt x="3538056" y="1353392"/>
                  <a:pt x="3546764" y="1357746"/>
                </a:cubicBezTo>
                <a:cubicBezTo>
                  <a:pt x="3607208" y="1387968"/>
                  <a:pt x="3540893" y="1363068"/>
                  <a:pt x="3602182" y="1403928"/>
                </a:cubicBezTo>
                <a:cubicBezTo>
                  <a:pt x="3610283" y="1409329"/>
                  <a:pt x="3620655" y="1410085"/>
                  <a:pt x="3629891" y="1413164"/>
                </a:cubicBezTo>
                <a:cubicBezTo>
                  <a:pt x="3642206" y="1422400"/>
                  <a:pt x="3655952" y="1429988"/>
                  <a:pt x="3666837" y="1440873"/>
                </a:cubicBezTo>
                <a:cubicBezTo>
                  <a:pt x="3677722" y="1451758"/>
                  <a:pt x="3682020" y="1468870"/>
                  <a:pt x="3694546" y="1477818"/>
                </a:cubicBezTo>
                <a:cubicBezTo>
                  <a:pt x="3704876" y="1485196"/>
                  <a:pt x="3719176" y="1483976"/>
                  <a:pt x="3731491" y="1487055"/>
                </a:cubicBezTo>
                <a:cubicBezTo>
                  <a:pt x="3749964" y="1499370"/>
                  <a:pt x="3771210" y="1508301"/>
                  <a:pt x="3786909" y="1524000"/>
                </a:cubicBezTo>
                <a:cubicBezTo>
                  <a:pt x="3830031" y="1567122"/>
                  <a:pt x="3797322" y="1538036"/>
                  <a:pt x="3842327" y="1570182"/>
                </a:cubicBezTo>
                <a:cubicBezTo>
                  <a:pt x="3854854" y="1579130"/>
                  <a:pt x="3865907" y="1590253"/>
                  <a:pt x="3879273" y="1597891"/>
                </a:cubicBezTo>
                <a:cubicBezTo>
                  <a:pt x="3887726" y="1602721"/>
                  <a:pt x="3898274" y="1602774"/>
                  <a:pt x="3906982" y="1607128"/>
                </a:cubicBezTo>
                <a:cubicBezTo>
                  <a:pt x="3978602" y="1642938"/>
                  <a:pt x="3892752" y="1611619"/>
                  <a:pt x="3962400" y="1634837"/>
                </a:cubicBezTo>
                <a:cubicBezTo>
                  <a:pt x="4011879" y="1684316"/>
                  <a:pt x="3979660" y="1654710"/>
                  <a:pt x="4064000" y="1717964"/>
                </a:cubicBezTo>
                <a:cubicBezTo>
                  <a:pt x="4072363" y="1724236"/>
                  <a:pt x="4115153" y="1757395"/>
                  <a:pt x="4128655" y="1764146"/>
                </a:cubicBezTo>
                <a:cubicBezTo>
                  <a:pt x="4137363" y="1768500"/>
                  <a:pt x="4147415" y="1769547"/>
                  <a:pt x="4156364" y="1773382"/>
                </a:cubicBezTo>
                <a:cubicBezTo>
                  <a:pt x="4169019" y="1778806"/>
                  <a:pt x="4181355" y="1785024"/>
                  <a:pt x="4193309" y="1791855"/>
                </a:cubicBezTo>
                <a:cubicBezTo>
                  <a:pt x="4202947" y="1797363"/>
                  <a:pt x="4210815" y="1805955"/>
                  <a:pt x="4221018" y="1810328"/>
                </a:cubicBezTo>
                <a:cubicBezTo>
                  <a:pt x="4232686" y="1815328"/>
                  <a:pt x="4245649" y="1816485"/>
                  <a:pt x="4257964" y="1819564"/>
                </a:cubicBezTo>
                <a:cubicBezTo>
                  <a:pt x="4270279" y="1825722"/>
                  <a:pt x="4282254" y="1832613"/>
                  <a:pt x="4294909" y="1838037"/>
                </a:cubicBezTo>
                <a:cubicBezTo>
                  <a:pt x="4303858" y="1841872"/>
                  <a:pt x="4313755" y="1843244"/>
                  <a:pt x="4322618" y="1847273"/>
                </a:cubicBezTo>
                <a:cubicBezTo>
                  <a:pt x="4426255" y="1894380"/>
                  <a:pt x="4360554" y="1877026"/>
                  <a:pt x="4442691" y="1893455"/>
                </a:cubicBezTo>
                <a:cubicBezTo>
                  <a:pt x="4451927" y="1899613"/>
                  <a:pt x="4460153" y="1907658"/>
                  <a:pt x="4470400" y="1911928"/>
                </a:cubicBezTo>
                <a:cubicBezTo>
                  <a:pt x="4497361" y="1923162"/>
                  <a:pt x="4525818" y="1930401"/>
                  <a:pt x="4553527" y="1939637"/>
                </a:cubicBezTo>
                <a:cubicBezTo>
                  <a:pt x="4593271" y="1952885"/>
                  <a:pt x="4571803" y="1946514"/>
                  <a:pt x="4618182" y="1958109"/>
                </a:cubicBezTo>
                <a:lnTo>
                  <a:pt x="5070764" y="1948873"/>
                </a:lnTo>
                <a:cubicBezTo>
                  <a:pt x="5117177" y="1947326"/>
                  <a:pt x="5179483" y="1940060"/>
                  <a:pt x="5227782" y="1930400"/>
                </a:cubicBezTo>
                <a:cubicBezTo>
                  <a:pt x="5240229" y="1927910"/>
                  <a:pt x="5252238" y="1923435"/>
                  <a:pt x="5264727" y="1921164"/>
                </a:cubicBezTo>
                <a:cubicBezTo>
                  <a:pt x="5286146" y="1917270"/>
                  <a:pt x="5307830" y="1915007"/>
                  <a:pt x="5329382" y="1911928"/>
                </a:cubicBezTo>
                <a:cubicBezTo>
                  <a:pt x="5338618" y="1908849"/>
                  <a:pt x="5347512" y="1904433"/>
                  <a:pt x="5357091" y="1902691"/>
                </a:cubicBezTo>
                <a:cubicBezTo>
                  <a:pt x="5471975" y="1881803"/>
                  <a:pt x="5395145" y="1905402"/>
                  <a:pt x="5458691" y="1884218"/>
                </a:cubicBezTo>
                <a:lnTo>
                  <a:pt x="6059055" y="1893455"/>
                </a:lnTo>
                <a:cubicBezTo>
                  <a:pt x="6108397" y="1894673"/>
                  <a:pt x="6157861" y="1896569"/>
                  <a:pt x="6206837" y="1902691"/>
                </a:cubicBezTo>
                <a:cubicBezTo>
                  <a:pt x="6232029" y="1905840"/>
                  <a:pt x="6255535" y="1918015"/>
                  <a:pt x="6280727" y="1921164"/>
                </a:cubicBezTo>
                <a:lnTo>
                  <a:pt x="6354618" y="1930400"/>
                </a:lnTo>
                <a:cubicBezTo>
                  <a:pt x="6559083" y="1998560"/>
                  <a:pt x="6344400" y="1930077"/>
                  <a:pt x="6936509" y="1948873"/>
                </a:cubicBezTo>
                <a:cubicBezTo>
                  <a:pt x="6946240" y="1949182"/>
                  <a:pt x="6954773" y="1955748"/>
                  <a:pt x="6964218" y="1958109"/>
                </a:cubicBezTo>
                <a:cubicBezTo>
                  <a:pt x="7000243" y="1967115"/>
                  <a:pt x="7038548" y="1971367"/>
                  <a:pt x="7075055" y="1976582"/>
                </a:cubicBezTo>
                <a:cubicBezTo>
                  <a:pt x="7157624" y="2004104"/>
                  <a:pt x="7080475" y="1981089"/>
                  <a:pt x="7269018" y="1995055"/>
                </a:cubicBezTo>
                <a:cubicBezTo>
                  <a:pt x="7530656" y="2014436"/>
                  <a:pt x="7233078" y="1994087"/>
                  <a:pt x="7398327" y="2013528"/>
                </a:cubicBezTo>
                <a:cubicBezTo>
                  <a:pt x="7435147" y="2017860"/>
                  <a:pt x="7472257" y="2019249"/>
                  <a:pt x="7509164" y="2022764"/>
                </a:cubicBezTo>
                <a:cubicBezTo>
                  <a:pt x="7536918" y="2025407"/>
                  <a:pt x="7564582" y="2028921"/>
                  <a:pt x="7592291" y="2032000"/>
                </a:cubicBezTo>
                <a:lnTo>
                  <a:pt x="7666182" y="2050473"/>
                </a:lnTo>
                <a:cubicBezTo>
                  <a:pt x="7678497" y="2053552"/>
                  <a:pt x="7691084" y="2055695"/>
                  <a:pt x="7703127" y="2059709"/>
                </a:cubicBezTo>
                <a:cubicBezTo>
                  <a:pt x="7721600" y="2065867"/>
                  <a:pt x="7739655" y="2073459"/>
                  <a:pt x="7758546" y="2078182"/>
                </a:cubicBezTo>
                <a:cubicBezTo>
                  <a:pt x="7770861" y="2081261"/>
                  <a:pt x="7783332" y="2083770"/>
                  <a:pt x="7795491" y="2087418"/>
                </a:cubicBezTo>
                <a:cubicBezTo>
                  <a:pt x="7814142" y="2093013"/>
                  <a:pt x="7832830" y="2098659"/>
                  <a:pt x="7850909" y="2105891"/>
                </a:cubicBezTo>
                <a:cubicBezTo>
                  <a:pt x="7866303" y="2112049"/>
                  <a:pt x="7881210" y="2119600"/>
                  <a:pt x="7897091" y="2124364"/>
                </a:cubicBezTo>
                <a:cubicBezTo>
                  <a:pt x="7912128" y="2128875"/>
                  <a:pt x="7927879" y="2130521"/>
                  <a:pt x="7943273" y="2133600"/>
                </a:cubicBezTo>
                <a:cubicBezTo>
                  <a:pt x="7958667" y="2139758"/>
                  <a:pt x="7973726" y="2146830"/>
                  <a:pt x="7989455" y="2152073"/>
                </a:cubicBezTo>
                <a:cubicBezTo>
                  <a:pt x="8001498" y="2156087"/>
                  <a:pt x="8014241" y="2157661"/>
                  <a:pt x="8026400" y="2161309"/>
                </a:cubicBezTo>
                <a:cubicBezTo>
                  <a:pt x="8045051" y="2166904"/>
                  <a:pt x="8062927" y="2175060"/>
                  <a:pt x="8081818" y="2179782"/>
                </a:cubicBezTo>
                <a:cubicBezTo>
                  <a:pt x="8094133" y="2182861"/>
                  <a:pt x="8106605" y="2185370"/>
                  <a:pt x="8118764" y="2189018"/>
                </a:cubicBezTo>
                <a:cubicBezTo>
                  <a:pt x="8137415" y="2194613"/>
                  <a:pt x="8155709" y="2201333"/>
                  <a:pt x="8174182" y="2207491"/>
                </a:cubicBezTo>
                <a:cubicBezTo>
                  <a:pt x="8183418" y="2210570"/>
                  <a:pt x="8192195" y="2215847"/>
                  <a:pt x="8201891" y="2216728"/>
                </a:cubicBezTo>
                <a:lnTo>
                  <a:pt x="8303491" y="2225964"/>
                </a:lnTo>
                <a:cubicBezTo>
                  <a:pt x="8312727" y="2232122"/>
                  <a:pt x="8321056" y="2239929"/>
                  <a:pt x="8331200" y="2244437"/>
                </a:cubicBezTo>
                <a:cubicBezTo>
                  <a:pt x="8348994" y="2252345"/>
                  <a:pt x="8368145" y="2256751"/>
                  <a:pt x="8386618" y="2262909"/>
                </a:cubicBezTo>
                <a:cubicBezTo>
                  <a:pt x="8395854" y="2265988"/>
                  <a:pt x="8405619" y="2267792"/>
                  <a:pt x="8414327" y="2272146"/>
                </a:cubicBezTo>
                <a:lnTo>
                  <a:pt x="8432800" y="2281382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10012218" y="4624710"/>
            <a:ext cx="136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Assimilated</a:t>
            </a:r>
          </a:p>
        </p:txBody>
      </p:sp>
    </p:spTree>
    <p:extLst>
      <p:ext uri="{BB962C8B-B14F-4D97-AF65-F5344CB8AC3E}">
        <p14:creationId xmlns:p14="http://schemas.microsoft.com/office/powerpoint/2010/main" val="24927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7441142" cy="73818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8B818"/>
                </a:solidFill>
              </a:rPr>
              <a:t>Monte Carlo Data Assimilation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386" y="1814796"/>
            <a:ext cx="9032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6A22C"/>
                </a:solidFill>
              </a:rPr>
              <a:t>-  Weak Constraints (flexible)</a:t>
            </a:r>
          </a:p>
          <a:p>
            <a:pPr marL="342900" indent="-342900">
              <a:buFontTx/>
              <a:buChar char="-"/>
            </a:pPr>
            <a:endParaRPr lang="en-GB" sz="3200" dirty="0">
              <a:solidFill>
                <a:srgbClr val="E6A22C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solidFill>
                  <a:srgbClr val="E6A22C"/>
                </a:solidFill>
              </a:rPr>
              <a:t>Robust and accurate</a:t>
            </a:r>
          </a:p>
          <a:p>
            <a:pPr marL="342900" indent="-342900">
              <a:buFontTx/>
              <a:buChar char="-"/>
            </a:pPr>
            <a:endParaRPr lang="en-US" sz="3200" dirty="0">
              <a:solidFill>
                <a:srgbClr val="E6A22C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solidFill>
                  <a:srgbClr val="E6A22C"/>
                </a:solidFill>
              </a:rPr>
              <a:t>Computationally expensive</a:t>
            </a:r>
          </a:p>
          <a:p>
            <a:pPr marL="342900" indent="-342900">
              <a:buFontTx/>
              <a:buChar char="-"/>
            </a:pPr>
            <a:endParaRPr lang="en-GB" sz="3200" dirty="0">
              <a:solidFill>
                <a:srgbClr val="E6A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2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422275"/>
            <a:ext cx="7441142" cy="73818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8B818"/>
                </a:solidFill>
              </a:rPr>
              <a:t>Unscented </a:t>
            </a:r>
            <a:r>
              <a:rPr lang="en-GB" dirty="0" err="1">
                <a:solidFill>
                  <a:srgbClr val="F8B818"/>
                </a:solidFill>
              </a:rPr>
              <a:t>Kalman</a:t>
            </a:r>
            <a:r>
              <a:rPr lang="en-GB" dirty="0">
                <a:solidFill>
                  <a:srgbClr val="F8B818"/>
                </a:solidFill>
              </a:rPr>
              <a:t> Filter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197" y="1798320"/>
            <a:ext cx="6663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6A22C"/>
                </a:solidFill>
              </a:rPr>
              <a:t>-  Computationally efficient</a:t>
            </a:r>
          </a:p>
          <a:p>
            <a:endParaRPr lang="en-GB" sz="3200" dirty="0">
              <a:solidFill>
                <a:srgbClr val="E6A22C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solidFill>
                  <a:srgbClr val="E6A22C"/>
                </a:solidFill>
              </a:rPr>
              <a:t>Strong Constraints (Inflexible)</a:t>
            </a:r>
          </a:p>
          <a:p>
            <a:pPr marL="342900" indent="-342900">
              <a:buFontTx/>
              <a:buChar char="-"/>
            </a:pPr>
            <a:endParaRPr lang="en-GB" sz="3200" dirty="0">
              <a:solidFill>
                <a:srgbClr val="E6A22C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solidFill>
                  <a:srgbClr val="E6A22C"/>
                </a:solidFill>
              </a:rPr>
              <a:t>Can give poor accuracy</a:t>
            </a:r>
          </a:p>
          <a:p>
            <a:pPr marL="342900" indent="-342900">
              <a:buFontTx/>
              <a:buChar char="-"/>
            </a:pPr>
            <a:endParaRPr lang="en-GB" sz="3200" dirty="0">
              <a:solidFill>
                <a:srgbClr val="E6A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6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ositions_30_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4" name="heatmap_30_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22325"/>
            <a:ext cx="12192000" cy="6985687"/>
          </a:xfrm>
        </p:spPr>
      </p:pic>
    </p:spTree>
    <p:extLst>
      <p:ext uri="{BB962C8B-B14F-4D97-AF65-F5344CB8AC3E}">
        <p14:creationId xmlns:p14="http://schemas.microsoft.com/office/powerpoint/2010/main" val="13506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6" name="aggregate_pairwise_30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81134"/>
            <a:ext cx="12192000" cy="6941751"/>
          </a:xfrm>
        </p:spPr>
      </p:pic>
    </p:spTree>
    <p:extLst>
      <p:ext uri="{BB962C8B-B14F-4D97-AF65-F5344CB8AC3E}">
        <p14:creationId xmlns:p14="http://schemas.microsoft.com/office/powerpoint/2010/main" val="104299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5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E6AAC73-78FF-482A-98B2-3B63335EBAAC}" vid="{35B3B8DA-008B-4D31-985C-211FE1757952}"/>
    </a:ext>
  </a:extLst>
</a:theme>
</file>

<file path=ppt/theme/theme3.xml><?xml version="1.0" encoding="utf-8"?>
<a:theme xmlns:a="http://schemas.openxmlformats.org/drawingml/2006/main" name="1_Mas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6861</TotalTime>
  <Words>451</Words>
  <Application>Microsoft Macintosh PowerPoint</Application>
  <PresentationFormat>Widescreen</PresentationFormat>
  <Paragraphs>81</Paragraphs>
  <Slides>12</Slides>
  <Notes>11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1_Custom Design</vt:lpstr>
      <vt:lpstr>Theme1</vt:lpstr>
      <vt:lpstr>1_Master Title</vt:lpstr>
      <vt:lpstr>PowerPoint Presentation</vt:lpstr>
      <vt:lpstr>PowerPoint Presentation</vt:lpstr>
      <vt:lpstr>PowerPoint Presentation</vt:lpstr>
      <vt:lpstr>Data Assimilation</vt:lpstr>
      <vt:lpstr>Monte Carlo Data Assimilation</vt:lpstr>
      <vt:lpstr>Unscented Kalman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 time.</vt:lpstr>
    </vt:vector>
  </TitlesOfParts>
  <Company>University of Leeds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Clay</dc:creator>
  <cp:lastModifiedBy>Nicolas Malleson</cp:lastModifiedBy>
  <cp:revision>230</cp:revision>
  <dcterms:created xsi:type="dcterms:W3CDTF">2019-02-19T09:35:45Z</dcterms:created>
  <dcterms:modified xsi:type="dcterms:W3CDTF">2019-09-30T08:02:07Z</dcterms:modified>
</cp:coreProperties>
</file>