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1" r:id="rId7"/>
    <p:sldId id="260" r:id="rId8"/>
    <p:sldId id="262" r:id="rId9"/>
    <p:sldId id="263" r:id="rId10"/>
    <p:sldId id="264" r:id="rId11"/>
    <p:sldId id="265" r:id="rId12"/>
    <p:sldId id="266" r:id="rId14"/>
    <p:sldId id="267"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0B6D0A-D353-4AF7-BF4C-67B6940C65F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86814-C3F8-433A-92DE-FC035BD9703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286814-C3F8-433A-92DE-FC035BD9703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286814-C3F8-433A-92DE-FC035BD9703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025308"/>
          </a:xfrm>
        </p:spPr>
        <p:txBody>
          <a:bodyPr anchor="b"/>
          <a:lstStyle>
            <a:lvl1pPr algn="ctr">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1EAACC7-3B3F-47D1-959A-EF58926E95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11EAACC7-3B3F-47D1-959A-EF58926E95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p>
            <a:fld id="{11EAACC7-3B3F-47D1-959A-EF58926E95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0834" y="1371242"/>
            <a:ext cx="11235190" cy="474050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fld id="{11EAACC7-3B3F-47D1-959A-EF58926E955E}"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11EAACC7-3B3F-47D1-959A-EF58926E95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924493"/>
            <a:ext cx="5181600" cy="425247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924493"/>
            <a:ext cx="5181600" cy="425247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Date Placeholder 4"/>
          <p:cNvSpPr>
            <a:spLocks noGrp="1"/>
          </p:cNvSpPr>
          <p:nvPr>
            <p:ph type="dt" sz="half" idx="10"/>
          </p:nvPr>
        </p:nvSpPr>
        <p:spPr/>
        <p:txBody>
          <a:bodyPr/>
          <a:lstStyle/>
          <a:p>
            <a:fld id="{11EAACC7-3B3F-47D1-959A-EF58926E95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58237"/>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58237"/>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Date Placeholder 6"/>
          <p:cNvSpPr>
            <a:spLocks noGrp="1"/>
          </p:cNvSpPr>
          <p:nvPr>
            <p:ph type="dt" sz="half" idx="10"/>
          </p:nvPr>
        </p:nvSpPr>
        <p:spPr/>
        <p:txBody>
          <a:bodyPr/>
          <a:lstStyle/>
          <a:p>
            <a:fld id="{11EAACC7-3B3F-47D1-959A-EF58926E955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11EAACC7-3B3F-47D1-959A-EF58926E955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AACC7-3B3F-47D1-959A-EF58926E955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EAACC7-3B3F-47D1-959A-EF58926E955E}" type="datetimeFigureOut">
              <a:rPr lang="en-US" smtClean="0"/>
            </a:fld>
            <a:endParaRPr lang="en-US"/>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312CC964-A50B-4C29-B4E4-2C30BB34CCF3}" type="slidenum">
              <a:rPr lang="en-US" smtClean="0"/>
            </a:fld>
            <a:endParaRPr lang="en-US"/>
          </a:p>
        </p:txBody>
      </p:sp>
      <p:sp>
        <p:nvSpPr>
          <p:cNvPr id="7" name="内容占位符 6"/>
          <p:cNvSpPr>
            <a:spLocks noGrp="1"/>
          </p:cNvSpPr>
          <p:nvPr>
            <p:ph sz="quarter" idx="13"/>
          </p:nvPr>
        </p:nvSpPr>
        <p:spPr>
          <a:xfrm>
            <a:off x="153988" y="255587"/>
            <a:ext cx="11919376" cy="604849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11EAACC7-3B3F-47D1-959A-EF58926E95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CC964-A50B-4C29-B4E4-2C30BB34CCF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32389" y="533401"/>
            <a:ext cx="11212081" cy="702927"/>
          </a:xfrm>
          <a:prstGeom prst="rect">
            <a:avLst/>
          </a:prstGeom>
        </p:spPr>
        <p:txBody>
          <a:bodyPr lIns="109728" tIns="109728" rIns="109728" bIns="91440" anchor="ctr"/>
          <a:lstStyle/>
          <a:p>
            <a:r>
              <a:rPr lang="zh-CN" altLang="en-US"/>
              <a:t>单击此处编辑母版标题样式</a:t>
            </a:r>
            <a:endParaRPr lang="en-US" dirty="0"/>
          </a:p>
        </p:txBody>
      </p:sp>
      <p:sp>
        <p:nvSpPr>
          <p:cNvPr id="3" name="Text Placeholder 2"/>
          <p:cNvSpPr>
            <a:spLocks noGrp="1"/>
          </p:cNvSpPr>
          <p:nvPr>
            <p:ph type="body" idx="1"/>
          </p:nvPr>
        </p:nvSpPr>
        <p:spPr>
          <a:xfrm>
            <a:off x="632390" y="1292112"/>
            <a:ext cx="11235190" cy="4740500"/>
          </a:xfrm>
          <a:prstGeom prst="rect">
            <a:avLst/>
          </a:prstGeom>
        </p:spPr>
        <p:txBody>
          <a:bodyPr lIns="109728" tIns="109728" rIns="109728" bIns="9144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337102" y="6398878"/>
            <a:ext cx="4193908" cy="365125"/>
          </a:xfrm>
          <a:prstGeom prst="rect">
            <a:avLst/>
          </a:prstGeom>
        </p:spPr>
        <p:txBody>
          <a:bodyPr lIns="109728" tIns="109728" rIns="109728" bIns="91440" anchor="ctr"/>
          <a:lstStyle>
            <a:lvl1pPr algn="r">
              <a:defRPr sz="1100">
                <a:solidFill>
                  <a:schemeClr val="tx2"/>
                </a:solidFill>
                <a:latin typeface="+mn-lt"/>
              </a:defRPr>
            </a:lvl1pPr>
          </a:lstStyle>
          <a:p>
            <a:fld id="{11EAACC7-3B3F-47D1-959A-EF58926E955E}" type="datetimeFigureOut">
              <a:rPr lang="en-US" smtClean="0"/>
            </a:fld>
            <a:endParaRPr lang="en-US"/>
          </a:p>
        </p:txBody>
      </p:sp>
      <p:sp>
        <p:nvSpPr>
          <p:cNvPr id="5" name="Footer Placeholder 4"/>
          <p:cNvSpPr>
            <a:spLocks noGrp="1"/>
          </p:cNvSpPr>
          <p:nvPr>
            <p:ph type="ftr" sz="quarter" idx="3"/>
          </p:nvPr>
        </p:nvSpPr>
        <p:spPr>
          <a:xfrm>
            <a:off x="154429" y="6398878"/>
            <a:ext cx="4497315" cy="365125"/>
          </a:xfrm>
          <a:prstGeom prst="rect">
            <a:avLst/>
          </a:prstGeom>
        </p:spPr>
        <p:txBody>
          <a:bodyPr lIns="109728" tIns="109728" rIns="109728" bIns="91440" anchor="ctr"/>
          <a:lstStyle>
            <a:lvl1pPr algn="l">
              <a:defRPr sz="1200" b="1" spc="30" baseline="0">
                <a:solidFill>
                  <a:schemeClr val="tx2"/>
                </a:solidFill>
                <a:latin typeface="+mj-lt"/>
              </a:defRPr>
            </a:lvl1pPr>
          </a:lstStyle>
          <a:p>
            <a:endParaRPr lang="en-US" dirty="0"/>
          </a:p>
        </p:txBody>
      </p:sp>
      <p:sp>
        <p:nvSpPr>
          <p:cNvPr id="6" name="Slide Number Placeholder 5"/>
          <p:cNvSpPr>
            <a:spLocks noGrp="1"/>
          </p:cNvSpPr>
          <p:nvPr>
            <p:ph type="sldNum" sz="quarter" idx="4"/>
          </p:nvPr>
        </p:nvSpPr>
        <p:spPr>
          <a:xfrm>
            <a:off x="11602477" y="6398878"/>
            <a:ext cx="470887" cy="365125"/>
          </a:xfrm>
          <a:prstGeom prst="rect">
            <a:avLst/>
          </a:prstGeom>
        </p:spPr>
        <p:txBody>
          <a:bodyPr lIns="109728" tIns="109728" rIns="109728" bIns="91440" anchor="ctr"/>
          <a:lstStyle>
            <a:lvl1pPr algn="r">
              <a:defRPr sz="1100">
                <a:solidFill>
                  <a:schemeClr val="tx2"/>
                </a:solidFill>
                <a:latin typeface="+mn-lt"/>
              </a:defRPr>
            </a:lvl1pPr>
          </a:lstStyle>
          <a:p>
            <a:fld id="{312CC964-A50B-4C29-B4E4-2C30BB34CCF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105000"/>
        </a:lnSpc>
        <a:spcBef>
          <a:spcPct val="0"/>
        </a:spcBef>
        <a:buNone/>
        <a:defRPr sz="3600" b="0" i="0" kern="1200" cap="none" spc="13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400" kern="1200" spc="90">
          <a:solidFill>
            <a:schemeClr val="tx2"/>
          </a:solidFill>
          <a:latin typeface="+mn-lt"/>
          <a:ea typeface="+mn-ea"/>
          <a:cs typeface="+mn-cs"/>
        </a:defRPr>
      </a:lvl1pPr>
      <a:lvl2pPr marL="685800" indent="-228600" algn="l" defTabSz="914400" rtl="0" eaLnBrk="1" latinLnBrk="0" hangingPunct="1">
        <a:lnSpc>
          <a:spcPct val="110000"/>
        </a:lnSpc>
        <a:spcBef>
          <a:spcPts val="500"/>
        </a:spcBef>
        <a:buSzPct val="80000"/>
        <a:buFont typeface="Arial" panose="020B0604020202020204" pitchFamily="34" charset="0"/>
        <a:buChar char="•"/>
        <a:defRPr sz="2000" kern="1200" spc="90">
          <a:solidFill>
            <a:schemeClr val="tx2"/>
          </a:solidFill>
          <a:latin typeface="+mn-lt"/>
          <a:ea typeface="+mn-ea"/>
          <a:cs typeface="+mn-cs"/>
        </a:defRPr>
      </a:lvl2pPr>
      <a:lvl3pPr marL="1143000" indent="-228600" algn="l" defTabSz="914400" rtl="0" eaLnBrk="1" latinLnBrk="0" hangingPunct="1">
        <a:lnSpc>
          <a:spcPct val="110000"/>
        </a:lnSpc>
        <a:spcBef>
          <a:spcPts val="500"/>
        </a:spcBef>
        <a:buSzPct val="80000"/>
        <a:buFont typeface="Arial" panose="020B0604020202020204" pitchFamily="34" charset="0"/>
        <a:buChar char="•"/>
        <a:defRPr sz="1800" kern="1200" spc="90">
          <a:solidFill>
            <a:schemeClr val="tx2"/>
          </a:solidFill>
          <a:latin typeface="+mn-lt"/>
          <a:ea typeface="+mn-ea"/>
          <a:cs typeface="+mn-cs"/>
        </a:defRPr>
      </a:lvl3pPr>
      <a:lvl4pPr marL="1600200" indent="-228600" algn="l" defTabSz="914400" rtl="0" eaLnBrk="1" latinLnBrk="0" hangingPunct="1">
        <a:lnSpc>
          <a:spcPct val="110000"/>
        </a:lnSpc>
        <a:spcBef>
          <a:spcPts val="500"/>
        </a:spcBef>
        <a:buSzPct val="80000"/>
        <a:buFont typeface="Arial" panose="020B0604020202020204" pitchFamily="34" charset="0"/>
        <a:buChar char="•"/>
        <a:defRPr sz="1600" kern="1200" spc="90">
          <a:solidFill>
            <a:schemeClr val="tx2"/>
          </a:solidFill>
          <a:latin typeface="+mn-lt"/>
          <a:ea typeface="+mn-ea"/>
          <a:cs typeface="+mn-cs"/>
        </a:defRPr>
      </a:lvl4pPr>
      <a:lvl5pPr marL="2057400" indent="-228600" algn="l" defTabSz="914400" rtl="0" eaLnBrk="1" latinLnBrk="0" hangingPunct="1">
        <a:lnSpc>
          <a:spcPct val="110000"/>
        </a:lnSpc>
        <a:spcBef>
          <a:spcPts val="500"/>
        </a:spcBef>
        <a:buSzPct val="80000"/>
        <a:buFont typeface="Arial" panose="020B0604020202020204" pitchFamily="34" charset="0"/>
        <a:buChar char="•"/>
        <a:defRPr sz="1600" kern="1200" spc="9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0.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494414" y="3176834"/>
            <a:ext cx="5645888" cy="907631"/>
          </a:xfrm>
        </p:spPr>
        <p:txBody>
          <a:bodyPr anchor="t">
            <a:normAutofit fontScale="90000"/>
          </a:bodyPr>
          <a:lstStyle/>
          <a:p>
            <a:pPr algn="l"/>
            <a:r>
              <a:rPr lang="zh-CN" altLang="en-US" sz="5400" dirty="0"/>
              <a:t>女权造谣系列</a:t>
            </a:r>
            <a:endParaRPr lang="zh-CN" altLang="en-US" sz="5400" dirty="0"/>
          </a:p>
        </p:txBody>
      </p:sp>
      <p:sp>
        <p:nvSpPr>
          <p:cNvPr id="3" name="副标题 2"/>
          <p:cNvSpPr>
            <a:spLocks noGrp="1"/>
          </p:cNvSpPr>
          <p:nvPr>
            <p:ph type="subTitle" idx="1"/>
          </p:nvPr>
        </p:nvSpPr>
        <p:spPr>
          <a:xfrm>
            <a:off x="409956" y="4090815"/>
            <a:ext cx="4890977" cy="479077"/>
          </a:xfrm>
        </p:spPr>
        <p:txBody>
          <a:bodyPr anchor="b">
            <a:normAutofit fontScale="92500" lnSpcReduction="10000"/>
          </a:bodyPr>
          <a:lstStyle/>
          <a:p>
            <a:pPr algn="l"/>
            <a:r>
              <a:rPr lang="zh-CN" altLang="en-US" dirty="0"/>
              <a:t>（第三期）</a:t>
            </a:r>
            <a:endParaRPr lang="zh-CN" altLang="en-US" dirty="0"/>
          </a:p>
        </p:txBody>
      </p:sp>
      <p:pic>
        <p:nvPicPr>
          <p:cNvPr id="4" name="Picture 3" descr="空中云彩的低角度视图"/>
          <p:cNvPicPr>
            <a:picLocks noChangeAspect="1"/>
          </p:cNvPicPr>
          <p:nvPr/>
        </p:nvPicPr>
        <p:blipFill>
          <a:blip r:embed="rId1"/>
          <a:srcRect l="18636" r="20074" b="2"/>
          <a:stretch>
            <a:fillRect/>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13" name="Straight Connector 12"/>
          <p:cNvCxnSpPr>
            <a:cxnSpLocks noGrp="1" noRot="1" noChangeAspect="1" noMove="1" noResize="1" noEditPoints="1" noAdjustHandles="1" noChangeArrowheads="1" noChangeShapeType="1"/>
          </p:cNvCxnSpPr>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426814" y="4569892"/>
            <a:ext cx="4017326" cy="1754326"/>
          </a:xfrm>
          <a:prstGeom prst="rect">
            <a:avLst/>
          </a:prstGeom>
          <a:solidFill>
            <a:srgbClr val="FFFF00"/>
          </a:solidFill>
        </p:spPr>
        <p:txBody>
          <a:bodyPr wrap="square" lIns="91440" tIns="45720" rIns="91440" bIns="45720">
            <a:spAutoFit/>
          </a:bodyPr>
          <a:lstStyle/>
          <a:p>
            <a:pPr algn="ctr"/>
            <a:r>
              <a:rPr lang="zh-CN" altLang="en-US" sz="5400" b="1" dirty="0">
                <a:ln w="22225">
                  <a:solidFill>
                    <a:srgbClr val="FF0000"/>
                  </a:solidFill>
                  <a:prstDash val="solid"/>
                </a:ln>
                <a:solidFill>
                  <a:srgbClr val="FF0000"/>
                </a:solidFill>
              </a:rPr>
              <a:t>男人，你今天背锅了吗？</a:t>
            </a:r>
            <a:endParaRPr lang="zh-CN" altLang="en-US" sz="5400" b="1" dirty="0">
              <a:ln w="22225">
                <a:solidFill>
                  <a:srgbClr val="FF0000"/>
                </a:solidFill>
                <a:prstDash val="solid"/>
              </a:ln>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谣言二：</a:t>
            </a:r>
            <a:r>
              <a:rPr lang="en-US" altLang="zh-CN" dirty="0" err="1"/>
              <a:t>WiFi</a:t>
            </a:r>
            <a:r>
              <a:rPr lang="zh-CN" altLang="en-US" dirty="0"/>
              <a:t>的发明者是女性？错！！！</a:t>
            </a:r>
            <a:endParaRPr lang="zh-CN" altLang="en-US" dirty="0"/>
          </a:p>
        </p:txBody>
      </p:sp>
      <p:sp>
        <p:nvSpPr>
          <p:cNvPr id="4" name="内容占位符 3"/>
          <p:cNvSpPr>
            <a:spLocks noGrp="1"/>
          </p:cNvSpPr>
          <p:nvPr>
            <p:ph idx="1"/>
          </p:nvPr>
        </p:nvSpPr>
        <p:spPr>
          <a:xfrm>
            <a:off x="620834" y="1371242"/>
            <a:ext cx="5850574" cy="4740500"/>
          </a:xfrm>
        </p:spPr>
        <p:txBody>
          <a:bodyPr/>
          <a:lstStyle/>
          <a:p>
            <a:pPr marL="0" indent="0">
              <a:buNone/>
            </a:pPr>
            <a:r>
              <a:rPr lang="zh-CN" altLang="en-US" sz="2000" dirty="0"/>
              <a:t>海蒂拉玛及乔治安塞尔（男）只是共同发明了“跳频技术”，给</a:t>
            </a:r>
            <a:r>
              <a:rPr lang="en-US" altLang="zh-CN" sz="2000" dirty="0" err="1"/>
              <a:t>WiFi</a:t>
            </a:r>
            <a:r>
              <a:rPr lang="zh-CN" altLang="en-US" sz="2000" dirty="0"/>
              <a:t>的发明奠定了基础，并非</a:t>
            </a:r>
            <a:r>
              <a:rPr lang="en-US" altLang="zh-CN" sz="2000" dirty="0" err="1"/>
              <a:t>WiFi</a:t>
            </a:r>
            <a:r>
              <a:rPr lang="zh-CN" altLang="en-US" sz="2000" dirty="0"/>
              <a:t>的直接发明者，</a:t>
            </a:r>
            <a:r>
              <a:rPr lang="en-US" altLang="zh-CN" sz="2000" dirty="0" err="1"/>
              <a:t>WiFi</a:t>
            </a:r>
            <a:r>
              <a:rPr lang="zh-CN" altLang="en-US" sz="2000" dirty="0"/>
              <a:t>的直接发明来自于</a:t>
            </a:r>
            <a:endParaRPr lang="zh-CN" altLang="en-US" sz="2000" dirty="0"/>
          </a:p>
          <a:p>
            <a:pPr marL="0" indent="0">
              <a:buNone/>
            </a:pPr>
            <a:r>
              <a:rPr lang="zh-CN" altLang="en-US" sz="2000" dirty="0"/>
              <a:t>澳大利亚联邦科学与工业研究组织（</a:t>
            </a:r>
            <a:r>
              <a:rPr lang="en-US" altLang="zh-CN" sz="2000" dirty="0"/>
              <a:t>CSIRO</a:t>
            </a:r>
            <a:r>
              <a:rPr lang="zh-CN" altLang="en-US" sz="2000" dirty="0"/>
              <a:t>，全男成员）在</a:t>
            </a:r>
            <a:r>
              <a:rPr lang="en-US" altLang="zh-CN" sz="2000" dirty="0"/>
              <a:t>1990</a:t>
            </a:r>
            <a:r>
              <a:rPr lang="zh-CN" altLang="en-US" sz="2000" dirty="0"/>
              <a:t>年代研发的无线调制技术，直到 </a:t>
            </a:r>
            <a:r>
              <a:rPr lang="en-US" altLang="zh-CN" sz="2000" dirty="0"/>
              <a:t>1999 </a:t>
            </a:r>
            <a:r>
              <a:rPr lang="zh-CN" altLang="en-US" sz="2000" dirty="0"/>
              <a:t>年才被命名为“</a:t>
            </a:r>
            <a:r>
              <a:rPr lang="en-US" altLang="zh-CN" sz="2000" dirty="0" err="1"/>
              <a:t>WiFi</a:t>
            </a:r>
            <a:r>
              <a:rPr lang="en-US" altLang="zh-CN" sz="2000" dirty="0"/>
              <a:t>”</a:t>
            </a:r>
            <a:r>
              <a:rPr lang="zh-CN" altLang="en-US" sz="2000" dirty="0"/>
              <a:t>。</a:t>
            </a:r>
            <a:endParaRPr lang="zh-CN" altLang="en-US" sz="2000" dirty="0"/>
          </a:p>
          <a:p>
            <a:pPr marL="0" indent="0">
              <a:buNone/>
            </a:pPr>
            <a:r>
              <a:rPr lang="zh-CN" altLang="en-US" sz="2000" dirty="0"/>
              <a:t>（将海蒂拉玛说成</a:t>
            </a:r>
            <a:r>
              <a:rPr lang="en-US" altLang="zh-CN" sz="2000" dirty="0" err="1"/>
              <a:t>WiFi</a:t>
            </a:r>
            <a:r>
              <a:rPr lang="zh-CN" altLang="en-US" sz="2000" dirty="0"/>
              <a:t>的发明者，就好比将炸弹和原子弹说成是中国人发明的，毕竟中国人发明了火药，更何况跳频技术还是男女两人的共同成果，到某些女权主义者嘴里反倒是变成了海蒂拉玛的成果。</a:t>
            </a:r>
            <a:endParaRPr lang="en-US" altLang="zh-CN" sz="2000" dirty="0"/>
          </a:p>
          <a:p>
            <a:pPr marL="0" indent="0">
              <a:buNone/>
            </a:pPr>
            <a:r>
              <a:rPr lang="zh-CN" altLang="en-US" sz="2000" dirty="0"/>
              <a:t>如果海蒂拉玛知道这件事，她巴不得从坟墓里跳出来给女权主义者们一巴掌）</a:t>
            </a:r>
            <a:endParaRPr lang="en-US" altLang="zh-CN" sz="2000" dirty="0"/>
          </a:p>
        </p:txBody>
      </p:sp>
      <p:pic>
        <p:nvPicPr>
          <p:cNvPr id="6" name="图片 5"/>
          <p:cNvPicPr>
            <a:picLocks noChangeAspect="1"/>
          </p:cNvPicPr>
          <p:nvPr/>
        </p:nvPicPr>
        <p:blipFill>
          <a:blip r:embed="rId1"/>
          <a:stretch>
            <a:fillRect/>
          </a:stretch>
        </p:blipFill>
        <p:spPr>
          <a:xfrm>
            <a:off x="6683603" y="1801029"/>
            <a:ext cx="5083861" cy="37443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DNA</a:t>
            </a:r>
            <a:r>
              <a:rPr lang="zh-CN" altLang="en-US" dirty="0"/>
              <a:t>的发现者是女性？错！！！</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sz="2000" dirty="0"/>
              <a:t>首先沃森和克里克确实受富兰克林的 </a:t>
            </a:r>
            <a:r>
              <a:rPr lang="en-US" altLang="zh-CN" sz="2000" dirty="0"/>
              <a:t>51 </a:t>
            </a:r>
            <a:r>
              <a:rPr lang="zh-CN" altLang="en-US" sz="2000" dirty="0"/>
              <a:t>号照片的启发，从而提出</a:t>
            </a:r>
            <a:r>
              <a:rPr lang="en-US" altLang="zh-CN" sz="2000" dirty="0"/>
              <a:t>DNA</a:t>
            </a:r>
            <a:r>
              <a:rPr lang="zh-CN" altLang="en-US" sz="2000" dirty="0"/>
              <a:t>双螺旋结构模型，不得否认富兰克林的贡献，但最终</a:t>
            </a:r>
            <a:r>
              <a:rPr lang="en-US" altLang="zh-CN" sz="2000" dirty="0"/>
              <a:t>DNA</a:t>
            </a:r>
            <a:r>
              <a:rPr lang="zh-CN" altLang="en-US" sz="2000" dirty="0"/>
              <a:t>双螺旋结构是由沃森和克里克推导出且证实的，并在</a:t>
            </a:r>
            <a:r>
              <a:rPr lang="en-US" altLang="zh-CN" sz="2000" dirty="0"/>
              <a:t>《Nature》</a:t>
            </a:r>
            <a:r>
              <a:rPr lang="zh-CN" altLang="en-US" sz="2000" dirty="0"/>
              <a:t>上发布了完整的论文，而富兰克林最终并没能证实以及成功建立模型。所以沃森和克里克才是</a:t>
            </a:r>
            <a:r>
              <a:rPr lang="en-US" altLang="zh-CN" sz="2000" dirty="0"/>
              <a:t>DNA</a:t>
            </a:r>
            <a:r>
              <a:rPr lang="zh-CN" altLang="en-US" sz="2000" dirty="0"/>
              <a:t>双螺旋结构最大且关键贡献者，且严格来讲以上是</a:t>
            </a:r>
            <a:r>
              <a:rPr lang="en-US" altLang="zh-CN" sz="2000" dirty="0"/>
              <a:t>DNA</a:t>
            </a:r>
            <a:r>
              <a:rPr lang="zh-CN" altLang="en-US" sz="2000" dirty="0"/>
              <a:t>双螺旋结构的发现，而</a:t>
            </a:r>
            <a:r>
              <a:rPr lang="en-US" altLang="zh-CN" sz="2000" dirty="0"/>
              <a:t>DNA</a:t>
            </a:r>
            <a:r>
              <a:rPr lang="zh-CN" altLang="en-US" sz="2000" dirty="0"/>
              <a:t>作为物质早在</a:t>
            </a:r>
            <a:r>
              <a:rPr lang="en-US" altLang="zh-CN" sz="2000" dirty="0"/>
              <a:t>1869</a:t>
            </a:r>
            <a:r>
              <a:rPr lang="zh-CN" altLang="en-US" sz="2000" dirty="0"/>
              <a:t>年就被弗雷德里希</a:t>
            </a:r>
            <a:r>
              <a:rPr lang="en-US" altLang="zh-CN" sz="2000" dirty="0"/>
              <a:t>·</a:t>
            </a:r>
            <a:r>
              <a:rPr lang="zh-CN" altLang="en-US" sz="2000" dirty="0"/>
              <a:t>米歇尔（男）发现</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世界上第一个程序员是女性？错！！！</a:t>
            </a:r>
            <a:endParaRPr lang="zh-CN" altLang="en-US" dirty="0"/>
          </a:p>
        </p:txBody>
      </p:sp>
      <p:sp>
        <p:nvSpPr>
          <p:cNvPr id="3" name="内容占位符 2"/>
          <p:cNvSpPr>
            <a:spLocks noGrp="1"/>
          </p:cNvSpPr>
          <p:nvPr>
            <p:ph idx="1"/>
          </p:nvPr>
        </p:nvSpPr>
        <p:spPr/>
        <p:txBody>
          <a:bodyPr/>
          <a:lstStyle/>
          <a:p>
            <a:pPr marL="0" indent="0">
              <a:buNone/>
            </a:pPr>
            <a:r>
              <a:rPr lang="zh-CN" altLang="en-US" dirty="0"/>
              <a:t>阿达</a:t>
            </a:r>
            <a:r>
              <a:rPr lang="en-US" altLang="zh-CN" dirty="0"/>
              <a:t>·</a:t>
            </a:r>
            <a:r>
              <a:rPr lang="zh-CN" altLang="en-US" dirty="0"/>
              <a:t>洛夫莱斯在</a:t>
            </a:r>
            <a:r>
              <a:rPr lang="en-US" altLang="zh-CN" dirty="0"/>
              <a:t>1843</a:t>
            </a:r>
            <a:r>
              <a:rPr lang="zh-CN" altLang="en-US" dirty="0"/>
              <a:t>年为分析机编写的算法只能算是现代计算机程序的理论雏形及设想，并未实际执行。第一个提出了计算机程序控制的基础概念的是康拉德</a:t>
            </a:r>
            <a:r>
              <a:rPr lang="en-US" altLang="zh-CN" dirty="0"/>
              <a:t>·</a:t>
            </a:r>
            <a:r>
              <a:rPr lang="zh-CN" altLang="en-US" dirty="0"/>
              <a:t>楚泽（男），并且在 </a:t>
            </a:r>
            <a:r>
              <a:rPr lang="en-US" altLang="zh-CN" dirty="0"/>
              <a:t>1941</a:t>
            </a:r>
            <a:r>
              <a:rPr lang="zh-CN" altLang="en-US" dirty="0"/>
              <a:t>年制造出世界上第一台能编程的计算机</a:t>
            </a:r>
            <a:r>
              <a:rPr lang="en-US" altLang="zh-CN" dirty="0"/>
              <a:t>Z3</a:t>
            </a:r>
            <a:r>
              <a:rPr lang="zh-CN" altLang="en-US" dirty="0"/>
              <a:t>，他也是通用计算机编程语言的发明者，而世界上第一台真正意义是的电子计算机于 </a:t>
            </a:r>
            <a:r>
              <a:rPr lang="en-US" altLang="zh-CN" dirty="0"/>
              <a:t>1946 </a:t>
            </a:r>
            <a:r>
              <a:rPr lang="zh-CN" altLang="en-US" dirty="0"/>
              <a:t>年由莫克利（男）和艾克特（男）发明</a:t>
            </a:r>
            <a:endParaRPr lang="zh-CN" altLang="en-US" dirty="0"/>
          </a:p>
        </p:txBody>
      </p:sp>
      <p:sp>
        <p:nvSpPr>
          <p:cNvPr id="5" name="文本框 4"/>
          <p:cNvSpPr txBox="1"/>
          <p:nvPr/>
        </p:nvSpPr>
        <p:spPr>
          <a:xfrm>
            <a:off x="461913" y="4631711"/>
            <a:ext cx="8097625" cy="646331"/>
          </a:xfrm>
          <a:prstGeom prst="rect">
            <a:avLst/>
          </a:prstGeom>
          <a:noFill/>
        </p:spPr>
        <p:txBody>
          <a:bodyPr wrap="square">
            <a:spAutoFit/>
          </a:bodyPr>
          <a:lstStyle/>
          <a:p>
            <a:pPr algn="l">
              <a:buNone/>
            </a:pPr>
            <a:r>
              <a:rPr lang="zh-CN" altLang="en-US" b="0" i="0" dirty="0">
                <a:solidFill>
                  <a:srgbClr val="FF0000"/>
                </a:solidFill>
                <a:effectLst/>
                <a:latin typeface="PingFang SC"/>
              </a:rPr>
              <a:t>总结：小媮经典逻辑：只要有女性出现（尽管只贡献了 </a:t>
            </a:r>
            <a:r>
              <a:rPr lang="en-US" altLang="zh-CN" b="0" i="0" dirty="0">
                <a:solidFill>
                  <a:srgbClr val="FF0000"/>
                </a:solidFill>
                <a:effectLst/>
                <a:latin typeface="PingFang SC"/>
              </a:rPr>
              <a:t>1%</a:t>
            </a:r>
            <a:r>
              <a:rPr lang="zh-CN" altLang="en-US" b="0" i="0" dirty="0">
                <a:solidFill>
                  <a:srgbClr val="FF0000"/>
                </a:solidFill>
                <a:effectLst/>
                <a:latin typeface="PingFang SC"/>
              </a:rPr>
              <a:t>），那所有的成果都归功于全体女性</a:t>
            </a:r>
            <a:endParaRPr lang="zh-CN" altLang="en-US" b="0" i="0" dirty="0">
              <a:solidFill>
                <a:srgbClr val="FF0000"/>
              </a:solidFill>
              <a:effectLst/>
              <a:latin typeface="PingFang S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感谢观看</a:t>
            </a:r>
            <a:endParaRPr lang="zh-CN" altLang="en-US" dirty="0"/>
          </a:p>
        </p:txBody>
      </p:sp>
      <p:sp>
        <p:nvSpPr>
          <p:cNvPr id="5" name="副标题 4"/>
          <p:cNvSpPr>
            <a:spLocks noGrp="1"/>
          </p:cNvSpPr>
          <p:nvPr>
            <p:ph type="subTitle"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前言</a:t>
            </a:r>
            <a:endParaRPr lang="zh-CN" altLang="en-US" dirty="0"/>
          </a:p>
        </p:txBody>
      </p:sp>
      <p:sp>
        <p:nvSpPr>
          <p:cNvPr id="3" name="内容占位符 2"/>
          <p:cNvSpPr>
            <a:spLocks noGrp="1"/>
          </p:cNvSpPr>
          <p:nvPr>
            <p:ph idx="1"/>
          </p:nvPr>
        </p:nvSpPr>
        <p:spPr/>
        <p:txBody>
          <a:bodyPr/>
          <a:lstStyle/>
          <a:p>
            <a:pPr marL="0" indent="0">
              <a:buNone/>
            </a:pPr>
            <a:r>
              <a:rPr lang="zh-CN" altLang="en-US" dirty="0"/>
              <a:t>这个系列一直不受欢迎。</a:t>
            </a:r>
            <a:endParaRPr lang="en-US" altLang="zh-CN" dirty="0"/>
          </a:p>
          <a:p>
            <a:pPr marL="0" indent="0">
              <a:buNone/>
            </a:pPr>
            <a:r>
              <a:rPr lang="zh-CN" altLang="en-US" dirty="0"/>
              <a:t>我也不明白，我辟谣怎么还有人骂我？</a:t>
            </a:r>
            <a:endParaRPr lang="en-US" altLang="zh-CN" dirty="0"/>
          </a:p>
          <a:p>
            <a:pPr marL="0" indent="0">
              <a:buNone/>
            </a:pPr>
            <a:endParaRPr lang="en-US" altLang="zh-CN" dirty="0"/>
          </a:p>
          <a:p>
            <a:pPr marL="0" indent="0">
              <a:buNone/>
            </a:pPr>
            <a:r>
              <a:rPr lang="zh-CN" altLang="en-US" dirty="0"/>
              <a:t>直到某次冲浪时看到这句话，啊，完全理解了：</a:t>
            </a:r>
            <a:endParaRPr lang="en-US" altLang="zh-CN" dirty="0"/>
          </a:p>
          <a:p>
            <a:pPr marL="0" indent="0">
              <a:buNone/>
            </a:pPr>
            <a:endParaRPr lang="en-US" altLang="zh-CN" dirty="0"/>
          </a:p>
          <a:p>
            <a:pPr marL="0" indent="0">
              <a:buNone/>
            </a:pPr>
            <a:r>
              <a:rPr lang="zh-CN" altLang="en-US" dirty="0">
                <a:latin typeface="楷体" panose="02010609060101010101" pitchFamily="49" charset="-122"/>
                <a:ea typeface="楷体" panose="02010609060101010101" pitchFamily="49" charset="-122"/>
                <a:cs typeface="Arial" panose="020B0604020202020204" pitchFamily="34" charset="0"/>
              </a:rPr>
              <a:t>“石头扔出去叫的最欢的就是被砸中的” </a:t>
            </a:r>
            <a:r>
              <a:rPr lang="en-US" altLang="zh-CN" dirty="0">
                <a:latin typeface="楷体" panose="02010609060101010101" pitchFamily="49" charset="-122"/>
                <a:ea typeface="楷体" panose="02010609060101010101" pitchFamily="49" charset="-122"/>
                <a:cs typeface="Arial" panose="020B0604020202020204" pitchFamily="34" charset="0"/>
              </a:rPr>
              <a:t>——</a:t>
            </a:r>
            <a:r>
              <a:rPr lang="zh-CN" altLang="en-US" dirty="0">
                <a:latin typeface="楷体" panose="02010609060101010101" pitchFamily="49" charset="-122"/>
                <a:ea typeface="楷体" panose="02010609060101010101" pitchFamily="49" charset="-122"/>
                <a:cs typeface="Arial" panose="020B0604020202020204" pitchFamily="34" charset="0"/>
              </a:rPr>
              <a:t>北师大电梯事件</a:t>
            </a:r>
            <a:endParaRPr lang="en-US" altLang="zh-CN" dirty="0">
              <a:latin typeface="楷体" panose="02010609060101010101" pitchFamily="49" charset="-122"/>
              <a:ea typeface="楷体" panose="02010609060101010101" pitchFamily="49" charset="-122"/>
              <a:cs typeface="Arial" panose="020B0604020202020204" pitchFamily="34" charset="0"/>
            </a:endParaRPr>
          </a:p>
        </p:txBody>
      </p:sp>
      <p:grpSp>
        <p:nvGrpSpPr>
          <p:cNvPr id="8" name="组合 7"/>
          <p:cNvGrpSpPr/>
          <p:nvPr/>
        </p:nvGrpSpPr>
        <p:grpSpPr>
          <a:xfrm>
            <a:off x="9452108" y="82957"/>
            <a:ext cx="2507197" cy="3535986"/>
            <a:chOff x="8019234" y="205506"/>
            <a:chExt cx="2507197" cy="3535986"/>
          </a:xfrm>
        </p:grpSpPr>
        <p:pic>
          <p:nvPicPr>
            <p:cNvPr id="5" name="图片 4"/>
            <p:cNvPicPr>
              <a:picLocks noChangeAspect="1"/>
            </p:cNvPicPr>
            <p:nvPr/>
          </p:nvPicPr>
          <p:blipFill>
            <a:blip r:embed="rId1"/>
            <a:stretch>
              <a:fillRect/>
            </a:stretch>
          </p:blipFill>
          <p:spPr>
            <a:xfrm>
              <a:off x="8019234" y="205506"/>
              <a:ext cx="2507197" cy="1943268"/>
            </a:xfrm>
            <a:prstGeom prst="rect">
              <a:avLst/>
            </a:prstGeom>
          </p:spPr>
        </p:pic>
        <p:pic>
          <p:nvPicPr>
            <p:cNvPr id="7" name="图片 6"/>
            <p:cNvPicPr>
              <a:picLocks noChangeAspect="1"/>
            </p:cNvPicPr>
            <p:nvPr/>
          </p:nvPicPr>
          <p:blipFill>
            <a:blip r:embed="rId2"/>
            <a:stretch>
              <a:fillRect/>
            </a:stretch>
          </p:blipFill>
          <p:spPr>
            <a:xfrm>
              <a:off x="8019234" y="2148774"/>
              <a:ext cx="2370025" cy="1592718"/>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谣言一：男性喜欢造谣</a:t>
            </a:r>
            <a:endParaRPr lang="zh-CN" altLang="en-US" dirty="0"/>
          </a:p>
        </p:txBody>
      </p:sp>
      <p:sp>
        <p:nvSpPr>
          <p:cNvPr id="3" name="内容占位符 2"/>
          <p:cNvSpPr>
            <a:spLocks noGrp="1"/>
          </p:cNvSpPr>
          <p:nvPr>
            <p:ph idx="1"/>
          </p:nvPr>
        </p:nvSpPr>
        <p:spPr/>
        <p:txBody>
          <a:bodyPr/>
          <a:lstStyle/>
          <a:p>
            <a:pPr marL="0" indent="0">
              <a:buNone/>
            </a:pPr>
            <a:r>
              <a:rPr lang="zh-CN" altLang="en-US" sz="1800" dirty="0"/>
              <a:t>所以这些人是长发男性吗？</a:t>
            </a:r>
            <a:endParaRPr lang="zh-CN" altLang="en-US" sz="1800" dirty="0"/>
          </a:p>
        </p:txBody>
      </p:sp>
      <p:pic>
        <p:nvPicPr>
          <p:cNvPr id="5" name="图片 4"/>
          <p:cNvPicPr>
            <a:picLocks noChangeAspect="1"/>
          </p:cNvPicPr>
          <p:nvPr/>
        </p:nvPicPr>
        <p:blipFill>
          <a:blip r:embed="rId1"/>
          <a:stretch>
            <a:fillRect/>
          </a:stretch>
        </p:blipFill>
        <p:spPr>
          <a:xfrm>
            <a:off x="980387" y="1732209"/>
            <a:ext cx="9554872" cy="51257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2231" y="386499"/>
            <a:ext cx="9238267" cy="369332"/>
          </a:xfrm>
          <a:prstGeom prst="rect">
            <a:avLst/>
          </a:prstGeom>
          <a:noFill/>
        </p:spPr>
        <p:txBody>
          <a:bodyPr wrap="square" rtlCol="0">
            <a:spAutoFit/>
          </a:bodyPr>
          <a:lstStyle/>
          <a:p>
            <a:r>
              <a:rPr lang="zh-CN" altLang="en-US" dirty="0"/>
              <a:t>更搞笑的在于：我找到这篇论文的原因：</a:t>
            </a:r>
            <a:r>
              <a:rPr lang="zh-CN" altLang="en-US" b="1" dirty="0"/>
              <a:t>是看了一位女权主义者造谣的微博帖子</a:t>
            </a:r>
            <a:endParaRPr lang="zh-CN" altLang="en-US" b="1" dirty="0"/>
          </a:p>
        </p:txBody>
      </p:sp>
      <p:pic>
        <p:nvPicPr>
          <p:cNvPr id="8" name="图片 7"/>
          <p:cNvPicPr>
            <a:picLocks noChangeAspect="1"/>
          </p:cNvPicPr>
          <p:nvPr/>
        </p:nvPicPr>
        <p:blipFill>
          <a:blip r:embed="rId1"/>
          <a:stretch>
            <a:fillRect/>
          </a:stretch>
        </p:blipFill>
        <p:spPr>
          <a:xfrm>
            <a:off x="441240" y="1546427"/>
            <a:ext cx="4823878" cy="4503810"/>
          </a:xfrm>
          <a:prstGeom prst="rect">
            <a:avLst/>
          </a:prstGeom>
        </p:spPr>
      </p:pic>
      <p:pic>
        <p:nvPicPr>
          <p:cNvPr id="10" name="图片 9"/>
          <p:cNvPicPr>
            <a:picLocks noChangeAspect="1"/>
          </p:cNvPicPr>
          <p:nvPr/>
        </p:nvPicPr>
        <p:blipFill>
          <a:blip r:embed="rId2"/>
          <a:stretch>
            <a:fillRect/>
          </a:stretch>
        </p:blipFill>
        <p:spPr>
          <a:xfrm>
            <a:off x="5128991" y="1112966"/>
            <a:ext cx="6621769" cy="5680346"/>
          </a:xfrm>
          <a:prstGeom prst="rect">
            <a:avLst/>
          </a:prstGeom>
        </p:spPr>
      </p:pic>
      <p:sp>
        <p:nvSpPr>
          <p:cNvPr id="11" name="文本框 10"/>
          <p:cNvSpPr txBox="1"/>
          <p:nvPr/>
        </p:nvSpPr>
        <p:spPr>
          <a:xfrm>
            <a:off x="6551629" y="4553146"/>
            <a:ext cx="4724370" cy="646331"/>
          </a:xfrm>
          <a:prstGeom prst="rect">
            <a:avLst/>
          </a:prstGeom>
          <a:noFill/>
        </p:spPr>
        <p:txBody>
          <a:bodyPr wrap="none" rtlCol="0">
            <a:spAutoFit/>
          </a:bodyPr>
          <a:lstStyle/>
          <a:p>
            <a:r>
              <a:rPr lang="zh-CN" altLang="en-US" dirty="0">
                <a:solidFill>
                  <a:srgbClr val="FF0000"/>
                </a:solidFill>
              </a:rPr>
              <a:t>诶呦</a:t>
            </a:r>
            <a:r>
              <a:rPr lang="en-US" altLang="zh-CN" dirty="0">
                <a:solidFill>
                  <a:srgbClr val="FF0000"/>
                </a:solidFill>
              </a:rPr>
              <a:t>~</a:t>
            </a:r>
            <a:r>
              <a:rPr lang="zh-CN" altLang="en-US" dirty="0">
                <a:solidFill>
                  <a:srgbClr val="FF0000"/>
                </a:solidFill>
              </a:rPr>
              <a:t>，不是说男的造谣比例远比女的大吗？</a:t>
            </a:r>
            <a:endParaRPr lang="en-US" altLang="zh-CN" dirty="0">
              <a:solidFill>
                <a:srgbClr val="FF0000"/>
              </a:solidFill>
            </a:endParaRPr>
          </a:p>
          <a:p>
            <a:r>
              <a:rPr lang="zh-CN" altLang="en-US" dirty="0">
                <a:solidFill>
                  <a:srgbClr val="FF0000"/>
                </a:solidFill>
              </a:rPr>
              <a:t>怎么我亲自去查怎么变另一个结果了呢？</a:t>
            </a:r>
            <a:endParaRPr lang="zh-CN" alt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6095" y="75416"/>
            <a:ext cx="11679810" cy="1477328"/>
          </a:xfrm>
          <a:prstGeom prst="rect">
            <a:avLst/>
          </a:prstGeom>
          <a:noFill/>
        </p:spPr>
        <p:txBody>
          <a:bodyPr wrap="square" rtlCol="0">
            <a:spAutoFit/>
          </a:bodyPr>
          <a:lstStyle/>
          <a:p>
            <a:r>
              <a:rPr lang="zh-CN" altLang="en-US" dirty="0"/>
              <a:t>当然，这个女权主义者</a:t>
            </a:r>
            <a:r>
              <a:rPr lang="en-US" altLang="zh-CN" dirty="0"/>
              <a:t>86%</a:t>
            </a:r>
            <a:r>
              <a:rPr lang="zh-CN" altLang="en-US" dirty="0"/>
              <a:t>和</a:t>
            </a:r>
            <a:r>
              <a:rPr lang="en-US" altLang="zh-CN" dirty="0"/>
              <a:t>14%</a:t>
            </a:r>
            <a:r>
              <a:rPr lang="zh-CN" altLang="en-US" dirty="0"/>
              <a:t>的数据并非凭空而来，在三位博士开头的“文献回顾”部分中有提到过这个数据。（估计是某些女权主义者抄作业的时候把答案抄错地方了）</a:t>
            </a:r>
            <a:endParaRPr lang="en-US" altLang="zh-CN" dirty="0"/>
          </a:p>
          <a:p>
            <a:r>
              <a:rPr lang="zh-CN" altLang="en-US" dirty="0"/>
              <a:t>首先，这个数据已经是</a:t>
            </a:r>
            <a:r>
              <a:rPr lang="en-US" altLang="zh-CN" dirty="0"/>
              <a:t>2008-2012</a:t>
            </a:r>
            <a:r>
              <a:rPr lang="zh-CN" altLang="en-US" dirty="0"/>
              <a:t>年（</a:t>
            </a:r>
            <a:r>
              <a:rPr lang="en-US" altLang="zh-CN" dirty="0"/>
              <a:t>13-17</a:t>
            </a:r>
            <a:r>
              <a:rPr lang="zh-CN" altLang="en-US" dirty="0"/>
              <a:t>年前）的数据了，并且在后文提到：“</a:t>
            </a:r>
            <a:r>
              <a:rPr lang="zh-CN" altLang="en-US" dirty="0">
                <a:latin typeface="楷体" panose="02010609060101010101" pitchFamily="49" charset="-122"/>
                <a:ea typeface="楷体" panose="02010609060101010101" pitchFamily="49" charset="-122"/>
              </a:rPr>
              <a:t>现有文献对于不同性别的社交媒体用户主动举报谣言行为的内在机理的分析，仍然比较有限。</a:t>
            </a:r>
            <a:r>
              <a:rPr lang="zh-CN" altLang="en-US" dirty="0"/>
              <a:t>”</a:t>
            </a:r>
            <a:endParaRPr lang="en-US" altLang="zh-CN" dirty="0"/>
          </a:p>
          <a:p>
            <a:r>
              <a:rPr lang="zh-CN" altLang="en-US" dirty="0"/>
              <a:t>当然，这也反映出女权主义者们为了抹黑另一性别真的没啥底线。</a:t>
            </a:r>
            <a:endParaRPr lang="zh-CN" altLang="en-US" dirty="0"/>
          </a:p>
        </p:txBody>
      </p:sp>
      <p:pic>
        <p:nvPicPr>
          <p:cNvPr id="4" name="图片 3"/>
          <p:cNvPicPr>
            <a:picLocks noChangeAspect="1"/>
          </p:cNvPicPr>
          <p:nvPr/>
        </p:nvPicPr>
        <p:blipFill>
          <a:blip r:embed="rId1"/>
          <a:stretch>
            <a:fillRect/>
          </a:stretch>
        </p:blipFill>
        <p:spPr>
          <a:xfrm>
            <a:off x="900260" y="1506294"/>
            <a:ext cx="10044259" cy="53517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678744" y="1985707"/>
            <a:ext cx="5400618" cy="1686047"/>
          </a:xfrm>
          <a:prstGeom prst="rect">
            <a:avLst/>
          </a:prstGeom>
        </p:spPr>
      </p:pic>
      <p:pic>
        <p:nvPicPr>
          <p:cNvPr id="5" name="图片 4"/>
          <p:cNvPicPr>
            <a:picLocks noChangeAspect="1"/>
          </p:cNvPicPr>
          <p:nvPr/>
        </p:nvPicPr>
        <p:blipFill>
          <a:blip r:embed="rId2"/>
          <a:stretch>
            <a:fillRect/>
          </a:stretch>
        </p:blipFill>
        <p:spPr>
          <a:xfrm>
            <a:off x="112638" y="2313898"/>
            <a:ext cx="6459901" cy="2230204"/>
          </a:xfrm>
          <a:prstGeom prst="rect">
            <a:avLst/>
          </a:prstGeom>
        </p:spPr>
      </p:pic>
      <p:sp>
        <p:nvSpPr>
          <p:cNvPr id="8" name="文本框 7"/>
          <p:cNvSpPr txBox="1"/>
          <p:nvPr/>
        </p:nvSpPr>
        <p:spPr>
          <a:xfrm>
            <a:off x="480767" y="386499"/>
            <a:ext cx="10614581" cy="1399422"/>
          </a:xfrm>
          <a:prstGeom prst="rect">
            <a:avLst/>
          </a:prstGeom>
          <a:noFill/>
        </p:spPr>
        <p:txBody>
          <a:bodyPr wrap="square" rtlCol="0">
            <a:spAutoFit/>
          </a:bodyPr>
          <a:lstStyle/>
          <a:p>
            <a:pPr>
              <a:lnSpc>
                <a:spcPts val="2550"/>
              </a:lnSpc>
              <a:spcBef>
                <a:spcPts val="375"/>
              </a:spcBef>
              <a:spcAft>
                <a:spcPts val="1125"/>
              </a:spcAft>
            </a:pPr>
            <a:r>
              <a:rPr lang="zh-CN" altLang="en-US" dirty="0"/>
              <a:t>刚才那位女权主义者列举的另外一篇论文</a:t>
            </a:r>
            <a:r>
              <a:rPr lang="en-US" altLang="zh-CN" dirty="0"/>
              <a:t>《</a:t>
            </a:r>
            <a:r>
              <a:rPr lang="zh-CN" altLang="en-US" b="0" i="0" dirty="0">
                <a:solidFill>
                  <a:srgbClr val="333333"/>
                </a:solidFill>
                <a:effectLst/>
                <a:latin typeface="楷体" panose="02010609060101010101" pitchFamily="49" charset="-122"/>
                <a:ea typeface="楷体" panose="02010609060101010101" pitchFamily="49" charset="-122"/>
              </a:rPr>
              <a:t>网络谣言制造者的性别构成和动机研究</a:t>
            </a:r>
            <a:r>
              <a:rPr lang="en-US" altLang="zh-CN" b="0" i="0" dirty="0">
                <a:solidFill>
                  <a:srgbClr val="333333"/>
                </a:solidFill>
                <a:effectLst/>
                <a:latin typeface="楷体" panose="02010609060101010101" pitchFamily="49" charset="-122"/>
                <a:ea typeface="楷体" panose="02010609060101010101" pitchFamily="49" charset="-122"/>
              </a:rPr>
              <a:t>--</a:t>
            </a:r>
            <a:r>
              <a:rPr lang="zh-CN" altLang="en-US" b="0" i="0" dirty="0">
                <a:solidFill>
                  <a:srgbClr val="333333"/>
                </a:solidFill>
                <a:effectLst/>
                <a:latin typeface="楷体" panose="02010609060101010101" pitchFamily="49" charset="-122"/>
                <a:ea typeface="楷体" panose="02010609060101010101" pitchFamily="49" charset="-122"/>
              </a:rPr>
              <a:t>基于</a:t>
            </a:r>
            <a:r>
              <a:rPr lang="en-US" altLang="zh-CN" b="0" i="0" dirty="0">
                <a:solidFill>
                  <a:srgbClr val="333333"/>
                </a:solidFill>
                <a:effectLst/>
                <a:latin typeface="楷体" panose="02010609060101010101" pitchFamily="49" charset="-122"/>
                <a:ea typeface="楷体" panose="02010609060101010101" pitchFamily="49" charset="-122"/>
              </a:rPr>
              <a:t>60</a:t>
            </a:r>
            <a:r>
              <a:rPr lang="zh-CN" altLang="en-US" b="0" i="0" dirty="0">
                <a:solidFill>
                  <a:srgbClr val="333333"/>
                </a:solidFill>
                <a:effectLst/>
                <a:latin typeface="楷体" panose="02010609060101010101" pitchFamily="49" charset="-122"/>
                <a:ea typeface="楷体" panose="02010609060101010101" pitchFamily="49" charset="-122"/>
              </a:rPr>
              <a:t>例典型案例的统计分析</a:t>
            </a:r>
            <a:r>
              <a:rPr lang="en-US" altLang="zh-CN" dirty="0"/>
              <a:t>》</a:t>
            </a:r>
            <a:r>
              <a:rPr lang="zh-CN" altLang="en-US" dirty="0"/>
              <a:t>只收取了</a:t>
            </a:r>
            <a:r>
              <a:rPr lang="en-US" altLang="zh-CN" dirty="0"/>
              <a:t>60</a:t>
            </a:r>
            <a:r>
              <a:rPr lang="zh-CN" altLang="en-US" dirty="0"/>
              <a:t>个案例（但实际上，有</a:t>
            </a:r>
            <a:r>
              <a:rPr lang="en-US" altLang="zh-CN" dirty="0"/>
              <a:t>2</a:t>
            </a:r>
            <a:r>
              <a:rPr lang="zh-CN" altLang="en-US" dirty="0"/>
              <a:t>个案例无法确定性别，所以有效的只有</a:t>
            </a:r>
            <a:r>
              <a:rPr lang="en-US" altLang="zh-CN" dirty="0"/>
              <a:t>58</a:t>
            </a:r>
            <a:r>
              <a:rPr lang="zh-CN" altLang="en-US" dirty="0"/>
              <a:t>个案例），和宗乾进、黄子风、沈洪洲的</a:t>
            </a:r>
            <a:r>
              <a:rPr lang="en-US" altLang="zh-CN" dirty="0"/>
              <a:t>《</a:t>
            </a:r>
            <a:r>
              <a:rPr lang="zh-CN" altLang="en-US" dirty="0">
                <a:latin typeface="楷体" panose="02010609060101010101" pitchFamily="49" charset="-122"/>
                <a:ea typeface="楷体" panose="02010609060101010101" pitchFamily="49" charset="-122"/>
              </a:rPr>
              <a:t>基于性别视角的社交媒体用户造谣传谣和举报谣言行为研究</a:t>
            </a:r>
            <a:r>
              <a:rPr lang="en-US" altLang="zh-CN" dirty="0"/>
              <a:t>》30629</a:t>
            </a:r>
            <a:r>
              <a:rPr lang="zh-CN" altLang="en-US" dirty="0"/>
              <a:t>个案例。数量相差较为悬殊。</a:t>
            </a:r>
            <a:endParaRPr lang="zh-CN" altLang="en-US" dirty="0"/>
          </a:p>
        </p:txBody>
      </p:sp>
      <p:pic>
        <p:nvPicPr>
          <p:cNvPr id="10" name="图片 9"/>
          <p:cNvPicPr>
            <a:picLocks noChangeAspect="1"/>
          </p:cNvPicPr>
          <p:nvPr/>
        </p:nvPicPr>
        <p:blipFill>
          <a:blip r:embed="rId3"/>
          <a:stretch>
            <a:fillRect/>
          </a:stretch>
        </p:blipFill>
        <p:spPr>
          <a:xfrm>
            <a:off x="0" y="3871540"/>
            <a:ext cx="6879342" cy="13451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188553" y="2632998"/>
            <a:ext cx="5572326" cy="2670723"/>
          </a:xfrm>
          <a:prstGeom prst="rect">
            <a:avLst/>
          </a:prstGeom>
        </p:spPr>
      </p:pic>
      <p:sp>
        <p:nvSpPr>
          <p:cNvPr id="2" name="内容占位符 1"/>
          <p:cNvSpPr>
            <a:spLocks noGrp="1"/>
          </p:cNvSpPr>
          <p:nvPr>
            <p:ph sz="quarter" idx="13"/>
          </p:nvPr>
        </p:nvSpPr>
        <p:spPr/>
        <p:txBody>
          <a:bodyPr/>
          <a:lstStyle/>
          <a:p>
            <a:pPr marL="0" indent="0">
              <a:buNone/>
            </a:pPr>
            <a:r>
              <a:rPr lang="zh-CN" altLang="en-US" sz="1800" dirty="0"/>
              <a:t>有反驳认为三位博士的这篇数据仅调查了“微博”平台。没有统计“贴吧”，所以数据不严谨。</a:t>
            </a:r>
            <a:endParaRPr lang="en-US" altLang="zh-CN" sz="1800" dirty="0"/>
          </a:p>
          <a:p>
            <a:pPr marL="0" indent="0">
              <a:buNone/>
            </a:pPr>
            <a:r>
              <a:rPr lang="zh-CN" altLang="en-US" sz="1800" dirty="0"/>
              <a:t>看以下案例</a:t>
            </a:r>
            <a:endParaRPr lang="en-US" altLang="zh-CN" sz="1800" dirty="0"/>
          </a:p>
        </p:txBody>
      </p:sp>
      <p:pic>
        <p:nvPicPr>
          <p:cNvPr id="4" name="图片 3"/>
          <p:cNvPicPr>
            <a:picLocks noChangeAspect="1"/>
          </p:cNvPicPr>
          <p:nvPr/>
        </p:nvPicPr>
        <p:blipFill>
          <a:blip r:embed="rId2"/>
          <a:stretch>
            <a:fillRect/>
          </a:stretch>
        </p:blipFill>
        <p:spPr>
          <a:xfrm>
            <a:off x="5862711" y="1255949"/>
            <a:ext cx="6210653" cy="4047772"/>
          </a:xfrm>
          <a:prstGeom prst="rect">
            <a:avLst/>
          </a:prstGeom>
        </p:spPr>
      </p:pic>
      <p:pic>
        <p:nvPicPr>
          <p:cNvPr id="6" name="图片 5"/>
          <p:cNvPicPr>
            <a:picLocks noChangeAspect="1"/>
          </p:cNvPicPr>
          <p:nvPr/>
        </p:nvPicPr>
        <p:blipFill>
          <a:blip r:embed="rId3"/>
          <a:stretch>
            <a:fillRect/>
          </a:stretch>
        </p:blipFill>
        <p:spPr>
          <a:xfrm>
            <a:off x="188553" y="1421090"/>
            <a:ext cx="4595258" cy="10059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quarter" idx="13"/>
          </p:nvPr>
        </p:nvPicPr>
        <p:blipFill>
          <a:blip r:embed="rId1"/>
          <a:stretch>
            <a:fillRect/>
          </a:stretch>
        </p:blipFill>
        <p:spPr>
          <a:xfrm>
            <a:off x="0" y="260380"/>
            <a:ext cx="6233700" cy="842943"/>
          </a:xfrm>
        </p:spPr>
      </p:pic>
      <p:pic>
        <p:nvPicPr>
          <p:cNvPr id="8" name="图片 7"/>
          <p:cNvPicPr>
            <a:picLocks noChangeAspect="1"/>
          </p:cNvPicPr>
          <p:nvPr/>
        </p:nvPicPr>
        <p:blipFill>
          <a:blip r:embed="rId2"/>
          <a:stretch>
            <a:fillRect/>
          </a:stretch>
        </p:blipFill>
        <p:spPr>
          <a:xfrm>
            <a:off x="0" y="1103324"/>
            <a:ext cx="6117244" cy="3770333"/>
          </a:xfrm>
          <a:prstGeom prst="rect">
            <a:avLst/>
          </a:prstGeom>
        </p:spPr>
      </p:pic>
      <p:sp>
        <p:nvSpPr>
          <p:cNvPr id="9" name="文本框 8"/>
          <p:cNvSpPr txBox="1"/>
          <p:nvPr/>
        </p:nvSpPr>
        <p:spPr>
          <a:xfrm>
            <a:off x="7777113" y="158362"/>
            <a:ext cx="4108817" cy="369332"/>
          </a:xfrm>
          <a:prstGeom prst="rect">
            <a:avLst/>
          </a:prstGeom>
          <a:noFill/>
        </p:spPr>
        <p:txBody>
          <a:bodyPr wrap="none" rtlCol="0">
            <a:spAutoFit/>
          </a:bodyPr>
          <a:lstStyle/>
          <a:p>
            <a:r>
              <a:rPr lang="zh-CN" altLang="en-US" dirty="0"/>
              <a:t>这是我头一次觉得某些女的听不懂人话</a:t>
            </a:r>
            <a:endParaRPr lang="zh-CN" altLang="en-US" dirty="0"/>
          </a:p>
        </p:txBody>
      </p:sp>
      <p:pic>
        <p:nvPicPr>
          <p:cNvPr id="11" name="图片 10"/>
          <p:cNvPicPr>
            <a:picLocks noChangeAspect="1"/>
          </p:cNvPicPr>
          <p:nvPr/>
        </p:nvPicPr>
        <p:blipFill>
          <a:blip r:embed="rId3"/>
          <a:stretch>
            <a:fillRect/>
          </a:stretch>
        </p:blipFill>
        <p:spPr>
          <a:xfrm>
            <a:off x="116456" y="4939979"/>
            <a:ext cx="6233700" cy="800169"/>
          </a:xfrm>
          <a:prstGeom prst="rect">
            <a:avLst/>
          </a:prstGeom>
        </p:spPr>
      </p:pic>
      <p:pic>
        <p:nvPicPr>
          <p:cNvPr id="13" name="图片 12"/>
          <p:cNvPicPr>
            <a:picLocks noChangeAspect="1"/>
          </p:cNvPicPr>
          <p:nvPr/>
        </p:nvPicPr>
        <p:blipFill>
          <a:blip r:embed="rId4"/>
          <a:stretch>
            <a:fillRect/>
          </a:stretch>
        </p:blipFill>
        <p:spPr>
          <a:xfrm>
            <a:off x="6424747" y="489088"/>
            <a:ext cx="5431633" cy="2461208"/>
          </a:xfrm>
          <a:prstGeom prst="rect">
            <a:avLst/>
          </a:prstGeom>
        </p:spPr>
      </p:pic>
      <p:pic>
        <p:nvPicPr>
          <p:cNvPr id="17" name="图片 16"/>
          <p:cNvPicPr>
            <a:picLocks noChangeAspect="1"/>
          </p:cNvPicPr>
          <p:nvPr/>
        </p:nvPicPr>
        <p:blipFill>
          <a:blip r:embed="rId5"/>
          <a:stretch>
            <a:fillRect/>
          </a:stretch>
        </p:blipFill>
        <p:spPr>
          <a:xfrm>
            <a:off x="6096000" y="3290448"/>
            <a:ext cx="6096000" cy="23251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sz="quarter" idx="13"/>
          </p:nvPr>
        </p:nvPicPr>
        <p:blipFill>
          <a:blip r:embed="rId1"/>
          <a:stretch>
            <a:fillRect/>
          </a:stretch>
        </p:blipFill>
        <p:spPr>
          <a:xfrm>
            <a:off x="0" y="932181"/>
            <a:ext cx="5957636" cy="4993637"/>
          </a:xfrm>
        </p:spPr>
      </p:pic>
      <p:pic>
        <p:nvPicPr>
          <p:cNvPr id="6" name="图片 5"/>
          <p:cNvPicPr>
            <a:picLocks noChangeAspect="1"/>
          </p:cNvPicPr>
          <p:nvPr/>
        </p:nvPicPr>
        <p:blipFill>
          <a:blip r:embed="rId2"/>
          <a:stretch>
            <a:fillRect/>
          </a:stretch>
        </p:blipFill>
        <p:spPr>
          <a:xfrm>
            <a:off x="5783437" y="1273739"/>
            <a:ext cx="6408563" cy="3739502"/>
          </a:xfrm>
          <a:prstGeom prst="rect">
            <a:avLst/>
          </a:prstGeom>
        </p:spPr>
      </p:pic>
    </p:spTree>
  </p:cSld>
  <p:clrMapOvr>
    <a:masterClrMapping/>
  </p:clrMapOvr>
</p:sld>
</file>

<file path=ppt/theme/theme1.xml><?xml version="1.0" encoding="utf-8"?>
<a:theme xmlns:a="http://schemas.openxmlformats.org/drawingml/2006/main" name="AngleLines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Walbaum Light Univers Light">
      <a:majorFont>
        <a:latin typeface="Microsoft YaHei"/>
        <a:ea typeface=""/>
        <a:cs typeface=""/>
      </a:majorFont>
      <a:minorFont>
        <a:latin typeface="Microsoft YaHe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通用7</Template>
  <TotalTime>0</TotalTime>
  <Words>1327</Words>
  <Application>WPS 演示</Application>
  <PresentationFormat>宽屏</PresentationFormat>
  <Paragraphs>54</Paragraphs>
  <Slides>13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楷体</vt:lpstr>
      <vt:lpstr>PingFang SC</vt:lpstr>
      <vt:lpstr>Segoe Print</vt:lpstr>
      <vt:lpstr>微软雅黑 Light</vt:lpstr>
      <vt:lpstr>微软雅黑</vt:lpstr>
      <vt:lpstr>Arial Unicode MS</vt:lpstr>
      <vt:lpstr>等线</vt:lpstr>
      <vt:lpstr>AngleLinesVTI</vt:lpstr>
      <vt:lpstr>女权造谣系列</vt:lpstr>
      <vt:lpstr>前言</vt:lpstr>
      <vt:lpstr>谣言一：男性喜欢造谣</vt:lpstr>
      <vt:lpstr>PowerPoint 演示文稿</vt:lpstr>
      <vt:lpstr>PowerPoint 演示文稿</vt:lpstr>
      <vt:lpstr>PowerPoint 演示文稿</vt:lpstr>
      <vt:lpstr>PowerPoint 演示文稿</vt:lpstr>
      <vt:lpstr>PowerPoint 演示文稿</vt:lpstr>
      <vt:lpstr>PowerPoint 演示文稿</vt:lpstr>
      <vt:lpstr>谣言二：WiFi的发明者是女性？错！！！</vt:lpstr>
      <vt:lpstr>DNA的发现者是女性？错！！！</vt:lpstr>
      <vt:lpstr>世界上第一个程序员是女性？错！！！</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张麦轩</dc:creator>
  <cp:lastModifiedBy>Britney</cp:lastModifiedBy>
  <cp:revision>25</cp:revision>
  <dcterms:created xsi:type="dcterms:W3CDTF">2025-04-26T04:21:00Z</dcterms:created>
  <dcterms:modified xsi:type="dcterms:W3CDTF">2025-05-02T00:47:52Z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DA5966DAA42D4733B28B5582706F9003_12</vt:lpwstr>
  </property>
  <property fmtid="{D5CDD505-2E9C-101B-9397-08002B2CF9AE}" pid="3" name="KSOProductBuildVer">
    <vt:lpwstr>2052-12.1.0.18912</vt:lpwstr>
  </property>
</Properties>
</file>