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2"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72"/>
        <p:guide pos="383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9.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0.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1.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sz="4400">
                <a:ln/>
                <a:solidFill>
                  <a:schemeClr val="accent1"/>
                </a:solidFill>
                <a:effectLst>
                  <a:outerShdw blurRad="38100" dist="25400" dir="5400000" algn="ctr" rotWithShape="0">
                    <a:srgbClr val="6E747A">
                      <a:alpha val="43000"/>
                    </a:srgbClr>
                  </a:outerShdw>
                </a:effectLst>
              </a:rPr>
              <a:t>男的比女的更喜欢造谣？</a:t>
            </a:r>
            <a:r>
              <a:rPr lang="zh-CN" altLang="zh-CN" sz="4400">
                <a:ln/>
                <a:solidFill>
                  <a:srgbClr val="FF0000"/>
                </a:solidFill>
                <a:effectLst>
                  <a:outerShdw blurRad="38100" dist="25400" dir="5400000" algn="ctr" rotWithShape="0">
                    <a:srgbClr val="6E747A">
                      <a:alpha val="43000"/>
                    </a:srgbClr>
                  </a:outerShdw>
                </a:effectLst>
              </a:rPr>
              <a:t>谣言！</a:t>
            </a:r>
            <a:endParaRPr lang="zh-CN" altLang="zh-CN" sz="4400">
              <a:ln/>
              <a:solidFill>
                <a:srgbClr val="FF0000"/>
              </a:solidFill>
              <a:effectLst>
                <a:outerShdw blurRad="38100" dist="25400" dir="5400000" algn="ctr" rotWithShape="0">
                  <a:srgbClr val="6E747A">
                    <a:alpha val="43000"/>
                  </a:srgbClr>
                </a:outerShdw>
              </a:effectLst>
            </a:endParaRPr>
          </a:p>
        </p:txBody>
      </p:sp>
      <p:sp>
        <p:nvSpPr>
          <p:cNvPr id="3" name="副标题 2"/>
          <p:cNvSpPr>
            <a:spLocks noGrp="1"/>
          </p:cNvSpPr>
          <p:nvPr>
            <p:ph type="subTitle" idx="1"/>
            <p:custDataLst>
              <p:tags r:id="rId2"/>
            </p:custDataLst>
          </p:nvPr>
        </p:nvSpPr>
        <p:spPr/>
        <p:txBody>
          <a:bodyPr/>
          <a:p>
            <a:r>
              <a:rPr lang="zh-CN" altLang="en-US"/>
              <a:t>女权造谣系列</a:t>
            </a:r>
            <a:r>
              <a:rPr lang="zh-CN" altLang="en-US"/>
              <a:t>之</a:t>
            </a:r>
            <a:endParaRPr lang="zh-CN"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前言</a:t>
            </a:r>
            <a:endParaRPr lang="zh-CN" altLang="en-US"/>
          </a:p>
        </p:txBody>
      </p:sp>
      <p:sp>
        <p:nvSpPr>
          <p:cNvPr id="3" name="内容占位符 2"/>
          <p:cNvSpPr>
            <a:spLocks noGrp="1"/>
          </p:cNvSpPr>
          <p:nvPr>
            <p:ph idx="1"/>
          </p:nvPr>
        </p:nvSpPr>
        <p:spPr>
          <a:xfrm>
            <a:off x="608330" y="1490345"/>
            <a:ext cx="10968990" cy="4759325"/>
          </a:xfrm>
        </p:spPr>
        <p:txBody>
          <a:bodyPr/>
          <a:p>
            <a:pPr marL="0" indent="0">
              <a:buNone/>
            </a:pPr>
            <a:r>
              <a:rPr lang="zh-CN" altLang="en-US"/>
              <a:t>关注我的都知道，我之前是把一系列女权谣言整合到一个</a:t>
            </a:r>
            <a:r>
              <a:rPr lang="en-US" altLang="zh-CN"/>
              <a:t>PPT</a:t>
            </a:r>
            <a:r>
              <a:rPr lang="zh-CN" altLang="en-US"/>
              <a:t>里面。</a:t>
            </a:r>
            <a:endParaRPr lang="zh-CN" altLang="en-US"/>
          </a:p>
          <a:p>
            <a:pPr marL="0" indent="0">
              <a:buNone/>
            </a:pPr>
            <a:r>
              <a:rPr lang="zh-CN" altLang="en-US"/>
              <a:t>但是这样找起来很麻烦，所以我把之前的一些谣言单独拎出来</a:t>
            </a:r>
            <a:r>
              <a:rPr lang="zh-CN" altLang="en-US"/>
              <a:t>辟谣。</a:t>
            </a:r>
            <a:endParaRPr lang="zh-CN" altLang="en-US"/>
          </a:p>
        </p:txBody>
      </p:sp>
      <p:pic>
        <p:nvPicPr>
          <p:cNvPr id="4" name="图片 3"/>
          <p:cNvPicPr>
            <a:picLocks noChangeAspect="1"/>
          </p:cNvPicPr>
          <p:nvPr/>
        </p:nvPicPr>
        <p:blipFill>
          <a:blip r:embed="rId1"/>
          <a:srcRect l="11992"/>
          <a:stretch>
            <a:fillRect/>
          </a:stretch>
        </p:blipFill>
        <p:spPr>
          <a:xfrm>
            <a:off x="2988945" y="2744470"/>
            <a:ext cx="7014210" cy="3889375"/>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谣言内容</a:t>
            </a:r>
            <a:endParaRPr lang="zh-CN" altLang="en-US"/>
          </a:p>
        </p:txBody>
      </p:sp>
      <p:pic>
        <p:nvPicPr>
          <p:cNvPr id="8" name="图片 7"/>
          <p:cNvPicPr>
            <a:picLocks noChangeAspect="1"/>
          </p:cNvPicPr>
          <p:nvPr/>
        </p:nvPicPr>
        <p:blipFill>
          <a:blip r:embed="rId1"/>
          <a:stretch>
            <a:fillRect/>
          </a:stretch>
        </p:blipFill>
        <p:spPr>
          <a:xfrm>
            <a:off x="0" y="1464310"/>
            <a:ext cx="5554345" cy="5186045"/>
          </a:xfrm>
          <a:prstGeom prst="rect">
            <a:avLst/>
          </a:prstGeom>
        </p:spPr>
      </p:pic>
      <p:pic>
        <p:nvPicPr>
          <p:cNvPr id="10" name="图片 9"/>
          <p:cNvPicPr>
            <a:picLocks noChangeAspect="1"/>
          </p:cNvPicPr>
          <p:nvPr/>
        </p:nvPicPr>
        <p:blipFill>
          <a:blip r:embed="rId2"/>
          <a:stretch>
            <a:fillRect/>
          </a:stretch>
        </p:blipFill>
        <p:spPr>
          <a:xfrm>
            <a:off x="5128991" y="1112966"/>
            <a:ext cx="6621769" cy="5680346"/>
          </a:xfrm>
          <a:prstGeom prst="rect">
            <a:avLst/>
          </a:prstGeom>
        </p:spPr>
      </p:pic>
      <p:sp>
        <p:nvSpPr>
          <p:cNvPr id="4" name="文本框 3"/>
          <p:cNvSpPr txBox="1"/>
          <p:nvPr/>
        </p:nvSpPr>
        <p:spPr>
          <a:xfrm>
            <a:off x="6096000" y="4476115"/>
            <a:ext cx="6096000" cy="645160"/>
          </a:xfrm>
          <a:prstGeom prst="rect">
            <a:avLst/>
          </a:prstGeom>
          <a:noFill/>
        </p:spPr>
        <p:txBody>
          <a:bodyPr wrap="square" rtlCol="0" anchor="t">
            <a:spAutoFit/>
          </a:bodyPr>
          <a:p>
            <a:r>
              <a:rPr lang="zh-CN" altLang="en-US" dirty="0">
                <a:solidFill>
                  <a:srgbClr val="FF0000"/>
                </a:solidFill>
                <a:sym typeface="+mn-ea"/>
              </a:rPr>
              <a:t>诶呦</a:t>
            </a:r>
            <a:r>
              <a:rPr lang="en-US" altLang="zh-CN" dirty="0">
                <a:solidFill>
                  <a:srgbClr val="FF0000"/>
                </a:solidFill>
                <a:sym typeface="+mn-ea"/>
              </a:rPr>
              <a:t>~</a:t>
            </a:r>
            <a:r>
              <a:rPr lang="zh-CN" altLang="en-US" dirty="0">
                <a:solidFill>
                  <a:srgbClr val="FF0000"/>
                </a:solidFill>
                <a:sym typeface="+mn-ea"/>
              </a:rPr>
              <a:t>，不是说男的造谣比例远比女的大吗？</a:t>
            </a:r>
            <a:endParaRPr lang="en-US" altLang="zh-CN" dirty="0">
              <a:solidFill>
                <a:srgbClr val="FF0000"/>
              </a:solidFill>
            </a:endParaRPr>
          </a:p>
          <a:p>
            <a:r>
              <a:rPr lang="zh-CN" altLang="en-US" dirty="0">
                <a:solidFill>
                  <a:srgbClr val="FF0000"/>
                </a:solidFill>
                <a:sym typeface="+mn-ea"/>
              </a:rPr>
              <a:t>怎么我亲自去查怎么变另一个结果了呢？</a:t>
            </a:r>
            <a:endParaRPr lang="zh-CN" altLang="en-US" dirty="0">
              <a:solidFill>
                <a:srgbClr val="FF0000"/>
              </a:solidFill>
              <a:sym typeface="+mn-ea"/>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所以这些人都是</a:t>
            </a:r>
            <a:r>
              <a:rPr lang="zh-CN" altLang="en-US"/>
              <a:t>长发男性？</a:t>
            </a:r>
            <a:endParaRPr lang="zh-CN" altLang="en-US"/>
          </a:p>
        </p:txBody>
      </p:sp>
      <p:pic>
        <p:nvPicPr>
          <p:cNvPr id="4" name="图片 3"/>
          <p:cNvPicPr>
            <a:picLocks noChangeAspect="1"/>
          </p:cNvPicPr>
          <p:nvPr/>
        </p:nvPicPr>
        <p:blipFill>
          <a:blip r:embed="rId1"/>
          <a:stretch>
            <a:fillRect/>
          </a:stretch>
        </p:blipFill>
        <p:spPr>
          <a:xfrm>
            <a:off x="734060" y="1313815"/>
            <a:ext cx="10262870" cy="5505450"/>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a:spLocks noGrp="1"/>
          </p:cNvSpPr>
          <p:nvPr>
            <p:ph sz="quarter" idx="13"/>
          </p:nvPr>
        </p:nvSpPr>
        <p:spPr>
          <a:xfrm>
            <a:off x="608330" y="208280"/>
            <a:ext cx="10972800" cy="6479540"/>
          </a:xfrm>
        </p:spPr>
        <p:txBody>
          <a:bodyPr/>
          <a:p>
            <a:pPr marL="0" indent="0">
              <a:buNone/>
            </a:pPr>
            <a:r>
              <a:rPr lang="zh-CN" altLang="en-US" dirty="0">
                <a:sym typeface="+mn-ea"/>
              </a:rPr>
              <a:t>当然，这个女权主义者</a:t>
            </a:r>
            <a:r>
              <a:rPr lang="en-US" altLang="zh-CN" dirty="0">
                <a:sym typeface="+mn-ea"/>
              </a:rPr>
              <a:t>86%</a:t>
            </a:r>
            <a:r>
              <a:rPr lang="zh-CN" altLang="en-US" dirty="0">
                <a:sym typeface="+mn-ea"/>
              </a:rPr>
              <a:t>和</a:t>
            </a:r>
            <a:r>
              <a:rPr lang="en-US" altLang="zh-CN" dirty="0">
                <a:sym typeface="+mn-ea"/>
              </a:rPr>
              <a:t>14%</a:t>
            </a:r>
            <a:r>
              <a:rPr lang="zh-CN" altLang="en-US" dirty="0">
                <a:sym typeface="+mn-ea"/>
              </a:rPr>
              <a:t>的数据并非凭空而来，在三位博士开头的“文献回顾”部分中有提到过这个数据。（估计是某些女权主义者抄作业的时候把答案抄错地方了）</a:t>
            </a:r>
            <a:endParaRPr lang="en-US" altLang="zh-CN" dirty="0"/>
          </a:p>
          <a:p>
            <a:pPr marL="0" indent="0">
              <a:buNone/>
            </a:pPr>
            <a:r>
              <a:rPr lang="zh-CN" altLang="en-US" dirty="0">
                <a:sym typeface="+mn-ea"/>
              </a:rPr>
              <a:t>首先，这个数据已经是</a:t>
            </a:r>
            <a:r>
              <a:rPr lang="en-US" altLang="zh-CN" dirty="0">
                <a:sym typeface="+mn-ea"/>
              </a:rPr>
              <a:t>2008-2012</a:t>
            </a:r>
            <a:r>
              <a:rPr lang="zh-CN" altLang="en-US" dirty="0">
                <a:sym typeface="+mn-ea"/>
              </a:rPr>
              <a:t>年（</a:t>
            </a:r>
            <a:r>
              <a:rPr lang="en-US" altLang="zh-CN" dirty="0">
                <a:sym typeface="+mn-ea"/>
              </a:rPr>
              <a:t>13-17</a:t>
            </a:r>
            <a:r>
              <a:rPr lang="zh-CN" altLang="en-US" dirty="0">
                <a:sym typeface="+mn-ea"/>
              </a:rPr>
              <a:t>年前）的数据了，而且只分析了这段时间里</a:t>
            </a:r>
            <a:r>
              <a:rPr lang="en-US" altLang="zh-CN" dirty="0">
                <a:sym typeface="+mn-ea"/>
              </a:rPr>
              <a:t>50</a:t>
            </a:r>
            <a:r>
              <a:rPr lang="zh-CN" altLang="en-US" dirty="0">
                <a:sym typeface="+mn-ea"/>
              </a:rPr>
              <a:t>例跟地震相关的谣言，样本太少，且涉及领域</a:t>
            </a:r>
            <a:r>
              <a:rPr lang="zh-CN" altLang="en-US" dirty="0">
                <a:sym typeface="+mn-ea"/>
              </a:rPr>
              <a:t>也很少，并且在后文提到：“</a:t>
            </a:r>
            <a:r>
              <a:rPr lang="zh-CN" altLang="en-US" dirty="0">
                <a:latin typeface="楷体" panose="02010609060101010101" pitchFamily="49" charset="-122"/>
                <a:ea typeface="楷体" panose="02010609060101010101" pitchFamily="49" charset="-122"/>
                <a:sym typeface="+mn-ea"/>
              </a:rPr>
              <a:t>现有文献对于不同性别的社交媒体用户主动举报谣言行为的内在机理的分析，仍然比较有限。</a:t>
            </a:r>
            <a:r>
              <a:rPr lang="zh-CN" altLang="en-US" dirty="0">
                <a:sym typeface="+mn-ea"/>
              </a:rPr>
              <a:t>”</a:t>
            </a:r>
            <a:endParaRPr lang="en-US" altLang="zh-CN" dirty="0"/>
          </a:p>
          <a:p>
            <a:pPr marL="0" indent="0">
              <a:buNone/>
            </a:pPr>
            <a:r>
              <a:rPr lang="zh-CN" altLang="en-US" dirty="0">
                <a:sym typeface="+mn-ea"/>
              </a:rPr>
              <a:t>当然，这也反映出女权主义者们为了抹黑另一性别真的没啥底线。</a:t>
            </a:r>
            <a:endParaRPr lang="zh-CN" altLang="en-US" dirty="0"/>
          </a:p>
          <a:p>
            <a:pPr marL="0" indent="0">
              <a:buNone/>
            </a:pPr>
            <a:endParaRPr lang="zh-CN" altLang="en-US"/>
          </a:p>
        </p:txBody>
      </p:sp>
      <p:pic>
        <p:nvPicPr>
          <p:cNvPr id="5" name="图片 4"/>
          <p:cNvPicPr>
            <a:picLocks noChangeAspect="1"/>
          </p:cNvPicPr>
          <p:nvPr/>
        </p:nvPicPr>
        <p:blipFill>
          <a:blip r:embed="rId1"/>
          <a:srcRect l="14835" t="27524" r="17374" b="20380"/>
          <a:stretch>
            <a:fillRect/>
          </a:stretch>
        </p:blipFill>
        <p:spPr>
          <a:xfrm>
            <a:off x="1575435" y="2947670"/>
            <a:ext cx="8827135" cy="363918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70205" y="414020"/>
            <a:ext cx="4789805" cy="2950210"/>
          </a:xfrm>
          <a:prstGeom prst="rect">
            <a:avLst/>
          </a:prstGeom>
          <a:noFill/>
        </p:spPr>
        <p:txBody>
          <a:bodyPr wrap="square" rtlCol="0">
            <a:noAutofit/>
          </a:bodyPr>
          <a:p>
            <a:r>
              <a:rPr lang="zh-CN" altLang="en-US"/>
              <a:t>对于部分女权主义者另一个</a:t>
            </a:r>
            <a:r>
              <a:rPr lang="en-US" altLang="zh-CN"/>
              <a:t>83%</a:t>
            </a:r>
            <a:r>
              <a:rPr lang="zh-CN" altLang="en-US"/>
              <a:t>和</a:t>
            </a:r>
            <a:r>
              <a:rPr lang="en-US" altLang="zh-CN"/>
              <a:t>17%</a:t>
            </a:r>
            <a:r>
              <a:rPr lang="zh-CN" altLang="en-US"/>
              <a:t>比率的数据，来自论文</a:t>
            </a:r>
            <a:r>
              <a:rPr lang="en-US" altLang="zh-CN" dirty="0">
                <a:sym typeface="+mn-ea"/>
              </a:rPr>
              <a:t>《</a:t>
            </a:r>
            <a:r>
              <a:rPr lang="zh-CN" altLang="en-US" dirty="0">
                <a:solidFill>
                  <a:srgbClr val="333333"/>
                </a:solidFill>
                <a:effectLst/>
                <a:latin typeface="楷体" panose="02010609060101010101" pitchFamily="49" charset="-122"/>
                <a:ea typeface="楷体" panose="02010609060101010101" pitchFamily="49" charset="-122"/>
                <a:sym typeface="+mn-ea"/>
              </a:rPr>
              <a:t>网络谣言制造者的性别构成和动机研究</a:t>
            </a:r>
            <a:r>
              <a:rPr lang="en-US" altLang="zh-CN" dirty="0">
                <a:solidFill>
                  <a:srgbClr val="333333"/>
                </a:solidFill>
                <a:effectLst/>
                <a:latin typeface="楷体" panose="02010609060101010101" pitchFamily="49" charset="-122"/>
                <a:ea typeface="楷体" panose="02010609060101010101" pitchFamily="49" charset="-122"/>
                <a:sym typeface="+mn-ea"/>
              </a:rPr>
              <a:t>--</a:t>
            </a:r>
            <a:r>
              <a:rPr lang="zh-CN" altLang="en-US" dirty="0">
                <a:solidFill>
                  <a:srgbClr val="333333"/>
                </a:solidFill>
                <a:effectLst/>
                <a:latin typeface="楷体" panose="02010609060101010101" pitchFamily="49" charset="-122"/>
                <a:ea typeface="楷体" panose="02010609060101010101" pitchFamily="49" charset="-122"/>
                <a:sym typeface="+mn-ea"/>
              </a:rPr>
              <a:t>基于</a:t>
            </a:r>
            <a:r>
              <a:rPr lang="en-US" altLang="zh-CN" dirty="0">
                <a:solidFill>
                  <a:srgbClr val="333333"/>
                </a:solidFill>
                <a:effectLst/>
                <a:latin typeface="楷体" panose="02010609060101010101" pitchFamily="49" charset="-122"/>
                <a:ea typeface="楷体" panose="02010609060101010101" pitchFamily="49" charset="-122"/>
                <a:sym typeface="+mn-ea"/>
              </a:rPr>
              <a:t>60</a:t>
            </a:r>
            <a:r>
              <a:rPr lang="zh-CN" altLang="en-US" dirty="0">
                <a:solidFill>
                  <a:srgbClr val="333333"/>
                </a:solidFill>
                <a:effectLst/>
                <a:latin typeface="楷体" panose="02010609060101010101" pitchFamily="49" charset="-122"/>
                <a:ea typeface="楷体" panose="02010609060101010101" pitchFamily="49" charset="-122"/>
                <a:sym typeface="+mn-ea"/>
              </a:rPr>
              <a:t>例典型案例的统计分析</a:t>
            </a:r>
            <a:r>
              <a:rPr lang="en-US" altLang="zh-CN" dirty="0">
                <a:sym typeface="+mn-ea"/>
              </a:rPr>
              <a:t>》</a:t>
            </a:r>
            <a:r>
              <a:rPr lang="zh-CN" altLang="en-US" dirty="0">
                <a:sym typeface="+mn-ea"/>
              </a:rPr>
              <a:t>。</a:t>
            </a:r>
            <a:endParaRPr lang="zh-CN" altLang="en-US" dirty="0">
              <a:sym typeface="+mn-ea"/>
            </a:endParaRPr>
          </a:p>
          <a:p>
            <a:r>
              <a:rPr lang="zh-CN" altLang="en-US" dirty="0">
                <a:sym typeface="+mn-ea"/>
              </a:rPr>
              <a:t>这份论文只收取了</a:t>
            </a:r>
            <a:r>
              <a:rPr lang="en-US" altLang="zh-CN" dirty="0">
                <a:solidFill>
                  <a:srgbClr val="FF0000"/>
                </a:solidFill>
                <a:sym typeface="+mn-ea"/>
              </a:rPr>
              <a:t>58</a:t>
            </a:r>
            <a:r>
              <a:rPr lang="zh-CN" altLang="en-US" dirty="0">
                <a:sym typeface="+mn-ea"/>
              </a:rPr>
              <a:t>个案例（去掉</a:t>
            </a:r>
            <a:r>
              <a:rPr lang="en-US" altLang="zh-CN" dirty="0">
                <a:sym typeface="+mn-ea"/>
              </a:rPr>
              <a:t>2</a:t>
            </a:r>
            <a:r>
              <a:rPr lang="zh-CN" altLang="en-US" dirty="0">
                <a:sym typeface="+mn-ea"/>
              </a:rPr>
              <a:t>个无法确定性别的），但我刚才提到的《基于性别视角的社交媒体用户造谣传谣和举报谣言行为研究》</a:t>
            </a:r>
            <a:r>
              <a:rPr lang="zh-CN" altLang="en-US" dirty="0">
                <a:solidFill>
                  <a:srgbClr val="FF0000"/>
                </a:solidFill>
                <a:sym typeface="+mn-ea"/>
              </a:rPr>
              <a:t>收集了</a:t>
            </a:r>
            <a:r>
              <a:rPr lang="en-US" altLang="zh-CN" dirty="0">
                <a:solidFill>
                  <a:srgbClr val="FF0000"/>
                </a:solidFill>
                <a:sym typeface="+mn-ea"/>
              </a:rPr>
              <a:t>4175</a:t>
            </a:r>
            <a:r>
              <a:rPr lang="zh-CN" altLang="en-US" dirty="0">
                <a:solidFill>
                  <a:srgbClr val="FF0000"/>
                </a:solidFill>
                <a:sym typeface="+mn-ea"/>
              </a:rPr>
              <a:t>条举报信息</a:t>
            </a:r>
            <a:r>
              <a:rPr lang="zh-CN" altLang="en-US" dirty="0">
                <a:sym typeface="+mn-ea"/>
              </a:rPr>
              <a:t>。两者对比，</a:t>
            </a:r>
            <a:r>
              <a:rPr lang="zh-CN" altLang="en-US" dirty="0">
                <a:solidFill>
                  <a:srgbClr val="FF0000"/>
                </a:solidFill>
                <a:highlight>
                  <a:srgbClr val="FFFF00"/>
                </a:highlight>
                <a:sym typeface="+mn-ea"/>
              </a:rPr>
              <a:t>样本数量差距过于悬殊</a:t>
            </a:r>
            <a:r>
              <a:rPr lang="zh-CN" altLang="en-US" dirty="0">
                <a:sym typeface="+mn-ea"/>
              </a:rPr>
              <a:t>。</a:t>
            </a:r>
            <a:endParaRPr lang="zh-CN" altLang="en-US" dirty="0">
              <a:sym typeface="+mn-ea"/>
            </a:endParaRPr>
          </a:p>
          <a:p>
            <a:r>
              <a:rPr lang="zh-CN" altLang="en-US" dirty="0">
                <a:sym typeface="+mn-ea"/>
              </a:rPr>
              <a:t>并且</a:t>
            </a:r>
            <a:r>
              <a:rPr lang="zh-CN" altLang="en-US" dirty="0">
                <a:sym typeface="+mn-ea"/>
              </a:rPr>
              <a:t>《基于性别视角的社交媒体用户造谣传谣和举报谣言行为研究》收集的男性样本数量更多，性别比是</a:t>
            </a:r>
            <a:r>
              <a:rPr lang="en-US" altLang="zh-CN" dirty="0">
                <a:sym typeface="+mn-ea"/>
              </a:rPr>
              <a:t>6:4</a:t>
            </a:r>
            <a:r>
              <a:rPr lang="zh-CN" altLang="en-US" dirty="0">
                <a:sym typeface="+mn-ea"/>
              </a:rPr>
              <a:t>。</a:t>
            </a:r>
            <a:endParaRPr lang="zh-CN" altLang="en-US" dirty="0">
              <a:sym typeface="+mn-ea"/>
            </a:endParaRPr>
          </a:p>
          <a:p>
            <a:endParaRPr lang="zh-CN" altLang="en-US" dirty="0">
              <a:sym typeface="+mn-ea"/>
            </a:endParaRPr>
          </a:p>
        </p:txBody>
      </p:sp>
      <p:pic>
        <p:nvPicPr>
          <p:cNvPr id="5" name="图片 4"/>
          <p:cNvPicPr>
            <a:picLocks noChangeAspect="1"/>
          </p:cNvPicPr>
          <p:nvPr/>
        </p:nvPicPr>
        <p:blipFill>
          <a:blip r:embed="rId1"/>
          <a:stretch>
            <a:fillRect/>
          </a:stretch>
        </p:blipFill>
        <p:spPr>
          <a:xfrm>
            <a:off x="285115" y="4557395"/>
            <a:ext cx="4960620" cy="1036320"/>
          </a:xfrm>
          <a:prstGeom prst="rect">
            <a:avLst/>
          </a:prstGeom>
        </p:spPr>
      </p:pic>
      <p:pic>
        <p:nvPicPr>
          <p:cNvPr id="7" name="图片 6"/>
          <p:cNvPicPr>
            <a:picLocks noChangeAspect="1"/>
          </p:cNvPicPr>
          <p:nvPr/>
        </p:nvPicPr>
        <p:blipFill>
          <a:blip r:embed="rId2"/>
          <a:stretch>
            <a:fillRect/>
          </a:stretch>
        </p:blipFill>
        <p:spPr>
          <a:xfrm>
            <a:off x="5454650" y="4046855"/>
            <a:ext cx="6179820" cy="1546860"/>
          </a:xfrm>
          <a:prstGeom prst="rect">
            <a:avLst/>
          </a:prstGeom>
        </p:spPr>
      </p:pic>
      <p:pic>
        <p:nvPicPr>
          <p:cNvPr id="8" name="图片 7"/>
          <p:cNvPicPr>
            <a:picLocks noChangeAspect="1"/>
          </p:cNvPicPr>
          <p:nvPr/>
        </p:nvPicPr>
        <p:blipFill>
          <a:blip r:embed="rId3"/>
          <a:stretch>
            <a:fillRect/>
          </a:stretch>
        </p:blipFill>
        <p:spPr>
          <a:xfrm>
            <a:off x="5652135" y="86360"/>
            <a:ext cx="6195060" cy="2705100"/>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lum bright="-30000" contrast="90000"/>
          </a:blip>
          <a:stretch>
            <a:fillRect/>
          </a:stretch>
        </p:blipFill>
        <p:spPr>
          <a:xfrm>
            <a:off x="3295650" y="49530"/>
            <a:ext cx="5600700" cy="6758940"/>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84785" y="197485"/>
            <a:ext cx="11739245" cy="2887345"/>
          </a:xfrm>
          <a:prstGeom prst="rect">
            <a:avLst/>
          </a:prstGeom>
          <a:noFill/>
        </p:spPr>
        <p:txBody>
          <a:bodyPr wrap="square" rtlCol="0">
            <a:noAutofit/>
          </a:bodyPr>
          <a:p>
            <a:r>
              <a:rPr lang="zh-CN" altLang="en-US"/>
              <a:t>有反驳认为：</a:t>
            </a:r>
            <a:endParaRPr lang="zh-CN" altLang="en-US"/>
          </a:p>
          <a:p>
            <a:r>
              <a:rPr lang="zh-CN" altLang="en-US"/>
              <a:t>这篇论文只是统计了微博，微博女性</a:t>
            </a:r>
            <a:r>
              <a:rPr lang="zh-CN" altLang="en-US"/>
              <a:t>偏多</a:t>
            </a:r>
            <a:endParaRPr lang="zh-CN" altLang="en-US"/>
          </a:p>
          <a:p>
            <a:r>
              <a:rPr lang="zh-CN" altLang="en-US"/>
              <a:t>但是，前文提到过，男性女性样本比例为</a:t>
            </a:r>
            <a:r>
              <a:rPr lang="en-US" altLang="zh-CN"/>
              <a:t>6:4</a:t>
            </a:r>
            <a:r>
              <a:rPr lang="zh-CN" altLang="en-US"/>
              <a:t>，调查的样本中，男性样本就比女性样本高</a:t>
            </a:r>
            <a:r>
              <a:rPr lang="en-US" altLang="zh-CN">
                <a:solidFill>
                  <a:srgbClr val="FF0000"/>
                </a:solidFill>
              </a:rPr>
              <a:t>50%</a:t>
            </a:r>
            <a:r>
              <a:rPr lang="zh-CN" altLang="en-US"/>
              <a:t>。所以仅统计微博，没统计其他平台的说法个人认为是</a:t>
            </a:r>
            <a:r>
              <a:rPr lang="zh-CN" altLang="en-US"/>
              <a:t>不太能成立的。</a:t>
            </a:r>
            <a:endParaRPr lang="zh-CN" altLang="en-US"/>
          </a:p>
          <a:p>
            <a:r>
              <a:rPr lang="zh-CN" altLang="en-US"/>
              <a:t>还有人说要拿诬告陷害罪来</a:t>
            </a:r>
            <a:r>
              <a:rPr lang="zh-CN" altLang="en-US"/>
              <a:t>距离的。</a:t>
            </a:r>
            <a:endParaRPr lang="zh-CN" altLang="en-US"/>
          </a:p>
          <a:p>
            <a:r>
              <a:rPr lang="zh-CN" altLang="en-US"/>
              <a:t>但是实际在法理上（非专业，有没有大神解释一下？），诬告陷害＝造谣，但是造谣</a:t>
            </a:r>
            <a:r>
              <a:rPr lang="en-US" altLang="zh-CN"/>
              <a:t>≠</a:t>
            </a:r>
            <a:r>
              <a:rPr lang="zh-CN" altLang="en-US"/>
              <a:t>诬告陷害。</a:t>
            </a:r>
            <a:endParaRPr lang="zh-CN" altLang="en-US"/>
          </a:p>
          <a:p>
            <a:r>
              <a:rPr lang="zh-CN" altLang="en-US">
                <a:solidFill>
                  <a:srgbClr val="FF0000"/>
                </a:solidFill>
                <a:highlight>
                  <a:srgbClr val="FFFF00"/>
                </a:highlight>
              </a:rPr>
              <a:t>侵犯名誉权也不仅仅局限于造谣</a:t>
            </a:r>
            <a:r>
              <a:rPr lang="zh-CN" altLang="en-US"/>
              <a:t>。你拿你公司同事大头照</a:t>
            </a:r>
            <a:r>
              <a:rPr lang="en-US" altLang="zh-CN"/>
              <a:t>P</a:t>
            </a:r>
            <a:r>
              <a:rPr lang="zh-CN" altLang="en-US"/>
              <a:t>图也算是侵犯名誉权，只是人家想不想告你的</a:t>
            </a:r>
            <a:r>
              <a:rPr lang="zh-CN" altLang="en-US"/>
              <a:t>问题。</a:t>
            </a:r>
            <a:endParaRPr lang="zh-CN" altLang="en-US"/>
          </a:p>
        </p:txBody>
      </p:sp>
      <p:sp>
        <p:nvSpPr>
          <p:cNvPr id="3" name="文本框 2"/>
          <p:cNvSpPr txBox="1"/>
          <p:nvPr/>
        </p:nvSpPr>
        <p:spPr>
          <a:xfrm>
            <a:off x="1429385" y="3429000"/>
            <a:ext cx="9763760" cy="1322070"/>
          </a:xfrm>
          <a:prstGeom prst="rect">
            <a:avLst/>
          </a:prstGeom>
          <a:noFill/>
        </p:spPr>
        <p:txBody>
          <a:bodyPr wrap="square" rtlCol="0">
            <a:spAutoFit/>
          </a:bodyPr>
          <a:p>
            <a:r>
              <a:rPr lang="zh-CN" altLang="en-US" sz="4000">
                <a:ln/>
                <a:solidFill>
                  <a:srgbClr val="FF0000"/>
                </a:solidFill>
                <a:effectLst>
                  <a:outerShdw blurRad="38100" dist="25400" dir="5400000" algn="ctr" rotWithShape="0">
                    <a:srgbClr val="6E747A">
                      <a:alpha val="43000"/>
                    </a:srgbClr>
                  </a:outerShdw>
                </a:effectLst>
              </a:rPr>
              <a:t>总结：某些女权主义者要点脸吧，整天造谣累不累？</a:t>
            </a:r>
            <a:endParaRPr lang="zh-CN" altLang="en-US" sz="4000">
              <a:ln/>
              <a:solidFill>
                <a:srgbClr val="FF0000"/>
              </a:solidFill>
              <a:effectLst>
                <a:outerShdw blurRad="38100" dist="25400" dir="5400000" algn="ctr" rotWithShape="0">
                  <a:srgbClr val="6E747A">
                    <a:alpha val="43000"/>
                  </a:srgbClr>
                </a:outerShdw>
              </a:effectLst>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803</Words>
  <Application>WPS 演示</Application>
  <PresentationFormat>宽屏</PresentationFormat>
  <Paragraphs>35</Paragraphs>
  <Slides>8</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宋体</vt:lpstr>
      <vt:lpstr>Wingdings</vt:lpstr>
      <vt:lpstr>Wingdings</vt:lpstr>
      <vt:lpstr>微软雅黑</vt:lpstr>
      <vt:lpstr>Arial Unicode MS</vt:lpstr>
      <vt:lpstr>Calibri</vt:lpstr>
      <vt:lpstr>楷体</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Britney</cp:lastModifiedBy>
  <cp:revision>171</cp:revision>
  <dcterms:created xsi:type="dcterms:W3CDTF">2019-06-19T02:08:00Z</dcterms:created>
  <dcterms:modified xsi:type="dcterms:W3CDTF">2025-05-02T01:08:41Z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2052-12.1.0.18912</vt:lpwstr>
  </property>
  <property fmtid="{D5CDD505-2E9C-101B-9397-08002B2CF9AE}" pid="3" name="ICV">
    <vt:lpwstr>35D921A969B14A0CB9D899E13AEA4EAB_11</vt:lpwstr>
  </property>
</Properties>
</file>