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4"/>
  </p:notesMasterIdLst>
  <p:handoutMasterIdLst>
    <p:handoutMasterId r:id="rId35"/>
  </p:handoutMasterIdLst>
  <p:sldIdLst>
    <p:sldId id="264" r:id="rId2"/>
    <p:sldId id="341" r:id="rId3"/>
    <p:sldId id="342" r:id="rId4"/>
    <p:sldId id="278" r:id="rId5"/>
    <p:sldId id="279" r:id="rId6"/>
    <p:sldId id="324" r:id="rId7"/>
    <p:sldId id="283" r:id="rId8"/>
    <p:sldId id="306" r:id="rId9"/>
    <p:sldId id="309" r:id="rId10"/>
    <p:sldId id="310" r:id="rId11"/>
    <p:sldId id="311" r:id="rId12"/>
    <p:sldId id="350" r:id="rId13"/>
    <p:sldId id="343" r:id="rId14"/>
    <p:sldId id="344" r:id="rId15"/>
    <p:sldId id="345" r:id="rId16"/>
    <p:sldId id="346" r:id="rId17"/>
    <p:sldId id="347" r:id="rId18"/>
    <p:sldId id="348" r:id="rId19"/>
    <p:sldId id="294" r:id="rId20"/>
    <p:sldId id="325" r:id="rId21"/>
    <p:sldId id="295" r:id="rId22"/>
    <p:sldId id="349" r:id="rId23"/>
    <p:sldId id="319" r:id="rId24"/>
    <p:sldId id="298" r:id="rId25"/>
    <p:sldId id="299" r:id="rId26"/>
    <p:sldId id="326" r:id="rId27"/>
    <p:sldId id="302" r:id="rId28"/>
    <p:sldId id="323" r:id="rId29"/>
    <p:sldId id="303" r:id="rId30"/>
    <p:sldId id="327" r:id="rId31"/>
    <p:sldId id="322" r:id="rId32"/>
    <p:sldId id="328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C0C0C0"/>
    <a:srgbClr val="5F5F5F"/>
    <a:srgbClr val="FF0000"/>
    <a:srgbClr val="EAEAEA"/>
    <a:srgbClr val="DDDDDD"/>
    <a:srgbClr val="A7A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7543" autoAdjust="0"/>
  </p:normalViewPr>
  <p:slideViewPr>
    <p:cSldViewPr snapToGrid="0">
      <p:cViewPr varScale="1">
        <p:scale>
          <a:sx n="116" d="100"/>
          <a:sy n="116" d="100"/>
        </p:scale>
        <p:origin x="-4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4"/>
    </p:cViewPr>
  </p:sorterViewPr>
  <p:notesViewPr>
    <p:cSldViewPr snapToGrid="0">
      <p:cViewPr varScale="1">
        <p:scale>
          <a:sx n="87" d="100"/>
          <a:sy n="87" d="100"/>
        </p:scale>
        <p:origin x="-1908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308C7573-FDF3-4CC1-9C10-DC2D29381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89EB06D8-BF5B-4919-AA0E-B315D280C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57F2E4-384F-41B1-A945-E187E135DAC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B06D8-BF5B-4919-AA0E-B315D280C46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589E09-313C-4C53-BAE5-B4FF1AC8CA73}" type="datetimeFigureOut">
              <a:rPr lang="he-IL" smtClean="0"/>
              <a:pPr/>
              <a:t>ח'/אייר/תשע"ד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03E0F7-F1A3-40BD-870C-4B393BBF654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wmf"/><Relationship Id="rId7" Type="http://schemas.openxmlformats.org/officeDocument/2006/relationships/image" Target="../media/image39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450850" y="1655763"/>
            <a:ext cx="8218488" cy="21828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SimSun" pitchFamily="2" charset="-122"/>
              </a:rPr>
              <a:t>PCA + SVD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Computing axes: Principal Component Analysis (PCA)</a:t>
            </a: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</a:rPr>
              <a:t>Consider a set of points p</a:t>
            </a:r>
            <a:r>
              <a:rPr lang="en-US" altLang="zh-CN" sz="2000" baseline="-25000" dirty="0" smtClean="0">
                <a:ea typeface="SimSun" pitchFamily="2" charset="-122"/>
              </a:rPr>
              <a:t>1</a:t>
            </a:r>
            <a:r>
              <a:rPr lang="en-US" altLang="zh-CN" sz="2000" dirty="0" smtClean="0">
                <a:ea typeface="SimSun" pitchFamily="2" charset="-122"/>
              </a:rPr>
              <a:t>,…,</a:t>
            </a:r>
            <a:r>
              <a:rPr lang="en-US" altLang="zh-CN" sz="2000" dirty="0" err="1" smtClean="0">
                <a:ea typeface="SimSun" pitchFamily="2" charset="-122"/>
              </a:rPr>
              <a:t>p</a:t>
            </a:r>
            <a:r>
              <a:rPr lang="en-US" altLang="zh-CN" sz="2000" baseline="-25000" dirty="0" err="1" smtClean="0">
                <a:ea typeface="SimSun" pitchFamily="2" charset="-122"/>
              </a:rPr>
              <a:t>n</a:t>
            </a:r>
            <a:r>
              <a:rPr lang="en-US" altLang="zh-CN" sz="2000" dirty="0" smtClean="0">
                <a:ea typeface="SimSun" pitchFamily="2" charset="-122"/>
              </a:rPr>
              <a:t> with </a:t>
            </a:r>
            <a:r>
              <a:rPr lang="en-US" altLang="zh-CN" sz="2000" dirty="0" err="1" smtClean="0">
                <a:ea typeface="SimSun" pitchFamily="2" charset="-122"/>
              </a:rPr>
              <a:t>centroid</a:t>
            </a:r>
            <a:r>
              <a:rPr lang="en-US" altLang="zh-CN" sz="2000" dirty="0" smtClean="0">
                <a:ea typeface="SimSun" pitchFamily="2" charset="-122"/>
              </a:rPr>
              <a:t> location c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Construct matrix P whose </a:t>
            </a:r>
            <a:r>
              <a:rPr lang="en-US" altLang="zh-CN" sz="2000" i="1" dirty="0" err="1" smtClean="0">
                <a:ea typeface="SimSun" pitchFamily="2" charset="-122"/>
              </a:rPr>
              <a:t>i-</a:t>
            </a:r>
            <a:r>
              <a:rPr lang="en-US" altLang="zh-CN" sz="2000" dirty="0" err="1" smtClean="0">
                <a:ea typeface="SimSun" pitchFamily="2" charset="-122"/>
              </a:rPr>
              <a:t>th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SimSun" pitchFamily="2" charset="-122"/>
              </a:rPr>
              <a:t>column</a:t>
            </a:r>
            <a:r>
              <a:rPr lang="en-US" altLang="zh-CN" sz="2000" dirty="0" smtClean="0">
                <a:ea typeface="SimSun" pitchFamily="2" charset="-122"/>
              </a:rPr>
              <a:t> is vector p</a:t>
            </a:r>
            <a:r>
              <a:rPr lang="en-US" altLang="zh-CN" sz="2000" baseline="-25000" dirty="0" smtClean="0">
                <a:ea typeface="SimSun" pitchFamily="2" charset="-122"/>
              </a:rPr>
              <a:t>i </a:t>
            </a:r>
            <a:r>
              <a:rPr lang="en-US" altLang="zh-CN" sz="2000" dirty="0" smtClean="0">
                <a:ea typeface="SimSun" pitchFamily="2" charset="-122"/>
              </a:rPr>
              <a:t>– c</a:t>
            </a:r>
          </a:p>
          <a:p>
            <a:pPr lvl="4" algn="l" rtl="0" eaLnBrk="1" hangingPunct="1"/>
            <a:endParaRPr lang="en-US" altLang="zh-CN" sz="200" dirty="0" smtClean="0">
              <a:ea typeface="SimSun" pitchFamily="2" charset="-122"/>
            </a:endParaRPr>
          </a:p>
          <a:p>
            <a:pPr lvl="3" algn="l" rtl="0" eaLnBrk="1" hangingPunct="1"/>
            <a:r>
              <a:rPr lang="en-US" altLang="zh-CN" sz="1800" dirty="0" smtClean="0">
                <a:ea typeface="SimSun" pitchFamily="2" charset="-122"/>
              </a:rPr>
              <a:t>2D (2 by n):</a:t>
            </a:r>
          </a:p>
          <a:p>
            <a:pPr lvl="3" algn="l" rtl="0" eaLnBrk="1" hangingPunct="1"/>
            <a:endParaRPr lang="en-US" altLang="zh-CN" sz="1800" dirty="0" smtClean="0">
              <a:ea typeface="SimSun" pitchFamily="2" charset="-122"/>
            </a:endParaRPr>
          </a:p>
          <a:p>
            <a:pPr lvl="3" algn="l" rtl="0" eaLnBrk="1" hangingPunct="1"/>
            <a:r>
              <a:rPr lang="en-US" altLang="zh-CN" sz="1800" dirty="0" smtClean="0">
                <a:ea typeface="SimSun" pitchFamily="2" charset="-122"/>
              </a:rPr>
              <a:t>3D (3 by n):</a:t>
            </a:r>
          </a:p>
          <a:p>
            <a:pPr lvl="2" algn="l" rtl="0" eaLnBrk="1" hangingPunct="1"/>
            <a:endParaRPr lang="en-US" altLang="zh-CN" sz="2000" dirty="0" smtClean="0">
              <a:ea typeface="SimSun" pitchFamily="2" charset="-122"/>
            </a:endParaRP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Build the </a:t>
            </a:r>
            <a:r>
              <a:rPr lang="en-US" altLang="zh-CN" sz="2000" dirty="0" smtClean="0">
                <a:solidFill>
                  <a:srgbClr val="0000FF"/>
                </a:solidFill>
                <a:ea typeface="SimSun" pitchFamily="2" charset="-122"/>
              </a:rPr>
              <a:t>covariance</a:t>
            </a:r>
            <a:r>
              <a:rPr lang="en-US" altLang="zh-CN" sz="2000" dirty="0" smtClean="0">
                <a:ea typeface="SimSun" pitchFamily="2" charset="-122"/>
              </a:rPr>
              <a:t> matrix:</a:t>
            </a:r>
          </a:p>
          <a:p>
            <a:pPr lvl="3" algn="l" rtl="0" eaLnBrk="1" hangingPunct="1"/>
            <a:r>
              <a:rPr lang="en-US" altLang="zh-CN" sz="1800" dirty="0" smtClean="0">
                <a:ea typeface="SimSun" pitchFamily="2" charset="-122"/>
              </a:rPr>
              <a:t>2D: a 2 by 2 matrix</a:t>
            </a:r>
          </a:p>
          <a:p>
            <a:pPr lvl="3" algn="l" rtl="0" eaLnBrk="1" hangingPunct="1"/>
            <a:r>
              <a:rPr lang="en-US" altLang="zh-CN" sz="1800" dirty="0" smtClean="0">
                <a:ea typeface="SimSun" pitchFamily="2" charset="-122"/>
              </a:rPr>
              <a:t>3D: a 3 by 3 matrix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1: PCA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488" y="4432300"/>
            <a:ext cx="2822575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00" y="4183063"/>
            <a:ext cx="2492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Oval 10"/>
          <p:cNvSpPr>
            <a:spLocks noChangeArrowheads="1"/>
          </p:cNvSpPr>
          <p:nvPr/>
        </p:nvSpPr>
        <p:spPr bwMode="auto">
          <a:xfrm>
            <a:off x="7243763" y="4514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1127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0713" y="5213350"/>
            <a:ext cx="136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Line 12"/>
          <p:cNvSpPr>
            <a:spLocks noChangeShapeType="1"/>
          </p:cNvSpPr>
          <p:nvPr/>
        </p:nvSpPr>
        <p:spPr bwMode="auto">
          <a:xfrm flipV="1">
            <a:off x="7207250" y="4600575"/>
            <a:ext cx="71438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pic>
        <p:nvPicPr>
          <p:cNvPr id="24586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8163" y="2990850"/>
            <a:ext cx="31210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1156" y="3495629"/>
            <a:ext cx="3128963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2766" y="4406681"/>
            <a:ext cx="103346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488" y="4191000"/>
            <a:ext cx="2822575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07364"/>
            <a:ext cx="8686800" cy="4799928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Computing axes: Principal Component Analysis (PCA)</a:t>
            </a:r>
          </a:p>
          <a:p>
            <a:pPr lvl="1" algn="l" rtl="0" eaLnBrk="1" hangingPunct="1"/>
            <a:r>
              <a:rPr lang="en-US" altLang="zh-CN" sz="2000" dirty="0" smtClean="0">
                <a:solidFill>
                  <a:srgbClr val="FF0000"/>
                </a:solidFill>
                <a:ea typeface="SimSun" pitchFamily="2" charset="-122"/>
              </a:rPr>
              <a:t>Eigenvectors </a:t>
            </a:r>
            <a:r>
              <a:rPr lang="en-US" altLang="zh-CN" sz="2000" dirty="0" smtClean="0">
                <a:ea typeface="SimSun" pitchFamily="2" charset="-122"/>
              </a:rPr>
              <a:t>of the covariance matrix represent principal directions of shape variation (2 in 2D; 3 in 3D)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The eigenvectors are orthogonal, and have </a:t>
            </a:r>
            <a:r>
              <a:rPr lang="en-US" altLang="zh-CN" sz="2000" dirty="0" smtClean="0">
                <a:solidFill>
                  <a:srgbClr val="0000FF"/>
                </a:solidFill>
                <a:ea typeface="SimSun" pitchFamily="2" charset="-122"/>
              </a:rPr>
              <a:t>no magnitude</a:t>
            </a:r>
            <a:r>
              <a:rPr lang="en-US" altLang="zh-CN" sz="2000" dirty="0" smtClean="0">
                <a:ea typeface="SimSun" pitchFamily="2" charset="-122"/>
              </a:rPr>
              <a:t>; only directions</a:t>
            </a:r>
          </a:p>
          <a:p>
            <a:pPr lvl="1" algn="l" rtl="0" eaLnBrk="1" hangingPunct="1"/>
            <a:r>
              <a:rPr lang="en-US" altLang="zh-CN" sz="2000" dirty="0" err="1" smtClean="0">
                <a:solidFill>
                  <a:srgbClr val="FF0000"/>
                </a:solidFill>
                <a:ea typeface="SimSun" pitchFamily="2" charset="-122"/>
              </a:rPr>
              <a:t>Eigenvalues</a:t>
            </a:r>
            <a:r>
              <a:rPr lang="en-US" altLang="zh-CN" sz="2000" dirty="0" smtClean="0">
                <a:ea typeface="SimSun" pitchFamily="2" charset="-122"/>
              </a:rPr>
              <a:t> indicate amount of variation along each eigenvector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Eigenvector with largest (smallest) </a:t>
            </a:r>
            <a:r>
              <a:rPr lang="en-US" altLang="zh-CN" sz="2000" dirty="0" err="1" smtClean="0">
                <a:ea typeface="SimSun" pitchFamily="2" charset="-122"/>
              </a:rPr>
              <a:t>eigenvalue</a:t>
            </a:r>
            <a:r>
              <a:rPr lang="en-US" altLang="zh-CN" sz="2000" dirty="0" smtClean="0">
                <a:ea typeface="SimSun" pitchFamily="2" charset="-122"/>
              </a:rPr>
              <a:t> is the direction where the model shape varies the most (least)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SimSun" pitchFamily="2" charset="-122"/>
              </a:rPr>
              <a:t>Method 1: PCA</a:t>
            </a:r>
          </a:p>
        </p:txBody>
      </p:sp>
      <p:sp>
        <p:nvSpPr>
          <p:cNvPr id="477194" name="Line 10"/>
          <p:cNvSpPr>
            <a:spLocks noChangeShapeType="1"/>
          </p:cNvSpPr>
          <p:nvPr/>
        </p:nvSpPr>
        <p:spPr bwMode="auto">
          <a:xfrm flipV="1">
            <a:off x="5826125" y="5208588"/>
            <a:ext cx="95726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477195" name="Text Box 11"/>
          <p:cNvSpPr txBox="1">
            <a:spLocks noChangeArrowheads="1"/>
          </p:cNvSpPr>
          <p:nvPr/>
        </p:nvSpPr>
        <p:spPr bwMode="auto">
          <a:xfrm>
            <a:off x="2554288" y="5588000"/>
            <a:ext cx="3268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SimSun" pitchFamily="2" charset="-122"/>
              </a:rPr>
              <a:t>Eigenvector with the largest eigenvalue</a:t>
            </a:r>
          </a:p>
        </p:txBody>
      </p:sp>
      <p:sp>
        <p:nvSpPr>
          <p:cNvPr id="477196" name="Text Box 12"/>
          <p:cNvSpPr txBox="1">
            <a:spLocks noChangeArrowheads="1"/>
          </p:cNvSpPr>
          <p:nvPr/>
        </p:nvSpPr>
        <p:spPr bwMode="auto">
          <a:xfrm>
            <a:off x="2362200" y="4926013"/>
            <a:ext cx="3387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SimSun" pitchFamily="2" charset="-122"/>
              </a:rPr>
              <a:t>Eigenvector with the smallest eigenvalue</a:t>
            </a:r>
          </a:p>
        </p:txBody>
      </p:sp>
      <p:sp>
        <p:nvSpPr>
          <p:cNvPr id="477197" name="Line 13"/>
          <p:cNvSpPr>
            <a:spLocks noChangeShapeType="1"/>
          </p:cNvSpPr>
          <p:nvPr/>
        </p:nvSpPr>
        <p:spPr bwMode="auto">
          <a:xfrm flipV="1">
            <a:off x="5684838" y="4716463"/>
            <a:ext cx="1392237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4" grpId="0" animBg="1"/>
      <p:bldP spid="477195" grpId="0"/>
      <p:bldP spid="477196" grpId="0"/>
      <p:bldP spid="4771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363" y="2049463"/>
            <a:ext cx="4217987" cy="4572000"/>
          </a:xfrm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697597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zh-CN" dirty="0" smtClean="0">
                <a:ea typeface="SimSun" pitchFamily="2" charset="-122"/>
              </a:rPr>
              <a:t>Method 1: PCA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sz="3600" dirty="0" smtClean="0">
                <a:ea typeface="SimSun" pitchFamily="2" charset="-122"/>
              </a:rPr>
              <a:t>Why do we look at the singular  vectors?</a:t>
            </a:r>
            <a:br>
              <a:rPr lang="en-US" altLang="zh-CN" sz="3600" dirty="0" smtClean="0">
                <a:ea typeface="SimSun" pitchFamily="2" charset="-122"/>
              </a:rPr>
            </a:br>
            <a:r>
              <a:rPr lang="en-US" altLang="zh-CN" sz="3600" dirty="0" smtClean="0">
                <a:ea typeface="SimSun" pitchFamily="2" charset="-122"/>
              </a:rPr>
              <a:t>On the board…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66129" y="2075330"/>
            <a:ext cx="3683000" cy="141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Input: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2-d</a:t>
            </a:r>
            <a:r>
              <a:rPr lang="en-US" sz="2000" dirty="0" smtClean="0">
                <a:solidFill>
                  <a:schemeClr val="tx1"/>
                </a:solidFill>
              </a:rPr>
              <a:t> dimensional points</a:t>
            </a:r>
          </a:p>
          <a:p>
            <a:pPr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 sz="2000" baseline="-25000" dirty="0">
              <a:solidFill>
                <a:schemeClr val="tx1"/>
              </a:solidFill>
            </a:endParaRP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 sz="2000" baseline="-25000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54088" y="3133725"/>
            <a:ext cx="7548561" cy="2835275"/>
            <a:chOff x="601" y="1974"/>
            <a:chExt cx="4755" cy="178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01" y="1974"/>
              <a:ext cx="1849" cy="1786"/>
              <a:chOff x="601" y="1974"/>
              <a:chExt cx="1849" cy="1786"/>
            </a:xfrm>
          </p:grpSpPr>
          <p:sp>
            <p:nvSpPr>
              <p:cNvPr id="13325" name="Line 7"/>
              <p:cNvSpPr>
                <a:spLocks noChangeShapeType="1"/>
              </p:cNvSpPr>
              <p:nvPr/>
            </p:nvSpPr>
            <p:spPr bwMode="auto">
              <a:xfrm flipV="1">
                <a:off x="601" y="1974"/>
                <a:ext cx="1849" cy="14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Text Box 8"/>
              <p:cNvSpPr txBox="1">
                <a:spLocks noChangeArrowheads="1"/>
              </p:cNvSpPr>
              <p:nvPr/>
            </p:nvSpPr>
            <p:spPr bwMode="auto">
              <a:xfrm>
                <a:off x="816" y="3360"/>
                <a:ext cx="134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Calibri" pitchFamily="34" charset="0"/>
                  <a:buNone/>
                </a:pPr>
                <a:r>
                  <a:rPr lang="en-US" b="1">
                    <a:solidFill>
                      <a:srgbClr val="FF0000"/>
                    </a:solidFill>
                  </a:rPr>
                  <a:t>1st (right) singular vector</a:t>
                </a:r>
                <a:endParaRPr lang="en-US" b="1" baseline="-250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3036" y="1982"/>
              <a:ext cx="232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 b="1" u="sng" dirty="0">
                  <a:solidFill>
                    <a:schemeClr val="tx1"/>
                  </a:solidFill>
                </a:rPr>
                <a:t>1st (right) singular vector: </a:t>
              </a:r>
            </a:p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 dirty="0">
                  <a:solidFill>
                    <a:schemeClr val="tx1"/>
                  </a:solidFill>
                </a:rPr>
                <a:t>direction of maximal variance,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98538" y="2755900"/>
            <a:ext cx="7688262" cy="2578100"/>
            <a:chOff x="629" y="1736"/>
            <a:chExt cx="4843" cy="1624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29" y="1736"/>
              <a:ext cx="1578" cy="1571"/>
              <a:chOff x="629" y="1736"/>
              <a:chExt cx="1578" cy="1571"/>
            </a:xfrm>
          </p:grpSpPr>
          <p:sp>
            <p:nvSpPr>
              <p:cNvPr id="13321" name="Line 12"/>
              <p:cNvSpPr>
                <a:spLocks noChangeShapeType="1"/>
              </p:cNvSpPr>
              <p:nvPr/>
            </p:nvSpPr>
            <p:spPr bwMode="auto">
              <a:xfrm flipH="1" flipV="1">
                <a:off x="1055" y="2011"/>
                <a:ext cx="1152" cy="1296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Text Box 13"/>
              <p:cNvSpPr txBox="1">
                <a:spLocks noChangeArrowheads="1"/>
              </p:cNvSpPr>
              <p:nvPr/>
            </p:nvSpPr>
            <p:spPr bwMode="auto">
              <a:xfrm>
                <a:off x="629" y="1736"/>
                <a:ext cx="956" cy="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Calibri" pitchFamily="34" charset="0"/>
                  <a:buNone/>
                </a:pPr>
                <a:r>
                  <a:rPr lang="en-US" b="1">
                    <a:solidFill>
                      <a:srgbClr val="006600"/>
                    </a:solidFill>
                  </a:rPr>
                  <a:t>2nd (right) singular vector</a:t>
                </a:r>
                <a:endParaRPr lang="en-US" b="1" baseline="-2500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13320" name="Rectangle 14"/>
            <p:cNvSpPr>
              <a:spLocks noChangeArrowheads="1"/>
            </p:cNvSpPr>
            <p:nvPr/>
          </p:nvSpPr>
          <p:spPr bwMode="auto">
            <a:xfrm>
              <a:off x="3041" y="2542"/>
              <a:ext cx="2431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 b="1" u="sng" dirty="0">
                  <a:solidFill>
                    <a:schemeClr val="tx1"/>
                  </a:solidFill>
                </a:rPr>
                <a:t>2nd (right) singular vector: </a:t>
              </a:r>
            </a:p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 dirty="0">
                  <a:solidFill>
                    <a:schemeClr val="tx1"/>
                  </a:solidFill>
                </a:rPr>
                <a:t>direction of maximal variance, after removing the projection of the data along the first singular vector.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833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Goal: reduce the dimensionality while preserving the “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information</a:t>
                </a:r>
                <a:r>
                  <a:rPr lang="en-US" dirty="0" smtClean="0"/>
                  <a:t> in the data”</a:t>
                </a:r>
              </a:p>
              <a:p>
                <a:r>
                  <a:rPr lang="en-US" dirty="0" smtClean="0"/>
                  <a:t>Information in the data: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variability </a:t>
                </a:r>
                <a:r>
                  <a:rPr lang="en-US" dirty="0" smtClean="0"/>
                  <a:t>in the data</a:t>
                </a:r>
              </a:p>
              <a:p>
                <a:pPr lvl="1"/>
                <a:r>
                  <a:rPr lang="en-US" dirty="0" smtClean="0"/>
                  <a:t>We measure variability using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covariance matrix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Sample covariance of variables X and Y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Given matrix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dirty="0" smtClean="0"/>
                  <a:t>, remove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mean</a:t>
                </a:r>
                <a:r>
                  <a:rPr lang="en-US" dirty="0" smtClean="0"/>
                  <a:t> of each column from the column vectors to get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centered</a:t>
                </a:r>
                <a:r>
                  <a:rPr lang="en-US" dirty="0" smtClean="0"/>
                  <a:t> matrix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</a:p>
              <a:p>
                <a:r>
                  <a:rPr lang="en-US" dirty="0" smtClean="0"/>
                  <a:t>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covariance matrix</a:t>
                </a:r>
                <a:r>
                  <a:rPr lang="en-US" dirty="0" smtClean="0"/>
                  <a:t> of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row</a:t>
                </a:r>
                <a:r>
                  <a:rPr lang="en-US" dirty="0" smtClean="0"/>
                  <a:t> vectors of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815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Method 1: PCA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sz="2400" dirty="0" smtClean="0"/>
              <a:t>Covariance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81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will project the rows of matrix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A</a:t>
                </a:r>
                <a:r>
                  <a:rPr lang="en-US" dirty="0" smtClean="0"/>
                  <a:t> into a new set of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attributes</a:t>
                </a:r>
                <a:r>
                  <a:rPr lang="en-US" dirty="0" smtClean="0"/>
                  <a:t> (dimensions) such that:</a:t>
                </a:r>
              </a:p>
              <a:p>
                <a:pPr lvl="1"/>
                <a:r>
                  <a:rPr lang="en-US" dirty="0" smtClean="0"/>
                  <a:t>The attributes have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zero covariance </a:t>
                </a:r>
                <a:r>
                  <a:rPr lang="en-US" dirty="0" smtClean="0"/>
                  <a:t>to each other (they are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orthogonal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Each attribute captures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the most remaining variance </a:t>
                </a:r>
                <a:r>
                  <a:rPr lang="en-US" dirty="0" smtClean="0"/>
                  <a:t>in the data, while orthogonal to the existing attributes</a:t>
                </a:r>
              </a:p>
              <a:p>
                <a:pPr lvl="2"/>
                <a:r>
                  <a:rPr lang="en-US" dirty="0" smtClean="0"/>
                  <a:t>The first attribute should capture the most variance in the data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For matrix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C</a:t>
                </a:r>
                <a:r>
                  <a:rPr lang="en-US" dirty="0" smtClean="0"/>
                  <a:t>, the variance of the rows of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C</a:t>
                </a:r>
                <a:r>
                  <a:rPr lang="en-US" dirty="0" smtClean="0"/>
                  <a:t> when projected to vector x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right singular vector of C </a:t>
                </a:r>
                <a:r>
                  <a:rPr lang="en-US" dirty="0" smtClean="0"/>
                  <a:t>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1250" r="-1778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Method 1: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0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363" y="2049463"/>
            <a:ext cx="4217987" cy="4572000"/>
          </a:xfrm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Method 1: PCA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368300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2000" b="1">
                <a:solidFill>
                  <a:schemeClr val="tx1"/>
                </a:solidFill>
              </a:rPr>
              <a:t>Input: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accent2"/>
                </a:solidFill>
              </a:rPr>
              <a:t>2-d</a:t>
            </a:r>
            <a:r>
              <a:rPr lang="en-US" sz="2000">
                <a:solidFill>
                  <a:schemeClr val="tx1"/>
                </a:solidFill>
              </a:rPr>
              <a:t> dimensional points</a:t>
            </a: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 sz="2000">
              <a:solidFill>
                <a:schemeClr val="tx1"/>
              </a:solidFill>
            </a:endParaRP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2000" b="1">
                <a:solidFill>
                  <a:schemeClr val="tx1"/>
                </a:solidFill>
              </a:rPr>
              <a:t>Output: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 sz="2000" baseline="-25000">
              <a:solidFill>
                <a:schemeClr val="tx1"/>
              </a:solidFill>
            </a:endParaRP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 sz="2000" baseline="-2500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54088" y="3038475"/>
            <a:ext cx="7504112" cy="2930525"/>
            <a:chOff x="601" y="1914"/>
            <a:chExt cx="4727" cy="184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01" y="1974"/>
              <a:ext cx="1849" cy="1786"/>
              <a:chOff x="601" y="1974"/>
              <a:chExt cx="1849" cy="1786"/>
            </a:xfrm>
          </p:grpSpPr>
          <p:sp>
            <p:nvSpPr>
              <p:cNvPr id="13325" name="Line 7"/>
              <p:cNvSpPr>
                <a:spLocks noChangeShapeType="1"/>
              </p:cNvSpPr>
              <p:nvPr/>
            </p:nvSpPr>
            <p:spPr bwMode="auto">
              <a:xfrm flipV="1">
                <a:off x="601" y="1974"/>
                <a:ext cx="1849" cy="14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Text Box 8"/>
              <p:cNvSpPr txBox="1">
                <a:spLocks noChangeArrowheads="1"/>
              </p:cNvSpPr>
              <p:nvPr/>
            </p:nvSpPr>
            <p:spPr bwMode="auto">
              <a:xfrm>
                <a:off x="816" y="3360"/>
                <a:ext cx="134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Calibri" pitchFamily="34" charset="0"/>
                  <a:buNone/>
                </a:pPr>
                <a:r>
                  <a:rPr lang="en-US" b="1">
                    <a:solidFill>
                      <a:srgbClr val="FF0000"/>
                    </a:solidFill>
                  </a:rPr>
                  <a:t>1st (right) singular vector</a:t>
                </a:r>
                <a:endParaRPr lang="en-US" b="1" baseline="-250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3008" y="1914"/>
              <a:ext cx="232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 b="1" u="sng">
                  <a:solidFill>
                    <a:schemeClr val="tx1"/>
                  </a:solidFill>
                </a:rPr>
                <a:t>1st (right) singular vector: </a:t>
              </a:r>
            </a:p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>
                  <a:solidFill>
                    <a:schemeClr val="tx1"/>
                  </a:solidFill>
                </a:rPr>
                <a:t>direction of maximal variance,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98538" y="2755900"/>
            <a:ext cx="7688262" cy="2578100"/>
            <a:chOff x="629" y="1736"/>
            <a:chExt cx="4843" cy="1624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29" y="1736"/>
              <a:ext cx="1578" cy="1571"/>
              <a:chOff x="629" y="1736"/>
              <a:chExt cx="1578" cy="1571"/>
            </a:xfrm>
          </p:grpSpPr>
          <p:sp>
            <p:nvSpPr>
              <p:cNvPr id="13321" name="Line 12"/>
              <p:cNvSpPr>
                <a:spLocks noChangeShapeType="1"/>
              </p:cNvSpPr>
              <p:nvPr/>
            </p:nvSpPr>
            <p:spPr bwMode="auto">
              <a:xfrm flipH="1" flipV="1">
                <a:off x="1055" y="2011"/>
                <a:ext cx="1152" cy="1296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Text Box 13"/>
              <p:cNvSpPr txBox="1">
                <a:spLocks noChangeArrowheads="1"/>
              </p:cNvSpPr>
              <p:nvPr/>
            </p:nvSpPr>
            <p:spPr bwMode="auto">
              <a:xfrm>
                <a:off x="629" y="1736"/>
                <a:ext cx="956" cy="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Calibri" pitchFamily="34" charset="0"/>
                  <a:buNone/>
                </a:pPr>
                <a:r>
                  <a:rPr lang="en-US" b="1">
                    <a:solidFill>
                      <a:srgbClr val="006600"/>
                    </a:solidFill>
                  </a:rPr>
                  <a:t>2nd (right) singular vector</a:t>
                </a:r>
                <a:endParaRPr lang="en-US" b="1" baseline="-2500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13320" name="Rectangle 14"/>
            <p:cNvSpPr>
              <a:spLocks noChangeArrowheads="1"/>
            </p:cNvSpPr>
            <p:nvPr/>
          </p:nvSpPr>
          <p:spPr bwMode="auto">
            <a:xfrm>
              <a:off x="3041" y="2542"/>
              <a:ext cx="2431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 b="1" u="sng">
                  <a:solidFill>
                    <a:schemeClr val="tx1"/>
                  </a:solidFill>
                </a:rPr>
                <a:t>2nd (right) singular vector: </a:t>
              </a:r>
            </a:p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sz="2000">
                  <a:solidFill>
                    <a:schemeClr val="tx1"/>
                  </a:solidFill>
                </a:rPr>
                <a:t>direction of maximal variance, after removing the projection of the data along the first singular vector.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833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163" y="1828800"/>
            <a:ext cx="4217987" cy="4572000"/>
          </a:xfrm>
        </p:spPr>
      </p:pic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Method 1: PCA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sz="2800" dirty="0" smtClean="0">
                <a:solidFill>
                  <a:schemeClr val="tx1"/>
                </a:solidFill>
              </a:rPr>
              <a:t>Singular values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4495800" y="2667000"/>
            <a:ext cx="4386263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2400" b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</a:t>
            </a:r>
            <a:r>
              <a:rPr lang="en-US" sz="2400" b="1" baseline="-2500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2400" b="1">
                <a:solidFill>
                  <a:schemeClr val="accent2"/>
                </a:solidFill>
              </a:rPr>
              <a:t>: </a:t>
            </a:r>
            <a:r>
              <a:rPr lang="en-US" sz="2400">
                <a:solidFill>
                  <a:schemeClr val="tx1"/>
                </a:solidFill>
              </a:rPr>
              <a:t>measures how much of the data variance is explained by the first singular vector.</a:t>
            </a: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 sz="2400">
              <a:solidFill>
                <a:schemeClr val="tx1"/>
              </a:solidFill>
            </a:endParaRPr>
          </a:p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2400" b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</a:t>
            </a:r>
            <a:r>
              <a:rPr lang="en-US" sz="2400" b="1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400" b="1">
                <a:solidFill>
                  <a:schemeClr val="accent2"/>
                </a:solidFill>
              </a:rPr>
              <a:t>: </a:t>
            </a:r>
            <a:r>
              <a:rPr lang="en-US" sz="2400">
                <a:solidFill>
                  <a:schemeClr val="tx1"/>
                </a:solidFill>
              </a:rPr>
              <a:t>measures how much of the data variance is explained by the second singular vector.</a:t>
            </a:r>
            <a:endParaRPr lang="en-US" sz="2400" baseline="-25000">
              <a:solidFill>
                <a:schemeClr val="accent2"/>
              </a:solidFill>
            </a:endParaRP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2713038" y="4805363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>
                <a:solidFill>
                  <a:schemeClr val="hlink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</a:t>
            </a:r>
            <a:r>
              <a:rPr lang="en-US" baseline="-25000">
                <a:solidFill>
                  <a:schemeClr val="hlink"/>
                </a:solidFill>
                <a:latin typeface="Tahoma" pitchFamily="34" charset="0"/>
                <a:cs typeface="Times New Roman" pitchFamily="18" charset="0"/>
                <a:sym typeface="Symbol" pitchFamily="18" charset="2"/>
              </a:rPr>
              <a:t>1</a:t>
            </a:r>
            <a:endParaRPr lang="en-US" baseline="-25000">
              <a:solidFill>
                <a:schemeClr val="hlink"/>
              </a:solidFill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77888" y="2913063"/>
            <a:ext cx="2935287" cy="2835275"/>
            <a:chOff x="601" y="1974"/>
            <a:chExt cx="1849" cy="1786"/>
          </a:xfrm>
        </p:grpSpPr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 flipV="1">
              <a:off x="601" y="1974"/>
              <a:ext cx="1849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816" y="3360"/>
              <a:ext cx="1346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b="1" dirty="0">
                  <a:solidFill>
                    <a:srgbClr val="FF0000"/>
                  </a:solidFill>
                </a:rPr>
                <a:t>1st (right) singular vector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22338" y="2535238"/>
            <a:ext cx="2505075" cy="2493962"/>
            <a:chOff x="629" y="1736"/>
            <a:chExt cx="1578" cy="1571"/>
          </a:xfrm>
        </p:grpSpPr>
        <p:sp>
          <p:nvSpPr>
            <p:cNvPr id="14344" name="Line 12"/>
            <p:cNvSpPr>
              <a:spLocks noChangeShapeType="1"/>
            </p:cNvSpPr>
            <p:nvPr/>
          </p:nvSpPr>
          <p:spPr bwMode="auto">
            <a:xfrm flipH="1" flipV="1">
              <a:off x="1055" y="2011"/>
              <a:ext cx="1152" cy="1296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629" y="1736"/>
              <a:ext cx="956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b="1">
                  <a:solidFill>
                    <a:srgbClr val="006600"/>
                  </a:solidFill>
                </a:rPr>
                <a:t>2nd (right) singular vector</a:t>
              </a:r>
              <a:endParaRPr lang="en-US" b="1" baseline="-2500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312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sz="2400" dirty="0" smtClean="0"/>
              <a:t>The variance in the direction of the </a:t>
            </a:r>
            <a:r>
              <a:rPr lang="en-US" sz="2400" b="1" dirty="0" smtClean="0">
                <a:solidFill>
                  <a:schemeClr val="accent2"/>
                </a:solidFill>
              </a:rPr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th</a:t>
            </a:r>
            <a:r>
              <a:rPr lang="en-US" sz="2400" dirty="0" smtClean="0"/>
              <a:t> principal component is given by the corresponding singular value </a:t>
            </a:r>
            <a:r>
              <a:rPr lang="el-GR" sz="2400" b="1" dirty="0" smtClean="0">
                <a:solidFill>
                  <a:schemeClr val="accent2"/>
                </a:solidFill>
              </a:rPr>
              <a:t>σ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</a:t>
            </a:r>
            <a:r>
              <a:rPr lang="en-US" sz="2400" b="1" baseline="30000" dirty="0" smtClean="0">
                <a:solidFill>
                  <a:schemeClr val="accent2"/>
                </a:solidFill>
              </a:rPr>
              <a:t>2</a:t>
            </a:r>
          </a:p>
          <a:p>
            <a:pPr algn="l" rtl="0" eaLnBrk="1" hangingPunct="1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Singular values can be used to estimate how many components to keep</a:t>
            </a:r>
          </a:p>
          <a:p>
            <a:pPr algn="l" rtl="0" eaLnBrk="1" hangingPunct="1">
              <a:lnSpc>
                <a:spcPct val="100000"/>
              </a:lnSpc>
            </a:pPr>
            <a:r>
              <a:rPr lang="en-US" sz="2400" b="1" i="1" dirty="0" smtClean="0">
                <a:solidFill>
                  <a:schemeClr val="tx1"/>
                </a:solidFill>
              </a:rPr>
              <a:t>Rule of thumb:</a:t>
            </a:r>
            <a:r>
              <a:rPr lang="en-US" sz="2400" dirty="0" smtClean="0">
                <a:solidFill>
                  <a:schemeClr val="tx1"/>
                </a:solidFill>
              </a:rPr>
              <a:t> keep enough to explain </a:t>
            </a:r>
            <a:r>
              <a:rPr lang="en-US" sz="2400" b="1" i="1" dirty="0" smtClean="0">
                <a:solidFill>
                  <a:schemeClr val="tx1"/>
                </a:solidFill>
              </a:rPr>
              <a:t>85%</a:t>
            </a:r>
            <a:r>
              <a:rPr lang="en-US" sz="2400" dirty="0" smtClean="0">
                <a:solidFill>
                  <a:schemeClr val="tx1"/>
                </a:solidFill>
              </a:rPr>
              <a:t> of the variation: </a:t>
            </a: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Method 1: PCA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sz="2200" dirty="0" smtClean="0"/>
              <a:t>Singular values tell us something about the variance</a:t>
            </a:r>
            <a:endParaRPr 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124200" y="4392212"/>
          <a:ext cx="2667000" cy="2057400"/>
        </p:xfrm>
        <a:graphic>
          <a:graphicData uri="http://schemas.openxmlformats.org/presentationml/2006/ole">
            <p:oleObj spid="_x0000_s44034" name="Equation" r:id="rId3" imgW="8382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94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Method 1: PCA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Another property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The chosen vectors are such that minimize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sum of square differences</a:t>
            </a:r>
            <a:r>
              <a:rPr lang="en-US" dirty="0" smtClean="0"/>
              <a:t> between the data vectors and the low-dimensional projections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967365" y="2286000"/>
            <a:ext cx="4217987" cy="4572000"/>
          </a:xfrm>
          <a:prstGeom prst="rect">
            <a:avLst/>
          </a:prstGeom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688090" y="3370263"/>
            <a:ext cx="2935287" cy="2835275"/>
            <a:chOff x="601" y="1974"/>
            <a:chExt cx="1849" cy="1786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601" y="1974"/>
              <a:ext cx="1849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16" y="3360"/>
              <a:ext cx="1346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8000"/>
                </a:lnSpc>
                <a:buClr>
                  <a:srgbClr val="000000"/>
                </a:buClr>
                <a:buSzPct val="100000"/>
                <a:buFont typeface="Calibri" pitchFamily="34" charset="0"/>
                <a:buNone/>
              </a:pPr>
              <a:r>
                <a:rPr lang="en-US" b="1">
                  <a:solidFill>
                    <a:srgbClr val="FF0000"/>
                  </a:solidFill>
                </a:rPr>
                <a:t>1st (right) singular vector</a:t>
              </a:r>
              <a:endParaRPr lang="en-US" b="1" baseline="-25000">
                <a:solidFill>
                  <a:srgbClr val="FF0000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5520065" y="3733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872365" y="4800600"/>
            <a:ext cx="22542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29402" y="4800600"/>
            <a:ext cx="30956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481965" y="4223657"/>
            <a:ext cx="381000" cy="34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23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Limitations</a:t>
            </a:r>
          </a:p>
          <a:p>
            <a:pPr lvl="1" algn="l" rtl="0" eaLnBrk="1" hangingPunct="1"/>
            <a:r>
              <a:rPr lang="en-US" altLang="zh-CN" dirty="0" err="1" smtClean="0">
                <a:ea typeface="SimSun" pitchFamily="2" charset="-122"/>
              </a:rPr>
              <a:t>Centroid</a:t>
            </a:r>
            <a:r>
              <a:rPr lang="en-US" altLang="zh-CN" dirty="0" smtClean="0">
                <a:ea typeface="SimSun" pitchFamily="2" charset="-122"/>
              </a:rPr>
              <a:t> and axes are affected by noise</a:t>
            </a:r>
          </a:p>
          <a:p>
            <a:pPr lvl="1" algn="l" rtl="0" eaLnBrk="1" hangingPunct="1"/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SimSun" pitchFamily="2" charset="-122"/>
              </a:rPr>
              <a:t>Method 1: PCA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2863850"/>
            <a:ext cx="3906838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6938" y="2863850"/>
            <a:ext cx="3906837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017963" y="2865438"/>
            <a:ext cx="37465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71975" y="2592388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Noise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249613" y="5630863"/>
            <a:ext cx="1766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Axes are affected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 flipV="1">
            <a:off x="3340100" y="4521200"/>
            <a:ext cx="569913" cy="98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353175" y="5630863"/>
            <a:ext cx="1154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PCA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– Shape Matching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974725" y="5627688"/>
            <a:ext cx="704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is the best transformation that aligns the unicorn with the lion?</a:t>
            </a:r>
          </a:p>
        </p:txBody>
      </p:sp>
      <p:sp>
        <p:nvSpPr>
          <p:cNvPr id="3076" name="Freeform 2"/>
          <p:cNvSpPr>
            <a:spLocks/>
          </p:cNvSpPr>
          <p:nvPr/>
        </p:nvSpPr>
        <p:spPr bwMode="auto">
          <a:xfrm flipH="1">
            <a:off x="604838" y="2763838"/>
            <a:ext cx="3605212" cy="1978025"/>
          </a:xfrm>
          <a:custGeom>
            <a:avLst/>
            <a:gdLst>
              <a:gd name="T0" fmla="*/ 1209 w 1840"/>
              <a:gd name="T1" fmla="*/ 221 h 982"/>
              <a:gd name="T2" fmla="*/ 1437 w 1840"/>
              <a:gd name="T3" fmla="*/ 45 h 982"/>
              <a:gd name="T4" fmla="*/ 1709 w 1840"/>
              <a:gd name="T5" fmla="*/ 49 h 982"/>
              <a:gd name="T6" fmla="*/ 1757 w 1840"/>
              <a:gd name="T7" fmla="*/ 149 h 982"/>
              <a:gd name="T8" fmla="*/ 1837 w 1840"/>
              <a:gd name="T9" fmla="*/ 229 h 982"/>
              <a:gd name="T10" fmla="*/ 1797 w 1840"/>
              <a:gd name="T11" fmla="*/ 313 h 982"/>
              <a:gd name="T12" fmla="*/ 1769 w 1840"/>
              <a:gd name="T13" fmla="*/ 385 h 982"/>
              <a:gd name="T14" fmla="*/ 1697 w 1840"/>
              <a:gd name="T15" fmla="*/ 313 h 982"/>
              <a:gd name="T16" fmla="*/ 1645 w 1840"/>
              <a:gd name="T17" fmla="*/ 377 h 982"/>
              <a:gd name="T18" fmla="*/ 1593 w 1840"/>
              <a:gd name="T19" fmla="*/ 489 h 982"/>
              <a:gd name="T20" fmla="*/ 1573 w 1840"/>
              <a:gd name="T21" fmla="*/ 589 h 982"/>
              <a:gd name="T22" fmla="*/ 1413 w 1840"/>
              <a:gd name="T23" fmla="*/ 725 h 982"/>
              <a:gd name="T24" fmla="*/ 1445 w 1840"/>
              <a:gd name="T25" fmla="*/ 873 h 982"/>
              <a:gd name="T26" fmla="*/ 1517 w 1840"/>
              <a:gd name="T27" fmla="*/ 905 h 982"/>
              <a:gd name="T28" fmla="*/ 1573 w 1840"/>
              <a:gd name="T29" fmla="*/ 961 h 982"/>
              <a:gd name="T30" fmla="*/ 1469 w 1840"/>
              <a:gd name="T31" fmla="*/ 981 h 982"/>
              <a:gd name="T32" fmla="*/ 1393 w 1840"/>
              <a:gd name="T33" fmla="*/ 913 h 982"/>
              <a:gd name="T34" fmla="*/ 1329 w 1840"/>
              <a:gd name="T35" fmla="*/ 817 h 982"/>
              <a:gd name="T36" fmla="*/ 1265 w 1840"/>
              <a:gd name="T37" fmla="*/ 829 h 982"/>
              <a:gd name="T38" fmla="*/ 1301 w 1840"/>
              <a:gd name="T39" fmla="*/ 913 h 982"/>
              <a:gd name="T40" fmla="*/ 1361 w 1840"/>
              <a:gd name="T41" fmla="*/ 961 h 982"/>
              <a:gd name="T42" fmla="*/ 1221 w 1840"/>
              <a:gd name="T43" fmla="*/ 965 h 982"/>
              <a:gd name="T44" fmla="*/ 1205 w 1840"/>
              <a:gd name="T45" fmla="*/ 917 h 982"/>
              <a:gd name="T46" fmla="*/ 1157 w 1840"/>
              <a:gd name="T47" fmla="*/ 829 h 982"/>
              <a:gd name="T48" fmla="*/ 1169 w 1840"/>
              <a:gd name="T49" fmla="*/ 701 h 982"/>
              <a:gd name="T50" fmla="*/ 1005 w 1840"/>
              <a:gd name="T51" fmla="*/ 637 h 982"/>
              <a:gd name="T52" fmla="*/ 881 w 1840"/>
              <a:gd name="T53" fmla="*/ 597 h 982"/>
              <a:gd name="T54" fmla="*/ 869 w 1840"/>
              <a:gd name="T55" fmla="*/ 625 h 982"/>
              <a:gd name="T56" fmla="*/ 745 w 1840"/>
              <a:gd name="T57" fmla="*/ 725 h 982"/>
              <a:gd name="T58" fmla="*/ 725 w 1840"/>
              <a:gd name="T59" fmla="*/ 817 h 982"/>
              <a:gd name="T60" fmla="*/ 789 w 1840"/>
              <a:gd name="T61" fmla="*/ 901 h 982"/>
              <a:gd name="T62" fmla="*/ 853 w 1840"/>
              <a:gd name="T63" fmla="*/ 893 h 982"/>
              <a:gd name="T64" fmla="*/ 873 w 1840"/>
              <a:gd name="T65" fmla="*/ 961 h 982"/>
              <a:gd name="T66" fmla="*/ 769 w 1840"/>
              <a:gd name="T67" fmla="*/ 945 h 982"/>
              <a:gd name="T68" fmla="*/ 665 w 1840"/>
              <a:gd name="T69" fmla="*/ 901 h 982"/>
              <a:gd name="T70" fmla="*/ 573 w 1840"/>
              <a:gd name="T71" fmla="*/ 781 h 982"/>
              <a:gd name="T72" fmla="*/ 621 w 1840"/>
              <a:gd name="T73" fmla="*/ 709 h 982"/>
              <a:gd name="T74" fmla="*/ 641 w 1840"/>
              <a:gd name="T75" fmla="*/ 645 h 982"/>
              <a:gd name="T76" fmla="*/ 617 w 1840"/>
              <a:gd name="T77" fmla="*/ 665 h 982"/>
              <a:gd name="T78" fmla="*/ 533 w 1840"/>
              <a:gd name="T79" fmla="*/ 725 h 982"/>
              <a:gd name="T80" fmla="*/ 481 w 1840"/>
              <a:gd name="T81" fmla="*/ 793 h 982"/>
              <a:gd name="T82" fmla="*/ 465 w 1840"/>
              <a:gd name="T83" fmla="*/ 849 h 982"/>
              <a:gd name="T84" fmla="*/ 545 w 1840"/>
              <a:gd name="T85" fmla="*/ 913 h 982"/>
              <a:gd name="T86" fmla="*/ 585 w 1840"/>
              <a:gd name="T87" fmla="*/ 949 h 982"/>
              <a:gd name="T88" fmla="*/ 429 w 1840"/>
              <a:gd name="T89" fmla="*/ 969 h 982"/>
              <a:gd name="T90" fmla="*/ 405 w 1840"/>
              <a:gd name="T91" fmla="*/ 925 h 982"/>
              <a:gd name="T92" fmla="*/ 373 w 1840"/>
              <a:gd name="T93" fmla="*/ 765 h 982"/>
              <a:gd name="T94" fmla="*/ 409 w 1840"/>
              <a:gd name="T95" fmla="*/ 677 h 982"/>
              <a:gd name="T96" fmla="*/ 533 w 1840"/>
              <a:gd name="T97" fmla="*/ 573 h 982"/>
              <a:gd name="T98" fmla="*/ 501 w 1840"/>
              <a:gd name="T99" fmla="*/ 581 h 982"/>
              <a:gd name="T100" fmla="*/ 285 w 1840"/>
              <a:gd name="T101" fmla="*/ 701 h 982"/>
              <a:gd name="T102" fmla="*/ 161 w 1840"/>
              <a:gd name="T103" fmla="*/ 641 h 982"/>
              <a:gd name="T104" fmla="*/ 57 w 1840"/>
              <a:gd name="T105" fmla="*/ 617 h 982"/>
              <a:gd name="T106" fmla="*/ 33 w 1840"/>
              <a:gd name="T107" fmla="*/ 489 h 982"/>
              <a:gd name="T108" fmla="*/ 89 w 1840"/>
              <a:gd name="T109" fmla="*/ 485 h 982"/>
              <a:gd name="T110" fmla="*/ 173 w 1840"/>
              <a:gd name="T111" fmla="*/ 565 h 982"/>
              <a:gd name="T112" fmla="*/ 213 w 1840"/>
              <a:gd name="T113" fmla="*/ 633 h 982"/>
              <a:gd name="T114" fmla="*/ 417 w 1840"/>
              <a:gd name="T115" fmla="*/ 585 h 982"/>
              <a:gd name="T116" fmla="*/ 485 w 1840"/>
              <a:gd name="T117" fmla="*/ 345 h 982"/>
              <a:gd name="T118" fmla="*/ 601 w 1840"/>
              <a:gd name="T119" fmla="*/ 249 h 982"/>
              <a:gd name="T120" fmla="*/ 805 w 1840"/>
              <a:gd name="T121" fmla="*/ 233 h 982"/>
              <a:gd name="T122" fmla="*/ 1029 w 1840"/>
              <a:gd name="T123" fmla="*/ 265 h 9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40"/>
              <a:gd name="T187" fmla="*/ 0 h 982"/>
              <a:gd name="T188" fmla="*/ 1840 w 1840"/>
              <a:gd name="T189" fmla="*/ 982 h 9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40" h="982">
                <a:moveTo>
                  <a:pt x="1029" y="265"/>
                </a:moveTo>
                <a:cubicBezTo>
                  <a:pt x="1074" y="258"/>
                  <a:pt x="1166" y="240"/>
                  <a:pt x="1209" y="221"/>
                </a:cubicBezTo>
                <a:cubicBezTo>
                  <a:pt x="1252" y="202"/>
                  <a:pt x="1247" y="178"/>
                  <a:pt x="1285" y="149"/>
                </a:cubicBezTo>
                <a:cubicBezTo>
                  <a:pt x="1323" y="120"/>
                  <a:pt x="1384" y="70"/>
                  <a:pt x="1437" y="45"/>
                </a:cubicBezTo>
                <a:cubicBezTo>
                  <a:pt x="1490" y="20"/>
                  <a:pt x="1556" y="0"/>
                  <a:pt x="1601" y="1"/>
                </a:cubicBezTo>
                <a:cubicBezTo>
                  <a:pt x="1646" y="2"/>
                  <a:pt x="1692" y="32"/>
                  <a:pt x="1709" y="49"/>
                </a:cubicBezTo>
                <a:cubicBezTo>
                  <a:pt x="1726" y="66"/>
                  <a:pt x="1693" y="84"/>
                  <a:pt x="1701" y="101"/>
                </a:cubicBezTo>
                <a:cubicBezTo>
                  <a:pt x="1709" y="118"/>
                  <a:pt x="1737" y="132"/>
                  <a:pt x="1757" y="149"/>
                </a:cubicBezTo>
                <a:cubicBezTo>
                  <a:pt x="1777" y="166"/>
                  <a:pt x="1808" y="188"/>
                  <a:pt x="1821" y="201"/>
                </a:cubicBezTo>
                <a:cubicBezTo>
                  <a:pt x="1834" y="214"/>
                  <a:pt x="1840" y="219"/>
                  <a:pt x="1837" y="229"/>
                </a:cubicBezTo>
                <a:cubicBezTo>
                  <a:pt x="1834" y="239"/>
                  <a:pt x="1808" y="247"/>
                  <a:pt x="1801" y="261"/>
                </a:cubicBezTo>
                <a:cubicBezTo>
                  <a:pt x="1794" y="275"/>
                  <a:pt x="1798" y="298"/>
                  <a:pt x="1797" y="313"/>
                </a:cubicBezTo>
                <a:cubicBezTo>
                  <a:pt x="1796" y="328"/>
                  <a:pt x="1798" y="341"/>
                  <a:pt x="1793" y="353"/>
                </a:cubicBezTo>
                <a:cubicBezTo>
                  <a:pt x="1788" y="365"/>
                  <a:pt x="1781" y="389"/>
                  <a:pt x="1769" y="385"/>
                </a:cubicBezTo>
                <a:cubicBezTo>
                  <a:pt x="1757" y="381"/>
                  <a:pt x="1733" y="341"/>
                  <a:pt x="1721" y="329"/>
                </a:cubicBezTo>
                <a:cubicBezTo>
                  <a:pt x="1709" y="317"/>
                  <a:pt x="1708" y="316"/>
                  <a:pt x="1697" y="313"/>
                </a:cubicBezTo>
                <a:cubicBezTo>
                  <a:pt x="1686" y="310"/>
                  <a:pt x="1666" y="298"/>
                  <a:pt x="1657" y="309"/>
                </a:cubicBezTo>
                <a:cubicBezTo>
                  <a:pt x="1648" y="320"/>
                  <a:pt x="1649" y="348"/>
                  <a:pt x="1645" y="377"/>
                </a:cubicBezTo>
                <a:cubicBezTo>
                  <a:pt x="1641" y="406"/>
                  <a:pt x="1642" y="466"/>
                  <a:pt x="1633" y="485"/>
                </a:cubicBezTo>
                <a:cubicBezTo>
                  <a:pt x="1624" y="504"/>
                  <a:pt x="1603" y="479"/>
                  <a:pt x="1593" y="489"/>
                </a:cubicBezTo>
                <a:cubicBezTo>
                  <a:pt x="1583" y="499"/>
                  <a:pt x="1576" y="528"/>
                  <a:pt x="1573" y="545"/>
                </a:cubicBezTo>
                <a:cubicBezTo>
                  <a:pt x="1570" y="562"/>
                  <a:pt x="1599" y="565"/>
                  <a:pt x="1573" y="589"/>
                </a:cubicBezTo>
                <a:cubicBezTo>
                  <a:pt x="1547" y="613"/>
                  <a:pt x="1444" y="666"/>
                  <a:pt x="1417" y="689"/>
                </a:cubicBezTo>
                <a:cubicBezTo>
                  <a:pt x="1390" y="712"/>
                  <a:pt x="1412" y="706"/>
                  <a:pt x="1413" y="725"/>
                </a:cubicBezTo>
                <a:cubicBezTo>
                  <a:pt x="1414" y="744"/>
                  <a:pt x="1420" y="780"/>
                  <a:pt x="1425" y="805"/>
                </a:cubicBezTo>
                <a:cubicBezTo>
                  <a:pt x="1430" y="830"/>
                  <a:pt x="1435" y="855"/>
                  <a:pt x="1445" y="873"/>
                </a:cubicBezTo>
                <a:cubicBezTo>
                  <a:pt x="1455" y="891"/>
                  <a:pt x="1473" y="908"/>
                  <a:pt x="1485" y="913"/>
                </a:cubicBezTo>
                <a:cubicBezTo>
                  <a:pt x="1497" y="918"/>
                  <a:pt x="1506" y="900"/>
                  <a:pt x="1517" y="905"/>
                </a:cubicBezTo>
                <a:cubicBezTo>
                  <a:pt x="1528" y="910"/>
                  <a:pt x="1540" y="936"/>
                  <a:pt x="1549" y="945"/>
                </a:cubicBezTo>
                <a:cubicBezTo>
                  <a:pt x="1558" y="954"/>
                  <a:pt x="1572" y="956"/>
                  <a:pt x="1573" y="961"/>
                </a:cubicBezTo>
                <a:cubicBezTo>
                  <a:pt x="1574" y="966"/>
                  <a:pt x="1570" y="974"/>
                  <a:pt x="1553" y="977"/>
                </a:cubicBezTo>
                <a:cubicBezTo>
                  <a:pt x="1536" y="980"/>
                  <a:pt x="1493" y="982"/>
                  <a:pt x="1469" y="981"/>
                </a:cubicBezTo>
                <a:cubicBezTo>
                  <a:pt x="1445" y="980"/>
                  <a:pt x="1422" y="980"/>
                  <a:pt x="1409" y="969"/>
                </a:cubicBezTo>
                <a:cubicBezTo>
                  <a:pt x="1396" y="958"/>
                  <a:pt x="1402" y="924"/>
                  <a:pt x="1393" y="913"/>
                </a:cubicBezTo>
                <a:cubicBezTo>
                  <a:pt x="1384" y="902"/>
                  <a:pt x="1364" y="921"/>
                  <a:pt x="1353" y="905"/>
                </a:cubicBezTo>
                <a:cubicBezTo>
                  <a:pt x="1342" y="889"/>
                  <a:pt x="1339" y="842"/>
                  <a:pt x="1329" y="817"/>
                </a:cubicBezTo>
                <a:cubicBezTo>
                  <a:pt x="1319" y="792"/>
                  <a:pt x="1304" y="755"/>
                  <a:pt x="1293" y="757"/>
                </a:cubicBezTo>
                <a:cubicBezTo>
                  <a:pt x="1282" y="759"/>
                  <a:pt x="1268" y="808"/>
                  <a:pt x="1265" y="829"/>
                </a:cubicBezTo>
                <a:cubicBezTo>
                  <a:pt x="1262" y="850"/>
                  <a:pt x="1267" y="871"/>
                  <a:pt x="1273" y="885"/>
                </a:cubicBezTo>
                <a:cubicBezTo>
                  <a:pt x="1279" y="899"/>
                  <a:pt x="1292" y="908"/>
                  <a:pt x="1301" y="913"/>
                </a:cubicBezTo>
                <a:cubicBezTo>
                  <a:pt x="1310" y="918"/>
                  <a:pt x="1319" y="909"/>
                  <a:pt x="1329" y="917"/>
                </a:cubicBezTo>
                <a:cubicBezTo>
                  <a:pt x="1339" y="925"/>
                  <a:pt x="1367" y="952"/>
                  <a:pt x="1361" y="961"/>
                </a:cubicBezTo>
                <a:cubicBezTo>
                  <a:pt x="1355" y="970"/>
                  <a:pt x="1316" y="972"/>
                  <a:pt x="1293" y="973"/>
                </a:cubicBezTo>
                <a:cubicBezTo>
                  <a:pt x="1270" y="974"/>
                  <a:pt x="1236" y="970"/>
                  <a:pt x="1221" y="965"/>
                </a:cubicBezTo>
                <a:cubicBezTo>
                  <a:pt x="1206" y="960"/>
                  <a:pt x="1204" y="953"/>
                  <a:pt x="1201" y="945"/>
                </a:cubicBezTo>
                <a:cubicBezTo>
                  <a:pt x="1198" y="937"/>
                  <a:pt x="1210" y="925"/>
                  <a:pt x="1205" y="917"/>
                </a:cubicBezTo>
                <a:cubicBezTo>
                  <a:pt x="1200" y="909"/>
                  <a:pt x="1177" y="912"/>
                  <a:pt x="1169" y="897"/>
                </a:cubicBezTo>
                <a:cubicBezTo>
                  <a:pt x="1161" y="882"/>
                  <a:pt x="1156" y="852"/>
                  <a:pt x="1157" y="829"/>
                </a:cubicBezTo>
                <a:cubicBezTo>
                  <a:pt x="1158" y="806"/>
                  <a:pt x="1171" y="778"/>
                  <a:pt x="1173" y="757"/>
                </a:cubicBezTo>
                <a:cubicBezTo>
                  <a:pt x="1175" y="736"/>
                  <a:pt x="1178" y="713"/>
                  <a:pt x="1169" y="701"/>
                </a:cubicBezTo>
                <a:cubicBezTo>
                  <a:pt x="1160" y="689"/>
                  <a:pt x="1148" y="696"/>
                  <a:pt x="1121" y="685"/>
                </a:cubicBezTo>
                <a:cubicBezTo>
                  <a:pt x="1094" y="674"/>
                  <a:pt x="1038" y="650"/>
                  <a:pt x="1005" y="637"/>
                </a:cubicBezTo>
                <a:cubicBezTo>
                  <a:pt x="972" y="624"/>
                  <a:pt x="946" y="612"/>
                  <a:pt x="925" y="605"/>
                </a:cubicBezTo>
                <a:cubicBezTo>
                  <a:pt x="904" y="598"/>
                  <a:pt x="892" y="599"/>
                  <a:pt x="881" y="597"/>
                </a:cubicBezTo>
                <a:cubicBezTo>
                  <a:pt x="870" y="595"/>
                  <a:pt x="859" y="588"/>
                  <a:pt x="857" y="593"/>
                </a:cubicBezTo>
                <a:cubicBezTo>
                  <a:pt x="855" y="598"/>
                  <a:pt x="874" y="615"/>
                  <a:pt x="869" y="625"/>
                </a:cubicBezTo>
                <a:cubicBezTo>
                  <a:pt x="864" y="635"/>
                  <a:pt x="850" y="636"/>
                  <a:pt x="829" y="653"/>
                </a:cubicBezTo>
                <a:cubicBezTo>
                  <a:pt x="808" y="670"/>
                  <a:pt x="765" y="707"/>
                  <a:pt x="745" y="725"/>
                </a:cubicBezTo>
                <a:cubicBezTo>
                  <a:pt x="725" y="743"/>
                  <a:pt x="712" y="746"/>
                  <a:pt x="709" y="761"/>
                </a:cubicBezTo>
                <a:cubicBezTo>
                  <a:pt x="706" y="776"/>
                  <a:pt x="716" y="802"/>
                  <a:pt x="725" y="817"/>
                </a:cubicBezTo>
                <a:cubicBezTo>
                  <a:pt x="734" y="832"/>
                  <a:pt x="754" y="835"/>
                  <a:pt x="765" y="849"/>
                </a:cubicBezTo>
                <a:cubicBezTo>
                  <a:pt x="776" y="863"/>
                  <a:pt x="781" y="890"/>
                  <a:pt x="789" y="901"/>
                </a:cubicBezTo>
                <a:cubicBezTo>
                  <a:pt x="797" y="912"/>
                  <a:pt x="802" y="914"/>
                  <a:pt x="813" y="913"/>
                </a:cubicBezTo>
                <a:cubicBezTo>
                  <a:pt x="824" y="912"/>
                  <a:pt x="844" y="890"/>
                  <a:pt x="853" y="893"/>
                </a:cubicBezTo>
                <a:cubicBezTo>
                  <a:pt x="862" y="896"/>
                  <a:pt x="866" y="922"/>
                  <a:pt x="869" y="933"/>
                </a:cubicBezTo>
                <a:cubicBezTo>
                  <a:pt x="872" y="944"/>
                  <a:pt x="884" y="956"/>
                  <a:pt x="873" y="961"/>
                </a:cubicBezTo>
                <a:cubicBezTo>
                  <a:pt x="862" y="966"/>
                  <a:pt x="822" y="964"/>
                  <a:pt x="805" y="961"/>
                </a:cubicBezTo>
                <a:cubicBezTo>
                  <a:pt x="788" y="958"/>
                  <a:pt x="782" y="944"/>
                  <a:pt x="769" y="945"/>
                </a:cubicBezTo>
                <a:cubicBezTo>
                  <a:pt x="756" y="946"/>
                  <a:pt x="742" y="976"/>
                  <a:pt x="725" y="969"/>
                </a:cubicBezTo>
                <a:cubicBezTo>
                  <a:pt x="708" y="962"/>
                  <a:pt x="681" y="924"/>
                  <a:pt x="665" y="901"/>
                </a:cubicBezTo>
                <a:cubicBezTo>
                  <a:pt x="649" y="878"/>
                  <a:pt x="644" y="853"/>
                  <a:pt x="629" y="833"/>
                </a:cubicBezTo>
                <a:cubicBezTo>
                  <a:pt x="614" y="813"/>
                  <a:pt x="580" y="796"/>
                  <a:pt x="573" y="781"/>
                </a:cubicBezTo>
                <a:cubicBezTo>
                  <a:pt x="566" y="766"/>
                  <a:pt x="581" y="753"/>
                  <a:pt x="589" y="741"/>
                </a:cubicBezTo>
                <a:cubicBezTo>
                  <a:pt x="597" y="729"/>
                  <a:pt x="609" y="716"/>
                  <a:pt x="621" y="709"/>
                </a:cubicBezTo>
                <a:cubicBezTo>
                  <a:pt x="633" y="702"/>
                  <a:pt x="658" y="708"/>
                  <a:pt x="661" y="697"/>
                </a:cubicBezTo>
                <a:cubicBezTo>
                  <a:pt x="664" y="686"/>
                  <a:pt x="646" y="660"/>
                  <a:pt x="641" y="645"/>
                </a:cubicBezTo>
                <a:cubicBezTo>
                  <a:pt x="636" y="630"/>
                  <a:pt x="637" y="602"/>
                  <a:pt x="633" y="605"/>
                </a:cubicBezTo>
                <a:cubicBezTo>
                  <a:pt x="629" y="608"/>
                  <a:pt x="622" y="649"/>
                  <a:pt x="617" y="665"/>
                </a:cubicBezTo>
                <a:cubicBezTo>
                  <a:pt x="612" y="681"/>
                  <a:pt x="615" y="691"/>
                  <a:pt x="601" y="701"/>
                </a:cubicBezTo>
                <a:cubicBezTo>
                  <a:pt x="587" y="711"/>
                  <a:pt x="550" y="718"/>
                  <a:pt x="533" y="725"/>
                </a:cubicBezTo>
                <a:cubicBezTo>
                  <a:pt x="516" y="732"/>
                  <a:pt x="506" y="734"/>
                  <a:pt x="497" y="745"/>
                </a:cubicBezTo>
                <a:cubicBezTo>
                  <a:pt x="488" y="756"/>
                  <a:pt x="483" y="778"/>
                  <a:pt x="481" y="793"/>
                </a:cubicBezTo>
                <a:cubicBezTo>
                  <a:pt x="479" y="808"/>
                  <a:pt x="488" y="824"/>
                  <a:pt x="485" y="833"/>
                </a:cubicBezTo>
                <a:cubicBezTo>
                  <a:pt x="482" y="842"/>
                  <a:pt x="462" y="837"/>
                  <a:pt x="465" y="849"/>
                </a:cubicBezTo>
                <a:cubicBezTo>
                  <a:pt x="468" y="861"/>
                  <a:pt x="492" y="894"/>
                  <a:pt x="505" y="905"/>
                </a:cubicBezTo>
                <a:cubicBezTo>
                  <a:pt x="518" y="916"/>
                  <a:pt x="534" y="911"/>
                  <a:pt x="545" y="913"/>
                </a:cubicBezTo>
                <a:cubicBezTo>
                  <a:pt x="556" y="915"/>
                  <a:pt x="566" y="911"/>
                  <a:pt x="573" y="917"/>
                </a:cubicBezTo>
                <a:cubicBezTo>
                  <a:pt x="580" y="923"/>
                  <a:pt x="594" y="940"/>
                  <a:pt x="585" y="949"/>
                </a:cubicBezTo>
                <a:cubicBezTo>
                  <a:pt x="576" y="958"/>
                  <a:pt x="543" y="966"/>
                  <a:pt x="517" y="969"/>
                </a:cubicBezTo>
                <a:cubicBezTo>
                  <a:pt x="491" y="972"/>
                  <a:pt x="450" y="972"/>
                  <a:pt x="429" y="969"/>
                </a:cubicBezTo>
                <a:cubicBezTo>
                  <a:pt x="408" y="966"/>
                  <a:pt x="393" y="960"/>
                  <a:pt x="389" y="953"/>
                </a:cubicBezTo>
                <a:cubicBezTo>
                  <a:pt x="385" y="946"/>
                  <a:pt x="408" y="936"/>
                  <a:pt x="405" y="925"/>
                </a:cubicBezTo>
                <a:cubicBezTo>
                  <a:pt x="402" y="914"/>
                  <a:pt x="374" y="916"/>
                  <a:pt x="369" y="889"/>
                </a:cubicBezTo>
                <a:cubicBezTo>
                  <a:pt x="364" y="862"/>
                  <a:pt x="371" y="795"/>
                  <a:pt x="373" y="765"/>
                </a:cubicBezTo>
                <a:cubicBezTo>
                  <a:pt x="375" y="735"/>
                  <a:pt x="375" y="724"/>
                  <a:pt x="381" y="709"/>
                </a:cubicBezTo>
                <a:cubicBezTo>
                  <a:pt x="387" y="694"/>
                  <a:pt x="390" y="690"/>
                  <a:pt x="409" y="677"/>
                </a:cubicBezTo>
                <a:cubicBezTo>
                  <a:pt x="428" y="664"/>
                  <a:pt x="472" y="650"/>
                  <a:pt x="493" y="633"/>
                </a:cubicBezTo>
                <a:cubicBezTo>
                  <a:pt x="514" y="616"/>
                  <a:pt x="528" y="596"/>
                  <a:pt x="533" y="573"/>
                </a:cubicBezTo>
                <a:cubicBezTo>
                  <a:pt x="538" y="550"/>
                  <a:pt x="530" y="496"/>
                  <a:pt x="525" y="497"/>
                </a:cubicBezTo>
                <a:cubicBezTo>
                  <a:pt x="520" y="498"/>
                  <a:pt x="518" y="556"/>
                  <a:pt x="501" y="581"/>
                </a:cubicBezTo>
                <a:cubicBezTo>
                  <a:pt x="484" y="606"/>
                  <a:pt x="457" y="625"/>
                  <a:pt x="421" y="645"/>
                </a:cubicBezTo>
                <a:cubicBezTo>
                  <a:pt x="385" y="665"/>
                  <a:pt x="324" y="695"/>
                  <a:pt x="285" y="701"/>
                </a:cubicBezTo>
                <a:cubicBezTo>
                  <a:pt x="246" y="707"/>
                  <a:pt x="206" y="691"/>
                  <a:pt x="185" y="681"/>
                </a:cubicBezTo>
                <a:cubicBezTo>
                  <a:pt x="164" y="671"/>
                  <a:pt x="174" y="647"/>
                  <a:pt x="161" y="641"/>
                </a:cubicBezTo>
                <a:cubicBezTo>
                  <a:pt x="148" y="635"/>
                  <a:pt x="122" y="649"/>
                  <a:pt x="105" y="645"/>
                </a:cubicBezTo>
                <a:cubicBezTo>
                  <a:pt x="88" y="641"/>
                  <a:pt x="68" y="632"/>
                  <a:pt x="57" y="617"/>
                </a:cubicBezTo>
                <a:cubicBezTo>
                  <a:pt x="46" y="602"/>
                  <a:pt x="41" y="578"/>
                  <a:pt x="37" y="557"/>
                </a:cubicBezTo>
                <a:cubicBezTo>
                  <a:pt x="33" y="536"/>
                  <a:pt x="38" y="508"/>
                  <a:pt x="33" y="489"/>
                </a:cubicBezTo>
                <a:cubicBezTo>
                  <a:pt x="28" y="470"/>
                  <a:pt x="0" y="442"/>
                  <a:pt x="9" y="441"/>
                </a:cubicBezTo>
                <a:cubicBezTo>
                  <a:pt x="18" y="440"/>
                  <a:pt x="65" y="473"/>
                  <a:pt x="89" y="485"/>
                </a:cubicBezTo>
                <a:cubicBezTo>
                  <a:pt x="113" y="497"/>
                  <a:pt x="139" y="500"/>
                  <a:pt x="153" y="513"/>
                </a:cubicBezTo>
                <a:cubicBezTo>
                  <a:pt x="167" y="526"/>
                  <a:pt x="175" y="553"/>
                  <a:pt x="173" y="565"/>
                </a:cubicBezTo>
                <a:cubicBezTo>
                  <a:pt x="171" y="577"/>
                  <a:pt x="134" y="574"/>
                  <a:pt x="141" y="585"/>
                </a:cubicBezTo>
                <a:cubicBezTo>
                  <a:pt x="148" y="596"/>
                  <a:pt x="187" y="623"/>
                  <a:pt x="213" y="633"/>
                </a:cubicBezTo>
                <a:cubicBezTo>
                  <a:pt x="239" y="643"/>
                  <a:pt x="263" y="653"/>
                  <a:pt x="297" y="645"/>
                </a:cubicBezTo>
                <a:cubicBezTo>
                  <a:pt x="331" y="637"/>
                  <a:pt x="386" y="613"/>
                  <a:pt x="417" y="585"/>
                </a:cubicBezTo>
                <a:cubicBezTo>
                  <a:pt x="448" y="557"/>
                  <a:pt x="470" y="517"/>
                  <a:pt x="481" y="477"/>
                </a:cubicBezTo>
                <a:cubicBezTo>
                  <a:pt x="492" y="437"/>
                  <a:pt x="479" y="380"/>
                  <a:pt x="485" y="345"/>
                </a:cubicBezTo>
                <a:cubicBezTo>
                  <a:pt x="491" y="310"/>
                  <a:pt x="498" y="281"/>
                  <a:pt x="517" y="265"/>
                </a:cubicBezTo>
                <a:cubicBezTo>
                  <a:pt x="536" y="249"/>
                  <a:pt x="575" y="255"/>
                  <a:pt x="601" y="249"/>
                </a:cubicBezTo>
                <a:cubicBezTo>
                  <a:pt x="627" y="243"/>
                  <a:pt x="639" y="232"/>
                  <a:pt x="673" y="229"/>
                </a:cubicBezTo>
                <a:cubicBezTo>
                  <a:pt x="707" y="226"/>
                  <a:pt x="760" y="228"/>
                  <a:pt x="805" y="233"/>
                </a:cubicBezTo>
                <a:cubicBezTo>
                  <a:pt x="850" y="238"/>
                  <a:pt x="902" y="256"/>
                  <a:pt x="941" y="261"/>
                </a:cubicBezTo>
                <a:cubicBezTo>
                  <a:pt x="980" y="266"/>
                  <a:pt x="984" y="272"/>
                  <a:pt x="1029" y="265"/>
                </a:cubicBezTo>
                <a:close/>
              </a:path>
            </a:pathLst>
          </a:custGeom>
          <a:solidFill>
            <a:schemeClr val="bg1"/>
          </a:solidFill>
          <a:ln w="38100" cap="flat" cmpd="sng">
            <a:solidFill>
              <a:srgbClr val="DC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850900" y="5284788"/>
            <a:ext cx="758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tagged feature points in both sets that are matched by the user</a:t>
            </a:r>
          </a:p>
        </p:txBody>
      </p:sp>
      <p:grpSp>
        <p:nvGrpSpPr>
          <p:cNvPr id="2" name="Group 1855"/>
          <p:cNvGrpSpPr>
            <a:grpSpLocks/>
          </p:cNvGrpSpPr>
          <p:nvPr/>
        </p:nvGrpSpPr>
        <p:grpSpPr bwMode="auto">
          <a:xfrm>
            <a:off x="847725" y="1466850"/>
            <a:ext cx="7181850" cy="3086100"/>
            <a:chOff x="534" y="924"/>
            <a:chExt cx="4524" cy="1944"/>
          </a:xfrm>
        </p:grpSpPr>
        <p:sp>
          <p:nvSpPr>
            <p:cNvPr id="3089" name="Line 11"/>
            <p:cNvSpPr>
              <a:spLocks noChangeShapeType="1"/>
            </p:cNvSpPr>
            <p:nvPr/>
          </p:nvSpPr>
          <p:spPr bwMode="auto">
            <a:xfrm>
              <a:off x="2646" y="2292"/>
              <a:ext cx="24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090" name="Line 12"/>
            <p:cNvSpPr>
              <a:spLocks noChangeShapeType="1"/>
            </p:cNvSpPr>
            <p:nvPr/>
          </p:nvSpPr>
          <p:spPr bwMode="auto">
            <a:xfrm flipV="1">
              <a:off x="534" y="924"/>
              <a:ext cx="2706" cy="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3079" name="Freeform 418"/>
          <p:cNvSpPr>
            <a:spLocks/>
          </p:cNvSpPr>
          <p:nvPr/>
        </p:nvSpPr>
        <p:spPr bwMode="auto">
          <a:xfrm>
            <a:off x="7191375" y="3886200"/>
            <a:ext cx="9525" cy="0"/>
          </a:xfrm>
          <a:custGeom>
            <a:avLst/>
            <a:gdLst>
              <a:gd name="T0" fmla="*/ 0 w 8"/>
              <a:gd name="T1" fmla="*/ 0 h 1"/>
              <a:gd name="T2" fmla="*/ 0 w 8"/>
              <a:gd name="T3" fmla="*/ 1 h 1"/>
              <a:gd name="T4" fmla="*/ 8 w 8"/>
              <a:gd name="T5" fmla="*/ 0 h 1"/>
              <a:gd name="T6" fmla="*/ 0 w 8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"/>
              <a:gd name="T14" fmla="*/ 8 w 8"/>
              <a:gd name="T15" fmla="*/ 0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">
                <a:moveTo>
                  <a:pt x="0" y="0"/>
                </a:moveTo>
                <a:lnTo>
                  <a:pt x="0" y="1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080" name="Freeform 617"/>
          <p:cNvSpPr>
            <a:spLocks/>
          </p:cNvSpPr>
          <p:nvPr/>
        </p:nvSpPr>
        <p:spPr bwMode="auto">
          <a:xfrm>
            <a:off x="5467350" y="4164013"/>
            <a:ext cx="7938" cy="0"/>
          </a:xfrm>
          <a:custGeom>
            <a:avLst/>
            <a:gdLst>
              <a:gd name="T0" fmla="*/ 0 w 8"/>
              <a:gd name="T1" fmla="*/ 8 w 8"/>
              <a:gd name="T2" fmla="*/ 7 w 8"/>
              <a:gd name="T3" fmla="*/ 0 w 8"/>
              <a:gd name="T4" fmla="*/ 0 60000 65536"/>
              <a:gd name="T5" fmla="*/ 0 60000 65536"/>
              <a:gd name="T6" fmla="*/ 0 60000 65536"/>
              <a:gd name="T7" fmla="*/ 0 60000 65536"/>
              <a:gd name="T8" fmla="*/ 0 w 8"/>
              <a:gd name="T9" fmla="*/ 8 w 8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T8" t="0" r="T9" b="0"/>
            <a:pathLst>
              <a:path w="8">
                <a:moveTo>
                  <a:pt x="0" y="0"/>
                </a:moveTo>
                <a:lnTo>
                  <a:pt x="8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081" name="Freeform 881"/>
          <p:cNvSpPr>
            <a:spLocks/>
          </p:cNvSpPr>
          <p:nvPr/>
        </p:nvSpPr>
        <p:spPr bwMode="auto">
          <a:xfrm>
            <a:off x="5381625" y="3354388"/>
            <a:ext cx="9525" cy="0"/>
          </a:xfrm>
          <a:custGeom>
            <a:avLst/>
            <a:gdLst>
              <a:gd name="T0" fmla="*/ 0 w 8"/>
              <a:gd name="T1" fmla="*/ 0 h 1"/>
              <a:gd name="T2" fmla="*/ 0 w 8"/>
              <a:gd name="T3" fmla="*/ 1 h 1"/>
              <a:gd name="T4" fmla="*/ 8 w 8"/>
              <a:gd name="T5" fmla="*/ 1 h 1"/>
              <a:gd name="T6" fmla="*/ 0 w 8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"/>
              <a:gd name="T14" fmla="*/ 8 w 8"/>
              <a:gd name="T15" fmla="*/ 0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">
                <a:moveTo>
                  <a:pt x="0" y="0"/>
                </a:moveTo>
                <a:lnTo>
                  <a:pt x="0" y="1"/>
                </a:lnTo>
                <a:lnTo>
                  <a:pt x="8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3" name="Group 1854"/>
          <p:cNvGrpSpPr>
            <a:grpSpLocks/>
          </p:cNvGrpSpPr>
          <p:nvPr/>
        </p:nvGrpSpPr>
        <p:grpSpPr bwMode="auto">
          <a:xfrm>
            <a:off x="4124325" y="3600450"/>
            <a:ext cx="4000500" cy="990600"/>
            <a:chOff x="2598" y="2268"/>
            <a:chExt cx="2520" cy="624"/>
          </a:xfrm>
        </p:grpSpPr>
        <p:sp>
          <p:nvSpPr>
            <p:cNvPr id="3087" name="Oval 7"/>
            <p:cNvSpPr>
              <a:spLocks noChangeArrowheads="1"/>
            </p:cNvSpPr>
            <p:nvPr/>
          </p:nvSpPr>
          <p:spPr bwMode="auto">
            <a:xfrm>
              <a:off x="2598" y="2268"/>
              <a:ext cx="78" cy="7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8" name="Oval 6"/>
            <p:cNvSpPr>
              <a:spLocks noChangeArrowheads="1"/>
            </p:cNvSpPr>
            <p:nvPr/>
          </p:nvSpPr>
          <p:spPr bwMode="auto">
            <a:xfrm>
              <a:off x="5040" y="2814"/>
              <a:ext cx="78" cy="78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" name="Group 1853"/>
          <p:cNvGrpSpPr>
            <a:grpSpLocks/>
          </p:cNvGrpSpPr>
          <p:nvPr/>
        </p:nvGrpSpPr>
        <p:grpSpPr bwMode="auto">
          <a:xfrm>
            <a:off x="771525" y="1371600"/>
            <a:ext cx="4476750" cy="1543050"/>
            <a:chOff x="486" y="864"/>
            <a:chExt cx="2820" cy="972"/>
          </a:xfrm>
        </p:grpSpPr>
        <p:sp>
          <p:nvSpPr>
            <p:cNvPr id="3085" name="Oval 8"/>
            <p:cNvSpPr>
              <a:spLocks noChangeArrowheads="1"/>
            </p:cNvSpPr>
            <p:nvPr/>
          </p:nvSpPr>
          <p:spPr bwMode="auto">
            <a:xfrm>
              <a:off x="486" y="1758"/>
              <a:ext cx="78" cy="7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6" name="Oval 9"/>
            <p:cNvSpPr>
              <a:spLocks noChangeArrowheads="1"/>
            </p:cNvSpPr>
            <p:nvPr/>
          </p:nvSpPr>
          <p:spPr bwMode="auto">
            <a:xfrm>
              <a:off x="3228" y="864"/>
              <a:ext cx="78" cy="78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084" name="Freeform 1850"/>
          <p:cNvSpPr>
            <a:spLocks/>
          </p:cNvSpPr>
          <p:nvPr/>
        </p:nvSpPr>
        <p:spPr bwMode="auto">
          <a:xfrm rot="925924">
            <a:off x="4741863" y="1828800"/>
            <a:ext cx="3497262" cy="3100388"/>
          </a:xfrm>
          <a:custGeom>
            <a:avLst/>
            <a:gdLst>
              <a:gd name="T0" fmla="*/ 467 w 2447"/>
              <a:gd name="T1" fmla="*/ 130 h 2169"/>
              <a:gd name="T2" fmla="*/ 611 w 2447"/>
              <a:gd name="T3" fmla="*/ 38 h 2169"/>
              <a:gd name="T4" fmla="*/ 683 w 2447"/>
              <a:gd name="T5" fmla="*/ 50 h 2169"/>
              <a:gd name="T6" fmla="*/ 751 w 2447"/>
              <a:gd name="T7" fmla="*/ 98 h 2169"/>
              <a:gd name="T8" fmla="*/ 893 w 2447"/>
              <a:gd name="T9" fmla="*/ 141 h 2169"/>
              <a:gd name="T10" fmla="*/ 799 w 2447"/>
              <a:gd name="T11" fmla="*/ 190 h 2169"/>
              <a:gd name="T12" fmla="*/ 1035 w 2447"/>
              <a:gd name="T13" fmla="*/ 318 h 2169"/>
              <a:gd name="T14" fmla="*/ 879 w 2447"/>
              <a:gd name="T15" fmla="*/ 310 h 2169"/>
              <a:gd name="T16" fmla="*/ 1095 w 2447"/>
              <a:gd name="T17" fmla="*/ 466 h 2169"/>
              <a:gd name="T18" fmla="*/ 963 w 2447"/>
              <a:gd name="T19" fmla="*/ 438 h 2169"/>
              <a:gd name="T20" fmla="*/ 1055 w 2447"/>
              <a:gd name="T21" fmla="*/ 538 h 2169"/>
              <a:gd name="T22" fmla="*/ 1115 w 2447"/>
              <a:gd name="T23" fmla="*/ 634 h 2169"/>
              <a:gd name="T24" fmla="*/ 1015 w 2447"/>
              <a:gd name="T25" fmla="*/ 630 h 2169"/>
              <a:gd name="T26" fmla="*/ 1091 w 2447"/>
              <a:gd name="T27" fmla="*/ 778 h 2169"/>
              <a:gd name="T28" fmla="*/ 1015 w 2447"/>
              <a:gd name="T29" fmla="*/ 770 h 2169"/>
              <a:gd name="T30" fmla="*/ 1303 w 2447"/>
              <a:gd name="T31" fmla="*/ 992 h 2169"/>
              <a:gd name="T32" fmla="*/ 1643 w 2447"/>
              <a:gd name="T33" fmla="*/ 978 h 2169"/>
              <a:gd name="T34" fmla="*/ 2107 w 2447"/>
              <a:gd name="T35" fmla="*/ 806 h 2169"/>
              <a:gd name="T36" fmla="*/ 2423 w 2447"/>
              <a:gd name="T37" fmla="*/ 1394 h 2169"/>
              <a:gd name="T38" fmla="*/ 2249 w 2447"/>
              <a:gd name="T39" fmla="*/ 1314 h 2169"/>
              <a:gd name="T40" fmla="*/ 2445 w 2447"/>
              <a:gd name="T41" fmla="*/ 1550 h 2169"/>
              <a:gd name="T42" fmla="*/ 2215 w 2447"/>
              <a:gd name="T43" fmla="*/ 1414 h 2169"/>
              <a:gd name="T44" fmla="*/ 2269 w 2447"/>
              <a:gd name="T45" fmla="*/ 1524 h 2169"/>
              <a:gd name="T46" fmla="*/ 2051 w 2447"/>
              <a:gd name="T47" fmla="*/ 1376 h 2169"/>
              <a:gd name="T48" fmla="*/ 1993 w 2447"/>
              <a:gd name="T49" fmla="*/ 1416 h 2169"/>
              <a:gd name="T50" fmla="*/ 1915 w 2447"/>
              <a:gd name="T51" fmla="*/ 918 h 2169"/>
              <a:gd name="T52" fmla="*/ 1677 w 2447"/>
              <a:gd name="T53" fmla="*/ 1126 h 2169"/>
              <a:gd name="T54" fmla="*/ 1815 w 2447"/>
              <a:gd name="T55" fmla="*/ 1554 h 2169"/>
              <a:gd name="T56" fmla="*/ 1995 w 2447"/>
              <a:gd name="T57" fmla="*/ 1866 h 2169"/>
              <a:gd name="T58" fmla="*/ 1997 w 2447"/>
              <a:gd name="T59" fmla="*/ 2076 h 2169"/>
              <a:gd name="T60" fmla="*/ 1869 w 2447"/>
              <a:gd name="T61" fmla="*/ 2162 h 2169"/>
              <a:gd name="T62" fmla="*/ 1915 w 2447"/>
              <a:gd name="T63" fmla="*/ 2046 h 2169"/>
              <a:gd name="T64" fmla="*/ 1715 w 2447"/>
              <a:gd name="T65" fmla="*/ 1658 h 2169"/>
              <a:gd name="T66" fmla="*/ 1443 w 2447"/>
              <a:gd name="T67" fmla="*/ 1534 h 2169"/>
              <a:gd name="T68" fmla="*/ 1623 w 2447"/>
              <a:gd name="T69" fmla="*/ 1910 h 2169"/>
              <a:gd name="T70" fmla="*/ 1455 w 2447"/>
              <a:gd name="T71" fmla="*/ 2046 h 2169"/>
              <a:gd name="T72" fmla="*/ 1519 w 2447"/>
              <a:gd name="T73" fmla="*/ 1978 h 2169"/>
              <a:gd name="T74" fmla="*/ 1475 w 2447"/>
              <a:gd name="T75" fmla="*/ 1694 h 2169"/>
              <a:gd name="T76" fmla="*/ 1157 w 2447"/>
              <a:gd name="T77" fmla="*/ 1456 h 2169"/>
              <a:gd name="T78" fmla="*/ 807 w 2447"/>
              <a:gd name="T79" fmla="*/ 1414 h 2169"/>
              <a:gd name="T80" fmla="*/ 665 w 2447"/>
              <a:gd name="T81" fmla="*/ 1214 h 2169"/>
              <a:gd name="T82" fmla="*/ 541 w 2447"/>
              <a:gd name="T83" fmla="*/ 1274 h 2169"/>
              <a:gd name="T84" fmla="*/ 359 w 2447"/>
              <a:gd name="T85" fmla="*/ 1318 h 2169"/>
              <a:gd name="T86" fmla="*/ 523 w 2447"/>
              <a:gd name="T87" fmla="*/ 1494 h 2169"/>
              <a:gd name="T88" fmla="*/ 575 w 2447"/>
              <a:gd name="T89" fmla="*/ 1630 h 2169"/>
              <a:gd name="T90" fmla="*/ 429 w 2447"/>
              <a:gd name="T91" fmla="*/ 1566 h 2169"/>
              <a:gd name="T92" fmla="*/ 311 w 2447"/>
              <a:gd name="T93" fmla="*/ 1336 h 2169"/>
              <a:gd name="T94" fmla="*/ 255 w 2447"/>
              <a:gd name="T95" fmla="*/ 1058 h 2169"/>
              <a:gd name="T96" fmla="*/ 503 w 2447"/>
              <a:gd name="T97" fmla="*/ 1090 h 2169"/>
              <a:gd name="T98" fmla="*/ 253 w 2447"/>
              <a:gd name="T99" fmla="*/ 1030 h 2169"/>
              <a:gd name="T100" fmla="*/ 135 w 2447"/>
              <a:gd name="T101" fmla="*/ 1170 h 2169"/>
              <a:gd name="T102" fmla="*/ 129 w 2447"/>
              <a:gd name="T103" fmla="*/ 1330 h 2169"/>
              <a:gd name="T104" fmla="*/ 55 w 2447"/>
              <a:gd name="T105" fmla="*/ 1282 h 2169"/>
              <a:gd name="T106" fmla="*/ 155 w 2447"/>
              <a:gd name="T107" fmla="*/ 1014 h 2169"/>
              <a:gd name="T108" fmla="*/ 303 w 2447"/>
              <a:gd name="T109" fmla="*/ 884 h 2169"/>
              <a:gd name="T110" fmla="*/ 459 w 2447"/>
              <a:gd name="T111" fmla="*/ 978 h 2169"/>
              <a:gd name="T112" fmla="*/ 589 w 2447"/>
              <a:gd name="T113" fmla="*/ 694 h 2169"/>
              <a:gd name="T114" fmla="*/ 715 w 2447"/>
              <a:gd name="T115" fmla="*/ 362 h 2169"/>
              <a:gd name="T116" fmla="*/ 613 w 2447"/>
              <a:gd name="T117" fmla="*/ 536 h 2169"/>
              <a:gd name="T118" fmla="*/ 519 w 2447"/>
              <a:gd name="T119" fmla="*/ 664 h 2169"/>
              <a:gd name="T120" fmla="*/ 485 w 2447"/>
              <a:gd name="T121" fmla="*/ 678 h 2169"/>
              <a:gd name="T122" fmla="*/ 455 w 2447"/>
              <a:gd name="T123" fmla="*/ 246 h 21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47"/>
              <a:gd name="T187" fmla="*/ 0 h 2169"/>
              <a:gd name="T188" fmla="*/ 2447 w 2447"/>
              <a:gd name="T189" fmla="*/ 2169 h 21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47" h="2169">
                <a:moveTo>
                  <a:pt x="19" y="6"/>
                </a:moveTo>
                <a:cubicBezTo>
                  <a:pt x="41" y="0"/>
                  <a:pt x="216" y="52"/>
                  <a:pt x="281" y="69"/>
                </a:cubicBezTo>
                <a:cubicBezTo>
                  <a:pt x="346" y="86"/>
                  <a:pt x="376" y="100"/>
                  <a:pt x="407" y="110"/>
                </a:cubicBezTo>
                <a:cubicBezTo>
                  <a:pt x="438" y="120"/>
                  <a:pt x="452" y="126"/>
                  <a:pt x="467" y="130"/>
                </a:cubicBezTo>
                <a:cubicBezTo>
                  <a:pt x="482" y="134"/>
                  <a:pt x="487" y="145"/>
                  <a:pt x="495" y="134"/>
                </a:cubicBezTo>
                <a:cubicBezTo>
                  <a:pt x="503" y="123"/>
                  <a:pt x="504" y="82"/>
                  <a:pt x="515" y="66"/>
                </a:cubicBezTo>
                <a:cubicBezTo>
                  <a:pt x="526" y="50"/>
                  <a:pt x="543" y="43"/>
                  <a:pt x="559" y="38"/>
                </a:cubicBezTo>
                <a:cubicBezTo>
                  <a:pt x="575" y="33"/>
                  <a:pt x="609" y="33"/>
                  <a:pt x="611" y="38"/>
                </a:cubicBezTo>
                <a:cubicBezTo>
                  <a:pt x="613" y="43"/>
                  <a:pt x="581" y="55"/>
                  <a:pt x="571" y="66"/>
                </a:cubicBezTo>
                <a:cubicBezTo>
                  <a:pt x="561" y="77"/>
                  <a:pt x="544" y="103"/>
                  <a:pt x="548" y="105"/>
                </a:cubicBezTo>
                <a:cubicBezTo>
                  <a:pt x="552" y="107"/>
                  <a:pt x="573" y="87"/>
                  <a:pt x="595" y="78"/>
                </a:cubicBezTo>
                <a:cubicBezTo>
                  <a:pt x="617" y="69"/>
                  <a:pt x="652" y="51"/>
                  <a:pt x="683" y="50"/>
                </a:cubicBezTo>
                <a:cubicBezTo>
                  <a:pt x="714" y="49"/>
                  <a:pt x="756" y="61"/>
                  <a:pt x="779" y="70"/>
                </a:cubicBezTo>
                <a:cubicBezTo>
                  <a:pt x="802" y="79"/>
                  <a:pt x="818" y="97"/>
                  <a:pt x="819" y="102"/>
                </a:cubicBezTo>
                <a:cubicBezTo>
                  <a:pt x="820" y="107"/>
                  <a:pt x="794" y="99"/>
                  <a:pt x="783" y="98"/>
                </a:cubicBezTo>
                <a:cubicBezTo>
                  <a:pt x="772" y="97"/>
                  <a:pt x="763" y="93"/>
                  <a:pt x="751" y="98"/>
                </a:cubicBezTo>
                <a:cubicBezTo>
                  <a:pt x="739" y="103"/>
                  <a:pt x="712" y="121"/>
                  <a:pt x="711" y="126"/>
                </a:cubicBezTo>
                <a:cubicBezTo>
                  <a:pt x="710" y="131"/>
                  <a:pt x="725" y="127"/>
                  <a:pt x="743" y="126"/>
                </a:cubicBezTo>
                <a:cubicBezTo>
                  <a:pt x="761" y="125"/>
                  <a:pt x="794" y="116"/>
                  <a:pt x="819" y="118"/>
                </a:cubicBezTo>
                <a:cubicBezTo>
                  <a:pt x="844" y="120"/>
                  <a:pt x="869" y="127"/>
                  <a:pt x="893" y="141"/>
                </a:cubicBezTo>
                <a:cubicBezTo>
                  <a:pt x="917" y="155"/>
                  <a:pt x="959" y="195"/>
                  <a:pt x="963" y="202"/>
                </a:cubicBezTo>
                <a:cubicBezTo>
                  <a:pt x="967" y="209"/>
                  <a:pt x="934" y="191"/>
                  <a:pt x="915" y="186"/>
                </a:cubicBezTo>
                <a:cubicBezTo>
                  <a:pt x="896" y="181"/>
                  <a:pt x="870" y="173"/>
                  <a:pt x="851" y="174"/>
                </a:cubicBezTo>
                <a:cubicBezTo>
                  <a:pt x="832" y="175"/>
                  <a:pt x="802" y="183"/>
                  <a:pt x="799" y="190"/>
                </a:cubicBezTo>
                <a:cubicBezTo>
                  <a:pt x="796" y="197"/>
                  <a:pt x="810" y="208"/>
                  <a:pt x="831" y="214"/>
                </a:cubicBezTo>
                <a:cubicBezTo>
                  <a:pt x="852" y="220"/>
                  <a:pt x="895" y="219"/>
                  <a:pt x="923" y="226"/>
                </a:cubicBezTo>
                <a:cubicBezTo>
                  <a:pt x="951" y="233"/>
                  <a:pt x="980" y="243"/>
                  <a:pt x="999" y="258"/>
                </a:cubicBezTo>
                <a:cubicBezTo>
                  <a:pt x="1018" y="273"/>
                  <a:pt x="1028" y="300"/>
                  <a:pt x="1035" y="318"/>
                </a:cubicBezTo>
                <a:cubicBezTo>
                  <a:pt x="1042" y="336"/>
                  <a:pt x="1044" y="365"/>
                  <a:pt x="1039" y="366"/>
                </a:cubicBezTo>
                <a:cubicBezTo>
                  <a:pt x="1034" y="367"/>
                  <a:pt x="1023" y="337"/>
                  <a:pt x="1007" y="326"/>
                </a:cubicBezTo>
                <a:cubicBezTo>
                  <a:pt x="991" y="315"/>
                  <a:pt x="964" y="305"/>
                  <a:pt x="943" y="302"/>
                </a:cubicBezTo>
                <a:cubicBezTo>
                  <a:pt x="922" y="299"/>
                  <a:pt x="878" y="304"/>
                  <a:pt x="879" y="310"/>
                </a:cubicBezTo>
                <a:cubicBezTo>
                  <a:pt x="880" y="316"/>
                  <a:pt x="928" y="330"/>
                  <a:pt x="947" y="338"/>
                </a:cubicBezTo>
                <a:cubicBezTo>
                  <a:pt x="966" y="346"/>
                  <a:pt x="972" y="348"/>
                  <a:pt x="991" y="360"/>
                </a:cubicBezTo>
                <a:cubicBezTo>
                  <a:pt x="1010" y="372"/>
                  <a:pt x="1046" y="392"/>
                  <a:pt x="1063" y="410"/>
                </a:cubicBezTo>
                <a:cubicBezTo>
                  <a:pt x="1080" y="428"/>
                  <a:pt x="1097" y="461"/>
                  <a:pt x="1095" y="466"/>
                </a:cubicBezTo>
                <a:cubicBezTo>
                  <a:pt x="1093" y="471"/>
                  <a:pt x="1072" y="450"/>
                  <a:pt x="1051" y="442"/>
                </a:cubicBezTo>
                <a:cubicBezTo>
                  <a:pt x="1030" y="434"/>
                  <a:pt x="992" y="421"/>
                  <a:pt x="969" y="418"/>
                </a:cubicBezTo>
                <a:cubicBezTo>
                  <a:pt x="946" y="415"/>
                  <a:pt x="912" y="419"/>
                  <a:pt x="911" y="422"/>
                </a:cubicBezTo>
                <a:cubicBezTo>
                  <a:pt x="910" y="425"/>
                  <a:pt x="942" y="429"/>
                  <a:pt x="963" y="438"/>
                </a:cubicBezTo>
                <a:cubicBezTo>
                  <a:pt x="984" y="447"/>
                  <a:pt x="1013" y="457"/>
                  <a:pt x="1035" y="474"/>
                </a:cubicBezTo>
                <a:cubicBezTo>
                  <a:pt x="1057" y="491"/>
                  <a:pt x="1084" y="526"/>
                  <a:pt x="1095" y="542"/>
                </a:cubicBezTo>
                <a:cubicBezTo>
                  <a:pt x="1106" y="558"/>
                  <a:pt x="1110" y="571"/>
                  <a:pt x="1103" y="570"/>
                </a:cubicBezTo>
                <a:cubicBezTo>
                  <a:pt x="1096" y="569"/>
                  <a:pt x="1075" y="546"/>
                  <a:pt x="1055" y="538"/>
                </a:cubicBezTo>
                <a:cubicBezTo>
                  <a:pt x="1035" y="530"/>
                  <a:pt x="992" y="521"/>
                  <a:pt x="983" y="522"/>
                </a:cubicBezTo>
                <a:cubicBezTo>
                  <a:pt x="974" y="523"/>
                  <a:pt x="992" y="535"/>
                  <a:pt x="1001" y="542"/>
                </a:cubicBezTo>
                <a:cubicBezTo>
                  <a:pt x="1010" y="549"/>
                  <a:pt x="1016" y="551"/>
                  <a:pt x="1035" y="566"/>
                </a:cubicBezTo>
                <a:cubicBezTo>
                  <a:pt x="1054" y="581"/>
                  <a:pt x="1099" y="611"/>
                  <a:pt x="1115" y="634"/>
                </a:cubicBezTo>
                <a:cubicBezTo>
                  <a:pt x="1131" y="657"/>
                  <a:pt x="1136" y="697"/>
                  <a:pt x="1133" y="702"/>
                </a:cubicBezTo>
                <a:cubicBezTo>
                  <a:pt x="1130" y="707"/>
                  <a:pt x="1113" y="678"/>
                  <a:pt x="1099" y="666"/>
                </a:cubicBezTo>
                <a:cubicBezTo>
                  <a:pt x="1085" y="654"/>
                  <a:pt x="1065" y="636"/>
                  <a:pt x="1051" y="630"/>
                </a:cubicBezTo>
                <a:cubicBezTo>
                  <a:pt x="1037" y="624"/>
                  <a:pt x="1018" y="625"/>
                  <a:pt x="1015" y="630"/>
                </a:cubicBezTo>
                <a:cubicBezTo>
                  <a:pt x="1012" y="635"/>
                  <a:pt x="1018" y="649"/>
                  <a:pt x="1031" y="662"/>
                </a:cubicBezTo>
                <a:cubicBezTo>
                  <a:pt x="1044" y="675"/>
                  <a:pt x="1078" y="687"/>
                  <a:pt x="1095" y="706"/>
                </a:cubicBezTo>
                <a:cubicBezTo>
                  <a:pt x="1112" y="725"/>
                  <a:pt x="1132" y="766"/>
                  <a:pt x="1131" y="778"/>
                </a:cubicBezTo>
                <a:cubicBezTo>
                  <a:pt x="1130" y="790"/>
                  <a:pt x="1092" y="773"/>
                  <a:pt x="1091" y="778"/>
                </a:cubicBezTo>
                <a:cubicBezTo>
                  <a:pt x="1090" y="783"/>
                  <a:pt x="1120" y="793"/>
                  <a:pt x="1127" y="806"/>
                </a:cubicBezTo>
                <a:cubicBezTo>
                  <a:pt x="1134" y="819"/>
                  <a:pt x="1139" y="854"/>
                  <a:pt x="1131" y="856"/>
                </a:cubicBezTo>
                <a:cubicBezTo>
                  <a:pt x="1123" y="858"/>
                  <a:pt x="1098" y="832"/>
                  <a:pt x="1079" y="818"/>
                </a:cubicBezTo>
                <a:cubicBezTo>
                  <a:pt x="1060" y="804"/>
                  <a:pt x="1034" y="781"/>
                  <a:pt x="1015" y="770"/>
                </a:cubicBezTo>
                <a:cubicBezTo>
                  <a:pt x="996" y="759"/>
                  <a:pt x="970" y="744"/>
                  <a:pt x="967" y="750"/>
                </a:cubicBezTo>
                <a:cubicBezTo>
                  <a:pt x="964" y="756"/>
                  <a:pt x="978" y="780"/>
                  <a:pt x="999" y="806"/>
                </a:cubicBezTo>
                <a:cubicBezTo>
                  <a:pt x="1020" y="832"/>
                  <a:pt x="1040" y="875"/>
                  <a:pt x="1091" y="906"/>
                </a:cubicBezTo>
                <a:cubicBezTo>
                  <a:pt x="1142" y="937"/>
                  <a:pt x="1239" y="973"/>
                  <a:pt x="1303" y="992"/>
                </a:cubicBezTo>
                <a:cubicBezTo>
                  <a:pt x="1367" y="1011"/>
                  <a:pt x="1429" y="1010"/>
                  <a:pt x="1473" y="1022"/>
                </a:cubicBezTo>
                <a:cubicBezTo>
                  <a:pt x="1517" y="1034"/>
                  <a:pt x="1543" y="1056"/>
                  <a:pt x="1569" y="1064"/>
                </a:cubicBezTo>
                <a:cubicBezTo>
                  <a:pt x="1595" y="1072"/>
                  <a:pt x="1615" y="1086"/>
                  <a:pt x="1627" y="1072"/>
                </a:cubicBezTo>
                <a:cubicBezTo>
                  <a:pt x="1639" y="1058"/>
                  <a:pt x="1632" y="1010"/>
                  <a:pt x="1643" y="978"/>
                </a:cubicBezTo>
                <a:cubicBezTo>
                  <a:pt x="1654" y="946"/>
                  <a:pt x="1671" y="913"/>
                  <a:pt x="1695" y="882"/>
                </a:cubicBezTo>
                <a:cubicBezTo>
                  <a:pt x="1719" y="851"/>
                  <a:pt x="1745" y="814"/>
                  <a:pt x="1787" y="794"/>
                </a:cubicBezTo>
                <a:cubicBezTo>
                  <a:pt x="1829" y="774"/>
                  <a:pt x="1894" y="760"/>
                  <a:pt x="1947" y="762"/>
                </a:cubicBezTo>
                <a:cubicBezTo>
                  <a:pt x="2000" y="764"/>
                  <a:pt x="2058" y="777"/>
                  <a:pt x="2107" y="806"/>
                </a:cubicBezTo>
                <a:cubicBezTo>
                  <a:pt x="2156" y="835"/>
                  <a:pt x="2205" y="877"/>
                  <a:pt x="2243" y="934"/>
                </a:cubicBezTo>
                <a:cubicBezTo>
                  <a:pt x="2281" y="991"/>
                  <a:pt x="2316" y="1095"/>
                  <a:pt x="2335" y="1150"/>
                </a:cubicBezTo>
                <a:cubicBezTo>
                  <a:pt x="2354" y="1205"/>
                  <a:pt x="2344" y="1225"/>
                  <a:pt x="2359" y="1266"/>
                </a:cubicBezTo>
                <a:cubicBezTo>
                  <a:pt x="2374" y="1307"/>
                  <a:pt x="2428" y="1381"/>
                  <a:pt x="2423" y="1394"/>
                </a:cubicBezTo>
                <a:cubicBezTo>
                  <a:pt x="2418" y="1407"/>
                  <a:pt x="2356" y="1359"/>
                  <a:pt x="2331" y="1342"/>
                </a:cubicBezTo>
                <a:cubicBezTo>
                  <a:pt x="2306" y="1325"/>
                  <a:pt x="2290" y="1311"/>
                  <a:pt x="2275" y="1290"/>
                </a:cubicBezTo>
                <a:cubicBezTo>
                  <a:pt x="2260" y="1269"/>
                  <a:pt x="2247" y="1212"/>
                  <a:pt x="2243" y="1216"/>
                </a:cubicBezTo>
                <a:cubicBezTo>
                  <a:pt x="2239" y="1220"/>
                  <a:pt x="2241" y="1287"/>
                  <a:pt x="2249" y="1314"/>
                </a:cubicBezTo>
                <a:cubicBezTo>
                  <a:pt x="2257" y="1341"/>
                  <a:pt x="2273" y="1355"/>
                  <a:pt x="2291" y="1382"/>
                </a:cubicBezTo>
                <a:cubicBezTo>
                  <a:pt x="2309" y="1409"/>
                  <a:pt x="2339" y="1456"/>
                  <a:pt x="2355" y="1478"/>
                </a:cubicBezTo>
                <a:cubicBezTo>
                  <a:pt x="2371" y="1500"/>
                  <a:pt x="2374" y="1500"/>
                  <a:pt x="2389" y="1512"/>
                </a:cubicBezTo>
                <a:cubicBezTo>
                  <a:pt x="2404" y="1524"/>
                  <a:pt x="2443" y="1542"/>
                  <a:pt x="2445" y="1550"/>
                </a:cubicBezTo>
                <a:cubicBezTo>
                  <a:pt x="2447" y="1558"/>
                  <a:pt x="2420" y="1562"/>
                  <a:pt x="2399" y="1558"/>
                </a:cubicBezTo>
                <a:cubicBezTo>
                  <a:pt x="2378" y="1554"/>
                  <a:pt x="2339" y="1540"/>
                  <a:pt x="2317" y="1526"/>
                </a:cubicBezTo>
                <a:cubicBezTo>
                  <a:pt x="2295" y="1512"/>
                  <a:pt x="2284" y="1493"/>
                  <a:pt x="2267" y="1474"/>
                </a:cubicBezTo>
                <a:cubicBezTo>
                  <a:pt x="2250" y="1455"/>
                  <a:pt x="2226" y="1421"/>
                  <a:pt x="2215" y="1414"/>
                </a:cubicBezTo>
                <a:cubicBezTo>
                  <a:pt x="2204" y="1407"/>
                  <a:pt x="2202" y="1425"/>
                  <a:pt x="2201" y="1434"/>
                </a:cubicBezTo>
                <a:cubicBezTo>
                  <a:pt x="2200" y="1443"/>
                  <a:pt x="2203" y="1455"/>
                  <a:pt x="2209" y="1466"/>
                </a:cubicBezTo>
                <a:cubicBezTo>
                  <a:pt x="2215" y="1477"/>
                  <a:pt x="2229" y="1488"/>
                  <a:pt x="2239" y="1498"/>
                </a:cubicBezTo>
                <a:cubicBezTo>
                  <a:pt x="2249" y="1508"/>
                  <a:pt x="2278" y="1521"/>
                  <a:pt x="2269" y="1524"/>
                </a:cubicBezTo>
                <a:cubicBezTo>
                  <a:pt x="2260" y="1527"/>
                  <a:pt x="2211" y="1522"/>
                  <a:pt x="2185" y="1514"/>
                </a:cubicBezTo>
                <a:cubicBezTo>
                  <a:pt x="2159" y="1506"/>
                  <a:pt x="2134" y="1488"/>
                  <a:pt x="2115" y="1474"/>
                </a:cubicBezTo>
                <a:cubicBezTo>
                  <a:pt x="2096" y="1460"/>
                  <a:pt x="2084" y="1444"/>
                  <a:pt x="2073" y="1428"/>
                </a:cubicBezTo>
                <a:cubicBezTo>
                  <a:pt x="2062" y="1412"/>
                  <a:pt x="2056" y="1376"/>
                  <a:pt x="2051" y="1376"/>
                </a:cubicBezTo>
                <a:cubicBezTo>
                  <a:pt x="2046" y="1376"/>
                  <a:pt x="2041" y="1407"/>
                  <a:pt x="2045" y="1426"/>
                </a:cubicBezTo>
                <a:cubicBezTo>
                  <a:pt x="2049" y="1445"/>
                  <a:pt x="2077" y="1481"/>
                  <a:pt x="2077" y="1488"/>
                </a:cubicBezTo>
                <a:cubicBezTo>
                  <a:pt x="2077" y="1495"/>
                  <a:pt x="2059" y="1482"/>
                  <a:pt x="2045" y="1470"/>
                </a:cubicBezTo>
                <a:cubicBezTo>
                  <a:pt x="2031" y="1458"/>
                  <a:pt x="2005" y="1439"/>
                  <a:pt x="1993" y="1416"/>
                </a:cubicBezTo>
                <a:cubicBezTo>
                  <a:pt x="1981" y="1393"/>
                  <a:pt x="1974" y="1372"/>
                  <a:pt x="1975" y="1332"/>
                </a:cubicBezTo>
                <a:cubicBezTo>
                  <a:pt x="1976" y="1292"/>
                  <a:pt x="1996" y="1231"/>
                  <a:pt x="1999" y="1178"/>
                </a:cubicBezTo>
                <a:cubicBezTo>
                  <a:pt x="2002" y="1125"/>
                  <a:pt x="2009" y="1057"/>
                  <a:pt x="1995" y="1014"/>
                </a:cubicBezTo>
                <a:cubicBezTo>
                  <a:pt x="1981" y="971"/>
                  <a:pt x="1947" y="936"/>
                  <a:pt x="1915" y="918"/>
                </a:cubicBezTo>
                <a:cubicBezTo>
                  <a:pt x="1883" y="900"/>
                  <a:pt x="1837" y="896"/>
                  <a:pt x="1803" y="906"/>
                </a:cubicBezTo>
                <a:cubicBezTo>
                  <a:pt x="1769" y="916"/>
                  <a:pt x="1734" y="951"/>
                  <a:pt x="1711" y="978"/>
                </a:cubicBezTo>
                <a:cubicBezTo>
                  <a:pt x="1688" y="1005"/>
                  <a:pt x="1673" y="1041"/>
                  <a:pt x="1667" y="1066"/>
                </a:cubicBezTo>
                <a:cubicBezTo>
                  <a:pt x="1661" y="1091"/>
                  <a:pt x="1667" y="1103"/>
                  <a:pt x="1677" y="1126"/>
                </a:cubicBezTo>
                <a:cubicBezTo>
                  <a:pt x="1687" y="1149"/>
                  <a:pt x="1717" y="1173"/>
                  <a:pt x="1727" y="1204"/>
                </a:cubicBezTo>
                <a:cubicBezTo>
                  <a:pt x="1737" y="1235"/>
                  <a:pt x="1734" y="1268"/>
                  <a:pt x="1739" y="1314"/>
                </a:cubicBezTo>
                <a:cubicBezTo>
                  <a:pt x="1744" y="1360"/>
                  <a:pt x="1746" y="1438"/>
                  <a:pt x="1759" y="1478"/>
                </a:cubicBezTo>
                <a:cubicBezTo>
                  <a:pt x="1772" y="1518"/>
                  <a:pt x="1792" y="1533"/>
                  <a:pt x="1815" y="1554"/>
                </a:cubicBezTo>
                <a:cubicBezTo>
                  <a:pt x="1838" y="1575"/>
                  <a:pt x="1877" y="1590"/>
                  <a:pt x="1895" y="1602"/>
                </a:cubicBezTo>
                <a:cubicBezTo>
                  <a:pt x="1913" y="1614"/>
                  <a:pt x="1916" y="1611"/>
                  <a:pt x="1921" y="1626"/>
                </a:cubicBezTo>
                <a:cubicBezTo>
                  <a:pt x="1926" y="1641"/>
                  <a:pt x="1915" y="1654"/>
                  <a:pt x="1927" y="1694"/>
                </a:cubicBezTo>
                <a:cubicBezTo>
                  <a:pt x="1939" y="1734"/>
                  <a:pt x="1979" y="1822"/>
                  <a:pt x="1995" y="1866"/>
                </a:cubicBezTo>
                <a:cubicBezTo>
                  <a:pt x="2011" y="1910"/>
                  <a:pt x="2012" y="1932"/>
                  <a:pt x="2021" y="1958"/>
                </a:cubicBezTo>
                <a:cubicBezTo>
                  <a:pt x="2030" y="1984"/>
                  <a:pt x="2049" y="2011"/>
                  <a:pt x="2049" y="2026"/>
                </a:cubicBezTo>
                <a:cubicBezTo>
                  <a:pt x="2049" y="2041"/>
                  <a:pt x="2032" y="2042"/>
                  <a:pt x="2023" y="2050"/>
                </a:cubicBezTo>
                <a:cubicBezTo>
                  <a:pt x="2014" y="2058"/>
                  <a:pt x="2002" y="2066"/>
                  <a:pt x="1997" y="2076"/>
                </a:cubicBezTo>
                <a:cubicBezTo>
                  <a:pt x="1992" y="2086"/>
                  <a:pt x="1996" y="2099"/>
                  <a:pt x="1995" y="2110"/>
                </a:cubicBezTo>
                <a:cubicBezTo>
                  <a:pt x="1994" y="2121"/>
                  <a:pt x="1993" y="2133"/>
                  <a:pt x="1991" y="2142"/>
                </a:cubicBezTo>
                <a:cubicBezTo>
                  <a:pt x="1989" y="2151"/>
                  <a:pt x="2003" y="2163"/>
                  <a:pt x="1983" y="2166"/>
                </a:cubicBezTo>
                <a:cubicBezTo>
                  <a:pt x="1963" y="2169"/>
                  <a:pt x="1889" y="2169"/>
                  <a:pt x="1869" y="2162"/>
                </a:cubicBezTo>
                <a:cubicBezTo>
                  <a:pt x="1849" y="2155"/>
                  <a:pt x="1860" y="2136"/>
                  <a:pt x="1865" y="2122"/>
                </a:cubicBezTo>
                <a:cubicBezTo>
                  <a:pt x="1870" y="2108"/>
                  <a:pt x="1887" y="2086"/>
                  <a:pt x="1899" y="2078"/>
                </a:cubicBezTo>
                <a:cubicBezTo>
                  <a:pt x="1911" y="2070"/>
                  <a:pt x="1932" y="2079"/>
                  <a:pt x="1935" y="2074"/>
                </a:cubicBezTo>
                <a:cubicBezTo>
                  <a:pt x="1938" y="2069"/>
                  <a:pt x="1917" y="2061"/>
                  <a:pt x="1915" y="2046"/>
                </a:cubicBezTo>
                <a:cubicBezTo>
                  <a:pt x="1913" y="2031"/>
                  <a:pt x="1926" y="2012"/>
                  <a:pt x="1925" y="1982"/>
                </a:cubicBezTo>
                <a:cubicBezTo>
                  <a:pt x="1924" y="1952"/>
                  <a:pt x="1924" y="1909"/>
                  <a:pt x="1909" y="1868"/>
                </a:cubicBezTo>
                <a:cubicBezTo>
                  <a:pt x="1894" y="1827"/>
                  <a:pt x="1867" y="1771"/>
                  <a:pt x="1835" y="1736"/>
                </a:cubicBezTo>
                <a:cubicBezTo>
                  <a:pt x="1803" y="1701"/>
                  <a:pt x="1756" y="1680"/>
                  <a:pt x="1715" y="1658"/>
                </a:cubicBezTo>
                <a:cubicBezTo>
                  <a:pt x="1674" y="1636"/>
                  <a:pt x="1626" y="1621"/>
                  <a:pt x="1591" y="1602"/>
                </a:cubicBezTo>
                <a:cubicBezTo>
                  <a:pt x="1556" y="1583"/>
                  <a:pt x="1538" y="1567"/>
                  <a:pt x="1507" y="1546"/>
                </a:cubicBezTo>
                <a:cubicBezTo>
                  <a:pt x="1476" y="1525"/>
                  <a:pt x="1418" y="1476"/>
                  <a:pt x="1407" y="1474"/>
                </a:cubicBezTo>
                <a:cubicBezTo>
                  <a:pt x="1396" y="1472"/>
                  <a:pt x="1425" y="1514"/>
                  <a:pt x="1443" y="1534"/>
                </a:cubicBezTo>
                <a:cubicBezTo>
                  <a:pt x="1461" y="1554"/>
                  <a:pt x="1498" y="1578"/>
                  <a:pt x="1515" y="1594"/>
                </a:cubicBezTo>
                <a:cubicBezTo>
                  <a:pt x="1532" y="1610"/>
                  <a:pt x="1534" y="1596"/>
                  <a:pt x="1547" y="1630"/>
                </a:cubicBezTo>
                <a:cubicBezTo>
                  <a:pt x="1560" y="1664"/>
                  <a:pt x="1578" y="1751"/>
                  <a:pt x="1591" y="1798"/>
                </a:cubicBezTo>
                <a:cubicBezTo>
                  <a:pt x="1604" y="1845"/>
                  <a:pt x="1621" y="1885"/>
                  <a:pt x="1623" y="1910"/>
                </a:cubicBezTo>
                <a:cubicBezTo>
                  <a:pt x="1625" y="1935"/>
                  <a:pt x="1615" y="1935"/>
                  <a:pt x="1605" y="1950"/>
                </a:cubicBezTo>
                <a:cubicBezTo>
                  <a:pt x="1595" y="1965"/>
                  <a:pt x="1568" y="1983"/>
                  <a:pt x="1561" y="2000"/>
                </a:cubicBezTo>
                <a:cubicBezTo>
                  <a:pt x="1554" y="2017"/>
                  <a:pt x="1579" y="2044"/>
                  <a:pt x="1561" y="2052"/>
                </a:cubicBezTo>
                <a:cubicBezTo>
                  <a:pt x="1543" y="2060"/>
                  <a:pt x="1480" y="2050"/>
                  <a:pt x="1455" y="2046"/>
                </a:cubicBezTo>
                <a:cubicBezTo>
                  <a:pt x="1430" y="2042"/>
                  <a:pt x="1415" y="2041"/>
                  <a:pt x="1413" y="2028"/>
                </a:cubicBezTo>
                <a:cubicBezTo>
                  <a:pt x="1411" y="2015"/>
                  <a:pt x="1431" y="1978"/>
                  <a:pt x="1443" y="1968"/>
                </a:cubicBezTo>
                <a:cubicBezTo>
                  <a:pt x="1455" y="1958"/>
                  <a:pt x="1472" y="1966"/>
                  <a:pt x="1485" y="1968"/>
                </a:cubicBezTo>
                <a:cubicBezTo>
                  <a:pt x="1498" y="1970"/>
                  <a:pt x="1517" y="1982"/>
                  <a:pt x="1519" y="1978"/>
                </a:cubicBezTo>
                <a:cubicBezTo>
                  <a:pt x="1521" y="1974"/>
                  <a:pt x="1498" y="1953"/>
                  <a:pt x="1497" y="1942"/>
                </a:cubicBezTo>
                <a:cubicBezTo>
                  <a:pt x="1496" y="1931"/>
                  <a:pt x="1510" y="1936"/>
                  <a:pt x="1511" y="1910"/>
                </a:cubicBezTo>
                <a:cubicBezTo>
                  <a:pt x="1512" y="1884"/>
                  <a:pt x="1509" y="1822"/>
                  <a:pt x="1503" y="1786"/>
                </a:cubicBezTo>
                <a:cubicBezTo>
                  <a:pt x="1497" y="1750"/>
                  <a:pt x="1494" y="1720"/>
                  <a:pt x="1475" y="1694"/>
                </a:cubicBezTo>
                <a:cubicBezTo>
                  <a:pt x="1456" y="1668"/>
                  <a:pt x="1426" y="1653"/>
                  <a:pt x="1391" y="1630"/>
                </a:cubicBezTo>
                <a:cubicBezTo>
                  <a:pt x="1356" y="1607"/>
                  <a:pt x="1293" y="1579"/>
                  <a:pt x="1267" y="1558"/>
                </a:cubicBezTo>
                <a:cubicBezTo>
                  <a:pt x="1241" y="1537"/>
                  <a:pt x="1253" y="1519"/>
                  <a:pt x="1235" y="1502"/>
                </a:cubicBezTo>
                <a:cubicBezTo>
                  <a:pt x="1217" y="1485"/>
                  <a:pt x="1182" y="1462"/>
                  <a:pt x="1157" y="1456"/>
                </a:cubicBezTo>
                <a:cubicBezTo>
                  <a:pt x="1132" y="1450"/>
                  <a:pt x="1110" y="1463"/>
                  <a:pt x="1085" y="1464"/>
                </a:cubicBezTo>
                <a:cubicBezTo>
                  <a:pt x="1060" y="1465"/>
                  <a:pt x="1030" y="1465"/>
                  <a:pt x="1009" y="1464"/>
                </a:cubicBezTo>
                <a:cubicBezTo>
                  <a:pt x="988" y="1463"/>
                  <a:pt x="991" y="1466"/>
                  <a:pt x="957" y="1458"/>
                </a:cubicBezTo>
                <a:cubicBezTo>
                  <a:pt x="923" y="1450"/>
                  <a:pt x="849" y="1435"/>
                  <a:pt x="807" y="1414"/>
                </a:cubicBezTo>
                <a:cubicBezTo>
                  <a:pt x="765" y="1393"/>
                  <a:pt x="724" y="1359"/>
                  <a:pt x="703" y="1334"/>
                </a:cubicBezTo>
                <a:cubicBezTo>
                  <a:pt x="682" y="1309"/>
                  <a:pt x="683" y="1286"/>
                  <a:pt x="679" y="1262"/>
                </a:cubicBezTo>
                <a:cubicBezTo>
                  <a:pt x="675" y="1238"/>
                  <a:pt x="683" y="1200"/>
                  <a:pt x="681" y="1192"/>
                </a:cubicBezTo>
                <a:cubicBezTo>
                  <a:pt x="679" y="1184"/>
                  <a:pt x="669" y="1204"/>
                  <a:pt x="665" y="1214"/>
                </a:cubicBezTo>
                <a:cubicBezTo>
                  <a:pt x="661" y="1224"/>
                  <a:pt x="659" y="1243"/>
                  <a:pt x="655" y="1254"/>
                </a:cubicBezTo>
                <a:cubicBezTo>
                  <a:pt x="651" y="1265"/>
                  <a:pt x="651" y="1275"/>
                  <a:pt x="643" y="1280"/>
                </a:cubicBezTo>
                <a:cubicBezTo>
                  <a:pt x="635" y="1285"/>
                  <a:pt x="624" y="1287"/>
                  <a:pt x="607" y="1286"/>
                </a:cubicBezTo>
                <a:cubicBezTo>
                  <a:pt x="590" y="1285"/>
                  <a:pt x="560" y="1283"/>
                  <a:pt x="541" y="1274"/>
                </a:cubicBezTo>
                <a:cubicBezTo>
                  <a:pt x="522" y="1265"/>
                  <a:pt x="515" y="1246"/>
                  <a:pt x="493" y="1232"/>
                </a:cubicBezTo>
                <a:cubicBezTo>
                  <a:pt x="471" y="1218"/>
                  <a:pt x="435" y="1198"/>
                  <a:pt x="407" y="1188"/>
                </a:cubicBezTo>
                <a:cubicBezTo>
                  <a:pt x="379" y="1178"/>
                  <a:pt x="335" y="1148"/>
                  <a:pt x="327" y="1170"/>
                </a:cubicBezTo>
                <a:cubicBezTo>
                  <a:pt x="319" y="1192"/>
                  <a:pt x="342" y="1277"/>
                  <a:pt x="359" y="1318"/>
                </a:cubicBezTo>
                <a:cubicBezTo>
                  <a:pt x="376" y="1359"/>
                  <a:pt x="410" y="1392"/>
                  <a:pt x="427" y="1414"/>
                </a:cubicBezTo>
                <a:cubicBezTo>
                  <a:pt x="444" y="1436"/>
                  <a:pt x="461" y="1441"/>
                  <a:pt x="463" y="1450"/>
                </a:cubicBezTo>
                <a:cubicBezTo>
                  <a:pt x="465" y="1459"/>
                  <a:pt x="429" y="1459"/>
                  <a:pt x="439" y="1466"/>
                </a:cubicBezTo>
                <a:cubicBezTo>
                  <a:pt x="449" y="1473"/>
                  <a:pt x="503" y="1489"/>
                  <a:pt x="523" y="1494"/>
                </a:cubicBezTo>
                <a:cubicBezTo>
                  <a:pt x="543" y="1499"/>
                  <a:pt x="550" y="1494"/>
                  <a:pt x="559" y="1498"/>
                </a:cubicBezTo>
                <a:cubicBezTo>
                  <a:pt x="568" y="1502"/>
                  <a:pt x="573" y="1507"/>
                  <a:pt x="575" y="1520"/>
                </a:cubicBezTo>
                <a:cubicBezTo>
                  <a:pt x="577" y="1533"/>
                  <a:pt x="571" y="1558"/>
                  <a:pt x="571" y="1576"/>
                </a:cubicBezTo>
                <a:cubicBezTo>
                  <a:pt x="571" y="1594"/>
                  <a:pt x="582" y="1623"/>
                  <a:pt x="575" y="1630"/>
                </a:cubicBezTo>
                <a:cubicBezTo>
                  <a:pt x="568" y="1637"/>
                  <a:pt x="546" y="1630"/>
                  <a:pt x="527" y="1618"/>
                </a:cubicBezTo>
                <a:cubicBezTo>
                  <a:pt x="508" y="1606"/>
                  <a:pt x="477" y="1576"/>
                  <a:pt x="463" y="1558"/>
                </a:cubicBezTo>
                <a:cubicBezTo>
                  <a:pt x="449" y="1540"/>
                  <a:pt x="449" y="1509"/>
                  <a:pt x="443" y="1510"/>
                </a:cubicBezTo>
                <a:cubicBezTo>
                  <a:pt x="437" y="1511"/>
                  <a:pt x="438" y="1562"/>
                  <a:pt x="429" y="1566"/>
                </a:cubicBezTo>
                <a:cubicBezTo>
                  <a:pt x="420" y="1570"/>
                  <a:pt x="400" y="1548"/>
                  <a:pt x="387" y="1534"/>
                </a:cubicBezTo>
                <a:cubicBezTo>
                  <a:pt x="374" y="1520"/>
                  <a:pt x="359" y="1504"/>
                  <a:pt x="349" y="1482"/>
                </a:cubicBezTo>
                <a:cubicBezTo>
                  <a:pt x="339" y="1460"/>
                  <a:pt x="335" y="1424"/>
                  <a:pt x="329" y="1400"/>
                </a:cubicBezTo>
                <a:cubicBezTo>
                  <a:pt x="323" y="1376"/>
                  <a:pt x="320" y="1357"/>
                  <a:pt x="311" y="1336"/>
                </a:cubicBezTo>
                <a:cubicBezTo>
                  <a:pt x="302" y="1315"/>
                  <a:pt x="282" y="1296"/>
                  <a:pt x="273" y="1276"/>
                </a:cubicBezTo>
                <a:cubicBezTo>
                  <a:pt x="264" y="1256"/>
                  <a:pt x="261" y="1241"/>
                  <a:pt x="255" y="1214"/>
                </a:cubicBezTo>
                <a:cubicBezTo>
                  <a:pt x="249" y="1187"/>
                  <a:pt x="237" y="1142"/>
                  <a:pt x="237" y="1116"/>
                </a:cubicBezTo>
                <a:cubicBezTo>
                  <a:pt x="237" y="1090"/>
                  <a:pt x="244" y="1072"/>
                  <a:pt x="255" y="1058"/>
                </a:cubicBezTo>
                <a:cubicBezTo>
                  <a:pt x="266" y="1044"/>
                  <a:pt x="280" y="1031"/>
                  <a:pt x="303" y="1032"/>
                </a:cubicBezTo>
                <a:cubicBezTo>
                  <a:pt x="326" y="1033"/>
                  <a:pt x="363" y="1056"/>
                  <a:pt x="391" y="1066"/>
                </a:cubicBezTo>
                <a:cubicBezTo>
                  <a:pt x="419" y="1076"/>
                  <a:pt x="452" y="1090"/>
                  <a:pt x="471" y="1094"/>
                </a:cubicBezTo>
                <a:cubicBezTo>
                  <a:pt x="490" y="1098"/>
                  <a:pt x="512" y="1098"/>
                  <a:pt x="503" y="1090"/>
                </a:cubicBezTo>
                <a:cubicBezTo>
                  <a:pt x="494" y="1082"/>
                  <a:pt x="447" y="1060"/>
                  <a:pt x="415" y="1046"/>
                </a:cubicBezTo>
                <a:cubicBezTo>
                  <a:pt x="383" y="1032"/>
                  <a:pt x="333" y="1017"/>
                  <a:pt x="309" y="1008"/>
                </a:cubicBezTo>
                <a:cubicBezTo>
                  <a:pt x="285" y="999"/>
                  <a:pt x="282" y="990"/>
                  <a:pt x="273" y="994"/>
                </a:cubicBezTo>
                <a:cubicBezTo>
                  <a:pt x="264" y="998"/>
                  <a:pt x="263" y="1018"/>
                  <a:pt x="253" y="1030"/>
                </a:cubicBezTo>
                <a:cubicBezTo>
                  <a:pt x="243" y="1042"/>
                  <a:pt x="226" y="1055"/>
                  <a:pt x="213" y="1066"/>
                </a:cubicBezTo>
                <a:cubicBezTo>
                  <a:pt x="200" y="1077"/>
                  <a:pt x="187" y="1081"/>
                  <a:pt x="177" y="1096"/>
                </a:cubicBezTo>
                <a:cubicBezTo>
                  <a:pt x="167" y="1111"/>
                  <a:pt x="162" y="1144"/>
                  <a:pt x="155" y="1156"/>
                </a:cubicBezTo>
                <a:cubicBezTo>
                  <a:pt x="148" y="1168"/>
                  <a:pt x="134" y="1160"/>
                  <a:pt x="135" y="1170"/>
                </a:cubicBezTo>
                <a:cubicBezTo>
                  <a:pt x="136" y="1180"/>
                  <a:pt x="167" y="1198"/>
                  <a:pt x="163" y="1214"/>
                </a:cubicBezTo>
                <a:cubicBezTo>
                  <a:pt x="159" y="1230"/>
                  <a:pt x="121" y="1251"/>
                  <a:pt x="113" y="1266"/>
                </a:cubicBezTo>
                <a:cubicBezTo>
                  <a:pt x="105" y="1281"/>
                  <a:pt x="112" y="1291"/>
                  <a:pt x="115" y="1302"/>
                </a:cubicBezTo>
                <a:cubicBezTo>
                  <a:pt x="118" y="1313"/>
                  <a:pt x="129" y="1319"/>
                  <a:pt x="129" y="1330"/>
                </a:cubicBezTo>
                <a:cubicBezTo>
                  <a:pt x="129" y="1341"/>
                  <a:pt x="133" y="1357"/>
                  <a:pt x="115" y="1370"/>
                </a:cubicBezTo>
                <a:cubicBezTo>
                  <a:pt x="97" y="1383"/>
                  <a:pt x="34" y="1415"/>
                  <a:pt x="19" y="1408"/>
                </a:cubicBezTo>
                <a:cubicBezTo>
                  <a:pt x="4" y="1401"/>
                  <a:pt x="17" y="1351"/>
                  <a:pt x="23" y="1330"/>
                </a:cubicBezTo>
                <a:cubicBezTo>
                  <a:pt x="29" y="1309"/>
                  <a:pt x="54" y="1291"/>
                  <a:pt x="55" y="1282"/>
                </a:cubicBezTo>
                <a:cubicBezTo>
                  <a:pt x="56" y="1273"/>
                  <a:pt x="36" y="1282"/>
                  <a:pt x="31" y="1274"/>
                </a:cubicBezTo>
                <a:cubicBezTo>
                  <a:pt x="26" y="1266"/>
                  <a:pt x="17" y="1257"/>
                  <a:pt x="23" y="1236"/>
                </a:cubicBezTo>
                <a:cubicBezTo>
                  <a:pt x="29" y="1215"/>
                  <a:pt x="47" y="1185"/>
                  <a:pt x="69" y="1148"/>
                </a:cubicBezTo>
                <a:cubicBezTo>
                  <a:pt x="91" y="1111"/>
                  <a:pt x="130" y="1049"/>
                  <a:pt x="155" y="1014"/>
                </a:cubicBezTo>
                <a:cubicBezTo>
                  <a:pt x="180" y="979"/>
                  <a:pt x="207" y="957"/>
                  <a:pt x="219" y="938"/>
                </a:cubicBezTo>
                <a:cubicBezTo>
                  <a:pt x="231" y="919"/>
                  <a:pt x="221" y="909"/>
                  <a:pt x="229" y="898"/>
                </a:cubicBezTo>
                <a:cubicBezTo>
                  <a:pt x="237" y="887"/>
                  <a:pt x="255" y="872"/>
                  <a:pt x="267" y="870"/>
                </a:cubicBezTo>
                <a:cubicBezTo>
                  <a:pt x="279" y="868"/>
                  <a:pt x="291" y="879"/>
                  <a:pt x="303" y="884"/>
                </a:cubicBezTo>
                <a:cubicBezTo>
                  <a:pt x="315" y="889"/>
                  <a:pt x="334" y="895"/>
                  <a:pt x="341" y="902"/>
                </a:cubicBezTo>
                <a:cubicBezTo>
                  <a:pt x="348" y="909"/>
                  <a:pt x="338" y="918"/>
                  <a:pt x="347" y="926"/>
                </a:cubicBezTo>
                <a:cubicBezTo>
                  <a:pt x="356" y="934"/>
                  <a:pt x="376" y="943"/>
                  <a:pt x="395" y="952"/>
                </a:cubicBezTo>
                <a:cubicBezTo>
                  <a:pt x="414" y="961"/>
                  <a:pt x="442" y="973"/>
                  <a:pt x="459" y="978"/>
                </a:cubicBezTo>
                <a:cubicBezTo>
                  <a:pt x="476" y="983"/>
                  <a:pt x="491" y="990"/>
                  <a:pt x="499" y="984"/>
                </a:cubicBezTo>
                <a:cubicBezTo>
                  <a:pt x="507" y="978"/>
                  <a:pt x="504" y="965"/>
                  <a:pt x="507" y="942"/>
                </a:cubicBezTo>
                <a:cubicBezTo>
                  <a:pt x="510" y="919"/>
                  <a:pt x="501" y="887"/>
                  <a:pt x="515" y="846"/>
                </a:cubicBezTo>
                <a:cubicBezTo>
                  <a:pt x="529" y="805"/>
                  <a:pt x="564" y="741"/>
                  <a:pt x="589" y="694"/>
                </a:cubicBezTo>
                <a:cubicBezTo>
                  <a:pt x="614" y="647"/>
                  <a:pt x="643" y="593"/>
                  <a:pt x="663" y="562"/>
                </a:cubicBezTo>
                <a:cubicBezTo>
                  <a:pt x="683" y="531"/>
                  <a:pt x="700" y="528"/>
                  <a:pt x="711" y="506"/>
                </a:cubicBezTo>
                <a:cubicBezTo>
                  <a:pt x="722" y="484"/>
                  <a:pt x="730" y="456"/>
                  <a:pt x="731" y="432"/>
                </a:cubicBezTo>
                <a:cubicBezTo>
                  <a:pt x="732" y="408"/>
                  <a:pt x="719" y="364"/>
                  <a:pt x="715" y="362"/>
                </a:cubicBezTo>
                <a:cubicBezTo>
                  <a:pt x="711" y="360"/>
                  <a:pt x="709" y="405"/>
                  <a:pt x="707" y="422"/>
                </a:cubicBezTo>
                <a:cubicBezTo>
                  <a:pt x="705" y="439"/>
                  <a:pt x="711" y="447"/>
                  <a:pt x="703" y="462"/>
                </a:cubicBezTo>
                <a:cubicBezTo>
                  <a:pt x="695" y="477"/>
                  <a:pt x="676" y="502"/>
                  <a:pt x="661" y="514"/>
                </a:cubicBezTo>
                <a:cubicBezTo>
                  <a:pt x="646" y="526"/>
                  <a:pt x="624" y="530"/>
                  <a:pt x="613" y="536"/>
                </a:cubicBezTo>
                <a:cubicBezTo>
                  <a:pt x="602" y="542"/>
                  <a:pt x="601" y="541"/>
                  <a:pt x="597" y="552"/>
                </a:cubicBezTo>
                <a:cubicBezTo>
                  <a:pt x="593" y="563"/>
                  <a:pt x="594" y="582"/>
                  <a:pt x="587" y="602"/>
                </a:cubicBezTo>
                <a:cubicBezTo>
                  <a:pt x="580" y="622"/>
                  <a:pt x="566" y="664"/>
                  <a:pt x="555" y="674"/>
                </a:cubicBezTo>
                <a:cubicBezTo>
                  <a:pt x="544" y="684"/>
                  <a:pt x="525" y="677"/>
                  <a:pt x="519" y="664"/>
                </a:cubicBezTo>
                <a:cubicBezTo>
                  <a:pt x="513" y="651"/>
                  <a:pt x="522" y="605"/>
                  <a:pt x="519" y="594"/>
                </a:cubicBezTo>
                <a:cubicBezTo>
                  <a:pt x="516" y="583"/>
                  <a:pt x="503" y="590"/>
                  <a:pt x="499" y="596"/>
                </a:cubicBezTo>
                <a:cubicBezTo>
                  <a:pt x="495" y="602"/>
                  <a:pt x="496" y="616"/>
                  <a:pt x="494" y="630"/>
                </a:cubicBezTo>
                <a:cubicBezTo>
                  <a:pt x="492" y="644"/>
                  <a:pt x="495" y="676"/>
                  <a:pt x="485" y="678"/>
                </a:cubicBezTo>
                <a:cubicBezTo>
                  <a:pt x="475" y="680"/>
                  <a:pt x="441" y="667"/>
                  <a:pt x="435" y="642"/>
                </a:cubicBezTo>
                <a:cubicBezTo>
                  <a:pt x="429" y="617"/>
                  <a:pt x="448" y="573"/>
                  <a:pt x="451" y="526"/>
                </a:cubicBezTo>
                <a:cubicBezTo>
                  <a:pt x="454" y="479"/>
                  <a:pt x="454" y="409"/>
                  <a:pt x="455" y="362"/>
                </a:cubicBezTo>
                <a:cubicBezTo>
                  <a:pt x="456" y="315"/>
                  <a:pt x="463" y="270"/>
                  <a:pt x="455" y="246"/>
                </a:cubicBezTo>
                <a:cubicBezTo>
                  <a:pt x="447" y="222"/>
                  <a:pt x="458" y="242"/>
                  <a:pt x="407" y="218"/>
                </a:cubicBezTo>
                <a:cubicBezTo>
                  <a:pt x="356" y="194"/>
                  <a:pt x="217" y="138"/>
                  <a:pt x="151" y="102"/>
                </a:cubicBezTo>
                <a:cubicBezTo>
                  <a:pt x="85" y="66"/>
                  <a:pt x="0" y="13"/>
                  <a:pt x="19" y="6"/>
                </a:cubicBez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Limitations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Axes can be unreliable for circular objects</a:t>
            </a:r>
          </a:p>
          <a:p>
            <a:pPr lvl="2" algn="l" rtl="0" eaLnBrk="1" hangingPunct="1"/>
            <a:r>
              <a:rPr lang="en-US" altLang="zh-CN" dirty="0" err="1" smtClean="0">
                <a:ea typeface="SimSun" pitchFamily="2" charset="-122"/>
              </a:rPr>
              <a:t>Eigenvalues</a:t>
            </a:r>
            <a:r>
              <a:rPr lang="en-US" altLang="zh-CN" dirty="0" smtClean="0">
                <a:ea typeface="SimSun" pitchFamily="2" charset="-122"/>
              </a:rPr>
              <a:t> become similar, and eigenvectors become unstable</a:t>
            </a:r>
          </a:p>
          <a:p>
            <a:pPr lvl="1" algn="l" rtl="0" eaLnBrk="1" hangingPunct="1"/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1: PCA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300413"/>
            <a:ext cx="2617788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5463" y="3300413"/>
            <a:ext cx="2617787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625" y="3300413"/>
            <a:ext cx="2617788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606675" y="5710238"/>
            <a:ext cx="51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22425" y="6005513"/>
            <a:ext cx="246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Rotation by a small angle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923088" y="5975350"/>
            <a:ext cx="1154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PCA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Optimal alignment between corresponding points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Assuming that for each source point, we know where the </a:t>
            </a:r>
            <a:r>
              <a:rPr lang="en-US" altLang="zh-CN" dirty="0" smtClean="0">
                <a:solidFill>
                  <a:srgbClr val="0000FF"/>
                </a:solidFill>
                <a:ea typeface="SimSun" pitchFamily="2" charset="-122"/>
              </a:rPr>
              <a:t>corresponding</a:t>
            </a:r>
            <a:r>
              <a:rPr lang="en-US" altLang="zh-CN" dirty="0" smtClean="0">
                <a:ea typeface="SimSun" pitchFamily="2" charset="-122"/>
              </a:rPr>
              <a:t> target point is.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SimSun" pitchFamily="2" charset="-122"/>
              </a:rPr>
              <a:t>Method 2: SVD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00" y="3373438"/>
            <a:ext cx="35147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6938" y="3359150"/>
            <a:ext cx="35147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4341813" y="4492625"/>
            <a:ext cx="496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Method 2: SVD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sz="2400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600200"/>
            <a:ext cx="8915400" cy="4876800"/>
          </a:xfrm>
          <a:blipFill rotWithShape="1">
            <a:blip r:embed="rId2" cstate="print"/>
            <a:stretch>
              <a:fillRect l="-410" r="-684"/>
            </a:stretch>
          </a:blipFill>
        </p:spPr>
        <p:txBody>
          <a:bodyPr/>
          <a:lstStyle/>
          <a:p>
            <a:pPr algn="l" rtl="0"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88022" y="2602468"/>
            <a:ext cx="77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dirty="0">
                <a:latin typeface="Times New Roman" pitchFamily="18" charset="0"/>
              </a:rPr>
              <a:t>[</a:t>
            </a:r>
            <a:r>
              <a:rPr kumimoji="1" lang="en-US" i="1" dirty="0" err="1">
                <a:latin typeface="Times New Roman" pitchFamily="18" charset="0"/>
              </a:rPr>
              <a:t>n</a:t>
            </a:r>
            <a:r>
              <a:rPr kumimoji="1" lang="en-US" i="1" dirty="0" err="1">
                <a:latin typeface="Times New Roman" pitchFamily="18" charset="0"/>
                <a:cs typeface="Times New Roman" pitchFamily="18" charset="0"/>
              </a:rPr>
              <a:t>×r</a:t>
            </a:r>
            <a:r>
              <a:rPr kumimoji="1"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97622" y="2602468"/>
            <a:ext cx="77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dirty="0">
                <a:latin typeface="Times New Roman" pitchFamily="18" charset="0"/>
              </a:rPr>
              <a:t>[</a:t>
            </a:r>
            <a:r>
              <a:rPr kumimoji="1" lang="en-US" i="1" dirty="0" err="1">
                <a:latin typeface="Times New Roman" pitchFamily="18" charset="0"/>
              </a:rPr>
              <a:t>r</a:t>
            </a:r>
            <a:r>
              <a:rPr kumimoji="1" lang="en-US" i="1" dirty="0" err="1">
                <a:latin typeface="Times New Roman" pitchFamily="18" charset="0"/>
                <a:cs typeface="Times New Roman" pitchFamily="18" charset="0"/>
              </a:rPr>
              <a:t>×r</a:t>
            </a:r>
            <a:r>
              <a:rPr kumimoji="1"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07222" y="2602468"/>
            <a:ext cx="874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dirty="0">
                <a:latin typeface="Times New Roman" pitchFamily="18" charset="0"/>
              </a:rPr>
              <a:t>[</a:t>
            </a:r>
            <a:r>
              <a:rPr kumimoji="1" lang="en-US" i="1" dirty="0" err="1" smtClean="0">
                <a:latin typeface="Times New Roman" pitchFamily="18" charset="0"/>
              </a:rPr>
              <a:t>r</a:t>
            </a:r>
            <a:r>
              <a:rPr kumimoji="1" lang="en-US" i="1" dirty="0" err="1" smtClean="0">
                <a:latin typeface="Times New Roman" pitchFamily="18" charset="0"/>
                <a:cs typeface="Times New Roman" pitchFamily="18" charset="0"/>
              </a:rPr>
              <a:t>×m</a:t>
            </a: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1"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8345" y="2971800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rank</a:t>
            </a:r>
            <a:r>
              <a:rPr lang="en-US" dirty="0" smtClean="0"/>
              <a:t> of matrix A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2598145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dirty="0">
                <a:latin typeface="Times New Roman" pitchFamily="18" charset="0"/>
              </a:rPr>
              <a:t>[</a:t>
            </a:r>
            <a:r>
              <a:rPr kumimoji="1" lang="en-US" i="1" dirty="0" err="1" smtClean="0">
                <a:latin typeface="Times New Roman" pitchFamily="18" charset="0"/>
              </a:rPr>
              <a:t>n</a:t>
            </a:r>
            <a:r>
              <a:rPr kumimoji="1" lang="en-US" i="1" dirty="0" err="1" smtClean="0">
                <a:latin typeface="Times New Roman" pitchFamily="18" charset="0"/>
                <a:cs typeface="Times New Roman" pitchFamily="18" charset="0"/>
              </a:rPr>
              <a:t>×m</a:t>
            </a: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] =</a:t>
            </a:r>
            <a:endParaRPr kumimoji="1"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3708" y="314572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U,V are orthogonal matrices 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07731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Formulating the problem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Source points p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,…,</a:t>
            </a:r>
            <a:r>
              <a:rPr lang="en-US" altLang="zh-CN" dirty="0" err="1" smtClean="0">
                <a:ea typeface="SimSun" pitchFamily="2" charset="-122"/>
              </a:rPr>
              <a:t>p</a:t>
            </a:r>
            <a:r>
              <a:rPr lang="en-US" altLang="zh-CN" baseline="-25000" dirty="0" err="1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with </a:t>
            </a:r>
            <a:r>
              <a:rPr lang="en-US" altLang="zh-CN" dirty="0" err="1" smtClean="0">
                <a:ea typeface="SimSun" pitchFamily="2" charset="-122"/>
              </a:rPr>
              <a:t>centroid</a:t>
            </a:r>
            <a:r>
              <a:rPr lang="en-US" altLang="zh-CN" dirty="0" smtClean="0">
                <a:ea typeface="SimSun" pitchFamily="2" charset="-122"/>
              </a:rPr>
              <a:t> location </a:t>
            </a:r>
            <a:r>
              <a:rPr lang="en-US" altLang="zh-CN" dirty="0" err="1" smtClean="0">
                <a:ea typeface="SimSun" pitchFamily="2" charset="-122"/>
              </a:rPr>
              <a:t>c</a:t>
            </a:r>
            <a:r>
              <a:rPr lang="en-US" altLang="zh-CN" baseline="-25000" dirty="0" err="1" smtClean="0">
                <a:ea typeface="SimSun" pitchFamily="2" charset="-122"/>
              </a:rPr>
              <a:t>S</a:t>
            </a:r>
            <a:endParaRPr lang="en-US" altLang="zh-CN" dirty="0" smtClean="0">
              <a:ea typeface="SimSun" pitchFamily="2" charset="-122"/>
            </a:endParaRP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Target points q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,…,</a:t>
            </a:r>
            <a:r>
              <a:rPr lang="en-US" altLang="zh-CN" dirty="0" err="1" smtClean="0">
                <a:ea typeface="SimSun" pitchFamily="2" charset="-122"/>
              </a:rPr>
              <a:t>q</a:t>
            </a:r>
            <a:r>
              <a:rPr lang="en-US" altLang="zh-CN" baseline="-25000" dirty="0" err="1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with </a:t>
            </a:r>
            <a:r>
              <a:rPr lang="en-US" altLang="zh-CN" dirty="0" err="1" smtClean="0">
                <a:ea typeface="SimSun" pitchFamily="2" charset="-122"/>
              </a:rPr>
              <a:t>centroid</a:t>
            </a:r>
            <a:r>
              <a:rPr lang="en-US" altLang="zh-CN" dirty="0" smtClean="0">
                <a:ea typeface="SimSun" pitchFamily="2" charset="-122"/>
              </a:rPr>
              <a:t> location </a:t>
            </a:r>
            <a:r>
              <a:rPr lang="en-US" altLang="zh-CN" dirty="0" err="1" smtClean="0">
                <a:ea typeface="SimSun" pitchFamily="2" charset="-122"/>
              </a:rPr>
              <a:t>c</a:t>
            </a:r>
            <a:r>
              <a:rPr lang="en-US" altLang="zh-CN" baseline="-25000" dirty="0" err="1" smtClean="0">
                <a:ea typeface="SimSun" pitchFamily="2" charset="-122"/>
              </a:rPr>
              <a:t>T</a:t>
            </a:r>
            <a:endParaRPr lang="en-US" altLang="zh-CN" baseline="-25000" dirty="0" smtClean="0">
              <a:ea typeface="SimSun" pitchFamily="2" charset="-122"/>
            </a:endParaRPr>
          </a:p>
          <a:p>
            <a:pPr lvl="2" algn="l" rtl="0" eaLnBrk="1" hangingPunct="1"/>
            <a:r>
              <a:rPr lang="en-US" altLang="zh-CN" dirty="0" err="1" smtClean="0">
                <a:ea typeface="SimSun" pitchFamily="2" charset="-122"/>
              </a:rPr>
              <a:t>q</a:t>
            </a:r>
            <a:r>
              <a:rPr lang="en-US" altLang="zh-CN" baseline="-25000" dirty="0" err="1" smtClean="0">
                <a:ea typeface="SimSun" pitchFamily="2" charset="-122"/>
              </a:rPr>
              <a:t>i</a:t>
            </a:r>
            <a:r>
              <a:rPr lang="en-US" altLang="zh-CN" dirty="0" smtClean="0">
                <a:ea typeface="SimSun" pitchFamily="2" charset="-122"/>
              </a:rPr>
              <a:t> is the corresponding point of p</a:t>
            </a:r>
            <a:r>
              <a:rPr lang="en-US" altLang="zh-CN" baseline="-25000" dirty="0" smtClean="0">
                <a:ea typeface="SimSun" pitchFamily="2" charset="-122"/>
              </a:rPr>
              <a:t>i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After </a:t>
            </a:r>
            <a:r>
              <a:rPr lang="en-US" altLang="zh-CN" dirty="0" err="1" smtClean="0">
                <a:ea typeface="SimSun" pitchFamily="2" charset="-122"/>
              </a:rPr>
              <a:t>centroid</a:t>
            </a:r>
            <a:r>
              <a:rPr lang="en-US" altLang="zh-CN" dirty="0" smtClean="0">
                <a:ea typeface="SimSun" pitchFamily="2" charset="-122"/>
              </a:rPr>
              <a:t> alignment and rotation by some R,  a transformed source point is located at:</a:t>
            </a:r>
          </a:p>
          <a:p>
            <a:pPr lvl="1" algn="l" rtl="0" eaLnBrk="1" hangingPunct="1"/>
            <a:endParaRPr lang="en-US" altLang="zh-CN" dirty="0" smtClean="0">
              <a:ea typeface="SimSun" pitchFamily="2" charset="-122"/>
            </a:endParaRP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We wish to find the R that minimizes sum of pair-wise distances:</a:t>
            </a:r>
          </a:p>
          <a:p>
            <a:pPr lvl="1" algn="l" rtl="0" eaLnBrk="1" hangingPunct="1"/>
            <a:endParaRPr lang="en-US" altLang="zh-CN" dirty="0" smtClean="0">
              <a:ea typeface="SimSun" pitchFamily="2" charset="-122"/>
            </a:endParaRPr>
          </a:p>
          <a:p>
            <a:pPr lvl="1" algn="l" rtl="0" eaLnBrk="1" hangingPunct="1"/>
            <a:endParaRPr lang="en-US" altLang="zh-CN" dirty="0" smtClean="0">
              <a:ea typeface="SimSun" pitchFamily="2" charset="-122"/>
            </a:endParaRPr>
          </a:p>
          <a:p>
            <a:pPr algn="l" rtl="0"/>
            <a:r>
              <a:rPr lang="en-US" altLang="zh-CN" dirty="0" smtClean="0">
                <a:ea typeface="SimSun" pitchFamily="2" charset="-122"/>
              </a:rPr>
              <a:t>Solving the problem – on the board…</a:t>
            </a:r>
          </a:p>
          <a:p>
            <a:pPr lvl="1" algn="l" rtl="0" eaLnBrk="1" hangingPunct="1"/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2: SVD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4318" y="3857235"/>
            <a:ext cx="28622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558148" y="3774124"/>
            <a:ext cx="45719" cy="385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32138" y="4797513"/>
          <a:ext cx="2332037" cy="922337"/>
        </p:xfrm>
        <a:graphic>
          <a:graphicData uri="http://schemas.openxmlformats.org/presentationml/2006/ole">
            <p:oleObj spid="_x0000_s16390" name="Equation" r:id="rId4" imgW="1091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SVD-based alignment: summary</a:t>
            </a: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</a:rPr>
              <a:t>Forming the cross-covariance matrix</a:t>
            </a:r>
          </a:p>
          <a:p>
            <a:pPr lvl="1" algn="l" rtl="0" eaLnBrk="1" hangingPunct="1"/>
            <a:endParaRPr lang="en-US" altLang="zh-CN" sz="2000" dirty="0" smtClean="0">
              <a:ea typeface="SimSun" pitchFamily="2" charset="-122"/>
            </a:endParaRP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</a:rPr>
              <a:t>Computing SVD</a:t>
            </a:r>
          </a:p>
          <a:p>
            <a:pPr lvl="1" algn="l" rtl="0" eaLnBrk="1" hangingPunct="1">
              <a:buFont typeface="Arial" pitchFamily="34" charset="0"/>
              <a:buNone/>
            </a:pPr>
            <a:endParaRPr lang="en-US" altLang="zh-CN" sz="2000" dirty="0" smtClean="0">
              <a:ea typeface="SimSun" pitchFamily="2" charset="-122"/>
            </a:endParaRP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</a:rPr>
              <a:t>The optimal rotation matrix is </a:t>
            </a:r>
          </a:p>
          <a:p>
            <a:pPr lvl="1" algn="l" rtl="0" eaLnBrk="1" hangingPunct="1"/>
            <a:endParaRPr lang="en-US" altLang="zh-CN" sz="2000" dirty="0" smtClean="0">
              <a:ea typeface="SimSun" pitchFamily="2" charset="-122"/>
            </a:endParaRP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</a:rPr>
              <a:t>Translate and rotate the source: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2: SVD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0391" y="2232959"/>
            <a:ext cx="11445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588" y="2932766"/>
            <a:ext cx="15763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4755" y="3622582"/>
            <a:ext cx="10699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0923" y="4368240"/>
            <a:ext cx="28622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 b="9190"/>
          <a:stretch>
            <a:fillRect/>
          </a:stretch>
        </p:blipFill>
        <p:spPr bwMode="auto">
          <a:xfrm>
            <a:off x="5868988" y="1397000"/>
            <a:ext cx="26320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 cstate="print"/>
          <a:srcRect t="27150" r="784" b="8011"/>
          <a:stretch>
            <a:fillRect/>
          </a:stretch>
        </p:blipFill>
        <p:spPr bwMode="auto">
          <a:xfrm>
            <a:off x="5868988" y="3494088"/>
            <a:ext cx="2611437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8" cstate="print"/>
          <a:srcRect t="29427" r="1085" b="6493"/>
          <a:stretch>
            <a:fillRect/>
          </a:stretch>
        </p:blipFill>
        <p:spPr bwMode="auto">
          <a:xfrm>
            <a:off x="5868988" y="5064125"/>
            <a:ext cx="26035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6329363" y="31892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221288" y="3175000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Translate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329363" y="48244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221288" y="4810125"/>
            <a:ext cx="782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Rotate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34753" y="4285129"/>
            <a:ext cx="45719" cy="385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Advantage over PCA: more stable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As long as the correspondences are correct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2: SVD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3071813"/>
            <a:ext cx="3898900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3288" y="3070225"/>
            <a:ext cx="3898900" cy="278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464050" y="4217988"/>
            <a:ext cx="496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Advantage over PCA: more stable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As long as the correspondences are correct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2: SVD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2744788"/>
            <a:ext cx="3260725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138" y="2789238"/>
            <a:ext cx="3260725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4341813" y="4492625"/>
            <a:ext cx="496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7906" y="1481328"/>
            <a:ext cx="8408894" cy="4525963"/>
          </a:xfrm>
        </p:spPr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Limitation: requires accurate correspondences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Which are usually not available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2: SVD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The idea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Use PCA alignment to obtain initial guess of correspondences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Iteratively improve the correspondences after repeated SVD</a:t>
            </a:r>
          </a:p>
          <a:p>
            <a:pPr lvl="1" algn="l" rtl="0" eaLnBrk="1" hangingPunct="1"/>
            <a:endParaRPr lang="en-US" altLang="zh-CN" sz="400" dirty="0" smtClean="0">
              <a:ea typeface="SimSun" pitchFamily="2" charset="-122"/>
            </a:endParaRPr>
          </a:p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Iterative closest point (ICP)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1. Transform the source by PCA-based alignment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2. For each transformed source point, assign the </a:t>
            </a:r>
            <a:r>
              <a:rPr lang="en-US" altLang="zh-CN" dirty="0" smtClean="0">
                <a:solidFill>
                  <a:srgbClr val="0000FF"/>
                </a:solidFill>
                <a:ea typeface="SimSun" pitchFamily="2" charset="-122"/>
              </a:rPr>
              <a:t>closest target point </a:t>
            </a:r>
            <a:r>
              <a:rPr lang="en-US" altLang="zh-CN" dirty="0" smtClean="0">
                <a:ea typeface="SimSun" pitchFamily="2" charset="-122"/>
              </a:rPr>
              <a:t>as its corresponding point. Align source and target by SVD.</a:t>
            </a:r>
          </a:p>
          <a:p>
            <a:pPr lvl="2" algn="l" rtl="0" eaLnBrk="1" hangingPunct="1"/>
            <a:r>
              <a:rPr lang="en-US" altLang="zh-CN" dirty="0" smtClean="0">
                <a:ea typeface="SimSun" pitchFamily="2" charset="-122"/>
              </a:rPr>
              <a:t>Not all target points need to be used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3. Repeat step (2) until a termination criteria is met.</a:t>
            </a:r>
          </a:p>
          <a:p>
            <a:pPr lvl="2" algn="l" rtl="0" eaLnBrk="1" hangingPunct="1"/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3: ICP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ICP Algorithm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 b="8308"/>
          <a:stretch>
            <a:fillRect/>
          </a:stretch>
        </p:blipFill>
        <p:spPr bwMode="auto">
          <a:xfrm>
            <a:off x="736600" y="1192213"/>
            <a:ext cx="37655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7" name="Picture 5"/>
          <p:cNvPicPr>
            <a:picLocks noChangeAspect="1" noChangeArrowheads="1"/>
          </p:cNvPicPr>
          <p:nvPr/>
        </p:nvPicPr>
        <p:blipFill>
          <a:blip r:embed="rId3" cstate="print"/>
          <a:srcRect b="9605"/>
          <a:stretch>
            <a:fillRect/>
          </a:stretch>
        </p:blipFill>
        <p:spPr bwMode="auto">
          <a:xfrm>
            <a:off x="4778375" y="1192213"/>
            <a:ext cx="376555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25" y="3775075"/>
            <a:ext cx="3765550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90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1550" y="3775075"/>
            <a:ext cx="3765550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4818063" y="1733550"/>
            <a:ext cx="1087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PCA</a:t>
            </a:r>
          </a:p>
        </p:txBody>
      </p:sp>
      <p:sp>
        <p:nvSpPr>
          <p:cNvPr id="469003" name="Text Box 11"/>
          <p:cNvSpPr txBox="1">
            <a:spLocks noChangeArrowheads="1"/>
          </p:cNvSpPr>
          <p:nvPr/>
        </p:nvSpPr>
        <p:spPr bwMode="auto">
          <a:xfrm>
            <a:off x="4818063" y="4311650"/>
            <a:ext cx="1236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10 iter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750888" y="4311650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1 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2" grpId="0"/>
      <p:bldP spid="469003" grpId="0"/>
      <p:bldP spid="469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 – Shape Matching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689225" y="5713413"/>
            <a:ext cx="398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above is not a good alignment….</a:t>
            </a:r>
          </a:p>
        </p:txBody>
      </p:sp>
      <p:sp>
        <p:nvSpPr>
          <p:cNvPr id="4100" name="Text Box 12"/>
          <p:cNvSpPr txBox="1">
            <a:spLocks noChangeArrowheads="1"/>
          </p:cNvSpPr>
          <p:nvPr/>
        </p:nvSpPr>
        <p:spPr bwMode="auto">
          <a:xfrm>
            <a:off x="1184275" y="4903788"/>
            <a:ext cx="678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Regard the shapes as sets of points and try to “match” these sets</a:t>
            </a:r>
          </a:p>
          <a:p>
            <a:r>
              <a:rPr lang="en-US"/>
              <a:t>using a linear transformation</a:t>
            </a:r>
          </a:p>
        </p:txBody>
      </p:sp>
      <p:grpSp>
        <p:nvGrpSpPr>
          <p:cNvPr id="4101" name="Group 17"/>
          <p:cNvGrpSpPr>
            <a:grpSpLocks/>
          </p:cNvGrpSpPr>
          <p:nvPr/>
        </p:nvGrpSpPr>
        <p:grpSpPr bwMode="auto">
          <a:xfrm>
            <a:off x="3198813" y="1543050"/>
            <a:ext cx="2982912" cy="3033713"/>
            <a:chOff x="2987" y="864"/>
            <a:chExt cx="2203" cy="2241"/>
          </a:xfrm>
        </p:grpSpPr>
        <p:sp>
          <p:nvSpPr>
            <p:cNvPr id="4108" name="Oval 18"/>
            <p:cNvSpPr>
              <a:spLocks noChangeArrowheads="1"/>
            </p:cNvSpPr>
            <p:nvPr/>
          </p:nvSpPr>
          <p:spPr bwMode="auto">
            <a:xfrm>
              <a:off x="5040" y="2814"/>
              <a:ext cx="78" cy="78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09" name="Oval 19"/>
            <p:cNvSpPr>
              <a:spLocks noChangeArrowheads="1"/>
            </p:cNvSpPr>
            <p:nvPr/>
          </p:nvSpPr>
          <p:spPr bwMode="auto">
            <a:xfrm>
              <a:off x="3228" y="864"/>
              <a:ext cx="78" cy="78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10" name="Freeform 20"/>
            <p:cNvSpPr>
              <a:spLocks/>
            </p:cNvSpPr>
            <p:nvPr/>
          </p:nvSpPr>
          <p:spPr bwMode="auto">
            <a:xfrm rot="925924">
              <a:off x="2987" y="1152"/>
              <a:ext cx="2203" cy="1953"/>
            </a:xfrm>
            <a:custGeom>
              <a:avLst/>
              <a:gdLst>
                <a:gd name="T0" fmla="*/ 467 w 2447"/>
                <a:gd name="T1" fmla="*/ 130 h 2169"/>
                <a:gd name="T2" fmla="*/ 611 w 2447"/>
                <a:gd name="T3" fmla="*/ 38 h 2169"/>
                <a:gd name="T4" fmla="*/ 683 w 2447"/>
                <a:gd name="T5" fmla="*/ 50 h 2169"/>
                <a:gd name="T6" fmla="*/ 751 w 2447"/>
                <a:gd name="T7" fmla="*/ 98 h 2169"/>
                <a:gd name="T8" fmla="*/ 893 w 2447"/>
                <a:gd name="T9" fmla="*/ 141 h 2169"/>
                <a:gd name="T10" fmla="*/ 799 w 2447"/>
                <a:gd name="T11" fmla="*/ 190 h 2169"/>
                <a:gd name="T12" fmla="*/ 1035 w 2447"/>
                <a:gd name="T13" fmla="*/ 318 h 2169"/>
                <a:gd name="T14" fmla="*/ 879 w 2447"/>
                <a:gd name="T15" fmla="*/ 310 h 2169"/>
                <a:gd name="T16" fmla="*/ 1095 w 2447"/>
                <a:gd name="T17" fmla="*/ 466 h 2169"/>
                <a:gd name="T18" fmla="*/ 963 w 2447"/>
                <a:gd name="T19" fmla="*/ 438 h 2169"/>
                <a:gd name="T20" fmla="*/ 1055 w 2447"/>
                <a:gd name="T21" fmla="*/ 538 h 2169"/>
                <a:gd name="T22" fmla="*/ 1115 w 2447"/>
                <a:gd name="T23" fmla="*/ 634 h 2169"/>
                <a:gd name="T24" fmla="*/ 1015 w 2447"/>
                <a:gd name="T25" fmla="*/ 630 h 2169"/>
                <a:gd name="T26" fmla="*/ 1091 w 2447"/>
                <a:gd name="T27" fmla="*/ 778 h 2169"/>
                <a:gd name="T28" fmla="*/ 1015 w 2447"/>
                <a:gd name="T29" fmla="*/ 770 h 2169"/>
                <a:gd name="T30" fmla="*/ 1303 w 2447"/>
                <a:gd name="T31" fmla="*/ 992 h 2169"/>
                <a:gd name="T32" fmla="*/ 1643 w 2447"/>
                <a:gd name="T33" fmla="*/ 978 h 2169"/>
                <a:gd name="T34" fmla="*/ 2107 w 2447"/>
                <a:gd name="T35" fmla="*/ 806 h 2169"/>
                <a:gd name="T36" fmla="*/ 2423 w 2447"/>
                <a:gd name="T37" fmla="*/ 1394 h 2169"/>
                <a:gd name="T38" fmla="*/ 2249 w 2447"/>
                <a:gd name="T39" fmla="*/ 1314 h 2169"/>
                <a:gd name="T40" fmla="*/ 2445 w 2447"/>
                <a:gd name="T41" fmla="*/ 1550 h 2169"/>
                <a:gd name="T42" fmla="*/ 2215 w 2447"/>
                <a:gd name="T43" fmla="*/ 1414 h 2169"/>
                <a:gd name="T44" fmla="*/ 2269 w 2447"/>
                <a:gd name="T45" fmla="*/ 1524 h 2169"/>
                <a:gd name="T46" fmla="*/ 2051 w 2447"/>
                <a:gd name="T47" fmla="*/ 1376 h 2169"/>
                <a:gd name="T48" fmla="*/ 1993 w 2447"/>
                <a:gd name="T49" fmla="*/ 1416 h 2169"/>
                <a:gd name="T50" fmla="*/ 1915 w 2447"/>
                <a:gd name="T51" fmla="*/ 918 h 2169"/>
                <a:gd name="T52" fmla="*/ 1677 w 2447"/>
                <a:gd name="T53" fmla="*/ 1126 h 2169"/>
                <a:gd name="T54" fmla="*/ 1815 w 2447"/>
                <a:gd name="T55" fmla="*/ 1554 h 2169"/>
                <a:gd name="T56" fmla="*/ 1995 w 2447"/>
                <a:gd name="T57" fmla="*/ 1866 h 2169"/>
                <a:gd name="T58" fmla="*/ 1997 w 2447"/>
                <a:gd name="T59" fmla="*/ 2076 h 2169"/>
                <a:gd name="T60" fmla="*/ 1869 w 2447"/>
                <a:gd name="T61" fmla="*/ 2162 h 2169"/>
                <a:gd name="T62" fmla="*/ 1915 w 2447"/>
                <a:gd name="T63" fmla="*/ 2046 h 2169"/>
                <a:gd name="T64" fmla="*/ 1715 w 2447"/>
                <a:gd name="T65" fmla="*/ 1658 h 2169"/>
                <a:gd name="T66" fmla="*/ 1443 w 2447"/>
                <a:gd name="T67" fmla="*/ 1534 h 2169"/>
                <a:gd name="T68" fmla="*/ 1623 w 2447"/>
                <a:gd name="T69" fmla="*/ 1910 h 2169"/>
                <a:gd name="T70" fmla="*/ 1455 w 2447"/>
                <a:gd name="T71" fmla="*/ 2046 h 2169"/>
                <a:gd name="T72" fmla="*/ 1519 w 2447"/>
                <a:gd name="T73" fmla="*/ 1978 h 2169"/>
                <a:gd name="T74" fmla="*/ 1475 w 2447"/>
                <a:gd name="T75" fmla="*/ 1694 h 2169"/>
                <a:gd name="T76" fmla="*/ 1157 w 2447"/>
                <a:gd name="T77" fmla="*/ 1456 h 2169"/>
                <a:gd name="T78" fmla="*/ 807 w 2447"/>
                <a:gd name="T79" fmla="*/ 1414 h 2169"/>
                <a:gd name="T80" fmla="*/ 665 w 2447"/>
                <a:gd name="T81" fmla="*/ 1214 h 2169"/>
                <a:gd name="T82" fmla="*/ 541 w 2447"/>
                <a:gd name="T83" fmla="*/ 1274 h 2169"/>
                <a:gd name="T84" fmla="*/ 359 w 2447"/>
                <a:gd name="T85" fmla="*/ 1318 h 2169"/>
                <a:gd name="T86" fmla="*/ 523 w 2447"/>
                <a:gd name="T87" fmla="*/ 1494 h 2169"/>
                <a:gd name="T88" fmla="*/ 575 w 2447"/>
                <a:gd name="T89" fmla="*/ 1630 h 2169"/>
                <a:gd name="T90" fmla="*/ 429 w 2447"/>
                <a:gd name="T91" fmla="*/ 1566 h 2169"/>
                <a:gd name="T92" fmla="*/ 311 w 2447"/>
                <a:gd name="T93" fmla="*/ 1336 h 2169"/>
                <a:gd name="T94" fmla="*/ 255 w 2447"/>
                <a:gd name="T95" fmla="*/ 1058 h 2169"/>
                <a:gd name="T96" fmla="*/ 503 w 2447"/>
                <a:gd name="T97" fmla="*/ 1090 h 2169"/>
                <a:gd name="T98" fmla="*/ 253 w 2447"/>
                <a:gd name="T99" fmla="*/ 1030 h 2169"/>
                <a:gd name="T100" fmla="*/ 135 w 2447"/>
                <a:gd name="T101" fmla="*/ 1170 h 2169"/>
                <a:gd name="T102" fmla="*/ 129 w 2447"/>
                <a:gd name="T103" fmla="*/ 1330 h 2169"/>
                <a:gd name="T104" fmla="*/ 55 w 2447"/>
                <a:gd name="T105" fmla="*/ 1282 h 2169"/>
                <a:gd name="T106" fmla="*/ 155 w 2447"/>
                <a:gd name="T107" fmla="*/ 1014 h 2169"/>
                <a:gd name="T108" fmla="*/ 303 w 2447"/>
                <a:gd name="T109" fmla="*/ 884 h 2169"/>
                <a:gd name="T110" fmla="*/ 459 w 2447"/>
                <a:gd name="T111" fmla="*/ 978 h 2169"/>
                <a:gd name="T112" fmla="*/ 589 w 2447"/>
                <a:gd name="T113" fmla="*/ 694 h 2169"/>
                <a:gd name="T114" fmla="*/ 715 w 2447"/>
                <a:gd name="T115" fmla="*/ 362 h 2169"/>
                <a:gd name="T116" fmla="*/ 613 w 2447"/>
                <a:gd name="T117" fmla="*/ 536 h 2169"/>
                <a:gd name="T118" fmla="*/ 519 w 2447"/>
                <a:gd name="T119" fmla="*/ 664 h 2169"/>
                <a:gd name="T120" fmla="*/ 485 w 2447"/>
                <a:gd name="T121" fmla="*/ 678 h 2169"/>
                <a:gd name="T122" fmla="*/ 455 w 2447"/>
                <a:gd name="T123" fmla="*/ 246 h 21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47"/>
                <a:gd name="T187" fmla="*/ 0 h 2169"/>
                <a:gd name="T188" fmla="*/ 2447 w 2447"/>
                <a:gd name="T189" fmla="*/ 2169 h 216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47" h="2169">
                  <a:moveTo>
                    <a:pt x="19" y="6"/>
                  </a:moveTo>
                  <a:cubicBezTo>
                    <a:pt x="41" y="0"/>
                    <a:pt x="216" y="52"/>
                    <a:pt x="281" y="69"/>
                  </a:cubicBezTo>
                  <a:cubicBezTo>
                    <a:pt x="346" y="86"/>
                    <a:pt x="376" y="100"/>
                    <a:pt x="407" y="110"/>
                  </a:cubicBezTo>
                  <a:cubicBezTo>
                    <a:pt x="438" y="120"/>
                    <a:pt x="452" y="126"/>
                    <a:pt x="467" y="130"/>
                  </a:cubicBezTo>
                  <a:cubicBezTo>
                    <a:pt x="482" y="134"/>
                    <a:pt x="487" y="145"/>
                    <a:pt x="495" y="134"/>
                  </a:cubicBezTo>
                  <a:cubicBezTo>
                    <a:pt x="503" y="123"/>
                    <a:pt x="504" y="82"/>
                    <a:pt x="515" y="66"/>
                  </a:cubicBezTo>
                  <a:cubicBezTo>
                    <a:pt x="526" y="50"/>
                    <a:pt x="543" y="43"/>
                    <a:pt x="559" y="38"/>
                  </a:cubicBezTo>
                  <a:cubicBezTo>
                    <a:pt x="575" y="33"/>
                    <a:pt x="609" y="33"/>
                    <a:pt x="611" y="38"/>
                  </a:cubicBezTo>
                  <a:cubicBezTo>
                    <a:pt x="613" y="43"/>
                    <a:pt x="581" y="55"/>
                    <a:pt x="571" y="66"/>
                  </a:cubicBezTo>
                  <a:cubicBezTo>
                    <a:pt x="561" y="77"/>
                    <a:pt x="544" y="103"/>
                    <a:pt x="548" y="105"/>
                  </a:cubicBezTo>
                  <a:cubicBezTo>
                    <a:pt x="552" y="107"/>
                    <a:pt x="573" y="87"/>
                    <a:pt x="595" y="78"/>
                  </a:cubicBezTo>
                  <a:cubicBezTo>
                    <a:pt x="617" y="69"/>
                    <a:pt x="652" y="51"/>
                    <a:pt x="683" y="50"/>
                  </a:cubicBezTo>
                  <a:cubicBezTo>
                    <a:pt x="714" y="49"/>
                    <a:pt x="756" y="61"/>
                    <a:pt x="779" y="70"/>
                  </a:cubicBezTo>
                  <a:cubicBezTo>
                    <a:pt x="802" y="79"/>
                    <a:pt x="818" y="97"/>
                    <a:pt x="819" y="102"/>
                  </a:cubicBezTo>
                  <a:cubicBezTo>
                    <a:pt x="820" y="107"/>
                    <a:pt x="794" y="99"/>
                    <a:pt x="783" y="98"/>
                  </a:cubicBezTo>
                  <a:cubicBezTo>
                    <a:pt x="772" y="97"/>
                    <a:pt x="763" y="93"/>
                    <a:pt x="751" y="98"/>
                  </a:cubicBezTo>
                  <a:cubicBezTo>
                    <a:pt x="739" y="103"/>
                    <a:pt x="712" y="121"/>
                    <a:pt x="711" y="126"/>
                  </a:cubicBezTo>
                  <a:cubicBezTo>
                    <a:pt x="710" y="131"/>
                    <a:pt x="725" y="127"/>
                    <a:pt x="743" y="126"/>
                  </a:cubicBezTo>
                  <a:cubicBezTo>
                    <a:pt x="761" y="125"/>
                    <a:pt x="794" y="116"/>
                    <a:pt x="819" y="118"/>
                  </a:cubicBezTo>
                  <a:cubicBezTo>
                    <a:pt x="844" y="120"/>
                    <a:pt x="869" y="127"/>
                    <a:pt x="893" y="141"/>
                  </a:cubicBezTo>
                  <a:cubicBezTo>
                    <a:pt x="917" y="155"/>
                    <a:pt x="959" y="195"/>
                    <a:pt x="963" y="202"/>
                  </a:cubicBezTo>
                  <a:cubicBezTo>
                    <a:pt x="967" y="209"/>
                    <a:pt x="934" y="191"/>
                    <a:pt x="915" y="186"/>
                  </a:cubicBezTo>
                  <a:cubicBezTo>
                    <a:pt x="896" y="181"/>
                    <a:pt x="870" y="173"/>
                    <a:pt x="851" y="174"/>
                  </a:cubicBezTo>
                  <a:cubicBezTo>
                    <a:pt x="832" y="175"/>
                    <a:pt x="802" y="183"/>
                    <a:pt x="799" y="190"/>
                  </a:cubicBezTo>
                  <a:cubicBezTo>
                    <a:pt x="796" y="197"/>
                    <a:pt x="810" y="208"/>
                    <a:pt x="831" y="214"/>
                  </a:cubicBezTo>
                  <a:cubicBezTo>
                    <a:pt x="852" y="220"/>
                    <a:pt x="895" y="219"/>
                    <a:pt x="923" y="226"/>
                  </a:cubicBezTo>
                  <a:cubicBezTo>
                    <a:pt x="951" y="233"/>
                    <a:pt x="980" y="243"/>
                    <a:pt x="999" y="258"/>
                  </a:cubicBezTo>
                  <a:cubicBezTo>
                    <a:pt x="1018" y="273"/>
                    <a:pt x="1028" y="300"/>
                    <a:pt x="1035" y="318"/>
                  </a:cubicBezTo>
                  <a:cubicBezTo>
                    <a:pt x="1042" y="336"/>
                    <a:pt x="1044" y="365"/>
                    <a:pt x="1039" y="366"/>
                  </a:cubicBezTo>
                  <a:cubicBezTo>
                    <a:pt x="1034" y="367"/>
                    <a:pt x="1023" y="337"/>
                    <a:pt x="1007" y="326"/>
                  </a:cubicBezTo>
                  <a:cubicBezTo>
                    <a:pt x="991" y="315"/>
                    <a:pt x="964" y="305"/>
                    <a:pt x="943" y="302"/>
                  </a:cubicBezTo>
                  <a:cubicBezTo>
                    <a:pt x="922" y="299"/>
                    <a:pt x="878" y="304"/>
                    <a:pt x="879" y="310"/>
                  </a:cubicBezTo>
                  <a:cubicBezTo>
                    <a:pt x="880" y="316"/>
                    <a:pt x="928" y="330"/>
                    <a:pt x="947" y="338"/>
                  </a:cubicBezTo>
                  <a:cubicBezTo>
                    <a:pt x="966" y="346"/>
                    <a:pt x="972" y="348"/>
                    <a:pt x="991" y="360"/>
                  </a:cubicBezTo>
                  <a:cubicBezTo>
                    <a:pt x="1010" y="372"/>
                    <a:pt x="1046" y="392"/>
                    <a:pt x="1063" y="410"/>
                  </a:cubicBezTo>
                  <a:cubicBezTo>
                    <a:pt x="1080" y="428"/>
                    <a:pt x="1097" y="461"/>
                    <a:pt x="1095" y="466"/>
                  </a:cubicBezTo>
                  <a:cubicBezTo>
                    <a:pt x="1093" y="471"/>
                    <a:pt x="1072" y="450"/>
                    <a:pt x="1051" y="442"/>
                  </a:cubicBezTo>
                  <a:cubicBezTo>
                    <a:pt x="1030" y="434"/>
                    <a:pt x="992" y="421"/>
                    <a:pt x="969" y="418"/>
                  </a:cubicBezTo>
                  <a:cubicBezTo>
                    <a:pt x="946" y="415"/>
                    <a:pt x="912" y="419"/>
                    <a:pt x="911" y="422"/>
                  </a:cubicBezTo>
                  <a:cubicBezTo>
                    <a:pt x="910" y="425"/>
                    <a:pt x="942" y="429"/>
                    <a:pt x="963" y="438"/>
                  </a:cubicBezTo>
                  <a:cubicBezTo>
                    <a:pt x="984" y="447"/>
                    <a:pt x="1013" y="457"/>
                    <a:pt x="1035" y="474"/>
                  </a:cubicBezTo>
                  <a:cubicBezTo>
                    <a:pt x="1057" y="491"/>
                    <a:pt x="1084" y="526"/>
                    <a:pt x="1095" y="542"/>
                  </a:cubicBezTo>
                  <a:cubicBezTo>
                    <a:pt x="1106" y="558"/>
                    <a:pt x="1110" y="571"/>
                    <a:pt x="1103" y="570"/>
                  </a:cubicBezTo>
                  <a:cubicBezTo>
                    <a:pt x="1096" y="569"/>
                    <a:pt x="1075" y="546"/>
                    <a:pt x="1055" y="538"/>
                  </a:cubicBezTo>
                  <a:cubicBezTo>
                    <a:pt x="1035" y="530"/>
                    <a:pt x="992" y="521"/>
                    <a:pt x="983" y="522"/>
                  </a:cubicBezTo>
                  <a:cubicBezTo>
                    <a:pt x="974" y="523"/>
                    <a:pt x="992" y="535"/>
                    <a:pt x="1001" y="542"/>
                  </a:cubicBezTo>
                  <a:cubicBezTo>
                    <a:pt x="1010" y="549"/>
                    <a:pt x="1016" y="551"/>
                    <a:pt x="1035" y="566"/>
                  </a:cubicBezTo>
                  <a:cubicBezTo>
                    <a:pt x="1054" y="581"/>
                    <a:pt x="1099" y="611"/>
                    <a:pt x="1115" y="634"/>
                  </a:cubicBezTo>
                  <a:cubicBezTo>
                    <a:pt x="1131" y="657"/>
                    <a:pt x="1136" y="697"/>
                    <a:pt x="1133" y="702"/>
                  </a:cubicBezTo>
                  <a:cubicBezTo>
                    <a:pt x="1130" y="707"/>
                    <a:pt x="1113" y="678"/>
                    <a:pt x="1099" y="666"/>
                  </a:cubicBezTo>
                  <a:cubicBezTo>
                    <a:pt x="1085" y="654"/>
                    <a:pt x="1065" y="636"/>
                    <a:pt x="1051" y="630"/>
                  </a:cubicBezTo>
                  <a:cubicBezTo>
                    <a:pt x="1037" y="624"/>
                    <a:pt x="1018" y="625"/>
                    <a:pt x="1015" y="630"/>
                  </a:cubicBezTo>
                  <a:cubicBezTo>
                    <a:pt x="1012" y="635"/>
                    <a:pt x="1018" y="649"/>
                    <a:pt x="1031" y="662"/>
                  </a:cubicBezTo>
                  <a:cubicBezTo>
                    <a:pt x="1044" y="675"/>
                    <a:pt x="1078" y="687"/>
                    <a:pt x="1095" y="706"/>
                  </a:cubicBezTo>
                  <a:cubicBezTo>
                    <a:pt x="1112" y="725"/>
                    <a:pt x="1132" y="766"/>
                    <a:pt x="1131" y="778"/>
                  </a:cubicBezTo>
                  <a:cubicBezTo>
                    <a:pt x="1130" y="790"/>
                    <a:pt x="1092" y="773"/>
                    <a:pt x="1091" y="778"/>
                  </a:cubicBezTo>
                  <a:cubicBezTo>
                    <a:pt x="1090" y="783"/>
                    <a:pt x="1120" y="793"/>
                    <a:pt x="1127" y="806"/>
                  </a:cubicBezTo>
                  <a:cubicBezTo>
                    <a:pt x="1134" y="819"/>
                    <a:pt x="1139" y="854"/>
                    <a:pt x="1131" y="856"/>
                  </a:cubicBezTo>
                  <a:cubicBezTo>
                    <a:pt x="1123" y="858"/>
                    <a:pt x="1098" y="832"/>
                    <a:pt x="1079" y="818"/>
                  </a:cubicBezTo>
                  <a:cubicBezTo>
                    <a:pt x="1060" y="804"/>
                    <a:pt x="1034" y="781"/>
                    <a:pt x="1015" y="770"/>
                  </a:cubicBezTo>
                  <a:cubicBezTo>
                    <a:pt x="996" y="759"/>
                    <a:pt x="970" y="744"/>
                    <a:pt x="967" y="750"/>
                  </a:cubicBezTo>
                  <a:cubicBezTo>
                    <a:pt x="964" y="756"/>
                    <a:pt x="978" y="780"/>
                    <a:pt x="999" y="806"/>
                  </a:cubicBezTo>
                  <a:cubicBezTo>
                    <a:pt x="1020" y="832"/>
                    <a:pt x="1040" y="875"/>
                    <a:pt x="1091" y="906"/>
                  </a:cubicBezTo>
                  <a:cubicBezTo>
                    <a:pt x="1142" y="937"/>
                    <a:pt x="1239" y="973"/>
                    <a:pt x="1303" y="992"/>
                  </a:cubicBezTo>
                  <a:cubicBezTo>
                    <a:pt x="1367" y="1011"/>
                    <a:pt x="1429" y="1010"/>
                    <a:pt x="1473" y="1022"/>
                  </a:cubicBezTo>
                  <a:cubicBezTo>
                    <a:pt x="1517" y="1034"/>
                    <a:pt x="1543" y="1056"/>
                    <a:pt x="1569" y="1064"/>
                  </a:cubicBezTo>
                  <a:cubicBezTo>
                    <a:pt x="1595" y="1072"/>
                    <a:pt x="1615" y="1086"/>
                    <a:pt x="1627" y="1072"/>
                  </a:cubicBezTo>
                  <a:cubicBezTo>
                    <a:pt x="1639" y="1058"/>
                    <a:pt x="1632" y="1010"/>
                    <a:pt x="1643" y="978"/>
                  </a:cubicBezTo>
                  <a:cubicBezTo>
                    <a:pt x="1654" y="946"/>
                    <a:pt x="1671" y="913"/>
                    <a:pt x="1695" y="882"/>
                  </a:cubicBezTo>
                  <a:cubicBezTo>
                    <a:pt x="1719" y="851"/>
                    <a:pt x="1745" y="814"/>
                    <a:pt x="1787" y="794"/>
                  </a:cubicBezTo>
                  <a:cubicBezTo>
                    <a:pt x="1829" y="774"/>
                    <a:pt x="1894" y="760"/>
                    <a:pt x="1947" y="762"/>
                  </a:cubicBezTo>
                  <a:cubicBezTo>
                    <a:pt x="2000" y="764"/>
                    <a:pt x="2058" y="777"/>
                    <a:pt x="2107" y="806"/>
                  </a:cubicBezTo>
                  <a:cubicBezTo>
                    <a:pt x="2156" y="835"/>
                    <a:pt x="2205" y="877"/>
                    <a:pt x="2243" y="934"/>
                  </a:cubicBezTo>
                  <a:cubicBezTo>
                    <a:pt x="2281" y="991"/>
                    <a:pt x="2316" y="1095"/>
                    <a:pt x="2335" y="1150"/>
                  </a:cubicBezTo>
                  <a:cubicBezTo>
                    <a:pt x="2354" y="1205"/>
                    <a:pt x="2344" y="1225"/>
                    <a:pt x="2359" y="1266"/>
                  </a:cubicBezTo>
                  <a:cubicBezTo>
                    <a:pt x="2374" y="1307"/>
                    <a:pt x="2428" y="1381"/>
                    <a:pt x="2423" y="1394"/>
                  </a:cubicBezTo>
                  <a:cubicBezTo>
                    <a:pt x="2418" y="1407"/>
                    <a:pt x="2356" y="1359"/>
                    <a:pt x="2331" y="1342"/>
                  </a:cubicBezTo>
                  <a:cubicBezTo>
                    <a:pt x="2306" y="1325"/>
                    <a:pt x="2290" y="1311"/>
                    <a:pt x="2275" y="1290"/>
                  </a:cubicBezTo>
                  <a:cubicBezTo>
                    <a:pt x="2260" y="1269"/>
                    <a:pt x="2247" y="1212"/>
                    <a:pt x="2243" y="1216"/>
                  </a:cubicBezTo>
                  <a:cubicBezTo>
                    <a:pt x="2239" y="1220"/>
                    <a:pt x="2241" y="1287"/>
                    <a:pt x="2249" y="1314"/>
                  </a:cubicBezTo>
                  <a:cubicBezTo>
                    <a:pt x="2257" y="1341"/>
                    <a:pt x="2273" y="1355"/>
                    <a:pt x="2291" y="1382"/>
                  </a:cubicBezTo>
                  <a:cubicBezTo>
                    <a:pt x="2309" y="1409"/>
                    <a:pt x="2339" y="1456"/>
                    <a:pt x="2355" y="1478"/>
                  </a:cubicBezTo>
                  <a:cubicBezTo>
                    <a:pt x="2371" y="1500"/>
                    <a:pt x="2374" y="1500"/>
                    <a:pt x="2389" y="1512"/>
                  </a:cubicBezTo>
                  <a:cubicBezTo>
                    <a:pt x="2404" y="1524"/>
                    <a:pt x="2443" y="1542"/>
                    <a:pt x="2445" y="1550"/>
                  </a:cubicBezTo>
                  <a:cubicBezTo>
                    <a:pt x="2447" y="1558"/>
                    <a:pt x="2420" y="1562"/>
                    <a:pt x="2399" y="1558"/>
                  </a:cubicBezTo>
                  <a:cubicBezTo>
                    <a:pt x="2378" y="1554"/>
                    <a:pt x="2339" y="1540"/>
                    <a:pt x="2317" y="1526"/>
                  </a:cubicBezTo>
                  <a:cubicBezTo>
                    <a:pt x="2295" y="1512"/>
                    <a:pt x="2284" y="1493"/>
                    <a:pt x="2267" y="1474"/>
                  </a:cubicBezTo>
                  <a:cubicBezTo>
                    <a:pt x="2250" y="1455"/>
                    <a:pt x="2226" y="1421"/>
                    <a:pt x="2215" y="1414"/>
                  </a:cubicBezTo>
                  <a:cubicBezTo>
                    <a:pt x="2204" y="1407"/>
                    <a:pt x="2202" y="1425"/>
                    <a:pt x="2201" y="1434"/>
                  </a:cubicBezTo>
                  <a:cubicBezTo>
                    <a:pt x="2200" y="1443"/>
                    <a:pt x="2203" y="1455"/>
                    <a:pt x="2209" y="1466"/>
                  </a:cubicBezTo>
                  <a:cubicBezTo>
                    <a:pt x="2215" y="1477"/>
                    <a:pt x="2229" y="1488"/>
                    <a:pt x="2239" y="1498"/>
                  </a:cubicBezTo>
                  <a:cubicBezTo>
                    <a:pt x="2249" y="1508"/>
                    <a:pt x="2278" y="1521"/>
                    <a:pt x="2269" y="1524"/>
                  </a:cubicBezTo>
                  <a:cubicBezTo>
                    <a:pt x="2260" y="1527"/>
                    <a:pt x="2211" y="1522"/>
                    <a:pt x="2185" y="1514"/>
                  </a:cubicBezTo>
                  <a:cubicBezTo>
                    <a:pt x="2159" y="1506"/>
                    <a:pt x="2134" y="1488"/>
                    <a:pt x="2115" y="1474"/>
                  </a:cubicBezTo>
                  <a:cubicBezTo>
                    <a:pt x="2096" y="1460"/>
                    <a:pt x="2084" y="1444"/>
                    <a:pt x="2073" y="1428"/>
                  </a:cubicBezTo>
                  <a:cubicBezTo>
                    <a:pt x="2062" y="1412"/>
                    <a:pt x="2056" y="1376"/>
                    <a:pt x="2051" y="1376"/>
                  </a:cubicBezTo>
                  <a:cubicBezTo>
                    <a:pt x="2046" y="1376"/>
                    <a:pt x="2041" y="1407"/>
                    <a:pt x="2045" y="1426"/>
                  </a:cubicBezTo>
                  <a:cubicBezTo>
                    <a:pt x="2049" y="1445"/>
                    <a:pt x="2077" y="1481"/>
                    <a:pt x="2077" y="1488"/>
                  </a:cubicBezTo>
                  <a:cubicBezTo>
                    <a:pt x="2077" y="1495"/>
                    <a:pt x="2059" y="1482"/>
                    <a:pt x="2045" y="1470"/>
                  </a:cubicBezTo>
                  <a:cubicBezTo>
                    <a:pt x="2031" y="1458"/>
                    <a:pt x="2005" y="1439"/>
                    <a:pt x="1993" y="1416"/>
                  </a:cubicBezTo>
                  <a:cubicBezTo>
                    <a:pt x="1981" y="1393"/>
                    <a:pt x="1974" y="1372"/>
                    <a:pt x="1975" y="1332"/>
                  </a:cubicBezTo>
                  <a:cubicBezTo>
                    <a:pt x="1976" y="1292"/>
                    <a:pt x="1996" y="1231"/>
                    <a:pt x="1999" y="1178"/>
                  </a:cubicBezTo>
                  <a:cubicBezTo>
                    <a:pt x="2002" y="1125"/>
                    <a:pt x="2009" y="1057"/>
                    <a:pt x="1995" y="1014"/>
                  </a:cubicBezTo>
                  <a:cubicBezTo>
                    <a:pt x="1981" y="971"/>
                    <a:pt x="1947" y="936"/>
                    <a:pt x="1915" y="918"/>
                  </a:cubicBezTo>
                  <a:cubicBezTo>
                    <a:pt x="1883" y="900"/>
                    <a:pt x="1837" y="896"/>
                    <a:pt x="1803" y="906"/>
                  </a:cubicBezTo>
                  <a:cubicBezTo>
                    <a:pt x="1769" y="916"/>
                    <a:pt x="1734" y="951"/>
                    <a:pt x="1711" y="978"/>
                  </a:cubicBezTo>
                  <a:cubicBezTo>
                    <a:pt x="1688" y="1005"/>
                    <a:pt x="1673" y="1041"/>
                    <a:pt x="1667" y="1066"/>
                  </a:cubicBezTo>
                  <a:cubicBezTo>
                    <a:pt x="1661" y="1091"/>
                    <a:pt x="1667" y="1103"/>
                    <a:pt x="1677" y="1126"/>
                  </a:cubicBezTo>
                  <a:cubicBezTo>
                    <a:pt x="1687" y="1149"/>
                    <a:pt x="1717" y="1173"/>
                    <a:pt x="1727" y="1204"/>
                  </a:cubicBezTo>
                  <a:cubicBezTo>
                    <a:pt x="1737" y="1235"/>
                    <a:pt x="1734" y="1268"/>
                    <a:pt x="1739" y="1314"/>
                  </a:cubicBezTo>
                  <a:cubicBezTo>
                    <a:pt x="1744" y="1360"/>
                    <a:pt x="1746" y="1438"/>
                    <a:pt x="1759" y="1478"/>
                  </a:cubicBezTo>
                  <a:cubicBezTo>
                    <a:pt x="1772" y="1518"/>
                    <a:pt x="1792" y="1533"/>
                    <a:pt x="1815" y="1554"/>
                  </a:cubicBezTo>
                  <a:cubicBezTo>
                    <a:pt x="1838" y="1575"/>
                    <a:pt x="1877" y="1590"/>
                    <a:pt x="1895" y="1602"/>
                  </a:cubicBezTo>
                  <a:cubicBezTo>
                    <a:pt x="1913" y="1614"/>
                    <a:pt x="1916" y="1611"/>
                    <a:pt x="1921" y="1626"/>
                  </a:cubicBezTo>
                  <a:cubicBezTo>
                    <a:pt x="1926" y="1641"/>
                    <a:pt x="1915" y="1654"/>
                    <a:pt x="1927" y="1694"/>
                  </a:cubicBezTo>
                  <a:cubicBezTo>
                    <a:pt x="1939" y="1734"/>
                    <a:pt x="1979" y="1822"/>
                    <a:pt x="1995" y="1866"/>
                  </a:cubicBezTo>
                  <a:cubicBezTo>
                    <a:pt x="2011" y="1910"/>
                    <a:pt x="2012" y="1932"/>
                    <a:pt x="2021" y="1958"/>
                  </a:cubicBezTo>
                  <a:cubicBezTo>
                    <a:pt x="2030" y="1984"/>
                    <a:pt x="2049" y="2011"/>
                    <a:pt x="2049" y="2026"/>
                  </a:cubicBezTo>
                  <a:cubicBezTo>
                    <a:pt x="2049" y="2041"/>
                    <a:pt x="2032" y="2042"/>
                    <a:pt x="2023" y="2050"/>
                  </a:cubicBezTo>
                  <a:cubicBezTo>
                    <a:pt x="2014" y="2058"/>
                    <a:pt x="2002" y="2066"/>
                    <a:pt x="1997" y="2076"/>
                  </a:cubicBezTo>
                  <a:cubicBezTo>
                    <a:pt x="1992" y="2086"/>
                    <a:pt x="1996" y="2099"/>
                    <a:pt x="1995" y="2110"/>
                  </a:cubicBezTo>
                  <a:cubicBezTo>
                    <a:pt x="1994" y="2121"/>
                    <a:pt x="1993" y="2133"/>
                    <a:pt x="1991" y="2142"/>
                  </a:cubicBezTo>
                  <a:cubicBezTo>
                    <a:pt x="1989" y="2151"/>
                    <a:pt x="2003" y="2163"/>
                    <a:pt x="1983" y="2166"/>
                  </a:cubicBezTo>
                  <a:cubicBezTo>
                    <a:pt x="1963" y="2169"/>
                    <a:pt x="1889" y="2169"/>
                    <a:pt x="1869" y="2162"/>
                  </a:cubicBezTo>
                  <a:cubicBezTo>
                    <a:pt x="1849" y="2155"/>
                    <a:pt x="1860" y="2136"/>
                    <a:pt x="1865" y="2122"/>
                  </a:cubicBezTo>
                  <a:cubicBezTo>
                    <a:pt x="1870" y="2108"/>
                    <a:pt x="1887" y="2086"/>
                    <a:pt x="1899" y="2078"/>
                  </a:cubicBezTo>
                  <a:cubicBezTo>
                    <a:pt x="1911" y="2070"/>
                    <a:pt x="1932" y="2079"/>
                    <a:pt x="1935" y="2074"/>
                  </a:cubicBezTo>
                  <a:cubicBezTo>
                    <a:pt x="1938" y="2069"/>
                    <a:pt x="1917" y="2061"/>
                    <a:pt x="1915" y="2046"/>
                  </a:cubicBezTo>
                  <a:cubicBezTo>
                    <a:pt x="1913" y="2031"/>
                    <a:pt x="1926" y="2012"/>
                    <a:pt x="1925" y="1982"/>
                  </a:cubicBezTo>
                  <a:cubicBezTo>
                    <a:pt x="1924" y="1952"/>
                    <a:pt x="1924" y="1909"/>
                    <a:pt x="1909" y="1868"/>
                  </a:cubicBezTo>
                  <a:cubicBezTo>
                    <a:pt x="1894" y="1827"/>
                    <a:pt x="1867" y="1771"/>
                    <a:pt x="1835" y="1736"/>
                  </a:cubicBezTo>
                  <a:cubicBezTo>
                    <a:pt x="1803" y="1701"/>
                    <a:pt x="1756" y="1680"/>
                    <a:pt x="1715" y="1658"/>
                  </a:cubicBezTo>
                  <a:cubicBezTo>
                    <a:pt x="1674" y="1636"/>
                    <a:pt x="1626" y="1621"/>
                    <a:pt x="1591" y="1602"/>
                  </a:cubicBezTo>
                  <a:cubicBezTo>
                    <a:pt x="1556" y="1583"/>
                    <a:pt x="1538" y="1567"/>
                    <a:pt x="1507" y="1546"/>
                  </a:cubicBezTo>
                  <a:cubicBezTo>
                    <a:pt x="1476" y="1525"/>
                    <a:pt x="1418" y="1476"/>
                    <a:pt x="1407" y="1474"/>
                  </a:cubicBezTo>
                  <a:cubicBezTo>
                    <a:pt x="1396" y="1472"/>
                    <a:pt x="1425" y="1514"/>
                    <a:pt x="1443" y="1534"/>
                  </a:cubicBezTo>
                  <a:cubicBezTo>
                    <a:pt x="1461" y="1554"/>
                    <a:pt x="1498" y="1578"/>
                    <a:pt x="1515" y="1594"/>
                  </a:cubicBezTo>
                  <a:cubicBezTo>
                    <a:pt x="1532" y="1610"/>
                    <a:pt x="1534" y="1596"/>
                    <a:pt x="1547" y="1630"/>
                  </a:cubicBezTo>
                  <a:cubicBezTo>
                    <a:pt x="1560" y="1664"/>
                    <a:pt x="1578" y="1751"/>
                    <a:pt x="1591" y="1798"/>
                  </a:cubicBezTo>
                  <a:cubicBezTo>
                    <a:pt x="1604" y="1845"/>
                    <a:pt x="1621" y="1885"/>
                    <a:pt x="1623" y="1910"/>
                  </a:cubicBezTo>
                  <a:cubicBezTo>
                    <a:pt x="1625" y="1935"/>
                    <a:pt x="1615" y="1935"/>
                    <a:pt x="1605" y="1950"/>
                  </a:cubicBezTo>
                  <a:cubicBezTo>
                    <a:pt x="1595" y="1965"/>
                    <a:pt x="1568" y="1983"/>
                    <a:pt x="1561" y="2000"/>
                  </a:cubicBezTo>
                  <a:cubicBezTo>
                    <a:pt x="1554" y="2017"/>
                    <a:pt x="1579" y="2044"/>
                    <a:pt x="1561" y="2052"/>
                  </a:cubicBezTo>
                  <a:cubicBezTo>
                    <a:pt x="1543" y="2060"/>
                    <a:pt x="1480" y="2050"/>
                    <a:pt x="1455" y="2046"/>
                  </a:cubicBezTo>
                  <a:cubicBezTo>
                    <a:pt x="1430" y="2042"/>
                    <a:pt x="1415" y="2041"/>
                    <a:pt x="1413" y="2028"/>
                  </a:cubicBezTo>
                  <a:cubicBezTo>
                    <a:pt x="1411" y="2015"/>
                    <a:pt x="1431" y="1978"/>
                    <a:pt x="1443" y="1968"/>
                  </a:cubicBezTo>
                  <a:cubicBezTo>
                    <a:pt x="1455" y="1958"/>
                    <a:pt x="1472" y="1966"/>
                    <a:pt x="1485" y="1968"/>
                  </a:cubicBezTo>
                  <a:cubicBezTo>
                    <a:pt x="1498" y="1970"/>
                    <a:pt x="1517" y="1982"/>
                    <a:pt x="1519" y="1978"/>
                  </a:cubicBezTo>
                  <a:cubicBezTo>
                    <a:pt x="1521" y="1974"/>
                    <a:pt x="1498" y="1953"/>
                    <a:pt x="1497" y="1942"/>
                  </a:cubicBezTo>
                  <a:cubicBezTo>
                    <a:pt x="1496" y="1931"/>
                    <a:pt x="1510" y="1936"/>
                    <a:pt x="1511" y="1910"/>
                  </a:cubicBezTo>
                  <a:cubicBezTo>
                    <a:pt x="1512" y="1884"/>
                    <a:pt x="1509" y="1822"/>
                    <a:pt x="1503" y="1786"/>
                  </a:cubicBezTo>
                  <a:cubicBezTo>
                    <a:pt x="1497" y="1750"/>
                    <a:pt x="1494" y="1720"/>
                    <a:pt x="1475" y="1694"/>
                  </a:cubicBezTo>
                  <a:cubicBezTo>
                    <a:pt x="1456" y="1668"/>
                    <a:pt x="1426" y="1653"/>
                    <a:pt x="1391" y="1630"/>
                  </a:cubicBezTo>
                  <a:cubicBezTo>
                    <a:pt x="1356" y="1607"/>
                    <a:pt x="1293" y="1579"/>
                    <a:pt x="1267" y="1558"/>
                  </a:cubicBezTo>
                  <a:cubicBezTo>
                    <a:pt x="1241" y="1537"/>
                    <a:pt x="1253" y="1519"/>
                    <a:pt x="1235" y="1502"/>
                  </a:cubicBezTo>
                  <a:cubicBezTo>
                    <a:pt x="1217" y="1485"/>
                    <a:pt x="1182" y="1462"/>
                    <a:pt x="1157" y="1456"/>
                  </a:cubicBezTo>
                  <a:cubicBezTo>
                    <a:pt x="1132" y="1450"/>
                    <a:pt x="1110" y="1463"/>
                    <a:pt x="1085" y="1464"/>
                  </a:cubicBezTo>
                  <a:cubicBezTo>
                    <a:pt x="1060" y="1465"/>
                    <a:pt x="1030" y="1465"/>
                    <a:pt x="1009" y="1464"/>
                  </a:cubicBezTo>
                  <a:cubicBezTo>
                    <a:pt x="988" y="1463"/>
                    <a:pt x="991" y="1466"/>
                    <a:pt x="957" y="1458"/>
                  </a:cubicBezTo>
                  <a:cubicBezTo>
                    <a:pt x="923" y="1450"/>
                    <a:pt x="849" y="1435"/>
                    <a:pt x="807" y="1414"/>
                  </a:cubicBezTo>
                  <a:cubicBezTo>
                    <a:pt x="765" y="1393"/>
                    <a:pt x="724" y="1359"/>
                    <a:pt x="703" y="1334"/>
                  </a:cubicBezTo>
                  <a:cubicBezTo>
                    <a:pt x="682" y="1309"/>
                    <a:pt x="683" y="1286"/>
                    <a:pt x="679" y="1262"/>
                  </a:cubicBezTo>
                  <a:cubicBezTo>
                    <a:pt x="675" y="1238"/>
                    <a:pt x="683" y="1200"/>
                    <a:pt x="681" y="1192"/>
                  </a:cubicBezTo>
                  <a:cubicBezTo>
                    <a:pt x="679" y="1184"/>
                    <a:pt x="669" y="1204"/>
                    <a:pt x="665" y="1214"/>
                  </a:cubicBezTo>
                  <a:cubicBezTo>
                    <a:pt x="661" y="1224"/>
                    <a:pt x="659" y="1243"/>
                    <a:pt x="655" y="1254"/>
                  </a:cubicBezTo>
                  <a:cubicBezTo>
                    <a:pt x="651" y="1265"/>
                    <a:pt x="651" y="1275"/>
                    <a:pt x="643" y="1280"/>
                  </a:cubicBezTo>
                  <a:cubicBezTo>
                    <a:pt x="635" y="1285"/>
                    <a:pt x="624" y="1287"/>
                    <a:pt x="607" y="1286"/>
                  </a:cubicBezTo>
                  <a:cubicBezTo>
                    <a:pt x="590" y="1285"/>
                    <a:pt x="560" y="1283"/>
                    <a:pt x="541" y="1274"/>
                  </a:cubicBezTo>
                  <a:cubicBezTo>
                    <a:pt x="522" y="1265"/>
                    <a:pt x="515" y="1246"/>
                    <a:pt x="493" y="1232"/>
                  </a:cubicBezTo>
                  <a:cubicBezTo>
                    <a:pt x="471" y="1218"/>
                    <a:pt x="435" y="1198"/>
                    <a:pt x="407" y="1188"/>
                  </a:cubicBezTo>
                  <a:cubicBezTo>
                    <a:pt x="379" y="1178"/>
                    <a:pt x="335" y="1148"/>
                    <a:pt x="327" y="1170"/>
                  </a:cubicBezTo>
                  <a:cubicBezTo>
                    <a:pt x="319" y="1192"/>
                    <a:pt x="342" y="1277"/>
                    <a:pt x="359" y="1318"/>
                  </a:cubicBezTo>
                  <a:cubicBezTo>
                    <a:pt x="376" y="1359"/>
                    <a:pt x="410" y="1392"/>
                    <a:pt x="427" y="1414"/>
                  </a:cubicBezTo>
                  <a:cubicBezTo>
                    <a:pt x="444" y="1436"/>
                    <a:pt x="461" y="1441"/>
                    <a:pt x="463" y="1450"/>
                  </a:cubicBezTo>
                  <a:cubicBezTo>
                    <a:pt x="465" y="1459"/>
                    <a:pt x="429" y="1459"/>
                    <a:pt x="439" y="1466"/>
                  </a:cubicBezTo>
                  <a:cubicBezTo>
                    <a:pt x="449" y="1473"/>
                    <a:pt x="503" y="1489"/>
                    <a:pt x="523" y="1494"/>
                  </a:cubicBezTo>
                  <a:cubicBezTo>
                    <a:pt x="543" y="1499"/>
                    <a:pt x="550" y="1494"/>
                    <a:pt x="559" y="1498"/>
                  </a:cubicBezTo>
                  <a:cubicBezTo>
                    <a:pt x="568" y="1502"/>
                    <a:pt x="573" y="1507"/>
                    <a:pt x="575" y="1520"/>
                  </a:cubicBezTo>
                  <a:cubicBezTo>
                    <a:pt x="577" y="1533"/>
                    <a:pt x="571" y="1558"/>
                    <a:pt x="571" y="1576"/>
                  </a:cubicBezTo>
                  <a:cubicBezTo>
                    <a:pt x="571" y="1594"/>
                    <a:pt x="582" y="1623"/>
                    <a:pt x="575" y="1630"/>
                  </a:cubicBezTo>
                  <a:cubicBezTo>
                    <a:pt x="568" y="1637"/>
                    <a:pt x="546" y="1630"/>
                    <a:pt x="527" y="1618"/>
                  </a:cubicBezTo>
                  <a:cubicBezTo>
                    <a:pt x="508" y="1606"/>
                    <a:pt x="477" y="1576"/>
                    <a:pt x="463" y="1558"/>
                  </a:cubicBezTo>
                  <a:cubicBezTo>
                    <a:pt x="449" y="1540"/>
                    <a:pt x="449" y="1509"/>
                    <a:pt x="443" y="1510"/>
                  </a:cubicBezTo>
                  <a:cubicBezTo>
                    <a:pt x="437" y="1511"/>
                    <a:pt x="438" y="1562"/>
                    <a:pt x="429" y="1566"/>
                  </a:cubicBezTo>
                  <a:cubicBezTo>
                    <a:pt x="420" y="1570"/>
                    <a:pt x="400" y="1548"/>
                    <a:pt x="387" y="1534"/>
                  </a:cubicBezTo>
                  <a:cubicBezTo>
                    <a:pt x="374" y="1520"/>
                    <a:pt x="359" y="1504"/>
                    <a:pt x="349" y="1482"/>
                  </a:cubicBezTo>
                  <a:cubicBezTo>
                    <a:pt x="339" y="1460"/>
                    <a:pt x="335" y="1424"/>
                    <a:pt x="329" y="1400"/>
                  </a:cubicBezTo>
                  <a:cubicBezTo>
                    <a:pt x="323" y="1376"/>
                    <a:pt x="320" y="1357"/>
                    <a:pt x="311" y="1336"/>
                  </a:cubicBezTo>
                  <a:cubicBezTo>
                    <a:pt x="302" y="1315"/>
                    <a:pt x="282" y="1296"/>
                    <a:pt x="273" y="1276"/>
                  </a:cubicBezTo>
                  <a:cubicBezTo>
                    <a:pt x="264" y="1256"/>
                    <a:pt x="261" y="1241"/>
                    <a:pt x="255" y="1214"/>
                  </a:cubicBezTo>
                  <a:cubicBezTo>
                    <a:pt x="249" y="1187"/>
                    <a:pt x="237" y="1142"/>
                    <a:pt x="237" y="1116"/>
                  </a:cubicBezTo>
                  <a:cubicBezTo>
                    <a:pt x="237" y="1090"/>
                    <a:pt x="244" y="1072"/>
                    <a:pt x="255" y="1058"/>
                  </a:cubicBezTo>
                  <a:cubicBezTo>
                    <a:pt x="266" y="1044"/>
                    <a:pt x="280" y="1031"/>
                    <a:pt x="303" y="1032"/>
                  </a:cubicBezTo>
                  <a:cubicBezTo>
                    <a:pt x="326" y="1033"/>
                    <a:pt x="363" y="1056"/>
                    <a:pt x="391" y="1066"/>
                  </a:cubicBezTo>
                  <a:cubicBezTo>
                    <a:pt x="419" y="1076"/>
                    <a:pt x="452" y="1090"/>
                    <a:pt x="471" y="1094"/>
                  </a:cubicBezTo>
                  <a:cubicBezTo>
                    <a:pt x="490" y="1098"/>
                    <a:pt x="512" y="1098"/>
                    <a:pt x="503" y="1090"/>
                  </a:cubicBezTo>
                  <a:cubicBezTo>
                    <a:pt x="494" y="1082"/>
                    <a:pt x="447" y="1060"/>
                    <a:pt x="415" y="1046"/>
                  </a:cubicBezTo>
                  <a:cubicBezTo>
                    <a:pt x="383" y="1032"/>
                    <a:pt x="333" y="1017"/>
                    <a:pt x="309" y="1008"/>
                  </a:cubicBezTo>
                  <a:cubicBezTo>
                    <a:pt x="285" y="999"/>
                    <a:pt x="282" y="990"/>
                    <a:pt x="273" y="994"/>
                  </a:cubicBezTo>
                  <a:cubicBezTo>
                    <a:pt x="264" y="998"/>
                    <a:pt x="263" y="1018"/>
                    <a:pt x="253" y="1030"/>
                  </a:cubicBezTo>
                  <a:cubicBezTo>
                    <a:pt x="243" y="1042"/>
                    <a:pt x="226" y="1055"/>
                    <a:pt x="213" y="1066"/>
                  </a:cubicBezTo>
                  <a:cubicBezTo>
                    <a:pt x="200" y="1077"/>
                    <a:pt x="187" y="1081"/>
                    <a:pt x="177" y="1096"/>
                  </a:cubicBezTo>
                  <a:cubicBezTo>
                    <a:pt x="167" y="1111"/>
                    <a:pt x="162" y="1144"/>
                    <a:pt x="155" y="1156"/>
                  </a:cubicBezTo>
                  <a:cubicBezTo>
                    <a:pt x="148" y="1168"/>
                    <a:pt x="134" y="1160"/>
                    <a:pt x="135" y="1170"/>
                  </a:cubicBezTo>
                  <a:cubicBezTo>
                    <a:pt x="136" y="1180"/>
                    <a:pt x="167" y="1198"/>
                    <a:pt x="163" y="1214"/>
                  </a:cubicBezTo>
                  <a:cubicBezTo>
                    <a:pt x="159" y="1230"/>
                    <a:pt x="121" y="1251"/>
                    <a:pt x="113" y="1266"/>
                  </a:cubicBezTo>
                  <a:cubicBezTo>
                    <a:pt x="105" y="1281"/>
                    <a:pt x="112" y="1291"/>
                    <a:pt x="115" y="1302"/>
                  </a:cubicBezTo>
                  <a:cubicBezTo>
                    <a:pt x="118" y="1313"/>
                    <a:pt x="129" y="1319"/>
                    <a:pt x="129" y="1330"/>
                  </a:cubicBezTo>
                  <a:cubicBezTo>
                    <a:pt x="129" y="1341"/>
                    <a:pt x="133" y="1357"/>
                    <a:pt x="115" y="1370"/>
                  </a:cubicBezTo>
                  <a:cubicBezTo>
                    <a:pt x="97" y="1383"/>
                    <a:pt x="34" y="1415"/>
                    <a:pt x="19" y="1408"/>
                  </a:cubicBezTo>
                  <a:cubicBezTo>
                    <a:pt x="4" y="1401"/>
                    <a:pt x="17" y="1351"/>
                    <a:pt x="23" y="1330"/>
                  </a:cubicBezTo>
                  <a:cubicBezTo>
                    <a:pt x="29" y="1309"/>
                    <a:pt x="54" y="1291"/>
                    <a:pt x="55" y="1282"/>
                  </a:cubicBezTo>
                  <a:cubicBezTo>
                    <a:pt x="56" y="1273"/>
                    <a:pt x="36" y="1282"/>
                    <a:pt x="31" y="1274"/>
                  </a:cubicBezTo>
                  <a:cubicBezTo>
                    <a:pt x="26" y="1266"/>
                    <a:pt x="17" y="1257"/>
                    <a:pt x="23" y="1236"/>
                  </a:cubicBezTo>
                  <a:cubicBezTo>
                    <a:pt x="29" y="1215"/>
                    <a:pt x="47" y="1185"/>
                    <a:pt x="69" y="1148"/>
                  </a:cubicBezTo>
                  <a:cubicBezTo>
                    <a:pt x="91" y="1111"/>
                    <a:pt x="130" y="1049"/>
                    <a:pt x="155" y="1014"/>
                  </a:cubicBezTo>
                  <a:cubicBezTo>
                    <a:pt x="180" y="979"/>
                    <a:pt x="207" y="957"/>
                    <a:pt x="219" y="938"/>
                  </a:cubicBezTo>
                  <a:cubicBezTo>
                    <a:pt x="231" y="919"/>
                    <a:pt x="221" y="909"/>
                    <a:pt x="229" y="898"/>
                  </a:cubicBezTo>
                  <a:cubicBezTo>
                    <a:pt x="237" y="887"/>
                    <a:pt x="255" y="872"/>
                    <a:pt x="267" y="870"/>
                  </a:cubicBezTo>
                  <a:cubicBezTo>
                    <a:pt x="279" y="868"/>
                    <a:pt x="291" y="879"/>
                    <a:pt x="303" y="884"/>
                  </a:cubicBezTo>
                  <a:cubicBezTo>
                    <a:pt x="315" y="889"/>
                    <a:pt x="334" y="895"/>
                    <a:pt x="341" y="902"/>
                  </a:cubicBezTo>
                  <a:cubicBezTo>
                    <a:pt x="348" y="909"/>
                    <a:pt x="338" y="918"/>
                    <a:pt x="347" y="926"/>
                  </a:cubicBezTo>
                  <a:cubicBezTo>
                    <a:pt x="356" y="934"/>
                    <a:pt x="376" y="943"/>
                    <a:pt x="395" y="952"/>
                  </a:cubicBezTo>
                  <a:cubicBezTo>
                    <a:pt x="414" y="961"/>
                    <a:pt x="442" y="973"/>
                    <a:pt x="459" y="978"/>
                  </a:cubicBezTo>
                  <a:cubicBezTo>
                    <a:pt x="476" y="983"/>
                    <a:pt x="491" y="990"/>
                    <a:pt x="499" y="984"/>
                  </a:cubicBezTo>
                  <a:cubicBezTo>
                    <a:pt x="507" y="978"/>
                    <a:pt x="504" y="965"/>
                    <a:pt x="507" y="942"/>
                  </a:cubicBezTo>
                  <a:cubicBezTo>
                    <a:pt x="510" y="919"/>
                    <a:pt x="501" y="887"/>
                    <a:pt x="515" y="846"/>
                  </a:cubicBezTo>
                  <a:cubicBezTo>
                    <a:pt x="529" y="805"/>
                    <a:pt x="564" y="741"/>
                    <a:pt x="589" y="694"/>
                  </a:cubicBezTo>
                  <a:cubicBezTo>
                    <a:pt x="614" y="647"/>
                    <a:pt x="643" y="593"/>
                    <a:pt x="663" y="562"/>
                  </a:cubicBezTo>
                  <a:cubicBezTo>
                    <a:pt x="683" y="531"/>
                    <a:pt x="700" y="528"/>
                    <a:pt x="711" y="506"/>
                  </a:cubicBezTo>
                  <a:cubicBezTo>
                    <a:pt x="722" y="484"/>
                    <a:pt x="730" y="456"/>
                    <a:pt x="731" y="432"/>
                  </a:cubicBezTo>
                  <a:cubicBezTo>
                    <a:pt x="732" y="408"/>
                    <a:pt x="719" y="364"/>
                    <a:pt x="715" y="362"/>
                  </a:cubicBezTo>
                  <a:cubicBezTo>
                    <a:pt x="711" y="360"/>
                    <a:pt x="709" y="405"/>
                    <a:pt x="707" y="422"/>
                  </a:cubicBezTo>
                  <a:cubicBezTo>
                    <a:pt x="705" y="439"/>
                    <a:pt x="711" y="447"/>
                    <a:pt x="703" y="462"/>
                  </a:cubicBezTo>
                  <a:cubicBezTo>
                    <a:pt x="695" y="477"/>
                    <a:pt x="676" y="502"/>
                    <a:pt x="661" y="514"/>
                  </a:cubicBezTo>
                  <a:cubicBezTo>
                    <a:pt x="646" y="526"/>
                    <a:pt x="624" y="530"/>
                    <a:pt x="613" y="536"/>
                  </a:cubicBezTo>
                  <a:cubicBezTo>
                    <a:pt x="602" y="542"/>
                    <a:pt x="601" y="541"/>
                    <a:pt x="597" y="552"/>
                  </a:cubicBezTo>
                  <a:cubicBezTo>
                    <a:pt x="593" y="563"/>
                    <a:pt x="594" y="582"/>
                    <a:pt x="587" y="602"/>
                  </a:cubicBezTo>
                  <a:cubicBezTo>
                    <a:pt x="580" y="622"/>
                    <a:pt x="566" y="664"/>
                    <a:pt x="555" y="674"/>
                  </a:cubicBezTo>
                  <a:cubicBezTo>
                    <a:pt x="544" y="684"/>
                    <a:pt x="525" y="677"/>
                    <a:pt x="519" y="664"/>
                  </a:cubicBezTo>
                  <a:cubicBezTo>
                    <a:pt x="513" y="651"/>
                    <a:pt x="522" y="605"/>
                    <a:pt x="519" y="594"/>
                  </a:cubicBezTo>
                  <a:cubicBezTo>
                    <a:pt x="516" y="583"/>
                    <a:pt x="503" y="590"/>
                    <a:pt x="499" y="596"/>
                  </a:cubicBezTo>
                  <a:cubicBezTo>
                    <a:pt x="495" y="602"/>
                    <a:pt x="496" y="616"/>
                    <a:pt x="494" y="630"/>
                  </a:cubicBezTo>
                  <a:cubicBezTo>
                    <a:pt x="492" y="644"/>
                    <a:pt x="495" y="676"/>
                    <a:pt x="485" y="678"/>
                  </a:cubicBezTo>
                  <a:cubicBezTo>
                    <a:pt x="475" y="680"/>
                    <a:pt x="441" y="667"/>
                    <a:pt x="435" y="642"/>
                  </a:cubicBezTo>
                  <a:cubicBezTo>
                    <a:pt x="429" y="617"/>
                    <a:pt x="448" y="573"/>
                    <a:pt x="451" y="526"/>
                  </a:cubicBezTo>
                  <a:cubicBezTo>
                    <a:pt x="454" y="479"/>
                    <a:pt x="454" y="409"/>
                    <a:pt x="455" y="362"/>
                  </a:cubicBezTo>
                  <a:cubicBezTo>
                    <a:pt x="456" y="315"/>
                    <a:pt x="463" y="270"/>
                    <a:pt x="455" y="246"/>
                  </a:cubicBezTo>
                  <a:cubicBezTo>
                    <a:pt x="447" y="222"/>
                    <a:pt x="458" y="242"/>
                    <a:pt x="407" y="218"/>
                  </a:cubicBezTo>
                  <a:cubicBezTo>
                    <a:pt x="356" y="194"/>
                    <a:pt x="217" y="138"/>
                    <a:pt x="151" y="102"/>
                  </a:cubicBezTo>
                  <a:cubicBezTo>
                    <a:pt x="85" y="66"/>
                    <a:pt x="0" y="13"/>
                    <a:pt x="19" y="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102" name="Group 13"/>
          <p:cNvGrpSpPr>
            <a:grpSpLocks/>
          </p:cNvGrpSpPr>
          <p:nvPr/>
        </p:nvGrpSpPr>
        <p:grpSpPr bwMode="auto">
          <a:xfrm>
            <a:off x="3214688" y="2501900"/>
            <a:ext cx="3108325" cy="1687513"/>
            <a:chOff x="381" y="1741"/>
            <a:chExt cx="2295" cy="1246"/>
          </a:xfrm>
        </p:grpSpPr>
        <p:sp>
          <p:nvSpPr>
            <p:cNvPr id="4105" name="Freeform 14"/>
            <p:cNvSpPr>
              <a:spLocks/>
            </p:cNvSpPr>
            <p:nvPr/>
          </p:nvSpPr>
          <p:spPr bwMode="auto">
            <a:xfrm flipH="1">
              <a:off x="381" y="1741"/>
              <a:ext cx="2271" cy="1246"/>
            </a:xfrm>
            <a:custGeom>
              <a:avLst/>
              <a:gdLst>
                <a:gd name="T0" fmla="*/ 1209 w 1840"/>
                <a:gd name="T1" fmla="*/ 221 h 982"/>
                <a:gd name="T2" fmla="*/ 1437 w 1840"/>
                <a:gd name="T3" fmla="*/ 45 h 982"/>
                <a:gd name="T4" fmla="*/ 1709 w 1840"/>
                <a:gd name="T5" fmla="*/ 49 h 982"/>
                <a:gd name="T6" fmla="*/ 1757 w 1840"/>
                <a:gd name="T7" fmla="*/ 149 h 982"/>
                <a:gd name="T8" fmla="*/ 1837 w 1840"/>
                <a:gd name="T9" fmla="*/ 229 h 982"/>
                <a:gd name="T10" fmla="*/ 1797 w 1840"/>
                <a:gd name="T11" fmla="*/ 313 h 982"/>
                <a:gd name="T12" fmla="*/ 1769 w 1840"/>
                <a:gd name="T13" fmla="*/ 385 h 982"/>
                <a:gd name="T14" fmla="*/ 1697 w 1840"/>
                <a:gd name="T15" fmla="*/ 313 h 982"/>
                <a:gd name="T16" fmla="*/ 1645 w 1840"/>
                <a:gd name="T17" fmla="*/ 377 h 982"/>
                <a:gd name="T18" fmla="*/ 1593 w 1840"/>
                <a:gd name="T19" fmla="*/ 489 h 982"/>
                <a:gd name="T20" fmla="*/ 1573 w 1840"/>
                <a:gd name="T21" fmla="*/ 589 h 982"/>
                <a:gd name="T22" fmla="*/ 1413 w 1840"/>
                <a:gd name="T23" fmla="*/ 725 h 982"/>
                <a:gd name="T24" fmla="*/ 1445 w 1840"/>
                <a:gd name="T25" fmla="*/ 873 h 982"/>
                <a:gd name="T26" fmla="*/ 1517 w 1840"/>
                <a:gd name="T27" fmla="*/ 905 h 982"/>
                <a:gd name="T28" fmla="*/ 1573 w 1840"/>
                <a:gd name="T29" fmla="*/ 961 h 982"/>
                <a:gd name="T30" fmla="*/ 1469 w 1840"/>
                <a:gd name="T31" fmla="*/ 981 h 982"/>
                <a:gd name="T32" fmla="*/ 1393 w 1840"/>
                <a:gd name="T33" fmla="*/ 913 h 982"/>
                <a:gd name="T34" fmla="*/ 1329 w 1840"/>
                <a:gd name="T35" fmla="*/ 817 h 982"/>
                <a:gd name="T36" fmla="*/ 1265 w 1840"/>
                <a:gd name="T37" fmla="*/ 829 h 982"/>
                <a:gd name="T38" fmla="*/ 1301 w 1840"/>
                <a:gd name="T39" fmla="*/ 913 h 982"/>
                <a:gd name="T40" fmla="*/ 1361 w 1840"/>
                <a:gd name="T41" fmla="*/ 961 h 982"/>
                <a:gd name="T42" fmla="*/ 1221 w 1840"/>
                <a:gd name="T43" fmla="*/ 965 h 982"/>
                <a:gd name="T44" fmla="*/ 1205 w 1840"/>
                <a:gd name="T45" fmla="*/ 917 h 982"/>
                <a:gd name="T46" fmla="*/ 1157 w 1840"/>
                <a:gd name="T47" fmla="*/ 829 h 982"/>
                <a:gd name="T48" fmla="*/ 1169 w 1840"/>
                <a:gd name="T49" fmla="*/ 701 h 982"/>
                <a:gd name="T50" fmla="*/ 1005 w 1840"/>
                <a:gd name="T51" fmla="*/ 637 h 982"/>
                <a:gd name="T52" fmla="*/ 881 w 1840"/>
                <a:gd name="T53" fmla="*/ 597 h 982"/>
                <a:gd name="T54" fmla="*/ 869 w 1840"/>
                <a:gd name="T55" fmla="*/ 625 h 982"/>
                <a:gd name="T56" fmla="*/ 745 w 1840"/>
                <a:gd name="T57" fmla="*/ 725 h 982"/>
                <a:gd name="T58" fmla="*/ 725 w 1840"/>
                <a:gd name="T59" fmla="*/ 817 h 982"/>
                <a:gd name="T60" fmla="*/ 789 w 1840"/>
                <a:gd name="T61" fmla="*/ 901 h 982"/>
                <a:gd name="T62" fmla="*/ 853 w 1840"/>
                <a:gd name="T63" fmla="*/ 893 h 982"/>
                <a:gd name="T64" fmla="*/ 873 w 1840"/>
                <a:gd name="T65" fmla="*/ 961 h 982"/>
                <a:gd name="T66" fmla="*/ 769 w 1840"/>
                <a:gd name="T67" fmla="*/ 945 h 982"/>
                <a:gd name="T68" fmla="*/ 665 w 1840"/>
                <a:gd name="T69" fmla="*/ 901 h 982"/>
                <a:gd name="T70" fmla="*/ 573 w 1840"/>
                <a:gd name="T71" fmla="*/ 781 h 982"/>
                <a:gd name="T72" fmla="*/ 621 w 1840"/>
                <a:gd name="T73" fmla="*/ 709 h 982"/>
                <a:gd name="T74" fmla="*/ 641 w 1840"/>
                <a:gd name="T75" fmla="*/ 645 h 982"/>
                <a:gd name="T76" fmla="*/ 617 w 1840"/>
                <a:gd name="T77" fmla="*/ 665 h 982"/>
                <a:gd name="T78" fmla="*/ 533 w 1840"/>
                <a:gd name="T79" fmla="*/ 725 h 982"/>
                <a:gd name="T80" fmla="*/ 481 w 1840"/>
                <a:gd name="T81" fmla="*/ 793 h 982"/>
                <a:gd name="T82" fmla="*/ 465 w 1840"/>
                <a:gd name="T83" fmla="*/ 849 h 982"/>
                <a:gd name="T84" fmla="*/ 545 w 1840"/>
                <a:gd name="T85" fmla="*/ 913 h 982"/>
                <a:gd name="T86" fmla="*/ 585 w 1840"/>
                <a:gd name="T87" fmla="*/ 949 h 982"/>
                <a:gd name="T88" fmla="*/ 429 w 1840"/>
                <a:gd name="T89" fmla="*/ 969 h 982"/>
                <a:gd name="T90" fmla="*/ 405 w 1840"/>
                <a:gd name="T91" fmla="*/ 925 h 982"/>
                <a:gd name="T92" fmla="*/ 373 w 1840"/>
                <a:gd name="T93" fmla="*/ 765 h 982"/>
                <a:gd name="T94" fmla="*/ 409 w 1840"/>
                <a:gd name="T95" fmla="*/ 677 h 982"/>
                <a:gd name="T96" fmla="*/ 533 w 1840"/>
                <a:gd name="T97" fmla="*/ 573 h 982"/>
                <a:gd name="T98" fmla="*/ 501 w 1840"/>
                <a:gd name="T99" fmla="*/ 581 h 982"/>
                <a:gd name="T100" fmla="*/ 285 w 1840"/>
                <a:gd name="T101" fmla="*/ 701 h 982"/>
                <a:gd name="T102" fmla="*/ 161 w 1840"/>
                <a:gd name="T103" fmla="*/ 641 h 982"/>
                <a:gd name="T104" fmla="*/ 57 w 1840"/>
                <a:gd name="T105" fmla="*/ 617 h 982"/>
                <a:gd name="T106" fmla="*/ 33 w 1840"/>
                <a:gd name="T107" fmla="*/ 489 h 982"/>
                <a:gd name="T108" fmla="*/ 89 w 1840"/>
                <a:gd name="T109" fmla="*/ 485 h 982"/>
                <a:gd name="T110" fmla="*/ 173 w 1840"/>
                <a:gd name="T111" fmla="*/ 565 h 982"/>
                <a:gd name="T112" fmla="*/ 213 w 1840"/>
                <a:gd name="T113" fmla="*/ 633 h 982"/>
                <a:gd name="T114" fmla="*/ 417 w 1840"/>
                <a:gd name="T115" fmla="*/ 585 h 982"/>
                <a:gd name="T116" fmla="*/ 485 w 1840"/>
                <a:gd name="T117" fmla="*/ 345 h 982"/>
                <a:gd name="T118" fmla="*/ 601 w 1840"/>
                <a:gd name="T119" fmla="*/ 249 h 982"/>
                <a:gd name="T120" fmla="*/ 805 w 1840"/>
                <a:gd name="T121" fmla="*/ 233 h 982"/>
                <a:gd name="T122" fmla="*/ 1029 w 1840"/>
                <a:gd name="T123" fmla="*/ 265 h 9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40"/>
                <a:gd name="T187" fmla="*/ 0 h 982"/>
                <a:gd name="T188" fmla="*/ 1840 w 1840"/>
                <a:gd name="T189" fmla="*/ 982 h 98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40" h="982">
                  <a:moveTo>
                    <a:pt x="1029" y="265"/>
                  </a:moveTo>
                  <a:cubicBezTo>
                    <a:pt x="1074" y="258"/>
                    <a:pt x="1166" y="240"/>
                    <a:pt x="1209" y="221"/>
                  </a:cubicBezTo>
                  <a:cubicBezTo>
                    <a:pt x="1252" y="202"/>
                    <a:pt x="1247" y="178"/>
                    <a:pt x="1285" y="149"/>
                  </a:cubicBezTo>
                  <a:cubicBezTo>
                    <a:pt x="1323" y="120"/>
                    <a:pt x="1384" y="70"/>
                    <a:pt x="1437" y="45"/>
                  </a:cubicBezTo>
                  <a:cubicBezTo>
                    <a:pt x="1490" y="20"/>
                    <a:pt x="1556" y="0"/>
                    <a:pt x="1601" y="1"/>
                  </a:cubicBezTo>
                  <a:cubicBezTo>
                    <a:pt x="1646" y="2"/>
                    <a:pt x="1692" y="32"/>
                    <a:pt x="1709" y="49"/>
                  </a:cubicBezTo>
                  <a:cubicBezTo>
                    <a:pt x="1726" y="66"/>
                    <a:pt x="1693" y="84"/>
                    <a:pt x="1701" y="101"/>
                  </a:cubicBezTo>
                  <a:cubicBezTo>
                    <a:pt x="1709" y="118"/>
                    <a:pt x="1737" y="132"/>
                    <a:pt x="1757" y="149"/>
                  </a:cubicBezTo>
                  <a:cubicBezTo>
                    <a:pt x="1777" y="166"/>
                    <a:pt x="1808" y="188"/>
                    <a:pt x="1821" y="201"/>
                  </a:cubicBezTo>
                  <a:cubicBezTo>
                    <a:pt x="1834" y="214"/>
                    <a:pt x="1840" y="219"/>
                    <a:pt x="1837" y="229"/>
                  </a:cubicBezTo>
                  <a:cubicBezTo>
                    <a:pt x="1834" y="239"/>
                    <a:pt x="1808" y="247"/>
                    <a:pt x="1801" y="261"/>
                  </a:cubicBezTo>
                  <a:cubicBezTo>
                    <a:pt x="1794" y="275"/>
                    <a:pt x="1798" y="298"/>
                    <a:pt x="1797" y="313"/>
                  </a:cubicBezTo>
                  <a:cubicBezTo>
                    <a:pt x="1796" y="328"/>
                    <a:pt x="1798" y="341"/>
                    <a:pt x="1793" y="353"/>
                  </a:cubicBezTo>
                  <a:cubicBezTo>
                    <a:pt x="1788" y="365"/>
                    <a:pt x="1781" y="389"/>
                    <a:pt x="1769" y="385"/>
                  </a:cubicBezTo>
                  <a:cubicBezTo>
                    <a:pt x="1757" y="381"/>
                    <a:pt x="1733" y="341"/>
                    <a:pt x="1721" y="329"/>
                  </a:cubicBezTo>
                  <a:cubicBezTo>
                    <a:pt x="1709" y="317"/>
                    <a:pt x="1708" y="316"/>
                    <a:pt x="1697" y="313"/>
                  </a:cubicBezTo>
                  <a:cubicBezTo>
                    <a:pt x="1686" y="310"/>
                    <a:pt x="1666" y="298"/>
                    <a:pt x="1657" y="309"/>
                  </a:cubicBezTo>
                  <a:cubicBezTo>
                    <a:pt x="1648" y="320"/>
                    <a:pt x="1649" y="348"/>
                    <a:pt x="1645" y="377"/>
                  </a:cubicBezTo>
                  <a:cubicBezTo>
                    <a:pt x="1641" y="406"/>
                    <a:pt x="1642" y="466"/>
                    <a:pt x="1633" y="485"/>
                  </a:cubicBezTo>
                  <a:cubicBezTo>
                    <a:pt x="1624" y="504"/>
                    <a:pt x="1603" y="479"/>
                    <a:pt x="1593" y="489"/>
                  </a:cubicBezTo>
                  <a:cubicBezTo>
                    <a:pt x="1583" y="499"/>
                    <a:pt x="1576" y="528"/>
                    <a:pt x="1573" y="545"/>
                  </a:cubicBezTo>
                  <a:cubicBezTo>
                    <a:pt x="1570" y="562"/>
                    <a:pt x="1599" y="565"/>
                    <a:pt x="1573" y="589"/>
                  </a:cubicBezTo>
                  <a:cubicBezTo>
                    <a:pt x="1547" y="613"/>
                    <a:pt x="1444" y="666"/>
                    <a:pt x="1417" y="689"/>
                  </a:cubicBezTo>
                  <a:cubicBezTo>
                    <a:pt x="1390" y="712"/>
                    <a:pt x="1412" y="706"/>
                    <a:pt x="1413" y="725"/>
                  </a:cubicBezTo>
                  <a:cubicBezTo>
                    <a:pt x="1414" y="744"/>
                    <a:pt x="1420" y="780"/>
                    <a:pt x="1425" y="805"/>
                  </a:cubicBezTo>
                  <a:cubicBezTo>
                    <a:pt x="1430" y="830"/>
                    <a:pt x="1435" y="855"/>
                    <a:pt x="1445" y="873"/>
                  </a:cubicBezTo>
                  <a:cubicBezTo>
                    <a:pt x="1455" y="891"/>
                    <a:pt x="1473" y="908"/>
                    <a:pt x="1485" y="913"/>
                  </a:cubicBezTo>
                  <a:cubicBezTo>
                    <a:pt x="1497" y="918"/>
                    <a:pt x="1506" y="900"/>
                    <a:pt x="1517" y="905"/>
                  </a:cubicBezTo>
                  <a:cubicBezTo>
                    <a:pt x="1528" y="910"/>
                    <a:pt x="1540" y="936"/>
                    <a:pt x="1549" y="945"/>
                  </a:cubicBezTo>
                  <a:cubicBezTo>
                    <a:pt x="1558" y="954"/>
                    <a:pt x="1572" y="956"/>
                    <a:pt x="1573" y="961"/>
                  </a:cubicBezTo>
                  <a:cubicBezTo>
                    <a:pt x="1574" y="966"/>
                    <a:pt x="1570" y="974"/>
                    <a:pt x="1553" y="977"/>
                  </a:cubicBezTo>
                  <a:cubicBezTo>
                    <a:pt x="1536" y="980"/>
                    <a:pt x="1493" y="982"/>
                    <a:pt x="1469" y="981"/>
                  </a:cubicBezTo>
                  <a:cubicBezTo>
                    <a:pt x="1445" y="980"/>
                    <a:pt x="1422" y="980"/>
                    <a:pt x="1409" y="969"/>
                  </a:cubicBezTo>
                  <a:cubicBezTo>
                    <a:pt x="1396" y="958"/>
                    <a:pt x="1402" y="924"/>
                    <a:pt x="1393" y="913"/>
                  </a:cubicBezTo>
                  <a:cubicBezTo>
                    <a:pt x="1384" y="902"/>
                    <a:pt x="1364" y="921"/>
                    <a:pt x="1353" y="905"/>
                  </a:cubicBezTo>
                  <a:cubicBezTo>
                    <a:pt x="1342" y="889"/>
                    <a:pt x="1339" y="842"/>
                    <a:pt x="1329" y="817"/>
                  </a:cubicBezTo>
                  <a:cubicBezTo>
                    <a:pt x="1319" y="792"/>
                    <a:pt x="1304" y="755"/>
                    <a:pt x="1293" y="757"/>
                  </a:cubicBezTo>
                  <a:cubicBezTo>
                    <a:pt x="1282" y="759"/>
                    <a:pt x="1268" y="808"/>
                    <a:pt x="1265" y="829"/>
                  </a:cubicBezTo>
                  <a:cubicBezTo>
                    <a:pt x="1262" y="850"/>
                    <a:pt x="1267" y="871"/>
                    <a:pt x="1273" y="885"/>
                  </a:cubicBezTo>
                  <a:cubicBezTo>
                    <a:pt x="1279" y="899"/>
                    <a:pt x="1292" y="908"/>
                    <a:pt x="1301" y="913"/>
                  </a:cubicBezTo>
                  <a:cubicBezTo>
                    <a:pt x="1310" y="918"/>
                    <a:pt x="1319" y="909"/>
                    <a:pt x="1329" y="917"/>
                  </a:cubicBezTo>
                  <a:cubicBezTo>
                    <a:pt x="1339" y="925"/>
                    <a:pt x="1367" y="952"/>
                    <a:pt x="1361" y="961"/>
                  </a:cubicBezTo>
                  <a:cubicBezTo>
                    <a:pt x="1355" y="970"/>
                    <a:pt x="1316" y="972"/>
                    <a:pt x="1293" y="973"/>
                  </a:cubicBezTo>
                  <a:cubicBezTo>
                    <a:pt x="1270" y="974"/>
                    <a:pt x="1236" y="970"/>
                    <a:pt x="1221" y="965"/>
                  </a:cubicBezTo>
                  <a:cubicBezTo>
                    <a:pt x="1206" y="960"/>
                    <a:pt x="1204" y="953"/>
                    <a:pt x="1201" y="945"/>
                  </a:cubicBezTo>
                  <a:cubicBezTo>
                    <a:pt x="1198" y="937"/>
                    <a:pt x="1210" y="925"/>
                    <a:pt x="1205" y="917"/>
                  </a:cubicBezTo>
                  <a:cubicBezTo>
                    <a:pt x="1200" y="909"/>
                    <a:pt x="1177" y="912"/>
                    <a:pt x="1169" y="897"/>
                  </a:cubicBezTo>
                  <a:cubicBezTo>
                    <a:pt x="1161" y="882"/>
                    <a:pt x="1156" y="852"/>
                    <a:pt x="1157" y="829"/>
                  </a:cubicBezTo>
                  <a:cubicBezTo>
                    <a:pt x="1158" y="806"/>
                    <a:pt x="1171" y="778"/>
                    <a:pt x="1173" y="757"/>
                  </a:cubicBezTo>
                  <a:cubicBezTo>
                    <a:pt x="1175" y="736"/>
                    <a:pt x="1178" y="713"/>
                    <a:pt x="1169" y="701"/>
                  </a:cubicBezTo>
                  <a:cubicBezTo>
                    <a:pt x="1160" y="689"/>
                    <a:pt x="1148" y="696"/>
                    <a:pt x="1121" y="685"/>
                  </a:cubicBezTo>
                  <a:cubicBezTo>
                    <a:pt x="1094" y="674"/>
                    <a:pt x="1038" y="650"/>
                    <a:pt x="1005" y="637"/>
                  </a:cubicBezTo>
                  <a:cubicBezTo>
                    <a:pt x="972" y="624"/>
                    <a:pt x="946" y="612"/>
                    <a:pt x="925" y="605"/>
                  </a:cubicBezTo>
                  <a:cubicBezTo>
                    <a:pt x="904" y="598"/>
                    <a:pt x="892" y="599"/>
                    <a:pt x="881" y="597"/>
                  </a:cubicBezTo>
                  <a:cubicBezTo>
                    <a:pt x="870" y="595"/>
                    <a:pt x="859" y="588"/>
                    <a:pt x="857" y="593"/>
                  </a:cubicBezTo>
                  <a:cubicBezTo>
                    <a:pt x="855" y="598"/>
                    <a:pt x="874" y="615"/>
                    <a:pt x="869" y="625"/>
                  </a:cubicBezTo>
                  <a:cubicBezTo>
                    <a:pt x="864" y="635"/>
                    <a:pt x="850" y="636"/>
                    <a:pt x="829" y="653"/>
                  </a:cubicBezTo>
                  <a:cubicBezTo>
                    <a:pt x="808" y="670"/>
                    <a:pt x="765" y="707"/>
                    <a:pt x="745" y="725"/>
                  </a:cubicBezTo>
                  <a:cubicBezTo>
                    <a:pt x="725" y="743"/>
                    <a:pt x="712" y="746"/>
                    <a:pt x="709" y="761"/>
                  </a:cubicBezTo>
                  <a:cubicBezTo>
                    <a:pt x="706" y="776"/>
                    <a:pt x="716" y="802"/>
                    <a:pt x="725" y="817"/>
                  </a:cubicBezTo>
                  <a:cubicBezTo>
                    <a:pt x="734" y="832"/>
                    <a:pt x="754" y="835"/>
                    <a:pt x="765" y="849"/>
                  </a:cubicBezTo>
                  <a:cubicBezTo>
                    <a:pt x="776" y="863"/>
                    <a:pt x="781" y="890"/>
                    <a:pt x="789" y="901"/>
                  </a:cubicBezTo>
                  <a:cubicBezTo>
                    <a:pt x="797" y="912"/>
                    <a:pt x="802" y="914"/>
                    <a:pt x="813" y="913"/>
                  </a:cubicBezTo>
                  <a:cubicBezTo>
                    <a:pt x="824" y="912"/>
                    <a:pt x="844" y="890"/>
                    <a:pt x="853" y="893"/>
                  </a:cubicBezTo>
                  <a:cubicBezTo>
                    <a:pt x="862" y="896"/>
                    <a:pt x="866" y="922"/>
                    <a:pt x="869" y="933"/>
                  </a:cubicBezTo>
                  <a:cubicBezTo>
                    <a:pt x="872" y="944"/>
                    <a:pt x="884" y="956"/>
                    <a:pt x="873" y="961"/>
                  </a:cubicBezTo>
                  <a:cubicBezTo>
                    <a:pt x="862" y="966"/>
                    <a:pt x="822" y="964"/>
                    <a:pt x="805" y="961"/>
                  </a:cubicBezTo>
                  <a:cubicBezTo>
                    <a:pt x="788" y="958"/>
                    <a:pt x="782" y="944"/>
                    <a:pt x="769" y="945"/>
                  </a:cubicBezTo>
                  <a:cubicBezTo>
                    <a:pt x="756" y="946"/>
                    <a:pt x="742" y="976"/>
                    <a:pt x="725" y="969"/>
                  </a:cubicBezTo>
                  <a:cubicBezTo>
                    <a:pt x="708" y="962"/>
                    <a:pt x="681" y="924"/>
                    <a:pt x="665" y="901"/>
                  </a:cubicBezTo>
                  <a:cubicBezTo>
                    <a:pt x="649" y="878"/>
                    <a:pt x="644" y="853"/>
                    <a:pt x="629" y="833"/>
                  </a:cubicBezTo>
                  <a:cubicBezTo>
                    <a:pt x="614" y="813"/>
                    <a:pt x="580" y="796"/>
                    <a:pt x="573" y="781"/>
                  </a:cubicBezTo>
                  <a:cubicBezTo>
                    <a:pt x="566" y="766"/>
                    <a:pt x="581" y="753"/>
                    <a:pt x="589" y="741"/>
                  </a:cubicBezTo>
                  <a:cubicBezTo>
                    <a:pt x="597" y="729"/>
                    <a:pt x="609" y="716"/>
                    <a:pt x="621" y="709"/>
                  </a:cubicBezTo>
                  <a:cubicBezTo>
                    <a:pt x="633" y="702"/>
                    <a:pt x="658" y="708"/>
                    <a:pt x="661" y="697"/>
                  </a:cubicBezTo>
                  <a:cubicBezTo>
                    <a:pt x="664" y="686"/>
                    <a:pt x="646" y="660"/>
                    <a:pt x="641" y="645"/>
                  </a:cubicBezTo>
                  <a:cubicBezTo>
                    <a:pt x="636" y="630"/>
                    <a:pt x="637" y="602"/>
                    <a:pt x="633" y="605"/>
                  </a:cubicBezTo>
                  <a:cubicBezTo>
                    <a:pt x="629" y="608"/>
                    <a:pt x="622" y="649"/>
                    <a:pt x="617" y="665"/>
                  </a:cubicBezTo>
                  <a:cubicBezTo>
                    <a:pt x="612" y="681"/>
                    <a:pt x="615" y="691"/>
                    <a:pt x="601" y="701"/>
                  </a:cubicBezTo>
                  <a:cubicBezTo>
                    <a:pt x="587" y="711"/>
                    <a:pt x="550" y="718"/>
                    <a:pt x="533" y="725"/>
                  </a:cubicBezTo>
                  <a:cubicBezTo>
                    <a:pt x="516" y="732"/>
                    <a:pt x="506" y="734"/>
                    <a:pt x="497" y="745"/>
                  </a:cubicBezTo>
                  <a:cubicBezTo>
                    <a:pt x="488" y="756"/>
                    <a:pt x="483" y="778"/>
                    <a:pt x="481" y="793"/>
                  </a:cubicBezTo>
                  <a:cubicBezTo>
                    <a:pt x="479" y="808"/>
                    <a:pt x="488" y="824"/>
                    <a:pt x="485" y="833"/>
                  </a:cubicBezTo>
                  <a:cubicBezTo>
                    <a:pt x="482" y="842"/>
                    <a:pt x="462" y="837"/>
                    <a:pt x="465" y="849"/>
                  </a:cubicBezTo>
                  <a:cubicBezTo>
                    <a:pt x="468" y="861"/>
                    <a:pt x="492" y="894"/>
                    <a:pt x="505" y="905"/>
                  </a:cubicBezTo>
                  <a:cubicBezTo>
                    <a:pt x="518" y="916"/>
                    <a:pt x="534" y="911"/>
                    <a:pt x="545" y="913"/>
                  </a:cubicBezTo>
                  <a:cubicBezTo>
                    <a:pt x="556" y="915"/>
                    <a:pt x="566" y="911"/>
                    <a:pt x="573" y="917"/>
                  </a:cubicBezTo>
                  <a:cubicBezTo>
                    <a:pt x="580" y="923"/>
                    <a:pt x="594" y="940"/>
                    <a:pt x="585" y="949"/>
                  </a:cubicBezTo>
                  <a:cubicBezTo>
                    <a:pt x="576" y="958"/>
                    <a:pt x="543" y="966"/>
                    <a:pt x="517" y="969"/>
                  </a:cubicBezTo>
                  <a:cubicBezTo>
                    <a:pt x="491" y="972"/>
                    <a:pt x="450" y="972"/>
                    <a:pt x="429" y="969"/>
                  </a:cubicBezTo>
                  <a:cubicBezTo>
                    <a:pt x="408" y="966"/>
                    <a:pt x="393" y="960"/>
                    <a:pt x="389" y="953"/>
                  </a:cubicBezTo>
                  <a:cubicBezTo>
                    <a:pt x="385" y="946"/>
                    <a:pt x="408" y="936"/>
                    <a:pt x="405" y="925"/>
                  </a:cubicBezTo>
                  <a:cubicBezTo>
                    <a:pt x="402" y="914"/>
                    <a:pt x="374" y="916"/>
                    <a:pt x="369" y="889"/>
                  </a:cubicBezTo>
                  <a:cubicBezTo>
                    <a:pt x="364" y="862"/>
                    <a:pt x="371" y="795"/>
                    <a:pt x="373" y="765"/>
                  </a:cubicBezTo>
                  <a:cubicBezTo>
                    <a:pt x="375" y="735"/>
                    <a:pt x="375" y="724"/>
                    <a:pt x="381" y="709"/>
                  </a:cubicBezTo>
                  <a:cubicBezTo>
                    <a:pt x="387" y="694"/>
                    <a:pt x="390" y="690"/>
                    <a:pt x="409" y="677"/>
                  </a:cubicBezTo>
                  <a:cubicBezTo>
                    <a:pt x="428" y="664"/>
                    <a:pt x="472" y="650"/>
                    <a:pt x="493" y="633"/>
                  </a:cubicBezTo>
                  <a:cubicBezTo>
                    <a:pt x="514" y="616"/>
                    <a:pt x="528" y="596"/>
                    <a:pt x="533" y="573"/>
                  </a:cubicBezTo>
                  <a:cubicBezTo>
                    <a:pt x="538" y="550"/>
                    <a:pt x="530" y="496"/>
                    <a:pt x="525" y="497"/>
                  </a:cubicBezTo>
                  <a:cubicBezTo>
                    <a:pt x="520" y="498"/>
                    <a:pt x="518" y="556"/>
                    <a:pt x="501" y="581"/>
                  </a:cubicBezTo>
                  <a:cubicBezTo>
                    <a:pt x="484" y="606"/>
                    <a:pt x="457" y="625"/>
                    <a:pt x="421" y="645"/>
                  </a:cubicBezTo>
                  <a:cubicBezTo>
                    <a:pt x="385" y="665"/>
                    <a:pt x="324" y="695"/>
                    <a:pt x="285" y="701"/>
                  </a:cubicBezTo>
                  <a:cubicBezTo>
                    <a:pt x="246" y="707"/>
                    <a:pt x="206" y="691"/>
                    <a:pt x="185" y="681"/>
                  </a:cubicBezTo>
                  <a:cubicBezTo>
                    <a:pt x="164" y="671"/>
                    <a:pt x="174" y="647"/>
                    <a:pt x="161" y="641"/>
                  </a:cubicBezTo>
                  <a:cubicBezTo>
                    <a:pt x="148" y="635"/>
                    <a:pt x="122" y="649"/>
                    <a:pt x="105" y="645"/>
                  </a:cubicBezTo>
                  <a:cubicBezTo>
                    <a:pt x="88" y="641"/>
                    <a:pt x="68" y="632"/>
                    <a:pt x="57" y="617"/>
                  </a:cubicBezTo>
                  <a:cubicBezTo>
                    <a:pt x="46" y="602"/>
                    <a:pt x="41" y="578"/>
                    <a:pt x="37" y="557"/>
                  </a:cubicBezTo>
                  <a:cubicBezTo>
                    <a:pt x="33" y="536"/>
                    <a:pt x="38" y="508"/>
                    <a:pt x="33" y="489"/>
                  </a:cubicBezTo>
                  <a:cubicBezTo>
                    <a:pt x="28" y="470"/>
                    <a:pt x="0" y="442"/>
                    <a:pt x="9" y="441"/>
                  </a:cubicBezTo>
                  <a:cubicBezTo>
                    <a:pt x="18" y="440"/>
                    <a:pt x="65" y="473"/>
                    <a:pt x="89" y="485"/>
                  </a:cubicBezTo>
                  <a:cubicBezTo>
                    <a:pt x="113" y="497"/>
                    <a:pt x="139" y="500"/>
                    <a:pt x="153" y="513"/>
                  </a:cubicBezTo>
                  <a:cubicBezTo>
                    <a:pt x="167" y="526"/>
                    <a:pt x="175" y="553"/>
                    <a:pt x="173" y="565"/>
                  </a:cubicBezTo>
                  <a:cubicBezTo>
                    <a:pt x="171" y="577"/>
                    <a:pt x="134" y="574"/>
                    <a:pt x="141" y="585"/>
                  </a:cubicBezTo>
                  <a:cubicBezTo>
                    <a:pt x="148" y="596"/>
                    <a:pt x="187" y="623"/>
                    <a:pt x="213" y="633"/>
                  </a:cubicBezTo>
                  <a:cubicBezTo>
                    <a:pt x="239" y="643"/>
                    <a:pt x="263" y="653"/>
                    <a:pt x="297" y="645"/>
                  </a:cubicBezTo>
                  <a:cubicBezTo>
                    <a:pt x="331" y="637"/>
                    <a:pt x="386" y="613"/>
                    <a:pt x="417" y="585"/>
                  </a:cubicBezTo>
                  <a:cubicBezTo>
                    <a:pt x="448" y="557"/>
                    <a:pt x="470" y="517"/>
                    <a:pt x="481" y="477"/>
                  </a:cubicBezTo>
                  <a:cubicBezTo>
                    <a:pt x="492" y="437"/>
                    <a:pt x="479" y="380"/>
                    <a:pt x="485" y="345"/>
                  </a:cubicBezTo>
                  <a:cubicBezTo>
                    <a:pt x="491" y="310"/>
                    <a:pt x="498" y="281"/>
                    <a:pt x="517" y="265"/>
                  </a:cubicBezTo>
                  <a:cubicBezTo>
                    <a:pt x="536" y="249"/>
                    <a:pt x="575" y="255"/>
                    <a:pt x="601" y="249"/>
                  </a:cubicBezTo>
                  <a:cubicBezTo>
                    <a:pt x="627" y="243"/>
                    <a:pt x="639" y="232"/>
                    <a:pt x="673" y="229"/>
                  </a:cubicBezTo>
                  <a:cubicBezTo>
                    <a:pt x="707" y="226"/>
                    <a:pt x="760" y="228"/>
                    <a:pt x="805" y="233"/>
                  </a:cubicBezTo>
                  <a:cubicBezTo>
                    <a:pt x="850" y="238"/>
                    <a:pt x="902" y="256"/>
                    <a:pt x="941" y="261"/>
                  </a:cubicBezTo>
                  <a:cubicBezTo>
                    <a:pt x="980" y="266"/>
                    <a:pt x="984" y="272"/>
                    <a:pt x="1029" y="265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DC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106" name="Oval 15"/>
            <p:cNvSpPr>
              <a:spLocks noChangeArrowheads="1"/>
            </p:cNvSpPr>
            <p:nvPr/>
          </p:nvSpPr>
          <p:spPr bwMode="auto">
            <a:xfrm>
              <a:off x="2598" y="2268"/>
              <a:ext cx="78" cy="7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07" name="Oval 16"/>
            <p:cNvSpPr>
              <a:spLocks noChangeArrowheads="1"/>
            </p:cNvSpPr>
            <p:nvPr/>
          </p:nvSpPr>
          <p:spPr bwMode="auto">
            <a:xfrm>
              <a:off x="486" y="1758"/>
              <a:ext cx="78" cy="7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3409950" y="1600200"/>
            <a:ext cx="161925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 flipV="1">
            <a:off x="6067425" y="3248025"/>
            <a:ext cx="219075" cy="981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ICP Algorithm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290638"/>
            <a:ext cx="2668588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460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7013" y="1308100"/>
            <a:ext cx="266858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4601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6325" y="3744913"/>
            <a:ext cx="2668588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460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2813" y="3744913"/>
            <a:ext cx="2668587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4832350" y="2065338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PCA</a:t>
            </a:r>
          </a:p>
        </p:txBody>
      </p:sp>
      <p:sp>
        <p:nvSpPr>
          <p:cNvPr id="494604" name="Text Box 12"/>
          <p:cNvSpPr txBox="1">
            <a:spLocks noChangeArrowheads="1"/>
          </p:cNvSpPr>
          <p:nvPr/>
        </p:nvSpPr>
        <p:spPr bwMode="auto">
          <a:xfrm>
            <a:off x="6834188" y="4513263"/>
            <a:ext cx="1236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10 iter</a:t>
            </a:r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3249613" y="4498975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1 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3" grpId="0"/>
      <p:bldP spid="494604" grpId="0"/>
      <p:bldP spid="4946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Termination criteria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 user-given maximum iteration is reached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zh-CN" dirty="0" smtClean="0">
                <a:solidFill>
                  <a:srgbClr val="0000FF"/>
                </a:solidFill>
                <a:ea typeface="SimSun" pitchFamily="2" charset="-122"/>
              </a:rPr>
              <a:t>improvement</a:t>
            </a:r>
            <a:r>
              <a:rPr lang="en-US" altLang="zh-CN" dirty="0" smtClean="0">
                <a:ea typeface="SimSun" pitchFamily="2" charset="-122"/>
              </a:rPr>
              <a:t> of fitting is small</a:t>
            </a:r>
          </a:p>
          <a:p>
            <a:pPr lvl="2" algn="l" rtl="0" eaLnBrk="1" hangingPunct="1"/>
            <a:r>
              <a:rPr lang="en-US" altLang="zh-CN" dirty="0" smtClean="0">
                <a:ea typeface="SimSun" pitchFamily="2" charset="-122"/>
              </a:rPr>
              <a:t>Root Mean Squared Distance (RMSD):</a:t>
            </a:r>
          </a:p>
          <a:p>
            <a:pPr lvl="2" algn="l" rtl="0" eaLnBrk="1" hangingPunct="1"/>
            <a:endParaRPr lang="en-US" altLang="zh-CN" dirty="0" smtClean="0">
              <a:ea typeface="SimSun" pitchFamily="2" charset="-122"/>
            </a:endParaRPr>
          </a:p>
          <a:p>
            <a:pPr lvl="1" algn="l" rtl="0" eaLnBrk="1" hangingPunct="1"/>
            <a:endParaRPr lang="en-US" altLang="zh-CN" dirty="0" smtClean="0">
              <a:ea typeface="SimSun" pitchFamily="2" charset="-122"/>
            </a:endParaRPr>
          </a:p>
          <a:p>
            <a:pPr lvl="3" algn="l" rtl="0" eaLnBrk="1" hangingPunct="1"/>
            <a:endParaRPr lang="en-US" altLang="zh-CN" dirty="0" smtClean="0">
              <a:ea typeface="SimSun" pitchFamily="2" charset="-122"/>
            </a:endParaRPr>
          </a:p>
          <a:p>
            <a:pPr lvl="3" algn="l" rtl="0" eaLnBrk="1" hangingPunct="1"/>
            <a:r>
              <a:rPr lang="en-US" altLang="zh-CN" dirty="0" smtClean="0">
                <a:ea typeface="SimSun" pitchFamily="2" charset="-122"/>
              </a:rPr>
              <a:t>Captures average deviation in all corresponding pairs</a:t>
            </a:r>
          </a:p>
          <a:p>
            <a:pPr lvl="2" algn="l" rtl="0" eaLnBrk="1" hangingPunct="1"/>
            <a:r>
              <a:rPr lang="en-US" altLang="zh-CN" dirty="0" smtClean="0">
                <a:ea typeface="SimSun" pitchFamily="2" charset="-122"/>
              </a:rPr>
              <a:t>Stops the iteration if the difference in RMSD before and after each iteration falls beneath a user-given threshold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ICP Algorithm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424518" y="3028485"/>
          <a:ext cx="1737565" cy="1205850"/>
        </p:xfrm>
        <a:graphic>
          <a:graphicData uri="http://schemas.openxmlformats.org/presentationml/2006/ole">
            <p:oleObj spid="_x0000_s26629" name="Equation" r:id="rId3" imgW="952200" imgH="660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More Examples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88" y="2360613"/>
            <a:ext cx="3749675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8375" y="1308100"/>
            <a:ext cx="37496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8375" y="3890963"/>
            <a:ext cx="3749675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6359525" y="23241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PCA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6359525" y="4837113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ICP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Alignment by </a:t>
            </a:r>
            <a:r>
              <a:rPr lang="en-US" altLang="zh-CN" sz="2400" dirty="0" smtClean="0">
                <a:solidFill>
                  <a:srgbClr val="0000FF"/>
                </a:solidFill>
                <a:ea typeface="SimSun" pitchFamily="2" charset="-122"/>
              </a:rPr>
              <a:t>translation</a:t>
            </a:r>
            <a:r>
              <a:rPr lang="en-US" altLang="zh-CN" sz="2400" dirty="0" smtClean="0">
                <a:ea typeface="SimSun" pitchFamily="2" charset="-122"/>
              </a:rPr>
              <a:t> or </a:t>
            </a:r>
            <a:r>
              <a:rPr lang="en-US" altLang="zh-CN" sz="2400" dirty="0" smtClean="0">
                <a:solidFill>
                  <a:srgbClr val="0000FF"/>
                </a:solidFill>
                <a:ea typeface="SimSun" pitchFamily="2" charset="-122"/>
              </a:rPr>
              <a:t>rotation</a:t>
            </a: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</a:rPr>
              <a:t>The structure stays “rigid” under these two transformations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Called </a:t>
            </a:r>
            <a:r>
              <a:rPr lang="en-US" altLang="zh-CN" sz="2000" dirty="0" smtClean="0">
                <a:solidFill>
                  <a:srgbClr val="0000FF"/>
                </a:solidFill>
                <a:ea typeface="SimSun" pitchFamily="2" charset="-122"/>
              </a:rPr>
              <a:t>rigid-body</a:t>
            </a:r>
            <a:r>
              <a:rPr lang="en-US" altLang="zh-CN" sz="2000" dirty="0" smtClean="0">
                <a:ea typeface="SimSun" pitchFamily="2" charset="-122"/>
              </a:rPr>
              <a:t> or </a:t>
            </a:r>
            <a:r>
              <a:rPr lang="en-US" altLang="zh-CN" sz="2000" dirty="0" smtClean="0">
                <a:solidFill>
                  <a:srgbClr val="0000FF"/>
                </a:solidFill>
                <a:ea typeface="SimSun" pitchFamily="2" charset="-122"/>
              </a:rPr>
              <a:t>isometric 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(distance-preserving)</a:t>
            </a:r>
            <a:r>
              <a:rPr lang="en-US" altLang="zh-CN" sz="2000" dirty="0" smtClean="0">
                <a:solidFill>
                  <a:srgbClr val="0000FF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transformations</a:t>
            </a:r>
          </a:p>
          <a:p>
            <a:pPr lvl="1" algn="l" rtl="0" eaLnBrk="1" hangingPunct="1"/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Mathematically, they are represented as matrix/vector operations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Motivation – Shape Matching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773238" y="5969000"/>
            <a:ext cx="1719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Before alignment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5791200" y="5969000"/>
            <a:ext cx="1550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After alignment</a:t>
            </a:r>
          </a:p>
        </p:txBody>
      </p:sp>
      <p:pic>
        <p:nvPicPr>
          <p:cNvPr id="512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1863" y="3673475"/>
            <a:ext cx="3538537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838" y="3659188"/>
            <a:ext cx="3679825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52563"/>
            <a:ext cx="8415338" cy="4800600"/>
          </a:xfrm>
        </p:spPr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Translation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Vector addition:</a:t>
            </a:r>
          </a:p>
          <a:p>
            <a:pPr algn="l" rtl="0" eaLnBrk="1" hangingPunct="1"/>
            <a:endParaRPr lang="en-US" altLang="zh-CN" dirty="0" smtClean="0">
              <a:ea typeface="SimSun" pitchFamily="2" charset="-122"/>
            </a:endParaRPr>
          </a:p>
          <a:p>
            <a:pPr algn="l" rtl="0" eaLnBrk="1" hangingPunct="1"/>
            <a:endParaRPr lang="en-US" altLang="zh-CN" dirty="0" smtClean="0">
              <a:ea typeface="SimSun" pitchFamily="2" charset="-122"/>
            </a:endParaRPr>
          </a:p>
          <a:p>
            <a:pPr algn="l" rtl="0" eaLnBrk="1" hangingPunct="1"/>
            <a:endParaRPr lang="en-US" altLang="zh-CN" dirty="0" smtClean="0">
              <a:ea typeface="SimSun" pitchFamily="2" charset="-122"/>
            </a:endParaRPr>
          </a:p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Rotation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Matrix product:</a:t>
            </a:r>
          </a:p>
          <a:p>
            <a:pPr lvl="1" algn="l" rtl="0" eaLnBrk="1" hangingPunct="1">
              <a:buFont typeface="Arial" pitchFamily="34" charset="0"/>
              <a:buNone/>
            </a:pP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Transformation Math 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902" y="1936581"/>
            <a:ext cx="12207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5778500" y="2855913"/>
            <a:ext cx="9366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>
            <a:off x="7342188" y="1433513"/>
            <a:ext cx="93662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151" name="Line 10"/>
          <p:cNvSpPr>
            <a:spLocks noChangeShapeType="1"/>
          </p:cNvSpPr>
          <p:nvPr/>
        </p:nvSpPr>
        <p:spPr bwMode="auto">
          <a:xfrm flipV="1">
            <a:off x="5875338" y="1533525"/>
            <a:ext cx="1454150" cy="130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pic>
        <p:nvPicPr>
          <p:cNvPr id="615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3413" y="2967038"/>
            <a:ext cx="136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0300" y="1355725"/>
            <a:ext cx="3016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9688" y="1881188"/>
            <a:ext cx="136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11981" y="4182447"/>
            <a:ext cx="11779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56" name="Group 1"/>
          <p:cNvGrpSpPr>
            <a:grpSpLocks/>
          </p:cNvGrpSpPr>
          <p:nvPr/>
        </p:nvGrpSpPr>
        <p:grpSpPr bwMode="auto">
          <a:xfrm>
            <a:off x="5686425" y="3543300"/>
            <a:ext cx="2078038" cy="2071688"/>
            <a:chOff x="5759450" y="1481138"/>
            <a:chExt cx="2560638" cy="2551112"/>
          </a:xfrm>
        </p:grpSpPr>
        <p:sp>
          <p:nvSpPr>
            <p:cNvPr id="6157" name="Line 8"/>
            <p:cNvSpPr>
              <a:spLocks noChangeShapeType="1"/>
            </p:cNvSpPr>
            <p:nvPr/>
          </p:nvSpPr>
          <p:spPr bwMode="auto">
            <a:xfrm>
              <a:off x="5759450" y="3462338"/>
              <a:ext cx="2354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8" name="Line 9"/>
            <p:cNvSpPr>
              <a:spLocks noChangeShapeType="1"/>
            </p:cNvSpPr>
            <p:nvPr/>
          </p:nvSpPr>
          <p:spPr bwMode="auto">
            <a:xfrm flipV="1">
              <a:off x="6365875" y="1655763"/>
              <a:ext cx="0" cy="2376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9" name="Oval 10"/>
            <p:cNvSpPr>
              <a:spLocks noChangeArrowheads="1"/>
            </p:cNvSpPr>
            <p:nvPr/>
          </p:nvSpPr>
          <p:spPr bwMode="auto">
            <a:xfrm>
              <a:off x="7588250" y="2741613"/>
              <a:ext cx="88900" cy="88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160" name="Oval 11"/>
            <p:cNvSpPr>
              <a:spLocks noChangeArrowheads="1"/>
            </p:cNvSpPr>
            <p:nvPr/>
          </p:nvSpPr>
          <p:spPr bwMode="auto">
            <a:xfrm>
              <a:off x="6997700" y="2187575"/>
              <a:ext cx="88900" cy="88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V="1">
              <a:off x="6364288" y="2814638"/>
              <a:ext cx="1223962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 flipV="1">
              <a:off x="6364288" y="2274888"/>
              <a:ext cx="649287" cy="1179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63" name="Arc 14"/>
            <p:cNvSpPr>
              <a:spLocks/>
            </p:cNvSpPr>
            <p:nvPr/>
          </p:nvSpPr>
          <p:spPr bwMode="auto">
            <a:xfrm>
              <a:off x="6545263" y="3124200"/>
              <a:ext cx="128587" cy="158750"/>
            </a:xfrm>
            <a:custGeom>
              <a:avLst/>
              <a:gdLst>
                <a:gd name="T0" fmla="*/ 0 w 21600"/>
                <a:gd name="T1" fmla="*/ 0 h 21600"/>
                <a:gd name="T2" fmla="*/ 27128597 w 21600"/>
                <a:gd name="T3" fmla="*/ 63022169 h 21600"/>
                <a:gd name="T4" fmla="*/ 0 w 21600"/>
                <a:gd name="T5" fmla="*/ 6302216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pic>
          <p:nvPicPr>
            <p:cNvPr id="6164" name="Picture 1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84963" y="2924175"/>
              <a:ext cx="136525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5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0963" y="2655888"/>
              <a:ext cx="136525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6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85013" y="1946275"/>
              <a:ext cx="301625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7" name="Text Box 18"/>
            <p:cNvSpPr txBox="1">
              <a:spLocks noChangeArrowheads="1"/>
            </p:cNvSpPr>
            <p:nvPr/>
          </p:nvSpPr>
          <p:spPr bwMode="auto">
            <a:xfrm>
              <a:off x="8021638" y="33528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x</a:t>
              </a:r>
            </a:p>
          </p:txBody>
        </p:sp>
        <p:sp>
          <p:nvSpPr>
            <p:cNvPr id="6168" name="Text Box 19"/>
            <p:cNvSpPr txBox="1">
              <a:spLocks noChangeArrowheads="1"/>
            </p:cNvSpPr>
            <p:nvPr/>
          </p:nvSpPr>
          <p:spPr bwMode="auto">
            <a:xfrm>
              <a:off x="6064250" y="1481138"/>
              <a:ext cx="2984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3946340" y="5297488"/>
            <a:ext cx="2479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Eigenvector of the</a:t>
            </a:r>
          </a:p>
          <a:p>
            <a:r>
              <a:rPr lang="en-US" dirty="0"/>
              <a:t>rotation transformation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Eigenvectors and </a:t>
            </a:r>
            <a:r>
              <a:rPr lang="en-US" altLang="zh-CN" sz="2400" dirty="0" err="1" smtClean="0">
                <a:ea typeface="SimSun" pitchFamily="2" charset="-122"/>
              </a:rPr>
              <a:t>eigenvalues</a:t>
            </a:r>
            <a:endParaRPr lang="en-US" altLang="zh-CN" sz="2400" dirty="0" smtClean="0">
              <a:ea typeface="SimSun" pitchFamily="2" charset="-122"/>
            </a:endParaRP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</a:rPr>
              <a:t>Let M be a square matrix, v is an eigenvector and </a:t>
            </a:r>
            <a:r>
              <a:rPr lang="el-GR" sz="2000" dirty="0" smtClean="0">
                <a:cs typeface="Arial" pitchFamily="34" charset="0"/>
              </a:rPr>
              <a:t>λ</a:t>
            </a:r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 is an </a:t>
            </a:r>
            <a:r>
              <a:rPr lang="en-US" altLang="zh-CN" sz="2000" dirty="0" err="1" smtClean="0">
                <a:ea typeface="SimSun" pitchFamily="2" charset="-122"/>
                <a:cs typeface="Arial" pitchFamily="34" charset="0"/>
              </a:rPr>
              <a:t>eigenvalue</a:t>
            </a:r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 if:</a:t>
            </a:r>
          </a:p>
          <a:p>
            <a:pPr lvl="1" algn="l" rtl="0" eaLnBrk="1" hangingPunct="1"/>
            <a:endParaRPr lang="en-US" altLang="zh-CN" sz="2000" dirty="0" smtClean="0">
              <a:ea typeface="SimSun" pitchFamily="2" charset="-122"/>
              <a:cs typeface="Arial" pitchFamily="34" charset="0"/>
            </a:endParaRP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If M represents a rotation (i.e., orthonormal), the rotation axis is an eigenvector whose </a:t>
            </a:r>
            <a:r>
              <a:rPr lang="en-US" altLang="zh-CN" sz="2000" dirty="0" err="1" smtClean="0">
                <a:ea typeface="SimSun" pitchFamily="2" charset="-122"/>
                <a:cs typeface="Arial" pitchFamily="34" charset="0"/>
              </a:rPr>
              <a:t>eigenvalue</a:t>
            </a:r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 is 1.</a:t>
            </a: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There are at most m distinct </a:t>
            </a:r>
            <a:r>
              <a:rPr lang="en-US" altLang="zh-CN" sz="2000" dirty="0" err="1" smtClean="0">
                <a:ea typeface="SimSun" pitchFamily="2" charset="-122"/>
                <a:cs typeface="Arial" pitchFamily="34" charset="0"/>
              </a:rPr>
              <a:t>eigenvalues</a:t>
            </a:r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 for a m by m matrix</a:t>
            </a:r>
          </a:p>
          <a:p>
            <a:pPr lvl="1" algn="l" rtl="0" eaLnBrk="1" hangingPunct="1"/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Any scalar multiples of an eigenvector is also an eigenvector (with the same </a:t>
            </a:r>
            <a:r>
              <a:rPr lang="en-US" altLang="zh-CN" sz="2000" dirty="0" err="1" smtClean="0">
                <a:ea typeface="SimSun" pitchFamily="2" charset="-122"/>
                <a:cs typeface="Arial" pitchFamily="34" charset="0"/>
              </a:rPr>
              <a:t>eigenvalue</a:t>
            </a:r>
            <a:r>
              <a:rPr lang="en-US" altLang="zh-CN" sz="2000" dirty="0" smtClean="0">
                <a:ea typeface="SimSun" pitchFamily="2" charset="-122"/>
                <a:cs typeface="Arial" pitchFamily="34" charset="0"/>
              </a:rPr>
              <a:t>).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Transformation Math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2532063"/>
            <a:ext cx="1476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 rot="2572354">
            <a:off x="7162615" y="4784725"/>
            <a:ext cx="1638300" cy="3905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7174" name="Freeform 5"/>
          <p:cNvSpPr>
            <a:spLocks/>
          </p:cNvSpPr>
          <p:nvPr/>
        </p:nvSpPr>
        <p:spPr bwMode="auto">
          <a:xfrm>
            <a:off x="7674791" y="4513263"/>
            <a:ext cx="90487" cy="80962"/>
          </a:xfrm>
          <a:custGeom>
            <a:avLst/>
            <a:gdLst>
              <a:gd name="T0" fmla="*/ 30 w 57"/>
              <a:gd name="T1" fmla="*/ 51 h 51"/>
              <a:gd name="T2" fmla="*/ 0 w 57"/>
              <a:gd name="T3" fmla="*/ 0 h 51"/>
              <a:gd name="T4" fmla="*/ 57 w 57"/>
              <a:gd name="T5" fmla="*/ 6 h 51"/>
              <a:gd name="T6" fmla="*/ 0 60000 65536"/>
              <a:gd name="T7" fmla="*/ 0 60000 65536"/>
              <a:gd name="T8" fmla="*/ 0 60000 65536"/>
              <a:gd name="T9" fmla="*/ 0 w 57"/>
              <a:gd name="T10" fmla="*/ 0 h 51"/>
              <a:gd name="T11" fmla="*/ 57 w 57"/>
              <a:gd name="T12" fmla="*/ 51 h 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51">
                <a:moveTo>
                  <a:pt x="30" y="51"/>
                </a:moveTo>
                <a:lnTo>
                  <a:pt x="0" y="0"/>
                </a:lnTo>
                <a:lnTo>
                  <a:pt x="57" y="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175" name="Freeform 6"/>
          <p:cNvSpPr>
            <a:spLocks/>
          </p:cNvSpPr>
          <p:nvPr/>
        </p:nvSpPr>
        <p:spPr bwMode="auto">
          <a:xfrm>
            <a:off x="7971540" y="5223055"/>
            <a:ext cx="85725" cy="80963"/>
          </a:xfrm>
          <a:custGeom>
            <a:avLst/>
            <a:gdLst>
              <a:gd name="T0" fmla="*/ 24 w 54"/>
              <a:gd name="T1" fmla="*/ 0 h 51"/>
              <a:gd name="T2" fmla="*/ 54 w 54"/>
              <a:gd name="T3" fmla="*/ 51 h 51"/>
              <a:gd name="T4" fmla="*/ 0 w 54"/>
              <a:gd name="T5" fmla="*/ 48 h 51"/>
              <a:gd name="T6" fmla="*/ 0 60000 65536"/>
              <a:gd name="T7" fmla="*/ 0 60000 65536"/>
              <a:gd name="T8" fmla="*/ 0 60000 65536"/>
              <a:gd name="T9" fmla="*/ 0 w 54"/>
              <a:gd name="T10" fmla="*/ 0 h 51"/>
              <a:gd name="T11" fmla="*/ 54 w 54"/>
              <a:gd name="T12" fmla="*/ 51 h 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1">
                <a:moveTo>
                  <a:pt x="24" y="0"/>
                </a:moveTo>
                <a:lnTo>
                  <a:pt x="54" y="51"/>
                </a:lnTo>
                <a:lnTo>
                  <a:pt x="0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7022915" y="5937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6429190" y="5422900"/>
            <a:ext cx="933450" cy="209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5562600" y="4737100"/>
            <a:ext cx="9525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533965" y="4527550"/>
            <a:ext cx="1819275" cy="21748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he-IL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 flipV="1">
            <a:off x="7124515" y="5346700"/>
            <a:ext cx="533400" cy="62865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7095200" y="5929667"/>
            <a:ext cx="69850" cy="698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Input: two models represented as point sets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Source and target</a:t>
            </a:r>
          </a:p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Output: locations of the translated and rotated source points</a:t>
            </a:r>
          </a:p>
          <a:p>
            <a:pPr lvl="2" algn="l" rtl="0" eaLnBrk="1" hangingPunct="1"/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Alignment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3475038"/>
            <a:ext cx="3557588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25" y="3465513"/>
            <a:ext cx="3557588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979488" y="3657600"/>
            <a:ext cx="3810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434975" y="3273425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Source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3790950" y="36623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Target</a:t>
            </a:r>
          </a:p>
        </p:txBody>
      </p:sp>
      <p:sp>
        <p:nvSpPr>
          <p:cNvPr id="8201" name="Line 14"/>
          <p:cNvSpPr>
            <a:spLocks noChangeShapeType="1"/>
          </p:cNvSpPr>
          <p:nvPr/>
        </p:nvSpPr>
        <p:spPr bwMode="auto">
          <a:xfrm flipH="1">
            <a:off x="3513138" y="3997325"/>
            <a:ext cx="381000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>
            <a:off x="4500563" y="4492625"/>
            <a:ext cx="496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Method 1: Principal component analysis (PCA)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Aligning principal directions</a:t>
            </a:r>
          </a:p>
          <a:p>
            <a:pPr lvl="1" algn="l" rtl="0" eaLnBrk="1" hangingPunct="1"/>
            <a:endParaRPr lang="en-US" altLang="zh-CN" sz="1000" dirty="0" smtClean="0">
              <a:ea typeface="SimSun" pitchFamily="2" charset="-122"/>
            </a:endParaRPr>
          </a:p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Method 2: Singular value decomposition (SVD)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Optimal alignment given prior knowledge of correspondence</a:t>
            </a:r>
          </a:p>
          <a:p>
            <a:pPr lvl="1" algn="l" rtl="0" eaLnBrk="1" hangingPunct="1"/>
            <a:endParaRPr lang="en-US" altLang="zh-CN" sz="1000" dirty="0" smtClean="0">
              <a:ea typeface="SimSun" pitchFamily="2" charset="-122"/>
            </a:endParaRPr>
          </a:p>
          <a:p>
            <a:pPr algn="l" rtl="0" eaLnBrk="1" hangingPunct="1"/>
            <a:r>
              <a:rPr lang="en-US" altLang="zh-CN" dirty="0" smtClean="0">
                <a:ea typeface="SimSun" pitchFamily="2" charset="-122"/>
              </a:rPr>
              <a:t>Method 3: Iterative closest point (ICP)</a:t>
            </a:r>
          </a:p>
          <a:p>
            <a:pPr lvl="1" algn="l" rtl="0" eaLnBrk="1" hangingPunct="1"/>
            <a:r>
              <a:rPr lang="en-US" altLang="zh-CN" dirty="0" smtClean="0">
                <a:ea typeface="SimSun" pitchFamily="2" charset="-122"/>
              </a:rPr>
              <a:t>An iterative SVD algorithm that computes correspondences as it goes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sz="2000" dirty="0" smtClean="0">
                <a:ea typeface="SimSun" pitchFamily="2" charset="-122"/>
              </a:rPr>
              <a:t>Compute a shape-aware coordinate system for each model</a:t>
            </a:r>
          </a:p>
          <a:p>
            <a:pPr lvl="1" algn="l" rtl="0" eaLnBrk="1" hangingPunct="1"/>
            <a:r>
              <a:rPr lang="en-US" altLang="zh-CN" sz="1600" dirty="0" smtClean="0">
                <a:ea typeface="SimSun" pitchFamily="2" charset="-122"/>
              </a:rPr>
              <a:t>Origin: </a:t>
            </a:r>
            <a:r>
              <a:rPr lang="en-US" altLang="zh-CN" sz="1600" dirty="0" err="1" smtClean="0">
                <a:ea typeface="SimSun" pitchFamily="2" charset="-122"/>
              </a:rPr>
              <a:t>Centroid</a:t>
            </a:r>
            <a:r>
              <a:rPr lang="en-US" altLang="zh-CN" sz="1600" dirty="0" smtClean="0">
                <a:ea typeface="SimSun" pitchFamily="2" charset="-122"/>
              </a:rPr>
              <a:t> of all points</a:t>
            </a:r>
          </a:p>
          <a:p>
            <a:pPr lvl="1" algn="l" rtl="0" eaLnBrk="1" hangingPunct="1"/>
            <a:r>
              <a:rPr lang="en-US" altLang="zh-CN" sz="1600" dirty="0" smtClean="0">
                <a:ea typeface="SimSun" pitchFamily="2" charset="-122"/>
              </a:rPr>
              <a:t>Axes: Directions in which the model varies most or least</a:t>
            </a:r>
          </a:p>
          <a:p>
            <a:pPr algn="l" rtl="0" eaLnBrk="1" hangingPunct="1"/>
            <a:r>
              <a:rPr lang="en-US" altLang="zh-CN" sz="2000" dirty="0" smtClean="0">
                <a:ea typeface="SimSun" pitchFamily="2" charset="-122"/>
              </a:rPr>
              <a:t>Transform the source to align its origin/axes with the target</a:t>
            </a:r>
          </a:p>
          <a:p>
            <a:pPr lvl="1" algn="l" rtl="0" eaLnBrk="1" hangingPunct="1"/>
            <a:endParaRPr lang="en-US" altLang="zh-CN" sz="1600" dirty="0" smtClean="0">
              <a:ea typeface="SimSun" pitchFamily="2" charset="-122"/>
            </a:endParaRPr>
          </a:p>
          <a:p>
            <a:pPr lvl="1" algn="l" rtl="0" eaLnBrk="1" hangingPunct="1"/>
            <a:endParaRPr lang="en-US" altLang="zh-CN" sz="1600" dirty="0" smtClean="0">
              <a:ea typeface="SimSun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Method 1: PCA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63" y="3662363"/>
            <a:ext cx="3654425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5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138" y="3662363"/>
            <a:ext cx="3654425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4341813" y="4492625"/>
            <a:ext cx="496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29466</TotalTime>
  <Words>1118</Words>
  <Application>Microsoft Office PowerPoint</Application>
  <PresentationFormat>On-screen Show (4:3)</PresentationFormat>
  <Paragraphs>199</Paragraphs>
  <Slides>32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Concourse</vt:lpstr>
      <vt:lpstr>Equation</vt:lpstr>
      <vt:lpstr>PCA + SVD</vt:lpstr>
      <vt:lpstr>Motivation – Shape Matching</vt:lpstr>
      <vt:lpstr>Motivation – Shape Matching</vt:lpstr>
      <vt:lpstr>Motivation – Shape Matching</vt:lpstr>
      <vt:lpstr>Transformation Math </vt:lpstr>
      <vt:lpstr>Transformation Math </vt:lpstr>
      <vt:lpstr>Alignment</vt:lpstr>
      <vt:lpstr>Alignment</vt:lpstr>
      <vt:lpstr>Method 1: PCA</vt:lpstr>
      <vt:lpstr>Method 1: PCA</vt:lpstr>
      <vt:lpstr>Method 1: PCA</vt:lpstr>
      <vt:lpstr>Method 1: PCA Why do we look at the singular  vectors? On the board…</vt:lpstr>
      <vt:lpstr>Method 1: PCA Covariance matrix</vt:lpstr>
      <vt:lpstr>Method 1: PCA</vt:lpstr>
      <vt:lpstr>Method 1: PCA</vt:lpstr>
      <vt:lpstr>Method 1: PCA Singular values</vt:lpstr>
      <vt:lpstr>Method 1: PCA Singular values tell us something about the variance</vt:lpstr>
      <vt:lpstr>Method 1: PCA  Another property of PCA</vt:lpstr>
      <vt:lpstr>Method 1: PCA</vt:lpstr>
      <vt:lpstr>Method 1: PCA</vt:lpstr>
      <vt:lpstr>Method 2: SVD</vt:lpstr>
      <vt:lpstr>Method 2: SVD Singular Value Decomposition</vt:lpstr>
      <vt:lpstr>Method 2: SVD</vt:lpstr>
      <vt:lpstr>Method 2: SVD</vt:lpstr>
      <vt:lpstr>Method 2: SVD</vt:lpstr>
      <vt:lpstr>Method 2: SVD</vt:lpstr>
      <vt:lpstr>Method 2: SVD</vt:lpstr>
      <vt:lpstr>Method 3: ICP</vt:lpstr>
      <vt:lpstr>ICP Algorithm</vt:lpstr>
      <vt:lpstr>ICP Algorithm</vt:lpstr>
      <vt:lpstr>ICP Algorithm</vt:lpstr>
      <vt:lpstr>More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dcor</cp:lastModifiedBy>
  <cp:revision>392</cp:revision>
  <dcterms:created xsi:type="dcterms:W3CDTF">2003-01-26T07:16:40Z</dcterms:created>
  <dcterms:modified xsi:type="dcterms:W3CDTF">2014-05-08T09:00:30Z</dcterms:modified>
</cp:coreProperties>
</file>