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58" r:id="rId2"/>
    <p:sldId id="359" r:id="rId3"/>
    <p:sldId id="360" r:id="rId4"/>
    <p:sldId id="389" r:id="rId5"/>
    <p:sldId id="361" r:id="rId6"/>
    <p:sldId id="362" r:id="rId7"/>
    <p:sldId id="363" r:id="rId8"/>
    <p:sldId id="391" r:id="rId9"/>
    <p:sldId id="364" r:id="rId10"/>
    <p:sldId id="365" r:id="rId11"/>
    <p:sldId id="366" r:id="rId12"/>
    <p:sldId id="367" r:id="rId13"/>
    <p:sldId id="368" r:id="rId14"/>
    <p:sldId id="390" r:id="rId15"/>
    <p:sldId id="369" r:id="rId16"/>
    <p:sldId id="370" r:id="rId17"/>
    <p:sldId id="371" r:id="rId18"/>
    <p:sldId id="372" r:id="rId19"/>
    <p:sldId id="373" r:id="rId20"/>
    <p:sldId id="374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388" r:id="rId33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833"/>
  </p:normalViewPr>
  <p:slideViewPr>
    <p:cSldViewPr snapToGrid="0">
      <p:cViewPr varScale="1">
        <p:scale>
          <a:sx n="107" d="100"/>
          <a:sy n="107" d="100"/>
        </p:scale>
        <p:origin x="12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7194B64-F3C3-C543-8867-2EB0012B4EF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6D66350-6476-6647-B020-FAEB44505AB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F309CD6D-9325-9D41-8E6E-790112F38A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06366D20-00F2-0944-B4BE-4BBE96394C2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68358B98-1B88-4C45-A16C-FBFC8BD009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B8306B02-C1C3-7B44-B342-8E9DA062A6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5F824DDF-D9C3-D246-85D4-98CFE7212E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DF23C652-5EE9-4541-A2EE-54DC617DEA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0E658BE-3F83-8247-9307-056D5822FF5B}" type="slidenum">
              <a:rPr lang="zh-CN" altLang="en-US" sz="1300" smtClean="0"/>
              <a:pPr>
                <a:spcBef>
                  <a:spcPct val="0"/>
                </a:spcBef>
              </a:pPr>
              <a:t>4</a:t>
            </a:fld>
            <a:endParaRPr lang="en-US" altLang="zh-CN" sz="130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62908DF1-337F-8041-A8A5-8E61611BB8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3ADBF8D-90AB-154F-8748-09CE78C297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C6C26C4-9F5F-9E4F-B4F7-25D5641D18A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1C5D8-3DA6-054E-A754-0F18FF6AB4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583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0E73888-9AE2-CB45-8C74-00B13BDBE8E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D98A2-27E5-7746-B56C-5D1E7F98C5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373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821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5821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E507E47-27A1-434B-BD24-0F0451AFABD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C9050-EF26-FB4B-A4A1-7ABD5943B3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6445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683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1219200"/>
            <a:ext cx="42291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2291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FD40497-63A3-9B44-A2E8-DCFDC2FD0C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C2EE0-2613-B94E-B4A7-B38B286508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220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17D3DC1-01A2-8443-9D91-CE9E4DF167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D1E1F-9238-3245-9000-5BF7E2C59B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596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114D457-8DD9-8749-A0C9-BE0B1E94E09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67D58-B209-8B4D-BB81-D2F55B99AE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21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7AF2912-1DBC-7A4D-9391-F0F06D475AB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8915C-F82D-664A-94D8-CD198EAE01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58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50BEC5-F3A4-5344-855D-25BE883A59E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17985-F10C-454E-BB96-C7731E9393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175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28566C9-EC5B-484D-839E-BC98135EE0E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A15C7-E8B5-5646-8B8F-85F78E6534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932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FF46B81-FCCC-0348-8F89-5C19798DD9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0D968-03ED-7E43-BB3C-92E7097F2C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234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69B0518-4964-E641-8555-E5DF29E6A6D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B7E32-60CA-D446-96A2-8316C498BA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254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9E3DF75-D43C-A84F-9D8A-448103A8D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07B4B-CA96-3741-9829-A9A713E253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012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C6C3BB76-C9FD-0E4C-9DF1-8A847AD3A4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4E68636-11A5-4A49-A133-DAAE513A6E5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imes New Roman" panose="02020603050405020304" pitchFamily="18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A9718232-B871-2841-9B67-160CD97C66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12">
            <a:extLst>
              <a:ext uri="{FF2B5EF4-FFF2-40B4-BE49-F238E27FC236}">
                <a16:creationId xmlns:a16="http://schemas.microsoft.com/office/drawing/2014/main" id="{494612E3-C1BB-B24D-8893-08F117E8C0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274638"/>
            <a:ext cx="9144000" cy="868362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灯片编号占位符 3">
            <a:extLst>
              <a:ext uri="{FF2B5EF4-FFF2-40B4-BE49-F238E27FC236}">
                <a16:creationId xmlns:a16="http://schemas.microsoft.com/office/drawing/2014/main" id="{D3010665-2D80-7C48-A544-A77F31A4BC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91C3D8-F18C-9F47-A35C-CEE41B0D7785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id="{979D97BC-3F35-7B49-B6E3-39B4B0C39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868488"/>
            <a:ext cx="7162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000">
                <a:ea typeface="SimSun" panose="02010600030101010101" pitchFamily="2" charset="-122"/>
              </a:rPr>
              <a:t>Topic 14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4000">
                <a:ea typeface="SimSun" panose="02010600030101010101" pitchFamily="2" charset="-122"/>
              </a:rPr>
              <a:t>	Timing Issues</a:t>
            </a:r>
          </a:p>
        </p:txBody>
      </p:sp>
      <p:pic>
        <p:nvPicPr>
          <p:cNvPr id="15363" name="Picture 3" descr="BD15184_">
            <a:extLst>
              <a:ext uri="{FF2B5EF4-FFF2-40B4-BE49-F238E27FC236}">
                <a16:creationId xmlns:a16="http://schemas.microsoft.com/office/drawing/2014/main" id="{E7547CF9-5CD6-BB40-A006-436916FEA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14600"/>
            <a:ext cx="5715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灯片编号占位符 3">
            <a:extLst>
              <a:ext uri="{FF2B5EF4-FFF2-40B4-BE49-F238E27FC236}">
                <a16:creationId xmlns:a16="http://schemas.microsoft.com/office/drawing/2014/main" id="{64398040-EADA-944F-AFB5-A043666101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B19428-EC23-AE4A-A0FA-8DAE9798E507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ADB6501E-61EF-FD49-99F9-F5DF8F58E6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Synchronizer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82CA16A-9004-BB49-B9BD-C20494B917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606925"/>
          </a:xfrm>
        </p:spPr>
        <p:txBody>
          <a:bodyPr/>
          <a:lstStyle/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Use a D-type flip flop to synchronize the input.</a:t>
            </a:r>
          </a:p>
          <a:p>
            <a:pPr eaLnBrk="1" hangingPunct="1"/>
            <a:endParaRPr lang="en-US" altLang="zh-CN" sz="2000">
              <a:ea typeface="SimSun" panose="02010600030101010101" pitchFamily="2" charset="-122"/>
            </a:endParaRPr>
          </a:p>
          <a:p>
            <a:pPr eaLnBrk="1" hangingPunct="1"/>
            <a:endParaRPr lang="en-US" altLang="zh-CN" sz="2000">
              <a:ea typeface="SimSun" panose="02010600030101010101" pitchFamily="2" charset="-122"/>
            </a:endParaRPr>
          </a:p>
          <a:p>
            <a:pPr eaLnBrk="1" hangingPunct="1"/>
            <a:endParaRPr lang="en-US" altLang="zh-CN" sz="2000">
              <a:ea typeface="SimSun" panose="02010600030101010101" pitchFamily="2" charset="-122"/>
            </a:endParaRPr>
          </a:p>
          <a:p>
            <a:pPr eaLnBrk="1" hangingPunct="1"/>
            <a:endParaRPr lang="en-US" altLang="zh-CN" sz="2000">
              <a:ea typeface="SimSun" panose="02010600030101010101" pitchFamily="2" charset="-122"/>
            </a:endParaRPr>
          </a:p>
          <a:p>
            <a:pPr eaLnBrk="1" hangingPunct="1"/>
            <a:endParaRPr lang="en-US" altLang="zh-CN" sz="2000">
              <a:ea typeface="SimSun" panose="02010600030101010101" pitchFamily="2" charset="-122"/>
            </a:endParaRPr>
          </a:p>
          <a:p>
            <a:pPr eaLnBrk="1" hangingPunct="1"/>
            <a:endParaRPr lang="en-US" altLang="zh-CN" sz="2000">
              <a:ea typeface="SimSun" panose="02010600030101010101" pitchFamily="2" charset="-122"/>
            </a:endParaRPr>
          </a:p>
          <a:p>
            <a:pPr eaLnBrk="1" hangingPunct="1"/>
            <a:endParaRPr lang="en-US" altLang="zh-CN" sz="2000">
              <a:ea typeface="SimSun" panose="02010600030101010101" pitchFamily="2" charset="-122"/>
            </a:endParaRPr>
          </a:p>
          <a:p>
            <a:pPr eaLnBrk="1" hangingPunct="1"/>
            <a:endParaRPr lang="en-US" altLang="zh-CN" sz="2000">
              <a:ea typeface="SimSun" panose="02010600030101010101" pitchFamily="2" charset="-122"/>
            </a:endParaRPr>
          </a:p>
        </p:txBody>
      </p:sp>
      <p:sp>
        <p:nvSpPr>
          <p:cNvPr id="25604" name="AutoShape 4">
            <a:extLst>
              <a:ext uri="{FF2B5EF4-FFF2-40B4-BE49-F238E27FC236}">
                <a16:creationId xmlns:a16="http://schemas.microsoft.com/office/drawing/2014/main" id="{B5977F5A-16A1-724B-ACA3-87C73A5F621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905000" y="2286000"/>
            <a:ext cx="48768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5" name="Freeform 5">
            <a:extLst>
              <a:ext uri="{FF2B5EF4-FFF2-40B4-BE49-F238E27FC236}">
                <a16:creationId xmlns:a16="http://schemas.microsoft.com/office/drawing/2014/main" id="{4B714349-FCCB-3147-8570-3AAE3DF3FFA1}"/>
              </a:ext>
            </a:extLst>
          </p:cNvPr>
          <p:cNvSpPr>
            <a:spLocks/>
          </p:cNvSpPr>
          <p:nvPr/>
        </p:nvSpPr>
        <p:spPr bwMode="auto">
          <a:xfrm>
            <a:off x="1931988" y="2978150"/>
            <a:ext cx="1662112" cy="665163"/>
          </a:xfrm>
          <a:custGeom>
            <a:avLst/>
            <a:gdLst>
              <a:gd name="T0" fmla="*/ 0 w 1047"/>
              <a:gd name="T1" fmla="*/ 2147483646 h 419"/>
              <a:gd name="T2" fmla="*/ 2147483646 w 1047"/>
              <a:gd name="T3" fmla="*/ 2147483646 h 419"/>
              <a:gd name="T4" fmla="*/ 2147483646 w 1047"/>
              <a:gd name="T5" fmla="*/ 2147483646 h 419"/>
              <a:gd name="T6" fmla="*/ 2147483646 w 1047"/>
              <a:gd name="T7" fmla="*/ 2147483646 h 419"/>
              <a:gd name="T8" fmla="*/ 2147483646 w 1047"/>
              <a:gd name="T9" fmla="*/ 2147483646 h 419"/>
              <a:gd name="T10" fmla="*/ 2147483646 w 1047"/>
              <a:gd name="T11" fmla="*/ 2147483646 h 419"/>
              <a:gd name="T12" fmla="*/ 2147483646 w 1047"/>
              <a:gd name="T13" fmla="*/ 2147483646 h 419"/>
              <a:gd name="T14" fmla="*/ 2147483646 w 1047"/>
              <a:gd name="T15" fmla="*/ 2147483646 h 419"/>
              <a:gd name="T16" fmla="*/ 2147483646 w 1047"/>
              <a:gd name="T17" fmla="*/ 2147483646 h 419"/>
              <a:gd name="T18" fmla="*/ 2147483646 w 1047"/>
              <a:gd name="T19" fmla="*/ 2147483646 h 419"/>
              <a:gd name="T20" fmla="*/ 2147483646 w 1047"/>
              <a:gd name="T21" fmla="*/ 2147483646 h 419"/>
              <a:gd name="T22" fmla="*/ 2147483646 w 1047"/>
              <a:gd name="T23" fmla="*/ 2147483646 h 419"/>
              <a:gd name="T24" fmla="*/ 2147483646 w 1047"/>
              <a:gd name="T25" fmla="*/ 2147483646 h 419"/>
              <a:gd name="T26" fmla="*/ 2147483646 w 1047"/>
              <a:gd name="T27" fmla="*/ 2147483646 h 419"/>
              <a:gd name="T28" fmla="*/ 2147483646 w 1047"/>
              <a:gd name="T29" fmla="*/ 2147483646 h 419"/>
              <a:gd name="T30" fmla="*/ 2147483646 w 1047"/>
              <a:gd name="T31" fmla="*/ 0 h 419"/>
              <a:gd name="T32" fmla="*/ 2147483646 w 1047"/>
              <a:gd name="T33" fmla="*/ 0 h 419"/>
              <a:gd name="T34" fmla="*/ 2147483646 w 1047"/>
              <a:gd name="T35" fmla="*/ 2147483646 h 419"/>
              <a:gd name="T36" fmla="*/ 2147483646 w 1047"/>
              <a:gd name="T37" fmla="*/ 2147483646 h 419"/>
              <a:gd name="T38" fmla="*/ 2147483646 w 1047"/>
              <a:gd name="T39" fmla="*/ 2147483646 h 419"/>
              <a:gd name="T40" fmla="*/ 2147483646 w 1047"/>
              <a:gd name="T41" fmla="*/ 2147483646 h 419"/>
              <a:gd name="T42" fmla="*/ 2147483646 w 1047"/>
              <a:gd name="T43" fmla="*/ 2147483646 h 419"/>
              <a:gd name="T44" fmla="*/ 2147483646 w 1047"/>
              <a:gd name="T45" fmla="*/ 2147483646 h 419"/>
              <a:gd name="T46" fmla="*/ 2147483646 w 1047"/>
              <a:gd name="T47" fmla="*/ 2147483646 h 419"/>
              <a:gd name="T48" fmla="*/ 2147483646 w 1047"/>
              <a:gd name="T49" fmla="*/ 2147483646 h 419"/>
              <a:gd name="T50" fmla="*/ 2147483646 w 1047"/>
              <a:gd name="T51" fmla="*/ 2147483646 h 419"/>
              <a:gd name="T52" fmla="*/ 2147483646 w 1047"/>
              <a:gd name="T53" fmla="*/ 2147483646 h 419"/>
              <a:gd name="T54" fmla="*/ 2147483646 w 1047"/>
              <a:gd name="T55" fmla="*/ 2147483646 h 419"/>
              <a:gd name="T56" fmla="*/ 2147483646 w 1047"/>
              <a:gd name="T57" fmla="*/ 2147483646 h 419"/>
              <a:gd name="T58" fmla="*/ 2147483646 w 1047"/>
              <a:gd name="T59" fmla="*/ 2147483646 h 419"/>
              <a:gd name="T60" fmla="*/ 2147483646 w 1047"/>
              <a:gd name="T61" fmla="*/ 2147483646 h 419"/>
              <a:gd name="T62" fmla="*/ 2147483646 w 1047"/>
              <a:gd name="T63" fmla="*/ 2147483646 h 419"/>
              <a:gd name="T64" fmla="*/ 2147483646 w 1047"/>
              <a:gd name="T65" fmla="*/ 2147483646 h 419"/>
              <a:gd name="T66" fmla="*/ 2147483646 w 1047"/>
              <a:gd name="T67" fmla="*/ 2147483646 h 419"/>
              <a:gd name="T68" fmla="*/ 2147483646 w 1047"/>
              <a:gd name="T69" fmla="*/ 2147483646 h 419"/>
              <a:gd name="T70" fmla="*/ 2147483646 w 1047"/>
              <a:gd name="T71" fmla="*/ 2147483646 h 419"/>
              <a:gd name="T72" fmla="*/ 2147483646 w 1047"/>
              <a:gd name="T73" fmla="*/ 2147483646 h 419"/>
              <a:gd name="T74" fmla="*/ 2147483646 w 1047"/>
              <a:gd name="T75" fmla="*/ 2147483646 h 419"/>
              <a:gd name="T76" fmla="*/ 2147483646 w 1047"/>
              <a:gd name="T77" fmla="*/ 2147483646 h 419"/>
              <a:gd name="T78" fmla="*/ 2147483646 w 1047"/>
              <a:gd name="T79" fmla="*/ 2147483646 h 419"/>
              <a:gd name="T80" fmla="*/ 2147483646 w 1047"/>
              <a:gd name="T81" fmla="*/ 2147483646 h 419"/>
              <a:gd name="T82" fmla="*/ 2147483646 w 1047"/>
              <a:gd name="T83" fmla="*/ 2147483646 h 419"/>
              <a:gd name="T84" fmla="*/ 2147483646 w 1047"/>
              <a:gd name="T85" fmla="*/ 2147483646 h 419"/>
              <a:gd name="T86" fmla="*/ 2147483646 w 1047"/>
              <a:gd name="T87" fmla="*/ 2147483646 h 419"/>
              <a:gd name="T88" fmla="*/ 2147483646 w 1047"/>
              <a:gd name="T89" fmla="*/ 2147483646 h 419"/>
              <a:gd name="T90" fmla="*/ 2147483646 w 1047"/>
              <a:gd name="T91" fmla="*/ 2147483646 h 419"/>
              <a:gd name="T92" fmla="*/ 2147483646 w 1047"/>
              <a:gd name="T93" fmla="*/ 2147483646 h 419"/>
              <a:gd name="T94" fmla="*/ 2147483646 w 1047"/>
              <a:gd name="T95" fmla="*/ 2147483646 h 419"/>
              <a:gd name="T96" fmla="*/ 2147483646 w 1047"/>
              <a:gd name="T97" fmla="*/ 2147483646 h 419"/>
              <a:gd name="T98" fmla="*/ 2147483646 w 1047"/>
              <a:gd name="T99" fmla="*/ 2147483646 h 419"/>
              <a:gd name="T100" fmla="*/ 2147483646 w 1047"/>
              <a:gd name="T101" fmla="*/ 2147483646 h 419"/>
              <a:gd name="T102" fmla="*/ 2147483646 w 1047"/>
              <a:gd name="T103" fmla="*/ 2147483646 h 419"/>
              <a:gd name="T104" fmla="*/ 2147483646 w 1047"/>
              <a:gd name="T105" fmla="*/ 2147483646 h 419"/>
              <a:gd name="T106" fmla="*/ 2147483646 w 1047"/>
              <a:gd name="T107" fmla="*/ 2147483646 h 419"/>
              <a:gd name="T108" fmla="*/ 2147483646 w 1047"/>
              <a:gd name="T109" fmla="*/ 2147483646 h 419"/>
              <a:gd name="T110" fmla="*/ 2147483646 w 1047"/>
              <a:gd name="T111" fmla="*/ 2147483646 h 419"/>
              <a:gd name="T112" fmla="*/ 2147483646 w 1047"/>
              <a:gd name="T113" fmla="*/ 2147483646 h 419"/>
              <a:gd name="T114" fmla="*/ 2147483646 w 1047"/>
              <a:gd name="T115" fmla="*/ 2147483646 h 419"/>
              <a:gd name="T116" fmla="*/ 2147483646 w 1047"/>
              <a:gd name="T117" fmla="*/ 2147483646 h 419"/>
              <a:gd name="T118" fmla="*/ 2147483646 w 1047"/>
              <a:gd name="T119" fmla="*/ 2147483646 h 419"/>
              <a:gd name="T120" fmla="*/ 2147483646 w 1047"/>
              <a:gd name="T121" fmla="*/ 2147483646 h 419"/>
              <a:gd name="T122" fmla="*/ 2147483646 w 1047"/>
              <a:gd name="T123" fmla="*/ 2147483646 h 419"/>
              <a:gd name="T124" fmla="*/ 0 w 1047"/>
              <a:gd name="T125" fmla="*/ 2147483646 h 41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1047"/>
              <a:gd name="T190" fmla="*/ 0 h 419"/>
              <a:gd name="T191" fmla="*/ 1047 w 1047"/>
              <a:gd name="T192" fmla="*/ 419 h 419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1047" h="419">
                <a:moveTo>
                  <a:pt x="0" y="209"/>
                </a:moveTo>
                <a:lnTo>
                  <a:pt x="3" y="188"/>
                </a:lnTo>
                <a:lnTo>
                  <a:pt x="11" y="167"/>
                </a:lnTo>
                <a:lnTo>
                  <a:pt x="23" y="146"/>
                </a:lnTo>
                <a:lnTo>
                  <a:pt x="42" y="127"/>
                </a:lnTo>
                <a:lnTo>
                  <a:pt x="65" y="107"/>
                </a:lnTo>
                <a:lnTo>
                  <a:pt x="93" y="89"/>
                </a:lnTo>
                <a:lnTo>
                  <a:pt x="125" y="72"/>
                </a:lnTo>
                <a:lnTo>
                  <a:pt x="163" y="57"/>
                </a:lnTo>
                <a:lnTo>
                  <a:pt x="202" y="43"/>
                </a:lnTo>
                <a:lnTo>
                  <a:pt x="247" y="32"/>
                </a:lnTo>
                <a:lnTo>
                  <a:pt x="293" y="21"/>
                </a:lnTo>
                <a:lnTo>
                  <a:pt x="342" y="12"/>
                </a:lnTo>
                <a:lnTo>
                  <a:pt x="392" y="7"/>
                </a:lnTo>
                <a:lnTo>
                  <a:pt x="444" y="3"/>
                </a:lnTo>
                <a:lnTo>
                  <a:pt x="497" y="0"/>
                </a:lnTo>
                <a:lnTo>
                  <a:pt x="550" y="0"/>
                </a:lnTo>
                <a:lnTo>
                  <a:pt x="603" y="3"/>
                </a:lnTo>
                <a:lnTo>
                  <a:pt x="654" y="7"/>
                </a:lnTo>
                <a:lnTo>
                  <a:pt x="705" y="12"/>
                </a:lnTo>
                <a:lnTo>
                  <a:pt x="753" y="21"/>
                </a:lnTo>
                <a:lnTo>
                  <a:pt x="800" y="32"/>
                </a:lnTo>
                <a:lnTo>
                  <a:pt x="844" y="43"/>
                </a:lnTo>
                <a:lnTo>
                  <a:pt x="883" y="57"/>
                </a:lnTo>
                <a:lnTo>
                  <a:pt x="921" y="72"/>
                </a:lnTo>
                <a:lnTo>
                  <a:pt x="953" y="89"/>
                </a:lnTo>
                <a:lnTo>
                  <a:pt x="981" y="107"/>
                </a:lnTo>
                <a:lnTo>
                  <a:pt x="1005" y="127"/>
                </a:lnTo>
                <a:lnTo>
                  <a:pt x="1023" y="146"/>
                </a:lnTo>
                <a:lnTo>
                  <a:pt x="1035" y="167"/>
                </a:lnTo>
                <a:lnTo>
                  <a:pt x="1044" y="188"/>
                </a:lnTo>
                <a:lnTo>
                  <a:pt x="1047" y="209"/>
                </a:lnTo>
                <a:lnTo>
                  <a:pt x="1044" y="230"/>
                </a:lnTo>
                <a:lnTo>
                  <a:pt x="1035" y="251"/>
                </a:lnTo>
                <a:lnTo>
                  <a:pt x="1023" y="272"/>
                </a:lnTo>
                <a:lnTo>
                  <a:pt x="1005" y="292"/>
                </a:lnTo>
                <a:lnTo>
                  <a:pt x="981" y="311"/>
                </a:lnTo>
                <a:lnTo>
                  <a:pt x="953" y="329"/>
                </a:lnTo>
                <a:lnTo>
                  <a:pt x="921" y="346"/>
                </a:lnTo>
                <a:lnTo>
                  <a:pt x="883" y="362"/>
                </a:lnTo>
                <a:lnTo>
                  <a:pt x="844" y="376"/>
                </a:lnTo>
                <a:lnTo>
                  <a:pt x="800" y="387"/>
                </a:lnTo>
                <a:lnTo>
                  <a:pt x="753" y="398"/>
                </a:lnTo>
                <a:lnTo>
                  <a:pt x="705" y="406"/>
                </a:lnTo>
                <a:lnTo>
                  <a:pt x="654" y="412"/>
                </a:lnTo>
                <a:lnTo>
                  <a:pt x="603" y="416"/>
                </a:lnTo>
                <a:lnTo>
                  <a:pt x="550" y="419"/>
                </a:lnTo>
                <a:lnTo>
                  <a:pt x="497" y="419"/>
                </a:lnTo>
                <a:lnTo>
                  <a:pt x="444" y="416"/>
                </a:lnTo>
                <a:lnTo>
                  <a:pt x="392" y="412"/>
                </a:lnTo>
                <a:lnTo>
                  <a:pt x="342" y="406"/>
                </a:lnTo>
                <a:lnTo>
                  <a:pt x="293" y="398"/>
                </a:lnTo>
                <a:lnTo>
                  <a:pt x="247" y="387"/>
                </a:lnTo>
                <a:lnTo>
                  <a:pt x="202" y="376"/>
                </a:lnTo>
                <a:lnTo>
                  <a:pt x="163" y="362"/>
                </a:lnTo>
                <a:lnTo>
                  <a:pt x="125" y="346"/>
                </a:lnTo>
                <a:lnTo>
                  <a:pt x="93" y="329"/>
                </a:lnTo>
                <a:lnTo>
                  <a:pt x="65" y="311"/>
                </a:lnTo>
                <a:lnTo>
                  <a:pt x="42" y="292"/>
                </a:lnTo>
                <a:lnTo>
                  <a:pt x="23" y="272"/>
                </a:lnTo>
                <a:lnTo>
                  <a:pt x="11" y="251"/>
                </a:lnTo>
                <a:lnTo>
                  <a:pt x="3" y="230"/>
                </a:lnTo>
                <a:lnTo>
                  <a:pt x="0" y="209"/>
                </a:lnTo>
                <a:close/>
              </a:path>
            </a:pathLst>
          </a:custGeom>
          <a:solidFill>
            <a:srgbClr val="CCE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0CE9F388-7148-5449-A86F-2B7390933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124200"/>
            <a:ext cx="12858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Asynchronous</a:t>
            </a:r>
            <a:endParaRPr lang="en-US" altLang="zh-CN" sz="1600">
              <a:ea typeface="SimSun" panose="02010600030101010101" pitchFamily="2" charset="-122"/>
            </a:endParaRPr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16D42625-31E1-5349-8008-3EB52A6F7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3322638"/>
            <a:ext cx="452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Input</a:t>
            </a:r>
            <a:endParaRPr lang="en-US" altLang="zh-CN" sz="1600">
              <a:ea typeface="SimSun" panose="02010600030101010101" pitchFamily="2" charset="-122"/>
            </a:endParaRPr>
          </a:p>
        </p:txBody>
      </p:sp>
      <p:sp>
        <p:nvSpPr>
          <p:cNvPr id="25608" name="Rectangle 8">
            <a:extLst>
              <a:ext uri="{FF2B5EF4-FFF2-40B4-BE49-F238E27FC236}">
                <a16:creationId xmlns:a16="http://schemas.microsoft.com/office/drawing/2014/main" id="{C1CB355B-54EA-1141-B54C-578FD9788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2811463"/>
            <a:ext cx="1330325" cy="1497012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5609" name="Rectangle 9">
            <a:extLst>
              <a:ext uri="{FF2B5EF4-FFF2-40B4-BE49-F238E27FC236}">
                <a16:creationId xmlns:a16="http://schemas.microsoft.com/office/drawing/2014/main" id="{5F661A74-EBC9-C74F-8BD3-33588C343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352800"/>
            <a:ext cx="1184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Synchronous</a:t>
            </a:r>
            <a:endParaRPr lang="en-US" altLang="zh-CN" sz="1600">
              <a:ea typeface="SimSun" panose="02010600030101010101" pitchFamily="2" charset="-122"/>
            </a:endParaRPr>
          </a:p>
        </p:txBody>
      </p:sp>
      <p:sp>
        <p:nvSpPr>
          <p:cNvPr id="25610" name="Rectangle 10">
            <a:extLst>
              <a:ext uri="{FF2B5EF4-FFF2-40B4-BE49-F238E27FC236}">
                <a16:creationId xmlns:a16="http://schemas.microsoft.com/office/drawing/2014/main" id="{A0D7652D-B068-BE4C-8D86-9EA7D8EF6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3575050"/>
            <a:ext cx="6445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system</a:t>
            </a:r>
            <a:endParaRPr lang="en-US" altLang="zh-CN" sz="1600">
              <a:ea typeface="SimSun" panose="02010600030101010101" pitchFamily="2" charset="-122"/>
            </a:endParaRPr>
          </a:p>
        </p:txBody>
      </p:sp>
      <p:sp>
        <p:nvSpPr>
          <p:cNvPr id="25611" name="Rectangle 11">
            <a:extLst>
              <a:ext uri="{FF2B5EF4-FFF2-40B4-BE49-F238E27FC236}">
                <a16:creationId xmlns:a16="http://schemas.microsoft.com/office/drawing/2014/main" id="{80858E77-03F1-DC45-B814-F1B0817A0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5888" y="3144838"/>
            <a:ext cx="830262" cy="996950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5612" name="Rectangle 12">
            <a:extLst>
              <a:ext uri="{FF2B5EF4-FFF2-40B4-BE49-F238E27FC236}">
                <a16:creationId xmlns:a16="http://schemas.microsoft.com/office/drawing/2014/main" id="{AE197EDF-7AD1-9F47-8FB8-2B338E58C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913" y="3230563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D</a:t>
            </a:r>
            <a:endParaRPr lang="en-US" altLang="zh-CN" sz="1600">
              <a:ea typeface="SimSun" panose="02010600030101010101" pitchFamily="2" charset="-122"/>
            </a:endParaRPr>
          </a:p>
        </p:txBody>
      </p:sp>
      <p:sp>
        <p:nvSpPr>
          <p:cNvPr id="25613" name="Rectangle 13">
            <a:extLst>
              <a:ext uri="{FF2B5EF4-FFF2-40B4-BE49-F238E27FC236}">
                <a16:creationId xmlns:a16="http://schemas.microsoft.com/office/drawing/2014/main" id="{16A77C9F-60FE-B146-828F-0866768A1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810000"/>
            <a:ext cx="2921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Clk</a:t>
            </a:r>
            <a:endParaRPr lang="en-US" altLang="zh-CN" sz="1600">
              <a:ea typeface="SimSun" panose="02010600030101010101" pitchFamily="2" charset="-122"/>
            </a:endParaRPr>
          </a:p>
        </p:txBody>
      </p:sp>
      <p:sp>
        <p:nvSpPr>
          <p:cNvPr id="25614" name="Rectangle 14">
            <a:extLst>
              <a:ext uri="{FF2B5EF4-FFF2-40B4-BE49-F238E27FC236}">
                <a16:creationId xmlns:a16="http://schemas.microsoft.com/office/drawing/2014/main" id="{78BCCD15-48A9-B945-8649-EE6D33681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538" y="3230563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Q</a:t>
            </a:r>
            <a:endParaRPr lang="en-US" altLang="zh-CN" sz="1600">
              <a:ea typeface="SimSun" panose="02010600030101010101" pitchFamily="2" charset="-122"/>
            </a:endParaRPr>
          </a:p>
        </p:txBody>
      </p:sp>
      <p:sp>
        <p:nvSpPr>
          <p:cNvPr id="25615" name="Line 15">
            <a:extLst>
              <a:ext uri="{FF2B5EF4-FFF2-40B4-BE49-F238E27FC236}">
                <a16:creationId xmlns:a16="http://schemas.microsoft.com/office/drawing/2014/main" id="{891FCB64-D351-9D42-B00C-7C3659D75A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94100" y="3309938"/>
            <a:ext cx="331788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6" name="Line 16">
            <a:extLst>
              <a:ext uri="{FF2B5EF4-FFF2-40B4-BE49-F238E27FC236}">
                <a16:creationId xmlns:a16="http://schemas.microsoft.com/office/drawing/2014/main" id="{BFE22684-FB32-654C-A99C-D58E539BB7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6150" y="3309938"/>
            <a:ext cx="49847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7" name="Freeform 17">
            <a:extLst>
              <a:ext uri="{FF2B5EF4-FFF2-40B4-BE49-F238E27FC236}">
                <a16:creationId xmlns:a16="http://schemas.microsoft.com/office/drawing/2014/main" id="{AF06346A-1A54-D14C-9D51-75E8E0439337}"/>
              </a:ext>
            </a:extLst>
          </p:cNvPr>
          <p:cNvSpPr>
            <a:spLocks/>
          </p:cNvSpPr>
          <p:nvPr/>
        </p:nvSpPr>
        <p:spPr bwMode="auto">
          <a:xfrm>
            <a:off x="3925888" y="3894138"/>
            <a:ext cx="84137" cy="165100"/>
          </a:xfrm>
          <a:custGeom>
            <a:avLst/>
            <a:gdLst>
              <a:gd name="T0" fmla="*/ 0 w 53"/>
              <a:gd name="T1" fmla="*/ 0 h 104"/>
              <a:gd name="T2" fmla="*/ 2147483646 w 53"/>
              <a:gd name="T3" fmla="*/ 2147483646 h 104"/>
              <a:gd name="T4" fmla="*/ 0 w 53"/>
              <a:gd name="T5" fmla="*/ 2147483646 h 104"/>
              <a:gd name="T6" fmla="*/ 0 60000 65536"/>
              <a:gd name="T7" fmla="*/ 0 60000 65536"/>
              <a:gd name="T8" fmla="*/ 0 60000 65536"/>
              <a:gd name="T9" fmla="*/ 0 w 53"/>
              <a:gd name="T10" fmla="*/ 0 h 104"/>
              <a:gd name="T11" fmla="*/ 53 w 53"/>
              <a:gd name="T12" fmla="*/ 104 h 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" h="104">
                <a:moveTo>
                  <a:pt x="0" y="0"/>
                </a:moveTo>
                <a:lnTo>
                  <a:pt x="53" y="51"/>
                </a:lnTo>
                <a:lnTo>
                  <a:pt x="0" y="10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8" name="Freeform 18">
            <a:extLst>
              <a:ext uri="{FF2B5EF4-FFF2-40B4-BE49-F238E27FC236}">
                <a16:creationId xmlns:a16="http://schemas.microsoft.com/office/drawing/2014/main" id="{7D17630C-6062-A74F-933B-668BA573AB59}"/>
              </a:ext>
            </a:extLst>
          </p:cNvPr>
          <p:cNvSpPr>
            <a:spLocks/>
          </p:cNvSpPr>
          <p:nvPr/>
        </p:nvSpPr>
        <p:spPr bwMode="auto">
          <a:xfrm>
            <a:off x="3843338" y="3975100"/>
            <a:ext cx="82550" cy="500063"/>
          </a:xfrm>
          <a:custGeom>
            <a:avLst/>
            <a:gdLst>
              <a:gd name="T0" fmla="*/ 2147483646 w 52"/>
              <a:gd name="T1" fmla="*/ 0 h 315"/>
              <a:gd name="T2" fmla="*/ 0 w 52"/>
              <a:gd name="T3" fmla="*/ 0 h 315"/>
              <a:gd name="T4" fmla="*/ 0 w 52"/>
              <a:gd name="T5" fmla="*/ 2147483646 h 315"/>
              <a:gd name="T6" fmla="*/ 0 60000 65536"/>
              <a:gd name="T7" fmla="*/ 0 60000 65536"/>
              <a:gd name="T8" fmla="*/ 0 60000 65536"/>
              <a:gd name="T9" fmla="*/ 0 w 52"/>
              <a:gd name="T10" fmla="*/ 0 h 315"/>
              <a:gd name="T11" fmla="*/ 52 w 52"/>
              <a:gd name="T12" fmla="*/ 315 h 3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" h="315">
                <a:moveTo>
                  <a:pt x="52" y="0"/>
                </a:moveTo>
                <a:lnTo>
                  <a:pt x="0" y="0"/>
                </a:lnTo>
                <a:lnTo>
                  <a:pt x="0" y="315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9" name="Freeform 19">
            <a:extLst>
              <a:ext uri="{FF2B5EF4-FFF2-40B4-BE49-F238E27FC236}">
                <a16:creationId xmlns:a16="http://schemas.microsoft.com/office/drawing/2014/main" id="{22B4F79C-A79C-8940-8DA7-7619B29C65A5}"/>
              </a:ext>
            </a:extLst>
          </p:cNvPr>
          <p:cNvSpPr>
            <a:spLocks/>
          </p:cNvSpPr>
          <p:nvPr/>
        </p:nvSpPr>
        <p:spPr bwMode="auto">
          <a:xfrm>
            <a:off x="3843338" y="4308475"/>
            <a:ext cx="2076450" cy="166688"/>
          </a:xfrm>
          <a:custGeom>
            <a:avLst/>
            <a:gdLst>
              <a:gd name="T0" fmla="*/ 0 w 1308"/>
              <a:gd name="T1" fmla="*/ 2147483646 h 105"/>
              <a:gd name="T2" fmla="*/ 2147483646 w 1308"/>
              <a:gd name="T3" fmla="*/ 2147483646 h 105"/>
              <a:gd name="T4" fmla="*/ 2147483646 w 1308"/>
              <a:gd name="T5" fmla="*/ 0 h 105"/>
              <a:gd name="T6" fmla="*/ 0 60000 65536"/>
              <a:gd name="T7" fmla="*/ 0 60000 65536"/>
              <a:gd name="T8" fmla="*/ 0 60000 65536"/>
              <a:gd name="T9" fmla="*/ 0 w 1308"/>
              <a:gd name="T10" fmla="*/ 0 h 105"/>
              <a:gd name="T11" fmla="*/ 1308 w 1308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8" h="105">
                <a:moveTo>
                  <a:pt x="0" y="105"/>
                </a:moveTo>
                <a:lnTo>
                  <a:pt x="1308" y="105"/>
                </a:lnTo>
                <a:lnTo>
                  <a:pt x="130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0" name="Rectangle 20">
            <a:extLst>
              <a:ext uri="{FF2B5EF4-FFF2-40B4-BE49-F238E27FC236}">
                <a16:creationId xmlns:a16="http://schemas.microsoft.com/office/drawing/2014/main" id="{2970F9C5-B250-8B4D-AB71-9EDB0E502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1113" y="4454525"/>
            <a:ext cx="42862" cy="39688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5621" name="Rectangle 21">
            <a:extLst>
              <a:ext uri="{FF2B5EF4-FFF2-40B4-BE49-F238E27FC236}">
                <a16:creationId xmlns:a16="http://schemas.microsoft.com/office/drawing/2014/main" id="{3FF5F11A-FECA-984B-B796-11945AF3C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4454525"/>
            <a:ext cx="39688" cy="39688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5622" name="Rectangle 22">
            <a:extLst>
              <a:ext uri="{FF2B5EF4-FFF2-40B4-BE49-F238E27FC236}">
                <a16:creationId xmlns:a16="http://schemas.microsoft.com/office/drawing/2014/main" id="{2086E546-6A68-6541-8654-5ED6EC88F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267200"/>
            <a:ext cx="4619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clock</a:t>
            </a:r>
            <a:endParaRPr lang="en-US" altLang="zh-CN" sz="1600">
              <a:ea typeface="SimSun" panose="02010600030101010101" pitchFamily="2" charset="-122"/>
            </a:endParaRPr>
          </a:p>
        </p:txBody>
      </p:sp>
      <p:sp>
        <p:nvSpPr>
          <p:cNvPr id="25623" name="Line 23">
            <a:extLst>
              <a:ext uri="{FF2B5EF4-FFF2-40B4-BE49-F238E27FC236}">
                <a16:creationId xmlns:a16="http://schemas.microsoft.com/office/drawing/2014/main" id="{C53F7C81-21FA-7C40-BEC1-C4E9E7A041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28938" y="4475163"/>
            <a:ext cx="914400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4" name="Rectangle 24">
            <a:extLst>
              <a:ext uri="{FF2B5EF4-FFF2-40B4-BE49-F238E27FC236}">
                <a16:creationId xmlns:a16="http://schemas.microsoft.com/office/drawing/2014/main" id="{63377738-6A73-6046-B86C-F276D5A44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2825" y="2344738"/>
            <a:ext cx="1184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Synchronizer</a:t>
            </a:r>
            <a:endParaRPr lang="en-US" altLang="zh-CN" sz="1600">
              <a:ea typeface="SimSun" panose="02010600030101010101" pitchFamily="2" charset="-122"/>
            </a:endParaRPr>
          </a:p>
        </p:txBody>
      </p:sp>
      <p:sp>
        <p:nvSpPr>
          <p:cNvPr id="25625" name="Line 25">
            <a:extLst>
              <a:ext uri="{FF2B5EF4-FFF2-40B4-BE49-F238E27FC236}">
                <a16:creationId xmlns:a16="http://schemas.microsoft.com/office/drawing/2014/main" id="{EEE6452C-E619-4442-91BD-DE8161966B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5888" y="2563813"/>
            <a:ext cx="301625" cy="45243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6" name="Freeform 26">
            <a:extLst>
              <a:ext uri="{FF2B5EF4-FFF2-40B4-BE49-F238E27FC236}">
                <a16:creationId xmlns:a16="http://schemas.microsoft.com/office/drawing/2014/main" id="{ED78D6D4-A67B-6F41-9F09-271B8230F11E}"/>
              </a:ext>
            </a:extLst>
          </p:cNvPr>
          <p:cNvSpPr>
            <a:spLocks/>
          </p:cNvSpPr>
          <p:nvPr/>
        </p:nvSpPr>
        <p:spPr bwMode="auto">
          <a:xfrm>
            <a:off x="4198938" y="2990850"/>
            <a:ext cx="58737" cy="71438"/>
          </a:xfrm>
          <a:custGeom>
            <a:avLst/>
            <a:gdLst>
              <a:gd name="T0" fmla="*/ 2147483646 w 37"/>
              <a:gd name="T1" fmla="*/ 0 h 45"/>
              <a:gd name="T2" fmla="*/ 2147483646 w 37"/>
              <a:gd name="T3" fmla="*/ 2147483646 h 45"/>
              <a:gd name="T4" fmla="*/ 0 w 37"/>
              <a:gd name="T5" fmla="*/ 2147483646 h 45"/>
              <a:gd name="T6" fmla="*/ 2147483646 w 37"/>
              <a:gd name="T7" fmla="*/ 0 h 45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45"/>
              <a:gd name="T14" fmla="*/ 37 w 37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45">
                <a:moveTo>
                  <a:pt x="32" y="0"/>
                </a:moveTo>
                <a:lnTo>
                  <a:pt x="37" y="45"/>
                </a:lnTo>
                <a:lnTo>
                  <a:pt x="0" y="23"/>
                </a:lnTo>
                <a:lnTo>
                  <a:pt x="3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7" name="Rectangle 27">
            <a:extLst>
              <a:ext uri="{FF2B5EF4-FFF2-40B4-BE49-F238E27FC236}">
                <a16:creationId xmlns:a16="http://schemas.microsoft.com/office/drawing/2014/main" id="{5D8C0A98-8843-704D-9684-0CD708E11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38" y="2330450"/>
            <a:ext cx="17256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Synchronized input</a:t>
            </a:r>
            <a:endParaRPr lang="en-US" altLang="zh-CN" sz="1600">
              <a:ea typeface="SimSun" panose="02010600030101010101" pitchFamily="2" charset="-122"/>
            </a:endParaRPr>
          </a:p>
        </p:txBody>
      </p:sp>
      <p:sp>
        <p:nvSpPr>
          <p:cNvPr id="25628" name="Line 28">
            <a:extLst>
              <a:ext uri="{FF2B5EF4-FFF2-40B4-BE49-F238E27FC236}">
                <a16:creationId xmlns:a16="http://schemas.microsoft.com/office/drawing/2014/main" id="{DE7AD547-9F3C-0743-86AD-614F83EEDD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3325" y="2479675"/>
            <a:ext cx="76200" cy="6111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9" name="Freeform 29">
            <a:extLst>
              <a:ext uri="{FF2B5EF4-FFF2-40B4-BE49-F238E27FC236}">
                <a16:creationId xmlns:a16="http://schemas.microsoft.com/office/drawing/2014/main" id="{7C09E372-4069-7040-8D20-24F5E70B2871}"/>
              </a:ext>
            </a:extLst>
          </p:cNvPr>
          <p:cNvSpPr>
            <a:spLocks/>
          </p:cNvSpPr>
          <p:nvPr/>
        </p:nvSpPr>
        <p:spPr bwMode="auto">
          <a:xfrm>
            <a:off x="4983163" y="3078163"/>
            <a:ext cx="61912" cy="66675"/>
          </a:xfrm>
          <a:custGeom>
            <a:avLst/>
            <a:gdLst>
              <a:gd name="T0" fmla="*/ 0 w 39"/>
              <a:gd name="T1" fmla="*/ 0 h 42"/>
              <a:gd name="T2" fmla="*/ 2147483646 w 39"/>
              <a:gd name="T3" fmla="*/ 2147483646 h 42"/>
              <a:gd name="T4" fmla="*/ 2147483646 w 39"/>
              <a:gd name="T5" fmla="*/ 2147483646 h 42"/>
              <a:gd name="T6" fmla="*/ 0 w 39"/>
              <a:gd name="T7" fmla="*/ 0 h 42"/>
              <a:gd name="T8" fmla="*/ 0 60000 65536"/>
              <a:gd name="T9" fmla="*/ 0 60000 65536"/>
              <a:gd name="T10" fmla="*/ 0 60000 65536"/>
              <a:gd name="T11" fmla="*/ 0 60000 65536"/>
              <a:gd name="T12" fmla="*/ 0 w 39"/>
              <a:gd name="T13" fmla="*/ 0 h 42"/>
              <a:gd name="T14" fmla="*/ 39 w 39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" h="42">
                <a:moveTo>
                  <a:pt x="0" y="0"/>
                </a:moveTo>
                <a:lnTo>
                  <a:pt x="15" y="42"/>
                </a:lnTo>
                <a:lnTo>
                  <a:pt x="39" y="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3">
            <a:extLst>
              <a:ext uri="{FF2B5EF4-FFF2-40B4-BE49-F238E27FC236}">
                <a16:creationId xmlns:a16="http://schemas.microsoft.com/office/drawing/2014/main" id="{C5725AA0-8584-BD40-A0F3-375100FB8B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FE7C93-9846-4743-844D-29B8D782C238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9E644253-272D-8446-A541-658B1C9A38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Synchronizer Failure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28F1334-E676-4645-961A-8DBEF59571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17625"/>
            <a:ext cx="8229600" cy="4813300"/>
          </a:xfrm>
        </p:spPr>
        <p:txBody>
          <a:bodyPr/>
          <a:lstStyle/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The systems input is synchronized, but the setup and hold conditions of the synchronizing flip-flop may be violated.  </a:t>
            </a:r>
          </a:p>
          <a:p>
            <a:pPr lvl="1" eaLnBrk="1" hangingPunct="1"/>
            <a:r>
              <a:rPr lang="en-US" altLang="zh-CN" sz="1800">
                <a:ea typeface="SimSun" panose="02010600030101010101" pitchFamily="2" charset="-122"/>
              </a:rPr>
              <a:t>The synchronizing flip-flop may enter a metastable state and disrupt system operation.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ea typeface="SimSun" panose="02010600030101010101" pitchFamily="2" charset="-122"/>
              </a:rPr>
              <a:t>The flip-flop may be in metastable state, then its state will be nondeterministic, its output may be interpreted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>
                <a:ea typeface="SimSun" panose="02010600030101010101" pitchFamily="2" charset="-122"/>
              </a:rPr>
              <a:t>“0”,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>
                <a:ea typeface="SimSun" panose="02010600030101010101" pitchFamily="2" charset="-122"/>
              </a:rPr>
              <a:t>“1”,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>
                <a:ea typeface="SimSun" panose="02010600030101010101" pitchFamily="2" charset="-122"/>
              </a:rPr>
              <a:t>enter a metastable state, output is not synchronized anymore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ea typeface="SimSun" panose="02010600030101010101" pitchFamily="2" charset="-122"/>
              </a:rPr>
              <a:t>A circuit that uses the output of a synchronizer that is in the metastable state is said to experience a </a:t>
            </a:r>
            <a:r>
              <a:rPr lang="en-US" altLang="zh-CN" sz="2000" b="1" i="1">
                <a:ea typeface="SimSun" panose="02010600030101010101" pitchFamily="2" charset="-122"/>
              </a:rPr>
              <a:t>synchronizer failure</a:t>
            </a:r>
            <a:r>
              <a:rPr lang="en-US" altLang="zh-CN" sz="2000">
                <a:ea typeface="SimSun" panose="02010600030101010101" pitchFamily="2" charset="-122"/>
              </a:rPr>
              <a:t>.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ea typeface="SimSun" panose="02010600030101010101" pitchFamily="2" charset="-122"/>
              </a:rPr>
              <a:t>To recover from a synchronizer failure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>
                <a:ea typeface="SimSun" panose="02010600030101010101" pitchFamily="2" charset="-122"/>
              </a:rPr>
              <a:t>wait for the circuit to leave the metastable state, the time is unpredictable,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>
                <a:ea typeface="SimSun" panose="02010600030101010101" pitchFamily="2" charset="-122"/>
              </a:rPr>
              <a:t>execute a reset to put the system into a known state.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灯片编号占位符 3">
            <a:extLst>
              <a:ext uri="{FF2B5EF4-FFF2-40B4-BE49-F238E27FC236}">
                <a16:creationId xmlns:a16="http://schemas.microsoft.com/office/drawing/2014/main" id="{FF55B0E3-179B-6846-9352-50B4815E42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AC7FE1-E65F-2049-BB72-915615558963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4D7348E-C0AA-5448-945C-15BB58071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Double DFF Synchronizer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934AAC2-1F32-BE4A-94BD-8DB5B82A4E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Reduce the possibility of synchronizer failure</a:t>
            </a:r>
            <a:endParaRPr lang="en-US" altLang="zh-CN" sz="2000" b="1">
              <a:ea typeface="SimSun" panose="02010600030101010101" pitchFamily="2" charset="-122"/>
            </a:endParaRPr>
          </a:p>
          <a:p>
            <a:pPr lvl="1" eaLnBrk="1" hangingPunct="1"/>
            <a:r>
              <a:rPr lang="en-US" altLang="zh-CN" sz="1800">
                <a:ea typeface="SimSun" panose="02010600030101010101" pitchFamily="2" charset="-122"/>
              </a:rPr>
              <a:t>Use flip-flops having the shortest possible setup and hold intervals</a:t>
            </a:r>
          </a:p>
          <a:p>
            <a:pPr lvl="1" eaLnBrk="1" hangingPunct="1"/>
            <a:r>
              <a:rPr lang="en-US" altLang="zh-CN" sz="1800">
                <a:ea typeface="SimSun" panose="02010600030101010101" pitchFamily="2" charset="-122"/>
              </a:rPr>
              <a:t>stretch the clock period to allow more time for the circuit to recover</a:t>
            </a:r>
          </a:p>
          <a:p>
            <a:pPr lvl="2" eaLnBrk="1" hangingPunct="1"/>
            <a:r>
              <a:rPr lang="en-US" altLang="zh-CN" sz="1600">
                <a:ea typeface="SimSun" panose="02010600030101010101" pitchFamily="2" charset="-122"/>
              </a:rPr>
              <a:t>Output final settles in 0 or 1</a:t>
            </a:r>
          </a:p>
          <a:p>
            <a:pPr lvl="2" eaLnBrk="1" hangingPunct="1"/>
            <a:r>
              <a:rPr lang="en-US" altLang="zh-CN" sz="1600">
                <a:ea typeface="SimSun" panose="02010600030101010101" pitchFamily="2" charset="-122"/>
              </a:rPr>
              <a:t>But means slower circuit</a:t>
            </a:r>
          </a:p>
          <a:p>
            <a:pPr lvl="1" eaLnBrk="1" hangingPunct="1"/>
            <a:r>
              <a:rPr lang="en-US" altLang="zh-CN" sz="1800">
                <a:ea typeface="SimSun" panose="02010600030101010101" pitchFamily="2" charset="-122"/>
              </a:rPr>
              <a:t>Insert double-synchronizing D-type flip-flops after the asynchronous inputs</a:t>
            </a:r>
            <a:endParaRPr lang="en-US" altLang="zh-CN" sz="1800" b="1">
              <a:ea typeface="SimSun" panose="02010600030101010101" pitchFamily="2" charset="-122"/>
            </a:endParaRPr>
          </a:p>
        </p:txBody>
      </p:sp>
      <p:grpSp>
        <p:nvGrpSpPr>
          <p:cNvPr id="27652" name="Group 4">
            <a:extLst>
              <a:ext uri="{FF2B5EF4-FFF2-40B4-BE49-F238E27FC236}">
                <a16:creationId xmlns:a16="http://schemas.microsoft.com/office/drawing/2014/main" id="{FD46591E-BB1F-8D4E-943F-ACAA30EDA3C6}"/>
              </a:ext>
            </a:extLst>
          </p:cNvPr>
          <p:cNvGrpSpPr>
            <a:grpSpLocks/>
          </p:cNvGrpSpPr>
          <p:nvPr/>
        </p:nvGrpSpPr>
        <p:grpSpPr bwMode="auto">
          <a:xfrm>
            <a:off x="1741488" y="3902075"/>
            <a:ext cx="5537200" cy="1595438"/>
            <a:chOff x="1072" y="2845"/>
            <a:chExt cx="3488" cy="1005"/>
          </a:xfrm>
        </p:grpSpPr>
        <p:sp>
          <p:nvSpPr>
            <p:cNvPr id="27653" name="Rectangle 5">
              <a:extLst>
                <a:ext uri="{FF2B5EF4-FFF2-40B4-BE49-F238E27FC236}">
                  <a16:creationId xmlns:a16="http://schemas.microsoft.com/office/drawing/2014/main" id="{9A4D0662-2B39-5341-B339-4D92437E8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" y="2955"/>
              <a:ext cx="1368" cy="783"/>
            </a:xfrm>
            <a:prstGeom prst="rect">
              <a:avLst/>
            </a:prstGeom>
            <a:solidFill>
              <a:srgbClr val="E6E6E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7654" name="Freeform 6">
              <a:extLst>
                <a:ext uri="{FF2B5EF4-FFF2-40B4-BE49-F238E27FC236}">
                  <a16:creationId xmlns:a16="http://schemas.microsoft.com/office/drawing/2014/main" id="{F8AF16CC-9D35-CC48-8F87-6541ABF99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" y="2943"/>
              <a:ext cx="977" cy="391"/>
            </a:xfrm>
            <a:custGeom>
              <a:avLst/>
              <a:gdLst>
                <a:gd name="T0" fmla="*/ 0 w 977"/>
                <a:gd name="T1" fmla="*/ 196 h 391"/>
                <a:gd name="T2" fmla="*/ 2 w 977"/>
                <a:gd name="T3" fmla="*/ 175 h 391"/>
                <a:gd name="T4" fmla="*/ 10 w 977"/>
                <a:gd name="T5" fmla="*/ 156 h 391"/>
                <a:gd name="T6" fmla="*/ 22 w 977"/>
                <a:gd name="T7" fmla="*/ 137 h 391"/>
                <a:gd name="T8" fmla="*/ 39 w 977"/>
                <a:gd name="T9" fmla="*/ 118 h 391"/>
                <a:gd name="T10" fmla="*/ 61 w 977"/>
                <a:gd name="T11" fmla="*/ 101 h 391"/>
                <a:gd name="T12" fmla="*/ 87 w 977"/>
                <a:gd name="T13" fmla="*/ 84 h 391"/>
                <a:gd name="T14" fmla="*/ 117 w 977"/>
                <a:gd name="T15" fmla="*/ 68 h 391"/>
                <a:gd name="T16" fmla="*/ 152 w 977"/>
                <a:gd name="T17" fmla="*/ 54 h 391"/>
                <a:gd name="T18" fmla="*/ 189 w 977"/>
                <a:gd name="T19" fmla="*/ 41 h 391"/>
                <a:gd name="T20" fmla="*/ 230 w 977"/>
                <a:gd name="T21" fmla="*/ 29 h 391"/>
                <a:gd name="T22" fmla="*/ 273 w 977"/>
                <a:gd name="T23" fmla="*/ 20 h 391"/>
                <a:gd name="T24" fmla="*/ 319 w 977"/>
                <a:gd name="T25" fmla="*/ 12 h 391"/>
                <a:gd name="T26" fmla="*/ 366 w 977"/>
                <a:gd name="T27" fmla="*/ 6 h 391"/>
                <a:gd name="T28" fmla="*/ 414 w 977"/>
                <a:gd name="T29" fmla="*/ 2 h 391"/>
                <a:gd name="T30" fmla="*/ 464 w 977"/>
                <a:gd name="T31" fmla="*/ 0 h 391"/>
                <a:gd name="T32" fmla="*/ 513 w 977"/>
                <a:gd name="T33" fmla="*/ 0 h 391"/>
                <a:gd name="T34" fmla="*/ 563 w 977"/>
                <a:gd name="T35" fmla="*/ 2 h 391"/>
                <a:gd name="T36" fmla="*/ 611 w 977"/>
                <a:gd name="T37" fmla="*/ 6 h 391"/>
                <a:gd name="T38" fmla="*/ 658 w 977"/>
                <a:gd name="T39" fmla="*/ 12 h 391"/>
                <a:gd name="T40" fmla="*/ 703 w 977"/>
                <a:gd name="T41" fmla="*/ 20 h 391"/>
                <a:gd name="T42" fmla="*/ 746 w 977"/>
                <a:gd name="T43" fmla="*/ 29 h 391"/>
                <a:gd name="T44" fmla="*/ 788 w 977"/>
                <a:gd name="T45" fmla="*/ 41 h 391"/>
                <a:gd name="T46" fmla="*/ 825 w 977"/>
                <a:gd name="T47" fmla="*/ 54 h 391"/>
                <a:gd name="T48" fmla="*/ 860 w 977"/>
                <a:gd name="T49" fmla="*/ 68 h 391"/>
                <a:gd name="T50" fmla="*/ 890 w 977"/>
                <a:gd name="T51" fmla="*/ 84 h 391"/>
                <a:gd name="T52" fmla="*/ 916 w 977"/>
                <a:gd name="T53" fmla="*/ 101 h 391"/>
                <a:gd name="T54" fmla="*/ 938 w 977"/>
                <a:gd name="T55" fmla="*/ 118 h 391"/>
                <a:gd name="T56" fmla="*/ 955 w 977"/>
                <a:gd name="T57" fmla="*/ 137 h 391"/>
                <a:gd name="T58" fmla="*/ 967 w 977"/>
                <a:gd name="T59" fmla="*/ 156 h 391"/>
                <a:gd name="T60" fmla="*/ 974 w 977"/>
                <a:gd name="T61" fmla="*/ 175 h 391"/>
                <a:gd name="T62" fmla="*/ 977 w 977"/>
                <a:gd name="T63" fmla="*/ 196 h 391"/>
                <a:gd name="T64" fmla="*/ 974 w 977"/>
                <a:gd name="T65" fmla="*/ 216 h 391"/>
                <a:gd name="T66" fmla="*/ 967 w 977"/>
                <a:gd name="T67" fmla="*/ 235 h 391"/>
                <a:gd name="T68" fmla="*/ 955 w 977"/>
                <a:gd name="T69" fmla="*/ 255 h 391"/>
                <a:gd name="T70" fmla="*/ 938 w 977"/>
                <a:gd name="T71" fmla="*/ 273 h 391"/>
                <a:gd name="T72" fmla="*/ 916 w 977"/>
                <a:gd name="T73" fmla="*/ 290 h 391"/>
                <a:gd name="T74" fmla="*/ 890 w 977"/>
                <a:gd name="T75" fmla="*/ 307 h 391"/>
                <a:gd name="T76" fmla="*/ 860 w 977"/>
                <a:gd name="T77" fmla="*/ 323 h 391"/>
                <a:gd name="T78" fmla="*/ 825 w 977"/>
                <a:gd name="T79" fmla="*/ 337 h 391"/>
                <a:gd name="T80" fmla="*/ 788 w 977"/>
                <a:gd name="T81" fmla="*/ 350 h 391"/>
                <a:gd name="T82" fmla="*/ 746 w 977"/>
                <a:gd name="T83" fmla="*/ 362 h 391"/>
                <a:gd name="T84" fmla="*/ 703 w 977"/>
                <a:gd name="T85" fmla="*/ 371 h 391"/>
                <a:gd name="T86" fmla="*/ 658 w 977"/>
                <a:gd name="T87" fmla="*/ 379 h 391"/>
                <a:gd name="T88" fmla="*/ 611 w 977"/>
                <a:gd name="T89" fmla="*/ 386 h 391"/>
                <a:gd name="T90" fmla="*/ 563 w 977"/>
                <a:gd name="T91" fmla="*/ 389 h 391"/>
                <a:gd name="T92" fmla="*/ 513 w 977"/>
                <a:gd name="T93" fmla="*/ 391 h 391"/>
                <a:gd name="T94" fmla="*/ 464 w 977"/>
                <a:gd name="T95" fmla="*/ 391 h 391"/>
                <a:gd name="T96" fmla="*/ 414 w 977"/>
                <a:gd name="T97" fmla="*/ 389 h 391"/>
                <a:gd name="T98" fmla="*/ 366 w 977"/>
                <a:gd name="T99" fmla="*/ 386 h 391"/>
                <a:gd name="T100" fmla="*/ 319 w 977"/>
                <a:gd name="T101" fmla="*/ 379 h 391"/>
                <a:gd name="T102" fmla="*/ 273 w 977"/>
                <a:gd name="T103" fmla="*/ 371 h 391"/>
                <a:gd name="T104" fmla="*/ 230 w 977"/>
                <a:gd name="T105" fmla="*/ 362 h 391"/>
                <a:gd name="T106" fmla="*/ 189 w 977"/>
                <a:gd name="T107" fmla="*/ 350 h 391"/>
                <a:gd name="T108" fmla="*/ 152 w 977"/>
                <a:gd name="T109" fmla="*/ 337 h 391"/>
                <a:gd name="T110" fmla="*/ 117 w 977"/>
                <a:gd name="T111" fmla="*/ 323 h 391"/>
                <a:gd name="T112" fmla="*/ 87 w 977"/>
                <a:gd name="T113" fmla="*/ 307 h 391"/>
                <a:gd name="T114" fmla="*/ 61 w 977"/>
                <a:gd name="T115" fmla="*/ 290 h 391"/>
                <a:gd name="T116" fmla="*/ 39 w 977"/>
                <a:gd name="T117" fmla="*/ 273 h 391"/>
                <a:gd name="T118" fmla="*/ 22 w 977"/>
                <a:gd name="T119" fmla="*/ 255 h 391"/>
                <a:gd name="T120" fmla="*/ 10 w 977"/>
                <a:gd name="T121" fmla="*/ 235 h 391"/>
                <a:gd name="T122" fmla="*/ 2 w 977"/>
                <a:gd name="T123" fmla="*/ 216 h 391"/>
                <a:gd name="T124" fmla="*/ 0 w 977"/>
                <a:gd name="T125" fmla="*/ 196 h 3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77"/>
                <a:gd name="T190" fmla="*/ 0 h 391"/>
                <a:gd name="T191" fmla="*/ 977 w 977"/>
                <a:gd name="T192" fmla="*/ 391 h 39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77" h="391">
                  <a:moveTo>
                    <a:pt x="0" y="196"/>
                  </a:moveTo>
                  <a:lnTo>
                    <a:pt x="2" y="175"/>
                  </a:lnTo>
                  <a:lnTo>
                    <a:pt x="10" y="156"/>
                  </a:lnTo>
                  <a:lnTo>
                    <a:pt x="22" y="137"/>
                  </a:lnTo>
                  <a:lnTo>
                    <a:pt x="39" y="118"/>
                  </a:lnTo>
                  <a:lnTo>
                    <a:pt x="61" y="101"/>
                  </a:lnTo>
                  <a:lnTo>
                    <a:pt x="87" y="84"/>
                  </a:lnTo>
                  <a:lnTo>
                    <a:pt x="117" y="68"/>
                  </a:lnTo>
                  <a:lnTo>
                    <a:pt x="152" y="54"/>
                  </a:lnTo>
                  <a:lnTo>
                    <a:pt x="189" y="41"/>
                  </a:lnTo>
                  <a:lnTo>
                    <a:pt x="230" y="29"/>
                  </a:lnTo>
                  <a:lnTo>
                    <a:pt x="273" y="20"/>
                  </a:lnTo>
                  <a:lnTo>
                    <a:pt x="319" y="12"/>
                  </a:lnTo>
                  <a:lnTo>
                    <a:pt x="366" y="6"/>
                  </a:lnTo>
                  <a:lnTo>
                    <a:pt x="414" y="2"/>
                  </a:lnTo>
                  <a:lnTo>
                    <a:pt x="464" y="0"/>
                  </a:lnTo>
                  <a:lnTo>
                    <a:pt x="513" y="0"/>
                  </a:lnTo>
                  <a:lnTo>
                    <a:pt x="563" y="2"/>
                  </a:lnTo>
                  <a:lnTo>
                    <a:pt x="611" y="6"/>
                  </a:lnTo>
                  <a:lnTo>
                    <a:pt x="658" y="12"/>
                  </a:lnTo>
                  <a:lnTo>
                    <a:pt x="703" y="20"/>
                  </a:lnTo>
                  <a:lnTo>
                    <a:pt x="746" y="29"/>
                  </a:lnTo>
                  <a:lnTo>
                    <a:pt x="788" y="41"/>
                  </a:lnTo>
                  <a:lnTo>
                    <a:pt x="825" y="54"/>
                  </a:lnTo>
                  <a:lnTo>
                    <a:pt x="860" y="68"/>
                  </a:lnTo>
                  <a:lnTo>
                    <a:pt x="890" y="84"/>
                  </a:lnTo>
                  <a:lnTo>
                    <a:pt x="916" y="101"/>
                  </a:lnTo>
                  <a:lnTo>
                    <a:pt x="938" y="118"/>
                  </a:lnTo>
                  <a:lnTo>
                    <a:pt x="955" y="137"/>
                  </a:lnTo>
                  <a:lnTo>
                    <a:pt x="967" y="156"/>
                  </a:lnTo>
                  <a:lnTo>
                    <a:pt x="974" y="175"/>
                  </a:lnTo>
                  <a:lnTo>
                    <a:pt x="977" y="196"/>
                  </a:lnTo>
                  <a:lnTo>
                    <a:pt x="974" y="216"/>
                  </a:lnTo>
                  <a:lnTo>
                    <a:pt x="967" y="235"/>
                  </a:lnTo>
                  <a:lnTo>
                    <a:pt x="955" y="255"/>
                  </a:lnTo>
                  <a:lnTo>
                    <a:pt x="938" y="273"/>
                  </a:lnTo>
                  <a:lnTo>
                    <a:pt x="916" y="290"/>
                  </a:lnTo>
                  <a:lnTo>
                    <a:pt x="890" y="307"/>
                  </a:lnTo>
                  <a:lnTo>
                    <a:pt x="860" y="323"/>
                  </a:lnTo>
                  <a:lnTo>
                    <a:pt x="825" y="337"/>
                  </a:lnTo>
                  <a:lnTo>
                    <a:pt x="788" y="350"/>
                  </a:lnTo>
                  <a:lnTo>
                    <a:pt x="746" y="362"/>
                  </a:lnTo>
                  <a:lnTo>
                    <a:pt x="703" y="371"/>
                  </a:lnTo>
                  <a:lnTo>
                    <a:pt x="658" y="379"/>
                  </a:lnTo>
                  <a:lnTo>
                    <a:pt x="611" y="386"/>
                  </a:lnTo>
                  <a:lnTo>
                    <a:pt x="563" y="389"/>
                  </a:lnTo>
                  <a:lnTo>
                    <a:pt x="513" y="391"/>
                  </a:lnTo>
                  <a:lnTo>
                    <a:pt x="464" y="391"/>
                  </a:lnTo>
                  <a:lnTo>
                    <a:pt x="414" y="389"/>
                  </a:lnTo>
                  <a:lnTo>
                    <a:pt x="366" y="386"/>
                  </a:lnTo>
                  <a:lnTo>
                    <a:pt x="319" y="379"/>
                  </a:lnTo>
                  <a:lnTo>
                    <a:pt x="273" y="371"/>
                  </a:lnTo>
                  <a:lnTo>
                    <a:pt x="230" y="362"/>
                  </a:lnTo>
                  <a:lnTo>
                    <a:pt x="189" y="350"/>
                  </a:lnTo>
                  <a:lnTo>
                    <a:pt x="152" y="337"/>
                  </a:lnTo>
                  <a:lnTo>
                    <a:pt x="117" y="323"/>
                  </a:lnTo>
                  <a:lnTo>
                    <a:pt x="87" y="307"/>
                  </a:lnTo>
                  <a:lnTo>
                    <a:pt x="61" y="290"/>
                  </a:lnTo>
                  <a:lnTo>
                    <a:pt x="39" y="273"/>
                  </a:lnTo>
                  <a:lnTo>
                    <a:pt x="22" y="255"/>
                  </a:lnTo>
                  <a:lnTo>
                    <a:pt x="10" y="235"/>
                  </a:lnTo>
                  <a:lnTo>
                    <a:pt x="2" y="21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E6E6E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5" name="Rectangle 8">
              <a:extLst>
                <a:ext uri="{FF2B5EF4-FFF2-40B4-BE49-F238E27FC236}">
                  <a16:creationId xmlns:a16="http://schemas.microsoft.com/office/drawing/2014/main" id="{66280EF2-8AC3-DD49-BB6F-B16304C57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" y="3041"/>
              <a:ext cx="35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Inputs</a:t>
              </a:r>
              <a:endParaRPr lang="en-US" altLang="zh-CN" sz="1600">
                <a:ea typeface="SimSun" panose="02010600030101010101" pitchFamily="2" charset="-122"/>
              </a:endParaRPr>
            </a:p>
          </p:txBody>
        </p:sp>
        <p:sp>
          <p:nvSpPr>
            <p:cNvPr id="27656" name="Rectangle 9">
              <a:extLst>
                <a:ext uri="{FF2B5EF4-FFF2-40B4-BE49-F238E27FC236}">
                  <a16:creationId xmlns:a16="http://schemas.microsoft.com/office/drawing/2014/main" id="{17550BAD-ADA0-E14F-83F6-569032768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1" y="2845"/>
              <a:ext cx="849" cy="882"/>
            </a:xfrm>
            <a:prstGeom prst="rect">
              <a:avLst/>
            </a:prstGeom>
            <a:solidFill>
              <a:srgbClr val="E6E6E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7657" name="Rectangle 10">
              <a:extLst>
                <a:ext uri="{FF2B5EF4-FFF2-40B4-BE49-F238E27FC236}">
                  <a16:creationId xmlns:a16="http://schemas.microsoft.com/office/drawing/2014/main" id="{FD1325DA-49FF-D348-BD6A-A3BA74946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168"/>
              <a:ext cx="74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Synchronous</a:t>
              </a:r>
              <a:endParaRPr lang="en-US" altLang="zh-CN" sz="1600">
                <a:ea typeface="SimSun" panose="02010600030101010101" pitchFamily="2" charset="-122"/>
              </a:endParaRPr>
            </a:p>
          </p:txBody>
        </p:sp>
        <p:sp>
          <p:nvSpPr>
            <p:cNvPr id="27658" name="Rectangle 11">
              <a:extLst>
                <a:ext uri="{FF2B5EF4-FFF2-40B4-BE49-F238E27FC236}">
                  <a16:creationId xmlns:a16="http://schemas.microsoft.com/office/drawing/2014/main" id="{8450DE0F-9F91-6743-914B-53A2D8CDB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98"/>
              <a:ext cx="40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system</a:t>
              </a:r>
              <a:endParaRPr lang="en-US" altLang="zh-CN" sz="1600">
                <a:ea typeface="SimSun" panose="02010600030101010101" pitchFamily="2" charset="-122"/>
              </a:endParaRPr>
            </a:p>
          </p:txBody>
        </p:sp>
        <p:sp>
          <p:nvSpPr>
            <p:cNvPr id="27659" name="Rectangle 12">
              <a:extLst>
                <a:ext uri="{FF2B5EF4-FFF2-40B4-BE49-F238E27FC236}">
                  <a16:creationId xmlns:a16="http://schemas.microsoft.com/office/drawing/2014/main" id="{805E67BF-4FC6-744A-9C7E-EF0A1D024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3041"/>
              <a:ext cx="489" cy="5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7660" name="Rectangle 13">
              <a:extLst>
                <a:ext uri="{FF2B5EF4-FFF2-40B4-BE49-F238E27FC236}">
                  <a16:creationId xmlns:a16="http://schemas.microsoft.com/office/drawing/2014/main" id="{A4D28922-8E0D-D341-A501-29C8ADA2B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7" y="3091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D</a:t>
              </a:r>
              <a:endParaRPr lang="en-US" altLang="zh-CN" sz="1600">
                <a:ea typeface="SimSun" panose="02010600030101010101" pitchFamily="2" charset="-122"/>
              </a:endParaRPr>
            </a:p>
          </p:txBody>
        </p:sp>
        <p:sp>
          <p:nvSpPr>
            <p:cNvPr id="27661" name="Rectangle 14">
              <a:extLst>
                <a:ext uri="{FF2B5EF4-FFF2-40B4-BE49-F238E27FC236}">
                  <a16:creationId xmlns:a16="http://schemas.microsoft.com/office/drawing/2014/main" id="{8372FDD1-0522-B842-AD9D-9C879EA2A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3462"/>
              <a:ext cx="1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Clk</a:t>
              </a:r>
              <a:endParaRPr lang="en-US" altLang="zh-CN" sz="1600">
                <a:ea typeface="SimSun" panose="02010600030101010101" pitchFamily="2" charset="-122"/>
              </a:endParaRPr>
            </a:p>
          </p:txBody>
        </p:sp>
        <p:sp>
          <p:nvSpPr>
            <p:cNvPr id="27662" name="Rectangle 15">
              <a:extLst>
                <a:ext uri="{FF2B5EF4-FFF2-40B4-BE49-F238E27FC236}">
                  <a16:creationId xmlns:a16="http://schemas.microsoft.com/office/drawing/2014/main" id="{4EB02751-49A7-5543-A1C6-E2FB7FFE5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5" y="3091"/>
              <a:ext cx="1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Q</a:t>
              </a:r>
              <a:endParaRPr lang="en-US" altLang="zh-CN" sz="1600">
                <a:ea typeface="SimSun" panose="02010600030101010101" pitchFamily="2" charset="-122"/>
              </a:endParaRPr>
            </a:p>
          </p:txBody>
        </p:sp>
        <p:sp>
          <p:nvSpPr>
            <p:cNvPr id="27663" name="Line 16">
              <a:extLst>
                <a:ext uri="{FF2B5EF4-FFF2-40B4-BE49-F238E27FC236}">
                  <a16:creationId xmlns:a16="http://schemas.microsoft.com/office/drawing/2014/main" id="{6F9E7E88-1109-5E42-9801-0AE66DD7BB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9" y="3139"/>
              <a:ext cx="19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4" name="Rectangle 17">
              <a:extLst>
                <a:ext uri="{FF2B5EF4-FFF2-40B4-BE49-F238E27FC236}">
                  <a16:creationId xmlns:a16="http://schemas.microsoft.com/office/drawing/2014/main" id="{299F007B-5F3C-9A40-8D0B-CF362F992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" y="3041"/>
              <a:ext cx="488" cy="5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7665" name="Rectangle 18">
              <a:extLst>
                <a:ext uri="{FF2B5EF4-FFF2-40B4-BE49-F238E27FC236}">
                  <a16:creationId xmlns:a16="http://schemas.microsoft.com/office/drawing/2014/main" id="{717DD97A-8F13-364C-99FB-1EF6C08F6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" y="3091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D</a:t>
              </a:r>
              <a:endParaRPr lang="en-US" altLang="zh-CN" sz="1600">
                <a:ea typeface="SimSun" panose="02010600030101010101" pitchFamily="2" charset="-122"/>
              </a:endParaRPr>
            </a:p>
          </p:txBody>
        </p:sp>
        <p:sp>
          <p:nvSpPr>
            <p:cNvPr id="27666" name="Rectangle 19">
              <a:extLst>
                <a:ext uri="{FF2B5EF4-FFF2-40B4-BE49-F238E27FC236}">
                  <a16:creationId xmlns:a16="http://schemas.microsoft.com/office/drawing/2014/main" id="{D049F70E-ED39-B34A-B555-1DBFCFF88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9" y="3462"/>
              <a:ext cx="1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Clk</a:t>
              </a:r>
              <a:endParaRPr lang="en-US" altLang="zh-CN" sz="1600">
                <a:ea typeface="SimSun" panose="02010600030101010101" pitchFamily="2" charset="-122"/>
              </a:endParaRPr>
            </a:p>
          </p:txBody>
        </p:sp>
        <p:sp>
          <p:nvSpPr>
            <p:cNvPr id="27667" name="Rectangle 20">
              <a:extLst>
                <a:ext uri="{FF2B5EF4-FFF2-40B4-BE49-F238E27FC236}">
                  <a16:creationId xmlns:a16="http://schemas.microsoft.com/office/drawing/2014/main" id="{37C76B98-E0C3-0646-9611-FCB6048AC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9" y="3091"/>
              <a:ext cx="1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Q</a:t>
              </a:r>
              <a:endParaRPr lang="en-US" altLang="zh-CN" sz="1600">
                <a:ea typeface="SimSun" panose="02010600030101010101" pitchFamily="2" charset="-122"/>
              </a:endParaRPr>
            </a:p>
          </p:txBody>
        </p:sp>
        <p:sp>
          <p:nvSpPr>
            <p:cNvPr id="27668" name="Line 21">
              <a:extLst>
                <a:ext uri="{FF2B5EF4-FFF2-40B4-BE49-F238E27FC236}">
                  <a16:creationId xmlns:a16="http://schemas.microsoft.com/office/drawing/2014/main" id="{5DFA59EE-B60A-E742-83EB-B973D26242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3" y="3139"/>
              <a:ext cx="19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9" name="Line 22">
              <a:extLst>
                <a:ext uri="{FF2B5EF4-FFF2-40B4-BE49-F238E27FC236}">
                  <a16:creationId xmlns:a16="http://schemas.microsoft.com/office/drawing/2014/main" id="{82A6AA77-D97B-4F40-96DF-06AC0CF30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7" y="3139"/>
              <a:ext cx="29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0" name="Freeform 23">
              <a:extLst>
                <a:ext uri="{FF2B5EF4-FFF2-40B4-BE49-F238E27FC236}">
                  <a16:creationId xmlns:a16="http://schemas.microsoft.com/office/drawing/2014/main" id="{CA0B0FE0-A3BB-F143-82F9-8C13A0834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9" y="3481"/>
              <a:ext cx="49" cy="98"/>
            </a:xfrm>
            <a:custGeom>
              <a:avLst/>
              <a:gdLst>
                <a:gd name="T0" fmla="*/ 0 w 49"/>
                <a:gd name="T1" fmla="*/ 0 h 98"/>
                <a:gd name="T2" fmla="*/ 49 w 49"/>
                <a:gd name="T3" fmla="*/ 50 h 98"/>
                <a:gd name="T4" fmla="*/ 0 w 49"/>
                <a:gd name="T5" fmla="*/ 98 h 98"/>
                <a:gd name="T6" fmla="*/ 0 60000 65536"/>
                <a:gd name="T7" fmla="*/ 0 60000 65536"/>
                <a:gd name="T8" fmla="*/ 0 60000 65536"/>
                <a:gd name="T9" fmla="*/ 0 w 49"/>
                <a:gd name="T10" fmla="*/ 0 h 98"/>
                <a:gd name="T11" fmla="*/ 49 w 49"/>
                <a:gd name="T12" fmla="*/ 98 h 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98">
                  <a:moveTo>
                    <a:pt x="0" y="0"/>
                  </a:moveTo>
                  <a:lnTo>
                    <a:pt x="49" y="50"/>
                  </a:lnTo>
                  <a:lnTo>
                    <a:pt x="0" y="9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1" name="Freeform 24">
              <a:extLst>
                <a:ext uri="{FF2B5EF4-FFF2-40B4-BE49-F238E27FC236}">
                  <a16:creationId xmlns:a16="http://schemas.microsoft.com/office/drawing/2014/main" id="{CA3E1383-F6E9-2A48-85E1-5DEE8DEC3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3481"/>
              <a:ext cx="50" cy="98"/>
            </a:xfrm>
            <a:custGeom>
              <a:avLst/>
              <a:gdLst>
                <a:gd name="T0" fmla="*/ 0 w 50"/>
                <a:gd name="T1" fmla="*/ 0 h 98"/>
                <a:gd name="T2" fmla="*/ 50 w 50"/>
                <a:gd name="T3" fmla="*/ 50 h 98"/>
                <a:gd name="T4" fmla="*/ 0 w 50"/>
                <a:gd name="T5" fmla="*/ 98 h 98"/>
                <a:gd name="T6" fmla="*/ 0 60000 65536"/>
                <a:gd name="T7" fmla="*/ 0 60000 65536"/>
                <a:gd name="T8" fmla="*/ 0 60000 65536"/>
                <a:gd name="T9" fmla="*/ 0 w 50"/>
                <a:gd name="T10" fmla="*/ 0 h 98"/>
                <a:gd name="T11" fmla="*/ 50 w 50"/>
                <a:gd name="T12" fmla="*/ 98 h 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98">
                  <a:moveTo>
                    <a:pt x="0" y="0"/>
                  </a:moveTo>
                  <a:lnTo>
                    <a:pt x="50" y="50"/>
                  </a:lnTo>
                  <a:lnTo>
                    <a:pt x="0" y="9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2" name="Freeform 25">
              <a:extLst>
                <a:ext uri="{FF2B5EF4-FFF2-40B4-BE49-F238E27FC236}">
                  <a16:creationId xmlns:a16="http://schemas.microsoft.com/office/drawing/2014/main" id="{69B501BE-BE6F-8A4D-AFFE-E570B050B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8" y="3531"/>
              <a:ext cx="1271" cy="294"/>
            </a:xfrm>
            <a:custGeom>
              <a:avLst/>
              <a:gdLst>
                <a:gd name="T0" fmla="*/ 1271 w 1271"/>
                <a:gd name="T1" fmla="*/ 0 h 294"/>
                <a:gd name="T2" fmla="*/ 1222 w 1271"/>
                <a:gd name="T3" fmla="*/ 0 h 294"/>
                <a:gd name="T4" fmla="*/ 1222 w 1271"/>
                <a:gd name="T5" fmla="*/ 294 h 294"/>
                <a:gd name="T6" fmla="*/ 0 w 1271"/>
                <a:gd name="T7" fmla="*/ 294 h 2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71"/>
                <a:gd name="T13" fmla="*/ 0 h 294"/>
                <a:gd name="T14" fmla="*/ 1271 w 1271"/>
                <a:gd name="T15" fmla="*/ 294 h 2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71" h="294">
                  <a:moveTo>
                    <a:pt x="1271" y="0"/>
                  </a:moveTo>
                  <a:lnTo>
                    <a:pt x="1222" y="0"/>
                  </a:lnTo>
                  <a:lnTo>
                    <a:pt x="1222" y="294"/>
                  </a:lnTo>
                  <a:lnTo>
                    <a:pt x="0" y="2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3" name="Freeform 26">
              <a:extLst>
                <a:ext uri="{FF2B5EF4-FFF2-40B4-BE49-F238E27FC236}">
                  <a16:creationId xmlns:a16="http://schemas.microsoft.com/office/drawing/2014/main" id="{DF211E5A-B976-9F41-AFE2-69657518E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6" y="3531"/>
              <a:ext cx="48" cy="294"/>
            </a:xfrm>
            <a:custGeom>
              <a:avLst/>
              <a:gdLst>
                <a:gd name="T0" fmla="*/ 48 w 48"/>
                <a:gd name="T1" fmla="*/ 0 h 294"/>
                <a:gd name="T2" fmla="*/ 0 w 48"/>
                <a:gd name="T3" fmla="*/ 0 h 294"/>
                <a:gd name="T4" fmla="*/ 0 w 48"/>
                <a:gd name="T5" fmla="*/ 294 h 294"/>
                <a:gd name="T6" fmla="*/ 0 60000 65536"/>
                <a:gd name="T7" fmla="*/ 0 60000 65536"/>
                <a:gd name="T8" fmla="*/ 0 60000 65536"/>
                <a:gd name="T9" fmla="*/ 0 w 48"/>
                <a:gd name="T10" fmla="*/ 0 h 294"/>
                <a:gd name="T11" fmla="*/ 48 w 48"/>
                <a:gd name="T12" fmla="*/ 294 h 2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294">
                  <a:moveTo>
                    <a:pt x="48" y="0"/>
                  </a:moveTo>
                  <a:lnTo>
                    <a:pt x="0" y="0"/>
                  </a:lnTo>
                  <a:lnTo>
                    <a:pt x="0" y="2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4" name="Freeform 27">
              <a:extLst>
                <a:ext uri="{FF2B5EF4-FFF2-40B4-BE49-F238E27FC236}">
                  <a16:creationId xmlns:a16="http://schemas.microsoft.com/office/drawing/2014/main" id="{C97B81AC-660F-164A-9196-1BDD65823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3727"/>
              <a:ext cx="1222" cy="98"/>
            </a:xfrm>
            <a:custGeom>
              <a:avLst/>
              <a:gdLst>
                <a:gd name="T0" fmla="*/ 0 w 1222"/>
                <a:gd name="T1" fmla="*/ 98 h 98"/>
                <a:gd name="T2" fmla="*/ 1222 w 1222"/>
                <a:gd name="T3" fmla="*/ 98 h 98"/>
                <a:gd name="T4" fmla="*/ 1222 w 1222"/>
                <a:gd name="T5" fmla="*/ 0 h 98"/>
                <a:gd name="T6" fmla="*/ 0 60000 65536"/>
                <a:gd name="T7" fmla="*/ 0 60000 65536"/>
                <a:gd name="T8" fmla="*/ 0 60000 65536"/>
                <a:gd name="T9" fmla="*/ 0 w 1222"/>
                <a:gd name="T10" fmla="*/ 0 h 98"/>
                <a:gd name="T11" fmla="*/ 1222 w 1222"/>
                <a:gd name="T12" fmla="*/ 98 h 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22" h="98">
                  <a:moveTo>
                    <a:pt x="0" y="98"/>
                  </a:moveTo>
                  <a:lnTo>
                    <a:pt x="1222" y="98"/>
                  </a:lnTo>
                  <a:lnTo>
                    <a:pt x="122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5" name="Rectangle 28">
              <a:extLst>
                <a:ext uri="{FF2B5EF4-FFF2-40B4-BE49-F238E27FC236}">
                  <a16:creationId xmlns:a16="http://schemas.microsoft.com/office/drawing/2014/main" id="{8F9EAC2D-09C6-6546-80CF-BDF465306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" y="3812"/>
              <a:ext cx="25" cy="2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7676" name="Rectangle 29">
              <a:extLst>
                <a:ext uri="{FF2B5EF4-FFF2-40B4-BE49-F238E27FC236}">
                  <a16:creationId xmlns:a16="http://schemas.microsoft.com/office/drawing/2014/main" id="{6174BDE7-6809-D548-BCBE-0790BDF20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" y="3812"/>
              <a:ext cx="25" cy="2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7677" name="Rectangle 30">
              <a:extLst>
                <a:ext uri="{FF2B5EF4-FFF2-40B4-BE49-F238E27FC236}">
                  <a16:creationId xmlns:a16="http://schemas.microsoft.com/office/drawing/2014/main" id="{77E25C9F-8AD0-D64A-8947-8123C86D0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" y="3812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7678" name="Rectangle 31">
              <a:extLst>
                <a:ext uri="{FF2B5EF4-FFF2-40B4-BE49-F238E27FC236}">
                  <a16:creationId xmlns:a16="http://schemas.microsoft.com/office/drawing/2014/main" id="{4E4FA6B3-F43F-C94F-BF09-40CD7E3FD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696"/>
              <a:ext cx="29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clock</a:t>
              </a:r>
              <a:endParaRPr lang="en-US" altLang="zh-CN" sz="1600">
                <a:ea typeface="SimSun" panose="02010600030101010101" pitchFamily="2" charset="-122"/>
              </a:endParaRPr>
            </a:p>
          </p:txBody>
        </p:sp>
        <p:sp>
          <p:nvSpPr>
            <p:cNvPr id="27679" name="Rectangle 38">
              <a:extLst>
                <a:ext uri="{FF2B5EF4-FFF2-40B4-BE49-F238E27FC236}">
                  <a16:creationId xmlns:a16="http://schemas.microsoft.com/office/drawing/2014/main" id="{D8A1D1C9-5F72-8B41-BC47-411ACA6B3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264"/>
              <a:ext cx="29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FF_1</a:t>
              </a:r>
              <a:endParaRPr lang="en-US" altLang="zh-CN" sz="1600">
                <a:ea typeface="SimSun" panose="02010600030101010101" pitchFamily="2" charset="-122"/>
              </a:endParaRPr>
            </a:p>
          </p:txBody>
        </p:sp>
        <p:sp>
          <p:nvSpPr>
            <p:cNvPr id="27680" name="Rectangle 39">
              <a:extLst>
                <a:ext uri="{FF2B5EF4-FFF2-40B4-BE49-F238E27FC236}">
                  <a16:creationId xmlns:a16="http://schemas.microsoft.com/office/drawing/2014/main" id="{226C26EC-1556-6C42-81C8-820531DB8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264"/>
              <a:ext cx="29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FF_2</a:t>
              </a:r>
              <a:endParaRPr lang="en-US" altLang="zh-CN" sz="1600">
                <a:ea typeface="SimSun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灯片编号占位符 3">
            <a:extLst>
              <a:ext uri="{FF2B5EF4-FFF2-40B4-BE49-F238E27FC236}">
                <a16:creationId xmlns:a16="http://schemas.microsoft.com/office/drawing/2014/main" id="{069A9DDE-0906-1142-AE22-30900FF5B1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642AEF-88D3-B442-AFB9-EE2AF70F6415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89CA4461-F2FA-9640-B7F5-76FF26B25B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Double DFF Synchronizer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4177AE4-659E-0946-960B-FC70B7DD6A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Both flip-flop must enter a metastable state to have a synchronizer failure</a:t>
            </a:r>
          </a:p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The first flip-flop might enter a metastable state, but has a clock period to recover</a:t>
            </a:r>
            <a:endParaRPr lang="en-US" altLang="zh-CN" sz="160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It is less likely that FF_2 will see an input that is not valid, thus it is less likely that FF_2 will enter a metastable state  </a:t>
            </a:r>
          </a:p>
          <a:p>
            <a:pPr lvl="1" eaLnBrk="1" hangingPunct="1"/>
            <a:r>
              <a:rPr lang="en-US" altLang="zh-CN" sz="1600">
                <a:ea typeface="SimSun" panose="02010600030101010101" pitchFamily="2" charset="-122"/>
              </a:rPr>
              <a:t>Typically, 1 clock cycle is long enough for 1</a:t>
            </a:r>
            <a:r>
              <a:rPr lang="en-US" altLang="zh-CN" sz="1600" baseline="30000">
                <a:ea typeface="SimSun" panose="02010600030101010101" pitchFamily="2" charset="-122"/>
              </a:rPr>
              <a:t>st</a:t>
            </a:r>
            <a:r>
              <a:rPr lang="en-US" altLang="zh-CN" sz="1600">
                <a:ea typeface="SimSun" panose="02010600030101010101" pitchFamily="2" charset="-122"/>
              </a:rPr>
              <a:t> DFF to recover</a:t>
            </a:r>
          </a:p>
          <a:p>
            <a:pPr lvl="1" eaLnBrk="1" hangingPunct="1"/>
            <a:r>
              <a:rPr lang="en-US" altLang="zh-CN" sz="1600">
                <a:ea typeface="SimSun" panose="02010600030101010101" pitchFamily="2" charset="-122"/>
              </a:rPr>
              <a:t>Output of 2</a:t>
            </a:r>
            <a:r>
              <a:rPr lang="en-US" altLang="zh-CN" sz="1600" baseline="30000">
                <a:ea typeface="SimSun" panose="02010600030101010101" pitchFamily="2" charset="-122"/>
              </a:rPr>
              <a:t>nd</a:t>
            </a:r>
            <a:r>
              <a:rPr lang="en-US" altLang="zh-CN" sz="1600">
                <a:ea typeface="SimSun" panose="02010600030101010101" pitchFamily="2" charset="-122"/>
              </a:rPr>
              <a:t> DFF is synchronized and stable, but unpredictable</a:t>
            </a:r>
          </a:p>
        </p:txBody>
      </p:sp>
      <p:grpSp>
        <p:nvGrpSpPr>
          <p:cNvPr id="28676" name="Group 4">
            <a:extLst>
              <a:ext uri="{FF2B5EF4-FFF2-40B4-BE49-F238E27FC236}">
                <a16:creationId xmlns:a16="http://schemas.microsoft.com/office/drawing/2014/main" id="{E67D14B0-052A-FA4A-BA8E-D1549B9EB9D1}"/>
              </a:ext>
            </a:extLst>
          </p:cNvPr>
          <p:cNvGrpSpPr>
            <a:grpSpLocks/>
          </p:cNvGrpSpPr>
          <p:nvPr/>
        </p:nvGrpSpPr>
        <p:grpSpPr bwMode="auto">
          <a:xfrm>
            <a:off x="1604963" y="4387850"/>
            <a:ext cx="5537200" cy="1997075"/>
            <a:chOff x="1072" y="2592"/>
            <a:chExt cx="3488" cy="1258"/>
          </a:xfrm>
        </p:grpSpPr>
        <p:sp>
          <p:nvSpPr>
            <p:cNvPr id="28677" name="Rectangle 5">
              <a:extLst>
                <a:ext uri="{FF2B5EF4-FFF2-40B4-BE49-F238E27FC236}">
                  <a16:creationId xmlns:a16="http://schemas.microsoft.com/office/drawing/2014/main" id="{BB0FC371-CF32-584F-9C6B-EA4014531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" y="2955"/>
              <a:ext cx="1368" cy="783"/>
            </a:xfrm>
            <a:prstGeom prst="rect">
              <a:avLst/>
            </a:prstGeom>
            <a:solidFill>
              <a:srgbClr val="E6E6E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8678" name="Freeform 6">
              <a:extLst>
                <a:ext uri="{FF2B5EF4-FFF2-40B4-BE49-F238E27FC236}">
                  <a16:creationId xmlns:a16="http://schemas.microsoft.com/office/drawing/2014/main" id="{FD00C7D8-1D7A-8F40-B827-5FEEA5E35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" y="2943"/>
              <a:ext cx="977" cy="391"/>
            </a:xfrm>
            <a:custGeom>
              <a:avLst/>
              <a:gdLst>
                <a:gd name="T0" fmla="*/ 0 w 977"/>
                <a:gd name="T1" fmla="*/ 196 h 391"/>
                <a:gd name="T2" fmla="*/ 2 w 977"/>
                <a:gd name="T3" fmla="*/ 175 h 391"/>
                <a:gd name="T4" fmla="*/ 10 w 977"/>
                <a:gd name="T5" fmla="*/ 156 h 391"/>
                <a:gd name="T6" fmla="*/ 22 w 977"/>
                <a:gd name="T7" fmla="*/ 137 h 391"/>
                <a:gd name="T8" fmla="*/ 39 w 977"/>
                <a:gd name="T9" fmla="*/ 118 h 391"/>
                <a:gd name="T10" fmla="*/ 61 w 977"/>
                <a:gd name="T11" fmla="*/ 101 h 391"/>
                <a:gd name="T12" fmla="*/ 87 w 977"/>
                <a:gd name="T13" fmla="*/ 84 h 391"/>
                <a:gd name="T14" fmla="*/ 117 w 977"/>
                <a:gd name="T15" fmla="*/ 68 h 391"/>
                <a:gd name="T16" fmla="*/ 152 w 977"/>
                <a:gd name="T17" fmla="*/ 54 h 391"/>
                <a:gd name="T18" fmla="*/ 189 w 977"/>
                <a:gd name="T19" fmla="*/ 41 h 391"/>
                <a:gd name="T20" fmla="*/ 230 w 977"/>
                <a:gd name="T21" fmla="*/ 29 h 391"/>
                <a:gd name="T22" fmla="*/ 273 w 977"/>
                <a:gd name="T23" fmla="*/ 20 h 391"/>
                <a:gd name="T24" fmla="*/ 319 w 977"/>
                <a:gd name="T25" fmla="*/ 12 h 391"/>
                <a:gd name="T26" fmla="*/ 366 w 977"/>
                <a:gd name="T27" fmla="*/ 6 h 391"/>
                <a:gd name="T28" fmla="*/ 414 w 977"/>
                <a:gd name="T29" fmla="*/ 2 h 391"/>
                <a:gd name="T30" fmla="*/ 464 w 977"/>
                <a:gd name="T31" fmla="*/ 0 h 391"/>
                <a:gd name="T32" fmla="*/ 513 w 977"/>
                <a:gd name="T33" fmla="*/ 0 h 391"/>
                <a:gd name="T34" fmla="*/ 563 w 977"/>
                <a:gd name="T35" fmla="*/ 2 h 391"/>
                <a:gd name="T36" fmla="*/ 611 w 977"/>
                <a:gd name="T37" fmla="*/ 6 h 391"/>
                <a:gd name="T38" fmla="*/ 658 w 977"/>
                <a:gd name="T39" fmla="*/ 12 h 391"/>
                <a:gd name="T40" fmla="*/ 703 w 977"/>
                <a:gd name="T41" fmla="*/ 20 h 391"/>
                <a:gd name="T42" fmla="*/ 746 w 977"/>
                <a:gd name="T43" fmla="*/ 29 h 391"/>
                <a:gd name="T44" fmla="*/ 788 w 977"/>
                <a:gd name="T45" fmla="*/ 41 h 391"/>
                <a:gd name="T46" fmla="*/ 825 w 977"/>
                <a:gd name="T47" fmla="*/ 54 h 391"/>
                <a:gd name="T48" fmla="*/ 860 w 977"/>
                <a:gd name="T49" fmla="*/ 68 h 391"/>
                <a:gd name="T50" fmla="*/ 890 w 977"/>
                <a:gd name="T51" fmla="*/ 84 h 391"/>
                <a:gd name="T52" fmla="*/ 916 w 977"/>
                <a:gd name="T53" fmla="*/ 101 h 391"/>
                <a:gd name="T54" fmla="*/ 938 w 977"/>
                <a:gd name="T55" fmla="*/ 118 h 391"/>
                <a:gd name="T56" fmla="*/ 955 w 977"/>
                <a:gd name="T57" fmla="*/ 137 h 391"/>
                <a:gd name="T58" fmla="*/ 967 w 977"/>
                <a:gd name="T59" fmla="*/ 156 h 391"/>
                <a:gd name="T60" fmla="*/ 974 w 977"/>
                <a:gd name="T61" fmla="*/ 175 h 391"/>
                <a:gd name="T62" fmla="*/ 977 w 977"/>
                <a:gd name="T63" fmla="*/ 196 h 391"/>
                <a:gd name="T64" fmla="*/ 974 w 977"/>
                <a:gd name="T65" fmla="*/ 216 h 391"/>
                <a:gd name="T66" fmla="*/ 967 w 977"/>
                <a:gd name="T67" fmla="*/ 235 h 391"/>
                <a:gd name="T68" fmla="*/ 955 w 977"/>
                <a:gd name="T69" fmla="*/ 255 h 391"/>
                <a:gd name="T70" fmla="*/ 938 w 977"/>
                <a:gd name="T71" fmla="*/ 273 h 391"/>
                <a:gd name="T72" fmla="*/ 916 w 977"/>
                <a:gd name="T73" fmla="*/ 290 h 391"/>
                <a:gd name="T74" fmla="*/ 890 w 977"/>
                <a:gd name="T75" fmla="*/ 307 h 391"/>
                <a:gd name="T76" fmla="*/ 860 w 977"/>
                <a:gd name="T77" fmla="*/ 323 h 391"/>
                <a:gd name="T78" fmla="*/ 825 w 977"/>
                <a:gd name="T79" fmla="*/ 337 h 391"/>
                <a:gd name="T80" fmla="*/ 788 w 977"/>
                <a:gd name="T81" fmla="*/ 350 h 391"/>
                <a:gd name="T82" fmla="*/ 746 w 977"/>
                <a:gd name="T83" fmla="*/ 362 h 391"/>
                <a:gd name="T84" fmla="*/ 703 w 977"/>
                <a:gd name="T85" fmla="*/ 371 h 391"/>
                <a:gd name="T86" fmla="*/ 658 w 977"/>
                <a:gd name="T87" fmla="*/ 379 h 391"/>
                <a:gd name="T88" fmla="*/ 611 w 977"/>
                <a:gd name="T89" fmla="*/ 386 h 391"/>
                <a:gd name="T90" fmla="*/ 563 w 977"/>
                <a:gd name="T91" fmla="*/ 389 h 391"/>
                <a:gd name="T92" fmla="*/ 513 w 977"/>
                <a:gd name="T93" fmla="*/ 391 h 391"/>
                <a:gd name="T94" fmla="*/ 464 w 977"/>
                <a:gd name="T95" fmla="*/ 391 h 391"/>
                <a:gd name="T96" fmla="*/ 414 w 977"/>
                <a:gd name="T97" fmla="*/ 389 h 391"/>
                <a:gd name="T98" fmla="*/ 366 w 977"/>
                <a:gd name="T99" fmla="*/ 386 h 391"/>
                <a:gd name="T100" fmla="*/ 319 w 977"/>
                <a:gd name="T101" fmla="*/ 379 h 391"/>
                <a:gd name="T102" fmla="*/ 273 w 977"/>
                <a:gd name="T103" fmla="*/ 371 h 391"/>
                <a:gd name="T104" fmla="*/ 230 w 977"/>
                <a:gd name="T105" fmla="*/ 362 h 391"/>
                <a:gd name="T106" fmla="*/ 189 w 977"/>
                <a:gd name="T107" fmla="*/ 350 h 391"/>
                <a:gd name="T108" fmla="*/ 152 w 977"/>
                <a:gd name="T109" fmla="*/ 337 h 391"/>
                <a:gd name="T110" fmla="*/ 117 w 977"/>
                <a:gd name="T111" fmla="*/ 323 h 391"/>
                <a:gd name="T112" fmla="*/ 87 w 977"/>
                <a:gd name="T113" fmla="*/ 307 h 391"/>
                <a:gd name="T114" fmla="*/ 61 w 977"/>
                <a:gd name="T115" fmla="*/ 290 h 391"/>
                <a:gd name="T116" fmla="*/ 39 w 977"/>
                <a:gd name="T117" fmla="*/ 273 h 391"/>
                <a:gd name="T118" fmla="*/ 22 w 977"/>
                <a:gd name="T119" fmla="*/ 255 h 391"/>
                <a:gd name="T120" fmla="*/ 10 w 977"/>
                <a:gd name="T121" fmla="*/ 235 h 391"/>
                <a:gd name="T122" fmla="*/ 2 w 977"/>
                <a:gd name="T123" fmla="*/ 216 h 391"/>
                <a:gd name="T124" fmla="*/ 0 w 977"/>
                <a:gd name="T125" fmla="*/ 196 h 3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77"/>
                <a:gd name="T190" fmla="*/ 0 h 391"/>
                <a:gd name="T191" fmla="*/ 977 w 977"/>
                <a:gd name="T192" fmla="*/ 391 h 39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77" h="391">
                  <a:moveTo>
                    <a:pt x="0" y="196"/>
                  </a:moveTo>
                  <a:lnTo>
                    <a:pt x="2" y="175"/>
                  </a:lnTo>
                  <a:lnTo>
                    <a:pt x="10" y="156"/>
                  </a:lnTo>
                  <a:lnTo>
                    <a:pt x="22" y="137"/>
                  </a:lnTo>
                  <a:lnTo>
                    <a:pt x="39" y="118"/>
                  </a:lnTo>
                  <a:lnTo>
                    <a:pt x="61" y="101"/>
                  </a:lnTo>
                  <a:lnTo>
                    <a:pt x="87" y="84"/>
                  </a:lnTo>
                  <a:lnTo>
                    <a:pt x="117" y="68"/>
                  </a:lnTo>
                  <a:lnTo>
                    <a:pt x="152" y="54"/>
                  </a:lnTo>
                  <a:lnTo>
                    <a:pt x="189" y="41"/>
                  </a:lnTo>
                  <a:lnTo>
                    <a:pt x="230" y="29"/>
                  </a:lnTo>
                  <a:lnTo>
                    <a:pt x="273" y="20"/>
                  </a:lnTo>
                  <a:lnTo>
                    <a:pt x="319" y="12"/>
                  </a:lnTo>
                  <a:lnTo>
                    <a:pt x="366" y="6"/>
                  </a:lnTo>
                  <a:lnTo>
                    <a:pt x="414" y="2"/>
                  </a:lnTo>
                  <a:lnTo>
                    <a:pt x="464" y="0"/>
                  </a:lnTo>
                  <a:lnTo>
                    <a:pt x="513" y="0"/>
                  </a:lnTo>
                  <a:lnTo>
                    <a:pt x="563" y="2"/>
                  </a:lnTo>
                  <a:lnTo>
                    <a:pt x="611" y="6"/>
                  </a:lnTo>
                  <a:lnTo>
                    <a:pt x="658" y="12"/>
                  </a:lnTo>
                  <a:lnTo>
                    <a:pt x="703" y="20"/>
                  </a:lnTo>
                  <a:lnTo>
                    <a:pt x="746" y="29"/>
                  </a:lnTo>
                  <a:lnTo>
                    <a:pt x="788" y="41"/>
                  </a:lnTo>
                  <a:lnTo>
                    <a:pt x="825" y="54"/>
                  </a:lnTo>
                  <a:lnTo>
                    <a:pt x="860" y="68"/>
                  </a:lnTo>
                  <a:lnTo>
                    <a:pt x="890" y="84"/>
                  </a:lnTo>
                  <a:lnTo>
                    <a:pt x="916" y="101"/>
                  </a:lnTo>
                  <a:lnTo>
                    <a:pt x="938" y="118"/>
                  </a:lnTo>
                  <a:lnTo>
                    <a:pt x="955" y="137"/>
                  </a:lnTo>
                  <a:lnTo>
                    <a:pt x="967" y="156"/>
                  </a:lnTo>
                  <a:lnTo>
                    <a:pt x="974" y="175"/>
                  </a:lnTo>
                  <a:lnTo>
                    <a:pt x="977" y="196"/>
                  </a:lnTo>
                  <a:lnTo>
                    <a:pt x="974" y="216"/>
                  </a:lnTo>
                  <a:lnTo>
                    <a:pt x="967" y="235"/>
                  </a:lnTo>
                  <a:lnTo>
                    <a:pt x="955" y="255"/>
                  </a:lnTo>
                  <a:lnTo>
                    <a:pt x="938" y="273"/>
                  </a:lnTo>
                  <a:lnTo>
                    <a:pt x="916" y="290"/>
                  </a:lnTo>
                  <a:lnTo>
                    <a:pt x="890" y="307"/>
                  </a:lnTo>
                  <a:lnTo>
                    <a:pt x="860" y="323"/>
                  </a:lnTo>
                  <a:lnTo>
                    <a:pt x="825" y="337"/>
                  </a:lnTo>
                  <a:lnTo>
                    <a:pt x="788" y="350"/>
                  </a:lnTo>
                  <a:lnTo>
                    <a:pt x="746" y="362"/>
                  </a:lnTo>
                  <a:lnTo>
                    <a:pt x="703" y="371"/>
                  </a:lnTo>
                  <a:lnTo>
                    <a:pt x="658" y="379"/>
                  </a:lnTo>
                  <a:lnTo>
                    <a:pt x="611" y="386"/>
                  </a:lnTo>
                  <a:lnTo>
                    <a:pt x="563" y="389"/>
                  </a:lnTo>
                  <a:lnTo>
                    <a:pt x="513" y="391"/>
                  </a:lnTo>
                  <a:lnTo>
                    <a:pt x="464" y="391"/>
                  </a:lnTo>
                  <a:lnTo>
                    <a:pt x="414" y="389"/>
                  </a:lnTo>
                  <a:lnTo>
                    <a:pt x="366" y="386"/>
                  </a:lnTo>
                  <a:lnTo>
                    <a:pt x="319" y="379"/>
                  </a:lnTo>
                  <a:lnTo>
                    <a:pt x="273" y="371"/>
                  </a:lnTo>
                  <a:lnTo>
                    <a:pt x="230" y="362"/>
                  </a:lnTo>
                  <a:lnTo>
                    <a:pt x="189" y="350"/>
                  </a:lnTo>
                  <a:lnTo>
                    <a:pt x="152" y="337"/>
                  </a:lnTo>
                  <a:lnTo>
                    <a:pt x="117" y="323"/>
                  </a:lnTo>
                  <a:lnTo>
                    <a:pt x="87" y="307"/>
                  </a:lnTo>
                  <a:lnTo>
                    <a:pt x="61" y="290"/>
                  </a:lnTo>
                  <a:lnTo>
                    <a:pt x="39" y="273"/>
                  </a:lnTo>
                  <a:lnTo>
                    <a:pt x="22" y="255"/>
                  </a:lnTo>
                  <a:lnTo>
                    <a:pt x="10" y="235"/>
                  </a:lnTo>
                  <a:lnTo>
                    <a:pt x="2" y="21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E6E6E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9" name="Rectangle 7">
              <a:extLst>
                <a:ext uri="{FF2B5EF4-FFF2-40B4-BE49-F238E27FC236}">
                  <a16:creationId xmlns:a16="http://schemas.microsoft.com/office/drawing/2014/main" id="{30951BAF-4075-534F-9E6F-0EF19E453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024"/>
              <a:ext cx="81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Asynchronous</a:t>
              </a:r>
              <a:endParaRPr lang="en-US" altLang="zh-CN" sz="1600">
                <a:ea typeface="SimSun" panose="02010600030101010101" pitchFamily="2" charset="-122"/>
              </a:endParaRPr>
            </a:p>
          </p:txBody>
        </p:sp>
        <p:sp>
          <p:nvSpPr>
            <p:cNvPr id="28680" name="Rectangle 8">
              <a:extLst>
                <a:ext uri="{FF2B5EF4-FFF2-40B4-BE49-F238E27FC236}">
                  <a16:creationId xmlns:a16="http://schemas.microsoft.com/office/drawing/2014/main" id="{364E318F-2328-9F43-81A1-8F834A379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" y="3142"/>
              <a:ext cx="2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Input</a:t>
              </a:r>
              <a:endParaRPr lang="en-US" altLang="zh-CN" sz="1600">
                <a:ea typeface="SimSun" panose="02010600030101010101" pitchFamily="2" charset="-122"/>
              </a:endParaRPr>
            </a:p>
          </p:txBody>
        </p:sp>
        <p:sp>
          <p:nvSpPr>
            <p:cNvPr id="28681" name="Rectangle 9">
              <a:extLst>
                <a:ext uri="{FF2B5EF4-FFF2-40B4-BE49-F238E27FC236}">
                  <a16:creationId xmlns:a16="http://schemas.microsoft.com/office/drawing/2014/main" id="{71F4976C-9AB0-064A-B0CF-7C359EA6F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1" y="2845"/>
              <a:ext cx="849" cy="882"/>
            </a:xfrm>
            <a:prstGeom prst="rect">
              <a:avLst/>
            </a:prstGeom>
            <a:solidFill>
              <a:srgbClr val="E6E6E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8682" name="Rectangle 10">
              <a:extLst>
                <a:ext uri="{FF2B5EF4-FFF2-40B4-BE49-F238E27FC236}">
                  <a16:creationId xmlns:a16="http://schemas.microsoft.com/office/drawing/2014/main" id="{E7C5BDF3-8A15-704B-A367-52421E4C0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168"/>
              <a:ext cx="74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Synchronous</a:t>
              </a:r>
              <a:endParaRPr lang="en-US" altLang="zh-CN" sz="1600">
                <a:ea typeface="SimSun" panose="02010600030101010101" pitchFamily="2" charset="-122"/>
              </a:endParaRPr>
            </a:p>
          </p:txBody>
        </p:sp>
        <p:sp>
          <p:nvSpPr>
            <p:cNvPr id="28683" name="Rectangle 11">
              <a:extLst>
                <a:ext uri="{FF2B5EF4-FFF2-40B4-BE49-F238E27FC236}">
                  <a16:creationId xmlns:a16="http://schemas.microsoft.com/office/drawing/2014/main" id="{2D637F80-7B07-0B40-8090-28F002385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98"/>
              <a:ext cx="40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system</a:t>
              </a:r>
              <a:endParaRPr lang="en-US" altLang="zh-CN" sz="1600">
                <a:ea typeface="SimSun" panose="02010600030101010101" pitchFamily="2" charset="-122"/>
              </a:endParaRPr>
            </a:p>
          </p:txBody>
        </p:sp>
        <p:sp>
          <p:nvSpPr>
            <p:cNvPr id="28684" name="Rectangle 12">
              <a:extLst>
                <a:ext uri="{FF2B5EF4-FFF2-40B4-BE49-F238E27FC236}">
                  <a16:creationId xmlns:a16="http://schemas.microsoft.com/office/drawing/2014/main" id="{FF3CB81D-1855-9949-B871-9CB95506B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3041"/>
              <a:ext cx="489" cy="5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8685" name="Rectangle 13">
              <a:extLst>
                <a:ext uri="{FF2B5EF4-FFF2-40B4-BE49-F238E27FC236}">
                  <a16:creationId xmlns:a16="http://schemas.microsoft.com/office/drawing/2014/main" id="{1ED20918-744C-4347-95BF-5548DE084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7" y="3091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D</a:t>
              </a:r>
              <a:endParaRPr lang="en-US" altLang="zh-CN" sz="1600">
                <a:ea typeface="SimSun" panose="02010600030101010101" pitchFamily="2" charset="-122"/>
              </a:endParaRPr>
            </a:p>
          </p:txBody>
        </p:sp>
        <p:sp>
          <p:nvSpPr>
            <p:cNvPr id="28686" name="Rectangle 14">
              <a:extLst>
                <a:ext uri="{FF2B5EF4-FFF2-40B4-BE49-F238E27FC236}">
                  <a16:creationId xmlns:a16="http://schemas.microsoft.com/office/drawing/2014/main" id="{494F0D30-8C93-3B4D-818A-5EF6F180E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3462"/>
              <a:ext cx="1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Clk</a:t>
              </a:r>
              <a:endParaRPr lang="en-US" altLang="zh-CN" sz="1600">
                <a:ea typeface="SimSun" panose="02010600030101010101" pitchFamily="2" charset="-122"/>
              </a:endParaRPr>
            </a:p>
          </p:txBody>
        </p:sp>
        <p:sp>
          <p:nvSpPr>
            <p:cNvPr id="28687" name="Rectangle 15">
              <a:extLst>
                <a:ext uri="{FF2B5EF4-FFF2-40B4-BE49-F238E27FC236}">
                  <a16:creationId xmlns:a16="http://schemas.microsoft.com/office/drawing/2014/main" id="{690104EE-881D-4A48-9C51-B52800AEE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5" y="3091"/>
              <a:ext cx="1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Q</a:t>
              </a:r>
              <a:endParaRPr lang="en-US" altLang="zh-CN" sz="1600">
                <a:ea typeface="SimSun" panose="02010600030101010101" pitchFamily="2" charset="-122"/>
              </a:endParaRPr>
            </a:p>
          </p:txBody>
        </p:sp>
        <p:sp>
          <p:nvSpPr>
            <p:cNvPr id="28688" name="Line 16">
              <a:extLst>
                <a:ext uri="{FF2B5EF4-FFF2-40B4-BE49-F238E27FC236}">
                  <a16:creationId xmlns:a16="http://schemas.microsoft.com/office/drawing/2014/main" id="{4AA25B40-9CFA-0148-BAF1-041C70305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9" y="3139"/>
              <a:ext cx="19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9" name="Rectangle 17">
              <a:extLst>
                <a:ext uri="{FF2B5EF4-FFF2-40B4-BE49-F238E27FC236}">
                  <a16:creationId xmlns:a16="http://schemas.microsoft.com/office/drawing/2014/main" id="{4213623C-46A4-A14A-83AA-96325E09B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" y="3041"/>
              <a:ext cx="488" cy="5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8690" name="Rectangle 18">
              <a:extLst>
                <a:ext uri="{FF2B5EF4-FFF2-40B4-BE49-F238E27FC236}">
                  <a16:creationId xmlns:a16="http://schemas.microsoft.com/office/drawing/2014/main" id="{DCD0425A-1919-264F-A2B3-BC1725038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" y="3091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D</a:t>
              </a:r>
              <a:endParaRPr lang="en-US" altLang="zh-CN" sz="1600">
                <a:ea typeface="SimSun" panose="02010600030101010101" pitchFamily="2" charset="-122"/>
              </a:endParaRPr>
            </a:p>
          </p:txBody>
        </p:sp>
        <p:sp>
          <p:nvSpPr>
            <p:cNvPr id="28691" name="Rectangle 19">
              <a:extLst>
                <a:ext uri="{FF2B5EF4-FFF2-40B4-BE49-F238E27FC236}">
                  <a16:creationId xmlns:a16="http://schemas.microsoft.com/office/drawing/2014/main" id="{0F6250F3-C513-6D4C-95F4-A3C674F80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9" y="3462"/>
              <a:ext cx="1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Clk</a:t>
              </a:r>
              <a:endParaRPr lang="en-US" altLang="zh-CN" sz="1600">
                <a:ea typeface="SimSun" panose="02010600030101010101" pitchFamily="2" charset="-122"/>
              </a:endParaRPr>
            </a:p>
          </p:txBody>
        </p:sp>
        <p:sp>
          <p:nvSpPr>
            <p:cNvPr id="28692" name="Rectangle 20">
              <a:extLst>
                <a:ext uri="{FF2B5EF4-FFF2-40B4-BE49-F238E27FC236}">
                  <a16:creationId xmlns:a16="http://schemas.microsoft.com/office/drawing/2014/main" id="{0FD30FFB-570F-C24E-B27C-EE4DA52BA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9" y="3091"/>
              <a:ext cx="1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Q</a:t>
              </a:r>
              <a:endParaRPr lang="en-US" altLang="zh-CN" sz="1600">
                <a:ea typeface="SimSun" panose="02010600030101010101" pitchFamily="2" charset="-122"/>
              </a:endParaRPr>
            </a:p>
          </p:txBody>
        </p:sp>
        <p:sp>
          <p:nvSpPr>
            <p:cNvPr id="28693" name="Line 21">
              <a:extLst>
                <a:ext uri="{FF2B5EF4-FFF2-40B4-BE49-F238E27FC236}">
                  <a16:creationId xmlns:a16="http://schemas.microsoft.com/office/drawing/2014/main" id="{1DDC53F9-A9A1-F54D-A3A6-9815CB3542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3" y="3139"/>
              <a:ext cx="19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Line 22">
              <a:extLst>
                <a:ext uri="{FF2B5EF4-FFF2-40B4-BE49-F238E27FC236}">
                  <a16:creationId xmlns:a16="http://schemas.microsoft.com/office/drawing/2014/main" id="{B633492C-973F-BC4D-9500-13CB12AAE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7" y="3139"/>
              <a:ext cx="29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5" name="Freeform 23">
              <a:extLst>
                <a:ext uri="{FF2B5EF4-FFF2-40B4-BE49-F238E27FC236}">
                  <a16:creationId xmlns:a16="http://schemas.microsoft.com/office/drawing/2014/main" id="{005612CE-2D35-0C43-88A4-0EA7E7740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9" y="3481"/>
              <a:ext cx="49" cy="98"/>
            </a:xfrm>
            <a:custGeom>
              <a:avLst/>
              <a:gdLst>
                <a:gd name="T0" fmla="*/ 0 w 49"/>
                <a:gd name="T1" fmla="*/ 0 h 98"/>
                <a:gd name="T2" fmla="*/ 49 w 49"/>
                <a:gd name="T3" fmla="*/ 50 h 98"/>
                <a:gd name="T4" fmla="*/ 0 w 49"/>
                <a:gd name="T5" fmla="*/ 98 h 98"/>
                <a:gd name="T6" fmla="*/ 0 60000 65536"/>
                <a:gd name="T7" fmla="*/ 0 60000 65536"/>
                <a:gd name="T8" fmla="*/ 0 60000 65536"/>
                <a:gd name="T9" fmla="*/ 0 w 49"/>
                <a:gd name="T10" fmla="*/ 0 h 98"/>
                <a:gd name="T11" fmla="*/ 49 w 49"/>
                <a:gd name="T12" fmla="*/ 98 h 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98">
                  <a:moveTo>
                    <a:pt x="0" y="0"/>
                  </a:moveTo>
                  <a:lnTo>
                    <a:pt x="49" y="50"/>
                  </a:lnTo>
                  <a:lnTo>
                    <a:pt x="0" y="9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6" name="Freeform 24">
              <a:extLst>
                <a:ext uri="{FF2B5EF4-FFF2-40B4-BE49-F238E27FC236}">
                  <a16:creationId xmlns:a16="http://schemas.microsoft.com/office/drawing/2014/main" id="{3548284D-9B48-1E4A-ADC2-852AD532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3481"/>
              <a:ext cx="50" cy="98"/>
            </a:xfrm>
            <a:custGeom>
              <a:avLst/>
              <a:gdLst>
                <a:gd name="T0" fmla="*/ 0 w 50"/>
                <a:gd name="T1" fmla="*/ 0 h 98"/>
                <a:gd name="T2" fmla="*/ 50 w 50"/>
                <a:gd name="T3" fmla="*/ 50 h 98"/>
                <a:gd name="T4" fmla="*/ 0 w 50"/>
                <a:gd name="T5" fmla="*/ 98 h 98"/>
                <a:gd name="T6" fmla="*/ 0 60000 65536"/>
                <a:gd name="T7" fmla="*/ 0 60000 65536"/>
                <a:gd name="T8" fmla="*/ 0 60000 65536"/>
                <a:gd name="T9" fmla="*/ 0 w 50"/>
                <a:gd name="T10" fmla="*/ 0 h 98"/>
                <a:gd name="T11" fmla="*/ 50 w 50"/>
                <a:gd name="T12" fmla="*/ 98 h 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98">
                  <a:moveTo>
                    <a:pt x="0" y="0"/>
                  </a:moveTo>
                  <a:lnTo>
                    <a:pt x="50" y="50"/>
                  </a:lnTo>
                  <a:lnTo>
                    <a:pt x="0" y="9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Freeform 25">
              <a:extLst>
                <a:ext uri="{FF2B5EF4-FFF2-40B4-BE49-F238E27FC236}">
                  <a16:creationId xmlns:a16="http://schemas.microsoft.com/office/drawing/2014/main" id="{D0D72470-79A1-B64C-9BF6-4D023BD56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8" y="3531"/>
              <a:ext cx="1271" cy="294"/>
            </a:xfrm>
            <a:custGeom>
              <a:avLst/>
              <a:gdLst>
                <a:gd name="T0" fmla="*/ 1271 w 1271"/>
                <a:gd name="T1" fmla="*/ 0 h 294"/>
                <a:gd name="T2" fmla="*/ 1222 w 1271"/>
                <a:gd name="T3" fmla="*/ 0 h 294"/>
                <a:gd name="T4" fmla="*/ 1222 w 1271"/>
                <a:gd name="T5" fmla="*/ 294 h 294"/>
                <a:gd name="T6" fmla="*/ 0 w 1271"/>
                <a:gd name="T7" fmla="*/ 294 h 2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71"/>
                <a:gd name="T13" fmla="*/ 0 h 294"/>
                <a:gd name="T14" fmla="*/ 1271 w 1271"/>
                <a:gd name="T15" fmla="*/ 294 h 2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71" h="294">
                  <a:moveTo>
                    <a:pt x="1271" y="0"/>
                  </a:moveTo>
                  <a:lnTo>
                    <a:pt x="1222" y="0"/>
                  </a:lnTo>
                  <a:lnTo>
                    <a:pt x="1222" y="294"/>
                  </a:lnTo>
                  <a:lnTo>
                    <a:pt x="0" y="2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8" name="Freeform 26">
              <a:extLst>
                <a:ext uri="{FF2B5EF4-FFF2-40B4-BE49-F238E27FC236}">
                  <a16:creationId xmlns:a16="http://schemas.microsoft.com/office/drawing/2014/main" id="{86248E7C-E6FC-9041-AA2A-9436BBAFB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6" y="3531"/>
              <a:ext cx="48" cy="294"/>
            </a:xfrm>
            <a:custGeom>
              <a:avLst/>
              <a:gdLst>
                <a:gd name="T0" fmla="*/ 48 w 48"/>
                <a:gd name="T1" fmla="*/ 0 h 294"/>
                <a:gd name="T2" fmla="*/ 0 w 48"/>
                <a:gd name="T3" fmla="*/ 0 h 294"/>
                <a:gd name="T4" fmla="*/ 0 w 48"/>
                <a:gd name="T5" fmla="*/ 294 h 294"/>
                <a:gd name="T6" fmla="*/ 0 60000 65536"/>
                <a:gd name="T7" fmla="*/ 0 60000 65536"/>
                <a:gd name="T8" fmla="*/ 0 60000 65536"/>
                <a:gd name="T9" fmla="*/ 0 w 48"/>
                <a:gd name="T10" fmla="*/ 0 h 294"/>
                <a:gd name="T11" fmla="*/ 48 w 48"/>
                <a:gd name="T12" fmla="*/ 294 h 2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294">
                  <a:moveTo>
                    <a:pt x="48" y="0"/>
                  </a:moveTo>
                  <a:lnTo>
                    <a:pt x="0" y="0"/>
                  </a:lnTo>
                  <a:lnTo>
                    <a:pt x="0" y="2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9" name="Freeform 27">
              <a:extLst>
                <a:ext uri="{FF2B5EF4-FFF2-40B4-BE49-F238E27FC236}">
                  <a16:creationId xmlns:a16="http://schemas.microsoft.com/office/drawing/2014/main" id="{97DE1E23-954C-A446-8BDA-F0FB736BD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3727"/>
              <a:ext cx="1222" cy="98"/>
            </a:xfrm>
            <a:custGeom>
              <a:avLst/>
              <a:gdLst>
                <a:gd name="T0" fmla="*/ 0 w 1222"/>
                <a:gd name="T1" fmla="*/ 98 h 98"/>
                <a:gd name="T2" fmla="*/ 1222 w 1222"/>
                <a:gd name="T3" fmla="*/ 98 h 98"/>
                <a:gd name="T4" fmla="*/ 1222 w 1222"/>
                <a:gd name="T5" fmla="*/ 0 h 98"/>
                <a:gd name="T6" fmla="*/ 0 60000 65536"/>
                <a:gd name="T7" fmla="*/ 0 60000 65536"/>
                <a:gd name="T8" fmla="*/ 0 60000 65536"/>
                <a:gd name="T9" fmla="*/ 0 w 1222"/>
                <a:gd name="T10" fmla="*/ 0 h 98"/>
                <a:gd name="T11" fmla="*/ 1222 w 1222"/>
                <a:gd name="T12" fmla="*/ 98 h 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22" h="98">
                  <a:moveTo>
                    <a:pt x="0" y="98"/>
                  </a:moveTo>
                  <a:lnTo>
                    <a:pt x="1222" y="98"/>
                  </a:lnTo>
                  <a:lnTo>
                    <a:pt x="122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0" name="Rectangle 28">
              <a:extLst>
                <a:ext uri="{FF2B5EF4-FFF2-40B4-BE49-F238E27FC236}">
                  <a16:creationId xmlns:a16="http://schemas.microsoft.com/office/drawing/2014/main" id="{5870ED10-CD07-E04E-9211-7CAF5CB60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" y="3812"/>
              <a:ext cx="25" cy="2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8701" name="Rectangle 29">
              <a:extLst>
                <a:ext uri="{FF2B5EF4-FFF2-40B4-BE49-F238E27FC236}">
                  <a16:creationId xmlns:a16="http://schemas.microsoft.com/office/drawing/2014/main" id="{C7B47774-863C-854F-85BA-D2397CC27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" y="3812"/>
              <a:ext cx="25" cy="2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8702" name="Rectangle 30">
              <a:extLst>
                <a:ext uri="{FF2B5EF4-FFF2-40B4-BE49-F238E27FC236}">
                  <a16:creationId xmlns:a16="http://schemas.microsoft.com/office/drawing/2014/main" id="{38576FDC-5612-4245-B5DE-9D98BDDE8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" y="3812"/>
              <a:ext cx="24" cy="2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8703" name="Rectangle 31">
              <a:extLst>
                <a:ext uri="{FF2B5EF4-FFF2-40B4-BE49-F238E27FC236}">
                  <a16:creationId xmlns:a16="http://schemas.microsoft.com/office/drawing/2014/main" id="{CA3053C1-B487-9C4D-8FD2-4F3ACC3ED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696"/>
              <a:ext cx="29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clock</a:t>
              </a:r>
              <a:endParaRPr lang="en-US" altLang="zh-CN" sz="1600">
                <a:ea typeface="SimSun" panose="02010600030101010101" pitchFamily="2" charset="-122"/>
              </a:endParaRPr>
            </a:p>
          </p:txBody>
        </p:sp>
        <p:sp>
          <p:nvSpPr>
            <p:cNvPr id="28704" name="Rectangle 32">
              <a:extLst>
                <a:ext uri="{FF2B5EF4-FFF2-40B4-BE49-F238E27FC236}">
                  <a16:creationId xmlns:a16="http://schemas.microsoft.com/office/drawing/2014/main" id="{2C0C94F0-46B5-4640-99A4-7D4DF6FF9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592"/>
              <a:ext cx="74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Synchronizer</a:t>
              </a:r>
              <a:endParaRPr lang="en-US" altLang="zh-CN" sz="1600">
                <a:ea typeface="SimSun" panose="02010600030101010101" pitchFamily="2" charset="-122"/>
              </a:endParaRPr>
            </a:p>
          </p:txBody>
        </p:sp>
        <p:sp>
          <p:nvSpPr>
            <p:cNvPr id="28705" name="Line 33">
              <a:extLst>
                <a:ext uri="{FF2B5EF4-FFF2-40B4-BE49-F238E27FC236}">
                  <a16:creationId xmlns:a16="http://schemas.microsoft.com/office/drawing/2014/main" id="{BD27057C-46E6-E64A-A4C1-62EC20370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736"/>
              <a:ext cx="74" cy="14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6" name="Freeform 34">
              <a:extLst>
                <a:ext uri="{FF2B5EF4-FFF2-40B4-BE49-F238E27FC236}">
                  <a16:creationId xmlns:a16="http://schemas.microsoft.com/office/drawing/2014/main" id="{B16734F1-8BDE-9A41-9460-DF9696E7E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8" y="2865"/>
              <a:ext cx="35" cy="40"/>
            </a:xfrm>
            <a:custGeom>
              <a:avLst/>
              <a:gdLst>
                <a:gd name="T0" fmla="*/ 30 w 35"/>
                <a:gd name="T1" fmla="*/ 0 h 40"/>
                <a:gd name="T2" fmla="*/ 35 w 35"/>
                <a:gd name="T3" fmla="*/ 40 h 40"/>
                <a:gd name="T4" fmla="*/ 0 w 35"/>
                <a:gd name="T5" fmla="*/ 19 h 40"/>
                <a:gd name="T6" fmla="*/ 30 w 35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"/>
                <a:gd name="T13" fmla="*/ 0 h 40"/>
                <a:gd name="T14" fmla="*/ 35 w 35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" h="40">
                  <a:moveTo>
                    <a:pt x="30" y="0"/>
                  </a:moveTo>
                  <a:lnTo>
                    <a:pt x="35" y="40"/>
                  </a:lnTo>
                  <a:lnTo>
                    <a:pt x="0" y="19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7" name="Rectangle 35">
              <a:extLst>
                <a:ext uri="{FF2B5EF4-FFF2-40B4-BE49-F238E27FC236}">
                  <a16:creationId xmlns:a16="http://schemas.microsoft.com/office/drawing/2014/main" id="{062B647B-FA92-004D-8C4D-25BD47DB9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592"/>
              <a:ext cx="108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Synchronized input</a:t>
              </a:r>
              <a:endParaRPr lang="en-US" altLang="zh-CN" sz="1600">
                <a:ea typeface="SimSun" panose="02010600030101010101" pitchFamily="2" charset="-122"/>
              </a:endParaRPr>
            </a:p>
          </p:txBody>
        </p:sp>
        <p:sp>
          <p:nvSpPr>
            <p:cNvPr id="28708" name="Line 36">
              <a:extLst>
                <a:ext uri="{FF2B5EF4-FFF2-40B4-BE49-F238E27FC236}">
                  <a16:creationId xmlns:a16="http://schemas.microsoft.com/office/drawing/2014/main" id="{76F1CA86-C154-3D43-B350-F93821B60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736"/>
              <a:ext cx="148" cy="28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9" name="Freeform 37">
              <a:extLst>
                <a:ext uri="{FF2B5EF4-FFF2-40B4-BE49-F238E27FC236}">
                  <a16:creationId xmlns:a16="http://schemas.microsoft.com/office/drawing/2014/main" id="{968DFD3C-C3EB-4B4E-9DB6-583A73415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5" y="3013"/>
              <a:ext cx="34" cy="40"/>
            </a:xfrm>
            <a:custGeom>
              <a:avLst/>
              <a:gdLst>
                <a:gd name="T0" fmla="*/ 0 w 34"/>
                <a:gd name="T1" fmla="*/ 10 h 40"/>
                <a:gd name="T2" fmla="*/ 28 w 34"/>
                <a:gd name="T3" fmla="*/ 40 h 40"/>
                <a:gd name="T4" fmla="*/ 34 w 34"/>
                <a:gd name="T5" fmla="*/ 0 h 40"/>
                <a:gd name="T6" fmla="*/ 0 w 34"/>
                <a:gd name="T7" fmla="*/ 1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40"/>
                <a:gd name="T14" fmla="*/ 34 w 34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40">
                  <a:moveTo>
                    <a:pt x="0" y="10"/>
                  </a:moveTo>
                  <a:lnTo>
                    <a:pt x="28" y="40"/>
                  </a:lnTo>
                  <a:lnTo>
                    <a:pt x="34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0" name="Rectangle 38">
              <a:extLst>
                <a:ext uri="{FF2B5EF4-FFF2-40B4-BE49-F238E27FC236}">
                  <a16:creationId xmlns:a16="http://schemas.microsoft.com/office/drawing/2014/main" id="{FF6999EF-A052-C746-A7B9-8ABEE2BE4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264"/>
              <a:ext cx="29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FF_1</a:t>
              </a:r>
              <a:endParaRPr lang="en-US" altLang="zh-CN" sz="1600">
                <a:ea typeface="SimSun" panose="02010600030101010101" pitchFamily="2" charset="-122"/>
              </a:endParaRPr>
            </a:p>
          </p:txBody>
        </p:sp>
        <p:sp>
          <p:nvSpPr>
            <p:cNvPr id="28711" name="Rectangle 39">
              <a:extLst>
                <a:ext uri="{FF2B5EF4-FFF2-40B4-BE49-F238E27FC236}">
                  <a16:creationId xmlns:a16="http://schemas.microsoft.com/office/drawing/2014/main" id="{6866CE64-A470-0E46-B58F-7F6CD4175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264"/>
              <a:ext cx="29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FF_2</a:t>
              </a:r>
              <a:endParaRPr lang="en-US" altLang="zh-CN" sz="1600">
                <a:ea typeface="SimSun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灯片编号占位符 3">
            <a:extLst>
              <a:ext uri="{FF2B5EF4-FFF2-40B4-BE49-F238E27FC236}">
                <a16:creationId xmlns:a16="http://schemas.microsoft.com/office/drawing/2014/main" id="{93469156-B07E-C045-8CC8-3DB4082272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3177B3-F984-7F47-9A01-B60C2ABFC7A0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891E817B-E985-E841-B62B-6FAD1CE022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Synchronizer with More FFs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E5687EB-F0FF-4942-BFD8-C028611115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More FFs is unnecessary</a:t>
            </a:r>
          </a:p>
          <a:p>
            <a:pPr eaLnBrk="1" hangingPunct="1"/>
            <a:endParaRPr lang="en-US" altLang="zh-CN" sz="2000">
              <a:ea typeface="SimSun" panose="02010600030101010101" pitchFamily="2" charset="-122"/>
            </a:endParaRPr>
          </a:p>
          <a:p>
            <a:pPr eaLnBrk="1" hangingPunct="1"/>
            <a:endParaRPr lang="en-US" altLang="zh-CN" sz="2000">
              <a:ea typeface="SimSun" panose="02010600030101010101" pitchFamily="2" charset="-122"/>
            </a:endParaRPr>
          </a:p>
          <a:p>
            <a:pPr eaLnBrk="1" hangingPunct="1"/>
            <a:endParaRPr lang="en-US" altLang="zh-CN" sz="2000">
              <a:ea typeface="SimSun" panose="02010600030101010101" pitchFamily="2" charset="-122"/>
            </a:endParaRPr>
          </a:p>
          <a:p>
            <a:pPr eaLnBrk="1" hangingPunct="1"/>
            <a:endParaRPr lang="en-US" altLang="zh-CN" sz="2000">
              <a:ea typeface="SimSun" panose="02010600030101010101" pitchFamily="2" charset="-122"/>
            </a:endParaRPr>
          </a:p>
          <a:p>
            <a:pPr eaLnBrk="1" hangingPunct="1"/>
            <a:endParaRPr lang="en-US" altLang="zh-CN" sz="2000">
              <a:ea typeface="SimSun" panose="02010600030101010101" pitchFamily="2" charset="-122"/>
            </a:endParaRPr>
          </a:p>
          <a:p>
            <a:pPr eaLnBrk="1" hangingPunct="1"/>
            <a:endParaRPr lang="en-US" altLang="zh-CN" sz="2000">
              <a:ea typeface="SimSun" panose="02010600030101010101" pitchFamily="2" charset="-122"/>
            </a:endParaRPr>
          </a:p>
          <a:p>
            <a:pPr eaLnBrk="1" hangingPunct="1"/>
            <a:endParaRPr lang="en-US" altLang="zh-CN" sz="200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However, synchronizer failure can never be 100% avoided</a:t>
            </a:r>
          </a:p>
          <a:p>
            <a:pPr lvl="1" eaLnBrk="1" hangingPunct="1"/>
            <a:r>
              <a:rPr lang="en-US" altLang="zh-CN" sz="1800">
                <a:ea typeface="SimSun" panose="02010600030101010101" pitchFamily="2" charset="-122"/>
              </a:rPr>
              <a:t>We can just maximize the Mean Time Between Failures (MTBF) -- a number often given along with a circuit </a:t>
            </a:r>
          </a:p>
        </p:txBody>
      </p:sp>
      <p:grpSp>
        <p:nvGrpSpPr>
          <p:cNvPr id="29700" name="Group 40">
            <a:extLst>
              <a:ext uri="{FF2B5EF4-FFF2-40B4-BE49-F238E27FC236}">
                <a16:creationId xmlns:a16="http://schemas.microsoft.com/office/drawing/2014/main" id="{391AF681-62C5-A641-959F-FFC24937EF44}"/>
              </a:ext>
            </a:extLst>
          </p:cNvPr>
          <p:cNvGrpSpPr>
            <a:grpSpLocks/>
          </p:cNvGrpSpPr>
          <p:nvPr/>
        </p:nvGrpSpPr>
        <p:grpSpPr bwMode="auto">
          <a:xfrm>
            <a:off x="1323975" y="1812925"/>
            <a:ext cx="5103813" cy="2182813"/>
            <a:chOff x="1354" y="2580"/>
            <a:chExt cx="3215" cy="1375"/>
          </a:xfrm>
        </p:grpSpPr>
        <p:sp>
          <p:nvSpPr>
            <p:cNvPr id="29701" name="Freeform 41">
              <a:extLst>
                <a:ext uri="{FF2B5EF4-FFF2-40B4-BE49-F238E27FC236}">
                  <a16:creationId xmlns:a16="http://schemas.microsoft.com/office/drawing/2014/main" id="{99A111F3-99DE-C845-BB46-1F96762E0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2" y="3324"/>
              <a:ext cx="377" cy="267"/>
            </a:xfrm>
            <a:custGeom>
              <a:avLst/>
              <a:gdLst>
                <a:gd name="T0" fmla="*/ 0 w 92"/>
                <a:gd name="T1" fmla="*/ 2147483646 h 81"/>
                <a:gd name="T2" fmla="*/ 2147483646 w 92"/>
                <a:gd name="T3" fmla="*/ 2147483646 h 81"/>
                <a:gd name="T4" fmla="*/ 2147483646 w 92"/>
                <a:gd name="T5" fmla="*/ 2147483646 h 81"/>
                <a:gd name="T6" fmla="*/ 2147483646 w 92"/>
                <a:gd name="T7" fmla="*/ 0 h 81"/>
                <a:gd name="T8" fmla="*/ 0 w 92"/>
                <a:gd name="T9" fmla="*/ 0 h 81"/>
                <a:gd name="T10" fmla="*/ 0 w 92"/>
                <a:gd name="T11" fmla="*/ 2147483646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"/>
                <a:gd name="T19" fmla="*/ 0 h 81"/>
                <a:gd name="T20" fmla="*/ 92 w 92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" h="81">
                  <a:moveTo>
                    <a:pt x="0" y="81"/>
                  </a:moveTo>
                  <a:cubicBezTo>
                    <a:pt x="52" y="81"/>
                    <a:pt x="52" y="81"/>
                    <a:pt x="52" y="81"/>
                  </a:cubicBezTo>
                  <a:cubicBezTo>
                    <a:pt x="74" y="81"/>
                    <a:pt x="92" y="63"/>
                    <a:pt x="92" y="40"/>
                  </a:cubicBezTo>
                  <a:cubicBezTo>
                    <a:pt x="92" y="18"/>
                    <a:pt x="74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2" name="Line 42">
              <a:extLst>
                <a:ext uri="{FF2B5EF4-FFF2-40B4-BE49-F238E27FC236}">
                  <a16:creationId xmlns:a16="http://schemas.microsoft.com/office/drawing/2014/main" id="{BBA92240-B97A-584C-BDFC-9240CC3A1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4" y="3456"/>
              <a:ext cx="25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3" name="Oval 43">
              <a:extLst>
                <a:ext uri="{FF2B5EF4-FFF2-40B4-BE49-F238E27FC236}">
                  <a16:creationId xmlns:a16="http://schemas.microsoft.com/office/drawing/2014/main" id="{44BFCF7E-3911-E74E-8F1B-BC5B18FB8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5" y="3426"/>
              <a:ext cx="66" cy="5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9704" name="Oval 44">
              <a:extLst>
                <a:ext uri="{FF2B5EF4-FFF2-40B4-BE49-F238E27FC236}">
                  <a16:creationId xmlns:a16="http://schemas.microsoft.com/office/drawing/2014/main" id="{CBE762F8-5082-CF41-824D-CEFF08FE5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5" y="3102"/>
              <a:ext cx="66" cy="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9705" name="Rectangle 45">
              <a:extLst>
                <a:ext uri="{FF2B5EF4-FFF2-40B4-BE49-F238E27FC236}">
                  <a16:creationId xmlns:a16="http://schemas.microsoft.com/office/drawing/2014/main" id="{22AF401D-459E-344E-A785-7E764ABC9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" y="2960"/>
              <a:ext cx="598" cy="334"/>
            </a:xfrm>
            <a:prstGeom prst="rect">
              <a:avLst/>
            </a:pr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9706" name="Freeform 46">
              <a:extLst>
                <a:ext uri="{FF2B5EF4-FFF2-40B4-BE49-F238E27FC236}">
                  <a16:creationId xmlns:a16="http://schemas.microsoft.com/office/drawing/2014/main" id="{94572F2B-6939-8845-9A1D-E50F79F0B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3191"/>
              <a:ext cx="103" cy="83"/>
            </a:xfrm>
            <a:custGeom>
              <a:avLst/>
              <a:gdLst>
                <a:gd name="T0" fmla="*/ 0 w 83"/>
                <a:gd name="T1" fmla="*/ 83 h 83"/>
                <a:gd name="T2" fmla="*/ 4046 w 83"/>
                <a:gd name="T3" fmla="*/ 43 h 83"/>
                <a:gd name="T4" fmla="*/ 0 w 83"/>
                <a:gd name="T5" fmla="*/ 0 h 83"/>
                <a:gd name="T6" fmla="*/ 0 60000 65536"/>
                <a:gd name="T7" fmla="*/ 0 60000 65536"/>
                <a:gd name="T8" fmla="*/ 0 60000 65536"/>
                <a:gd name="T9" fmla="*/ 0 w 83"/>
                <a:gd name="T10" fmla="*/ 0 h 83"/>
                <a:gd name="T11" fmla="*/ 83 w 83"/>
                <a:gd name="T12" fmla="*/ 83 h 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" h="83">
                  <a:moveTo>
                    <a:pt x="0" y="83"/>
                  </a:moveTo>
                  <a:lnTo>
                    <a:pt x="83" y="4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7" name="Rectangle 47">
              <a:extLst>
                <a:ext uri="{FF2B5EF4-FFF2-40B4-BE49-F238E27FC236}">
                  <a16:creationId xmlns:a16="http://schemas.microsoft.com/office/drawing/2014/main" id="{4ECDDDBD-F60F-1D45-9449-6D3549B0C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7" y="2960"/>
              <a:ext cx="598" cy="334"/>
            </a:xfrm>
            <a:prstGeom prst="rect">
              <a:avLst/>
            </a:pr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9708" name="Freeform 48">
              <a:extLst>
                <a:ext uri="{FF2B5EF4-FFF2-40B4-BE49-F238E27FC236}">
                  <a16:creationId xmlns:a16="http://schemas.microsoft.com/office/drawing/2014/main" id="{6583D920-0EB9-8945-8B59-C699348A5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1" y="3191"/>
              <a:ext cx="102" cy="83"/>
            </a:xfrm>
            <a:custGeom>
              <a:avLst/>
              <a:gdLst>
                <a:gd name="T0" fmla="*/ 0 w 82"/>
                <a:gd name="T1" fmla="*/ 83 h 83"/>
                <a:gd name="T2" fmla="*/ 4180 w 82"/>
                <a:gd name="T3" fmla="*/ 43 h 83"/>
                <a:gd name="T4" fmla="*/ 0 w 82"/>
                <a:gd name="T5" fmla="*/ 0 h 83"/>
                <a:gd name="T6" fmla="*/ 0 60000 65536"/>
                <a:gd name="T7" fmla="*/ 0 60000 65536"/>
                <a:gd name="T8" fmla="*/ 0 60000 65536"/>
                <a:gd name="T9" fmla="*/ 0 w 82"/>
                <a:gd name="T10" fmla="*/ 0 h 83"/>
                <a:gd name="T11" fmla="*/ 82 w 82"/>
                <a:gd name="T12" fmla="*/ 83 h 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2" h="83">
                  <a:moveTo>
                    <a:pt x="0" y="83"/>
                  </a:moveTo>
                  <a:lnTo>
                    <a:pt x="82" y="4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9" name="Rectangle 49">
              <a:extLst>
                <a:ext uri="{FF2B5EF4-FFF2-40B4-BE49-F238E27FC236}">
                  <a16:creationId xmlns:a16="http://schemas.microsoft.com/office/drawing/2014/main" id="{1BA84106-9753-5E42-8B38-B8B74535F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" y="3621"/>
              <a:ext cx="598" cy="334"/>
            </a:xfrm>
            <a:prstGeom prst="rect">
              <a:avLst/>
            </a:pr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9710" name="Freeform 50">
              <a:extLst>
                <a:ext uri="{FF2B5EF4-FFF2-40B4-BE49-F238E27FC236}">
                  <a16:creationId xmlns:a16="http://schemas.microsoft.com/office/drawing/2014/main" id="{EE3DFA76-2ECB-6B40-B310-CCAE10D7C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3852"/>
              <a:ext cx="103" cy="83"/>
            </a:xfrm>
            <a:custGeom>
              <a:avLst/>
              <a:gdLst>
                <a:gd name="T0" fmla="*/ 0 w 83"/>
                <a:gd name="T1" fmla="*/ 83 h 83"/>
                <a:gd name="T2" fmla="*/ 4046 w 83"/>
                <a:gd name="T3" fmla="*/ 43 h 83"/>
                <a:gd name="T4" fmla="*/ 0 w 83"/>
                <a:gd name="T5" fmla="*/ 0 h 83"/>
                <a:gd name="T6" fmla="*/ 0 60000 65536"/>
                <a:gd name="T7" fmla="*/ 0 60000 65536"/>
                <a:gd name="T8" fmla="*/ 0 60000 65536"/>
                <a:gd name="T9" fmla="*/ 0 w 83"/>
                <a:gd name="T10" fmla="*/ 0 h 83"/>
                <a:gd name="T11" fmla="*/ 83 w 83"/>
                <a:gd name="T12" fmla="*/ 83 h 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" h="83">
                  <a:moveTo>
                    <a:pt x="0" y="83"/>
                  </a:moveTo>
                  <a:lnTo>
                    <a:pt x="83" y="4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1" name="Line 51">
              <a:extLst>
                <a:ext uri="{FF2B5EF4-FFF2-40B4-BE49-F238E27FC236}">
                  <a16:creationId xmlns:a16="http://schemas.microsoft.com/office/drawing/2014/main" id="{1A279357-5CB5-E744-86DA-F977D987A6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0" y="3125"/>
              <a:ext cx="29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2" name="Freeform 52">
              <a:extLst>
                <a:ext uri="{FF2B5EF4-FFF2-40B4-BE49-F238E27FC236}">
                  <a16:creationId xmlns:a16="http://schemas.microsoft.com/office/drawing/2014/main" id="{6E85E496-B748-F847-97BC-EE7D21A57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8" y="3122"/>
              <a:ext cx="143" cy="668"/>
            </a:xfrm>
            <a:custGeom>
              <a:avLst/>
              <a:gdLst>
                <a:gd name="T0" fmla="*/ 5020 w 116"/>
                <a:gd name="T1" fmla="*/ 668 h 668"/>
                <a:gd name="T2" fmla="*/ 0 w 116"/>
                <a:gd name="T3" fmla="*/ 668 h 668"/>
                <a:gd name="T4" fmla="*/ 0 w 116"/>
                <a:gd name="T5" fmla="*/ 0 h 668"/>
                <a:gd name="T6" fmla="*/ 0 60000 65536"/>
                <a:gd name="T7" fmla="*/ 0 60000 65536"/>
                <a:gd name="T8" fmla="*/ 0 60000 65536"/>
                <a:gd name="T9" fmla="*/ 0 w 116"/>
                <a:gd name="T10" fmla="*/ 0 h 668"/>
                <a:gd name="T11" fmla="*/ 116 w 116"/>
                <a:gd name="T12" fmla="*/ 668 h 6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" h="668">
                  <a:moveTo>
                    <a:pt x="116" y="668"/>
                  </a:moveTo>
                  <a:lnTo>
                    <a:pt x="0" y="668"/>
                  </a:lnTo>
                  <a:lnTo>
                    <a:pt x="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3" name="Line 53">
              <a:extLst>
                <a:ext uri="{FF2B5EF4-FFF2-40B4-BE49-F238E27FC236}">
                  <a16:creationId xmlns:a16="http://schemas.microsoft.com/office/drawing/2014/main" id="{4B30E6C1-FEAB-4F49-B697-8FC6EFC900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3" y="3125"/>
              <a:ext cx="13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" name="Line 54">
              <a:extLst>
                <a:ext uri="{FF2B5EF4-FFF2-40B4-BE49-F238E27FC236}">
                  <a16:creationId xmlns:a16="http://schemas.microsoft.com/office/drawing/2014/main" id="{5FD2237C-1A98-EC4D-A299-2B9ADAEFCA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6" y="3125"/>
              <a:ext cx="14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5" name="Line 55">
              <a:extLst>
                <a:ext uri="{FF2B5EF4-FFF2-40B4-BE49-F238E27FC236}">
                  <a16:creationId xmlns:a16="http://schemas.microsoft.com/office/drawing/2014/main" id="{2A872A54-4F69-514C-8734-85ADB9A01D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9" y="3125"/>
              <a:ext cx="13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6" name="Line 56">
              <a:extLst>
                <a:ext uri="{FF2B5EF4-FFF2-40B4-BE49-F238E27FC236}">
                  <a16:creationId xmlns:a16="http://schemas.microsoft.com/office/drawing/2014/main" id="{2A3A1775-0436-5846-B5CA-5B11E595E9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5" y="3426"/>
              <a:ext cx="1" cy="21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7" name="Freeform 57">
              <a:extLst>
                <a:ext uri="{FF2B5EF4-FFF2-40B4-BE49-F238E27FC236}">
                  <a16:creationId xmlns:a16="http://schemas.microsoft.com/office/drawing/2014/main" id="{1E5BD7C2-92FA-0342-8DBC-79B1FE5FB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1" y="3337"/>
              <a:ext cx="66" cy="106"/>
            </a:xfrm>
            <a:custGeom>
              <a:avLst/>
              <a:gdLst>
                <a:gd name="T0" fmla="*/ 1415 w 53"/>
                <a:gd name="T1" fmla="*/ 0 h 106"/>
                <a:gd name="T2" fmla="*/ 0 w 53"/>
                <a:gd name="T3" fmla="*/ 106 h 106"/>
                <a:gd name="T4" fmla="*/ 2733 w 53"/>
                <a:gd name="T5" fmla="*/ 106 h 106"/>
                <a:gd name="T6" fmla="*/ 1415 w 53"/>
                <a:gd name="T7" fmla="*/ 0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"/>
                <a:gd name="T13" fmla="*/ 0 h 106"/>
                <a:gd name="T14" fmla="*/ 53 w 53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" h="106">
                  <a:moveTo>
                    <a:pt x="27" y="0"/>
                  </a:moveTo>
                  <a:lnTo>
                    <a:pt x="0" y="106"/>
                  </a:lnTo>
                  <a:lnTo>
                    <a:pt x="53" y="10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8" name="Line 58">
              <a:extLst>
                <a:ext uri="{FF2B5EF4-FFF2-40B4-BE49-F238E27FC236}">
                  <a16:creationId xmlns:a16="http://schemas.microsoft.com/office/drawing/2014/main" id="{31F175C6-B604-904B-8DE5-CA7FA96763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1" y="3403"/>
              <a:ext cx="295" cy="23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9" name="Freeform 59">
              <a:extLst>
                <a:ext uri="{FF2B5EF4-FFF2-40B4-BE49-F238E27FC236}">
                  <a16:creationId xmlns:a16="http://schemas.microsoft.com/office/drawing/2014/main" id="{DC67E82F-3A23-DB4E-872D-C0A8C0E4B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8" y="3340"/>
              <a:ext cx="116" cy="93"/>
            </a:xfrm>
            <a:custGeom>
              <a:avLst/>
              <a:gdLst>
                <a:gd name="T0" fmla="*/ 4995 w 93"/>
                <a:gd name="T1" fmla="*/ 0 h 93"/>
                <a:gd name="T2" fmla="*/ 0 w 93"/>
                <a:gd name="T3" fmla="*/ 56 h 93"/>
                <a:gd name="T4" fmla="*/ 1961 w 93"/>
                <a:gd name="T5" fmla="*/ 93 h 93"/>
                <a:gd name="T6" fmla="*/ 4995 w 93"/>
                <a:gd name="T7" fmla="*/ 0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93"/>
                <a:gd name="T14" fmla="*/ 93 w 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93">
                  <a:moveTo>
                    <a:pt x="93" y="0"/>
                  </a:moveTo>
                  <a:lnTo>
                    <a:pt x="0" y="56"/>
                  </a:lnTo>
                  <a:lnTo>
                    <a:pt x="37" y="93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0" name="Line 60">
              <a:extLst>
                <a:ext uri="{FF2B5EF4-FFF2-40B4-BE49-F238E27FC236}">
                  <a16:creationId xmlns:a16="http://schemas.microsoft.com/office/drawing/2014/main" id="{B78E8EAF-7299-C845-801B-465460C387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78" y="3403"/>
              <a:ext cx="293" cy="23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1" name="Freeform 61">
              <a:extLst>
                <a:ext uri="{FF2B5EF4-FFF2-40B4-BE49-F238E27FC236}">
                  <a16:creationId xmlns:a16="http://schemas.microsoft.com/office/drawing/2014/main" id="{7B28FD8A-0027-E04B-BEDB-BA23A14EC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" y="3340"/>
              <a:ext cx="115" cy="93"/>
            </a:xfrm>
            <a:custGeom>
              <a:avLst/>
              <a:gdLst>
                <a:gd name="T0" fmla="*/ 0 w 92"/>
                <a:gd name="T1" fmla="*/ 0 h 93"/>
                <a:gd name="T2" fmla="*/ 5116 w 92"/>
                <a:gd name="T3" fmla="*/ 56 h 93"/>
                <a:gd name="T4" fmla="*/ 3125 w 92"/>
                <a:gd name="T5" fmla="*/ 93 h 93"/>
                <a:gd name="T6" fmla="*/ 0 w 92"/>
                <a:gd name="T7" fmla="*/ 0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93"/>
                <a:gd name="T14" fmla="*/ 92 w 92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93">
                  <a:moveTo>
                    <a:pt x="0" y="0"/>
                  </a:moveTo>
                  <a:lnTo>
                    <a:pt x="92" y="56"/>
                  </a:lnTo>
                  <a:lnTo>
                    <a:pt x="56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2" name="Rectangle 62">
              <a:extLst>
                <a:ext uri="{FF2B5EF4-FFF2-40B4-BE49-F238E27FC236}">
                  <a16:creationId xmlns:a16="http://schemas.microsoft.com/office/drawing/2014/main" id="{FCD516E5-3B18-534B-9C46-EF4F73E35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" y="2960"/>
              <a:ext cx="594" cy="334"/>
            </a:xfrm>
            <a:prstGeom prst="rect">
              <a:avLst/>
            </a:pr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9723" name="Freeform 63">
              <a:extLst>
                <a:ext uri="{FF2B5EF4-FFF2-40B4-BE49-F238E27FC236}">
                  <a16:creationId xmlns:a16="http://schemas.microsoft.com/office/drawing/2014/main" id="{0B234707-350B-3649-8292-EDD6D18F3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0" y="3191"/>
              <a:ext cx="98" cy="83"/>
            </a:xfrm>
            <a:custGeom>
              <a:avLst/>
              <a:gdLst>
                <a:gd name="T0" fmla="*/ 0 w 79"/>
                <a:gd name="T1" fmla="*/ 83 h 83"/>
                <a:gd name="T2" fmla="*/ 3821 w 79"/>
                <a:gd name="T3" fmla="*/ 43 h 83"/>
                <a:gd name="T4" fmla="*/ 0 w 79"/>
                <a:gd name="T5" fmla="*/ 0 h 83"/>
                <a:gd name="T6" fmla="*/ 0 60000 65536"/>
                <a:gd name="T7" fmla="*/ 0 60000 65536"/>
                <a:gd name="T8" fmla="*/ 0 60000 65536"/>
                <a:gd name="T9" fmla="*/ 0 w 79"/>
                <a:gd name="T10" fmla="*/ 0 h 83"/>
                <a:gd name="T11" fmla="*/ 79 w 79"/>
                <a:gd name="T12" fmla="*/ 83 h 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9" h="83">
                  <a:moveTo>
                    <a:pt x="0" y="83"/>
                  </a:moveTo>
                  <a:lnTo>
                    <a:pt x="79" y="4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4" name="Rectangle 64">
              <a:extLst>
                <a:ext uri="{FF2B5EF4-FFF2-40B4-BE49-F238E27FC236}">
                  <a16:creationId xmlns:a16="http://schemas.microsoft.com/office/drawing/2014/main" id="{74D9643C-05A1-AF46-ADDD-C65826A0E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" y="2960"/>
              <a:ext cx="594" cy="334"/>
            </a:xfrm>
            <a:prstGeom prst="rect">
              <a:avLst/>
            </a:prstGeom>
            <a:noFill/>
            <a:ln w="1587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9725" name="Freeform 65">
              <a:extLst>
                <a:ext uri="{FF2B5EF4-FFF2-40B4-BE49-F238E27FC236}">
                  <a16:creationId xmlns:a16="http://schemas.microsoft.com/office/drawing/2014/main" id="{16720055-BA30-C047-B8D4-E2D3547ED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" y="3191"/>
              <a:ext cx="98" cy="83"/>
            </a:xfrm>
            <a:custGeom>
              <a:avLst/>
              <a:gdLst>
                <a:gd name="T0" fmla="*/ 0 w 79"/>
                <a:gd name="T1" fmla="*/ 83 h 83"/>
                <a:gd name="T2" fmla="*/ 3821 w 79"/>
                <a:gd name="T3" fmla="*/ 43 h 83"/>
                <a:gd name="T4" fmla="*/ 0 w 79"/>
                <a:gd name="T5" fmla="*/ 0 h 83"/>
                <a:gd name="T6" fmla="*/ 0 60000 65536"/>
                <a:gd name="T7" fmla="*/ 0 60000 65536"/>
                <a:gd name="T8" fmla="*/ 0 60000 65536"/>
                <a:gd name="T9" fmla="*/ 0 w 79"/>
                <a:gd name="T10" fmla="*/ 0 h 83"/>
                <a:gd name="T11" fmla="*/ 79 w 79"/>
                <a:gd name="T12" fmla="*/ 83 h 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9" h="83">
                  <a:moveTo>
                    <a:pt x="0" y="83"/>
                  </a:moveTo>
                  <a:lnTo>
                    <a:pt x="79" y="4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6" name="Rectangle 66">
              <a:extLst>
                <a:ext uri="{FF2B5EF4-FFF2-40B4-BE49-F238E27FC236}">
                  <a16:creationId xmlns:a16="http://schemas.microsoft.com/office/drawing/2014/main" id="{8FE0E7AE-5DC9-224D-BE0F-F69377C1C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" y="3060"/>
              <a:ext cx="9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ai</a:t>
              </a:r>
              <a:endParaRPr lang="en-US" altLang="zh-CN" sz="28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9727" name="Rectangle 67">
              <a:extLst>
                <a:ext uri="{FF2B5EF4-FFF2-40B4-BE49-F238E27FC236}">
                  <a16:creationId xmlns:a16="http://schemas.microsoft.com/office/drawing/2014/main" id="{35D7DA95-B638-0C4E-A01E-DE0EF94C6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3678"/>
              <a:ext cx="74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synchronizers</a:t>
              </a:r>
              <a:endParaRPr lang="en-US" altLang="zh-CN" sz="28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9728" name="Rectangle 68">
              <a:extLst>
                <a:ext uri="{FF2B5EF4-FFF2-40B4-BE49-F238E27FC236}">
                  <a16:creationId xmlns:a16="http://schemas.microsoft.com/office/drawing/2014/main" id="{B4534807-FDC2-F040-8D7E-EB3FC631D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" y="2818"/>
              <a:ext cx="2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l</a:t>
              </a:r>
              <a:endParaRPr lang="en-US" altLang="zh-CN" sz="28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9729" name="Rectangle 69">
              <a:extLst>
                <a:ext uri="{FF2B5EF4-FFF2-40B4-BE49-F238E27FC236}">
                  <a16:creationId xmlns:a16="http://schemas.microsoft.com/office/drawing/2014/main" id="{D7898610-DC51-DA4C-82AF-BE538B6FA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81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o</a:t>
              </a:r>
              <a:endParaRPr lang="en-US" altLang="zh-CN" sz="28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9730" name="Rectangle 70">
              <a:extLst>
                <a:ext uri="{FF2B5EF4-FFF2-40B4-BE49-F238E27FC236}">
                  <a16:creationId xmlns:a16="http://schemas.microsoft.com/office/drawing/2014/main" id="{3C4DA8F3-EA16-FA44-BC55-95C2E4527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" y="2818"/>
              <a:ext cx="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w</a:t>
              </a:r>
              <a:endParaRPr lang="en-US" altLang="zh-CN" sz="28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9731" name="Rectangle 71">
              <a:extLst>
                <a:ext uri="{FF2B5EF4-FFF2-40B4-BE49-F238E27FC236}">
                  <a16:creationId xmlns:a16="http://schemas.microsoft.com/office/drawing/2014/main" id="{F8B06E7B-ADC7-D040-A78F-39F0AD452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6" y="2703"/>
              <a:ext cx="22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very</a:t>
              </a:r>
              <a:endParaRPr lang="en-US" altLang="zh-CN" sz="28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9732" name="Rectangle 72">
              <a:extLst>
                <a:ext uri="{FF2B5EF4-FFF2-40B4-BE49-F238E27FC236}">
                  <a16:creationId xmlns:a16="http://schemas.microsoft.com/office/drawing/2014/main" id="{09620258-F81F-914D-841B-CE88B5E36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822"/>
              <a:ext cx="18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low</a:t>
              </a:r>
              <a:endParaRPr lang="en-US" altLang="zh-CN" sz="28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9733" name="Rectangle 73">
              <a:extLst>
                <a:ext uri="{FF2B5EF4-FFF2-40B4-BE49-F238E27FC236}">
                  <a16:creationId xmlns:a16="http://schemas.microsoft.com/office/drawing/2014/main" id="{047422CC-77D2-F640-836F-96F4A2C7E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" y="2580"/>
              <a:ext cx="22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very</a:t>
              </a:r>
              <a:endParaRPr lang="en-US" altLang="zh-CN" sz="28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9734" name="Rectangle 74">
              <a:extLst>
                <a:ext uri="{FF2B5EF4-FFF2-40B4-BE49-F238E27FC236}">
                  <a16:creationId xmlns:a16="http://schemas.microsoft.com/office/drawing/2014/main" id="{6D8F8BEC-F647-2745-93AA-02BDC6E2E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" y="2699"/>
              <a:ext cx="22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very</a:t>
              </a:r>
              <a:endParaRPr lang="en-US" altLang="zh-CN" sz="28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9735" name="Rectangle 75">
              <a:extLst>
                <a:ext uri="{FF2B5EF4-FFF2-40B4-BE49-F238E27FC236}">
                  <a16:creationId xmlns:a16="http://schemas.microsoft.com/office/drawing/2014/main" id="{13B82538-22D1-674D-94A6-1F10DB741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7" y="2818"/>
              <a:ext cx="18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low</a:t>
              </a:r>
              <a:endParaRPr lang="en-US" altLang="zh-CN" sz="28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9736" name="Rectangle 76">
              <a:extLst>
                <a:ext uri="{FF2B5EF4-FFF2-40B4-BE49-F238E27FC236}">
                  <a16:creationId xmlns:a16="http://schemas.microsoft.com/office/drawing/2014/main" id="{4D5E0219-A9EC-D842-B2A0-1D03B8CD1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" y="2709"/>
              <a:ext cx="50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incredibly</a:t>
              </a:r>
              <a:endParaRPr lang="en-US" altLang="zh-CN" sz="28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9737" name="Rectangle 77">
              <a:extLst>
                <a:ext uri="{FF2B5EF4-FFF2-40B4-BE49-F238E27FC236}">
                  <a16:creationId xmlns:a16="http://schemas.microsoft.com/office/drawing/2014/main" id="{9B68DB6F-FCA3-2241-BBF5-283E4E0C3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" y="2828"/>
              <a:ext cx="2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l</a:t>
              </a:r>
              <a:endParaRPr lang="en-US" altLang="zh-CN" sz="28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9738" name="Rectangle 78">
              <a:extLst>
                <a:ext uri="{FF2B5EF4-FFF2-40B4-BE49-F238E27FC236}">
                  <a16:creationId xmlns:a16="http://schemas.microsoft.com/office/drawing/2014/main" id="{3FB8EB5C-BB7D-3240-B11E-D59A9170E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" y="282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o</a:t>
              </a:r>
              <a:endParaRPr lang="en-US" altLang="zh-CN" sz="28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9739" name="Rectangle 79">
              <a:extLst>
                <a:ext uri="{FF2B5EF4-FFF2-40B4-BE49-F238E27FC236}">
                  <a16:creationId xmlns:a16="http://schemas.microsoft.com/office/drawing/2014/main" id="{902E1699-25B2-DE41-8DA4-7C72DC35D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2828"/>
              <a:ext cx="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Myriad Roman" charset="0"/>
                  <a:ea typeface="SimSun" panose="02010600030101010101" pitchFamily="2" charset="-122"/>
                </a:rPr>
                <a:t>w</a:t>
              </a:r>
              <a:endParaRPr lang="en-US" altLang="zh-CN" sz="28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3">
            <a:extLst>
              <a:ext uri="{FF2B5EF4-FFF2-40B4-BE49-F238E27FC236}">
                <a16:creationId xmlns:a16="http://schemas.microsoft.com/office/drawing/2014/main" id="{3543EF49-831D-EC42-B365-A323ECE42E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32F394-BD75-EA40-BDB6-0BBCCBFFE6DE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DB2BB086-1689-1448-8167-DA4E2EBB38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Bouncing Switch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1EF6040-B9A9-D048-A583-C8E46F4600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Asynchronous input to a synchronous logic circuit may be created by a mechanical switch or a push button (mechanical component)</a:t>
            </a:r>
          </a:p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When changing from one position to another, the switch may bounce away from the contact point</a:t>
            </a:r>
          </a:p>
        </p:txBody>
      </p:sp>
      <p:sp>
        <p:nvSpPr>
          <p:cNvPr id="30724" name="Freeform 4">
            <a:extLst>
              <a:ext uri="{FF2B5EF4-FFF2-40B4-BE49-F238E27FC236}">
                <a16:creationId xmlns:a16="http://schemas.microsoft.com/office/drawing/2014/main" id="{D35E1E70-3855-9C46-BD68-C6CBF0F08830}"/>
              </a:ext>
            </a:extLst>
          </p:cNvPr>
          <p:cNvSpPr>
            <a:spLocks noChangeAspect="1"/>
          </p:cNvSpPr>
          <p:nvPr/>
        </p:nvSpPr>
        <p:spPr bwMode="auto">
          <a:xfrm>
            <a:off x="1509713" y="5143500"/>
            <a:ext cx="1587" cy="498475"/>
          </a:xfrm>
          <a:custGeom>
            <a:avLst/>
            <a:gdLst>
              <a:gd name="T0" fmla="*/ 2147483646 w 1"/>
              <a:gd name="T1" fmla="*/ 0 h 314"/>
              <a:gd name="T2" fmla="*/ 0 w 1"/>
              <a:gd name="T3" fmla="*/ 2147483646 h 314"/>
              <a:gd name="T4" fmla="*/ 0 60000 65536"/>
              <a:gd name="T5" fmla="*/ 0 60000 65536"/>
              <a:gd name="T6" fmla="*/ 0 w 1"/>
              <a:gd name="T7" fmla="*/ 0 h 314"/>
              <a:gd name="T8" fmla="*/ 1 w 1"/>
              <a:gd name="T9" fmla="*/ 314 h 3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14">
                <a:moveTo>
                  <a:pt x="1" y="0"/>
                </a:moveTo>
                <a:lnTo>
                  <a:pt x="0" y="314"/>
                </a:lnTo>
              </a:path>
            </a:pathLst>
          </a:cu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5" name="Line 5">
            <a:extLst>
              <a:ext uri="{FF2B5EF4-FFF2-40B4-BE49-F238E27FC236}">
                <a16:creationId xmlns:a16="http://schemas.microsoft.com/office/drawing/2014/main" id="{A4DF1980-D72D-CF42-9DC9-A3600CB95738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1524000" y="3787775"/>
            <a:ext cx="228600" cy="212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6" name="Freeform 6">
            <a:extLst>
              <a:ext uri="{FF2B5EF4-FFF2-40B4-BE49-F238E27FC236}">
                <a16:creationId xmlns:a16="http://schemas.microsoft.com/office/drawing/2014/main" id="{C96A25FC-0F22-8447-B4CD-081A874AC055}"/>
              </a:ext>
            </a:extLst>
          </p:cNvPr>
          <p:cNvSpPr>
            <a:spLocks noChangeAspect="1"/>
          </p:cNvSpPr>
          <p:nvPr/>
        </p:nvSpPr>
        <p:spPr bwMode="auto">
          <a:xfrm flipV="1">
            <a:off x="1466850" y="3733800"/>
            <a:ext cx="65088" cy="65088"/>
          </a:xfrm>
          <a:custGeom>
            <a:avLst/>
            <a:gdLst>
              <a:gd name="T0" fmla="*/ 2147483646 w 81"/>
              <a:gd name="T1" fmla="*/ 2147483646 h 81"/>
              <a:gd name="T2" fmla="*/ 2147483646 w 81"/>
              <a:gd name="T3" fmla="*/ 2147483646 h 81"/>
              <a:gd name="T4" fmla="*/ 2147483646 w 81"/>
              <a:gd name="T5" fmla="*/ 2147483646 h 81"/>
              <a:gd name="T6" fmla="*/ 2147483646 w 81"/>
              <a:gd name="T7" fmla="*/ 2147483646 h 81"/>
              <a:gd name="T8" fmla="*/ 2147483646 w 81"/>
              <a:gd name="T9" fmla="*/ 2147483646 h 81"/>
              <a:gd name="T10" fmla="*/ 2147483646 w 81"/>
              <a:gd name="T11" fmla="*/ 2147483646 h 81"/>
              <a:gd name="T12" fmla="*/ 2147483646 w 81"/>
              <a:gd name="T13" fmla="*/ 2147483646 h 81"/>
              <a:gd name="T14" fmla="*/ 2147483646 w 81"/>
              <a:gd name="T15" fmla="*/ 2147483646 h 81"/>
              <a:gd name="T16" fmla="*/ 2147483646 w 81"/>
              <a:gd name="T17" fmla="*/ 2147483646 h 81"/>
              <a:gd name="T18" fmla="*/ 2147483646 w 81"/>
              <a:gd name="T19" fmla="*/ 0 h 81"/>
              <a:gd name="T20" fmla="*/ 2147483646 w 81"/>
              <a:gd name="T21" fmla="*/ 0 h 81"/>
              <a:gd name="T22" fmla="*/ 2147483646 w 81"/>
              <a:gd name="T23" fmla="*/ 0 h 81"/>
              <a:gd name="T24" fmla="*/ 2147483646 w 81"/>
              <a:gd name="T25" fmla="*/ 2147483646 h 81"/>
              <a:gd name="T26" fmla="*/ 2147483646 w 81"/>
              <a:gd name="T27" fmla="*/ 2147483646 h 81"/>
              <a:gd name="T28" fmla="*/ 2147483646 w 81"/>
              <a:gd name="T29" fmla="*/ 2147483646 h 81"/>
              <a:gd name="T30" fmla="*/ 2147483646 w 81"/>
              <a:gd name="T31" fmla="*/ 2147483646 h 81"/>
              <a:gd name="T32" fmla="*/ 2147483646 w 81"/>
              <a:gd name="T33" fmla="*/ 2147483646 h 81"/>
              <a:gd name="T34" fmla="*/ 2147483646 w 81"/>
              <a:gd name="T35" fmla="*/ 2147483646 h 81"/>
              <a:gd name="T36" fmla="*/ 2147483646 w 81"/>
              <a:gd name="T37" fmla="*/ 2147483646 h 81"/>
              <a:gd name="T38" fmla="*/ 2147483646 w 81"/>
              <a:gd name="T39" fmla="*/ 2147483646 h 81"/>
              <a:gd name="T40" fmla="*/ 2147483646 w 81"/>
              <a:gd name="T41" fmla="*/ 2147483646 h 81"/>
              <a:gd name="T42" fmla="*/ 0 w 81"/>
              <a:gd name="T43" fmla="*/ 2147483646 h 81"/>
              <a:gd name="T44" fmla="*/ 2147483646 w 81"/>
              <a:gd name="T45" fmla="*/ 2147483646 h 81"/>
              <a:gd name="T46" fmla="*/ 2147483646 w 81"/>
              <a:gd name="T47" fmla="*/ 2147483646 h 81"/>
              <a:gd name="T48" fmla="*/ 2147483646 w 81"/>
              <a:gd name="T49" fmla="*/ 2147483646 h 81"/>
              <a:gd name="T50" fmla="*/ 2147483646 w 81"/>
              <a:gd name="T51" fmla="*/ 2147483646 h 81"/>
              <a:gd name="T52" fmla="*/ 2147483646 w 81"/>
              <a:gd name="T53" fmla="*/ 2147483646 h 81"/>
              <a:gd name="T54" fmla="*/ 2147483646 w 81"/>
              <a:gd name="T55" fmla="*/ 2147483646 h 81"/>
              <a:gd name="T56" fmla="*/ 2147483646 w 81"/>
              <a:gd name="T57" fmla="*/ 2147483646 h 81"/>
              <a:gd name="T58" fmla="*/ 2147483646 w 81"/>
              <a:gd name="T59" fmla="*/ 2147483646 h 81"/>
              <a:gd name="T60" fmla="*/ 2147483646 w 81"/>
              <a:gd name="T61" fmla="*/ 2147483646 h 81"/>
              <a:gd name="T62" fmla="*/ 2147483646 w 81"/>
              <a:gd name="T63" fmla="*/ 2147483646 h 81"/>
              <a:gd name="T64" fmla="*/ 2147483646 w 81"/>
              <a:gd name="T65" fmla="*/ 2147483646 h 81"/>
              <a:gd name="T66" fmla="*/ 2147483646 w 81"/>
              <a:gd name="T67" fmla="*/ 2147483646 h 81"/>
              <a:gd name="T68" fmla="*/ 2147483646 w 81"/>
              <a:gd name="T69" fmla="*/ 2147483646 h 81"/>
              <a:gd name="T70" fmla="*/ 2147483646 w 81"/>
              <a:gd name="T71" fmla="*/ 2147483646 h 81"/>
              <a:gd name="T72" fmla="*/ 2147483646 w 81"/>
              <a:gd name="T73" fmla="*/ 2147483646 h 81"/>
              <a:gd name="T74" fmla="*/ 2147483646 w 81"/>
              <a:gd name="T75" fmla="*/ 2147483646 h 81"/>
              <a:gd name="T76" fmla="*/ 2147483646 w 81"/>
              <a:gd name="T77" fmla="*/ 2147483646 h 81"/>
              <a:gd name="T78" fmla="*/ 2147483646 w 81"/>
              <a:gd name="T79" fmla="*/ 2147483646 h 81"/>
              <a:gd name="T80" fmla="*/ 2147483646 w 81"/>
              <a:gd name="T81" fmla="*/ 2147483646 h 81"/>
              <a:gd name="T82" fmla="*/ 2147483646 w 81"/>
              <a:gd name="T83" fmla="*/ 2147483646 h 81"/>
              <a:gd name="T84" fmla="*/ 2147483646 w 81"/>
              <a:gd name="T85" fmla="*/ 2147483646 h 81"/>
              <a:gd name="T86" fmla="*/ 2147483646 w 81"/>
              <a:gd name="T87" fmla="*/ 2147483646 h 8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81"/>
              <a:gd name="T133" fmla="*/ 0 h 81"/>
              <a:gd name="T134" fmla="*/ 81 w 81"/>
              <a:gd name="T135" fmla="*/ 81 h 81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81" h="81">
                <a:moveTo>
                  <a:pt x="81" y="40"/>
                </a:moveTo>
                <a:lnTo>
                  <a:pt x="81" y="39"/>
                </a:lnTo>
                <a:lnTo>
                  <a:pt x="81" y="36"/>
                </a:lnTo>
                <a:lnTo>
                  <a:pt x="81" y="34"/>
                </a:lnTo>
                <a:lnTo>
                  <a:pt x="81" y="33"/>
                </a:lnTo>
                <a:lnTo>
                  <a:pt x="79" y="30"/>
                </a:lnTo>
                <a:lnTo>
                  <a:pt x="79" y="28"/>
                </a:lnTo>
                <a:lnTo>
                  <a:pt x="78" y="27"/>
                </a:lnTo>
                <a:lnTo>
                  <a:pt x="78" y="24"/>
                </a:lnTo>
                <a:lnTo>
                  <a:pt x="77" y="23"/>
                </a:lnTo>
                <a:lnTo>
                  <a:pt x="76" y="21"/>
                </a:lnTo>
                <a:lnTo>
                  <a:pt x="75" y="20"/>
                </a:lnTo>
                <a:lnTo>
                  <a:pt x="73" y="18"/>
                </a:lnTo>
                <a:lnTo>
                  <a:pt x="73" y="16"/>
                </a:lnTo>
                <a:lnTo>
                  <a:pt x="72" y="15"/>
                </a:lnTo>
                <a:lnTo>
                  <a:pt x="71" y="14"/>
                </a:lnTo>
                <a:lnTo>
                  <a:pt x="69" y="12"/>
                </a:lnTo>
                <a:lnTo>
                  <a:pt x="67" y="11"/>
                </a:lnTo>
                <a:lnTo>
                  <a:pt x="66" y="10"/>
                </a:lnTo>
                <a:lnTo>
                  <a:pt x="65" y="9"/>
                </a:lnTo>
                <a:lnTo>
                  <a:pt x="63" y="8"/>
                </a:lnTo>
                <a:lnTo>
                  <a:pt x="61" y="6"/>
                </a:lnTo>
                <a:lnTo>
                  <a:pt x="60" y="5"/>
                </a:lnTo>
                <a:lnTo>
                  <a:pt x="58" y="4"/>
                </a:lnTo>
                <a:lnTo>
                  <a:pt x="57" y="4"/>
                </a:lnTo>
                <a:lnTo>
                  <a:pt x="54" y="3"/>
                </a:lnTo>
                <a:lnTo>
                  <a:pt x="53" y="2"/>
                </a:lnTo>
                <a:lnTo>
                  <a:pt x="51" y="2"/>
                </a:lnTo>
                <a:lnTo>
                  <a:pt x="49" y="2"/>
                </a:lnTo>
                <a:lnTo>
                  <a:pt x="47" y="0"/>
                </a:lnTo>
                <a:lnTo>
                  <a:pt x="45" y="0"/>
                </a:lnTo>
                <a:lnTo>
                  <a:pt x="43" y="0"/>
                </a:lnTo>
                <a:lnTo>
                  <a:pt x="41" y="0"/>
                </a:lnTo>
                <a:lnTo>
                  <a:pt x="39" y="0"/>
                </a:lnTo>
                <a:lnTo>
                  <a:pt x="36" y="0"/>
                </a:lnTo>
                <a:lnTo>
                  <a:pt x="35" y="0"/>
                </a:lnTo>
                <a:lnTo>
                  <a:pt x="33" y="2"/>
                </a:lnTo>
                <a:lnTo>
                  <a:pt x="30" y="2"/>
                </a:lnTo>
                <a:lnTo>
                  <a:pt x="29" y="2"/>
                </a:lnTo>
                <a:lnTo>
                  <a:pt x="27" y="3"/>
                </a:lnTo>
                <a:lnTo>
                  <a:pt x="25" y="4"/>
                </a:lnTo>
                <a:lnTo>
                  <a:pt x="23" y="4"/>
                </a:lnTo>
                <a:lnTo>
                  <a:pt x="22" y="5"/>
                </a:lnTo>
                <a:lnTo>
                  <a:pt x="19" y="6"/>
                </a:lnTo>
                <a:lnTo>
                  <a:pt x="18" y="8"/>
                </a:lnTo>
                <a:lnTo>
                  <a:pt x="17" y="9"/>
                </a:lnTo>
                <a:lnTo>
                  <a:pt x="16" y="10"/>
                </a:lnTo>
                <a:lnTo>
                  <a:pt x="13" y="11"/>
                </a:lnTo>
                <a:lnTo>
                  <a:pt x="12" y="12"/>
                </a:lnTo>
                <a:lnTo>
                  <a:pt x="11" y="14"/>
                </a:lnTo>
                <a:lnTo>
                  <a:pt x="10" y="15"/>
                </a:lnTo>
                <a:lnTo>
                  <a:pt x="9" y="16"/>
                </a:lnTo>
                <a:lnTo>
                  <a:pt x="7" y="18"/>
                </a:lnTo>
                <a:lnTo>
                  <a:pt x="6" y="20"/>
                </a:lnTo>
                <a:lnTo>
                  <a:pt x="5" y="21"/>
                </a:lnTo>
                <a:lnTo>
                  <a:pt x="5" y="23"/>
                </a:lnTo>
                <a:lnTo>
                  <a:pt x="4" y="24"/>
                </a:lnTo>
                <a:lnTo>
                  <a:pt x="3" y="27"/>
                </a:lnTo>
                <a:lnTo>
                  <a:pt x="3" y="28"/>
                </a:lnTo>
                <a:lnTo>
                  <a:pt x="1" y="30"/>
                </a:lnTo>
                <a:lnTo>
                  <a:pt x="1" y="33"/>
                </a:lnTo>
                <a:lnTo>
                  <a:pt x="1" y="34"/>
                </a:lnTo>
                <a:lnTo>
                  <a:pt x="1" y="36"/>
                </a:lnTo>
                <a:lnTo>
                  <a:pt x="0" y="39"/>
                </a:lnTo>
                <a:lnTo>
                  <a:pt x="0" y="40"/>
                </a:lnTo>
                <a:lnTo>
                  <a:pt x="0" y="42"/>
                </a:lnTo>
                <a:lnTo>
                  <a:pt x="1" y="45"/>
                </a:lnTo>
                <a:lnTo>
                  <a:pt x="1" y="46"/>
                </a:lnTo>
                <a:lnTo>
                  <a:pt x="1" y="48"/>
                </a:lnTo>
                <a:lnTo>
                  <a:pt x="1" y="51"/>
                </a:lnTo>
                <a:lnTo>
                  <a:pt x="3" y="52"/>
                </a:lnTo>
                <a:lnTo>
                  <a:pt x="3" y="54"/>
                </a:lnTo>
                <a:lnTo>
                  <a:pt x="4" y="56"/>
                </a:lnTo>
                <a:lnTo>
                  <a:pt x="5" y="58"/>
                </a:lnTo>
                <a:lnTo>
                  <a:pt x="5" y="59"/>
                </a:lnTo>
                <a:lnTo>
                  <a:pt x="6" y="62"/>
                </a:lnTo>
                <a:lnTo>
                  <a:pt x="7" y="63"/>
                </a:lnTo>
                <a:lnTo>
                  <a:pt x="9" y="64"/>
                </a:lnTo>
                <a:lnTo>
                  <a:pt x="10" y="66"/>
                </a:lnTo>
                <a:lnTo>
                  <a:pt x="11" y="68"/>
                </a:lnTo>
                <a:lnTo>
                  <a:pt x="12" y="69"/>
                </a:lnTo>
                <a:lnTo>
                  <a:pt x="13" y="70"/>
                </a:lnTo>
                <a:lnTo>
                  <a:pt x="16" y="71"/>
                </a:lnTo>
                <a:lnTo>
                  <a:pt x="17" y="72"/>
                </a:lnTo>
                <a:lnTo>
                  <a:pt x="18" y="74"/>
                </a:lnTo>
                <a:lnTo>
                  <a:pt x="19" y="75"/>
                </a:lnTo>
                <a:lnTo>
                  <a:pt x="22" y="76"/>
                </a:lnTo>
                <a:lnTo>
                  <a:pt x="23" y="76"/>
                </a:lnTo>
                <a:lnTo>
                  <a:pt x="25" y="77"/>
                </a:lnTo>
                <a:lnTo>
                  <a:pt x="27" y="78"/>
                </a:lnTo>
                <a:lnTo>
                  <a:pt x="29" y="78"/>
                </a:lnTo>
                <a:lnTo>
                  <a:pt x="30" y="80"/>
                </a:lnTo>
                <a:lnTo>
                  <a:pt x="33" y="80"/>
                </a:lnTo>
                <a:lnTo>
                  <a:pt x="35" y="80"/>
                </a:lnTo>
                <a:lnTo>
                  <a:pt x="36" y="81"/>
                </a:lnTo>
                <a:lnTo>
                  <a:pt x="39" y="81"/>
                </a:lnTo>
                <a:lnTo>
                  <a:pt x="41" y="81"/>
                </a:lnTo>
                <a:lnTo>
                  <a:pt x="43" y="81"/>
                </a:lnTo>
                <a:lnTo>
                  <a:pt x="45" y="81"/>
                </a:lnTo>
                <a:lnTo>
                  <a:pt x="47" y="80"/>
                </a:lnTo>
                <a:lnTo>
                  <a:pt x="49" y="80"/>
                </a:lnTo>
                <a:lnTo>
                  <a:pt x="51" y="80"/>
                </a:lnTo>
                <a:lnTo>
                  <a:pt x="53" y="78"/>
                </a:lnTo>
                <a:lnTo>
                  <a:pt x="54" y="78"/>
                </a:lnTo>
                <a:lnTo>
                  <a:pt x="57" y="77"/>
                </a:lnTo>
                <a:lnTo>
                  <a:pt x="58" y="76"/>
                </a:lnTo>
                <a:lnTo>
                  <a:pt x="60" y="76"/>
                </a:lnTo>
                <a:lnTo>
                  <a:pt x="61" y="75"/>
                </a:lnTo>
                <a:lnTo>
                  <a:pt x="63" y="74"/>
                </a:lnTo>
                <a:lnTo>
                  <a:pt x="65" y="72"/>
                </a:lnTo>
                <a:lnTo>
                  <a:pt x="66" y="71"/>
                </a:lnTo>
                <a:lnTo>
                  <a:pt x="67" y="70"/>
                </a:lnTo>
                <a:lnTo>
                  <a:pt x="69" y="69"/>
                </a:lnTo>
                <a:lnTo>
                  <a:pt x="71" y="68"/>
                </a:lnTo>
                <a:lnTo>
                  <a:pt x="72" y="66"/>
                </a:lnTo>
                <a:lnTo>
                  <a:pt x="73" y="64"/>
                </a:lnTo>
                <a:lnTo>
                  <a:pt x="73" y="63"/>
                </a:lnTo>
                <a:lnTo>
                  <a:pt x="75" y="62"/>
                </a:lnTo>
                <a:lnTo>
                  <a:pt x="76" y="59"/>
                </a:lnTo>
                <a:lnTo>
                  <a:pt x="77" y="58"/>
                </a:lnTo>
                <a:lnTo>
                  <a:pt x="78" y="56"/>
                </a:lnTo>
                <a:lnTo>
                  <a:pt x="78" y="54"/>
                </a:lnTo>
                <a:lnTo>
                  <a:pt x="79" y="52"/>
                </a:lnTo>
                <a:lnTo>
                  <a:pt x="79" y="51"/>
                </a:lnTo>
                <a:lnTo>
                  <a:pt x="81" y="48"/>
                </a:lnTo>
                <a:lnTo>
                  <a:pt x="81" y="46"/>
                </a:lnTo>
                <a:lnTo>
                  <a:pt x="81" y="45"/>
                </a:lnTo>
                <a:lnTo>
                  <a:pt x="81" y="42"/>
                </a:lnTo>
                <a:lnTo>
                  <a:pt x="81" y="40"/>
                </a:lnTo>
              </a:path>
            </a:pathLst>
          </a:cu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7" name="Line 7">
            <a:extLst>
              <a:ext uri="{FF2B5EF4-FFF2-40B4-BE49-F238E27FC236}">
                <a16:creationId xmlns:a16="http://schemas.microsoft.com/office/drawing/2014/main" id="{AAE091DD-8E7B-484E-B40F-81D2019D0A1C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1355725" y="5641975"/>
            <a:ext cx="304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8" name="Line 8">
            <a:extLst>
              <a:ext uri="{FF2B5EF4-FFF2-40B4-BE49-F238E27FC236}">
                <a16:creationId xmlns:a16="http://schemas.microsoft.com/office/drawing/2014/main" id="{7779E91E-501C-AE44-845E-22C022EAC3AB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1412875" y="5695950"/>
            <a:ext cx="20955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9" name="Line 9">
            <a:extLst>
              <a:ext uri="{FF2B5EF4-FFF2-40B4-BE49-F238E27FC236}">
                <a16:creationId xmlns:a16="http://schemas.microsoft.com/office/drawing/2014/main" id="{FC8E4785-4012-CE4B-AF67-52D166D327B3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1470025" y="5753100"/>
            <a:ext cx="9525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0" name="Freeform 10">
            <a:extLst>
              <a:ext uri="{FF2B5EF4-FFF2-40B4-BE49-F238E27FC236}">
                <a16:creationId xmlns:a16="http://schemas.microsoft.com/office/drawing/2014/main" id="{96011367-7EAA-8943-AD37-FA1721DFAAE5}"/>
              </a:ext>
            </a:extLst>
          </p:cNvPr>
          <p:cNvSpPr>
            <a:spLocks noChangeAspect="1"/>
          </p:cNvSpPr>
          <p:nvPr/>
        </p:nvSpPr>
        <p:spPr bwMode="auto">
          <a:xfrm>
            <a:off x="1493838" y="4133850"/>
            <a:ext cx="1587" cy="666750"/>
          </a:xfrm>
          <a:custGeom>
            <a:avLst/>
            <a:gdLst>
              <a:gd name="T0" fmla="*/ 0 w 1"/>
              <a:gd name="T1" fmla="*/ 2147483646 h 420"/>
              <a:gd name="T2" fmla="*/ 0 w 1"/>
              <a:gd name="T3" fmla="*/ 0 h 420"/>
              <a:gd name="T4" fmla="*/ 0 60000 65536"/>
              <a:gd name="T5" fmla="*/ 0 60000 65536"/>
              <a:gd name="T6" fmla="*/ 0 w 1"/>
              <a:gd name="T7" fmla="*/ 0 h 420"/>
              <a:gd name="T8" fmla="*/ 1 w 1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20">
                <a:moveTo>
                  <a:pt x="0" y="42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1" name="Freeform 11">
            <a:extLst>
              <a:ext uri="{FF2B5EF4-FFF2-40B4-BE49-F238E27FC236}">
                <a16:creationId xmlns:a16="http://schemas.microsoft.com/office/drawing/2014/main" id="{8475C7E4-A48C-1248-9EBB-F467F484ADD2}"/>
              </a:ext>
            </a:extLst>
          </p:cNvPr>
          <p:cNvSpPr>
            <a:spLocks noChangeAspect="1"/>
          </p:cNvSpPr>
          <p:nvPr/>
        </p:nvSpPr>
        <p:spPr bwMode="auto">
          <a:xfrm flipV="1">
            <a:off x="1458913" y="4105275"/>
            <a:ext cx="65087" cy="65088"/>
          </a:xfrm>
          <a:custGeom>
            <a:avLst/>
            <a:gdLst>
              <a:gd name="T0" fmla="*/ 2147483646 w 81"/>
              <a:gd name="T1" fmla="*/ 2147483646 h 81"/>
              <a:gd name="T2" fmla="*/ 2147483646 w 81"/>
              <a:gd name="T3" fmla="*/ 2147483646 h 81"/>
              <a:gd name="T4" fmla="*/ 2147483646 w 81"/>
              <a:gd name="T5" fmla="*/ 2147483646 h 81"/>
              <a:gd name="T6" fmla="*/ 2147483646 w 81"/>
              <a:gd name="T7" fmla="*/ 2147483646 h 81"/>
              <a:gd name="T8" fmla="*/ 2147483646 w 81"/>
              <a:gd name="T9" fmla="*/ 2147483646 h 81"/>
              <a:gd name="T10" fmla="*/ 2147483646 w 81"/>
              <a:gd name="T11" fmla="*/ 2147483646 h 81"/>
              <a:gd name="T12" fmla="*/ 2147483646 w 81"/>
              <a:gd name="T13" fmla="*/ 2147483646 h 81"/>
              <a:gd name="T14" fmla="*/ 2147483646 w 81"/>
              <a:gd name="T15" fmla="*/ 2147483646 h 81"/>
              <a:gd name="T16" fmla="*/ 2147483646 w 81"/>
              <a:gd name="T17" fmla="*/ 2147483646 h 81"/>
              <a:gd name="T18" fmla="*/ 2147483646 w 81"/>
              <a:gd name="T19" fmla="*/ 0 h 81"/>
              <a:gd name="T20" fmla="*/ 2147483646 w 81"/>
              <a:gd name="T21" fmla="*/ 0 h 81"/>
              <a:gd name="T22" fmla="*/ 2147483646 w 81"/>
              <a:gd name="T23" fmla="*/ 0 h 81"/>
              <a:gd name="T24" fmla="*/ 2147483646 w 81"/>
              <a:gd name="T25" fmla="*/ 2147483646 h 81"/>
              <a:gd name="T26" fmla="*/ 2147483646 w 81"/>
              <a:gd name="T27" fmla="*/ 2147483646 h 81"/>
              <a:gd name="T28" fmla="*/ 2147483646 w 81"/>
              <a:gd name="T29" fmla="*/ 2147483646 h 81"/>
              <a:gd name="T30" fmla="*/ 2147483646 w 81"/>
              <a:gd name="T31" fmla="*/ 2147483646 h 81"/>
              <a:gd name="T32" fmla="*/ 2147483646 w 81"/>
              <a:gd name="T33" fmla="*/ 2147483646 h 81"/>
              <a:gd name="T34" fmla="*/ 2147483646 w 81"/>
              <a:gd name="T35" fmla="*/ 2147483646 h 81"/>
              <a:gd name="T36" fmla="*/ 2147483646 w 81"/>
              <a:gd name="T37" fmla="*/ 2147483646 h 81"/>
              <a:gd name="T38" fmla="*/ 2147483646 w 81"/>
              <a:gd name="T39" fmla="*/ 2147483646 h 81"/>
              <a:gd name="T40" fmla="*/ 2147483646 w 81"/>
              <a:gd name="T41" fmla="*/ 2147483646 h 81"/>
              <a:gd name="T42" fmla="*/ 0 w 81"/>
              <a:gd name="T43" fmla="*/ 2147483646 h 81"/>
              <a:gd name="T44" fmla="*/ 2147483646 w 81"/>
              <a:gd name="T45" fmla="*/ 2147483646 h 81"/>
              <a:gd name="T46" fmla="*/ 2147483646 w 81"/>
              <a:gd name="T47" fmla="*/ 2147483646 h 81"/>
              <a:gd name="T48" fmla="*/ 2147483646 w 81"/>
              <a:gd name="T49" fmla="*/ 2147483646 h 81"/>
              <a:gd name="T50" fmla="*/ 2147483646 w 81"/>
              <a:gd name="T51" fmla="*/ 2147483646 h 81"/>
              <a:gd name="T52" fmla="*/ 2147483646 w 81"/>
              <a:gd name="T53" fmla="*/ 2147483646 h 81"/>
              <a:gd name="T54" fmla="*/ 2147483646 w 81"/>
              <a:gd name="T55" fmla="*/ 2147483646 h 81"/>
              <a:gd name="T56" fmla="*/ 2147483646 w 81"/>
              <a:gd name="T57" fmla="*/ 2147483646 h 81"/>
              <a:gd name="T58" fmla="*/ 2147483646 w 81"/>
              <a:gd name="T59" fmla="*/ 2147483646 h 81"/>
              <a:gd name="T60" fmla="*/ 2147483646 w 81"/>
              <a:gd name="T61" fmla="*/ 2147483646 h 81"/>
              <a:gd name="T62" fmla="*/ 2147483646 w 81"/>
              <a:gd name="T63" fmla="*/ 2147483646 h 81"/>
              <a:gd name="T64" fmla="*/ 2147483646 w 81"/>
              <a:gd name="T65" fmla="*/ 2147483646 h 81"/>
              <a:gd name="T66" fmla="*/ 2147483646 w 81"/>
              <a:gd name="T67" fmla="*/ 2147483646 h 81"/>
              <a:gd name="T68" fmla="*/ 2147483646 w 81"/>
              <a:gd name="T69" fmla="*/ 2147483646 h 81"/>
              <a:gd name="T70" fmla="*/ 2147483646 w 81"/>
              <a:gd name="T71" fmla="*/ 2147483646 h 81"/>
              <a:gd name="T72" fmla="*/ 2147483646 w 81"/>
              <a:gd name="T73" fmla="*/ 2147483646 h 81"/>
              <a:gd name="T74" fmla="*/ 2147483646 w 81"/>
              <a:gd name="T75" fmla="*/ 2147483646 h 81"/>
              <a:gd name="T76" fmla="*/ 2147483646 w 81"/>
              <a:gd name="T77" fmla="*/ 2147483646 h 81"/>
              <a:gd name="T78" fmla="*/ 2147483646 w 81"/>
              <a:gd name="T79" fmla="*/ 2147483646 h 81"/>
              <a:gd name="T80" fmla="*/ 2147483646 w 81"/>
              <a:gd name="T81" fmla="*/ 2147483646 h 81"/>
              <a:gd name="T82" fmla="*/ 2147483646 w 81"/>
              <a:gd name="T83" fmla="*/ 2147483646 h 81"/>
              <a:gd name="T84" fmla="*/ 2147483646 w 81"/>
              <a:gd name="T85" fmla="*/ 2147483646 h 81"/>
              <a:gd name="T86" fmla="*/ 2147483646 w 81"/>
              <a:gd name="T87" fmla="*/ 2147483646 h 8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81"/>
              <a:gd name="T133" fmla="*/ 0 h 81"/>
              <a:gd name="T134" fmla="*/ 81 w 81"/>
              <a:gd name="T135" fmla="*/ 81 h 81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81" h="81">
                <a:moveTo>
                  <a:pt x="81" y="40"/>
                </a:moveTo>
                <a:lnTo>
                  <a:pt x="81" y="39"/>
                </a:lnTo>
                <a:lnTo>
                  <a:pt x="81" y="36"/>
                </a:lnTo>
                <a:lnTo>
                  <a:pt x="81" y="34"/>
                </a:lnTo>
                <a:lnTo>
                  <a:pt x="81" y="33"/>
                </a:lnTo>
                <a:lnTo>
                  <a:pt x="79" y="30"/>
                </a:lnTo>
                <a:lnTo>
                  <a:pt x="79" y="28"/>
                </a:lnTo>
                <a:lnTo>
                  <a:pt x="78" y="27"/>
                </a:lnTo>
                <a:lnTo>
                  <a:pt x="78" y="24"/>
                </a:lnTo>
                <a:lnTo>
                  <a:pt x="77" y="23"/>
                </a:lnTo>
                <a:lnTo>
                  <a:pt x="76" y="21"/>
                </a:lnTo>
                <a:lnTo>
                  <a:pt x="75" y="20"/>
                </a:lnTo>
                <a:lnTo>
                  <a:pt x="73" y="18"/>
                </a:lnTo>
                <a:lnTo>
                  <a:pt x="73" y="16"/>
                </a:lnTo>
                <a:lnTo>
                  <a:pt x="72" y="15"/>
                </a:lnTo>
                <a:lnTo>
                  <a:pt x="71" y="14"/>
                </a:lnTo>
                <a:lnTo>
                  <a:pt x="69" y="12"/>
                </a:lnTo>
                <a:lnTo>
                  <a:pt x="67" y="11"/>
                </a:lnTo>
                <a:lnTo>
                  <a:pt x="66" y="10"/>
                </a:lnTo>
                <a:lnTo>
                  <a:pt x="65" y="9"/>
                </a:lnTo>
                <a:lnTo>
                  <a:pt x="63" y="8"/>
                </a:lnTo>
                <a:lnTo>
                  <a:pt x="61" y="6"/>
                </a:lnTo>
                <a:lnTo>
                  <a:pt x="60" y="5"/>
                </a:lnTo>
                <a:lnTo>
                  <a:pt x="58" y="4"/>
                </a:lnTo>
                <a:lnTo>
                  <a:pt x="57" y="4"/>
                </a:lnTo>
                <a:lnTo>
                  <a:pt x="54" y="3"/>
                </a:lnTo>
                <a:lnTo>
                  <a:pt x="53" y="2"/>
                </a:lnTo>
                <a:lnTo>
                  <a:pt x="51" y="2"/>
                </a:lnTo>
                <a:lnTo>
                  <a:pt x="49" y="2"/>
                </a:lnTo>
                <a:lnTo>
                  <a:pt x="47" y="0"/>
                </a:lnTo>
                <a:lnTo>
                  <a:pt x="45" y="0"/>
                </a:lnTo>
                <a:lnTo>
                  <a:pt x="43" y="0"/>
                </a:lnTo>
                <a:lnTo>
                  <a:pt x="41" y="0"/>
                </a:lnTo>
                <a:lnTo>
                  <a:pt x="39" y="0"/>
                </a:lnTo>
                <a:lnTo>
                  <a:pt x="36" y="0"/>
                </a:lnTo>
                <a:lnTo>
                  <a:pt x="35" y="0"/>
                </a:lnTo>
                <a:lnTo>
                  <a:pt x="33" y="2"/>
                </a:lnTo>
                <a:lnTo>
                  <a:pt x="30" y="2"/>
                </a:lnTo>
                <a:lnTo>
                  <a:pt x="29" y="2"/>
                </a:lnTo>
                <a:lnTo>
                  <a:pt x="27" y="3"/>
                </a:lnTo>
                <a:lnTo>
                  <a:pt x="25" y="4"/>
                </a:lnTo>
                <a:lnTo>
                  <a:pt x="23" y="4"/>
                </a:lnTo>
                <a:lnTo>
                  <a:pt x="22" y="5"/>
                </a:lnTo>
                <a:lnTo>
                  <a:pt x="19" y="6"/>
                </a:lnTo>
                <a:lnTo>
                  <a:pt x="18" y="8"/>
                </a:lnTo>
                <a:lnTo>
                  <a:pt x="17" y="9"/>
                </a:lnTo>
                <a:lnTo>
                  <a:pt x="16" y="10"/>
                </a:lnTo>
                <a:lnTo>
                  <a:pt x="13" y="11"/>
                </a:lnTo>
                <a:lnTo>
                  <a:pt x="12" y="12"/>
                </a:lnTo>
                <a:lnTo>
                  <a:pt x="11" y="14"/>
                </a:lnTo>
                <a:lnTo>
                  <a:pt x="10" y="15"/>
                </a:lnTo>
                <a:lnTo>
                  <a:pt x="9" y="16"/>
                </a:lnTo>
                <a:lnTo>
                  <a:pt x="7" y="18"/>
                </a:lnTo>
                <a:lnTo>
                  <a:pt x="6" y="20"/>
                </a:lnTo>
                <a:lnTo>
                  <a:pt x="5" y="21"/>
                </a:lnTo>
                <a:lnTo>
                  <a:pt x="5" y="23"/>
                </a:lnTo>
                <a:lnTo>
                  <a:pt x="4" y="24"/>
                </a:lnTo>
                <a:lnTo>
                  <a:pt x="3" y="27"/>
                </a:lnTo>
                <a:lnTo>
                  <a:pt x="3" y="28"/>
                </a:lnTo>
                <a:lnTo>
                  <a:pt x="1" y="30"/>
                </a:lnTo>
                <a:lnTo>
                  <a:pt x="1" y="33"/>
                </a:lnTo>
                <a:lnTo>
                  <a:pt x="1" y="34"/>
                </a:lnTo>
                <a:lnTo>
                  <a:pt x="1" y="36"/>
                </a:lnTo>
                <a:lnTo>
                  <a:pt x="0" y="39"/>
                </a:lnTo>
                <a:lnTo>
                  <a:pt x="0" y="40"/>
                </a:lnTo>
                <a:lnTo>
                  <a:pt x="0" y="42"/>
                </a:lnTo>
                <a:lnTo>
                  <a:pt x="1" y="45"/>
                </a:lnTo>
                <a:lnTo>
                  <a:pt x="1" y="46"/>
                </a:lnTo>
                <a:lnTo>
                  <a:pt x="1" y="48"/>
                </a:lnTo>
                <a:lnTo>
                  <a:pt x="1" y="51"/>
                </a:lnTo>
                <a:lnTo>
                  <a:pt x="3" y="52"/>
                </a:lnTo>
                <a:lnTo>
                  <a:pt x="3" y="54"/>
                </a:lnTo>
                <a:lnTo>
                  <a:pt x="4" y="56"/>
                </a:lnTo>
                <a:lnTo>
                  <a:pt x="5" y="58"/>
                </a:lnTo>
                <a:lnTo>
                  <a:pt x="5" y="59"/>
                </a:lnTo>
                <a:lnTo>
                  <a:pt x="6" y="62"/>
                </a:lnTo>
                <a:lnTo>
                  <a:pt x="7" y="63"/>
                </a:lnTo>
                <a:lnTo>
                  <a:pt x="9" y="64"/>
                </a:lnTo>
                <a:lnTo>
                  <a:pt x="10" y="66"/>
                </a:lnTo>
                <a:lnTo>
                  <a:pt x="11" y="68"/>
                </a:lnTo>
                <a:lnTo>
                  <a:pt x="12" y="69"/>
                </a:lnTo>
                <a:lnTo>
                  <a:pt x="13" y="70"/>
                </a:lnTo>
                <a:lnTo>
                  <a:pt x="16" y="71"/>
                </a:lnTo>
                <a:lnTo>
                  <a:pt x="17" y="72"/>
                </a:lnTo>
                <a:lnTo>
                  <a:pt x="18" y="74"/>
                </a:lnTo>
                <a:lnTo>
                  <a:pt x="19" y="75"/>
                </a:lnTo>
                <a:lnTo>
                  <a:pt x="22" y="76"/>
                </a:lnTo>
                <a:lnTo>
                  <a:pt x="23" y="76"/>
                </a:lnTo>
                <a:lnTo>
                  <a:pt x="25" y="77"/>
                </a:lnTo>
                <a:lnTo>
                  <a:pt x="27" y="78"/>
                </a:lnTo>
                <a:lnTo>
                  <a:pt x="29" y="78"/>
                </a:lnTo>
                <a:lnTo>
                  <a:pt x="30" y="80"/>
                </a:lnTo>
                <a:lnTo>
                  <a:pt x="33" y="80"/>
                </a:lnTo>
                <a:lnTo>
                  <a:pt x="35" y="80"/>
                </a:lnTo>
                <a:lnTo>
                  <a:pt x="36" y="81"/>
                </a:lnTo>
                <a:lnTo>
                  <a:pt x="39" y="81"/>
                </a:lnTo>
                <a:lnTo>
                  <a:pt x="41" y="81"/>
                </a:lnTo>
                <a:lnTo>
                  <a:pt x="43" y="81"/>
                </a:lnTo>
                <a:lnTo>
                  <a:pt x="45" y="81"/>
                </a:lnTo>
                <a:lnTo>
                  <a:pt x="47" y="80"/>
                </a:lnTo>
                <a:lnTo>
                  <a:pt x="49" y="80"/>
                </a:lnTo>
                <a:lnTo>
                  <a:pt x="51" y="80"/>
                </a:lnTo>
                <a:lnTo>
                  <a:pt x="53" y="78"/>
                </a:lnTo>
                <a:lnTo>
                  <a:pt x="54" y="78"/>
                </a:lnTo>
                <a:lnTo>
                  <a:pt x="57" y="77"/>
                </a:lnTo>
                <a:lnTo>
                  <a:pt x="58" y="76"/>
                </a:lnTo>
                <a:lnTo>
                  <a:pt x="60" y="76"/>
                </a:lnTo>
                <a:lnTo>
                  <a:pt x="61" y="75"/>
                </a:lnTo>
                <a:lnTo>
                  <a:pt x="63" y="74"/>
                </a:lnTo>
                <a:lnTo>
                  <a:pt x="65" y="72"/>
                </a:lnTo>
                <a:lnTo>
                  <a:pt x="66" y="71"/>
                </a:lnTo>
                <a:lnTo>
                  <a:pt x="67" y="70"/>
                </a:lnTo>
                <a:lnTo>
                  <a:pt x="69" y="69"/>
                </a:lnTo>
                <a:lnTo>
                  <a:pt x="71" y="68"/>
                </a:lnTo>
                <a:lnTo>
                  <a:pt x="72" y="66"/>
                </a:lnTo>
                <a:lnTo>
                  <a:pt x="73" y="64"/>
                </a:lnTo>
                <a:lnTo>
                  <a:pt x="73" y="63"/>
                </a:lnTo>
                <a:lnTo>
                  <a:pt x="75" y="62"/>
                </a:lnTo>
                <a:lnTo>
                  <a:pt x="76" y="59"/>
                </a:lnTo>
                <a:lnTo>
                  <a:pt x="77" y="58"/>
                </a:lnTo>
                <a:lnTo>
                  <a:pt x="78" y="56"/>
                </a:lnTo>
                <a:lnTo>
                  <a:pt x="78" y="54"/>
                </a:lnTo>
                <a:lnTo>
                  <a:pt x="79" y="52"/>
                </a:lnTo>
                <a:lnTo>
                  <a:pt x="79" y="51"/>
                </a:lnTo>
                <a:lnTo>
                  <a:pt x="81" y="48"/>
                </a:lnTo>
                <a:lnTo>
                  <a:pt x="81" y="46"/>
                </a:lnTo>
                <a:lnTo>
                  <a:pt x="81" y="45"/>
                </a:lnTo>
                <a:lnTo>
                  <a:pt x="81" y="42"/>
                </a:lnTo>
                <a:lnTo>
                  <a:pt x="81" y="40"/>
                </a:lnTo>
              </a:path>
            </a:pathLst>
          </a:cu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2" name="Freeform 12">
            <a:extLst>
              <a:ext uri="{FF2B5EF4-FFF2-40B4-BE49-F238E27FC236}">
                <a16:creationId xmlns:a16="http://schemas.microsoft.com/office/drawing/2014/main" id="{68B8416B-2676-184F-9E55-E3698F1A0BAE}"/>
              </a:ext>
            </a:extLst>
          </p:cNvPr>
          <p:cNvSpPr>
            <a:spLocks noChangeAspect="1"/>
          </p:cNvSpPr>
          <p:nvPr/>
        </p:nvSpPr>
        <p:spPr bwMode="auto">
          <a:xfrm flipV="1">
            <a:off x="1473200" y="4457700"/>
            <a:ext cx="38100" cy="38100"/>
          </a:xfrm>
          <a:custGeom>
            <a:avLst/>
            <a:gdLst>
              <a:gd name="T0" fmla="*/ 2147483646 w 48"/>
              <a:gd name="T1" fmla="*/ 0 h 48"/>
              <a:gd name="T2" fmla="*/ 2147483646 w 48"/>
              <a:gd name="T3" fmla="*/ 0 h 48"/>
              <a:gd name="T4" fmla="*/ 2147483646 w 48"/>
              <a:gd name="T5" fmla="*/ 2147483646 h 48"/>
              <a:gd name="T6" fmla="*/ 2147483646 w 48"/>
              <a:gd name="T7" fmla="*/ 2147483646 h 48"/>
              <a:gd name="T8" fmla="*/ 2147483646 w 48"/>
              <a:gd name="T9" fmla="*/ 2147483646 h 48"/>
              <a:gd name="T10" fmla="*/ 2147483646 w 48"/>
              <a:gd name="T11" fmla="*/ 2147483646 h 48"/>
              <a:gd name="T12" fmla="*/ 2147483646 w 48"/>
              <a:gd name="T13" fmla="*/ 2147483646 h 48"/>
              <a:gd name="T14" fmla="*/ 2147483646 w 48"/>
              <a:gd name="T15" fmla="*/ 2147483646 h 48"/>
              <a:gd name="T16" fmla="*/ 2147483646 w 48"/>
              <a:gd name="T17" fmla="*/ 2147483646 h 48"/>
              <a:gd name="T18" fmla="*/ 0 w 48"/>
              <a:gd name="T19" fmla="*/ 2147483646 h 48"/>
              <a:gd name="T20" fmla="*/ 0 w 48"/>
              <a:gd name="T21" fmla="*/ 2147483646 h 48"/>
              <a:gd name="T22" fmla="*/ 0 w 48"/>
              <a:gd name="T23" fmla="*/ 2147483646 h 48"/>
              <a:gd name="T24" fmla="*/ 0 w 48"/>
              <a:gd name="T25" fmla="*/ 2147483646 h 48"/>
              <a:gd name="T26" fmla="*/ 2147483646 w 48"/>
              <a:gd name="T27" fmla="*/ 2147483646 h 48"/>
              <a:gd name="T28" fmla="*/ 2147483646 w 48"/>
              <a:gd name="T29" fmla="*/ 2147483646 h 48"/>
              <a:gd name="T30" fmla="*/ 2147483646 w 48"/>
              <a:gd name="T31" fmla="*/ 2147483646 h 48"/>
              <a:gd name="T32" fmla="*/ 2147483646 w 48"/>
              <a:gd name="T33" fmla="*/ 2147483646 h 48"/>
              <a:gd name="T34" fmla="*/ 2147483646 w 48"/>
              <a:gd name="T35" fmla="*/ 2147483646 h 48"/>
              <a:gd name="T36" fmla="*/ 2147483646 w 48"/>
              <a:gd name="T37" fmla="*/ 2147483646 h 48"/>
              <a:gd name="T38" fmla="*/ 2147483646 w 48"/>
              <a:gd name="T39" fmla="*/ 2147483646 h 48"/>
              <a:gd name="T40" fmla="*/ 2147483646 w 48"/>
              <a:gd name="T41" fmla="*/ 2147483646 h 48"/>
              <a:gd name="T42" fmla="*/ 2147483646 w 48"/>
              <a:gd name="T43" fmla="*/ 2147483646 h 48"/>
              <a:gd name="T44" fmla="*/ 2147483646 w 48"/>
              <a:gd name="T45" fmla="*/ 2147483646 h 48"/>
              <a:gd name="T46" fmla="*/ 2147483646 w 48"/>
              <a:gd name="T47" fmla="*/ 2147483646 h 48"/>
              <a:gd name="T48" fmla="*/ 2147483646 w 48"/>
              <a:gd name="T49" fmla="*/ 2147483646 h 48"/>
              <a:gd name="T50" fmla="*/ 2147483646 w 48"/>
              <a:gd name="T51" fmla="*/ 2147483646 h 48"/>
              <a:gd name="T52" fmla="*/ 2147483646 w 48"/>
              <a:gd name="T53" fmla="*/ 2147483646 h 48"/>
              <a:gd name="T54" fmla="*/ 2147483646 w 48"/>
              <a:gd name="T55" fmla="*/ 2147483646 h 48"/>
              <a:gd name="T56" fmla="*/ 2147483646 w 48"/>
              <a:gd name="T57" fmla="*/ 2147483646 h 48"/>
              <a:gd name="T58" fmla="*/ 2147483646 w 48"/>
              <a:gd name="T59" fmla="*/ 2147483646 h 48"/>
              <a:gd name="T60" fmla="*/ 2147483646 w 48"/>
              <a:gd name="T61" fmla="*/ 2147483646 h 48"/>
              <a:gd name="T62" fmla="*/ 2147483646 w 48"/>
              <a:gd name="T63" fmla="*/ 2147483646 h 48"/>
              <a:gd name="T64" fmla="*/ 2147483646 w 48"/>
              <a:gd name="T65" fmla="*/ 2147483646 h 48"/>
              <a:gd name="T66" fmla="*/ 2147483646 w 48"/>
              <a:gd name="T67" fmla="*/ 2147483646 h 48"/>
              <a:gd name="T68" fmla="*/ 2147483646 w 48"/>
              <a:gd name="T69" fmla="*/ 2147483646 h 48"/>
              <a:gd name="T70" fmla="*/ 2147483646 w 48"/>
              <a:gd name="T71" fmla="*/ 2147483646 h 48"/>
              <a:gd name="T72" fmla="*/ 2147483646 w 48"/>
              <a:gd name="T73" fmla="*/ 2147483646 h 48"/>
              <a:gd name="T74" fmla="*/ 2147483646 w 48"/>
              <a:gd name="T75" fmla="*/ 2147483646 h 48"/>
              <a:gd name="T76" fmla="*/ 2147483646 w 48"/>
              <a:gd name="T77" fmla="*/ 2147483646 h 48"/>
              <a:gd name="T78" fmla="*/ 2147483646 w 48"/>
              <a:gd name="T79" fmla="*/ 2147483646 h 48"/>
              <a:gd name="T80" fmla="*/ 2147483646 w 48"/>
              <a:gd name="T81" fmla="*/ 2147483646 h 48"/>
              <a:gd name="T82" fmla="*/ 2147483646 w 48"/>
              <a:gd name="T83" fmla="*/ 2147483646 h 48"/>
              <a:gd name="T84" fmla="*/ 2147483646 w 48"/>
              <a:gd name="T85" fmla="*/ 0 h 48"/>
              <a:gd name="T86" fmla="*/ 2147483646 w 48"/>
              <a:gd name="T87" fmla="*/ 0 h 48"/>
              <a:gd name="T88" fmla="*/ 2147483646 w 48"/>
              <a:gd name="T89" fmla="*/ 2147483646 h 4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8"/>
              <a:gd name="T136" fmla="*/ 0 h 48"/>
              <a:gd name="T137" fmla="*/ 48 w 48"/>
              <a:gd name="T138" fmla="*/ 48 h 48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8" h="48">
                <a:moveTo>
                  <a:pt x="24" y="24"/>
                </a:moveTo>
                <a:lnTo>
                  <a:pt x="24" y="0"/>
                </a:lnTo>
                <a:lnTo>
                  <a:pt x="22" y="0"/>
                </a:lnTo>
                <a:lnTo>
                  <a:pt x="21" y="0"/>
                </a:lnTo>
                <a:lnTo>
                  <a:pt x="20" y="0"/>
                </a:lnTo>
                <a:lnTo>
                  <a:pt x="19" y="0"/>
                </a:lnTo>
                <a:lnTo>
                  <a:pt x="18" y="0"/>
                </a:lnTo>
                <a:lnTo>
                  <a:pt x="16" y="1"/>
                </a:lnTo>
                <a:lnTo>
                  <a:pt x="15" y="1"/>
                </a:lnTo>
                <a:lnTo>
                  <a:pt x="14" y="1"/>
                </a:lnTo>
                <a:lnTo>
                  <a:pt x="13" y="2"/>
                </a:lnTo>
                <a:lnTo>
                  <a:pt x="12" y="3"/>
                </a:lnTo>
                <a:lnTo>
                  <a:pt x="10" y="3"/>
                </a:lnTo>
                <a:lnTo>
                  <a:pt x="9" y="4"/>
                </a:lnTo>
                <a:lnTo>
                  <a:pt x="8" y="4"/>
                </a:lnTo>
                <a:lnTo>
                  <a:pt x="8" y="6"/>
                </a:lnTo>
                <a:lnTo>
                  <a:pt x="7" y="6"/>
                </a:lnTo>
                <a:lnTo>
                  <a:pt x="6" y="7"/>
                </a:lnTo>
                <a:lnTo>
                  <a:pt x="6" y="8"/>
                </a:lnTo>
                <a:lnTo>
                  <a:pt x="4" y="9"/>
                </a:lnTo>
                <a:lnTo>
                  <a:pt x="3" y="10"/>
                </a:lnTo>
                <a:lnTo>
                  <a:pt x="3" y="12"/>
                </a:lnTo>
                <a:lnTo>
                  <a:pt x="2" y="13"/>
                </a:lnTo>
                <a:lnTo>
                  <a:pt x="2" y="14"/>
                </a:lnTo>
                <a:lnTo>
                  <a:pt x="1" y="15"/>
                </a:lnTo>
                <a:lnTo>
                  <a:pt x="1" y="16"/>
                </a:lnTo>
                <a:lnTo>
                  <a:pt x="1" y="18"/>
                </a:lnTo>
                <a:lnTo>
                  <a:pt x="0" y="19"/>
                </a:lnTo>
                <a:lnTo>
                  <a:pt x="0" y="20"/>
                </a:lnTo>
                <a:lnTo>
                  <a:pt x="0" y="21"/>
                </a:lnTo>
                <a:lnTo>
                  <a:pt x="0" y="22"/>
                </a:lnTo>
                <a:lnTo>
                  <a:pt x="0" y="24"/>
                </a:lnTo>
                <a:lnTo>
                  <a:pt x="0" y="25"/>
                </a:lnTo>
                <a:lnTo>
                  <a:pt x="0" y="26"/>
                </a:lnTo>
                <a:lnTo>
                  <a:pt x="0" y="27"/>
                </a:lnTo>
                <a:lnTo>
                  <a:pt x="0" y="28"/>
                </a:lnTo>
                <a:lnTo>
                  <a:pt x="1" y="30"/>
                </a:lnTo>
                <a:lnTo>
                  <a:pt x="1" y="31"/>
                </a:lnTo>
                <a:lnTo>
                  <a:pt x="1" y="32"/>
                </a:lnTo>
                <a:lnTo>
                  <a:pt x="2" y="32"/>
                </a:lnTo>
                <a:lnTo>
                  <a:pt x="2" y="33"/>
                </a:lnTo>
                <a:lnTo>
                  <a:pt x="3" y="34"/>
                </a:lnTo>
                <a:lnTo>
                  <a:pt x="3" y="36"/>
                </a:lnTo>
                <a:lnTo>
                  <a:pt x="4" y="37"/>
                </a:lnTo>
                <a:lnTo>
                  <a:pt x="4" y="38"/>
                </a:lnTo>
                <a:lnTo>
                  <a:pt x="6" y="38"/>
                </a:lnTo>
                <a:lnTo>
                  <a:pt x="6" y="39"/>
                </a:lnTo>
                <a:lnTo>
                  <a:pt x="7" y="40"/>
                </a:lnTo>
                <a:lnTo>
                  <a:pt x="8" y="40"/>
                </a:lnTo>
                <a:lnTo>
                  <a:pt x="8" y="42"/>
                </a:lnTo>
                <a:lnTo>
                  <a:pt x="9" y="43"/>
                </a:lnTo>
                <a:lnTo>
                  <a:pt x="10" y="43"/>
                </a:lnTo>
                <a:lnTo>
                  <a:pt x="12" y="44"/>
                </a:lnTo>
                <a:lnTo>
                  <a:pt x="13" y="44"/>
                </a:lnTo>
                <a:lnTo>
                  <a:pt x="13" y="45"/>
                </a:lnTo>
                <a:lnTo>
                  <a:pt x="14" y="45"/>
                </a:lnTo>
                <a:lnTo>
                  <a:pt x="15" y="45"/>
                </a:lnTo>
                <a:lnTo>
                  <a:pt x="16" y="46"/>
                </a:lnTo>
                <a:lnTo>
                  <a:pt x="18" y="46"/>
                </a:lnTo>
                <a:lnTo>
                  <a:pt x="19" y="46"/>
                </a:lnTo>
                <a:lnTo>
                  <a:pt x="20" y="46"/>
                </a:lnTo>
                <a:lnTo>
                  <a:pt x="21" y="48"/>
                </a:lnTo>
                <a:lnTo>
                  <a:pt x="22" y="48"/>
                </a:lnTo>
                <a:lnTo>
                  <a:pt x="24" y="48"/>
                </a:lnTo>
                <a:lnTo>
                  <a:pt x="25" y="48"/>
                </a:lnTo>
                <a:lnTo>
                  <a:pt x="26" y="48"/>
                </a:lnTo>
                <a:lnTo>
                  <a:pt x="27" y="46"/>
                </a:lnTo>
                <a:lnTo>
                  <a:pt x="28" y="46"/>
                </a:lnTo>
                <a:lnTo>
                  <a:pt x="30" y="46"/>
                </a:lnTo>
                <a:lnTo>
                  <a:pt x="31" y="46"/>
                </a:lnTo>
                <a:lnTo>
                  <a:pt x="32" y="45"/>
                </a:lnTo>
                <a:lnTo>
                  <a:pt x="33" y="45"/>
                </a:lnTo>
                <a:lnTo>
                  <a:pt x="34" y="45"/>
                </a:lnTo>
                <a:lnTo>
                  <a:pt x="36" y="44"/>
                </a:lnTo>
                <a:lnTo>
                  <a:pt x="37" y="43"/>
                </a:lnTo>
                <a:lnTo>
                  <a:pt x="38" y="43"/>
                </a:lnTo>
                <a:lnTo>
                  <a:pt x="39" y="42"/>
                </a:lnTo>
                <a:lnTo>
                  <a:pt x="40" y="40"/>
                </a:lnTo>
                <a:lnTo>
                  <a:pt x="42" y="39"/>
                </a:lnTo>
                <a:lnTo>
                  <a:pt x="43" y="38"/>
                </a:lnTo>
                <a:lnTo>
                  <a:pt x="44" y="37"/>
                </a:lnTo>
                <a:lnTo>
                  <a:pt x="44" y="36"/>
                </a:lnTo>
                <a:lnTo>
                  <a:pt x="45" y="34"/>
                </a:lnTo>
                <a:lnTo>
                  <a:pt x="45" y="33"/>
                </a:lnTo>
                <a:lnTo>
                  <a:pt x="46" y="32"/>
                </a:lnTo>
                <a:lnTo>
                  <a:pt x="46" y="31"/>
                </a:lnTo>
                <a:lnTo>
                  <a:pt x="46" y="30"/>
                </a:lnTo>
                <a:lnTo>
                  <a:pt x="48" y="28"/>
                </a:lnTo>
                <a:lnTo>
                  <a:pt x="48" y="27"/>
                </a:lnTo>
                <a:lnTo>
                  <a:pt x="48" y="26"/>
                </a:lnTo>
                <a:lnTo>
                  <a:pt x="48" y="25"/>
                </a:lnTo>
                <a:lnTo>
                  <a:pt x="48" y="24"/>
                </a:lnTo>
                <a:lnTo>
                  <a:pt x="48" y="22"/>
                </a:lnTo>
                <a:lnTo>
                  <a:pt x="48" y="21"/>
                </a:lnTo>
                <a:lnTo>
                  <a:pt x="48" y="20"/>
                </a:lnTo>
                <a:lnTo>
                  <a:pt x="48" y="19"/>
                </a:lnTo>
                <a:lnTo>
                  <a:pt x="46" y="18"/>
                </a:lnTo>
                <a:lnTo>
                  <a:pt x="46" y="16"/>
                </a:lnTo>
                <a:lnTo>
                  <a:pt x="46" y="15"/>
                </a:lnTo>
                <a:lnTo>
                  <a:pt x="46" y="14"/>
                </a:lnTo>
                <a:lnTo>
                  <a:pt x="45" y="13"/>
                </a:lnTo>
                <a:lnTo>
                  <a:pt x="45" y="12"/>
                </a:lnTo>
                <a:lnTo>
                  <a:pt x="44" y="10"/>
                </a:lnTo>
                <a:lnTo>
                  <a:pt x="44" y="9"/>
                </a:lnTo>
                <a:lnTo>
                  <a:pt x="43" y="9"/>
                </a:lnTo>
                <a:lnTo>
                  <a:pt x="43" y="8"/>
                </a:lnTo>
                <a:lnTo>
                  <a:pt x="42" y="7"/>
                </a:lnTo>
                <a:lnTo>
                  <a:pt x="40" y="6"/>
                </a:lnTo>
                <a:lnTo>
                  <a:pt x="39" y="4"/>
                </a:lnTo>
                <a:lnTo>
                  <a:pt x="38" y="4"/>
                </a:lnTo>
                <a:lnTo>
                  <a:pt x="37" y="3"/>
                </a:lnTo>
                <a:lnTo>
                  <a:pt x="36" y="3"/>
                </a:lnTo>
                <a:lnTo>
                  <a:pt x="36" y="2"/>
                </a:lnTo>
                <a:lnTo>
                  <a:pt x="34" y="2"/>
                </a:lnTo>
                <a:lnTo>
                  <a:pt x="33" y="1"/>
                </a:lnTo>
                <a:lnTo>
                  <a:pt x="32" y="1"/>
                </a:lnTo>
                <a:lnTo>
                  <a:pt x="31" y="1"/>
                </a:lnTo>
                <a:lnTo>
                  <a:pt x="30" y="0"/>
                </a:lnTo>
                <a:lnTo>
                  <a:pt x="28" y="0"/>
                </a:lnTo>
                <a:lnTo>
                  <a:pt x="27" y="0"/>
                </a:lnTo>
                <a:lnTo>
                  <a:pt x="26" y="0"/>
                </a:lnTo>
                <a:lnTo>
                  <a:pt x="25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3" name="Freeform 13">
            <a:extLst>
              <a:ext uri="{FF2B5EF4-FFF2-40B4-BE49-F238E27FC236}">
                <a16:creationId xmlns:a16="http://schemas.microsoft.com/office/drawing/2014/main" id="{531A39C0-FC83-2541-9A63-CA3E2A4FB27D}"/>
              </a:ext>
            </a:extLst>
          </p:cNvPr>
          <p:cNvSpPr>
            <a:spLocks noChangeAspect="1"/>
          </p:cNvSpPr>
          <p:nvPr/>
        </p:nvSpPr>
        <p:spPr bwMode="auto">
          <a:xfrm flipV="1">
            <a:off x="1479550" y="4446588"/>
            <a:ext cx="42863" cy="39687"/>
          </a:xfrm>
          <a:custGeom>
            <a:avLst/>
            <a:gdLst>
              <a:gd name="T0" fmla="*/ 2147483646 w 52"/>
              <a:gd name="T1" fmla="*/ 0 h 51"/>
              <a:gd name="T2" fmla="*/ 2147483646 w 52"/>
              <a:gd name="T3" fmla="*/ 2147483646 h 51"/>
              <a:gd name="T4" fmla="*/ 2147483646 w 52"/>
              <a:gd name="T5" fmla="*/ 2147483646 h 51"/>
              <a:gd name="T6" fmla="*/ 2147483646 w 52"/>
              <a:gd name="T7" fmla="*/ 2147483646 h 51"/>
              <a:gd name="T8" fmla="*/ 2147483646 w 52"/>
              <a:gd name="T9" fmla="*/ 2147483646 h 51"/>
              <a:gd name="T10" fmla="*/ 2147483646 w 52"/>
              <a:gd name="T11" fmla="*/ 2147483646 h 51"/>
              <a:gd name="T12" fmla="*/ 2147483646 w 52"/>
              <a:gd name="T13" fmla="*/ 2147483646 h 51"/>
              <a:gd name="T14" fmla="*/ 2147483646 w 52"/>
              <a:gd name="T15" fmla="*/ 2147483646 h 51"/>
              <a:gd name="T16" fmla="*/ 2147483646 w 52"/>
              <a:gd name="T17" fmla="*/ 2147483646 h 51"/>
              <a:gd name="T18" fmla="*/ 2147483646 w 52"/>
              <a:gd name="T19" fmla="*/ 2147483646 h 51"/>
              <a:gd name="T20" fmla="*/ 0 w 52"/>
              <a:gd name="T21" fmla="*/ 2147483646 h 51"/>
              <a:gd name="T22" fmla="*/ 2147483646 w 52"/>
              <a:gd name="T23" fmla="*/ 2147483646 h 51"/>
              <a:gd name="T24" fmla="*/ 2147483646 w 52"/>
              <a:gd name="T25" fmla="*/ 2147483646 h 51"/>
              <a:gd name="T26" fmla="*/ 2147483646 w 52"/>
              <a:gd name="T27" fmla="*/ 2147483646 h 51"/>
              <a:gd name="T28" fmla="*/ 2147483646 w 52"/>
              <a:gd name="T29" fmla="*/ 2147483646 h 51"/>
              <a:gd name="T30" fmla="*/ 2147483646 w 52"/>
              <a:gd name="T31" fmla="*/ 2147483646 h 51"/>
              <a:gd name="T32" fmla="*/ 2147483646 w 52"/>
              <a:gd name="T33" fmla="*/ 2147483646 h 51"/>
              <a:gd name="T34" fmla="*/ 2147483646 w 52"/>
              <a:gd name="T35" fmla="*/ 2147483646 h 51"/>
              <a:gd name="T36" fmla="*/ 2147483646 w 52"/>
              <a:gd name="T37" fmla="*/ 2147483646 h 51"/>
              <a:gd name="T38" fmla="*/ 2147483646 w 52"/>
              <a:gd name="T39" fmla="*/ 2147483646 h 51"/>
              <a:gd name="T40" fmla="*/ 2147483646 w 52"/>
              <a:gd name="T41" fmla="*/ 2147483646 h 51"/>
              <a:gd name="T42" fmla="*/ 2147483646 w 52"/>
              <a:gd name="T43" fmla="*/ 2147483646 h 51"/>
              <a:gd name="T44" fmla="*/ 2147483646 w 52"/>
              <a:gd name="T45" fmla="*/ 2147483646 h 51"/>
              <a:gd name="T46" fmla="*/ 2147483646 w 52"/>
              <a:gd name="T47" fmla="*/ 2147483646 h 51"/>
              <a:gd name="T48" fmla="*/ 2147483646 w 52"/>
              <a:gd name="T49" fmla="*/ 2147483646 h 51"/>
              <a:gd name="T50" fmla="*/ 2147483646 w 52"/>
              <a:gd name="T51" fmla="*/ 2147483646 h 51"/>
              <a:gd name="T52" fmla="*/ 2147483646 w 52"/>
              <a:gd name="T53" fmla="*/ 2147483646 h 51"/>
              <a:gd name="T54" fmla="*/ 2147483646 w 52"/>
              <a:gd name="T55" fmla="*/ 2147483646 h 51"/>
              <a:gd name="T56" fmla="*/ 2147483646 w 52"/>
              <a:gd name="T57" fmla="*/ 2147483646 h 51"/>
              <a:gd name="T58" fmla="*/ 2147483646 w 52"/>
              <a:gd name="T59" fmla="*/ 2147483646 h 51"/>
              <a:gd name="T60" fmla="*/ 2147483646 w 52"/>
              <a:gd name="T61" fmla="*/ 2147483646 h 51"/>
              <a:gd name="T62" fmla="*/ 2147483646 w 52"/>
              <a:gd name="T63" fmla="*/ 2147483646 h 51"/>
              <a:gd name="T64" fmla="*/ 2147483646 w 52"/>
              <a:gd name="T65" fmla="*/ 2147483646 h 51"/>
              <a:gd name="T66" fmla="*/ 2147483646 w 52"/>
              <a:gd name="T67" fmla="*/ 2147483646 h 51"/>
              <a:gd name="T68" fmla="*/ 2147483646 w 52"/>
              <a:gd name="T69" fmla="*/ 2147483646 h 51"/>
              <a:gd name="T70" fmla="*/ 2147483646 w 52"/>
              <a:gd name="T71" fmla="*/ 2147483646 h 51"/>
              <a:gd name="T72" fmla="*/ 2147483646 w 52"/>
              <a:gd name="T73" fmla="*/ 2147483646 h 51"/>
              <a:gd name="T74" fmla="*/ 2147483646 w 52"/>
              <a:gd name="T75" fmla="*/ 2147483646 h 51"/>
              <a:gd name="T76" fmla="*/ 2147483646 w 52"/>
              <a:gd name="T77" fmla="*/ 2147483646 h 51"/>
              <a:gd name="T78" fmla="*/ 2147483646 w 52"/>
              <a:gd name="T79" fmla="*/ 2147483646 h 51"/>
              <a:gd name="T80" fmla="*/ 2147483646 w 52"/>
              <a:gd name="T81" fmla="*/ 2147483646 h 51"/>
              <a:gd name="T82" fmla="*/ 2147483646 w 52"/>
              <a:gd name="T83" fmla="*/ 2147483646 h 51"/>
              <a:gd name="T84" fmla="*/ 2147483646 w 52"/>
              <a:gd name="T85" fmla="*/ 0 h 51"/>
              <a:gd name="T86" fmla="*/ 2147483646 w 52"/>
              <a:gd name="T87" fmla="*/ 0 h 5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52"/>
              <a:gd name="T133" fmla="*/ 0 h 51"/>
              <a:gd name="T134" fmla="*/ 52 w 52"/>
              <a:gd name="T135" fmla="*/ 51 h 51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52" h="51">
                <a:moveTo>
                  <a:pt x="27" y="0"/>
                </a:moveTo>
                <a:lnTo>
                  <a:pt x="26" y="0"/>
                </a:lnTo>
                <a:lnTo>
                  <a:pt x="24" y="0"/>
                </a:lnTo>
                <a:lnTo>
                  <a:pt x="22" y="0"/>
                </a:lnTo>
                <a:lnTo>
                  <a:pt x="21" y="0"/>
                </a:lnTo>
                <a:lnTo>
                  <a:pt x="20" y="2"/>
                </a:lnTo>
                <a:lnTo>
                  <a:pt x="18" y="2"/>
                </a:lnTo>
                <a:lnTo>
                  <a:pt x="17" y="2"/>
                </a:lnTo>
                <a:lnTo>
                  <a:pt x="16" y="3"/>
                </a:lnTo>
                <a:lnTo>
                  <a:pt x="15" y="3"/>
                </a:lnTo>
                <a:lnTo>
                  <a:pt x="15" y="4"/>
                </a:lnTo>
                <a:lnTo>
                  <a:pt x="14" y="4"/>
                </a:lnTo>
                <a:lnTo>
                  <a:pt x="12" y="5"/>
                </a:lnTo>
                <a:lnTo>
                  <a:pt x="11" y="5"/>
                </a:lnTo>
                <a:lnTo>
                  <a:pt x="10" y="6"/>
                </a:lnTo>
                <a:lnTo>
                  <a:pt x="9" y="8"/>
                </a:lnTo>
                <a:lnTo>
                  <a:pt x="8" y="9"/>
                </a:lnTo>
                <a:lnTo>
                  <a:pt x="6" y="10"/>
                </a:lnTo>
                <a:lnTo>
                  <a:pt x="6" y="11"/>
                </a:lnTo>
                <a:lnTo>
                  <a:pt x="5" y="11"/>
                </a:lnTo>
                <a:lnTo>
                  <a:pt x="5" y="12"/>
                </a:lnTo>
                <a:lnTo>
                  <a:pt x="4" y="14"/>
                </a:lnTo>
                <a:lnTo>
                  <a:pt x="4" y="15"/>
                </a:lnTo>
                <a:lnTo>
                  <a:pt x="3" y="16"/>
                </a:lnTo>
                <a:lnTo>
                  <a:pt x="3" y="17"/>
                </a:lnTo>
                <a:lnTo>
                  <a:pt x="2" y="18"/>
                </a:lnTo>
                <a:lnTo>
                  <a:pt x="2" y="20"/>
                </a:lnTo>
                <a:lnTo>
                  <a:pt x="2" y="21"/>
                </a:lnTo>
                <a:lnTo>
                  <a:pt x="2" y="22"/>
                </a:lnTo>
                <a:lnTo>
                  <a:pt x="2" y="23"/>
                </a:lnTo>
                <a:lnTo>
                  <a:pt x="2" y="24"/>
                </a:lnTo>
                <a:lnTo>
                  <a:pt x="0" y="26"/>
                </a:lnTo>
                <a:lnTo>
                  <a:pt x="2" y="27"/>
                </a:lnTo>
                <a:lnTo>
                  <a:pt x="2" y="28"/>
                </a:lnTo>
                <a:lnTo>
                  <a:pt x="2" y="29"/>
                </a:lnTo>
                <a:lnTo>
                  <a:pt x="2" y="32"/>
                </a:lnTo>
                <a:lnTo>
                  <a:pt x="2" y="33"/>
                </a:lnTo>
                <a:lnTo>
                  <a:pt x="2" y="34"/>
                </a:lnTo>
                <a:lnTo>
                  <a:pt x="3" y="35"/>
                </a:lnTo>
                <a:lnTo>
                  <a:pt x="4" y="36"/>
                </a:lnTo>
                <a:lnTo>
                  <a:pt x="4" y="38"/>
                </a:lnTo>
                <a:lnTo>
                  <a:pt x="5" y="39"/>
                </a:lnTo>
                <a:lnTo>
                  <a:pt x="5" y="40"/>
                </a:lnTo>
                <a:lnTo>
                  <a:pt x="6" y="41"/>
                </a:lnTo>
                <a:lnTo>
                  <a:pt x="6" y="42"/>
                </a:lnTo>
                <a:lnTo>
                  <a:pt x="8" y="42"/>
                </a:lnTo>
                <a:lnTo>
                  <a:pt x="9" y="44"/>
                </a:lnTo>
                <a:lnTo>
                  <a:pt x="9" y="45"/>
                </a:lnTo>
                <a:lnTo>
                  <a:pt x="10" y="46"/>
                </a:lnTo>
                <a:lnTo>
                  <a:pt x="11" y="46"/>
                </a:lnTo>
                <a:lnTo>
                  <a:pt x="12" y="47"/>
                </a:lnTo>
                <a:lnTo>
                  <a:pt x="14" y="47"/>
                </a:lnTo>
                <a:lnTo>
                  <a:pt x="15" y="48"/>
                </a:lnTo>
                <a:lnTo>
                  <a:pt x="16" y="50"/>
                </a:lnTo>
                <a:lnTo>
                  <a:pt x="17" y="50"/>
                </a:lnTo>
                <a:lnTo>
                  <a:pt x="18" y="50"/>
                </a:lnTo>
                <a:lnTo>
                  <a:pt x="20" y="51"/>
                </a:lnTo>
                <a:lnTo>
                  <a:pt x="21" y="51"/>
                </a:lnTo>
                <a:lnTo>
                  <a:pt x="22" y="51"/>
                </a:lnTo>
                <a:lnTo>
                  <a:pt x="24" y="51"/>
                </a:lnTo>
                <a:lnTo>
                  <a:pt x="26" y="51"/>
                </a:lnTo>
                <a:lnTo>
                  <a:pt x="27" y="51"/>
                </a:lnTo>
                <a:lnTo>
                  <a:pt x="28" y="51"/>
                </a:lnTo>
                <a:lnTo>
                  <a:pt x="29" y="51"/>
                </a:lnTo>
                <a:lnTo>
                  <a:pt x="30" y="51"/>
                </a:lnTo>
                <a:lnTo>
                  <a:pt x="32" y="51"/>
                </a:lnTo>
                <a:lnTo>
                  <a:pt x="33" y="51"/>
                </a:lnTo>
                <a:lnTo>
                  <a:pt x="34" y="50"/>
                </a:lnTo>
                <a:lnTo>
                  <a:pt x="35" y="50"/>
                </a:lnTo>
                <a:lnTo>
                  <a:pt x="36" y="50"/>
                </a:lnTo>
                <a:lnTo>
                  <a:pt x="38" y="48"/>
                </a:lnTo>
                <a:lnTo>
                  <a:pt x="39" y="48"/>
                </a:lnTo>
                <a:lnTo>
                  <a:pt x="40" y="47"/>
                </a:lnTo>
                <a:lnTo>
                  <a:pt x="41" y="47"/>
                </a:lnTo>
                <a:lnTo>
                  <a:pt x="41" y="46"/>
                </a:lnTo>
                <a:lnTo>
                  <a:pt x="42" y="46"/>
                </a:lnTo>
                <a:lnTo>
                  <a:pt x="44" y="45"/>
                </a:lnTo>
                <a:lnTo>
                  <a:pt x="45" y="44"/>
                </a:lnTo>
                <a:lnTo>
                  <a:pt x="45" y="42"/>
                </a:lnTo>
                <a:lnTo>
                  <a:pt x="46" y="42"/>
                </a:lnTo>
                <a:lnTo>
                  <a:pt x="47" y="41"/>
                </a:lnTo>
                <a:lnTo>
                  <a:pt x="47" y="40"/>
                </a:lnTo>
                <a:lnTo>
                  <a:pt x="48" y="39"/>
                </a:lnTo>
                <a:lnTo>
                  <a:pt x="48" y="38"/>
                </a:lnTo>
                <a:lnTo>
                  <a:pt x="50" y="36"/>
                </a:lnTo>
                <a:lnTo>
                  <a:pt x="50" y="35"/>
                </a:lnTo>
                <a:lnTo>
                  <a:pt x="51" y="35"/>
                </a:lnTo>
                <a:lnTo>
                  <a:pt x="51" y="34"/>
                </a:lnTo>
                <a:lnTo>
                  <a:pt x="51" y="33"/>
                </a:lnTo>
                <a:lnTo>
                  <a:pt x="51" y="32"/>
                </a:lnTo>
                <a:lnTo>
                  <a:pt x="52" y="29"/>
                </a:lnTo>
                <a:lnTo>
                  <a:pt x="52" y="28"/>
                </a:lnTo>
                <a:lnTo>
                  <a:pt x="52" y="27"/>
                </a:lnTo>
                <a:lnTo>
                  <a:pt x="52" y="26"/>
                </a:lnTo>
                <a:lnTo>
                  <a:pt x="52" y="24"/>
                </a:lnTo>
                <a:lnTo>
                  <a:pt x="52" y="23"/>
                </a:lnTo>
                <a:lnTo>
                  <a:pt x="52" y="22"/>
                </a:lnTo>
                <a:lnTo>
                  <a:pt x="51" y="21"/>
                </a:lnTo>
                <a:lnTo>
                  <a:pt x="51" y="20"/>
                </a:lnTo>
                <a:lnTo>
                  <a:pt x="51" y="18"/>
                </a:lnTo>
                <a:lnTo>
                  <a:pt x="51" y="17"/>
                </a:lnTo>
                <a:lnTo>
                  <a:pt x="50" y="16"/>
                </a:lnTo>
                <a:lnTo>
                  <a:pt x="50" y="15"/>
                </a:lnTo>
                <a:lnTo>
                  <a:pt x="48" y="14"/>
                </a:lnTo>
                <a:lnTo>
                  <a:pt x="48" y="12"/>
                </a:lnTo>
                <a:lnTo>
                  <a:pt x="47" y="11"/>
                </a:lnTo>
                <a:lnTo>
                  <a:pt x="46" y="10"/>
                </a:lnTo>
                <a:lnTo>
                  <a:pt x="45" y="9"/>
                </a:lnTo>
                <a:lnTo>
                  <a:pt x="45" y="8"/>
                </a:lnTo>
                <a:lnTo>
                  <a:pt x="44" y="8"/>
                </a:lnTo>
                <a:lnTo>
                  <a:pt x="42" y="6"/>
                </a:lnTo>
                <a:lnTo>
                  <a:pt x="41" y="5"/>
                </a:lnTo>
                <a:lnTo>
                  <a:pt x="40" y="4"/>
                </a:lnTo>
                <a:lnTo>
                  <a:pt x="39" y="4"/>
                </a:lnTo>
                <a:lnTo>
                  <a:pt x="38" y="3"/>
                </a:lnTo>
                <a:lnTo>
                  <a:pt x="36" y="3"/>
                </a:lnTo>
                <a:lnTo>
                  <a:pt x="35" y="2"/>
                </a:lnTo>
                <a:lnTo>
                  <a:pt x="34" y="2"/>
                </a:lnTo>
                <a:lnTo>
                  <a:pt x="33" y="2"/>
                </a:lnTo>
                <a:lnTo>
                  <a:pt x="32" y="0"/>
                </a:lnTo>
                <a:lnTo>
                  <a:pt x="30" y="0"/>
                </a:lnTo>
                <a:lnTo>
                  <a:pt x="29" y="0"/>
                </a:lnTo>
                <a:lnTo>
                  <a:pt x="28" y="0"/>
                </a:lnTo>
                <a:lnTo>
                  <a:pt x="27" y="0"/>
                </a:lnTo>
              </a:path>
            </a:pathLst>
          </a:cu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4" name="Freeform 14">
            <a:extLst>
              <a:ext uri="{FF2B5EF4-FFF2-40B4-BE49-F238E27FC236}">
                <a16:creationId xmlns:a16="http://schemas.microsoft.com/office/drawing/2014/main" id="{01D61A69-07E2-B748-B6C9-D9151C9336B8}"/>
              </a:ext>
            </a:extLst>
          </p:cNvPr>
          <p:cNvSpPr>
            <a:spLocks noChangeAspect="1"/>
          </p:cNvSpPr>
          <p:nvPr/>
        </p:nvSpPr>
        <p:spPr bwMode="auto">
          <a:xfrm>
            <a:off x="1447800" y="4800600"/>
            <a:ext cx="133350" cy="342900"/>
          </a:xfrm>
          <a:custGeom>
            <a:avLst/>
            <a:gdLst>
              <a:gd name="T0" fmla="*/ 2147483646 w 167"/>
              <a:gd name="T1" fmla="*/ 0 h 432"/>
              <a:gd name="T2" fmla="*/ 0 w 167"/>
              <a:gd name="T3" fmla="*/ 2147483646 h 432"/>
              <a:gd name="T4" fmla="*/ 2147483646 w 167"/>
              <a:gd name="T5" fmla="*/ 2147483646 h 432"/>
              <a:gd name="T6" fmla="*/ 0 w 167"/>
              <a:gd name="T7" fmla="*/ 2147483646 h 432"/>
              <a:gd name="T8" fmla="*/ 2147483646 w 167"/>
              <a:gd name="T9" fmla="*/ 2147483646 h 432"/>
              <a:gd name="T10" fmla="*/ 0 w 167"/>
              <a:gd name="T11" fmla="*/ 2147483646 h 432"/>
              <a:gd name="T12" fmla="*/ 2147483646 w 167"/>
              <a:gd name="T13" fmla="*/ 2147483646 h 432"/>
              <a:gd name="T14" fmla="*/ 2147483646 w 167"/>
              <a:gd name="T15" fmla="*/ 2147483646 h 4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7"/>
              <a:gd name="T25" fmla="*/ 0 h 432"/>
              <a:gd name="T26" fmla="*/ 167 w 167"/>
              <a:gd name="T27" fmla="*/ 432 h 4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7" h="432">
                <a:moveTo>
                  <a:pt x="72" y="0"/>
                </a:moveTo>
                <a:lnTo>
                  <a:pt x="0" y="48"/>
                </a:lnTo>
                <a:lnTo>
                  <a:pt x="167" y="96"/>
                </a:lnTo>
                <a:lnTo>
                  <a:pt x="0" y="192"/>
                </a:lnTo>
                <a:lnTo>
                  <a:pt x="167" y="240"/>
                </a:lnTo>
                <a:lnTo>
                  <a:pt x="0" y="336"/>
                </a:lnTo>
                <a:lnTo>
                  <a:pt x="167" y="384"/>
                </a:lnTo>
                <a:lnTo>
                  <a:pt x="72" y="43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5" name="Freeform 15">
            <a:extLst>
              <a:ext uri="{FF2B5EF4-FFF2-40B4-BE49-F238E27FC236}">
                <a16:creationId xmlns:a16="http://schemas.microsoft.com/office/drawing/2014/main" id="{1193B5FC-9618-224D-BB48-E924E360D406}"/>
              </a:ext>
            </a:extLst>
          </p:cNvPr>
          <p:cNvSpPr>
            <a:spLocks noChangeAspect="1"/>
          </p:cNvSpPr>
          <p:nvPr/>
        </p:nvSpPr>
        <p:spPr bwMode="auto">
          <a:xfrm>
            <a:off x="1489075" y="3298825"/>
            <a:ext cx="57150" cy="114300"/>
          </a:xfrm>
          <a:custGeom>
            <a:avLst/>
            <a:gdLst>
              <a:gd name="T0" fmla="*/ 2147483646 w 72"/>
              <a:gd name="T1" fmla="*/ 2147483646 h 144"/>
              <a:gd name="T2" fmla="*/ 2147483646 w 72"/>
              <a:gd name="T3" fmla="*/ 0 h 144"/>
              <a:gd name="T4" fmla="*/ 0 w 72"/>
              <a:gd name="T5" fmla="*/ 2147483646 h 144"/>
              <a:gd name="T6" fmla="*/ 2147483646 w 72"/>
              <a:gd name="T7" fmla="*/ 2147483646 h 144"/>
              <a:gd name="T8" fmla="*/ 2147483646 w 72"/>
              <a:gd name="T9" fmla="*/ 2147483646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44"/>
              <a:gd name="T17" fmla="*/ 72 w 72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44">
                <a:moveTo>
                  <a:pt x="72" y="144"/>
                </a:moveTo>
                <a:lnTo>
                  <a:pt x="24" y="0"/>
                </a:lnTo>
                <a:lnTo>
                  <a:pt x="0" y="144"/>
                </a:lnTo>
                <a:lnTo>
                  <a:pt x="24" y="144"/>
                </a:lnTo>
                <a:lnTo>
                  <a:pt x="72" y="144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6" name="Line 16">
            <a:extLst>
              <a:ext uri="{FF2B5EF4-FFF2-40B4-BE49-F238E27FC236}">
                <a16:creationId xmlns:a16="http://schemas.microsoft.com/office/drawing/2014/main" id="{DE481E78-3C95-4148-AB33-4C022EE74741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508125" y="3413125"/>
            <a:ext cx="3175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7" name="Rectangle 17">
            <a:extLst>
              <a:ext uri="{FF2B5EF4-FFF2-40B4-BE49-F238E27FC236}">
                <a16:creationId xmlns:a16="http://schemas.microsoft.com/office/drawing/2014/main" id="{3C1C8619-84B9-FE4D-B510-7B35A0F71A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3600" y="4343400"/>
            <a:ext cx="482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Times-Roman" pitchFamily="2" charset="0"/>
                <a:ea typeface="SimSun" panose="02010600030101010101" pitchFamily="2" charset="-122"/>
              </a:rPr>
              <a:t>Data</a:t>
            </a:r>
            <a:endParaRPr lang="en-US" altLang="zh-CN" sz="1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0738" name="Rectangle 18">
            <a:extLst>
              <a:ext uri="{FF2B5EF4-FFF2-40B4-BE49-F238E27FC236}">
                <a16:creationId xmlns:a16="http://schemas.microsoft.com/office/drawing/2014/main" id="{1A051394-E496-4B4F-BBFA-E673CE59D4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60488" y="3048000"/>
            <a:ext cx="215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i="1">
                <a:solidFill>
                  <a:srgbClr val="000000"/>
                </a:solidFill>
                <a:latin typeface="Times-Roman" pitchFamily="2" charset="0"/>
                <a:ea typeface="SimSun" panose="02010600030101010101" pitchFamily="2" charset="-122"/>
              </a:rPr>
              <a:t>V </a:t>
            </a:r>
            <a:endParaRPr lang="en-US" altLang="zh-CN" sz="1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0739" name="Rectangle 19">
            <a:extLst>
              <a:ext uri="{FF2B5EF4-FFF2-40B4-BE49-F238E27FC236}">
                <a16:creationId xmlns:a16="http://schemas.microsoft.com/office/drawing/2014/main" id="{8287D28D-2303-284C-83BD-C21EE7BB7A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3124200"/>
            <a:ext cx="2190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i="1">
                <a:solidFill>
                  <a:srgbClr val="000000"/>
                </a:solidFill>
                <a:latin typeface="Times-Roman" pitchFamily="2" charset="0"/>
                <a:ea typeface="SimSun" panose="02010600030101010101" pitchFamily="2" charset="-122"/>
              </a:rPr>
              <a:t>DD</a:t>
            </a:r>
            <a:endParaRPr lang="en-US" altLang="zh-CN" sz="12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0740" name="Freeform 20">
            <a:extLst>
              <a:ext uri="{FF2B5EF4-FFF2-40B4-BE49-F238E27FC236}">
                <a16:creationId xmlns:a16="http://schemas.microsoft.com/office/drawing/2014/main" id="{9730947C-9338-594F-B6EB-8D9C34EFE77A}"/>
              </a:ext>
            </a:extLst>
          </p:cNvPr>
          <p:cNvSpPr>
            <a:spLocks noChangeAspect="1"/>
          </p:cNvSpPr>
          <p:nvPr/>
        </p:nvSpPr>
        <p:spPr bwMode="auto">
          <a:xfrm>
            <a:off x="1501775" y="4470400"/>
            <a:ext cx="609600" cy="1588"/>
          </a:xfrm>
          <a:custGeom>
            <a:avLst/>
            <a:gdLst>
              <a:gd name="T0" fmla="*/ 2147483646 w 384"/>
              <a:gd name="T1" fmla="*/ 0 h 1"/>
              <a:gd name="T2" fmla="*/ 0 w 384"/>
              <a:gd name="T3" fmla="*/ 0 h 1"/>
              <a:gd name="T4" fmla="*/ 0 60000 65536"/>
              <a:gd name="T5" fmla="*/ 0 60000 65536"/>
              <a:gd name="T6" fmla="*/ 0 w 384"/>
              <a:gd name="T7" fmla="*/ 0 h 1"/>
              <a:gd name="T8" fmla="*/ 384 w 384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4" h="1">
                <a:moveTo>
                  <a:pt x="384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1" name="Freeform 21">
            <a:extLst>
              <a:ext uri="{FF2B5EF4-FFF2-40B4-BE49-F238E27FC236}">
                <a16:creationId xmlns:a16="http://schemas.microsoft.com/office/drawing/2014/main" id="{C4739B8A-0CE5-2549-AEE8-B9E410D1609F}"/>
              </a:ext>
            </a:extLst>
          </p:cNvPr>
          <p:cNvSpPr>
            <a:spLocks/>
          </p:cNvSpPr>
          <p:nvPr/>
        </p:nvSpPr>
        <p:spPr bwMode="auto">
          <a:xfrm>
            <a:off x="1524000" y="3810000"/>
            <a:ext cx="228600" cy="228600"/>
          </a:xfrm>
          <a:custGeom>
            <a:avLst/>
            <a:gdLst>
              <a:gd name="T0" fmla="*/ 2147483646 w 144"/>
              <a:gd name="T1" fmla="*/ 0 h 144"/>
              <a:gd name="T2" fmla="*/ 2147483646 w 144"/>
              <a:gd name="T3" fmla="*/ 2147483646 h 144"/>
              <a:gd name="T4" fmla="*/ 0 w 144"/>
              <a:gd name="T5" fmla="*/ 2147483646 h 144"/>
              <a:gd name="T6" fmla="*/ 0 60000 65536"/>
              <a:gd name="T7" fmla="*/ 0 60000 65536"/>
              <a:gd name="T8" fmla="*/ 0 60000 65536"/>
              <a:gd name="T9" fmla="*/ 0 w 144"/>
              <a:gd name="T10" fmla="*/ 0 h 144"/>
              <a:gd name="T11" fmla="*/ 144 w 144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144">
                <a:moveTo>
                  <a:pt x="144" y="0"/>
                </a:moveTo>
                <a:cubicBezTo>
                  <a:pt x="132" y="36"/>
                  <a:pt x="120" y="72"/>
                  <a:pt x="96" y="96"/>
                </a:cubicBezTo>
                <a:cubicBezTo>
                  <a:pt x="72" y="120"/>
                  <a:pt x="16" y="136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2" name="AutoShape 22">
            <a:extLst>
              <a:ext uri="{FF2B5EF4-FFF2-40B4-BE49-F238E27FC236}">
                <a16:creationId xmlns:a16="http://schemas.microsoft.com/office/drawing/2014/main" id="{3AD1F5BA-0F55-714B-9655-5D8928A0E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3434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0743" name="Text Box 23">
            <a:extLst>
              <a:ext uri="{FF2B5EF4-FFF2-40B4-BE49-F238E27FC236}">
                <a16:creationId xmlns:a16="http://schemas.microsoft.com/office/drawing/2014/main" id="{80FCA1D6-AC23-1545-B264-99DDA6350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5052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SimSun" panose="02010600030101010101" pitchFamily="2" charset="-122"/>
              </a:rPr>
              <a:t>Data</a:t>
            </a:r>
          </a:p>
        </p:txBody>
      </p:sp>
      <p:sp>
        <p:nvSpPr>
          <p:cNvPr id="30744" name="Text Box 24">
            <a:extLst>
              <a:ext uri="{FF2B5EF4-FFF2-40B4-BE49-F238E27FC236}">
                <a16:creationId xmlns:a16="http://schemas.microsoft.com/office/drawing/2014/main" id="{C944AC28-E4AF-9A42-A2F3-FD6776EA7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8768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SimSun" panose="02010600030101010101" pitchFamily="2" charset="-122"/>
              </a:rPr>
              <a:t>Data</a:t>
            </a:r>
          </a:p>
        </p:txBody>
      </p:sp>
      <p:graphicFrame>
        <p:nvGraphicFramePr>
          <p:cNvPr id="30745" name="Object 25">
            <a:extLst>
              <a:ext uri="{FF2B5EF4-FFF2-40B4-BE49-F238E27FC236}">
                <a16:creationId xmlns:a16="http://schemas.microsoft.com/office/drawing/2014/main" id="{BF195920-B9D4-0D41-9FD3-EB005F9730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3046413"/>
          <a:ext cx="2971800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Visio" r:id="rId3" imgW="984250" imgH="774700" progId="Visio.Drawing.11">
                  <p:embed/>
                </p:oleObj>
              </mc:Choice>
              <mc:Fallback>
                <p:oleObj name="Visio" r:id="rId3" imgW="984250" imgH="774700" progId="Visio.Drawing.11">
                  <p:embed/>
                  <p:pic>
                    <p:nvPicPr>
                      <p:cNvPr id="30745" name="Object 25">
                        <a:extLst>
                          <a:ext uri="{FF2B5EF4-FFF2-40B4-BE49-F238E27FC236}">
                            <a16:creationId xmlns:a16="http://schemas.microsoft.com/office/drawing/2014/main" id="{BF195920-B9D4-0D41-9FD3-EB005F9730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046413"/>
                        <a:ext cx="2971800" cy="234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6" name="Text Box 26">
            <a:extLst>
              <a:ext uri="{FF2B5EF4-FFF2-40B4-BE49-F238E27FC236}">
                <a16:creationId xmlns:a16="http://schemas.microsoft.com/office/drawing/2014/main" id="{5A93A8E0-96A0-9D42-B303-8DF4166D5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8325" y="3389313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SimSun" panose="02010600030101010101" pitchFamily="2" charset="-122"/>
              </a:rPr>
              <a:t>analog</a:t>
            </a:r>
          </a:p>
        </p:txBody>
      </p:sp>
      <p:sp>
        <p:nvSpPr>
          <p:cNvPr id="30747" name="Text Box 27">
            <a:extLst>
              <a:ext uri="{FF2B5EF4-FFF2-40B4-BE49-F238E27FC236}">
                <a16:creationId xmlns:a16="http://schemas.microsoft.com/office/drawing/2014/main" id="{1ED307F5-D331-8847-A660-907630017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029200"/>
            <a:ext cx="186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SimSun" panose="02010600030101010101" pitchFamily="2" charset="-122"/>
              </a:rPr>
              <a:t>Digitized version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3">
            <a:extLst>
              <a:ext uri="{FF2B5EF4-FFF2-40B4-BE49-F238E27FC236}">
                <a16:creationId xmlns:a16="http://schemas.microsoft.com/office/drawing/2014/main" id="{A2C512C5-0E23-A443-B0BC-A05501A67A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D07901-6511-E545-93E3-1F2B8077065A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C89C586A-EB42-1442-B9EF-30A4E5BCF4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Switch Debouncing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3003357-BB7A-D441-9CBC-47717E989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81113"/>
            <a:ext cx="8610600" cy="4814887"/>
          </a:xfrm>
        </p:spPr>
        <p:txBody>
          <a:bodyPr/>
          <a:lstStyle/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Debouncing circuit: SR latch</a:t>
            </a:r>
          </a:p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When throw is at position 0,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	S = 1, R = 0, Data = 0</a:t>
            </a:r>
          </a:p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When throw changes to position 1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	R = 1, S = (0      1), Data = 1</a:t>
            </a:r>
          </a:p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Data is latched regardless of S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	assuming switch won’t bounce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	back to position 0 and touch it</a:t>
            </a:r>
          </a:p>
        </p:txBody>
      </p:sp>
      <p:sp>
        <p:nvSpPr>
          <p:cNvPr id="31748" name="Line 4">
            <a:extLst>
              <a:ext uri="{FF2B5EF4-FFF2-40B4-BE49-F238E27FC236}">
                <a16:creationId xmlns:a16="http://schemas.microsoft.com/office/drawing/2014/main" id="{8B0C5E28-8564-5C40-B606-0BACED963C05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7772400" y="3309938"/>
            <a:ext cx="30480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9" name="Line 5">
            <a:extLst>
              <a:ext uri="{FF2B5EF4-FFF2-40B4-BE49-F238E27FC236}">
                <a16:creationId xmlns:a16="http://schemas.microsoft.com/office/drawing/2014/main" id="{313EF2FF-206D-2542-AFC8-EBA05FD41B46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7772400" y="4395788"/>
            <a:ext cx="30480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0" name="Freeform 6">
            <a:extLst>
              <a:ext uri="{FF2B5EF4-FFF2-40B4-BE49-F238E27FC236}">
                <a16:creationId xmlns:a16="http://schemas.microsoft.com/office/drawing/2014/main" id="{6385DE8B-02E5-014A-A1DA-6AA2E3C7C629}"/>
              </a:ext>
            </a:extLst>
          </p:cNvPr>
          <p:cNvSpPr>
            <a:spLocks noChangeAspect="1"/>
          </p:cNvSpPr>
          <p:nvPr/>
        </p:nvSpPr>
        <p:spPr bwMode="auto">
          <a:xfrm>
            <a:off x="6858000" y="3443288"/>
            <a:ext cx="1219200" cy="952500"/>
          </a:xfrm>
          <a:custGeom>
            <a:avLst/>
            <a:gdLst>
              <a:gd name="T0" fmla="*/ 2147483646 w 1536"/>
              <a:gd name="T1" fmla="*/ 2147483646 h 1200"/>
              <a:gd name="T2" fmla="*/ 2147483646 w 1536"/>
              <a:gd name="T3" fmla="*/ 2147483646 h 1200"/>
              <a:gd name="T4" fmla="*/ 0 w 1536"/>
              <a:gd name="T5" fmla="*/ 2147483646 h 1200"/>
              <a:gd name="T6" fmla="*/ 0 w 1536"/>
              <a:gd name="T7" fmla="*/ 0 h 1200"/>
              <a:gd name="T8" fmla="*/ 0 60000 65536"/>
              <a:gd name="T9" fmla="*/ 0 60000 65536"/>
              <a:gd name="T10" fmla="*/ 0 60000 65536"/>
              <a:gd name="T11" fmla="*/ 0 60000 65536"/>
              <a:gd name="T12" fmla="*/ 0 w 1536"/>
              <a:gd name="T13" fmla="*/ 0 h 1200"/>
              <a:gd name="T14" fmla="*/ 1536 w 1536"/>
              <a:gd name="T15" fmla="*/ 1200 h 1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36" h="1200">
                <a:moveTo>
                  <a:pt x="1536" y="1200"/>
                </a:moveTo>
                <a:lnTo>
                  <a:pt x="1536" y="696"/>
                </a:lnTo>
                <a:lnTo>
                  <a:pt x="0" y="33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1" name="Freeform 7">
            <a:extLst>
              <a:ext uri="{FF2B5EF4-FFF2-40B4-BE49-F238E27FC236}">
                <a16:creationId xmlns:a16="http://schemas.microsoft.com/office/drawing/2014/main" id="{BC582142-177B-6A46-8243-7EB22A51B321}"/>
              </a:ext>
            </a:extLst>
          </p:cNvPr>
          <p:cNvSpPr>
            <a:spLocks noChangeAspect="1"/>
          </p:cNvSpPr>
          <p:nvPr/>
        </p:nvSpPr>
        <p:spPr bwMode="auto">
          <a:xfrm>
            <a:off x="6858000" y="3309938"/>
            <a:ext cx="1219200" cy="952500"/>
          </a:xfrm>
          <a:custGeom>
            <a:avLst/>
            <a:gdLst>
              <a:gd name="T0" fmla="*/ 2147483646 w 1536"/>
              <a:gd name="T1" fmla="*/ 0 h 1200"/>
              <a:gd name="T2" fmla="*/ 2147483646 w 1536"/>
              <a:gd name="T3" fmla="*/ 2147483646 h 1200"/>
              <a:gd name="T4" fmla="*/ 0 w 1536"/>
              <a:gd name="T5" fmla="*/ 2147483646 h 1200"/>
              <a:gd name="T6" fmla="*/ 0 w 1536"/>
              <a:gd name="T7" fmla="*/ 2147483646 h 1200"/>
              <a:gd name="T8" fmla="*/ 0 60000 65536"/>
              <a:gd name="T9" fmla="*/ 0 60000 65536"/>
              <a:gd name="T10" fmla="*/ 0 60000 65536"/>
              <a:gd name="T11" fmla="*/ 0 60000 65536"/>
              <a:gd name="T12" fmla="*/ 0 w 1536"/>
              <a:gd name="T13" fmla="*/ 0 h 1200"/>
              <a:gd name="T14" fmla="*/ 1536 w 1536"/>
              <a:gd name="T15" fmla="*/ 1200 h 1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36" h="1200">
                <a:moveTo>
                  <a:pt x="1536" y="0"/>
                </a:moveTo>
                <a:lnTo>
                  <a:pt x="1536" y="504"/>
                </a:lnTo>
                <a:lnTo>
                  <a:pt x="0" y="864"/>
                </a:lnTo>
                <a:lnTo>
                  <a:pt x="0" y="120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2" name="Freeform 8">
            <a:extLst>
              <a:ext uri="{FF2B5EF4-FFF2-40B4-BE49-F238E27FC236}">
                <a16:creationId xmlns:a16="http://schemas.microsoft.com/office/drawing/2014/main" id="{DD44274E-3493-734B-9524-FB6B2F583D52}"/>
              </a:ext>
            </a:extLst>
          </p:cNvPr>
          <p:cNvSpPr>
            <a:spLocks noChangeAspect="1"/>
          </p:cNvSpPr>
          <p:nvPr/>
        </p:nvSpPr>
        <p:spPr bwMode="auto">
          <a:xfrm>
            <a:off x="8058150" y="3282950"/>
            <a:ext cx="38100" cy="38100"/>
          </a:xfrm>
          <a:custGeom>
            <a:avLst/>
            <a:gdLst>
              <a:gd name="T0" fmla="*/ 2147483646 w 48"/>
              <a:gd name="T1" fmla="*/ 0 h 48"/>
              <a:gd name="T2" fmla="*/ 2147483646 w 48"/>
              <a:gd name="T3" fmla="*/ 0 h 48"/>
              <a:gd name="T4" fmla="*/ 2147483646 w 48"/>
              <a:gd name="T5" fmla="*/ 2147483646 h 48"/>
              <a:gd name="T6" fmla="*/ 2147483646 w 48"/>
              <a:gd name="T7" fmla="*/ 2147483646 h 48"/>
              <a:gd name="T8" fmla="*/ 2147483646 w 48"/>
              <a:gd name="T9" fmla="*/ 2147483646 h 48"/>
              <a:gd name="T10" fmla="*/ 2147483646 w 48"/>
              <a:gd name="T11" fmla="*/ 2147483646 h 48"/>
              <a:gd name="T12" fmla="*/ 2147483646 w 48"/>
              <a:gd name="T13" fmla="*/ 2147483646 h 48"/>
              <a:gd name="T14" fmla="*/ 2147483646 w 48"/>
              <a:gd name="T15" fmla="*/ 2147483646 h 48"/>
              <a:gd name="T16" fmla="*/ 2147483646 w 48"/>
              <a:gd name="T17" fmla="*/ 2147483646 h 48"/>
              <a:gd name="T18" fmla="*/ 0 w 48"/>
              <a:gd name="T19" fmla="*/ 2147483646 h 48"/>
              <a:gd name="T20" fmla="*/ 0 w 48"/>
              <a:gd name="T21" fmla="*/ 2147483646 h 48"/>
              <a:gd name="T22" fmla="*/ 0 w 48"/>
              <a:gd name="T23" fmla="*/ 2147483646 h 48"/>
              <a:gd name="T24" fmla="*/ 0 w 48"/>
              <a:gd name="T25" fmla="*/ 2147483646 h 48"/>
              <a:gd name="T26" fmla="*/ 2147483646 w 48"/>
              <a:gd name="T27" fmla="*/ 2147483646 h 48"/>
              <a:gd name="T28" fmla="*/ 2147483646 w 48"/>
              <a:gd name="T29" fmla="*/ 2147483646 h 48"/>
              <a:gd name="T30" fmla="*/ 2147483646 w 48"/>
              <a:gd name="T31" fmla="*/ 2147483646 h 48"/>
              <a:gd name="T32" fmla="*/ 2147483646 w 48"/>
              <a:gd name="T33" fmla="*/ 2147483646 h 48"/>
              <a:gd name="T34" fmla="*/ 2147483646 w 48"/>
              <a:gd name="T35" fmla="*/ 2147483646 h 48"/>
              <a:gd name="T36" fmla="*/ 2147483646 w 48"/>
              <a:gd name="T37" fmla="*/ 2147483646 h 48"/>
              <a:gd name="T38" fmla="*/ 2147483646 w 48"/>
              <a:gd name="T39" fmla="*/ 2147483646 h 48"/>
              <a:gd name="T40" fmla="*/ 2147483646 w 48"/>
              <a:gd name="T41" fmla="*/ 2147483646 h 48"/>
              <a:gd name="T42" fmla="*/ 2147483646 w 48"/>
              <a:gd name="T43" fmla="*/ 2147483646 h 48"/>
              <a:gd name="T44" fmla="*/ 2147483646 w 48"/>
              <a:gd name="T45" fmla="*/ 2147483646 h 48"/>
              <a:gd name="T46" fmla="*/ 2147483646 w 48"/>
              <a:gd name="T47" fmla="*/ 2147483646 h 48"/>
              <a:gd name="T48" fmla="*/ 2147483646 w 48"/>
              <a:gd name="T49" fmla="*/ 2147483646 h 48"/>
              <a:gd name="T50" fmla="*/ 2147483646 w 48"/>
              <a:gd name="T51" fmla="*/ 2147483646 h 48"/>
              <a:gd name="T52" fmla="*/ 2147483646 w 48"/>
              <a:gd name="T53" fmla="*/ 2147483646 h 48"/>
              <a:gd name="T54" fmla="*/ 2147483646 w 48"/>
              <a:gd name="T55" fmla="*/ 2147483646 h 48"/>
              <a:gd name="T56" fmla="*/ 2147483646 w 48"/>
              <a:gd name="T57" fmla="*/ 2147483646 h 48"/>
              <a:gd name="T58" fmla="*/ 2147483646 w 48"/>
              <a:gd name="T59" fmla="*/ 2147483646 h 48"/>
              <a:gd name="T60" fmla="*/ 2147483646 w 48"/>
              <a:gd name="T61" fmla="*/ 2147483646 h 48"/>
              <a:gd name="T62" fmla="*/ 2147483646 w 48"/>
              <a:gd name="T63" fmla="*/ 2147483646 h 48"/>
              <a:gd name="T64" fmla="*/ 2147483646 w 48"/>
              <a:gd name="T65" fmla="*/ 2147483646 h 48"/>
              <a:gd name="T66" fmla="*/ 2147483646 w 48"/>
              <a:gd name="T67" fmla="*/ 2147483646 h 48"/>
              <a:gd name="T68" fmla="*/ 2147483646 w 48"/>
              <a:gd name="T69" fmla="*/ 2147483646 h 48"/>
              <a:gd name="T70" fmla="*/ 2147483646 w 48"/>
              <a:gd name="T71" fmla="*/ 2147483646 h 48"/>
              <a:gd name="T72" fmla="*/ 2147483646 w 48"/>
              <a:gd name="T73" fmla="*/ 2147483646 h 48"/>
              <a:gd name="T74" fmla="*/ 2147483646 w 48"/>
              <a:gd name="T75" fmla="*/ 2147483646 h 48"/>
              <a:gd name="T76" fmla="*/ 2147483646 w 48"/>
              <a:gd name="T77" fmla="*/ 2147483646 h 48"/>
              <a:gd name="T78" fmla="*/ 2147483646 w 48"/>
              <a:gd name="T79" fmla="*/ 2147483646 h 48"/>
              <a:gd name="T80" fmla="*/ 2147483646 w 48"/>
              <a:gd name="T81" fmla="*/ 2147483646 h 48"/>
              <a:gd name="T82" fmla="*/ 2147483646 w 48"/>
              <a:gd name="T83" fmla="*/ 2147483646 h 48"/>
              <a:gd name="T84" fmla="*/ 2147483646 w 48"/>
              <a:gd name="T85" fmla="*/ 0 h 48"/>
              <a:gd name="T86" fmla="*/ 2147483646 w 48"/>
              <a:gd name="T87" fmla="*/ 0 h 48"/>
              <a:gd name="T88" fmla="*/ 2147483646 w 48"/>
              <a:gd name="T89" fmla="*/ 2147483646 h 4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8"/>
              <a:gd name="T136" fmla="*/ 0 h 48"/>
              <a:gd name="T137" fmla="*/ 48 w 48"/>
              <a:gd name="T138" fmla="*/ 48 h 48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8" h="48">
                <a:moveTo>
                  <a:pt x="24" y="24"/>
                </a:moveTo>
                <a:lnTo>
                  <a:pt x="24" y="0"/>
                </a:lnTo>
                <a:lnTo>
                  <a:pt x="23" y="0"/>
                </a:lnTo>
                <a:lnTo>
                  <a:pt x="22" y="0"/>
                </a:lnTo>
                <a:lnTo>
                  <a:pt x="21" y="0"/>
                </a:lnTo>
                <a:lnTo>
                  <a:pt x="19" y="0"/>
                </a:lnTo>
                <a:lnTo>
                  <a:pt x="18" y="0"/>
                </a:lnTo>
                <a:lnTo>
                  <a:pt x="17" y="1"/>
                </a:lnTo>
                <a:lnTo>
                  <a:pt x="16" y="1"/>
                </a:lnTo>
                <a:lnTo>
                  <a:pt x="15" y="1"/>
                </a:lnTo>
                <a:lnTo>
                  <a:pt x="13" y="2"/>
                </a:lnTo>
                <a:lnTo>
                  <a:pt x="12" y="4"/>
                </a:lnTo>
                <a:lnTo>
                  <a:pt x="11" y="4"/>
                </a:lnTo>
                <a:lnTo>
                  <a:pt x="10" y="5"/>
                </a:lnTo>
                <a:lnTo>
                  <a:pt x="9" y="5"/>
                </a:lnTo>
                <a:lnTo>
                  <a:pt x="9" y="6"/>
                </a:lnTo>
                <a:lnTo>
                  <a:pt x="7" y="6"/>
                </a:lnTo>
                <a:lnTo>
                  <a:pt x="6" y="7"/>
                </a:lnTo>
                <a:lnTo>
                  <a:pt x="6" y="8"/>
                </a:lnTo>
                <a:lnTo>
                  <a:pt x="5" y="10"/>
                </a:lnTo>
                <a:lnTo>
                  <a:pt x="4" y="11"/>
                </a:lnTo>
                <a:lnTo>
                  <a:pt x="4" y="12"/>
                </a:lnTo>
                <a:lnTo>
                  <a:pt x="3" y="13"/>
                </a:lnTo>
                <a:lnTo>
                  <a:pt x="3" y="14"/>
                </a:lnTo>
                <a:lnTo>
                  <a:pt x="1" y="16"/>
                </a:lnTo>
                <a:lnTo>
                  <a:pt x="1" y="17"/>
                </a:lnTo>
                <a:lnTo>
                  <a:pt x="1" y="18"/>
                </a:lnTo>
                <a:lnTo>
                  <a:pt x="0" y="19"/>
                </a:lnTo>
                <a:lnTo>
                  <a:pt x="0" y="20"/>
                </a:lnTo>
                <a:lnTo>
                  <a:pt x="0" y="22"/>
                </a:lnTo>
                <a:lnTo>
                  <a:pt x="0" y="23"/>
                </a:lnTo>
                <a:lnTo>
                  <a:pt x="0" y="24"/>
                </a:lnTo>
                <a:lnTo>
                  <a:pt x="0" y="25"/>
                </a:lnTo>
                <a:lnTo>
                  <a:pt x="0" y="26"/>
                </a:lnTo>
                <a:lnTo>
                  <a:pt x="0" y="28"/>
                </a:lnTo>
                <a:lnTo>
                  <a:pt x="0" y="29"/>
                </a:lnTo>
                <a:lnTo>
                  <a:pt x="1" y="30"/>
                </a:lnTo>
                <a:lnTo>
                  <a:pt x="1" y="31"/>
                </a:lnTo>
                <a:lnTo>
                  <a:pt x="1" y="32"/>
                </a:lnTo>
                <a:lnTo>
                  <a:pt x="3" y="32"/>
                </a:lnTo>
                <a:lnTo>
                  <a:pt x="3" y="34"/>
                </a:lnTo>
                <a:lnTo>
                  <a:pt x="4" y="35"/>
                </a:lnTo>
                <a:lnTo>
                  <a:pt x="4" y="36"/>
                </a:lnTo>
                <a:lnTo>
                  <a:pt x="5" y="37"/>
                </a:lnTo>
                <a:lnTo>
                  <a:pt x="5" y="38"/>
                </a:lnTo>
                <a:lnTo>
                  <a:pt x="6" y="38"/>
                </a:lnTo>
                <a:lnTo>
                  <a:pt x="6" y="40"/>
                </a:lnTo>
                <a:lnTo>
                  <a:pt x="7" y="41"/>
                </a:lnTo>
                <a:lnTo>
                  <a:pt x="9" y="41"/>
                </a:lnTo>
                <a:lnTo>
                  <a:pt x="9" y="42"/>
                </a:lnTo>
                <a:lnTo>
                  <a:pt x="10" y="43"/>
                </a:lnTo>
                <a:lnTo>
                  <a:pt x="11" y="43"/>
                </a:lnTo>
                <a:lnTo>
                  <a:pt x="12" y="44"/>
                </a:lnTo>
                <a:lnTo>
                  <a:pt x="13" y="44"/>
                </a:lnTo>
                <a:lnTo>
                  <a:pt x="13" y="46"/>
                </a:lnTo>
                <a:lnTo>
                  <a:pt x="15" y="46"/>
                </a:lnTo>
                <a:lnTo>
                  <a:pt x="16" y="46"/>
                </a:lnTo>
                <a:lnTo>
                  <a:pt x="17" y="47"/>
                </a:lnTo>
                <a:lnTo>
                  <a:pt x="18" y="47"/>
                </a:lnTo>
                <a:lnTo>
                  <a:pt x="19" y="47"/>
                </a:lnTo>
                <a:lnTo>
                  <a:pt x="21" y="47"/>
                </a:lnTo>
                <a:lnTo>
                  <a:pt x="22" y="48"/>
                </a:lnTo>
                <a:lnTo>
                  <a:pt x="23" y="48"/>
                </a:lnTo>
                <a:lnTo>
                  <a:pt x="24" y="48"/>
                </a:lnTo>
                <a:lnTo>
                  <a:pt x="25" y="48"/>
                </a:lnTo>
                <a:lnTo>
                  <a:pt x="27" y="48"/>
                </a:lnTo>
                <a:lnTo>
                  <a:pt x="28" y="47"/>
                </a:lnTo>
                <a:lnTo>
                  <a:pt x="29" y="47"/>
                </a:lnTo>
                <a:lnTo>
                  <a:pt x="30" y="47"/>
                </a:lnTo>
                <a:lnTo>
                  <a:pt x="31" y="47"/>
                </a:lnTo>
                <a:lnTo>
                  <a:pt x="32" y="46"/>
                </a:lnTo>
                <a:lnTo>
                  <a:pt x="34" y="46"/>
                </a:lnTo>
                <a:lnTo>
                  <a:pt x="35" y="46"/>
                </a:lnTo>
                <a:lnTo>
                  <a:pt x="36" y="44"/>
                </a:lnTo>
                <a:lnTo>
                  <a:pt x="37" y="43"/>
                </a:lnTo>
                <a:lnTo>
                  <a:pt x="38" y="43"/>
                </a:lnTo>
                <a:lnTo>
                  <a:pt x="40" y="42"/>
                </a:lnTo>
                <a:lnTo>
                  <a:pt x="41" y="41"/>
                </a:lnTo>
                <a:lnTo>
                  <a:pt x="42" y="40"/>
                </a:lnTo>
                <a:lnTo>
                  <a:pt x="43" y="38"/>
                </a:lnTo>
                <a:lnTo>
                  <a:pt x="44" y="37"/>
                </a:lnTo>
                <a:lnTo>
                  <a:pt x="44" y="36"/>
                </a:lnTo>
                <a:lnTo>
                  <a:pt x="46" y="35"/>
                </a:lnTo>
                <a:lnTo>
                  <a:pt x="46" y="34"/>
                </a:lnTo>
                <a:lnTo>
                  <a:pt x="47" y="32"/>
                </a:lnTo>
                <a:lnTo>
                  <a:pt x="47" y="31"/>
                </a:lnTo>
                <a:lnTo>
                  <a:pt x="47" y="30"/>
                </a:lnTo>
                <a:lnTo>
                  <a:pt x="48" y="29"/>
                </a:lnTo>
                <a:lnTo>
                  <a:pt x="48" y="28"/>
                </a:lnTo>
                <a:lnTo>
                  <a:pt x="48" y="26"/>
                </a:lnTo>
                <a:lnTo>
                  <a:pt x="48" y="25"/>
                </a:lnTo>
                <a:lnTo>
                  <a:pt x="48" y="24"/>
                </a:lnTo>
                <a:lnTo>
                  <a:pt x="48" y="23"/>
                </a:lnTo>
                <a:lnTo>
                  <a:pt x="48" y="22"/>
                </a:lnTo>
                <a:lnTo>
                  <a:pt x="48" y="20"/>
                </a:lnTo>
                <a:lnTo>
                  <a:pt x="48" y="19"/>
                </a:lnTo>
                <a:lnTo>
                  <a:pt x="47" y="18"/>
                </a:lnTo>
                <a:lnTo>
                  <a:pt x="47" y="17"/>
                </a:lnTo>
                <a:lnTo>
                  <a:pt x="47" y="16"/>
                </a:lnTo>
                <a:lnTo>
                  <a:pt x="47" y="14"/>
                </a:lnTo>
                <a:lnTo>
                  <a:pt x="46" y="13"/>
                </a:lnTo>
                <a:lnTo>
                  <a:pt x="46" y="12"/>
                </a:lnTo>
                <a:lnTo>
                  <a:pt x="44" y="11"/>
                </a:lnTo>
                <a:lnTo>
                  <a:pt x="44" y="10"/>
                </a:lnTo>
                <a:lnTo>
                  <a:pt x="43" y="10"/>
                </a:lnTo>
                <a:lnTo>
                  <a:pt x="43" y="8"/>
                </a:lnTo>
                <a:lnTo>
                  <a:pt x="42" y="7"/>
                </a:lnTo>
                <a:lnTo>
                  <a:pt x="41" y="6"/>
                </a:lnTo>
                <a:lnTo>
                  <a:pt x="40" y="5"/>
                </a:lnTo>
                <a:lnTo>
                  <a:pt x="38" y="5"/>
                </a:lnTo>
                <a:lnTo>
                  <a:pt x="37" y="4"/>
                </a:lnTo>
                <a:lnTo>
                  <a:pt x="36" y="4"/>
                </a:lnTo>
                <a:lnTo>
                  <a:pt x="36" y="2"/>
                </a:lnTo>
                <a:lnTo>
                  <a:pt x="35" y="2"/>
                </a:lnTo>
                <a:lnTo>
                  <a:pt x="34" y="1"/>
                </a:lnTo>
                <a:lnTo>
                  <a:pt x="32" y="1"/>
                </a:lnTo>
                <a:lnTo>
                  <a:pt x="31" y="1"/>
                </a:lnTo>
                <a:lnTo>
                  <a:pt x="30" y="0"/>
                </a:lnTo>
                <a:lnTo>
                  <a:pt x="29" y="0"/>
                </a:lnTo>
                <a:lnTo>
                  <a:pt x="28" y="0"/>
                </a:lnTo>
                <a:lnTo>
                  <a:pt x="27" y="0"/>
                </a:lnTo>
                <a:lnTo>
                  <a:pt x="25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3" name="Freeform 9">
            <a:extLst>
              <a:ext uri="{FF2B5EF4-FFF2-40B4-BE49-F238E27FC236}">
                <a16:creationId xmlns:a16="http://schemas.microsoft.com/office/drawing/2014/main" id="{8749C8F2-7BE1-BB45-803A-1664F8CF2DA5}"/>
              </a:ext>
            </a:extLst>
          </p:cNvPr>
          <p:cNvSpPr>
            <a:spLocks noChangeAspect="1"/>
          </p:cNvSpPr>
          <p:nvPr/>
        </p:nvSpPr>
        <p:spPr bwMode="auto">
          <a:xfrm>
            <a:off x="8045450" y="3292475"/>
            <a:ext cx="41275" cy="41275"/>
          </a:xfrm>
          <a:custGeom>
            <a:avLst/>
            <a:gdLst>
              <a:gd name="T0" fmla="*/ 2147483646 w 51"/>
              <a:gd name="T1" fmla="*/ 0 h 50"/>
              <a:gd name="T2" fmla="*/ 2147483646 w 51"/>
              <a:gd name="T3" fmla="*/ 2147483646 h 50"/>
              <a:gd name="T4" fmla="*/ 2147483646 w 51"/>
              <a:gd name="T5" fmla="*/ 2147483646 h 50"/>
              <a:gd name="T6" fmla="*/ 2147483646 w 51"/>
              <a:gd name="T7" fmla="*/ 2147483646 h 50"/>
              <a:gd name="T8" fmla="*/ 2147483646 w 51"/>
              <a:gd name="T9" fmla="*/ 2147483646 h 50"/>
              <a:gd name="T10" fmla="*/ 2147483646 w 51"/>
              <a:gd name="T11" fmla="*/ 2147483646 h 50"/>
              <a:gd name="T12" fmla="*/ 2147483646 w 51"/>
              <a:gd name="T13" fmla="*/ 2147483646 h 50"/>
              <a:gd name="T14" fmla="*/ 2147483646 w 51"/>
              <a:gd name="T15" fmla="*/ 2147483646 h 50"/>
              <a:gd name="T16" fmla="*/ 2147483646 w 51"/>
              <a:gd name="T17" fmla="*/ 2147483646 h 50"/>
              <a:gd name="T18" fmla="*/ 2147483646 w 51"/>
              <a:gd name="T19" fmla="*/ 2147483646 h 50"/>
              <a:gd name="T20" fmla="*/ 0 w 51"/>
              <a:gd name="T21" fmla="*/ 2147483646 h 50"/>
              <a:gd name="T22" fmla="*/ 2147483646 w 51"/>
              <a:gd name="T23" fmla="*/ 2147483646 h 50"/>
              <a:gd name="T24" fmla="*/ 2147483646 w 51"/>
              <a:gd name="T25" fmla="*/ 2147483646 h 50"/>
              <a:gd name="T26" fmla="*/ 2147483646 w 51"/>
              <a:gd name="T27" fmla="*/ 2147483646 h 50"/>
              <a:gd name="T28" fmla="*/ 2147483646 w 51"/>
              <a:gd name="T29" fmla="*/ 2147483646 h 50"/>
              <a:gd name="T30" fmla="*/ 2147483646 w 51"/>
              <a:gd name="T31" fmla="*/ 2147483646 h 50"/>
              <a:gd name="T32" fmla="*/ 2147483646 w 51"/>
              <a:gd name="T33" fmla="*/ 2147483646 h 50"/>
              <a:gd name="T34" fmla="*/ 2147483646 w 51"/>
              <a:gd name="T35" fmla="*/ 2147483646 h 50"/>
              <a:gd name="T36" fmla="*/ 2147483646 w 51"/>
              <a:gd name="T37" fmla="*/ 2147483646 h 50"/>
              <a:gd name="T38" fmla="*/ 2147483646 w 51"/>
              <a:gd name="T39" fmla="*/ 2147483646 h 50"/>
              <a:gd name="T40" fmla="*/ 2147483646 w 51"/>
              <a:gd name="T41" fmla="*/ 2147483646 h 50"/>
              <a:gd name="T42" fmla="*/ 2147483646 w 51"/>
              <a:gd name="T43" fmla="*/ 2147483646 h 50"/>
              <a:gd name="T44" fmla="*/ 2147483646 w 51"/>
              <a:gd name="T45" fmla="*/ 2147483646 h 50"/>
              <a:gd name="T46" fmla="*/ 2147483646 w 51"/>
              <a:gd name="T47" fmla="*/ 2147483646 h 50"/>
              <a:gd name="T48" fmla="*/ 2147483646 w 51"/>
              <a:gd name="T49" fmla="*/ 2147483646 h 50"/>
              <a:gd name="T50" fmla="*/ 2147483646 w 51"/>
              <a:gd name="T51" fmla="*/ 2147483646 h 50"/>
              <a:gd name="T52" fmla="*/ 2147483646 w 51"/>
              <a:gd name="T53" fmla="*/ 2147483646 h 50"/>
              <a:gd name="T54" fmla="*/ 2147483646 w 51"/>
              <a:gd name="T55" fmla="*/ 2147483646 h 50"/>
              <a:gd name="T56" fmla="*/ 2147483646 w 51"/>
              <a:gd name="T57" fmla="*/ 2147483646 h 50"/>
              <a:gd name="T58" fmla="*/ 2147483646 w 51"/>
              <a:gd name="T59" fmla="*/ 2147483646 h 50"/>
              <a:gd name="T60" fmla="*/ 2147483646 w 51"/>
              <a:gd name="T61" fmla="*/ 2147483646 h 50"/>
              <a:gd name="T62" fmla="*/ 2147483646 w 51"/>
              <a:gd name="T63" fmla="*/ 2147483646 h 50"/>
              <a:gd name="T64" fmla="*/ 2147483646 w 51"/>
              <a:gd name="T65" fmla="*/ 2147483646 h 50"/>
              <a:gd name="T66" fmla="*/ 2147483646 w 51"/>
              <a:gd name="T67" fmla="*/ 2147483646 h 50"/>
              <a:gd name="T68" fmla="*/ 2147483646 w 51"/>
              <a:gd name="T69" fmla="*/ 2147483646 h 50"/>
              <a:gd name="T70" fmla="*/ 2147483646 w 51"/>
              <a:gd name="T71" fmla="*/ 2147483646 h 50"/>
              <a:gd name="T72" fmla="*/ 2147483646 w 51"/>
              <a:gd name="T73" fmla="*/ 2147483646 h 50"/>
              <a:gd name="T74" fmla="*/ 2147483646 w 51"/>
              <a:gd name="T75" fmla="*/ 2147483646 h 50"/>
              <a:gd name="T76" fmla="*/ 2147483646 w 51"/>
              <a:gd name="T77" fmla="*/ 2147483646 h 50"/>
              <a:gd name="T78" fmla="*/ 2147483646 w 51"/>
              <a:gd name="T79" fmla="*/ 2147483646 h 50"/>
              <a:gd name="T80" fmla="*/ 2147483646 w 51"/>
              <a:gd name="T81" fmla="*/ 2147483646 h 50"/>
              <a:gd name="T82" fmla="*/ 2147483646 w 51"/>
              <a:gd name="T83" fmla="*/ 2147483646 h 50"/>
              <a:gd name="T84" fmla="*/ 2147483646 w 51"/>
              <a:gd name="T85" fmla="*/ 0 h 50"/>
              <a:gd name="T86" fmla="*/ 2147483646 w 51"/>
              <a:gd name="T87" fmla="*/ 0 h 5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51"/>
              <a:gd name="T133" fmla="*/ 0 h 50"/>
              <a:gd name="T134" fmla="*/ 51 w 51"/>
              <a:gd name="T135" fmla="*/ 50 h 5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51" h="50">
                <a:moveTo>
                  <a:pt x="26" y="0"/>
                </a:moveTo>
                <a:lnTo>
                  <a:pt x="25" y="0"/>
                </a:lnTo>
                <a:lnTo>
                  <a:pt x="24" y="0"/>
                </a:lnTo>
                <a:lnTo>
                  <a:pt x="22" y="0"/>
                </a:lnTo>
                <a:lnTo>
                  <a:pt x="20" y="0"/>
                </a:lnTo>
                <a:lnTo>
                  <a:pt x="19" y="1"/>
                </a:lnTo>
                <a:lnTo>
                  <a:pt x="18" y="1"/>
                </a:lnTo>
                <a:lnTo>
                  <a:pt x="17" y="1"/>
                </a:lnTo>
                <a:lnTo>
                  <a:pt x="16" y="2"/>
                </a:lnTo>
                <a:lnTo>
                  <a:pt x="14" y="2"/>
                </a:lnTo>
                <a:lnTo>
                  <a:pt x="14" y="3"/>
                </a:lnTo>
                <a:lnTo>
                  <a:pt x="13" y="3"/>
                </a:lnTo>
                <a:lnTo>
                  <a:pt x="12" y="5"/>
                </a:lnTo>
                <a:lnTo>
                  <a:pt x="11" y="5"/>
                </a:lnTo>
                <a:lnTo>
                  <a:pt x="10" y="6"/>
                </a:lnTo>
                <a:lnTo>
                  <a:pt x="8" y="7"/>
                </a:lnTo>
                <a:lnTo>
                  <a:pt x="7" y="8"/>
                </a:lnTo>
                <a:lnTo>
                  <a:pt x="6" y="9"/>
                </a:lnTo>
                <a:lnTo>
                  <a:pt x="6" y="11"/>
                </a:lnTo>
                <a:lnTo>
                  <a:pt x="5" y="11"/>
                </a:lnTo>
                <a:lnTo>
                  <a:pt x="5" y="12"/>
                </a:lnTo>
                <a:lnTo>
                  <a:pt x="4" y="13"/>
                </a:lnTo>
                <a:lnTo>
                  <a:pt x="4" y="14"/>
                </a:lnTo>
                <a:lnTo>
                  <a:pt x="2" y="15"/>
                </a:lnTo>
                <a:lnTo>
                  <a:pt x="2" y="17"/>
                </a:lnTo>
                <a:lnTo>
                  <a:pt x="1" y="18"/>
                </a:lnTo>
                <a:lnTo>
                  <a:pt x="1" y="19"/>
                </a:lnTo>
                <a:lnTo>
                  <a:pt x="1" y="20"/>
                </a:lnTo>
                <a:lnTo>
                  <a:pt x="1" y="21"/>
                </a:lnTo>
                <a:lnTo>
                  <a:pt x="1" y="23"/>
                </a:lnTo>
                <a:lnTo>
                  <a:pt x="1" y="24"/>
                </a:lnTo>
                <a:lnTo>
                  <a:pt x="0" y="25"/>
                </a:lnTo>
                <a:lnTo>
                  <a:pt x="1" y="26"/>
                </a:lnTo>
                <a:lnTo>
                  <a:pt x="1" y="27"/>
                </a:lnTo>
                <a:lnTo>
                  <a:pt x="1" y="29"/>
                </a:lnTo>
                <a:lnTo>
                  <a:pt x="1" y="31"/>
                </a:lnTo>
                <a:lnTo>
                  <a:pt x="1" y="32"/>
                </a:lnTo>
                <a:lnTo>
                  <a:pt x="1" y="33"/>
                </a:lnTo>
                <a:lnTo>
                  <a:pt x="2" y="35"/>
                </a:lnTo>
                <a:lnTo>
                  <a:pt x="4" y="36"/>
                </a:lnTo>
                <a:lnTo>
                  <a:pt x="4" y="37"/>
                </a:lnTo>
                <a:lnTo>
                  <a:pt x="5" y="38"/>
                </a:lnTo>
                <a:lnTo>
                  <a:pt x="5" y="39"/>
                </a:lnTo>
                <a:lnTo>
                  <a:pt x="6" y="41"/>
                </a:lnTo>
                <a:lnTo>
                  <a:pt x="6" y="42"/>
                </a:lnTo>
                <a:lnTo>
                  <a:pt x="7" y="42"/>
                </a:lnTo>
                <a:lnTo>
                  <a:pt x="8" y="43"/>
                </a:lnTo>
                <a:lnTo>
                  <a:pt x="8" y="44"/>
                </a:lnTo>
                <a:lnTo>
                  <a:pt x="10" y="45"/>
                </a:lnTo>
                <a:lnTo>
                  <a:pt x="11" y="45"/>
                </a:lnTo>
                <a:lnTo>
                  <a:pt x="12" y="47"/>
                </a:lnTo>
                <a:lnTo>
                  <a:pt x="13" y="47"/>
                </a:lnTo>
                <a:lnTo>
                  <a:pt x="14" y="48"/>
                </a:lnTo>
                <a:lnTo>
                  <a:pt x="16" y="49"/>
                </a:lnTo>
                <a:lnTo>
                  <a:pt x="17" y="49"/>
                </a:lnTo>
                <a:lnTo>
                  <a:pt x="18" y="49"/>
                </a:lnTo>
                <a:lnTo>
                  <a:pt x="19" y="50"/>
                </a:lnTo>
                <a:lnTo>
                  <a:pt x="20" y="50"/>
                </a:lnTo>
                <a:lnTo>
                  <a:pt x="22" y="50"/>
                </a:lnTo>
                <a:lnTo>
                  <a:pt x="24" y="50"/>
                </a:lnTo>
                <a:lnTo>
                  <a:pt x="25" y="50"/>
                </a:lnTo>
                <a:lnTo>
                  <a:pt x="26" y="50"/>
                </a:lnTo>
                <a:lnTo>
                  <a:pt x="28" y="50"/>
                </a:lnTo>
                <a:lnTo>
                  <a:pt x="29" y="50"/>
                </a:lnTo>
                <a:lnTo>
                  <a:pt x="30" y="50"/>
                </a:lnTo>
                <a:lnTo>
                  <a:pt x="31" y="50"/>
                </a:lnTo>
                <a:lnTo>
                  <a:pt x="32" y="50"/>
                </a:lnTo>
                <a:lnTo>
                  <a:pt x="34" y="49"/>
                </a:lnTo>
                <a:lnTo>
                  <a:pt x="35" y="49"/>
                </a:lnTo>
                <a:lnTo>
                  <a:pt x="36" y="49"/>
                </a:lnTo>
                <a:lnTo>
                  <a:pt x="37" y="48"/>
                </a:lnTo>
                <a:lnTo>
                  <a:pt x="38" y="48"/>
                </a:lnTo>
                <a:lnTo>
                  <a:pt x="40" y="47"/>
                </a:lnTo>
                <a:lnTo>
                  <a:pt x="41" y="47"/>
                </a:lnTo>
                <a:lnTo>
                  <a:pt x="41" y="45"/>
                </a:lnTo>
                <a:lnTo>
                  <a:pt x="42" y="45"/>
                </a:lnTo>
                <a:lnTo>
                  <a:pt x="43" y="44"/>
                </a:lnTo>
                <a:lnTo>
                  <a:pt x="44" y="43"/>
                </a:lnTo>
                <a:lnTo>
                  <a:pt x="44" y="42"/>
                </a:lnTo>
                <a:lnTo>
                  <a:pt x="45" y="42"/>
                </a:lnTo>
                <a:lnTo>
                  <a:pt x="47" y="41"/>
                </a:lnTo>
                <a:lnTo>
                  <a:pt x="47" y="39"/>
                </a:lnTo>
                <a:lnTo>
                  <a:pt x="48" y="38"/>
                </a:lnTo>
                <a:lnTo>
                  <a:pt x="48" y="37"/>
                </a:lnTo>
                <a:lnTo>
                  <a:pt x="49" y="36"/>
                </a:lnTo>
                <a:lnTo>
                  <a:pt x="49" y="35"/>
                </a:lnTo>
                <a:lnTo>
                  <a:pt x="50" y="35"/>
                </a:lnTo>
                <a:lnTo>
                  <a:pt x="50" y="33"/>
                </a:lnTo>
                <a:lnTo>
                  <a:pt x="50" y="32"/>
                </a:lnTo>
                <a:lnTo>
                  <a:pt x="50" y="31"/>
                </a:lnTo>
                <a:lnTo>
                  <a:pt x="51" y="29"/>
                </a:lnTo>
                <a:lnTo>
                  <a:pt x="51" y="27"/>
                </a:lnTo>
                <a:lnTo>
                  <a:pt x="51" y="26"/>
                </a:lnTo>
                <a:lnTo>
                  <a:pt x="51" y="25"/>
                </a:lnTo>
                <a:lnTo>
                  <a:pt x="51" y="24"/>
                </a:lnTo>
                <a:lnTo>
                  <a:pt x="51" y="23"/>
                </a:lnTo>
                <a:lnTo>
                  <a:pt x="51" y="21"/>
                </a:lnTo>
                <a:lnTo>
                  <a:pt x="50" y="20"/>
                </a:lnTo>
                <a:lnTo>
                  <a:pt x="50" y="19"/>
                </a:lnTo>
                <a:lnTo>
                  <a:pt x="50" y="18"/>
                </a:lnTo>
                <a:lnTo>
                  <a:pt x="50" y="17"/>
                </a:lnTo>
                <a:lnTo>
                  <a:pt x="49" y="15"/>
                </a:lnTo>
                <a:lnTo>
                  <a:pt x="49" y="14"/>
                </a:lnTo>
                <a:lnTo>
                  <a:pt x="48" y="13"/>
                </a:lnTo>
                <a:lnTo>
                  <a:pt x="48" y="12"/>
                </a:lnTo>
                <a:lnTo>
                  <a:pt x="47" y="11"/>
                </a:lnTo>
                <a:lnTo>
                  <a:pt x="45" y="9"/>
                </a:lnTo>
                <a:lnTo>
                  <a:pt x="44" y="8"/>
                </a:lnTo>
                <a:lnTo>
                  <a:pt x="44" y="7"/>
                </a:lnTo>
                <a:lnTo>
                  <a:pt x="43" y="7"/>
                </a:lnTo>
                <a:lnTo>
                  <a:pt x="42" y="6"/>
                </a:lnTo>
                <a:lnTo>
                  <a:pt x="41" y="5"/>
                </a:lnTo>
                <a:lnTo>
                  <a:pt x="40" y="3"/>
                </a:lnTo>
                <a:lnTo>
                  <a:pt x="38" y="3"/>
                </a:lnTo>
                <a:lnTo>
                  <a:pt x="37" y="2"/>
                </a:lnTo>
                <a:lnTo>
                  <a:pt x="36" y="2"/>
                </a:lnTo>
                <a:lnTo>
                  <a:pt x="35" y="1"/>
                </a:lnTo>
                <a:lnTo>
                  <a:pt x="34" y="1"/>
                </a:lnTo>
                <a:lnTo>
                  <a:pt x="32" y="1"/>
                </a:lnTo>
                <a:lnTo>
                  <a:pt x="31" y="0"/>
                </a:lnTo>
                <a:lnTo>
                  <a:pt x="30" y="0"/>
                </a:lnTo>
                <a:lnTo>
                  <a:pt x="29" y="0"/>
                </a:lnTo>
                <a:lnTo>
                  <a:pt x="28" y="0"/>
                </a:lnTo>
                <a:lnTo>
                  <a:pt x="26" y="0"/>
                </a:lnTo>
              </a:path>
            </a:pathLst>
          </a:cu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4" name="Freeform 10">
            <a:extLst>
              <a:ext uri="{FF2B5EF4-FFF2-40B4-BE49-F238E27FC236}">
                <a16:creationId xmlns:a16="http://schemas.microsoft.com/office/drawing/2014/main" id="{0F01DD94-59A1-8446-9A6A-5D62456EA5F1}"/>
              </a:ext>
            </a:extLst>
          </p:cNvPr>
          <p:cNvSpPr>
            <a:spLocks noChangeAspect="1"/>
          </p:cNvSpPr>
          <p:nvPr/>
        </p:nvSpPr>
        <p:spPr bwMode="auto">
          <a:xfrm>
            <a:off x="8058150" y="4389438"/>
            <a:ext cx="38100" cy="38100"/>
          </a:xfrm>
          <a:custGeom>
            <a:avLst/>
            <a:gdLst>
              <a:gd name="T0" fmla="*/ 2147483646 w 48"/>
              <a:gd name="T1" fmla="*/ 0 h 48"/>
              <a:gd name="T2" fmla="*/ 2147483646 w 48"/>
              <a:gd name="T3" fmla="*/ 0 h 48"/>
              <a:gd name="T4" fmla="*/ 2147483646 w 48"/>
              <a:gd name="T5" fmla="*/ 2147483646 h 48"/>
              <a:gd name="T6" fmla="*/ 2147483646 w 48"/>
              <a:gd name="T7" fmla="*/ 2147483646 h 48"/>
              <a:gd name="T8" fmla="*/ 2147483646 w 48"/>
              <a:gd name="T9" fmla="*/ 2147483646 h 48"/>
              <a:gd name="T10" fmla="*/ 2147483646 w 48"/>
              <a:gd name="T11" fmla="*/ 2147483646 h 48"/>
              <a:gd name="T12" fmla="*/ 2147483646 w 48"/>
              <a:gd name="T13" fmla="*/ 2147483646 h 48"/>
              <a:gd name="T14" fmla="*/ 2147483646 w 48"/>
              <a:gd name="T15" fmla="*/ 2147483646 h 48"/>
              <a:gd name="T16" fmla="*/ 2147483646 w 48"/>
              <a:gd name="T17" fmla="*/ 2147483646 h 48"/>
              <a:gd name="T18" fmla="*/ 0 w 48"/>
              <a:gd name="T19" fmla="*/ 2147483646 h 48"/>
              <a:gd name="T20" fmla="*/ 0 w 48"/>
              <a:gd name="T21" fmla="*/ 2147483646 h 48"/>
              <a:gd name="T22" fmla="*/ 0 w 48"/>
              <a:gd name="T23" fmla="*/ 2147483646 h 48"/>
              <a:gd name="T24" fmla="*/ 0 w 48"/>
              <a:gd name="T25" fmla="*/ 2147483646 h 48"/>
              <a:gd name="T26" fmla="*/ 2147483646 w 48"/>
              <a:gd name="T27" fmla="*/ 2147483646 h 48"/>
              <a:gd name="T28" fmla="*/ 2147483646 w 48"/>
              <a:gd name="T29" fmla="*/ 2147483646 h 48"/>
              <a:gd name="T30" fmla="*/ 2147483646 w 48"/>
              <a:gd name="T31" fmla="*/ 2147483646 h 48"/>
              <a:gd name="T32" fmla="*/ 2147483646 w 48"/>
              <a:gd name="T33" fmla="*/ 2147483646 h 48"/>
              <a:gd name="T34" fmla="*/ 2147483646 w 48"/>
              <a:gd name="T35" fmla="*/ 2147483646 h 48"/>
              <a:gd name="T36" fmla="*/ 2147483646 w 48"/>
              <a:gd name="T37" fmla="*/ 2147483646 h 48"/>
              <a:gd name="T38" fmla="*/ 2147483646 w 48"/>
              <a:gd name="T39" fmla="*/ 2147483646 h 48"/>
              <a:gd name="T40" fmla="*/ 2147483646 w 48"/>
              <a:gd name="T41" fmla="*/ 2147483646 h 48"/>
              <a:gd name="T42" fmla="*/ 2147483646 w 48"/>
              <a:gd name="T43" fmla="*/ 2147483646 h 48"/>
              <a:gd name="T44" fmla="*/ 2147483646 w 48"/>
              <a:gd name="T45" fmla="*/ 2147483646 h 48"/>
              <a:gd name="T46" fmla="*/ 2147483646 w 48"/>
              <a:gd name="T47" fmla="*/ 2147483646 h 48"/>
              <a:gd name="T48" fmla="*/ 2147483646 w 48"/>
              <a:gd name="T49" fmla="*/ 2147483646 h 48"/>
              <a:gd name="T50" fmla="*/ 2147483646 w 48"/>
              <a:gd name="T51" fmla="*/ 2147483646 h 48"/>
              <a:gd name="T52" fmla="*/ 2147483646 w 48"/>
              <a:gd name="T53" fmla="*/ 2147483646 h 48"/>
              <a:gd name="T54" fmla="*/ 2147483646 w 48"/>
              <a:gd name="T55" fmla="*/ 2147483646 h 48"/>
              <a:gd name="T56" fmla="*/ 2147483646 w 48"/>
              <a:gd name="T57" fmla="*/ 2147483646 h 48"/>
              <a:gd name="T58" fmla="*/ 2147483646 w 48"/>
              <a:gd name="T59" fmla="*/ 2147483646 h 48"/>
              <a:gd name="T60" fmla="*/ 2147483646 w 48"/>
              <a:gd name="T61" fmla="*/ 2147483646 h 48"/>
              <a:gd name="T62" fmla="*/ 2147483646 w 48"/>
              <a:gd name="T63" fmla="*/ 2147483646 h 48"/>
              <a:gd name="T64" fmla="*/ 2147483646 w 48"/>
              <a:gd name="T65" fmla="*/ 2147483646 h 48"/>
              <a:gd name="T66" fmla="*/ 2147483646 w 48"/>
              <a:gd name="T67" fmla="*/ 2147483646 h 48"/>
              <a:gd name="T68" fmla="*/ 2147483646 w 48"/>
              <a:gd name="T69" fmla="*/ 2147483646 h 48"/>
              <a:gd name="T70" fmla="*/ 2147483646 w 48"/>
              <a:gd name="T71" fmla="*/ 2147483646 h 48"/>
              <a:gd name="T72" fmla="*/ 2147483646 w 48"/>
              <a:gd name="T73" fmla="*/ 2147483646 h 48"/>
              <a:gd name="T74" fmla="*/ 2147483646 w 48"/>
              <a:gd name="T75" fmla="*/ 2147483646 h 48"/>
              <a:gd name="T76" fmla="*/ 2147483646 w 48"/>
              <a:gd name="T77" fmla="*/ 2147483646 h 48"/>
              <a:gd name="T78" fmla="*/ 2147483646 w 48"/>
              <a:gd name="T79" fmla="*/ 2147483646 h 48"/>
              <a:gd name="T80" fmla="*/ 2147483646 w 48"/>
              <a:gd name="T81" fmla="*/ 2147483646 h 48"/>
              <a:gd name="T82" fmla="*/ 2147483646 w 48"/>
              <a:gd name="T83" fmla="*/ 2147483646 h 48"/>
              <a:gd name="T84" fmla="*/ 2147483646 w 48"/>
              <a:gd name="T85" fmla="*/ 0 h 48"/>
              <a:gd name="T86" fmla="*/ 2147483646 w 48"/>
              <a:gd name="T87" fmla="*/ 0 h 48"/>
              <a:gd name="T88" fmla="*/ 2147483646 w 48"/>
              <a:gd name="T89" fmla="*/ 2147483646 h 4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8"/>
              <a:gd name="T136" fmla="*/ 0 h 48"/>
              <a:gd name="T137" fmla="*/ 48 w 48"/>
              <a:gd name="T138" fmla="*/ 48 h 48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8" h="48">
                <a:moveTo>
                  <a:pt x="24" y="24"/>
                </a:moveTo>
                <a:lnTo>
                  <a:pt x="24" y="0"/>
                </a:lnTo>
                <a:lnTo>
                  <a:pt x="23" y="0"/>
                </a:lnTo>
                <a:lnTo>
                  <a:pt x="22" y="0"/>
                </a:lnTo>
                <a:lnTo>
                  <a:pt x="21" y="0"/>
                </a:lnTo>
                <a:lnTo>
                  <a:pt x="19" y="0"/>
                </a:lnTo>
                <a:lnTo>
                  <a:pt x="18" y="0"/>
                </a:lnTo>
                <a:lnTo>
                  <a:pt x="17" y="1"/>
                </a:lnTo>
                <a:lnTo>
                  <a:pt x="16" y="1"/>
                </a:lnTo>
                <a:lnTo>
                  <a:pt x="15" y="1"/>
                </a:lnTo>
                <a:lnTo>
                  <a:pt x="13" y="2"/>
                </a:lnTo>
                <a:lnTo>
                  <a:pt x="12" y="4"/>
                </a:lnTo>
                <a:lnTo>
                  <a:pt x="11" y="4"/>
                </a:lnTo>
                <a:lnTo>
                  <a:pt x="10" y="5"/>
                </a:lnTo>
                <a:lnTo>
                  <a:pt x="9" y="5"/>
                </a:lnTo>
                <a:lnTo>
                  <a:pt x="9" y="6"/>
                </a:lnTo>
                <a:lnTo>
                  <a:pt x="7" y="6"/>
                </a:lnTo>
                <a:lnTo>
                  <a:pt x="6" y="7"/>
                </a:lnTo>
                <a:lnTo>
                  <a:pt x="6" y="8"/>
                </a:lnTo>
                <a:lnTo>
                  <a:pt x="5" y="10"/>
                </a:lnTo>
                <a:lnTo>
                  <a:pt x="4" y="11"/>
                </a:lnTo>
                <a:lnTo>
                  <a:pt x="4" y="12"/>
                </a:lnTo>
                <a:lnTo>
                  <a:pt x="3" y="13"/>
                </a:lnTo>
                <a:lnTo>
                  <a:pt x="3" y="14"/>
                </a:lnTo>
                <a:lnTo>
                  <a:pt x="1" y="16"/>
                </a:lnTo>
                <a:lnTo>
                  <a:pt x="1" y="17"/>
                </a:lnTo>
                <a:lnTo>
                  <a:pt x="1" y="18"/>
                </a:lnTo>
                <a:lnTo>
                  <a:pt x="0" y="19"/>
                </a:lnTo>
                <a:lnTo>
                  <a:pt x="0" y="20"/>
                </a:lnTo>
                <a:lnTo>
                  <a:pt x="0" y="22"/>
                </a:lnTo>
                <a:lnTo>
                  <a:pt x="0" y="23"/>
                </a:lnTo>
                <a:lnTo>
                  <a:pt x="0" y="24"/>
                </a:lnTo>
                <a:lnTo>
                  <a:pt x="0" y="25"/>
                </a:lnTo>
                <a:lnTo>
                  <a:pt x="0" y="26"/>
                </a:lnTo>
                <a:lnTo>
                  <a:pt x="0" y="28"/>
                </a:lnTo>
                <a:lnTo>
                  <a:pt x="0" y="29"/>
                </a:lnTo>
                <a:lnTo>
                  <a:pt x="1" y="30"/>
                </a:lnTo>
                <a:lnTo>
                  <a:pt x="1" y="31"/>
                </a:lnTo>
                <a:lnTo>
                  <a:pt x="1" y="32"/>
                </a:lnTo>
                <a:lnTo>
                  <a:pt x="3" y="32"/>
                </a:lnTo>
                <a:lnTo>
                  <a:pt x="3" y="34"/>
                </a:lnTo>
                <a:lnTo>
                  <a:pt x="4" y="35"/>
                </a:lnTo>
                <a:lnTo>
                  <a:pt x="4" y="36"/>
                </a:lnTo>
                <a:lnTo>
                  <a:pt x="5" y="37"/>
                </a:lnTo>
                <a:lnTo>
                  <a:pt x="5" y="38"/>
                </a:lnTo>
                <a:lnTo>
                  <a:pt x="6" y="38"/>
                </a:lnTo>
                <a:lnTo>
                  <a:pt x="6" y="40"/>
                </a:lnTo>
                <a:lnTo>
                  <a:pt x="7" y="41"/>
                </a:lnTo>
                <a:lnTo>
                  <a:pt x="9" y="41"/>
                </a:lnTo>
                <a:lnTo>
                  <a:pt x="9" y="42"/>
                </a:lnTo>
                <a:lnTo>
                  <a:pt x="10" y="43"/>
                </a:lnTo>
                <a:lnTo>
                  <a:pt x="11" y="43"/>
                </a:lnTo>
                <a:lnTo>
                  <a:pt x="12" y="44"/>
                </a:lnTo>
                <a:lnTo>
                  <a:pt x="13" y="44"/>
                </a:lnTo>
                <a:lnTo>
                  <a:pt x="13" y="46"/>
                </a:lnTo>
                <a:lnTo>
                  <a:pt x="15" y="46"/>
                </a:lnTo>
                <a:lnTo>
                  <a:pt x="16" y="46"/>
                </a:lnTo>
                <a:lnTo>
                  <a:pt x="17" y="47"/>
                </a:lnTo>
                <a:lnTo>
                  <a:pt x="18" y="47"/>
                </a:lnTo>
                <a:lnTo>
                  <a:pt x="19" y="47"/>
                </a:lnTo>
                <a:lnTo>
                  <a:pt x="21" y="47"/>
                </a:lnTo>
                <a:lnTo>
                  <a:pt x="22" y="48"/>
                </a:lnTo>
                <a:lnTo>
                  <a:pt x="23" y="48"/>
                </a:lnTo>
                <a:lnTo>
                  <a:pt x="24" y="48"/>
                </a:lnTo>
                <a:lnTo>
                  <a:pt x="25" y="48"/>
                </a:lnTo>
                <a:lnTo>
                  <a:pt x="27" y="48"/>
                </a:lnTo>
                <a:lnTo>
                  <a:pt x="28" y="47"/>
                </a:lnTo>
                <a:lnTo>
                  <a:pt x="29" y="47"/>
                </a:lnTo>
                <a:lnTo>
                  <a:pt x="30" y="47"/>
                </a:lnTo>
                <a:lnTo>
                  <a:pt x="31" y="47"/>
                </a:lnTo>
                <a:lnTo>
                  <a:pt x="32" y="46"/>
                </a:lnTo>
                <a:lnTo>
                  <a:pt x="34" y="46"/>
                </a:lnTo>
                <a:lnTo>
                  <a:pt x="35" y="46"/>
                </a:lnTo>
                <a:lnTo>
                  <a:pt x="36" y="44"/>
                </a:lnTo>
                <a:lnTo>
                  <a:pt x="37" y="43"/>
                </a:lnTo>
                <a:lnTo>
                  <a:pt x="38" y="43"/>
                </a:lnTo>
                <a:lnTo>
                  <a:pt x="40" y="42"/>
                </a:lnTo>
                <a:lnTo>
                  <a:pt x="41" y="41"/>
                </a:lnTo>
                <a:lnTo>
                  <a:pt x="42" y="40"/>
                </a:lnTo>
                <a:lnTo>
                  <a:pt x="43" y="38"/>
                </a:lnTo>
                <a:lnTo>
                  <a:pt x="44" y="37"/>
                </a:lnTo>
                <a:lnTo>
                  <a:pt x="44" y="36"/>
                </a:lnTo>
                <a:lnTo>
                  <a:pt x="46" y="35"/>
                </a:lnTo>
                <a:lnTo>
                  <a:pt x="46" y="34"/>
                </a:lnTo>
                <a:lnTo>
                  <a:pt x="47" y="32"/>
                </a:lnTo>
                <a:lnTo>
                  <a:pt x="47" y="31"/>
                </a:lnTo>
                <a:lnTo>
                  <a:pt x="47" y="30"/>
                </a:lnTo>
                <a:lnTo>
                  <a:pt x="48" y="29"/>
                </a:lnTo>
                <a:lnTo>
                  <a:pt x="48" y="28"/>
                </a:lnTo>
                <a:lnTo>
                  <a:pt x="48" y="26"/>
                </a:lnTo>
                <a:lnTo>
                  <a:pt x="48" y="25"/>
                </a:lnTo>
                <a:lnTo>
                  <a:pt x="48" y="24"/>
                </a:lnTo>
                <a:lnTo>
                  <a:pt x="48" y="23"/>
                </a:lnTo>
                <a:lnTo>
                  <a:pt x="48" y="22"/>
                </a:lnTo>
                <a:lnTo>
                  <a:pt x="48" y="20"/>
                </a:lnTo>
                <a:lnTo>
                  <a:pt x="48" y="19"/>
                </a:lnTo>
                <a:lnTo>
                  <a:pt x="47" y="18"/>
                </a:lnTo>
                <a:lnTo>
                  <a:pt x="47" y="17"/>
                </a:lnTo>
                <a:lnTo>
                  <a:pt x="47" y="16"/>
                </a:lnTo>
                <a:lnTo>
                  <a:pt x="47" y="14"/>
                </a:lnTo>
                <a:lnTo>
                  <a:pt x="46" y="13"/>
                </a:lnTo>
                <a:lnTo>
                  <a:pt x="46" y="12"/>
                </a:lnTo>
                <a:lnTo>
                  <a:pt x="44" y="11"/>
                </a:lnTo>
                <a:lnTo>
                  <a:pt x="44" y="10"/>
                </a:lnTo>
                <a:lnTo>
                  <a:pt x="43" y="10"/>
                </a:lnTo>
                <a:lnTo>
                  <a:pt x="43" y="8"/>
                </a:lnTo>
                <a:lnTo>
                  <a:pt x="42" y="7"/>
                </a:lnTo>
                <a:lnTo>
                  <a:pt x="41" y="6"/>
                </a:lnTo>
                <a:lnTo>
                  <a:pt x="40" y="5"/>
                </a:lnTo>
                <a:lnTo>
                  <a:pt x="38" y="5"/>
                </a:lnTo>
                <a:lnTo>
                  <a:pt x="37" y="4"/>
                </a:lnTo>
                <a:lnTo>
                  <a:pt x="36" y="4"/>
                </a:lnTo>
                <a:lnTo>
                  <a:pt x="36" y="2"/>
                </a:lnTo>
                <a:lnTo>
                  <a:pt x="35" y="2"/>
                </a:lnTo>
                <a:lnTo>
                  <a:pt x="34" y="1"/>
                </a:lnTo>
                <a:lnTo>
                  <a:pt x="32" y="1"/>
                </a:lnTo>
                <a:lnTo>
                  <a:pt x="31" y="1"/>
                </a:lnTo>
                <a:lnTo>
                  <a:pt x="30" y="0"/>
                </a:lnTo>
                <a:lnTo>
                  <a:pt x="29" y="0"/>
                </a:lnTo>
                <a:lnTo>
                  <a:pt x="28" y="0"/>
                </a:lnTo>
                <a:lnTo>
                  <a:pt x="27" y="0"/>
                </a:lnTo>
                <a:lnTo>
                  <a:pt x="25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5" name="Freeform 11">
            <a:extLst>
              <a:ext uri="{FF2B5EF4-FFF2-40B4-BE49-F238E27FC236}">
                <a16:creationId xmlns:a16="http://schemas.microsoft.com/office/drawing/2014/main" id="{CAF902DC-FF16-FA46-B0CA-E95957045C96}"/>
              </a:ext>
            </a:extLst>
          </p:cNvPr>
          <p:cNvSpPr>
            <a:spLocks noChangeAspect="1"/>
          </p:cNvSpPr>
          <p:nvPr/>
        </p:nvSpPr>
        <p:spPr bwMode="auto">
          <a:xfrm>
            <a:off x="8045450" y="4379913"/>
            <a:ext cx="41275" cy="41275"/>
          </a:xfrm>
          <a:custGeom>
            <a:avLst/>
            <a:gdLst>
              <a:gd name="T0" fmla="*/ 2147483646 w 51"/>
              <a:gd name="T1" fmla="*/ 0 h 50"/>
              <a:gd name="T2" fmla="*/ 2147483646 w 51"/>
              <a:gd name="T3" fmla="*/ 2147483646 h 50"/>
              <a:gd name="T4" fmla="*/ 2147483646 w 51"/>
              <a:gd name="T5" fmla="*/ 2147483646 h 50"/>
              <a:gd name="T6" fmla="*/ 2147483646 w 51"/>
              <a:gd name="T7" fmla="*/ 2147483646 h 50"/>
              <a:gd name="T8" fmla="*/ 2147483646 w 51"/>
              <a:gd name="T9" fmla="*/ 2147483646 h 50"/>
              <a:gd name="T10" fmla="*/ 2147483646 w 51"/>
              <a:gd name="T11" fmla="*/ 2147483646 h 50"/>
              <a:gd name="T12" fmla="*/ 2147483646 w 51"/>
              <a:gd name="T13" fmla="*/ 2147483646 h 50"/>
              <a:gd name="T14" fmla="*/ 2147483646 w 51"/>
              <a:gd name="T15" fmla="*/ 2147483646 h 50"/>
              <a:gd name="T16" fmla="*/ 2147483646 w 51"/>
              <a:gd name="T17" fmla="*/ 2147483646 h 50"/>
              <a:gd name="T18" fmla="*/ 2147483646 w 51"/>
              <a:gd name="T19" fmla="*/ 2147483646 h 50"/>
              <a:gd name="T20" fmla="*/ 0 w 51"/>
              <a:gd name="T21" fmla="*/ 2147483646 h 50"/>
              <a:gd name="T22" fmla="*/ 2147483646 w 51"/>
              <a:gd name="T23" fmla="*/ 2147483646 h 50"/>
              <a:gd name="T24" fmla="*/ 2147483646 w 51"/>
              <a:gd name="T25" fmla="*/ 2147483646 h 50"/>
              <a:gd name="T26" fmla="*/ 2147483646 w 51"/>
              <a:gd name="T27" fmla="*/ 2147483646 h 50"/>
              <a:gd name="T28" fmla="*/ 2147483646 w 51"/>
              <a:gd name="T29" fmla="*/ 2147483646 h 50"/>
              <a:gd name="T30" fmla="*/ 2147483646 w 51"/>
              <a:gd name="T31" fmla="*/ 2147483646 h 50"/>
              <a:gd name="T32" fmla="*/ 2147483646 w 51"/>
              <a:gd name="T33" fmla="*/ 2147483646 h 50"/>
              <a:gd name="T34" fmla="*/ 2147483646 w 51"/>
              <a:gd name="T35" fmla="*/ 2147483646 h 50"/>
              <a:gd name="T36" fmla="*/ 2147483646 w 51"/>
              <a:gd name="T37" fmla="*/ 2147483646 h 50"/>
              <a:gd name="T38" fmla="*/ 2147483646 w 51"/>
              <a:gd name="T39" fmla="*/ 2147483646 h 50"/>
              <a:gd name="T40" fmla="*/ 2147483646 w 51"/>
              <a:gd name="T41" fmla="*/ 2147483646 h 50"/>
              <a:gd name="T42" fmla="*/ 2147483646 w 51"/>
              <a:gd name="T43" fmla="*/ 2147483646 h 50"/>
              <a:gd name="T44" fmla="*/ 2147483646 w 51"/>
              <a:gd name="T45" fmla="*/ 2147483646 h 50"/>
              <a:gd name="T46" fmla="*/ 2147483646 w 51"/>
              <a:gd name="T47" fmla="*/ 2147483646 h 50"/>
              <a:gd name="T48" fmla="*/ 2147483646 w 51"/>
              <a:gd name="T49" fmla="*/ 2147483646 h 50"/>
              <a:gd name="T50" fmla="*/ 2147483646 w 51"/>
              <a:gd name="T51" fmla="*/ 2147483646 h 50"/>
              <a:gd name="T52" fmla="*/ 2147483646 w 51"/>
              <a:gd name="T53" fmla="*/ 2147483646 h 50"/>
              <a:gd name="T54" fmla="*/ 2147483646 w 51"/>
              <a:gd name="T55" fmla="*/ 2147483646 h 50"/>
              <a:gd name="T56" fmla="*/ 2147483646 w 51"/>
              <a:gd name="T57" fmla="*/ 2147483646 h 50"/>
              <a:gd name="T58" fmla="*/ 2147483646 w 51"/>
              <a:gd name="T59" fmla="*/ 2147483646 h 50"/>
              <a:gd name="T60" fmla="*/ 2147483646 w 51"/>
              <a:gd name="T61" fmla="*/ 2147483646 h 50"/>
              <a:gd name="T62" fmla="*/ 2147483646 w 51"/>
              <a:gd name="T63" fmla="*/ 2147483646 h 50"/>
              <a:gd name="T64" fmla="*/ 2147483646 w 51"/>
              <a:gd name="T65" fmla="*/ 2147483646 h 50"/>
              <a:gd name="T66" fmla="*/ 2147483646 w 51"/>
              <a:gd name="T67" fmla="*/ 2147483646 h 50"/>
              <a:gd name="T68" fmla="*/ 2147483646 w 51"/>
              <a:gd name="T69" fmla="*/ 2147483646 h 50"/>
              <a:gd name="T70" fmla="*/ 2147483646 w 51"/>
              <a:gd name="T71" fmla="*/ 2147483646 h 50"/>
              <a:gd name="T72" fmla="*/ 2147483646 w 51"/>
              <a:gd name="T73" fmla="*/ 2147483646 h 50"/>
              <a:gd name="T74" fmla="*/ 2147483646 w 51"/>
              <a:gd name="T75" fmla="*/ 2147483646 h 50"/>
              <a:gd name="T76" fmla="*/ 2147483646 w 51"/>
              <a:gd name="T77" fmla="*/ 2147483646 h 50"/>
              <a:gd name="T78" fmla="*/ 2147483646 w 51"/>
              <a:gd name="T79" fmla="*/ 2147483646 h 50"/>
              <a:gd name="T80" fmla="*/ 2147483646 w 51"/>
              <a:gd name="T81" fmla="*/ 2147483646 h 50"/>
              <a:gd name="T82" fmla="*/ 2147483646 w 51"/>
              <a:gd name="T83" fmla="*/ 2147483646 h 50"/>
              <a:gd name="T84" fmla="*/ 2147483646 w 51"/>
              <a:gd name="T85" fmla="*/ 0 h 50"/>
              <a:gd name="T86" fmla="*/ 2147483646 w 51"/>
              <a:gd name="T87" fmla="*/ 0 h 5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51"/>
              <a:gd name="T133" fmla="*/ 0 h 50"/>
              <a:gd name="T134" fmla="*/ 51 w 51"/>
              <a:gd name="T135" fmla="*/ 50 h 5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51" h="50">
                <a:moveTo>
                  <a:pt x="26" y="0"/>
                </a:moveTo>
                <a:lnTo>
                  <a:pt x="25" y="0"/>
                </a:lnTo>
                <a:lnTo>
                  <a:pt x="24" y="0"/>
                </a:lnTo>
                <a:lnTo>
                  <a:pt x="22" y="0"/>
                </a:lnTo>
                <a:lnTo>
                  <a:pt x="20" y="0"/>
                </a:lnTo>
                <a:lnTo>
                  <a:pt x="19" y="1"/>
                </a:lnTo>
                <a:lnTo>
                  <a:pt x="18" y="1"/>
                </a:lnTo>
                <a:lnTo>
                  <a:pt x="17" y="1"/>
                </a:lnTo>
                <a:lnTo>
                  <a:pt x="16" y="2"/>
                </a:lnTo>
                <a:lnTo>
                  <a:pt x="14" y="2"/>
                </a:lnTo>
                <a:lnTo>
                  <a:pt x="14" y="3"/>
                </a:lnTo>
                <a:lnTo>
                  <a:pt x="13" y="3"/>
                </a:lnTo>
                <a:lnTo>
                  <a:pt x="12" y="5"/>
                </a:lnTo>
                <a:lnTo>
                  <a:pt x="11" y="5"/>
                </a:lnTo>
                <a:lnTo>
                  <a:pt x="10" y="6"/>
                </a:lnTo>
                <a:lnTo>
                  <a:pt x="8" y="7"/>
                </a:lnTo>
                <a:lnTo>
                  <a:pt x="7" y="8"/>
                </a:lnTo>
                <a:lnTo>
                  <a:pt x="6" y="9"/>
                </a:lnTo>
                <a:lnTo>
                  <a:pt x="6" y="11"/>
                </a:lnTo>
                <a:lnTo>
                  <a:pt x="5" y="11"/>
                </a:lnTo>
                <a:lnTo>
                  <a:pt x="5" y="12"/>
                </a:lnTo>
                <a:lnTo>
                  <a:pt x="4" y="13"/>
                </a:lnTo>
                <a:lnTo>
                  <a:pt x="4" y="14"/>
                </a:lnTo>
                <a:lnTo>
                  <a:pt x="2" y="15"/>
                </a:lnTo>
                <a:lnTo>
                  <a:pt x="2" y="17"/>
                </a:lnTo>
                <a:lnTo>
                  <a:pt x="1" y="18"/>
                </a:lnTo>
                <a:lnTo>
                  <a:pt x="1" y="19"/>
                </a:lnTo>
                <a:lnTo>
                  <a:pt x="1" y="20"/>
                </a:lnTo>
                <a:lnTo>
                  <a:pt x="1" y="21"/>
                </a:lnTo>
                <a:lnTo>
                  <a:pt x="1" y="23"/>
                </a:lnTo>
                <a:lnTo>
                  <a:pt x="1" y="24"/>
                </a:lnTo>
                <a:lnTo>
                  <a:pt x="0" y="25"/>
                </a:lnTo>
                <a:lnTo>
                  <a:pt x="1" y="26"/>
                </a:lnTo>
                <a:lnTo>
                  <a:pt x="1" y="27"/>
                </a:lnTo>
                <a:lnTo>
                  <a:pt x="1" y="29"/>
                </a:lnTo>
                <a:lnTo>
                  <a:pt x="1" y="31"/>
                </a:lnTo>
                <a:lnTo>
                  <a:pt x="1" y="32"/>
                </a:lnTo>
                <a:lnTo>
                  <a:pt x="1" y="33"/>
                </a:lnTo>
                <a:lnTo>
                  <a:pt x="2" y="35"/>
                </a:lnTo>
                <a:lnTo>
                  <a:pt x="4" y="36"/>
                </a:lnTo>
                <a:lnTo>
                  <a:pt x="4" y="37"/>
                </a:lnTo>
                <a:lnTo>
                  <a:pt x="5" y="38"/>
                </a:lnTo>
                <a:lnTo>
                  <a:pt x="5" y="39"/>
                </a:lnTo>
                <a:lnTo>
                  <a:pt x="6" y="41"/>
                </a:lnTo>
                <a:lnTo>
                  <a:pt x="6" y="42"/>
                </a:lnTo>
                <a:lnTo>
                  <a:pt x="7" y="42"/>
                </a:lnTo>
                <a:lnTo>
                  <a:pt x="8" y="43"/>
                </a:lnTo>
                <a:lnTo>
                  <a:pt x="8" y="44"/>
                </a:lnTo>
                <a:lnTo>
                  <a:pt x="10" y="45"/>
                </a:lnTo>
                <a:lnTo>
                  <a:pt x="11" y="45"/>
                </a:lnTo>
                <a:lnTo>
                  <a:pt x="12" y="47"/>
                </a:lnTo>
                <a:lnTo>
                  <a:pt x="13" y="47"/>
                </a:lnTo>
                <a:lnTo>
                  <a:pt x="14" y="48"/>
                </a:lnTo>
                <a:lnTo>
                  <a:pt x="16" y="49"/>
                </a:lnTo>
                <a:lnTo>
                  <a:pt x="17" y="49"/>
                </a:lnTo>
                <a:lnTo>
                  <a:pt x="18" y="49"/>
                </a:lnTo>
                <a:lnTo>
                  <a:pt x="19" y="50"/>
                </a:lnTo>
                <a:lnTo>
                  <a:pt x="20" y="50"/>
                </a:lnTo>
                <a:lnTo>
                  <a:pt x="22" y="50"/>
                </a:lnTo>
                <a:lnTo>
                  <a:pt x="24" y="50"/>
                </a:lnTo>
                <a:lnTo>
                  <a:pt x="25" y="50"/>
                </a:lnTo>
                <a:lnTo>
                  <a:pt x="26" y="50"/>
                </a:lnTo>
                <a:lnTo>
                  <a:pt x="28" y="50"/>
                </a:lnTo>
                <a:lnTo>
                  <a:pt x="29" y="50"/>
                </a:lnTo>
                <a:lnTo>
                  <a:pt x="30" y="50"/>
                </a:lnTo>
                <a:lnTo>
                  <a:pt x="31" y="50"/>
                </a:lnTo>
                <a:lnTo>
                  <a:pt x="32" y="50"/>
                </a:lnTo>
                <a:lnTo>
                  <a:pt x="34" y="49"/>
                </a:lnTo>
                <a:lnTo>
                  <a:pt x="35" y="49"/>
                </a:lnTo>
                <a:lnTo>
                  <a:pt x="36" y="49"/>
                </a:lnTo>
                <a:lnTo>
                  <a:pt x="37" y="48"/>
                </a:lnTo>
                <a:lnTo>
                  <a:pt x="38" y="48"/>
                </a:lnTo>
                <a:lnTo>
                  <a:pt x="40" y="47"/>
                </a:lnTo>
                <a:lnTo>
                  <a:pt x="41" y="47"/>
                </a:lnTo>
                <a:lnTo>
                  <a:pt x="41" y="45"/>
                </a:lnTo>
                <a:lnTo>
                  <a:pt x="42" y="45"/>
                </a:lnTo>
                <a:lnTo>
                  <a:pt x="43" y="44"/>
                </a:lnTo>
                <a:lnTo>
                  <a:pt x="44" y="43"/>
                </a:lnTo>
                <a:lnTo>
                  <a:pt x="44" y="42"/>
                </a:lnTo>
                <a:lnTo>
                  <a:pt x="45" y="42"/>
                </a:lnTo>
                <a:lnTo>
                  <a:pt x="47" y="41"/>
                </a:lnTo>
                <a:lnTo>
                  <a:pt x="47" y="39"/>
                </a:lnTo>
                <a:lnTo>
                  <a:pt x="48" y="38"/>
                </a:lnTo>
                <a:lnTo>
                  <a:pt x="48" y="37"/>
                </a:lnTo>
                <a:lnTo>
                  <a:pt x="49" y="36"/>
                </a:lnTo>
                <a:lnTo>
                  <a:pt x="49" y="35"/>
                </a:lnTo>
                <a:lnTo>
                  <a:pt x="50" y="35"/>
                </a:lnTo>
                <a:lnTo>
                  <a:pt x="50" y="33"/>
                </a:lnTo>
                <a:lnTo>
                  <a:pt x="50" y="32"/>
                </a:lnTo>
                <a:lnTo>
                  <a:pt x="50" y="31"/>
                </a:lnTo>
                <a:lnTo>
                  <a:pt x="51" y="29"/>
                </a:lnTo>
                <a:lnTo>
                  <a:pt x="51" y="27"/>
                </a:lnTo>
                <a:lnTo>
                  <a:pt x="51" y="26"/>
                </a:lnTo>
                <a:lnTo>
                  <a:pt x="51" y="25"/>
                </a:lnTo>
                <a:lnTo>
                  <a:pt x="51" y="24"/>
                </a:lnTo>
                <a:lnTo>
                  <a:pt x="51" y="23"/>
                </a:lnTo>
                <a:lnTo>
                  <a:pt x="51" y="21"/>
                </a:lnTo>
                <a:lnTo>
                  <a:pt x="50" y="20"/>
                </a:lnTo>
                <a:lnTo>
                  <a:pt x="50" y="19"/>
                </a:lnTo>
                <a:lnTo>
                  <a:pt x="50" y="18"/>
                </a:lnTo>
                <a:lnTo>
                  <a:pt x="50" y="17"/>
                </a:lnTo>
                <a:lnTo>
                  <a:pt x="49" y="15"/>
                </a:lnTo>
                <a:lnTo>
                  <a:pt x="49" y="14"/>
                </a:lnTo>
                <a:lnTo>
                  <a:pt x="48" y="13"/>
                </a:lnTo>
                <a:lnTo>
                  <a:pt x="48" y="12"/>
                </a:lnTo>
                <a:lnTo>
                  <a:pt x="47" y="11"/>
                </a:lnTo>
                <a:lnTo>
                  <a:pt x="45" y="9"/>
                </a:lnTo>
                <a:lnTo>
                  <a:pt x="44" y="8"/>
                </a:lnTo>
                <a:lnTo>
                  <a:pt x="44" y="7"/>
                </a:lnTo>
                <a:lnTo>
                  <a:pt x="43" y="7"/>
                </a:lnTo>
                <a:lnTo>
                  <a:pt x="42" y="6"/>
                </a:lnTo>
                <a:lnTo>
                  <a:pt x="41" y="5"/>
                </a:lnTo>
                <a:lnTo>
                  <a:pt x="40" y="3"/>
                </a:lnTo>
                <a:lnTo>
                  <a:pt x="38" y="3"/>
                </a:lnTo>
                <a:lnTo>
                  <a:pt x="37" y="2"/>
                </a:lnTo>
                <a:lnTo>
                  <a:pt x="36" y="2"/>
                </a:lnTo>
                <a:lnTo>
                  <a:pt x="35" y="1"/>
                </a:lnTo>
                <a:lnTo>
                  <a:pt x="34" y="1"/>
                </a:lnTo>
                <a:lnTo>
                  <a:pt x="32" y="1"/>
                </a:lnTo>
                <a:lnTo>
                  <a:pt x="31" y="0"/>
                </a:lnTo>
                <a:lnTo>
                  <a:pt x="30" y="0"/>
                </a:lnTo>
                <a:lnTo>
                  <a:pt x="29" y="0"/>
                </a:lnTo>
                <a:lnTo>
                  <a:pt x="28" y="0"/>
                </a:lnTo>
                <a:lnTo>
                  <a:pt x="26" y="0"/>
                </a:lnTo>
              </a:path>
            </a:pathLst>
          </a:cu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6" name="Line 12">
            <a:extLst>
              <a:ext uri="{FF2B5EF4-FFF2-40B4-BE49-F238E27FC236}">
                <a16:creationId xmlns:a16="http://schemas.microsoft.com/office/drawing/2014/main" id="{310B3B1F-96F2-1741-8BE2-EABAA7462263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6191250" y="4529138"/>
            <a:ext cx="93345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7" name="Line 13">
            <a:extLst>
              <a:ext uri="{FF2B5EF4-FFF2-40B4-BE49-F238E27FC236}">
                <a16:creationId xmlns:a16="http://schemas.microsoft.com/office/drawing/2014/main" id="{C27B6810-7889-8E46-B176-E20D1B47FB53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8077200" y="3309938"/>
            <a:ext cx="26670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8" name="Line 14">
            <a:extLst>
              <a:ext uri="{FF2B5EF4-FFF2-40B4-BE49-F238E27FC236}">
                <a16:creationId xmlns:a16="http://schemas.microsoft.com/office/drawing/2014/main" id="{213776E3-F073-4A4A-AE14-F0B0B223939C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8077200" y="4395788"/>
            <a:ext cx="26670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9" name="Rectangle 15">
            <a:extLst>
              <a:ext uri="{FF2B5EF4-FFF2-40B4-BE49-F238E27FC236}">
                <a16:creationId xmlns:a16="http://schemas.microsoft.com/office/drawing/2014/main" id="{BA8483D7-7623-5E45-A945-25ADD678A0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2488" y="3219450"/>
            <a:ext cx="3746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Times-Roman" pitchFamily="2" charset="0"/>
                <a:ea typeface="SimSun" panose="02010600030101010101" pitchFamily="2" charset="-122"/>
              </a:rPr>
              <a:t>Data</a:t>
            </a:r>
            <a:endParaRPr lang="en-US" altLang="zh-CN" sz="36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1760" name="Rectangle 16">
            <a:extLst>
              <a:ext uri="{FF2B5EF4-FFF2-40B4-BE49-F238E27FC236}">
                <a16:creationId xmlns:a16="http://schemas.microsoft.com/office/drawing/2014/main" id="{DA03E06C-91FE-F146-B219-9D745D540B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24675" y="2960688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Times-Roman" pitchFamily="2" charset="0"/>
                <a:ea typeface="SimSun" panose="02010600030101010101" pitchFamily="2" charset="-122"/>
              </a:rPr>
              <a:t>S </a:t>
            </a:r>
            <a:endParaRPr lang="en-US" altLang="zh-CN" sz="36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1761" name="Freeform 17">
            <a:extLst>
              <a:ext uri="{FF2B5EF4-FFF2-40B4-BE49-F238E27FC236}">
                <a16:creationId xmlns:a16="http://schemas.microsoft.com/office/drawing/2014/main" id="{0D2D6864-4017-4E41-B389-753183D21497}"/>
              </a:ext>
            </a:extLst>
          </p:cNvPr>
          <p:cNvSpPr>
            <a:spLocks noChangeAspect="1"/>
          </p:cNvSpPr>
          <p:nvPr/>
        </p:nvSpPr>
        <p:spPr bwMode="auto">
          <a:xfrm>
            <a:off x="7669213" y="4343400"/>
            <a:ext cx="103187" cy="103188"/>
          </a:xfrm>
          <a:custGeom>
            <a:avLst/>
            <a:gdLst>
              <a:gd name="T0" fmla="*/ 2147483646 w 129"/>
              <a:gd name="T1" fmla="*/ 0 h 129"/>
              <a:gd name="T2" fmla="*/ 2147483646 w 129"/>
              <a:gd name="T3" fmla="*/ 2147483646 h 129"/>
              <a:gd name="T4" fmla="*/ 2147483646 w 129"/>
              <a:gd name="T5" fmla="*/ 2147483646 h 129"/>
              <a:gd name="T6" fmla="*/ 2147483646 w 129"/>
              <a:gd name="T7" fmla="*/ 2147483646 h 129"/>
              <a:gd name="T8" fmla="*/ 2147483646 w 129"/>
              <a:gd name="T9" fmla="*/ 2147483646 h 129"/>
              <a:gd name="T10" fmla="*/ 2147483646 w 129"/>
              <a:gd name="T11" fmla="*/ 2147483646 h 129"/>
              <a:gd name="T12" fmla="*/ 2147483646 w 129"/>
              <a:gd name="T13" fmla="*/ 2147483646 h 129"/>
              <a:gd name="T14" fmla="*/ 2147483646 w 129"/>
              <a:gd name="T15" fmla="*/ 2147483646 h 129"/>
              <a:gd name="T16" fmla="*/ 2147483646 w 129"/>
              <a:gd name="T17" fmla="*/ 2147483646 h 129"/>
              <a:gd name="T18" fmla="*/ 2147483646 w 129"/>
              <a:gd name="T19" fmla="*/ 2147483646 h 129"/>
              <a:gd name="T20" fmla="*/ 0 w 129"/>
              <a:gd name="T21" fmla="*/ 2147483646 h 129"/>
              <a:gd name="T22" fmla="*/ 0 w 129"/>
              <a:gd name="T23" fmla="*/ 2147483646 h 129"/>
              <a:gd name="T24" fmla="*/ 2147483646 w 129"/>
              <a:gd name="T25" fmla="*/ 2147483646 h 129"/>
              <a:gd name="T26" fmla="*/ 2147483646 w 129"/>
              <a:gd name="T27" fmla="*/ 2147483646 h 129"/>
              <a:gd name="T28" fmla="*/ 2147483646 w 129"/>
              <a:gd name="T29" fmla="*/ 2147483646 h 129"/>
              <a:gd name="T30" fmla="*/ 2147483646 w 129"/>
              <a:gd name="T31" fmla="*/ 2147483646 h 129"/>
              <a:gd name="T32" fmla="*/ 2147483646 w 129"/>
              <a:gd name="T33" fmla="*/ 2147483646 h 129"/>
              <a:gd name="T34" fmla="*/ 2147483646 w 129"/>
              <a:gd name="T35" fmla="*/ 2147483646 h 129"/>
              <a:gd name="T36" fmla="*/ 2147483646 w 129"/>
              <a:gd name="T37" fmla="*/ 2147483646 h 129"/>
              <a:gd name="T38" fmla="*/ 2147483646 w 129"/>
              <a:gd name="T39" fmla="*/ 2147483646 h 129"/>
              <a:gd name="T40" fmla="*/ 2147483646 w 129"/>
              <a:gd name="T41" fmla="*/ 2147483646 h 129"/>
              <a:gd name="T42" fmla="*/ 2147483646 w 129"/>
              <a:gd name="T43" fmla="*/ 2147483646 h 129"/>
              <a:gd name="T44" fmla="*/ 2147483646 w 129"/>
              <a:gd name="T45" fmla="*/ 2147483646 h 129"/>
              <a:gd name="T46" fmla="*/ 2147483646 w 129"/>
              <a:gd name="T47" fmla="*/ 2147483646 h 129"/>
              <a:gd name="T48" fmla="*/ 2147483646 w 129"/>
              <a:gd name="T49" fmla="*/ 2147483646 h 129"/>
              <a:gd name="T50" fmla="*/ 2147483646 w 129"/>
              <a:gd name="T51" fmla="*/ 2147483646 h 129"/>
              <a:gd name="T52" fmla="*/ 2147483646 w 129"/>
              <a:gd name="T53" fmla="*/ 2147483646 h 129"/>
              <a:gd name="T54" fmla="*/ 2147483646 w 129"/>
              <a:gd name="T55" fmla="*/ 2147483646 h 129"/>
              <a:gd name="T56" fmla="*/ 2147483646 w 129"/>
              <a:gd name="T57" fmla="*/ 2147483646 h 129"/>
              <a:gd name="T58" fmla="*/ 2147483646 w 129"/>
              <a:gd name="T59" fmla="*/ 2147483646 h 129"/>
              <a:gd name="T60" fmla="*/ 2147483646 w 129"/>
              <a:gd name="T61" fmla="*/ 2147483646 h 129"/>
              <a:gd name="T62" fmla="*/ 2147483646 w 129"/>
              <a:gd name="T63" fmla="*/ 2147483646 h 129"/>
              <a:gd name="T64" fmla="*/ 2147483646 w 129"/>
              <a:gd name="T65" fmla="*/ 2147483646 h 129"/>
              <a:gd name="T66" fmla="*/ 2147483646 w 129"/>
              <a:gd name="T67" fmla="*/ 2147483646 h 129"/>
              <a:gd name="T68" fmla="*/ 2147483646 w 129"/>
              <a:gd name="T69" fmla="*/ 2147483646 h 129"/>
              <a:gd name="T70" fmla="*/ 2147483646 w 129"/>
              <a:gd name="T71" fmla="*/ 2147483646 h 129"/>
              <a:gd name="T72" fmla="*/ 2147483646 w 129"/>
              <a:gd name="T73" fmla="*/ 2147483646 h 129"/>
              <a:gd name="T74" fmla="*/ 2147483646 w 129"/>
              <a:gd name="T75" fmla="*/ 2147483646 h 129"/>
              <a:gd name="T76" fmla="*/ 2147483646 w 129"/>
              <a:gd name="T77" fmla="*/ 2147483646 h 129"/>
              <a:gd name="T78" fmla="*/ 2147483646 w 129"/>
              <a:gd name="T79" fmla="*/ 2147483646 h 129"/>
              <a:gd name="T80" fmla="*/ 2147483646 w 129"/>
              <a:gd name="T81" fmla="*/ 2147483646 h 129"/>
              <a:gd name="T82" fmla="*/ 2147483646 w 129"/>
              <a:gd name="T83" fmla="*/ 2147483646 h 129"/>
              <a:gd name="T84" fmla="*/ 2147483646 w 129"/>
              <a:gd name="T85" fmla="*/ 0 h 129"/>
              <a:gd name="T86" fmla="*/ 2147483646 w 129"/>
              <a:gd name="T87" fmla="*/ 0 h 129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29"/>
              <a:gd name="T133" fmla="*/ 0 h 129"/>
              <a:gd name="T134" fmla="*/ 129 w 129"/>
              <a:gd name="T135" fmla="*/ 129 h 129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29" h="129">
                <a:moveTo>
                  <a:pt x="65" y="0"/>
                </a:moveTo>
                <a:lnTo>
                  <a:pt x="61" y="0"/>
                </a:lnTo>
                <a:lnTo>
                  <a:pt x="59" y="0"/>
                </a:lnTo>
                <a:lnTo>
                  <a:pt x="55" y="0"/>
                </a:lnTo>
                <a:lnTo>
                  <a:pt x="51" y="1"/>
                </a:lnTo>
                <a:lnTo>
                  <a:pt x="49" y="1"/>
                </a:lnTo>
                <a:lnTo>
                  <a:pt x="45" y="2"/>
                </a:lnTo>
                <a:lnTo>
                  <a:pt x="43" y="3"/>
                </a:lnTo>
                <a:lnTo>
                  <a:pt x="39" y="4"/>
                </a:lnTo>
                <a:lnTo>
                  <a:pt x="37" y="6"/>
                </a:lnTo>
                <a:lnTo>
                  <a:pt x="33" y="7"/>
                </a:lnTo>
                <a:lnTo>
                  <a:pt x="31" y="8"/>
                </a:lnTo>
                <a:lnTo>
                  <a:pt x="29" y="10"/>
                </a:lnTo>
                <a:lnTo>
                  <a:pt x="26" y="12"/>
                </a:lnTo>
                <a:lnTo>
                  <a:pt x="24" y="14"/>
                </a:lnTo>
                <a:lnTo>
                  <a:pt x="21" y="16"/>
                </a:lnTo>
                <a:lnTo>
                  <a:pt x="19" y="18"/>
                </a:lnTo>
                <a:lnTo>
                  <a:pt x="17" y="20"/>
                </a:lnTo>
                <a:lnTo>
                  <a:pt x="14" y="22"/>
                </a:lnTo>
                <a:lnTo>
                  <a:pt x="13" y="25"/>
                </a:lnTo>
                <a:lnTo>
                  <a:pt x="11" y="27"/>
                </a:lnTo>
                <a:lnTo>
                  <a:pt x="9" y="31"/>
                </a:lnTo>
                <a:lnTo>
                  <a:pt x="8" y="33"/>
                </a:lnTo>
                <a:lnTo>
                  <a:pt x="6" y="36"/>
                </a:lnTo>
                <a:lnTo>
                  <a:pt x="5" y="39"/>
                </a:lnTo>
                <a:lnTo>
                  <a:pt x="3" y="42"/>
                </a:lnTo>
                <a:lnTo>
                  <a:pt x="3" y="45"/>
                </a:lnTo>
                <a:lnTo>
                  <a:pt x="2" y="48"/>
                </a:lnTo>
                <a:lnTo>
                  <a:pt x="1" y="51"/>
                </a:lnTo>
                <a:lnTo>
                  <a:pt x="1" y="54"/>
                </a:lnTo>
                <a:lnTo>
                  <a:pt x="0" y="57"/>
                </a:lnTo>
                <a:lnTo>
                  <a:pt x="0" y="61"/>
                </a:lnTo>
                <a:lnTo>
                  <a:pt x="0" y="64"/>
                </a:lnTo>
                <a:lnTo>
                  <a:pt x="0" y="67"/>
                </a:lnTo>
                <a:lnTo>
                  <a:pt x="0" y="70"/>
                </a:lnTo>
                <a:lnTo>
                  <a:pt x="1" y="74"/>
                </a:lnTo>
                <a:lnTo>
                  <a:pt x="1" y="78"/>
                </a:lnTo>
                <a:lnTo>
                  <a:pt x="2" y="80"/>
                </a:lnTo>
                <a:lnTo>
                  <a:pt x="3" y="84"/>
                </a:lnTo>
                <a:lnTo>
                  <a:pt x="3" y="86"/>
                </a:lnTo>
                <a:lnTo>
                  <a:pt x="5" y="90"/>
                </a:lnTo>
                <a:lnTo>
                  <a:pt x="6" y="92"/>
                </a:lnTo>
                <a:lnTo>
                  <a:pt x="8" y="94"/>
                </a:lnTo>
                <a:lnTo>
                  <a:pt x="9" y="98"/>
                </a:lnTo>
                <a:lnTo>
                  <a:pt x="11" y="100"/>
                </a:lnTo>
                <a:lnTo>
                  <a:pt x="13" y="103"/>
                </a:lnTo>
                <a:lnTo>
                  <a:pt x="14" y="105"/>
                </a:lnTo>
                <a:lnTo>
                  <a:pt x="17" y="108"/>
                </a:lnTo>
                <a:lnTo>
                  <a:pt x="19" y="110"/>
                </a:lnTo>
                <a:lnTo>
                  <a:pt x="21" y="112"/>
                </a:lnTo>
                <a:lnTo>
                  <a:pt x="24" y="114"/>
                </a:lnTo>
                <a:lnTo>
                  <a:pt x="26" y="116"/>
                </a:lnTo>
                <a:lnTo>
                  <a:pt x="29" y="117"/>
                </a:lnTo>
                <a:lnTo>
                  <a:pt x="31" y="120"/>
                </a:lnTo>
                <a:lnTo>
                  <a:pt x="33" y="121"/>
                </a:lnTo>
                <a:lnTo>
                  <a:pt x="37" y="122"/>
                </a:lnTo>
                <a:lnTo>
                  <a:pt x="39" y="123"/>
                </a:lnTo>
                <a:lnTo>
                  <a:pt x="43" y="124"/>
                </a:lnTo>
                <a:lnTo>
                  <a:pt x="45" y="126"/>
                </a:lnTo>
                <a:lnTo>
                  <a:pt x="49" y="127"/>
                </a:lnTo>
                <a:lnTo>
                  <a:pt x="51" y="128"/>
                </a:lnTo>
                <a:lnTo>
                  <a:pt x="55" y="128"/>
                </a:lnTo>
                <a:lnTo>
                  <a:pt x="59" y="128"/>
                </a:lnTo>
                <a:lnTo>
                  <a:pt x="61" y="129"/>
                </a:lnTo>
                <a:lnTo>
                  <a:pt x="65" y="129"/>
                </a:lnTo>
                <a:lnTo>
                  <a:pt x="68" y="129"/>
                </a:lnTo>
                <a:lnTo>
                  <a:pt x="72" y="128"/>
                </a:lnTo>
                <a:lnTo>
                  <a:pt x="74" y="128"/>
                </a:lnTo>
                <a:lnTo>
                  <a:pt x="78" y="128"/>
                </a:lnTo>
                <a:lnTo>
                  <a:pt x="81" y="127"/>
                </a:lnTo>
                <a:lnTo>
                  <a:pt x="84" y="126"/>
                </a:lnTo>
                <a:lnTo>
                  <a:pt x="87" y="124"/>
                </a:lnTo>
                <a:lnTo>
                  <a:pt x="90" y="123"/>
                </a:lnTo>
                <a:lnTo>
                  <a:pt x="92" y="122"/>
                </a:lnTo>
                <a:lnTo>
                  <a:pt x="96" y="121"/>
                </a:lnTo>
                <a:lnTo>
                  <a:pt x="98" y="120"/>
                </a:lnTo>
                <a:lnTo>
                  <a:pt x="101" y="117"/>
                </a:lnTo>
                <a:lnTo>
                  <a:pt x="103" y="116"/>
                </a:lnTo>
                <a:lnTo>
                  <a:pt x="105" y="114"/>
                </a:lnTo>
                <a:lnTo>
                  <a:pt x="108" y="112"/>
                </a:lnTo>
                <a:lnTo>
                  <a:pt x="110" y="110"/>
                </a:lnTo>
                <a:lnTo>
                  <a:pt x="113" y="108"/>
                </a:lnTo>
                <a:lnTo>
                  <a:pt x="115" y="105"/>
                </a:lnTo>
                <a:lnTo>
                  <a:pt x="116" y="103"/>
                </a:lnTo>
                <a:lnTo>
                  <a:pt x="119" y="100"/>
                </a:lnTo>
                <a:lnTo>
                  <a:pt x="120" y="98"/>
                </a:lnTo>
                <a:lnTo>
                  <a:pt x="122" y="94"/>
                </a:lnTo>
                <a:lnTo>
                  <a:pt x="123" y="92"/>
                </a:lnTo>
                <a:lnTo>
                  <a:pt x="125" y="90"/>
                </a:lnTo>
                <a:lnTo>
                  <a:pt x="126" y="86"/>
                </a:lnTo>
                <a:lnTo>
                  <a:pt x="127" y="84"/>
                </a:lnTo>
                <a:lnTo>
                  <a:pt x="127" y="80"/>
                </a:lnTo>
                <a:lnTo>
                  <a:pt x="128" y="78"/>
                </a:lnTo>
                <a:lnTo>
                  <a:pt x="128" y="74"/>
                </a:lnTo>
                <a:lnTo>
                  <a:pt x="129" y="70"/>
                </a:lnTo>
                <a:lnTo>
                  <a:pt x="129" y="67"/>
                </a:lnTo>
                <a:lnTo>
                  <a:pt x="129" y="64"/>
                </a:lnTo>
                <a:lnTo>
                  <a:pt x="129" y="61"/>
                </a:lnTo>
                <a:lnTo>
                  <a:pt x="129" y="57"/>
                </a:lnTo>
                <a:lnTo>
                  <a:pt x="128" y="54"/>
                </a:lnTo>
                <a:lnTo>
                  <a:pt x="128" y="51"/>
                </a:lnTo>
                <a:lnTo>
                  <a:pt x="127" y="48"/>
                </a:lnTo>
                <a:lnTo>
                  <a:pt x="127" y="45"/>
                </a:lnTo>
                <a:lnTo>
                  <a:pt x="126" y="42"/>
                </a:lnTo>
                <a:lnTo>
                  <a:pt x="125" y="39"/>
                </a:lnTo>
                <a:lnTo>
                  <a:pt x="123" y="36"/>
                </a:lnTo>
                <a:lnTo>
                  <a:pt x="122" y="33"/>
                </a:lnTo>
                <a:lnTo>
                  <a:pt x="120" y="31"/>
                </a:lnTo>
                <a:lnTo>
                  <a:pt x="119" y="27"/>
                </a:lnTo>
                <a:lnTo>
                  <a:pt x="116" y="25"/>
                </a:lnTo>
                <a:lnTo>
                  <a:pt x="115" y="22"/>
                </a:lnTo>
                <a:lnTo>
                  <a:pt x="113" y="20"/>
                </a:lnTo>
                <a:lnTo>
                  <a:pt x="110" y="18"/>
                </a:lnTo>
                <a:lnTo>
                  <a:pt x="108" y="16"/>
                </a:lnTo>
                <a:lnTo>
                  <a:pt x="105" y="14"/>
                </a:lnTo>
                <a:lnTo>
                  <a:pt x="103" y="12"/>
                </a:lnTo>
                <a:lnTo>
                  <a:pt x="101" y="10"/>
                </a:lnTo>
                <a:lnTo>
                  <a:pt x="98" y="8"/>
                </a:lnTo>
                <a:lnTo>
                  <a:pt x="96" y="7"/>
                </a:lnTo>
                <a:lnTo>
                  <a:pt x="92" y="6"/>
                </a:lnTo>
                <a:lnTo>
                  <a:pt x="90" y="4"/>
                </a:lnTo>
                <a:lnTo>
                  <a:pt x="87" y="3"/>
                </a:lnTo>
                <a:lnTo>
                  <a:pt x="84" y="2"/>
                </a:lnTo>
                <a:lnTo>
                  <a:pt x="81" y="1"/>
                </a:lnTo>
                <a:lnTo>
                  <a:pt x="78" y="1"/>
                </a:lnTo>
                <a:lnTo>
                  <a:pt x="74" y="0"/>
                </a:lnTo>
                <a:lnTo>
                  <a:pt x="72" y="0"/>
                </a:lnTo>
                <a:lnTo>
                  <a:pt x="68" y="0"/>
                </a:lnTo>
                <a:lnTo>
                  <a:pt x="65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2" name="Line 18">
            <a:extLst>
              <a:ext uri="{FF2B5EF4-FFF2-40B4-BE49-F238E27FC236}">
                <a16:creationId xmlns:a16="http://schemas.microsoft.com/office/drawing/2014/main" id="{A613A862-B121-954B-875E-94B60BCC8157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858000" y="4262438"/>
            <a:ext cx="266700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3" name="Freeform 19">
            <a:extLst>
              <a:ext uri="{FF2B5EF4-FFF2-40B4-BE49-F238E27FC236}">
                <a16:creationId xmlns:a16="http://schemas.microsoft.com/office/drawing/2014/main" id="{B03D9427-BFF2-B44F-AD41-3531D80A4AD5}"/>
              </a:ext>
            </a:extLst>
          </p:cNvPr>
          <p:cNvSpPr>
            <a:spLocks noChangeAspect="1"/>
          </p:cNvSpPr>
          <p:nvPr/>
        </p:nvSpPr>
        <p:spPr bwMode="auto">
          <a:xfrm>
            <a:off x="7669213" y="3267075"/>
            <a:ext cx="103187" cy="103188"/>
          </a:xfrm>
          <a:custGeom>
            <a:avLst/>
            <a:gdLst>
              <a:gd name="T0" fmla="*/ 2147483646 w 129"/>
              <a:gd name="T1" fmla="*/ 0 h 129"/>
              <a:gd name="T2" fmla="*/ 2147483646 w 129"/>
              <a:gd name="T3" fmla="*/ 2147483646 h 129"/>
              <a:gd name="T4" fmla="*/ 2147483646 w 129"/>
              <a:gd name="T5" fmla="*/ 2147483646 h 129"/>
              <a:gd name="T6" fmla="*/ 2147483646 w 129"/>
              <a:gd name="T7" fmla="*/ 2147483646 h 129"/>
              <a:gd name="T8" fmla="*/ 2147483646 w 129"/>
              <a:gd name="T9" fmla="*/ 2147483646 h 129"/>
              <a:gd name="T10" fmla="*/ 2147483646 w 129"/>
              <a:gd name="T11" fmla="*/ 2147483646 h 129"/>
              <a:gd name="T12" fmla="*/ 2147483646 w 129"/>
              <a:gd name="T13" fmla="*/ 2147483646 h 129"/>
              <a:gd name="T14" fmla="*/ 2147483646 w 129"/>
              <a:gd name="T15" fmla="*/ 2147483646 h 129"/>
              <a:gd name="T16" fmla="*/ 2147483646 w 129"/>
              <a:gd name="T17" fmla="*/ 2147483646 h 129"/>
              <a:gd name="T18" fmla="*/ 2147483646 w 129"/>
              <a:gd name="T19" fmla="*/ 2147483646 h 129"/>
              <a:gd name="T20" fmla="*/ 0 w 129"/>
              <a:gd name="T21" fmla="*/ 2147483646 h 129"/>
              <a:gd name="T22" fmla="*/ 0 w 129"/>
              <a:gd name="T23" fmla="*/ 2147483646 h 129"/>
              <a:gd name="T24" fmla="*/ 2147483646 w 129"/>
              <a:gd name="T25" fmla="*/ 2147483646 h 129"/>
              <a:gd name="T26" fmla="*/ 2147483646 w 129"/>
              <a:gd name="T27" fmla="*/ 2147483646 h 129"/>
              <a:gd name="T28" fmla="*/ 2147483646 w 129"/>
              <a:gd name="T29" fmla="*/ 2147483646 h 129"/>
              <a:gd name="T30" fmla="*/ 2147483646 w 129"/>
              <a:gd name="T31" fmla="*/ 2147483646 h 129"/>
              <a:gd name="T32" fmla="*/ 2147483646 w 129"/>
              <a:gd name="T33" fmla="*/ 2147483646 h 129"/>
              <a:gd name="T34" fmla="*/ 2147483646 w 129"/>
              <a:gd name="T35" fmla="*/ 2147483646 h 129"/>
              <a:gd name="T36" fmla="*/ 2147483646 w 129"/>
              <a:gd name="T37" fmla="*/ 2147483646 h 129"/>
              <a:gd name="T38" fmla="*/ 2147483646 w 129"/>
              <a:gd name="T39" fmla="*/ 2147483646 h 129"/>
              <a:gd name="T40" fmla="*/ 2147483646 w 129"/>
              <a:gd name="T41" fmla="*/ 2147483646 h 129"/>
              <a:gd name="T42" fmla="*/ 2147483646 w 129"/>
              <a:gd name="T43" fmla="*/ 2147483646 h 129"/>
              <a:gd name="T44" fmla="*/ 2147483646 w 129"/>
              <a:gd name="T45" fmla="*/ 2147483646 h 129"/>
              <a:gd name="T46" fmla="*/ 2147483646 w 129"/>
              <a:gd name="T47" fmla="*/ 2147483646 h 129"/>
              <a:gd name="T48" fmla="*/ 2147483646 w 129"/>
              <a:gd name="T49" fmla="*/ 2147483646 h 129"/>
              <a:gd name="T50" fmla="*/ 2147483646 w 129"/>
              <a:gd name="T51" fmla="*/ 2147483646 h 129"/>
              <a:gd name="T52" fmla="*/ 2147483646 w 129"/>
              <a:gd name="T53" fmla="*/ 2147483646 h 129"/>
              <a:gd name="T54" fmla="*/ 2147483646 w 129"/>
              <a:gd name="T55" fmla="*/ 2147483646 h 129"/>
              <a:gd name="T56" fmla="*/ 2147483646 w 129"/>
              <a:gd name="T57" fmla="*/ 2147483646 h 129"/>
              <a:gd name="T58" fmla="*/ 2147483646 w 129"/>
              <a:gd name="T59" fmla="*/ 2147483646 h 129"/>
              <a:gd name="T60" fmla="*/ 2147483646 w 129"/>
              <a:gd name="T61" fmla="*/ 2147483646 h 129"/>
              <a:gd name="T62" fmla="*/ 2147483646 w 129"/>
              <a:gd name="T63" fmla="*/ 2147483646 h 129"/>
              <a:gd name="T64" fmla="*/ 2147483646 w 129"/>
              <a:gd name="T65" fmla="*/ 2147483646 h 129"/>
              <a:gd name="T66" fmla="*/ 2147483646 w 129"/>
              <a:gd name="T67" fmla="*/ 2147483646 h 129"/>
              <a:gd name="T68" fmla="*/ 2147483646 w 129"/>
              <a:gd name="T69" fmla="*/ 2147483646 h 129"/>
              <a:gd name="T70" fmla="*/ 2147483646 w 129"/>
              <a:gd name="T71" fmla="*/ 2147483646 h 129"/>
              <a:gd name="T72" fmla="*/ 2147483646 w 129"/>
              <a:gd name="T73" fmla="*/ 2147483646 h 129"/>
              <a:gd name="T74" fmla="*/ 2147483646 w 129"/>
              <a:gd name="T75" fmla="*/ 2147483646 h 129"/>
              <a:gd name="T76" fmla="*/ 2147483646 w 129"/>
              <a:gd name="T77" fmla="*/ 2147483646 h 129"/>
              <a:gd name="T78" fmla="*/ 2147483646 w 129"/>
              <a:gd name="T79" fmla="*/ 2147483646 h 129"/>
              <a:gd name="T80" fmla="*/ 2147483646 w 129"/>
              <a:gd name="T81" fmla="*/ 2147483646 h 129"/>
              <a:gd name="T82" fmla="*/ 2147483646 w 129"/>
              <a:gd name="T83" fmla="*/ 2147483646 h 129"/>
              <a:gd name="T84" fmla="*/ 2147483646 w 129"/>
              <a:gd name="T85" fmla="*/ 0 h 129"/>
              <a:gd name="T86" fmla="*/ 2147483646 w 129"/>
              <a:gd name="T87" fmla="*/ 0 h 129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29"/>
              <a:gd name="T133" fmla="*/ 0 h 129"/>
              <a:gd name="T134" fmla="*/ 129 w 129"/>
              <a:gd name="T135" fmla="*/ 129 h 129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29" h="129">
                <a:moveTo>
                  <a:pt x="65" y="0"/>
                </a:moveTo>
                <a:lnTo>
                  <a:pt x="61" y="0"/>
                </a:lnTo>
                <a:lnTo>
                  <a:pt x="59" y="0"/>
                </a:lnTo>
                <a:lnTo>
                  <a:pt x="55" y="0"/>
                </a:lnTo>
                <a:lnTo>
                  <a:pt x="51" y="1"/>
                </a:lnTo>
                <a:lnTo>
                  <a:pt x="49" y="1"/>
                </a:lnTo>
                <a:lnTo>
                  <a:pt x="45" y="2"/>
                </a:lnTo>
                <a:lnTo>
                  <a:pt x="43" y="3"/>
                </a:lnTo>
                <a:lnTo>
                  <a:pt x="39" y="4"/>
                </a:lnTo>
                <a:lnTo>
                  <a:pt x="37" y="6"/>
                </a:lnTo>
                <a:lnTo>
                  <a:pt x="33" y="7"/>
                </a:lnTo>
                <a:lnTo>
                  <a:pt x="31" y="8"/>
                </a:lnTo>
                <a:lnTo>
                  <a:pt x="29" y="10"/>
                </a:lnTo>
                <a:lnTo>
                  <a:pt x="26" y="12"/>
                </a:lnTo>
                <a:lnTo>
                  <a:pt x="24" y="14"/>
                </a:lnTo>
                <a:lnTo>
                  <a:pt x="21" y="16"/>
                </a:lnTo>
                <a:lnTo>
                  <a:pt x="19" y="18"/>
                </a:lnTo>
                <a:lnTo>
                  <a:pt x="17" y="20"/>
                </a:lnTo>
                <a:lnTo>
                  <a:pt x="14" y="22"/>
                </a:lnTo>
                <a:lnTo>
                  <a:pt x="13" y="25"/>
                </a:lnTo>
                <a:lnTo>
                  <a:pt x="11" y="27"/>
                </a:lnTo>
                <a:lnTo>
                  <a:pt x="9" y="31"/>
                </a:lnTo>
                <a:lnTo>
                  <a:pt x="8" y="33"/>
                </a:lnTo>
                <a:lnTo>
                  <a:pt x="6" y="36"/>
                </a:lnTo>
                <a:lnTo>
                  <a:pt x="5" y="39"/>
                </a:lnTo>
                <a:lnTo>
                  <a:pt x="3" y="42"/>
                </a:lnTo>
                <a:lnTo>
                  <a:pt x="3" y="45"/>
                </a:lnTo>
                <a:lnTo>
                  <a:pt x="2" y="48"/>
                </a:lnTo>
                <a:lnTo>
                  <a:pt x="1" y="51"/>
                </a:lnTo>
                <a:lnTo>
                  <a:pt x="1" y="54"/>
                </a:lnTo>
                <a:lnTo>
                  <a:pt x="0" y="57"/>
                </a:lnTo>
                <a:lnTo>
                  <a:pt x="0" y="61"/>
                </a:lnTo>
                <a:lnTo>
                  <a:pt x="0" y="64"/>
                </a:lnTo>
                <a:lnTo>
                  <a:pt x="0" y="67"/>
                </a:lnTo>
                <a:lnTo>
                  <a:pt x="0" y="70"/>
                </a:lnTo>
                <a:lnTo>
                  <a:pt x="1" y="74"/>
                </a:lnTo>
                <a:lnTo>
                  <a:pt x="1" y="78"/>
                </a:lnTo>
                <a:lnTo>
                  <a:pt x="2" y="80"/>
                </a:lnTo>
                <a:lnTo>
                  <a:pt x="3" y="84"/>
                </a:lnTo>
                <a:lnTo>
                  <a:pt x="3" y="86"/>
                </a:lnTo>
                <a:lnTo>
                  <a:pt x="5" y="90"/>
                </a:lnTo>
                <a:lnTo>
                  <a:pt x="6" y="92"/>
                </a:lnTo>
                <a:lnTo>
                  <a:pt x="8" y="94"/>
                </a:lnTo>
                <a:lnTo>
                  <a:pt x="9" y="98"/>
                </a:lnTo>
                <a:lnTo>
                  <a:pt x="11" y="100"/>
                </a:lnTo>
                <a:lnTo>
                  <a:pt x="13" y="103"/>
                </a:lnTo>
                <a:lnTo>
                  <a:pt x="14" y="105"/>
                </a:lnTo>
                <a:lnTo>
                  <a:pt x="17" y="108"/>
                </a:lnTo>
                <a:lnTo>
                  <a:pt x="19" y="110"/>
                </a:lnTo>
                <a:lnTo>
                  <a:pt x="21" y="112"/>
                </a:lnTo>
                <a:lnTo>
                  <a:pt x="24" y="114"/>
                </a:lnTo>
                <a:lnTo>
                  <a:pt x="26" y="116"/>
                </a:lnTo>
                <a:lnTo>
                  <a:pt x="29" y="117"/>
                </a:lnTo>
                <a:lnTo>
                  <a:pt x="31" y="120"/>
                </a:lnTo>
                <a:lnTo>
                  <a:pt x="33" y="121"/>
                </a:lnTo>
                <a:lnTo>
                  <a:pt x="37" y="122"/>
                </a:lnTo>
                <a:lnTo>
                  <a:pt x="39" y="123"/>
                </a:lnTo>
                <a:lnTo>
                  <a:pt x="43" y="124"/>
                </a:lnTo>
                <a:lnTo>
                  <a:pt x="45" y="126"/>
                </a:lnTo>
                <a:lnTo>
                  <a:pt x="49" y="127"/>
                </a:lnTo>
                <a:lnTo>
                  <a:pt x="51" y="128"/>
                </a:lnTo>
                <a:lnTo>
                  <a:pt x="55" y="128"/>
                </a:lnTo>
                <a:lnTo>
                  <a:pt x="59" y="128"/>
                </a:lnTo>
                <a:lnTo>
                  <a:pt x="61" y="129"/>
                </a:lnTo>
                <a:lnTo>
                  <a:pt x="65" y="129"/>
                </a:lnTo>
                <a:lnTo>
                  <a:pt x="68" y="129"/>
                </a:lnTo>
                <a:lnTo>
                  <a:pt x="72" y="128"/>
                </a:lnTo>
                <a:lnTo>
                  <a:pt x="74" y="128"/>
                </a:lnTo>
                <a:lnTo>
                  <a:pt x="78" y="128"/>
                </a:lnTo>
                <a:lnTo>
                  <a:pt x="81" y="127"/>
                </a:lnTo>
                <a:lnTo>
                  <a:pt x="84" y="126"/>
                </a:lnTo>
                <a:lnTo>
                  <a:pt x="87" y="124"/>
                </a:lnTo>
                <a:lnTo>
                  <a:pt x="90" y="123"/>
                </a:lnTo>
                <a:lnTo>
                  <a:pt x="92" y="122"/>
                </a:lnTo>
                <a:lnTo>
                  <a:pt x="96" y="121"/>
                </a:lnTo>
                <a:lnTo>
                  <a:pt x="98" y="120"/>
                </a:lnTo>
                <a:lnTo>
                  <a:pt x="101" y="117"/>
                </a:lnTo>
                <a:lnTo>
                  <a:pt x="103" y="116"/>
                </a:lnTo>
                <a:lnTo>
                  <a:pt x="105" y="114"/>
                </a:lnTo>
                <a:lnTo>
                  <a:pt x="108" y="112"/>
                </a:lnTo>
                <a:lnTo>
                  <a:pt x="110" y="110"/>
                </a:lnTo>
                <a:lnTo>
                  <a:pt x="113" y="108"/>
                </a:lnTo>
                <a:lnTo>
                  <a:pt x="115" y="105"/>
                </a:lnTo>
                <a:lnTo>
                  <a:pt x="116" y="103"/>
                </a:lnTo>
                <a:lnTo>
                  <a:pt x="119" y="100"/>
                </a:lnTo>
                <a:lnTo>
                  <a:pt x="120" y="98"/>
                </a:lnTo>
                <a:lnTo>
                  <a:pt x="122" y="94"/>
                </a:lnTo>
                <a:lnTo>
                  <a:pt x="123" y="92"/>
                </a:lnTo>
                <a:lnTo>
                  <a:pt x="125" y="90"/>
                </a:lnTo>
                <a:lnTo>
                  <a:pt x="126" y="86"/>
                </a:lnTo>
                <a:lnTo>
                  <a:pt x="127" y="84"/>
                </a:lnTo>
                <a:lnTo>
                  <a:pt x="127" y="80"/>
                </a:lnTo>
                <a:lnTo>
                  <a:pt x="128" y="78"/>
                </a:lnTo>
                <a:lnTo>
                  <a:pt x="128" y="74"/>
                </a:lnTo>
                <a:lnTo>
                  <a:pt x="129" y="70"/>
                </a:lnTo>
                <a:lnTo>
                  <a:pt x="129" y="67"/>
                </a:lnTo>
                <a:lnTo>
                  <a:pt x="129" y="64"/>
                </a:lnTo>
                <a:lnTo>
                  <a:pt x="129" y="61"/>
                </a:lnTo>
                <a:lnTo>
                  <a:pt x="129" y="57"/>
                </a:lnTo>
                <a:lnTo>
                  <a:pt x="128" y="54"/>
                </a:lnTo>
                <a:lnTo>
                  <a:pt x="128" y="51"/>
                </a:lnTo>
                <a:lnTo>
                  <a:pt x="127" y="48"/>
                </a:lnTo>
                <a:lnTo>
                  <a:pt x="127" y="45"/>
                </a:lnTo>
                <a:lnTo>
                  <a:pt x="126" y="42"/>
                </a:lnTo>
                <a:lnTo>
                  <a:pt x="125" y="39"/>
                </a:lnTo>
                <a:lnTo>
                  <a:pt x="123" y="36"/>
                </a:lnTo>
                <a:lnTo>
                  <a:pt x="122" y="33"/>
                </a:lnTo>
                <a:lnTo>
                  <a:pt x="120" y="31"/>
                </a:lnTo>
                <a:lnTo>
                  <a:pt x="119" y="27"/>
                </a:lnTo>
                <a:lnTo>
                  <a:pt x="116" y="25"/>
                </a:lnTo>
                <a:lnTo>
                  <a:pt x="115" y="22"/>
                </a:lnTo>
                <a:lnTo>
                  <a:pt x="113" y="20"/>
                </a:lnTo>
                <a:lnTo>
                  <a:pt x="110" y="18"/>
                </a:lnTo>
                <a:lnTo>
                  <a:pt x="108" y="16"/>
                </a:lnTo>
                <a:lnTo>
                  <a:pt x="105" y="14"/>
                </a:lnTo>
                <a:lnTo>
                  <a:pt x="103" y="12"/>
                </a:lnTo>
                <a:lnTo>
                  <a:pt x="101" y="10"/>
                </a:lnTo>
                <a:lnTo>
                  <a:pt x="98" y="8"/>
                </a:lnTo>
                <a:lnTo>
                  <a:pt x="96" y="7"/>
                </a:lnTo>
                <a:lnTo>
                  <a:pt x="92" y="6"/>
                </a:lnTo>
                <a:lnTo>
                  <a:pt x="90" y="4"/>
                </a:lnTo>
                <a:lnTo>
                  <a:pt x="87" y="3"/>
                </a:lnTo>
                <a:lnTo>
                  <a:pt x="84" y="2"/>
                </a:lnTo>
                <a:lnTo>
                  <a:pt x="81" y="1"/>
                </a:lnTo>
                <a:lnTo>
                  <a:pt x="78" y="1"/>
                </a:lnTo>
                <a:lnTo>
                  <a:pt x="74" y="0"/>
                </a:lnTo>
                <a:lnTo>
                  <a:pt x="72" y="0"/>
                </a:lnTo>
                <a:lnTo>
                  <a:pt x="68" y="0"/>
                </a:lnTo>
                <a:lnTo>
                  <a:pt x="65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4" name="Line 20">
            <a:extLst>
              <a:ext uri="{FF2B5EF4-FFF2-40B4-BE49-F238E27FC236}">
                <a16:creationId xmlns:a16="http://schemas.microsoft.com/office/drawing/2014/main" id="{9FC45B4E-B3D3-3946-B07A-9D21F4B9416D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191250" y="3176588"/>
            <a:ext cx="93345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5" name="Line 21">
            <a:extLst>
              <a:ext uri="{FF2B5EF4-FFF2-40B4-BE49-F238E27FC236}">
                <a16:creationId xmlns:a16="http://schemas.microsoft.com/office/drawing/2014/main" id="{01F0E026-7E29-9745-9FF1-CD237B1B3AE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858000" y="3443288"/>
            <a:ext cx="26670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6" name="Line 22">
            <a:extLst>
              <a:ext uri="{FF2B5EF4-FFF2-40B4-BE49-F238E27FC236}">
                <a16:creationId xmlns:a16="http://schemas.microsoft.com/office/drawing/2014/main" id="{4DC86EA1-2FC0-6141-9CEA-C66256057D0A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5334000" y="3843338"/>
            <a:ext cx="64770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7" name="Line 23">
            <a:extLst>
              <a:ext uri="{FF2B5EF4-FFF2-40B4-BE49-F238E27FC236}">
                <a16:creationId xmlns:a16="http://schemas.microsoft.com/office/drawing/2014/main" id="{4348D332-4C02-254D-8064-1E3EFE89DEEB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191250" y="3176588"/>
            <a:ext cx="1588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8" name="Freeform 24">
            <a:extLst>
              <a:ext uri="{FF2B5EF4-FFF2-40B4-BE49-F238E27FC236}">
                <a16:creationId xmlns:a16="http://schemas.microsoft.com/office/drawing/2014/main" id="{9E20E6C7-8A7D-A841-A033-8ECDCB79204A}"/>
              </a:ext>
            </a:extLst>
          </p:cNvPr>
          <p:cNvSpPr>
            <a:spLocks noChangeAspect="1"/>
          </p:cNvSpPr>
          <p:nvPr/>
        </p:nvSpPr>
        <p:spPr bwMode="auto">
          <a:xfrm>
            <a:off x="5981700" y="3843338"/>
            <a:ext cx="260350" cy="258762"/>
          </a:xfrm>
          <a:custGeom>
            <a:avLst/>
            <a:gdLst>
              <a:gd name="T0" fmla="*/ 2147483646 w 164"/>
              <a:gd name="T1" fmla="*/ 2147483646 h 163"/>
              <a:gd name="T2" fmla="*/ 0 w 164"/>
              <a:gd name="T3" fmla="*/ 0 h 163"/>
              <a:gd name="T4" fmla="*/ 0 60000 65536"/>
              <a:gd name="T5" fmla="*/ 0 60000 65536"/>
              <a:gd name="T6" fmla="*/ 0 w 164"/>
              <a:gd name="T7" fmla="*/ 0 h 163"/>
              <a:gd name="T8" fmla="*/ 164 w 164"/>
              <a:gd name="T9" fmla="*/ 163 h 16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4" h="163">
                <a:moveTo>
                  <a:pt x="164" y="163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69" name="Freeform 25">
            <a:extLst>
              <a:ext uri="{FF2B5EF4-FFF2-40B4-BE49-F238E27FC236}">
                <a16:creationId xmlns:a16="http://schemas.microsoft.com/office/drawing/2014/main" id="{7977D7C3-8979-4446-96C9-29DFE6C61818}"/>
              </a:ext>
            </a:extLst>
          </p:cNvPr>
          <p:cNvSpPr>
            <a:spLocks noChangeAspect="1"/>
          </p:cNvSpPr>
          <p:nvPr/>
        </p:nvSpPr>
        <p:spPr bwMode="auto">
          <a:xfrm>
            <a:off x="5945188" y="3814763"/>
            <a:ext cx="65087" cy="61912"/>
          </a:xfrm>
          <a:custGeom>
            <a:avLst/>
            <a:gdLst>
              <a:gd name="T0" fmla="*/ 2147483646 w 81"/>
              <a:gd name="T1" fmla="*/ 0 h 80"/>
              <a:gd name="T2" fmla="*/ 2147483646 w 81"/>
              <a:gd name="T3" fmla="*/ 2147483646 h 80"/>
              <a:gd name="T4" fmla="*/ 2147483646 w 81"/>
              <a:gd name="T5" fmla="*/ 2147483646 h 80"/>
              <a:gd name="T6" fmla="*/ 2147483646 w 81"/>
              <a:gd name="T7" fmla="*/ 2147483646 h 80"/>
              <a:gd name="T8" fmla="*/ 2147483646 w 81"/>
              <a:gd name="T9" fmla="*/ 2147483646 h 80"/>
              <a:gd name="T10" fmla="*/ 2147483646 w 81"/>
              <a:gd name="T11" fmla="*/ 2147483646 h 80"/>
              <a:gd name="T12" fmla="*/ 2147483646 w 81"/>
              <a:gd name="T13" fmla="*/ 2147483646 h 80"/>
              <a:gd name="T14" fmla="*/ 2147483646 w 81"/>
              <a:gd name="T15" fmla="*/ 2147483646 h 80"/>
              <a:gd name="T16" fmla="*/ 2147483646 w 81"/>
              <a:gd name="T17" fmla="*/ 2147483646 h 80"/>
              <a:gd name="T18" fmla="*/ 2147483646 w 81"/>
              <a:gd name="T19" fmla="*/ 2147483646 h 80"/>
              <a:gd name="T20" fmla="*/ 0 w 81"/>
              <a:gd name="T21" fmla="*/ 2147483646 h 80"/>
              <a:gd name="T22" fmla="*/ 2147483646 w 81"/>
              <a:gd name="T23" fmla="*/ 2147483646 h 80"/>
              <a:gd name="T24" fmla="*/ 2147483646 w 81"/>
              <a:gd name="T25" fmla="*/ 2147483646 h 80"/>
              <a:gd name="T26" fmla="*/ 2147483646 w 81"/>
              <a:gd name="T27" fmla="*/ 2147483646 h 80"/>
              <a:gd name="T28" fmla="*/ 2147483646 w 81"/>
              <a:gd name="T29" fmla="*/ 2147483646 h 80"/>
              <a:gd name="T30" fmla="*/ 2147483646 w 81"/>
              <a:gd name="T31" fmla="*/ 2147483646 h 80"/>
              <a:gd name="T32" fmla="*/ 2147483646 w 81"/>
              <a:gd name="T33" fmla="*/ 2147483646 h 80"/>
              <a:gd name="T34" fmla="*/ 2147483646 w 81"/>
              <a:gd name="T35" fmla="*/ 2147483646 h 80"/>
              <a:gd name="T36" fmla="*/ 2147483646 w 81"/>
              <a:gd name="T37" fmla="*/ 2147483646 h 80"/>
              <a:gd name="T38" fmla="*/ 2147483646 w 81"/>
              <a:gd name="T39" fmla="*/ 2147483646 h 80"/>
              <a:gd name="T40" fmla="*/ 2147483646 w 81"/>
              <a:gd name="T41" fmla="*/ 2147483646 h 80"/>
              <a:gd name="T42" fmla="*/ 2147483646 w 81"/>
              <a:gd name="T43" fmla="*/ 2147483646 h 80"/>
              <a:gd name="T44" fmla="*/ 2147483646 w 81"/>
              <a:gd name="T45" fmla="*/ 2147483646 h 80"/>
              <a:gd name="T46" fmla="*/ 2147483646 w 81"/>
              <a:gd name="T47" fmla="*/ 2147483646 h 80"/>
              <a:gd name="T48" fmla="*/ 2147483646 w 81"/>
              <a:gd name="T49" fmla="*/ 2147483646 h 80"/>
              <a:gd name="T50" fmla="*/ 2147483646 w 81"/>
              <a:gd name="T51" fmla="*/ 2147483646 h 80"/>
              <a:gd name="T52" fmla="*/ 2147483646 w 81"/>
              <a:gd name="T53" fmla="*/ 2147483646 h 80"/>
              <a:gd name="T54" fmla="*/ 2147483646 w 81"/>
              <a:gd name="T55" fmla="*/ 2147483646 h 80"/>
              <a:gd name="T56" fmla="*/ 2147483646 w 81"/>
              <a:gd name="T57" fmla="*/ 2147483646 h 80"/>
              <a:gd name="T58" fmla="*/ 2147483646 w 81"/>
              <a:gd name="T59" fmla="*/ 2147483646 h 80"/>
              <a:gd name="T60" fmla="*/ 2147483646 w 81"/>
              <a:gd name="T61" fmla="*/ 2147483646 h 80"/>
              <a:gd name="T62" fmla="*/ 2147483646 w 81"/>
              <a:gd name="T63" fmla="*/ 2147483646 h 80"/>
              <a:gd name="T64" fmla="*/ 2147483646 w 81"/>
              <a:gd name="T65" fmla="*/ 2147483646 h 80"/>
              <a:gd name="T66" fmla="*/ 2147483646 w 81"/>
              <a:gd name="T67" fmla="*/ 2147483646 h 80"/>
              <a:gd name="T68" fmla="*/ 2147483646 w 81"/>
              <a:gd name="T69" fmla="*/ 2147483646 h 80"/>
              <a:gd name="T70" fmla="*/ 2147483646 w 81"/>
              <a:gd name="T71" fmla="*/ 2147483646 h 80"/>
              <a:gd name="T72" fmla="*/ 2147483646 w 81"/>
              <a:gd name="T73" fmla="*/ 2147483646 h 80"/>
              <a:gd name="T74" fmla="*/ 2147483646 w 81"/>
              <a:gd name="T75" fmla="*/ 2147483646 h 80"/>
              <a:gd name="T76" fmla="*/ 2147483646 w 81"/>
              <a:gd name="T77" fmla="*/ 2147483646 h 80"/>
              <a:gd name="T78" fmla="*/ 2147483646 w 81"/>
              <a:gd name="T79" fmla="*/ 2147483646 h 80"/>
              <a:gd name="T80" fmla="*/ 2147483646 w 81"/>
              <a:gd name="T81" fmla="*/ 2147483646 h 80"/>
              <a:gd name="T82" fmla="*/ 2147483646 w 81"/>
              <a:gd name="T83" fmla="*/ 2147483646 h 80"/>
              <a:gd name="T84" fmla="*/ 2147483646 w 81"/>
              <a:gd name="T85" fmla="*/ 0 h 80"/>
              <a:gd name="T86" fmla="*/ 2147483646 w 81"/>
              <a:gd name="T87" fmla="*/ 0 h 8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81"/>
              <a:gd name="T133" fmla="*/ 0 h 80"/>
              <a:gd name="T134" fmla="*/ 81 w 81"/>
              <a:gd name="T135" fmla="*/ 80 h 8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81" h="80">
                <a:moveTo>
                  <a:pt x="41" y="0"/>
                </a:moveTo>
                <a:lnTo>
                  <a:pt x="39" y="0"/>
                </a:lnTo>
                <a:lnTo>
                  <a:pt x="36" y="0"/>
                </a:lnTo>
                <a:lnTo>
                  <a:pt x="35" y="0"/>
                </a:lnTo>
                <a:lnTo>
                  <a:pt x="33" y="1"/>
                </a:lnTo>
                <a:lnTo>
                  <a:pt x="30" y="1"/>
                </a:lnTo>
                <a:lnTo>
                  <a:pt x="29" y="1"/>
                </a:lnTo>
                <a:lnTo>
                  <a:pt x="27" y="2"/>
                </a:lnTo>
                <a:lnTo>
                  <a:pt x="25" y="3"/>
                </a:lnTo>
                <a:lnTo>
                  <a:pt x="23" y="3"/>
                </a:lnTo>
                <a:lnTo>
                  <a:pt x="22" y="4"/>
                </a:lnTo>
                <a:lnTo>
                  <a:pt x="19" y="6"/>
                </a:lnTo>
                <a:lnTo>
                  <a:pt x="18" y="7"/>
                </a:lnTo>
                <a:lnTo>
                  <a:pt x="17" y="8"/>
                </a:lnTo>
                <a:lnTo>
                  <a:pt x="16" y="9"/>
                </a:lnTo>
                <a:lnTo>
                  <a:pt x="13" y="10"/>
                </a:lnTo>
                <a:lnTo>
                  <a:pt x="12" y="12"/>
                </a:lnTo>
                <a:lnTo>
                  <a:pt x="11" y="13"/>
                </a:lnTo>
                <a:lnTo>
                  <a:pt x="10" y="14"/>
                </a:lnTo>
                <a:lnTo>
                  <a:pt x="9" y="15"/>
                </a:lnTo>
                <a:lnTo>
                  <a:pt x="7" y="18"/>
                </a:lnTo>
                <a:lnTo>
                  <a:pt x="6" y="19"/>
                </a:lnTo>
                <a:lnTo>
                  <a:pt x="5" y="20"/>
                </a:lnTo>
                <a:lnTo>
                  <a:pt x="5" y="22"/>
                </a:lnTo>
                <a:lnTo>
                  <a:pt x="4" y="24"/>
                </a:lnTo>
                <a:lnTo>
                  <a:pt x="3" y="26"/>
                </a:lnTo>
                <a:lnTo>
                  <a:pt x="3" y="27"/>
                </a:lnTo>
                <a:lnTo>
                  <a:pt x="1" y="30"/>
                </a:lnTo>
                <a:lnTo>
                  <a:pt x="1" y="32"/>
                </a:lnTo>
                <a:lnTo>
                  <a:pt x="1" y="33"/>
                </a:lnTo>
                <a:lnTo>
                  <a:pt x="1" y="36"/>
                </a:lnTo>
                <a:lnTo>
                  <a:pt x="0" y="38"/>
                </a:lnTo>
                <a:lnTo>
                  <a:pt x="0" y="39"/>
                </a:lnTo>
                <a:lnTo>
                  <a:pt x="0" y="42"/>
                </a:lnTo>
                <a:lnTo>
                  <a:pt x="1" y="44"/>
                </a:lnTo>
                <a:lnTo>
                  <a:pt x="1" y="45"/>
                </a:lnTo>
                <a:lnTo>
                  <a:pt x="1" y="48"/>
                </a:lnTo>
                <a:lnTo>
                  <a:pt x="1" y="50"/>
                </a:lnTo>
                <a:lnTo>
                  <a:pt x="3" y="51"/>
                </a:lnTo>
                <a:lnTo>
                  <a:pt x="3" y="54"/>
                </a:lnTo>
                <a:lnTo>
                  <a:pt x="4" y="55"/>
                </a:lnTo>
                <a:lnTo>
                  <a:pt x="5" y="57"/>
                </a:lnTo>
                <a:lnTo>
                  <a:pt x="5" y="58"/>
                </a:lnTo>
                <a:lnTo>
                  <a:pt x="6" y="61"/>
                </a:lnTo>
                <a:lnTo>
                  <a:pt x="7" y="62"/>
                </a:lnTo>
                <a:lnTo>
                  <a:pt x="9" y="63"/>
                </a:lnTo>
                <a:lnTo>
                  <a:pt x="10" y="66"/>
                </a:lnTo>
                <a:lnTo>
                  <a:pt x="11" y="67"/>
                </a:lnTo>
                <a:lnTo>
                  <a:pt x="12" y="68"/>
                </a:lnTo>
                <a:lnTo>
                  <a:pt x="13" y="69"/>
                </a:lnTo>
                <a:lnTo>
                  <a:pt x="16" y="70"/>
                </a:lnTo>
                <a:lnTo>
                  <a:pt x="17" y="72"/>
                </a:lnTo>
                <a:lnTo>
                  <a:pt x="18" y="73"/>
                </a:lnTo>
                <a:lnTo>
                  <a:pt x="19" y="74"/>
                </a:lnTo>
                <a:lnTo>
                  <a:pt x="22" y="75"/>
                </a:lnTo>
                <a:lnTo>
                  <a:pt x="23" y="75"/>
                </a:lnTo>
                <a:lnTo>
                  <a:pt x="25" y="76"/>
                </a:lnTo>
                <a:lnTo>
                  <a:pt x="27" y="78"/>
                </a:lnTo>
                <a:lnTo>
                  <a:pt x="29" y="78"/>
                </a:lnTo>
                <a:lnTo>
                  <a:pt x="30" y="79"/>
                </a:lnTo>
                <a:lnTo>
                  <a:pt x="33" y="79"/>
                </a:lnTo>
                <a:lnTo>
                  <a:pt x="35" y="79"/>
                </a:lnTo>
                <a:lnTo>
                  <a:pt x="36" y="80"/>
                </a:lnTo>
                <a:lnTo>
                  <a:pt x="39" y="80"/>
                </a:lnTo>
                <a:lnTo>
                  <a:pt x="41" y="80"/>
                </a:lnTo>
                <a:lnTo>
                  <a:pt x="43" y="80"/>
                </a:lnTo>
                <a:lnTo>
                  <a:pt x="45" y="80"/>
                </a:lnTo>
                <a:lnTo>
                  <a:pt x="47" y="79"/>
                </a:lnTo>
                <a:lnTo>
                  <a:pt x="49" y="79"/>
                </a:lnTo>
                <a:lnTo>
                  <a:pt x="51" y="79"/>
                </a:lnTo>
                <a:lnTo>
                  <a:pt x="53" y="78"/>
                </a:lnTo>
                <a:lnTo>
                  <a:pt x="54" y="78"/>
                </a:lnTo>
                <a:lnTo>
                  <a:pt x="57" y="76"/>
                </a:lnTo>
                <a:lnTo>
                  <a:pt x="58" y="75"/>
                </a:lnTo>
                <a:lnTo>
                  <a:pt x="60" y="75"/>
                </a:lnTo>
                <a:lnTo>
                  <a:pt x="61" y="74"/>
                </a:lnTo>
                <a:lnTo>
                  <a:pt x="63" y="73"/>
                </a:lnTo>
                <a:lnTo>
                  <a:pt x="65" y="72"/>
                </a:lnTo>
                <a:lnTo>
                  <a:pt x="66" y="70"/>
                </a:lnTo>
                <a:lnTo>
                  <a:pt x="67" y="69"/>
                </a:lnTo>
                <a:lnTo>
                  <a:pt x="69" y="68"/>
                </a:lnTo>
                <a:lnTo>
                  <a:pt x="71" y="67"/>
                </a:lnTo>
                <a:lnTo>
                  <a:pt x="72" y="66"/>
                </a:lnTo>
                <a:lnTo>
                  <a:pt x="73" y="63"/>
                </a:lnTo>
                <a:lnTo>
                  <a:pt x="73" y="62"/>
                </a:lnTo>
                <a:lnTo>
                  <a:pt x="75" y="61"/>
                </a:lnTo>
                <a:lnTo>
                  <a:pt x="76" y="58"/>
                </a:lnTo>
                <a:lnTo>
                  <a:pt x="77" y="57"/>
                </a:lnTo>
                <a:lnTo>
                  <a:pt x="78" y="55"/>
                </a:lnTo>
                <a:lnTo>
                  <a:pt x="78" y="54"/>
                </a:lnTo>
                <a:lnTo>
                  <a:pt x="79" y="51"/>
                </a:lnTo>
                <a:lnTo>
                  <a:pt x="79" y="50"/>
                </a:lnTo>
                <a:lnTo>
                  <a:pt x="81" y="48"/>
                </a:lnTo>
                <a:lnTo>
                  <a:pt x="81" y="45"/>
                </a:lnTo>
                <a:lnTo>
                  <a:pt x="81" y="44"/>
                </a:lnTo>
                <a:lnTo>
                  <a:pt x="81" y="42"/>
                </a:lnTo>
                <a:lnTo>
                  <a:pt x="81" y="39"/>
                </a:lnTo>
                <a:lnTo>
                  <a:pt x="81" y="38"/>
                </a:lnTo>
                <a:lnTo>
                  <a:pt x="81" y="36"/>
                </a:lnTo>
                <a:lnTo>
                  <a:pt x="81" y="33"/>
                </a:lnTo>
                <a:lnTo>
                  <a:pt x="81" y="32"/>
                </a:lnTo>
                <a:lnTo>
                  <a:pt x="79" y="30"/>
                </a:lnTo>
                <a:lnTo>
                  <a:pt x="79" y="27"/>
                </a:lnTo>
                <a:lnTo>
                  <a:pt x="78" y="26"/>
                </a:lnTo>
                <a:lnTo>
                  <a:pt x="78" y="24"/>
                </a:lnTo>
                <a:lnTo>
                  <a:pt x="77" y="22"/>
                </a:lnTo>
                <a:lnTo>
                  <a:pt x="76" y="20"/>
                </a:lnTo>
                <a:lnTo>
                  <a:pt x="75" y="19"/>
                </a:lnTo>
                <a:lnTo>
                  <a:pt x="73" y="18"/>
                </a:lnTo>
                <a:lnTo>
                  <a:pt x="73" y="15"/>
                </a:lnTo>
                <a:lnTo>
                  <a:pt x="72" y="14"/>
                </a:lnTo>
                <a:lnTo>
                  <a:pt x="71" y="13"/>
                </a:lnTo>
                <a:lnTo>
                  <a:pt x="69" y="12"/>
                </a:lnTo>
                <a:lnTo>
                  <a:pt x="67" y="10"/>
                </a:lnTo>
                <a:lnTo>
                  <a:pt x="66" y="9"/>
                </a:lnTo>
                <a:lnTo>
                  <a:pt x="65" y="8"/>
                </a:lnTo>
                <a:lnTo>
                  <a:pt x="63" y="7"/>
                </a:lnTo>
                <a:lnTo>
                  <a:pt x="61" y="6"/>
                </a:lnTo>
                <a:lnTo>
                  <a:pt x="60" y="4"/>
                </a:lnTo>
                <a:lnTo>
                  <a:pt x="58" y="3"/>
                </a:lnTo>
                <a:lnTo>
                  <a:pt x="57" y="3"/>
                </a:lnTo>
                <a:lnTo>
                  <a:pt x="54" y="2"/>
                </a:lnTo>
                <a:lnTo>
                  <a:pt x="53" y="1"/>
                </a:lnTo>
                <a:lnTo>
                  <a:pt x="51" y="1"/>
                </a:lnTo>
                <a:lnTo>
                  <a:pt x="49" y="1"/>
                </a:lnTo>
                <a:lnTo>
                  <a:pt x="47" y="0"/>
                </a:lnTo>
                <a:lnTo>
                  <a:pt x="45" y="0"/>
                </a:lnTo>
                <a:lnTo>
                  <a:pt x="43" y="0"/>
                </a:lnTo>
                <a:lnTo>
                  <a:pt x="41" y="0"/>
                </a:lnTo>
              </a:path>
            </a:pathLst>
          </a:cu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70" name="Freeform 26">
            <a:extLst>
              <a:ext uri="{FF2B5EF4-FFF2-40B4-BE49-F238E27FC236}">
                <a16:creationId xmlns:a16="http://schemas.microsoft.com/office/drawing/2014/main" id="{39D2C1D8-1252-9440-B881-41E0D17715FC}"/>
              </a:ext>
            </a:extLst>
          </p:cNvPr>
          <p:cNvSpPr>
            <a:spLocks noChangeAspect="1"/>
          </p:cNvSpPr>
          <p:nvPr/>
        </p:nvSpPr>
        <p:spPr bwMode="auto">
          <a:xfrm>
            <a:off x="6159500" y="3543300"/>
            <a:ext cx="65088" cy="61913"/>
          </a:xfrm>
          <a:custGeom>
            <a:avLst/>
            <a:gdLst>
              <a:gd name="T0" fmla="*/ 2147483646 w 81"/>
              <a:gd name="T1" fmla="*/ 2147483646 h 80"/>
              <a:gd name="T2" fmla="*/ 2147483646 w 81"/>
              <a:gd name="T3" fmla="*/ 2147483646 h 80"/>
              <a:gd name="T4" fmla="*/ 2147483646 w 81"/>
              <a:gd name="T5" fmla="*/ 2147483646 h 80"/>
              <a:gd name="T6" fmla="*/ 2147483646 w 81"/>
              <a:gd name="T7" fmla="*/ 2147483646 h 80"/>
              <a:gd name="T8" fmla="*/ 2147483646 w 81"/>
              <a:gd name="T9" fmla="*/ 2147483646 h 80"/>
              <a:gd name="T10" fmla="*/ 2147483646 w 81"/>
              <a:gd name="T11" fmla="*/ 2147483646 h 80"/>
              <a:gd name="T12" fmla="*/ 2147483646 w 81"/>
              <a:gd name="T13" fmla="*/ 2147483646 h 80"/>
              <a:gd name="T14" fmla="*/ 2147483646 w 81"/>
              <a:gd name="T15" fmla="*/ 2147483646 h 80"/>
              <a:gd name="T16" fmla="*/ 2147483646 w 81"/>
              <a:gd name="T17" fmla="*/ 2147483646 h 80"/>
              <a:gd name="T18" fmla="*/ 2147483646 w 81"/>
              <a:gd name="T19" fmla="*/ 2147483646 h 80"/>
              <a:gd name="T20" fmla="*/ 2147483646 w 81"/>
              <a:gd name="T21" fmla="*/ 2147483646 h 80"/>
              <a:gd name="T22" fmla="*/ 2147483646 w 81"/>
              <a:gd name="T23" fmla="*/ 2147483646 h 80"/>
              <a:gd name="T24" fmla="*/ 2147483646 w 81"/>
              <a:gd name="T25" fmla="*/ 2147483646 h 80"/>
              <a:gd name="T26" fmla="*/ 2147483646 w 81"/>
              <a:gd name="T27" fmla="*/ 2147483646 h 80"/>
              <a:gd name="T28" fmla="*/ 2147483646 w 81"/>
              <a:gd name="T29" fmla="*/ 2147483646 h 80"/>
              <a:gd name="T30" fmla="*/ 2147483646 w 81"/>
              <a:gd name="T31" fmla="*/ 2147483646 h 80"/>
              <a:gd name="T32" fmla="*/ 2147483646 w 81"/>
              <a:gd name="T33" fmla="*/ 2147483646 h 80"/>
              <a:gd name="T34" fmla="*/ 2147483646 w 81"/>
              <a:gd name="T35" fmla="*/ 2147483646 h 80"/>
              <a:gd name="T36" fmla="*/ 2147483646 w 81"/>
              <a:gd name="T37" fmla="*/ 2147483646 h 80"/>
              <a:gd name="T38" fmla="*/ 2147483646 w 81"/>
              <a:gd name="T39" fmla="*/ 2147483646 h 80"/>
              <a:gd name="T40" fmla="*/ 2147483646 w 81"/>
              <a:gd name="T41" fmla="*/ 2147483646 h 80"/>
              <a:gd name="T42" fmla="*/ 2147483646 w 81"/>
              <a:gd name="T43" fmla="*/ 2147483646 h 80"/>
              <a:gd name="T44" fmla="*/ 2147483646 w 81"/>
              <a:gd name="T45" fmla="*/ 2147483646 h 80"/>
              <a:gd name="T46" fmla="*/ 2147483646 w 81"/>
              <a:gd name="T47" fmla="*/ 2147483646 h 80"/>
              <a:gd name="T48" fmla="*/ 2147483646 w 81"/>
              <a:gd name="T49" fmla="*/ 2147483646 h 80"/>
              <a:gd name="T50" fmla="*/ 2147483646 w 81"/>
              <a:gd name="T51" fmla="*/ 2147483646 h 80"/>
              <a:gd name="T52" fmla="*/ 2147483646 w 81"/>
              <a:gd name="T53" fmla="*/ 2147483646 h 80"/>
              <a:gd name="T54" fmla="*/ 2147483646 w 81"/>
              <a:gd name="T55" fmla="*/ 2147483646 h 80"/>
              <a:gd name="T56" fmla="*/ 2147483646 w 81"/>
              <a:gd name="T57" fmla="*/ 2147483646 h 80"/>
              <a:gd name="T58" fmla="*/ 2147483646 w 81"/>
              <a:gd name="T59" fmla="*/ 2147483646 h 80"/>
              <a:gd name="T60" fmla="*/ 2147483646 w 81"/>
              <a:gd name="T61" fmla="*/ 2147483646 h 80"/>
              <a:gd name="T62" fmla="*/ 2147483646 w 81"/>
              <a:gd name="T63" fmla="*/ 0 h 80"/>
              <a:gd name="T64" fmla="*/ 2147483646 w 81"/>
              <a:gd name="T65" fmla="*/ 0 h 80"/>
              <a:gd name="T66" fmla="*/ 2147483646 w 81"/>
              <a:gd name="T67" fmla="*/ 0 h 80"/>
              <a:gd name="T68" fmla="*/ 2147483646 w 81"/>
              <a:gd name="T69" fmla="*/ 2147483646 h 80"/>
              <a:gd name="T70" fmla="*/ 2147483646 w 81"/>
              <a:gd name="T71" fmla="*/ 2147483646 h 80"/>
              <a:gd name="T72" fmla="*/ 2147483646 w 81"/>
              <a:gd name="T73" fmla="*/ 2147483646 h 80"/>
              <a:gd name="T74" fmla="*/ 2147483646 w 81"/>
              <a:gd name="T75" fmla="*/ 2147483646 h 80"/>
              <a:gd name="T76" fmla="*/ 2147483646 w 81"/>
              <a:gd name="T77" fmla="*/ 2147483646 h 80"/>
              <a:gd name="T78" fmla="*/ 2147483646 w 81"/>
              <a:gd name="T79" fmla="*/ 2147483646 h 80"/>
              <a:gd name="T80" fmla="*/ 2147483646 w 81"/>
              <a:gd name="T81" fmla="*/ 2147483646 h 80"/>
              <a:gd name="T82" fmla="*/ 2147483646 w 81"/>
              <a:gd name="T83" fmla="*/ 2147483646 h 80"/>
              <a:gd name="T84" fmla="*/ 2147483646 w 81"/>
              <a:gd name="T85" fmla="*/ 2147483646 h 80"/>
              <a:gd name="T86" fmla="*/ 0 w 81"/>
              <a:gd name="T87" fmla="*/ 2147483646 h 8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81"/>
              <a:gd name="T133" fmla="*/ 0 h 80"/>
              <a:gd name="T134" fmla="*/ 81 w 81"/>
              <a:gd name="T135" fmla="*/ 80 h 8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81" h="80">
                <a:moveTo>
                  <a:pt x="0" y="39"/>
                </a:moveTo>
                <a:lnTo>
                  <a:pt x="0" y="42"/>
                </a:lnTo>
                <a:lnTo>
                  <a:pt x="1" y="44"/>
                </a:lnTo>
                <a:lnTo>
                  <a:pt x="1" y="45"/>
                </a:lnTo>
                <a:lnTo>
                  <a:pt x="1" y="48"/>
                </a:lnTo>
                <a:lnTo>
                  <a:pt x="1" y="50"/>
                </a:lnTo>
                <a:lnTo>
                  <a:pt x="3" y="51"/>
                </a:lnTo>
                <a:lnTo>
                  <a:pt x="3" y="54"/>
                </a:lnTo>
                <a:lnTo>
                  <a:pt x="4" y="55"/>
                </a:lnTo>
                <a:lnTo>
                  <a:pt x="5" y="57"/>
                </a:lnTo>
                <a:lnTo>
                  <a:pt x="5" y="58"/>
                </a:lnTo>
                <a:lnTo>
                  <a:pt x="6" y="61"/>
                </a:lnTo>
                <a:lnTo>
                  <a:pt x="7" y="62"/>
                </a:lnTo>
                <a:lnTo>
                  <a:pt x="9" y="63"/>
                </a:lnTo>
                <a:lnTo>
                  <a:pt x="10" y="66"/>
                </a:lnTo>
                <a:lnTo>
                  <a:pt x="11" y="67"/>
                </a:lnTo>
                <a:lnTo>
                  <a:pt x="12" y="68"/>
                </a:lnTo>
                <a:lnTo>
                  <a:pt x="13" y="69"/>
                </a:lnTo>
                <a:lnTo>
                  <a:pt x="16" y="70"/>
                </a:lnTo>
                <a:lnTo>
                  <a:pt x="17" y="72"/>
                </a:lnTo>
                <a:lnTo>
                  <a:pt x="18" y="73"/>
                </a:lnTo>
                <a:lnTo>
                  <a:pt x="19" y="74"/>
                </a:lnTo>
                <a:lnTo>
                  <a:pt x="22" y="75"/>
                </a:lnTo>
                <a:lnTo>
                  <a:pt x="23" y="75"/>
                </a:lnTo>
                <a:lnTo>
                  <a:pt x="25" y="76"/>
                </a:lnTo>
                <a:lnTo>
                  <a:pt x="27" y="78"/>
                </a:lnTo>
                <a:lnTo>
                  <a:pt x="29" y="78"/>
                </a:lnTo>
                <a:lnTo>
                  <a:pt x="30" y="79"/>
                </a:lnTo>
                <a:lnTo>
                  <a:pt x="33" y="79"/>
                </a:lnTo>
                <a:lnTo>
                  <a:pt x="35" y="79"/>
                </a:lnTo>
                <a:lnTo>
                  <a:pt x="36" y="80"/>
                </a:lnTo>
                <a:lnTo>
                  <a:pt x="39" y="80"/>
                </a:lnTo>
                <a:lnTo>
                  <a:pt x="41" y="80"/>
                </a:lnTo>
                <a:lnTo>
                  <a:pt x="43" y="80"/>
                </a:lnTo>
                <a:lnTo>
                  <a:pt x="45" y="80"/>
                </a:lnTo>
                <a:lnTo>
                  <a:pt x="47" y="79"/>
                </a:lnTo>
                <a:lnTo>
                  <a:pt x="49" y="79"/>
                </a:lnTo>
                <a:lnTo>
                  <a:pt x="51" y="79"/>
                </a:lnTo>
                <a:lnTo>
                  <a:pt x="53" y="78"/>
                </a:lnTo>
                <a:lnTo>
                  <a:pt x="54" y="78"/>
                </a:lnTo>
                <a:lnTo>
                  <a:pt x="57" y="76"/>
                </a:lnTo>
                <a:lnTo>
                  <a:pt x="58" y="75"/>
                </a:lnTo>
                <a:lnTo>
                  <a:pt x="60" y="75"/>
                </a:lnTo>
                <a:lnTo>
                  <a:pt x="61" y="74"/>
                </a:lnTo>
                <a:lnTo>
                  <a:pt x="63" y="73"/>
                </a:lnTo>
                <a:lnTo>
                  <a:pt x="65" y="72"/>
                </a:lnTo>
                <a:lnTo>
                  <a:pt x="66" y="70"/>
                </a:lnTo>
                <a:lnTo>
                  <a:pt x="67" y="69"/>
                </a:lnTo>
                <a:lnTo>
                  <a:pt x="69" y="68"/>
                </a:lnTo>
                <a:lnTo>
                  <a:pt x="71" y="67"/>
                </a:lnTo>
                <a:lnTo>
                  <a:pt x="72" y="66"/>
                </a:lnTo>
                <a:lnTo>
                  <a:pt x="73" y="63"/>
                </a:lnTo>
                <a:lnTo>
                  <a:pt x="73" y="62"/>
                </a:lnTo>
                <a:lnTo>
                  <a:pt x="75" y="61"/>
                </a:lnTo>
                <a:lnTo>
                  <a:pt x="76" y="58"/>
                </a:lnTo>
                <a:lnTo>
                  <a:pt x="77" y="57"/>
                </a:lnTo>
                <a:lnTo>
                  <a:pt x="78" y="55"/>
                </a:lnTo>
                <a:lnTo>
                  <a:pt x="78" y="54"/>
                </a:lnTo>
                <a:lnTo>
                  <a:pt x="79" y="51"/>
                </a:lnTo>
                <a:lnTo>
                  <a:pt x="79" y="50"/>
                </a:lnTo>
                <a:lnTo>
                  <a:pt x="81" y="48"/>
                </a:lnTo>
                <a:lnTo>
                  <a:pt x="81" y="45"/>
                </a:lnTo>
                <a:lnTo>
                  <a:pt x="81" y="44"/>
                </a:lnTo>
                <a:lnTo>
                  <a:pt x="81" y="42"/>
                </a:lnTo>
                <a:lnTo>
                  <a:pt x="81" y="39"/>
                </a:lnTo>
                <a:lnTo>
                  <a:pt x="81" y="38"/>
                </a:lnTo>
                <a:lnTo>
                  <a:pt x="81" y="36"/>
                </a:lnTo>
                <a:lnTo>
                  <a:pt x="81" y="33"/>
                </a:lnTo>
                <a:lnTo>
                  <a:pt x="81" y="32"/>
                </a:lnTo>
                <a:lnTo>
                  <a:pt x="79" y="30"/>
                </a:lnTo>
                <a:lnTo>
                  <a:pt x="79" y="27"/>
                </a:lnTo>
                <a:lnTo>
                  <a:pt x="78" y="26"/>
                </a:lnTo>
                <a:lnTo>
                  <a:pt x="78" y="24"/>
                </a:lnTo>
                <a:lnTo>
                  <a:pt x="77" y="22"/>
                </a:lnTo>
                <a:lnTo>
                  <a:pt x="76" y="20"/>
                </a:lnTo>
                <a:lnTo>
                  <a:pt x="75" y="19"/>
                </a:lnTo>
                <a:lnTo>
                  <a:pt x="73" y="18"/>
                </a:lnTo>
                <a:lnTo>
                  <a:pt x="73" y="15"/>
                </a:lnTo>
                <a:lnTo>
                  <a:pt x="72" y="14"/>
                </a:lnTo>
                <a:lnTo>
                  <a:pt x="71" y="13"/>
                </a:lnTo>
                <a:lnTo>
                  <a:pt x="69" y="12"/>
                </a:lnTo>
                <a:lnTo>
                  <a:pt x="67" y="10"/>
                </a:lnTo>
                <a:lnTo>
                  <a:pt x="66" y="9"/>
                </a:lnTo>
                <a:lnTo>
                  <a:pt x="65" y="8"/>
                </a:lnTo>
                <a:lnTo>
                  <a:pt x="63" y="7"/>
                </a:lnTo>
                <a:lnTo>
                  <a:pt x="61" y="6"/>
                </a:lnTo>
                <a:lnTo>
                  <a:pt x="60" y="4"/>
                </a:lnTo>
                <a:lnTo>
                  <a:pt x="58" y="3"/>
                </a:lnTo>
                <a:lnTo>
                  <a:pt x="57" y="3"/>
                </a:lnTo>
                <a:lnTo>
                  <a:pt x="54" y="2"/>
                </a:lnTo>
                <a:lnTo>
                  <a:pt x="53" y="1"/>
                </a:lnTo>
                <a:lnTo>
                  <a:pt x="51" y="1"/>
                </a:lnTo>
                <a:lnTo>
                  <a:pt x="49" y="1"/>
                </a:lnTo>
                <a:lnTo>
                  <a:pt x="47" y="0"/>
                </a:lnTo>
                <a:lnTo>
                  <a:pt x="45" y="0"/>
                </a:lnTo>
                <a:lnTo>
                  <a:pt x="43" y="0"/>
                </a:lnTo>
                <a:lnTo>
                  <a:pt x="41" y="0"/>
                </a:lnTo>
                <a:lnTo>
                  <a:pt x="39" y="0"/>
                </a:lnTo>
                <a:lnTo>
                  <a:pt x="36" y="0"/>
                </a:lnTo>
                <a:lnTo>
                  <a:pt x="35" y="0"/>
                </a:lnTo>
                <a:lnTo>
                  <a:pt x="33" y="1"/>
                </a:lnTo>
                <a:lnTo>
                  <a:pt x="30" y="1"/>
                </a:lnTo>
                <a:lnTo>
                  <a:pt x="29" y="1"/>
                </a:lnTo>
                <a:lnTo>
                  <a:pt x="27" y="2"/>
                </a:lnTo>
                <a:lnTo>
                  <a:pt x="25" y="3"/>
                </a:lnTo>
                <a:lnTo>
                  <a:pt x="23" y="3"/>
                </a:lnTo>
                <a:lnTo>
                  <a:pt x="22" y="4"/>
                </a:lnTo>
                <a:lnTo>
                  <a:pt x="19" y="6"/>
                </a:lnTo>
                <a:lnTo>
                  <a:pt x="18" y="7"/>
                </a:lnTo>
                <a:lnTo>
                  <a:pt x="17" y="8"/>
                </a:lnTo>
                <a:lnTo>
                  <a:pt x="16" y="9"/>
                </a:lnTo>
                <a:lnTo>
                  <a:pt x="13" y="10"/>
                </a:lnTo>
                <a:lnTo>
                  <a:pt x="12" y="12"/>
                </a:lnTo>
                <a:lnTo>
                  <a:pt x="11" y="13"/>
                </a:lnTo>
                <a:lnTo>
                  <a:pt x="10" y="14"/>
                </a:lnTo>
                <a:lnTo>
                  <a:pt x="9" y="15"/>
                </a:lnTo>
                <a:lnTo>
                  <a:pt x="7" y="18"/>
                </a:lnTo>
                <a:lnTo>
                  <a:pt x="6" y="19"/>
                </a:lnTo>
                <a:lnTo>
                  <a:pt x="5" y="20"/>
                </a:lnTo>
                <a:lnTo>
                  <a:pt x="5" y="22"/>
                </a:lnTo>
                <a:lnTo>
                  <a:pt x="4" y="24"/>
                </a:lnTo>
                <a:lnTo>
                  <a:pt x="3" y="26"/>
                </a:lnTo>
                <a:lnTo>
                  <a:pt x="3" y="27"/>
                </a:lnTo>
                <a:lnTo>
                  <a:pt x="1" y="30"/>
                </a:lnTo>
                <a:lnTo>
                  <a:pt x="1" y="32"/>
                </a:lnTo>
                <a:lnTo>
                  <a:pt x="1" y="33"/>
                </a:lnTo>
                <a:lnTo>
                  <a:pt x="1" y="36"/>
                </a:lnTo>
                <a:lnTo>
                  <a:pt x="0" y="38"/>
                </a:lnTo>
                <a:lnTo>
                  <a:pt x="0" y="39"/>
                </a:lnTo>
              </a:path>
            </a:pathLst>
          </a:cu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71" name="Line 27">
            <a:extLst>
              <a:ext uri="{FF2B5EF4-FFF2-40B4-BE49-F238E27FC236}">
                <a16:creationId xmlns:a16="http://schemas.microsoft.com/office/drawing/2014/main" id="{A1372EA5-6AE0-254A-9247-67C6B0B9A4DB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191250" y="2643188"/>
            <a:ext cx="1588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2" name="Line 28">
            <a:extLst>
              <a:ext uri="{FF2B5EF4-FFF2-40B4-BE49-F238E27FC236}">
                <a16:creationId xmlns:a16="http://schemas.microsoft.com/office/drawing/2014/main" id="{15BCCE71-A68F-C946-B832-0149571C45B5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191250" y="4129088"/>
            <a:ext cx="1588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3" name="Freeform 29">
            <a:extLst>
              <a:ext uri="{FF2B5EF4-FFF2-40B4-BE49-F238E27FC236}">
                <a16:creationId xmlns:a16="http://schemas.microsoft.com/office/drawing/2014/main" id="{8A099208-D7C8-AD48-8E00-768403D3DFD7}"/>
              </a:ext>
            </a:extLst>
          </p:cNvPr>
          <p:cNvSpPr>
            <a:spLocks noChangeAspect="1"/>
          </p:cNvSpPr>
          <p:nvPr/>
        </p:nvSpPr>
        <p:spPr bwMode="auto">
          <a:xfrm>
            <a:off x="6159500" y="4095750"/>
            <a:ext cx="65088" cy="61913"/>
          </a:xfrm>
          <a:custGeom>
            <a:avLst/>
            <a:gdLst>
              <a:gd name="T0" fmla="*/ 2147483646 w 81"/>
              <a:gd name="T1" fmla="*/ 2147483646 h 80"/>
              <a:gd name="T2" fmla="*/ 2147483646 w 81"/>
              <a:gd name="T3" fmla="*/ 2147483646 h 80"/>
              <a:gd name="T4" fmla="*/ 2147483646 w 81"/>
              <a:gd name="T5" fmla="*/ 2147483646 h 80"/>
              <a:gd name="T6" fmla="*/ 2147483646 w 81"/>
              <a:gd name="T7" fmla="*/ 2147483646 h 80"/>
              <a:gd name="T8" fmla="*/ 2147483646 w 81"/>
              <a:gd name="T9" fmla="*/ 2147483646 h 80"/>
              <a:gd name="T10" fmla="*/ 2147483646 w 81"/>
              <a:gd name="T11" fmla="*/ 2147483646 h 80"/>
              <a:gd name="T12" fmla="*/ 2147483646 w 81"/>
              <a:gd name="T13" fmla="*/ 2147483646 h 80"/>
              <a:gd name="T14" fmla="*/ 2147483646 w 81"/>
              <a:gd name="T15" fmla="*/ 2147483646 h 80"/>
              <a:gd name="T16" fmla="*/ 2147483646 w 81"/>
              <a:gd name="T17" fmla="*/ 2147483646 h 80"/>
              <a:gd name="T18" fmla="*/ 2147483646 w 81"/>
              <a:gd name="T19" fmla="*/ 0 h 80"/>
              <a:gd name="T20" fmla="*/ 2147483646 w 81"/>
              <a:gd name="T21" fmla="*/ 0 h 80"/>
              <a:gd name="T22" fmla="*/ 2147483646 w 81"/>
              <a:gd name="T23" fmla="*/ 0 h 80"/>
              <a:gd name="T24" fmla="*/ 2147483646 w 81"/>
              <a:gd name="T25" fmla="*/ 2147483646 h 80"/>
              <a:gd name="T26" fmla="*/ 2147483646 w 81"/>
              <a:gd name="T27" fmla="*/ 2147483646 h 80"/>
              <a:gd name="T28" fmla="*/ 2147483646 w 81"/>
              <a:gd name="T29" fmla="*/ 2147483646 h 80"/>
              <a:gd name="T30" fmla="*/ 2147483646 w 81"/>
              <a:gd name="T31" fmla="*/ 2147483646 h 80"/>
              <a:gd name="T32" fmla="*/ 2147483646 w 81"/>
              <a:gd name="T33" fmla="*/ 2147483646 h 80"/>
              <a:gd name="T34" fmla="*/ 2147483646 w 81"/>
              <a:gd name="T35" fmla="*/ 2147483646 h 80"/>
              <a:gd name="T36" fmla="*/ 2147483646 w 81"/>
              <a:gd name="T37" fmla="*/ 2147483646 h 80"/>
              <a:gd name="T38" fmla="*/ 2147483646 w 81"/>
              <a:gd name="T39" fmla="*/ 2147483646 h 80"/>
              <a:gd name="T40" fmla="*/ 2147483646 w 81"/>
              <a:gd name="T41" fmla="*/ 2147483646 h 80"/>
              <a:gd name="T42" fmla="*/ 0 w 81"/>
              <a:gd name="T43" fmla="*/ 2147483646 h 80"/>
              <a:gd name="T44" fmla="*/ 2147483646 w 81"/>
              <a:gd name="T45" fmla="*/ 2147483646 h 80"/>
              <a:gd name="T46" fmla="*/ 2147483646 w 81"/>
              <a:gd name="T47" fmla="*/ 2147483646 h 80"/>
              <a:gd name="T48" fmla="*/ 2147483646 w 81"/>
              <a:gd name="T49" fmla="*/ 2147483646 h 80"/>
              <a:gd name="T50" fmla="*/ 2147483646 w 81"/>
              <a:gd name="T51" fmla="*/ 2147483646 h 80"/>
              <a:gd name="T52" fmla="*/ 2147483646 w 81"/>
              <a:gd name="T53" fmla="*/ 2147483646 h 80"/>
              <a:gd name="T54" fmla="*/ 2147483646 w 81"/>
              <a:gd name="T55" fmla="*/ 2147483646 h 80"/>
              <a:gd name="T56" fmla="*/ 2147483646 w 81"/>
              <a:gd name="T57" fmla="*/ 2147483646 h 80"/>
              <a:gd name="T58" fmla="*/ 2147483646 w 81"/>
              <a:gd name="T59" fmla="*/ 2147483646 h 80"/>
              <a:gd name="T60" fmla="*/ 2147483646 w 81"/>
              <a:gd name="T61" fmla="*/ 2147483646 h 80"/>
              <a:gd name="T62" fmla="*/ 2147483646 w 81"/>
              <a:gd name="T63" fmla="*/ 2147483646 h 80"/>
              <a:gd name="T64" fmla="*/ 2147483646 w 81"/>
              <a:gd name="T65" fmla="*/ 2147483646 h 80"/>
              <a:gd name="T66" fmla="*/ 2147483646 w 81"/>
              <a:gd name="T67" fmla="*/ 2147483646 h 80"/>
              <a:gd name="T68" fmla="*/ 2147483646 w 81"/>
              <a:gd name="T69" fmla="*/ 2147483646 h 80"/>
              <a:gd name="T70" fmla="*/ 2147483646 w 81"/>
              <a:gd name="T71" fmla="*/ 2147483646 h 80"/>
              <a:gd name="T72" fmla="*/ 2147483646 w 81"/>
              <a:gd name="T73" fmla="*/ 2147483646 h 80"/>
              <a:gd name="T74" fmla="*/ 2147483646 w 81"/>
              <a:gd name="T75" fmla="*/ 2147483646 h 80"/>
              <a:gd name="T76" fmla="*/ 2147483646 w 81"/>
              <a:gd name="T77" fmla="*/ 2147483646 h 80"/>
              <a:gd name="T78" fmla="*/ 2147483646 w 81"/>
              <a:gd name="T79" fmla="*/ 2147483646 h 80"/>
              <a:gd name="T80" fmla="*/ 2147483646 w 81"/>
              <a:gd name="T81" fmla="*/ 2147483646 h 80"/>
              <a:gd name="T82" fmla="*/ 2147483646 w 81"/>
              <a:gd name="T83" fmla="*/ 2147483646 h 80"/>
              <a:gd name="T84" fmla="*/ 2147483646 w 81"/>
              <a:gd name="T85" fmla="*/ 2147483646 h 80"/>
              <a:gd name="T86" fmla="*/ 2147483646 w 81"/>
              <a:gd name="T87" fmla="*/ 2147483646 h 8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81"/>
              <a:gd name="T133" fmla="*/ 0 h 80"/>
              <a:gd name="T134" fmla="*/ 81 w 81"/>
              <a:gd name="T135" fmla="*/ 80 h 8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81" h="80">
                <a:moveTo>
                  <a:pt x="81" y="39"/>
                </a:moveTo>
                <a:lnTo>
                  <a:pt x="81" y="38"/>
                </a:lnTo>
                <a:lnTo>
                  <a:pt x="81" y="36"/>
                </a:lnTo>
                <a:lnTo>
                  <a:pt x="81" y="33"/>
                </a:lnTo>
                <a:lnTo>
                  <a:pt x="81" y="32"/>
                </a:lnTo>
                <a:lnTo>
                  <a:pt x="79" y="30"/>
                </a:lnTo>
                <a:lnTo>
                  <a:pt x="79" y="27"/>
                </a:lnTo>
                <a:lnTo>
                  <a:pt x="78" y="26"/>
                </a:lnTo>
                <a:lnTo>
                  <a:pt x="78" y="24"/>
                </a:lnTo>
                <a:lnTo>
                  <a:pt x="77" y="22"/>
                </a:lnTo>
                <a:lnTo>
                  <a:pt x="76" y="20"/>
                </a:lnTo>
                <a:lnTo>
                  <a:pt x="75" y="19"/>
                </a:lnTo>
                <a:lnTo>
                  <a:pt x="73" y="18"/>
                </a:lnTo>
                <a:lnTo>
                  <a:pt x="73" y="15"/>
                </a:lnTo>
                <a:lnTo>
                  <a:pt x="72" y="14"/>
                </a:lnTo>
                <a:lnTo>
                  <a:pt x="71" y="13"/>
                </a:lnTo>
                <a:lnTo>
                  <a:pt x="69" y="12"/>
                </a:lnTo>
                <a:lnTo>
                  <a:pt x="67" y="10"/>
                </a:lnTo>
                <a:lnTo>
                  <a:pt x="66" y="9"/>
                </a:lnTo>
                <a:lnTo>
                  <a:pt x="65" y="8"/>
                </a:lnTo>
                <a:lnTo>
                  <a:pt x="63" y="7"/>
                </a:lnTo>
                <a:lnTo>
                  <a:pt x="61" y="6"/>
                </a:lnTo>
                <a:lnTo>
                  <a:pt x="60" y="4"/>
                </a:lnTo>
                <a:lnTo>
                  <a:pt x="58" y="3"/>
                </a:lnTo>
                <a:lnTo>
                  <a:pt x="57" y="3"/>
                </a:lnTo>
                <a:lnTo>
                  <a:pt x="54" y="2"/>
                </a:lnTo>
                <a:lnTo>
                  <a:pt x="53" y="1"/>
                </a:lnTo>
                <a:lnTo>
                  <a:pt x="51" y="1"/>
                </a:lnTo>
                <a:lnTo>
                  <a:pt x="49" y="1"/>
                </a:lnTo>
                <a:lnTo>
                  <a:pt x="47" y="0"/>
                </a:lnTo>
                <a:lnTo>
                  <a:pt x="45" y="0"/>
                </a:lnTo>
                <a:lnTo>
                  <a:pt x="43" y="0"/>
                </a:lnTo>
                <a:lnTo>
                  <a:pt x="41" y="0"/>
                </a:lnTo>
                <a:lnTo>
                  <a:pt x="39" y="0"/>
                </a:lnTo>
                <a:lnTo>
                  <a:pt x="36" y="0"/>
                </a:lnTo>
                <a:lnTo>
                  <a:pt x="35" y="0"/>
                </a:lnTo>
                <a:lnTo>
                  <a:pt x="33" y="1"/>
                </a:lnTo>
                <a:lnTo>
                  <a:pt x="30" y="1"/>
                </a:lnTo>
                <a:lnTo>
                  <a:pt x="29" y="1"/>
                </a:lnTo>
                <a:lnTo>
                  <a:pt x="27" y="2"/>
                </a:lnTo>
                <a:lnTo>
                  <a:pt x="25" y="3"/>
                </a:lnTo>
                <a:lnTo>
                  <a:pt x="23" y="3"/>
                </a:lnTo>
                <a:lnTo>
                  <a:pt x="22" y="4"/>
                </a:lnTo>
                <a:lnTo>
                  <a:pt x="19" y="6"/>
                </a:lnTo>
                <a:lnTo>
                  <a:pt x="18" y="7"/>
                </a:lnTo>
                <a:lnTo>
                  <a:pt x="17" y="8"/>
                </a:lnTo>
                <a:lnTo>
                  <a:pt x="16" y="9"/>
                </a:lnTo>
                <a:lnTo>
                  <a:pt x="13" y="10"/>
                </a:lnTo>
                <a:lnTo>
                  <a:pt x="12" y="12"/>
                </a:lnTo>
                <a:lnTo>
                  <a:pt x="11" y="13"/>
                </a:lnTo>
                <a:lnTo>
                  <a:pt x="10" y="14"/>
                </a:lnTo>
                <a:lnTo>
                  <a:pt x="9" y="15"/>
                </a:lnTo>
                <a:lnTo>
                  <a:pt x="7" y="18"/>
                </a:lnTo>
                <a:lnTo>
                  <a:pt x="6" y="19"/>
                </a:lnTo>
                <a:lnTo>
                  <a:pt x="5" y="20"/>
                </a:lnTo>
                <a:lnTo>
                  <a:pt x="5" y="22"/>
                </a:lnTo>
                <a:lnTo>
                  <a:pt x="4" y="24"/>
                </a:lnTo>
                <a:lnTo>
                  <a:pt x="3" y="26"/>
                </a:lnTo>
                <a:lnTo>
                  <a:pt x="3" y="27"/>
                </a:lnTo>
                <a:lnTo>
                  <a:pt x="1" y="30"/>
                </a:lnTo>
                <a:lnTo>
                  <a:pt x="1" y="32"/>
                </a:lnTo>
                <a:lnTo>
                  <a:pt x="1" y="33"/>
                </a:lnTo>
                <a:lnTo>
                  <a:pt x="1" y="36"/>
                </a:lnTo>
                <a:lnTo>
                  <a:pt x="0" y="38"/>
                </a:lnTo>
                <a:lnTo>
                  <a:pt x="0" y="39"/>
                </a:lnTo>
                <a:lnTo>
                  <a:pt x="0" y="42"/>
                </a:lnTo>
                <a:lnTo>
                  <a:pt x="1" y="44"/>
                </a:lnTo>
                <a:lnTo>
                  <a:pt x="1" y="45"/>
                </a:lnTo>
                <a:lnTo>
                  <a:pt x="1" y="48"/>
                </a:lnTo>
                <a:lnTo>
                  <a:pt x="1" y="50"/>
                </a:lnTo>
                <a:lnTo>
                  <a:pt x="3" y="51"/>
                </a:lnTo>
                <a:lnTo>
                  <a:pt x="3" y="54"/>
                </a:lnTo>
                <a:lnTo>
                  <a:pt x="4" y="55"/>
                </a:lnTo>
                <a:lnTo>
                  <a:pt x="5" y="57"/>
                </a:lnTo>
                <a:lnTo>
                  <a:pt x="5" y="58"/>
                </a:lnTo>
                <a:lnTo>
                  <a:pt x="6" y="61"/>
                </a:lnTo>
                <a:lnTo>
                  <a:pt x="7" y="62"/>
                </a:lnTo>
                <a:lnTo>
                  <a:pt x="9" y="63"/>
                </a:lnTo>
                <a:lnTo>
                  <a:pt x="10" y="66"/>
                </a:lnTo>
                <a:lnTo>
                  <a:pt x="11" y="67"/>
                </a:lnTo>
                <a:lnTo>
                  <a:pt x="12" y="68"/>
                </a:lnTo>
                <a:lnTo>
                  <a:pt x="13" y="69"/>
                </a:lnTo>
                <a:lnTo>
                  <a:pt x="16" y="70"/>
                </a:lnTo>
                <a:lnTo>
                  <a:pt x="17" y="72"/>
                </a:lnTo>
                <a:lnTo>
                  <a:pt x="18" y="73"/>
                </a:lnTo>
                <a:lnTo>
                  <a:pt x="19" y="74"/>
                </a:lnTo>
                <a:lnTo>
                  <a:pt x="22" y="75"/>
                </a:lnTo>
                <a:lnTo>
                  <a:pt x="23" y="75"/>
                </a:lnTo>
                <a:lnTo>
                  <a:pt x="25" y="76"/>
                </a:lnTo>
                <a:lnTo>
                  <a:pt x="27" y="78"/>
                </a:lnTo>
                <a:lnTo>
                  <a:pt x="29" y="78"/>
                </a:lnTo>
                <a:lnTo>
                  <a:pt x="30" y="79"/>
                </a:lnTo>
                <a:lnTo>
                  <a:pt x="33" y="79"/>
                </a:lnTo>
                <a:lnTo>
                  <a:pt x="35" y="79"/>
                </a:lnTo>
                <a:lnTo>
                  <a:pt x="36" y="80"/>
                </a:lnTo>
                <a:lnTo>
                  <a:pt x="39" y="80"/>
                </a:lnTo>
                <a:lnTo>
                  <a:pt x="41" y="80"/>
                </a:lnTo>
                <a:lnTo>
                  <a:pt x="43" y="80"/>
                </a:lnTo>
                <a:lnTo>
                  <a:pt x="45" y="80"/>
                </a:lnTo>
                <a:lnTo>
                  <a:pt x="47" y="79"/>
                </a:lnTo>
                <a:lnTo>
                  <a:pt x="49" y="79"/>
                </a:lnTo>
                <a:lnTo>
                  <a:pt x="51" y="79"/>
                </a:lnTo>
                <a:lnTo>
                  <a:pt x="53" y="78"/>
                </a:lnTo>
                <a:lnTo>
                  <a:pt x="54" y="78"/>
                </a:lnTo>
                <a:lnTo>
                  <a:pt x="57" y="76"/>
                </a:lnTo>
                <a:lnTo>
                  <a:pt x="58" y="75"/>
                </a:lnTo>
                <a:lnTo>
                  <a:pt x="60" y="75"/>
                </a:lnTo>
                <a:lnTo>
                  <a:pt x="61" y="74"/>
                </a:lnTo>
                <a:lnTo>
                  <a:pt x="63" y="73"/>
                </a:lnTo>
                <a:lnTo>
                  <a:pt x="65" y="72"/>
                </a:lnTo>
                <a:lnTo>
                  <a:pt x="66" y="70"/>
                </a:lnTo>
                <a:lnTo>
                  <a:pt x="67" y="69"/>
                </a:lnTo>
                <a:lnTo>
                  <a:pt x="69" y="68"/>
                </a:lnTo>
                <a:lnTo>
                  <a:pt x="71" y="67"/>
                </a:lnTo>
                <a:lnTo>
                  <a:pt x="72" y="66"/>
                </a:lnTo>
                <a:lnTo>
                  <a:pt x="73" y="63"/>
                </a:lnTo>
                <a:lnTo>
                  <a:pt x="73" y="62"/>
                </a:lnTo>
                <a:lnTo>
                  <a:pt x="75" y="61"/>
                </a:lnTo>
                <a:lnTo>
                  <a:pt x="76" y="58"/>
                </a:lnTo>
                <a:lnTo>
                  <a:pt x="77" y="57"/>
                </a:lnTo>
                <a:lnTo>
                  <a:pt x="78" y="55"/>
                </a:lnTo>
                <a:lnTo>
                  <a:pt x="78" y="54"/>
                </a:lnTo>
                <a:lnTo>
                  <a:pt x="79" y="51"/>
                </a:lnTo>
                <a:lnTo>
                  <a:pt x="79" y="50"/>
                </a:lnTo>
                <a:lnTo>
                  <a:pt x="81" y="48"/>
                </a:lnTo>
                <a:lnTo>
                  <a:pt x="81" y="45"/>
                </a:lnTo>
                <a:lnTo>
                  <a:pt x="81" y="44"/>
                </a:lnTo>
                <a:lnTo>
                  <a:pt x="81" y="42"/>
                </a:lnTo>
                <a:lnTo>
                  <a:pt x="81" y="39"/>
                </a:lnTo>
              </a:path>
            </a:pathLst>
          </a:cu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74" name="Line 30">
            <a:extLst>
              <a:ext uri="{FF2B5EF4-FFF2-40B4-BE49-F238E27FC236}">
                <a16:creationId xmlns:a16="http://schemas.microsoft.com/office/drawing/2014/main" id="{36B5CC01-C503-CD43-9747-CA2623B01ECD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191250" y="4529138"/>
            <a:ext cx="1588" cy="495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5" name="Line 31">
            <a:extLst>
              <a:ext uri="{FF2B5EF4-FFF2-40B4-BE49-F238E27FC236}">
                <a16:creationId xmlns:a16="http://schemas.microsoft.com/office/drawing/2014/main" id="{91C5C387-799A-0F47-AEE6-F0A44989FEF3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334000" y="3843338"/>
            <a:ext cx="1588" cy="41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6" name="Line 32">
            <a:extLst>
              <a:ext uri="{FF2B5EF4-FFF2-40B4-BE49-F238E27FC236}">
                <a16:creationId xmlns:a16="http://schemas.microsoft.com/office/drawing/2014/main" id="{4C55C6ED-95AE-BC43-8702-59980B6B0A3D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5181600" y="4262438"/>
            <a:ext cx="30480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7" name="Line 33">
            <a:extLst>
              <a:ext uri="{FF2B5EF4-FFF2-40B4-BE49-F238E27FC236}">
                <a16:creationId xmlns:a16="http://schemas.microsoft.com/office/drawing/2014/main" id="{42AF1839-59C6-D74F-B0B5-2BE59988E9DA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5219700" y="4316413"/>
            <a:ext cx="2095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8" name="Line 34">
            <a:extLst>
              <a:ext uri="{FF2B5EF4-FFF2-40B4-BE49-F238E27FC236}">
                <a16:creationId xmlns:a16="http://schemas.microsoft.com/office/drawing/2014/main" id="{BFE5F9C0-CF81-2F4D-BB13-9FCAFA450A9F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5276850" y="4373563"/>
            <a:ext cx="952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9" name="Freeform 35">
            <a:extLst>
              <a:ext uri="{FF2B5EF4-FFF2-40B4-BE49-F238E27FC236}">
                <a16:creationId xmlns:a16="http://schemas.microsoft.com/office/drawing/2014/main" id="{25DE5B9D-8ABE-C84B-9B72-29338DB9F27D}"/>
              </a:ext>
            </a:extLst>
          </p:cNvPr>
          <p:cNvSpPr>
            <a:spLocks noChangeAspect="1"/>
          </p:cNvSpPr>
          <p:nvPr/>
        </p:nvSpPr>
        <p:spPr bwMode="auto">
          <a:xfrm>
            <a:off x="6115050" y="2300288"/>
            <a:ext cx="152400" cy="342900"/>
          </a:xfrm>
          <a:custGeom>
            <a:avLst/>
            <a:gdLst>
              <a:gd name="T0" fmla="*/ 2147483646 w 192"/>
              <a:gd name="T1" fmla="*/ 0 h 432"/>
              <a:gd name="T2" fmla="*/ 0 w 192"/>
              <a:gd name="T3" fmla="*/ 2147483646 h 432"/>
              <a:gd name="T4" fmla="*/ 2147483646 w 192"/>
              <a:gd name="T5" fmla="*/ 2147483646 h 432"/>
              <a:gd name="T6" fmla="*/ 0 w 192"/>
              <a:gd name="T7" fmla="*/ 2147483646 h 432"/>
              <a:gd name="T8" fmla="*/ 2147483646 w 192"/>
              <a:gd name="T9" fmla="*/ 2147483646 h 432"/>
              <a:gd name="T10" fmla="*/ 0 w 192"/>
              <a:gd name="T11" fmla="*/ 2147483646 h 432"/>
              <a:gd name="T12" fmla="*/ 2147483646 w 192"/>
              <a:gd name="T13" fmla="*/ 2147483646 h 432"/>
              <a:gd name="T14" fmla="*/ 2147483646 w 192"/>
              <a:gd name="T15" fmla="*/ 2147483646 h 4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92"/>
              <a:gd name="T25" fmla="*/ 0 h 432"/>
              <a:gd name="T26" fmla="*/ 192 w 192"/>
              <a:gd name="T27" fmla="*/ 432 h 4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92" h="432">
                <a:moveTo>
                  <a:pt x="96" y="0"/>
                </a:moveTo>
                <a:lnTo>
                  <a:pt x="0" y="48"/>
                </a:lnTo>
                <a:lnTo>
                  <a:pt x="192" y="96"/>
                </a:lnTo>
                <a:lnTo>
                  <a:pt x="0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384"/>
                </a:lnTo>
                <a:lnTo>
                  <a:pt x="96" y="43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0" name="Freeform 36">
            <a:extLst>
              <a:ext uri="{FF2B5EF4-FFF2-40B4-BE49-F238E27FC236}">
                <a16:creationId xmlns:a16="http://schemas.microsoft.com/office/drawing/2014/main" id="{C1DBA1DF-D8EF-5A41-A05A-47F8BDD58138}"/>
              </a:ext>
            </a:extLst>
          </p:cNvPr>
          <p:cNvSpPr>
            <a:spLocks noChangeAspect="1"/>
          </p:cNvSpPr>
          <p:nvPr/>
        </p:nvSpPr>
        <p:spPr bwMode="auto">
          <a:xfrm>
            <a:off x="6172200" y="1995488"/>
            <a:ext cx="38100" cy="114300"/>
          </a:xfrm>
          <a:custGeom>
            <a:avLst/>
            <a:gdLst>
              <a:gd name="T0" fmla="*/ 2147483646 w 48"/>
              <a:gd name="T1" fmla="*/ 2147483646 h 144"/>
              <a:gd name="T2" fmla="*/ 2147483646 w 48"/>
              <a:gd name="T3" fmla="*/ 0 h 144"/>
              <a:gd name="T4" fmla="*/ 0 w 48"/>
              <a:gd name="T5" fmla="*/ 2147483646 h 144"/>
              <a:gd name="T6" fmla="*/ 2147483646 w 48"/>
              <a:gd name="T7" fmla="*/ 2147483646 h 144"/>
              <a:gd name="T8" fmla="*/ 2147483646 w 48"/>
              <a:gd name="T9" fmla="*/ 2147483646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144"/>
              <a:gd name="T17" fmla="*/ 48 w 4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144">
                <a:moveTo>
                  <a:pt x="48" y="144"/>
                </a:moveTo>
                <a:lnTo>
                  <a:pt x="24" y="0"/>
                </a:lnTo>
                <a:lnTo>
                  <a:pt x="0" y="144"/>
                </a:lnTo>
                <a:lnTo>
                  <a:pt x="24" y="144"/>
                </a:lnTo>
                <a:lnTo>
                  <a:pt x="48" y="144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81" name="Line 37">
            <a:extLst>
              <a:ext uri="{FF2B5EF4-FFF2-40B4-BE49-F238E27FC236}">
                <a16:creationId xmlns:a16="http://schemas.microsoft.com/office/drawing/2014/main" id="{72561B29-DE56-0246-9E0A-DB4E257DA525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191250" y="2109788"/>
            <a:ext cx="1588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2" name="Rectangle 38">
            <a:extLst>
              <a:ext uri="{FF2B5EF4-FFF2-40B4-BE49-F238E27FC236}">
                <a16:creationId xmlns:a16="http://schemas.microsoft.com/office/drawing/2014/main" id="{6BD576F7-31DD-E045-98EF-A3028154BD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15150" y="4600575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Times-Roman" pitchFamily="2" charset="0"/>
                <a:ea typeface="SimSun" panose="02010600030101010101" pitchFamily="2" charset="-122"/>
              </a:rPr>
              <a:t>R </a:t>
            </a:r>
            <a:endParaRPr lang="en-US" altLang="zh-CN" sz="36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1783" name="Rectangle 39">
            <a:extLst>
              <a:ext uri="{FF2B5EF4-FFF2-40B4-BE49-F238E27FC236}">
                <a16:creationId xmlns:a16="http://schemas.microsoft.com/office/drawing/2014/main" id="{17125013-FE2D-E843-B25E-0C2EBE4238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45200" y="1752600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i="1">
                <a:solidFill>
                  <a:srgbClr val="000000"/>
                </a:solidFill>
                <a:latin typeface="Times-Roman" pitchFamily="2" charset="0"/>
                <a:ea typeface="SimSun" panose="02010600030101010101" pitchFamily="2" charset="-122"/>
              </a:rPr>
              <a:t>V </a:t>
            </a:r>
            <a:endParaRPr lang="en-US" altLang="zh-CN" sz="36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1784" name="Rectangle 40">
            <a:extLst>
              <a:ext uri="{FF2B5EF4-FFF2-40B4-BE49-F238E27FC236}">
                <a16:creationId xmlns:a16="http://schemas.microsoft.com/office/drawing/2014/main" id="{7FA18A82-1F3F-B042-8A8E-4D1051D8E4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9975" y="1824038"/>
            <a:ext cx="1841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000" i="1">
                <a:solidFill>
                  <a:srgbClr val="000000"/>
                </a:solidFill>
                <a:latin typeface="Times-Roman" pitchFamily="2" charset="0"/>
                <a:ea typeface="SimSun" panose="02010600030101010101" pitchFamily="2" charset="-122"/>
              </a:rPr>
              <a:t>DD</a:t>
            </a:r>
            <a:endParaRPr lang="en-US" altLang="zh-CN" sz="36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1785" name="Freeform 41">
            <a:extLst>
              <a:ext uri="{FF2B5EF4-FFF2-40B4-BE49-F238E27FC236}">
                <a16:creationId xmlns:a16="http://schemas.microsoft.com/office/drawing/2014/main" id="{EB6EEA78-98D8-874D-BB96-AD038C3F1C71}"/>
              </a:ext>
            </a:extLst>
          </p:cNvPr>
          <p:cNvSpPr>
            <a:spLocks noChangeAspect="1"/>
          </p:cNvSpPr>
          <p:nvPr/>
        </p:nvSpPr>
        <p:spPr bwMode="auto">
          <a:xfrm>
            <a:off x="6115050" y="5024438"/>
            <a:ext cx="152400" cy="342900"/>
          </a:xfrm>
          <a:custGeom>
            <a:avLst/>
            <a:gdLst>
              <a:gd name="T0" fmla="*/ 2147483646 w 192"/>
              <a:gd name="T1" fmla="*/ 2147483646 h 432"/>
              <a:gd name="T2" fmla="*/ 0 w 192"/>
              <a:gd name="T3" fmla="*/ 2147483646 h 432"/>
              <a:gd name="T4" fmla="*/ 2147483646 w 192"/>
              <a:gd name="T5" fmla="*/ 2147483646 h 432"/>
              <a:gd name="T6" fmla="*/ 0 w 192"/>
              <a:gd name="T7" fmla="*/ 2147483646 h 432"/>
              <a:gd name="T8" fmla="*/ 2147483646 w 192"/>
              <a:gd name="T9" fmla="*/ 2147483646 h 432"/>
              <a:gd name="T10" fmla="*/ 0 w 192"/>
              <a:gd name="T11" fmla="*/ 2147483646 h 432"/>
              <a:gd name="T12" fmla="*/ 2147483646 w 192"/>
              <a:gd name="T13" fmla="*/ 2147483646 h 432"/>
              <a:gd name="T14" fmla="*/ 2147483646 w 192"/>
              <a:gd name="T15" fmla="*/ 0 h 4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92"/>
              <a:gd name="T25" fmla="*/ 0 h 432"/>
              <a:gd name="T26" fmla="*/ 192 w 192"/>
              <a:gd name="T27" fmla="*/ 432 h 4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92" h="432">
                <a:moveTo>
                  <a:pt x="96" y="432"/>
                </a:moveTo>
                <a:lnTo>
                  <a:pt x="0" y="384"/>
                </a:lnTo>
                <a:lnTo>
                  <a:pt x="192" y="336"/>
                </a:lnTo>
                <a:lnTo>
                  <a:pt x="0" y="240"/>
                </a:lnTo>
                <a:lnTo>
                  <a:pt x="192" y="192"/>
                </a:lnTo>
                <a:lnTo>
                  <a:pt x="0" y="96"/>
                </a:lnTo>
                <a:lnTo>
                  <a:pt x="192" y="48"/>
                </a:lnTo>
                <a:lnTo>
                  <a:pt x="96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6" name="Freeform 42">
            <a:extLst>
              <a:ext uri="{FF2B5EF4-FFF2-40B4-BE49-F238E27FC236}">
                <a16:creationId xmlns:a16="http://schemas.microsoft.com/office/drawing/2014/main" id="{B0F4231B-0BC3-C94B-BD7B-5091CB425D05}"/>
              </a:ext>
            </a:extLst>
          </p:cNvPr>
          <p:cNvSpPr>
            <a:spLocks noChangeAspect="1"/>
          </p:cNvSpPr>
          <p:nvPr/>
        </p:nvSpPr>
        <p:spPr bwMode="auto">
          <a:xfrm>
            <a:off x="6172200" y="5557838"/>
            <a:ext cx="38100" cy="114300"/>
          </a:xfrm>
          <a:custGeom>
            <a:avLst/>
            <a:gdLst>
              <a:gd name="T0" fmla="*/ 0 w 48"/>
              <a:gd name="T1" fmla="*/ 0 h 144"/>
              <a:gd name="T2" fmla="*/ 2147483646 w 48"/>
              <a:gd name="T3" fmla="*/ 2147483646 h 144"/>
              <a:gd name="T4" fmla="*/ 2147483646 w 48"/>
              <a:gd name="T5" fmla="*/ 0 h 144"/>
              <a:gd name="T6" fmla="*/ 2147483646 w 48"/>
              <a:gd name="T7" fmla="*/ 0 h 144"/>
              <a:gd name="T8" fmla="*/ 0 w 48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144"/>
              <a:gd name="T17" fmla="*/ 48 w 4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144">
                <a:moveTo>
                  <a:pt x="0" y="0"/>
                </a:moveTo>
                <a:lnTo>
                  <a:pt x="24" y="144"/>
                </a:lnTo>
                <a:lnTo>
                  <a:pt x="48" y="0"/>
                </a:lnTo>
                <a:lnTo>
                  <a:pt x="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87" name="Line 43">
            <a:extLst>
              <a:ext uri="{FF2B5EF4-FFF2-40B4-BE49-F238E27FC236}">
                <a16:creationId xmlns:a16="http://schemas.microsoft.com/office/drawing/2014/main" id="{505C9089-F8DA-FF46-A1BA-DAC04AF53BB1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191250" y="5367338"/>
            <a:ext cx="1588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8" name="Rectangle 44">
            <a:extLst>
              <a:ext uri="{FF2B5EF4-FFF2-40B4-BE49-F238E27FC236}">
                <a16:creationId xmlns:a16="http://schemas.microsoft.com/office/drawing/2014/main" id="{AE30B759-F45B-314D-9DC6-9C2A8DFE45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05500" y="2409825"/>
            <a:ext cx="206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i="1">
                <a:solidFill>
                  <a:srgbClr val="000000"/>
                </a:solidFill>
                <a:latin typeface="Times-Roman" pitchFamily="2" charset="0"/>
                <a:ea typeface="SimSun" panose="02010600030101010101" pitchFamily="2" charset="-122"/>
              </a:rPr>
              <a:t>r1 </a:t>
            </a:r>
            <a:endParaRPr lang="en-US" altLang="zh-CN" sz="36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1789" name="Rectangle 45">
            <a:extLst>
              <a:ext uri="{FF2B5EF4-FFF2-40B4-BE49-F238E27FC236}">
                <a16:creationId xmlns:a16="http://schemas.microsoft.com/office/drawing/2014/main" id="{EBB918DE-7A12-F645-90CF-C0A0CF8F87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45200" y="5746750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i="1">
                <a:solidFill>
                  <a:srgbClr val="000000"/>
                </a:solidFill>
                <a:latin typeface="Times-Roman" pitchFamily="2" charset="0"/>
                <a:ea typeface="SimSun" panose="02010600030101010101" pitchFamily="2" charset="-122"/>
              </a:rPr>
              <a:t>V </a:t>
            </a:r>
            <a:endParaRPr lang="en-US" altLang="zh-CN" sz="36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1790" name="Rectangle 46">
            <a:extLst>
              <a:ext uri="{FF2B5EF4-FFF2-40B4-BE49-F238E27FC236}">
                <a16:creationId xmlns:a16="http://schemas.microsoft.com/office/drawing/2014/main" id="{EDCAF92B-D3A1-CC48-826C-DEB66A0E47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9975" y="5818188"/>
            <a:ext cx="1841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000" i="1">
                <a:solidFill>
                  <a:srgbClr val="000000"/>
                </a:solidFill>
                <a:latin typeface="Times-Roman" pitchFamily="2" charset="0"/>
                <a:ea typeface="SimSun" panose="02010600030101010101" pitchFamily="2" charset="-122"/>
              </a:rPr>
              <a:t>DD</a:t>
            </a:r>
            <a:endParaRPr lang="en-US" altLang="zh-CN" sz="36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1791" name="Freeform 47">
            <a:extLst>
              <a:ext uri="{FF2B5EF4-FFF2-40B4-BE49-F238E27FC236}">
                <a16:creationId xmlns:a16="http://schemas.microsoft.com/office/drawing/2014/main" id="{9E23A8B6-0D18-484C-A024-7CF5E1BF1228}"/>
              </a:ext>
            </a:extLst>
          </p:cNvPr>
          <p:cNvSpPr>
            <a:spLocks noChangeAspect="1"/>
          </p:cNvSpPr>
          <p:nvPr/>
        </p:nvSpPr>
        <p:spPr bwMode="auto">
          <a:xfrm>
            <a:off x="6184900" y="4522788"/>
            <a:ext cx="38100" cy="38100"/>
          </a:xfrm>
          <a:custGeom>
            <a:avLst/>
            <a:gdLst>
              <a:gd name="T0" fmla="*/ 2147483646 w 48"/>
              <a:gd name="T1" fmla="*/ 0 h 48"/>
              <a:gd name="T2" fmla="*/ 2147483646 w 48"/>
              <a:gd name="T3" fmla="*/ 0 h 48"/>
              <a:gd name="T4" fmla="*/ 2147483646 w 48"/>
              <a:gd name="T5" fmla="*/ 2147483646 h 48"/>
              <a:gd name="T6" fmla="*/ 2147483646 w 48"/>
              <a:gd name="T7" fmla="*/ 2147483646 h 48"/>
              <a:gd name="T8" fmla="*/ 2147483646 w 48"/>
              <a:gd name="T9" fmla="*/ 2147483646 h 48"/>
              <a:gd name="T10" fmla="*/ 2147483646 w 48"/>
              <a:gd name="T11" fmla="*/ 2147483646 h 48"/>
              <a:gd name="T12" fmla="*/ 2147483646 w 48"/>
              <a:gd name="T13" fmla="*/ 2147483646 h 48"/>
              <a:gd name="T14" fmla="*/ 2147483646 w 48"/>
              <a:gd name="T15" fmla="*/ 2147483646 h 48"/>
              <a:gd name="T16" fmla="*/ 2147483646 w 48"/>
              <a:gd name="T17" fmla="*/ 2147483646 h 48"/>
              <a:gd name="T18" fmla="*/ 0 w 48"/>
              <a:gd name="T19" fmla="*/ 2147483646 h 48"/>
              <a:gd name="T20" fmla="*/ 0 w 48"/>
              <a:gd name="T21" fmla="*/ 2147483646 h 48"/>
              <a:gd name="T22" fmla="*/ 0 w 48"/>
              <a:gd name="T23" fmla="*/ 2147483646 h 48"/>
              <a:gd name="T24" fmla="*/ 0 w 48"/>
              <a:gd name="T25" fmla="*/ 2147483646 h 48"/>
              <a:gd name="T26" fmla="*/ 2147483646 w 48"/>
              <a:gd name="T27" fmla="*/ 2147483646 h 48"/>
              <a:gd name="T28" fmla="*/ 2147483646 w 48"/>
              <a:gd name="T29" fmla="*/ 2147483646 h 48"/>
              <a:gd name="T30" fmla="*/ 2147483646 w 48"/>
              <a:gd name="T31" fmla="*/ 2147483646 h 48"/>
              <a:gd name="T32" fmla="*/ 2147483646 w 48"/>
              <a:gd name="T33" fmla="*/ 2147483646 h 48"/>
              <a:gd name="T34" fmla="*/ 2147483646 w 48"/>
              <a:gd name="T35" fmla="*/ 2147483646 h 48"/>
              <a:gd name="T36" fmla="*/ 2147483646 w 48"/>
              <a:gd name="T37" fmla="*/ 2147483646 h 48"/>
              <a:gd name="T38" fmla="*/ 2147483646 w 48"/>
              <a:gd name="T39" fmla="*/ 2147483646 h 48"/>
              <a:gd name="T40" fmla="*/ 2147483646 w 48"/>
              <a:gd name="T41" fmla="*/ 2147483646 h 48"/>
              <a:gd name="T42" fmla="*/ 2147483646 w 48"/>
              <a:gd name="T43" fmla="*/ 2147483646 h 48"/>
              <a:gd name="T44" fmla="*/ 2147483646 w 48"/>
              <a:gd name="T45" fmla="*/ 2147483646 h 48"/>
              <a:gd name="T46" fmla="*/ 2147483646 w 48"/>
              <a:gd name="T47" fmla="*/ 2147483646 h 48"/>
              <a:gd name="T48" fmla="*/ 2147483646 w 48"/>
              <a:gd name="T49" fmla="*/ 2147483646 h 48"/>
              <a:gd name="T50" fmla="*/ 2147483646 w 48"/>
              <a:gd name="T51" fmla="*/ 2147483646 h 48"/>
              <a:gd name="T52" fmla="*/ 2147483646 w 48"/>
              <a:gd name="T53" fmla="*/ 2147483646 h 48"/>
              <a:gd name="T54" fmla="*/ 2147483646 w 48"/>
              <a:gd name="T55" fmla="*/ 2147483646 h 48"/>
              <a:gd name="T56" fmla="*/ 2147483646 w 48"/>
              <a:gd name="T57" fmla="*/ 2147483646 h 48"/>
              <a:gd name="T58" fmla="*/ 2147483646 w 48"/>
              <a:gd name="T59" fmla="*/ 2147483646 h 48"/>
              <a:gd name="T60" fmla="*/ 2147483646 w 48"/>
              <a:gd name="T61" fmla="*/ 2147483646 h 48"/>
              <a:gd name="T62" fmla="*/ 2147483646 w 48"/>
              <a:gd name="T63" fmla="*/ 2147483646 h 48"/>
              <a:gd name="T64" fmla="*/ 2147483646 w 48"/>
              <a:gd name="T65" fmla="*/ 2147483646 h 48"/>
              <a:gd name="T66" fmla="*/ 2147483646 w 48"/>
              <a:gd name="T67" fmla="*/ 2147483646 h 48"/>
              <a:gd name="T68" fmla="*/ 2147483646 w 48"/>
              <a:gd name="T69" fmla="*/ 2147483646 h 48"/>
              <a:gd name="T70" fmla="*/ 2147483646 w 48"/>
              <a:gd name="T71" fmla="*/ 2147483646 h 48"/>
              <a:gd name="T72" fmla="*/ 2147483646 w 48"/>
              <a:gd name="T73" fmla="*/ 2147483646 h 48"/>
              <a:gd name="T74" fmla="*/ 2147483646 w 48"/>
              <a:gd name="T75" fmla="*/ 2147483646 h 48"/>
              <a:gd name="T76" fmla="*/ 2147483646 w 48"/>
              <a:gd name="T77" fmla="*/ 2147483646 h 48"/>
              <a:gd name="T78" fmla="*/ 2147483646 w 48"/>
              <a:gd name="T79" fmla="*/ 2147483646 h 48"/>
              <a:gd name="T80" fmla="*/ 2147483646 w 48"/>
              <a:gd name="T81" fmla="*/ 2147483646 h 48"/>
              <a:gd name="T82" fmla="*/ 2147483646 w 48"/>
              <a:gd name="T83" fmla="*/ 2147483646 h 48"/>
              <a:gd name="T84" fmla="*/ 2147483646 w 48"/>
              <a:gd name="T85" fmla="*/ 0 h 48"/>
              <a:gd name="T86" fmla="*/ 2147483646 w 48"/>
              <a:gd name="T87" fmla="*/ 0 h 48"/>
              <a:gd name="T88" fmla="*/ 2147483646 w 48"/>
              <a:gd name="T89" fmla="*/ 2147483646 h 4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8"/>
              <a:gd name="T136" fmla="*/ 0 h 48"/>
              <a:gd name="T137" fmla="*/ 48 w 48"/>
              <a:gd name="T138" fmla="*/ 48 h 48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8" h="48">
                <a:moveTo>
                  <a:pt x="24" y="24"/>
                </a:moveTo>
                <a:lnTo>
                  <a:pt x="24" y="0"/>
                </a:lnTo>
                <a:lnTo>
                  <a:pt x="22" y="0"/>
                </a:lnTo>
                <a:lnTo>
                  <a:pt x="21" y="0"/>
                </a:lnTo>
                <a:lnTo>
                  <a:pt x="20" y="0"/>
                </a:lnTo>
                <a:lnTo>
                  <a:pt x="19" y="0"/>
                </a:lnTo>
                <a:lnTo>
                  <a:pt x="18" y="0"/>
                </a:lnTo>
                <a:lnTo>
                  <a:pt x="16" y="1"/>
                </a:lnTo>
                <a:lnTo>
                  <a:pt x="15" y="1"/>
                </a:lnTo>
                <a:lnTo>
                  <a:pt x="14" y="1"/>
                </a:lnTo>
                <a:lnTo>
                  <a:pt x="13" y="2"/>
                </a:lnTo>
                <a:lnTo>
                  <a:pt x="12" y="4"/>
                </a:lnTo>
                <a:lnTo>
                  <a:pt x="10" y="4"/>
                </a:lnTo>
                <a:lnTo>
                  <a:pt x="9" y="5"/>
                </a:lnTo>
                <a:lnTo>
                  <a:pt x="8" y="5"/>
                </a:lnTo>
                <a:lnTo>
                  <a:pt x="8" y="6"/>
                </a:lnTo>
                <a:lnTo>
                  <a:pt x="7" y="6"/>
                </a:lnTo>
                <a:lnTo>
                  <a:pt x="6" y="7"/>
                </a:lnTo>
                <a:lnTo>
                  <a:pt x="6" y="8"/>
                </a:lnTo>
                <a:lnTo>
                  <a:pt x="4" y="10"/>
                </a:lnTo>
                <a:lnTo>
                  <a:pt x="3" y="11"/>
                </a:lnTo>
                <a:lnTo>
                  <a:pt x="3" y="12"/>
                </a:lnTo>
                <a:lnTo>
                  <a:pt x="2" y="13"/>
                </a:lnTo>
                <a:lnTo>
                  <a:pt x="2" y="14"/>
                </a:lnTo>
                <a:lnTo>
                  <a:pt x="1" y="16"/>
                </a:lnTo>
                <a:lnTo>
                  <a:pt x="1" y="17"/>
                </a:lnTo>
                <a:lnTo>
                  <a:pt x="1" y="18"/>
                </a:lnTo>
                <a:lnTo>
                  <a:pt x="0" y="19"/>
                </a:lnTo>
                <a:lnTo>
                  <a:pt x="0" y="20"/>
                </a:lnTo>
                <a:lnTo>
                  <a:pt x="0" y="22"/>
                </a:lnTo>
                <a:lnTo>
                  <a:pt x="0" y="23"/>
                </a:lnTo>
                <a:lnTo>
                  <a:pt x="0" y="24"/>
                </a:lnTo>
                <a:lnTo>
                  <a:pt x="0" y="25"/>
                </a:lnTo>
                <a:lnTo>
                  <a:pt x="0" y="26"/>
                </a:lnTo>
                <a:lnTo>
                  <a:pt x="0" y="28"/>
                </a:lnTo>
                <a:lnTo>
                  <a:pt x="0" y="29"/>
                </a:lnTo>
                <a:lnTo>
                  <a:pt x="1" y="30"/>
                </a:lnTo>
                <a:lnTo>
                  <a:pt x="1" y="31"/>
                </a:lnTo>
                <a:lnTo>
                  <a:pt x="1" y="32"/>
                </a:lnTo>
                <a:lnTo>
                  <a:pt x="2" y="32"/>
                </a:lnTo>
                <a:lnTo>
                  <a:pt x="2" y="34"/>
                </a:lnTo>
                <a:lnTo>
                  <a:pt x="3" y="35"/>
                </a:lnTo>
                <a:lnTo>
                  <a:pt x="3" y="36"/>
                </a:lnTo>
                <a:lnTo>
                  <a:pt x="4" y="37"/>
                </a:lnTo>
                <a:lnTo>
                  <a:pt x="4" y="38"/>
                </a:lnTo>
                <a:lnTo>
                  <a:pt x="6" y="38"/>
                </a:lnTo>
                <a:lnTo>
                  <a:pt x="6" y="40"/>
                </a:lnTo>
                <a:lnTo>
                  <a:pt x="7" y="41"/>
                </a:lnTo>
                <a:lnTo>
                  <a:pt x="8" y="41"/>
                </a:lnTo>
                <a:lnTo>
                  <a:pt x="8" y="42"/>
                </a:lnTo>
                <a:lnTo>
                  <a:pt x="9" y="43"/>
                </a:lnTo>
                <a:lnTo>
                  <a:pt x="10" y="43"/>
                </a:lnTo>
                <a:lnTo>
                  <a:pt x="12" y="44"/>
                </a:lnTo>
                <a:lnTo>
                  <a:pt x="13" y="44"/>
                </a:lnTo>
                <a:lnTo>
                  <a:pt x="13" y="46"/>
                </a:lnTo>
                <a:lnTo>
                  <a:pt x="14" y="46"/>
                </a:lnTo>
                <a:lnTo>
                  <a:pt x="15" y="46"/>
                </a:lnTo>
                <a:lnTo>
                  <a:pt x="16" y="47"/>
                </a:lnTo>
                <a:lnTo>
                  <a:pt x="18" y="47"/>
                </a:lnTo>
                <a:lnTo>
                  <a:pt x="19" y="47"/>
                </a:lnTo>
                <a:lnTo>
                  <a:pt x="20" y="47"/>
                </a:lnTo>
                <a:lnTo>
                  <a:pt x="21" y="48"/>
                </a:lnTo>
                <a:lnTo>
                  <a:pt x="22" y="48"/>
                </a:lnTo>
                <a:lnTo>
                  <a:pt x="24" y="48"/>
                </a:lnTo>
                <a:lnTo>
                  <a:pt x="25" y="48"/>
                </a:lnTo>
                <a:lnTo>
                  <a:pt x="26" y="48"/>
                </a:lnTo>
                <a:lnTo>
                  <a:pt x="27" y="47"/>
                </a:lnTo>
                <a:lnTo>
                  <a:pt x="28" y="47"/>
                </a:lnTo>
                <a:lnTo>
                  <a:pt x="30" y="47"/>
                </a:lnTo>
                <a:lnTo>
                  <a:pt x="31" y="47"/>
                </a:lnTo>
                <a:lnTo>
                  <a:pt x="32" y="46"/>
                </a:lnTo>
                <a:lnTo>
                  <a:pt x="33" y="46"/>
                </a:lnTo>
                <a:lnTo>
                  <a:pt x="34" y="46"/>
                </a:lnTo>
                <a:lnTo>
                  <a:pt x="36" y="44"/>
                </a:lnTo>
                <a:lnTo>
                  <a:pt x="37" y="43"/>
                </a:lnTo>
                <a:lnTo>
                  <a:pt x="38" y="43"/>
                </a:lnTo>
                <a:lnTo>
                  <a:pt x="39" y="42"/>
                </a:lnTo>
                <a:lnTo>
                  <a:pt x="40" y="41"/>
                </a:lnTo>
                <a:lnTo>
                  <a:pt x="42" y="40"/>
                </a:lnTo>
                <a:lnTo>
                  <a:pt x="43" y="38"/>
                </a:lnTo>
                <a:lnTo>
                  <a:pt x="44" y="37"/>
                </a:lnTo>
                <a:lnTo>
                  <a:pt x="44" y="36"/>
                </a:lnTo>
                <a:lnTo>
                  <a:pt x="45" y="35"/>
                </a:lnTo>
                <a:lnTo>
                  <a:pt x="45" y="34"/>
                </a:lnTo>
                <a:lnTo>
                  <a:pt x="46" y="32"/>
                </a:lnTo>
                <a:lnTo>
                  <a:pt x="46" y="31"/>
                </a:lnTo>
                <a:lnTo>
                  <a:pt x="46" y="30"/>
                </a:lnTo>
                <a:lnTo>
                  <a:pt x="48" y="29"/>
                </a:lnTo>
                <a:lnTo>
                  <a:pt x="48" y="28"/>
                </a:lnTo>
                <a:lnTo>
                  <a:pt x="48" y="26"/>
                </a:lnTo>
                <a:lnTo>
                  <a:pt x="48" y="25"/>
                </a:lnTo>
                <a:lnTo>
                  <a:pt x="48" y="24"/>
                </a:lnTo>
                <a:lnTo>
                  <a:pt x="48" y="23"/>
                </a:lnTo>
                <a:lnTo>
                  <a:pt x="48" y="22"/>
                </a:lnTo>
                <a:lnTo>
                  <a:pt x="48" y="20"/>
                </a:lnTo>
                <a:lnTo>
                  <a:pt x="48" y="19"/>
                </a:lnTo>
                <a:lnTo>
                  <a:pt x="46" y="18"/>
                </a:lnTo>
                <a:lnTo>
                  <a:pt x="46" y="17"/>
                </a:lnTo>
                <a:lnTo>
                  <a:pt x="46" y="16"/>
                </a:lnTo>
                <a:lnTo>
                  <a:pt x="46" y="14"/>
                </a:lnTo>
                <a:lnTo>
                  <a:pt x="45" y="13"/>
                </a:lnTo>
                <a:lnTo>
                  <a:pt x="45" y="12"/>
                </a:lnTo>
                <a:lnTo>
                  <a:pt x="44" y="11"/>
                </a:lnTo>
                <a:lnTo>
                  <a:pt x="44" y="10"/>
                </a:lnTo>
                <a:lnTo>
                  <a:pt x="43" y="10"/>
                </a:lnTo>
                <a:lnTo>
                  <a:pt x="43" y="8"/>
                </a:lnTo>
                <a:lnTo>
                  <a:pt x="42" y="7"/>
                </a:lnTo>
                <a:lnTo>
                  <a:pt x="40" y="6"/>
                </a:lnTo>
                <a:lnTo>
                  <a:pt x="39" y="5"/>
                </a:lnTo>
                <a:lnTo>
                  <a:pt x="38" y="5"/>
                </a:lnTo>
                <a:lnTo>
                  <a:pt x="37" y="4"/>
                </a:lnTo>
                <a:lnTo>
                  <a:pt x="36" y="4"/>
                </a:lnTo>
                <a:lnTo>
                  <a:pt x="36" y="2"/>
                </a:lnTo>
                <a:lnTo>
                  <a:pt x="34" y="2"/>
                </a:lnTo>
                <a:lnTo>
                  <a:pt x="33" y="1"/>
                </a:lnTo>
                <a:lnTo>
                  <a:pt x="32" y="1"/>
                </a:lnTo>
                <a:lnTo>
                  <a:pt x="31" y="1"/>
                </a:lnTo>
                <a:lnTo>
                  <a:pt x="30" y="0"/>
                </a:lnTo>
                <a:lnTo>
                  <a:pt x="28" y="0"/>
                </a:lnTo>
                <a:lnTo>
                  <a:pt x="27" y="0"/>
                </a:lnTo>
                <a:lnTo>
                  <a:pt x="26" y="0"/>
                </a:lnTo>
                <a:lnTo>
                  <a:pt x="25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2" name="Freeform 48">
            <a:extLst>
              <a:ext uri="{FF2B5EF4-FFF2-40B4-BE49-F238E27FC236}">
                <a16:creationId xmlns:a16="http://schemas.microsoft.com/office/drawing/2014/main" id="{483AF95E-1A51-3244-BE7A-D64D5AAB293F}"/>
              </a:ext>
            </a:extLst>
          </p:cNvPr>
          <p:cNvSpPr>
            <a:spLocks noChangeAspect="1"/>
          </p:cNvSpPr>
          <p:nvPr/>
        </p:nvSpPr>
        <p:spPr bwMode="auto">
          <a:xfrm>
            <a:off x="6172200" y="4513263"/>
            <a:ext cx="42863" cy="41275"/>
          </a:xfrm>
          <a:custGeom>
            <a:avLst/>
            <a:gdLst>
              <a:gd name="T0" fmla="*/ 2147483646 w 52"/>
              <a:gd name="T1" fmla="*/ 0 h 50"/>
              <a:gd name="T2" fmla="*/ 2147483646 w 52"/>
              <a:gd name="T3" fmla="*/ 2147483646 h 50"/>
              <a:gd name="T4" fmla="*/ 2147483646 w 52"/>
              <a:gd name="T5" fmla="*/ 2147483646 h 50"/>
              <a:gd name="T6" fmla="*/ 2147483646 w 52"/>
              <a:gd name="T7" fmla="*/ 2147483646 h 50"/>
              <a:gd name="T8" fmla="*/ 2147483646 w 52"/>
              <a:gd name="T9" fmla="*/ 2147483646 h 50"/>
              <a:gd name="T10" fmla="*/ 2147483646 w 52"/>
              <a:gd name="T11" fmla="*/ 2147483646 h 50"/>
              <a:gd name="T12" fmla="*/ 2147483646 w 52"/>
              <a:gd name="T13" fmla="*/ 2147483646 h 50"/>
              <a:gd name="T14" fmla="*/ 2147483646 w 52"/>
              <a:gd name="T15" fmla="*/ 2147483646 h 50"/>
              <a:gd name="T16" fmla="*/ 2147483646 w 52"/>
              <a:gd name="T17" fmla="*/ 2147483646 h 50"/>
              <a:gd name="T18" fmla="*/ 2147483646 w 52"/>
              <a:gd name="T19" fmla="*/ 2147483646 h 50"/>
              <a:gd name="T20" fmla="*/ 0 w 52"/>
              <a:gd name="T21" fmla="*/ 2147483646 h 50"/>
              <a:gd name="T22" fmla="*/ 2147483646 w 52"/>
              <a:gd name="T23" fmla="*/ 2147483646 h 50"/>
              <a:gd name="T24" fmla="*/ 2147483646 w 52"/>
              <a:gd name="T25" fmla="*/ 2147483646 h 50"/>
              <a:gd name="T26" fmla="*/ 2147483646 w 52"/>
              <a:gd name="T27" fmla="*/ 2147483646 h 50"/>
              <a:gd name="T28" fmla="*/ 2147483646 w 52"/>
              <a:gd name="T29" fmla="*/ 2147483646 h 50"/>
              <a:gd name="T30" fmla="*/ 2147483646 w 52"/>
              <a:gd name="T31" fmla="*/ 2147483646 h 50"/>
              <a:gd name="T32" fmla="*/ 2147483646 w 52"/>
              <a:gd name="T33" fmla="*/ 2147483646 h 50"/>
              <a:gd name="T34" fmla="*/ 2147483646 w 52"/>
              <a:gd name="T35" fmla="*/ 2147483646 h 50"/>
              <a:gd name="T36" fmla="*/ 2147483646 w 52"/>
              <a:gd name="T37" fmla="*/ 2147483646 h 50"/>
              <a:gd name="T38" fmla="*/ 2147483646 w 52"/>
              <a:gd name="T39" fmla="*/ 2147483646 h 50"/>
              <a:gd name="T40" fmla="*/ 2147483646 w 52"/>
              <a:gd name="T41" fmla="*/ 2147483646 h 50"/>
              <a:gd name="T42" fmla="*/ 2147483646 w 52"/>
              <a:gd name="T43" fmla="*/ 2147483646 h 50"/>
              <a:gd name="T44" fmla="*/ 2147483646 w 52"/>
              <a:gd name="T45" fmla="*/ 2147483646 h 50"/>
              <a:gd name="T46" fmla="*/ 2147483646 w 52"/>
              <a:gd name="T47" fmla="*/ 2147483646 h 50"/>
              <a:gd name="T48" fmla="*/ 2147483646 w 52"/>
              <a:gd name="T49" fmla="*/ 2147483646 h 50"/>
              <a:gd name="T50" fmla="*/ 2147483646 w 52"/>
              <a:gd name="T51" fmla="*/ 2147483646 h 50"/>
              <a:gd name="T52" fmla="*/ 2147483646 w 52"/>
              <a:gd name="T53" fmla="*/ 2147483646 h 50"/>
              <a:gd name="T54" fmla="*/ 2147483646 w 52"/>
              <a:gd name="T55" fmla="*/ 2147483646 h 50"/>
              <a:gd name="T56" fmla="*/ 2147483646 w 52"/>
              <a:gd name="T57" fmla="*/ 2147483646 h 50"/>
              <a:gd name="T58" fmla="*/ 2147483646 w 52"/>
              <a:gd name="T59" fmla="*/ 2147483646 h 50"/>
              <a:gd name="T60" fmla="*/ 2147483646 w 52"/>
              <a:gd name="T61" fmla="*/ 2147483646 h 50"/>
              <a:gd name="T62" fmla="*/ 2147483646 w 52"/>
              <a:gd name="T63" fmla="*/ 2147483646 h 50"/>
              <a:gd name="T64" fmla="*/ 2147483646 w 52"/>
              <a:gd name="T65" fmla="*/ 2147483646 h 50"/>
              <a:gd name="T66" fmla="*/ 2147483646 w 52"/>
              <a:gd name="T67" fmla="*/ 2147483646 h 50"/>
              <a:gd name="T68" fmla="*/ 2147483646 w 52"/>
              <a:gd name="T69" fmla="*/ 2147483646 h 50"/>
              <a:gd name="T70" fmla="*/ 2147483646 w 52"/>
              <a:gd name="T71" fmla="*/ 2147483646 h 50"/>
              <a:gd name="T72" fmla="*/ 2147483646 w 52"/>
              <a:gd name="T73" fmla="*/ 2147483646 h 50"/>
              <a:gd name="T74" fmla="*/ 2147483646 w 52"/>
              <a:gd name="T75" fmla="*/ 2147483646 h 50"/>
              <a:gd name="T76" fmla="*/ 2147483646 w 52"/>
              <a:gd name="T77" fmla="*/ 2147483646 h 50"/>
              <a:gd name="T78" fmla="*/ 2147483646 w 52"/>
              <a:gd name="T79" fmla="*/ 2147483646 h 50"/>
              <a:gd name="T80" fmla="*/ 2147483646 w 52"/>
              <a:gd name="T81" fmla="*/ 2147483646 h 50"/>
              <a:gd name="T82" fmla="*/ 2147483646 w 52"/>
              <a:gd name="T83" fmla="*/ 2147483646 h 50"/>
              <a:gd name="T84" fmla="*/ 2147483646 w 52"/>
              <a:gd name="T85" fmla="*/ 0 h 50"/>
              <a:gd name="T86" fmla="*/ 2147483646 w 52"/>
              <a:gd name="T87" fmla="*/ 0 h 5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52"/>
              <a:gd name="T133" fmla="*/ 0 h 50"/>
              <a:gd name="T134" fmla="*/ 52 w 52"/>
              <a:gd name="T135" fmla="*/ 50 h 5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52" h="50">
                <a:moveTo>
                  <a:pt x="27" y="0"/>
                </a:moveTo>
                <a:lnTo>
                  <a:pt x="26" y="0"/>
                </a:lnTo>
                <a:lnTo>
                  <a:pt x="24" y="0"/>
                </a:lnTo>
                <a:lnTo>
                  <a:pt x="22" y="0"/>
                </a:lnTo>
                <a:lnTo>
                  <a:pt x="21" y="0"/>
                </a:lnTo>
                <a:lnTo>
                  <a:pt x="20" y="1"/>
                </a:lnTo>
                <a:lnTo>
                  <a:pt x="18" y="1"/>
                </a:lnTo>
                <a:lnTo>
                  <a:pt x="17" y="1"/>
                </a:lnTo>
                <a:lnTo>
                  <a:pt x="16" y="2"/>
                </a:lnTo>
                <a:lnTo>
                  <a:pt x="15" y="2"/>
                </a:lnTo>
                <a:lnTo>
                  <a:pt x="15" y="3"/>
                </a:lnTo>
                <a:lnTo>
                  <a:pt x="14" y="3"/>
                </a:lnTo>
                <a:lnTo>
                  <a:pt x="12" y="5"/>
                </a:lnTo>
                <a:lnTo>
                  <a:pt x="11" y="5"/>
                </a:lnTo>
                <a:lnTo>
                  <a:pt x="10" y="6"/>
                </a:lnTo>
                <a:lnTo>
                  <a:pt x="9" y="7"/>
                </a:lnTo>
                <a:lnTo>
                  <a:pt x="8" y="8"/>
                </a:lnTo>
                <a:lnTo>
                  <a:pt x="6" y="9"/>
                </a:lnTo>
                <a:lnTo>
                  <a:pt x="6" y="11"/>
                </a:lnTo>
                <a:lnTo>
                  <a:pt x="5" y="11"/>
                </a:lnTo>
                <a:lnTo>
                  <a:pt x="5" y="12"/>
                </a:lnTo>
                <a:lnTo>
                  <a:pt x="4" y="13"/>
                </a:lnTo>
                <a:lnTo>
                  <a:pt x="4" y="14"/>
                </a:lnTo>
                <a:lnTo>
                  <a:pt x="3" y="15"/>
                </a:lnTo>
                <a:lnTo>
                  <a:pt x="3" y="17"/>
                </a:lnTo>
                <a:lnTo>
                  <a:pt x="2" y="18"/>
                </a:lnTo>
                <a:lnTo>
                  <a:pt x="2" y="19"/>
                </a:lnTo>
                <a:lnTo>
                  <a:pt x="2" y="20"/>
                </a:lnTo>
                <a:lnTo>
                  <a:pt x="2" y="21"/>
                </a:lnTo>
                <a:lnTo>
                  <a:pt x="2" y="23"/>
                </a:lnTo>
                <a:lnTo>
                  <a:pt x="2" y="24"/>
                </a:lnTo>
                <a:lnTo>
                  <a:pt x="0" y="25"/>
                </a:lnTo>
                <a:lnTo>
                  <a:pt x="2" y="26"/>
                </a:lnTo>
                <a:lnTo>
                  <a:pt x="2" y="27"/>
                </a:lnTo>
                <a:lnTo>
                  <a:pt x="2" y="29"/>
                </a:lnTo>
                <a:lnTo>
                  <a:pt x="2" y="31"/>
                </a:lnTo>
                <a:lnTo>
                  <a:pt x="2" y="32"/>
                </a:lnTo>
                <a:lnTo>
                  <a:pt x="2" y="33"/>
                </a:lnTo>
                <a:lnTo>
                  <a:pt x="3" y="35"/>
                </a:lnTo>
                <a:lnTo>
                  <a:pt x="4" y="36"/>
                </a:lnTo>
                <a:lnTo>
                  <a:pt x="4" y="37"/>
                </a:lnTo>
                <a:lnTo>
                  <a:pt x="5" y="38"/>
                </a:lnTo>
                <a:lnTo>
                  <a:pt x="5" y="39"/>
                </a:lnTo>
                <a:lnTo>
                  <a:pt x="6" y="41"/>
                </a:lnTo>
                <a:lnTo>
                  <a:pt x="6" y="42"/>
                </a:lnTo>
                <a:lnTo>
                  <a:pt x="8" y="42"/>
                </a:lnTo>
                <a:lnTo>
                  <a:pt x="9" y="43"/>
                </a:lnTo>
                <a:lnTo>
                  <a:pt x="9" y="44"/>
                </a:lnTo>
                <a:lnTo>
                  <a:pt x="10" y="45"/>
                </a:lnTo>
                <a:lnTo>
                  <a:pt x="11" y="45"/>
                </a:lnTo>
                <a:lnTo>
                  <a:pt x="12" y="47"/>
                </a:lnTo>
                <a:lnTo>
                  <a:pt x="14" y="47"/>
                </a:lnTo>
                <a:lnTo>
                  <a:pt x="15" y="48"/>
                </a:lnTo>
                <a:lnTo>
                  <a:pt x="16" y="49"/>
                </a:lnTo>
                <a:lnTo>
                  <a:pt x="17" y="49"/>
                </a:lnTo>
                <a:lnTo>
                  <a:pt x="18" y="49"/>
                </a:lnTo>
                <a:lnTo>
                  <a:pt x="20" y="50"/>
                </a:lnTo>
                <a:lnTo>
                  <a:pt x="21" y="50"/>
                </a:lnTo>
                <a:lnTo>
                  <a:pt x="22" y="50"/>
                </a:lnTo>
                <a:lnTo>
                  <a:pt x="24" y="50"/>
                </a:lnTo>
                <a:lnTo>
                  <a:pt x="26" y="50"/>
                </a:lnTo>
                <a:lnTo>
                  <a:pt x="27" y="50"/>
                </a:lnTo>
                <a:lnTo>
                  <a:pt x="28" y="50"/>
                </a:lnTo>
                <a:lnTo>
                  <a:pt x="29" y="50"/>
                </a:lnTo>
                <a:lnTo>
                  <a:pt x="30" y="50"/>
                </a:lnTo>
                <a:lnTo>
                  <a:pt x="32" y="50"/>
                </a:lnTo>
                <a:lnTo>
                  <a:pt x="33" y="50"/>
                </a:lnTo>
                <a:lnTo>
                  <a:pt x="34" y="49"/>
                </a:lnTo>
                <a:lnTo>
                  <a:pt x="35" y="49"/>
                </a:lnTo>
                <a:lnTo>
                  <a:pt x="36" y="49"/>
                </a:lnTo>
                <a:lnTo>
                  <a:pt x="38" y="48"/>
                </a:lnTo>
                <a:lnTo>
                  <a:pt x="39" y="48"/>
                </a:lnTo>
                <a:lnTo>
                  <a:pt x="40" y="47"/>
                </a:lnTo>
                <a:lnTo>
                  <a:pt x="41" y="47"/>
                </a:lnTo>
                <a:lnTo>
                  <a:pt x="41" y="45"/>
                </a:lnTo>
                <a:lnTo>
                  <a:pt x="42" y="45"/>
                </a:lnTo>
                <a:lnTo>
                  <a:pt x="44" y="44"/>
                </a:lnTo>
                <a:lnTo>
                  <a:pt x="45" y="43"/>
                </a:lnTo>
                <a:lnTo>
                  <a:pt x="45" y="42"/>
                </a:lnTo>
                <a:lnTo>
                  <a:pt x="46" y="42"/>
                </a:lnTo>
                <a:lnTo>
                  <a:pt x="47" y="41"/>
                </a:lnTo>
                <a:lnTo>
                  <a:pt x="47" y="39"/>
                </a:lnTo>
                <a:lnTo>
                  <a:pt x="48" y="38"/>
                </a:lnTo>
                <a:lnTo>
                  <a:pt x="48" y="37"/>
                </a:lnTo>
                <a:lnTo>
                  <a:pt x="50" y="36"/>
                </a:lnTo>
                <a:lnTo>
                  <a:pt x="50" y="35"/>
                </a:lnTo>
                <a:lnTo>
                  <a:pt x="51" y="35"/>
                </a:lnTo>
                <a:lnTo>
                  <a:pt x="51" y="33"/>
                </a:lnTo>
                <a:lnTo>
                  <a:pt x="51" y="32"/>
                </a:lnTo>
                <a:lnTo>
                  <a:pt x="51" y="31"/>
                </a:lnTo>
                <a:lnTo>
                  <a:pt x="52" y="29"/>
                </a:lnTo>
                <a:lnTo>
                  <a:pt x="52" y="27"/>
                </a:lnTo>
                <a:lnTo>
                  <a:pt x="52" y="26"/>
                </a:lnTo>
                <a:lnTo>
                  <a:pt x="52" y="25"/>
                </a:lnTo>
                <a:lnTo>
                  <a:pt x="52" y="24"/>
                </a:lnTo>
                <a:lnTo>
                  <a:pt x="52" y="23"/>
                </a:lnTo>
                <a:lnTo>
                  <a:pt x="52" y="21"/>
                </a:lnTo>
                <a:lnTo>
                  <a:pt x="51" y="20"/>
                </a:lnTo>
                <a:lnTo>
                  <a:pt x="51" y="19"/>
                </a:lnTo>
                <a:lnTo>
                  <a:pt x="51" y="18"/>
                </a:lnTo>
                <a:lnTo>
                  <a:pt x="51" y="17"/>
                </a:lnTo>
                <a:lnTo>
                  <a:pt x="50" y="15"/>
                </a:lnTo>
                <a:lnTo>
                  <a:pt x="50" y="14"/>
                </a:lnTo>
                <a:lnTo>
                  <a:pt x="48" y="13"/>
                </a:lnTo>
                <a:lnTo>
                  <a:pt x="48" y="12"/>
                </a:lnTo>
                <a:lnTo>
                  <a:pt x="47" y="11"/>
                </a:lnTo>
                <a:lnTo>
                  <a:pt x="46" y="9"/>
                </a:lnTo>
                <a:lnTo>
                  <a:pt x="45" y="8"/>
                </a:lnTo>
                <a:lnTo>
                  <a:pt x="45" y="7"/>
                </a:lnTo>
                <a:lnTo>
                  <a:pt x="44" y="7"/>
                </a:lnTo>
                <a:lnTo>
                  <a:pt x="42" y="6"/>
                </a:lnTo>
                <a:lnTo>
                  <a:pt x="41" y="5"/>
                </a:lnTo>
                <a:lnTo>
                  <a:pt x="40" y="3"/>
                </a:lnTo>
                <a:lnTo>
                  <a:pt x="39" y="3"/>
                </a:lnTo>
                <a:lnTo>
                  <a:pt x="38" y="2"/>
                </a:lnTo>
                <a:lnTo>
                  <a:pt x="36" y="2"/>
                </a:lnTo>
                <a:lnTo>
                  <a:pt x="35" y="1"/>
                </a:lnTo>
                <a:lnTo>
                  <a:pt x="34" y="1"/>
                </a:lnTo>
                <a:lnTo>
                  <a:pt x="33" y="1"/>
                </a:lnTo>
                <a:lnTo>
                  <a:pt x="32" y="0"/>
                </a:lnTo>
                <a:lnTo>
                  <a:pt x="30" y="0"/>
                </a:lnTo>
                <a:lnTo>
                  <a:pt x="29" y="0"/>
                </a:lnTo>
                <a:lnTo>
                  <a:pt x="28" y="0"/>
                </a:lnTo>
                <a:lnTo>
                  <a:pt x="27" y="0"/>
                </a:lnTo>
              </a:path>
            </a:pathLst>
          </a:cu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93" name="Freeform 49">
            <a:extLst>
              <a:ext uri="{FF2B5EF4-FFF2-40B4-BE49-F238E27FC236}">
                <a16:creationId xmlns:a16="http://schemas.microsoft.com/office/drawing/2014/main" id="{8B14642A-BA1B-0A48-AE19-9D2BE8AA1E39}"/>
              </a:ext>
            </a:extLst>
          </p:cNvPr>
          <p:cNvSpPr>
            <a:spLocks noChangeAspect="1"/>
          </p:cNvSpPr>
          <p:nvPr/>
        </p:nvSpPr>
        <p:spPr bwMode="auto">
          <a:xfrm>
            <a:off x="6184900" y="3157538"/>
            <a:ext cx="38100" cy="38100"/>
          </a:xfrm>
          <a:custGeom>
            <a:avLst/>
            <a:gdLst>
              <a:gd name="T0" fmla="*/ 2147483646 w 48"/>
              <a:gd name="T1" fmla="*/ 0 h 48"/>
              <a:gd name="T2" fmla="*/ 2147483646 w 48"/>
              <a:gd name="T3" fmla="*/ 0 h 48"/>
              <a:gd name="T4" fmla="*/ 2147483646 w 48"/>
              <a:gd name="T5" fmla="*/ 2147483646 h 48"/>
              <a:gd name="T6" fmla="*/ 2147483646 w 48"/>
              <a:gd name="T7" fmla="*/ 2147483646 h 48"/>
              <a:gd name="T8" fmla="*/ 2147483646 w 48"/>
              <a:gd name="T9" fmla="*/ 2147483646 h 48"/>
              <a:gd name="T10" fmla="*/ 2147483646 w 48"/>
              <a:gd name="T11" fmla="*/ 2147483646 h 48"/>
              <a:gd name="T12" fmla="*/ 2147483646 w 48"/>
              <a:gd name="T13" fmla="*/ 2147483646 h 48"/>
              <a:gd name="T14" fmla="*/ 2147483646 w 48"/>
              <a:gd name="T15" fmla="*/ 2147483646 h 48"/>
              <a:gd name="T16" fmla="*/ 2147483646 w 48"/>
              <a:gd name="T17" fmla="*/ 2147483646 h 48"/>
              <a:gd name="T18" fmla="*/ 0 w 48"/>
              <a:gd name="T19" fmla="*/ 2147483646 h 48"/>
              <a:gd name="T20" fmla="*/ 0 w 48"/>
              <a:gd name="T21" fmla="*/ 2147483646 h 48"/>
              <a:gd name="T22" fmla="*/ 0 w 48"/>
              <a:gd name="T23" fmla="*/ 2147483646 h 48"/>
              <a:gd name="T24" fmla="*/ 0 w 48"/>
              <a:gd name="T25" fmla="*/ 2147483646 h 48"/>
              <a:gd name="T26" fmla="*/ 2147483646 w 48"/>
              <a:gd name="T27" fmla="*/ 2147483646 h 48"/>
              <a:gd name="T28" fmla="*/ 2147483646 w 48"/>
              <a:gd name="T29" fmla="*/ 2147483646 h 48"/>
              <a:gd name="T30" fmla="*/ 2147483646 w 48"/>
              <a:gd name="T31" fmla="*/ 2147483646 h 48"/>
              <a:gd name="T32" fmla="*/ 2147483646 w 48"/>
              <a:gd name="T33" fmla="*/ 2147483646 h 48"/>
              <a:gd name="T34" fmla="*/ 2147483646 w 48"/>
              <a:gd name="T35" fmla="*/ 2147483646 h 48"/>
              <a:gd name="T36" fmla="*/ 2147483646 w 48"/>
              <a:gd name="T37" fmla="*/ 2147483646 h 48"/>
              <a:gd name="T38" fmla="*/ 2147483646 w 48"/>
              <a:gd name="T39" fmla="*/ 2147483646 h 48"/>
              <a:gd name="T40" fmla="*/ 2147483646 w 48"/>
              <a:gd name="T41" fmla="*/ 2147483646 h 48"/>
              <a:gd name="T42" fmla="*/ 2147483646 w 48"/>
              <a:gd name="T43" fmla="*/ 2147483646 h 48"/>
              <a:gd name="T44" fmla="*/ 2147483646 w 48"/>
              <a:gd name="T45" fmla="*/ 2147483646 h 48"/>
              <a:gd name="T46" fmla="*/ 2147483646 w 48"/>
              <a:gd name="T47" fmla="*/ 2147483646 h 48"/>
              <a:gd name="T48" fmla="*/ 2147483646 w 48"/>
              <a:gd name="T49" fmla="*/ 2147483646 h 48"/>
              <a:gd name="T50" fmla="*/ 2147483646 w 48"/>
              <a:gd name="T51" fmla="*/ 2147483646 h 48"/>
              <a:gd name="T52" fmla="*/ 2147483646 w 48"/>
              <a:gd name="T53" fmla="*/ 2147483646 h 48"/>
              <a:gd name="T54" fmla="*/ 2147483646 w 48"/>
              <a:gd name="T55" fmla="*/ 2147483646 h 48"/>
              <a:gd name="T56" fmla="*/ 2147483646 w 48"/>
              <a:gd name="T57" fmla="*/ 2147483646 h 48"/>
              <a:gd name="T58" fmla="*/ 2147483646 w 48"/>
              <a:gd name="T59" fmla="*/ 2147483646 h 48"/>
              <a:gd name="T60" fmla="*/ 2147483646 w 48"/>
              <a:gd name="T61" fmla="*/ 2147483646 h 48"/>
              <a:gd name="T62" fmla="*/ 2147483646 w 48"/>
              <a:gd name="T63" fmla="*/ 2147483646 h 48"/>
              <a:gd name="T64" fmla="*/ 2147483646 w 48"/>
              <a:gd name="T65" fmla="*/ 2147483646 h 48"/>
              <a:gd name="T66" fmla="*/ 2147483646 w 48"/>
              <a:gd name="T67" fmla="*/ 2147483646 h 48"/>
              <a:gd name="T68" fmla="*/ 2147483646 w 48"/>
              <a:gd name="T69" fmla="*/ 2147483646 h 48"/>
              <a:gd name="T70" fmla="*/ 2147483646 w 48"/>
              <a:gd name="T71" fmla="*/ 2147483646 h 48"/>
              <a:gd name="T72" fmla="*/ 2147483646 w 48"/>
              <a:gd name="T73" fmla="*/ 2147483646 h 48"/>
              <a:gd name="T74" fmla="*/ 2147483646 w 48"/>
              <a:gd name="T75" fmla="*/ 2147483646 h 48"/>
              <a:gd name="T76" fmla="*/ 2147483646 w 48"/>
              <a:gd name="T77" fmla="*/ 2147483646 h 48"/>
              <a:gd name="T78" fmla="*/ 2147483646 w 48"/>
              <a:gd name="T79" fmla="*/ 2147483646 h 48"/>
              <a:gd name="T80" fmla="*/ 2147483646 w 48"/>
              <a:gd name="T81" fmla="*/ 2147483646 h 48"/>
              <a:gd name="T82" fmla="*/ 2147483646 w 48"/>
              <a:gd name="T83" fmla="*/ 2147483646 h 48"/>
              <a:gd name="T84" fmla="*/ 2147483646 w 48"/>
              <a:gd name="T85" fmla="*/ 0 h 48"/>
              <a:gd name="T86" fmla="*/ 2147483646 w 48"/>
              <a:gd name="T87" fmla="*/ 0 h 48"/>
              <a:gd name="T88" fmla="*/ 2147483646 w 48"/>
              <a:gd name="T89" fmla="*/ 2147483646 h 4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8"/>
              <a:gd name="T136" fmla="*/ 0 h 48"/>
              <a:gd name="T137" fmla="*/ 48 w 48"/>
              <a:gd name="T138" fmla="*/ 48 h 48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8" h="48">
                <a:moveTo>
                  <a:pt x="24" y="24"/>
                </a:moveTo>
                <a:lnTo>
                  <a:pt x="24" y="0"/>
                </a:lnTo>
                <a:lnTo>
                  <a:pt x="22" y="0"/>
                </a:lnTo>
                <a:lnTo>
                  <a:pt x="21" y="0"/>
                </a:lnTo>
                <a:lnTo>
                  <a:pt x="20" y="0"/>
                </a:lnTo>
                <a:lnTo>
                  <a:pt x="19" y="0"/>
                </a:lnTo>
                <a:lnTo>
                  <a:pt x="18" y="0"/>
                </a:lnTo>
                <a:lnTo>
                  <a:pt x="16" y="1"/>
                </a:lnTo>
                <a:lnTo>
                  <a:pt x="15" y="1"/>
                </a:lnTo>
                <a:lnTo>
                  <a:pt x="14" y="1"/>
                </a:lnTo>
                <a:lnTo>
                  <a:pt x="13" y="2"/>
                </a:lnTo>
                <a:lnTo>
                  <a:pt x="12" y="4"/>
                </a:lnTo>
                <a:lnTo>
                  <a:pt x="10" y="4"/>
                </a:lnTo>
                <a:lnTo>
                  <a:pt x="9" y="5"/>
                </a:lnTo>
                <a:lnTo>
                  <a:pt x="8" y="5"/>
                </a:lnTo>
                <a:lnTo>
                  <a:pt x="8" y="6"/>
                </a:lnTo>
                <a:lnTo>
                  <a:pt x="7" y="6"/>
                </a:lnTo>
                <a:lnTo>
                  <a:pt x="6" y="7"/>
                </a:lnTo>
                <a:lnTo>
                  <a:pt x="6" y="8"/>
                </a:lnTo>
                <a:lnTo>
                  <a:pt x="4" y="10"/>
                </a:lnTo>
                <a:lnTo>
                  <a:pt x="3" y="11"/>
                </a:lnTo>
                <a:lnTo>
                  <a:pt x="3" y="12"/>
                </a:lnTo>
                <a:lnTo>
                  <a:pt x="2" y="13"/>
                </a:lnTo>
                <a:lnTo>
                  <a:pt x="2" y="14"/>
                </a:lnTo>
                <a:lnTo>
                  <a:pt x="1" y="16"/>
                </a:lnTo>
                <a:lnTo>
                  <a:pt x="1" y="17"/>
                </a:lnTo>
                <a:lnTo>
                  <a:pt x="1" y="18"/>
                </a:lnTo>
                <a:lnTo>
                  <a:pt x="0" y="19"/>
                </a:lnTo>
                <a:lnTo>
                  <a:pt x="0" y="20"/>
                </a:lnTo>
                <a:lnTo>
                  <a:pt x="0" y="22"/>
                </a:lnTo>
                <a:lnTo>
                  <a:pt x="0" y="23"/>
                </a:lnTo>
                <a:lnTo>
                  <a:pt x="0" y="24"/>
                </a:lnTo>
                <a:lnTo>
                  <a:pt x="0" y="25"/>
                </a:lnTo>
                <a:lnTo>
                  <a:pt x="0" y="26"/>
                </a:lnTo>
                <a:lnTo>
                  <a:pt x="0" y="28"/>
                </a:lnTo>
                <a:lnTo>
                  <a:pt x="0" y="29"/>
                </a:lnTo>
                <a:lnTo>
                  <a:pt x="1" y="30"/>
                </a:lnTo>
                <a:lnTo>
                  <a:pt x="1" y="31"/>
                </a:lnTo>
                <a:lnTo>
                  <a:pt x="1" y="32"/>
                </a:lnTo>
                <a:lnTo>
                  <a:pt x="2" y="32"/>
                </a:lnTo>
                <a:lnTo>
                  <a:pt x="2" y="34"/>
                </a:lnTo>
                <a:lnTo>
                  <a:pt x="3" y="35"/>
                </a:lnTo>
                <a:lnTo>
                  <a:pt x="3" y="36"/>
                </a:lnTo>
                <a:lnTo>
                  <a:pt x="4" y="37"/>
                </a:lnTo>
                <a:lnTo>
                  <a:pt x="4" y="38"/>
                </a:lnTo>
                <a:lnTo>
                  <a:pt x="6" y="38"/>
                </a:lnTo>
                <a:lnTo>
                  <a:pt x="6" y="40"/>
                </a:lnTo>
                <a:lnTo>
                  <a:pt x="7" y="41"/>
                </a:lnTo>
                <a:lnTo>
                  <a:pt x="8" y="41"/>
                </a:lnTo>
                <a:lnTo>
                  <a:pt x="8" y="42"/>
                </a:lnTo>
                <a:lnTo>
                  <a:pt x="9" y="43"/>
                </a:lnTo>
                <a:lnTo>
                  <a:pt x="10" y="43"/>
                </a:lnTo>
                <a:lnTo>
                  <a:pt x="12" y="44"/>
                </a:lnTo>
                <a:lnTo>
                  <a:pt x="13" y="44"/>
                </a:lnTo>
                <a:lnTo>
                  <a:pt x="13" y="46"/>
                </a:lnTo>
                <a:lnTo>
                  <a:pt x="14" y="46"/>
                </a:lnTo>
                <a:lnTo>
                  <a:pt x="15" y="46"/>
                </a:lnTo>
                <a:lnTo>
                  <a:pt x="16" y="47"/>
                </a:lnTo>
                <a:lnTo>
                  <a:pt x="18" y="47"/>
                </a:lnTo>
                <a:lnTo>
                  <a:pt x="19" y="47"/>
                </a:lnTo>
                <a:lnTo>
                  <a:pt x="20" y="47"/>
                </a:lnTo>
                <a:lnTo>
                  <a:pt x="21" y="48"/>
                </a:lnTo>
                <a:lnTo>
                  <a:pt x="22" y="48"/>
                </a:lnTo>
                <a:lnTo>
                  <a:pt x="24" y="48"/>
                </a:lnTo>
                <a:lnTo>
                  <a:pt x="25" y="48"/>
                </a:lnTo>
                <a:lnTo>
                  <a:pt x="26" y="48"/>
                </a:lnTo>
                <a:lnTo>
                  <a:pt x="27" y="47"/>
                </a:lnTo>
                <a:lnTo>
                  <a:pt x="28" y="47"/>
                </a:lnTo>
                <a:lnTo>
                  <a:pt x="30" y="47"/>
                </a:lnTo>
                <a:lnTo>
                  <a:pt x="31" y="47"/>
                </a:lnTo>
                <a:lnTo>
                  <a:pt x="32" y="46"/>
                </a:lnTo>
                <a:lnTo>
                  <a:pt x="33" y="46"/>
                </a:lnTo>
                <a:lnTo>
                  <a:pt x="34" y="46"/>
                </a:lnTo>
                <a:lnTo>
                  <a:pt x="36" y="44"/>
                </a:lnTo>
                <a:lnTo>
                  <a:pt x="37" y="43"/>
                </a:lnTo>
                <a:lnTo>
                  <a:pt x="38" y="43"/>
                </a:lnTo>
                <a:lnTo>
                  <a:pt x="39" y="42"/>
                </a:lnTo>
                <a:lnTo>
                  <a:pt x="40" y="41"/>
                </a:lnTo>
                <a:lnTo>
                  <a:pt x="42" y="40"/>
                </a:lnTo>
                <a:lnTo>
                  <a:pt x="43" y="38"/>
                </a:lnTo>
                <a:lnTo>
                  <a:pt x="44" y="37"/>
                </a:lnTo>
                <a:lnTo>
                  <a:pt x="44" y="36"/>
                </a:lnTo>
                <a:lnTo>
                  <a:pt x="45" y="35"/>
                </a:lnTo>
                <a:lnTo>
                  <a:pt x="45" y="34"/>
                </a:lnTo>
                <a:lnTo>
                  <a:pt x="46" y="32"/>
                </a:lnTo>
                <a:lnTo>
                  <a:pt x="46" y="31"/>
                </a:lnTo>
                <a:lnTo>
                  <a:pt x="46" y="30"/>
                </a:lnTo>
                <a:lnTo>
                  <a:pt x="48" y="29"/>
                </a:lnTo>
                <a:lnTo>
                  <a:pt x="48" y="28"/>
                </a:lnTo>
                <a:lnTo>
                  <a:pt x="48" y="26"/>
                </a:lnTo>
                <a:lnTo>
                  <a:pt x="48" y="25"/>
                </a:lnTo>
                <a:lnTo>
                  <a:pt x="48" y="24"/>
                </a:lnTo>
                <a:lnTo>
                  <a:pt x="48" y="23"/>
                </a:lnTo>
                <a:lnTo>
                  <a:pt x="48" y="22"/>
                </a:lnTo>
                <a:lnTo>
                  <a:pt x="48" y="20"/>
                </a:lnTo>
                <a:lnTo>
                  <a:pt x="48" y="19"/>
                </a:lnTo>
                <a:lnTo>
                  <a:pt x="46" y="18"/>
                </a:lnTo>
                <a:lnTo>
                  <a:pt x="46" y="17"/>
                </a:lnTo>
                <a:lnTo>
                  <a:pt x="46" y="16"/>
                </a:lnTo>
                <a:lnTo>
                  <a:pt x="46" y="14"/>
                </a:lnTo>
                <a:lnTo>
                  <a:pt x="45" y="13"/>
                </a:lnTo>
                <a:lnTo>
                  <a:pt x="45" y="12"/>
                </a:lnTo>
                <a:lnTo>
                  <a:pt x="44" y="11"/>
                </a:lnTo>
                <a:lnTo>
                  <a:pt x="44" y="10"/>
                </a:lnTo>
                <a:lnTo>
                  <a:pt x="43" y="10"/>
                </a:lnTo>
                <a:lnTo>
                  <a:pt x="43" y="8"/>
                </a:lnTo>
                <a:lnTo>
                  <a:pt x="42" y="7"/>
                </a:lnTo>
                <a:lnTo>
                  <a:pt x="40" y="6"/>
                </a:lnTo>
                <a:lnTo>
                  <a:pt x="39" y="5"/>
                </a:lnTo>
                <a:lnTo>
                  <a:pt x="38" y="5"/>
                </a:lnTo>
                <a:lnTo>
                  <a:pt x="37" y="4"/>
                </a:lnTo>
                <a:lnTo>
                  <a:pt x="36" y="4"/>
                </a:lnTo>
                <a:lnTo>
                  <a:pt x="36" y="2"/>
                </a:lnTo>
                <a:lnTo>
                  <a:pt x="34" y="2"/>
                </a:lnTo>
                <a:lnTo>
                  <a:pt x="33" y="1"/>
                </a:lnTo>
                <a:lnTo>
                  <a:pt x="32" y="1"/>
                </a:lnTo>
                <a:lnTo>
                  <a:pt x="31" y="1"/>
                </a:lnTo>
                <a:lnTo>
                  <a:pt x="30" y="0"/>
                </a:lnTo>
                <a:lnTo>
                  <a:pt x="28" y="0"/>
                </a:lnTo>
                <a:lnTo>
                  <a:pt x="27" y="0"/>
                </a:lnTo>
                <a:lnTo>
                  <a:pt x="26" y="0"/>
                </a:lnTo>
                <a:lnTo>
                  <a:pt x="25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4" name="Freeform 50">
            <a:extLst>
              <a:ext uri="{FF2B5EF4-FFF2-40B4-BE49-F238E27FC236}">
                <a16:creationId xmlns:a16="http://schemas.microsoft.com/office/drawing/2014/main" id="{6BFF53C2-515B-2540-9882-3A8B17C1F2D5}"/>
              </a:ext>
            </a:extLst>
          </p:cNvPr>
          <p:cNvSpPr>
            <a:spLocks noChangeAspect="1"/>
          </p:cNvSpPr>
          <p:nvPr/>
        </p:nvSpPr>
        <p:spPr bwMode="auto">
          <a:xfrm>
            <a:off x="6172200" y="3148013"/>
            <a:ext cx="42863" cy="41275"/>
          </a:xfrm>
          <a:custGeom>
            <a:avLst/>
            <a:gdLst>
              <a:gd name="T0" fmla="*/ 2147483646 w 52"/>
              <a:gd name="T1" fmla="*/ 0 h 50"/>
              <a:gd name="T2" fmla="*/ 2147483646 w 52"/>
              <a:gd name="T3" fmla="*/ 2147483646 h 50"/>
              <a:gd name="T4" fmla="*/ 2147483646 w 52"/>
              <a:gd name="T5" fmla="*/ 2147483646 h 50"/>
              <a:gd name="T6" fmla="*/ 2147483646 w 52"/>
              <a:gd name="T7" fmla="*/ 2147483646 h 50"/>
              <a:gd name="T8" fmla="*/ 2147483646 w 52"/>
              <a:gd name="T9" fmla="*/ 2147483646 h 50"/>
              <a:gd name="T10" fmla="*/ 2147483646 w 52"/>
              <a:gd name="T11" fmla="*/ 2147483646 h 50"/>
              <a:gd name="T12" fmla="*/ 2147483646 w 52"/>
              <a:gd name="T13" fmla="*/ 2147483646 h 50"/>
              <a:gd name="T14" fmla="*/ 2147483646 w 52"/>
              <a:gd name="T15" fmla="*/ 2147483646 h 50"/>
              <a:gd name="T16" fmla="*/ 2147483646 w 52"/>
              <a:gd name="T17" fmla="*/ 2147483646 h 50"/>
              <a:gd name="T18" fmla="*/ 2147483646 w 52"/>
              <a:gd name="T19" fmla="*/ 2147483646 h 50"/>
              <a:gd name="T20" fmla="*/ 0 w 52"/>
              <a:gd name="T21" fmla="*/ 2147483646 h 50"/>
              <a:gd name="T22" fmla="*/ 2147483646 w 52"/>
              <a:gd name="T23" fmla="*/ 2147483646 h 50"/>
              <a:gd name="T24" fmla="*/ 2147483646 w 52"/>
              <a:gd name="T25" fmla="*/ 2147483646 h 50"/>
              <a:gd name="T26" fmla="*/ 2147483646 w 52"/>
              <a:gd name="T27" fmla="*/ 2147483646 h 50"/>
              <a:gd name="T28" fmla="*/ 2147483646 w 52"/>
              <a:gd name="T29" fmla="*/ 2147483646 h 50"/>
              <a:gd name="T30" fmla="*/ 2147483646 w 52"/>
              <a:gd name="T31" fmla="*/ 2147483646 h 50"/>
              <a:gd name="T32" fmla="*/ 2147483646 w 52"/>
              <a:gd name="T33" fmla="*/ 2147483646 h 50"/>
              <a:gd name="T34" fmla="*/ 2147483646 w 52"/>
              <a:gd name="T35" fmla="*/ 2147483646 h 50"/>
              <a:gd name="T36" fmla="*/ 2147483646 w 52"/>
              <a:gd name="T37" fmla="*/ 2147483646 h 50"/>
              <a:gd name="T38" fmla="*/ 2147483646 w 52"/>
              <a:gd name="T39" fmla="*/ 2147483646 h 50"/>
              <a:gd name="T40" fmla="*/ 2147483646 w 52"/>
              <a:gd name="T41" fmla="*/ 2147483646 h 50"/>
              <a:gd name="T42" fmla="*/ 2147483646 w 52"/>
              <a:gd name="T43" fmla="*/ 2147483646 h 50"/>
              <a:gd name="T44" fmla="*/ 2147483646 w 52"/>
              <a:gd name="T45" fmla="*/ 2147483646 h 50"/>
              <a:gd name="T46" fmla="*/ 2147483646 w 52"/>
              <a:gd name="T47" fmla="*/ 2147483646 h 50"/>
              <a:gd name="T48" fmla="*/ 2147483646 w 52"/>
              <a:gd name="T49" fmla="*/ 2147483646 h 50"/>
              <a:gd name="T50" fmla="*/ 2147483646 w 52"/>
              <a:gd name="T51" fmla="*/ 2147483646 h 50"/>
              <a:gd name="T52" fmla="*/ 2147483646 w 52"/>
              <a:gd name="T53" fmla="*/ 2147483646 h 50"/>
              <a:gd name="T54" fmla="*/ 2147483646 w 52"/>
              <a:gd name="T55" fmla="*/ 2147483646 h 50"/>
              <a:gd name="T56" fmla="*/ 2147483646 w 52"/>
              <a:gd name="T57" fmla="*/ 2147483646 h 50"/>
              <a:gd name="T58" fmla="*/ 2147483646 w 52"/>
              <a:gd name="T59" fmla="*/ 2147483646 h 50"/>
              <a:gd name="T60" fmla="*/ 2147483646 w 52"/>
              <a:gd name="T61" fmla="*/ 2147483646 h 50"/>
              <a:gd name="T62" fmla="*/ 2147483646 w 52"/>
              <a:gd name="T63" fmla="*/ 2147483646 h 50"/>
              <a:gd name="T64" fmla="*/ 2147483646 w 52"/>
              <a:gd name="T65" fmla="*/ 2147483646 h 50"/>
              <a:gd name="T66" fmla="*/ 2147483646 w 52"/>
              <a:gd name="T67" fmla="*/ 2147483646 h 50"/>
              <a:gd name="T68" fmla="*/ 2147483646 w 52"/>
              <a:gd name="T69" fmla="*/ 2147483646 h 50"/>
              <a:gd name="T70" fmla="*/ 2147483646 w 52"/>
              <a:gd name="T71" fmla="*/ 2147483646 h 50"/>
              <a:gd name="T72" fmla="*/ 2147483646 w 52"/>
              <a:gd name="T73" fmla="*/ 2147483646 h 50"/>
              <a:gd name="T74" fmla="*/ 2147483646 w 52"/>
              <a:gd name="T75" fmla="*/ 2147483646 h 50"/>
              <a:gd name="T76" fmla="*/ 2147483646 w 52"/>
              <a:gd name="T77" fmla="*/ 2147483646 h 50"/>
              <a:gd name="T78" fmla="*/ 2147483646 w 52"/>
              <a:gd name="T79" fmla="*/ 2147483646 h 50"/>
              <a:gd name="T80" fmla="*/ 2147483646 w 52"/>
              <a:gd name="T81" fmla="*/ 2147483646 h 50"/>
              <a:gd name="T82" fmla="*/ 2147483646 w 52"/>
              <a:gd name="T83" fmla="*/ 2147483646 h 50"/>
              <a:gd name="T84" fmla="*/ 2147483646 w 52"/>
              <a:gd name="T85" fmla="*/ 0 h 50"/>
              <a:gd name="T86" fmla="*/ 2147483646 w 52"/>
              <a:gd name="T87" fmla="*/ 0 h 5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52"/>
              <a:gd name="T133" fmla="*/ 0 h 50"/>
              <a:gd name="T134" fmla="*/ 52 w 52"/>
              <a:gd name="T135" fmla="*/ 50 h 5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52" h="50">
                <a:moveTo>
                  <a:pt x="27" y="0"/>
                </a:moveTo>
                <a:lnTo>
                  <a:pt x="26" y="0"/>
                </a:lnTo>
                <a:lnTo>
                  <a:pt x="24" y="0"/>
                </a:lnTo>
                <a:lnTo>
                  <a:pt x="22" y="0"/>
                </a:lnTo>
                <a:lnTo>
                  <a:pt x="21" y="0"/>
                </a:lnTo>
                <a:lnTo>
                  <a:pt x="20" y="1"/>
                </a:lnTo>
                <a:lnTo>
                  <a:pt x="18" y="1"/>
                </a:lnTo>
                <a:lnTo>
                  <a:pt x="17" y="1"/>
                </a:lnTo>
                <a:lnTo>
                  <a:pt x="16" y="2"/>
                </a:lnTo>
                <a:lnTo>
                  <a:pt x="15" y="2"/>
                </a:lnTo>
                <a:lnTo>
                  <a:pt x="15" y="3"/>
                </a:lnTo>
                <a:lnTo>
                  <a:pt x="14" y="3"/>
                </a:lnTo>
                <a:lnTo>
                  <a:pt x="12" y="5"/>
                </a:lnTo>
                <a:lnTo>
                  <a:pt x="11" y="5"/>
                </a:lnTo>
                <a:lnTo>
                  <a:pt x="10" y="6"/>
                </a:lnTo>
                <a:lnTo>
                  <a:pt x="9" y="7"/>
                </a:lnTo>
                <a:lnTo>
                  <a:pt x="8" y="8"/>
                </a:lnTo>
                <a:lnTo>
                  <a:pt x="6" y="9"/>
                </a:lnTo>
                <a:lnTo>
                  <a:pt x="6" y="11"/>
                </a:lnTo>
                <a:lnTo>
                  <a:pt x="5" y="11"/>
                </a:lnTo>
                <a:lnTo>
                  <a:pt x="5" y="12"/>
                </a:lnTo>
                <a:lnTo>
                  <a:pt x="4" y="13"/>
                </a:lnTo>
                <a:lnTo>
                  <a:pt x="4" y="14"/>
                </a:lnTo>
                <a:lnTo>
                  <a:pt x="3" y="15"/>
                </a:lnTo>
                <a:lnTo>
                  <a:pt x="3" y="17"/>
                </a:lnTo>
                <a:lnTo>
                  <a:pt x="2" y="18"/>
                </a:lnTo>
                <a:lnTo>
                  <a:pt x="2" y="19"/>
                </a:lnTo>
                <a:lnTo>
                  <a:pt x="2" y="20"/>
                </a:lnTo>
                <a:lnTo>
                  <a:pt x="2" y="21"/>
                </a:lnTo>
                <a:lnTo>
                  <a:pt x="2" y="23"/>
                </a:lnTo>
                <a:lnTo>
                  <a:pt x="2" y="24"/>
                </a:lnTo>
                <a:lnTo>
                  <a:pt x="0" y="25"/>
                </a:lnTo>
                <a:lnTo>
                  <a:pt x="2" y="26"/>
                </a:lnTo>
                <a:lnTo>
                  <a:pt x="2" y="27"/>
                </a:lnTo>
                <a:lnTo>
                  <a:pt x="2" y="29"/>
                </a:lnTo>
                <a:lnTo>
                  <a:pt x="2" y="31"/>
                </a:lnTo>
                <a:lnTo>
                  <a:pt x="2" y="32"/>
                </a:lnTo>
                <a:lnTo>
                  <a:pt x="2" y="33"/>
                </a:lnTo>
                <a:lnTo>
                  <a:pt x="3" y="35"/>
                </a:lnTo>
                <a:lnTo>
                  <a:pt x="4" y="36"/>
                </a:lnTo>
                <a:lnTo>
                  <a:pt x="4" y="37"/>
                </a:lnTo>
                <a:lnTo>
                  <a:pt x="5" y="38"/>
                </a:lnTo>
                <a:lnTo>
                  <a:pt x="5" y="39"/>
                </a:lnTo>
                <a:lnTo>
                  <a:pt x="6" y="41"/>
                </a:lnTo>
                <a:lnTo>
                  <a:pt x="6" y="42"/>
                </a:lnTo>
                <a:lnTo>
                  <a:pt x="8" y="42"/>
                </a:lnTo>
                <a:lnTo>
                  <a:pt x="9" y="43"/>
                </a:lnTo>
                <a:lnTo>
                  <a:pt x="9" y="44"/>
                </a:lnTo>
                <a:lnTo>
                  <a:pt x="10" y="45"/>
                </a:lnTo>
                <a:lnTo>
                  <a:pt x="11" y="45"/>
                </a:lnTo>
                <a:lnTo>
                  <a:pt x="12" y="47"/>
                </a:lnTo>
                <a:lnTo>
                  <a:pt x="14" y="47"/>
                </a:lnTo>
                <a:lnTo>
                  <a:pt x="15" y="48"/>
                </a:lnTo>
                <a:lnTo>
                  <a:pt x="16" y="49"/>
                </a:lnTo>
                <a:lnTo>
                  <a:pt x="17" y="49"/>
                </a:lnTo>
                <a:lnTo>
                  <a:pt x="18" y="49"/>
                </a:lnTo>
                <a:lnTo>
                  <a:pt x="20" y="50"/>
                </a:lnTo>
                <a:lnTo>
                  <a:pt x="21" y="50"/>
                </a:lnTo>
                <a:lnTo>
                  <a:pt x="22" y="50"/>
                </a:lnTo>
                <a:lnTo>
                  <a:pt x="24" y="50"/>
                </a:lnTo>
                <a:lnTo>
                  <a:pt x="26" y="50"/>
                </a:lnTo>
                <a:lnTo>
                  <a:pt x="27" y="50"/>
                </a:lnTo>
                <a:lnTo>
                  <a:pt x="28" y="50"/>
                </a:lnTo>
                <a:lnTo>
                  <a:pt x="29" y="50"/>
                </a:lnTo>
                <a:lnTo>
                  <a:pt x="30" y="50"/>
                </a:lnTo>
                <a:lnTo>
                  <a:pt x="32" y="50"/>
                </a:lnTo>
                <a:lnTo>
                  <a:pt x="33" y="50"/>
                </a:lnTo>
                <a:lnTo>
                  <a:pt x="34" y="49"/>
                </a:lnTo>
                <a:lnTo>
                  <a:pt x="35" y="49"/>
                </a:lnTo>
                <a:lnTo>
                  <a:pt x="36" y="49"/>
                </a:lnTo>
                <a:lnTo>
                  <a:pt x="38" y="48"/>
                </a:lnTo>
                <a:lnTo>
                  <a:pt x="39" y="48"/>
                </a:lnTo>
                <a:lnTo>
                  <a:pt x="40" y="47"/>
                </a:lnTo>
                <a:lnTo>
                  <a:pt x="41" y="47"/>
                </a:lnTo>
                <a:lnTo>
                  <a:pt x="41" y="45"/>
                </a:lnTo>
                <a:lnTo>
                  <a:pt x="42" y="45"/>
                </a:lnTo>
                <a:lnTo>
                  <a:pt x="44" y="44"/>
                </a:lnTo>
                <a:lnTo>
                  <a:pt x="45" y="43"/>
                </a:lnTo>
                <a:lnTo>
                  <a:pt x="45" y="42"/>
                </a:lnTo>
                <a:lnTo>
                  <a:pt x="46" y="42"/>
                </a:lnTo>
                <a:lnTo>
                  <a:pt x="47" y="41"/>
                </a:lnTo>
                <a:lnTo>
                  <a:pt x="47" y="39"/>
                </a:lnTo>
                <a:lnTo>
                  <a:pt x="48" y="38"/>
                </a:lnTo>
                <a:lnTo>
                  <a:pt x="48" y="37"/>
                </a:lnTo>
                <a:lnTo>
                  <a:pt x="50" y="36"/>
                </a:lnTo>
                <a:lnTo>
                  <a:pt x="50" y="35"/>
                </a:lnTo>
                <a:lnTo>
                  <a:pt x="51" y="35"/>
                </a:lnTo>
                <a:lnTo>
                  <a:pt x="51" y="33"/>
                </a:lnTo>
                <a:lnTo>
                  <a:pt x="51" y="32"/>
                </a:lnTo>
                <a:lnTo>
                  <a:pt x="51" y="31"/>
                </a:lnTo>
                <a:lnTo>
                  <a:pt x="52" y="29"/>
                </a:lnTo>
                <a:lnTo>
                  <a:pt x="52" y="27"/>
                </a:lnTo>
                <a:lnTo>
                  <a:pt x="52" y="26"/>
                </a:lnTo>
                <a:lnTo>
                  <a:pt x="52" y="25"/>
                </a:lnTo>
                <a:lnTo>
                  <a:pt x="52" y="24"/>
                </a:lnTo>
                <a:lnTo>
                  <a:pt x="52" y="23"/>
                </a:lnTo>
                <a:lnTo>
                  <a:pt x="52" y="21"/>
                </a:lnTo>
                <a:lnTo>
                  <a:pt x="51" y="20"/>
                </a:lnTo>
                <a:lnTo>
                  <a:pt x="51" y="19"/>
                </a:lnTo>
                <a:lnTo>
                  <a:pt x="51" y="18"/>
                </a:lnTo>
                <a:lnTo>
                  <a:pt x="51" y="17"/>
                </a:lnTo>
                <a:lnTo>
                  <a:pt x="50" y="15"/>
                </a:lnTo>
                <a:lnTo>
                  <a:pt x="50" y="14"/>
                </a:lnTo>
                <a:lnTo>
                  <a:pt x="48" y="13"/>
                </a:lnTo>
                <a:lnTo>
                  <a:pt x="48" y="12"/>
                </a:lnTo>
                <a:lnTo>
                  <a:pt x="47" y="11"/>
                </a:lnTo>
                <a:lnTo>
                  <a:pt x="46" y="9"/>
                </a:lnTo>
                <a:lnTo>
                  <a:pt x="45" y="8"/>
                </a:lnTo>
                <a:lnTo>
                  <a:pt x="45" y="7"/>
                </a:lnTo>
                <a:lnTo>
                  <a:pt x="44" y="7"/>
                </a:lnTo>
                <a:lnTo>
                  <a:pt x="42" y="6"/>
                </a:lnTo>
                <a:lnTo>
                  <a:pt x="41" y="5"/>
                </a:lnTo>
                <a:lnTo>
                  <a:pt x="40" y="3"/>
                </a:lnTo>
                <a:lnTo>
                  <a:pt x="39" y="3"/>
                </a:lnTo>
                <a:lnTo>
                  <a:pt x="38" y="2"/>
                </a:lnTo>
                <a:lnTo>
                  <a:pt x="36" y="2"/>
                </a:lnTo>
                <a:lnTo>
                  <a:pt x="35" y="1"/>
                </a:lnTo>
                <a:lnTo>
                  <a:pt x="34" y="1"/>
                </a:lnTo>
                <a:lnTo>
                  <a:pt x="33" y="1"/>
                </a:lnTo>
                <a:lnTo>
                  <a:pt x="32" y="0"/>
                </a:lnTo>
                <a:lnTo>
                  <a:pt x="30" y="0"/>
                </a:lnTo>
                <a:lnTo>
                  <a:pt x="29" y="0"/>
                </a:lnTo>
                <a:lnTo>
                  <a:pt x="28" y="0"/>
                </a:lnTo>
                <a:lnTo>
                  <a:pt x="27" y="0"/>
                </a:lnTo>
              </a:path>
            </a:pathLst>
          </a:cu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95" name="Rectangle 51">
            <a:extLst>
              <a:ext uri="{FF2B5EF4-FFF2-40B4-BE49-F238E27FC236}">
                <a16:creationId xmlns:a16="http://schemas.microsoft.com/office/drawing/2014/main" id="{BCB03B76-F70E-7347-8617-C2067B6412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05500" y="5089525"/>
            <a:ext cx="206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i="1">
                <a:solidFill>
                  <a:srgbClr val="000000"/>
                </a:solidFill>
                <a:latin typeface="Times-Roman" pitchFamily="2" charset="0"/>
                <a:ea typeface="SimSun" panose="02010600030101010101" pitchFamily="2" charset="-122"/>
              </a:rPr>
              <a:t>r2 </a:t>
            </a:r>
            <a:endParaRPr lang="en-US" altLang="zh-CN" sz="36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1796" name="AutoShape 52">
            <a:extLst>
              <a:ext uri="{FF2B5EF4-FFF2-40B4-BE49-F238E27FC236}">
                <a16:creationId xmlns:a16="http://schemas.microsoft.com/office/drawing/2014/main" id="{86981EB5-3AF0-3646-9B05-7522AFE02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0" y="3086100"/>
            <a:ext cx="523875" cy="446088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1797" name="AutoShape 53">
            <a:extLst>
              <a:ext uri="{FF2B5EF4-FFF2-40B4-BE49-F238E27FC236}">
                <a16:creationId xmlns:a16="http://schemas.microsoft.com/office/drawing/2014/main" id="{0E6E9494-0F3D-DE4C-8502-6EDA13538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0" y="4165600"/>
            <a:ext cx="523875" cy="446088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1798" name="Freeform 54">
            <a:extLst>
              <a:ext uri="{FF2B5EF4-FFF2-40B4-BE49-F238E27FC236}">
                <a16:creationId xmlns:a16="http://schemas.microsoft.com/office/drawing/2014/main" id="{A8DF9F5C-D24E-8549-A2CC-21F5819C205C}"/>
              </a:ext>
            </a:extLst>
          </p:cNvPr>
          <p:cNvSpPr>
            <a:spLocks/>
          </p:cNvSpPr>
          <p:nvPr/>
        </p:nvSpPr>
        <p:spPr bwMode="auto">
          <a:xfrm>
            <a:off x="5943600" y="3733800"/>
            <a:ext cx="304800" cy="381000"/>
          </a:xfrm>
          <a:custGeom>
            <a:avLst/>
            <a:gdLst>
              <a:gd name="T0" fmla="*/ 0 w 192"/>
              <a:gd name="T1" fmla="*/ 2147483646 h 240"/>
              <a:gd name="T2" fmla="*/ 2147483646 w 192"/>
              <a:gd name="T3" fmla="*/ 2147483646 h 240"/>
              <a:gd name="T4" fmla="*/ 2147483646 w 192"/>
              <a:gd name="T5" fmla="*/ 0 h 240"/>
              <a:gd name="T6" fmla="*/ 0 60000 65536"/>
              <a:gd name="T7" fmla="*/ 0 60000 65536"/>
              <a:gd name="T8" fmla="*/ 0 60000 65536"/>
              <a:gd name="T9" fmla="*/ 0 w 192"/>
              <a:gd name="T10" fmla="*/ 0 h 240"/>
              <a:gd name="T11" fmla="*/ 192 w 19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240">
                <a:moveTo>
                  <a:pt x="0" y="240"/>
                </a:moveTo>
                <a:cubicBezTo>
                  <a:pt x="56" y="212"/>
                  <a:pt x="112" y="184"/>
                  <a:pt x="144" y="144"/>
                </a:cubicBezTo>
                <a:cubicBezTo>
                  <a:pt x="176" y="104"/>
                  <a:pt x="184" y="52"/>
                  <a:pt x="19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9" name="Text Box 55">
            <a:extLst>
              <a:ext uri="{FF2B5EF4-FFF2-40B4-BE49-F238E27FC236}">
                <a16:creationId xmlns:a16="http://schemas.microsoft.com/office/drawing/2014/main" id="{49E6FEAB-4316-994A-BDD4-071FA2656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962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31800" name="Text Box 56">
            <a:extLst>
              <a:ext uri="{FF2B5EF4-FFF2-40B4-BE49-F238E27FC236}">
                <a16:creationId xmlns:a16="http://schemas.microsoft.com/office/drawing/2014/main" id="{3F1186DD-CB32-644E-9FA3-DF45CBEAF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352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31801" name="Line 57">
            <a:extLst>
              <a:ext uri="{FF2B5EF4-FFF2-40B4-BE49-F238E27FC236}">
                <a16:creationId xmlns:a16="http://schemas.microsoft.com/office/drawing/2014/main" id="{F7ED7249-6B1C-CE4A-86C0-AAC5A1C351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8838" y="2943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802" name="Group 4">
            <a:extLst>
              <a:ext uri="{FF2B5EF4-FFF2-40B4-BE49-F238E27FC236}">
                <a16:creationId xmlns:a16="http://schemas.microsoft.com/office/drawing/2014/main" id="{2091CDDF-AB3B-5145-9DDD-5520F8BDFE75}"/>
              </a:ext>
            </a:extLst>
          </p:cNvPr>
          <p:cNvGrpSpPr>
            <a:grpSpLocks/>
          </p:cNvGrpSpPr>
          <p:nvPr/>
        </p:nvGrpSpPr>
        <p:grpSpPr bwMode="auto">
          <a:xfrm>
            <a:off x="1069975" y="4365625"/>
            <a:ext cx="3711575" cy="2492375"/>
            <a:chOff x="324" y="2184"/>
            <a:chExt cx="2524" cy="1592"/>
          </a:xfrm>
        </p:grpSpPr>
        <p:sp>
          <p:nvSpPr>
            <p:cNvPr id="31803" name="Rectangle 5">
              <a:extLst>
                <a:ext uri="{FF2B5EF4-FFF2-40B4-BE49-F238E27FC236}">
                  <a16:creationId xmlns:a16="http://schemas.microsoft.com/office/drawing/2014/main" id="{F87698C6-4FAD-EF48-8F9E-DEE7CE619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" y="2184"/>
              <a:ext cx="2000" cy="1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>
                <a:spcBef>
                  <a:spcPct val="20000"/>
                </a:spcBef>
                <a:buChar char="•"/>
                <a:tabLst>
                  <a:tab pos="457200" algn="l"/>
                  <a:tab pos="914400" algn="l"/>
                  <a:tab pos="1828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457200" algn="l"/>
                  <a:tab pos="914400" algn="l"/>
                  <a:tab pos="1828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457200" algn="l"/>
                  <a:tab pos="914400" algn="l"/>
                  <a:tab pos="1828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457200" algn="l"/>
                  <a:tab pos="914400" algn="l"/>
                  <a:tab pos="18288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457200" algn="l"/>
                  <a:tab pos="914400" algn="l"/>
                  <a:tab pos="18288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8288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8288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8288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8288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2100"/>
                </a:lnSpc>
                <a:spcBef>
                  <a:spcPts val="60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S	R	Q	Q</a:t>
              </a:r>
              <a:r>
                <a:rPr lang="en-US" altLang="zh-CN" sz="1600" baseline="30000">
                  <a:solidFill>
                    <a:srgbClr val="000000"/>
                  </a:solidFill>
                  <a:ea typeface="SimSun" panose="02010600030101010101" pitchFamily="2" charset="-122"/>
                </a:rPr>
                <a:t>+</a:t>
              </a:r>
              <a:b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</a:b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0	0	0	X</a:t>
              </a:r>
              <a:b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</a:b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0	0	1	X</a:t>
              </a:r>
              <a:b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</a:b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0	1	0	1</a:t>
              </a:r>
              <a:b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</a:b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0	1	1	1</a:t>
              </a:r>
              <a:b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</a:b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1	0	0	0</a:t>
              </a:r>
              <a:b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</a:b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1	0	1	0</a:t>
              </a:r>
              <a:b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</a:b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1	1	0	0</a:t>
              </a:r>
              <a:b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</a:b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1	1	1	1</a:t>
              </a:r>
            </a:p>
          </p:txBody>
        </p:sp>
        <p:sp>
          <p:nvSpPr>
            <p:cNvPr id="31804" name="Line 6">
              <a:extLst>
                <a:ext uri="{FF2B5EF4-FFF2-40B4-BE49-F238E27FC236}">
                  <a16:creationId xmlns:a16="http://schemas.microsoft.com/office/drawing/2014/main" id="{CF4DD524-7067-DE45-87B4-6E80F3088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" y="2368"/>
              <a:ext cx="17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5" name="Line 7">
              <a:extLst>
                <a:ext uri="{FF2B5EF4-FFF2-40B4-BE49-F238E27FC236}">
                  <a16:creationId xmlns:a16="http://schemas.microsoft.com/office/drawing/2014/main" id="{2FDDEA43-46FE-7647-A0DE-D4AF421A9C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212"/>
              <a:ext cx="0" cy="1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6" name="Line 8">
              <a:extLst>
                <a:ext uri="{FF2B5EF4-FFF2-40B4-BE49-F238E27FC236}">
                  <a16:creationId xmlns:a16="http://schemas.microsoft.com/office/drawing/2014/main" id="{37736BAD-53D0-8541-87C3-BAB1FE9BB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" y="2704"/>
              <a:ext cx="1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7" name="Line 9">
              <a:extLst>
                <a:ext uri="{FF2B5EF4-FFF2-40B4-BE49-F238E27FC236}">
                  <a16:creationId xmlns:a16="http://schemas.microsoft.com/office/drawing/2014/main" id="{2C9E36CB-25DF-4847-8699-9AF2BFBC6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" y="3040"/>
              <a:ext cx="13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8" name="Line 10">
              <a:extLst>
                <a:ext uri="{FF2B5EF4-FFF2-40B4-BE49-F238E27FC236}">
                  <a16:creationId xmlns:a16="http://schemas.microsoft.com/office/drawing/2014/main" id="{13AB11B4-4043-CB40-A616-B793549E2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" y="3376"/>
              <a:ext cx="13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9" name="Rectangle 11">
              <a:extLst>
                <a:ext uri="{FF2B5EF4-FFF2-40B4-BE49-F238E27FC236}">
                  <a16:creationId xmlns:a16="http://schemas.microsoft.com/office/drawing/2014/main" id="{A66823A7-0CBA-E64D-A772-EE822DA56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2432"/>
              <a:ext cx="56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>
                <a:spcBef>
                  <a:spcPct val="20000"/>
                </a:spcBef>
                <a:buChar char="•"/>
                <a:tabLst>
                  <a:tab pos="457200" algn="l"/>
                  <a:tab pos="914400" algn="l"/>
                  <a:tab pos="13716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457200" algn="l"/>
                  <a:tab pos="914400" algn="l"/>
                  <a:tab pos="13716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ea typeface="SimSun" panose="02010600030101010101" pitchFamily="2" charset="-122"/>
                </a:rPr>
                <a:t>not allowed</a:t>
              </a:r>
            </a:p>
          </p:txBody>
        </p:sp>
        <p:sp>
          <p:nvSpPr>
            <p:cNvPr id="31810" name="Rectangle 12">
              <a:extLst>
                <a:ext uri="{FF2B5EF4-FFF2-40B4-BE49-F238E27FC236}">
                  <a16:creationId xmlns:a16="http://schemas.microsoft.com/office/drawing/2014/main" id="{C2C58F3E-B1D1-D34D-90CF-6FFFD8B15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752"/>
              <a:ext cx="61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>
                <a:spcBef>
                  <a:spcPct val="20000"/>
                </a:spcBef>
                <a:buChar char="•"/>
                <a:tabLst>
                  <a:tab pos="457200" algn="l"/>
                  <a:tab pos="914400" algn="l"/>
                  <a:tab pos="13716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457200" algn="l"/>
                  <a:tab pos="914400" algn="l"/>
                  <a:tab pos="13716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ea typeface="SimSun" panose="02010600030101010101" pitchFamily="2" charset="-122"/>
                </a:rPr>
                <a:t>set</a:t>
              </a:r>
            </a:p>
          </p:txBody>
        </p:sp>
        <p:sp>
          <p:nvSpPr>
            <p:cNvPr id="31811" name="Rectangle 13">
              <a:extLst>
                <a:ext uri="{FF2B5EF4-FFF2-40B4-BE49-F238E27FC236}">
                  <a16:creationId xmlns:a16="http://schemas.microsoft.com/office/drawing/2014/main" id="{AEB24A20-68B0-BC44-AEB6-3E6B0C758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088"/>
              <a:ext cx="48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>
                <a:spcBef>
                  <a:spcPct val="20000"/>
                </a:spcBef>
                <a:buChar char="•"/>
                <a:tabLst>
                  <a:tab pos="457200" algn="l"/>
                  <a:tab pos="914400" algn="l"/>
                  <a:tab pos="13716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457200" algn="l"/>
                  <a:tab pos="914400" algn="l"/>
                  <a:tab pos="13716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ea typeface="SimSun" panose="02010600030101010101" pitchFamily="2" charset="-122"/>
                </a:rPr>
                <a:t>reset</a:t>
              </a:r>
            </a:p>
          </p:txBody>
        </p:sp>
        <p:sp>
          <p:nvSpPr>
            <p:cNvPr id="31812" name="Rectangle 14">
              <a:extLst>
                <a:ext uri="{FF2B5EF4-FFF2-40B4-BE49-F238E27FC236}">
                  <a16:creationId xmlns:a16="http://schemas.microsoft.com/office/drawing/2014/main" id="{532E4442-EC95-6049-A03F-331F0AEAD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3408"/>
              <a:ext cx="105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>
                <a:spcBef>
                  <a:spcPct val="20000"/>
                </a:spcBef>
                <a:buChar char="•"/>
                <a:tabLst>
                  <a:tab pos="457200" algn="l"/>
                  <a:tab pos="914400" algn="l"/>
                  <a:tab pos="13716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457200" algn="l"/>
                  <a:tab pos="914400" algn="l"/>
                  <a:tab pos="13716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ea typeface="SimSun" panose="02010600030101010101" pitchFamily="2" charset="-122"/>
                </a:rPr>
                <a:t>hold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4">
            <a:extLst>
              <a:ext uri="{FF2B5EF4-FFF2-40B4-BE49-F238E27FC236}">
                <a16:creationId xmlns:a16="http://schemas.microsoft.com/office/drawing/2014/main" id="{8FCEA611-1787-5240-80FF-CFAE7FD7F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C98A63-9BC4-FB48-B7E3-987873D65F1B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E83C8E66-F4C7-0F49-A35B-CB76E00DC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0675" y="274638"/>
            <a:ext cx="8574088" cy="868362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Switch Debouncing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534E58F0-61A6-FF44-8776-56F3C117D04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1800">
                <a:ea typeface="SimSun" panose="02010600030101010101" pitchFamily="2" charset="-122"/>
              </a:rPr>
              <a:t>D Flip Flop may be used </a:t>
            </a:r>
          </a:p>
          <a:p>
            <a:pPr eaLnBrk="1" hangingPunct="1">
              <a:buFontTx/>
              <a:buNone/>
            </a:pPr>
            <a:r>
              <a:rPr lang="en-US" altLang="zh-CN" sz="1800">
                <a:ea typeface="SimSun" panose="02010600030101010101" pitchFamily="2" charset="-122"/>
              </a:rPr>
              <a:t>	for switch debouncing</a:t>
            </a:r>
          </a:p>
          <a:p>
            <a:pPr eaLnBrk="1" hangingPunct="1"/>
            <a:r>
              <a:rPr lang="en-US" altLang="zh-CN" sz="1800">
                <a:ea typeface="SimSun" panose="02010600030101010101" pitchFamily="2" charset="-122"/>
              </a:rPr>
              <a:t>But clock needs careful design</a:t>
            </a:r>
          </a:p>
        </p:txBody>
      </p:sp>
      <p:graphicFrame>
        <p:nvGraphicFramePr>
          <p:cNvPr id="32772" name="Object 4">
            <a:extLst>
              <a:ext uri="{FF2B5EF4-FFF2-40B4-BE49-F238E27FC236}">
                <a16:creationId xmlns:a16="http://schemas.microsoft.com/office/drawing/2014/main" id="{A35372FE-AF4D-974E-9DD6-E5A2B13592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514600"/>
          <a:ext cx="31496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Visio" r:id="rId3" imgW="1619250" imgH="1365250" progId="Visio.Drawing.11">
                  <p:embed/>
                </p:oleObj>
              </mc:Choice>
              <mc:Fallback>
                <p:oleObj name="Visio" r:id="rId3" imgW="1619250" imgH="1365250" progId="Visio.Drawing.11">
                  <p:embed/>
                  <p:pic>
                    <p:nvPicPr>
                      <p:cNvPr id="32772" name="Object 4">
                        <a:extLst>
                          <a:ext uri="{FF2B5EF4-FFF2-40B4-BE49-F238E27FC236}">
                            <a16:creationId xmlns:a16="http://schemas.microsoft.com/office/drawing/2014/main" id="{A35372FE-AF4D-974E-9DD6-E5A2B13592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14600"/>
                        <a:ext cx="31496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13" name="Object 5">
            <a:extLst>
              <a:ext uri="{FF2B5EF4-FFF2-40B4-BE49-F238E27FC236}">
                <a16:creationId xmlns:a16="http://schemas.microsoft.com/office/drawing/2014/main" id="{81499A8F-158B-974B-A79C-06541249C5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1066800"/>
          <a:ext cx="4021138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5" imgW="1111250" imgH="1441450" progId="Visio.Drawing.11">
                  <p:embed/>
                </p:oleObj>
              </mc:Choice>
              <mc:Fallback>
                <p:oleObj name="Visio" r:id="rId5" imgW="1111250" imgH="1441450" progId="Visio.Drawing.11">
                  <p:embed/>
                  <p:pic>
                    <p:nvPicPr>
                      <p:cNvPr id="759813" name="Object 5">
                        <a:extLst>
                          <a:ext uri="{FF2B5EF4-FFF2-40B4-BE49-F238E27FC236}">
                            <a16:creationId xmlns:a16="http://schemas.microsoft.com/office/drawing/2014/main" id="{81499A8F-158B-974B-A79C-06541249C5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42300"/>
                      <a:stretch>
                        <a:fillRect/>
                      </a:stretch>
                    </p:blipFill>
                    <p:spPr bwMode="auto">
                      <a:xfrm>
                        <a:off x="4876800" y="1066800"/>
                        <a:ext cx="4021138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Text Box 6">
            <a:extLst>
              <a:ext uri="{FF2B5EF4-FFF2-40B4-BE49-F238E27FC236}">
                <a16:creationId xmlns:a16="http://schemas.microsoft.com/office/drawing/2014/main" id="{DBC8C092-70CC-1F41-B79A-0DF7C2441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52400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SimSun" panose="02010600030101010101" pitchFamily="2" charset="-122"/>
              </a:rPr>
              <a:t>D</a:t>
            </a:r>
          </a:p>
        </p:txBody>
      </p:sp>
      <p:sp>
        <p:nvSpPr>
          <p:cNvPr id="32775" name="Text Box 7">
            <a:extLst>
              <a:ext uri="{FF2B5EF4-FFF2-40B4-BE49-F238E27FC236}">
                <a16:creationId xmlns:a16="http://schemas.microsoft.com/office/drawing/2014/main" id="{87D9EE3C-5EF0-4349-9A45-80C560354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514600"/>
            <a:ext cx="100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SimSun" panose="02010600030101010101" pitchFamily="2" charset="-122"/>
              </a:rPr>
              <a:t>Clock_L</a:t>
            </a:r>
          </a:p>
        </p:txBody>
      </p:sp>
      <p:sp>
        <p:nvSpPr>
          <p:cNvPr id="32776" name="Text Box 8">
            <a:extLst>
              <a:ext uri="{FF2B5EF4-FFF2-40B4-BE49-F238E27FC236}">
                <a16:creationId xmlns:a16="http://schemas.microsoft.com/office/drawing/2014/main" id="{C21D83D8-ED3B-AB48-A4B5-3B65117D8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429000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SimSun" panose="02010600030101010101" pitchFamily="2" charset="-122"/>
              </a:rPr>
              <a:t>Data_L</a:t>
            </a:r>
          </a:p>
        </p:txBody>
      </p:sp>
      <p:sp>
        <p:nvSpPr>
          <p:cNvPr id="32777" name="Text Box 9">
            <a:extLst>
              <a:ext uri="{FF2B5EF4-FFF2-40B4-BE49-F238E27FC236}">
                <a16:creationId xmlns:a16="http://schemas.microsoft.com/office/drawing/2014/main" id="{5861767C-5C61-B843-B435-7362A1316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572000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SimSun" panose="02010600030101010101" pitchFamily="2" charset="-122"/>
              </a:rPr>
              <a:t>Clock_S</a:t>
            </a:r>
          </a:p>
        </p:txBody>
      </p:sp>
      <p:sp>
        <p:nvSpPr>
          <p:cNvPr id="32778" name="Text Box 10">
            <a:extLst>
              <a:ext uri="{FF2B5EF4-FFF2-40B4-BE49-F238E27FC236}">
                <a16:creationId xmlns:a16="http://schemas.microsoft.com/office/drawing/2014/main" id="{5DBC88FB-CB7F-174A-A576-A1D2405F3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48640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SimSun" panose="02010600030101010101" pitchFamily="2" charset="-122"/>
              </a:rPr>
              <a:t>Data_S</a:t>
            </a:r>
          </a:p>
        </p:txBody>
      </p:sp>
      <p:graphicFrame>
        <p:nvGraphicFramePr>
          <p:cNvPr id="759819" name="Object 11">
            <a:extLst>
              <a:ext uri="{FF2B5EF4-FFF2-40B4-BE49-F238E27FC236}">
                <a16:creationId xmlns:a16="http://schemas.microsoft.com/office/drawing/2014/main" id="{32B09838-C69A-1947-8C5C-CB4E9C0815CE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870450" y="4132263"/>
          <a:ext cx="4024313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7" imgW="1111250" imgH="1441450" progId="Visio.Drawing.11">
                  <p:embed/>
                </p:oleObj>
              </mc:Choice>
              <mc:Fallback>
                <p:oleObj name="Visio" r:id="rId7" imgW="1111250" imgH="1441450" progId="Visio.Drawing.11">
                  <p:embed/>
                  <p:pic>
                    <p:nvPicPr>
                      <p:cNvPr id="759819" name="Object 11">
                        <a:extLst>
                          <a:ext uri="{FF2B5EF4-FFF2-40B4-BE49-F238E27FC236}">
                            <a16:creationId xmlns:a16="http://schemas.microsoft.com/office/drawing/2014/main" id="{32B09838-C69A-1947-8C5C-CB4E9C0815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57446"/>
                      <a:stretch>
                        <a:fillRect/>
                      </a:stretch>
                    </p:blipFill>
                    <p:spPr bwMode="auto">
                      <a:xfrm>
                        <a:off x="4870450" y="4132263"/>
                        <a:ext cx="4024313" cy="222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灯片编号占位符 3">
            <a:extLst>
              <a:ext uri="{FF2B5EF4-FFF2-40B4-BE49-F238E27FC236}">
                <a16:creationId xmlns:a16="http://schemas.microsoft.com/office/drawing/2014/main" id="{81059B56-8172-9B41-8A48-94FBA69A1F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5E4AC2-29BF-644E-9028-08127FEFAE40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44749D80-FB77-6942-B2FC-3DCA3403B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Switch Debouncing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12D7956-3D6D-5B45-995F-3C641D3000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The clock signal triggering the D flip flop should be slow enough to allow the switch to settle</a:t>
            </a:r>
          </a:p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The clock should be fast enough to allow the asynchronous input to take effect as soon as possible</a:t>
            </a:r>
          </a:p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Bouncing time: ms</a:t>
            </a:r>
          </a:p>
          <a:p>
            <a:pPr eaLnBrk="1" hangingPunct="1"/>
            <a:endParaRPr lang="en-US" altLang="zh-CN" sz="200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The D flip flop may be replaced by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	a double DFF synchronizer</a:t>
            </a:r>
          </a:p>
          <a:p>
            <a:pPr lvl="1" eaLnBrk="1" hangingPunct="1"/>
            <a:r>
              <a:rPr lang="en-US" altLang="zh-CN" sz="1800">
                <a:ea typeface="SimSun" panose="02010600030101010101" pitchFamily="2" charset="-122"/>
              </a:rPr>
              <a:t>thus both synchronizing and </a:t>
            </a:r>
          </a:p>
          <a:p>
            <a:pPr lvl="1" eaLnBrk="1" hangingPunct="1">
              <a:buFontTx/>
              <a:buNone/>
            </a:pPr>
            <a:r>
              <a:rPr lang="en-US" altLang="zh-CN" sz="1800">
                <a:ea typeface="SimSun" panose="02010600030101010101" pitchFamily="2" charset="-122"/>
              </a:rPr>
              <a:t>	debouncing will be taken care of </a:t>
            </a:r>
          </a:p>
          <a:p>
            <a:pPr lvl="1" eaLnBrk="1" hangingPunct="1">
              <a:buFontTx/>
              <a:buNone/>
            </a:pPr>
            <a:r>
              <a:rPr lang="en-US" altLang="zh-CN" sz="1800">
                <a:ea typeface="SimSun" panose="02010600030101010101" pitchFamily="2" charset="-122"/>
              </a:rPr>
              <a:t>	by one circuit</a:t>
            </a:r>
          </a:p>
        </p:txBody>
      </p:sp>
      <p:graphicFrame>
        <p:nvGraphicFramePr>
          <p:cNvPr id="33796" name="Object 4">
            <a:extLst>
              <a:ext uri="{FF2B5EF4-FFF2-40B4-BE49-F238E27FC236}">
                <a16:creationId xmlns:a16="http://schemas.microsoft.com/office/drawing/2014/main" id="{A5AEE416-F8E5-3E40-915C-4A4673E927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3124200"/>
          <a:ext cx="31496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Visio" r:id="rId3" imgW="1619250" imgH="1365250" progId="Visio.Drawing.11">
                  <p:embed/>
                </p:oleObj>
              </mc:Choice>
              <mc:Fallback>
                <p:oleObj name="Visio" r:id="rId3" imgW="1619250" imgH="1365250" progId="Visio.Drawing.11">
                  <p:embed/>
                  <p:pic>
                    <p:nvPicPr>
                      <p:cNvPr id="33796" name="Object 4">
                        <a:extLst>
                          <a:ext uri="{FF2B5EF4-FFF2-40B4-BE49-F238E27FC236}">
                            <a16:creationId xmlns:a16="http://schemas.microsoft.com/office/drawing/2014/main" id="{A5AEE416-F8E5-3E40-915C-4A4673E927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124200"/>
                        <a:ext cx="31496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灯片编号占位符 3">
            <a:extLst>
              <a:ext uri="{FF2B5EF4-FFF2-40B4-BE49-F238E27FC236}">
                <a16:creationId xmlns:a16="http://schemas.microsoft.com/office/drawing/2014/main" id="{B543D8B3-5A9F-D545-81BB-AD1E09479B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1E0C4B-86B6-824F-AB76-BFF86AF46AED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986CAC14-8FDA-4C4A-B18A-1E7E4469B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Clock Skew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A9C20B6-DAFE-2D46-B3D2-C695396FAC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4516438" cy="4759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>
                <a:ea typeface="SimSun" panose="02010600030101010101" pitchFamily="2" charset="-122"/>
              </a:rPr>
              <a:t>Example: add synchronous control to a D flip flop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>
                <a:ea typeface="SimSun" panose="02010600030101010101" pitchFamily="2" charset="-122"/>
              </a:rPr>
              <a:t>Choice 1: control the input by mux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>
                <a:ea typeface="SimSun" panose="02010600030101010101" pitchFamily="2" charset="-122"/>
              </a:rPr>
              <a:t>Choice 2: gated clock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b="1">
                <a:ea typeface="SimSun" panose="02010600030101010101" pitchFamily="2" charset="-122"/>
              </a:rPr>
              <a:t>Gated clock is not a good practice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>
                <a:ea typeface="SimSun" panose="02010600030101010101" pitchFamily="2" charset="-122"/>
              </a:rPr>
              <a:t>Flip flops that have gated clock will observe the clock change later than flip flops that have direct clock;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>
                <a:ea typeface="SimSun" panose="02010600030101010101" pitchFamily="2" charset="-122"/>
              </a:rPr>
              <a:t>The situation in which the clock signal arrives at different flip flops at different times is known as </a:t>
            </a:r>
            <a:r>
              <a:rPr lang="en-US" altLang="zh-CN" sz="1800" b="1" i="1">
                <a:ea typeface="SimSun" panose="02010600030101010101" pitchFamily="2" charset="-122"/>
              </a:rPr>
              <a:t>clock skew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ea typeface="SimSun" panose="02010600030101010101" pitchFamily="2" charset="-122"/>
              </a:rPr>
              <a:t>Clock skew may cause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	synchronous circuit behaves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	asynchronously</a:t>
            </a:r>
          </a:p>
        </p:txBody>
      </p:sp>
      <p:grpSp>
        <p:nvGrpSpPr>
          <p:cNvPr id="34820" name="Group 4">
            <a:extLst>
              <a:ext uri="{FF2B5EF4-FFF2-40B4-BE49-F238E27FC236}">
                <a16:creationId xmlns:a16="http://schemas.microsoft.com/office/drawing/2014/main" id="{D9D71061-4D28-E747-BB2B-02073EDA0597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4648200"/>
            <a:ext cx="4002088" cy="1200150"/>
            <a:chOff x="1251" y="1308"/>
            <a:chExt cx="2521" cy="756"/>
          </a:xfrm>
        </p:grpSpPr>
        <p:sp>
          <p:nvSpPr>
            <p:cNvPr id="34844" name="Line 5">
              <a:extLst>
                <a:ext uri="{FF2B5EF4-FFF2-40B4-BE49-F238E27FC236}">
                  <a16:creationId xmlns:a16="http://schemas.microsoft.com/office/drawing/2014/main" id="{D82C8E26-8C54-3045-A417-E02E8C2990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88" y="1780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5" name="Line 6">
              <a:extLst>
                <a:ext uri="{FF2B5EF4-FFF2-40B4-BE49-F238E27FC236}">
                  <a16:creationId xmlns:a16="http://schemas.microsoft.com/office/drawing/2014/main" id="{9D9AA310-E607-0845-8FD4-EFB81098B8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88" y="1969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6" name="Rectangle 7">
              <a:extLst>
                <a:ext uri="{FF2B5EF4-FFF2-40B4-BE49-F238E27FC236}">
                  <a16:creationId xmlns:a16="http://schemas.microsoft.com/office/drawing/2014/main" id="{035754AB-7A4E-BA45-9F42-45D56C0AE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" y="1308"/>
              <a:ext cx="479" cy="75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4847" name="Rectangle 8">
              <a:extLst>
                <a:ext uri="{FF2B5EF4-FFF2-40B4-BE49-F238E27FC236}">
                  <a16:creationId xmlns:a16="http://schemas.microsoft.com/office/drawing/2014/main" id="{02A05D39-15B8-8B4C-BD61-42255A233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1433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-Roman" pitchFamily="2" charset="0"/>
                  <a:ea typeface="SimSun" panose="02010600030101010101" pitchFamily="2" charset="-122"/>
                </a:rPr>
                <a:t>D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4848" name="Rectangle 9">
              <a:extLst>
                <a:ext uri="{FF2B5EF4-FFF2-40B4-BE49-F238E27FC236}">
                  <a16:creationId xmlns:a16="http://schemas.microsoft.com/office/drawing/2014/main" id="{E93E578D-B2FD-E94B-94FC-0A87BBF26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7" y="1428"/>
              <a:ext cx="1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-Roman" pitchFamily="2" charset="0"/>
                  <a:ea typeface="SimSun" panose="02010600030101010101" pitchFamily="2" charset="-122"/>
                </a:rPr>
                <a:t>Q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4849" name="Line 10">
              <a:extLst>
                <a:ext uri="{FF2B5EF4-FFF2-40B4-BE49-F238E27FC236}">
                  <a16:creationId xmlns:a16="http://schemas.microsoft.com/office/drawing/2014/main" id="{A4F15D46-B9FE-A144-9340-3BBEEF66EB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53" y="1807"/>
              <a:ext cx="66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0" name="Freeform 11">
              <a:extLst>
                <a:ext uri="{FF2B5EF4-FFF2-40B4-BE49-F238E27FC236}">
                  <a16:creationId xmlns:a16="http://schemas.microsoft.com/office/drawing/2014/main" id="{C3C997FF-F4DC-B349-9A36-D504CDFC5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" y="1834"/>
              <a:ext cx="93" cy="95"/>
            </a:xfrm>
            <a:custGeom>
              <a:avLst/>
              <a:gdLst>
                <a:gd name="T0" fmla="*/ 0 w 93"/>
                <a:gd name="T1" fmla="*/ 95 h 95"/>
                <a:gd name="T2" fmla="*/ 93 w 93"/>
                <a:gd name="T3" fmla="*/ 41 h 95"/>
                <a:gd name="T4" fmla="*/ 0 w 93"/>
                <a:gd name="T5" fmla="*/ 0 h 95"/>
                <a:gd name="T6" fmla="*/ 0 60000 65536"/>
                <a:gd name="T7" fmla="*/ 0 60000 65536"/>
                <a:gd name="T8" fmla="*/ 0 60000 65536"/>
                <a:gd name="T9" fmla="*/ 0 w 93"/>
                <a:gd name="T10" fmla="*/ 0 h 95"/>
                <a:gd name="T11" fmla="*/ 93 w 93"/>
                <a:gd name="T12" fmla="*/ 95 h 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" h="95">
                  <a:moveTo>
                    <a:pt x="0" y="95"/>
                  </a:moveTo>
                  <a:lnTo>
                    <a:pt x="93" y="41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1" name="Line 12">
              <a:extLst>
                <a:ext uri="{FF2B5EF4-FFF2-40B4-BE49-F238E27FC236}">
                  <a16:creationId xmlns:a16="http://schemas.microsoft.com/office/drawing/2014/main" id="{EDAC9CCA-B278-6240-8B35-2DF3A13DAC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5" y="1875"/>
              <a:ext cx="56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2" name="Line 13">
              <a:extLst>
                <a:ext uri="{FF2B5EF4-FFF2-40B4-BE49-F238E27FC236}">
                  <a16:creationId xmlns:a16="http://schemas.microsoft.com/office/drawing/2014/main" id="{B91AB168-C80E-5946-A7E9-D5066AD000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2" y="1780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3" name="Line 14">
              <a:extLst>
                <a:ext uri="{FF2B5EF4-FFF2-40B4-BE49-F238E27FC236}">
                  <a16:creationId xmlns:a16="http://schemas.microsoft.com/office/drawing/2014/main" id="{EBCFF0F3-1975-D44E-82E8-F65A8BE106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2" y="1969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4" name="Line 15">
              <a:extLst>
                <a:ext uri="{FF2B5EF4-FFF2-40B4-BE49-F238E27FC236}">
                  <a16:creationId xmlns:a16="http://schemas.microsoft.com/office/drawing/2014/main" id="{55D552E5-ED84-3E48-AFE3-0CCB1227F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7" y="1497"/>
              <a:ext cx="37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5" name="Line 16">
              <a:extLst>
                <a:ext uri="{FF2B5EF4-FFF2-40B4-BE49-F238E27FC236}">
                  <a16:creationId xmlns:a16="http://schemas.microsoft.com/office/drawing/2014/main" id="{EC199597-22B1-5842-913B-65F61D7E39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9" y="1497"/>
              <a:ext cx="37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6" name="Rectangle 17">
              <a:extLst>
                <a:ext uri="{FF2B5EF4-FFF2-40B4-BE49-F238E27FC236}">
                  <a16:creationId xmlns:a16="http://schemas.microsoft.com/office/drawing/2014/main" id="{ECEBE83A-DA39-BA46-BC47-7CAF1288A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1814"/>
              <a:ext cx="1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-Roman" pitchFamily="2" charset="0"/>
                  <a:ea typeface="SimSun" panose="02010600030101010101" pitchFamily="2" charset="-122"/>
                </a:rPr>
                <a:t>Q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4857" name="Rectangle 18">
              <a:extLst>
                <a:ext uri="{FF2B5EF4-FFF2-40B4-BE49-F238E27FC236}">
                  <a16:creationId xmlns:a16="http://schemas.microsoft.com/office/drawing/2014/main" id="{93C85BCB-54B3-D341-BA7B-2B7974CC0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5" y="1422"/>
              <a:ext cx="27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-Roman" pitchFamily="2" charset="0"/>
                  <a:ea typeface="SimSun" panose="02010600030101010101" pitchFamily="2" charset="-122"/>
                </a:rPr>
                <a:t>Data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4858" name="Rectangle 19">
              <a:extLst>
                <a:ext uri="{FF2B5EF4-FFF2-40B4-BE49-F238E27FC236}">
                  <a16:creationId xmlns:a16="http://schemas.microsoft.com/office/drawing/2014/main" id="{4BD387F1-6B58-C54B-9093-F1CA1B313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1" y="1708"/>
              <a:ext cx="31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-Roman" pitchFamily="2" charset="0"/>
                  <a:ea typeface="SimSun" panose="02010600030101010101" pitchFamily="2" charset="-122"/>
                </a:rPr>
                <a:t>Clock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4859" name="Line 20">
              <a:extLst>
                <a:ext uri="{FF2B5EF4-FFF2-40B4-BE49-F238E27FC236}">
                  <a16:creationId xmlns:a16="http://schemas.microsoft.com/office/drawing/2014/main" id="{3BBD691B-6A8A-6843-ABC0-89D0A3700F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9" y="1875"/>
              <a:ext cx="37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0" name="Rectangle 21">
              <a:extLst>
                <a:ext uri="{FF2B5EF4-FFF2-40B4-BE49-F238E27FC236}">
                  <a16:creationId xmlns:a16="http://schemas.microsoft.com/office/drawing/2014/main" id="{1781F956-7575-3E42-8269-2624B75F5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" y="1907"/>
              <a:ext cx="1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-Roman" pitchFamily="2" charset="0"/>
                  <a:ea typeface="SimSun" panose="02010600030101010101" pitchFamily="2" charset="-122"/>
                </a:rPr>
                <a:t>Ld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4861" name="AutoShape 22">
              <a:extLst>
                <a:ext uri="{FF2B5EF4-FFF2-40B4-BE49-F238E27FC236}">
                  <a16:creationId xmlns:a16="http://schemas.microsoft.com/office/drawing/2014/main" id="{64E033D9-753B-4442-89C2-D60861774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" y="1713"/>
              <a:ext cx="370" cy="321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34821" name="Group 23">
            <a:extLst>
              <a:ext uri="{FF2B5EF4-FFF2-40B4-BE49-F238E27FC236}">
                <a16:creationId xmlns:a16="http://schemas.microsoft.com/office/drawing/2014/main" id="{41815D63-CC0E-2348-B060-2A767ADEA682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057400"/>
            <a:ext cx="3725863" cy="1752600"/>
            <a:chOff x="2976" y="1392"/>
            <a:chExt cx="2347" cy="1104"/>
          </a:xfrm>
        </p:grpSpPr>
        <p:sp>
          <p:nvSpPr>
            <p:cNvPr id="34822" name="Rectangle 24">
              <a:extLst>
                <a:ext uri="{FF2B5EF4-FFF2-40B4-BE49-F238E27FC236}">
                  <a16:creationId xmlns:a16="http://schemas.microsoft.com/office/drawing/2014/main" id="{04119CBE-C119-8443-B445-115C7749F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1769"/>
              <a:ext cx="473" cy="72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4823" name="Rectangle 25">
              <a:extLst>
                <a:ext uri="{FF2B5EF4-FFF2-40B4-BE49-F238E27FC236}">
                  <a16:creationId xmlns:a16="http://schemas.microsoft.com/office/drawing/2014/main" id="{A4311DE4-3BC6-414B-8F5A-4592F41E0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8" y="1862"/>
              <a:ext cx="1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D </a:t>
              </a:r>
              <a:endParaRPr lang="en-US" altLang="zh-CN" sz="18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4824" name="Rectangle 26">
              <a:extLst>
                <a:ext uri="{FF2B5EF4-FFF2-40B4-BE49-F238E27FC236}">
                  <a16:creationId xmlns:a16="http://schemas.microsoft.com/office/drawing/2014/main" id="{3B9CFFA9-F511-B640-9145-1A9C9D489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1" y="1858"/>
              <a:ext cx="1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Q </a:t>
              </a:r>
              <a:endParaRPr lang="en-US" altLang="zh-CN" sz="18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4825" name="Line 27">
              <a:extLst>
                <a:ext uri="{FF2B5EF4-FFF2-40B4-BE49-F238E27FC236}">
                  <a16:creationId xmlns:a16="http://schemas.microsoft.com/office/drawing/2014/main" id="{559CE856-CD99-BC42-BE07-C53F5DA99E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9" y="2249"/>
              <a:ext cx="5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6" name="Freeform 28">
              <a:extLst>
                <a:ext uri="{FF2B5EF4-FFF2-40B4-BE49-F238E27FC236}">
                  <a16:creationId xmlns:a16="http://schemas.microsoft.com/office/drawing/2014/main" id="{8C3759EE-65CE-1349-9004-224103E88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" y="2275"/>
              <a:ext cx="92" cy="91"/>
            </a:xfrm>
            <a:custGeom>
              <a:avLst/>
              <a:gdLst>
                <a:gd name="T0" fmla="*/ 0 w 201"/>
                <a:gd name="T1" fmla="*/ 0 h 201"/>
                <a:gd name="T2" fmla="*/ 0 w 201"/>
                <a:gd name="T3" fmla="*/ 0 h 201"/>
                <a:gd name="T4" fmla="*/ 0 w 201"/>
                <a:gd name="T5" fmla="*/ 0 h 201"/>
                <a:gd name="T6" fmla="*/ 0 60000 65536"/>
                <a:gd name="T7" fmla="*/ 0 60000 65536"/>
                <a:gd name="T8" fmla="*/ 0 60000 65536"/>
                <a:gd name="T9" fmla="*/ 0 w 201"/>
                <a:gd name="T10" fmla="*/ 0 h 201"/>
                <a:gd name="T11" fmla="*/ 201 w 201"/>
                <a:gd name="T12" fmla="*/ 201 h 2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1" h="201">
                  <a:moveTo>
                    <a:pt x="0" y="201"/>
                  </a:moveTo>
                  <a:lnTo>
                    <a:pt x="201" y="8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7" name="Line 29">
              <a:extLst>
                <a:ext uri="{FF2B5EF4-FFF2-40B4-BE49-F238E27FC236}">
                  <a16:creationId xmlns:a16="http://schemas.microsoft.com/office/drawing/2014/main" id="{191FEA6A-8A9A-A843-A632-41E6F2D2B9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7" y="1678"/>
              <a:ext cx="1" cy="1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8" name="Freeform 30">
              <a:extLst>
                <a:ext uri="{FF2B5EF4-FFF2-40B4-BE49-F238E27FC236}">
                  <a16:creationId xmlns:a16="http://schemas.microsoft.com/office/drawing/2014/main" id="{3F055FC6-0ECB-B447-A15E-9D737D027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769"/>
              <a:ext cx="184" cy="364"/>
            </a:xfrm>
            <a:custGeom>
              <a:avLst/>
              <a:gdLst>
                <a:gd name="T0" fmla="*/ 0 w 402"/>
                <a:gd name="T1" fmla="*/ 0 h 804"/>
                <a:gd name="T2" fmla="*/ 0 w 402"/>
                <a:gd name="T3" fmla="*/ 0 h 804"/>
                <a:gd name="T4" fmla="*/ 0 w 402"/>
                <a:gd name="T5" fmla="*/ 0 h 804"/>
                <a:gd name="T6" fmla="*/ 0 w 402"/>
                <a:gd name="T7" fmla="*/ 0 h 804"/>
                <a:gd name="T8" fmla="*/ 0 w 402"/>
                <a:gd name="T9" fmla="*/ 0 h 8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804"/>
                <a:gd name="T17" fmla="*/ 402 w 402"/>
                <a:gd name="T18" fmla="*/ 804 h 8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804">
                  <a:moveTo>
                    <a:pt x="402" y="86"/>
                  </a:moveTo>
                  <a:lnTo>
                    <a:pt x="402" y="717"/>
                  </a:lnTo>
                  <a:lnTo>
                    <a:pt x="0" y="804"/>
                  </a:lnTo>
                  <a:lnTo>
                    <a:pt x="0" y="0"/>
                  </a:lnTo>
                  <a:lnTo>
                    <a:pt x="402" y="86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9" name="Line 31">
              <a:extLst>
                <a:ext uri="{FF2B5EF4-FFF2-40B4-BE49-F238E27FC236}">
                  <a16:creationId xmlns:a16="http://schemas.microsoft.com/office/drawing/2014/main" id="{915281D6-B588-C649-9BB4-3DAC93101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2" y="1873"/>
              <a:ext cx="18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0" name="Line 32">
              <a:extLst>
                <a:ext uri="{FF2B5EF4-FFF2-40B4-BE49-F238E27FC236}">
                  <a16:creationId xmlns:a16="http://schemas.microsoft.com/office/drawing/2014/main" id="{2925681F-BB96-8D4F-8D7B-8D8897905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2" y="2016"/>
              <a:ext cx="18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1" name="Line 33">
              <a:extLst>
                <a:ext uri="{FF2B5EF4-FFF2-40B4-BE49-F238E27FC236}">
                  <a16:creationId xmlns:a16="http://schemas.microsoft.com/office/drawing/2014/main" id="{6B498A46-34FB-A942-BC2A-BE99498AA1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0" y="1952"/>
              <a:ext cx="36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2" name="Line 34">
              <a:extLst>
                <a:ext uri="{FF2B5EF4-FFF2-40B4-BE49-F238E27FC236}">
                  <a16:creationId xmlns:a16="http://schemas.microsoft.com/office/drawing/2014/main" id="{64A29A79-018B-F347-A9DA-C4D2769682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20" y="1952"/>
              <a:ext cx="36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3" name="Freeform 35">
              <a:extLst>
                <a:ext uri="{FF2B5EF4-FFF2-40B4-BE49-F238E27FC236}">
                  <a16:creationId xmlns:a16="http://schemas.microsoft.com/office/drawing/2014/main" id="{CFFEE186-1FF2-4940-973C-7F4F79F8F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2" y="1392"/>
              <a:ext cx="1392" cy="559"/>
            </a:xfrm>
            <a:custGeom>
              <a:avLst/>
              <a:gdLst>
                <a:gd name="T0" fmla="*/ 0 w 3047"/>
                <a:gd name="T1" fmla="*/ 0 h 1235"/>
                <a:gd name="T2" fmla="*/ 0 w 3047"/>
                <a:gd name="T3" fmla="*/ 0 h 1235"/>
                <a:gd name="T4" fmla="*/ 0 w 3047"/>
                <a:gd name="T5" fmla="*/ 0 h 1235"/>
                <a:gd name="T6" fmla="*/ 0 w 3047"/>
                <a:gd name="T7" fmla="*/ 0 h 12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47"/>
                <a:gd name="T13" fmla="*/ 0 h 1235"/>
                <a:gd name="T14" fmla="*/ 3047 w 3047"/>
                <a:gd name="T15" fmla="*/ 1235 h 12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47" h="1235">
                  <a:moveTo>
                    <a:pt x="0" y="1062"/>
                  </a:moveTo>
                  <a:lnTo>
                    <a:pt x="0" y="0"/>
                  </a:lnTo>
                  <a:lnTo>
                    <a:pt x="3047" y="0"/>
                  </a:lnTo>
                  <a:lnTo>
                    <a:pt x="3047" y="123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4" name="Line 36">
              <a:extLst>
                <a:ext uri="{FF2B5EF4-FFF2-40B4-BE49-F238E27FC236}">
                  <a16:creationId xmlns:a16="http://schemas.microsoft.com/office/drawing/2014/main" id="{E2369C71-21E3-D34F-8DFC-401C259E37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5" y="2016"/>
              <a:ext cx="19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Line 37">
              <a:extLst>
                <a:ext uri="{FF2B5EF4-FFF2-40B4-BE49-F238E27FC236}">
                  <a16:creationId xmlns:a16="http://schemas.microsoft.com/office/drawing/2014/main" id="{C39ED38A-59BD-7341-A7BB-36B53599F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315"/>
              <a:ext cx="5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6" name="Freeform 38">
              <a:extLst>
                <a:ext uri="{FF2B5EF4-FFF2-40B4-BE49-F238E27FC236}">
                  <a16:creationId xmlns:a16="http://schemas.microsoft.com/office/drawing/2014/main" id="{45661BC9-F596-464B-83F4-372DFD62C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1" y="1937"/>
              <a:ext cx="25" cy="26"/>
            </a:xfrm>
            <a:custGeom>
              <a:avLst/>
              <a:gdLst>
                <a:gd name="T0" fmla="*/ 0 w 58"/>
                <a:gd name="T1" fmla="*/ 0 h 57"/>
                <a:gd name="T2" fmla="*/ 0 w 58"/>
                <a:gd name="T3" fmla="*/ 0 h 57"/>
                <a:gd name="T4" fmla="*/ 0 w 58"/>
                <a:gd name="T5" fmla="*/ 0 h 57"/>
                <a:gd name="T6" fmla="*/ 0 w 58"/>
                <a:gd name="T7" fmla="*/ 0 h 57"/>
                <a:gd name="T8" fmla="*/ 0 w 58"/>
                <a:gd name="T9" fmla="*/ 0 h 57"/>
                <a:gd name="T10" fmla="*/ 0 w 58"/>
                <a:gd name="T11" fmla="*/ 0 h 57"/>
                <a:gd name="T12" fmla="*/ 0 w 58"/>
                <a:gd name="T13" fmla="*/ 0 h 57"/>
                <a:gd name="T14" fmla="*/ 0 w 58"/>
                <a:gd name="T15" fmla="*/ 0 h 57"/>
                <a:gd name="T16" fmla="*/ 0 w 58"/>
                <a:gd name="T17" fmla="*/ 0 h 57"/>
                <a:gd name="T18" fmla="*/ 0 w 58"/>
                <a:gd name="T19" fmla="*/ 0 h 57"/>
                <a:gd name="T20" fmla="*/ 0 w 58"/>
                <a:gd name="T21" fmla="*/ 0 h 57"/>
                <a:gd name="T22" fmla="*/ 0 w 58"/>
                <a:gd name="T23" fmla="*/ 0 h 57"/>
                <a:gd name="T24" fmla="*/ 0 w 58"/>
                <a:gd name="T25" fmla="*/ 0 h 57"/>
                <a:gd name="T26" fmla="*/ 0 w 58"/>
                <a:gd name="T27" fmla="*/ 0 h 57"/>
                <a:gd name="T28" fmla="*/ 0 w 58"/>
                <a:gd name="T29" fmla="*/ 0 h 57"/>
                <a:gd name="T30" fmla="*/ 0 w 58"/>
                <a:gd name="T31" fmla="*/ 0 h 57"/>
                <a:gd name="T32" fmla="*/ 0 w 58"/>
                <a:gd name="T33" fmla="*/ 0 h 57"/>
                <a:gd name="T34" fmla="*/ 0 w 58"/>
                <a:gd name="T35" fmla="*/ 0 h 57"/>
                <a:gd name="T36" fmla="*/ 0 w 58"/>
                <a:gd name="T37" fmla="*/ 0 h 57"/>
                <a:gd name="T38" fmla="*/ 0 w 58"/>
                <a:gd name="T39" fmla="*/ 0 h 57"/>
                <a:gd name="T40" fmla="*/ 0 w 58"/>
                <a:gd name="T41" fmla="*/ 0 h 57"/>
                <a:gd name="T42" fmla="*/ 0 w 58"/>
                <a:gd name="T43" fmla="*/ 0 h 57"/>
                <a:gd name="T44" fmla="*/ 0 w 58"/>
                <a:gd name="T45" fmla="*/ 0 h 57"/>
                <a:gd name="T46" fmla="*/ 0 w 58"/>
                <a:gd name="T47" fmla="*/ 0 h 57"/>
                <a:gd name="T48" fmla="*/ 0 w 58"/>
                <a:gd name="T49" fmla="*/ 0 h 57"/>
                <a:gd name="T50" fmla="*/ 0 w 58"/>
                <a:gd name="T51" fmla="*/ 0 h 57"/>
                <a:gd name="T52" fmla="*/ 0 w 58"/>
                <a:gd name="T53" fmla="*/ 0 h 57"/>
                <a:gd name="T54" fmla="*/ 0 w 58"/>
                <a:gd name="T55" fmla="*/ 0 h 57"/>
                <a:gd name="T56" fmla="*/ 0 w 58"/>
                <a:gd name="T57" fmla="*/ 0 h 57"/>
                <a:gd name="T58" fmla="*/ 0 w 58"/>
                <a:gd name="T59" fmla="*/ 0 h 57"/>
                <a:gd name="T60" fmla="*/ 0 w 58"/>
                <a:gd name="T61" fmla="*/ 0 h 57"/>
                <a:gd name="T62" fmla="*/ 0 w 58"/>
                <a:gd name="T63" fmla="*/ 0 h 57"/>
                <a:gd name="T64" fmla="*/ 0 w 58"/>
                <a:gd name="T65" fmla="*/ 0 h 57"/>
                <a:gd name="T66" fmla="*/ 0 w 58"/>
                <a:gd name="T67" fmla="*/ 0 h 57"/>
                <a:gd name="T68" fmla="*/ 0 w 58"/>
                <a:gd name="T69" fmla="*/ 0 h 57"/>
                <a:gd name="T70" fmla="*/ 0 w 58"/>
                <a:gd name="T71" fmla="*/ 0 h 57"/>
                <a:gd name="T72" fmla="*/ 0 w 58"/>
                <a:gd name="T73" fmla="*/ 0 h 57"/>
                <a:gd name="T74" fmla="*/ 0 w 58"/>
                <a:gd name="T75" fmla="*/ 0 h 57"/>
                <a:gd name="T76" fmla="*/ 0 w 58"/>
                <a:gd name="T77" fmla="*/ 0 h 57"/>
                <a:gd name="T78" fmla="*/ 0 w 58"/>
                <a:gd name="T79" fmla="*/ 0 h 57"/>
                <a:gd name="T80" fmla="*/ 0 w 58"/>
                <a:gd name="T81" fmla="*/ 0 h 57"/>
                <a:gd name="T82" fmla="*/ 0 w 58"/>
                <a:gd name="T83" fmla="*/ 0 h 57"/>
                <a:gd name="T84" fmla="*/ 0 w 58"/>
                <a:gd name="T85" fmla="*/ 0 h 57"/>
                <a:gd name="T86" fmla="*/ 0 w 58"/>
                <a:gd name="T87" fmla="*/ 0 h 57"/>
                <a:gd name="T88" fmla="*/ 0 w 58"/>
                <a:gd name="T89" fmla="*/ 0 h 57"/>
                <a:gd name="T90" fmla="*/ 0 w 58"/>
                <a:gd name="T91" fmla="*/ 0 h 57"/>
                <a:gd name="T92" fmla="*/ 0 w 58"/>
                <a:gd name="T93" fmla="*/ 0 h 57"/>
                <a:gd name="T94" fmla="*/ 0 w 58"/>
                <a:gd name="T95" fmla="*/ 0 h 57"/>
                <a:gd name="T96" fmla="*/ 0 w 58"/>
                <a:gd name="T97" fmla="*/ 0 h 57"/>
                <a:gd name="T98" fmla="*/ 0 w 58"/>
                <a:gd name="T99" fmla="*/ 0 h 57"/>
                <a:gd name="T100" fmla="*/ 0 w 58"/>
                <a:gd name="T101" fmla="*/ 0 h 57"/>
                <a:gd name="T102" fmla="*/ 0 w 58"/>
                <a:gd name="T103" fmla="*/ 0 h 57"/>
                <a:gd name="T104" fmla="*/ 0 w 58"/>
                <a:gd name="T105" fmla="*/ 0 h 57"/>
                <a:gd name="T106" fmla="*/ 0 w 58"/>
                <a:gd name="T107" fmla="*/ 0 h 57"/>
                <a:gd name="T108" fmla="*/ 0 w 58"/>
                <a:gd name="T109" fmla="*/ 0 h 57"/>
                <a:gd name="T110" fmla="*/ 0 w 58"/>
                <a:gd name="T111" fmla="*/ 0 h 5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58"/>
                <a:gd name="T169" fmla="*/ 0 h 57"/>
                <a:gd name="T170" fmla="*/ 58 w 58"/>
                <a:gd name="T171" fmla="*/ 57 h 5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58" h="57">
                  <a:moveTo>
                    <a:pt x="0" y="23"/>
                  </a:moveTo>
                  <a:lnTo>
                    <a:pt x="0" y="36"/>
                  </a:lnTo>
                  <a:lnTo>
                    <a:pt x="0" y="33"/>
                  </a:lnTo>
                  <a:lnTo>
                    <a:pt x="0" y="32"/>
                  </a:lnTo>
                  <a:lnTo>
                    <a:pt x="2" y="30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6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8" y="14"/>
                  </a:lnTo>
                  <a:lnTo>
                    <a:pt x="9" y="13"/>
                  </a:lnTo>
                  <a:lnTo>
                    <a:pt x="10" y="11"/>
                  </a:lnTo>
                  <a:lnTo>
                    <a:pt x="12" y="10"/>
                  </a:lnTo>
                  <a:lnTo>
                    <a:pt x="13" y="9"/>
                  </a:lnTo>
                  <a:lnTo>
                    <a:pt x="15" y="7"/>
                  </a:lnTo>
                  <a:lnTo>
                    <a:pt x="16" y="7"/>
                  </a:lnTo>
                  <a:lnTo>
                    <a:pt x="18" y="6"/>
                  </a:lnTo>
                  <a:lnTo>
                    <a:pt x="19" y="4"/>
                  </a:lnTo>
                  <a:lnTo>
                    <a:pt x="20" y="4"/>
                  </a:lnTo>
                  <a:lnTo>
                    <a:pt x="22" y="3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6" y="1"/>
                  </a:lnTo>
                  <a:lnTo>
                    <a:pt x="29" y="1"/>
                  </a:lnTo>
                  <a:lnTo>
                    <a:pt x="31" y="1"/>
                  </a:lnTo>
                  <a:lnTo>
                    <a:pt x="32" y="1"/>
                  </a:lnTo>
                  <a:lnTo>
                    <a:pt x="33" y="1"/>
                  </a:lnTo>
                  <a:lnTo>
                    <a:pt x="35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8" y="1"/>
                  </a:lnTo>
                  <a:lnTo>
                    <a:pt x="29" y="1"/>
                  </a:lnTo>
                  <a:lnTo>
                    <a:pt x="31" y="1"/>
                  </a:lnTo>
                  <a:lnTo>
                    <a:pt x="32" y="1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8" y="3"/>
                  </a:lnTo>
                  <a:lnTo>
                    <a:pt x="39" y="4"/>
                  </a:lnTo>
                  <a:lnTo>
                    <a:pt x="41" y="4"/>
                  </a:lnTo>
                  <a:lnTo>
                    <a:pt x="42" y="6"/>
                  </a:lnTo>
                  <a:lnTo>
                    <a:pt x="43" y="7"/>
                  </a:lnTo>
                  <a:lnTo>
                    <a:pt x="45" y="7"/>
                  </a:lnTo>
                  <a:lnTo>
                    <a:pt x="45" y="9"/>
                  </a:lnTo>
                  <a:lnTo>
                    <a:pt x="46" y="10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3"/>
                  </a:lnTo>
                  <a:lnTo>
                    <a:pt x="51" y="14"/>
                  </a:lnTo>
                  <a:lnTo>
                    <a:pt x="52" y="16"/>
                  </a:lnTo>
                  <a:lnTo>
                    <a:pt x="54" y="17"/>
                  </a:lnTo>
                  <a:lnTo>
                    <a:pt x="54" y="19"/>
                  </a:lnTo>
                  <a:lnTo>
                    <a:pt x="55" y="20"/>
                  </a:lnTo>
                  <a:lnTo>
                    <a:pt x="55" y="21"/>
                  </a:lnTo>
                  <a:lnTo>
                    <a:pt x="56" y="23"/>
                  </a:lnTo>
                  <a:lnTo>
                    <a:pt x="56" y="26"/>
                  </a:lnTo>
                  <a:lnTo>
                    <a:pt x="58" y="27"/>
                  </a:lnTo>
                  <a:lnTo>
                    <a:pt x="58" y="29"/>
                  </a:lnTo>
                  <a:lnTo>
                    <a:pt x="58" y="30"/>
                  </a:lnTo>
                  <a:lnTo>
                    <a:pt x="58" y="32"/>
                  </a:lnTo>
                  <a:lnTo>
                    <a:pt x="58" y="33"/>
                  </a:lnTo>
                  <a:lnTo>
                    <a:pt x="58" y="36"/>
                  </a:lnTo>
                  <a:lnTo>
                    <a:pt x="58" y="23"/>
                  </a:lnTo>
                  <a:lnTo>
                    <a:pt x="58" y="26"/>
                  </a:lnTo>
                  <a:lnTo>
                    <a:pt x="58" y="27"/>
                  </a:lnTo>
                  <a:lnTo>
                    <a:pt x="58" y="29"/>
                  </a:lnTo>
                  <a:lnTo>
                    <a:pt x="58" y="30"/>
                  </a:lnTo>
                  <a:lnTo>
                    <a:pt x="58" y="32"/>
                  </a:lnTo>
                  <a:lnTo>
                    <a:pt x="56" y="33"/>
                  </a:lnTo>
                  <a:lnTo>
                    <a:pt x="56" y="36"/>
                  </a:lnTo>
                  <a:lnTo>
                    <a:pt x="55" y="37"/>
                  </a:lnTo>
                  <a:lnTo>
                    <a:pt x="55" y="39"/>
                  </a:lnTo>
                  <a:lnTo>
                    <a:pt x="54" y="40"/>
                  </a:lnTo>
                  <a:lnTo>
                    <a:pt x="54" y="42"/>
                  </a:lnTo>
                  <a:lnTo>
                    <a:pt x="52" y="43"/>
                  </a:lnTo>
                  <a:lnTo>
                    <a:pt x="51" y="44"/>
                  </a:lnTo>
                  <a:lnTo>
                    <a:pt x="51" y="46"/>
                  </a:lnTo>
                  <a:lnTo>
                    <a:pt x="49" y="47"/>
                  </a:lnTo>
                  <a:lnTo>
                    <a:pt x="48" y="47"/>
                  </a:lnTo>
                  <a:lnTo>
                    <a:pt x="46" y="49"/>
                  </a:lnTo>
                  <a:lnTo>
                    <a:pt x="45" y="50"/>
                  </a:lnTo>
                  <a:lnTo>
                    <a:pt x="45" y="52"/>
                  </a:lnTo>
                  <a:lnTo>
                    <a:pt x="43" y="52"/>
                  </a:lnTo>
                  <a:lnTo>
                    <a:pt x="42" y="53"/>
                  </a:lnTo>
                  <a:lnTo>
                    <a:pt x="41" y="54"/>
                  </a:lnTo>
                  <a:lnTo>
                    <a:pt x="39" y="54"/>
                  </a:lnTo>
                  <a:lnTo>
                    <a:pt x="38" y="56"/>
                  </a:lnTo>
                  <a:lnTo>
                    <a:pt x="35" y="56"/>
                  </a:lnTo>
                  <a:lnTo>
                    <a:pt x="33" y="56"/>
                  </a:lnTo>
                  <a:lnTo>
                    <a:pt x="32" y="57"/>
                  </a:lnTo>
                  <a:lnTo>
                    <a:pt x="31" y="57"/>
                  </a:lnTo>
                  <a:lnTo>
                    <a:pt x="29" y="57"/>
                  </a:lnTo>
                  <a:lnTo>
                    <a:pt x="28" y="57"/>
                  </a:lnTo>
                  <a:lnTo>
                    <a:pt x="25" y="57"/>
                  </a:lnTo>
                  <a:lnTo>
                    <a:pt x="23" y="57"/>
                  </a:lnTo>
                  <a:lnTo>
                    <a:pt x="35" y="57"/>
                  </a:lnTo>
                  <a:lnTo>
                    <a:pt x="33" y="57"/>
                  </a:lnTo>
                  <a:lnTo>
                    <a:pt x="32" y="57"/>
                  </a:lnTo>
                  <a:lnTo>
                    <a:pt x="31" y="57"/>
                  </a:lnTo>
                  <a:lnTo>
                    <a:pt x="29" y="57"/>
                  </a:lnTo>
                  <a:lnTo>
                    <a:pt x="26" y="57"/>
                  </a:lnTo>
                  <a:lnTo>
                    <a:pt x="25" y="56"/>
                  </a:lnTo>
                  <a:lnTo>
                    <a:pt x="23" y="56"/>
                  </a:lnTo>
                  <a:lnTo>
                    <a:pt x="22" y="56"/>
                  </a:lnTo>
                  <a:lnTo>
                    <a:pt x="20" y="54"/>
                  </a:lnTo>
                  <a:lnTo>
                    <a:pt x="19" y="54"/>
                  </a:lnTo>
                  <a:lnTo>
                    <a:pt x="18" y="53"/>
                  </a:lnTo>
                  <a:lnTo>
                    <a:pt x="16" y="52"/>
                  </a:lnTo>
                  <a:lnTo>
                    <a:pt x="15" y="52"/>
                  </a:lnTo>
                  <a:lnTo>
                    <a:pt x="13" y="50"/>
                  </a:lnTo>
                  <a:lnTo>
                    <a:pt x="12" y="49"/>
                  </a:lnTo>
                  <a:lnTo>
                    <a:pt x="10" y="47"/>
                  </a:lnTo>
                  <a:lnTo>
                    <a:pt x="9" y="46"/>
                  </a:lnTo>
                  <a:lnTo>
                    <a:pt x="8" y="44"/>
                  </a:lnTo>
                  <a:lnTo>
                    <a:pt x="6" y="43"/>
                  </a:lnTo>
                  <a:lnTo>
                    <a:pt x="6" y="42"/>
                  </a:lnTo>
                  <a:lnTo>
                    <a:pt x="5" y="40"/>
                  </a:lnTo>
                  <a:lnTo>
                    <a:pt x="5" y="39"/>
                  </a:lnTo>
                  <a:lnTo>
                    <a:pt x="3" y="37"/>
                  </a:lnTo>
                  <a:lnTo>
                    <a:pt x="3" y="36"/>
                  </a:lnTo>
                  <a:lnTo>
                    <a:pt x="2" y="33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29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7" name="Rectangle 39">
              <a:extLst>
                <a:ext uri="{FF2B5EF4-FFF2-40B4-BE49-F238E27FC236}">
                  <a16:creationId xmlns:a16="http://schemas.microsoft.com/office/drawing/2014/main" id="{990004A0-00B7-7746-9148-B00D7DCD4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1" y="2229"/>
              <a:ext cx="1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Q </a:t>
              </a:r>
              <a:endParaRPr lang="en-US" altLang="zh-CN" sz="18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4838" name="Rectangle 40">
              <a:extLst>
                <a:ext uri="{FF2B5EF4-FFF2-40B4-BE49-F238E27FC236}">
                  <a16:creationId xmlns:a16="http://schemas.microsoft.com/office/drawing/2014/main" id="{5057C085-C693-CC4E-85BF-DCAB51A09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2" y="1858"/>
              <a:ext cx="14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Q </a:t>
              </a:r>
              <a:endParaRPr lang="en-US" altLang="zh-CN" sz="18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4839" name="Rectangle 41">
              <a:extLst>
                <a:ext uri="{FF2B5EF4-FFF2-40B4-BE49-F238E27FC236}">
                  <a16:creationId xmlns:a16="http://schemas.microsoft.com/office/drawing/2014/main" id="{8BAE83C3-88D8-964D-94AB-0D7F1A6D2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920"/>
              <a:ext cx="3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Data </a:t>
              </a:r>
              <a:endParaRPr lang="en-US" altLang="zh-CN" sz="18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4840" name="Rectangle 42">
              <a:extLst>
                <a:ext uri="{FF2B5EF4-FFF2-40B4-BE49-F238E27FC236}">
                  <a16:creationId xmlns:a16="http://schemas.microsoft.com/office/drawing/2014/main" id="{F40286F5-DA07-CA41-BF5E-42D61D792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" y="2226"/>
              <a:ext cx="3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Clock </a:t>
              </a:r>
              <a:endParaRPr lang="en-US" altLang="zh-CN" sz="18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4841" name="Rectangle 43">
              <a:extLst>
                <a:ext uri="{FF2B5EF4-FFF2-40B4-BE49-F238E27FC236}">
                  <a16:creationId xmlns:a16="http://schemas.microsoft.com/office/drawing/2014/main" id="{2395710B-C24B-D84B-8E46-46A829C1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4" y="1497"/>
              <a:ext cx="1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Ld </a:t>
              </a:r>
              <a:endParaRPr lang="en-US" altLang="zh-CN" sz="18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4842" name="Rectangle 44">
              <a:extLst>
                <a:ext uri="{FF2B5EF4-FFF2-40B4-BE49-F238E27FC236}">
                  <a16:creationId xmlns:a16="http://schemas.microsoft.com/office/drawing/2014/main" id="{D3743E6A-AE65-F141-9888-89D780D73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1786"/>
              <a:ext cx="9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0 </a:t>
              </a:r>
              <a:endParaRPr lang="en-US" altLang="zh-CN" sz="16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4843" name="Rectangle 45">
              <a:extLst>
                <a:ext uri="{FF2B5EF4-FFF2-40B4-BE49-F238E27FC236}">
                  <a16:creationId xmlns:a16="http://schemas.microsoft.com/office/drawing/2014/main" id="{C524109F-3E88-1A44-8BC8-37BF4F924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1936"/>
              <a:ext cx="9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1 </a:t>
              </a:r>
              <a:endParaRPr lang="en-US" altLang="zh-CN" sz="16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灯片编号占位符 3">
            <a:extLst>
              <a:ext uri="{FF2B5EF4-FFF2-40B4-BE49-F238E27FC236}">
                <a16:creationId xmlns:a16="http://schemas.microsoft.com/office/drawing/2014/main" id="{CA2A3CB9-490F-5B42-AB91-7C223DD627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68ECD8-E8E6-BB4E-AAF1-5BDD2330F069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88F3CBC4-D37A-2249-B6E5-F7EE6EFBA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Outline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CB1DDA2-4053-E849-B8A7-C8D4CAD0A3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Timing requirements for FSM</a:t>
            </a:r>
          </a:p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Setup time and hold time</a:t>
            </a:r>
          </a:p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Asynchronous input and metastability</a:t>
            </a:r>
          </a:p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Synchronizer </a:t>
            </a:r>
          </a:p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Switch debouncing</a:t>
            </a:r>
            <a:endParaRPr lang="en-US" altLang="zh-TW" sz="2000"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Clock skew</a:t>
            </a:r>
          </a:p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Hazards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灯片编号占位符 3">
            <a:extLst>
              <a:ext uri="{FF2B5EF4-FFF2-40B4-BE49-F238E27FC236}">
                <a16:creationId xmlns:a16="http://schemas.microsoft.com/office/drawing/2014/main" id="{B62648C4-4BEB-614C-8A4D-7B4343CF56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6E7EF3-E35C-AF47-A67D-9D61728C7255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27DE92E5-BB5C-854B-AED7-68D62F6448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Clock Skew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DE15DCCC-1319-2E4F-823D-564AF9CCDD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4659313" cy="4835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>
                <a:ea typeface="SimSun" panose="02010600030101010101" pitchFamily="2" charset="-122"/>
              </a:rPr>
              <a:t>Clock skew should be minimized as much as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>
                <a:ea typeface="SimSun" panose="02010600030101010101" pitchFamily="2" charset="-122"/>
              </a:rPr>
              <a:t>H-Tree: carefully designed distribution network try to create the same length from each flip flop to the clock source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>
                <a:ea typeface="SimSun" panose="02010600030101010101" pitchFamily="2" charset="-122"/>
              </a:rPr>
              <a:t>If same length may not be achieved, buffers are inserted on the short paths to even the delay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ea typeface="SimSun" panose="02010600030101010101" pitchFamily="2" charset="-122"/>
              </a:rPr>
              <a:t>Same for the global asynchronous reset</a:t>
            </a:r>
          </a:p>
        </p:txBody>
      </p:sp>
      <p:graphicFrame>
        <p:nvGraphicFramePr>
          <p:cNvPr id="35844" name="Object 4">
            <a:extLst>
              <a:ext uri="{FF2B5EF4-FFF2-40B4-BE49-F238E27FC236}">
                <a16:creationId xmlns:a16="http://schemas.microsoft.com/office/drawing/2014/main" id="{2453D153-F8B8-8E49-89DA-1490C2F49D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1676400"/>
          <a:ext cx="3605213" cy="461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Visio" r:id="rId3" imgW="1873250" imgH="2298700" progId="Visio.Drawing.11">
                  <p:embed/>
                </p:oleObj>
              </mc:Choice>
              <mc:Fallback>
                <p:oleObj name="Visio" r:id="rId3" imgW="1873250" imgH="2298700" progId="Visio.Drawing.11">
                  <p:embed/>
                  <p:pic>
                    <p:nvPicPr>
                      <p:cNvPr id="35844" name="Object 4">
                        <a:extLst>
                          <a:ext uri="{FF2B5EF4-FFF2-40B4-BE49-F238E27FC236}">
                            <a16:creationId xmlns:a16="http://schemas.microsoft.com/office/drawing/2014/main" id="{2453D153-F8B8-8E49-89DA-1490C2F49D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676400"/>
                        <a:ext cx="3605213" cy="461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灯片编号占位符 3">
            <a:extLst>
              <a:ext uri="{FF2B5EF4-FFF2-40B4-BE49-F238E27FC236}">
                <a16:creationId xmlns:a16="http://schemas.microsoft.com/office/drawing/2014/main" id="{2A80E1FC-7E6F-6148-B55D-B1C15DEA7A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CE9DFD-D8E4-0348-8885-18E6876A3EBF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590C6A0D-6701-C14A-9D00-967C130726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Glitches and Static Hazards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C9A9DCE-A6A4-8F4C-A401-2FBBC37D72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The output of a combinational circuit may make a transition even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	though the patterns applied at its inputs do not imply a change.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	These unwanted transitions are called </a:t>
            </a:r>
            <a:r>
              <a:rPr lang="en-US" altLang="zh-CN" sz="2000" b="1">
                <a:ea typeface="SimSun" panose="02010600030101010101" pitchFamily="2" charset="-122"/>
              </a:rPr>
              <a:t>glitch</a:t>
            </a:r>
            <a:r>
              <a:rPr lang="en-US" altLang="zh-CN" sz="2000">
                <a:ea typeface="SimSun" panose="02010600030101010101" pitchFamily="2" charset="-122"/>
              </a:rPr>
              <a:t>es.  </a:t>
            </a:r>
          </a:p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A circuit in which a glitch may occur is said to have a hazard.</a:t>
            </a:r>
          </a:p>
          <a:p>
            <a:pPr eaLnBrk="1" hangingPunct="1"/>
            <a:endParaRPr lang="en-US" altLang="zh-CN" sz="200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static 1-hazard </a:t>
            </a:r>
          </a:p>
          <a:p>
            <a:pPr eaLnBrk="1" hangingPunct="1"/>
            <a:endParaRPr lang="en-US" altLang="zh-CN" sz="2000">
              <a:ea typeface="SimSun" panose="02010600030101010101" pitchFamily="2" charset="-122"/>
            </a:endParaRPr>
          </a:p>
          <a:p>
            <a:pPr eaLnBrk="1" hangingPunct="1"/>
            <a:endParaRPr lang="en-US" altLang="zh-CN" sz="2000">
              <a:ea typeface="SimSun" panose="02010600030101010101" pitchFamily="2" charset="-122"/>
            </a:endParaRPr>
          </a:p>
          <a:p>
            <a:pPr eaLnBrk="1" hangingPunct="1"/>
            <a:endParaRPr lang="en-US" altLang="zh-CN" sz="200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static 0-hazard </a:t>
            </a:r>
          </a:p>
          <a:p>
            <a:pPr eaLnBrk="1" hangingPunct="1"/>
            <a:endParaRPr lang="en-US" altLang="zh-CN" sz="2000">
              <a:ea typeface="SimSun" panose="02010600030101010101" pitchFamily="2" charset="-122"/>
            </a:endParaRPr>
          </a:p>
          <a:p>
            <a:pPr eaLnBrk="1" hangingPunct="1"/>
            <a:endParaRPr lang="en-US" altLang="zh-CN" sz="2000">
              <a:ea typeface="SimSun" panose="02010600030101010101" pitchFamily="2" charset="-122"/>
            </a:endParaRPr>
          </a:p>
          <a:p>
            <a:pPr eaLnBrk="1" hangingPunct="1"/>
            <a:endParaRPr lang="en-US" altLang="zh-CN" sz="2000">
              <a:ea typeface="SimSun" panose="02010600030101010101" pitchFamily="2" charset="-122"/>
            </a:endParaRPr>
          </a:p>
          <a:p>
            <a:pPr eaLnBrk="1" hangingPunct="1"/>
            <a:endParaRPr lang="en-US" altLang="zh-CN" sz="2000">
              <a:ea typeface="SimSun" panose="02010600030101010101" pitchFamily="2" charset="-122"/>
            </a:endParaRPr>
          </a:p>
        </p:txBody>
      </p:sp>
      <p:grpSp>
        <p:nvGrpSpPr>
          <p:cNvPr id="36868" name="Group 4">
            <a:extLst>
              <a:ext uri="{FF2B5EF4-FFF2-40B4-BE49-F238E27FC236}">
                <a16:creationId xmlns:a16="http://schemas.microsoft.com/office/drawing/2014/main" id="{E7CCFD72-2ECE-DE4C-8024-1094FD599C5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38400" y="5029200"/>
            <a:ext cx="3581400" cy="496888"/>
            <a:chOff x="1536" y="3168"/>
            <a:chExt cx="2256" cy="313"/>
          </a:xfrm>
        </p:grpSpPr>
        <p:sp>
          <p:nvSpPr>
            <p:cNvPr id="36873" name="AutoShape 5">
              <a:extLst>
                <a:ext uri="{FF2B5EF4-FFF2-40B4-BE49-F238E27FC236}">
                  <a16:creationId xmlns:a16="http://schemas.microsoft.com/office/drawing/2014/main" id="{C093F83A-F1CC-E04F-AE00-C51CEC46B0D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36" y="3168"/>
              <a:ext cx="2256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4" name="Rectangle 6">
              <a:extLst>
                <a:ext uri="{FF2B5EF4-FFF2-40B4-BE49-F238E27FC236}">
                  <a16:creationId xmlns:a16="http://schemas.microsoft.com/office/drawing/2014/main" id="{CAA7E256-5836-714F-B532-3158D2280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3287"/>
              <a:ext cx="65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SimSun" panose="02010600030101010101" pitchFamily="2" charset="-122"/>
                </a:rPr>
                <a:t>0-Hazard</a:t>
              </a:r>
              <a:endParaRPr lang="en-US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36875" name="Freeform 7">
              <a:extLst>
                <a:ext uri="{FF2B5EF4-FFF2-40B4-BE49-F238E27FC236}">
                  <a16:creationId xmlns:a16="http://schemas.microsoft.com/office/drawing/2014/main" id="{BEB6857E-5D02-1845-BF8B-6D3DDB79D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" y="3176"/>
              <a:ext cx="1333" cy="293"/>
            </a:xfrm>
            <a:custGeom>
              <a:avLst/>
              <a:gdLst>
                <a:gd name="T0" fmla="*/ 0 w 1333"/>
                <a:gd name="T1" fmla="*/ 293 h 293"/>
                <a:gd name="T2" fmla="*/ 444 w 1333"/>
                <a:gd name="T3" fmla="*/ 293 h 293"/>
                <a:gd name="T4" fmla="*/ 444 w 1333"/>
                <a:gd name="T5" fmla="*/ 0 h 293"/>
                <a:gd name="T6" fmla="*/ 740 w 1333"/>
                <a:gd name="T7" fmla="*/ 0 h 293"/>
                <a:gd name="T8" fmla="*/ 740 w 1333"/>
                <a:gd name="T9" fmla="*/ 293 h 293"/>
                <a:gd name="T10" fmla="*/ 1333 w 1333"/>
                <a:gd name="T11" fmla="*/ 293 h 2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33"/>
                <a:gd name="T19" fmla="*/ 0 h 293"/>
                <a:gd name="T20" fmla="*/ 1333 w 1333"/>
                <a:gd name="T21" fmla="*/ 293 h 29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33" h="293">
                  <a:moveTo>
                    <a:pt x="0" y="293"/>
                  </a:moveTo>
                  <a:lnTo>
                    <a:pt x="444" y="293"/>
                  </a:lnTo>
                  <a:lnTo>
                    <a:pt x="444" y="0"/>
                  </a:lnTo>
                  <a:lnTo>
                    <a:pt x="740" y="0"/>
                  </a:lnTo>
                  <a:lnTo>
                    <a:pt x="740" y="293"/>
                  </a:lnTo>
                  <a:lnTo>
                    <a:pt x="1333" y="293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869" name="Group 8">
            <a:extLst>
              <a:ext uri="{FF2B5EF4-FFF2-40B4-BE49-F238E27FC236}">
                <a16:creationId xmlns:a16="http://schemas.microsoft.com/office/drawing/2014/main" id="{F47BFE7C-CF2E-E647-8483-A24FCAA9225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62200" y="3733800"/>
            <a:ext cx="3733800" cy="658813"/>
            <a:chOff x="1488" y="2352"/>
            <a:chExt cx="2352" cy="415"/>
          </a:xfrm>
        </p:grpSpPr>
        <p:sp>
          <p:nvSpPr>
            <p:cNvPr id="36870" name="AutoShape 9">
              <a:extLst>
                <a:ext uri="{FF2B5EF4-FFF2-40B4-BE49-F238E27FC236}">
                  <a16:creationId xmlns:a16="http://schemas.microsoft.com/office/drawing/2014/main" id="{495361ED-135A-F74D-BE54-605A3325A05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88" y="2352"/>
              <a:ext cx="2352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1" name="Rectangle 10">
              <a:extLst>
                <a:ext uri="{FF2B5EF4-FFF2-40B4-BE49-F238E27FC236}">
                  <a16:creationId xmlns:a16="http://schemas.microsoft.com/office/drawing/2014/main" id="{E73FE5DB-E21A-724A-BDE9-A27E17ECA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" y="2565"/>
              <a:ext cx="689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100">
                  <a:solidFill>
                    <a:srgbClr val="000000"/>
                  </a:solidFill>
                  <a:ea typeface="SimSun" panose="02010600030101010101" pitchFamily="2" charset="-122"/>
                </a:rPr>
                <a:t>1-Hazard</a:t>
              </a:r>
              <a:endParaRPr lang="en-US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36872" name="Freeform 11">
              <a:extLst>
                <a:ext uri="{FF2B5EF4-FFF2-40B4-BE49-F238E27FC236}">
                  <a16:creationId xmlns:a16="http://schemas.microsoft.com/office/drawing/2014/main" id="{69A6568A-D8C2-5646-B057-B7FCFE7B8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" y="2360"/>
              <a:ext cx="1390" cy="303"/>
            </a:xfrm>
            <a:custGeom>
              <a:avLst/>
              <a:gdLst>
                <a:gd name="T0" fmla="*/ 0 w 1390"/>
                <a:gd name="T1" fmla="*/ 0 h 303"/>
                <a:gd name="T2" fmla="*/ 463 w 1390"/>
                <a:gd name="T3" fmla="*/ 0 h 303"/>
                <a:gd name="T4" fmla="*/ 463 w 1390"/>
                <a:gd name="T5" fmla="*/ 303 h 303"/>
                <a:gd name="T6" fmla="*/ 772 w 1390"/>
                <a:gd name="T7" fmla="*/ 303 h 303"/>
                <a:gd name="T8" fmla="*/ 772 w 1390"/>
                <a:gd name="T9" fmla="*/ 0 h 303"/>
                <a:gd name="T10" fmla="*/ 1390 w 1390"/>
                <a:gd name="T11" fmla="*/ 0 h 3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90"/>
                <a:gd name="T19" fmla="*/ 0 h 303"/>
                <a:gd name="T20" fmla="*/ 1390 w 1390"/>
                <a:gd name="T21" fmla="*/ 303 h 3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90" h="303">
                  <a:moveTo>
                    <a:pt x="0" y="0"/>
                  </a:moveTo>
                  <a:lnTo>
                    <a:pt x="463" y="0"/>
                  </a:lnTo>
                  <a:lnTo>
                    <a:pt x="463" y="303"/>
                  </a:lnTo>
                  <a:lnTo>
                    <a:pt x="772" y="303"/>
                  </a:lnTo>
                  <a:lnTo>
                    <a:pt x="772" y="0"/>
                  </a:lnTo>
                  <a:lnTo>
                    <a:pt x="139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灯片编号占位符 3">
            <a:extLst>
              <a:ext uri="{FF2B5EF4-FFF2-40B4-BE49-F238E27FC236}">
                <a16:creationId xmlns:a16="http://schemas.microsoft.com/office/drawing/2014/main" id="{9BBAD1E0-9D7D-C84A-9082-8F9CC17D5E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5B78DB-FC4B-CF4E-9A8B-1E496ECAC96E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AC6E928F-397B-FD47-BC17-9F02BBDADA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Static Hazards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E5BF5587-7D79-374F-85AD-4BFD77FCB9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Static hazards are caused by different  propagation delays on the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	</a:t>
            </a:r>
            <a:r>
              <a:rPr lang="en-US" altLang="zh-CN" sz="2000" b="1">
                <a:ea typeface="SimSun" panose="02010600030101010101" pitchFamily="2" charset="-122"/>
              </a:rPr>
              <a:t>reconvergent fanout</a:t>
            </a:r>
            <a:r>
              <a:rPr lang="en-US" altLang="zh-CN" sz="2000">
                <a:ea typeface="SimSun" panose="02010600030101010101" pitchFamily="2" charset="-122"/>
              </a:rPr>
              <a:t> paths</a:t>
            </a:r>
          </a:p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Example: F = AC + BC'</a:t>
            </a:r>
          </a:p>
          <a:p>
            <a:pPr eaLnBrk="1" hangingPunct="1"/>
            <a:endParaRPr lang="en-US" altLang="zh-CN" sz="2000">
              <a:ea typeface="SimSun" panose="02010600030101010101" pitchFamily="2" charset="-122"/>
            </a:endParaRPr>
          </a:p>
          <a:p>
            <a:pPr eaLnBrk="1" hangingPunct="1"/>
            <a:endParaRPr lang="en-US" altLang="zh-CN" sz="2000">
              <a:ea typeface="SimSun" panose="02010600030101010101" pitchFamily="2" charset="-122"/>
            </a:endParaRPr>
          </a:p>
          <a:p>
            <a:pPr eaLnBrk="1" hangingPunct="1"/>
            <a:endParaRPr lang="en-US" altLang="zh-CN" sz="2000">
              <a:ea typeface="SimSun" panose="02010600030101010101" pitchFamily="2" charset="-122"/>
            </a:endParaRPr>
          </a:p>
          <a:p>
            <a:pPr eaLnBrk="1" hangingPunct="1"/>
            <a:endParaRPr lang="en-US" altLang="zh-CN" sz="2000">
              <a:ea typeface="SimSun" panose="02010600030101010101" pitchFamily="2" charset="-122"/>
            </a:endParaRPr>
          </a:p>
          <a:p>
            <a:pPr eaLnBrk="1" hangingPunct="1"/>
            <a:endParaRPr lang="en-US" altLang="zh-CN" sz="2000">
              <a:ea typeface="SimSun" panose="02010600030101010101" pitchFamily="2" charset="-122"/>
            </a:endParaRPr>
          </a:p>
          <a:p>
            <a:pPr eaLnBrk="1" hangingPunct="1"/>
            <a:endParaRPr lang="en-US" altLang="zh-CN" sz="200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Initial inputs: A = 1, B = 1, C = 1 and F = 1</a:t>
            </a:r>
          </a:p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New inputs:	A = 1, B = 1, C = 0 and F = 1</a:t>
            </a:r>
          </a:p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With non-zero propagation delays, the path to F1 will be longer than the path to F0, causing a change in C to reach F1 later than it reaches F0.</a:t>
            </a:r>
          </a:p>
        </p:txBody>
      </p:sp>
      <p:pic>
        <p:nvPicPr>
          <p:cNvPr id="37892" name="Picture 4" descr="c">
            <a:extLst>
              <a:ext uri="{FF2B5EF4-FFF2-40B4-BE49-F238E27FC236}">
                <a16:creationId xmlns:a16="http://schemas.microsoft.com/office/drawing/2014/main" id="{873D4B3B-DAC8-EE4E-8E4D-5BE624696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62200"/>
            <a:ext cx="51054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灯片编号占位符 3">
            <a:extLst>
              <a:ext uri="{FF2B5EF4-FFF2-40B4-BE49-F238E27FC236}">
                <a16:creationId xmlns:a16="http://schemas.microsoft.com/office/drawing/2014/main" id="{8928F9B4-63F8-034E-96F2-18024B14E0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0D2973-C84B-F745-A2F9-26E1CA2367D2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430DA4E9-D268-6042-9E62-69E29181AB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Static Hazards Example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D276AA2-BAFF-CE45-A0E9-C0D80D9EF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/>
            <a:endParaRPr lang="zh-CN" altLang="en-US" sz="1600">
              <a:ea typeface="SimSun" panose="02010600030101010101" pitchFamily="2" charset="-122"/>
            </a:endParaRPr>
          </a:p>
          <a:p>
            <a:pPr eaLnBrk="1" hangingPunct="1"/>
            <a:endParaRPr lang="zh-CN" altLang="en-US" sz="1600">
              <a:ea typeface="SimSun" panose="02010600030101010101" pitchFamily="2" charset="-122"/>
            </a:endParaRPr>
          </a:p>
          <a:p>
            <a:pPr eaLnBrk="1" hangingPunct="1"/>
            <a:endParaRPr lang="zh-CN" altLang="en-US" sz="1600">
              <a:ea typeface="SimSun" panose="02010600030101010101" pitchFamily="2" charset="-122"/>
            </a:endParaRPr>
          </a:p>
          <a:p>
            <a:pPr eaLnBrk="1" hangingPunct="1"/>
            <a:endParaRPr lang="zh-CN" altLang="en-US" sz="1600">
              <a:ea typeface="SimSun" panose="02010600030101010101" pitchFamily="2" charset="-122"/>
            </a:endParaRPr>
          </a:p>
          <a:p>
            <a:pPr eaLnBrk="1" hangingPunct="1"/>
            <a:endParaRPr lang="zh-CN" altLang="en-US" sz="1600">
              <a:ea typeface="SimSun" panose="02010600030101010101" pitchFamily="2" charset="-122"/>
            </a:endParaRPr>
          </a:p>
          <a:p>
            <a:pPr eaLnBrk="1" hangingPunct="1"/>
            <a:endParaRPr lang="zh-CN" altLang="en-US" sz="1600">
              <a:ea typeface="SimSun" panose="02010600030101010101" pitchFamily="2" charset="-122"/>
            </a:endParaRPr>
          </a:p>
        </p:txBody>
      </p:sp>
      <p:pic>
        <p:nvPicPr>
          <p:cNvPr id="38916" name="Picture 4" descr="c">
            <a:extLst>
              <a:ext uri="{FF2B5EF4-FFF2-40B4-BE49-F238E27FC236}">
                <a16:creationId xmlns:a16="http://schemas.microsoft.com/office/drawing/2014/main" id="{3595FBC8-32B3-CF48-8AEC-BA6C36876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19200"/>
            <a:ext cx="51054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 descr="wave">
            <a:extLst>
              <a:ext uri="{FF2B5EF4-FFF2-40B4-BE49-F238E27FC236}">
                <a16:creationId xmlns:a16="http://schemas.microsoft.com/office/drawing/2014/main" id="{BB69B8A1-D61B-AD4D-A3B0-18DC2C07C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436938"/>
            <a:ext cx="6781800" cy="256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AutoShape 6">
            <a:extLst>
              <a:ext uri="{FF2B5EF4-FFF2-40B4-BE49-F238E27FC236}">
                <a16:creationId xmlns:a16="http://schemas.microsoft.com/office/drawing/2014/main" id="{16AF2B27-EAD4-AC4D-8F19-FA1113243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75" y="5237163"/>
            <a:ext cx="628650" cy="32543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灯片编号占位符 3">
            <a:extLst>
              <a:ext uri="{FF2B5EF4-FFF2-40B4-BE49-F238E27FC236}">
                <a16:creationId xmlns:a16="http://schemas.microsoft.com/office/drawing/2014/main" id="{DCD4588F-D69E-B542-8A33-AA92838D1D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D05652-4F14-FE4A-AF9C-318BFF621F0E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F4D5EC9C-9312-D04C-A45B-82957FB12B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Static Hazards</a:t>
            </a:r>
          </a:p>
        </p:txBody>
      </p:sp>
      <p:grpSp>
        <p:nvGrpSpPr>
          <p:cNvPr id="39939" name="Group 3">
            <a:extLst>
              <a:ext uri="{FF2B5EF4-FFF2-40B4-BE49-F238E27FC236}">
                <a16:creationId xmlns:a16="http://schemas.microsoft.com/office/drawing/2014/main" id="{D9C16C23-0227-2146-B6F2-E179D9039E72}"/>
              </a:ext>
            </a:extLst>
          </p:cNvPr>
          <p:cNvGrpSpPr>
            <a:grpSpLocks/>
          </p:cNvGrpSpPr>
          <p:nvPr/>
        </p:nvGrpSpPr>
        <p:grpSpPr bwMode="auto">
          <a:xfrm>
            <a:off x="6224588" y="3648075"/>
            <a:ext cx="2687637" cy="2112963"/>
            <a:chOff x="3600" y="2226"/>
            <a:chExt cx="1693" cy="1331"/>
          </a:xfrm>
        </p:grpSpPr>
        <p:sp>
          <p:nvSpPr>
            <p:cNvPr id="39983" name="AutoShape 4">
              <a:extLst>
                <a:ext uri="{FF2B5EF4-FFF2-40B4-BE49-F238E27FC236}">
                  <a16:creationId xmlns:a16="http://schemas.microsoft.com/office/drawing/2014/main" id="{B2AB5C1D-6C0A-794D-95B7-54572F92B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7" y="2898"/>
              <a:ext cx="720" cy="62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9984" name="Freeform 5">
              <a:extLst>
                <a:ext uri="{FF2B5EF4-FFF2-40B4-BE49-F238E27FC236}">
                  <a16:creationId xmlns:a16="http://schemas.microsoft.com/office/drawing/2014/main" id="{020408F2-0A39-1747-8ADF-A44CC4D41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2" y="3088"/>
              <a:ext cx="177" cy="430"/>
            </a:xfrm>
            <a:custGeom>
              <a:avLst/>
              <a:gdLst>
                <a:gd name="T0" fmla="*/ 50 w 177"/>
                <a:gd name="T1" fmla="*/ 430 h 430"/>
                <a:gd name="T2" fmla="*/ 127 w 177"/>
                <a:gd name="T3" fmla="*/ 430 h 430"/>
                <a:gd name="T4" fmla="*/ 142 w 177"/>
                <a:gd name="T5" fmla="*/ 427 h 430"/>
                <a:gd name="T6" fmla="*/ 157 w 177"/>
                <a:gd name="T7" fmla="*/ 420 h 430"/>
                <a:gd name="T8" fmla="*/ 167 w 177"/>
                <a:gd name="T9" fmla="*/ 410 h 430"/>
                <a:gd name="T10" fmla="*/ 174 w 177"/>
                <a:gd name="T11" fmla="*/ 395 h 430"/>
                <a:gd name="T12" fmla="*/ 177 w 177"/>
                <a:gd name="T13" fmla="*/ 380 h 430"/>
                <a:gd name="T14" fmla="*/ 177 w 177"/>
                <a:gd name="T15" fmla="*/ 51 h 430"/>
                <a:gd name="T16" fmla="*/ 174 w 177"/>
                <a:gd name="T17" fmla="*/ 35 h 430"/>
                <a:gd name="T18" fmla="*/ 167 w 177"/>
                <a:gd name="T19" fmla="*/ 21 h 430"/>
                <a:gd name="T20" fmla="*/ 157 w 177"/>
                <a:gd name="T21" fmla="*/ 9 h 430"/>
                <a:gd name="T22" fmla="*/ 142 w 177"/>
                <a:gd name="T23" fmla="*/ 2 h 430"/>
                <a:gd name="T24" fmla="*/ 127 w 177"/>
                <a:gd name="T25" fmla="*/ 0 h 430"/>
                <a:gd name="T26" fmla="*/ 50 w 177"/>
                <a:gd name="T27" fmla="*/ 0 h 430"/>
                <a:gd name="T28" fmla="*/ 35 w 177"/>
                <a:gd name="T29" fmla="*/ 2 h 430"/>
                <a:gd name="T30" fmla="*/ 20 w 177"/>
                <a:gd name="T31" fmla="*/ 9 h 430"/>
                <a:gd name="T32" fmla="*/ 10 w 177"/>
                <a:gd name="T33" fmla="*/ 21 h 430"/>
                <a:gd name="T34" fmla="*/ 3 w 177"/>
                <a:gd name="T35" fmla="*/ 35 h 430"/>
                <a:gd name="T36" fmla="*/ 0 w 177"/>
                <a:gd name="T37" fmla="*/ 51 h 430"/>
                <a:gd name="T38" fmla="*/ 0 w 177"/>
                <a:gd name="T39" fmla="*/ 380 h 430"/>
                <a:gd name="T40" fmla="*/ 3 w 177"/>
                <a:gd name="T41" fmla="*/ 395 h 430"/>
                <a:gd name="T42" fmla="*/ 10 w 177"/>
                <a:gd name="T43" fmla="*/ 410 h 430"/>
                <a:gd name="T44" fmla="*/ 20 w 177"/>
                <a:gd name="T45" fmla="*/ 420 h 430"/>
                <a:gd name="T46" fmla="*/ 35 w 177"/>
                <a:gd name="T47" fmla="*/ 427 h 430"/>
                <a:gd name="T48" fmla="*/ 50 w 177"/>
                <a:gd name="T49" fmla="*/ 430 h 43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77"/>
                <a:gd name="T76" fmla="*/ 0 h 430"/>
                <a:gd name="T77" fmla="*/ 177 w 177"/>
                <a:gd name="T78" fmla="*/ 430 h 43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77" h="430">
                  <a:moveTo>
                    <a:pt x="50" y="430"/>
                  </a:moveTo>
                  <a:lnTo>
                    <a:pt x="127" y="430"/>
                  </a:lnTo>
                  <a:lnTo>
                    <a:pt x="142" y="427"/>
                  </a:lnTo>
                  <a:lnTo>
                    <a:pt x="157" y="420"/>
                  </a:lnTo>
                  <a:lnTo>
                    <a:pt x="167" y="410"/>
                  </a:lnTo>
                  <a:lnTo>
                    <a:pt x="174" y="395"/>
                  </a:lnTo>
                  <a:lnTo>
                    <a:pt x="177" y="380"/>
                  </a:lnTo>
                  <a:lnTo>
                    <a:pt x="177" y="51"/>
                  </a:lnTo>
                  <a:lnTo>
                    <a:pt x="174" y="35"/>
                  </a:lnTo>
                  <a:lnTo>
                    <a:pt x="167" y="21"/>
                  </a:lnTo>
                  <a:lnTo>
                    <a:pt x="157" y="9"/>
                  </a:lnTo>
                  <a:lnTo>
                    <a:pt x="142" y="2"/>
                  </a:lnTo>
                  <a:lnTo>
                    <a:pt x="127" y="0"/>
                  </a:lnTo>
                  <a:lnTo>
                    <a:pt x="50" y="0"/>
                  </a:lnTo>
                  <a:lnTo>
                    <a:pt x="35" y="2"/>
                  </a:lnTo>
                  <a:lnTo>
                    <a:pt x="20" y="9"/>
                  </a:lnTo>
                  <a:lnTo>
                    <a:pt x="10" y="21"/>
                  </a:lnTo>
                  <a:lnTo>
                    <a:pt x="3" y="35"/>
                  </a:lnTo>
                  <a:lnTo>
                    <a:pt x="0" y="51"/>
                  </a:lnTo>
                  <a:lnTo>
                    <a:pt x="0" y="380"/>
                  </a:lnTo>
                  <a:lnTo>
                    <a:pt x="3" y="395"/>
                  </a:lnTo>
                  <a:lnTo>
                    <a:pt x="10" y="410"/>
                  </a:lnTo>
                  <a:lnTo>
                    <a:pt x="20" y="420"/>
                  </a:lnTo>
                  <a:lnTo>
                    <a:pt x="35" y="427"/>
                  </a:lnTo>
                  <a:lnTo>
                    <a:pt x="50" y="430"/>
                  </a:lnTo>
                  <a:close/>
                </a:path>
              </a:pathLst>
            </a:custGeom>
            <a:solidFill>
              <a:srgbClr val="E6E6E6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5" name="Freeform 6">
              <a:extLst>
                <a:ext uri="{FF2B5EF4-FFF2-40B4-BE49-F238E27FC236}">
                  <a16:creationId xmlns:a16="http://schemas.microsoft.com/office/drawing/2014/main" id="{2CD88A09-7E41-A249-806E-61AEC7FC9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9" y="2835"/>
              <a:ext cx="178" cy="431"/>
            </a:xfrm>
            <a:custGeom>
              <a:avLst/>
              <a:gdLst>
                <a:gd name="T0" fmla="*/ 51 w 178"/>
                <a:gd name="T1" fmla="*/ 431 h 431"/>
                <a:gd name="T2" fmla="*/ 127 w 178"/>
                <a:gd name="T3" fmla="*/ 431 h 431"/>
                <a:gd name="T4" fmla="*/ 143 w 178"/>
                <a:gd name="T5" fmla="*/ 428 h 431"/>
                <a:gd name="T6" fmla="*/ 156 w 178"/>
                <a:gd name="T7" fmla="*/ 420 h 431"/>
                <a:gd name="T8" fmla="*/ 167 w 178"/>
                <a:gd name="T9" fmla="*/ 409 h 431"/>
                <a:gd name="T10" fmla="*/ 175 w 178"/>
                <a:gd name="T11" fmla="*/ 396 h 431"/>
                <a:gd name="T12" fmla="*/ 178 w 178"/>
                <a:gd name="T13" fmla="*/ 379 h 431"/>
                <a:gd name="T14" fmla="*/ 178 w 178"/>
                <a:gd name="T15" fmla="*/ 50 h 431"/>
                <a:gd name="T16" fmla="*/ 175 w 178"/>
                <a:gd name="T17" fmla="*/ 36 h 431"/>
                <a:gd name="T18" fmla="*/ 167 w 178"/>
                <a:gd name="T19" fmla="*/ 21 h 431"/>
                <a:gd name="T20" fmla="*/ 156 w 178"/>
                <a:gd name="T21" fmla="*/ 10 h 431"/>
                <a:gd name="T22" fmla="*/ 143 w 178"/>
                <a:gd name="T23" fmla="*/ 3 h 431"/>
                <a:gd name="T24" fmla="*/ 127 w 178"/>
                <a:gd name="T25" fmla="*/ 0 h 431"/>
                <a:gd name="T26" fmla="*/ 51 w 178"/>
                <a:gd name="T27" fmla="*/ 0 h 431"/>
                <a:gd name="T28" fmla="*/ 35 w 178"/>
                <a:gd name="T29" fmla="*/ 3 h 431"/>
                <a:gd name="T30" fmla="*/ 22 w 178"/>
                <a:gd name="T31" fmla="*/ 10 h 431"/>
                <a:gd name="T32" fmla="*/ 9 w 178"/>
                <a:gd name="T33" fmla="*/ 21 h 431"/>
                <a:gd name="T34" fmla="*/ 3 w 178"/>
                <a:gd name="T35" fmla="*/ 36 h 431"/>
                <a:gd name="T36" fmla="*/ 0 w 178"/>
                <a:gd name="T37" fmla="*/ 50 h 431"/>
                <a:gd name="T38" fmla="*/ 0 w 178"/>
                <a:gd name="T39" fmla="*/ 379 h 431"/>
                <a:gd name="T40" fmla="*/ 3 w 178"/>
                <a:gd name="T41" fmla="*/ 396 h 431"/>
                <a:gd name="T42" fmla="*/ 9 w 178"/>
                <a:gd name="T43" fmla="*/ 409 h 431"/>
                <a:gd name="T44" fmla="*/ 22 w 178"/>
                <a:gd name="T45" fmla="*/ 420 h 431"/>
                <a:gd name="T46" fmla="*/ 35 w 178"/>
                <a:gd name="T47" fmla="*/ 428 h 431"/>
                <a:gd name="T48" fmla="*/ 51 w 178"/>
                <a:gd name="T49" fmla="*/ 431 h 43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78"/>
                <a:gd name="T76" fmla="*/ 0 h 431"/>
                <a:gd name="T77" fmla="*/ 178 w 178"/>
                <a:gd name="T78" fmla="*/ 431 h 43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78" h="431">
                  <a:moveTo>
                    <a:pt x="51" y="431"/>
                  </a:moveTo>
                  <a:lnTo>
                    <a:pt x="127" y="431"/>
                  </a:lnTo>
                  <a:lnTo>
                    <a:pt x="143" y="428"/>
                  </a:lnTo>
                  <a:lnTo>
                    <a:pt x="156" y="420"/>
                  </a:lnTo>
                  <a:lnTo>
                    <a:pt x="167" y="409"/>
                  </a:lnTo>
                  <a:lnTo>
                    <a:pt x="175" y="396"/>
                  </a:lnTo>
                  <a:lnTo>
                    <a:pt x="178" y="379"/>
                  </a:lnTo>
                  <a:lnTo>
                    <a:pt x="178" y="50"/>
                  </a:lnTo>
                  <a:lnTo>
                    <a:pt x="175" y="36"/>
                  </a:lnTo>
                  <a:lnTo>
                    <a:pt x="167" y="21"/>
                  </a:lnTo>
                  <a:lnTo>
                    <a:pt x="156" y="10"/>
                  </a:lnTo>
                  <a:lnTo>
                    <a:pt x="143" y="3"/>
                  </a:lnTo>
                  <a:lnTo>
                    <a:pt x="127" y="0"/>
                  </a:lnTo>
                  <a:lnTo>
                    <a:pt x="51" y="0"/>
                  </a:lnTo>
                  <a:lnTo>
                    <a:pt x="35" y="3"/>
                  </a:lnTo>
                  <a:lnTo>
                    <a:pt x="22" y="10"/>
                  </a:lnTo>
                  <a:lnTo>
                    <a:pt x="9" y="21"/>
                  </a:lnTo>
                  <a:lnTo>
                    <a:pt x="3" y="36"/>
                  </a:lnTo>
                  <a:lnTo>
                    <a:pt x="0" y="50"/>
                  </a:lnTo>
                  <a:lnTo>
                    <a:pt x="0" y="379"/>
                  </a:lnTo>
                  <a:lnTo>
                    <a:pt x="3" y="396"/>
                  </a:lnTo>
                  <a:lnTo>
                    <a:pt x="9" y="409"/>
                  </a:lnTo>
                  <a:lnTo>
                    <a:pt x="22" y="420"/>
                  </a:lnTo>
                  <a:lnTo>
                    <a:pt x="35" y="428"/>
                  </a:lnTo>
                  <a:lnTo>
                    <a:pt x="51" y="431"/>
                  </a:lnTo>
                  <a:close/>
                </a:path>
              </a:pathLst>
            </a:custGeom>
            <a:solidFill>
              <a:srgbClr val="E6E6E6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6" name="Freeform 7">
              <a:extLst>
                <a:ext uri="{FF2B5EF4-FFF2-40B4-BE49-F238E27FC236}">
                  <a16:creationId xmlns:a16="http://schemas.microsoft.com/office/drawing/2014/main" id="{F9F71795-A545-684D-903A-E969B9A14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3077"/>
              <a:ext cx="455" cy="202"/>
            </a:xfrm>
            <a:custGeom>
              <a:avLst/>
              <a:gdLst>
                <a:gd name="T0" fmla="*/ 455 w 455"/>
                <a:gd name="T1" fmla="*/ 151 h 202"/>
                <a:gd name="T2" fmla="*/ 455 w 455"/>
                <a:gd name="T3" fmla="*/ 50 h 202"/>
                <a:gd name="T4" fmla="*/ 453 w 455"/>
                <a:gd name="T5" fmla="*/ 35 h 202"/>
                <a:gd name="T6" fmla="*/ 444 w 455"/>
                <a:gd name="T7" fmla="*/ 20 h 202"/>
                <a:gd name="T8" fmla="*/ 434 w 455"/>
                <a:gd name="T9" fmla="*/ 9 h 202"/>
                <a:gd name="T10" fmla="*/ 420 w 455"/>
                <a:gd name="T11" fmla="*/ 3 h 202"/>
                <a:gd name="T12" fmla="*/ 404 w 455"/>
                <a:gd name="T13" fmla="*/ 0 h 202"/>
                <a:gd name="T14" fmla="*/ 51 w 455"/>
                <a:gd name="T15" fmla="*/ 0 h 202"/>
                <a:gd name="T16" fmla="*/ 35 w 455"/>
                <a:gd name="T17" fmla="*/ 3 h 202"/>
                <a:gd name="T18" fmla="*/ 20 w 455"/>
                <a:gd name="T19" fmla="*/ 9 h 202"/>
                <a:gd name="T20" fmla="*/ 9 w 455"/>
                <a:gd name="T21" fmla="*/ 20 h 202"/>
                <a:gd name="T22" fmla="*/ 3 w 455"/>
                <a:gd name="T23" fmla="*/ 35 h 202"/>
                <a:gd name="T24" fmla="*/ 0 w 455"/>
                <a:gd name="T25" fmla="*/ 50 h 202"/>
                <a:gd name="T26" fmla="*/ 0 w 455"/>
                <a:gd name="T27" fmla="*/ 151 h 202"/>
                <a:gd name="T28" fmla="*/ 3 w 455"/>
                <a:gd name="T29" fmla="*/ 167 h 202"/>
                <a:gd name="T30" fmla="*/ 9 w 455"/>
                <a:gd name="T31" fmla="*/ 181 h 202"/>
                <a:gd name="T32" fmla="*/ 20 w 455"/>
                <a:gd name="T33" fmla="*/ 193 h 202"/>
                <a:gd name="T34" fmla="*/ 35 w 455"/>
                <a:gd name="T35" fmla="*/ 199 h 202"/>
                <a:gd name="T36" fmla="*/ 51 w 455"/>
                <a:gd name="T37" fmla="*/ 202 h 202"/>
                <a:gd name="T38" fmla="*/ 404 w 455"/>
                <a:gd name="T39" fmla="*/ 202 h 202"/>
                <a:gd name="T40" fmla="*/ 420 w 455"/>
                <a:gd name="T41" fmla="*/ 199 h 202"/>
                <a:gd name="T42" fmla="*/ 434 w 455"/>
                <a:gd name="T43" fmla="*/ 193 h 202"/>
                <a:gd name="T44" fmla="*/ 444 w 455"/>
                <a:gd name="T45" fmla="*/ 181 h 202"/>
                <a:gd name="T46" fmla="*/ 453 w 455"/>
                <a:gd name="T47" fmla="*/ 167 h 202"/>
                <a:gd name="T48" fmla="*/ 455 w 455"/>
                <a:gd name="T49" fmla="*/ 151 h 20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55"/>
                <a:gd name="T76" fmla="*/ 0 h 202"/>
                <a:gd name="T77" fmla="*/ 455 w 455"/>
                <a:gd name="T78" fmla="*/ 202 h 20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55" h="202">
                  <a:moveTo>
                    <a:pt x="455" y="151"/>
                  </a:moveTo>
                  <a:lnTo>
                    <a:pt x="455" y="50"/>
                  </a:lnTo>
                  <a:lnTo>
                    <a:pt x="453" y="35"/>
                  </a:lnTo>
                  <a:lnTo>
                    <a:pt x="444" y="20"/>
                  </a:lnTo>
                  <a:lnTo>
                    <a:pt x="434" y="9"/>
                  </a:lnTo>
                  <a:lnTo>
                    <a:pt x="420" y="3"/>
                  </a:lnTo>
                  <a:lnTo>
                    <a:pt x="404" y="0"/>
                  </a:lnTo>
                  <a:lnTo>
                    <a:pt x="51" y="0"/>
                  </a:lnTo>
                  <a:lnTo>
                    <a:pt x="35" y="3"/>
                  </a:lnTo>
                  <a:lnTo>
                    <a:pt x="20" y="9"/>
                  </a:lnTo>
                  <a:lnTo>
                    <a:pt x="9" y="20"/>
                  </a:lnTo>
                  <a:lnTo>
                    <a:pt x="3" y="35"/>
                  </a:lnTo>
                  <a:lnTo>
                    <a:pt x="0" y="50"/>
                  </a:lnTo>
                  <a:lnTo>
                    <a:pt x="0" y="151"/>
                  </a:lnTo>
                  <a:lnTo>
                    <a:pt x="3" y="167"/>
                  </a:lnTo>
                  <a:lnTo>
                    <a:pt x="9" y="181"/>
                  </a:lnTo>
                  <a:lnTo>
                    <a:pt x="20" y="193"/>
                  </a:lnTo>
                  <a:lnTo>
                    <a:pt x="35" y="199"/>
                  </a:lnTo>
                  <a:lnTo>
                    <a:pt x="51" y="202"/>
                  </a:lnTo>
                  <a:lnTo>
                    <a:pt x="404" y="202"/>
                  </a:lnTo>
                  <a:lnTo>
                    <a:pt x="420" y="199"/>
                  </a:lnTo>
                  <a:lnTo>
                    <a:pt x="434" y="193"/>
                  </a:lnTo>
                  <a:lnTo>
                    <a:pt x="444" y="181"/>
                  </a:lnTo>
                  <a:lnTo>
                    <a:pt x="453" y="167"/>
                  </a:lnTo>
                  <a:lnTo>
                    <a:pt x="455" y="151"/>
                  </a:lnTo>
                  <a:close/>
                </a:path>
              </a:pathLst>
            </a:custGeom>
            <a:solidFill>
              <a:srgbClr val="E6E6E6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7" name="Rectangle 8">
              <a:extLst>
                <a:ext uri="{FF2B5EF4-FFF2-40B4-BE49-F238E27FC236}">
                  <a16:creationId xmlns:a16="http://schemas.microsoft.com/office/drawing/2014/main" id="{B8BAD44F-E791-A74C-8285-614277BED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2546"/>
              <a:ext cx="252" cy="253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9988" name="Rectangle 9">
              <a:extLst>
                <a:ext uri="{FF2B5EF4-FFF2-40B4-BE49-F238E27FC236}">
                  <a16:creationId xmlns:a16="http://schemas.microsoft.com/office/drawing/2014/main" id="{477EDBAD-E00E-2A42-8C56-2C709C053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3" y="2592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700">
                  <a:solidFill>
                    <a:srgbClr val="000000"/>
                  </a:solidFill>
                  <a:ea typeface="SimSun" panose="02010600030101010101" pitchFamily="2" charset="-122"/>
                </a:rPr>
                <a:t>00</a:t>
              </a:r>
              <a:endParaRPr lang="en-US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39989" name="Rectangle 10">
              <a:extLst>
                <a:ext uri="{FF2B5EF4-FFF2-40B4-BE49-F238E27FC236}">
                  <a16:creationId xmlns:a16="http://schemas.microsoft.com/office/drawing/2014/main" id="{A172B054-371E-8E4D-86FD-BC00CE9E3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305"/>
              <a:ext cx="252" cy="252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9990" name="Rectangle 11">
              <a:extLst>
                <a:ext uri="{FF2B5EF4-FFF2-40B4-BE49-F238E27FC236}">
                  <a16:creationId xmlns:a16="http://schemas.microsoft.com/office/drawing/2014/main" id="{82B1A823-D170-E045-B810-9BD6A8506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3" y="3350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700">
                  <a:solidFill>
                    <a:srgbClr val="000000"/>
                  </a:solidFill>
                  <a:ea typeface="SimSun" panose="02010600030101010101" pitchFamily="2" charset="-122"/>
                </a:rPr>
                <a:t>10</a:t>
              </a:r>
              <a:endParaRPr lang="en-US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39991" name="Rectangle 12">
              <a:extLst>
                <a:ext uri="{FF2B5EF4-FFF2-40B4-BE49-F238E27FC236}">
                  <a16:creationId xmlns:a16="http://schemas.microsoft.com/office/drawing/2014/main" id="{A2E29BAE-03C2-5E4C-AED0-30C8111D1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3051"/>
              <a:ext cx="252" cy="254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9992" name="Rectangle 13">
              <a:extLst>
                <a:ext uri="{FF2B5EF4-FFF2-40B4-BE49-F238E27FC236}">
                  <a16:creationId xmlns:a16="http://schemas.microsoft.com/office/drawing/2014/main" id="{33BA6D65-DEC7-F14A-B3EA-954550588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3" y="3097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700">
                  <a:solidFill>
                    <a:srgbClr val="000000"/>
                  </a:solidFill>
                  <a:ea typeface="SimSun" panose="02010600030101010101" pitchFamily="2" charset="-122"/>
                </a:rPr>
                <a:t>11</a:t>
              </a:r>
              <a:endParaRPr lang="en-US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39993" name="Rectangle 14">
              <a:extLst>
                <a:ext uri="{FF2B5EF4-FFF2-40B4-BE49-F238E27FC236}">
                  <a16:creationId xmlns:a16="http://schemas.microsoft.com/office/drawing/2014/main" id="{34D32815-DD35-E745-9897-44B168A48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2799"/>
              <a:ext cx="252" cy="252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9994" name="Rectangle 15">
              <a:extLst>
                <a:ext uri="{FF2B5EF4-FFF2-40B4-BE49-F238E27FC236}">
                  <a16:creationId xmlns:a16="http://schemas.microsoft.com/office/drawing/2014/main" id="{D2AE8C7D-59EC-C44A-9B61-455AD3110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3" y="2844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700">
                  <a:solidFill>
                    <a:srgbClr val="000000"/>
                  </a:solidFill>
                  <a:ea typeface="SimSun" panose="02010600030101010101" pitchFamily="2" charset="-122"/>
                </a:rPr>
                <a:t>01</a:t>
              </a:r>
              <a:endParaRPr lang="en-US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39995" name="Rectangle 16">
              <a:extLst>
                <a:ext uri="{FF2B5EF4-FFF2-40B4-BE49-F238E27FC236}">
                  <a16:creationId xmlns:a16="http://schemas.microsoft.com/office/drawing/2014/main" id="{636538E1-F80C-694F-95CD-3C52EEBCB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2343"/>
              <a:ext cx="254" cy="203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9996" name="Rectangle 17">
              <a:extLst>
                <a:ext uri="{FF2B5EF4-FFF2-40B4-BE49-F238E27FC236}">
                  <a16:creationId xmlns:a16="http://schemas.microsoft.com/office/drawing/2014/main" id="{17BFF3A2-30FD-E544-9DED-C3553FE55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2364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700">
                  <a:solidFill>
                    <a:srgbClr val="000000"/>
                  </a:solidFill>
                  <a:ea typeface="SimSun" panose="02010600030101010101" pitchFamily="2" charset="-122"/>
                </a:rPr>
                <a:t>0</a:t>
              </a:r>
              <a:endParaRPr lang="en-US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39997" name="Rectangle 18">
              <a:extLst>
                <a:ext uri="{FF2B5EF4-FFF2-40B4-BE49-F238E27FC236}">
                  <a16:creationId xmlns:a16="http://schemas.microsoft.com/office/drawing/2014/main" id="{E6FF5086-E370-EF48-A11E-AEE1D8DCB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9" y="2343"/>
              <a:ext cx="252" cy="203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9998" name="Rectangle 19">
              <a:extLst>
                <a:ext uri="{FF2B5EF4-FFF2-40B4-BE49-F238E27FC236}">
                  <a16:creationId xmlns:a16="http://schemas.microsoft.com/office/drawing/2014/main" id="{B1FA7216-C02F-434E-998F-5BB083492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" y="2364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700">
                  <a:solidFill>
                    <a:srgbClr val="000000"/>
                  </a:solidFill>
                  <a:ea typeface="SimSun" panose="02010600030101010101" pitchFamily="2" charset="-122"/>
                </a:rPr>
                <a:t>1</a:t>
              </a:r>
              <a:endParaRPr lang="en-US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39999" name="Rectangle 20">
              <a:extLst>
                <a:ext uri="{FF2B5EF4-FFF2-40B4-BE49-F238E27FC236}">
                  <a16:creationId xmlns:a16="http://schemas.microsoft.com/office/drawing/2014/main" id="{C41BDD33-7832-8343-AB0C-CFE31BEE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2546"/>
              <a:ext cx="254" cy="25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0000" name="Rectangle 21">
              <a:extLst>
                <a:ext uri="{FF2B5EF4-FFF2-40B4-BE49-F238E27FC236}">
                  <a16:creationId xmlns:a16="http://schemas.microsoft.com/office/drawing/2014/main" id="{3E524628-71D0-0849-B3B5-37BA871BE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2592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700">
                  <a:solidFill>
                    <a:srgbClr val="000000"/>
                  </a:solidFill>
                  <a:ea typeface="SimSun" panose="02010600030101010101" pitchFamily="2" charset="-122"/>
                </a:rPr>
                <a:t>0</a:t>
              </a:r>
              <a:endParaRPr lang="en-US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40001" name="Line 22">
              <a:extLst>
                <a:ext uri="{FF2B5EF4-FFF2-40B4-BE49-F238E27FC236}">
                  <a16:creationId xmlns:a16="http://schemas.microsoft.com/office/drawing/2014/main" id="{58E99A90-F189-9B4E-925D-16AE86EE67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13" y="2343"/>
              <a:ext cx="202" cy="2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2" name="Rectangle 23">
              <a:extLst>
                <a:ext uri="{FF2B5EF4-FFF2-40B4-BE49-F238E27FC236}">
                  <a16:creationId xmlns:a16="http://schemas.microsoft.com/office/drawing/2014/main" id="{9417EC4F-810B-804C-9790-8304E3868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400"/>
              <a:ext cx="18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700">
                  <a:solidFill>
                    <a:srgbClr val="000000"/>
                  </a:solidFill>
                  <a:ea typeface="SimSun" panose="02010600030101010101" pitchFamily="2" charset="-122"/>
                </a:rPr>
                <a:t>AB</a:t>
              </a:r>
              <a:endParaRPr lang="en-US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40003" name="Rectangle 24">
              <a:extLst>
                <a:ext uri="{FF2B5EF4-FFF2-40B4-BE49-F238E27FC236}">
                  <a16:creationId xmlns:a16="http://schemas.microsoft.com/office/drawing/2014/main" id="{F32EFB5D-C0AF-3841-B185-391ED47A3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7" y="2226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700">
                  <a:solidFill>
                    <a:srgbClr val="000000"/>
                  </a:solidFill>
                  <a:ea typeface="SimSun" panose="02010600030101010101" pitchFamily="2" charset="-122"/>
                </a:rPr>
                <a:t>C</a:t>
              </a:r>
              <a:endParaRPr lang="en-US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40004" name="Rectangle 25">
              <a:extLst>
                <a:ext uri="{FF2B5EF4-FFF2-40B4-BE49-F238E27FC236}">
                  <a16:creationId xmlns:a16="http://schemas.microsoft.com/office/drawing/2014/main" id="{082628CA-6C10-1A47-9E5B-1FB7DD381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9" y="2546"/>
              <a:ext cx="252" cy="25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0005" name="Rectangle 26">
              <a:extLst>
                <a:ext uri="{FF2B5EF4-FFF2-40B4-BE49-F238E27FC236}">
                  <a16:creationId xmlns:a16="http://schemas.microsoft.com/office/drawing/2014/main" id="{01C03186-CB01-B141-8990-BE739871B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" y="2592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700">
                  <a:solidFill>
                    <a:srgbClr val="000000"/>
                  </a:solidFill>
                  <a:ea typeface="SimSun" panose="02010600030101010101" pitchFamily="2" charset="-122"/>
                </a:rPr>
                <a:t>0</a:t>
              </a:r>
              <a:endParaRPr lang="en-US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40006" name="Rectangle 27">
              <a:extLst>
                <a:ext uri="{FF2B5EF4-FFF2-40B4-BE49-F238E27FC236}">
                  <a16:creationId xmlns:a16="http://schemas.microsoft.com/office/drawing/2014/main" id="{97F84053-9871-7A46-B6AC-C0D272265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2799"/>
              <a:ext cx="254" cy="25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0007" name="Rectangle 28">
              <a:extLst>
                <a:ext uri="{FF2B5EF4-FFF2-40B4-BE49-F238E27FC236}">
                  <a16:creationId xmlns:a16="http://schemas.microsoft.com/office/drawing/2014/main" id="{B7AB63A1-07E5-5243-8218-BBFE96ADF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2844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700">
                  <a:solidFill>
                    <a:srgbClr val="000000"/>
                  </a:solidFill>
                  <a:ea typeface="SimSun" panose="02010600030101010101" pitchFamily="2" charset="-122"/>
                </a:rPr>
                <a:t>1</a:t>
              </a:r>
              <a:endParaRPr lang="en-US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40008" name="Rectangle 29">
              <a:extLst>
                <a:ext uri="{FF2B5EF4-FFF2-40B4-BE49-F238E27FC236}">
                  <a16:creationId xmlns:a16="http://schemas.microsoft.com/office/drawing/2014/main" id="{36919436-4E38-C045-BF02-E6ED44240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3051"/>
              <a:ext cx="254" cy="25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0009" name="Rectangle 30">
              <a:extLst>
                <a:ext uri="{FF2B5EF4-FFF2-40B4-BE49-F238E27FC236}">
                  <a16:creationId xmlns:a16="http://schemas.microsoft.com/office/drawing/2014/main" id="{6AC40318-81A6-F749-B650-EE352E3ED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3097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700">
                  <a:solidFill>
                    <a:srgbClr val="000000"/>
                  </a:solidFill>
                  <a:ea typeface="SimSun" panose="02010600030101010101" pitchFamily="2" charset="-122"/>
                </a:rPr>
                <a:t>1</a:t>
              </a:r>
              <a:endParaRPr lang="en-US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40010" name="Rectangle 31">
              <a:extLst>
                <a:ext uri="{FF2B5EF4-FFF2-40B4-BE49-F238E27FC236}">
                  <a16:creationId xmlns:a16="http://schemas.microsoft.com/office/drawing/2014/main" id="{0F92A312-D8B3-424B-B20F-1813DBC90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9" y="3051"/>
              <a:ext cx="252" cy="25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0011" name="Rectangle 32">
              <a:extLst>
                <a:ext uri="{FF2B5EF4-FFF2-40B4-BE49-F238E27FC236}">
                  <a16:creationId xmlns:a16="http://schemas.microsoft.com/office/drawing/2014/main" id="{63B53034-F683-9244-8C24-9A40AE3B2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" y="3097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700">
                  <a:solidFill>
                    <a:srgbClr val="000000"/>
                  </a:solidFill>
                  <a:ea typeface="SimSun" panose="02010600030101010101" pitchFamily="2" charset="-122"/>
                </a:rPr>
                <a:t>1</a:t>
              </a:r>
              <a:endParaRPr lang="en-US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40012" name="Rectangle 33">
              <a:extLst>
                <a:ext uri="{FF2B5EF4-FFF2-40B4-BE49-F238E27FC236}">
                  <a16:creationId xmlns:a16="http://schemas.microsoft.com/office/drawing/2014/main" id="{02BAD7ED-A3F2-B540-A7A1-4677F7DB6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3305"/>
              <a:ext cx="254" cy="25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0013" name="Rectangle 34">
              <a:extLst>
                <a:ext uri="{FF2B5EF4-FFF2-40B4-BE49-F238E27FC236}">
                  <a16:creationId xmlns:a16="http://schemas.microsoft.com/office/drawing/2014/main" id="{6BFB2153-A415-ED47-B0D4-D66049ECA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335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700">
                  <a:solidFill>
                    <a:srgbClr val="000000"/>
                  </a:solidFill>
                  <a:ea typeface="SimSun" panose="02010600030101010101" pitchFamily="2" charset="-122"/>
                </a:rPr>
                <a:t>0</a:t>
              </a:r>
              <a:endParaRPr lang="en-US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40014" name="Rectangle 35">
              <a:extLst>
                <a:ext uri="{FF2B5EF4-FFF2-40B4-BE49-F238E27FC236}">
                  <a16:creationId xmlns:a16="http://schemas.microsoft.com/office/drawing/2014/main" id="{F65BC60B-BFC6-414A-AC46-FF653CC55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9" y="3305"/>
              <a:ext cx="252" cy="25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0015" name="Rectangle 36">
              <a:extLst>
                <a:ext uri="{FF2B5EF4-FFF2-40B4-BE49-F238E27FC236}">
                  <a16:creationId xmlns:a16="http://schemas.microsoft.com/office/drawing/2014/main" id="{2F1B30F0-4AE4-B44F-809C-EB61E479A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" y="335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700">
                  <a:solidFill>
                    <a:srgbClr val="000000"/>
                  </a:solidFill>
                  <a:ea typeface="SimSun" panose="02010600030101010101" pitchFamily="2" charset="-122"/>
                </a:rPr>
                <a:t>1</a:t>
              </a:r>
              <a:endParaRPr lang="en-US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40016" name="Rectangle 37">
              <a:extLst>
                <a:ext uri="{FF2B5EF4-FFF2-40B4-BE49-F238E27FC236}">
                  <a16:creationId xmlns:a16="http://schemas.microsoft.com/office/drawing/2014/main" id="{8F04C9BF-188D-A140-AD12-5F71B6B47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9" y="2799"/>
              <a:ext cx="252" cy="25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0017" name="Rectangle 38">
              <a:extLst>
                <a:ext uri="{FF2B5EF4-FFF2-40B4-BE49-F238E27FC236}">
                  <a16:creationId xmlns:a16="http://schemas.microsoft.com/office/drawing/2014/main" id="{F056E712-AA56-E24A-8339-CE4A0D3F0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" y="2844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700">
                  <a:solidFill>
                    <a:srgbClr val="000000"/>
                  </a:solidFill>
                  <a:ea typeface="SimSun" panose="02010600030101010101" pitchFamily="2" charset="-122"/>
                </a:rPr>
                <a:t>0</a:t>
              </a:r>
              <a:endParaRPr lang="en-US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40018" name="Rectangle 39">
              <a:extLst>
                <a:ext uri="{FF2B5EF4-FFF2-40B4-BE49-F238E27FC236}">
                  <a16:creationId xmlns:a16="http://schemas.microsoft.com/office/drawing/2014/main" id="{462CAA4A-CF89-E84E-858D-6964DCB15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7" y="2772"/>
              <a:ext cx="54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SimSun" panose="02010600030101010101" pitchFamily="2" charset="-122"/>
                </a:rPr>
                <a:t>Redundant</a:t>
              </a:r>
              <a:endParaRPr lang="en-US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40019" name="Rectangle 40">
              <a:extLst>
                <a:ext uri="{FF2B5EF4-FFF2-40B4-BE49-F238E27FC236}">
                  <a16:creationId xmlns:a16="http://schemas.microsoft.com/office/drawing/2014/main" id="{9BF31741-D4D5-BB41-9242-1212350EF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9" y="2907"/>
              <a:ext cx="24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SimSun" panose="02010600030101010101" pitchFamily="2" charset="-122"/>
                </a:rPr>
                <a:t>cube</a:t>
              </a:r>
              <a:endParaRPr lang="en-US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40020" name="Line 41">
              <a:extLst>
                <a:ext uri="{FF2B5EF4-FFF2-40B4-BE49-F238E27FC236}">
                  <a16:creationId xmlns:a16="http://schemas.microsoft.com/office/drawing/2014/main" id="{8DDA504D-724E-8B40-8FD6-7A38FBE4BE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98" y="2900"/>
              <a:ext cx="326" cy="23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1" name="Freeform 42">
              <a:extLst>
                <a:ext uri="{FF2B5EF4-FFF2-40B4-BE49-F238E27FC236}">
                  <a16:creationId xmlns:a16="http://schemas.microsoft.com/office/drawing/2014/main" id="{B3179446-4D7F-F245-A9E0-63A696E34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" y="3115"/>
              <a:ext cx="41" cy="37"/>
            </a:xfrm>
            <a:custGeom>
              <a:avLst/>
              <a:gdLst>
                <a:gd name="T0" fmla="*/ 41 w 41"/>
                <a:gd name="T1" fmla="*/ 31 h 37"/>
                <a:gd name="T2" fmla="*/ 0 w 41"/>
                <a:gd name="T3" fmla="*/ 37 h 37"/>
                <a:gd name="T4" fmla="*/ 19 w 41"/>
                <a:gd name="T5" fmla="*/ 0 h 37"/>
                <a:gd name="T6" fmla="*/ 41 w 41"/>
                <a:gd name="T7" fmla="*/ 31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37"/>
                <a:gd name="T14" fmla="*/ 41 w 41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37">
                  <a:moveTo>
                    <a:pt x="41" y="31"/>
                  </a:moveTo>
                  <a:lnTo>
                    <a:pt x="0" y="37"/>
                  </a:lnTo>
                  <a:lnTo>
                    <a:pt x="19" y="0"/>
                  </a:lnTo>
                  <a:lnTo>
                    <a:pt x="41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40" name="Group 43">
            <a:extLst>
              <a:ext uri="{FF2B5EF4-FFF2-40B4-BE49-F238E27FC236}">
                <a16:creationId xmlns:a16="http://schemas.microsoft.com/office/drawing/2014/main" id="{F8A32EFB-7D87-4040-B480-E60E19059266}"/>
              </a:ext>
            </a:extLst>
          </p:cNvPr>
          <p:cNvGrpSpPr>
            <a:grpSpLocks/>
          </p:cNvGrpSpPr>
          <p:nvPr/>
        </p:nvGrpSpPr>
        <p:grpSpPr bwMode="auto">
          <a:xfrm>
            <a:off x="5729288" y="1066800"/>
            <a:ext cx="2935287" cy="2273300"/>
            <a:chOff x="1117" y="2208"/>
            <a:chExt cx="1849" cy="1432"/>
          </a:xfrm>
        </p:grpSpPr>
        <p:sp>
          <p:nvSpPr>
            <p:cNvPr id="39943" name="Freeform 44">
              <a:extLst>
                <a:ext uri="{FF2B5EF4-FFF2-40B4-BE49-F238E27FC236}">
                  <a16:creationId xmlns:a16="http://schemas.microsoft.com/office/drawing/2014/main" id="{42D0821D-CD8B-904A-B423-B46533AD3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6" y="3070"/>
              <a:ext cx="178" cy="430"/>
            </a:xfrm>
            <a:custGeom>
              <a:avLst/>
              <a:gdLst>
                <a:gd name="T0" fmla="*/ 51 w 178"/>
                <a:gd name="T1" fmla="*/ 430 h 430"/>
                <a:gd name="T2" fmla="*/ 126 w 178"/>
                <a:gd name="T3" fmla="*/ 430 h 430"/>
                <a:gd name="T4" fmla="*/ 143 w 178"/>
                <a:gd name="T5" fmla="*/ 427 h 430"/>
                <a:gd name="T6" fmla="*/ 156 w 178"/>
                <a:gd name="T7" fmla="*/ 420 h 430"/>
                <a:gd name="T8" fmla="*/ 167 w 178"/>
                <a:gd name="T9" fmla="*/ 410 h 430"/>
                <a:gd name="T10" fmla="*/ 175 w 178"/>
                <a:gd name="T11" fmla="*/ 395 h 430"/>
                <a:gd name="T12" fmla="*/ 178 w 178"/>
                <a:gd name="T13" fmla="*/ 380 h 430"/>
                <a:gd name="T14" fmla="*/ 178 w 178"/>
                <a:gd name="T15" fmla="*/ 51 h 430"/>
                <a:gd name="T16" fmla="*/ 175 w 178"/>
                <a:gd name="T17" fmla="*/ 35 h 430"/>
                <a:gd name="T18" fmla="*/ 167 w 178"/>
                <a:gd name="T19" fmla="*/ 21 h 430"/>
                <a:gd name="T20" fmla="*/ 156 w 178"/>
                <a:gd name="T21" fmla="*/ 9 h 430"/>
                <a:gd name="T22" fmla="*/ 143 w 178"/>
                <a:gd name="T23" fmla="*/ 2 h 430"/>
                <a:gd name="T24" fmla="*/ 126 w 178"/>
                <a:gd name="T25" fmla="*/ 0 h 430"/>
                <a:gd name="T26" fmla="*/ 51 w 178"/>
                <a:gd name="T27" fmla="*/ 0 h 430"/>
                <a:gd name="T28" fmla="*/ 35 w 178"/>
                <a:gd name="T29" fmla="*/ 2 h 430"/>
                <a:gd name="T30" fmla="*/ 21 w 178"/>
                <a:gd name="T31" fmla="*/ 9 h 430"/>
                <a:gd name="T32" fmla="*/ 9 w 178"/>
                <a:gd name="T33" fmla="*/ 21 h 430"/>
                <a:gd name="T34" fmla="*/ 2 w 178"/>
                <a:gd name="T35" fmla="*/ 35 h 430"/>
                <a:gd name="T36" fmla="*/ 0 w 178"/>
                <a:gd name="T37" fmla="*/ 51 h 430"/>
                <a:gd name="T38" fmla="*/ 0 w 178"/>
                <a:gd name="T39" fmla="*/ 380 h 430"/>
                <a:gd name="T40" fmla="*/ 2 w 178"/>
                <a:gd name="T41" fmla="*/ 395 h 430"/>
                <a:gd name="T42" fmla="*/ 9 w 178"/>
                <a:gd name="T43" fmla="*/ 410 h 430"/>
                <a:gd name="T44" fmla="*/ 21 w 178"/>
                <a:gd name="T45" fmla="*/ 420 h 430"/>
                <a:gd name="T46" fmla="*/ 35 w 178"/>
                <a:gd name="T47" fmla="*/ 427 h 430"/>
                <a:gd name="T48" fmla="*/ 51 w 178"/>
                <a:gd name="T49" fmla="*/ 430 h 43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78"/>
                <a:gd name="T76" fmla="*/ 0 h 430"/>
                <a:gd name="T77" fmla="*/ 178 w 178"/>
                <a:gd name="T78" fmla="*/ 430 h 43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78" h="430">
                  <a:moveTo>
                    <a:pt x="51" y="430"/>
                  </a:moveTo>
                  <a:lnTo>
                    <a:pt x="126" y="430"/>
                  </a:lnTo>
                  <a:lnTo>
                    <a:pt x="143" y="427"/>
                  </a:lnTo>
                  <a:lnTo>
                    <a:pt x="156" y="420"/>
                  </a:lnTo>
                  <a:lnTo>
                    <a:pt x="167" y="410"/>
                  </a:lnTo>
                  <a:lnTo>
                    <a:pt x="175" y="395"/>
                  </a:lnTo>
                  <a:lnTo>
                    <a:pt x="178" y="380"/>
                  </a:lnTo>
                  <a:lnTo>
                    <a:pt x="178" y="51"/>
                  </a:lnTo>
                  <a:lnTo>
                    <a:pt x="175" y="35"/>
                  </a:lnTo>
                  <a:lnTo>
                    <a:pt x="167" y="21"/>
                  </a:lnTo>
                  <a:lnTo>
                    <a:pt x="156" y="9"/>
                  </a:lnTo>
                  <a:lnTo>
                    <a:pt x="143" y="2"/>
                  </a:lnTo>
                  <a:lnTo>
                    <a:pt x="126" y="0"/>
                  </a:lnTo>
                  <a:lnTo>
                    <a:pt x="51" y="0"/>
                  </a:lnTo>
                  <a:lnTo>
                    <a:pt x="35" y="2"/>
                  </a:lnTo>
                  <a:lnTo>
                    <a:pt x="21" y="9"/>
                  </a:lnTo>
                  <a:lnTo>
                    <a:pt x="9" y="21"/>
                  </a:lnTo>
                  <a:lnTo>
                    <a:pt x="2" y="35"/>
                  </a:lnTo>
                  <a:lnTo>
                    <a:pt x="0" y="51"/>
                  </a:lnTo>
                  <a:lnTo>
                    <a:pt x="0" y="380"/>
                  </a:lnTo>
                  <a:lnTo>
                    <a:pt x="2" y="395"/>
                  </a:lnTo>
                  <a:lnTo>
                    <a:pt x="9" y="410"/>
                  </a:lnTo>
                  <a:lnTo>
                    <a:pt x="21" y="420"/>
                  </a:lnTo>
                  <a:lnTo>
                    <a:pt x="35" y="427"/>
                  </a:lnTo>
                  <a:lnTo>
                    <a:pt x="51" y="430"/>
                  </a:lnTo>
                  <a:close/>
                </a:path>
              </a:pathLst>
            </a:custGeom>
            <a:solidFill>
              <a:srgbClr val="E6E6E6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4" name="Freeform 45">
              <a:extLst>
                <a:ext uri="{FF2B5EF4-FFF2-40B4-BE49-F238E27FC236}">
                  <a16:creationId xmlns:a16="http://schemas.microsoft.com/office/drawing/2014/main" id="{B31C8C58-86D8-7D4E-B371-09C3D3254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4" y="2817"/>
              <a:ext cx="176" cy="431"/>
            </a:xfrm>
            <a:custGeom>
              <a:avLst/>
              <a:gdLst>
                <a:gd name="T0" fmla="*/ 50 w 176"/>
                <a:gd name="T1" fmla="*/ 431 h 431"/>
                <a:gd name="T2" fmla="*/ 126 w 176"/>
                <a:gd name="T3" fmla="*/ 431 h 431"/>
                <a:gd name="T4" fmla="*/ 141 w 176"/>
                <a:gd name="T5" fmla="*/ 428 h 431"/>
                <a:gd name="T6" fmla="*/ 156 w 176"/>
                <a:gd name="T7" fmla="*/ 420 h 431"/>
                <a:gd name="T8" fmla="*/ 167 w 176"/>
                <a:gd name="T9" fmla="*/ 409 h 431"/>
                <a:gd name="T10" fmla="*/ 174 w 176"/>
                <a:gd name="T11" fmla="*/ 396 h 431"/>
                <a:gd name="T12" fmla="*/ 176 w 176"/>
                <a:gd name="T13" fmla="*/ 379 h 431"/>
                <a:gd name="T14" fmla="*/ 176 w 176"/>
                <a:gd name="T15" fmla="*/ 50 h 431"/>
                <a:gd name="T16" fmla="*/ 174 w 176"/>
                <a:gd name="T17" fmla="*/ 36 h 431"/>
                <a:gd name="T18" fmla="*/ 167 w 176"/>
                <a:gd name="T19" fmla="*/ 21 h 431"/>
                <a:gd name="T20" fmla="*/ 156 w 176"/>
                <a:gd name="T21" fmla="*/ 10 h 431"/>
                <a:gd name="T22" fmla="*/ 141 w 176"/>
                <a:gd name="T23" fmla="*/ 3 h 431"/>
                <a:gd name="T24" fmla="*/ 126 w 176"/>
                <a:gd name="T25" fmla="*/ 0 h 431"/>
                <a:gd name="T26" fmla="*/ 50 w 176"/>
                <a:gd name="T27" fmla="*/ 0 h 431"/>
                <a:gd name="T28" fmla="*/ 35 w 176"/>
                <a:gd name="T29" fmla="*/ 3 h 431"/>
                <a:gd name="T30" fmla="*/ 20 w 176"/>
                <a:gd name="T31" fmla="*/ 10 h 431"/>
                <a:gd name="T32" fmla="*/ 9 w 176"/>
                <a:gd name="T33" fmla="*/ 21 h 431"/>
                <a:gd name="T34" fmla="*/ 3 w 176"/>
                <a:gd name="T35" fmla="*/ 36 h 431"/>
                <a:gd name="T36" fmla="*/ 0 w 176"/>
                <a:gd name="T37" fmla="*/ 50 h 431"/>
                <a:gd name="T38" fmla="*/ 0 w 176"/>
                <a:gd name="T39" fmla="*/ 379 h 431"/>
                <a:gd name="T40" fmla="*/ 3 w 176"/>
                <a:gd name="T41" fmla="*/ 396 h 431"/>
                <a:gd name="T42" fmla="*/ 9 w 176"/>
                <a:gd name="T43" fmla="*/ 409 h 431"/>
                <a:gd name="T44" fmla="*/ 20 w 176"/>
                <a:gd name="T45" fmla="*/ 420 h 431"/>
                <a:gd name="T46" fmla="*/ 35 w 176"/>
                <a:gd name="T47" fmla="*/ 428 h 431"/>
                <a:gd name="T48" fmla="*/ 50 w 176"/>
                <a:gd name="T49" fmla="*/ 431 h 43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76"/>
                <a:gd name="T76" fmla="*/ 0 h 431"/>
                <a:gd name="T77" fmla="*/ 176 w 176"/>
                <a:gd name="T78" fmla="*/ 431 h 43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76" h="431">
                  <a:moveTo>
                    <a:pt x="50" y="431"/>
                  </a:moveTo>
                  <a:lnTo>
                    <a:pt x="126" y="431"/>
                  </a:lnTo>
                  <a:lnTo>
                    <a:pt x="141" y="428"/>
                  </a:lnTo>
                  <a:lnTo>
                    <a:pt x="156" y="420"/>
                  </a:lnTo>
                  <a:lnTo>
                    <a:pt x="167" y="409"/>
                  </a:lnTo>
                  <a:lnTo>
                    <a:pt x="174" y="396"/>
                  </a:lnTo>
                  <a:lnTo>
                    <a:pt x="176" y="379"/>
                  </a:lnTo>
                  <a:lnTo>
                    <a:pt x="176" y="50"/>
                  </a:lnTo>
                  <a:lnTo>
                    <a:pt x="174" y="36"/>
                  </a:lnTo>
                  <a:lnTo>
                    <a:pt x="167" y="21"/>
                  </a:lnTo>
                  <a:lnTo>
                    <a:pt x="156" y="10"/>
                  </a:lnTo>
                  <a:lnTo>
                    <a:pt x="141" y="3"/>
                  </a:lnTo>
                  <a:lnTo>
                    <a:pt x="126" y="0"/>
                  </a:lnTo>
                  <a:lnTo>
                    <a:pt x="50" y="0"/>
                  </a:lnTo>
                  <a:lnTo>
                    <a:pt x="35" y="3"/>
                  </a:lnTo>
                  <a:lnTo>
                    <a:pt x="20" y="10"/>
                  </a:lnTo>
                  <a:lnTo>
                    <a:pt x="9" y="21"/>
                  </a:lnTo>
                  <a:lnTo>
                    <a:pt x="3" y="36"/>
                  </a:lnTo>
                  <a:lnTo>
                    <a:pt x="0" y="50"/>
                  </a:lnTo>
                  <a:lnTo>
                    <a:pt x="0" y="379"/>
                  </a:lnTo>
                  <a:lnTo>
                    <a:pt x="3" y="396"/>
                  </a:lnTo>
                  <a:lnTo>
                    <a:pt x="9" y="409"/>
                  </a:lnTo>
                  <a:lnTo>
                    <a:pt x="20" y="420"/>
                  </a:lnTo>
                  <a:lnTo>
                    <a:pt x="35" y="428"/>
                  </a:lnTo>
                  <a:lnTo>
                    <a:pt x="50" y="431"/>
                  </a:lnTo>
                  <a:close/>
                </a:path>
              </a:pathLst>
            </a:custGeom>
            <a:solidFill>
              <a:srgbClr val="E6E6E6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5" name="Rectangle 46">
              <a:extLst>
                <a:ext uri="{FF2B5EF4-FFF2-40B4-BE49-F238E27FC236}">
                  <a16:creationId xmlns:a16="http://schemas.microsoft.com/office/drawing/2014/main" id="{47EA68B1-1185-364F-9531-692C03039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528"/>
              <a:ext cx="253" cy="253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9946" name="Rectangle 47">
              <a:extLst>
                <a:ext uri="{FF2B5EF4-FFF2-40B4-BE49-F238E27FC236}">
                  <a16:creationId xmlns:a16="http://schemas.microsoft.com/office/drawing/2014/main" id="{F82B068D-96F5-9D41-94B7-B2957E9D6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" y="2574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700">
                  <a:solidFill>
                    <a:srgbClr val="000000"/>
                  </a:solidFill>
                  <a:ea typeface="SimSun" panose="02010600030101010101" pitchFamily="2" charset="-122"/>
                </a:rPr>
                <a:t>00</a:t>
              </a:r>
              <a:endParaRPr lang="en-US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39947" name="Rectangle 48">
              <a:extLst>
                <a:ext uri="{FF2B5EF4-FFF2-40B4-BE49-F238E27FC236}">
                  <a16:creationId xmlns:a16="http://schemas.microsoft.com/office/drawing/2014/main" id="{2096F2E9-5A8C-1F45-9DEF-E11D70B63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3287"/>
              <a:ext cx="253" cy="252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9948" name="Rectangle 49">
              <a:extLst>
                <a:ext uri="{FF2B5EF4-FFF2-40B4-BE49-F238E27FC236}">
                  <a16:creationId xmlns:a16="http://schemas.microsoft.com/office/drawing/2014/main" id="{BEA173E4-3E8F-B54B-B309-312B029D9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" y="3332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700">
                  <a:solidFill>
                    <a:srgbClr val="000000"/>
                  </a:solidFill>
                  <a:ea typeface="SimSun" panose="02010600030101010101" pitchFamily="2" charset="-122"/>
                </a:rPr>
                <a:t>10</a:t>
              </a:r>
              <a:endParaRPr lang="en-US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39949" name="Rectangle 50">
              <a:extLst>
                <a:ext uri="{FF2B5EF4-FFF2-40B4-BE49-F238E27FC236}">
                  <a16:creationId xmlns:a16="http://schemas.microsoft.com/office/drawing/2014/main" id="{6A3C6B45-B976-994B-8C8A-39E217CCD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3033"/>
              <a:ext cx="253" cy="254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9950" name="Rectangle 51">
              <a:extLst>
                <a:ext uri="{FF2B5EF4-FFF2-40B4-BE49-F238E27FC236}">
                  <a16:creationId xmlns:a16="http://schemas.microsoft.com/office/drawing/2014/main" id="{B9F325D6-00C7-294F-981B-0B8929916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" y="3079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700">
                  <a:solidFill>
                    <a:srgbClr val="000000"/>
                  </a:solidFill>
                  <a:ea typeface="SimSun" panose="02010600030101010101" pitchFamily="2" charset="-122"/>
                </a:rPr>
                <a:t>11</a:t>
              </a:r>
              <a:endParaRPr lang="en-US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39951" name="Rectangle 52">
              <a:extLst>
                <a:ext uri="{FF2B5EF4-FFF2-40B4-BE49-F238E27FC236}">
                  <a16:creationId xmlns:a16="http://schemas.microsoft.com/office/drawing/2014/main" id="{A92460C0-1608-D445-A107-618616D31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781"/>
              <a:ext cx="253" cy="252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9952" name="Rectangle 53">
              <a:extLst>
                <a:ext uri="{FF2B5EF4-FFF2-40B4-BE49-F238E27FC236}">
                  <a16:creationId xmlns:a16="http://schemas.microsoft.com/office/drawing/2014/main" id="{A5131B30-A961-C74A-AFA1-E5BEFB9D9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" y="2826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700">
                  <a:solidFill>
                    <a:srgbClr val="000000"/>
                  </a:solidFill>
                  <a:ea typeface="SimSun" panose="02010600030101010101" pitchFamily="2" charset="-122"/>
                </a:rPr>
                <a:t>01</a:t>
              </a:r>
              <a:endParaRPr lang="en-US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39953" name="Rectangle 54">
              <a:extLst>
                <a:ext uri="{FF2B5EF4-FFF2-40B4-BE49-F238E27FC236}">
                  <a16:creationId xmlns:a16="http://schemas.microsoft.com/office/drawing/2014/main" id="{3D8710D4-96EF-5649-9057-DD38C3B0E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0" y="2325"/>
              <a:ext cx="252" cy="203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9954" name="Rectangle 55">
              <a:extLst>
                <a:ext uri="{FF2B5EF4-FFF2-40B4-BE49-F238E27FC236}">
                  <a16:creationId xmlns:a16="http://schemas.microsoft.com/office/drawing/2014/main" id="{80A21C4E-06C6-454D-A761-2EF75C8B6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8" y="2346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700">
                  <a:solidFill>
                    <a:srgbClr val="000000"/>
                  </a:solidFill>
                  <a:ea typeface="SimSun" panose="02010600030101010101" pitchFamily="2" charset="-122"/>
                </a:rPr>
                <a:t>0</a:t>
              </a:r>
              <a:endParaRPr lang="en-US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39955" name="Rectangle 56">
              <a:extLst>
                <a:ext uri="{FF2B5EF4-FFF2-40B4-BE49-F238E27FC236}">
                  <a16:creationId xmlns:a16="http://schemas.microsoft.com/office/drawing/2014/main" id="{3E8DF328-92A8-D04D-922B-BAEE4E4EA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325"/>
              <a:ext cx="253" cy="203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9956" name="Rectangle 57">
              <a:extLst>
                <a:ext uri="{FF2B5EF4-FFF2-40B4-BE49-F238E27FC236}">
                  <a16:creationId xmlns:a16="http://schemas.microsoft.com/office/drawing/2014/main" id="{0C4B3EE5-D78D-A64D-9488-16CA72840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" y="2346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700">
                  <a:solidFill>
                    <a:srgbClr val="000000"/>
                  </a:solidFill>
                  <a:ea typeface="SimSun" panose="02010600030101010101" pitchFamily="2" charset="-122"/>
                </a:rPr>
                <a:t>1</a:t>
              </a:r>
              <a:endParaRPr lang="en-US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39957" name="Rectangle 58">
              <a:extLst>
                <a:ext uri="{FF2B5EF4-FFF2-40B4-BE49-F238E27FC236}">
                  <a16:creationId xmlns:a16="http://schemas.microsoft.com/office/drawing/2014/main" id="{6FC02919-6FC0-ED42-AAE1-62CDCF19B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0" y="2528"/>
              <a:ext cx="252" cy="25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9958" name="Rectangle 59">
              <a:extLst>
                <a:ext uri="{FF2B5EF4-FFF2-40B4-BE49-F238E27FC236}">
                  <a16:creationId xmlns:a16="http://schemas.microsoft.com/office/drawing/2014/main" id="{9EA797A3-A205-3F44-BAD7-70F833F33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8" y="2574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700">
                  <a:solidFill>
                    <a:srgbClr val="000000"/>
                  </a:solidFill>
                  <a:ea typeface="SimSun" panose="02010600030101010101" pitchFamily="2" charset="-122"/>
                </a:rPr>
                <a:t>0</a:t>
              </a:r>
              <a:endParaRPr lang="en-US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39959" name="Line 60">
              <a:extLst>
                <a:ext uri="{FF2B5EF4-FFF2-40B4-BE49-F238E27FC236}">
                  <a16:creationId xmlns:a16="http://schemas.microsoft.com/office/drawing/2014/main" id="{72651F43-D842-DD44-B73A-74DBC09BA1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08" y="2325"/>
              <a:ext cx="202" cy="2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0" name="Rectangle 61">
              <a:extLst>
                <a:ext uri="{FF2B5EF4-FFF2-40B4-BE49-F238E27FC236}">
                  <a16:creationId xmlns:a16="http://schemas.microsoft.com/office/drawing/2014/main" id="{BB801324-227C-B84C-97E6-3E21BDCB5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5" y="2382"/>
              <a:ext cx="18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700">
                  <a:solidFill>
                    <a:srgbClr val="000000"/>
                  </a:solidFill>
                  <a:ea typeface="SimSun" panose="02010600030101010101" pitchFamily="2" charset="-122"/>
                </a:rPr>
                <a:t>AB</a:t>
              </a:r>
              <a:endParaRPr lang="en-US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39961" name="Rectangle 62">
              <a:extLst>
                <a:ext uri="{FF2B5EF4-FFF2-40B4-BE49-F238E27FC236}">
                  <a16:creationId xmlns:a16="http://schemas.microsoft.com/office/drawing/2014/main" id="{686F8CCD-F654-534F-8762-91CF49811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0" y="2208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700">
                  <a:solidFill>
                    <a:srgbClr val="000000"/>
                  </a:solidFill>
                  <a:ea typeface="SimSun" panose="02010600030101010101" pitchFamily="2" charset="-122"/>
                </a:rPr>
                <a:t>C</a:t>
              </a:r>
              <a:endParaRPr lang="en-US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39962" name="Rectangle 63">
              <a:extLst>
                <a:ext uri="{FF2B5EF4-FFF2-40B4-BE49-F238E27FC236}">
                  <a16:creationId xmlns:a16="http://schemas.microsoft.com/office/drawing/2014/main" id="{D89CEB8F-B7B8-6C46-90F2-8C06C8C4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528"/>
              <a:ext cx="253" cy="25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9963" name="Rectangle 64">
              <a:extLst>
                <a:ext uri="{FF2B5EF4-FFF2-40B4-BE49-F238E27FC236}">
                  <a16:creationId xmlns:a16="http://schemas.microsoft.com/office/drawing/2014/main" id="{1EA693A2-38F8-BE41-8310-DFF94FA2D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" y="2574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700">
                  <a:solidFill>
                    <a:srgbClr val="000000"/>
                  </a:solidFill>
                  <a:ea typeface="SimSun" panose="02010600030101010101" pitchFamily="2" charset="-122"/>
                </a:rPr>
                <a:t>0</a:t>
              </a:r>
              <a:endParaRPr lang="en-US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39964" name="Rectangle 65">
              <a:extLst>
                <a:ext uri="{FF2B5EF4-FFF2-40B4-BE49-F238E27FC236}">
                  <a16:creationId xmlns:a16="http://schemas.microsoft.com/office/drawing/2014/main" id="{81345079-50B8-E942-924A-0C8EA90A8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0" y="2781"/>
              <a:ext cx="252" cy="25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9965" name="Rectangle 66">
              <a:extLst>
                <a:ext uri="{FF2B5EF4-FFF2-40B4-BE49-F238E27FC236}">
                  <a16:creationId xmlns:a16="http://schemas.microsoft.com/office/drawing/2014/main" id="{439ADCDD-500B-9645-B8F2-6466590EB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8" y="2826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700">
                  <a:solidFill>
                    <a:srgbClr val="000000"/>
                  </a:solidFill>
                  <a:ea typeface="SimSun" panose="02010600030101010101" pitchFamily="2" charset="-122"/>
                </a:rPr>
                <a:t>1</a:t>
              </a:r>
              <a:endParaRPr lang="en-US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39966" name="Rectangle 67">
              <a:extLst>
                <a:ext uri="{FF2B5EF4-FFF2-40B4-BE49-F238E27FC236}">
                  <a16:creationId xmlns:a16="http://schemas.microsoft.com/office/drawing/2014/main" id="{F33330B0-91F3-6A41-8BE4-C045C919B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0" y="3033"/>
              <a:ext cx="252" cy="25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9967" name="Rectangle 68">
              <a:extLst>
                <a:ext uri="{FF2B5EF4-FFF2-40B4-BE49-F238E27FC236}">
                  <a16:creationId xmlns:a16="http://schemas.microsoft.com/office/drawing/2014/main" id="{D46B8D73-ED68-3449-A201-C283D7E43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8" y="307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700">
                  <a:solidFill>
                    <a:srgbClr val="000000"/>
                  </a:solidFill>
                  <a:ea typeface="SimSun" panose="02010600030101010101" pitchFamily="2" charset="-122"/>
                </a:rPr>
                <a:t>1</a:t>
              </a:r>
              <a:endParaRPr lang="en-US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39968" name="Rectangle 69">
              <a:extLst>
                <a:ext uri="{FF2B5EF4-FFF2-40B4-BE49-F238E27FC236}">
                  <a16:creationId xmlns:a16="http://schemas.microsoft.com/office/drawing/2014/main" id="{B3B3FE72-A80A-AE44-9801-1BE595B5D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3033"/>
              <a:ext cx="253" cy="25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9969" name="Rectangle 70">
              <a:extLst>
                <a:ext uri="{FF2B5EF4-FFF2-40B4-BE49-F238E27FC236}">
                  <a16:creationId xmlns:a16="http://schemas.microsoft.com/office/drawing/2014/main" id="{54628454-4208-3543-94D4-8F6C6A0F3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" y="307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700">
                  <a:solidFill>
                    <a:srgbClr val="000000"/>
                  </a:solidFill>
                  <a:ea typeface="SimSun" panose="02010600030101010101" pitchFamily="2" charset="-122"/>
                </a:rPr>
                <a:t>1</a:t>
              </a:r>
              <a:endParaRPr lang="en-US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39970" name="Rectangle 71">
              <a:extLst>
                <a:ext uri="{FF2B5EF4-FFF2-40B4-BE49-F238E27FC236}">
                  <a16:creationId xmlns:a16="http://schemas.microsoft.com/office/drawing/2014/main" id="{801C5852-3765-2242-B357-8EE864F97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0" y="3287"/>
              <a:ext cx="252" cy="25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9971" name="Rectangle 72">
              <a:extLst>
                <a:ext uri="{FF2B5EF4-FFF2-40B4-BE49-F238E27FC236}">
                  <a16:creationId xmlns:a16="http://schemas.microsoft.com/office/drawing/2014/main" id="{EB67BF91-7921-1548-B781-0726A87A9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8" y="3332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700">
                  <a:solidFill>
                    <a:srgbClr val="000000"/>
                  </a:solidFill>
                  <a:ea typeface="SimSun" panose="02010600030101010101" pitchFamily="2" charset="-122"/>
                </a:rPr>
                <a:t>0</a:t>
              </a:r>
              <a:endParaRPr lang="en-US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39972" name="Rectangle 73">
              <a:extLst>
                <a:ext uri="{FF2B5EF4-FFF2-40B4-BE49-F238E27FC236}">
                  <a16:creationId xmlns:a16="http://schemas.microsoft.com/office/drawing/2014/main" id="{0804353C-3BD5-7545-BD7E-457E8A921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3287"/>
              <a:ext cx="253" cy="25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9973" name="Rectangle 74">
              <a:extLst>
                <a:ext uri="{FF2B5EF4-FFF2-40B4-BE49-F238E27FC236}">
                  <a16:creationId xmlns:a16="http://schemas.microsoft.com/office/drawing/2014/main" id="{AD8F0308-A2AC-F04D-AF17-88F34F539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" y="3332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700">
                  <a:solidFill>
                    <a:srgbClr val="000000"/>
                  </a:solidFill>
                  <a:ea typeface="SimSun" panose="02010600030101010101" pitchFamily="2" charset="-122"/>
                </a:rPr>
                <a:t>1</a:t>
              </a:r>
              <a:endParaRPr lang="en-US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39974" name="Rectangle 75">
              <a:extLst>
                <a:ext uri="{FF2B5EF4-FFF2-40B4-BE49-F238E27FC236}">
                  <a16:creationId xmlns:a16="http://schemas.microsoft.com/office/drawing/2014/main" id="{0A24837D-E646-1243-A070-5697FBAF5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781"/>
              <a:ext cx="253" cy="25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9975" name="Rectangle 76">
              <a:extLst>
                <a:ext uri="{FF2B5EF4-FFF2-40B4-BE49-F238E27FC236}">
                  <a16:creationId xmlns:a16="http://schemas.microsoft.com/office/drawing/2014/main" id="{D28F3806-C5D9-084C-A4D1-87A908757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" y="2826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700">
                  <a:solidFill>
                    <a:srgbClr val="000000"/>
                  </a:solidFill>
                  <a:ea typeface="SimSun" panose="02010600030101010101" pitchFamily="2" charset="-122"/>
                </a:rPr>
                <a:t>0</a:t>
              </a:r>
              <a:endParaRPr lang="en-US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39976" name="Rectangle 77">
              <a:extLst>
                <a:ext uri="{FF2B5EF4-FFF2-40B4-BE49-F238E27FC236}">
                  <a16:creationId xmlns:a16="http://schemas.microsoft.com/office/drawing/2014/main" id="{00593D7A-E3A3-EA49-A27E-E3F9C44F4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" y="2852"/>
              <a:ext cx="79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700">
                  <a:solidFill>
                    <a:srgbClr val="000000"/>
                  </a:solidFill>
                  <a:ea typeface="SimSun" panose="02010600030101010101" pitchFamily="2" charset="-122"/>
                </a:rPr>
                <a:t>F = AC + BC'</a:t>
              </a:r>
              <a:endParaRPr lang="en-US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39977" name="Freeform 78">
              <a:extLst>
                <a:ext uri="{FF2B5EF4-FFF2-40B4-BE49-F238E27FC236}">
                  <a16:creationId xmlns:a16="http://schemas.microsoft.com/office/drawing/2014/main" id="{EEBFAF38-B8E4-2E4A-8E18-C098F4311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" y="3033"/>
              <a:ext cx="1515" cy="607"/>
            </a:xfrm>
            <a:custGeom>
              <a:avLst/>
              <a:gdLst>
                <a:gd name="T0" fmla="*/ 0 w 1515"/>
                <a:gd name="T1" fmla="*/ 0 h 607"/>
                <a:gd name="T2" fmla="*/ 0 w 1515"/>
                <a:gd name="T3" fmla="*/ 607 h 607"/>
                <a:gd name="T4" fmla="*/ 1515 w 1515"/>
                <a:gd name="T5" fmla="*/ 607 h 607"/>
                <a:gd name="T6" fmla="*/ 1515 w 1515"/>
                <a:gd name="T7" fmla="*/ 405 h 607"/>
                <a:gd name="T8" fmla="*/ 1355 w 1515"/>
                <a:gd name="T9" fmla="*/ 320 h 6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5"/>
                <a:gd name="T16" fmla="*/ 0 h 607"/>
                <a:gd name="T17" fmla="*/ 1515 w 1515"/>
                <a:gd name="T18" fmla="*/ 607 h 6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5" h="607">
                  <a:moveTo>
                    <a:pt x="0" y="0"/>
                  </a:moveTo>
                  <a:lnTo>
                    <a:pt x="0" y="607"/>
                  </a:lnTo>
                  <a:lnTo>
                    <a:pt x="1515" y="607"/>
                  </a:lnTo>
                  <a:lnTo>
                    <a:pt x="1515" y="405"/>
                  </a:lnTo>
                  <a:lnTo>
                    <a:pt x="1355" y="32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8" name="Freeform 79">
              <a:extLst>
                <a:ext uri="{FF2B5EF4-FFF2-40B4-BE49-F238E27FC236}">
                  <a16:creationId xmlns:a16="http://schemas.microsoft.com/office/drawing/2014/main" id="{2AADA5E4-3745-834B-B426-8A064A09E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" y="3337"/>
              <a:ext cx="41" cy="35"/>
            </a:xfrm>
            <a:custGeom>
              <a:avLst/>
              <a:gdLst>
                <a:gd name="T0" fmla="*/ 24 w 41"/>
                <a:gd name="T1" fmla="*/ 35 h 35"/>
                <a:gd name="T2" fmla="*/ 0 w 41"/>
                <a:gd name="T3" fmla="*/ 0 h 35"/>
                <a:gd name="T4" fmla="*/ 41 w 41"/>
                <a:gd name="T5" fmla="*/ 1 h 35"/>
                <a:gd name="T6" fmla="*/ 24 w 41"/>
                <a:gd name="T7" fmla="*/ 35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35"/>
                <a:gd name="T14" fmla="*/ 41 w 41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35">
                  <a:moveTo>
                    <a:pt x="24" y="35"/>
                  </a:moveTo>
                  <a:lnTo>
                    <a:pt x="0" y="0"/>
                  </a:lnTo>
                  <a:lnTo>
                    <a:pt x="41" y="1"/>
                  </a:lnTo>
                  <a:lnTo>
                    <a:pt x="24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9" name="Freeform 80">
              <a:extLst>
                <a:ext uri="{FF2B5EF4-FFF2-40B4-BE49-F238E27FC236}">
                  <a16:creationId xmlns:a16="http://schemas.microsoft.com/office/drawing/2014/main" id="{D2BBAE9C-67AE-E442-A6EC-DEC981E77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0" y="3008"/>
              <a:ext cx="202" cy="25"/>
            </a:xfrm>
            <a:custGeom>
              <a:avLst/>
              <a:gdLst>
                <a:gd name="T0" fmla="*/ 0 w 202"/>
                <a:gd name="T1" fmla="*/ 0 h 25"/>
                <a:gd name="T2" fmla="*/ 0 w 202"/>
                <a:gd name="T3" fmla="*/ 25 h 25"/>
                <a:gd name="T4" fmla="*/ 202 w 202"/>
                <a:gd name="T5" fmla="*/ 25 h 25"/>
                <a:gd name="T6" fmla="*/ 202 w 202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2"/>
                <a:gd name="T13" fmla="*/ 0 h 25"/>
                <a:gd name="T14" fmla="*/ 202 w 202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2" h="25">
                  <a:moveTo>
                    <a:pt x="0" y="0"/>
                  </a:moveTo>
                  <a:lnTo>
                    <a:pt x="0" y="25"/>
                  </a:lnTo>
                  <a:lnTo>
                    <a:pt x="202" y="25"/>
                  </a:lnTo>
                  <a:lnTo>
                    <a:pt x="202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0" name="Freeform 81">
              <a:extLst>
                <a:ext uri="{FF2B5EF4-FFF2-40B4-BE49-F238E27FC236}">
                  <a16:creationId xmlns:a16="http://schemas.microsoft.com/office/drawing/2014/main" id="{BC57D3F0-1F11-E54B-A146-C36BF907A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" y="3008"/>
              <a:ext cx="202" cy="25"/>
            </a:xfrm>
            <a:custGeom>
              <a:avLst/>
              <a:gdLst>
                <a:gd name="T0" fmla="*/ 0 w 202"/>
                <a:gd name="T1" fmla="*/ 0 h 25"/>
                <a:gd name="T2" fmla="*/ 0 w 202"/>
                <a:gd name="T3" fmla="*/ 25 h 25"/>
                <a:gd name="T4" fmla="*/ 202 w 202"/>
                <a:gd name="T5" fmla="*/ 25 h 25"/>
                <a:gd name="T6" fmla="*/ 202 w 202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2"/>
                <a:gd name="T13" fmla="*/ 0 h 25"/>
                <a:gd name="T14" fmla="*/ 202 w 202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2" h="25">
                  <a:moveTo>
                    <a:pt x="0" y="0"/>
                  </a:moveTo>
                  <a:lnTo>
                    <a:pt x="0" y="25"/>
                  </a:lnTo>
                  <a:lnTo>
                    <a:pt x="202" y="25"/>
                  </a:lnTo>
                  <a:lnTo>
                    <a:pt x="202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1" name="Freeform 82">
              <a:extLst>
                <a:ext uri="{FF2B5EF4-FFF2-40B4-BE49-F238E27FC236}">
                  <a16:creationId xmlns:a16="http://schemas.microsoft.com/office/drawing/2014/main" id="{9718BD4A-C943-9B47-9728-1A1D1D287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" y="3033"/>
              <a:ext cx="524" cy="254"/>
            </a:xfrm>
            <a:custGeom>
              <a:avLst/>
              <a:gdLst>
                <a:gd name="T0" fmla="*/ 0 w 524"/>
                <a:gd name="T1" fmla="*/ 0 h 254"/>
                <a:gd name="T2" fmla="*/ 0 w 524"/>
                <a:gd name="T3" fmla="*/ 254 h 254"/>
                <a:gd name="T4" fmla="*/ 404 w 524"/>
                <a:gd name="T5" fmla="*/ 254 h 254"/>
                <a:gd name="T6" fmla="*/ 524 w 524"/>
                <a:gd name="T7" fmla="*/ 213 h 2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4"/>
                <a:gd name="T13" fmla="*/ 0 h 254"/>
                <a:gd name="T14" fmla="*/ 524 w 524"/>
                <a:gd name="T15" fmla="*/ 254 h 2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4" h="254">
                  <a:moveTo>
                    <a:pt x="0" y="0"/>
                  </a:moveTo>
                  <a:lnTo>
                    <a:pt x="0" y="254"/>
                  </a:lnTo>
                  <a:lnTo>
                    <a:pt x="404" y="254"/>
                  </a:lnTo>
                  <a:lnTo>
                    <a:pt x="524" y="213"/>
                  </a:lnTo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2" name="Freeform 83">
              <a:extLst>
                <a:ext uri="{FF2B5EF4-FFF2-40B4-BE49-F238E27FC236}">
                  <a16:creationId xmlns:a16="http://schemas.microsoft.com/office/drawing/2014/main" id="{0DC3921F-35A9-7345-8688-99B0DE37B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8" y="3230"/>
              <a:ext cx="42" cy="35"/>
            </a:xfrm>
            <a:custGeom>
              <a:avLst/>
              <a:gdLst>
                <a:gd name="T0" fmla="*/ 0 w 42"/>
                <a:gd name="T1" fmla="*/ 0 h 35"/>
                <a:gd name="T2" fmla="*/ 42 w 42"/>
                <a:gd name="T3" fmla="*/ 6 h 35"/>
                <a:gd name="T4" fmla="*/ 12 w 42"/>
                <a:gd name="T5" fmla="*/ 35 h 35"/>
                <a:gd name="T6" fmla="*/ 0 w 42"/>
                <a:gd name="T7" fmla="*/ 0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35"/>
                <a:gd name="T14" fmla="*/ 42 w 42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35">
                  <a:moveTo>
                    <a:pt x="0" y="0"/>
                  </a:moveTo>
                  <a:lnTo>
                    <a:pt x="42" y="6"/>
                  </a:lnTo>
                  <a:lnTo>
                    <a:pt x="12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941" name="Rectangle 84">
            <a:extLst>
              <a:ext uri="{FF2B5EF4-FFF2-40B4-BE49-F238E27FC236}">
                <a16:creationId xmlns:a16="http://schemas.microsoft.com/office/drawing/2014/main" id="{AA42347A-BC37-D043-950D-00B9D5AF0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5213350" cy="5029200"/>
          </a:xfrm>
        </p:spPr>
        <p:txBody>
          <a:bodyPr/>
          <a:lstStyle/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Hazards might not be significant in a 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	synchronous sequential circuit if the 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	clock period can be stretched </a:t>
            </a:r>
          </a:p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A hazard is problematic in an 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	asynchronous circuit (including Mealy FSM)</a:t>
            </a:r>
          </a:p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If transition is within the same group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	in the K-map, hazard won’t occur</a:t>
            </a:r>
            <a:endParaRPr lang="en-US" altLang="zh-CN" sz="2000" b="1">
              <a:ea typeface="SimSun" panose="02010600030101010101" pitchFamily="2" charset="-122"/>
            </a:endParaRPr>
          </a:p>
          <a:p>
            <a:pPr lvl="1" eaLnBrk="1" hangingPunct="1"/>
            <a:r>
              <a:rPr lang="en-US" altLang="zh-CN" sz="1800">
                <a:ea typeface="SimSun" panose="02010600030101010101" pitchFamily="2" charset="-122"/>
              </a:rPr>
              <a:t>will occur when transition from one</a:t>
            </a:r>
          </a:p>
          <a:p>
            <a:pPr lvl="1" eaLnBrk="1" hangingPunct="1">
              <a:buFontTx/>
              <a:buNone/>
            </a:pPr>
            <a:r>
              <a:rPr lang="en-US" altLang="zh-CN" sz="1800">
                <a:ea typeface="SimSun" panose="02010600030101010101" pitchFamily="2" charset="-122"/>
              </a:rPr>
              <a:t>	group to another</a:t>
            </a:r>
          </a:p>
          <a:p>
            <a:pPr eaLnBrk="1" hangingPunct="1"/>
            <a:r>
              <a:rPr lang="en-US" altLang="zh-CN" sz="2000" b="1">
                <a:ea typeface="SimSun" panose="02010600030101010101" pitchFamily="2" charset="-122"/>
              </a:rPr>
              <a:t>Hazard Removal</a:t>
            </a:r>
            <a:r>
              <a:rPr lang="en-US" altLang="zh-CN" sz="2000">
                <a:ea typeface="SimSun" panose="02010600030101010101" pitchFamily="2" charset="-12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	A static hazard can be removed by 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	using a redundant PI </a:t>
            </a:r>
          </a:p>
        </p:txBody>
      </p:sp>
      <p:sp>
        <p:nvSpPr>
          <p:cNvPr id="39942" name="Text Box 85">
            <a:extLst>
              <a:ext uri="{FF2B5EF4-FFF2-40B4-BE49-F238E27FC236}">
                <a16:creationId xmlns:a16="http://schemas.microsoft.com/office/drawing/2014/main" id="{F34C20A0-BD0F-A64B-A939-71AD0446B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5827713"/>
            <a:ext cx="2095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SimSun" panose="02010600030101010101" pitchFamily="2" charset="-122"/>
              </a:rPr>
              <a:t>F = AC + BC’ + AB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灯片编号占位符 3">
            <a:extLst>
              <a:ext uri="{FF2B5EF4-FFF2-40B4-BE49-F238E27FC236}">
                <a16:creationId xmlns:a16="http://schemas.microsoft.com/office/drawing/2014/main" id="{33B4BA46-22A0-7F48-891E-C7F27B1E55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3959DE-D9F1-7147-BCAC-1E44362FFBED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CDDAA967-79B7-F440-8812-E14AA7FA43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Static Hazards Example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E608938-15E3-FD47-967D-9F93668AF0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/>
            <a:endParaRPr lang="zh-CN" altLang="en-US" sz="1600">
              <a:ea typeface="SimSun" panose="02010600030101010101" pitchFamily="2" charset="-122"/>
            </a:endParaRPr>
          </a:p>
          <a:p>
            <a:pPr eaLnBrk="1" hangingPunct="1"/>
            <a:endParaRPr lang="zh-CN" altLang="en-US" sz="1600">
              <a:ea typeface="SimSun" panose="02010600030101010101" pitchFamily="2" charset="-122"/>
            </a:endParaRPr>
          </a:p>
          <a:p>
            <a:pPr eaLnBrk="1" hangingPunct="1"/>
            <a:endParaRPr lang="zh-CN" altLang="en-US" sz="1600">
              <a:ea typeface="SimSun" panose="02010600030101010101" pitchFamily="2" charset="-122"/>
            </a:endParaRPr>
          </a:p>
          <a:p>
            <a:pPr eaLnBrk="1" hangingPunct="1"/>
            <a:endParaRPr lang="zh-CN" altLang="en-US" sz="1600">
              <a:ea typeface="SimSun" panose="02010600030101010101" pitchFamily="2" charset="-122"/>
            </a:endParaRPr>
          </a:p>
          <a:p>
            <a:pPr eaLnBrk="1" hangingPunct="1"/>
            <a:endParaRPr lang="zh-CN" altLang="en-US" sz="1600">
              <a:ea typeface="SimSun" panose="02010600030101010101" pitchFamily="2" charset="-122"/>
            </a:endParaRPr>
          </a:p>
          <a:p>
            <a:pPr eaLnBrk="1" hangingPunct="1"/>
            <a:endParaRPr lang="zh-CN" altLang="en-US" sz="1600">
              <a:ea typeface="SimSun" panose="02010600030101010101" pitchFamily="2" charset="-122"/>
            </a:endParaRPr>
          </a:p>
        </p:txBody>
      </p:sp>
      <p:sp>
        <p:nvSpPr>
          <p:cNvPr id="40964" name="AutoShape 4">
            <a:extLst>
              <a:ext uri="{FF2B5EF4-FFF2-40B4-BE49-F238E27FC236}">
                <a16:creationId xmlns:a16="http://schemas.microsoft.com/office/drawing/2014/main" id="{CF0B70B9-716F-964F-BD0A-88F28F153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572000"/>
            <a:ext cx="1143000" cy="990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40965" name="Picture 5" descr="c">
            <a:extLst>
              <a:ext uri="{FF2B5EF4-FFF2-40B4-BE49-F238E27FC236}">
                <a16:creationId xmlns:a16="http://schemas.microsoft.com/office/drawing/2014/main" id="{0041E998-F3E1-CA48-9A9E-D2B6C5567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19200"/>
            <a:ext cx="3276600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Text Box 6">
            <a:extLst>
              <a:ext uri="{FF2B5EF4-FFF2-40B4-BE49-F238E27FC236}">
                <a16:creationId xmlns:a16="http://schemas.microsoft.com/office/drawing/2014/main" id="{920C8F42-475F-B84F-9B30-27978B5A6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057400"/>
            <a:ext cx="296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SimSun" panose="02010600030101010101" pitchFamily="2" charset="-122"/>
              </a:rPr>
              <a:t>Static 1-Hazard-Free circuit</a:t>
            </a:r>
          </a:p>
        </p:txBody>
      </p:sp>
      <p:sp>
        <p:nvSpPr>
          <p:cNvPr id="40967" name="Oval 7">
            <a:extLst>
              <a:ext uri="{FF2B5EF4-FFF2-40B4-BE49-F238E27FC236}">
                <a16:creationId xmlns:a16="http://schemas.microsoft.com/office/drawing/2014/main" id="{FC7519A5-F553-3745-9257-7B6EEEC1C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895600"/>
            <a:ext cx="1219200" cy="53340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40968" name="Picture 8" descr="picture3">
            <a:extLst>
              <a:ext uri="{FF2B5EF4-FFF2-40B4-BE49-F238E27FC236}">
                <a16:creationId xmlns:a16="http://schemas.microsoft.com/office/drawing/2014/main" id="{951FD305-4717-FD40-A1C1-D90966A12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5200"/>
            <a:ext cx="7620000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灯片编号占位符 3">
            <a:extLst>
              <a:ext uri="{FF2B5EF4-FFF2-40B4-BE49-F238E27FC236}">
                <a16:creationId xmlns:a16="http://schemas.microsoft.com/office/drawing/2014/main" id="{64D6FCAF-B756-174F-9B36-5FC4E69A93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268E15-E3AA-7449-A278-5E013849C3D0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09C6A3A5-B3A4-8C4D-B869-DFB620F5FF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Static Hazards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EFABEB6-9848-894A-A62B-EAC18ECA49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6988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zh-CN" sz="1600">
                <a:ea typeface="SimSun" panose="02010600030101010101" pitchFamily="2" charset="-122"/>
              </a:rPr>
              <a:t>Static 0 hazard might not be removed in a static 1 hazard free circuit</a:t>
            </a:r>
          </a:p>
          <a:p>
            <a:pPr eaLnBrk="1" hangingPunct="1"/>
            <a:r>
              <a:rPr lang="en-US" altLang="zh-CN" sz="1600">
                <a:ea typeface="SimSun" panose="02010600030101010101" pitchFamily="2" charset="-122"/>
              </a:rPr>
              <a:t>To eliminate static 0 hazard:</a:t>
            </a:r>
          </a:p>
          <a:p>
            <a:pPr lvl="1" eaLnBrk="1" hangingPunct="1"/>
            <a:r>
              <a:rPr lang="en-US" altLang="zh-CN" sz="1400">
                <a:ea typeface="SimSun" panose="02010600030101010101" pitchFamily="2" charset="-122"/>
              </a:rPr>
              <a:t>method 1: cover the adjacent </a:t>
            </a:r>
            <a:r>
              <a:rPr lang="en-US" altLang="zh-CN" sz="1400" i="1">
                <a:ea typeface="SimSun" panose="02010600030101010101" pitchFamily="2" charset="-122"/>
              </a:rPr>
              <a:t>0s</a:t>
            </a:r>
            <a:r>
              <a:rPr lang="en-US" altLang="zh-CN" sz="1400">
                <a:ea typeface="SimSun" panose="02010600030101010101" pitchFamily="2" charset="-122"/>
              </a:rPr>
              <a:t> in the corresponding POS expression</a:t>
            </a:r>
          </a:p>
          <a:p>
            <a:pPr lvl="1" eaLnBrk="1" hangingPunct="1"/>
            <a:r>
              <a:rPr lang="en-US" altLang="zh-CN" sz="1400">
                <a:ea typeface="SimSun" panose="02010600030101010101" pitchFamily="2" charset="-122"/>
              </a:rPr>
              <a:t>method 2: first eliminate the static 1 hazards. Then verify in the K-map if 0 hazards have been eliminated already</a:t>
            </a:r>
          </a:p>
        </p:txBody>
      </p:sp>
      <p:sp>
        <p:nvSpPr>
          <p:cNvPr id="41988" name="Line 5">
            <a:extLst>
              <a:ext uri="{FF2B5EF4-FFF2-40B4-BE49-F238E27FC236}">
                <a16:creationId xmlns:a16="http://schemas.microsoft.com/office/drawing/2014/main" id="{0C65BDE5-FC6D-CF40-B4E4-88AF3D96AF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9718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9" name="Text Box 6">
            <a:extLst>
              <a:ext uri="{FF2B5EF4-FFF2-40B4-BE49-F238E27FC236}">
                <a16:creationId xmlns:a16="http://schemas.microsoft.com/office/drawing/2014/main" id="{9F07811B-AE14-B14F-AECC-C93B0F49A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257800"/>
            <a:ext cx="2851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SimSun" panose="02010600030101010101" pitchFamily="2" charset="-122"/>
              </a:rPr>
              <a:t>Eliminating static 1 hazard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SimSun" panose="02010600030101010101" pitchFamily="2" charset="-122"/>
              </a:rPr>
              <a:t>F = a'c' + bc + </a:t>
            </a:r>
            <a:r>
              <a:rPr lang="en-US" altLang="zh-CN" sz="1800" i="1">
                <a:solidFill>
                  <a:srgbClr val="0000CC"/>
                </a:solidFill>
                <a:ea typeface="SimSun" panose="02010600030101010101" pitchFamily="2" charset="-122"/>
              </a:rPr>
              <a:t>a'b</a:t>
            </a:r>
            <a:r>
              <a:rPr lang="en-US" altLang="zh-CN" sz="1800">
                <a:ea typeface="SimSun" panose="02010600030101010101" pitchFamily="2" charset="-122"/>
              </a:rPr>
              <a:t> </a:t>
            </a:r>
          </a:p>
        </p:txBody>
      </p:sp>
      <p:sp>
        <p:nvSpPr>
          <p:cNvPr id="41990" name="AutoShape 7">
            <a:extLst>
              <a:ext uri="{FF2B5EF4-FFF2-40B4-BE49-F238E27FC236}">
                <a16:creationId xmlns:a16="http://schemas.microsoft.com/office/drawing/2014/main" id="{E048D661-705E-9747-A182-5D001BECF7C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04800" y="3048000"/>
            <a:ext cx="43434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1" name="Freeform 8">
            <a:extLst>
              <a:ext uri="{FF2B5EF4-FFF2-40B4-BE49-F238E27FC236}">
                <a16:creationId xmlns:a16="http://schemas.microsoft.com/office/drawing/2014/main" id="{0AC6CBD0-8565-1F48-A433-B44B55EA649E}"/>
              </a:ext>
            </a:extLst>
          </p:cNvPr>
          <p:cNvSpPr>
            <a:spLocks/>
          </p:cNvSpPr>
          <p:nvPr/>
        </p:nvSpPr>
        <p:spPr bwMode="auto">
          <a:xfrm>
            <a:off x="2141538" y="3959225"/>
            <a:ext cx="665162" cy="608013"/>
          </a:xfrm>
          <a:custGeom>
            <a:avLst/>
            <a:gdLst>
              <a:gd name="T0" fmla="*/ 2147483646 w 419"/>
              <a:gd name="T1" fmla="*/ 2147483646 h 383"/>
              <a:gd name="T2" fmla="*/ 2147483646 w 419"/>
              <a:gd name="T3" fmla="*/ 2147483646 h 383"/>
              <a:gd name="T4" fmla="*/ 2147483646 w 419"/>
              <a:gd name="T5" fmla="*/ 2147483646 h 383"/>
              <a:gd name="T6" fmla="*/ 2147483646 w 419"/>
              <a:gd name="T7" fmla="*/ 2147483646 h 383"/>
              <a:gd name="T8" fmla="*/ 2147483646 w 419"/>
              <a:gd name="T9" fmla="*/ 2147483646 h 383"/>
              <a:gd name="T10" fmla="*/ 2147483646 w 419"/>
              <a:gd name="T11" fmla="*/ 2147483646 h 383"/>
              <a:gd name="T12" fmla="*/ 2147483646 w 419"/>
              <a:gd name="T13" fmla="*/ 0 h 383"/>
              <a:gd name="T14" fmla="*/ 2147483646 w 419"/>
              <a:gd name="T15" fmla="*/ 0 h 383"/>
              <a:gd name="T16" fmla="*/ 2147483646 w 419"/>
              <a:gd name="T17" fmla="*/ 2147483646 h 383"/>
              <a:gd name="T18" fmla="*/ 2147483646 w 419"/>
              <a:gd name="T19" fmla="*/ 2147483646 h 383"/>
              <a:gd name="T20" fmla="*/ 2147483646 w 419"/>
              <a:gd name="T21" fmla="*/ 2147483646 h 383"/>
              <a:gd name="T22" fmla="*/ 2147483646 w 419"/>
              <a:gd name="T23" fmla="*/ 2147483646 h 383"/>
              <a:gd name="T24" fmla="*/ 0 w 419"/>
              <a:gd name="T25" fmla="*/ 2147483646 h 383"/>
              <a:gd name="T26" fmla="*/ 0 w 419"/>
              <a:gd name="T27" fmla="*/ 2147483646 h 383"/>
              <a:gd name="T28" fmla="*/ 2147483646 w 419"/>
              <a:gd name="T29" fmla="*/ 2147483646 h 383"/>
              <a:gd name="T30" fmla="*/ 2147483646 w 419"/>
              <a:gd name="T31" fmla="*/ 2147483646 h 383"/>
              <a:gd name="T32" fmla="*/ 2147483646 w 419"/>
              <a:gd name="T33" fmla="*/ 2147483646 h 383"/>
              <a:gd name="T34" fmla="*/ 2147483646 w 419"/>
              <a:gd name="T35" fmla="*/ 2147483646 h 383"/>
              <a:gd name="T36" fmla="*/ 2147483646 w 419"/>
              <a:gd name="T37" fmla="*/ 2147483646 h 383"/>
              <a:gd name="T38" fmla="*/ 2147483646 w 419"/>
              <a:gd name="T39" fmla="*/ 2147483646 h 383"/>
              <a:gd name="T40" fmla="*/ 2147483646 w 419"/>
              <a:gd name="T41" fmla="*/ 2147483646 h 383"/>
              <a:gd name="T42" fmla="*/ 2147483646 w 419"/>
              <a:gd name="T43" fmla="*/ 2147483646 h 383"/>
              <a:gd name="T44" fmla="*/ 2147483646 w 419"/>
              <a:gd name="T45" fmla="*/ 2147483646 h 383"/>
              <a:gd name="T46" fmla="*/ 2147483646 w 419"/>
              <a:gd name="T47" fmla="*/ 2147483646 h 383"/>
              <a:gd name="T48" fmla="*/ 2147483646 w 419"/>
              <a:gd name="T49" fmla="*/ 2147483646 h 38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19"/>
              <a:gd name="T76" fmla="*/ 0 h 383"/>
              <a:gd name="T77" fmla="*/ 419 w 419"/>
              <a:gd name="T78" fmla="*/ 383 h 38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19" h="383">
                <a:moveTo>
                  <a:pt x="419" y="337"/>
                </a:moveTo>
                <a:lnTo>
                  <a:pt x="419" y="47"/>
                </a:lnTo>
                <a:lnTo>
                  <a:pt x="417" y="32"/>
                </a:lnTo>
                <a:lnTo>
                  <a:pt x="411" y="20"/>
                </a:lnTo>
                <a:lnTo>
                  <a:pt x="401" y="9"/>
                </a:lnTo>
                <a:lnTo>
                  <a:pt x="387" y="3"/>
                </a:lnTo>
                <a:lnTo>
                  <a:pt x="373" y="0"/>
                </a:lnTo>
                <a:lnTo>
                  <a:pt x="46" y="0"/>
                </a:lnTo>
                <a:lnTo>
                  <a:pt x="33" y="3"/>
                </a:lnTo>
                <a:lnTo>
                  <a:pt x="19" y="9"/>
                </a:lnTo>
                <a:lnTo>
                  <a:pt x="9" y="20"/>
                </a:lnTo>
                <a:lnTo>
                  <a:pt x="3" y="32"/>
                </a:lnTo>
                <a:lnTo>
                  <a:pt x="0" y="47"/>
                </a:lnTo>
                <a:lnTo>
                  <a:pt x="0" y="337"/>
                </a:lnTo>
                <a:lnTo>
                  <a:pt x="3" y="351"/>
                </a:lnTo>
                <a:lnTo>
                  <a:pt x="9" y="364"/>
                </a:lnTo>
                <a:lnTo>
                  <a:pt x="19" y="374"/>
                </a:lnTo>
                <a:lnTo>
                  <a:pt x="33" y="380"/>
                </a:lnTo>
                <a:lnTo>
                  <a:pt x="46" y="383"/>
                </a:lnTo>
                <a:lnTo>
                  <a:pt x="373" y="383"/>
                </a:lnTo>
                <a:lnTo>
                  <a:pt x="387" y="380"/>
                </a:lnTo>
                <a:lnTo>
                  <a:pt x="401" y="374"/>
                </a:lnTo>
                <a:lnTo>
                  <a:pt x="411" y="364"/>
                </a:lnTo>
                <a:lnTo>
                  <a:pt x="417" y="351"/>
                </a:lnTo>
                <a:lnTo>
                  <a:pt x="419" y="337"/>
                </a:lnTo>
                <a:close/>
              </a:path>
            </a:pathLst>
          </a:custGeom>
          <a:solidFill>
            <a:srgbClr val="E6E6E6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92" name="Freeform 9">
            <a:extLst>
              <a:ext uri="{FF2B5EF4-FFF2-40B4-BE49-F238E27FC236}">
                <a16:creationId xmlns:a16="http://schemas.microsoft.com/office/drawing/2014/main" id="{B821F2F4-AE0F-F743-AD63-A510932379F3}"/>
              </a:ext>
            </a:extLst>
          </p:cNvPr>
          <p:cNvSpPr>
            <a:spLocks/>
          </p:cNvSpPr>
          <p:nvPr/>
        </p:nvSpPr>
        <p:spPr bwMode="auto">
          <a:xfrm>
            <a:off x="1401763" y="3581400"/>
            <a:ext cx="665162" cy="609600"/>
          </a:xfrm>
          <a:custGeom>
            <a:avLst/>
            <a:gdLst>
              <a:gd name="T0" fmla="*/ 2147483646 w 419"/>
              <a:gd name="T1" fmla="*/ 2147483646 h 384"/>
              <a:gd name="T2" fmla="*/ 2147483646 w 419"/>
              <a:gd name="T3" fmla="*/ 2147483646 h 384"/>
              <a:gd name="T4" fmla="*/ 2147483646 w 419"/>
              <a:gd name="T5" fmla="*/ 2147483646 h 384"/>
              <a:gd name="T6" fmla="*/ 2147483646 w 419"/>
              <a:gd name="T7" fmla="*/ 2147483646 h 384"/>
              <a:gd name="T8" fmla="*/ 2147483646 w 419"/>
              <a:gd name="T9" fmla="*/ 2147483646 h 384"/>
              <a:gd name="T10" fmla="*/ 2147483646 w 419"/>
              <a:gd name="T11" fmla="*/ 2147483646 h 384"/>
              <a:gd name="T12" fmla="*/ 2147483646 w 419"/>
              <a:gd name="T13" fmla="*/ 0 h 384"/>
              <a:gd name="T14" fmla="*/ 2147483646 w 419"/>
              <a:gd name="T15" fmla="*/ 0 h 384"/>
              <a:gd name="T16" fmla="*/ 2147483646 w 419"/>
              <a:gd name="T17" fmla="*/ 2147483646 h 384"/>
              <a:gd name="T18" fmla="*/ 2147483646 w 419"/>
              <a:gd name="T19" fmla="*/ 2147483646 h 384"/>
              <a:gd name="T20" fmla="*/ 2147483646 w 419"/>
              <a:gd name="T21" fmla="*/ 2147483646 h 384"/>
              <a:gd name="T22" fmla="*/ 2147483646 w 419"/>
              <a:gd name="T23" fmla="*/ 2147483646 h 384"/>
              <a:gd name="T24" fmla="*/ 0 w 419"/>
              <a:gd name="T25" fmla="*/ 2147483646 h 384"/>
              <a:gd name="T26" fmla="*/ 0 w 419"/>
              <a:gd name="T27" fmla="*/ 2147483646 h 384"/>
              <a:gd name="T28" fmla="*/ 2147483646 w 419"/>
              <a:gd name="T29" fmla="*/ 2147483646 h 384"/>
              <a:gd name="T30" fmla="*/ 2147483646 w 419"/>
              <a:gd name="T31" fmla="*/ 2147483646 h 384"/>
              <a:gd name="T32" fmla="*/ 2147483646 w 419"/>
              <a:gd name="T33" fmla="*/ 2147483646 h 384"/>
              <a:gd name="T34" fmla="*/ 2147483646 w 419"/>
              <a:gd name="T35" fmla="*/ 2147483646 h 384"/>
              <a:gd name="T36" fmla="*/ 2147483646 w 419"/>
              <a:gd name="T37" fmla="*/ 2147483646 h 384"/>
              <a:gd name="T38" fmla="*/ 2147483646 w 419"/>
              <a:gd name="T39" fmla="*/ 2147483646 h 384"/>
              <a:gd name="T40" fmla="*/ 2147483646 w 419"/>
              <a:gd name="T41" fmla="*/ 2147483646 h 384"/>
              <a:gd name="T42" fmla="*/ 2147483646 w 419"/>
              <a:gd name="T43" fmla="*/ 2147483646 h 384"/>
              <a:gd name="T44" fmla="*/ 2147483646 w 419"/>
              <a:gd name="T45" fmla="*/ 2147483646 h 384"/>
              <a:gd name="T46" fmla="*/ 2147483646 w 419"/>
              <a:gd name="T47" fmla="*/ 2147483646 h 384"/>
              <a:gd name="T48" fmla="*/ 2147483646 w 419"/>
              <a:gd name="T49" fmla="*/ 2147483646 h 38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19"/>
              <a:gd name="T76" fmla="*/ 0 h 384"/>
              <a:gd name="T77" fmla="*/ 419 w 419"/>
              <a:gd name="T78" fmla="*/ 384 h 384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19" h="384">
                <a:moveTo>
                  <a:pt x="419" y="336"/>
                </a:moveTo>
                <a:lnTo>
                  <a:pt x="419" y="47"/>
                </a:lnTo>
                <a:lnTo>
                  <a:pt x="417" y="32"/>
                </a:lnTo>
                <a:lnTo>
                  <a:pt x="410" y="19"/>
                </a:lnTo>
                <a:lnTo>
                  <a:pt x="400" y="10"/>
                </a:lnTo>
                <a:lnTo>
                  <a:pt x="387" y="2"/>
                </a:lnTo>
                <a:lnTo>
                  <a:pt x="373" y="0"/>
                </a:lnTo>
                <a:lnTo>
                  <a:pt x="46" y="0"/>
                </a:lnTo>
                <a:lnTo>
                  <a:pt x="32" y="2"/>
                </a:lnTo>
                <a:lnTo>
                  <a:pt x="19" y="10"/>
                </a:lnTo>
                <a:lnTo>
                  <a:pt x="9" y="19"/>
                </a:lnTo>
                <a:lnTo>
                  <a:pt x="3" y="32"/>
                </a:lnTo>
                <a:lnTo>
                  <a:pt x="0" y="47"/>
                </a:lnTo>
                <a:lnTo>
                  <a:pt x="0" y="336"/>
                </a:lnTo>
                <a:lnTo>
                  <a:pt x="3" y="351"/>
                </a:lnTo>
                <a:lnTo>
                  <a:pt x="9" y="364"/>
                </a:lnTo>
                <a:lnTo>
                  <a:pt x="19" y="375"/>
                </a:lnTo>
                <a:lnTo>
                  <a:pt x="32" y="381"/>
                </a:lnTo>
                <a:lnTo>
                  <a:pt x="46" y="384"/>
                </a:lnTo>
                <a:lnTo>
                  <a:pt x="373" y="384"/>
                </a:lnTo>
                <a:lnTo>
                  <a:pt x="387" y="381"/>
                </a:lnTo>
                <a:lnTo>
                  <a:pt x="400" y="375"/>
                </a:lnTo>
                <a:lnTo>
                  <a:pt x="410" y="364"/>
                </a:lnTo>
                <a:lnTo>
                  <a:pt x="417" y="351"/>
                </a:lnTo>
                <a:lnTo>
                  <a:pt x="419" y="336"/>
                </a:lnTo>
                <a:close/>
              </a:path>
            </a:pathLst>
          </a:custGeom>
          <a:solidFill>
            <a:srgbClr val="E6E6E6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93" name="Rectangle 10">
            <a:extLst>
              <a:ext uri="{FF2B5EF4-FFF2-40B4-BE49-F238E27FC236}">
                <a16:creationId xmlns:a16="http://schemas.microsoft.com/office/drawing/2014/main" id="{D85ECB83-6C8D-D442-882B-F4A128234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63" y="3516313"/>
            <a:ext cx="369887" cy="369887"/>
          </a:xfrm>
          <a:prstGeom prst="rect">
            <a:avLst/>
          </a:prstGeom>
          <a:noFill/>
          <a:ln w="11113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1994" name="Rectangle 11">
            <a:extLst>
              <a:ext uri="{FF2B5EF4-FFF2-40B4-BE49-F238E27FC236}">
                <a16:creationId xmlns:a16="http://schemas.microsoft.com/office/drawing/2014/main" id="{51BCEC4E-7158-DD47-AF78-71D278B16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88" y="3582988"/>
            <a:ext cx="225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00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1995" name="Rectangle 12">
            <a:extLst>
              <a:ext uri="{FF2B5EF4-FFF2-40B4-BE49-F238E27FC236}">
                <a16:creationId xmlns:a16="http://schemas.microsoft.com/office/drawing/2014/main" id="{C6CACE8E-F20E-E142-86CC-7ED92570A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63" y="4625975"/>
            <a:ext cx="369887" cy="369888"/>
          </a:xfrm>
          <a:prstGeom prst="rect">
            <a:avLst/>
          </a:prstGeom>
          <a:noFill/>
          <a:ln w="11113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1996" name="Rectangle 13">
            <a:extLst>
              <a:ext uri="{FF2B5EF4-FFF2-40B4-BE49-F238E27FC236}">
                <a16:creationId xmlns:a16="http://schemas.microsoft.com/office/drawing/2014/main" id="{D334F007-2581-0F4D-8642-DC12A4024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88" y="4691063"/>
            <a:ext cx="225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10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1997" name="Rectangle 14">
            <a:extLst>
              <a:ext uri="{FF2B5EF4-FFF2-40B4-BE49-F238E27FC236}">
                <a16:creationId xmlns:a16="http://schemas.microsoft.com/office/drawing/2014/main" id="{4AC70A5C-6C95-FF4E-B9D6-716CE2582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63" y="4256088"/>
            <a:ext cx="369887" cy="369887"/>
          </a:xfrm>
          <a:prstGeom prst="rect">
            <a:avLst/>
          </a:prstGeom>
          <a:noFill/>
          <a:ln w="11113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1998" name="Rectangle 15">
            <a:extLst>
              <a:ext uri="{FF2B5EF4-FFF2-40B4-BE49-F238E27FC236}">
                <a16:creationId xmlns:a16="http://schemas.microsoft.com/office/drawing/2014/main" id="{4E9C2CC0-8CEA-E34F-9D0F-988D4D4B7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88" y="4322763"/>
            <a:ext cx="225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11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1999" name="Rectangle 16">
            <a:extLst>
              <a:ext uri="{FF2B5EF4-FFF2-40B4-BE49-F238E27FC236}">
                <a16:creationId xmlns:a16="http://schemas.microsoft.com/office/drawing/2014/main" id="{9E0857D7-FC20-B846-9932-7C701AF18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63" y="3886200"/>
            <a:ext cx="369887" cy="369888"/>
          </a:xfrm>
          <a:prstGeom prst="rect">
            <a:avLst/>
          </a:prstGeom>
          <a:noFill/>
          <a:ln w="11113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2000" name="Rectangle 17">
            <a:extLst>
              <a:ext uri="{FF2B5EF4-FFF2-40B4-BE49-F238E27FC236}">
                <a16:creationId xmlns:a16="http://schemas.microsoft.com/office/drawing/2014/main" id="{D28885D3-C6EB-3043-AF7D-6E3856B9A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88" y="3951288"/>
            <a:ext cx="225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01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2001" name="Rectangle 18">
            <a:extLst>
              <a:ext uri="{FF2B5EF4-FFF2-40B4-BE49-F238E27FC236}">
                <a16:creationId xmlns:a16="http://schemas.microsoft.com/office/drawing/2014/main" id="{87E77ACC-CADC-244F-A5CB-F9A99CC60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0" y="3219450"/>
            <a:ext cx="369888" cy="296863"/>
          </a:xfrm>
          <a:prstGeom prst="rect">
            <a:avLst/>
          </a:prstGeom>
          <a:noFill/>
          <a:ln w="11113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2002" name="Rectangle 19">
            <a:extLst>
              <a:ext uri="{FF2B5EF4-FFF2-40B4-BE49-F238E27FC236}">
                <a16:creationId xmlns:a16="http://schemas.microsoft.com/office/drawing/2014/main" id="{2A04882A-6656-5140-A4AE-D11A8DCE1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863" y="3249613"/>
            <a:ext cx="225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00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2003" name="Rectangle 20">
            <a:extLst>
              <a:ext uri="{FF2B5EF4-FFF2-40B4-BE49-F238E27FC236}">
                <a16:creationId xmlns:a16="http://schemas.microsoft.com/office/drawing/2014/main" id="{EE0721F5-E874-AC41-BFD5-8E493F9CD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138" y="3219450"/>
            <a:ext cx="369887" cy="296863"/>
          </a:xfrm>
          <a:prstGeom prst="rect">
            <a:avLst/>
          </a:prstGeom>
          <a:noFill/>
          <a:ln w="11113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2004" name="Rectangle 21">
            <a:extLst>
              <a:ext uri="{FF2B5EF4-FFF2-40B4-BE49-F238E27FC236}">
                <a16:creationId xmlns:a16="http://schemas.microsoft.com/office/drawing/2014/main" id="{34D83DE0-E33B-3845-B180-EC7155637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163" y="3249613"/>
            <a:ext cx="225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01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2005" name="Rectangle 22">
            <a:extLst>
              <a:ext uri="{FF2B5EF4-FFF2-40B4-BE49-F238E27FC236}">
                <a16:creationId xmlns:a16="http://schemas.microsoft.com/office/drawing/2014/main" id="{9819762A-950A-564F-8EA4-7FD406531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025" y="3219450"/>
            <a:ext cx="369888" cy="296863"/>
          </a:xfrm>
          <a:prstGeom prst="rect">
            <a:avLst/>
          </a:prstGeom>
          <a:noFill/>
          <a:ln w="11113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2006" name="Rectangle 23">
            <a:extLst>
              <a:ext uri="{FF2B5EF4-FFF2-40B4-BE49-F238E27FC236}">
                <a16:creationId xmlns:a16="http://schemas.microsoft.com/office/drawing/2014/main" id="{CDD8F9DB-BD79-7D4B-9B0F-1F141034A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9638" y="3249613"/>
            <a:ext cx="225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11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2007" name="Rectangle 24">
            <a:extLst>
              <a:ext uri="{FF2B5EF4-FFF2-40B4-BE49-F238E27FC236}">
                <a16:creationId xmlns:a16="http://schemas.microsoft.com/office/drawing/2014/main" id="{DE855505-90CF-7543-875B-0F5FE38E7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913" y="3219450"/>
            <a:ext cx="369887" cy="296863"/>
          </a:xfrm>
          <a:prstGeom prst="rect">
            <a:avLst/>
          </a:prstGeom>
          <a:noFill/>
          <a:ln w="11113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2008" name="Rectangle 25">
            <a:extLst>
              <a:ext uri="{FF2B5EF4-FFF2-40B4-BE49-F238E27FC236}">
                <a16:creationId xmlns:a16="http://schemas.microsoft.com/office/drawing/2014/main" id="{59094C67-A06F-3444-80B4-2FB2ADCFC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938" y="3249613"/>
            <a:ext cx="225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10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2009" name="Rectangle 26">
            <a:extLst>
              <a:ext uri="{FF2B5EF4-FFF2-40B4-BE49-F238E27FC236}">
                <a16:creationId xmlns:a16="http://schemas.microsoft.com/office/drawing/2014/main" id="{9519DC26-C0AF-1D47-8EF4-686D270D1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0" y="3516313"/>
            <a:ext cx="369888" cy="369887"/>
          </a:xfrm>
          <a:prstGeom prst="rect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2010" name="Rectangle 27">
            <a:extLst>
              <a:ext uri="{FF2B5EF4-FFF2-40B4-BE49-F238E27FC236}">
                <a16:creationId xmlns:a16="http://schemas.microsoft.com/office/drawing/2014/main" id="{A8CF4221-F00B-0248-9A20-F435E8C9F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425" y="3582988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1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2011" name="Line 28">
            <a:extLst>
              <a:ext uri="{FF2B5EF4-FFF2-40B4-BE49-F238E27FC236}">
                <a16:creationId xmlns:a16="http://schemas.microsoft.com/office/drawing/2014/main" id="{0745E4F3-C9AD-074F-8B5B-3064A11255A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68388" y="3219450"/>
            <a:ext cx="296862" cy="2968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2" name="Rectangle 29">
            <a:extLst>
              <a:ext uri="{FF2B5EF4-FFF2-40B4-BE49-F238E27FC236}">
                <a16:creationId xmlns:a16="http://schemas.microsoft.com/office/drawing/2014/main" id="{D3C757DA-69B5-7049-8E39-401C6B393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3302000"/>
            <a:ext cx="225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ab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2013" name="Rectangle 30">
            <a:extLst>
              <a:ext uri="{FF2B5EF4-FFF2-40B4-BE49-F238E27FC236}">
                <a16:creationId xmlns:a16="http://schemas.microsoft.com/office/drawing/2014/main" id="{46504E34-DF07-734C-B180-C2B246FD9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275" y="3048000"/>
            <a:ext cx="2143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cd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2014" name="Rectangle 31">
            <a:extLst>
              <a:ext uri="{FF2B5EF4-FFF2-40B4-BE49-F238E27FC236}">
                <a16:creationId xmlns:a16="http://schemas.microsoft.com/office/drawing/2014/main" id="{3FD11E0A-CB93-A54C-8874-FC23ADC37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138" y="3516313"/>
            <a:ext cx="369887" cy="369887"/>
          </a:xfrm>
          <a:prstGeom prst="rect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2015" name="Rectangle 32">
            <a:extLst>
              <a:ext uri="{FF2B5EF4-FFF2-40B4-BE49-F238E27FC236}">
                <a16:creationId xmlns:a16="http://schemas.microsoft.com/office/drawing/2014/main" id="{C7EBE930-233C-7E40-B2FF-4680E778D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725" y="3582988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1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2016" name="Rectangle 33">
            <a:extLst>
              <a:ext uri="{FF2B5EF4-FFF2-40B4-BE49-F238E27FC236}">
                <a16:creationId xmlns:a16="http://schemas.microsoft.com/office/drawing/2014/main" id="{57BEC06A-A7AD-954B-847A-9364A223B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025" y="3516313"/>
            <a:ext cx="369888" cy="369887"/>
          </a:xfrm>
          <a:prstGeom prst="rect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2017" name="Rectangle 34">
            <a:extLst>
              <a:ext uri="{FF2B5EF4-FFF2-40B4-BE49-F238E27FC236}">
                <a16:creationId xmlns:a16="http://schemas.microsoft.com/office/drawing/2014/main" id="{47EEB016-BAE7-304B-BE1C-413BB4010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3582988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0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2018" name="Rectangle 35">
            <a:extLst>
              <a:ext uri="{FF2B5EF4-FFF2-40B4-BE49-F238E27FC236}">
                <a16:creationId xmlns:a16="http://schemas.microsoft.com/office/drawing/2014/main" id="{8EB671BB-6761-C444-B12D-426C80260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913" y="3516313"/>
            <a:ext cx="369887" cy="369887"/>
          </a:xfrm>
          <a:prstGeom prst="rect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2019" name="Rectangle 36">
            <a:extLst>
              <a:ext uri="{FF2B5EF4-FFF2-40B4-BE49-F238E27FC236}">
                <a16:creationId xmlns:a16="http://schemas.microsoft.com/office/drawing/2014/main" id="{5F1ED445-40E3-FB41-B9AB-89A8249A9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0" y="3582988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0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2020" name="Rectangle 37">
            <a:extLst>
              <a:ext uri="{FF2B5EF4-FFF2-40B4-BE49-F238E27FC236}">
                <a16:creationId xmlns:a16="http://schemas.microsoft.com/office/drawing/2014/main" id="{04984EB0-A8FF-B240-A830-BA380B61D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0" y="3886200"/>
            <a:ext cx="369888" cy="369888"/>
          </a:xfrm>
          <a:prstGeom prst="rect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2021" name="Rectangle 38">
            <a:extLst>
              <a:ext uri="{FF2B5EF4-FFF2-40B4-BE49-F238E27FC236}">
                <a16:creationId xmlns:a16="http://schemas.microsoft.com/office/drawing/2014/main" id="{819FD08D-98C7-D14C-9409-DE0953826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425" y="3951288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1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2022" name="Rectangle 39">
            <a:extLst>
              <a:ext uri="{FF2B5EF4-FFF2-40B4-BE49-F238E27FC236}">
                <a16:creationId xmlns:a16="http://schemas.microsoft.com/office/drawing/2014/main" id="{B1B37EC2-0C5C-9A4E-A9F8-A92FEED71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025" y="3886200"/>
            <a:ext cx="369888" cy="369888"/>
          </a:xfrm>
          <a:prstGeom prst="rect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2023" name="Rectangle 40">
            <a:extLst>
              <a:ext uri="{FF2B5EF4-FFF2-40B4-BE49-F238E27FC236}">
                <a16:creationId xmlns:a16="http://schemas.microsoft.com/office/drawing/2014/main" id="{FD0C917D-A985-1347-AEAF-FA6477E63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3951288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1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2024" name="Rectangle 41">
            <a:extLst>
              <a:ext uri="{FF2B5EF4-FFF2-40B4-BE49-F238E27FC236}">
                <a16:creationId xmlns:a16="http://schemas.microsoft.com/office/drawing/2014/main" id="{3A2EDBA0-F659-5548-973A-408101D6E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913" y="3886200"/>
            <a:ext cx="369887" cy="369888"/>
          </a:xfrm>
          <a:prstGeom prst="rect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2025" name="Rectangle 42">
            <a:extLst>
              <a:ext uri="{FF2B5EF4-FFF2-40B4-BE49-F238E27FC236}">
                <a16:creationId xmlns:a16="http://schemas.microsoft.com/office/drawing/2014/main" id="{F8802CEC-0E3B-3041-9905-CCAABB49E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0" y="3951288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1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2026" name="Rectangle 43">
            <a:extLst>
              <a:ext uri="{FF2B5EF4-FFF2-40B4-BE49-F238E27FC236}">
                <a16:creationId xmlns:a16="http://schemas.microsoft.com/office/drawing/2014/main" id="{5544E93B-7C7A-5341-992F-F99CCD0CF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0" y="4256088"/>
            <a:ext cx="369888" cy="369887"/>
          </a:xfrm>
          <a:prstGeom prst="rect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2027" name="Rectangle 44">
            <a:extLst>
              <a:ext uri="{FF2B5EF4-FFF2-40B4-BE49-F238E27FC236}">
                <a16:creationId xmlns:a16="http://schemas.microsoft.com/office/drawing/2014/main" id="{E2D4BF0E-F5C8-494B-859F-51BEFC001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425" y="4322763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0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2028" name="Rectangle 45">
            <a:extLst>
              <a:ext uri="{FF2B5EF4-FFF2-40B4-BE49-F238E27FC236}">
                <a16:creationId xmlns:a16="http://schemas.microsoft.com/office/drawing/2014/main" id="{C7080963-9A06-2B41-BB87-0FB8125FB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138" y="4256088"/>
            <a:ext cx="369887" cy="369887"/>
          </a:xfrm>
          <a:prstGeom prst="rect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2029" name="Rectangle 46">
            <a:extLst>
              <a:ext uri="{FF2B5EF4-FFF2-40B4-BE49-F238E27FC236}">
                <a16:creationId xmlns:a16="http://schemas.microsoft.com/office/drawing/2014/main" id="{2994CF82-9E11-BE48-BE1D-4BBFFE4A1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725" y="4322763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0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2030" name="Rectangle 47">
            <a:extLst>
              <a:ext uri="{FF2B5EF4-FFF2-40B4-BE49-F238E27FC236}">
                <a16:creationId xmlns:a16="http://schemas.microsoft.com/office/drawing/2014/main" id="{BC212131-D18A-B542-A3EF-42FA77B6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025" y="4256088"/>
            <a:ext cx="369888" cy="369887"/>
          </a:xfrm>
          <a:prstGeom prst="rect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2031" name="Rectangle 48">
            <a:extLst>
              <a:ext uri="{FF2B5EF4-FFF2-40B4-BE49-F238E27FC236}">
                <a16:creationId xmlns:a16="http://schemas.microsoft.com/office/drawing/2014/main" id="{0E880029-0E93-194F-B4D0-392BFA2FC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4322763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1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2032" name="Rectangle 49">
            <a:extLst>
              <a:ext uri="{FF2B5EF4-FFF2-40B4-BE49-F238E27FC236}">
                <a16:creationId xmlns:a16="http://schemas.microsoft.com/office/drawing/2014/main" id="{B7BC4F92-AB89-4F41-B456-232052D0D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913" y="4256088"/>
            <a:ext cx="369887" cy="369887"/>
          </a:xfrm>
          <a:prstGeom prst="rect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2033" name="Rectangle 50">
            <a:extLst>
              <a:ext uri="{FF2B5EF4-FFF2-40B4-BE49-F238E27FC236}">
                <a16:creationId xmlns:a16="http://schemas.microsoft.com/office/drawing/2014/main" id="{505F295C-B1C8-234C-A419-B9DB7097D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0" y="4322763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1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2034" name="Rectangle 51">
            <a:extLst>
              <a:ext uri="{FF2B5EF4-FFF2-40B4-BE49-F238E27FC236}">
                <a16:creationId xmlns:a16="http://schemas.microsoft.com/office/drawing/2014/main" id="{D5E18A62-8CB6-F248-9999-BB36AEA88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0" y="4625975"/>
            <a:ext cx="369888" cy="369888"/>
          </a:xfrm>
          <a:prstGeom prst="rect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2035" name="Rectangle 52">
            <a:extLst>
              <a:ext uri="{FF2B5EF4-FFF2-40B4-BE49-F238E27FC236}">
                <a16:creationId xmlns:a16="http://schemas.microsoft.com/office/drawing/2014/main" id="{551BE476-BE1D-6046-B61A-55CA86A85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425" y="4691063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0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2036" name="Rectangle 53">
            <a:extLst>
              <a:ext uri="{FF2B5EF4-FFF2-40B4-BE49-F238E27FC236}">
                <a16:creationId xmlns:a16="http://schemas.microsoft.com/office/drawing/2014/main" id="{DA14FFF2-6D1C-2E44-B08F-291634ECF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138" y="4625975"/>
            <a:ext cx="369887" cy="369888"/>
          </a:xfrm>
          <a:prstGeom prst="rect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2037" name="Rectangle 54">
            <a:extLst>
              <a:ext uri="{FF2B5EF4-FFF2-40B4-BE49-F238E27FC236}">
                <a16:creationId xmlns:a16="http://schemas.microsoft.com/office/drawing/2014/main" id="{EAF8FEE9-C3AE-9349-A7ED-84E944972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725" y="4691063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0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2038" name="Rectangle 55">
            <a:extLst>
              <a:ext uri="{FF2B5EF4-FFF2-40B4-BE49-F238E27FC236}">
                <a16:creationId xmlns:a16="http://schemas.microsoft.com/office/drawing/2014/main" id="{E8A4E3E6-5382-094C-8B88-883DF118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025" y="4625975"/>
            <a:ext cx="369888" cy="369888"/>
          </a:xfrm>
          <a:prstGeom prst="rect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2039" name="Rectangle 56">
            <a:extLst>
              <a:ext uri="{FF2B5EF4-FFF2-40B4-BE49-F238E27FC236}">
                <a16:creationId xmlns:a16="http://schemas.microsoft.com/office/drawing/2014/main" id="{C144ECD8-B6BB-DA44-8D6E-33B6E8D68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4691063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0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2040" name="Rectangle 57">
            <a:extLst>
              <a:ext uri="{FF2B5EF4-FFF2-40B4-BE49-F238E27FC236}">
                <a16:creationId xmlns:a16="http://schemas.microsoft.com/office/drawing/2014/main" id="{44437434-B201-7742-BC81-1B26FFA08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913" y="4625975"/>
            <a:ext cx="369887" cy="369888"/>
          </a:xfrm>
          <a:prstGeom prst="rect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2041" name="Rectangle 58">
            <a:extLst>
              <a:ext uri="{FF2B5EF4-FFF2-40B4-BE49-F238E27FC236}">
                <a16:creationId xmlns:a16="http://schemas.microsoft.com/office/drawing/2014/main" id="{0D349759-A5F0-6747-B768-CCB816812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0" y="4691063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0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2042" name="Rectangle 59">
            <a:extLst>
              <a:ext uri="{FF2B5EF4-FFF2-40B4-BE49-F238E27FC236}">
                <a16:creationId xmlns:a16="http://schemas.microsoft.com/office/drawing/2014/main" id="{8405B93F-F1E8-1A49-9F40-CD260DC05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138" y="3886200"/>
            <a:ext cx="369887" cy="369888"/>
          </a:xfrm>
          <a:prstGeom prst="rect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2043" name="Rectangle 60">
            <a:extLst>
              <a:ext uri="{FF2B5EF4-FFF2-40B4-BE49-F238E27FC236}">
                <a16:creationId xmlns:a16="http://schemas.microsoft.com/office/drawing/2014/main" id="{CC1E0474-6F9C-9E4E-A678-214A95E07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725" y="3951288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1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2044" name="Rectangle 61">
            <a:extLst>
              <a:ext uri="{FF2B5EF4-FFF2-40B4-BE49-F238E27FC236}">
                <a16:creationId xmlns:a16="http://schemas.microsoft.com/office/drawing/2014/main" id="{AC0B3116-4487-DD4A-80CC-C422AC082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25" y="3781425"/>
            <a:ext cx="14128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rgbClr val="000000"/>
                </a:solidFill>
                <a:ea typeface="SimSun" panose="02010600030101010101" pitchFamily="2" charset="-122"/>
              </a:rPr>
              <a:t>m0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2045" name="Rectangle 62">
            <a:extLst>
              <a:ext uri="{FF2B5EF4-FFF2-40B4-BE49-F238E27FC236}">
                <a16:creationId xmlns:a16="http://schemas.microsoft.com/office/drawing/2014/main" id="{C609386B-A300-1B4A-8596-DD12EE3D2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513" y="3792538"/>
            <a:ext cx="141287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rgbClr val="000000"/>
                </a:solidFill>
                <a:ea typeface="SimSun" panose="02010600030101010101" pitchFamily="2" charset="-122"/>
              </a:rPr>
              <a:t>m1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2046" name="Rectangle 63">
            <a:extLst>
              <a:ext uri="{FF2B5EF4-FFF2-40B4-BE49-F238E27FC236}">
                <a16:creationId xmlns:a16="http://schemas.microsoft.com/office/drawing/2014/main" id="{CE3FACE0-FCC5-0E44-8683-9026B279F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4888" y="3781425"/>
            <a:ext cx="141287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rgbClr val="000000"/>
                </a:solidFill>
                <a:ea typeface="SimSun" panose="02010600030101010101" pitchFamily="2" charset="-122"/>
              </a:rPr>
              <a:t>m3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2047" name="Rectangle 64">
            <a:extLst>
              <a:ext uri="{FF2B5EF4-FFF2-40B4-BE49-F238E27FC236}">
                <a16:creationId xmlns:a16="http://schemas.microsoft.com/office/drawing/2014/main" id="{3E72D7F7-A30D-E242-8AFC-0FFAA1FCC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4775" y="3781425"/>
            <a:ext cx="14128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rgbClr val="000000"/>
                </a:solidFill>
                <a:ea typeface="SimSun" panose="02010600030101010101" pitchFamily="2" charset="-122"/>
              </a:rPr>
              <a:t>m2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2048" name="Rectangle 65">
            <a:extLst>
              <a:ext uri="{FF2B5EF4-FFF2-40B4-BE49-F238E27FC236}">
                <a16:creationId xmlns:a16="http://schemas.microsoft.com/office/drawing/2014/main" id="{128B77D5-0AB6-A24E-AC3E-9F9ED4EA4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25" y="4157663"/>
            <a:ext cx="141288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rgbClr val="000000"/>
                </a:solidFill>
                <a:ea typeface="SimSun" panose="02010600030101010101" pitchFamily="2" charset="-122"/>
              </a:rPr>
              <a:t>m4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2049" name="Rectangle 66">
            <a:extLst>
              <a:ext uri="{FF2B5EF4-FFF2-40B4-BE49-F238E27FC236}">
                <a16:creationId xmlns:a16="http://schemas.microsoft.com/office/drawing/2014/main" id="{0262B068-F9EB-C742-8EE6-C65F4A3F4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157663"/>
            <a:ext cx="141288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rgbClr val="000000"/>
                </a:solidFill>
                <a:ea typeface="SimSun" panose="02010600030101010101" pitchFamily="2" charset="-122"/>
              </a:rPr>
              <a:t>m5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2050" name="Rectangle 67">
            <a:extLst>
              <a:ext uri="{FF2B5EF4-FFF2-40B4-BE49-F238E27FC236}">
                <a16:creationId xmlns:a16="http://schemas.microsoft.com/office/drawing/2014/main" id="{ED776EF7-2ADD-ED45-87BD-A9648014D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4888" y="4157663"/>
            <a:ext cx="141287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rgbClr val="000000"/>
                </a:solidFill>
                <a:ea typeface="SimSun" panose="02010600030101010101" pitchFamily="2" charset="-122"/>
              </a:rPr>
              <a:t>m7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2051" name="Rectangle 68">
            <a:extLst>
              <a:ext uri="{FF2B5EF4-FFF2-40B4-BE49-F238E27FC236}">
                <a16:creationId xmlns:a16="http://schemas.microsoft.com/office/drawing/2014/main" id="{5310A695-4A91-E144-8B7D-781899B38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4775" y="4157663"/>
            <a:ext cx="141288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rgbClr val="000000"/>
                </a:solidFill>
                <a:ea typeface="SimSun" panose="02010600030101010101" pitchFamily="2" charset="-122"/>
              </a:rPr>
              <a:t>m6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2052" name="Rectangle 69">
            <a:extLst>
              <a:ext uri="{FF2B5EF4-FFF2-40B4-BE49-F238E27FC236}">
                <a16:creationId xmlns:a16="http://schemas.microsoft.com/office/drawing/2014/main" id="{20B343F5-4997-0C4B-A19A-0F56E8960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50" y="4527550"/>
            <a:ext cx="19843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rgbClr val="000000"/>
                </a:solidFill>
                <a:ea typeface="SimSun" panose="02010600030101010101" pitchFamily="2" charset="-122"/>
              </a:rPr>
              <a:t>m12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2053" name="Rectangle 70">
            <a:extLst>
              <a:ext uri="{FF2B5EF4-FFF2-40B4-BE49-F238E27FC236}">
                <a16:creationId xmlns:a16="http://schemas.microsoft.com/office/drawing/2014/main" id="{55F2125B-5E97-5E4B-9B00-EB0FD759E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438" y="4527550"/>
            <a:ext cx="198437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rgbClr val="000000"/>
                </a:solidFill>
                <a:ea typeface="SimSun" panose="02010600030101010101" pitchFamily="2" charset="-122"/>
              </a:rPr>
              <a:t>m13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2054" name="Rectangle 71">
            <a:extLst>
              <a:ext uri="{FF2B5EF4-FFF2-40B4-BE49-F238E27FC236}">
                <a16:creationId xmlns:a16="http://schemas.microsoft.com/office/drawing/2014/main" id="{E6EFDC79-EA8F-0C41-A502-E2929BB32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4527550"/>
            <a:ext cx="19843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rgbClr val="000000"/>
                </a:solidFill>
                <a:ea typeface="SimSun" panose="02010600030101010101" pitchFamily="2" charset="-122"/>
              </a:rPr>
              <a:t>m15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2055" name="Rectangle 72">
            <a:extLst>
              <a:ext uri="{FF2B5EF4-FFF2-40B4-BE49-F238E27FC236}">
                <a16:creationId xmlns:a16="http://schemas.microsoft.com/office/drawing/2014/main" id="{25E1C267-EC2B-0D42-9BA5-DE7368785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213" y="4527550"/>
            <a:ext cx="198437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rgbClr val="000000"/>
                </a:solidFill>
                <a:ea typeface="SimSun" panose="02010600030101010101" pitchFamily="2" charset="-122"/>
              </a:rPr>
              <a:t>m14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2056" name="Rectangle 73">
            <a:extLst>
              <a:ext uri="{FF2B5EF4-FFF2-40B4-BE49-F238E27FC236}">
                <a16:creationId xmlns:a16="http://schemas.microsoft.com/office/drawing/2014/main" id="{8F2125F6-B434-B54C-BB3A-F50C25DF9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5" y="4897438"/>
            <a:ext cx="141288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rgbClr val="000000"/>
                </a:solidFill>
                <a:ea typeface="SimSun" panose="02010600030101010101" pitchFamily="2" charset="-122"/>
              </a:rPr>
              <a:t>m8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2057" name="Rectangle 74">
            <a:extLst>
              <a:ext uri="{FF2B5EF4-FFF2-40B4-BE49-F238E27FC236}">
                <a16:creationId xmlns:a16="http://schemas.microsoft.com/office/drawing/2014/main" id="{E0A7FFD6-D71D-8943-ACDD-D6E1E4A21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97438"/>
            <a:ext cx="141288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rgbClr val="000000"/>
                </a:solidFill>
                <a:ea typeface="SimSun" panose="02010600030101010101" pitchFamily="2" charset="-122"/>
              </a:rPr>
              <a:t>m9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2058" name="Rectangle 75">
            <a:extLst>
              <a:ext uri="{FF2B5EF4-FFF2-40B4-BE49-F238E27FC236}">
                <a16:creationId xmlns:a16="http://schemas.microsoft.com/office/drawing/2014/main" id="{1C6DAA04-DD00-8644-8076-B997BA90A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4897438"/>
            <a:ext cx="198438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rgbClr val="000000"/>
                </a:solidFill>
                <a:ea typeface="SimSun" panose="02010600030101010101" pitchFamily="2" charset="-122"/>
              </a:rPr>
              <a:t>m11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2059" name="Rectangle 76">
            <a:extLst>
              <a:ext uri="{FF2B5EF4-FFF2-40B4-BE49-F238E27FC236}">
                <a16:creationId xmlns:a16="http://schemas.microsoft.com/office/drawing/2014/main" id="{51ACF698-5E76-D148-9FE0-8565C4EBE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213" y="4897438"/>
            <a:ext cx="198437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rgbClr val="000000"/>
                </a:solidFill>
                <a:ea typeface="SimSun" panose="02010600030101010101" pitchFamily="2" charset="-122"/>
              </a:rPr>
              <a:t>m10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2060" name="Rectangle 121">
            <a:extLst>
              <a:ext uri="{FF2B5EF4-FFF2-40B4-BE49-F238E27FC236}">
                <a16:creationId xmlns:a16="http://schemas.microsoft.com/office/drawing/2014/main" id="{9772DDD3-E4C3-EC4B-94E3-83877B0C2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3" y="3063875"/>
            <a:ext cx="812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ea typeface="SimSun" panose="02010600030101010101" pitchFamily="2" charset="-122"/>
              </a:rPr>
              <a:t>Cover by</a:t>
            </a:r>
            <a:endParaRPr lang="en-US" altLang="zh-CN" sz="1800">
              <a:solidFill>
                <a:srgbClr val="0000FF"/>
              </a:solidFill>
              <a:ea typeface="SimSun" panose="02010600030101010101" pitchFamily="2" charset="-122"/>
            </a:endParaRPr>
          </a:p>
        </p:txBody>
      </p:sp>
      <p:sp>
        <p:nvSpPr>
          <p:cNvPr id="42061" name="Rectangle 122">
            <a:extLst>
              <a:ext uri="{FF2B5EF4-FFF2-40B4-BE49-F238E27FC236}">
                <a16:creationId xmlns:a16="http://schemas.microsoft.com/office/drawing/2014/main" id="{238B4F73-6A19-7646-B515-B8C27E12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3" y="3300413"/>
            <a:ext cx="1155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ea typeface="SimSun" panose="02010600030101010101" pitchFamily="2" charset="-122"/>
              </a:rPr>
              <a:t>adding a'b to</a:t>
            </a:r>
            <a:endParaRPr lang="en-US" altLang="zh-CN" sz="1800">
              <a:solidFill>
                <a:srgbClr val="0000FF"/>
              </a:solidFill>
              <a:ea typeface="SimSun" panose="02010600030101010101" pitchFamily="2" charset="-122"/>
            </a:endParaRPr>
          </a:p>
        </p:txBody>
      </p:sp>
      <p:sp>
        <p:nvSpPr>
          <p:cNvPr id="42062" name="Rectangle 123">
            <a:extLst>
              <a:ext uri="{FF2B5EF4-FFF2-40B4-BE49-F238E27FC236}">
                <a16:creationId xmlns:a16="http://schemas.microsoft.com/office/drawing/2014/main" id="{DA49B207-C6F3-4149-8564-C89C5F2CD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3" y="3536950"/>
            <a:ext cx="8191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ea typeface="SimSun" panose="02010600030101010101" pitchFamily="2" charset="-122"/>
              </a:rPr>
              <a:t>eliminate</a:t>
            </a:r>
            <a:endParaRPr lang="en-US" altLang="zh-CN" sz="1800">
              <a:solidFill>
                <a:srgbClr val="0000FF"/>
              </a:solidFill>
              <a:ea typeface="SimSun" panose="02010600030101010101" pitchFamily="2" charset="-122"/>
            </a:endParaRPr>
          </a:p>
        </p:txBody>
      </p:sp>
      <p:sp>
        <p:nvSpPr>
          <p:cNvPr id="42063" name="Rectangle 124">
            <a:extLst>
              <a:ext uri="{FF2B5EF4-FFF2-40B4-BE49-F238E27FC236}">
                <a16:creationId xmlns:a16="http://schemas.microsoft.com/office/drawing/2014/main" id="{E0009AB9-512B-864C-B879-C1732690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3" y="3773488"/>
            <a:ext cx="1333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ea typeface="SimSun" panose="02010600030101010101" pitchFamily="2" charset="-122"/>
              </a:rPr>
              <a:t>static-1 hazard</a:t>
            </a:r>
            <a:endParaRPr lang="en-US" altLang="zh-CN" sz="1800">
              <a:solidFill>
                <a:srgbClr val="0000FF"/>
              </a:solidFill>
              <a:ea typeface="SimSun" panose="02010600030101010101" pitchFamily="2" charset="-122"/>
            </a:endParaRPr>
          </a:p>
        </p:txBody>
      </p:sp>
      <p:sp>
        <p:nvSpPr>
          <p:cNvPr id="42064" name="Line 125">
            <a:extLst>
              <a:ext uri="{FF2B5EF4-FFF2-40B4-BE49-F238E27FC236}">
                <a16:creationId xmlns:a16="http://schemas.microsoft.com/office/drawing/2014/main" id="{AE58B0BD-9B44-5C4B-8A1F-52BD787A79A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113" y="3811588"/>
            <a:ext cx="579437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65" name="Freeform 126">
            <a:extLst>
              <a:ext uri="{FF2B5EF4-FFF2-40B4-BE49-F238E27FC236}">
                <a16:creationId xmlns:a16="http://schemas.microsoft.com/office/drawing/2014/main" id="{A7B4BAF3-6FB8-024F-ADF0-99494B94B186}"/>
              </a:ext>
            </a:extLst>
          </p:cNvPr>
          <p:cNvSpPr>
            <a:spLocks/>
          </p:cNvSpPr>
          <p:nvPr/>
        </p:nvSpPr>
        <p:spPr bwMode="auto">
          <a:xfrm>
            <a:off x="1346200" y="3784600"/>
            <a:ext cx="55563" cy="53975"/>
          </a:xfrm>
          <a:custGeom>
            <a:avLst/>
            <a:gdLst>
              <a:gd name="T0" fmla="*/ 0 w 35"/>
              <a:gd name="T1" fmla="*/ 0 h 34"/>
              <a:gd name="T2" fmla="*/ 2147483646 w 35"/>
              <a:gd name="T3" fmla="*/ 2147483646 h 34"/>
              <a:gd name="T4" fmla="*/ 0 w 35"/>
              <a:gd name="T5" fmla="*/ 2147483646 h 34"/>
              <a:gd name="T6" fmla="*/ 0 w 35"/>
              <a:gd name="T7" fmla="*/ 0 h 34"/>
              <a:gd name="T8" fmla="*/ 0 60000 65536"/>
              <a:gd name="T9" fmla="*/ 0 60000 65536"/>
              <a:gd name="T10" fmla="*/ 0 60000 65536"/>
              <a:gd name="T11" fmla="*/ 0 60000 65536"/>
              <a:gd name="T12" fmla="*/ 0 w 35"/>
              <a:gd name="T13" fmla="*/ 0 h 34"/>
              <a:gd name="T14" fmla="*/ 35 w 35"/>
              <a:gd name="T15" fmla="*/ 34 h 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" h="34">
                <a:moveTo>
                  <a:pt x="0" y="0"/>
                </a:moveTo>
                <a:lnTo>
                  <a:pt x="35" y="17"/>
                </a:lnTo>
                <a:lnTo>
                  <a:pt x="0" y="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66" name="Line 127">
            <a:extLst>
              <a:ext uri="{FF2B5EF4-FFF2-40B4-BE49-F238E27FC236}">
                <a16:creationId xmlns:a16="http://schemas.microsoft.com/office/drawing/2014/main" id="{51B537FB-0356-B742-880E-937D070324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5913" y="4478338"/>
            <a:ext cx="581025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67" name="Freeform 128">
            <a:extLst>
              <a:ext uri="{FF2B5EF4-FFF2-40B4-BE49-F238E27FC236}">
                <a16:creationId xmlns:a16="http://schemas.microsoft.com/office/drawing/2014/main" id="{58E3D146-1BE7-E241-96A0-2C6A0BE00B17}"/>
              </a:ext>
            </a:extLst>
          </p:cNvPr>
          <p:cNvSpPr>
            <a:spLocks/>
          </p:cNvSpPr>
          <p:nvPr/>
        </p:nvSpPr>
        <p:spPr bwMode="auto">
          <a:xfrm>
            <a:off x="2806700" y="4451350"/>
            <a:ext cx="55563" cy="53975"/>
          </a:xfrm>
          <a:custGeom>
            <a:avLst/>
            <a:gdLst>
              <a:gd name="T0" fmla="*/ 2147483646 w 35"/>
              <a:gd name="T1" fmla="*/ 0 h 34"/>
              <a:gd name="T2" fmla="*/ 0 w 35"/>
              <a:gd name="T3" fmla="*/ 2147483646 h 34"/>
              <a:gd name="T4" fmla="*/ 2147483646 w 35"/>
              <a:gd name="T5" fmla="*/ 2147483646 h 34"/>
              <a:gd name="T6" fmla="*/ 2147483646 w 35"/>
              <a:gd name="T7" fmla="*/ 0 h 34"/>
              <a:gd name="T8" fmla="*/ 0 60000 65536"/>
              <a:gd name="T9" fmla="*/ 0 60000 65536"/>
              <a:gd name="T10" fmla="*/ 0 60000 65536"/>
              <a:gd name="T11" fmla="*/ 0 60000 65536"/>
              <a:gd name="T12" fmla="*/ 0 w 35"/>
              <a:gd name="T13" fmla="*/ 0 h 34"/>
              <a:gd name="T14" fmla="*/ 35 w 35"/>
              <a:gd name="T15" fmla="*/ 34 h 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" h="34">
                <a:moveTo>
                  <a:pt x="35" y="0"/>
                </a:moveTo>
                <a:lnTo>
                  <a:pt x="0" y="17"/>
                </a:lnTo>
                <a:lnTo>
                  <a:pt x="35" y="34"/>
                </a:lnTo>
                <a:lnTo>
                  <a:pt x="3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68" name="Rectangle 129">
            <a:extLst>
              <a:ext uri="{FF2B5EF4-FFF2-40B4-BE49-F238E27FC236}">
                <a16:creationId xmlns:a16="http://schemas.microsoft.com/office/drawing/2014/main" id="{BA9EA032-CAF2-0948-BFAF-484C89D01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3692525"/>
            <a:ext cx="2905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a'c'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2069" name="Rectangle 130">
            <a:extLst>
              <a:ext uri="{FF2B5EF4-FFF2-40B4-BE49-F238E27FC236}">
                <a16:creationId xmlns:a16="http://schemas.microsoft.com/office/drawing/2014/main" id="{13EB7ED7-5BD9-454B-AB26-EA6F6BC84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2825" y="4359275"/>
            <a:ext cx="2143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bc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2070" name="Text Box 131">
            <a:extLst>
              <a:ext uri="{FF2B5EF4-FFF2-40B4-BE49-F238E27FC236}">
                <a16:creationId xmlns:a16="http://schemas.microsoft.com/office/drawing/2014/main" id="{A69138AC-88C9-A244-99D3-324A04CC3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257800"/>
            <a:ext cx="28781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SimSun" panose="02010600030101010101" pitchFamily="2" charset="-122"/>
              </a:rPr>
              <a:t>Eliminating static 0 hazard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SimSun" panose="02010600030101010101" pitchFamily="2" charset="-122"/>
              </a:rPr>
              <a:t>F = (a' + c) (b + c') </a:t>
            </a:r>
            <a:r>
              <a:rPr lang="en-US" altLang="zh-CN" sz="1800" i="1">
                <a:solidFill>
                  <a:srgbClr val="0000CC"/>
                </a:solidFill>
                <a:ea typeface="SimSun" panose="02010600030101010101" pitchFamily="2" charset="-122"/>
              </a:rPr>
              <a:t>(a' + b)</a:t>
            </a:r>
            <a:r>
              <a:rPr lang="en-US" altLang="zh-CN" sz="1800">
                <a:ea typeface="SimSun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SimSun" panose="02010600030101010101" pitchFamily="2" charset="-122"/>
              </a:rPr>
              <a:t>    = a'c' + bc + a'b 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4CD6D416-D7C5-D646-BAB6-D45CFCE27E48}"/>
              </a:ext>
            </a:extLst>
          </p:cNvPr>
          <p:cNvSpPr/>
          <p:nvPr/>
        </p:nvSpPr>
        <p:spPr>
          <a:xfrm>
            <a:off x="1398588" y="3937000"/>
            <a:ext cx="1408112" cy="342900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5D1C57C-E9E3-F347-A15A-6A08F628D5AF}"/>
              </a:ext>
            </a:extLst>
          </p:cNvPr>
          <p:cNvCxnSpPr/>
          <p:nvPr/>
        </p:nvCxnSpPr>
        <p:spPr>
          <a:xfrm flipH="1">
            <a:off x="2786063" y="3536950"/>
            <a:ext cx="374650" cy="4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073" name="Group 135">
            <a:extLst>
              <a:ext uri="{FF2B5EF4-FFF2-40B4-BE49-F238E27FC236}">
                <a16:creationId xmlns:a16="http://schemas.microsoft.com/office/drawing/2014/main" id="{94CCC317-EDF7-994B-AEFF-4F600A5A491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53013" y="3048000"/>
            <a:ext cx="3590925" cy="2016125"/>
            <a:chOff x="3183" y="1920"/>
            <a:chExt cx="2262" cy="1270"/>
          </a:xfrm>
        </p:grpSpPr>
        <p:sp>
          <p:nvSpPr>
            <p:cNvPr id="42076" name="Rectangle 136">
              <a:extLst>
                <a:ext uri="{FF2B5EF4-FFF2-40B4-BE49-F238E27FC236}">
                  <a16:creationId xmlns:a16="http://schemas.microsoft.com/office/drawing/2014/main" id="{FC68A687-0839-9E43-8B78-78FACA01A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" y="2030"/>
              <a:ext cx="238" cy="189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077" name="Rectangle 137">
              <a:extLst>
                <a:ext uri="{FF2B5EF4-FFF2-40B4-BE49-F238E27FC236}">
                  <a16:creationId xmlns:a16="http://schemas.microsoft.com/office/drawing/2014/main" id="{DD97D71D-D94E-C744-BDA8-22D2C5BF5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5" y="2048"/>
              <a:ext cx="19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11</a:t>
              </a: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078" name="Rectangle 138">
              <a:extLst>
                <a:ext uri="{FF2B5EF4-FFF2-40B4-BE49-F238E27FC236}">
                  <a16:creationId xmlns:a16="http://schemas.microsoft.com/office/drawing/2014/main" id="{9CC8C42F-220C-7044-8622-85CECE74A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2030"/>
              <a:ext cx="236" cy="189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079" name="Rectangle 139">
              <a:extLst>
                <a:ext uri="{FF2B5EF4-FFF2-40B4-BE49-F238E27FC236}">
                  <a16:creationId xmlns:a16="http://schemas.microsoft.com/office/drawing/2014/main" id="{782D7D1E-4C7E-F345-810F-065E65328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1" y="2048"/>
              <a:ext cx="19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10</a:t>
              </a: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080" name="Freeform 140">
              <a:extLst>
                <a:ext uri="{FF2B5EF4-FFF2-40B4-BE49-F238E27FC236}">
                  <a16:creationId xmlns:a16="http://schemas.microsoft.com/office/drawing/2014/main" id="{5FE7CD1A-E66C-5C41-AF4B-34B785B3C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195"/>
              <a:ext cx="379" cy="237"/>
            </a:xfrm>
            <a:custGeom>
              <a:avLst/>
              <a:gdLst>
                <a:gd name="T0" fmla="*/ 379 w 379"/>
                <a:gd name="T1" fmla="*/ 0 h 237"/>
                <a:gd name="T2" fmla="*/ 0 w 379"/>
                <a:gd name="T3" fmla="*/ 0 h 237"/>
                <a:gd name="T4" fmla="*/ 0 w 379"/>
                <a:gd name="T5" fmla="*/ 189 h 237"/>
                <a:gd name="T6" fmla="*/ 2 w 379"/>
                <a:gd name="T7" fmla="*/ 205 h 237"/>
                <a:gd name="T8" fmla="*/ 9 w 379"/>
                <a:gd name="T9" fmla="*/ 217 h 237"/>
                <a:gd name="T10" fmla="*/ 19 w 379"/>
                <a:gd name="T11" fmla="*/ 229 h 237"/>
                <a:gd name="T12" fmla="*/ 32 w 379"/>
                <a:gd name="T13" fmla="*/ 235 h 237"/>
                <a:gd name="T14" fmla="*/ 47 w 379"/>
                <a:gd name="T15" fmla="*/ 237 h 237"/>
                <a:gd name="T16" fmla="*/ 331 w 379"/>
                <a:gd name="T17" fmla="*/ 237 h 237"/>
                <a:gd name="T18" fmla="*/ 346 w 379"/>
                <a:gd name="T19" fmla="*/ 235 h 237"/>
                <a:gd name="T20" fmla="*/ 359 w 379"/>
                <a:gd name="T21" fmla="*/ 229 h 237"/>
                <a:gd name="T22" fmla="*/ 369 w 379"/>
                <a:gd name="T23" fmla="*/ 217 h 237"/>
                <a:gd name="T24" fmla="*/ 377 w 379"/>
                <a:gd name="T25" fmla="*/ 205 h 237"/>
                <a:gd name="T26" fmla="*/ 379 w 379"/>
                <a:gd name="T27" fmla="*/ 189 h 237"/>
                <a:gd name="T28" fmla="*/ 379 w 379"/>
                <a:gd name="T29" fmla="*/ 0 h 2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79" h="237">
                  <a:moveTo>
                    <a:pt x="379" y="0"/>
                  </a:moveTo>
                  <a:lnTo>
                    <a:pt x="0" y="0"/>
                  </a:lnTo>
                  <a:lnTo>
                    <a:pt x="0" y="189"/>
                  </a:lnTo>
                  <a:lnTo>
                    <a:pt x="2" y="205"/>
                  </a:lnTo>
                  <a:lnTo>
                    <a:pt x="9" y="217"/>
                  </a:lnTo>
                  <a:lnTo>
                    <a:pt x="19" y="229"/>
                  </a:lnTo>
                  <a:lnTo>
                    <a:pt x="32" y="235"/>
                  </a:lnTo>
                  <a:lnTo>
                    <a:pt x="47" y="237"/>
                  </a:lnTo>
                  <a:lnTo>
                    <a:pt x="331" y="237"/>
                  </a:lnTo>
                  <a:lnTo>
                    <a:pt x="346" y="235"/>
                  </a:lnTo>
                  <a:lnTo>
                    <a:pt x="359" y="229"/>
                  </a:lnTo>
                  <a:lnTo>
                    <a:pt x="369" y="217"/>
                  </a:lnTo>
                  <a:lnTo>
                    <a:pt x="377" y="205"/>
                  </a:lnTo>
                  <a:lnTo>
                    <a:pt x="379" y="189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E6E6E6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1" name="Freeform 141">
              <a:extLst>
                <a:ext uri="{FF2B5EF4-FFF2-40B4-BE49-F238E27FC236}">
                  <a16:creationId xmlns:a16="http://schemas.microsoft.com/office/drawing/2014/main" id="{017E15C9-F48E-F142-8FA4-CDCF96E77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952"/>
              <a:ext cx="379" cy="238"/>
            </a:xfrm>
            <a:custGeom>
              <a:avLst/>
              <a:gdLst>
                <a:gd name="T0" fmla="*/ 379 w 379"/>
                <a:gd name="T1" fmla="*/ 238 h 238"/>
                <a:gd name="T2" fmla="*/ 0 w 379"/>
                <a:gd name="T3" fmla="*/ 238 h 238"/>
                <a:gd name="T4" fmla="*/ 0 w 379"/>
                <a:gd name="T5" fmla="*/ 48 h 238"/>
                <a:gd name="T6" fmla="*/ 2 w 379"/>
                <a:gd name="T7" fmla="*/ 33 h 238"/>
                <a:gd name="T8" fmla="*/ 9 w 379"/>
                <a:gd name="T9" fmla="*/ 21 h 238"/>
                <a:gd name="T10" fmla="*/ 19 w 379"/>
                <a:gd name="T11" fmla="*/ 9 h 238"/>
                <a:gd name="T12" fmla="*/ 32 w 379"/>
                <a:gd name="T13" fmla="*/ 3 h 238"/>
                <a:gd name="T14" fmla="*/ 47 w 379"/>
                <a:gd name="T15" fmla="*/ 0 h 238"/>
                <a:gd name="T16" fmla="*/ 331 w 379"/>
                <a:gd name="T17" fmla="*/ 0 h 238"/>
                <a:gd name="T18" fmla="*/ 346 w 379"/>
                <a:gd name="T19" fmla="*/ 3 h 238"/>
                <a:gd name="T20" fmla="*/ 359 w 379"/>
                <a:gd name="T21" fmla="*/ 9 h 238"/>
                <a:gd name="T22" fmla="*/ 369 w 379"/>
                <a:gd name="T23" fmla="*/ 21 h 238"/>
                <a:gd name="T24" fmla="*/ 377 w 379"/>
                <a:gd name="T25" fmla="*/ 33 h 238"/>
                <a:gd name="T26" fmla="*/ 379 w 379"/>
                <a:gd name="T27" fmla="*/ 48 h 238"/>
                <a:gd name="T28" fmla="*/ 379 w 379"/>
                <a:gd name="T29" fmla="*/ 238 h 2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79" h="238">
                  <a:moveTo>
                    <a:pt x="379" y="238"/>
                  </a:moveTo>
                  <a:lnTo>
                    <a:pt x="0" y="238"/>
                  </a:lnTo>
                  <a:lnTo>
                    <a:pt x="0" y="48"/>
                  </a:lnTo>
                  <a:lnTo>
                    <a:pt x="2" y="33"/>
                  </a:lnTo>
                  <a:lnTo>
                    <a:pt x="9" y="21"/>
                  </a:lnTo>
                  <a:lnTo>
                    <a:pt x="19" y="9"/>
                  </a:lnTo>
                  <a:lnTo>
                    <a:pt x="32" y="3"/>
                  </a:lnTo>
                  <a:lnTo>
                    <a:pt x="47" y="0"/>
                  </a:lnTo>
                  <a:lnTo>
                    <a:pt x="331" y="0"/>
                  </a:lnTo>
                  <a:lnTo>
                    <a:pt x="346" y="3"/>
                  </a:lnTo>
                  <a:lnTo>
                    <a:pt x="359" y="9"/>
                  </a:lnTo>
                  <a:lnTo>
                    <a:pt x="369" y="21"/>
                  </a:lnTo>
                  <a:lnTo>
                    <a:pt x="377" y="33"/>
                  </a:lnTo>
                  <a:lnTo>
                    <a:pt x="379" y="48"/>
                  </a:lnTo>
                  <a:lnTo>
                    <a:pt x="379" y="238"/>
                  </a:lnTo>
                  <a:close/>
                </a:path>
              </a:pathLst>
            </a:custGeom>
            <a:solidFill>
              <a:srgbClr val="E6E6E6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2" name="Freeform 142">
              <a:extLst>
                <a:ext uri="{FF2B5EF4-FFF2-40B4-BE49-F238E27FC236}">
                  <a16:creationId xmlns:a16="http://schemas.microsoft.com/office/drawing/2014/main" id="{4F2CFBA9-E33E-134B-93F5-2247BB984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8" y="2729"/>
              <a:ext cx="425" cy="390"/>
            </a:xfrm>
            <a:custGeom>
              <a:avLst/>
              <a:gdLst>
                <a:gd name="T0" fmla="*/ 425 w 425"/>
                <a:gd name="T1" fmla="*/ 342 h 390"/>
                <a:gd name="T2" fmla="*/ 425 w 425"/>
                <a:gd name="T3" fmla="*/ 48 h 390"/>
                <a:gd name="T4" fmla="*/ 423 w 425"/>
                <a:gd name="T5" fmla="*/ 33 h 390"/>
                <a:gd name="T6" fmla="*/ 417 w 425"/>
                <a:gd name="T7" fmla="*/ 20 h 390"/>
                <a:gd name="T8" fmla="*/ 406 w 425"/>
                <a:gd name="T9" fmla="*/ 9 h 390"/>
                <a:gd name="T10" fmla="*/ 393 w 425"/>
                <a:gd name="T11" fmla="*/ 3 h 390"/>
                <a:gd name="T12" fmla="*/ 379 w 425"/>
                <a:gd name="T13" fmla="*/ 0 h 390"/>
                <a:gd name="T14" fmla="*/ 47 w 425"/>
                <a:gd name="T15" fmla="*/ 0 h 390"/>
                <a:gd name="T16" fmla="*/ 33 w 425"/>
                <a:gd name="T17" fmla="*/ 3 h 390"/>
                <a:gd name="T18" fmla="*/ 19 w 425"/>
                <a:gd name="T19" fmla="*/ 9 h 390"/>
                <a:gd name="T20" fmla="*/ 9 w 425"/>
                <a:gd name="T21" fmla="*/ 20 h 390"/>
                <a:gd name="T22" fmla="*/ 2 w 425"/>
                <a:gd name="T23" fmla="*/ 33 h 390"/>
                <a:gd name="T24" fmla="*/ 0 w 425"/>
                <a:gd name="T25" fmla="*/ 48 h 390"/>
                <a:gd name="T26" fmla="*/ 0 w 425"/>
                <a:gd name="T27" fmla="*/ 342 h 390"/>
                <a:gd name="T28" fmla="*/ 2 w 425"/>
                <a:gd name="T29" fmla="*/ 357 h 390"/>
                <a:gd name="T30" fmla="*/ 9 w 425"/>
                <a:gd name="T31" fmla="*/ 370 h 390"/>
                <a:gd name="T32" fmla="*/ 19 w 425"/>
                <a:gd name="T33" fmla="*/ 380 h 390"/>
                <a:gd name="T34" fmla="*/ 33 w 425"/>
                <a:gd name="T35" fmla="*/ 388 h 390"/>
                <a:gd name="T36" fmla="*/ 47 w 425"/>
                <a:gd name="T37" fmla="*/ 390 h 390"/>
                <a:gd name="T38" fmla="*/ 379 w 425"/>
                <a:gd name="T39" fmla="*/ 390 h 390"/>
                <a:gd name="T40" fmla="*/ 393 w 425"/>
                <a:gd name="T41" fmla="*/ 388 h 390"/>
                <a:gd name="T42" fmla="*/ 406 w 425"/>
                <a:gd name="T43" fmla="*/ 380 h 390"/>
                <a:gd name="T44" fmla="*/ 417 w 425"/>
                <a:gd name="T45" fmla="*/ 370 h 390"/>
                <a:gd name="T46" fmla="*/ 423 w 425"/>
                <a:gd name="T47" fmla="*/ 357 h 390"/>
                <a:gd name="T48" fmla="*/ 425 w 425"/>
                <a:gd name="T49" fmla="*/ 342 h 3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25" h="390">
                  <a:moveTo>
                    <a:pt x="425" y="342"/>
                  </a:moveTo>
                  <a:lnTo>
                    <a:pt x="425" y="48"/>
                  </a:lnTo>
                  <a:lnTo>
                    <a:pt x="423" y="33"/>
                  </a:lnTo>
                  <a:lnTo>
                    <a:pt x="417" y="20"/>
                  </a:lnTo>
                  <a:lnTo>
                    <a:pt x="406" y="9"/>
                  </a:lnTo>
                  <a:lnTo>
                    <a:pt x="393" y="3"/>
                  </a:lnTo>
                  <a:lnTo>
                    <a:pt x="379" y="0"/>
                  </a:lnTo>
                  <a:lnTo>
                    <a:pt x="47" y="0"/>
                  </a:lnTo>
                  <a:lnTo>
                    <a:pt x="33" y="3"/>
                  </a:lnTo>
                  <a:lnTo>
                    <a:pt x="19" y="9"/>
                  </a:lnTo>
                  <a:lnTo>
                    <a:pt x="9" y="20"/>
                  </a:lnTo>
                  <a:lnTo>
                    <a:pt x="2" y="33"/>
                  </a:lnTo>
                  <a:lnTo>
                    <a:pt x="0" y="48"/>
                  </a:lnTo>
                  <a:lnTo>
                    <a:pt x="0" y="342"/>
                  </a:lnTo>
                  <a:lnTo>
                    <a:pt x="2" y="357"/>
                  </a:lnTo>
                  <a:lnTo>
                    <a:pt x="9" y="370"/>
                  </a:lnTo>
                  <a:lnTo>
                    <a:pt x="19" y="380"/>
                  </a:lnTo>
                  <a:lnTo>
                    <a:pt x="33" y="388"/>
                  </a:lnTo>
                  <a:lnTo>
                    <a:pt x="47" y="390"/>
                  </a:lnTo>
                  <a:lnTo>
                    <a:pt x="379" y="390"/>
                  </a:lnTo>
                  <a:lnTo>
                    <a:pt x="393" y="388"/>
                  </a:lnTo>
                  <a:lnTo>
                    <a:pt x="406" y="380"/>
                  </a:lnTo>
                  <a:lnTo>
                    <a:pt x="417" y="370"/>
                  </a:lnTo>
                  <a:lnTo>
                    <a:pt x="423" y="357"/>
                  </a:lnTo>
                  <a:lnTo>
                    <a:pt x="425" y="342"/>
                  </a:lnTo>
                  <a:close/>
                </a:path>
              </a:pathLst>
            </a:custGeom>
            <a:solidFill>
              <a:srgbClr val="E6E6E6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3" name="Rectangle 143">
              <a:extLst>
                <a:ext uri="{FF2B5EF4-FFF2-40B4-BE49-F238E27FC236}">
                  <a16:creationId xmlns:a16="http://schemas.microsoft.com/office/drawing/2014/main" id="{3D7A1D8C-D8FB-EA46-A3DC-1CD417545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8" y="2219"/>
              <a:ext cx="236" cy="237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084" name="Rectangle 144">
              <a:extLst>
                <a:ext uri="{FF2B5EF4-FFF2-40B4-BE49-F238E27FC236}">
                  <a16:creationId xmlns:a16="http://schemas.microsoft.com/office/drawing/2014/main" id="{E8646561-7945-8848-AB4B-85C6BE46E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" y="2262"/>
              <a:ext cx="19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00</a:t>
              </a: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085" name="Rectangle 145">
              <a:extLst>
                <a:ext uri="{FF2B5EF4-FFF2-40B4-BE49-F238E27FC236}">
                  <a16:creationId xmlns:a16="http://schemas.microsoft.com/office/drawing/2014/main" id="{CF41CEF9-88C0-E245-BC42-87B27CC59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8" y="2930"/>
              <a:ext cx="236" cy="236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086" name="Rectangle 146">
              <a:extLst>
                <a:ext uri="{FF2B5EF4-FFF2-40B4-BE49-F238E27FC236}">
                  <a16:creationId xmlns:a16="http://schemas.microsoft.com/office/drawing/2014/main" id="{9D704B7C-F16A-8842-8F7B-AE685BCEA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" y="2971"/>
              <a:ext cx="19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10</a:t>
              </a: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087" name="Rectangle 147">
              <a:extLst>
                <a:ext uri="{FF2B5EF4-FFF2-40B4-BE49-F238E27FC236}">
                  <a16:creationId xmlns:a16="http://schemas.microsoft.com/office/drawing/2014/main" id="{F8D17489-FA36-554E-BCF4-A56DE710B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8" y="2692"/>
              <a:ext cx="236" cy="238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088" name="Rectangle 148">
              <a:extLst>
                <a:ext uri="{FF2B5EF4-FFF2-40B4-BE49-F238E27FC236}">
                  <a16:creationId xmlns:a16="http://schemas.microsoft.com/office/drawing/2014/main" id="{2312E735-4B8F-A84B-9AE6-62E201893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" y="2735"/>
              <a:ext cx="19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11</a:t>
              </a: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089" name="Rectangle 149">
              <a:extLst>
                <a:ext uri="{FF2B5EF4-FFF2-40B4-BE49-F238E27FC236}">
                  <a16:creationId xmlns:a16="http://schemas.microsoft.com/office/drawing/2014/main" id="{D6D45D43-FD09-4A48-8C66-632D6CBAE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8" y="2456"/>
              <a:ext cx="236" cy="236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090" name="Rectangle 150">
              <a:extLst>
                <a:ext uri="{FF2B5EF4-FFF2-40B4-BE49-F238E27FC236}">
                  <a16:creationId xmlns:a16="http://schemas.microsoft.com/office/drawing/2014/main" id="{AAAA0659-0AC4-D14C-8D14-A1D8D74BC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" y="2498"/>
              <a:ext cx="19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01</a:t>
              </a: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091" name="Rectangle 151">
              <a:extLst>
                <a:ext uri="{FF2B5EF4-FFF2-40B4-BE49-F238E27FC236}">
                  <a16:creationId xmlns:a16="http://schemas.microsoft.com/office/drawing/2014/main" id="{08692B31-44ED-A448-AF0B-2547E1628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4" y="2030"/>
              <a:ext cx="237" cy="189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092" name="Rectangle 152">
              <a:extLst>
                <a:ext uri="{FF2B5EF4-FFF2-40B4-BE49-F238E27FC236}">
                  <a16:creationId xmlns:a16="http://schemas.microsoft.com/office/drawing/2014/main" id="{9C11C13C-C748-F14E-AEBC-9C25B9CE2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2048"/>
              <a:ext cx="19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00</a:t>
              </a: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093" name="Rectangle 153">
              <a:extLst>
                <a:ext uri="{FF2B5EF4-FFF2-40B4-BE49-F238E27FC236}">
                  <a16:creationId xmlns:a16="http://schemas.microsoft.com/office/drawing/2014/main" id="{A979244E-6123-014B-A9D8-175D8642B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2030"/>
              <a:ext cx="236" cy="189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094" name="Rectangle 154">
              <a:extLst>
                <a:ext uri="{FF2B5EF4-FFF2-40B4-BE49-F238E27FC236}">
                  <a16:creationId xmlns:a16="http://schemas.microsoft.com/office/drawing/2014/main" id="{E77994F8-EE82-5D41-BCA9-CC7DCBEBB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048"/>
              <a:ext cx="19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01</a:t>
              </a: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095" name="Rectangle 155">
              <a:extLst>
                <a:ext uri="{FF2B5EF4-FFF2-40B4-BE49-F238E27FC236}">
                  <a16:creationId xmlns:a16="http://schemas.microsoft.com/office/drawing/2014/main" id="{A4190A39-59EE-FB48-881E-6BE583B16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4" y="2219"/>
              <a:ext cx="237" cy="23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096" name="Rectangle 156">
              <a:extLst>
                <a:ext uri="{FF2B5EF4-FFF2-40B4-BE49-F238E27FC236}">
                  <a16:creationId xmlns:a16="http://schemas.microsoft.com/office/drawing/2014/main" id="{45F1B25C-8AFF-984D-8224-E1BEA062B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7" y="2262"/>
              <a:ext cx="12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1</a:t>
              </a: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097" name="Line 157">
              <a:extLst>
                <a:ext uri="{FF2B5EF4-FFF2-40B4-BE49-F238E27FC236}">
                  <a16:creationId xmlns:a16="http://schemas.microsoft.com/office/drawing/2014/main" id="{88965E4C-05FE-674D-86BC-EED8D8702A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25" y="2030"/>
              <a:ext cx="189" cy="18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8" name="Rectangle 158">
              <a:extLst>
                <a:ext uri="{FF2B5EF4-FFF2-40B4-BE49-F238E27FC236}">
                  <a16:creationId xmlns:a16="http://schemas.microsoft.com/office/drawing/2014/main" id="{72C1170F-1EEB-AD40-B968-E28E066A0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2082"/>
              <a:ext cx="19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ab</a:t>
              </a: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099" name="Rectangle 159">
              <a:extLst>
                <a:ext uri="{FF2B5EF4-FFF2-40B4-BE49-F238E27FC236}">
                  <a16:creationId xmlns:a16="http://schemas.microsoft.com/office/drawing/2014/main" id="{515411A6-D54A-A14B-BC7F-1E59A024E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" y="1920"/>
              <a:ext cx="188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cd</a:t>
              </a: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00" name="Rectangle 160">
              <a:extLst>
                <a:ext uri="{FF2B5EF4-FFF2-40B4-BE49-F238E27FC236}">
                  <a16:creationId xmlns:a16="http://schemas.microsoft.com/office/drawing/2014/main" id="{E8F4F2A5-F90A-6A47-A8E7-89553664C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2219"/>
              <a:ext cx="236" cy="23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01" name="Rectangle 161">
              <a:extLst>
                <a:ext uri="{FF2B5EF4-FFF2-40B4-BE49-F238E27FC236}">
                  <a16:creationId xmlns:a16="http://schemas.microsoft.com/office/drawing/2014/main" id="{5E683F08-12CB-8B48-B2B6-D0AC8071C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2262"/>
              <a:ext cx="12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1</a:t>
              </a: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02" name="Rectangle 162">
              <a:extLst>
                <a:ext uri="{FF2B5EF4-FFF2-40B4-BE49-F238E27FC236}">
                  <a16:creationId xmlns:a16="http://schemas.microsoft.com/office/drawing/2014/main" id="{BC375F85-BB8C-4546-BC90-2CFFAF243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" y="2219"/>
              <a:ext cx="238" cy="23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03" name="Rectangle 163">
              <a:extLst>
                <a:ext uri="{FF2B5EF4-FFF2-40B4-BE49-F238E27FC236}">
                  <a16:creationId xmlns:a16="http://schemas.microsoft.com/office/drawing/2014/main" id="{C4EF2B0B-BC0F-1B4E-9AC3-53A115242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" y="2262"/>
              <a:ext cx="12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0</a:t>
              </a: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04" name="Rectangle 164">
              <a:extLst>
                <a:ext uri="{FF2B5EF4-FFF2-40B4-BE49-F238E27FC236}">
                  <a16:creationId xmlns:a16="http://schemas.microsoft.com/office/drawing/2014/main" id="{25F8D736-2282-E04B-AB8C-0498DB904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2219"/>
              <a:ext cx="236" cy="23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05" name="Rectangle 165">
              <a:extLst>
                <a:ext uri="{FF2B5EF4-FFF2-40B4-BE49-F238E27FC236}">
                  <a16:creationId xmlns:a16="http://schemas.microsoft.com/office/drawing/2014/main" id="{29C8E788-EE6F-2F48-9953-4F8DF3872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262"/>
              <a:ext cx="12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0</a:t>
              </a: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06" name="Rectangle 166">
              <a:extLst>
                <a:ext uri="{FF2B5EF4-FFF2-40B4-BE49-F238E27FC236}">
                  <a16:creationId xmlns:a16="http://schemas.microsoft.com/office/drawing/2014/main" id="{010D5031-A82D-154E-86DA-190D44336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4" y="2456"/>
              <a:ext cx="237" cy="23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07" name="Rectangle 167">
              <a:extLst>
                <a:ext uri="{FF2B5EF4-FFF2-40B4-BE49-F238E27FC236}">
                  <a16:creationId xmlns:a16="http://schemas.microsoft.com/office/drawing/2014/main" id="{198C5A04-C8E3-7141-AAD9-A78CC7CCF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7" y="2498"/>
              <a:ext cx="12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1</a:t>
              </a: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08" name="Rectangle 168">
              <a:extLst>
                <a:ext uri="{FF2B5EF4-FFF2-40B4-BE49-F238E27FC236}">
                  <a16:creationId xmlns:a16="http://schemas.microsoft.com/office/drawing/2014/main" id="{71FA9308-6614-1B48-B31C-50EBA99F7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" y="2456"/>
              <a:ext cx="238" cy="23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09" name="Rectangle 169">
              <a:extLst>
                <a:ext uri="{FF2B5EF4-FFF2-40B4-BE49-F238E27FC236}">
                  <a16:creationId xmlns:a16="http://schemas.microsoft.com/office/drawing/2014/main" id="{DD0F3865-7208-5643-968B-78583A643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" y="2498"/>
              <a:ext cx="12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1</a:t>
              </a: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10" name="Rectangle 170">
              <a:extLst>
                <a:ext uri="{FF2B5EF4-FFF2-40B4-BE49-F238E27FC236}">
                  <a16:creationId xmlns:a16="http://schemas.microsoft.com/office/drawing/2014/main" id="{7E18D919-4DD9-864F-A0F8-EF83F1760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2456"/>
              <a:ext cx="236" cy="23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11" name="Rectangle 171">
              <a:extLst>
                <a:ext uri="{FF2B5EF4-FFF2-40B4-BE49-F238E27FC236}">
                  <a16:creationId xmlns:a16="http://schemas.microsoft.com/office/drawing/2014/main" id="{48CF55D1-FC16-5546-B5D6-24972709C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498"/>
              <a:ext cx="12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1</a:t>
              </a: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12" name="Rectangle 172">
              <a:extLst>
                <a:ext uri="{FF2B5EF4-FFF2-40B4-BE49-F238E27FC236}">
                  <a16:creationId xmlns:a16="http://schemas.microsoft.com/office/drawing/2014/main" id="{4BE7D620-F766-4143-B277-B47672A9A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4" y="2692"/>
              <a:ext cx="237" cy="23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13" name="Rectangle 173">
              <a:extLst>
                <a:ext uri="{FF2B5EF4-FFF2-40B4-BE49-F238E27FC236}">
                  <a16:creationId xmlns:a16="http://schemas.microsoft.com/office/drawing/2014/main" id="{381609EA-2C4A-254C-88C1-D7F794856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7" y="2735"/>
              <a:ext cx="12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0</a:t>
              </a: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14" name="Rectangle 174">
              <a:extLst>
                <a:ext uri="{FF2B5EF4-FFF2-40B4-BE49-F238E27FC236}">
                  <a16:creationId xmlns:a16="http://schemas.microsoft.com/office/drawing/2014/main" id="{0AD884DC-3D07-3743-A0B9-FC0E3120F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2692"/>
              <a:ext cx="236" cy="23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15" name="Rectangle 175">
              <a:extLst>
                <a:ext uri="{FF2B5EF4-FFF2-40B4-BE49-F238E27FC236}">
                  <a16:creationId xmlns:a16="http://schemas.microsoft.com/office/drawing/2014/main" id="{83E8B3CB-3711-D647-B911-F3AA6F8F5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2735"/>
              <a:ext cx="12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0</a:t>
              </a: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16" name="Rectangle 176">
              <a:extLst>
                <a:ext uri="{FF2B5EF4-FFF2-40B4-BE49-F238E27FC236}">
                  <a16:creationId xmlns:a16="http://schemas.microsoft.com/office/drawing/2014/main" id="{9555824D-F63C-E14E-AC9D-6284CF5DB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" y="2692"/>
              <a:ext cx="238" cy="23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17" name="Rectangle 177">
              <a:extLst>
                <a:ext uri="{FF2B5EF4-FFF2-40B4-BE49-F238E27FC236}">
                  <a16:creationId xmlns:a16="http://schemas.microsoft.com/office/drawing/2014/main" id="{7795E575-0EBC-6B41-974D-9FE279EC8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" y="2735"/>
              <a:ext cx="12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1</a:t>
              </a: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18" name="Rectangle 178">
              <a:extLst>
                <a:ext uri="{FF2B5EF4-FFF2-40B4-BE49-F238E27FC236}">
                  <a16:creationId xmlns:a16="http://schemas.microsoft.com/office/drawing/2014/main" id="{B9C63D1B-E892-0B4C-9262-303387F70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2692"/>
              <a:ext cx="236" cy="23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19" name="Rectangle 179">
              <a:extLst>
                <a:ext uri="{FF2B5EF4-FFF2-40B4-BE49-F238E27FC236}">
                  <a16:creationId xmlns:a16="http://schemas.microsoft.com/office/drawing/2014/main" id="{CA6D360D-4739-4043-90CA-4B8ACF2FF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735"/>
              <a:ext cx="12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1</a:t>
              </a: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20" name="Rectangle 180">
              <a:extLst>
                <a:ext uri="{FF2B5EF4-FFF2-40B4-BE49-F238E27FC236}">
                  <a16:creationId xmlns:a16="http://schemas.microsoft.com/office/drawing/2014/main" id="{8D851D86-C062-4C49-8F3C-701679A5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4" y="2930"/>
              <a:ext cx="237" cy="23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21" name="Rectangle 181">
              <a:extLst>
                <a:ext uri="{FF2B5EF4-FFF2-40B4-BE49-F238E27FC236}">
                  <a16:creationId xmlns:a16="http://schemas.microsoft.com/office/drawing/2014/main" id="{2F5F8097-7F81-6647-83E6-CFD848AA4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7" y="2971"/>
              <a:ext cx="12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0</a:t>
              </a: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22" name="Rectangle 182">
              <a:extLst>
                <a:ext uri="{FF2B5EF4-FFF2-40B4-BE49-F238E27FC236}">
                  <a16:creationId xmlns:a16="http://schemas.microsoft.com/office/drawing/2014/main" id="{15437790-DE2C-D64B-BE2D-DEB531C48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2930"/>
              <a:ext cx="236" cy="23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23" name="Rectangle 183">
              <a:extLst>
                <a:ext uri="{FF2B5EF4-FFF2-40B4-BE49-F238E27FC236}">
                  <a16:creationId xmlns:a16="http://schemas.microsoft.com/office/drawing/2014/main" id="{A3558AE1-DAB0-1C44-A925-EBD1E7388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2971"/>
              <a:ext cx="12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0</a:t>
              </a: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24" name="Rectangle 184">
              <a:extLst>
                <a:ext uri="{FF2B5EF4-FFF2-40B4-BE49-F238E27FC236}">
                  <a16:creationId xmlns:a16="http://schemas.microsoft.com/office/drawing/2014/main" id="{DCEF13A1-22BA-8D4F-815A-9F567FF7C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" y="2930"/>
              <a:ext cx="238" cy="23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25" name="Rectangle 185">
              <a:extLst>
                <a:ext uri="{FF2B5EF4-FFF2-40B4-BE49-F238E27FC236}">
                  <a16:creationId xmlns:a16="http://schemas.microsoft.com/office/drawing/2014/main" id="{0EB7E596-629C-D444-B5E3-2CBFCB899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" y="2971"/>
              <a:ext cx="12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0</a:t>
              </a: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26" name="Rectangle 186">
              <a:extLst>
                <a:ext uri="{FF2B5EF4-FFF2-40B4-BE49-F238E27FC236}">
                  <a16:creationId xmlns:a16="http://schemas.microsoft.com/office/drawing/2014/main" id="{F6FD70A3-7150-CD4C-87F2-33761F56F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2930"/>
              <a:ext cx="236" cy="23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27" name="Rectangle 187">
              <a:extLst>
                <a:ext uri="{FF2B5EF4-FFF2-40B4-BE49-F238E27FC236}">
                  <a16:creationId xmlns:a16="http://schemas.microsoft.com/office/drawing/2014/main" id="{3D90232E-E62C-064E-B65C-27968F463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971"/>
              <a:ext cx="12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0</a:t>
              </a: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28" name="Rectangle 188">
              <a:extLst>
                <a:ext uri="{FF2B5EF4-FFF2-40B4-BE49-F238E27FC236}">
                  <a16:creationId xmlns:a16="http://schemas.microsoft.com/office/drawing/2014/main" id="{F2D4316B-ACFD-4A4D-8E49-76CFB961B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2456"/>
              <a:ext cx="236" cy="23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29" name="Rectangle 189">
              <a:extLst>
                <a:ext uri="{FF2B5EF4-FFF2-40B4-BE49-F238E27FC236}">
                  <a16:creationId xmlns:a16="http://schemas.microsoft.com/office/drawing/2014/main" id="{E8AEB2AE-020D-4E4F-845D-AC168F162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2498"/>
              <a:ext cx="12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1</a:t>
              </a: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30" name="Rectangle 190">
              <a:extLst>
                <a:ext uri="{FF2B5EF4-FFF2-40B4-BE49-F238E27FC236}">
                  <a16:creationId xmlns:a16="http://schemas.microsoft.com/office/drawing/2014/main" id="{D0A03A69-844A-B54B-BBC1-CB606CDF8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" y="2390"/>
              <a:ext cx="11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800">
                  <a:solidFill>
                    <a:srgbClr val="000000"/>
                  </a:solidFill>
                  <a:ea typeface="SimSun" panose="02010600030101010101" pitchFamily="2" charset="-122"/>
                </a:rPr>
                <a:t>m0</a:t>
              </a: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31" name="Rectangle 191">
              <a:extLst>
                <a:ext uri="{FF2B5EF4-FFF2-40B4-BE49-F238E27FC236}">
                  <a16:creationId xmlns:a16="http://schemas.microsoft.com/office/drawing/2014/main" id="{C1467F27-FEAB-5443-995F-5AE509737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2396"/>
              <a:ext cx="11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800">
                  <a:solidFill>
                    <a:srgbClr val="000000"/>
                  </a:solidFill>
                  <a:ea typeface="SimSun" panose="02010600030101010101" pitchFamily="2" charset="-122"/>
                </a:rPr>
                <a:t>m1</a:t>
              </a: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32" name="Rectangle 192">
              <a:extLst>
                <a:ext uri="{FF2B5EF4-FFF2-40B4-BE49-F238E27FC236}">
                  <a16:creationId xmlns:a16="http://schemas.microsoft.com/office/drawing/2014/main" id="{9983873E-CB28-3A44-9121-425FA9465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2390"/>
              <a:ext cx="11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800">
                  <a:solidFill>
                    <a:srgbClr val="000000"/>
                  </a:solidFill>
                  <a:ea typeface="SimSun" panose="02010600030101010101" pitchFamily="2" charset="-122"/>
                </a:rPr>
                <a:t>m3</a:t>
              </a: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33" name="Rectangle 193">
              <a:extLst>
                <a:ext uri="{FF2B5EF4-FFF2-40B4-BE49-F238E27FC236}">
                  <a16:creationId xmlns:a16="http://schemas.microsoft.com/office/drawing/2014/main" id="{F70BEA41-4765-794C-969B-2CD323B73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3" y="2390"/>
              <a:ext cx="11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800">
                  <a:solidFill>
                    <a:srgbClr val="000000"/>
                  </a:solidFill>
                  <a:ea typeface="SimSun" panose="02010600030101010101" pitchFamily="2" charset="-122"/>
                </a:rPr>
                <a:t>m2</a:t>
              </a: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34" name="Rectangle 194">
              <a:extLst>
                <a:ext uri="{FF2B5EF4-FFF2-40B4-BE49-F238E27FC236}">
                  <a16:creationId xmlns:a16="http://schemas.microsoft.com/office/drawing/2014/main" id="{BEE2A0DE-38C5-284C-BBD6-A766238B7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" y="2629"/>
              <a:ext cx="11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800">
                  <a:solidFill>
                    <a:srgbClr val="000000"/>
                  </a:solidFill>
                  <a:ea typeface="SimSun" panose="02010600030101010101" pitchFamily="2" charset="-122"/>
                </a:rPr>
                <a:t>m4</a:t>
              </a: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35" name="Rectangle 195">
              <a:extLst>
                <a:ext uri="{FF2B5EF4-FFF2-40B4-BE49-F238E27FC236}">
                  <a16:creationId xmlns:a16="http://schemas.microsoft.com/office/drawing/2014/main" id="{9CA50671-7BC5-6F4E-8F12-D55C9FD72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2629"/>
              <a:ext cx="11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800">
                  <a:solidFill>
                    <a:srgbClr val="000000"/>
                  </a:solidFill>
                  <a:ea typeface="SimSun" panose="02010600030101010101" pitchFamily="2" charset="-122"/>
                </a:rPr>
                <a:t>m5</a:t>
              </a: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36" name="Rectangle 196">
              <a:extLst>
                <a:ext uri="{FF2B5EF4-FFF2-40B4-BE49-F238E27FC236}">
                  <a16:creationId xmlns:a16="http://schemas.microsoft.com/office/drawing/2014/main" id="{17E66FF1-B941-EE47-96B0-E46AC383B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2629"/>
              <a:ext cx="11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800">
                  <a:solidFill>
                    <a:srgbClr val="000000"/>
                  </a:solidFill>
                  <a:ea typeface="SimSun" panose="02010600030101010101" pitchFamily="2" charset="-122"/>
                </a:rPr>
                <a:t>m7</a:t>
              </a: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37" name="Rectangle 197">
              <a:extLst>
                <a:ext uri="{FF2B5EF4-FFF2-40B4-BE49-F238E27FC236}">
                  <a16:creationId xmlns:a16="http://schemas.microsoft.com/office/drawing/2014/main" id="{B20C100B-046A-B441-9A5F-B43146736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3" y="2629"/>
              <a:ext cx="11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800">
                  <a:solidFill>
                    <a:srgbClr val="000000"/>
                  </a:solidFill>
                  <a:ea typeface="SimSun" panose="02010600030101010101" pitchFamily="2" charset="-122"/>
                </a:rPr>
                <a:t>m6</a:t>
              </a: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38" name="Rectangle 198">
              <a:extLst>
                <a:ext uri="{FF2B5EF4-FFF2-40B4-BE49-F238E27FC236}">
                  <a16:creationId xmlns:a16="http://schemas.microsoft.com/office/drawing/2014/main" id="{4B66A067-19F1-E64F-8694-5E06D058F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7" y="2867"/>
              <a:ext cx="151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800">
                  <a:solidFill>
                    <a:srgbClr val="000000"/>
                  </a:solidFill>
                  <a:ea typeface="SimSun" panose="02010600030101010101" pitchFamily="2" charset="-122"/>
                </a:rPr>
                <a:t>m12</a:t>
              </a: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39" name="Rectangle 199">
              <a:extLst>
                <a:ext uri="{FF2B5EF4-FFF2-40B4-BE49-F238E27FC236}">
                  <a16:creationId xmlns:a16="http://schemas.microsoft.com/office/drawing/2014/main" id="{2409AB8B-EC5A-FB40-A2B4-EB34CED7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" y="2867"/>
              <a:ext cx="151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800">
                  <a:solidFill>
                    <a:srgbClr val="000000"/>
                  </a:solidFill>
                  <a:ea typeface="SimSun" panose="02010600030101010101" pitchFamily="2" charset="-122"/>
                </a:rPr>
                <a:t>m13</a:t>
              </a: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40" name="Rectangle 200">
              <a:extLst>
                <a:ext uri="{FF2B5EF4-FFF2-40B4-BE49-F238E27FC236}">
                  <a16:creationId xmlns:a16="http://schemas.microsoft.com/office/drawing/2014/main" id="{43295D59-D1C4-1441-89F9-2A562C101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" y="2867"/>
              <a:ext cx="151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800">
                  <a:solidFill>
                    <a:srgbClr val="000000"/>
                  </a:solidFill>
                  <a:ea typeface="SimSun" panose="02010600030101010101" pitchFamily="2" charset="-122"/>
                </a:rPr>
                <a:t>m15</a:t>
              </a: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41" name="Rectangle 201">
              <a:extLst>
                <a:ext uri="{FF2B5EF4-FFF2-40B4-BE49-F238E27FC236}">
                  <a16:creationId xmlns:a16="http://schemas.microsoft.com/office/drawing/2014/main" id="{8594FEA4-49D9-B041-BFE4-3C6F43140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8" y="2867"/>
              <a:ext cx="151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800">
                  <a:solidFill>
                    <a:srgbClr val="000000"/>
                  </a:solidFill>
                  <a:ea typeface="SimSun" panose="02010600030101010101" pitchFamily="2" charset="-122"/>
                </a:rPr>
                <a:t>m14</a:t>
              </a: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42" name="Rectangle 202">
              <a:extLst>
                <a:ext uri="{FF2B5EF4-FFF2-40B4-BE49-F238E27FC236}">
                  <a16:creationId xmlns:a16="http://schemas.microsoft.com/office/drawing/2014/main" id="{C25D57A4-2F2F-2149-854E-23FF9953B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6" y="3103"/>
              <a:ext cx="11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800">
                  <a:solidFill>
                    <a:srgbClr val="000000"/>
                  </a:solidFill>
                  <a:ea typeface="SimSun" panose="02010600030101010101" pitchFamily="2" charset="-122"/>
                </a:rPr>
                <a:t>m8</a:t>
              </a: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43" name="Rectangle 203">
              <a:extLst>
                <a:ext uri="{FF2B5EF4-FFF2-40B4-BE49-F238E27FC236}">
                  <a16:creationId xmlns:a16="http://schemas.microsoft.com/office/drawing/2014/main" id="{0EBB82B4-AB2F-0A43-BF2E-B8C183F2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3103"/>
              <a:ext cx="11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800">
                  <a:solidFill>
                    <a:srgbClr val="000000"/>
                  </a:solidFill>
                  <a:ea typeface="SimSun" panose="02010600030101010101" pitchFamily="2" charset="-122"/>
                </a:rPr>
                <a:t>m9</a:t>
              </a: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44" name="Rectangle 204">
              <a:extLst>
                <a:ext uri="{FF2B5EF4-FFF2-40B4-BE49-F238E27FC236}">
                  <a16:creationId xmlns:a16="http://schemas.microsoft.com/office/drawing/2014/main" id="{2A1A0485-D702-024D-9C22-007EA89DD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" y="3103"/>
              <a:ext cx="151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800">
                  <a:solidFill>
                    <a:srgbClr val="000000"/>
                  </a:solidFill>
                  <a:ea typeface="SimSun" panose="02010600030101010101" pitchFamily="2" charset="-122"/>
                </a:rPr>
                <a:t>m11</a:t>
              </a: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45" name="Rectangle 205">
              <a:extLst>
                <a:ext uri="{FF2B5EF4-FFF2-40B4-BE49-F238E27FC236}">
                  <a16:creationId xmlns:a16="http://schemas.microsoft.com/office/drawing/2014/main" id="{CEA4CFD0-D322-1044-B126-B2161D314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8" y="3103"/>
              <a:ext cx="151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800">
                  <a:solidFill>
                    <a:srgbClr val="000000"/>
                  </a:solidFill>
                  <a:ea typeface="SimSun" panose="02010600030101010101" pitchFamily="2" charset="-122"/>
                </a:rPr>
                <a:t>m10</a:t>
              </a: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46" name="Rectangle 248">
              <a:extLst>
                <a:ext uri="{FF2B5EF4-FFF2-40B4-BE49-F238E27FC236}">
                  <a16:creationId xmlns:a16="http://schemas.microsoft.com/office/drawing/2014/main" id="{C51C3209-FD50-8746-9C14-C9533D11C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2139"/>
              <a:ext cx="51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solidFill>
                    <a:srgbClr val="0000FF"/>
                  </a:solidFill>
                  <a:ea typeface="SimSun" panose="02010600030101010101" pitchFamily="2" charset="-122"/>
                </a:rPr>
                <a:t>Cover by</a:t>
              </a:r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47" name="Rectangle 249">
              <a:extLst>
                <a:ext uri="{FF2B5EF4-FFF2-40B4-BE49-F238E27FC236}">
                  <a16:creationId xmlns:a16="http://schemas.microsoft.com/office/drawing/2014/main" id="{A7B1E3B8-AF32-3A43-BEB2-DB5953BE2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2291"/>
              <a:ext cx="82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solidFill>
                    <a:srgbClr val="0000FF"/>
                  </a:solidFill>
                  <a:ea typeface="SimSun" panose="02010600030101010101" pitchFamily="2" charset="-122"/>
                </a:rPr>
                <a:t>adding (a + b')</a:t>
              </a:r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48" name="Rectangle 250">
              <a:extLst>
                <a:ext uri="{FF2B5EF4-FFF2-40B4-BE49-F238E27FC236}">
                  <a16:creationId xmlns:a16="http://schemas.microsoft.com/office/drawing/2014/main" id="{74C9509D-8A43-FB46-839D-217DF57F8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2442"/>
              <a:ext cx="66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solidFill>
                    <a:srgbClr val="0000FF"/>
                  </a:solidFill>
                  <a:ea typeface="SimSun" panose="02010600030101010101" pitchFamily="2" charset="-122"/>
                </a:rPr>
                <a:t>to eliminate</a:t>
              </a:r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2149" name="Rectangle 251">
              <a:extLst>
                <a:ext uri="{FF2B5EF4-FFF2-40B4-BE49-F238E27FC236}">
                  <a16:creationId xmlns:a16="http://schemas.microsoft.com/office/drawing/2014/main" id="{A32DF9FF-20C2-1442-A1F5-0FD2B6877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2594"/>
              <a:ext cx="84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solidFill>
                    <a:srgbClr val="0000FF"/>
                  </a:solidFill>
                  <a:ea typeface="SimSun" panose="02010600030101010101" pitchFamily="2" charset="-122"/>
                </a:rPr>
                <a:t>static-0 hazard</a:t>
              </a:r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sp>
        <p:nvSpPr>
          <p:cNvPr id="27649" name="圆角矩形 27648">
            <a:extLst>
              <a:ext uri="{FF2B5EF4-FFF2-40B4-BE49-F238E27FC236}">
                <a16:creationId xmlns:a16="http://schemas.microsoft.com/office/drawing/2014/main" id="{C8031F75-BA42-3F47-93D4-5EA24BED8260}"/>
              </a:ext>
            </a:extLst>
          </p:cNvPr>
          <p:cNvSpPr/>
          <p:nvPr/>
        </p:nvSpPr>
        <p:spPr>
          <a:xfrm>
            <a:off x="5611813" y="4691063"/>
            <a:ext cx="1425575" cy="311150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7841" name="直接箭头连接符 27840">
            <a:extLst>
              <a:ext uri="{FF2B5EF4-FFF2-40B4-BE49-F238E27FC236}">
                <a16:creationId xmlns:a16="http://schemas.microsoft.com/office/drawing/2014/main" id="{3595D325-A74F-684E-B31D-BD50ADF59327}"/>
              </a:ext>
            </a:extLst>
          </p:cNvPr>
          <p:cNvCxnSpPr/>
          <p:nvPr/>
        </p:nvCxnSpPr>
        <p:spPr>
          <a:xfrm flipH="1">
            <a:off x="7037388" y="4359275"/>
            <a:ext cx="396875" cy="39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灯片编号占位符 3">
            <a:extLst>
              <a:ext uri="{FF2B5EF4-FFF2-40B4-BE49-F238E27FC236}">
                <a16:creationId xmlns:a16="http://schemas.microsoft.com/office/drawing/2014/main" id="{F162997A-D62B-F945-AA9E-D049B0D9D5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4A6E73-76B6-CB49-9879-F58AB615A423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01744786-52D8-B24D-BB2A-7BBFB93335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Dynamic Hazards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3B30F09F-4B83-2947-8632-97DCDAFD4D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SimSun" panose="02010600030101010101" pitchFamily="2" charset="-122"/>
              </a:rPr>
              <a:t>Dynamic Hazard: output changes more than once as a result of a single output change</a:t>
            </a:r>
          </a:p>
          <a:p>
            <a:pPr eaLnBrk="1" hangingPunct="1">
              <a:lnSpc>
                <a:spcPct val="90000"/>
              </a:lnSpc>
            </a:pPr>
            <a:endParaRPr lang="en-US" altLang="zh-CN">
              <a:ea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>
              <a:ea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>
              <a:ea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>
              <a:ea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>
              <a:ea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SimSun" panose="02010600030101010101" pitchFamily="2" charset="-122"/>
              </a:rPr>
              <a:t>Dynamic hazards are a consequence of multiple static hazards caused by multiple reconvergent paths in a multi-level circuit.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>
                <a:ea typeface="SimSun" panose="02010600030101010101" pitchFamily="2" charset="-122"/>
              </a:rPr>
              <a:t>Hazard Removal</a:t>
            </a:r>
            <a:r>
              <a:rPr lang="en-US" altLang="zh-CN">
                <a:ea typeface="SimSun" panose="02010600030101010101" pitchFamily="2" charset="-122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SimSun" panose="02010600030101010101" pitchFamily="2" charset="-122"/>
              </a:rPr>
              <a:t>Elimination of all static hazards eliminates dynamic hazards.</a:t>
            </a:r>
          </a:p>
        </p:txBody>
      </p:sp>
      <p:sp>
        <p:nvSpPr>
          <p:cNvPr id="43012" name="AutoShape 4">
            <a:extLst>
              <a:ext uri="{FF2B5EF4-FFF2-40B4-BE49-F238E27FC236}">
                <a16:creationId xmlns:a16="http://schemas.microsoft.com/office/drawing/2014/main" id="{C538D75B-37C2-A54B-8249-7AC54110B4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1779588"/>
            <a:ext cx="3886200" cy="144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43013" name="Group 5">
            <a:extLst>
              <a:ext uri="{FF2B5EF4-FFF2-40B4-BE49-F238E27FC236}">
                <a16:creationId xmlns:a16="http://schemas.microsoft.com/office/drawing/2014/main" id="{A5A9B2DD-FD86-6C45-A030-C635C6F52D82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209800"/>
            <a:ext cx="3857625" cy="1319213"/>
            <a:chOff x="1640" y="1131"/>
            <a:chExt cx="2430" cy="831"/>
          </a:xfrm>
        </p:grpSpPr>
        <p:sp>
          <p:nvSpPr>
            <p:cNvPr id="43014" name="Freeform 6">
              <a:extLst>
                <a:ext uri="{FF2B5EF4-FFF2-40B4-BE49-F238E27FC236}">
                  <a16:creationId xmlns:a16="http://schemas.microsoft.com/office/drawing/2014/main" id="{70F8F1F7-352C-A048-99C7-786EF27A6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" y="1660"/>
              <a:ext cx="911" cy="302"/>
            </a:xfrm>
            <a:custGeom>
              <a:avLst/>
              <a:gdLst>
                <a:gd name="T0" fmla="*/ 0 w 1077"/>
                <a:gd name="T1" fmla="*/ 17 h 358"/>
                <a:gd name="T2" fmla="*/ 18 w 1077"/>
                <a:gd name="T3" fmla="*/ 17 h 358"/>
                <a:gd name="T4" fmla="*/ 18 w 1077"/>
                <a:gd name="T5" fmla="*/ 0 h 358"/>
                <a:gd name="T6" fmla="*/ 26 w 1077"/>
                <a:gd name="T7" fmla="*/ 0 h 358"/>
                <a:gd name="T8" fmla="*/ 26 w 1077"/>
                <a:gd name="T9" fmla="*/ 17 h 358"/>
                <a:gd name="T10" fmla="*/ 35 w 1077"/>
                <a:gd name="T11" fmla="*/ 17 h 358"/>
                <a:gd name="T12" fmla="*/ 35 w 1077"/>
                <a:gd name="T13" fmla="*/ 0 h 358"/>
                <a:gd name="T14" fmla="*/ 53 w 1077"/>
                <a:gd name="T15" fmla="*/ 0 h 3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77"/>
                <a:gd name="T25" fmla="*/ 0 h 358"/>
                <a:gd name="T26" fmla="*/ 1077 w 1077"/>
                <a:gd name="T27" fmla="*/ 358 h 3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77" h="358">
                  <a:moveTo>
                    <a:pt x="0" y="358"/>
                  </a:moveTo>
                  <a:lnTo>
                    <a:pt x="359" y="358"/>
                  </a:lnTo>
                  <a:lnTo>
                    <a:pt x="359" y="0"/>
                  </a:lnTo>
                  <a:lnTo>
                    <a:pt x="538" y="0"/>
                  </a:lnTo>
                  <a:lnTo>
                    <a:pt x="538" y="358"/>
                  </a:lnTo>
                  <a:lnTo>
                    <a:pt x="718" y="358"/>
                  </a:lnTo>
                  <a:lnTo>
                    <a:pt x="718" y="0"/>
                  </a:lnTo>
                  <a:lnTo>
                    <a:pt x="107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5" name="Freeform 7">
              <a:extLst>
                <a:ext uri="{FF2B5EF4-FFF2-40B4-BE49-F238E27FC236}">
                  <a16:creationId xmlns:a16="http://schemas.microsoft.com/office/drawing/2014/main" id="{4D070D5F-53C4-D241-9C22-61A8337C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8" y="1660"/>
              <a:ext cx="912" cy="302"/>
            </a:xfrm>
            <a:custGeom>
              <a:avLst/>
              <a:gdLst>
                <a:gd name="T0" fmla="*/ 0 w 1078"/>
                <a:gd name="T1" fmla="*/ 0 h 358"/>
                <a:gd name="T2" fmla="*/ 18 w 1078"/>
                <a:gd name="T3" fmla="*/ 0 h 358"/>
                <a:gd name="T4" fmla="*/ 18 w 1078"/>
                <a:gd name="T5" fmla="*/ 17 h 358"/>
                <a:gd name="T6" fmla="*/ 26 w 1078"/>
                <a:gd name="T7" fmla="*/ 17 h 358"/>
                <a:gd name="T8" fmla="*/ 26 w 1078"/>
                <a:gd name="T9" fmla="*/ 0 h 358"/>
                <a:gd name="T10" fmla="*/ 35 w 1078"/>
                <a:gd name="T11" fmla="*/ 0 h 358"/>
                <a:gd name="T12" fmla="*/ 35 w 1078"/>
                <a:gd name="T13" fmla="*/ 17 h 358"/>
                <a:gd name="T14" fmla="*/ 53 w 1078"/>
                <a:gd name="T15" fmla="*/ 17 h 3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78"/>
                <a:gd name="T25" fmla="*/ 0 h 358"/>
                <a:gd name="T26" fmla="*/ 1078 w 1078"/>
                <a:gd name="T27" fmla="*/ 358 h 3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78" h="358">
                  <a:moveTo>
                    <a:pt x="0" y="0"/>
                  </a:moveTo>
                  <a:lnTo>
                    <a:pt x="360" y="0"/>
                  </a:lnTo>
                  <a:lnTo>
                    <a:pt x="360" y="358"/>
                  </a:lnTo>
                  <a:lnTo>
                    <a:pt x="539" y="358"/>
                  </a:lnTo>
                  <a:lnTo>
                    <a:pt x="539" y="0"/>
                  </a:lnTo>
                  <a:lnTo>
                    <a:pt x="719" y="0"/>
                  </a:lnTo>
                  <a:lnTo>
                    <a:pt x="719" y="358"/>
                  </a:lnTo>
                  <a:lnTo>
                    <a:pt x="1078" y="358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6" name="Rectangle 8">
              <a:extLst>
                <a:ext uri="{FF2B5EF4-FFF2-40B4-BE49-F238E27FC236}">
                  <a16:creationId xmlns:a16="http://schemas.microsoft.com/office/drawing/2014/main" id="{6BB8EBB4-C750-ED4C-8EA3-58EB4D166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1131"/>
              <a:ext cx="9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Dynamic Hazard</a:t>
              </a:r>
              <a:endParaRPr lang="en-US" altLang="zh-CN" sz="1600">
                <a:ea typeface="SimSun" panose="02010600030101010101" pitchFamily="2" charset="-122"/>
              </a:endParaRPr>
            </a:p>
          </p:txBody>
        </p:sp>
        <p:sp>
          <p:nvSpPr>
            <p:cNvPr id="43017" name="Line 9">
              <a:extLst>
                <a:ext uri="{FF2B5EF4-FFF2-40B4-BE49-F238E27FC236}">
                  <a16:creationId xmlns:a16="http://schemas.microsoft.com/office/drawing/2014/main" id="{CCFC7EF4-A872-514E-BBC5-5FB4D39D78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1" y="1281"/>
              <a:ext cx="199" cy="26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8" name="Freeform 10">
              <a:extLst>
                <a:ext uri="{FF2B5EF4-FFF2-40B4-BE49-F238E27FC236}">
                  <a16:creationId xmlns:a16="http://schemas.microsoft.com/office/drawing/2014/main" id="{4A678FF3-1931-CB47-A8EA-BA0B63CE6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2" y="1522"/>
              <a:ext cx="57" cy="62"/>
            </a:xfrm>
            <a:custGeom>
              <a:avLst/>
              <a:gdLst>
                <a:gd name="T0" fmla="*/ 4 w 67"/>
                <a:gd name="T1" fmla="*/ 3 h 74"/>
                <a:gd name="T2" fmla="*/ 0 w 67"/>
                <a:gd name="T3" fmla="*/ 3 h 74"/>
                <a:gd name="T4" fmla="*/ 3 w 67"/>
                <a:gd name="T5" fmla="*/ 0 h 74"/>
                <a:gd name="T6" fmla="*/ 4 w 67"/>
                <a:gd name="T7" fmla="*/ 3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74"/>
                <a:gd name="T14" fmla="*/ 67 w 67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74">
                  <a:moveTo>
                    <a:pt x="67" y="40"/>
                  </a:moveTo>
                  <a:lnTo>
                    <a:pt x="0" y="74"/>
                  </a:lnTo>
                  <a:lnTo>
                    <a:pt x="12" y="0"/>
                  </a:lnTo>
                  <a:lnTo>
                    <a:pt x="67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9" name="Line 11">
              <a:extLst>
                <a:ext uri="{FF2B5EF4-FFF2-40B4-BE49-F238E27FC236}">
                  <a16:creationId xmlns:a16="http://schemas.microsoft.com/office/drawing/2014/main" id="{E249B13A-4BB6-6147-B54E-177C79580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8" y="1281"/>
              <a:ext cx="341" cy="27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0" name="Freeform 12">
              <a:extLst>
                <a:ext uri="{FF2B5EF4-FFF2-40B4-BE49-F238E27FC236}">
                  <a16:creationId xmlns:a16="http://schemas.microsoft.com/office/drawing/2014/main" id="{BF7C423D-4BB5-6A47-970F-A3EFE94C1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6" y="1526"/>
              <a:ext cx="64" cy="58"/>
            </a:xfrm>
            <a:custGeom>
              <a:avLst/>
              <a:gdLst>
                <a:gd name="T0" fmla="*/ 3 w 75"/>
                <a:gd name="T1" fmla="*/ 0 h 69"/>
                <a:gd name="T2" fmla="*/ 4 w 75"/>
                <a:gd name="T3" fmla="*/ 3 h 69"/>
                <a:gd name="T4" fmla="*/ 0 w 75"/>
                <a:gd name="T5" fmla="*/ 3 h 69"/>
                <a:gd name="T6" fmla="*/ 3 w 75"/>
                <a:gd name="T7" fmla="*/ 0 h 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69"/>
                <a:gd name="T14" fmla="*/ 75 w 75"/>
                <a:gd name="T15" fmla="*/ 69 h 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69">
                  <a:moveTo>
                    <a:pt x="41" y="0"/>
                  </a:moveTo>
                  <a:lnTo>
                    <a:pt x="75" y="69"/>
                  </a:lnTo>
                  <a:lnTo>
                    <a:pt x="0" y="5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灯片编号占位符 3">
            <a:extLst>
              <a:ext uri="{FF2B5EF4-FFF2-40B4-BE49-F238E27FC236}">
                <a16:creationId xmlns:a16="http://schemas.microsoft.com/office/drawing/2014/main" id="{978DF861-2EF0-9448-9A72-E002BA2DFC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BD2B3F-0BC9-F248-B461-2003BAA013B2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64ACD893-BAE6-7645-A769-538EB84DF1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Dynamic Hazards Example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3412C41-484B-A942-8E1E-39515DC440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/>
            <a:endParaRPr lang="zh-CN" altLang="en-US" sz="1600">
              <a:ea typeface="SimSun" panose="02010600030101010101" pitchFamily="2" charset="-122"/>
            </a:endParaRPr>
          </a:p>
          <a:p>
            <a:pPr eaLnBrk="1" hangingPunct="1"/>
            <a:endParaRPr lang="zh-CN" altLang="en-US" sz="1600">
              <a:ea typeface="SimSun" panose="02010600030101010101" pitchFamily="2" charset="-122"/>
            </a:endParaRPr>
          </a:p>
          <a:p>
            <a:pPr eaLnBrk="1" hangingPunct="1"/>
            <a:endParaRPr lang="zh-CN" altLang="en-US" sz="1600">
              <a:ea typeface="SimSun" panose="02010600030101010101" pitchFamily="2" charset="-122"/>
            </a:endParaRPr>
          </a:p>
          <a:p>
            <a:pPr eaLnBrk="1" hangingPunct="1"/>
            <a:endParaRPr lang="zh-CN" altLang="en-US" sz="1600">
              <a:ea typeface="SimSun" panose="02010600030101010101" pitchFamily="2" charset="-122"/>
            </a:endParaRPr>
          </a:p>
          <a:p>
            <a:pPr eaLnBrk="1" hangingPunct="1"/>
            <a:endParaRPr lang="zh-CN" altLang="en-US" sz="1600">
              <a:ea typeface="SimSun" panose="02010600030101010101" pitchFamily="2" charset="-122"/>
            </a:endParaRPr>
          </a:p>
          <a:p>
            <a:pPr eaLnBrk="1" hangingPunct="1"/>
            <a:endParaRPr lang="zh-CN" altLang="en-US" sz="1600">
              <a:ea typeface="SimSun" panose="02010600030101010101" pitchFamily="2" charset="-122"/>
            </a:endParaRPr>
          </a:p>
        </p:txBody>
      </p:sp>
      <p:sp>
        <p:nvSpPr>
          <p:cNvPr id="44036" name="AutoShape 4">
            <a:extLst>
              <a:ext uri="{FF2B5EF4-FFF2-40B4-BE49-F238E27FC236}">
                <a16:creationId xmlns:a16="http://schemas.microsoft.com/office/drawing/2014/main" id="{83C72ACB-9986-3B46-A897-1CA560D40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572000"/>
            <a:ext cx="1143000" cy="990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4037" name="Text Box 5">
            <a:extLst>
              <a:ext uri="{FF2B5EF4-FFF2-40B4-BE49-F238E27FC236}">
                <a16:creationId xmlns:a16="http://schemas.microsoft.com/office/drawing/2014/main" id="{6EE4D690-A98A-F743-A81D-B9C148E92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28800"/>
            <a:ext cx="3600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SimSun" panose="02010600030101010101" pitchFamily="2" charset="-122"/>
              </a:rPr>
              <a:t>F_static has a static hazard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SimSun" panose="02010600030101010101" pitchFamily="2" charset="-122"/>
              </a:rPr>
              <a:t>F_dynamic has a dynamic hazard</a:t>
            </a:r>
          </a:p>
        </p:txBody>
      </p:sp>
      <p:grpSp>
        <p:nvGrpSpPr>
          <p:cNvPr id="44038" name="Group 6">
            <a:extLst>
              <a:ext uri="{FF2B5EF4-FFF2-40B4-BE49-F238E27FC236}">
                <a16:creationId xmlns:a16="http://schemas.microsoft.com/office/drawing/2014/main" id="{B9778D09-2E11-564B-8527-3800C4222FF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05200" y="1143000"/>
            <a:ext cx="5038725" cy="2228850"/>
            <a:chOff x="2208" y="720"/>
            <a:chExt cx="3174" cy="1404"/>
          </a:xfrm>
        </p:grpSpPr>
        <p:sp>
          <p:nvSpPr>
            <p:cNvPr id="44041" name="AutoShape 7">
              <a:extLst>
                <a:ext uri="{FF2B5EF4-FFF2-40B4-BE49-F238E27FC236}">
                  <a16:creationId xmlns:a16="http://schemas.microsoft.com/office/drawing/2014/main" id="{84613A19-19EE-FB4B-B8B1-B5931CDBCC5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208" y="720"/>
              <a:ext cx="3072" cy="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2" name="Freeform 8">
              <a:extLst>
                <a:ext uri="{FF2B5EF4-FFF2-40B4-BE49-F238E27FC236}">
                  <a16:creationId xmlns:a16="http://schemas.microsoft.com/office/drawing/2014/main" id="{41B5FACB-F7E8-F84B-A90C-B7AAAC1E0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9" y="841"/>
              <a:ext cx="268" cy="216"/>
            </a:xfrm>
            <a:custGeom>
              <a:avLst/>
              <a:gdLst>
                <a:gd name="T0" fmla="*/ 0 w 268"/>
                <a:gd name="T1" fmla="*/ 0 h 216"/>
                <a:gd name="T2" fmla="*/ 0 w 268"/>
                <a:gd name="T3" fmla="*/ 216 h 216"/>
                <a:gd name="T4" fmla="*/ 161 w 268"/>
                <a:gd name="T5" fmla="*/ 216 h 216"/>
                <a:gd name="T6" fmla="*/ 185 w 268"/>
                <a:gd name="T7" fmla="*/ 213 h 216"/>
                <a:gd name="T8" fmla="*/ 208 w 268"/>
                <a:gd name="T9" fmla="*/ 206 h 216"/>
                <a:gd name="T10" fmla="*/ 228 w 268"/>
                <a:gd name="T11" fmla="*/ 193 h 216"/>
                <a:gd name="T12" fmla="*/ 245 w 268"/>
                <a:gd name="T13" fmla="*/ 175 h 216"/>
                <a:gd name="T14" fmla="*/ 258 w 268"/>
                <a:gd name="T15" fmla="*/ 155 h 216"/>
                <a:gd name="T16" fmla="*/ 265 w 268"/>
                <a:gd name="T17" fmla="*/ 132 h 216"/>
                <a:gd name="T18" fmla="*/ 268 w 268"/>
                <a:gd name="T19" fmla="*/ 108 h 216"/>
                <a:gd name="T20" fmla="*/ 265 w 268"/>
                <a:gd name="T21" fmla="*/ 83 h 216"/>
                <a:gd name="T22" fmla="*/ 258 w 268"/>
                <a:gd name="T23" fmla="*/ 62 h 216"/>
                <a:gd name="T24" fmla="*/ 245 w 268"/>
                <a:gd name="T25" fmla="*/ 40 h 216"/>
                <a:gd name="T26" fmla="*/ 228 w 268"/>
                <a:gd name="T27" fmla="*/ 24 h 216"/>
                <a:gd name="T28" fmla="*/ 208 w 268"/>
                <a:gd name="T29" fmla="*/ 11 h 216"/>
                <a:gd name="T30" fmla="*/ 185 w 268"/>
                <a:gd name="T31" fmla="*/ 3 h 216"/>
                <a:gd name="T32" fmla="*/ 161 w 268"/>
                <a:gd name="T33" fmla="*/ 0 h 216"/>
                <a:gd name="T34" fmla="*/ 0 w 268"/>
                <a:gd name="T35" fmla="*/ 0 h 2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8"/>
                <a:gd name="T55" fmla="*/ 0 h 216"/>
                <a:gd name="T56" fmla="*/ 268 w 268"/>
                <a:gd name="T57" fmla="*/ 216 h 2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8" h="216">
                  <a:moveTo>
                    <a:pt x="0" y="0"/>
                  </a:moveTo>
                  <a:lnTo>
                    <a:pt x="0" y="216"/>
                  </a:lnTo>
                  <a:lnTo>
                    <a:pt x="161" y="216"/>
                  </a:lnTo>
                  <a:lnTo>
                    <a:pt x="185" y="213"/>
                  </a:lnTo>
                  <a:lnTo>
                    <a:pt x="208" y="206"/>
                  </a:lnTo>
                  <a:lnTo>
                    <a:pt x="228" y="193"/>
                  </a:lnTo>
                  <a:lnTo>
                    <a:pt x="245" y="175"/>
                  </a:lnTo>
                  <a:lnTo>
                    <a:pt x="258" y="155"/>
                  </a:lnTo>
                  <a:lnTo>
                    <a:pt x="265" y="132"/>
                  </a:lnTo>
                  <a:lnTo>
                    <a:pt x="268" y="108"/>
                  </a:lnTo>
                  <a:lnTo>
                    <a:pt x="265" y="83"/>
                  </a:lnTo>
                  <a:lnTo>
                    <a:pt x="258" y="62"/>
                  </a:lnTo>
                  <a:lnTo>
                    <a:pt x="245" y="40"/>
                  </a:lnTo>
                  <a:lnTo>
                    <a:pt x="228" y="24"/>
                  </a:lnTo>
                  <a:lnTo>
                    <a:pt x="208" y="11"/>
                  </a:lnTo>
                  <a:lnTo>
                    <a:pt x="185" y="3"/>
                  </a:lnTo>
                  <a:lnTo>
                    <a:pt x="1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3" name="Line 9">
              <a:extLst>
                <a:ext uri="{FF2B5EF4-FFF2-40B4-BE49-F238E27FC236}">
                  <a16:creationId xmlns:a16="http://schemas.microsoft.com/office/drawing/2014/main" id="{3A8BEDB7-E5F6-0141-882A-6781DD2156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7" y="949"/>
              <a:ext cx="13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4" name="Line 10">
              <a:extLst>
                <a:ext uri="{FF2B5EF4-FFF2-40B4-BE49-F238E27FC236}">
                  <a16:creationId xmlns:a16="http://schemas.microsoft.com/office/drawing/2014/main" id="{A3DE9C31-4ECF-5A48-8F5B-FB7C55F19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4" y="896"/>
              <a:ext cx="13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5" name="Line 11">
              <a:extLst>
                <a:ext uri="{FF2B5EF4-FFF2-40B4-BE49-F238E27FC236}">
                  <a16:creationId xmlns:a16="http://schemas.microsoft.com/office/drawing/2014/main" id="{0F29DF32-8143-C14E-940C-017A0896AA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4" y="1004"/>
              <a:ext cx="13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6" name="Freeform 12">
              <a:extLst>
                <a:ext uri="{FF2B5EF4-FFF2-40B4-BE49-F238E27FC236}">
                  <a16:creationId xmlns:a16="http://schemas.microsoft.com/office/drawing/2014/main" id="{2F5488EC-CC30-204A-A3A8-8F354A1B1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9" y="1597"/>
              <a:ext cx="268" cy="215"/>
            </a:xfrm>
            <a:custGeom>
              <a:avLst/>
              <a:gdLst>
                <a:gd name="T0" fmla="*/ 0 w 268"/>
                <a:gd name="T1" fmla="*/ 0 h 215"/>
                <a:gd name="T2" fmla="*/ 0 w 268"/>
                <a:gd name="T3" fmla="*/ 215 h 215"/>
                <a:gd name="T4" fmla="*/ 161 w 268"/>
                <a:gd name="T5" fmla="*/ 215 h 215"/>
                <a:gd name="T6" fmla="*/ 185 w 268"/>
                <a:gd name="T7" fmla="*/ 213 h 215"/>
                <a:gd name="T8" fmla="*/ 208 w 268"/>
                <a:gd name="T9" fmla="*/ 205 h 215"/>
                <a:gd name="T10" fmla="*/ 228 w 268"/>
                <a:gd name="T11" fmla="*/ 192 h 215"/>
                <a:gd name="T12" fmla="*/ 245 w 268"/>
                <a:gd name="T13" fmla="*/ 175 h 215"/>
                <a:gd name="T14" fmla="*/ 258 w 268"/>
                <a:gd name="T15" fmla="*/ 155 h 215"/>
                <a:gd name="T16" fmla="*/ 265 w 268"/>
                <a:gd name="T17" fmla="*/ 132 h 215"/>
                <a:gd name="T18" fmla="*/ 268 w 268"/>
                <a:gd name="T19" fmla="*/ 107 h 215"/>
                <a:gd name="T20" fmla="*/ 265 w 268"/>
                <a:gd name="T21" fmla="*/ 83 h 215"/>
                <a:gd name="T22" fmla="*/ 258 w 268"/>
                <a:gd name="T23" fmla="*/ 61 h 215"/>
                <a:gd name="T24" fmla="*/ 245 w 268"/>
                <a:gd name="T25" fmla="*/ 40 h 215"/>
                <a:gd name="T26" fmla="*/ 228 w 268"/>
                <a:gd name="T27" fmla="*/ 24 h 215"/>
                <a:gd name="T28" fmla="*/ 208 w 268"/>
                <a:gd name="T29" fmla="*/ 11 h 215"/>
                <a:gd name="T30" fmla="*/ 185 w 268"/>
                <a:gd name="T31" fmla="*/ 2 h 215"/>
                <a:gd name="T32" fmla="*/ 161 w 268"/>
                <a:gd name="T33" fmla="*/ 0 h 215"/>
                <a:gd name="T34" fmla="*/ 0 w 268"/>
                <a:gd name="T35" fmla="*/ 0 h 21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8"/>
                <a:gd name="T55" fmla="*/ 0 h 215"/>
                <a:gd name="T56" fmla="*/ 268 w 268"/>
                <a:gd name="T57" fmla="*/ 215 h 21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8" h="215">
                  <a:moveTo>
                    <a:pt x="0" y="0"/>
                  </a:moveTo>
                  <a:lnTo>
                    <a:pt x="0" y="215"/>
                  </a:lnTo>
                  <a:lnTo>
                    <a:pt x="161" y="215"/>
                  </a:lnTo>
                  <a:lnTo>
                    <a:pt x="185" y="213"/>
                  </a:lnTo>
                  <a:lnTo>
                    <a:pt x="208" y="205"/>
                  </a:lnTo>
                  <a:lnTo>
                    <a:pt x="228" y="192"/>
                  </a:lnTo>
                  <a:lnTo>
                    <a:pt x="245" y="175"/>
                  </a:lnTo>
                  <a:lnTo>
                    <a:pt x="258" y="155"/>
                  </a:lnTo>
                  <a:lnTo>
                    <a:pt x="265" y="132"/>
                  </a:lnTo>
                  <a:lnTo>
                    <a:pt x="268" y="107"/>
                  </a:lnTo>
                  <a:lnTo>
                    <a:pt x="265" y="83"/>
                  </a:lnTo>
                  <a:lnTo>
                    <a:pt x="258" y="61"/>
                  </a:lnTo>
                  <a:lnTo>
                    <a:pt x="245" y="40"/>
                  </a:lnTo>
                  <a:lnTo>
                    <a:pt x="228" y="24"/>
                  </a:lnTo>
                  <a:lnTo>
                    <a:pt x="208" y="11"/>
                  </a:lnTo>
                  <a:lnTo>
                    <a:pt x="185" y="2"/>
                  </a:lnTo>
                  <a:lnTo>
                    <a:pt x="1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7" name="Line 13">
              <a:extLst>
                <a:ext uri="{FF2B5EF4-FFF2-40B4-BE49-F238E27FC236}">
                  <a16:creationId xmlns:a16="http://schemas.microsoft.com/office/drawing/2014/main" id="{79D14571-8EA4-C041-966A-C817AE83EF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7" y="1704"/>
              <a:ext cx="13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8" name="Line 14">
              <a:extLst>
                <a:ext uri="{FF2B5EF4-FFF2-40B4-BE49-F238E27FC236}">
                  <a16:creationId xmlns:a16="http://schemas.microsoft.com/office/drawing/2014/main" id="{E3615295-F7E0-7740-B1F6-16E873471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4" y="1651"/>
              <a:ext cx="13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9" name="Line 15">
              <a:extLst>
                <a:ext uri="{FF2B5EF4-FFF2-40B4-BE49-F238E27FC236}">
                  <a16:creationId xmlns:a16="http://schemas.microsoft.com/office/drawing/2014/main" id="{8132BE16-5D27-BA46-AC1D-025727534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4" y="1759"/>
              <a:ext cx="13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0" name="Freeform 16">
              <a:extLst>
                <a:ext uri="{FF2B5EF4-FFF2-40B4-BE49-F238E27FC236}">
                  <a16:creationId xmlns:a16="http://schemas.microsoft.com/office/drawing/2014/main" id="{D53B2F57-FA42-3C47-A47F-932F91847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62" y="1234"/>
              <a:ext cx="215" cy="240"/>
            </a:xfrm>
            <a:custGeom>
              <a:avLst/>
              <a:gdLst>
                <a:gd name="T0" fmla="*/ 215 w 215"/>
                <a:gd name="T1" fmla="*/ 0 h 240"/>
                <a:gd name="T2" fmla="*/ 0 w 215"/>
                <a:gd name="T3" fmla="*/ 0 h 240"/>
                <a:gd name="T4" fmla="*/ 108 w 215"/>
                <a:gd name="T5" fmla="*/ 187 h 240"/>
                <a:gd name="T6" fmla="*/ 215 w 215"/>
                <a:gd name="T7" fmla="*/ 0 h 240"/>
                <a:gd name="T8" fmla="*/ 108 w 215"/>
                <a:gd name="T9" fmla="*/ 187 h 240"/>
                <a:gd name="T10" fmla="*/ 96 w 215"/>
                <a:gd name="T11" fmla="*/ 188 h 240"/>
                <a:gd name="T12" fmla="*/ 86 w 215"/>
                <a:gd name="T13" fmla="*/ 197 h 240"/>
                <a:gd name="T14" fmla="*/ 82 w 215"/>
                <a:gd name="T15" fmla="*/ 207 h 240"/>
                <a:gd name="T16" fmla="*/ 82 w 215"/>
                <a:gd name="T17" fmla="*/ 220 h 240"/>
                <a:gd name="T18" fmla="*/ 86 w 215"/>
                <a:gd name="T19" fmla="*/ 230 h 240"/>
                <a:gd name="T20" fmla="*/ 96 w 215"/>
                <a:gd name="T21" fmla="*/ 237 h 240"/>
                <a:gd name="T22" fmla="*/ 108 w 215"/>
                <a:gd name="T23" fmla="*/ 240 h 240"/>
                <a:gd name="T24" fmla="*/ 119 w 215"/>
                <a:gd name="T25" fmla="*/ 237 h 240"/>
                <a:gd name="T26" fmla="*/ 129 w 215"/>
                <a:gd name="T27" fmla="*/ 230 h 240"/>
                <a:gd name="T28" fmla="*/ 133 w 215"/>
                <a:gd name="T29" fmla="*/ 220 h 240"/>
                <a:gd name="T30" fmla="*/ 133 w 215"/>
                <a:gd name="T31" fmla="*/ 207 h 240"/>
                <a:gd name="T32" fmla="*/ 129 w 215"/>
                <a:gd name="T33" fmla="*/ 197 h 240"/>
                <a:gd name="T34" fmla="*/ 119 w 215"/>
                <a:gd name="T35" fmla="*/ 188 h 240"/>
                <a:gd name="T36" fmla="*/ 108 w 215"/>
                <a:gd name="T37" fmla="*/ 187 h 24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5"/>
                <a:gd name="T58" fmla="*/ 0 h 240"/>
                <a:gd name="T59" fmla="*/ 215 w 215"/>
                <a:gd name="T60" fmla="*/ 240 h 24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5" h="240">
                  <a:moveTo>
                    <a:pt x="215" y="0"/>
                  </a:moveTo>
                  <a:lnTo>
                    <a:pt x="0" y="0"/>
                  </a:lnTo>
                  <a:lnTo>
                    <a:pt x="108" y="187"/>
                  </a:lnTo>
                  <a:lnTo>
                    <a:pt x="215" y="0"/>
                  </a:lnTo>
                  <a:close/>
                  <a:moveTo>
                    <a:pt x="108" y="187"/>
                  </a:moveTo>
                  <a:lnTo>
                    <a:pt x="96" y="188"/>
                  </a:lnTo>
                  <a:lnTo>
                    <a:pt x="86" y="197"/>
                  </a:lnTo>
                  <a:lnTo>
                    <a:pt x="82" y="207"/>
                  </a:lnTo>
                  <a:lnTo>
                    <a:pt x="82" y="220"/>
                  </a:lnTo>
                  <a:lnTo>
                    <a:pt x="86" y="230"/>
                  </a:lnTo>
                  <a:lnTo>
                    <a:pt x="96" y="237"/>
                  </a:lnTo>
                  <a:lnTo>
                    <a:pt x="108" y="240"/>
                  </a:lnTo>
                  <a:lnTo>
                    <a:pt x="119" y="237"/>
                  </a:lnTo>
                  <a:lnTo>
                    <a:pt x="129" y="230"/>
                  </a:lnTo>
                  <a:lnTo>
                    <a:pt x="133" y="220"/>
                  </a:lnTo>
                  <a:lnTo>
                    <a:pt x="133" y="207"/>
                  </a:lnTo>
                  <a:lnTo>
                    <a:pt x="129" y="197"/>
                  </a:lnTo>
                  <a:lnTo>
                    <a:pt x="119" y="188"/>
                  </a:lnTo>
                  <a:lnTo>
                    <a:pt x="108" y="187"/>
                  </a:lnTo>
                  <a:close/>
                </a:path>
              </a:pathLst>
            </a:custGeom>
            <a:solidFill>
              <a:srgbClr val="E6E6E6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1" name="Line 17">
              <a:extLst>
                <a:ext uri="{FF2B5EF4-FFF2-40B4-BE49-F238E27FC236}">
                  <a16:creationId xmlns:a16="http://schemas.microsoft.com/office/drawing/2014/main" id="{B7E1AD87-9849-E644-9429-0B5F3530E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0" y="1057"/>
              <a:ext cx="1" cy="17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2" name="Line 18">
              <a:extLst>
                <a:ext uri="{FF2B5EF4-FFF2-40B4-BE49-F238E27FC236}">
                  <a16:creationId xmlns:a16="http://schemas.microsoft.com/office/drawing/2014/main" id="{C37EB655-E39D-5A4D-B6F8-0AA8CB3B6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0" y="1474"/>
              <a:ext cx="1" cy="12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3" name="Freeform 19">
              <a:extLst>
                <a:ext uri="{FF2B5EF4-FFF2-40B4-BE49-F238E27FC236}">
                  <a16:creationId xmlns:a16="http://schemas.microsoft.com/office/drawing/2014/main" id="{209403BF-246E-CB4E-942C-72ADA48CF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0" y="1004"/>
              <a:ext cx="214" cy="53"/>
            </a:xfrm>
            <a:custGeom>
              <a:avLst/>
              <a:gdLst>
                <a:gd name="T0" fmla="*/ 214 w 214"/>
                <a:gd name="T1" fmla="*/ 0 h 53"/>
                <a:gd name="T2" fmla="*/ 0 w 214"/>
                <a:gd name="T3" fmla="*/ 0 h 53"/>
                <a:gd name="T4" fmla="*/ 0 w 214"/>
                <a:gd name="T5" fmla="*/ 53 h 53"/>
                <a:gd name="T6" fmla="*/ 0 60000 65536"/>
                <a:gd name="T7" fmla="*/ 0 60000 65536"/>
                <a:gd name="T8" fmla="*/ 0 60000 65536"/>
                <a:gd name="T9" fmla="*/ 0 w 214"/>
                <a:gd name="T10" fmla="*/ 0 h 53"/>
                <a:gd name="T11" fmla="*/ 214 w 214"/>
                <a:gd name="T12" fmla="*/ 53 h 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" h="53">
                  <a:moveTo>
                    <a:pt x="214" y="0"/>
                  </a:moveTo>
                  <a:lnTo>
                    <a:pt x="0" y="0"/>
                  </a:lnTo>
                  <a:lnTo>
                    <a:pt x="0" y="53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4" name="Freeform 20">
              <a:extLst>
                <a:ext uri="{FF2B5EF4-FFF2-40B4-BE49-F238E27FC236}">
                  <a16:creationId xmlns:a16="http://schemas.microsoft.com/office/drawing/2014/main" id="{40CF691A-B350-2A49-BEAC-28F14C5CA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0" y="1597"/>
              <a:ext cx="214" cy="54"/>
            </a:xfrm>
            <a:custGeom>
              <a:avLst/>
              <a:gdLst>
                <a:gd name="T0" fmla="*/ 0 w 214"/>
                <a:gd name="T1" fmla="*/ 0 h 54"/>
                <a:gd name="T2" fmla="*/ 0 w 214"/>
                <a:gd name="T3" fmla="*/ 54 h 54"/>
                <a:gd name="T4" fmla="*/ 214 w 214"/>
                <a:gd name="T5" fmla="*/ 54 h 54"/>
                <a:gd name="T6" fmla="*/ 0 60000 65536"/>
                <a:gd name="T7" fmla="*/ 0 60000 65536"/>
                <a:gd name="T8" fmla="*/ 0 60000 65536"/>
                <a:gd name="T9" fmla="*/ 0 w 214"/>
                <a:gd name="T10" fmla="*/ 0 h 54"/>
                <a:gd name="T11" fmla="*/ 214 w 214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" h="54">
                  <a:moveTo>
                    <a:pt x="0" y="0"/>
                  </a:moveTo>
                  <a:lnTo>
                    <a:pt x="0" y="54"/>
                  </a:lnTo>
                  <a:lnTo>
                    <a:pt x="214" y="5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5" name="Freeform 21">
              <a:extLst>
                <a:ext uri="{FF2B5EF4-FFF2-40B4-BE49-F238E27FC236}">
                  <a16:creationId xmlns:a16="http://schemas.microsoft.com/office/drawing/2014/main" id="{BB8C0BDA-E0BC-EB4E-87B9-149758860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" y="1219"/>
              <a:ext cx="268" cy="216"/>
            </a:xfrm>
            <a:custGeom>
              <a:avLst/>
              <a:gdLst>
                <a:gd name="T0" fmla="*/ 0 w 268"/>
                <a:gd name="T1" fmla="*/ 0 h 216"/>
                <a:gd name="T2" fmla="*/ 12 w 268"/>
                <a:gd name="T3" fmla="*/ 35 h 216"/>
                <a:gd name="T4" fmla="*/ 19 w 268"/>
                <a:gd name="T5" fmla="*/ 71 h 216"/>
                <a:gd name="T6" fmla="*/ 22 w 268"/>
                <a:gd name="T7" fmla="*/ 108 h 216"/>
                <a:gd name="T8" fmla="*/ 19 w 268"/>
                <a:gd name="T9" fmla="*/ 144 h 216"/>
                <a:gd name="T10" fmla="*/ 12 w 268"/>
                <a:gd name="T11" fmla="*/ 180 h 216"/>
                <a:gd name="T12" fmla="*/ 0 w 268"/>
                <a:gd name="T13" fmla="*/ 216 h 216"/>
                <a:gd name="T14" fmla="*/ 116 w 268"/>
                <a:gd name="T15" fmla="*/ 216 h 216"/>
                <a:gd name="T16" fmla="*/ 148 w 268"/>
                <a:gd name="T17" fmla="*/ 208 h 216"/>
                <a:gd name="T18" fmla="*/ 178 w 268"/>
                <a:gd name="T19" fmla="*/ 196 h 216"/>
                <a:gd name="T20" fmla="*/ 205 w 268"/>
                <a:gd name="T21" fmla="*/ 179 h 216"/>
                <a:gd name="T22" fmla="*/ 229 w 268"/>
                <a:gd name="T23" fmla="*/ 159 h 216"/>
                <a:gd name="T24" fmla="*/ 251 w 268"/>
                <a:gd name="T25" fmla="*/ 134 h 216"/>
                <a:gd name="T26" fmla="*/ 268 w 268"/>
                <a:gd name="T27" fmla="*/ 108 h 216"/>
                <a:gd name="T28" fmla="*/ 251 w 268"/>
                <a:gd name="T29" fmla="*/ 81 h 216"/>
                <a:gd name="T30" fmla="*/ 229 w 268"/>
                <a:gd name="T31" fmla="*/ 57 h 216"/>
                <a:gd name="T32" fmla="*/ 205 w 268"/>
                <a:gd name="T33" fmla="*/ 36 h 216"/>
                <a:gd name="T34" fmla="*/ 178 w 268"/>
                <a:gd name="T35" fmla="*/ 19 h 216"/>
                <a:gd name="T36" fmla="*/ 148 w 268"/>
                <a:gd name="T37" fmla="*/ 8 h 216"/>
                <a:gd name="T38" fmla="*/ 116 w 268"/>
                <a:gd name="T39" fmla="*/ 0 h 216"/>
                <a:gd name="T40" fmla="*/ 0 w 268"/>
                <a:gd name="T41" fmla="*/ 0 h 21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68"/>
                <a:gd name="T64" fmla="*/ 0 h 216"/>
                <a:gd name="T65" fmla="*/ 268 w 268"/>
                <a:gd name="T66" fmla="*/ 216 h 21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68" h="216">
                  <a:moveTo>
                    <a:pt x="0" y="0"/>
                  </a:moveTo>
                  <a:lnTo>
                    <a:pt x="12" y="35"/>
                  </a:lnTo>
                  <a:lnTo>
                    <a:pt x="19" y="71"/>
                  </a:lnTo>
                  <a:lnTo>
                    <a:pt x="22" y="108"/>
                  </a:lnTo>
                  <a:lnTo>
                    <a:pt x="19" y="144"/>
                  </a:lnTo>
                  <a:lnTo>
                    <a:pt x="12" y="180"/>
                  </a:lnTo>
                  <a:lnTo>
                    <a:pt x="0" y="216"/>
                  </a:lnTo>
                  <a:lnTo>
                    <a:pt x="116" y="216"/>
                  </a:lnTo>
                  <a:lnTo>
                    <a:pt x="148" y="208"/>
                  </a:lnTo>
                  <a:lnTo>
                    <a:pt x="178" y="196"/>
                  </a:lnTo>
                  <a:lnTo>
                    <a:pt x="205" y="179"/>
                  </a:lnTo>
                  <a:lnTo>
                    <a:pt x="229" y="159"/>
                  </a:lnTo>
                  <a:lnTo>
                    <a:pt x="251" y="134"/>
                  </a:lnTo>
                  <a:lnTo>
                    <a:pt x="268" y="108"/>
                  </a:lnTo>
                  <a:lnTo>
                    <a:pt x="251" y="81"/>
                  </a:lnTo>
                  <a:lnTo>
                    <a:pt x="229" y="57"/>
                  </a:lnTo>
                  <a:lnTo>
                    <a:pt x="205" y="36"/>
                  </a:lnTo>
                  <a:lnTo>
                    <a:pt x="178" y="19"/>
                  </a:lnTo>
                  <a:lnTo>
                    <a:pt x="148" y="8"/>
                  </a:lnTo>
                  <a:lnTo>
                    <a:pt x="1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6" name="Line 22">
              <a:extLst>
                <a:ext uri="{FF2B5EF4-FFF2-40B4-BE49-F238E27FC236}">
                  <a16:creationId xmlns:a16="http://schemas.microsoft.com/office/drawing/2014/main" id="{AAD8851B-7CDD-C94C-B143-8A8F633488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4" y="1327"/>
              <a:ext cx="13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7" name="Line 23">
              <a:extLst>
                <a:ext uri="{FF2B5EF4-FFF2-40B4-BE49-F238E27FC236}">
                  <a16:creationId xmlns:a16="http://schemas.microsoft.com/office/drawing/2014/main" id="{7DD0CEC8-50AB-354A-8CF2-F8F6CC09D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2" y="1273"/>
              <a:ext cx="15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8" name="Line 24">
              <a:extLst>
                <a:ext uri="{FF2B5EF4-FFF2-40B4-BE49-F238E27FC236}">
                  <a16:creationId xmlns:a16="http://schemas.microsoft.com/office/drawing/2014/main" id="{75F46098-D315-FE46-ABFA-A634C1AFD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2" y="1381"/>
              <a:ext cx="15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9" name="Line 25">
              <a:extLst>
                <a:ext uri="{FF2B5EF4-FFF2-40B4-BE49-F238E27FC236}">
                  <a16:creationId xmlns:a16="http://schemas.microsoft.com/office/drawing/2014/main" id="{8E0ADB06-4EDC-7B45-B11F-D4152DAF7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2" y="949"/>
              <a:ext cx="1" cy="32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0" name="Line 26">
              <a:extLst>
                <a:ext uri="{FF2B5EF4-FFF2-40B4-BE49-F238E27FC236}">
                  <a16:creationId xmlns:a16="http://schemas.microsoft.com/office/drawing/2014/main" id="{FF6FC2DB-9F86-5545-81D3-61B403B47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2" y="1381"/>
              <a:ext cx="1" cy="32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1" name="Line 27">
              <a:extLst>
                <a:ext uri="{FF2B5EF4-FFF2-40B4-BE49-F238E27FC236}">
                  <a16:creationId xmlns:a16="http://schemas.microsoft.com/office/drawing/2014/main" id="{954639A9-B9D0-8448-BC2C-AF909FB573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0" y="896"/>
              <a:ext cx="64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2" name="Line 28">
              <a:extLst>
                <a:ext uri="{FF2B5EF4-FFF2-40B4-BE49-F238E27FC236}">
                  <a16:creationId xmlns:a16="http://schemas.microsoft.com/office/drawing/2014/main" id="{27021651-00FF-4848-A51A-AA4262B0C0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0" y="1759"/>
              <a:ext cx="64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3" name="Line 29">
              <a:extLst>
                <a:ext uri="{FF2B5EF4-FFF2-40B4-BE49-F238E27FC236}">
                  <a16:creationId xmlns:a16="http://schemas.microsoft.com/office/drawing/2014/main" id="{A5B8731E-BE53-0243-8089-BC33FEB3A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0" y="1004"/>
              <a:ext cx="43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4" name="Rectangle 30">
              <a:extLst>
                <a:ext uri="{FF2B5EF4-FFF2-40B4-BE49-F238E27FC236}">
                  <a16:creationId xmlns:a16="http://schemas.microsoft.com/office/drawing/2014/main" id="{4128A6A1-ECEB-CC41-A0A9-C6F4E9836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868"/>
              <a:ext cx="54" cy="53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4065" name="Rectangle 31">
              <a:extLst>
                <a:ext uri="{FF2B5EF4-FFF2-40B4-BE49-F238E27FC236}">
                  <a16:creationId xmlns:a16="http://schemas.microsoft.com/office/drawing/2014/main" id="{C6EDFCA7-7896-BF48-91A3-E3B564189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976"/>
              <a:ext cx="54" cy="53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4066" name="Rectangle 32">
              <a:extLst>
                <a:ext uri="{FF2B5EF4-FFF2-40B4-BE49-F238E27FC236}">
                  <a16:creationId xmlns:a16="http://schemas.microsoft.com/office/drawing/2014/main" id="{398433ED-F682-6349-A911-80A0AA999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2" y="976"/>
              <a:ext cx="55" cy="53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4067" name="Rectangle 33">
              <a:extLst>
                <a:ext uri="{FF2B5EF4-FFF2-40B4-BE49-F238E27FC236}">
                  <a16:creationId xmlns:a16="http://schemas.microsoft.com/office/drawing/2014/main" id="{FDF67823-BDFB-CE4F-91CB-B7EE825FA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1732"/>
              <a:ext cx="54" cy="53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4068" name="Rectangle 34">
              <a:extLst>
                <a:ext uri="{FF2B5EF4-FFF2-40B4-BE49-F238E27FC236}">
                  <a16:creationId xmlns:a16="http://schemas.microsoft.com/office/drawing/2014/main" id="{ECBC924B-5893-0545-AB98-413D10D30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8" y="1408"/>
              <a:ext cx="55" cy="53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4069" name="Rectangle 35">
              <a:extLst>
                <a:ext uri="{FF2B5EF4-FFF2-40B4-BE49-F238E27FC236}">
                  <a16:creationId xmlns:a16="http://schemas.microsoft.com/office/drawing/2014/main" id="{894ED737-AFEC-0D44-B6ED-34007BFE9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" y="833"/>
              <a:ext cx="105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ea typeface="SimSun" panose="02010600030101010101" pitchFamily="2" charset="-122"/>
                </a:rPr>
                <a:t>A</a:t>
              </a:r>
              <a:endParaRPr lang="en-US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44070" name="Rectangle 36">
              <a:extLst>
                <a:ext uri="{FF2B5EF4-FFF2-40B4-BE49-F238E27FC236}">
                  <a16:creationId xmlns:a16="http://schemas.microsoft.com/office/drawing/2014/main" id="{5AE7FF86-5171-C74D-A0D6-6A6EC84B7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" y="952"/>
              <a:ext cx="109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ea typeface="SimSun" panose="02010600030101010101" pitchFamily="2" charset="-122"/>
                </a:rPr>
                <a:t>C</a:t>
              </a:r>
              <a:endParaRPr lang="en-US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44071" name="Rectangle 37">
              <a:extLst>
                <a:ext uri="{FF2B5EF4-FFF2-40B4-BE49-F238E27FC236}">
                  <a16:creationId xmlns:a16="http://schemas.microsoft.com/office/drawing/2014/main" id="{AFA8CB3B-7CC9-A74D-91D9-9FC3F9781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" y="1708"/>
              <a:ext cx="105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ea typeface="SimSun" panose="02010600030101010101" pitchFamily="2" charset="-122"/>
                </a:rPr>
                <a:t>B</a:t>
              </a:r>
              <a:endParaRPr lang="en-US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44072" name="Rectangle 38">
              <a:extLst>
                <a:ext uri="{FF2B5EF4-FFF2-40B4-BE49-F238E27FC236}">
                  <a16:creationId xmlns:a16="http://schemas.microsoft.com/office/drawing/2014/main" id="{838752C7-5C0D-B64D-81DA-9599F1377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0" y="1108"/>
              <a:ext cx="44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F_static</a:t>
              </a:r>
              <a:endParaRPr lang="en-US" altLang="zh-CN" sz="1600">
                <a:ea typeface="SimSun" panose="02010600030101010101" pitchFamily="2" charset="-122"/>
              </a:endParaRPr>
            </a:p>
          </p:txBody>
        </p:sp>
        <p:sp>
          <p:nvSpPr>
            <p:cNvPr id="44073" name="Line 39">
              <a:extLst>
                <a:ext uri="{FF2B5EF4-FFF2-40B4-BE49-F238E27FC236}">
                  <a16:creationId xmlns:a16="http://schemas.microsoft.com/office/drawing/2014/main" id="{2F25801D-BD9A-DB41-BEA3-37506B2CF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0" y="1569"/>
              <a:ext cx="72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4" name="Freeform 40">
              <a:extLst>
                <a:ext uri="{FF2B5EF4-FFF2-40B4-BE49-F238E27FC236}">
                  <a16:creationId xmlns:a16="http://schemas.microsoft.com/office/drawing/2014/main" id="{89F249A1-FC4D-8C41-8DF1-0B91A9214D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0" y="1461"/>
              <a:ext cx="240" cy="216"/>
            </a:xfrm>
            <a:custGeom>
              <a:avLst/>
              <a:gdLst>
                <a:gd name="T0" fmla="*/ 0 w 240"/>
                <a:gd name="T1" fmla="*/ 0 h 216"/>
                <a:gd name="T2" fmla="*/ 0 w 240"/>
                <a:gd name="T3" fmla="*/ 216 h 216"/>
                <a:gd name="T4" fmla="*/ 187 w 240"/>
                <a:gd name="T5" fmla="*/ 108 h 216"/>
                <a:gd name="T6" fmla="*/ 0 w 240"/>
                <a:gd name="T7" fmla="*/ 0 h 216"/>
                <a:gd name="T8" fmla="*/ 187 w 240"/>
                <a:gd name="T9" fmla="*/ 108 h 216"/>
                <a:gd name="T10" fmla="*/ 190 w 240"/>
                <a:gd name="T11" fmla="*/ 121 h 216"/>
                <a:gd name="T12" fmla="*/ 197 w 240"/>
                <a:gd name="T13" fmla="*/ 130 h 216"/>
                <a:gd name="T14" fmla="*/ 207 w 240"/>
                <a:gd name="T15" fmla="*/ 136 h 216"/>
                <a:gd name="T16" fmla="*/ 220 w 240"/>
                <a:gd name="T17" fmla="*/ 136 h 216"/>
                <a:gd name="T18" fmla="*/ 230 w 240"/>
                <a:gd name="T19" fmla="*/ 130 h 216"/>
                <a:gd name="T20" fmla="*/ 237 w 240"/>
                <a:gd name="T21" fmla="*/ 121 h 216"/>
                <a:gd name="T22" fmla="*/ 240 w 240"/>
                <a:gd name="T23" fmla="*/ 108 h 216"/>
                <a:gd name="T24" fmla="*/ 237 w 240"/>
                <a:gd name="T25" fmla="*/ 97 h 216"/>
                <a:gd name="T26" fmla="*/ 230 w 240"/>
                <a:gd name="T27" fmla="*/ 88 h 216"/>
                <a:gd name="T28" fmla="*/ 220 w 240"/>
                <a:gd name="T29" fmla="*/ 82 h 216"/>
                <a:gd name="T30" fmla="*/ 207 w 240"/>
                <a:gd name="T31" fmla="*/ 82 h 216"/>
                <a:gd name="T32" fmla="*/ 197 w 240"/>
                <a:gd name="T33" fmla="*/ 88 h 216"/>
                <a:gd name="T34" fmla="*/ 190 w 240"/>
                <a:gd name="T35" fmla="*/ 97 h 216"/>
                <a:gd name="T36" fmla="*/ 187 w 240"/>
                <a:gd name="T37" fmla="*/ 108 h 2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0"/>
                <a:gd name="T58" fmla="*/ 0 h 216"/>
                <a:gd name="T59" fmla="*/ 240 w 240"/>
                <a:gd name="T60" fmla="*/ 216 h 21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0" h="216">
                  <a:moveTo>
                    <a:pt x="0" y="0"/>
                  </a:moveTo>
                  <a:lnTo>
                    <a:pt x="0" y="216"/>
                  </a:lnTo>
                  <a:lnTo>
                    <a:pt x="187" y="108"/>
                  </a:lnTo>
                  <a:lnTo>
                    <a:pt x="0" y="0"/>
                  </a:lnTo>
                  <a:close/>
                  <a:moveTo>
                    <a:pt x="187" y="108"/>
                  </a:moveTo>
                  <a:lnTo>
                    <a:pt x="190" y="121"/>
                  </a:lnTo>
                  <a:lnTo>
                    <a:pt x="197" y="130"/>
                  </a:lnTo>
                  <a:lnTo>
                    <a:pt x="207" y="136"/>
                  </a:lnTo>
                  <a:lnTo>
                    <a:pt x="220" y="136"/>
                  </a:lnTo>
                  <a:lnTo>
                    <a:pt x="230" y="130"/>
                  </a:lnTo>
                  <a:lnTo>
                    <a:pt x="237" y="121"/>
                  </a:lnTo>
                  <a:lnTo>
                    <a:pt x="240" y="108"/>
                  </a:lnTo>
                  <a:lnTo>
                    <a:pt x="237" y="97"/>
                  </a:lnTo>
                  <a:lnTo>
                    <a:pt x="230" y="88"/>
                  </a:lnTo>
                  <a:lnTo>
                    <a:pt x="220" y="82"/>
                  </a:lnTo>
                  <a:lnTo>
                    <a:pt x="207" y="82"/>
                  </a:lnTo>
                  <a:lnTo>
                    <a:pt x="197" y="88"/>
                  </a:lnTo>
                  <a:lnTo>
                    <a:pt x="190" y="97"/>
                  </a:lnTo>
                  <a:lnTo>
                    <a:pt x="187" y="108"/>
                  </a:lnTo>
                  <a:close/>
                </a:path>
              </a:pathLst>
            </a:custGeom>
            <a:solidFill>
              <a:srgbClr val="E6E6E6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5" name="Line 41">
              <a:extLst>
                <a:ext uri="{FF2B5EF4-FFF2-40B4-BE49-F238E27FC236}">
                  <a16:creationId xmlns:a16="http://schemas.microsoft.com/office/drawing/2014/main" id="{31992D9B-6E42-5942-A6E8-30A374951D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4" y="1569"/>
              <a:ext cx="17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6" name="Line 42">
              <a:extLst>
                <a:ext uri="{FF2B5EF4-FFF2-40B4-BE49-F238E27FC236}">
                  <a16:creationId xmlns:a16="http://schemas.microsoft.com/office/drawing/2014/main" id="{81B175FB-DDCC-BE4C-99B6-27858F2DF3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0" y="1569"/>
              <a:ext cx="12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7" name="Rectangle 43">
              <a:extLst>
                <a:ext uri="{FF2B5EF4-FFF2-40B4-BE49-F238E27FC236}">
                  <a16:creationId xmlns:a16="http://schemas.microsoft.com/office/drawing/2014/main" id="{C3829AC1-BC27-1F40-8C7B-E0EC572FC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8" y="1137"/>
              <a:ext cx="55" cy="55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4078" name="Freeform 44">
              <a:extLst>
                <a:ext uri="{FF2B5EF4-FFF2-40B4-BE49-F238E27FC236}">
                  <a16:creationId xmlns:a16="http://schemas.microsoft.com/office/drawing/2014/main" id="{64FA5963-95DD-724C-8EB6-8743A7073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3" y="1327"/>
              <a:ext cx="268" cy="216"/>
            </a:xfrm>
            <a:custGeom>
              <a:avLst/>
              <a:gdLst>
                <a:gd name="T0" fmla="*/ 0 w 268"/>
                <a:gd name="T1" fmla="*/ 0 h 216"/>
                <a:gd name="T2" fmla="*/ 0 w 268"/>
                <a:gd name="T3" fmla="*/ 216 h 216"/>
                <a:gd name="T4" fmla="*/ 161 w 268"/>
                <a:gd name="T5" fmla="*/ 216 h 216"/>
                <a:gd name="T6" fmla="*/ 185 w 268"/>
                <a:gd name="T7" fmla="*/ 213 h 216"/>
                <a:gd name="T8" fmla="*/ 208 w 268"/>
                <a:gd name="T9" fmla="*/ 205 h 216"/>
                <a:gd name="T10" fmla="*/ 228 w 268"/>
                <a:gd name="T11" fmla="*/ 192 h 216"/>
                <a:gd name="T12" fmla="*/ 245 w 268"/>
                <a:gd name="T13" fmla="*/ 175 h 216"/>
                <a:gd name="T14" fmla="*/ 258 w 268"/>
                <a:gd name="T15" fmla="*/ 154 h 216"/>
                <a:gd name="T16" fmla="*/ 265 w 268"/>
                <a:gd name="T17" fmla="*/ 131 h 216"/>
                <a:gd name="T18" fmla="*/ 268 w 268"/>
                <a:gd name="T19" fmla="*/ 108 h 216"/>
                <a:gd name="T20" fmla="*/ 265 w 268"/>
                <a:gd name="T21" fmla="*/ 84 h 216"/>
                <a:gd name="T22" fmla="*/ 258 w 268"/>
                <a:gd name="T23" fmla="*/ 61 h 216"/>
                <a:gd name="T24" fmla="*/ 245 w 268"/>
                <a:gd name="T25" fmla="*/ 41 h 216"/>
                <a:gd name="T26" fmla="*/ 228 w 268"/>
                <a:gd name="T27" fmla="*/ 23 h 216"/>
                <a:gd name="T28" fmla="*/ 208 w 268"/>
                <a:gd name="T29" fmla="*/ 10 h 216"/>
                <a:gd name="T30" fmla="*/ 185 w 268"/>
                <a:gd name="T31" fmla="*/ 3 h 216"/>
                <a:gd name="T32" fmla="*/ 161 w 268"/>
                <a:gd name="T33" fmla="*/ 0 h 216"/>
                <a:gd name="T34" fmla="*/ 0 w 268"/>
                <a:gd name="T35" fmla="*/ 0 h 2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8"/>
                <a:gd name="T55" fmla="*/ 0 h 216"/>
                <a:gd name="T56" fmla="*/ 268 w 268"/>
                <a:gd name="T57" fmla="*/ 216 h 2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8" h="216">
                  <a:moveTo>
                    <a:pt x="0" y="0"/>
                  </a:moveTo>
                  <a:lnTo>
                    <a:pt x="0" y="216"/>
                  </a:lnTo>
                  <a:lnTo>
                    <a:pt x="161" y="216"/>
                  </a:lnTo>
                  <a:lnTo>
                    <a:pt x="185" y="213"/>
                  </a:lnTo>
                  <a:lnTo>
                    <a:pt x="208" y="205"/>
                  </a:lnTo>
                  <a:lnTo>
                    <a:pt x="228" y="192"/>
                  </a:lnTo>
                  <a:lnTo>
                    <a:pt x="245" y="175"/>
                  </a:lnTo>
                  <a:lnTo>
                    <a:pt x="258" y="154"/>
                  </a:lnTo>
                  <a:lnTo>
                    <a:pt x="265" y="131"/>
                  </a:lnTo>
                  <a:lnTo>
                    <a:pt x="268" y="108"/>
                  </a:lnTo>
                  <a:lnTo>
                    <a:pt x="265" y="84"/>
                  </a:lnTo>
                  <a:lnTo>
                    <a:pt x="258" y="61"/>
                  </a:lnTo>
                  <a:lnTo>
                    <a:pt x="245" y="41"/>
                  </a:lnTo>
                  <a:lnTo>
                    <a:pt x="228" y="23"/>
                  </a:lnTo>
                  <a:lnTo>
                    <a:pt x="208" y="10"/>
                  </a:lnTo>
                  <a:lnTo>
                    <a:pt x="185" y="3"/>
                  </a:lnTo>
                  <a:lnTo>
                    <a:pt x="1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9" name="Line 45">
              <a:extLst>
                <a:ext uri="{FF2B5EF4-FFF2-40B4-BE49-F238E27FC236}">
                  <a16:creationId xmlns:a16="http://schemas.microsoft.com/office/drawing/2014/main" id="{E7EF267A-D7BA-7D4B-B17A-033928A7EB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1" y="1435"/>
              <a:ext cx="13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0" name="Line 46">
              <a:extLst>
                <a:ext uri="{FF2B5EF4-FFF2-40B4-BE49-F238E27FC236}">
                  <a16:creationId xmlns:a16="http://schemas.microsoft.com/office/drawing/2014/main" id="{C2B64647-19B8-A74F-9EEA-25DE8082B3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" y="1381"/>
              <a:ext cx="13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1" name="Line 47">
              <a:extLst>
                <a:ext uri="{FF2B5EF4-FFF2-40B4-BE49-F238E27FC236}">
                  <a16:creationId xmlns:a16="http://schemas.microsoft.com/office/drawing/2014/main" id="{0D38443E-D9E4-7245-A48F-C8FC8828F1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" y="1489"/>
              <a:ext cx="13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2" name="Line 48">
              <a:extLst>
                <a:ext uri="{FF2B5EF4-FFF2-40B4-BE49-F238E27FC236}">
                  <a16:creationId xmlns:a16="http://schemas.microsoft.com/office/drawing/2014/main" id="{75BCA363-0639-1747-BB30-0DBAF9460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" y="1327"/>
              <a:ext cx="1" cy="5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3" name="Freeform 49">
              <a:extLst>
                <a:ext uri="{FF2B5EF4-FFF2-40B4-BE49-F238E27FC236}">
                  <a16:creationId xmlns:a16="http://schemas.microsoft.com/office/drawing/2014/main" id="{04C6D1AF-860A-5D4A-8081-131644EFF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1" y="1489"/>
              <a:ext cx="28" cy="80"/>
            </a:xfrm>
            <a:custGeom>
              <a:avLst/>
              <a:gdLst>
                <a:gd name="T0" fmla="*/ 28 w 28"/>
                <a:gd name="T1" fmla="*/ 0 h 80"/>
                <a:gd name="T2" fmla="*/ 28 w 28"/>
                <a:gd name="T3" fmla="*/ 80 h 80"/>
                <a:gd name="T4" fmla="*/ 0 w 28"/>
                <a:gd name="T5" fmla="*/ 80 h 80"/>
                <a:gd name="T6" fmla="*/ 0 60000 65536"/>
                <a:gd name="T7" fmla="*/ 0 60000 65536"/>
                <a:gd name="T8" fmla="*/ 0 60000 65536"/>
                <a:gd name="T9" fmla="*/ 0 w 28"/>
                <a:gd name="T10" fmla="*/ 0 h 80"/>
                <a:gd name="T11" fmla="*/ 28 w 28"/>
                <a:gd name="T12" fmla="*/ 80 h 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80">
                  <a:moveTo>
                    <a:pt x="28" y="0"/>
                  </a:moveTo>
                  <a:lnTo>
                    <a:pt x="28" y="80"/>
                  </a:lnTo>
                  <a:lnTo>
                    <a:pt x="0" y="8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4" name="Freeform 50">
              <a:extLst>
                <a:ext uri="{FF2B5EF4-FFF2-40B4-BE49-F238E27FC236}">
                  <a16:creationId xmlns:a16="http://schemas.microsoft.com/office/drawing/2014/main" id="{B6996D7C-8CAB-5F44-8C07-2757A90DD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9" y="1165"/>
              <a:ext cx="537" cy="162"/>
            </a:xfrm>
            <a:custGeom>
              <a:avLst/>
              <a:gdLst>
                <a:gd name="T0" fmla="*/ 0 w 537"/>
                <a:gd name="T1" fmla="*/ 162 h 162"/>
                <a:gd name="T2" fmla="*/ 0 w 537"/>
                <a:gd name="T3" fmla="*/ 0 h 162"/>
                <a:gd name="T4" fmla="*/ 537 w 537"/>
                <a:gd name="T5" fmla="*/ 0 h 162"/>
                <a:gd name="T6" fmla="*/ 0 60000 65536"/>
                <a:gd name="T7" fmla="*/ 0 60000 65536"/>
                <a:gd name="T8" fmla="*/ 0 60000 65536"/>
                <a:gd name="T9" fmla="*/ 0 w 537"/>
                <a:gd name="T10" fmla="*/ 0 h 162"/>
                <a:gd name="T11" fmla="*/ 537 w 537"/>
                <a:gd name="T12" fmla="*/ 162 h 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7" h="162">
                  <a:moveTo>
                    <a:pt x="0" y="162"/>
                  </a:moveTo>
                  <a:lnTo>
                    <a:pt x="0" y="0"/>
                  </a:lnTo>
                  <a:lnTo>
                    <a:pt x="537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5" name="Rectangle 51">
              <a:extLst>
                <a:ext uri="{FF2B5EF4-FFF2-40B4-BE49-F238E27FC236}">
                  <a16:creationId xmlns:a16="http://schemas.microsoft.com/office/drawing/2014/main" id="{671F7893-675A-7D44-A5B1-EFE67584D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1" y="1300"/>
              <a:ext cx="55" cy="53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4086" name="Rectangle 52">
              <a:extLst>
                <a:ext uri="{FF2B5EF4-FFF2-40B4-BE49-F238E27FC236}">
                  <a16:creationId xmlns:a16="http://schemas.microsoft.com/office/drawing/2014/main" id="{75FA778E-C94D-7F45-A93F-4605BD31F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7" y="1384"/>
              <a:ext cx="62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F_dynamic</a:t>
              </a:r>
              <a:endParaRPr lang="en-US" altLang="zh-CN" sz="1600">
                <a:ea typeface="SimSun" panose="02010600030101010101" pitchFamily="2" charset="-122"/>
              </a:endParaRPr>
            </a:p>
          </p:txBody>
        </p:sp>
        <p:sp>
          <p:nvSpPr>
            <p:cNvPr id="44087" name="Rectangle 53">
              <a:extLst>
                <a:ext uri="{FF2B5EF4-FFF2-40B4-BE49-F238E27FC236}">
                  <a16:creationId xmlns:a16="http://schemas.microsoft.com/office/drawing/2014/main" id="{54B4A03D-2388-514E-9F86-388040F84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2" y="1543"/>
              <a:ext cx="55" cy="54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4088" name="Freeform 54">
              <a:extLst>
                <a:ext uri="{FF2B5EF4-FFF2-40B4-BE49-F238E27FC236}">
                  <a16:creationId xmlns:a16="http://schemas.microsoft.com/office/drawing/2014/main" id="{65F678F6-E579-D842-879F-360604B1D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" y="1057"/>
              <a:ext cx="1523" cy="162"/>
            </a:xfrm>
            <a:custGeom>
              <a:avLst/>
              <a:gdLst>
                <a:gd name="T0" fmla="*/ 0 w 1523"/>
                <a:gd name="T1" fmla="*/ 0 h 162"/>
                <a:gd name="T2" fmla="*/ 592 w 1523"/>
                <a:gd name="T3" fmla="*/ 0 h 162"/>
                <a:gd name="T4" fmla="*/ 592 w 1523"/>
                <a:gd name="T5" fmla="*/ 54 h 162"/>
                <a:gd name="T6" fmla="*/ 1451 w 1523"/>
                <a:gd name="T7" fmla="*/ 54 h 162"/>
                <a:gd name="T8" fmla="*/ 1451 w 1523"/>
                <a:gd name="T9" fmla="*/ 162 h 162"/>
                <a:gd name="T10" fmla="*/ 1523 w 1523"/>
                <a:gd name="T11" fmla="*/ 162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23"/>
                <a:gd name="T19" fmla="*/ 0 h 162"/>
                <a:gd name="T20" fmla="*/ 1523 w 1523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23" h="162">
                  <a:moveTo>
                    <a:pt x="0" y="0"/>
                  </a:moveTo>
                  <a:lnTo>
                    <a:pt x="592" y="0"/>
                  </a:lnTo>
                  <a:lnTo>
                    <a:pt x="592" y="54"/>
                  </a:lnTo>
                  <a:lnTo>
                    <a:pt x="1451" y="54"/>
                  </a:lnTo>
                  <a:lnTo>
                    <a:pt x="1451" y="162"/>
                  </a:lnTo>
                  <a:lnTo>
                    <a:pt x="1523" y="162"/>
                  </a:lnTo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9" name="Freeform 55">
              <a:extLst>
                <a:ext uri="{FF2B5EF4-FFF2-40B4-BE49-F238E27FC236}">
                  <a16:creationId xmlns:a16="http://schemas.microsoft.com/office/drawing/2014/main" id="{802F29DC-A357-FE4E-BCEE-91BA80F68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6" y="1199"/>
              <a:ext cx="40" cy="41"/>
            </a:xfrm>
            <a:custGeom>
              <a:avLst/>
              <a:gdLst>
                <a:gd name="T0" fmla="*/ 0 w 40"/>
                <a:gd name="T1" fmla="*/ 0 h 41"/>
                <a:gd name="T2" fmla="*/ 40 w 40"/>
                <a:gd name="T3" fmla="*/ 20 h 41"/>
                <a:gd name="T4" fmla="*/ 0 w 40"/>
                <a:gd name="T5" fmla="*/ 41 h 41"/>
                <a:gd name="T6" fmla="*/ 0 w 40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1"/>
                <a:gd name="T14" fmla="*/ 40 w 40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1">
                  <a:moveTo>
                    <a:pt x="0" y="0"/>
                  </a:moveTo>
                  <a:lnTo>
                    <a:pt x="40" y="20"/>
                  </a:lnTo>
                  <a:lnTo>
                    <a:pt x="0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0" name="Freeform 56">
              <a:extLst>
                <a:ext uri="{FF2B5EF4-FFF2-40B4-BE49-F238E27FC236}">
                  <a16:creationId xmlns:a16="http://schemas.microsoft.com/office/drawing/2014/main" id="{553A6A44-83EB-E54B-975E-05B36AD42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" y="1111"/>
              <a:ext cx="1523" cy="756"/>
            </a:xfrm>
            <a:custGeom>
              <a:avLst/>
              <a:gdLst>
                <a:gd name="T0" fmla="*/ 0 w 1523"/>
                <a:gd name="T1" fmla="*/ 0 h 756"/>
                <a:gd name="T2" fmla="*/ 162 w 1523"/>
                <a:gd name="T3" fmla="*/ 0 h 756"/>
                <a:gd name="T4" fmla="*/ 162 w 1523"/>
                <a:gd name="T5" fmla="*/ 756 h 756"/>
                <a:gd name="T6" fmla="*/ 1129 w 1523"/>
                <a:gd name="T7" fmla="*/ 756 h 756"/>
                <a:gd name="T8" fmla="*/ 1129 w 1523"/>
                <a:gd name="T9" fmla="*/ 350 h 756"/>
                <a:gd name="T10" fmla="*/ 1504 w 1523"/>
                <a:gd name="T11" fmla="*/ 350 h 756"/>
                <a:gd name="T12" fmla="*/ 1504 w 1523"/>
                <a:gd name="T13" fmla="*/ 270 h 756"/>
                <a:gd name="T14" fmla="*/ 1523 w 1523"/>
                <a:gd name="T15" fmla="*/ 270 h 7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23"/>
                <a:gd name="T25" fmla="*/ 0 h 756"/>
                <a:gd name="T26" fmla="*/ 1523 w 1523"/>
                <a:gd name="T27" fmla="*/ 756 h 7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23" h="756">
                  <a:moveTo>
                    <a:pt x="0" y="0"/>
                  </a:moveTo>
                  <a:lnTo>
                    <a:pt x="162" y="0"/>
                  </a:lnTo>
                  <a:lnTo>
                    <a:pt x="162" y="756"/>
                  </a:lnTo>
                  <a:lnTo>
                    <a:pt x="1129" y="756"/>
                  </a:lnTo>
                  <a:lnTo>
                    <a:pt x="1129" y="350"/>
                  </a:lnTo>
                  <a:lnTo>
                    <a:pt x="1504" y="350"/>
                  </a:lnTo>
                  <a:lnTo>
                    <a:pt x="1504" y="270"/>
                  </a:lnTo>
                  <a:lnTo>
                    <a:pt x="1523" y="27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1" name="Freeform 57">
              <a:extLst>
                <a:ext uri="{FF2B5EF4-FFF2-40B4-BE49-F238E27FC236}">
                  <a16:creationId xmlns:a16="http://schemas.microsoft.com/office/drawing/2014/main" id="{15FD7440-9224-E94A-A3B7-72610DDE2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6" y="1360"/>
              <a:ext cx="40" cy="41"/>
            </a:xfrm>
            <a:custGeom>
              <a:avLst/>
              <a:gdLst>
                <a:gd name="T0" fmla="*/ 0 w 40"/>
                <a:gd name="T1" fmla="*/ 0 h 41"/>
                <a:gd name="T2" fmla="*/ 40 w 40"/>
                <a:gd name="T3" fmla="*/ 21 h 41"/>
                <a:gd name="T4" fmla="*/ 0 w 40"/>
                <a:gd name="T5" fmla="*/ 41 h 41"/>
                <a:gd name="T6" fmla="*/ 0 w 40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1"/>
                <a:gd name="T14" fmla="*/ 40 w 40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1">
                  <a:moveTo>
                    <a:pt x="0" y="0"/>
                  </a:moveTo>
                  <a:lnTo>
                    <a:pt x="40" y="21"/>
                  </a:lnTo>
                  <a:lnTo>
                    <a:pt x="0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2" name="Line 58">
              <a:extLst>
                <a:ext uri="{FF2B5EF4-FFF2-40B4-BE49-F238E27FC236}">
                  <a16:creationId xmlns:a16="http://schemas.microsoft.com/office/drawing/2014/main" id="{C4E5468A-B40B-C84C-8BC2-6A2C871E0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3" y="1273"/>
              <a:ext cx="3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3" name="Freeform 59">
              <a:extLst>
                <a:ext uri="{FF2B5EF4-FFF2-40B4-BE49-F238E27FC236}">
                  <a16:creationId xmlns:a16="http://schemas.microsoft.com/office/drawing/2014/main" id="{31BD1CE3-F343-0040-98C6-1E44CB889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" y="1253"/>
              <a:ext cx="40" cy="40"/>
            </a:xfrm>
            <a:custGeom>
              <a:avLst/>
              <a:gdLst>
                <a:gd name="T0" fmla="*/ 0 w 40"/>
                <a:gd name="T1" fmla="*/ 0 h 40"/>
                <a:gd name="T2" fmla="*/ 40 w 40"/>
                <a:gd name="T3" fmla="*/ 20 h 40"/>
                <a:gd name="T4" fmla="*/ 0 w 40"/>
                <a:gd name="T5" fmla="*/ 40 h 40"/>
                <a:gd name="T6" fmla="*/ 0 w 4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0"/>
                <a:gd name="T14" fmla="*/ 40 w 40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0">
                  <a:moveTo>
                    <a:pt x="0" y="0"/>
                  </a:moveTo>
                  <a:lnTo>
                    <a:pt x="40" y="2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4" name="Freeform 60">
              <a:extLst>
                <a:ext uri="{FF2B5EF4-FFF2-40B4-BE49-F238E27FC236}">
                  <a16:creationId xmlns:a16="http://schemas.microsoft.com/office/drawing/2014/main" id="{0EF42774-961B-4547-9F1B-99360A012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" y="1597"/>
              <a:ext cx="878" cy="270"/>
            </a:xfrm>
            <a:custGeom>
              <a:avLst/>
              <a:gdLst>
                <a:gd name="T0" fmla="*/ 0 w 878"/>
                <a:gd name="T1" fmla="*/ 270 h 270"/>
                <a:gd name="T2" fmla="*/ 0 w 878"/>
                <a:gd name="T3" fmla="*/ 135 h 270"/>
                <a:gd name="T4" fmla="*/ 537 w 878"/>
                <a:gd name="T5" fmla="*/ 135 h 270"/>
                <a:gd name="T6" fmla="*/ 537 w 878"/>
                <a:gd name="T7" fmla="*/ 0 h 270"/>
                <a:gd name="T8" fmla="*/ 878 w 878"/>
                <a:gd name="T9" fmla="*/ 0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8"/>
                <a:gd name="T16" fmla="*/ 0 h 270"/>
                <a:gd name="T17" fmla="*/ 878 w 878"/>
                <a:gd name="T18" fmla="*/ 270 h 2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8" h="270">
                  <a:moveTo>
                    <a:pt x="0" y="270"/>
                  </a:moveTo>
                  <a:lnTo>
                    <a:pt x="0" y="135"/>
                  </a:lnTo>
                  <a:lnTo>
                    <a:pt x="537" y="135"/>
                  </a:lnTo>
                  <a:lnTo>
                    <a:pt x="537" y="0"/>
                  </a:lnTo>
                  <a:lnTo>
                    <a:pt x="878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5" name="Freeform 61">
              <a:extLst>
                <a:ext uri="{FF2B5EF4-FFF2-40B4-BE49-F238E27FC236}">
                  <a16:creationId xmlns:a16="http://schemas.microsoft.com/office/drawing/2014/main" id="{773ECD58-D474-5641-AFFA-3C14111DB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" y="1576"/>
              <a:ext cx="40" cy="41"/>
            </a:xfrm>
            <a:custGeom>
              <a:avLst/>
              <a:gdLst>
                <a:gd name="T0" fmla="*/ 0 w 40"/>
                <a:gd name="T1" fmla="*/ 0 h 41"/>
                <a:gd name="T2" fmla="*/ 40 w 40"/>
                <a:gd name="T3" fmla="*/ 21 h 41"/>
                <a:gd name="T4" fmla="*/ 0 w 40"/>
                <a:gd name="T5" fmla="*/ 41 h 41"/>
                <a:gd name="T6" fmla="*/ 0 w 40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1"/>
                <a:gd name="T14" fmla="*/ 40 w 40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1">
                  <a:moveTo>
                    <a:pt x="0" y="0"/>
                  </a:moveTo>
                  <a:lnTo>
                    <a:pt x="40" y="21"/>
                  </a:lnTo>
                  <a:lnTo>
                    <a:pt x="0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6" name="Rectangle 62">
              <a:extLst>
                <a:ext uri="{FF2B5EF4-FFF2-40B4-BE49-F238E27FC236}">
                  <a16:creationId xmlns:a16="http://schemas.microsoft.com/office/drawing/2014/main" id="{942C11CC-498B-8546-AC96-74A007CF7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5" y="720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First</a:t>
              </a:r>
              <a:endParaRPr lang="en-US" altLang="zh-CN" sz="1600">
                <a:ea typeface="SimSun" panose="02010600030101010101" pitchFamily="2" charset="-122"/>
              </a:endParaRPr>
            </a:p>
          </p:txBody>
        </p:sp>
        <p:sp>
          <p:nvSpPr>
            <p:cNvPr id="44097" name="Rectangle 63">
              <a:extLst>
                <a:ext uri="{FF2B5EF4-FFF2-40B4-BE49-F238E27FC236}">
                  <a16:creationId xmlns:a16="http://schemas.microsoft.com/office/drawing/2014/main" id="{B163EE93-ADAD-BA42-BE7E-D5C671C03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5" y="835"/>
              <a:ext cx="84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reconvergence</a:t>
              </a:r>
              <a:endParaRPr lang="en-US" altLang="zh-CN" sz="1600">
                <a:ea typeface="SimSun" panose="02010600030101010101" pitchFamily="2" charset="-122"/>
              </a:endParaRPr>
            </a:p>
          </p:txBody>
        </p:sp>
        <p:sp>
          <p:nvSpPr>
            <p:cNvPr id="44098" name="Line 64">
              <a:extLst>
                <a:ext uri="{FF2B5EF4-FFF2-40B4-BE49-F238E27FC236}">
                  <a16:creationId xmlns:a16="http://schemas.microsoft.com/office/drawing/2014/main" id="{3FFDF0EF-D9A8-8543-A4FC-ECC410035C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4" y="949"/>
              <a:ext cx="91" cy="18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9" name="Freeform 65">
              <a:extLst>
                <a:ext uri="{FF2B5EF4-FFF2-40B4-BE49-F238E27FC236}">
                  <a16:creationId xmlns:a16="http://schemas.microsoft.com/office/drawing/2014/main" id="{02E6F948-4F6B-7847-8C02-AC4661C3E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" y="1120"/>
              <a:ext cx="36" cy="45"/>
            </a:xfrm>
            <a:custGeom>
              <a:avLst/>
              <a:gdLst>
                <a:gd name="T0" fmla="*/ 36 w 36"/>
                <a:gd name="T1" fmla="*/ 0 h 45"/>
                <a:gd name="T2" fmla="*/ 36 w 36"/>
                <a:gd name="T3" fmla="*/ 45 h 45"/>
                <a:gd name="T4" fmla="*/ 0 w 36"/>
                <a:gd name="T5" fmla="*/ 17 h 45"/>
                <a:gd name="T6" fmla="*/ 36 w 36"/>
                <a:gd name="T7" fmla="*/ 0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45"/>
                <a:gd name="T14" fmla="*/ 36 w 36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45">
                  <a:moveTo>
                    <a:pt x="36" y="0"/>
                  </a:moveTo>
                  <a:lnTo>
                    <a:pt x="36" y="45"/>
                  </a:lnTo>
                  <a:lnTo>
                    <a:pt x="0" y="1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00" name="Rectangle 66">
              <a:extLst>
                <a:ext uri="{FF2B5EF4-FFF2-40B4-BE49-F238E27FC236}">
                  <a16:creationId xmlns:a16="http://schemas.microsoft.com/office/drawing/2014/main" id="{755220B9-2156-E64A-BF10-1321809B9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1855"/>
              <a:ext cx="43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Second</a:t>
              </a:r>
              <a:endParaRPr lang="en-US" altLang="zh-CN" sz="1600">
                <a:ea typeface="SimSun" panose="02010600030101010101" pitchFamily="2" charset="-122"/>
              </a:endParaRPr>
            </a:p>
          </p:txBody>
        </p:sp>
        <p:sp>
          <p:nvSpPr>
            <p:cNvPr id="44101" name="Rectangle 67">
              <a:extLst>
                <a:ext uri="{FF2B5EF4-FFF2-40B4-BE49-F238E27FC236}">
                  <a16:creationId xmlns:a16="http://schemas.microsoft.com/office/drawing/2014/main" id="{23F829D9-4764-ED4D-8AC8-48ACA16F4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1970"/>
              <a:ext cx="84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reconvergence</a:t>
              </a:r>
              <a:endParaRPr lang="en-US" altLang="zh-CN" sz="1600">
                <a:ea typeface="SimSun" panose="02010600030101010101" pitchFamily="2" charset="-122"/>
              </a:endParaRPr>
            </a:p>
          </p:txBody>
        </p:sp>
        <p:sp>
          <p:nvSpPr>
            <p:cNvPr id="44102" name="Line 68">
              <a:extLst>
                <a:ext uri="{FF2B5EF4-FFF2-40B4-BE49-F238E27FC236}">
                  <a16:creationId xmlns:a16="http://schemas.microsoft.com/office/drawing/2014/main" id="{7DEF82EF-C7D3-D44B-8A89-7C8342FB56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35" y="1656"/>
              <a:ext cx="92" cy="18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03" name="Freeform 69">
              <a:extLst>
                <a:ext uri="{FF2B5EF4-FFF2-40B4-BE49-F238E27FC236}">
                  <a16:creationId xmlns:a16="http://schemas.microsoft.com/office/drawing/2014/main" id="{073E54B2-FBCC-824C-96F4-9E1C094BB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" y="1624"/>
              <a:ext cx="38" cy="44"/>
            </a:xfrm>
            <a:custGeom>
              <a:avLst/>
              <a:gdLst>
                <a:gd name="T0" fmla="*/ 38 w 38"/>
                <a:gd name="T1" fmla="*/ 44 h 44"/>
                <a:gd name="T2" fmla="*/ 38 w 38"/>
                <a:gd name="T3" fmla="*/ 0 h 44"/>
                <a:gd name="T4" fmla="*/ 0 w 38"/>
                <a:gd name="T5" fmla="*/ 27 h 44"/>
                <a:gd name="T6" fmla="*/ 38 w 38"/>
                <a:gd name="T7" fmla="*/ 44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44"/>
                <a:gd name="T14" fmla="*/ 38 w 38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44">
                  <a:moveTo>
                    <a:pt x="38" y="44"/>
                  </a:moveTo>
                  <a:lnTo>
                    <a:pt x="38" y="0"/>
                  </a:lnTo>
                  <a:lnTo>
                    <a:pt x="0" y="27"/>
                  </a:lnTo>
                  <a:lnTo>
                    <a:pt x="38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04" name="Rectangle 70">
              <a:extLst>
                <a:ext uri="{FF2B5EF4-FFF2-40B4-BE49-F238E27FC236}">
                  <a16:creationId xmlns:a16="http://schemas.microsoft.com/office/drawing/2014/main" id="{CFC14E73-148A-F746-A475-2479F97FD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" y="789"/>
              <a:ext cx="1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ea typeface="SimSun" panose="02010600030101010101" pitchFamily="2" charset="-122"/>
                </a:rPr>
                <a:t>F0</a:t>
              </a:r>
              <a:endParaRPr lang="en-US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44105" name="Rectangle 71">
              <a:extLst>
                <a:ext uri="{FF2B5EF4-FFF2-40B4-BE49-F238E27FC236}">
                  <a16:creationId xmlns:a16="http://schemas.microsoft.com/office/drawing/2014/main" id="{8ECD7221-B833-2F49-9412-8E4E90963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" y="1749"/>
              <a:ext cx="1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ea typeface="SimSun" panose="02010600030101010101" pitchFamily="2" charset="-122"/>
                </a:rPr>
                <a:t>F1</a:t>
              </a:r>
              <a:endParaRPr lang="en-US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44106" name="Rectangle 72">
              <a:extLst>
                <a:ext uri="{FF2B5EF4-FFF2-40B4-BE49-F238E27FC236}">
                  <a16:creationId xmlns:a16="http://schemas.microsoft.com/office/drawing/2014/main" id="{65364295-F57A-734A-8181-300FB5A72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7" y="1614"/>
              <a:ext cx="3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C_late</a:t>
              </a:r>
              <a:endParaRPr lang="en-US" altLang="zh-CN" sz="1600">
                <a:ea typeface="SimSun" panose="02010600030101010101" pitchFamily="2" charset="-122"/>
              </a:endParaRPr>
            </a:p>
          </p:txBody>
        </p:sp>
      </p:grpSp>
      <p:pic>
        <p:nvPicPr>
          <p:cNvPr id="44039" name="Picture 73" descr="wave">
            <a:extLst>
              <a:ext uri="{FF2B5EF4-FFF2-40B4-BE49-F238E27FC236}">
                <a16:creationId xmlns:a16="http://schemas.microsoft.com/office/drawing/2014/main" id="{683C1444-FDED-3D40-BECE-F8F232104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29000"/>
            <a:ext cx="6477000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0" name="AutoShape 74">
            <a:extLst>
              <a:ext uri="{FF2B5EF4-FFF2-40B4-BE49-F238E27FC236}">
                <a16:creationId xmlns:a16="http://schemas.microsoft.com/office/drawing/2014/main" id="{1C96B1D3-F6C8-1440-B1CF-6443876B8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0925" y="5451475"/>
            <a:ext cx="727075" cy="3397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灯片编号占位符 3">
            <a:extLst>
              <a:ext uri="{FF2B5EF4-FFF2-40B4-BE49-F238E27FC236}">
                <a16:creationId xmlns:a16="http://schemas.microsoft.com/office/drawing/2014/main" id="{FBBF23A8-332D-DB46-A91B-6DE589664D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609D05-4913-ED48-ACBF-5583D83AE43D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7676FD09-915D-2040-8062-A56AFFC4E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Dynamic Hazards Example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E8EF7CFF-D9C9-1E45-832B-5B5F205E0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/>
            <a:endParaRPr lang="zh-CN" altLang="en-US" sz="1600">
              <a:ea typeface="SimSun" panose="02010600030101010101" pitchFamily="2" charset="-122"/>
            </a:endParaRPr>
          </a:p>
          <a:p>
            <a:pPr eaLnBrk="1" hangingPunct="1"/>
            <a:endParaRPr lang="zh-CN" altLang="en-US" sz="1600">
              <a:ea typeface="SimSun" panose="02010600030101010101" pitchFamily="2" charset="-122"/>
            </a:endParaRPr>
          </a:p>
          <a:p>
            <a:pPr eaLnBrk="1" hangingPunct="1"/>
            <a:endParaRPr lang="zh-CN" altLang="en-US" sz="1600">
              <a:ea typeface="SimSun" panose="02010600030101010101" pitchFamily="2" charset="-122"/>
            </a:endParaRPr>
          </a:p>
          <a:p>
            <a:pPr eaLnBrk="1" hangingPunct="1"/>
            <a:endParaRPr lang="zh-CN" altLang="en-US" sz="1600">
              <a:ea typeface="SimSun" panose="02010600030101010101" pitchFamily="2" charset="-122"/>
            </a:endParaRPr>
          </a:p>
          <a:p>
            <a:pPr eaLnBrk="1" hangingPunct="1"/>
            <a:endParaRPr lang="zh-CN" altLang="en-US" sz="1600">
              <a:ea typeface="SimSun" panose="02010600030101010101" pitchFamily="2" charset="-122"/>
            </a:endParaRPr>
          </a:p>
          <a:p>
            <a:pPr eaLnBrk="1" hangingPunct="1"/>
            <a:endParaRPr lang="zh-CN" altLang="en-US" sz="1600">
              <a:ea typeface="SimSun" panose="02010600030101010101" pitchFamily="2" charset="-122"/>
            </a:endParaRPr>
          </a:p>
        </p:txBody>
      </p:sp>
      <p:sp>
        <p:nvSpPr>
          <p:cNvPr id="45060" name="AutoShape 4">
            <a:extLst>
              <a:ext uri="{FF2B5EF4-FFF2-40B4-BE49-F238E27FC236}">
                <a16:creationId xmlns:a16="http://schemas.microsoft.com/office/drawing/2014/main" id="{4444C147-E077-0A40-AA31-6ADF39281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572000"/>
            <a:ext cx="1143000" cy="990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5061" name="AutoShape 5">
            <a:extLst>
              <a:ext uri="{FF2B5EF4-FFF2-40B4-BE49-F238E27FC236}">
                <a16:creationId xmlns:a16="http://schemas.microsoft.com/office/drawing/2014/main" id="{50C0B16C-C34D-A643-A0C2-7AE3DA35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105400"/>
            <a:ext cx="914400" cy="685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45062" name="Picture 6" descr="c">
            <a:extLst>
              <a:ext uri="{FF2B5EF4-FFF2-40B4-BE49-F238E27FC236}">
                <a16:creationId xmlns:a16="http://schemas.microsoft.com/office/drawing/2014/main" id="{213ED026-DB31-3C4F-A8AF-729BCB7D1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066800"/>
            <a:ext cx="441960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3" name="Oval 7">
            <a:extLst>
              <a:ext uri="{FF2B5EF4-FFF2-40B4-BE49-F238E27FC236}">
                <a16:creationId xmlns:a16="http://schemas.microsoft.com/office/drawing/2014/main" id="{CB3C190C-C972-9E4C-B5E7-DF2C52063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667000"/>
            <a:ext cx="990600" cy="60960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45064" name="Picture 8" descr="wave">
            <a:extLst>
              <a:ext uri="{FF2B5EF4-FFF2-40B4-BE49-F238E27FC236}">
                <a16:creationId xmlns:a16="http://schemas.microsoft.com/office/drawing/2014/main" id="{3C0454E5-437A-4543-8830-65BDE4B64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352800"/>
            <a:ext cx="70104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5" name="Freeform 9">
            <a:extLst>
              <a:ext uri="{FF2B5EF4-FFF2-40B4-BE49-F238E27FC236}">
                <a16:creationId xmlns:a16="http://schemas.microsoft.com/office/drawing/2014/main" id="{6B8F7510-0228-2E46-8F3E-BF5E504733CC}"/>
              </a:ext>
            </a:extLst>
          </p:cNvPr>
          <p:cNvSpPr>
            <a:spLocks/>
          </p:cNvSpPr>
          <p:nvPr/>
        </p:nvSpPr>
        <p:spPr bwMode="auto">
          <a:xfrm>
            <a:off x="1516063" y="2500313"/>
            <a:ext cx="273050" cy="657225"/>
          </a:xfrm>
          <a:custGeom>
            <a:avLst/>
            <a:gdLst>
              <a:gd name="T0" fmla="*/ 2147483646 w 172"/>
              <a:gd name="T1" fmla="*/ 2147483646 h 414"/>
              <a:gd name="T2" fmla="*/ 2147483646 w 172"/>
              <a:gd name="T3" fmla="*/ 2147483646 h 414"/>
              <a:gd name="T4" fmla="*/ 2147483646 w 172"/>
              <a:gd name="T5" fmla="*/ 2147483646 h 414"/>
              <a:gd name="T6" fmla="*/ 2147483646 w 172"/>
              <a:gd name="T7" fmla="*/ 2147483646 h 414"/>
              <a:gd name="T8" fmla="*/ 2147483646 w 172"/>
              <a:gd name="T9" fmla="*/ 2147483646 h 414"/>
              <a:gd name="T10" fmla="*/ 2147483646 w 172"/>
              <a:gd name="T11" fmla="*/ 2147483646 h 414"/>
              <a:gd name="T12" fmla="*/ 2147483646 w 172"/>
              <a:gd name="T13" fmla="*/ 2147483646 h 414"/>
              <a:gd name="T14" fmla="*/ 2147483646 w 172"/>
              <a:gd name="T15" fmla="*/ 2147483646 h 414"/>
              <a:gd name="T16" fmla="*/ 2147483646 w 172"/>
              <a:gd name="T17" fmla="*/ 2147483646 h 414"/>
              <a:gd name="T18" fmla="*/ 2147483646 w 172"/>
              <a:gd name="T19" fmla="*/ 2147483646 h 414"/>
              <a:gd name="T20" fmla="*/ 2147483646 w 172"/>
              <a:gd name="T21" fmla="*/ 2147483646 h 414"/>
              <a:gd name="T22" fmla="*/ 2147483646 w 172"/>
              <a:gd name="T23" fmla="*/ 2147483646 h 414"/>
              <a:gd name="T24" fmla="*/ 2147483646 w 172"/>
              <a:gd name="T25" fmla="*/ 0 h 414"/>
              <a:gd name="T26" fmla="*/ 2147483646 w 172"/>
              <a:gd name="T27" fmla="*/ 0 h 414"/>
              <a:gd name="T28" fmla="*/ 2147483646 w 172"/>
              <a:gd name="T29" fmla="*/ 2147483646 h 414"/>
              <a:gd name="T30" fmla="*/ 2147483646 w 172"/>
              <a:gd name="T31" fmla="*/ 2147483646 h 414"/>
              <a:gd name="T32" fmla="*/ 2147483646 w 172"/>
              <a:gd name="T33" fmla="*/ 2147483646 h 414"/>
              <a:gd name="T34" fmla="*/ 2147483646 w 172"/>
              <a:gd name="T35" fmla="*/ 2147483646 h 414"/>
              <a:gd name="T36" fmla="*/ 0 w 172"/>
              <a:gd name="T37" fmla="*/ 2147483646 h 414"/>
              <a:gd name="T38" fmla="*/ 0 w 172"/>
              <a:gd name="T39" fmla="*/ 2147483646 h 414"/>
              <a:gd name="T40" fmla="*/ 2147483646 w 172"/>
              <a:gd name="T41" fmla="*/ 2147483646 h 414"/>
              <a:gd name="T42" fmla="*/ 2147483646 w 172"/>
              <a:gd name="T43" fmla="*/ 2147483646 h 414"/>
              <a:gd name="T44" fmla="*/ 2147483646 w 172"/>
              <a:gd name="T45" fmla="*/ 2147483646 h 414"/>
              <a:gd name="T46" fmla="*/ 2147483646 w 172"/>
              <a:gd name="T47" fmla="*/ 2147483646 h 414"/>
              <a:gd name="T48" fmla="*/ 2147483646 w 172"/>
              <a:gd name="T49" fmla="*/ 2147483646 h 41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72"/>
              <a:gd name="T76" fmla="*/ 0 h 414"/>
              <a:gd name="T77" fmla="*/ 172 w 172"/>
              <a:gd name="T78" fmla="*/ 414 h 414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72" h="414">
                <a:moveTo>
                  <a:pt x="50" y="414"/>
                </a:moveTo>
                <a:lnTo>
                  <a:pt x="122" y="414"/>
                </a:lnTo>
                <a:lnTo>
                  <a:pt x="138" y="411"/>
                </a:lnTo>
                <a:lnTo>
                  <a:pt x="151" y="405"/>
                </a:lnTo>
                <a:lnTo>
                  <a:pt x="161" y="394"/>
                </a:lnTo>
                <a:lnTo>
                  <a:pt x="169" y="380"/>
                </a:lnTo>
                <a:lnTo>
                  <a:pt x="172" y="366"/>
                </a:lnTo>
                <a:lnTo>
                  <a:pt x="172" y="49"/>
                </a:lnTo>
                <a:lnTo>
                  <a:pt x="169" y="33"/>
                </a:lnTo>
                <a:lnTo>
                  <a:pt x="161" y="20"/>
                </a:lnTo>
                <a:lnTo>
                  <a:pt x="151" y="9"/>
                </a:lnTo>
                <a:lnTo>
                  <a:pt x="138" y="2"/>
                </a:lnTo>
                <a:lnTo>
                  <a:pt x="122" y="0"/>
                </a:lnTo>
                <a:lnTo>
                  <a:pt x="50" y="0"/>
                </a:lnTo>
                <a:lnTo>
                  <a:pt x="34" y="2"/>
                </a:lnTo>
                <a:lnTo>
                  <a:pt x="21" y="9"/>
                </a:lnTo>
                <a:lnTo>
                  <a:pt x="9" y="20"/>
                </a:lnTo>
                <a:lnTo>
                  <a:pt x="3" y="33"/>
                </a:lnTo>
                <a:lnTo>
                  <a:pt x="0" y="49"/>
                </a:lnTo>
                <a:lnTo>
                  <a:pt x="0" y="366"/>
                </a:lnTo>
                <a:lnTo>
                  <a:pt x="3" y="380"/>
                </a:lnTo>
                <a:lnTo>
                  <a:pt x="9" y="394"/>
                </a:lnTo>
                <a:lnTo>
                  <a:pt x="21" y="405"/>
                </a:lnTo>
                <a:lnTo>
                  <a:pt x="34" y="411"/>
                </a:lnTo>
                <a:lnTo>
                  <a:pt x="50" y="414"/>
                </a:lnTo>
                <a:close/>
              </a:path>
            </a:pathLst>
          </a:custGeom>
          <a:solidFill>
            <a:srgbClr val="E6E6E6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6" name="Freeform 10">
            <a:extLst>
              <a:ext uri="{FF2B5EF4-FFF2-40B4-BE49-F238E27FC236}">
                <a16:creationId xmlns:a16="http://schemas.microsoft.com/office/drawing/2014/main" id="{43F8C2A3-B53B-934B-B271-83232AF81D91}"/>
              </a:ext>
            </a:extLst>
          </p:cNvPr>
          <p:cNvSpPr>
            <a:spLocks/>
          </p:cNvSpPr>
          <p:nvPr/>
        </p:nvSpPr>
        <p:spPr bwMode="auto">
          <a:xfrm>
            <a:off x="1131888" y="2114550"/>
            <a:ext cx="269875" cy="657225"/>
          </a:xfrm>
          <a:custGeom>
            <a:avLst/>
            <a:gdLst>
              <a:gd name="T0" fmla="*/ 2147483646 w 170"/>
              <a:gd name="T1" fmla="*/ 2147483646 h 414"/>
              <a:gd name="T2" fmla="*/ 2147483646 w 170"/>
              <a:gd name="T3" fmla="*/ 2147483646 h 414"/>
              <a:gd name="T4" fmla="*/ 2147483646 w 170"/>
              <a:gd name="T5" fmla="*/ 2147483646 h 414"/>
              <a:gd name="T6" fmla="*/ 2147483646 w 170"/>
              <a:gd name="T7" fmla="*/ 2147483646 h 414"/>
              <a:gd name="T8" fmla="*/ 2147483646 w 170"/>
              <a:gd name="T9" fmla="*/ 2147483646 h 414"/>
              <a:gd name="T10" fmla="*/ 2147483646 w 170"/>
              <a:gd name="T11" fmla="*/ 2147483646 h 414"/>
              <a:gd name="T12" fmla="*/ 2147483646 w 170"/>
              <a:gd name="T13" fmla="*/ 2147483646 h 414"/>
              <a:gd name="T14" fmla="*/ 2147483646 w 170"/>
              <a:gd name="T15" fmla="*/ 2147483646 h 414"/>
              <a:gd name="T16" fmla="*/ 2147483646 w 170"/>
              <a:gd name="T17" fmla="*/ 2147483646 h 414"/>
              <a:gd name="T18" fmla="*/ 2147483646 w 170"/>
              <a:gd name="T19" fmla="*/ 2147483646 h 414"/>
              <a:gd name="T20" fmla="*/ 2147483646 w 170"/>
              <a:gd name="T21" fmla="*/ 2147483646 h 414"/>
              <a:gd name="T22" fmla="*/ 2147483646 w 170"/>
              <a:gd name="T23" fmla="*/ 2147483646 h 414"/>
              <a:gd name="T24" fmla="*/ 2147483646 w 170"/>
              <a:gd name="T25" fmla="*/ 0 h 414"/>
              <a:gd name="T26" fmla="*/ 2147483646 w 170"/>
              <a:gd name="T27" fmla="*/ 0 h 414"/>
              <a:gd name="T28" fmla="*/ 2147483646 w 170"/>
              <a:gd name="T29" fmla="*/ 2147483646 h 414"/>
              <a:gd name="T30" fmla="*/ 2147483646 w 170"/>
              <a:gd name="T31" fmla="*/ 2147483646 h 414"/>
              <a:gd name="T32" fmla="*/ 2147483646 w 170"/>
              <a:gd name="T33" fmla="*/ 2147483646 h 414"/>
              <a:gd name="T34" fmla="*/ 2147483646 w 170"/>
              <a:gd name="T35" fmla="*/ 2147483646 h 414"/>
              <a:gd name="T36" fmla="*/ 0 w 170"/>
              <a:gd name="T37" fmla="*/ 2147483646 h 414"/>
              <a:gd name="T38" fmla="*/ 0 w 170"/>
              <a:gd name="T39" fmla="*/ 2147483646 h 414"/>
              <a:gd name="T40" fmla="*/ 2147483646 w 170"/>
              <a:gd name="T41" fmla="*/ 2147483646 h 414"/>
              <a:gd name="T42" fmla="*/ 2147483646 w 170"/>
              <a:gd name="T43" fmla="*/ 2147483646 h 414"/>
              <a:gd name="T44" fmla="*/ 2147483646 w 170"/>
              <a:gd name="T45" fmla="*/ 2147483646 h 414"/>
              <a:gd name="T46" fmla="*/ 2147483646 w 170"/>
              <a:gd name="T47" fmla="*/ 2147483646 h 414"/>
              <a:gd name="T48" fmla="*/ 2147483646 w 170"/>
              <a:gd name="T49" fmla="*/ 2147483646 h 41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70"/>
              <a:gd name="T76" fmla="*/ 0 h 414"/>
              <a:gd name="T77" fmla="*/ 170 w 170"/>
              <a:gd name="T78" fmla="*/ 414 h 414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70" h="414">
                <a:moveTo>
                  <a:pt x="48" y="414"/>
                </a:moveTo>
                <a:lnTo>
                  <a:pt x="122" y="414"/>
                </a:lnTo>
                <a:lnTo>
                  <a:pt x="136" y="411"/>
                </a:lnTo>
                <a:lnTo>
                  <a:pt x="150" y="404"/>
                </a:lnTo>
                <a:lnTo>
                  <a:pt x="161" y="393"/>
                </a:lnTo>
                <a:lnTo>
                  <a:pt x="167" y="380"/>
                </a:lnTo>
                <a:lnTo>
                  <a:pt x="170" y="365"/>
                </a:lnTo>
                <a:lnTo>
                  <a:pt x="170" y="48"/>
                </a:lnTo>
                <a:lnTo>
                  <a:pt x="167" y="34"/>
                </a:lnTo>
                <a:lnTo>
                  <a:pt x="161" y="19"/>
                </a:lnTo>
                <a:lnTo>
                  <a:pt x="150" y="9"/>
                </a:lnTo>
                <a:lnTo>
                  <a:pt x="136" y="2"/>
                </a:lnTo>
                <a:lnTo>
                  <a:pt x="122" y="0"/>
                </a:lnTo>
                <a:lnTo>
                  <a:pt x="48" y="0"/>
                </a:lnTo>
                <a:lnTo>
                  <a:pt x="33" y="2"/>
                </a:lnTo>
                <a:lnTo>
                  <a:pt x="19" y="9"/>
                </a:lnTo>
                <a:lnTo>
                  <a:pt x="9" y="19"/>
                </a:lnTo>
                <a:lnTo>
                  <a:pt x="2" y="34"/>
                </a:lnTo>
                <a:lnTo>
                  <a:pt x="0" y="48"/>
                </a:lnTo>
                <a:lnTo>
                  <a:pt x="0" y="365"/>
                </a:lnTo>
                <a:lnTo>
                  <a:pt x="2" y="380"/>
                </a:lnTo>
                <a:lnTo>
                  <a:pt x="9" y="393"/>
                </a:lnTo>
                <a:lnTo>
                  <a:pt x="19" y="404"/>
                </a:lnTo>
                <a:lnTo>
                  <a:pt x="33" y="411"/>
                </a:lnTo>
                <a:lnTo>
                  <a:pt x="48" y="414"/>
                </a:lnTo>
                <a:close/>
              </a:path>
            </a:pathLst>
          </a:custGeom>
          <a:solidFill>
            <a:srgbClr val="E6E6E6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7" name="Freeform 11">
            <a:extLst>
              <a:ext uri="{FF2B5EF4-FFF2-40B4-BE49-F238E27FC236}">
                <a16:creationId xmlns:a16="http://schemas.microsoft.com/office/drawing/2014/main" id="{749D455E-DCDA-5A4B-962F-FEC6CC516A81}"/>
              </a:ext>
            </a:extLst>
          </p:cNvPr>
          <p:cNvSpPr>
            <a:spLocks/>
          </p:cNvSpPr>
          <p:nvPr/>
        </p:nvSpPr>
        <p:spPr bwMode="auto">
          <a:xfrm>
            <a:off x="1119188" y="2482850"/>
            <a:ext cx="693737" cy="309563"/>
          </a:xfrm>
          <a:custGeom>
            <a:avLst/>
            <a:gdLst>
              <a:gd name="T0" fmla="*/ 2147483646 w 437"/>
              <a:gd name="T1" fmla="*/ 2147483646 h 195"/>
              <a:gd name="T2" fmla="*/ 2147483646 w 437"/>
              <a:gd name="T3" fmla="*/ 2147483646 h 195"/>
              <a:gd name="T4" fmla="*/ 2147483646 w 437"/>
              <a:gd name="T5" fmla="*/ 2147483646 h 195"/>
              <a:gd name="T6" fmla="*/ 2147483646 w 437"/>
              <a:gd name="T7" fmla="*/ 2147483646 h 195"/>
              <a:gd name="T8" fmla="*/ 2147483646 w 437"/>
              <a:gd name="T9" fmla="*/ 2147483646 h 195"/>
              <a:gd name="T10" fmla="*/ 2147483646 w 437"/>
              <a:gd name="T11" fmla="*/ 2147483646 h 195"/>
              <a:gd name="T12" fmla="*/ 2147483646 w 437"/>
              <a:gd name="T13" fmla="*/ 0 h 195"/>
              <a:gd name="T14" fmla="*/ 2147483646 w 437"/>
              <a:gd name="T15" fmla="*/ 0 h 195"/>
              <a:gd name="T16" fmla="*/ 2147483646 w 437"/>
              <a:gd name="T17" fmla="*/ 2147483646 h 195"/>
              <a:gd name="T18" fmla="*/ 2147483646 w 437"/>
              <a:gd name="T19" fmla="*/ 2147483646 h 195"/>
              <a:gd name="T20" fmla="*/ 2147483646 w 437"/>
              <a:gd name="T21" fmla="*/ 2147483646 h 195"/>
              <a:gd name="T22" fmla="*/ 2147483646 w 437"/>
              <a:gd name="T23" fmla="*/ 2147483646 h 195"/>
              <a:gd name="T24" fmla="*/ 0 w 437"/>
              <a:gd name="T25" fmla="*/ 2147483646 h 195"/>
              <a:gd name="T26" fmla="*/ 0 w 437"/>
              <a:gd name="T27" fmla="*/ 2147483646 h 195"/>
              <a:gd name="T28" fmla="*/ 2147483646 w 437"/>
              <a:gd name="T29" fmla="*/ 2147483646 h 195"/>
              <a:gd name="T30" fmla="*/ 2147483646 w 437"/>
              <a:gd name="T31" fmla="*/ 2147483646 h 195"/>
              <a:gd name="T32" fmla="*/ 2147483646 w 437"/>
              <a:gd name="T33" fmla="*/ 2147483646 h 195"/>
              <a:gd name="T34" fmla="*/ 2147483646 w 437"/>
              <a:gd name="T35" fmla="*/ 2147483646 h 195"/>
              <a:gd name="T36" fmla="*/ 2147483646 w 437"/>
              <a:gd name="T37" fmla="*/ 2147483646 h 195"/>
              <a:gd name="T38" fmla="*/ 2147483646 w 437"/>
              <a:gd name="T39" fmla="*/ 2147483646 h 195"/>
              <a:gd name="T40" fmla="*/ 2147483646 w 437"/>
              <a:gd name="T41" fmla="*/ 2147483646 h 195"/>
              <a:gd name="T42" fmla="*/ 2147483646 w 437"/>
              <a:gd name="T43" fmla="*/ 2147483646 h 195"/>
              <a:gd name="T44" fmla="*/ 2147483646 w 437"/>
              <a:gd name="T45" fmla="*/ 2147483646 h 195"/>
              <a:gd name="T46" fmla="*/ 2147483646 w 437"/>
              <a:gd name="T47" fmla="*/ 2147483646 h 195"/>
              <a:gd name="T48" fmla="*/ 2147483646 w 437"/>
              <a:gd name="T49" fmla="*/ 2147483646 h 19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37"/>
              <a:gd name="T76" fmla="*/ 0 h 195"/>
              <a:gd name="T77" fmla="*/ 437 w 437"/>
              <a:gd name="T78" fmla="*/ 195 h 19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37" h="195">
                <a:moveTo>
                  <a:pt x="437" y="146"/>
                </a:moveTo>
                <a:lnTo>
                  <a:pt x="437" y="48"/>
                </a:lnTo>
                <a:lnTo>
                  <a:pt x="435" y="34"/>
                </a:lnTo>
                <a:lnTo>
                  <a:pt x="428" y="20"/>
                </a:lnTo>
                <a:lnTo>
                  <a:pt x="418" y="9"/>
                </a:lnTo>
                <a:lnTo>
                  <a:pt x="403" y="3"/>
                </a:lnTo>
                <a:lnTo>
                  <a:pt x="389" y="0"/>
                </a:lnTo>
                <a:lnTo>
                  <a:pt x="48" y="0"/>
                </a:lnTo>
                <a:lnTo>
                  <a:pt x="32" y="3"/>
                </a:lnTo>
                <a:lnTo>
                  <a:pt x="19" y="9"/>
                </a:lnTo>
                <a:lnTo>
                  <a:pt x="9" y="20"/>
                </a:lnTo>
                <a:lnTo>
                  <a:pt x="1" y="34"/>
                </a:lnTo>
                <a:lnTo>
                  <a:pt x="0" y="48"/>
                </a:lnTo>
                <a:lnTo>
                  <a:pt x="0" y="146"/>
                </a:lnTo>
                <a:lnTo>
                  <a:pt x="1" y="161"/>
                </a:lnTo>
                <a:lnTo>
                  <a:pt x="9" y="174"/>
                </a:lnTo>
                <a:lnTo>
                  <a:pt x="19" y="186"/>
                </a:lnTo>
                <a:lnTo>
                  <a:pt x="32" y="192"/>
                </a:lnTo>
                <a:lnTo>
                  <a:pt x="48" y="195"/>
                </a:lnTo>
                <a:lnTo>
                  <a:pt x="389" y="195"/>
                </a:lnTo>
                <a:lnTo>
                  <a:pt x="403" y="192"/>
                </a:lnTo>
                <a:lnTo>
                  <a:pt x="418" y="186"/>
                </a:lnTo>
                <a:lnTo>
                  <a:pt x="428" y="174"/>
                </a:lnTo>
                <a:lnTo>
                  <a:pt x="435" y="161"/>
                </a:lnTo>
                <a:lnTo>
                  <a:pt x="437" y="146"/>
                </a:lnTo>
                <a:close/>
              </a:path>
            </a:pathLst>
          </a:custGeom>
          <a:solidFill>
            <a:srgbClr val="E6E6E6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8" name="Rectangle 12">
            <a:extLst>
              <a:ext uri="{FF2B5EF4-FFF2-40B4-BE49-F238E27FC236}">
                <a16:creationId xmlns:a16="http://schemas.microsoft.com/office/drawing/2014/main" id="{B53D5CF6-74B9-5B44-86A2-FF1C3884D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1671638"/>
            <a:ext cx="387350" cy="387350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5069" name="Rectangle 13">
            <a:extLst>
              <a:ext uri="{FF2B5EF4-FFF2-40B4-BE49-F238E27FC236}">
                <a16:creationId xmlns:a16="http://schemas.microsoft.com/office/drawing/2014/main" id="{434EA04F-8D1F-1448-A41A-A9564E0AE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1741488"/>
            <a:ext cx="225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00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5070" name="Rectangle 14">
            <a:extLst>
              <a:ext uri="{FF2B5EF4-FFF2-40B4-BE49-F238E27FC236}">
                <a16:creationId xmlns:a16="http://schemas.microsoft.com/office/drawing/2014/main" id="{D09B6FD7-3A63-394B-B82D-F22AC0467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2832100"/>
            <a:ext cx="387350" cy="384175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5071" name="Rectangle 15">
            <a:extLst>
              <a:ext uri="{FF2B5EF4-FFF2-40B4-BE49-F238E27FC236}">
                <a16:creationId xmlns:a16="http://schemas.microsoft.com/office/drawing/2014/main" id="{1CC83ADB-F46E-7F41-8A84-CBF7E7573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2898775"/>
            <a:ext cx="225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10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5072" name="Rectangle 16">
            <a:extLst>
              <a:ext uri="{FF2B5EF4-FFF2-40B4-BE49-F238E27FC236}">
                <a16:creationId xmlns:a16="http://schemas.microsoft.com/office/drawing/2014/main" id="{CF3202C8-3D5C-C64F-A124-063BFFA4F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2444750"/>
            <a:ext cx="387350" cy="387350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5073" name="Rectangle 17">
            <a:extLst>
              <a:ext uri="{FF2B5EF4-FFF2-40B4-BE49-F238E27FC236}">
                <a16:creationId xmlns:a16="http://schemas.microsoft.com/office/drawing/2014/main" id="{32E336B6-BF7C-4D40-8B58-9BDD80DB0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2514600"/>
            <a:ext cx="225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11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5074" name="Rectangle 18">
            <a:extLst>
              <a:ext uri="{FF2B5EF4-FFF2-40B4-BE49-F238E27FC236}">
                <a16:creationId xmlns:a16="http://schemas.microsoft.com/office/drawing/2014/main" id="{C4002B00-4288-AD4E-894E-A5F3FF4CF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2058988"/>
            <a:ext cx="387350" cy="385762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5075" name="Rectangle 19">
            <a:extLst>
              <a:ext uri="{FF2B5EF4-FFF2-40B4-BE49-F238E27FC236}">
                <a16:creationId xmlns:a16="http://schemas.microsoft.com/office/drawing/2014/main" id="{E8A97E3D-3096-3542-B1C2-80879E318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2125663"/>
            <a:ext cx="225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01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5076" name="Rectangle 20">
            <a:extLst>
              <a:ext uri="{FF2B5EF4-FFF2-40B4-BE49-F238E27FC236}">
                <a16:creationId xmlns:a16="http://schemas.microsoft.com/office/drawing/2014/main" id="{CD53F334-23F8-FF46-BFAF-5D25FB5AC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1362075"/>
            <a:ext cx="385763" cy="309563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5077" name="Rectangle 21">
            <a:extLst>
              <a:ext uri="{FF2B5EF4-FFF2-40B4-BE49-F238E27FC236}">
                <a16:creationId xmlns:a16="http://schemas.microsoft.com/office/drawing/2014/main" id="{00668581-D9E7-3A44-8BA9-C37B24F54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8" y="1392238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0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5078" name="Rectangle 22">
            <a:extLst>
              <a:ext uri="{FF2B5EF4-FFF2-40B4-BE49-F238E27FC236}">
                <a16:creationId xmlns:a16="http://schemas.microsoft.com/office/drawing/2014/main" id="{3350A6B4-1A1B-C04F-AB4C-DE68B0F73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263" y="1362075"/>
            <a:ext cx="387350" cy="309563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5079" name="Rectangle 23">
            <a:extLst>
              <a:ext uri="{FF2B5EF4-FFF2-40B4-BE49-F238E27FC236}">
                <a16:creationId xmlns:a16="http://schemas.microsoft.com/office/drawing/2014/main" id="{E0E2B894-0572-D34F-9BE0-107572884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392238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1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5080" name="Rectangle 24">
            <a:extLst>
              <a:ext uri="{FF2B5EF4-FFF2-40B4-BE49-F238E27FC236}">
                <a16:creationId xmlns:a16="http://schemas.microsoft.com/office/drawing/2014/main" id="{F0B36070-CAD4-8046-A308-F9ECF42F5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1671638"/>
            <a:ext cx="385763" cy="387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5081" name="Rectangle 25">
            <a:extLst>
              <a:ext uri="{FF2B5EF4-FFF2-40B4-BE49-F238E27FC236}">
                <a16:creationId xmlns:a16="http://schemas.microsoft.com/office/drawing/2014/main" id="{D4C013CE-C9CC-5141-A93F-1A6145869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8" y="1741488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0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5082" name="Line 26">
            <a:extLst>
              <a:ext uri="{FF2B5EF4-FFF2-40B4-BE49-F238E27FC236}">
                <a16:creationId xmlns:a16="http://schemas.microsoft.com/office/drawing/2014/main" id="{912416F5-A284-0340-B6FC-BB0391D66C8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1525" y="1362075"/>
            <a:ext cx="307975" cy="3095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3" name="Rectangle 27">
            <a:extLst>
              <a:ext uri="{FF2B5EF4-FFF2-40B4-BE49-F238E27FC236}">
                <a16:creationId xmlns:a16="http://schemas.microsoft.com/office/drawing/2014/main" id="{291480D0-C5BD-754E-802E-E68FFB9B5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8" y="1447800"/>
            <a:ext cx="2698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AB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5084" name="Rectangle 28">
            <a:extLst>
              <a:ext uri="{FF2B5EF4-FFF2-40B4-BE49-F238E27FC236}">
                <a16:creationId xmlns:a16="http://schemas.microsoft.com/office/drawing/2014/main" id="{D88F0879-41A2-D84A-A537-F5D2537DB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" y="1182688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C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5085" name="Rectangle 29">
            <a:extLst>
              <a:ext uri="{FF2B5EF4-FFF2-40B4-BE49-F238E27FC236}">
                <a16:creationId xmlns:a16="http://schemas.microsoft.com/office/drawing/2014/main" id="{29FA92E5-DD61-3E40-AE02-9CC14C9B7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263" y="1671638"/>
            <a:ext cx="387350" cy="387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5086" name="Rectangle 30">
            <a:extLst>
              <a:ext uri="{FF2B5EF4-FFF2-40B4-BE49-F238E27FC236}">
                <a16:creationId xmlns:a16="http://schemas.microsoft.com/office/drawing/2014/main" id="{41659683-F47A-2649-A4F5-E0B83A9A5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741488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0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5087" name="Rectangle 31">
            <a:extLst>
              <a:ext uri="{FF2B5EF4-FFF2-40B4-BE49-F238E27FC236}">
                <a16:creationId xmlns:a16="http://schemas.microsoft.com/office/drawing/2014/main" id="{8E6B3768-2E73-AD49-89F9-4BB8209CC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2058988"/>
            <a:ext cx="385763" cy="38576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5088" name="Rectangle 32">
            <a:extLst>
              <a:ext uri="{FF2B5EF4-FFF2-40B4-BE49-F238E27FC236}">
                <a16:creationId xmlns:a16="http://schemas.microsoft.com/office/drawing/2014/main" id="{88343A29-1A83-5442-9F88-1F1334C2B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8" y="2125663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1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5089" name="Rectangle 33">
            <a:extLst>
              <a:ext uri="{FF2B5EF4-FFF2-40B4-BE49-F238E27FC236}">
                <a16:creationId xmlns:a16="http://schemas.microsoft.com/office/drawing/2014/main" id="{6B8E24D6-8FCF-894D-834F-005B872F2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2444750"/>
            <a:ext cx="385763" cy="387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5090" name="Rectangle 34">
            <a:extLst>
              <a:ext uri="{FF2B5EF4-FFF2-40B4-BE49-F238E27FC236}">
                <a16:creationId xmlns:a16="http://schemas.microsoft.com/office/drawing/2014/main" id="{9145C49E-C574-EB4A-B952-3DB5F4A70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8" y="2514600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1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5091" name="Rectangle 35">
            <a:extLst>
              <a:ext uri="{FF2B5EF4-FFF2-40B4-BE49-F238E27FC236}">
                <a16:creationId xmlns:a16="http://schemas.microsoft.com/office/drawing/2014/main" id="{C8198F4F-5F84-0E47-B182-57CFB04C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263" y="2444750"/>
            <a:ext cx="387350" cy="387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5092" name="Rectangle 36">
            <a:extLst>
              <a:ext uri="{FF2B5EF4-FFF2-40B4-BE49-F238E27FC236}">
                <a16:creationId xmlns:a16="http://schemas.microsoft.com/office/drawing/2014/main" id="{AED0225E-0815-3449-BA11-02D17DBA0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514600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1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5093" name="Rectangle 37">
            <a:extLst>
              <a:ext uri="{FF2B5EF4-FFF2-40B4-BE49-F238E27FC236}">
                <a16:creationId xmlns:a16="http://schemas.microsoft.com/office/drawing/2014/main" id="{44F12889-63C4-1D4E-9F03-9D8DD62DC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2832100"/>
            <a:ext cx="385763" cy="3841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5094" name="Rectangle 38">
            <a:extLst>
              <a:ext uri="{FF2B5EF4-FFF2-40B4-BE49-F238E27FC236}">
                <a16:creationId xmlns:a16="http://schemas.microsoft.com/office/drawing/2014/main" id="{13F7D0E8-EDE1-BA4B-A5C4-F380BAAB7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8" y="2898775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0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5095" name="Rectangle 39">
            <a:extLst>
              <a:ext uri="{FF2B5EF4-FFF2-40B4-BE49-F238E27FC236}">
                <a16:creationId xmlns:a16="http://schemas.microsoft.com/office/drawing/2014/main" id="{CAC4CC75-E3DF-AC40-893B-522A4CC53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263" y="2832100"/>
            <a:ext cx="387350" cy="3841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5096" name="Rectangle 40">
            <a:extLst>
              <a:ext uri="{FF2B5EF4-FFF2-40B4-BE49-F238E27FC236}">
                <a16:creationId xmlns:a16="http://schemas.microsoft.com/office/drawing/2014/main" id="{7496BC7F-ED3F-E540-8C39-EC4862F23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898775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1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5097" name="Rectangle 41">
            <a:extLst>
              <a:ext uri="{FF2B5EF4-FFF2-40B4-BE49-F238E27FC236}">
                <a16:creationId xmlns:a16="http://schemas.microsoft.com/office/drawing/2014/main" id="{C3EDF714-8140-954F-ADB6-D918907B8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263" y="2058988"/>
            <a:ext cx="387350" cy="38576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5098" name="Rectangle 42">
            <a:extLst>
              <a:ext uri="{FF2B5EF4-FFF2-40B4-BE49-F238E27FC236}">
                <a16:creationId xmlns:a16="http://schemas.microsoft.com/office/drawing/2014/main" id="{784423C4-35B3-1249-BA50-4BE192B61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125663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0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45099" name="Rectangle 43">
            <a:extLst>
              <a:ext uri="{FF2B5EF4-FFF2-40B4-BE49-F238E27FC236}">
                <a16:creationId xmlns:a16="http://schemas.microsoft.com/office/drawing/2014/main" id="{A0DF8A4F-A11E-6046-916E-A7F1EC8DF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676400"/>
            <a:ext cx="156845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Redundant group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Eliminates both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1-hazard and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SimSun" panose="02010600030101010101" pitchFamily="2" charset="-122"/>
              </a:rPr>
              <a:t>0-hazard</a:t>
            </a:r>
            <a:endParaRPr lang="en-US" altLang="zh-CN" sz="1600">
              <a:ea typeface="SimSun" panose="02010600030101010101" pitchFamily="2" charset="-122"/>
            </a:endParaRPr>
          </a:p>
        </p:txBody>
      </p:sp>
      <p:sp>
        <p:nvSpPr>
          <p:cNvPr id="45100" name="Line 44">
            <a:extLst>
              <a:ext uri="{FF2B5EF4-FFF2-40B4-BE49-F238E27FC236}">
                <a16:creationId xmlns:a16="http://schemas.microsoft.com/office/drawing/2014/main" id="{1AFF47BB-89E6-7845-A1A1-2B21922893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14513" y="2212975"/>
            <a:ext cx="501650" cy="3571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01" name="Freeform 45">
            <a:extLst>
              <a:ext uri="{FF2B5EF4-FFF2-40B4-BE49-F238E27FC236}">
                <a16:creationId xmlns:a16="http://schemas.microsoft.com/office/drawing/2014/main" id="{8C6F225A-F605-1042-BA3C-81748FF9A1B6}"/>
              </a:ext>
            </a:extLst>
          </p:cNvPr>
          <p:cNvSpPr>
            <a:spLocks/>
          </p:cNvSpPr>
          <p:nvPr/>
        </p:nvSpPr>
        <p:spPr bwMode="auto">
          <a:xfrm>
            <a:off x="1773238" y="2541588"/>
            <a:ext cx="65087" cy="57150"/>
          </a:xfrm>
          <a:custGeom>
            <a:avLst/>
            <a:gdLst>
              <a:gd name="T0" fmla="*/ 2147483646 w 41"/>
              <a:gd name="T1" fmla="*/ 2147483646 h 36"/>
              <a:gd name="T2" fmla="*/ 0 w 41"/>
              <a:gd name="T3" fmla="*/ 2147483646 h 36"/>
              <a:gd name="T4" fmla="*/ 2147483646 w 41"/>
              <a:gd name="T5" fmla="*/ 0 h 36"/>
              <a:gd name="T6" fmla="*/ 2147483646 w 41"/>
              <a:gd name="T7" fmla="*/ 2147483646 h 36"/>
              <a:gd name="T8" fmla="*/ 0 60000 65536"/>
              <a:gd name="T9" fmla="*/ 0 60000 65536"/>
              <a:gd name="T10" fmla="*/ 0 60000 65536"/>
              <a:gd name="T11" fmla="*/ 0 60000 65536"/>
              <a:gd name="T12" fmla="*/ 0 w 41"/>
              <a:gd name="T13" fmla="*/ 0 h 36"/>
              <a:gd name="T14" fmla="*/ 41 w 41"/>
              <a:gd name="T15" fmla="*/ 36 h 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" h="36">
                <a:moveTo>
                  <a:pt x="41" y="29"/>
                </a:moveTo>
                <a:lnTo>
                  <a:pt x="0" y="36"/>
                </a:lnTo>
                <a:lnTo>
                  <a:pt x="20" y="0"/>
                </a:lnTo>
                <a:lnTo>
                  <a:pt x="41" y="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3">
            <a:extLst>
              <a:ext uri="{FF2B5EF4-FFF2-40B4-BE49-F238E27FC236}">
                <a16:creationId xmlns:a16="http://schemas.microsoft.com/office/drawing/2014/main" id="{18BF58BF-F90C-3041-8A5A-92B967BEC0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B22F94-D196-5848-8A5B-6F88FF15090A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5B75F497-0F73-EA47-917F-DC930BDF00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State Machine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61859DF-AC4A-594C-AB22-EBE1707FB9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Finite State Machine</a:t>
            </a:r>
          </a:p>
        </p:txBody>
      </p:sp>
      <p:grpSp>
        <p:nvGrpSpPr>
          <p:cNvPr id="17412" name="Group 43">
            <a:extLst>
              <a:ext uri="{FF2B5EF4-FFF2-40B4-BE49-F238E27FC236}">
                <a16:creationId xmlns:a16="http://schemas.microsoft.com/office/drawing/2014/main" id="{49622FF1-61B2-834D-ACD4-636068AEEECD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362200"/>
            <a:ext cx="5978525" cy="2152650"/>
            <a:chOff x="960" y="1488"/>
            <a:chExt cx="3766" cy="1356"/>
          </a:xfrm>
        </p:grpSpPr>
        <p:sp>
          <p:nvSpPr>
            <p:cNvPr id="17413" name="Rectangle 5">
              <a:extLst>
                <a:ext uri="{FF2B5EF4-FFF2-40B4-BE49-F238E27FC236}">
                  <a16:creationId xmlns:a16="http://schemas.microsoft.com/office/drawing/2014/main" id="{43C7C6FB-E26B-DB43-B338-3C74A20D6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1" y="2128"/>
              <a:ext cx="595" cy="397"/>
            </a:xfrm>
            <a:prstGeom prst="rect">
              <a:avLst/>
            </a:prstGeom>
            <a:solidFill>
              <a:srgbClr val="B3B3B3"/>
            </a:solidFill>
            <a:ln w="889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7414" name="Rectangle 6">
              <a:extLst>
                <a:ext uri="{FF2B5EF4-FFF2-40B4-BE49-F238E27FC236}">
                  <a16:creationId xmlns:a16="http://schemas.microsoft.com/office/drawing/2014/main" id="{7F380A38-3DAE-744E-B116-20C80DB44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" y="1730"/>
              <a:ext cx="1189" cy="795"/>
            </a:xfrm>
            <a:prstGeom prst="rect">
              <a:avLst/>
            </a:prstGeom>
            <a:solidFill>
              <a:srgbClr val="B3B3B3"/>
            </a:solidFill>
            <a:ln w="889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7415" name="Rectangle 7">
              <a:extLst>
                <a:ext uri="{FF2B5EF4-FFF2-40B4-BE49-F238E27FC236}">
                  <a16:creationId xmlns:a16="http://schemas.microsoft.com/office/drawing/2014/main" id="{49019A37-F20D-D645-A03C-2F0D5C24D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1680"/>
              <a:ext cx="1190" cy="795"/>
            </a:xfrm>
            <a:prstGeom prst="rect">
              <a:avLst/>
            </a:prstGeom>
            <a:solidFill>
              <a:srgbClr val="E6E6E6"/>
            </a:solidFill>
            <a:ln w="889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7416" name="Rectangle 8">
              <a:extLst>
                <a:ext uri="{FF2B5EF4-FFF2-40B4-BE49-F238E27FC236}">
                  <a16:creationId xmlns:a16="http://schemas.microsoft.com/office/drawing/2014/main" id="{A822EB1F-8EDD-5E45-8C89-4CA3E0821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" y="1946"/>
              <a:ext cx="71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SimSun" panose="02010600030101010101" pitchFamily="2" charset="-122"/>
                </a:rPr>
                <a:t>Combinational</a:t>
              </a:r>
              <a:endParaRPr lang="en-US" altLang="zh-CN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7417" name="Rectangle 9">
              <a:extLst>
                <a:ext uri="{FF2B5EF4-FFF2-40B4-BE49-F238E27FC236}">
                  <a16:creationId xmlns:a16="http://schemas.microsoft.com/office/drawing/2014/main" id="{16FBC947-8547-5D4F-92B9-1B707742E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" y="2081"/>
              <a:ext cx="2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SimSun" panose="02010600030101010101" pitchFamily="2" charset="-122"/>
                </a:rPr>
                <a:t>Logic</a:t>
              </a:r>
              <a:endParaRPr lang="en-US" altLang="zh-CN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7418" name="Rectangle 10">
              <a:extLst>
                <a:ext uri="{FF2B5EF4-FFF2-40B4-BE49-F238E27FC236}">
                  <a16:creationId xmlns:a16="http://schemas.microsoft.com/office/drawing/2014/main" id="{E029D0E0-A35C-BB4B-9EB8-5DF877F19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2" y="2265"/>
              <a:ext cx="109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7419" name="Freeform 11">
              <a:extLst>
                <a:ext uri="{FF2B5EF4-FFF2-40B4-BE49-F238E27FC236}">
                  <a16:creationId xmlns:a16="http://schemas.microsoft.com/office/drawing/2014/main" id="{47F0768B-3486-2F4E-BB43-2867C4DC8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2225"/>
              <a:ext cx="103" cy="103"/>
            </a:xfrm>
            <a:custGeom>
              <a:avLst/>
              <a:gdLst>
                <a:gd name="T0" fmla="*/ 0 w 187"/>
                <a:gd name="T1" fmla="*/ 0 h 188"/>
                <a:gd name="T2" fmla="*/ 1 w 187"/>
                <a:gd name="T3" fmla="*/ 1 h 188"/>
                <a:gd name="T4" fmla="*/ 0 w 187"/>
                <a:gd name="T5" fmla="*/ 1 h 188"/>
                <a:gd name="T6" fmla="*/ 0 w 187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"/>
                <a:gd name="T13" fmla="*/ 0 h 188"/>
                <a:gd name="T14" fmla="*/ 187 w 187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" h="188">
                  <a:moveTo>
                    <a:pt x="0" y="0"/>
                  </a:moveTo>
                  <a:lnTo>
                    <a:pt x="187" y="94"/>
                  </a:lnTo>
                  <a:lnTo>
                    <a:pt x="0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Rectangle 12">
              <a:extLst>
                <a:ext uri="{FF2B5EF4-FFF2-40B4-BE49-F238E27FC236}">
                  <a16:creationId xmlns:a16="http://schemas.microsoft.com/office/drawing/2014/main" id="{4F70DD88-4179-0B45-9743-4FDE55B4A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6" y="2265"/>
              <a:ext cx="256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7421" name="Freeform 13">
              <a:extLst>
                <a:ext uri="{FF2B5EF4-FFF2-40B4-BE49-F238E27FC236}">
                  <a16:creationId xmlns:a16="http://schemas.microsoft.com/office/drawing/2014/main" id="{50CD11B5-C0C3-4D45-9597-D060DD1B0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" y="2225"/>
              <a:ext cx="103" cy="103"/>
            </a:xfrm>
            <a:custGeom>
              <a:avLst/>
              <a:gdLst>
                <a:gd name="T0" fmla="*/ 0 w 187"/>
                <a:gd name="T1" fmla="*/ 0 h 188"/>
                <a:gd name="T2" fmla="*/ 1 w 187"/>
                <a:gd name="T3" fmla="*/ 1 h 188"/>
                <a:gd name="T4" fmla="*/ 0 w 187"/>
                <a:gd name="T5" fmla="*/ 1 h 188"/>
                <a:gd name="T6" fmla="*/ 0 w 187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"/>
                <a:gd name="T13" fmla="*/ 0 h 188"/>
                <a:gd name="T14" fmla="*/ 187 w 187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" h="188">
                  <a:moveTo>
                    <a:pt x="0" y="0"/>
                  </a:moveTo>
                  <a:lnTo>
                    <a:pt x="187" y="94"/>
                  </a:lnTo>
                  <a:lnTo>
                    <a:pt x="0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2" name="Rectangle 14">
              <a:extLst>
                <a:ext uri="{FF2B5EF4-FFF2-40B4-BE49-F238E27FC236}">
                  <a16:creationId xmlns:a16="http://schemas.microsoft.com/office/drawing/2014/main" id="{F5B698DE-1D54-8C43-96CF-7C4B928B1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2265"/>
              <a:ext cx="186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7423" name="Rectangle 15">
              <a:extLst>
                <a:ext uri="{FF2B5EF4-FFF2-40B4-BE49-F238E27FC236}">
                  <a16:creationId xmlns:a16="http://schemas.microsoft.com/office/drawing/2014/main" id="{B66C0553-A387-924F-AAE5-BEE1A5D82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265"/>
              <a:ext cx="24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7424" name="Rectangle 16">
              <a:extLst>
                <a:ext uri="{FF2B5EF4-FFF2-40B4-BE49-F238E27FC236}">
                  <a16:creationId xmlns:a16="http://schemas.microsoft.com/office/drawing/2014/main" id="{AED941E8-1BD1-6D4C-86ED-7FA6E7142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288"/>
              <a:ext cx="24" cy="4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7425" name="Rectangle 17">
              <a:extLst>
                <a:ext uri="{FF2B5EF4-FFF2-40B4-BE49-F238E27FC236}">
                  <a16:creationId xmlns:a16="http://schemas.microsoft.com/office/drawing/2014/main" id="{86FFDD40-BB71-FB42-A343-72C7A0347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762"/>
              <a:ext cx="24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7426" name="Rectangle 18">
              <a:extLst>
                <a:ext uri="{FF2B5EF4-FFF2-40B4-BE49-F238E27FC236}">
                  <a16:creationId xmlns:a16="http://schemas.microsoft.com/office/drawing/2014/main" id="{24473C36-5047-964A-BA7A-BE2978848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" y="2762"/>
              <a:ext cx="2356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7427" name="Rectangle 19">
              <a:extLst>
                <a:ext uri="{FF2B5EF4-FFF2-40B4-BE49-F238E27FC236}">
                  <a16:creationId xmlns:a16="http://schemas.microsoft.com/office/drawing/2014/main" id="{F6C46525-1B34-E446-8215-A2C1482F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2762"/>
              <a:ext cx="24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7428" name="Rectangle 20">
              <a:extLst>
                <a:ext uri="{FF2B5EF4-FFF2-40B4-BE49-F238E27FC236}">
                  <a16:creationId xmlns:a16="http://schemas.microsoft.com/office/drawing/2014/main" id="{AFF65617-9C44-2C42-9BAB-0EBE9C7A2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2288"/>
              <a:ext cx="24" cy="4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7429" name="Rectangle 21">
              <a:extLst>
                <a:ext uri="{FF2B5EF4-FFF2-40B4-BE49-F238E27FC236}">
                  <a16:creationId xmlns:a16="http://schemas.microsoft.com/office/drawing/2014/main" id="{3530ECAE-C6A9-114D-95F4-E07EB040E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2265"/>
              <a:ext cx="24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7430" name="Rectangle 22">
              <a:extLst>
                <a:ext uri="{FF2B5EF4-FFF2-40B4-BE49-F238E27FC236}">
                  <a16:creationId xmlns:a16="http://schemas.microsoft.com/office/drawing/2014/main" id="{045DCDE2-3FD7-1840-A0FE-E88194466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" y="2265"/>
              <a:ext cx="97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7431" name="Freeform 23">
              <a:extLst>
                <a:ext uri="{FF2B5EF4-FFF2-40B4-BE49-F238E27FC236}">
                  <a16:creationId xmlns:a16="http://schemas.microsoft.com/office/drawing/2014/main" id="{E6B57BD7-8C80-D94E-89D4-30F1EACB1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9" y="2225"/>
              <a:ext cx="103" cy="103"/>
            </a:xfrm>
            <a:custGeom>
              <a:avLst/>
              <a:gdLst>
                <a:gd name="T0" fmla="*/ 0 w 188"/>
                <a:gd name="T1" fmla="*/ 0 h 188"/>
                <a:gd name="T2" fmla="*/ 1 w 188"/>
                <a:gd name="T3" fmla="*/ 1 h 188"/>
                <a:gd name="T4" fmla="*/ 0 w 188"/>
                <a:gd name="T5" fmla="*/ 1 h 188"/>
                <a:gd name="T6" fmla="*/ 0 w 188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8"/>
                <a:gd name="T13" fmla="*/ 0 h 188"/>
                <a:gd name="T14" fmla="*/ 188 w 188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8" h="188">
                  <a:moveTo>
                    <a:pt x="0" y="0"/>
                  </a:moveTo>
                  <a:lnTo>
                    <a:pt x="188" y="94"/>
                  </a:lnTo>
                  <a:lnTo>
                    <a:pt x="0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Rectangle 24">
              <a:extLst>
                <a:ext uri="{FF2B5EF4-FFF2-40B4-BE49-F238E27FC236}">
                  <a16:creationId xmlns:a16="http://schemas.microsoft.com/office/drawing/2014/main" id="{F01BD78D-8FCF-A543-AA38-FF6ABD9C0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1867"/>
              <a:ext cx="331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7433" name="Freeform 25">
              <a:extLst>
                <a:ext uri="{FF2B5EF4-FFF2-40B4-BE49-F238E27FC236}">
                  <a16:creationId xmlns:a16="http://schemas.microsoft.com/office/drawing/2014/main" id="{EC854203-190E-4F45-9C03-B495358C6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" y="1827"/>
              <a:ext cx="104" cy="103"/>
            </a:xfrm>
            <a:custGeom>
              <a:avLst/>
              <a:gdLst>
                <a:gd name="T0" fmla="*/ 0 w 188"/>
                <a:gd name="T1" fmla="*/ 0 h 188"/>
                <a:gd name="T2" fmla="*/ 1 w 188"/>
                <a:gd name="T3" fmla="*/ 1 h 188"/>
                <a:gd name="T4" fmla="*/ 0 w 188"/>
                <a:gd name="T5" fmla="*/ 1 h 188"/>
                <a:gd name="T6" fmla="*/ 0 w 188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8"/>
                <a:gd name="T13" fmla="*/ 0 h 188"/>
                <a:gd name="T14" fmla="*/ 188 w 188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8" h="188">
                  <a:moveTo>
                    <a:pt x="0" y="0"/>
                  </a:moveTo>
                  <a:lnTo>
                    <a:pt x="188" y="94"/>
                  </a:lnTo>
                  <a:lnTo>
                    <a:pt x="0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4" name="Rectangle 26">
              <a:extLst>
                <a:ext uri="{FF2B5EF4-FFF2-40B4-BE49-F238E27FC236}">
                  <a16:creationId xmlns:a16="http://schemas.microsoft.com/office/drawing/2014/main" id="{694EBAFE-AAAE-C746-91AA-22C210D00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1714"/>
              <a:ext cx="30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SimSun" panose="02010600030101010101" pitchFamily="2" charset="-122"/>
                </a:rPr>
                <a:t>Inputs</a:t>
              </a:r>
              <a:endParaRPr lang="en-US" altLang="zh-CN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7435" name="Rectangle 27">
              <a:extLst>
                <a:ext uri="{FF2B5EF4-FFF2-40B4-BE49-F238E27FC236}">
                  <a16:creationId xmlns:a16="http://schemas.microsoft.com/office/drawing/2014/main" id="{1097CA35-C83B-5442-9F9D-E125F73AD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0" y="2077"/>
              <a:ext cx="596" cy="398"/>
            </a:xfrm>
            <a:prstGeom prst="rect">
              <a:avLst/>
            </a:prstGeom>
            <a:solidFill>
              <a:srgbClr val="E6E6E6"/>
            </a:solidFill>
            <a:ln w="889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7436" name="Rectangle 28">
              <a:extLst>
                <a:ext uri="{FF2B5EF4-FFF2-40B4-BE49-F238E27FC236}">
                  <a16:creationId xmlns:a16="http://schemas.microsoft.com/office/drawing/2014/main" id="{649307DA-F025-C04B-9F3D-4D7616512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2144"/>
              <a:ext cx="416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SimSun" panose="02010600030101010101" pitchFamily="2" charset="-122"/>
                </a:rPr>
                <a:t>State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SimSun" panose="02010600030101010101" pitchFamily="2" charset="-122"/>
                </a:rPr>
                <a:t>Register</a:t>
              </a:r>
              <a:endParaRPr lang="en-US" altLang="zh-CN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7437" name="Rectangle 29">
              <a:extLst>
                <a:ext uri="{FF2B5EF4-FFF2-40B4-BE49-F238E27FC236}">
                  <a16:creationId xmlns:a16="http://schemas.microsoft.com/office/drawing/2014/main" id="{D7CF1248-54AE-A84D-80D4-9C00E330F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4" y="2114"/>
              <a:ext cx="38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SimSun" panose="02010600030101010101" pitchFamily="2" charset="-122"/>
                </a:rPr>
                <a:t>Present</a:t>
              </a:r>
              <a:endParaRPr lang="en-US" altLang="zh-CN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7438" name="Rectangle 30">
              <a:extLst>
                <a:ext uri="{FF2B5EF4-FFF2-40B4-BE49-F238E27FC236}">
                  <a16:creationId xmlns:a16="http://schemas.microsoft.com/office/drawing/2014/main" id="{195F4A0A-32E9-A44A-9938-503C59D5E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4" y="2244"/>
              <a:ext cx="51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SimSun" panose="02010600030101010101" pitchFamily="2" charset="-122"/>
                </a:rPr>
                <a:t>State (PS)</a:t>
              </a:r>
              <a:endParaRPr lang="en-US" altLang="zh-CN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7439" name="Rectangle 31">
              <a:extLst>
                <a:ext uri="{FF2B5EF4-FFF2-40B4-BE49-F238E27FC236}">
                  <a16:creationId xmlns:a16="http://schemas.microsoft.com/office/drawing/2014/main" id="{DA51723D-8925-6D49-985F-21B99C957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4" y="2378"/>
              <a:ext cx="39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SimSun" panose="02010600030101010101" pitchFamily="2" charset="-122"/>
                </a:rPr>
                <a:t>Outputs</a:t>
              </a:r>
              <a:endParaRPr lang="en-US" altLang="zh-CN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7440" name="Rectangle 32">
              <a:extLst>
                <a:ext uri="{FF2B5EF4-FFF2-40B4-BE49-F238E27FC236}">
                  <a16:creationId xmlns:a16="http://schemas.microsoft.com/office/drawing/2014/main" id="{1B8107F9-56B5-5140-9D9C-724BB12F5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853"/>
              <a:ext cx="51" cy="51"/>
            </a:xfrm>
            <a:prstGeom prst="rect">
              <a:avLst/>
            </a:prstGeom>
            <a:solidFill>
              <a:srgbClr val="000000"/>
            </a:solidFill>
            <a:ln w="889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7441" name="Rectangle 33">
              <a:extLst>
                <a:ext uri="{FF2B5EF4-FFF2-40B4-BE49-F238E27FC236}">
                  <a16:creationId xmlns:a16="http://schemas.microsoft.com/office/drawing/2014/main" id="{60CDFA07-5A4F-6947-8660-72D273EB7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1" y="2576"/>
              <a:ext cx="645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SimSun" panose="02010600030101010101" pitchFamily="2" charset="-122"/>
                </a:rPr>
                <a:t>Feedback of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SimSun" panose="02010600030101010101" pitchFamily="2" charset="-122"/>
                </a:rPr>
                <a:t>present state</a:t>
              </a:r>
              <a:endParaRPr lang="en-US" altLang="zh-CN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7442" name="Line 34">
              <a:extLst>
                <a:ext uri="{FF2B5EF4-FFF2-40B4-BE49-F238E27FC236}">
                  <a16:creationId xmlns:a16="http://schemas.microsoft.com/office/drawing/2014/main" id="{47B7DF5E-3A23-8E46-B0C6-8F80173E72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6" y="1780"/>
              <a:ext cx="184" cy="36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3" name="Freeform 35">
              <a:extLst>
                <a:ext uri="{FF2B5EF4-FFF2-40B4-BE49-F238E27FC236}">
                  <a16:creationId xmlns:a16="http://schemas.microsoft.com/office/drawing/2014/main" id="{532B25C7-7987-0D46-9F89-7CC77DC0F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1" y="2136"/>
              <a:ext cx="33" cy="41"/>
            </a:xfrm>
            <a:custGeom>
              <a:avLst/>
              <a:gdLst>
                <a:gd name="T0" fmla="*/ 0 w 60"/>
                <a:gd name="T1" fmla="*/ 0 h 75"/>
                <a:gd name="T2" fmla="*/ 0 w 60"/>
                <a:gd name="T3" fmla="*/ 1 h 75"/>
                <a:gd name="T4" fmla="*/ 1 w 60"/>
                <a:gd name="T5" fmla="*/ 1 h 75"/>
                <a:gd name="T6" fmla="*/ 0 w 60"/>
                <a:gd name="T7" fmla="*/ 0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"/>
                <a:gd name="T13" fmla="*/ 0 h 75"/>
                <a:gd name="T14" fmla="*/ 60 w 6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" h="75">
                  <a:moveTo>
                    <a:pt x="0" y="0"/>
                  </a:moveTo>
                  <a:lnTo>
                    <a:pt x="0" y="75"/>
                  </a:lnTo>
                  <a:lnTo>
                    <a:pt x="6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4" name="Rectangle 36">
              <a:extLst>
                <a:ext uri="{FF2B5EF4-FFF2-40B4-BE49-F238E27FC236}">
                  <a16:creationId xmlns:a16="http://schemas.microsoft.com/office/drawing/2014/main" id="{E4054154-6388-7E4A-A96F-C2E79E35A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1488"/>
              <a:ext cx="52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SimSun" panose="02010600030101010101" pitchFamily="2" charset="-122"/>
                </a:rPr>
                <a:t>Next State</a:t>
              </a:r>
              <a:endParaRPr lang="en-US" altLang="zh-CN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7445" name="Rectangle 37">
              <a:extLst>
                <a:ext uri="{FF2B5EF4-FFF2-40B4-BE49-F238E27FC236}">
                  <a16:creationId xmlns:a16="http://schemas.microsoft.com/office/drawing/2014/main" id="{845F0EAF-7348-1F45-B75F-D812EE0BA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6" y="1595"/>
              <a:ext cx="2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SimSun" panose="02010600030101010101" pitchFamily="2" charset="-122"/>
                </a:rPr>
                <a:t>(NS)</a:t>
              </a:r>
              <a:endParaRPr lang="en-US" altLang="zh-CN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7446" name="Line 38">
              <a:extLst>
                <a:ext uri="{FF2B5EF4-FFF2-40B4-BE49-F238E27FC236}">
                  <a16:creationId xmlns:a16="http://schemas.microsoft.com/office/drawing/2014/main" id="{FBE6CF6F-3A0D-0E44-8975-7FD58EABA4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1" y="2672"/>
              <a:ext cx="43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7" name="Rectangle 39">
              <a:extLst>
                <a:ext uri="{FF2B5EF4-FFF2-40B4-BE49-F238E27FC236}">
                  <a16:creationId xmlns:a16="http://schemas.microsoft.com/office/drawing/2014/main" id="{63A92DF7-90FC-B34A-9D4F-9B9BC82CD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" y="1816"/>
              <a:ext cx="1097" cy="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7448" name="Freeform 40">
              <a:extLst>
                <a:ext uri="{FF2B5EF4-FFF2-40B4-BE49-F238E27FC236}">
                  <a16:creationId xmlns:a16="http://schemas.microsoft.com/office/drawing/2014/main" id="{D950C5A3-29A5-FC49-95B0-67015248C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1784"/>
              <a:ext cx="103" cy="103"/>
            </a:xfrm>
            <a:custGeom>
              <a:avLst/>
              <a:gdLst>
                <a:gd name="T0" fmla="*/ 0 w 187"/>
                <a:gd name="T1" fmla="*/ 0 h 188"/>
                <a:gd name="T2" fmla="*/ 1 w 187"/>
                <a:gd name="T3" fmla="*/ 1 h 188"/>
                <a:gd name="T4" fmla="*/ 0 w 187"/>
                <a:gd name="T5" fmla="*/ 1 h 188"/>
                <a:gd name="T6" fmla="*/ 0 w 187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"/>
                <a:gd name="T13" fmla="*/ 0 h 188"/>
                <a:gd name="T14" fmla="*/ 187 w 187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" h="188">
                  <a:moveTo>
                    <a:pt x="0" y="0"/>
                  </a:moveTo>
                  <a:lnTo>
                    <a:pt x="187" y="94"/>
                  </a:lnTo>
                  <a:lnTo>
                    <a:pt x="0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9" name="Rectangle 41">
              <a:extLst>
                <a:ext uri="{FF2B5EF4-FFF2-40B4-BE49-F238E27FC236}">
                  <a16:creationId xmlns:a16="http://schemas.microsoft.com/office/drawing/2014/main" id="{7C7101A6-0EEC-9044-9A80-07C415415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3" y="1776"/>
              <a:ext cx="65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ea typeface="SimSun" panose="02010600030101010101" pitchFamily="2" charset="-122"/>
                </a:rPr>
                <a:t>FSM Outputs</a:t>
              </a:r>
              <a:endParaRPr lang="en-US" altLang="zh-CN" sz="1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灯片编号占位符 3">
            <a:extLst>
              <a:ext uri="{FF2B5EF4-FFF2-40B4-BE49-F238E27FC236}">
                <a16:creationId xmlns:a16="http://schemas.microsoft.com/office/drawing/2014/main" id="{625345E7-2C41-5445-AF0D-863004EDEC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458FD7-FC77-684E-BF5C-796A449CC27B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C1F50AA6-4DE4-504B-A560-3D22A633DC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Functional Hazard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7233202-2E1A-0E41-BEEB-7CD19E0CB1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Solutions to both static hazard and dynamic hazard are based on the assumption that only one input is changing at a time</a:t>
            </a:r>
          </a:p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When more than one input changes occur at the same time, the hazard caused is more complicated to remove</a:t>
            </a:r>
          </a:p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Example:</a:t>
            </a:r>
          </a:p>
        </p:txBody>
      </p:sp>
      <p:graphicFrame>
        <p:nvGraphicFramePr>
          <p:cNvPr id="46084" name="Object 4">
            <a:extLst>
              <a:ext uri="{FF2B5EF4-FFF2-40B4-BE49-F238E27FC236}">
                <a16:creationId xmlns:a16="http://schemas.microsoft.com/office/drawing/2014/main" id="{05830827-9B91-6F4E-90FC-E93D882857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200400"/>
          <a:ext cx="6400800" cy="259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Visio" r:id="rId3" imgW="2222500" imgH="889000" progId="Visio.Drawing.11">
                  <p:embed/>
                </p:oleObj>
              </mc:Choice>
              <mc:Fallback>
                <p:oleObj name="Visio" r:id="rId3" imgW="2222500" imgH="889000" progId="Visio.Drawing.11">
                  <p:embed/>
                  <p:pic>
                    <p:nvPicPr>
                      <p:cNvPr id="46084" name="Object 4">
                        <a:extLst>
                          <a:ext uri="{FF2B5EF4-FFF2-40B4-BE49-F238E27FC236}">
                            <a16:creationId xmlns:a16="http://schemas.microsoft.com/office/drawing/2014/main" id="{05830827-9B91-6F4E-90FC-E93D882857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200400"/>
                        <a:ext cx="6400800" cy="259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文本框 1">
            <a:extLst>
              <a:ext uri="{FF2B5EF4-FFF2-40B4-BE49-F238E27FC236}">
                <a16:creationId xmlns:a16="http://schemas.microsoft.com/office/drawing/2014/main" id="{25394DF4-FBB1-DF41-AE9A-EE627CB03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050" y="3141663"/>
            <a:ext cx="795338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kumimoji="1" lang="zh-CN" altLang="en-US" sz="180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kumimoji="1" lang="zh-CN" altLang="en-US" sz="18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</a:t>
            </a:r>
            <a:r>
              <a:rPr kumimoji="1" lang="en-US" altLang="zh-CN" sz="18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 1</a:t>
            </a:r>
            <a:endParaRPr kumimoji="1" lang="zh-CN" altLang="en-US" sz="1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6086" name="文本框 8">
            <a:extLst>
              <a:ext uri="{FF2B5EF4-FFF2-40B4-BE49-F238E27FC236}">
                <a16:creationId xmlns:a16="http://schemas.microsoft.com/office/drawing/2014/main" id="{ACABAC90-3C83-1848-B496-1A2AD2606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225" y="4743450"/>
            <a:ext cx="795338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kumimoji="1" lang="zh-CN" altLang="en-US" sz="180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kumimoji="1" lang="zh-CN" altLang="en-US" sz="18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</a:t>
            </a:r>
            <a:r>
              <a:rPr kumimoji="1" lang="en-US" altLang="zh-CN" sz="18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 0</a:t>
            </a:r>
            <a:endParaRPr kumimoji="1" lang="zh-CN" altLang="en-US" sz="1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6087" name="文本框 9">
            <a:extLst>
              <a:ext uri="{FF2B5EF4-FFF2-40B4-BE49-F238E27FC236}">
                <a16:creationId xmlns:a16="http://schemas.microsoft.com/office/drawing/2014/main" id="{1DFBF417-F400-6C41-A0E8-3DC904BD9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3863975"/>
            <a:ext cx="795337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kumimoji="1" lang="zh-CN" altLang="en-US" sz="180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kumimoji="1" lang="zh-CN" altLang="en-US" sz="18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</a:t>
            </a:r>
            <a:r>
              <a:rPr kumimoji="1" lang="en-US" altLang="zh-CN" sz="18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 1</a:t>
            </a:r>
            <a:endParaRPr kumimoji="1" lang="zh-CN" altLang="en-US" sz="1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6088" name="文本框 10">
            <a:extLst>
              <a:ext uri="{FF2B5EF4-FFF2-40B4-BE49-F238E27FC236}">
                <a16:creationId xmlns:a16="http://schemas.microsoft.com/office/drawing/2014/main" id="{87EDB174-5F14-0B41-B2DC-4CDF2267F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050" y="5483225"/>
            <a:ext cx="795338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kumimoji="1" lang="zh-CN" altLang="en-US" sz="180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kumimoji="1" lang="zh-CN" altLang="en-US" sz="18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</a:t>
            </a:r>
            <a:r>
              <a:rPr kumimoji="1" lang="en-US" altLang="zh-CN" sz="18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 0</a:t>
            </a:r>
            <a:endParaRPr kumimoji="1" lang="zh-CN" altLang="en-US" sz="1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6089" name="文本框 11">
            <a:extLst>
              <a:ext uri="{FF2B5EF4-FFF2-40B4-BE49-F238E27FC236}">
                <a16:creationId xmlns:a16="http://schemas.microsoft.com/office/drawing/2014/main" id="{29A047B6-B19D-5643-9564-2C012FAF9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7175" y="4024313"/>
            <a:ext cx="1277938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kumimoji="1" lang="zh-CN" altLang="en-US" sz="180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kumimoji="1" lang="zh-CN" altLang="en-US" sz="18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</a:t>
            </a:r>
            <a:r>
              <a:rPr kumimoji="1" lang="en-US" altLang="zh-CN" sz="18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 0  1</a:t>
            </a:r>
            <a:endParaRPr kumimoji="1" lang="zh-CN" altLang="en-US" sz="1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6090" name="文本框 12">
            <a:extLst>
              <a:ext uri="{FF2B5EF4-FFF2-40B4-BE49-F238E27FC236}">
                <a16:creationId xmlns:a16="http://schemas.microsoft.com/office/drawing/2014/main" id="{8243C1F5-D34F-DE4A-BB38-522C080DC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5322888"/>
            <a:ext cx="1277937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kumimoji="1" lang="zh-CN" altLang="en-US" sz="180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kumimoji="1" lang="zh-CN" altLang="en-US" sz="18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</a:t>
            </a:r>
            <a:r>
              <a:rPr kumimoji="1" lang="en-US" altLang="zh-CN" sz="18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 0  0</a:t>
            </a:r>
            <a:endParaRPr kumimoji="1" lang="zh-CN" altLang="en-US" sz="1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6091" name="文本框 13">
            <a:extLst>
              <a:ext uri="{FF2B5EF4-FFF2-40B4-BE49-F238E27FC236}">
                <a16:creationId xmlns:a16="http://schemas.microsoft.com/office/drawing/2014/main" id="{1D78C5DB-F19E-6C47-9AA3-77727E86A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3224213"/>
            <a:ext cx="1277938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kumimoji="1" lang="zh-CN" altLang="en-US" sz="180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kumimoji="1" lang="zh-CN" altLang="en-US" sz="18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</a:t>
            </a:r>
            <a:r>
              <a:rPr kumimoji="1" lang="en-US" altLang="zh-CN" sz="18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 0  1</a:t>
            </a:r>
            <a:endParaRPr kumimoji="1" lang="zh-CN" altLang="en-US" sz="18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灯片编号占位符 3">
            <a:extLst>
              <a:ext uri="{FF2B5EF4-FFF2-40B4-BE49-F238E27FC236}">
                <a16:creationId xmlns:a16="http://schemas.microsoft.com/office/drawing/2014/main" id="{6DA03E41-53C1-B943-9E51-3FBD810145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B32371-D802-6346-87F6-913B9291180A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C71F3B0D-59FF-B64A-B7B4-83A9756C86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4699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SimSun" panose="02010600030101010101" pitchFamily="2" charset="-122"/>
              </a:rPr>
              <a:t>Functional Hazard</a:t>
            </a:r>
          </a:p>
        </p:txBody>
      </p:sp>
      <p:pic>
        <p:nvPicPr>
          <p:cNvPr id="47107" name="Picture 3" descr="wave">
            <a:extLst>
              <a:ext uri="{FF2B5EF4-FFF2-40B4-BE49-F238E27FC236}">
                <a16:creationId xmlns:a16="http://schemas.microsoft.com/office/drawing/2014/main" id="{B5668393-FB99-BB45-89DC-768786E53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204913"/>
            <a:ext cx="7086600" cy="275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AutoShape 5">
            <a:extLst>
              <a:ext uri="{FF2B5EF4-FFF2-40B4-BE49-F238E27FC236}">
                <a16:creationId xmlns:a16="http://schemas.microsoft.com/office/drawing/2014/main" id="{255FAC8A-EF5B-F446-BD64-C5EA86893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3151188"/>
            <a:ext cx="727075" cy="3397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47109" name="Picture 7" descr="wave">
            <a:extLst>
              <a:ext uri="{FF2B5EF4-FFF2-40B4-BE49-F238E27FC236}">
                <a16:creationId xmlns:a16="http://schemas.microsoft.com/office/drawing/2014/main" id="{AE7A3A2A-EC11-8049-ADF6-1B64E44CD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4029075"/>
            <a:ext cx="7086600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AutoShape 8">
            <a:extLst>
              <a:ext uri="{FF2B5EF4-FFF2-40B4-BE49-F238E27FC236}">
                <a16:creationId xmlns:a16="http://schemas.microsoft.com/office/drawing/2014/main" id="{E7C6CCE9-49E1-F747-9237-B9A4E5D83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9650" y="5762625"/>
            <a:ext cx="727075" cy="3397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7111" name="Text Box 9">
            <a:extLst>
              <a:ext uri="{FF2B5EF4-FFF2-40B4-BE49-F238E27FC236}">
                <a16:creationId xmlns:a16="http://schemas.microsoft.com/office/drawing/2014/main" id="{1EB4BAA0-F514-D54D-BEF8-E3D8391C4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9200" y="1685925"/>
            <a:ext cx="1457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66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Simulation with delay</a:t>
            </a:r>
          </a:p>
        </p:txBody>
      </p:sp>
      <p:sp>
        <p:nvSpPr>
          <p:cNvPr id="47112" name="Text Box 10">
            <a:extLst>
              <a:ext uri="{FF2B5EF4-FFF2-40B4-BE49-F238E27FC236}">
                <a16:creationId xmlns:a16="http://schemas.microsoft.com/office/drawing/2014/main" id="{87813943-10E5-D74B-A4D7-DEBF0C33D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6813" y="4181475"/>
            <a:ext cx="1501775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66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Simulation without delay. Many sim tools show this to warn for functional hazard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灯片编号占位符 3">
            <a:extLst>
              <a:ext uri="{FF2B5EF4-FFF2-40B4-BE49-F238E27FC236}">
                <a16:creationId xmlns:a16="http://schemas.microsoft.com/office/drawing/2014/main" id="{820D9855-EA51-DC43-9717-2769A51A8D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449346-FC79-C84B-8E79-81B69A6EF1E1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66A67DEB-934E-504B-94BC-D1DDB785B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581025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Functional Hazard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F76BDE3D-1AF9-0548-BF34-F734A5595A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Functional hazards are unsolvable hazards which occur when more than one input variable changes at the same time</a:t>
            </a:r>
          </a:p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Hazards such as functional hazards can not be logically eliminated as the problem lies with actual specification of the circuit</a:t>
            </a:r>
          </a:p>
          <a:p>
            <a:pPr eaLnBrk="1" hangingPunct="1"/>
            <a:endParaRPr lang="en-US" altLang="zh-CN" sz="2000">
              <a:ea typeface="SimSun" panose="02010600030101010101" pitchFamily="2" charset="-122"/>
            </a:endParaRPr>
          </a:p>
          <a:p>
            <a:pPr eaLnBrk="1" hangingPunct="1"/>
            <a:endParaRPr lang="en-US" altLang="zh-CN" sz="200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K-map view of the functional hazard</a:t>
            </a:r>
          </a:p>
        </p:txBody>
      </p:sp>
      <p:grpSp>
        <p:nvGrpSpPr>
          <p:cNvPr id="48132" name="Group 4">
            <a:extLst>
              <a:ext uri="{FF2B5EF4-FFF2-40B4-BE49-F238E27FC236}">
                <a16:creationId xmlns:a16="http://schemas.microsoft.com/office/drawing/2014/main" id="{8D458DD0-875A-4E40-9D89-EF5FB43F0F52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724400"/>
            <a:ext cx="1143000" cy="1066800"/>
            <a:chOff x="2256" y="2256"/>
            <a:chExt cx="720" cy="672"/>
          </a:xfrm>
        </p:grpSpPr>
        <p:sp>
          <p:nvSpPr>
            <p:cNvPr id="48156" name="AutoShape 5">
              <a:extLst>
                <a:ext uri="{FF2B5EF4-FFF2-40B4-BE49-F238E27FC236}">
                  <a16:creationId xmlns:a16="http://schemas.microsoft.com/office/drawing/2014/main" id="{E67C99C4-8A5D-454B-B3F7-AD2BEB076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256"/>
              <a:ext cx="288" cy="28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8157" name="AutoShape 6">
              <a:extLst>
                <a:ext uri="{FF2B5EF4-FFF2-40B4-BE49-F238E27FC236}">
                  <a16:creationId xmlns:a16="http://schemas.microsoft.com/office/drawing/2014/main" id="{717322C9-2C3E-4448-BA52-8D47040D2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640"/>
              <a:ext cx="288" cy="28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graphicFrame>
        <p:nvGraphicFramePr>
          <p:cNvPr id="777223" name="Group 7">
            <a:extLst>
              <a:ext uri="{FF2B5EF4-FFF2-40B4-BE49-F238E27FC236}">
                <a16:creationId xmlns:a16="http://schemas.microsoft.com/office/drawing/2014/main" id="{F68DDA76-FC8C-8248-91F9-30FB760A560B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962400"/>
          <a:ext cx="1905000" cy="1905000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8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0</a:t>
                      </a:r>
                    </a:p>
                  </a:txBody>
                  <a:tcPr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150" name="Text Box 32">
            <a:extLst>
              <a:ext uri="{FF2B5EF4-FFF2-40B4-BE49-F238E27FC236}">
                <a16:creationId xmlns:a16="http://schemas.microsoft.com/office/drawing/2014/main" id="{D5704D88-F5C5-D243-AF71-02BCDC606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418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A</a:t>
            </a:r>
          </a:p>
        </p:txBody>
      </p:sp>
      <p:sp>
        <p:nvSpPr>
          <p:cNvPr id="48151" name="Text Box 33">
            <a:extLst>
              <a:ext uri="{FF2B5EF4-FFF2-40B4-BE49-F238E27FC236}">
                <a16:creationId xmlns:a16="http://schemas.microsoft.com/office/drawing/2014/main" id="{A54AA7A8-A9FD-C84D-8F52-6698FF65C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8608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B</a:t>
            </a:r>
          </a:p>
        </p:txBody>
      </p:sp>
      <p:sp>
        <p:nvSpPr>
          <p:cNvPr id="48152" name="Line 34">
            <a:extLst>
              <a:ext uri="{FF2B5EF4-FFF2-40B4-BE49-F238E27FC236}">
                <a16:creationId xmlns:a16="http://schemas.microsoft.com/office/drawing/2014/main" id="{C36E692C-D7FE-604D-BFB9-46D38A24CF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105400"/>
            <a:ext cx="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3" name="Line 35">
            <a:extLst>
              <a:ext uri="{FF2B5EF4-FFF2-40B4-BE49-F238E27FC236}">
                <a16:creationId xmlns:a16="http://schemas.microsoft.com/office/drawing/2014/main" id="{A2DAF4F8-2C2E-9845-9D4A-A60CA80DA8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5486400"/>
            <a:ext cx="38100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4" name="Line 36">
            <a:extLst>
              <a:ext uri="{FF2B5EF4-FFF2-40B4-BE49-F238E27FC236}">
                <a16:creationId xmlns:a16="http://schemas.microsoft.com/office/drawing/2014/main" id="{40937FCD-E9C1-5848-81E7-D896292742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5029200"/>
            <a:ext cx="381000" cy="1588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5" name="Line 37">
            <a:extLst>
              <a:ext uri="{FF2B5EF4-FFF2-40B4-BE49-F238E27FC236}">
                <a16:creationId xmlns:a16="http://schemas.microsoft.com/office/drawing/2014/main" id="{905DAC74-FC40-0444-9448-43FD2DEA5E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029200"/>
            <a:ext cx="1588" cy="381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3">
            <a:extLst>
              <a:ext uri="{FF2B5EF4-FFF2-40B4-BE49-F238E27FC236}">
                <a16:creationId xmlns:a16="http://schemas.microsoft.com/office/drawing/2014/main" id="{4E558732-6D23-8446-8A53-7C99A34DCE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727AC1-44AD-3E4C-B31E-69B5B4B30DAA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C41F088-3D02-8A46-9834-8D48B7C45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Clocking Methodology for FSM</a:t>
            </a:r>
            <a:endParaRPr lang="en-AU" altLang="zh-CN">
              <a:ea typeface="SimSun" panose="02010600030101010101" pitchFamily="2" charset="-122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C984E2E-046D-9B4A-99B3-591109D220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27114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SimSun" panose="02010600030101010101" pitchFamily="2" charset="-122"/>
              </a:rPr>
              <a:t>Combinational logic transforms data during clock cycles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SimSun" panose="02010600030101010101" pitchFamily="2" charset="-122"/>
              </a:rPr>
              <a:t>Between clock edges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SimSun" panose="02010600030101010101" pitchFamily="2" charset="-122"/>
              </a:rPr>
              <a:t>Clock cycles should be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SimSun" panose="02010600030101010101" pitchFamily="2" charset="-122"/>
              </a:rPr>
              <a:t>Long enough to allow combinational logic completes computation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>
                <a:ea typeface="SimSun" panose="02010600030101010101" pitchFamily="2" charset="-122"/>
              </a:rPr>
              <a:t>Longest delay determines clock period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>
                <a:ea typeface="SimSun" panose="02010600030101010101" pitchFamily="2" charset="-122"/>
              </a:rPr>
              <a:t>Short enough to ensure acceptable performance and to capture small changes on external inputs</a:t>
            </a:r>
          </a:p>
        </p:txBody>
      </p:sp>
      <p:pic>
        <p:nvPicPr>
          <p:cNvPr id="18436" name="Picture 4" descr="f04-04-P374493">
            <a:extLst>
              <a:ext uri="{FF2B5EF4-FFF2-40B4-BE49-F238E27FC236}">
                <a16:creationId xmlns:a16="http://schemas.microsoft.com/office/drawing/2014/main" id="{075C3406-D83C-4C4D-B446-43EB62EF9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4768850"/>
            <a:ext cx="286543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 descr="f04-03-P374493">
            <a:extLst>
              <a:ext uri="{FF2B5EF4-FFF2-40B4-BE49-F238E27FC236}">
                <a16:creationId xmlns:a16="http://schemas.microsoft.com/office/drawing/2014/main" id="{B8FC9952-FC97-2D4F-BF9D-2F54E24DF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4610100"/>
            <a:ext cx="38512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灯片编号占位符 3">
            <a:extLst>
              <a:ext uri="{FF2B5EF4-FFF2-40B4-BE49-F238E27FC236}">
                <a16:creationId xmlns:a16="http://schemas.microsoft.com/office/drawing/2014/main" id="{31AE55C2-7E32-D14A-8826-E3014B006E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81632D-B96F-9747-B95F-0450E9F11E7E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701E59B8-9B75-4F4F-84B5-6E297A1FE1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SimSun" panose="02010600030101010101" pitchFamily="2" charset="-122"/>
              </a:rPr>
              <a:t>Hardware Constraints </a:t>
            </a:r>
            <a:r>
              <a:rPr lang="en-US" altLang="zh-CN" sz="2800">
                <a:latin typeface="Arial Narrow" panose="020B0604020202020204" pitchFamily="34" charset="0"/>
                <a:ea typeface="SimSun" panose="02010600030101010101" pitchFamily="2" charset="-122"/>
              </a:rPr>
              <a:t>–</a:t>
            </a:r>
            <a:r>
              <a:rPr lang="en-US" altLang="zh-CN" sz="2800">
                <a:ea typeface="SimSun" panose="02010600030101010101" pitchFamily="2" charset="-122"/>
              </a:rPr>
              <a:t> Setup and Hold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5D7F6BB-136A-F742-884A-416A15135F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An edge-triggered flip-flop will not operate correctly if the data is not stable for a sufficient time before and after the clock edge</a:t>
            </a:r>
          </a:p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Storage element may be put in nondeterministic state</a:t>
            </a:r>
            <a:endParaRPr lang="en-US" altLang="zh-CN" sz="2000" u="sng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Setup Time</a:t>
            </a:r>
          </a:p>
          <a:p>
            <a:pPr lvl="1" eaLnBrk="1" hangingPunct="1"/>
            <a:r>
              <a:rPr lang="en-US" altLang="zh-CN" sz="1800">
                <a:ea typeface="SimSun" panose="02010600030101010101" pitchFamily="2" charset="-122"/>
              </a:rPr>
              <a:t>Minimum time that data must be stable prior to the triggering edge</a:t>
            </a:r>
          </a:p>
          <a:p>
            <a:pPr eaLnBrk="1" hangingPunct="1"/>
            <a:endParaRPr lang="en-US" altLang="zh-CN" sz="2000">
              <a:ea typeface="SimSun" panose="02010600030101010101" pitchFamily="2" charset="-122"/>
            </a:endParaRPr>
          </a:p>
          <a:p>
            <a:pPr eaLnBrk="1" hangingPunct="1"/>
            <a:endParaRPr lang="en-US" altLang="zh-CN" sz="2000">
              <a:ea typeface="SimSun" panose="02010600030101010101" pitchFamily="2" charset="-122"/>
            </a:endParaRPr>
          </a:p>
          <a:p>
            <a:pPr eaLnBrk="1" hangingPunct="1"/>
            <a:endParaRPr lang="en-US" altLang="zh-CN" sz="2000">
              <a:ea typeface="SimSun" panose="02010600030101010101" pitchFamily="2" charset="-122"/>
            </a:endParaRPr>
          </a:p>
          <a:p>
            <a:pPr eaLnBrk="1" hangingPunct="1"/>
            <a:endParaRPr lang="en-US" altLang="zh-CN" sz="2000">
              <a:ea typeface="SimSun" panose="02010600030101010101" pitchFamily="2" charset="-122"/>
            </a:endParaRPr>
          </a:p>
          <a:p>
            <a:pPr eaLnBrk="1" hangingPunct="1"/>
            <a:endParaRPr lang="en-US" altLang="zh-CN" sz="200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Setup-time violations are cause by combinational paths that are long relative to the clock cycle</a:t>
            </a:r>
          </a:p>
          <a:p>
            <a:pPr lvl="1" eaLnBrk="1" hangingPunct="1"/>
            <a:r>
              <a:rPr lang="en-US" altLang="zh-CN" sz="1800">
                <a:ea typeface="SimSun" panose="02010600030101010101" pitchFamily="2" charset="-122"/>
              </a:rPr>
              <a:t>Fix: stretch clock, optimize combinational circuit, split combinational circuit, pipelining, </a:t>
            </a:r>
          </a:p>
        </p:txBody>
      </p:sp>
      <p:grpSp>
        <p:nvGrpSpPr>
          <p:cNvPr id="20484" name="Group 4">
            <a:extLst>
              <a:ext uri="{FF2B5EF4-FFF2-40B4-BE49-F238E27FC236}">
                <a16:creationId xmlns:a16="http://schemas.microsoft.com/office/drawing/2014/main" id="{8C672AEC-1471-CE48-A6E7-4779E43A5D9D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251200"/>
            <a:ext cx="4953000" cy="1423988"/>
            <a:chOff x="912" y="1872"/>
            <a:chExt cx="3120" cy="897"/>
          </a:xfrm>
        </p:grpSpPr>
        <p:sp>
          <p:nvSpPr>
            <p:cNvPr id="20485" name="AutoShape 5">
              <a:extLst>
                <a:ext uri="{FF2B5EF4-FFF2-40B4-BE49-F238E27FC236}">
                  <a16:creationId xmlns:a16="http://schemas.microsoft.com/office/drawing/2014/main" id="{B04C1FD5-C898-FE4E-BE97-D0B4B195E9F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392" y="1872"/>
              <a:ext cx="2640" cy="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6" name="Rectangle 6">
              <a:extLst>
                <a:ext uri="{FF2B5EF4-FFF2-40B4-BE49-F238E27FC236}">
                  <a16:creationId xmlns:a16="http://schemas.microsoft.com/office/drawing/2014/main" id="{C2F98DCA-945D-1D49-AC50-2E994DD72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" y="2019"/>
              <a:ext cx="277" cy="368"/>
            </a:xfrm>
            <a:prstGeom prst="rect">
              <a:avLst/>
            </a:prstGeom>
            <a:solidFill>
              <a:schemeClr val="folHlink"/>
            </a:solidFill>
            <a:ln w="3175">
              <a:solidFill>
                <a:srgbClr val="E6E6E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0487" name="Rectangle 7">
              <a:extLst>
                <a:ext uri="{FF2B5EF4-FFF2-40B4-BE49-F238E27FC236}">
                  <a16:creationId xmlns:a16="http://schemas.microsoft.com/office/drawing/2014/main" id="{0FDC46F4-EA5E-7B4E-B31C-43FA750D6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8" y="2019"/>
              <a:ext cx="277" cy="368"/>
            </a:xfrm>
            <a:prstGeom prst="rect">
              <a:avLst/>
            </a:prstGeom>
            <a:solidFill>
              <a:schemeClr val="folHlink"/>
            </a:solidFill>
            <a:ln w="3175">
              <a:solidFill>
                <a:srgbClr val="E6E6E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0488" name="Freeform 8">
              <a:extLst>
                <a:ext uri="{FF2B5EF4-FFF2-40B4-BE49-F238E27FC236}">
                  <a16:creationId xmlns:a16="http://schemas.microsoft.com/office/drawing/2014/main" id="{BDF0A312-B1CD-3B42-9643-4087D8EDE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" y="2019"/>
              <a:ext cx="2588" cy="368"/>
            </a:xfrm>
            <a:custGeom>
              <a:avLst/>
              <a:gdLst>
                <a:gd name="T0" fmla="*/ 0 w 2588"/>
                <a:gd name="T1" fmla="*/ 368 h 368"/>
                <a:gd name="T2" fmla="*/ 369 w 2588"/>
                <a:gd name="T3" fmla="*/ 368 h 368"/>
                <a:gd name="T4" fmla="*/ 369 w 2588"/>
                <a:gd name="T5" fmla="*/ 0 h 368"/>
                <a:gd name="T6" fmla="*/ 1294 w 2588"/>
                <a:gd name="T7" fmla="*/ 0 h 368"/>
                <a:gd name="T8" fmla="*/ 1294 w 2588"/>
                <a:gd name="T9" fmla="*/ 368 h 368"/>
                <a:gd name="T10" fmla="*/ 2218 w 2588"/>
                <a:gd name="T11" fmla="*/ 368 h 368"/>
                <a:gd name="T12" fmla="*/ 2218 w 2588"/>
                <a:gd name="T13" fmla="*/ 0 h 368"/>
                <a:gd name="T14" fmla="*/ 2588 w 2588"/>
                <a:gd name="T15" fmla="*/ 0 h 3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588"/>
                <a:gd name="T25" fmla="*/ 0 h 368"/>
                <a:gd name="T26" fmla="*/ 2588 w 2588"/>
                <a:gd name="T27" fmla="*/ 368 h 3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588" h="368">
                  <a:moveTo>
                    <a:pt x="0" y="368"/>
                  </a:moveTo>
                  <a:lnTo>
                    <a:pt x="369" y="368"/>
                  </a:lnTo>
                  <a:lnTo>
                    <a:pt x="369" y="0"/>
                  </a:lnTo>
                  <a:lnTo>
                    <a:pt x="1294" y="0"/>
                  </a:lnTo>
                  <a:lnTo>
                    <a:pt x="1294" y="368"/>
                  </a:lnTo>
                  <a:lnTo>
                    <a:pt x="2218" y="368"/>
                  </a:lnTo>
                  <a:lnTo>
                    <a:pt x="2218" y="0"/>
                  </a:lnTo>
                  <a:lnTo>
                    <a:pt x="2588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9" name="Rectangle 9">
              <a:extLst>
                <a:ext uri="{FF2B5EF4-FFF2-40B4-BE49-F238E27FC236}">
                  <a16:creationId xmlns:a16="http://schemas.microsoft.com/office/drawing/2014/main" id="{C3DF947A-D08F-E448-8392-465D4701C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2" y="2615"/>
              <a:ext cx="65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Setup Time</a:t>
              </a:r>
              <a:endParaRPr lang="en-US" altLang="zh-CN" sz="1600">
                <a:ea typeface="SimSun" panose="02010600030101010101" pitchFamily="2" charset="-122"/>
              </a:endParaRPr>
            </a:p>
          </p:txBody>
        </p:sp>
        <p:sp>
          <p:nvSpPr>
            <p:cNvPr id="20490" name="Line 10">
              <a:extLst>
                <a:ext uri="{FF2B5EF4-FFF2-40B4-BE49-F238E27FC236}">
                  <a16:creationId xmlns:a16="http://schemas.microsoft.com/office/drawing/2014/main" id="{F5A5630A-AA88-4C47-B96C-347F0E0571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6" y="2267"/>
              <a:ext cx="484" cy="35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1" name="Freeform 11">
              <a:extLst>
                <a:ext uri="{FF2B5EF4-FFF2-40B4-BE49-F238E27FC236}">
                  <a16:creationId xmlns:a16="http://schemas.microsoft.com/office/drawing/2014/main" id="{57608446-9D2C-0840-A009-15B893819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" y="2250"/>
              <a:ext cx="39" cy="34"/>
            </a:xfrm>
            <a:custGeom>
              <a:avLst/>
              <a:gdLst>
                <a:gd name="T0" fmla="*/ 0 w 39"/>
                <a:gd name="T1" fmla="*/ 6 h 34"/>
                <a:gd name="T2" fmla="*/ 39 w 39"/>
                <a:gd name="T3" fmla="*/ 0 h 34"/>
                <a:gd name="T4" fmla="*/ 20 w 39"/>
                <a:gd name="T5" fmla="*/ 34 h 34"/>
                <a:gd name="T6" fmla="*/ 0 w 39"/>
                <a:gd name="T7" fmla="*/ 6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34"/>
                <a:gd name="T14" fmla="*/ 39 w 39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34">
                  <a:moveTo>
                    <a:pt x="0" y="6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2" name="Line 12">
              <a:extLst>
                <a:ext uri="{FF2B5EF4-FFF2-40B4-BE49-F238E27FC236}">
                  <a16:creationId xmlns:a16="http://schemas.microsoft.com/office/drawing/2014/main" id="{5C3F7532-C2D5-244D-8E85-6C2F611E39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64" y="2267"/>
              <a:ext cx="485" cy="35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" name="Freeform 13">
              <a:extLst>
                <a:ext uri="{FF2B5EF4-FFF2-40B4-BE49-F238E27FC236}">
                  <a16:creationId xmlns:a16="http://schemas.microsoft.com/office/drawing/2014/main" id="{83BF43D9-A3FD-754E-80BF-C46A97F1D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1" y="2250"/>
              <a:ext cx="37" cy="34"/>
            </a:xfrm>
            <a:custGeom>
              <a:avLst/>
              <a:gdLst>
                <a:gd name="T0" fmla="*/ 17 w 37"/>
                <a:gd name="T1" fmla="*/ 34 h 34"/>
                <a:gd name="T2" fmla="*/ 0 w 37"/>
                <a:gd name="T3" fmla="*/ 0 h 34"/>
                <a:gd name="T4" fmla="*/ 37 w 37"/>
                <a:gd name="T5" fmla="*/ 6 h 34"/>
                <a:gd name="T6" fmla="*/ 17 w 37"/>
                <a:gd name="T7" fmla="*/ 34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34"/>
                <a:gd name="T14" fmla="*/ 37 w 37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34">
                  <a:moveTo>
                    <a:pt x="17" y="34"/>
                  </a:moveTo>
                  <a:lnTo>
                    <a:pt x="0" y="0"/>
                  </a:lnTo>
                  <a:lnTo>
                    <a:pt x="37" y="6"/>
                  </a:lnTo>
                  <a:lnTo>
                    <a:pt x="17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Rectangle 14">
              <a:extLst>
                <a:ext uri="{FF2B5EF4-FFF2-40B4-BE49-F238E27FC236}">
                  <a16:creationId xmlns:a16="http://schemas.microsoft.com/office/drawing/2014/main" id="{420ADBF5-1712-8147-A7CD-FF3E5BC91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160"/>
              <a:ext cx="31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Clock</a:t>
              </a:r>
              <a:endParaRPr lang="en-US" altLang="zh-CN" sz="1600">
                <a:ea typeface="SimSun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3">
            <a:extLst>
              <a:ext uri="{FF2B5EF4-FFF2-40B4-BE49-F238E27FC236}">
                <a16:creationId xmlns:a16="http://schemas.microsoft.com/office/drawing/2014/main" id="{DEF2A0FB-3BFB-7842-8AA5-8865E6B0A7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84460E-DEFE-B34E-AD8C-E873EE378554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C848DFF4-58F9-C246-9F13-6BFDE72D2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SimSun" panose="02010600030101010101" pitchFamily="2" charset="-122"/>
              </a:rPr>
              <a:t>Hardware Constraints </a:t>
            </a:r>
            <a:r>
              <a:rPr lang="en-US" altLang="zh-CN" sz="2800">
                <a:latin typeface="Arial Narrow" panose="020B0604020202020204" pitchFamily="34" charset="0"/>
                <a:ea typeface="SimSun" panose="02010600030101010101" pitchFamily="2" charset="-122"/>
              </a:rPr>
              <a:t>–</a:t>
            </a:r>
            <a:r>
              <a:rPr lang="en-US" altLang="zh-CN" sz="2800">
                <a:ea typeface="SimSun" panose="02010600030101010101" pitchFamily="2" charset="-122"/>
              </a:rPr>
              <a:t> Setup and Hold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451694E-BB6B-7943-9A35-DEAD7AAED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 eaLnBrk="1" hangingPunct="1"/>
            <a:r>
              <a:rPr lang="en-US" altLang="zh-CN" sz="1800">
                <a:ea typeface="SimSun" panose="02010600030101010101" pitchFamily="2" charset="-122"/>
              </a:rPr>
              <a:t>Hold Time:</a:t>
            </a:r>
          </a:p>
          <a:p>
            <a:pPr lvl="1" eaLnBrk="1" hangingPunct="1"/>
            <a:r>
              <a:rPr lang="en-US" altLang="zh-CN" sz="1600">
                <a:ea typeface="SimSun" panose="02010600030101010101" pitchFamily="2" charset="-122"/>
              </a:rPr>
              <a:t>Minimum time that data must remain stable after the triggering edge</a:t>
            </a:r>
          </a:p>
          <a:p>
            <a:pPr eaLnBrk="1" hangingPunct="1"/>
            <a:endParaRPr lang="en-US" altLang="zh-CN" sz="1800">
              <a:ea typeface="SimSun" panose="02010600030101010101" pitchFamily="2" charset="-122"/>
            </a:endParaRPr>
          </a:p>
          <a:p>
            <a:pPr eaLnBrk="1" hangingPunct="1"/>
            <a:endParaRPr lang="en-US" altLang="zh-CN" sz="1800">
              <a:ea typeface="SimSun" panose="02010600030101010101" pitchFamily="2" charset="-122"/>
            </a:endParaRPr>
          </a:p>
          <a:p>
            <a:pPr eaLnBrk="1" hangingPunct="1"/>
            <a:endParaRPr lang="en-US" altLang="zh-CN" sz="1800">
              <a:ea typeface="SimSun" panose="02010600030101010101" pitchFamily="2" charset="-122"/>
            </a:endParaRPr>
          </a:p>
          <a:p>
            <a:pPr eaLnBrk="1" hangingPunct="1"/>
            <a:endParaRPr lang="en-US" altLang="zh-CN" sz="1800">
              <a:ea typeface="SimSun" panose="02010600030101010101" pitchFamily="2" charset="-122"/>
            </a:endParaRPr>
          </a:p>
          <a:p>
            <a:pPr eaLnBrk="1" hangingPunct="1"/>
            <a:endParaRPr lang="en-US" altLang="zh-CN" sz="1800">
              <a:ea typeface="SimSun" panose="02010600030101010101" pitchFamily="2" charset="-122"/>
            </a:endParaRPr>
          </a:p>
          <a:p>
            <a:pPr eaLnBrk="1" hangingPunct="1"/>
            <a:endParaRPr lang="en-US" altLang="zh-CN" sz="180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1800">
                <a:ea typeface="SimSun" panose="02010600030101010101" pitchFamily="2" charset="-122"/>
              </a:rPr>
              <a:t>Hold-time violations are caused by short paths that allow a signal to propagate from a source flip-flop to a destination flip-flop and change the data that was created in the previous cycle before the destination flip-flop has registered its output</a:t>
            </a:r>
          </a:p>
          <a:p>
            <a:pPr lvl="1" eaLnBrk="1" hangingPunct="1"/>
            <a:r>
              <a:rPr lang="en-US" altLang="zh-CN" sz="1600">
                <a:ea typeface="SimSun" panose="02010600030101010101" pitchFamily="2" charset="-122"/>
              </a:rPr>
              <a:t>Fix: insert buffers, use different flip flop</a:t>
            </a:r>
          </a:p>
          <a:p>
            <a:pPr eaLnBrk="1" hangingPunct="1"/>
            <a:r>
              <a:rPr lang="en-US" altLang="zh-CN" sz="1800">
                <a:ea typeface="SimSun" panose="02010600030101010101" pitchFamily="2" charset="-122"/>
              </a:rPr>
              <a:t>Setup and hold time: ns</a:t>
            </a:r>
          </a:p>
        </p:txBody>
      </p:sp>
      <p:grpSp>
        <p:nvGrpSpPr>
          <p:cNvPr id="21508" name="Group 4">
            <a:extLst>
              <a:ext uri="{FF2B5EF4-FFF2-40B4-BE49-F238E27FC236}">
                <a16:creationId xmlns:a16="http://schemas.microsoft.com/office/drawing/2014/main" id="{E173F1AD-FF42-5143-B31A-D745CEDBAD91}"/>
              </a:ext>
            </a:extLst>
          </p:cNvPr>
          <p:cNvGrpSpPr>
            <a:grpSpLocks/>
          </p:cNvGrpSpPr>
          <p:nvPr/>
        </p:nvGrpSpPr>
        <p:grpSpPr bwMode="auto">
          <a:xfrm>
            <a:off x="1881188" y="2536825"/>
            <a:ext cx="4953000" cy="1209675"/>
            <a:chOff x="768" y="1344"/>
            <a:chExt cx="3120" cy="762"/>
          </a:xfrm>
        </p:grpSpPr>
        <p:sp>
          <p:nvSpPr>
            <p:cNvPr id="21509" name="AutoShape 5">
              <a:extLst>
                <a:ext uri="{FF2B5EF4-FFF2-40B4-BE49-F238E27FC236}">
                  <a16:creationId xmlns:a16="http://schemas.microsoft.com/office/drawing/2014/main" id="{D3E399AD-D570-BB4D-81E2-DE4D1C44E89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00" y="1344"/>
              <a:ext cx="2688" cy="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0" name="Rectangle 6">
              <a:extLst>
                <a:ext uri="{FF2B5EF4-FFF2-40B4-BE49-F238E27FC236}">
                  <a16:creationId xmlns:a16="http://schemas.microsoft.com/office/drawing/2014/main" id="{33268FA3-42CC-0345-8FC1-4E5B9D638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" y="1401"/>
              <a:ext cx="282" cy="376"/>
            </a:xfrm>
            <a:prstGeom prst="rect">
              <a:avLst/>
            </a:prstGeom>
            <a:solidFill>
              <a:schemeClr val="folHlink"/>
            </a:solidFill>
            <a:ln w="4763">
              <a:solidFill>
                <a:srgbClr val="E6E6E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1511" name="Rectangle 7">
              <a:extLst>
                <a:ext uri="{FF2B5EF4-FFF2-40B4-BE49-F238E27FC236}">
                  <a16:creationId xmlns:a16="http://schemas.microsoft.com/office/drawing/2014/main" id="{34B524C8-08B8-CF4B-9506-E50BF15CF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" y="1401"/>
              <a:ext cx="282" cy="376"/>
            </a:xfrm>
            <a:prstGeom prst="rect">
              <a:avLst/>
            </a:prstGeom>
            <a:solidFill>
              <a:schemeClr val="folHlink"/>
            </a:solidFill>
            <a:ln w="4763">
              <a:solidFill>
                <a:srgbClr val="E6E6E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1512" name="Freeform 8">
              <a:extLst>
                <a:ext uri="{FF2B5EF4-FFF2-40B4-BE49-F238E27FC236}">
                  <a16:creationId xmlns:a16="http://schemas.microsoft.com/office/drawing/2014/main" id="{7FB63DC8-4FF5-314D-9FE9-8C20F90E9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" y="1401"/>
              <a:ext cx="2635" cy="376"/>
            </a:xfrm>
            <a:custGeom>
              <a:avLst/>
              <a:gdLst>
                <a:gd name="T0" fmla="*/ 0 w 2635"/>
                <a:gd name="T1" fmla="*/ 376 h 376"/>
                <a:gd name="T2" fmla="*/ 377 w 2635"/>
                <a:gd name="T3" fmla="*/ 376 h 376"/>
                <a:gd name="T4" fmla="*/ 377 w 2635"/>
                <a:gd name="T5" fmla="*/ 0 h 376"/>
                <a:gd name="T6" fmla="*/ 1318 w 2635"/>
                <a:gd name="T7" fmla="*/ 0 h 376"/>
                <a:gd name="T8" fmla="*/ 1318 w 2635"/>
                <a:gd name="T9" fmla="*/ 376 h 376"/>
                <a:gd name="T10" fmla="*/ 2259 w 2635"/>
                <a:gd name="T11" fmla="*/ 376 h 376"/>
                <a:gd name="T12" fmla="*/ 2259 w 2635"/>
                <a:gd name="T13" fmla="*/ 0 h 376"/>
                <a:gd name="T14" fmla="*/ 2635 w 2635"/>
                <a:gd name="T15" fmla="*/ 0 h 3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5"/>
                <a:gd name="T25" fmla="*/ 0 h 376"/>
                <a:gd name="T26" fmla="*/ 2635 w 2635"/>
                <a:gd name="T27" fmla="*/ 376 h 37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5" h="376">
                  <a:moveTo>
                    <a:pt x="0" y="376"/>
                  </a:moveTo>
                  <a:lnTo>
                    <a:pt x="377" y="376"/>
                  </a:lnTo>
                  <a:lnTo>
                    <a:pt x="377" y="0"/>
                  </a:lnTo>
                  <a:lnTo>
                    <a:pt x="1318" y="0"/>
                  </a:lnTo>
                  <a:lnTo>
                    <a:pt x="1318" y="376"/>
                  </a:lnTo>
                  <a:lnTo>
                    <a:pt x="2259" y="376"/>
                  </a:lnTo>
                  <a:lnTo>
                    <a:pt x="2259" y="0"/>
                  </a:lnTo>
                  <a:lnTo>
                    <a:pt x="2635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3" name="Rectangle 9">
              <a:extLst>
                <a:ext uri="{FF2B5EF4-FFF2-40B4-BE49-F238E27FC236}">
                  <a16:creationId xmlns:a16="http://schemas.microsoft.com/office/drawing/2014/main" id="{6793ED4F-54AA-C849-94D5-A6FEF50F9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952"/>
              <a:ext cx="71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Hold interval</a:t>
              </a:r>
              <a:endParaRPr lang="en-US" altLang="zh-CN" sz="1600">
                <a:ea typeface="SimSun" panose="02010600030101010101" pitchFamily="2" charset="-122"/>
              </a:endParaRPr>
            </a:p>
          </p:txBody>
        </p:sp>
        <p:sp>
          <p:nvSpPr>
            <p:cNvPr id="21514" name="Line 10">
              <a:extLst>
                <a:ext uri="{FF2B5EF4-FFF2-40B4-BE49-F238E27FC236}">
                  <a16:creationId xmlns:a16="http://schemas.microsoft.com/office/drawing/2014/main" id="{0768C31F-BC7D-144C-9DFA-DE982AAB4A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1" y="1608"/>
              <a:ext cx="492" cy="35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5" name="Freeform 11">
              <a:extLst>
                <a:ext uri="{FF2B5EF4-FFF2-40B4-BE49-F238E27FC236}">
                  <a16:creationId xmlns:a16="http://schemas.microsoft.com/office/drawing/2014/main" id="{8D298A94-1ADD-064E-9453-2BB0D9DF0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9" y="1589"/>
              <a:ext cx="39" cy="35"/>
            </a:xfrm>
            <a:custGeom>
              <a:avLst/>
              <a:gdLst>
                <a:gd name="T0" fmla="*/ 0 w 39"/>
                <a:gd name="T1" fmla="*/ 6 h 35"/>
                <a:gd name="T2" fmla="*/ 39 w 39"/>
                <a:gd name="T3" fmla="*/ 0 h 35"/>
                <a:gd name="T4" fmla="*/ 21 w 39"/>
                <a:gd name="T5" fmla="*/ 35 h 35"/>
                <a:gd name="T6" fmla="*/ 0 w 39"/>
                <a:gd name="T7" fmla="*/ 6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35"/>
                <a:gd name="T14" fmla="*/ 39 w 39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35">
                  <a:moveTo>
                    <a:pt x="0" y="6"/>
                  </a:moveTo>
                  <a:lnTo>
                    <a:pt x="39" y="0"/>
                  </a:lnTo>
                  <a:lnTo>
                    <a:pt x="21" y="35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6" name="Line 12">
              <a:extLst>
                <a:ext uri="{FF2B5EF4-FFF2-40B4-BE49-F238E27FC236}">
                  <a16:creationId xmlns:a16="http://schemas.microsoft.com/office/drawing/2014/main" id="{2349B27B-B87B-EE46-95C2-FF7499CCB2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67" y="1608"/>
              <a:ext cx="493" cy="35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7" name="Freeform 13">
              <a:extLst>
                <a:ext uri="{FF2B5EF4-FFF2-40B4-BE49-F238E27FC236}">
                  <a16:creationId xmlns:a16="http://schemas.microsoft.com/office/drawing/2014/main" id="{F759F498-D5E4-AE47-B588-600953585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3" y="1589"/>
              <a:ext cx="38" cy="35"/>
            </a:xfrm>
            <a:custGeom>
              <a:avLst/>
              <a:gdLst>
                <a:gd name="T0" fmla="*/ 18 w 38"/>
                <a:gd name="T1" fmla="*/ 35 h 35"/>
                <a:gd name="T2" fmla="*/ 0 w 38"/>
                <a:gd name="T3" fmla="*/ 0 h 35"/>
                <a:gd name="T4" fmla="*/ 38 w 38"/>
                <a:gd name="T5" fmla="*/ 6 h 35"/>
                <a:gd name="T6" fmla="*/ 18 w 38"/>
                <a:gd name="T7" fmla="*/ 35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5"/>
                <a:gd name="T14" fmla="*/ 38 w 38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5">
                  <a:moveTo>
                    <a:pt x="18" y="35"/>
                  </a:moveTo>
                  <a:lnTo>
                    <a:pt x="0" y="0"/>
                  </a:lnTo>
                  <a:lnTo>
                    <a:pt x="38" y="6"/>
                  </a:lnTo>
                  <a:lnTo>
                    <a:pt x="18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8" name="Rectangle 14">
              <a:extLst>
                <a:ext uri="{FF2B5EF4-FFF2-40B4-BE49-F238E27FC236}">
                  <a16:creationId xmlns:a16="http://schemas.microsoft.com/office/drawing/2014/main" id="{DEA31E32-BC84-054E-984A-8F3FD733A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488"/>
              <a:ext cx="31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Clock</a:t>
              </a:r>
              <a:endParaRPr lang="en-US" altLang="zh-CN" sz="1600">
                <a:ea typeface="SimSun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3">
            <a:extLst>
              <a:ext uri="{FF2B5EF4-FFF2-40B4-BE49-F238E27FC236}">
                <a16:creationId xmlns:a16="http://schemas.microsoft.com/office/drawing/2014/main" id="{3EF6B3B9-D48B-E04D-AC95-2AE4A8D9CC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8139CB-C4D2-C643-BC9C-7C39E140EBB0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DFE8AD7C-3119-0946-A1BF-CABB8B253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SimSun" panose="02010600030101010101" pitchFamily="2" charset="-122"/>
              </a:rPr>
              <a:t>Metastability and Asynchronous Inputs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3691D19-E311-E04C-98C7-249D36834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If the setup or hold time of an edge-triggered flip-flop is violated the flip-flop may enter a metastable state.</a:t>
            </a:r>
          </a:p>
          <a:p>
            <a:pPr lvl="1" eaLnBrk="1" hangingPunct="1"/>
            <a:r>
              <a:rPr lang="en-US" altLang="zh-CN" sz="1800">
                <a:ea typeface="SimSun" panose="02010600030101010101" pitchFamily="2" charset="-122"/>
              </a:rPr>
              <a:t>Metastable state: Any flip-flop state other than stable 1 or 0</a:t>
            </a:r>
          </a:p>
          <a:p>
            <a:pPr lvl="2" eaLnBrk="1" hangingPunct="1"/>
            <a:r>
              <a:rPr lang="en-US" altLang="zh-CN" sz="1600">
                <a:ea typeface="SimSun" panose="02010600030101010101" pitchFamily="2" charset="-122"/>
              </a:rPr>
              <a:t>Eventually settles to one or other, but we don’t know which</a:t>
            </a:r>
          </a:p>
          <a:p>
            <a:pPr lvl="1" eaLnBrk="1" hangingPunct="1"/>
            <a:r>
              <a:rPr lang="en-US" altLang="zh-CN" sz="1800">
                <a:ea typeface="SimSun" panose="02010600030101010101" pitchFamily="2" charset="-122"/>
              </a:rPr>
              <a:t>For internal circuits, we can make sure setup time is satisfied</a:t>
            </a:r>
          </a:p>
          <a:p>
            <a:pPr lvl="1" eaLnBrk="1" hangingPunct="1"/>
            <a:r>
              <a:rPr lang="en-US" altLang="zh-CN" sz="1800">
                <a:ea typeface="SimSun" panose="02010600030101010101" pitchFamily="2" charset="-122"/>
              </a:rPr>
              <a:t>But what if input comes from external (asynchronous) source, e.g., button press?</a:t>
            </a:r>
          </a:p>
        </p:txBody>
      </p:sp>
      <p:grpSp>
        <p:nvGrpSpPr>
          <p:cNvPr id="22532" name="Group 19">
            <a:extLst>
              <a:ext uri="{FF2B5EF4-FFF2-40B4-BE49-F238E27FC236}">
                <a16:creationId xmlns:a16="http://schemas.microsoft.com/office/drawing/2014/main" id="{2F2FA1B1-0C95-2041-8F0D-F6FC397E3A7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4094163"/>
            <a:ext cx="4010025" cy="1414462"/>
            <a:chOff x="1476" y="1344"/>
            <a:chExt cx="2526" cy="891"/>
          </a:xfrm>
        </p:grpSpPr>
        <p:sp>
          <p:nvSpPr>
            <p:cNvPr id="22534" name="AutoShape 4">
              <a:extLst>
                <a:ext uri="{FF2B5EF4-FFF2-40B4-BE49-F238E27FC236}">
                  <a16:creationId xmlns:a16="http://schemas.microsoft.com/office/drawing/2014/main" id="{1A502268-FDB0-9D4E-BFAA-01359BBAFFE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76" y="1344"/>
              <a:ext cx="2448" cy="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5" name="Freeform 5">
              <a:extLst>
                <a:ext uri="{FF2B5EF4-FFF2-40B4-BE49-F238E27FC236}">
                  <a16:creationId xmlns:a16="http://schemas.microsoft.com/office/drawing/2014/main" id="{EB0EF5B2-DFA7-0545-ADC8-ACE6E95C8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" y="1629"/>
              <a:ext cx="788" cy="396"/>
            </a:xfrm>
            <a:custGeom>
              <a:avLst/>
              <a:gdLst>
                <a:gd name="T0" fmla="*/ 0 w 788"/>
                <a:gd name="T1" fmla="*/ 396 h 396"/>
                <a:gd name="T2" fmla="*/ 394 w 788"/>
                <a:gd name="T3" fmla="*/ 396 h 396"/>
                <a:gd name="T4" fmla="*/ 439 w 788"/>
                <a:gd name="T5" fmla="*/ 393 h 396"/>
                <a:gd name="T6" fmla="*/ 482 w 788"/>
                <a:gd name="T7" fmla="*/ 386 h 396"/>
                <a:gd name="T8" fmla="*/ 524 w 788"/>
                <a:gd name="T9" fmla="*/ 373 h 396"/>
                <a:gd name="T10" fmla="*/ 565 w 788"/>
                <a:gd name="T11" fmla="*/ 356 h 396"/>
                <a:gd name="T12" fmla="*/ 604 w 788"/>
                <a:gd name="T13" fmla="*/ 335 h 396"/>
                <a:gd name="T14" fmla="*/ 640 w 788"/>
                <a:gd name="T15" fmla="*/ 310 h 396"/>
                <a:gd name="T16" fmla="*/ 673 w 788"/>
                <a:gd name="T17" fmla="*/ 280 h 396"/>
                <a:gd name="T18" fmla="*/ 703 w 788"/>
                <a:gd name="T19" fmla="*/ 247 h 396"/>
                <a:gd name="T20" fmla="*/ 728 w 788"/>
                <a:gd name="T21" fmla="*/ 211 h 396"/>
                <a:gd name="T22" fmla="*/ 749 w 788"/>
                <a:gd name="T23" fmla="*/ 171 h 396"/>
                <a:gd name="T24" fmla="*/ 766 w 788"/>
                <a:gd name="T25" fmla="*/ 130 h 396"/>
                <a:gd name="T26" fmla="*/ 778 w 788"/>
                <a:gd name="T27" fmla="*/ 88 h 396"/>
                <a:gd name="T28" fmla="*/ 786 w 788"/>
                <a:gd name="T29" fmla="*/ 45 h 396"/>
                <a:gd name="T30" fmla="*/ 788 w 788"/>
                <a:gd name="T31" fmla="*/ 0 h 39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88"/>
                <a:gd name="T49" fmla="*/ 0 h 396"/>
                <a:gd name="T50" fmla="*/ 788 w 788"/>
                <a:gd name="T51" fmla="*/ 396 h 39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88" h="396">
                  <a:moveTo>
                    <a:pt x="0" y="396"/>
                  </a:moveTo>
                  <a:lnTo>
                    <a:pt x="394" y="396"/>
                  </a:lnTo>
                  <a:lnTo>
                    <a:pt x="439" y="393"/>
                  </a:lnTo>
                  <a:lnTo>
                    <a:pt x="482" y="386"/>
                  </a:lnTo>
                  <a:lnTo>
                    <a:pt x="524" y="373"/>
                  </a:lnTo>
                  <a:lnTo>
                    <a:pt x="565" y="356"/>
                  </a:lnTo>
                  <a:lnTo>
                    <a:pt x="604" y="335"/>
                  </a:lnTo>
                  <a:lnTo>
                    <a:pt x="640" y="310"/>
                  </a:lnTo>
                  <a:lnTo>
                    <a:pt x="673" y="280"/>
                  </a:lnTo>
                  <a:lnTo>
                    <a:pt x="703" y="247"/>
                  </a:lnTo>
                  <a:lnTo>
                    <a:pt x="728" y="211"/>
                  </a:lnTo>
                  <a:lnTo>
                    <a:pt x="749" y="171"/>
                  </a:lnTo>
                  <a:lnTo>
                    <a:pt x="766" y="130"/>
                  </a:lnTo>
                  <a:lnTo>
                    <a:pt x="778" y="88"/>
                  </a:lnTo>
                  <a:lnTo>
                    <a:pt x="786" y="45"/>
                  </a:lnTo>
                  <a:lnTo>
                    <a:pt x="78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6" name="Freeform 6">
              <a:extLst>
                <a:ext uri="{FF2B5EF4-FFF2-40B4-BE49-F238E27FC236}">
                  <a16:creationId xmlns:a16="http://schemas.microsoft.com/office/drawing/2014/main" id="{03407FBE-471C-6F4A-ABED-532429E14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7" y="1629"/>
              <a:ext cx="394" cy="396"/>
            </a:xfrm>
            <a:custGeom>
              <a:avLst/>
              <a:gdLst>
                <a:gd name="T0" fmla="*/ 394 w 394"/>
                <a:gd name="T1" fmla="*/ 396 h 396"/>
                <a:gd name="T2" fmla="*/ 350 w 394"/>
                <a:gd name="T3" fmla="*/ 393 h 396"/>
                <a:gd name="T4" fmla="*/ 306 w 394"/>
                <a:gd name="T5" fmla="*/ 386 h 396"/>
                <a:gd name="T6" fmla="*/ 264 w 394"/>
                <a:gd name="T7" fmla="*/ 373 h 396"/>
                <a:gd name="T8" fmla="*/ 224 w 394"/>
                <a:gd name="T9" fmla="*/ 356 h 396"/>
                <a:gd name="T10" fmla="*/ 184 w 394"/>
                <a:gd name="T11" fmla="*/ 335 h 396"/>
                <a:gd name="T12" fmla="*/ 149 w 394"/>
                <a:gd name="T13" fmla="*/ 310 h 396"/>
                <a:gd name="T14" fmla="*/ 116 w 394"/>
                <a:gd name="T15" fmla="*/ 280 h 396"/>
                <a:gd name="T16" fmla="*/ 86 w 394"/>
                <a:gd name="T17" fmla="*/ 247 h 396"/>
                <a:gd name="T18" fmla="*/ 61 w 394"/>
                <a:gd name="T19" fmla="*/ 211 h 396"/>
                <a:gd name="T20" fmla="*/ 40 w 394"/>
                <a:gd name="T21" fmla="*/ 171 h 396"/>
                <a:gd name="T22" fmla="*/ 23 w 394"/>
                <a:gd name="T23" fmla="*/ 130 h 396"/>
                <a:gd name="T24" fmla="*/ 11 w 394"/>
                <a:gd name="T25" fmla="*/ 88 h 396"/>
                <a:gd name="T26" fmla="*/ 3 w 394"/>
                <a:gd name="T27" fmla="*/ 45 h 396"/>
                <a:gd name="T28" fmla="*/ 0 w 394"/>
                <a:gd name="T29" fmla="*/ 0 h 3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94"/>
                <a:gd name="T46" fmla="*/ 0 h 396"/>
                <a:gd name="T47" fmla="*/ 394 w 394"/>
                <a:gd name="T48" fmla="*/ 396 h 3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94" h="396">
                  <a:moveTo>
                    <a:pt x="394" y="396"/>
                  </a:moveTo>
                  <a:lnTo>
                    <a:pt x="350" y="393"/>
                  </a:lnTo>
                  <a:lnTo>
                    <a:pt x="306" y="386"/>
                  </a:lnTo>
                  <a:lnTo>
                    <a:pt x="264" y="373"/>
                  </a:lnTo>
                  <a:lnTo>
                    <a:pt x="224" y="356"/>
                  </a:lnTo>
                  <a:lnTo>
                    <a:pt x="184" y="335"/>
                  </a:lnTo>
                  <a:lnTo>
                    <a:pt x="149" y="310"/>
                  </a:lnTo>
                  <a:lnTo>
                    <a:pt x="116" y="280"/>
                  </a:lnTo>
                  <a:lnTo>
                    <a:pt x="86" y="247"/>
                  </a:lnTo>
                  <a:lnTo>
                    <a:pt x="61" y="211"/>
                  </a:lnTo>
                  <a:lnTo>
                    <a:pt x="40" y="171"/>
                  </a:lnTo>
                  <a:lnTo>
                    <a:pt x="23" y="130"/>
                  </a:lnTo>
                  <a:lnTo>
                    <a:pt x="11" y="88"/>
                  </a:lnTo>
                  <a:lnTo>
                    <a:pt x="3" y="45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7" name="Freeform 7">
              <a:extLst>
                <a:ext uri="{FF2B5EF4-FFF2-40B4-BE49-F238E27FC236}">
                  <a16:creationId xmlns:a16="http://schemas.microsoft.com/office/drawing/2014/main" id="{0D059222-34F2-594C-9D7E-9C4999265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1926"/>
              <a:ext cx="98" cy="99"/>
            </a:xfrm>
            <a:custGeom>
              <a:avLst/>
              <a:gdLst>
                <a:gd name="T0" fmla="*/ 0 w 98"/>
                <a:gd name="T1" fmla="*/ 50 h 99"/>
                <a:gd name="T2" fmla="*/ 1 w 98"/>
                <a:gd name="T3" fmla="*/ 34 h 99"/>
                <a:gd name="T4" fmla="*/ 9 w 98"/>
                <a:gd name="T5" fmla="*/ 21 h 99"/>
                <a:gd name="T6" fmla="*/ 20 w 98"/>
                <a:gd name="T7" fmla="*/ 9 h 99"/>
                <a:gd name="T8" fmla="*/ 33 w 98"/>
                <a:gd name="T9" fmla="*/ 2 h 99"/>
                <a:gd name="T10" fmla="*/ 48 w 98"/>
                <a:gd name="T11" fmla="*/ 0 h 99"/>
                <a:gd name="T12" fmla="*/ 64 w 98"/>
                <a:gd name="T13" fmla="*/ 2 h 99"/>
                <a:gd name="T14" fmla="*/ 77 w 98"/>
                <a:gd name="T15" fmla="*/ 9 h 99"/>
                <a:gd name="T16" fmla="*/ 88 w 98"/>
                <a:gd name="T17" fmla="*/ 21 h 99"/>
                <a:gd name="T18" fmla="*/ 96 w 98"/>
                <a:gd name="T19" fmla="*/ 34 h 99"/>
                <a:gd name="T20" fmla="*/ 98 w 98"/>
                <a:gd name="T21" fmla="*/ 50 h 99"/>
                <a:gd name="T22" fmla="*/ 96 w 98"/>
                <a:gd name="T23" fmla="*/ 64 h 99"/>
                <a:gd name="T24" fmla="*/ 88 w 98"/>
                <a:gd name="T25" fmla="*/ 79 h 99"/>
                <a:gd name="T26" fmla="*/ 77 w 98"/>
                <a:gd name="T27" fmla="*/ 89 h 99"/>
                <a:gd name="T28" fmla="*/ 64 w 98"/>
                <a:gd name="T29" fmla="*/ 96 h 99"/>
                <a:gd name="T30" fmla="*/ 48 w 98"/>
                <a:gd name="T31" fmla="*/ 99 h 99"/>
                <a:gd name="T32" fmla="*/ 33 w 98"/>
                <a:gd name="T33" fmla="*/ 96 h 99"/>
                <a:gd name="T34" fmla="*/ 20 w 98"/>
                <a:gd name="T35" fmla="*/ 89 h 99"/>
                <a:gd name="T36" fmla="*/ 9 w 98"/>
                <a:gd name="T37" fmla="*/ 79 h 99"/>
                <a:gd name="T38" fmla="*/ 1 w 98"/>
                <a:gd name="T39" fmla="*/ 64 h 99"/>
                <a:gd name="T40" fmla="*/ 0 w 98"/>
                <a:gd name="T41" fmla="*/ 50 h 9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8"/>
                <a:gd name="T64" fmla="*/ 0 h 99"/>
                <a:gd name="T65" fmla="*/ 98 w 98"/>
                <a:gd name="T66" fmla="*/ 99 h 9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8" h="99">
                  <a:moveTo>
                    <a:pt x="0" y="50"/>
                  </a:moveTo>
                  <a:lnTo>
                    <a:pt x="1" y="34"/>
                  </a:lnTo>
                  <a:lnTo>
                    <a:pt x="9" y="21"/>
                  </a:lnTo>
                  <a:lnTo>
                    <a:pt x="20" y="9"/>
                  </a:lnTo>
                  <a:lnTo>
                    <a:pt x="33" y="2"/>
                  </a:lnTo>
                  <a:lnTo>
                    <a:pt x="48" y="0"/>
                  </a:lnTo>
                  <a:lnTo>
                    <a:pt x="64" y="2"/>
                  </a:lnTo>
                  <a:lnTo>
                    <a:pt x="77" y="9"/>
                  </a:lnTo>
                  <a:lnTo>
                    <a:pt x="88" y="21"/>
                  </a:lnTo>
                  <a:lnTo>
                    <a:pt x="96" y="34"/>
                  </a:lnTo>
                  <a:lnTo>
                    <a:pt x="98" y="50"/>
                  </a:lnTo>
                  <a:lnTo>
                    <a:pt x="96" y="64"/>
                  </a:lnTo>
                  <a:lnTo>
                    <a:pt x="88" y="79"/>
                  </a:lnTo>
                  <a:lnTo>
                    <a:pt x="77" y="89"/>
                  </a:lnTo>
                  <a:lnTo>
                    <a:pt x="64" y="96"/>
                  </a:lnTo>
                  <a:lnTo>
                    <a:pt x="48" y="99"/>
                  </a:lnTo>
                  <a:lnTo>
                    <a:pt x="33" y="96"/>
                  </a:lnTo>
                  <a:lnTo>
                    <a:pt x="20" y="89"/>
                  </a:lnTo>
                  <a:lnTo>
                    <a:pt x="9" y="79"/>
                  </a:lnTo>
                  <a:lnTo>
                    <a:pt x="1" y="64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8" name="Freeform 10">
              <a:extLst>
                <a:ext uri="{FF2B5EF4-FFF2-40B4-BE49-F238E27FC236}">
                  <a16:creationId xmlns:a16="http://schemas.microsoft.com/office/drawing/2014/main" id="{A99424B7-D73A-F246-AC76-7ED436363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9" y="1530"/>
              <a:ext cx="98" cy="99"/>
            </a:xfrm>
            <a:custGeom>
              <a:avLst/>
              <a:gdLst>
                <a:gd name="T0" fmla="*/ 0 w 98"/>
                <a:gd name="T1" fmla="*/ 50 h 99"/>
                <a:gd name="T2" fmla="*/ 1 w 98"/>
                <a:gd name="T3" fmla="*/ 34 h 99"/>
                <a:gd name="T4" fmla="*/ 9 w 98"/>
                <a:gd name="T5" fmla="*/ 21 h 99"/>
                <a:gd name="T6" fmla="*/ 19 w 98"/>
                <a:gd name="T7" fmla="*/ 9 h 99"/>
                <a:gd name="T8" fmla="*/ 33 w 98"/>
                <a:gd name="T9" fmla="*/ 3 h 99"/>
                <a:gd name="T10" fmla="*/ 48 w 98"/>
                <a:gd name="T11" fmla="*/ 0 h 99"/>
                <a:gd name="T12" fmla="*/ 64 w 98"/>
                <a:gd name="T13" fmla="*/ 3 h 99"/>
                <a:gd name="T14" fmla="*/ 77 w 98"/>
                <a:gd name="T15" fmla="*/ 9 h 99"/>
                <a:gd name="T16" fmla="*/ 88 w 98"/>
                <a:gd name="T17" fmla="*/ 21 h 99"/>
                <a:gd name="T18" fmla="*/ 96 w 98"/>
                <a:gd name="T19" fmla="*/ 34 h 99"/>
                <a:gd name="T20" fmla="*/ 98 w 98"/>
                <a:gd name="T21" fmla="*/ 50 h 99"/>
                <a:gd name="T22" fmla="*/ 96 w 98"/>
                <a:gd name="T23" fmla="*/ 65 h 99"/>
                <a:gd name="T24" fmla="*/ 88 w 98"/>
                <a:gd name="T25" fmla="*/ 79 h 99"/>
                <a:gd name="T26" fmla="*/ 77 w 98"/>
                <a:gd name="T27" fmla="*/ 90 h 99"/>
                <a:gd name="T28" fmla="*/ 64 w 98"/>
                <a:gd name="T29" fmla="*/ 96 h 99"/>
                <a:gd name="T30" fmla="*/ 48 w 98"/>
                <a:gd name="T31" fmla="*/ 99 h 99"/>
                <a:gd name="T32" fmla="*/ 33 w 98"/>
                <a:gd name="T33" fmla="*/ 96 h 99"/>
                <a:gd name="T34" fmla="*/ 19 w 98"/>
                <a:gd name="T35" fmla="*/ 90 h 99"/>
                <a:gd name="T36" fmla="*/ 9 w 98"/>
                <a:gd name="T37" fmla="*/ 79 h 99"/>
                <a:gd name="T38" fmla="*/ 1 w 98"/>
                <a:gd name="T39" fmla="*/ 65 h 99"/>
                <a:gd name="T40" fmla="*/ 0 w 98"/>
                <a:gd name="T41" fmla="*/ 50 h 9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8"/>
                <a:gd name="T64" fmla="*/ 0 h 99"/>
                <a:gd name="T65" fmla="*/ 98 w 98"/>
                <a:gd name="T66" fmla="*/ 99 h 9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8" h="99">
                  <a:moveTo>
                    <a:pt x="0" y="50"/>
                  </a:moveTo>
                  <a:lnTo>
                    <a:pt x="1" y="34"/>
                  </a:lnTo>
                  <a:lnTo>
                    <a:pt x="9" y="21"/>
                  </a:lnTo>
                  <a:lnTo>
                    <a:pt x="19" y="9"/>
                  </a:lnTo>
                  <a:lnTo>
                    <a:pt x="33" y="3"/>
                  </a:lnTo>
                  <a:lnTo>
                    <a:pt x="48" y="0"/>
                  </a:lnTo>
                  <a:lnTo>
                    <a:pt x="64" y="3"/>
                  </a:lnTo>
                  <a:lnTo>
                    <a:pt x="77" y="9"/>
                  </a:lnTo>
                  <a:lnTo>
                    <a:pt x="88" y="21"/>
                  </a:lnTo>
                  <a:lnTo>
                    <a:pt x="96" y="34"/>
                  </a:lnTo>
                  <a:lnTo>
                    <a:pt x="98" y="50"/>
                  </a:lnTo>
                  <a:lnTo>
                    <a:pt x="96" y="65"/>
                  </a:lnTo>
                  <a:lnTo>
                    <a:pt x="88" y="79"/>
                  </a:lnTo>
                  <a:lnTo>
                    <a:pt x="77" y="90"/>
                  </a:lnTo>
                  <a:lnTo>
                    <a:pt x="64" y="96"/>
                  </a:lnTo>
                  <a:lnTo>
                    <a:pt x="48" y="99"/>
                  </a:lnTo>
                  <a:lnTo>
                    <a:pt x="33" y="96"/>
                  </a:lnTo>
                  <a:lnTo>
                    <a:pt x="19" y="90"/>
                  </a:lnTo>
                  <a:lnTo>
                    <a:pt x="9" y="79"/>
                  </a:lnTo>
                  <a:lnTo>
                    <a:pt x="1" y="65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9" name="Freeform 11">
              <a:extLst>
                <a:ext uri="{FF2B5EF4-FFF2-40B4-BE49-F238E27FC236}">
                  <a16:creationId xmlns:a16="http://schemas.microsoft.com/office/drawing/2014/main" id="{C1FDF1AA-84F9-6C49-95C5-226087EFF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9" y="1926"/>
              <a:ext cx="98" cy="99"/>
            </a:xfrm>
            <a:custGeom>
              <a:avLst/>
              <a:gdLst>
                <a:gd name="T0" fmla="*/ 0 w 98"/>
                <a:gd name="T1" fmla="*/ 50 h 99"/>
                <a:gd name="T2" fmla="*/ 2 w 98"/>
                <a:gd name="T3" fmla="*/ 34 h 99"/>
                <a:gd name="T4" fmla="*/ 9 w 98"/>
                <a:gd name="T5" fmla="*/ 21 h 99"/>
                <a:gd name="T6" fmla="*/ 19 w 98"/>
                <a:gd name="T7" fmla="*/ 9 h 99"/>
                <a:gd name="T8" fmla="*/ 34 w 98"/>
                <a:gd name="T9" fmla="*/ 2 h 99"/>
                <a:gd name="T10" fmla="*/ 50 w 98"/>
                <a:gd name="T11" fmla="*/ 0 h 99"/>
                <a:gd name="T12" fmla="*/ 64 w 98"/>
                <a:gd name="T13" fmla="*/ 2 h 99"/>
                <a:gd name="T14" fmla="*/ 78 w 98"/>
                <a:gd name="T15" fmla="*/ 9 h 99"/>
                <a:gd name="T16" fmla="*/ 89 w 98"/>
                <a:gd name="T17" fmla="*/ 21 h 99"/>
                <a:gd name="T18" fmla="*/ 96 w 98"/>
                <a:gd name="T19" fmla="*/ 34 h 99"/>
                <a:gd name="T20" fmla="*/ 98 w 98"/>
                <a:gd name="T21" fmla="*/ 50 h 99"/>
                <a:gd name="T22" fmla="*/ 96 w 98"/>
                <a:gd name="T23" fmla="*/ 64 h 99"/>
                <a:gd name="T24" fmla="*/ 89 w 98"/>
                <a:gd name="T25" fmla="*/ 79 h 99"/>
                <a:gd name="T26" fmla="*/ 78 w 98"/>
                <a:gd name="T27" fmla="*/ 89 h 99"/>
                <a:gd name="T28" fmla="*/ 64 w 98"/>
                <a:gd name="T29" fmla="*/ 96 h 99"/>
                <a:gd name="T30" fmla="*/ 50 w 98"/>
                <a:gd name="T31" fmla="*/ 99 h 99"/>
                <a:gd name="T32" fmla="*/ 34 w 98"/>
                <a:gd name="T33" fmla="*/ 96 h 99"/>
                <a:gd name="T34" fmla="*/ 19 w 98"/>
                <a:gd name="T35" fmla="*/ 89 h 99"/>
                <a:gd name="T36" fmla="*/ 9 w 98"/>
                <a:gd name="T37" fmla="*/ 79 h 99"/>
                <a:gd name="T38" fmla="*/ 2 w 98"/>
                <a:gd name="T39" fmla="*/ 64 h 99"/>
                <a:gd name="T40" fmla="*/ 0 w 98"/>
                <a:gd name="T41" fmla="*/ 50 h 9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8"/>
                <a:gd name="T64" fmla="*/ 0 h 99"/>
                <a:gd name="T65" fmla="*/ 98 w 98"/>
                <a:gd name="T66" fmla="*/ 99 h 9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8" h="99">
                  <a:moveTo>
                    <a:pt x="0" y="50"/>
                  </a:moveTo>
                  <a:lnTo>
                    <a:pt x="2" y="34"/>
                  </a:lnTo>
                  <a:lnTo>
                    <a:pt x="9" y="21"/>
                  </a:lnTo>
                  <a:lnTo>
                    <a:pt x="19" y="9"/>
                  </a:lnTo>
                  <a:lnTo>
                    <a:pt x="34" y="2"/>
                  </a:lnTo>
                  <a:lnTo>
                    <a:pt x="50" y="0"/>
                  </a:lnTo>
                  <a:lnTo>
                    <a:pt x="64" y="2"/>
                  </a:lnTo>
                  <a:lnTo>
                    <a:pt x="78" y="9"/>
                  </a:lnTo>
                  <a:lnTo>
                    <a:pt x="89" y="21"/>
                  </a:lnTo>
                  <a:lnTo>
                    <a:pt x="96" y="34"/>
                  </a:lnTo>
                  <a:lnTo>
                    <a:pt x="98" y="50"/>
                  </a:lnTo>
                  <a:lnTo>
                    <a:pt x="96" y="64"/>
                  </a:lnTo>
                  <a:lnTo>
                    <a:pt x="89" y="79"/>
                  </a:lnTo>
                  <a:lnTo>
                    <a:pt x="78" y="89"/>
                  </a:lnTo>
                  <a:lnTo>
                    <a:pt x="64" y="96"/>
                  </a:lnTo>
                  <a:lnTo>
                    <a:pt x="50" y="99"/>
                  </a:lnTo>
                  <a:lnTo>
                    <a:pt x="34" y="96"/>
                  </a:lnTo>
                  <a:lnTo>
                    <a:pt x="19" y="89"/>
                  </a:lnTo>
                  <a:lnTo>
                    <a:pt x="9" y="79"/>
                  </a:lnTo>
                  <a:lnTo>
                    <a:pt x="2" y="64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0" name="Line 12">
              <a:extLst>
                <a:ext uri="{FF2B5EF4-FFF2-40B4-BE49-F238E27FC236}">
                  <a16:creationId xmlns:a16="http://schemas.microsoft.com/office/drawing/2014/main" id="{0E30CB8B-E080-5E45-BF1B-7AC22F572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1" y="2025"/>
              <a:ext cx="39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1" name="Rectangle 13">
              <a:extLst>
                <a:ext uri="{FF2B5EF4-FFF2-40B4-BE49-F238E27FC236}">
                  <a16:creationId xmlns:a16="http://schemas.microsoft.com/office/drawing/2014/main" id="{2AB32AF8-ADFC-9042-AB93-CACDDBFAA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" y="2081"/>
              <a:ext cx="4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State_0</a:t>
              </a:r>
              <a:endParaRPr lang="en-US" altLang="zh-CN" sz="1600">
                <a:ea typeface="SimSun" panose="02010600030101010101" pitchFamily="2" charset="-122"/>
              </a:endParaRPr>
            </a:p>
          </p:txBody>
        </p:sp>
        <p:sp>
          <p:nvSpPr>
            <p:cNvPr id="22542" name="Rectangle 14">
              <a:extLst>
                <a:ext uri="{FF2B5EF4-FFF2-40B4-BE49-F238E27FC236}">
                  <a16:creationId xmlns:a16="http://schemas.microsoft.com/office/drawing/2014/main" id="{B5AB6F1E-C2E3-934F-8E7C-4170A44FD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" y="2081"/>
              <a:ext cx="4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State_1</a:t>
              </a:r>
              <a:endParaRPr lang="en-US" altLang="zh-CN" sz="1600">
                <a:ea typeface="SimSun" panose="02010600030101010101" pitchFamily="2" charset="-122"/>
              </a:endParaRPr>
            </a:p>
          </p:txBody>
        </p:sp>
        <p:sp>
          <p:nvSpPr>
            <p:cNvPr id="22543" name="Rectangle 15">
              <a:extLst>
                <a:ext uri="{FF2B5EF4-FFF2-40B4-BE49-F238E27FC236}">
                  <a16:creationId xmlns:a16="http://schemas.microsoft.com/office/drawing/2014/main" id="{D919ED15-95CA-4345-B2CA-60280E92E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4" y="1366"/>
              <a:ext cx="4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State_m</a:t>
              </a:r>
              <a:endParaRPr lang="en-US" altLang="zh-CN" sz="1600">
                <a:ea typeface="SimSun" panose="02010600030101010101" pitchFamily="2" charset="-122"/>
              </a:endParaRPr>
            </a:p>
          </p:txBody>
        </p:sp>
        <p:sp>
          <p:nvSpPr>
            <p:cNvPr id="22544" name="Rectangle 16">
              <a:extLst>
                <a:ext uri="{FF2B5EF4-FFF2-40B4-BE49-F238E27FC236}">
                  <a16:creationId xmlns:a16="http://schemas.microsoft.com/office/drawing/2014/main" id="{2B8B9A8E-846B-5F40-9835-45115EF73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1366"/>
              <a:ext cx="9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ea typeface="SimSun" panose="02010600030101010101" pitchFamily="2" charset="-122"/>
                </a:rPr>
                <a:t>Metastable state</a:t>
              </a:r>
              <a:endParaRPr lang="en-US" altLang="zh-CN" sz="1600">
                <a:ea typeface="SimSun" panose="02010600030101010101" pitchFamily="2" charset="-122"/>
              </a:endParaRPr>
            </a:p>
          </p:txBody>
        </p:sp>
        <p:sp>
          <p:nvSpPr>
            <p:cNvPr id="22545" name="Line 17">
              <a:extLst>
                <a:ext uri="{FF2B5EF4-FFF2-40B4-BE49-F238E27FC236}">
                  <a16:creationId xmlns:a16="http://schemas.microsoft.com/office/drawing/2014/main" id="{EBD5F8AA-73BB-ED46-8F0C-122ED3EEE9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06" y="1431"/>
              <a:ext cx="414" cy="13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Freeform 18">
              <a:extLst>
                <a:ext uri="{FF2B5EF4-FFF2-40B4-BE49-F238E27FC236}">
                  <a16:creationId xmlns:a16="http://schemas.microsoft.com/office/drawing/2014/main" id="{92EF8071-6A3F-5E4E-A12A-4A3A09CAA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6" y="1551"/>
              <a:ext cx="41" cy="34"/>
            </a:xfrm>
            <a:custGeom>
              <a:avLst/>
              <a:gdLst>
                <a:gd name="T0" fmla="*/ 41 w 41"/>
                <a:gd name="T1" fmla="*/ 34 h 34"/>
                <a:gd name="T2" fmla="*/ 0 w 41"/>
                <a:gd name="T3" fmla="*/ 29 h 34"/>
                <a:gd name="T4" fmla="*/ 29 w 41"/>
                <a:gd name="T5" fmla="*/ 0 h 34"/>
                <a:gd name="T6" fmla="*/ 41 w 41"/>
                <a:gd name="T7" fmla="*/ 34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34"/>
                <a:gd name="T14" fmla="*/ 41 w 41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34">
                  <a:moveTo>
                    <a:pt x="41" y="34"/>
                  </a:moveTo>
                  <a:lnTo>
                    <a:pt x="0" y="29"/>
                  </a:lnTo>
                  <a:lnTo>
                    <a:pt x="29" y="0"/>
                  </a:lnTo>
                  <a:lnTo>
                    <a:pt x="41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2533" name="Picture 20">
            <a:extLst>
              <a:ext uri="{FF2B5EF4-FFF2-40B4-BE49-F238E27FC236}">
                <a16:creationId xmlns:a16="http://schemas.microsoft.com/office/drawing/2014/main" id="{EDF2A221-4C62-D744-A885-37FF16530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388" y="3421063"/>
            <a:ext cx="20605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3">
            <a:extLst>
              <a:ext uri="{FF2B5EF4-FFF2-40B4-BE49-F238E27FC236}">
                <a16:creationId xmlns:a16="http://schemas.microsoft.com/office/drawing/2014/main" id="{28C1DF56-D657-1041-B22D-FEC1584753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490AE7-787F-EB4B-9AC4-FCD62B892F36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BDD3204C-B753-BC40-8DF2-8DE11E04F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SimSun" panose="02010600030101010101" pitchFamily="2" charset="-122"/>
              </a:rPr>
              <a:t>Metastable State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F785F80-9A71-5143-A5FD-1E94C98C4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/>
            <a:r>
              <a:rPr lang="en-US" altLang="zh-CN" sz="2000">
                <a:ea typeface="SimSun" panose="02010600030101010101" pitchFamily="2" charset="-122"/>
              </a:rPr>
              <a:t>Assuming D = 0 </a:t>
            </a:r>
            <a:r>
              <a:rPr lang="en-US" altLang="zh-CN" sz="2000">
                <a:ea typeface="SimSun" panose="02010600030101010101" pitchFamily="2" charset="-122"/>
                <a:sym typeface="Wingdings" pitchFamily="2" charset="2"/>
              </a:rPr>
              <a:t> 1 while rising edge of clock (0  1)</a:t>
            </a:r>
          </a:p>
          <a:p>
            <a:pPr lvl="1" eaLnBrk="1" hangingPunct="1"/>
            <a:r>
              <a:rPr lang="en-US" altLang="zh-CN" sz="1400">
                <a:ea typeface="SimSun" panose="02010600030101010101" pitchFamily="2" charset="-122"/>
                <a:sym typeface="Wingdings" pitchFamily="2" charset="2"/>
              </a:rPr>
              <a:t>May oscillate and never stops if D and clock changes at exactly same time</a:t>
            </a:r>
          </a:p>
          <a:p>
            <a:pPr lvl="1" eaLnBrk="1" hangingPunct="1"/>
            <a:r>
              <a:rPr lang="en-US" altLang="zh-CN" sz="1400">
                <a:ea typeface="SimSun" panose="02010600030101010101" pitchFamily="2" charset="-122"/>
                <a:sym typeface="Wingdings" pitchFamily="2" charset="2"/>
              </a:rPr>
              <a:t>In reality, DFF will settle eventually after some time (hopefully within a clock cycle)</a:t>
            </a:r>
            <a:endParaRPr lang="en-US" altLang="zh-CN" sz="1400">
              <a:ea typeface="SimSun" panose="02010600030101010101" pitchFamily="2" charset="-122"/>
            </a:endParaRPr>
          </a:p>
        </p:txBody>
      </p:sp>
      <p:grpSp>
        <p:nvGrpSpPr>
          <p:cNvPr id="23556" name="组合 19">
            <a:extLst>
              <a:ext uri="{FF2B5EF4-FFF2-40B4-BE49-F238E27FC236}">
                <a16:creationId xmlns:a16="http://schemas.microsoft.com/office/drawing/2014/main" id="{B6CF998A-EC37-4F41-8F78-08A69AC2F35A}"/>
              </a:ext>
            </a:extLst>
          </p:cNvPr>
          <p:cNvGrpSpPr>
            <a:grpSpLocks/>
          </p:cNvGrpSpPr>
          <p:nvPr/>
        </p:nvGrpSpPr>
        <p:grpSpPr bwMode="auto">
          <a:xfrm>
            <a:off x="6226175" y="4033838"/>
            <a:ext cx="2130425" cy="1166812"/>
            <a:chOff x="5867400" y="1676400"/>
            <a:chExt cx="2130426" cy="1166813"/>
          </a:xfrm>
        </p:grpSpPr>
        <p:sp>
          <p:nvSpPr>
            <p:cNvPr id="23620" name="Rectangle 3">
              <a:extLst>
                <a:ext uri="{FF2B5EF4-FFF2-40B4-BE49-F238E27FC236}">
                  <a16:creationId xmlns:a16="http://schemas.microsoft.com/office/drawing/2014/main" id="{D1523EC1-1D2F-A142-B14A-B724793B9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5" y="1676400"/>
              <a:ext cx="738188" cy="11668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3621" name="Rectangle 4">
              <a:extLst>
                <a:ext uri="{FF2B5EF4-FFF2-40B4-BE49-F238E27FC236}">
                  <a16:creationId xmlns:a16="http://schemas.microsoft.com/office/drawing/2014/main" id="{EDF0646D-07C9-1643-813A-49F29EC79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1881188"/>
              <a:ext cx="165100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  <a:latin typeface="Times-Roman" pitchFamily="2" charset="0"/>
                  <a:ea typeface="SimSun" panose="02010600030101010101" pitchFamily="2" charset="-122"/>
                </a:rPr>
                <a:t>D 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3622" name="Rectangle 5">
              <a:extLst>
                <a:ext uri="{FF2B5EF4-FFF2-40B4-BE49-F238E27FC236}">
                  <a16:creationId xmlns:a16="http://schemas.microsoft.com/office/drawing/2014/main" id="{6AE09699-AE88-C147-894A-B18A2DC1F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9175" y="1873250"/>
              <a:ext cx="17462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  <a:latin typeface="Times-Roman" pitchFamily="2" charset="0"/>
                  <a:ea typeface="SimSun" panose="02010600030101010101" pitchFamily="2" charset="-122"/>
                </a:rPr>
                <a:t>Q 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3623" name="Freeform 6">
              <a:extLst>
                <a:ext uri="{FF2B5EF4-FFF2-40B4-BE49-F238E27FC236}">
                  <a16:creationId xmlns:a16="http://schemas.microsoft.com/office/drawing/2014/main" id="{DAA69583-7144-284C-AFEE-66121E90C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425" y="2473325"/>
              <a:ext cx="144463" cy="144463"/>
            </a:xfrm>
            <a:custGeom>
              <a:avLst/>
              <a:gdLst>
                <a:gd name="T0" fmla="*/ 0 w 157"/>
                <a:gd name="T1" fmla="*/ 2147483646 h 157"/>
                <a:gd name="T2" fmla="*/ 2147483646 w 157"/>
                <a:gd name="T3" fmla="*/ 2147483646 h 157"/>
                <a:gd name="T4" fmla="*/ 0 w 157"/>
                <a:gd name="T5" fmla="*/ 0 h 157"/>
                <a:gd name="T6" fmla="*/ 0 60000 65536"/>
                <a:gd name="T7" fmla="*/ 0 60000 65536"/>
                <a:gd name="T8" fmla="*/ 0 60000 65536"/>
                <a:gd name="T9" fmla="*/ 0 w 157"/>
                <a:gd name="T10" fmla="*/ 0 h 157"/>
                <a:gd name="T11" fmla="*/ 157 w 157"/>
                <a:gd name="T12" fmla="*/ 157 h 1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7" h="157">
                  <a:moveTo>
                    <a:pt x="0" y="157"/>
                  </a:moveTo>
                  <a:lnTo>
                    <a:pt x="157" y="9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4" name="Line 7">
              <a:extLst>
                <a:ext uri="{FF2B5EF4-FFF2-40B4-BE49-F238E27FC236}">
                  <a16:creationId xmlns:a16="http://schemas.microsoft.com/office/drawing/2014/main" id="{0CDAC3BA-666B-AB4D-8CFE-FE45A36954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2557463"/>
              <a:ext cx="4286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5" name="Line 8">
              <a:extLst>
                <a:ext uri="{FF2B5EF4-FFF2-40B4-BE49-F238E27FC236}">
                  <a16:creationId xmlns:a16="http://schemas.microsoft.com/office/drawing/2014/main" id="{229C2757-C421-094C-88E2-673F22D47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1962150"/>
              <a:ext cx="428625" cy="3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6" name="Line 9">
              <a:extLst>
                <a:ext uri="{FF2B5EF4-FFF2-40B4-BE49-F238E27FC236}">
                  <a16:creationId xmlns:a16="http://schemas.microsoft.com/office/drawing/2014/main" id="{79B7014E-CEDA-8C48-947A-8D3C34AD04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67613" y="1962150"/>
              <a:ext cx="430213" cy="3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7" name="Line 10">
              <a:extLst>
                <a:ext uri="{FF2B5EF4-FFF2-40B4-BE49-F238E27FC236}">
                  <a16:creationId xmlns:a16="http://schemas.microsoft.com/office/drawing/2014/main" id="{BB1EEBE6-7731-5944-86CD-973FD9C5E9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67613" y="2555875"/>
              <a:ext cx="430213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8" name="Rectangle 11">
              <a:extLst>
                <a:ext uri="{FF2B5EF4-FFF2-40B4-BE49-F238E27FC236}">
                  <a16:creationId xmlns:a16="http://schemas.microsoft.com/office/drawing/2014/main" id="{E49B2CCE-34D8-A44C-9432-0EBF5F2F3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8700" y="2438400"/>
              <a:ext cx="165100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  <a:latin typeface="Times-Roman" pitchFamily="2" charset="0"/>
                  <a:ea typeface="SimSun" panose="02010600030101010101" pitchFamily="2" charset="-122"/>
                </a:rPr>
                <a:t>Q’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3629" name="Rectangle 12">
              <a:extLst>
                <a:ext uri="{FF2B5EF4-FFF2-40B4-BE49-F238E27FC236}">
                  <a16:creationId xmlns:a16="http://schemas.microsoft.com/office/drawing/2014/main" id="{BD4EE9FC-BF5F-3B4D-ADFA-63FC82CA1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447925"/>
              <a:ext cx="458788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  <a:latin typeface="Times-Roman" pitchFamily="2" charset="0"/>
                  <a:ea typeface="SimSun" panose="02010600030101010101" pitchFamily="2" charset="-122"/>
                </a:rPr>
                <a:t>Clock 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23557" name="组合 30">
            <a:extLst>
              <a:ext uri="{FF2B5EF4-FFF2-40B4-BE49-F238E27FC236}">
                <a16:creationId xmlns:a16="http://schemas.microsoft.com/office/drawing/2014/main" id="{612AB6C1-5103-D644-8F62-0BD567E3A4D1}"/>
              </a:ext>
            </a:extLst>
          </p:cNvPr>
          <p:cNvGrpSpPr>
            <a:grpSpLocks/>
          </p:cNvGrpSpPr>
          <p:nvPr/>
        </p:nvGrpSpPr>
        <p:grpSpPr bwMode="auto">
          <a:xfrm>
            <a:off x="766763" y="2406650"/>
            <a:ext cx="5316537" cy="4256088"/>
            <a:chOff x="381000" y="1447800"/>
            <a:chExt cx="5316538" cy="4256088"/>
          </a:xfrm>
        </p:grpSpPr>
        <p:sp>
          <p:nvSpPr>
            <p:cNvPr id="23558" name="AutoShape 13">
              <a:extLst>
                <a:ext uri="{FF2B5EF4-FFF2-40B4-BE49-F238E27FC236}">
                  <a16:creationId xmlns:a16="http://schemas.microsoft.com/office/drawing/2014/main" id="{F2D2370C-A87A-4948-A885-1F29FC8A6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325" y="1447800"/>
              <a:ext cx="552450" cy="481013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3559" name="AutoShape 14">
              <a:extLst>
                <a:ext uri="{FF2B5EF4-FFF2-40B4-BE49-F238E27FC236}">
                  <a16:creationId xmlns:a16="http://schemas.microsoft.com/office/drawing/2014/main" id="{9848E0F3-7D2C-684E-8D5E-922707B8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088" y="5218113"/>
              <a:ext cx="554037" cy="482600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3560" name="AutoShape 15">
              <a:extLst>
                <a:ext uri="{FF2B5EF4-FFF2-40B4-BE49-F238E27FC236}">
                  <a16:creationId xmlns:a16="http://schemas.microsoft.com/office/drawing/2014/main" id="{BA7B5997-DFFA-EF4D-8C75-B9EAD6D52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088" y="2606675"/>
              <a:ext cx="554037" cy="481013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3561" name="AutoShape 16">
              <a:extLst>
                <a:ext uri="{FF2B5EF4-FFF2-40B4-BE49-F238E27FC236}">
                  <a16:creationId xmlns:a16="http://schemas.microsoft.com/office/drawing/2014/main" id="{FF6596DC-67C1-944C-B1BC-103BA2CE5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325" y="4054475"/>
              <a:ext cx="552450" cy="482600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3562" name="AutoShape 17">
              <a:extLst>
                <a:ext uri="{FF2B5EF4-FFF2-40B4-BE49-F238E27FC236}">
                  <a16:creationId xmlns:a16="http://schemas.microsoft.com/office/drawing/2014/main" id="{A0D3A284-FDD7-1C4B-B1DF-B4266164F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913" y="2757488"/>
              <a:ext cx="554037" cy="481012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3563" name="AutoShape 18">
              <a:extLst>
                <a:ext uri="{FF2B5EF4-FFF2-40B4-BE49-F238E27FC236}">
                  <a16:creationId xmlns:a16="http://schemas.microsoft.com/office/drawing/2014/main" id="{75AE37F3-9D8B-264B-AD9F-9EE51DF3E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913" y="3910013"/>
              <a:ext cx="554037" cy="482600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3564" name="Line 19">
              <a:extLst>
                <a:ext uri="{FF2B5EF4-FFF2-40B4-BE49-F238E27FC236}">
                  <a16:creationId xmlns:a16="http://schemas.microsoft.com/office/drawing/2014/main" id="{60B3F8CC-5601-EF4A-8492-8916931C39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0050" y="1681163"/>
              <a:ext cx="161925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5" name="Line 20">
              <a:extLst>
                <a:ext uri="{FF2B5EF4-FFF2-40B4-BE49-F238E27FC236}">
                  <a16:creationId xmlns:a16="http://schemas.microsoft.com/office/drawing/2014/main" id="{8624BA08-5031-7148-ADD8-06C59A07C3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0050" y="2846388"/>
              <a:ext cx="1185863" cy="3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6" name="Freeform 21">
              <a:extLst>
                <a:ext uri="{FF2B5EF4-FFF2-40B4-BE49-F238E27FC236}">
                  <a16:creationId xmlns:a16="http://schemas.microsoft.com/office/drawing/2014/main" id="{0C9B8A2F-CC75-D04F-B262-2B98606E3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700" y="1824038"/>
              <a:ext cx="1311275" cy="1022350"/>
            </a:xfrm>
            <a:custGeom>
              <a:avLst/>
              <a:gdLst>
                <a:gd name="T0" fmla="*/ 2147483646 w 1436"/>
                <a:gd name="T1" fmla="*/ 2147483646 h 1121"/>
                <a:gd name="T2" fmla="*/ 2147483646 w 1436"/>
                <a:gd name="T3" fmla="*/ 2147483646 h 1121"/>
                <a:gd name="T4" fmla="*/ 0 w 1436"/>
                <a:gd name="T5" fmla="*/ 2147483646 h 1121"/>
                <a:gd name="T6" fmla="*/ 0 w 1436"/>
                <a:gd name="T7" fmla="*/ 0 h 11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36"/>
                <a:gd name="T13" fmla="*/ 0 h 1121"/>
                <a:gd name="T14" fmla="*/ 1436 w 1436"/>
                <a:gd name="T15" fmla="*/ 1121 h 11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36" h="1121">
                  <a:moveTo>
                    <a:pt x="1436" y="1121"/>
                  </a:moveTo>
                  <a:lnTo>
                    <a:pt x="1436" y="651"/>
                  </a:lnTo>
                  <a:lnTo>
                    <a:pt x="0" y="33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Freeform 22">
              <a:extLst>
                <a:ext uri="{FF2B5EF4-FFF2-40B4-BE49-F238E27FC236}">
                  <a16:creationId xmlns:a16="http://schemas.microsoft.com/office/drawing/2014/main" id="{6CC81258-2F43-8847-8E0B-DD6931B1D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700" y="1681163"/>
              <a:ext cx="1311275" cy="1022350"/>
            </a:xfrm>
            <a:custGeom>
              <a:avLst/>
              <a:gdLst>
                <a:gd name="T0" fmla="*/ 2147483646 w 1436"/>
                <a:gd name="T1" fmla="*/ 0 h 1121"/>
                <a:gd name="T2" fmla="*/ 2147483646 w 1436"/>
                <a:gd name="T3" fmla="*/ 2147483646 h 1121"/>
                <a:gd name="T4" fmla="*/ 0 w 1436"/>
                <a:gd name="T5" fmla="*/ 2147483646 h 1121"/>
                <a:gd name="T6" fmla="*/ 0 w 1436"/>
                <a:gd name="T7" fmla="*/ 2147483646 h 11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36"/>
                <a:gd name="T13" fmla="*/ 0 h 1121"/>
                <a:gd name="T14" fmla="*/ 1436 w 1436"/>
                <a:gd name="T15" fmla="*/ 1121 h 11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36" h="1121">
                  <a:moveTo>
                    <a:pt x="1436" y="0"/>
                  </a:moveTo>
                  <a:lnTo>
                    <a:pt x="1436" y="494"/>
                  </a:lnTo>
                  <a:lnTo>
                    <a:pt x="0" y="808"/>
                  </a:lnTo>
                  <a:lnTo>
                    <a:pt x="0" y="112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8" name="Freeform 23">
              <a:extLst>
                <a:ext uri="{FF2B5EF4-FFF2-40B4-BE49-F238E27FC236}">
                  <a16:creationId xmlns:a16="http://schemas.microsoft.com/office/drawing/2014/main" id="{8A4A3BE9-CA29-104A-918D-F1E4C7240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1338" y="2827338"/>
              <a:ext cx="41275" cy="39687"/>
            </a:xfrm>
            <a:custGeom>
              <a:avLst/>
              <a:gdLst>
                <a:gd name="T0" fmla="*/ 2147483646 w 45"/>
                <a:gd name="T1" fmla="*/ 2147483646 h 45"/>
                <a:gd name="T2" fmla="*/ 2147483646 w 45"/>
                <a:gd name="T3" fmla="*/ 2147483646 h 45"/>
                <a:gd name="T4" fmla="*/ 2147483646 w 45"/>
                <a:gd name="T5" fmla="*/ 2147483646 h 45"/>
                <a:gd name="T6" fmla="*/ 2147483646 w 45"/>
                <a:gd name="T7" fmla="*/ 2147483646 h 45"/>
                <a:gd name="T8" fmla="*/ 2147483646 w 45"/>
                <a:gd name="T9" fmla="*/ 2147483646 h 45"/>
                <a:gd name="T10" fmla="*/ 2147483646 w 45"/>
                <a:gd name="T11" fmla="*/ 2147483646 h 45"/>
                <a:gd name="T12" fmla="*/ 2147483646 w 45"/>
                <a:gd name="T13" fmla="*/ 2147483646 h 45"/>
                <a:gd name="T14" fmla="*/ 2147483646 w 45"/>
                <a:gd name="T15" fmla="*/ 2147483646 h 45"/>
                <a:gd name="T16" fmla="*/ 2147483646 w 45"/>
                <a:gd name="T17" fmla="*/ 2147483646 h 45"/>
                <a:gd name="T18" fmla="*/ 0 w 45"/>
                <a:gd name="T19" fmla="*/ 2147483646 h 45"/>
                <a:gd name="T20" fmla="*/ 0 w 45"/>
                <a:gd name="T21" fmla="*/ 2147483646 h 45"/>
                <a:gd name="T22" fmla="*/ 0 w 45"/>
                <a:gd name="T23" fmla="*/ 2147483646 h 45"/>
                <a:gd name="T24" fmla="*/ 0 w 45"/>
                <a:gd name="T25" fmla="*/ 2147483646 h 45"/>
                <a:gd name="T26" fmla="*/ 2147483646 w 45"/>
                <a:gd name="T27" fmla="*/ 2147483646 h 45"/>
                <a:gd name="T28" fmla="*/ 2147483646 w 45"/>
                <a:gd name="T29" fmla="*/ 2147483646 h 45"/>
                <a:gd name="T30" fmla="*/ 2147483646 w 45"/>
                <a:gd name="T31" fmla="*/ 2147483646 h 45"/>
                <a:gd name="T32" fmla="*/ 2147483646 w 45"/>
                <a:gd name="T33" fmla="*/ 2147483646 h 45"/>
                <a:gd name="T34" fmla="*/ 2147483646 w 45"/>
                <a:gd name="T35" fmla="*/ 2147483646 h 45"/>
                <a:gd name="T36" fmla="*/ 2147483646 w 45"/>
                <a:gd name="T37" fmla="*/ 2147483646 h 45"/>
                <a:gd name="T38" fmla="*/ 2147483646 w 45"/>
                <a:gd name="T39" fmla="*/ 2147483646 h 45"/>
                <a:gd name="T40" fmla="*/ 2147483646 w 45"/>
                <a:gd name="T41" fmla="*/ 2147483646 h 45"/>
                <a:gd name="T42" fmla="*/ 2147483646 w 45"/>
                <a:gd name="T43" fmla="*/ 2147483646 h 45"/>
                <a:gd name="T44" fmla="*/ 2147483646 w 45"/>
                <a:gd name="T45" fmla="*/ 2147483646 h 45"/>
                <a:gd name="T46" fmla="*/ 2147483646 w 45"/>
                <a:gd name="T47" fmla="*/ 2147483646 h 45"/>
                <a:gd name="T48" fmla="*/ 2147483646 w 45"/>
                <a:gd name="T49" fmla="*/ 2147483646 h 45"/>
                <a:gd name="T50" fmla="*/ 2147483646 w 45"/>
                <a:gd name="T51" fmla="*/ 2147483646 h 45"/>
                <a:gd name="T52" fmla="*/ 2147483646 w 45"/>
                <a:gd name="T53" fmla="*/ 2147483646 h 45"/>
                <a:gd name="T54" fmla="*/ 2147483646 w 45"/>
                <a:gd name="T55" fmla="*/ 2147483646 h 45"/>
                <a:gd name="T56" fmla="*/ 2147483646 w 45"/>
                <a:gd name="T57" fmla="*/ 2147483646 h 45"/>
                <a:gd name="T58" fmla="*/ 2147483646 w 45"/>
                <a:gd name="T59" fmla="*/ 2147483646 h 45"/>
                <a:gd name="T60" fmla="*/ 2147483646 w 45"/>
                <a:gd name="T61" fmla="*/ 2147483646 h 45"/>
                <a:gd name="T62" fmla="*/ 2147483646 w 45"/>
                <a:gd name="T63" fmla="*/ 2147483646 h 45"/>
                <a:gd name="T64" fmla="*/ 2147483646 w 45"/>
                <a:gd name="T65" fmla="*/ 2147483646 h 45"/>
                <a:gd name="T66" fmla="*/ 2147483646 w 45"/>
                <a:gd name="T67" fmla="*/ 2147483646 h 45"/>
                <a:gd name="T68" fmla="*/ 2147483646 w 45"/>
                <a:gd name="T69" fmla="*/ 2147483646 h 45"/>
                <a:gd name="T70" fmla="*/ 2147483646 w 45"/>
                <a:gd name="T71" fmla="*/ 2147483646 h 45"/>
                <a:gd name="T72" fmla="*/ 2147483646 w 45"/>
                <a:gd name="T73" fmla="*/ 2147483646 h 45"/>
                <a:gd name="T74" fmla="*/ 2147483646 w 45"/>
                <a:gd name="T75" fmla="*/ 2147483646 h 45"/>
                <a:gd name="T76" fmla="*/ 2147483646 w 45"/>
                <a:gd name="T77" fmla="*/ 2147483646 h 45"/>
                <a:gd name="T78" fmla="*/ 2147483646 w 45"/>
                <a:gd name="T79" fmla="*/ 2147483646 h 45"/>
                <a:gd name="T80" fmla="*/ 2147483646 w 45"/>
                <a:gd name="T81" fmla="*/ 2147483646 h 45"/>
                <a:gd name="T82" fmla="*/ 2147483646 w 45"/>
                <a:gd name="T83" fmla="*/ 2147483646 h 45"/>
                <a:gd name="T84" fmla="*/ 2147483646 w 45"/>
                <a:gd name="T85" fmla="*/ 2147483646 h 45"/>
                <a:gd name="T86" fmla="*/ 2147483646 w 45"/>
                <a:gd name="T87" fmla="*/ 2147483646 h 45"/>
                <a:gd name="T88" fmla="*/ 2147483646 w 45"/>
                <a:gd name="T89" fmla="*/ 2147483646 h 4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5"/>
                <a:gd name="T136" fmla="*/ 0 h 45"/>
                <a:gd name="T137" fmla="*/ 45 w 45"/>
                <a:gd name="T138" fmla="*/ 45 h 4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5" h="45">
                  <a:moveTo>
                    <a:pt x="23" y="22"/>
                  </a:moveTo>
                  <a:lnTo>
                    <a:pt x="23" y="0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7" y="1"/>
                  </a:lnTo>
                  <a:lnTo>
                    <a:pt x="16" y="1"/>
                  </a:lnTo>
                  <a:lnTo>
                    <a:pt x="15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10" y="5"/>
                  </a:lnTo>
                  <a:lnTo>
                    <a:pt x="9" y="5"/>
                  </a:lnTo>
                  <a:lnTo>
                    <a:pt x="8" y="6"/>
                  </a:lnTo>
                  <a:lnTo>
                    <a:pt x="8" y="7"/>
                  </a:lnTo>
                  <a:lnTo>
                    <a:pt x="7" y="7"/>
                  </a:lnTo>
                  <a:lnTo>
                    <a:pt x="6" y="8"/>
                  </a:lnTo>
                  <a:lnTo>
                    <a:pt x="6" y="9"/>
                  </a:lnTo>
                  <a:lnTo>
                    <a:pt x="5" y="10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1" y="16"/>
                  </a:lnTo>
                  <a:lnTo>
                    <a:pt x="1" y="17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2" y="31"/>
                  </a:lnTo>
                  <a:lnTo>
                    <a:pt x="2" y="33"/>
                  </a:lnTo>
                  <a:lnTo>
                    <a:pt x="3" y="34"/>
                  </a:lnTo>
                  <a:lnTo>
                    <a:pt x="3" y="35"/>
                  </a:lnTo>
                  <a:lnTo>
                    <a:pt x="5" y="36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7" y="39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9" y="42"/>
                  </a:lnTo>
                  <a:lnTo>
                    <a:pt x="10" y="42"/>
                  </a:lnTo>
                  <a:lnTo>
                    <a:pt x="11" y="43"/>
                  </a:lnTo>
                  <a:lnTo>
                    <a:pt x="12" y="43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4"/>
                  </a:lnTo>
                  <a:lnTo>
                    <a:pt x="16" y="45"/>
                  </a:lnTo>
                  <a:lnTo>
                    <a:pt x="17" y="45"/>
                  </a:lnTo>
                  <a:lnTo>
                    <a:pt x="18" y="45"/>
                  </a:lnTo>
                  <a:lnTo>
                    <a:pt x="19" y="45"/>
                  </a:lnTo>
                  <a:lnTo>
                    <a:pt x="20" y="45"/>
                  </a:lnTo>
                  <a:lnTo>
                    <a:pt x="21" y="45"/>
                  </a:lnTo>
                  <a:lnTo>
                    <a:pt x="23" y="45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6" y="45"/>
                  </a:lnTo>
                  <a:lnTo>
                    <a:pt x="27" y="45"/>
                  </a:lnTo>
                  <a:lnTo>
                    <a:pt x="28" y="45"/>
                  </a:lnTo>
                  <a:lnTo>
                    <a:pt x="29" y="45"/>
                  </a:lnTo>
                  <a:lnTo>
                    <a:pt x="30" y="44"/>
                  </a:lnTo>
                  <a:lnTo>
                    <a:pt x="31" y="44"/>
                  </a:lnTo>
                  <a:lnTo>
                    <a:pt x="33" y="44"/>
                  </a:lnTo>
                  <a:lnTo>
                    <a:pt x="34" y="43"/>
                  </a:lnTo>
                  <a:lnTo>
                    <a:pt x="35" y="42"/>
                  </a:lnTo>
                  <a:lnTo>
                    <a:pt x="36" y="42"/>
                  </a:lnTo>
                  <a:lnTo>
                    <a:pt x="37" y="40"/>
                  </a:lnTo>
                  <a:lnTo>
                    <a:pt x="38" y="39"/>
                  </a:lnTo>
                  <a:lnTo>
                    <a:pt x="39" y="38"/>
                  </a:lnTo>
                  <a:lnTo>
                    <a:pt x="40" y="37"/>
                  </a:lnTo>
                  <a:lnTo>
                    <a:pt x="40" y="36"/>
                  </a:lnTo>
                  <a:lnTo>
                    <a:pt x="42" y="36"/>
                  </a:lnTo>
                  <a:lnTo>
                    <a:pt x="42" y="35"/>
                  </a:lnTo>
                  <a:lnTo>
                    <a:pt x="43" y="34"/>
                  </a:lnTo>
                  <a:lnTo>
                    <a:pt x="43" y="33"/>
                  </a:lnTo>
                  <a:lnTo>
                    <a:pt x="44" y="31"/>
                  </a:lnTo>
                  <a:lnTo>
                    <a:pt x="44" y="30"/>
                  </a:lnTo>
                  <a:lnTo>
                    <a:pt x="44" y="29"/>
                  </a:lnTo>
                  <a:lnTo>
                    <a:pt x="44" y="28"/>
                  </a:lnTo>
                  <a:lnTo>
                    <a:pt x="45" y="28"/>
                  </a:lnTo>
                  <a:lnTo>
                    <a:pt x="45" y="27"/>
                  </a:lnTo>
                  <a:lnTo>
                    <a:pt x="45" y="26"/>
                  </a:lnTo>
                  <a:lnTo>
                    <a:pt x="45" y="25"/>
                  </a:lnTo>
                  <a:lnTo>
                    <a:pt x="45" y="22"/>
                  </a:lnTo>
                  <a:lnTo>
                    <a:pt x="45" y="21"/>
                  </a:lnTo>
                  <a:lnTo>
                    <a:pt x="45" y="20"/>
                  </a:lnTo>
                  <a:lnTo>
                    <a:pt x="45" y="19"/>
                  </a:lnTo>
                  <a:lnTo>
                    <a:pt x="45" y="18"/>
                  </a:lnTo>
                  <a:lnTo>
                    <a:pt x="44" y="17"/>
                  </a:lnTo>
                  <a:lnTo>
                    <a:pt x="44" y="16"/>
                  </a:lnTo>
                  <a:lnTo>
                    <a:pt x="44" y="15"/>
                  </a:lnTo>
                  <a:lnTo>
                    <a:pt x="43" y="13"/>
                  </a:lnTo>
                  <a:lnTo>
                    <a:pt x="43" y="12"/>
                  </a:lnTo>
                  <a:lnTo>
                    <a:pt x="42" y="11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40" y="9"/>
                  </a:lnTo>
                  <a:lnTo>
                    <a:pt x="39" y="8"/>
                  </a:lnTo>
                  <a:lnTo>
                    <a:pt x="38" y="7"/>
                  </a:lnTo>
                  <a:lnTo>
                    <a:pt x="37" y="6"/>
                  </a:lnTo>
                  <a:lnTo>
                    <a:pt x="36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30" y="2"/>
                  </a:lnTo>
                  <a:lnTo>
                    <a:pt x="29" y="1"/>
                  </a:lnTo>
                  <a:lnTo>
                    <a:pt x="28" y="1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3" y="22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9" name="Line 24">
              <a:extLst>
                <a:ext uri="{FF2B5EF4-FFF2-40B4-BE49-F238E27FC236}">
                  <a16:creationId xmlns:a16="http://schemas.microsoft.com/office/drawing/2014/main" id="{D889AD72-C3BB-0847-9728-3E977C8855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3363" y="1536700"/>
              <a:ext cx="287337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0" name="Line 25">
              <a:extLst>
                <a:ext uri="{FF2B5EF4-FFF2-40B4-BE49-F238E27FC236}">
                  <a16:creationId xmlns:a16="http://schemas.microsoft.com/office/drawing/2014/main" id="{12FD64D7-823E-5D42-8D66-595E0BB9B2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0050" y="4300538"/>
              <a:ext cx="118586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Line 26">
              <a:extLst>
                <a:ext uri="{FF2B5EF4-FFF2-40B4-BE49-F238E27FC236}">
                  <a16:creationId xmlns:a16="http://schemas.microsoft.com/office/drawing/2014/main" id="{DCCAA24F-B552-7C40-8498-866F78026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4950" y="5467350"/>
              <a:ext cx="3270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2" name="Freeform 27">
              <a:extLst>
                <a:ext uri="{FF2B5EF4-FFF2-40B4-BE49-F238E27FC236}">
                  <a16:creationId xmlns:a16="http://schemas.microsoft.com/office/drawing/2014/main" id="{A2B327A5-E200-3F47-BE31-BBF488EFC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700" y="4441825"/>
              <a:ext cx="1311275" cy="1022350"/>
            </a:xfrm>
            <a:custGeom>
              <a:avLst/>
              <a:gdLst>
                <a:gd name="T0" fmla="*/ 2147483646 w 1436"/>
                <a:gd name="T1" fmla="*/ 2147483646 h 1121"/>
                <a:gd name="T2" fmla="*/ 2147483646 w 1436"/>
                <a:gd name="T3" fmla="*/ 2147483646 h 1121"/>
                <a:gd name="T4" fmla="*/ 0 w 1436"/>
                <a:gd name="T5" fmla="*/ 2147483646 h 1121"/>
                <a:gd name="T6" fmla="*/ 0 w 1436"/>
                <a:gd name="T7" fmla="*/ 0 h 11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36"/>
                <a:gd name="T13" fmla="*/ 0 h 1121"/>
                <a:gd name="T14" fmla="*/ 1436 w 1436"/>
                <a:gd name="T15" fmla="*/ 1121 h 11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36" h="1121">
                  <a:moveTo>
                    <a:pt x="1436" y="1121"/>
                  </a:moveTo>
                  <a:lnTo>
                    <a:pt x="1436" y="628"/>
                  </a:lnTo>
                  <a:lnTo>
                    <a:pt x="0" y="314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3" name="Freeform 28">
              <a:extLst>
                <a:ext uri="{FF2B5EF4-FFF2-40B4-BE49-F238E27FC236}">
                  <a16:creationId xmlns:a16="http://schemas.microsoft.com/office/drawing/2014/main" id="{26306951-ABE9-7C48-9A16-50FF6A8A8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700" y="4298950"/>
              <a:ext cx="1311275" cy="1022350"/>
            </a:xfrm>
            <a:custGeom>
              <a:avLst/>
              <a:gdLst>
                <a:gd name="T0" fmla="*/ 2147483646 w 1436"/>
                <a:gd name="T1" fmla="*/ 0 h 1121"/>
                <a:gd name="T2" fmla="*/ 2147483646 w 1436"/>
                <a:gd name="T3" fmla="*/ 2147483646 h 1121"/>
                <a:gd name="T4" fmla="*/ 0 w 1436"/>
                <a:gd name="T5" fmla="*/ 2147483646 h 1121"/>
                <a:gd name="T6" fmla="*/ 0 w 1436"/>
                <a:gd name="T7" fmla="*/ 2147483646 h 11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36"/>
                <a:gd name="T13" fmla="*/ 0 h 1121"/>
                <a:gd name="T14" fmla="*/ 1436 w 1436"/>
                <a:gd name="T15" fmla="*/ 1121 h 11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36" h="1121">
                  <a:moveTo>
                    <a:pt x="1436" y="0"/>
                  </a:moveTo>
                  <a:lnTo>
                    <a:pt x="1436" y="471"/>
                  </a:lnTo>
                  <a:lnTo>
                    <a:pt x="0" y="785"/>
                  </a:lnTo>
                  <a:lnTo>
                    <a:pt x="0" y="112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4" name="Freeform 29">
              <a:extLst>
                <a:ext uri="{FF2B5EF4-FFF2-40B4-BE49-F238E27FC236}">
                  <a16:creationId xmlns:a16="http://schemas.microsoft.com/office/drawing/2014/main" id="{60D9218C-7637-6A46-B2BB-59197A77A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1338" y="4278313"/>
              <a:ext cx="41275" cy="41275"/>
            </a:xfrm>
            <a:custGeom>
              <a:avLst/>
              <a:gdLst>
                <a:gd name="T0" fmla="*/ 2147483646 w 45"/>
                <a:gd name="T1" fmla="*/ 2147483646 h 45"/>
                <a:gd name="T2" fmla="*/ 2147483646 w 45"/>
                <a:gd name="T3" fmla="*/ 2147483646 h 45"/>
                <a:gd name="T4" fmla="*/ 2147483646 w 45"/>
                <a:gd name="T5" fmla="*/ 2147483646 h 45"/>
                <a:gd name="T6" fmla="*/ 2147483646 w 45"/>
                <a:gd name="T7" fmla="*/ 2147483646 h 45"/>
                <a:gd name="T8" fmla="*/ 2147483646 w 45"/>
                <a:gd name="T9" fmla="*/ 2147483646 h 45"/>
                <a:gd name="T10" fmla="*/ 2147483646 w 45"/>
                <a:gd name="T11" fmla="*/ 2147483646 h 45"/>
                <a:gd name="T12" fmla="*/ 2147483646 w 45"/>
                <a:gd name="T13" fmla="*/ 2147483646 h 45"/>
                <a:gd name="T14" fmla="*/ 2147483646 w 45"/>
                <a:gd name="T15" fmla="*/ 2147483646 h 45"/>
                <a:gd name="T16" fmla="*/ 2147483646 w 45"/>
                <a:gd name="T17" fmla="*/ 2147483646 h 45"/>
                <a:gd name="T18" fmla="*/ 0 w 45"/>
                <a:gd name="T19" fmla="*/ 2147483646 h 45"/>
                <a:gd name="T20" fmla="*/ 0 w 45"/>
                <a:gd name="T21" fmla="*/ 2147483646 h 45"/>
                <a:gd name="T22" fmla="*/ 0 w 45"/>
                <a:gd name="T23" fmla="*/ 2147483646 h 45"/>
                <a:gd name="T24" fmla="*/ 0 w 45"/>
                <a:gd name="T25" fmla="*/ 2147483646 h 45"/>
                <a:gd name="T26" fmla="*/ 2147483646 w 45"/>
                <a:gd name="T27" fmla="*/ 2147483646 h 45"/>
                <a:gd name="T28" fmla="*/ 2147483646 w 45"/>
                <a:gd name="T29" fmla="*/ 2147483646 h 45"/>
                <a:gd name="T30" fmla="*/ 2147483646 w 45"/>
                <a:gd name="T31" fmla="*/ 2147483646 h 45"/>
                <a:gd name="T32" fmla="*/ 2147483646 w 45"/>
                <a:gd name="T33" fmla="*/ 2147483646 h 45"/>
                <a:gd name="T34" fmla="*/ 2147483646 w 45"/>
                <a:gd name="T35" fmla="*/ 2147483646 h 45"/>
                <a:gd name="T36" fmla="*/ 2147483646 w 45"/>
                <a:gd name="T37" fmla="*/ 2147483646 h 45"/>
                <a:gd name="T38" fmla="*/ 2147483646 w 45"/>
                <a:gd name="T39" fmla="*/ 2147483646 h 45"/>
                <a:gd name="T40" fmla="*/ 2147483646 w 45"/>
                <a:gd name="T41" fmla="*/ 2147483646 h 45"/>
                <a:gd name="T42" fmla="*/ 2147483646 w 45"/>
                <a:gd name="T43" fmla="*/ 2147483646 h 45"/>
                <a:gd name="T44" fmla="*/ 2147483646 w 45"/>
                <a:gd name="T45" fmla="*/ 2147483646 h 45"/>
                <a:gd name="T46" fmla="*/ 2147483646 w 45"/>
                <a:gd name="T47" fmla="*/ 2147483646 h 45"/>
                <a:gd name="T48" fmla="*/ 2147483646 w 45"/>
                <a:gd name="T49" fmla="*/ 2147483646 h 45"/>
                <a:gd name="T50" fmla="*/ 2147483646 w 45"/>
                <a:gd name="T51" fmla="*/ 2147483646 h 45"/>
                <a:gd name="T52" fmla="*/ 2147483646 w 45"/>
                <a:gd name="T53" fmla="*/ 2147483646 h 45"/>
                <a:gd name="T54" fmla="*/ 2147483646 w 45"/>
                <a:gd name="T55" fmla="*/ 2147483646 h 45"/>
                <a:gd name="T56" fmla="*/ 2147483646 w 45"/>
                <a:gd name="T57" fmla="*/ 2147483646 h 45"/>
                <a:gd name="T58" fmla="*/ 2147483646 w 45"/>
                <a:gd name="T59" fmla="*/ 2147483646 h 45"/>
                <a:gd name="T60" fmla="*/ 2147483646 w 45"/>
                <a:gd name="T61" fmla="*/ 2147483646 h 45"/>
                <a:gd name="T62" fmla="*/ 2147483646 w 45"/>
                <a:gd name="T63" fmla="*/ 2147483646 h 45"/>
                <a:gd name="T64" fmla="*/ 2147483646 w 45"/>
                <a:gd name="T65" fmla="*/ 2147483646 h 45"/>
                <a:gd name="T66" fmla="*/ 2147483646 w 45"/>
                <a:gd name="T67" fmla="*/ 2147483646 h 45"/>
                <a:gd name="T68" fmla="*/ 2147483646 w 45"/>
                <a:gd name="T69" fmla="*/ 2147483646 h 45"/>
                <a:gd name="T70" fmla="*/ 2147483646 w 45"/>
                <a:gd name="T71" fmla="*/ 2147483646 h 45"/>
                <a:gd name="T72" fmla="*/ 2147483646 w 45"/>
                <a:gd name="T73" fmla="*/ 2147483646 h 45"/>
                <a:gd name="T74" fmla="*/ 2147483646 w 45"/>
                <a:gd name="T75" fmla="*/ 2147483646 h 45"/>
                <a:gd name="T76" fmla="*/ 2147483646 w 45"/>
                <a:gd name="T77" fmla="*/ 2147483646 h 45"/>
                <a:gd name="T78" fmla="*/ 2147483646 w 45"/>
                <a:gd name="T79" fmla="*/ 2147483646 h 45"/>
                <a:gd name="T80" fmla="*/ 2147483646 w 45"/>
                <a:gd name="T81" fmla="*/ 2147483646 h 45"/>
                <a:gd name="T82" fmla="*/ 2147483646 w 45"/>
                <a:gd name="T83" fmla="*/ 2147483646 h 45"/>
                <a:gd name="T84" fmla="*/ 2147483646 w 45"/>
                <a:gd name="T85" fmla="*/ 2147483646 h 45"/>
                <a:gd name="T86" fmla="*/ 2147483646 w 45"/>
                <a:gd name="T87" fmla="*/ 2147483646 h 45"/>
                <a:gd name="T88" fmla="*/ 2147483646 w 45"/>
                <a:gd name="T89" fmla="*/ 2147483646 h 4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5"/>
                <a:gd name="T136" fmla="*/ 0 h 45"/>
                <a:gd name="T137" fmla="*/ 45 w 45"/>
                <a:gd name="T138" fmla="*/ 45 h 4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5" h="45">
                  <a:moveTo>
                    <a:pt x="23" y="23"/>
                  </a:moveTo>
                  <a:lnTo>
                    <a:pt x="23" y="0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7" y="1"/>
                  </a:lnTo>
                  <a:lnTo>
                    <a:pt x="16" y="1"/>
                  </a:lnTo>
                  <a:lnTo>
                    <a:pt x="15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1" y="4"/>
                  </a:lnTo>
                  <a:lnTo>
                    <a:pt x="10" y="5"/>
                  </a:lnTo>
                  <a:lnTo>
                    <a:pt x="9" y="5"/>
                  </a:lnTo>
                  <a:lnTo>
                    <a:pt x="8" y="6"/>
                  </a:lnTo>
                  <a:lnTo>
                    <a:pt x="8" y="7"/>
                  </a:lnTo>
                  <a:lnTo>
                    <a:pt x="7" y="7"/>
                  </a:lnTo>
                  <a:lnTo>
                    <a:pt x="6" y="8"/>
                  </a:lnTo>
                  <a:lnTo>
                    <a:pt x="6" y="9"/>
                  </a:lnTo>
                  <a:lnTo>
                    <a:pt x="5" y="10"/>
                  </a:lnTo>
                  <a:lnTo>
                    <a:pt x="3" y="11"/>
                  </a:lnTo>
                  <a:lnTo>
                    <a:pt x="3" y="13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1" y="16"/>
                  </a:lnTo>
                  <a:lnTo>
                    <a:pt x="1" y="17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3" y="34"/>
                  </a:lnTo>
                  <a:lnTo>
                    <a:pt x="3" y="35"/>
                  </a:lnTo>
                  <a:lnTo>
                    <a:pt x="5" y="36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7" y="39"/>
                  </a:lnTo>
                  <a:lnTo>
                    <a:pt x="8" y="39"/>
                  </a:lnTo>
                  <a:lnTo>
                    <a:pt x="8" y="41"/>
                  </a:lnTo>
                  <a:lnTo>
                    <a:pt x="9" y="42"/>
                  </a:lnTo>
                  <a:lnTo>
                    <a:pt x="10" y="42"/>
                  </a:lnTo>
                  <a:lnTo>
                    <a:pt x="11" y="43"/>
                  </a:lnTo>
                  <a:lnTo>
                    <a:pt x="12" y="43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4"/>
                  </a:lnTo>
                  <a:lnTo>
                    <a:pt x="16" y="45"/>
                  </a:lnTo>
                  <a:lnTo>
                    <a:pt x="17" y="45"/>
                  </a:lnTo>
                  <a:lnTo>
                    <a:pt x="18" y="45"/>
                  </a:lnTo>
                  <a:lnTo>
                    <a:pt x="19" y="45"/>
                  </a:lnTo>
                  <a:lnTo>
                    <a:pt x="20" y="45"/>
                  </a:lnTo>
                  <a:lnTo>
                    <a:pt x="21" y="45"/>
                  </a:lnTo>
                  <a:lnTo>
                    <a:pt x="23" y="45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6" y="45"/>
                  </a:lnTo>
                  <a:lnTo>
                    <a:pt x="27" y="45"/>
                  </a:lnTo>
                  <a:lnTo>
                    <a:pt x="28" y="45"/>
                  </a:lnTo>
                  <a:lnTo>
                    <a:pt x="29" y="45"/>
                  </a:lnTo>
                  <a:lnTo>
                    <a:pt x="30" y="44"/>
                  </a:lnTo>
                  <a:lnTo>
                    <a:pt x="31" y="44"/>
                  </a:lnTo>
                  <a:lnTo>
                    <a:pt x="33" y="44"/>
                  </a:lnTo>
                  <a:lnTo>
                    <a:pt x="34" y="43"/>
                  </a:lnTo>
                  <a:lnTo>
                    <a:pt x="35" y="42"/>
                  </a:lnTo>
                  <a:lnTo>
                    <a:pt x="36" y="42"/>
                  </a:lnTo>
                  <a:lnTo>
                    <a:pt x="37" y="41"/>
                  </a:lnTo>
                  <a:lnTo>
                    <a:pt x="38" y="39"/>
                  </a:lnTo>
                  <a:lnTo>
                    <a:pt x="39" y="38"/>
                  </a:lnTo>
                  <a:lnTo>
                    <a:pt x="40" y="37"/>
                  </a:lnTo>
                  <a:lnTo>
                    <a:pt x="40" y="36"/>
                  </a:lnTo>
                  <a:lnTo>
                    <a:pt x="42" y="36"/>
                  </a:lnTo>
                  <a:lnTo>
                    <a:pt x="42" y="35"/>
                  </a:lnTo>
                  <a:lnTo>
                    <a:pt x="43" y="34"/>
                  </a:lnTo>
                  <a:lnTo>
                    <a:pt x="43" y="33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44" y="29"/>
                  </a:lnTo>
                  <a:lnTo>
                    <a:pt x="44" y="28"/>
                  </a:lnTo>
                  <a:lnTo>
                    <a:pt x="45" y="28"/>
                  </a:lnTo>
                  <a:lnTo>
                    <a:pt x="45" y="27"/>
                  </a:lnTo>
                  <a:lnTo>
                    <a:pt x="45" y="26"/>
                  </a:lnTo>
                  <a:lnTo>
                    <a:pt x="45" y="25"/>
                  </a:lnTo>
                  <a:lnTo>
                    <a:pt x="45" y="23"/>
                  </a:lnTo>
                  <a:lnTo>
                    <a:pt x="45" y="22"/>
                  </a:lnTo>
                  <a:lnTo>
                    <a:pt x="45" y="20"/>
                  </a:lnTo>
                  <a:lnTo>
                    <a:pt x="45" y="19"/>
                  </a:lnTo>
                  <a:lnTo>
                    <a:pt x="45" y="18"/>
                  </a:lnTo>
                  <a:lnTo>
                    <a:pt x="44" y="17"/>
                  </a:lnTo>
                  <a:lnTo>
                    <a:pt x="44" y="16"/>
                  </a:lnTo>
                  <a:lnTo>
                    <a:pt x="44" y="15"/>
                  </a:lnTo>
                  <a:lnTo>
                    <a:pt x="43" y="14"/>
                  </a:lnTo>
                  <a:lnTo>
                    <a:pt x="43" y="13"/>
                  </a:lnTo>
                  <a:lnTo>
                    <a:pt x="42" y="11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40" y="9"/>
                  </a:lnTo>
                  <a:lnTo>
                    <a:pt x="39" y="8"/>
                  </a:lnTo>
                  <a:lnTo>
                    <a:pt x="38" y="7"/>
                  </a:lnTo>
                  <a:lnTo>
                    <a:pt x="37" y="6"/>
                  </a:lnTo>
                  <a:lnTo>
                    <a:pt x="36" y="5"/>
                  </a:lnTo>
                  <a:lnTo>
                    <a:pt x="35" y="5"/>
                  </a:lnTo>
                  <a:lnTo>
                    <a:pt x="34" y="4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30" y="2"/>
                  </a:lnTo>
                  <a:lnTo>
                    <a:pt x="29" y="1"/>
                  </a:lnTo>
                  <a:lnTo>
                    <a:pt x="28" y="1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5" name="Line 30">
              <a:extLst>
                <a:ext uri="{FF2B5EF4-FFF2-40B4-BE49-F238E27FC236}">
                  <a16:creationId xmlns:a16="http://schemas.microsoft.com/office/drawing/2014/main" id="{08DAFA56-819F-7F4C-9D37-78E9062175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2413" y="4298950"/>
              <a:ext cx="5556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6" name="Line 31">
              <a:extLst>
                <a:ext uri="{FF2B5EF4-FFF2-40B4-BE49-F238E27FC236}">
                  <a16:creationId xmlns:a16="http://schemas.microsoft.com/office/drawing/2014/main" id="{442BC1EF-A3A3-A540-9384-0D057016C5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6975" y="1536700"/>
              <a:ext cx="306388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7" name="Freeform 32">
              <a:extLst>
                <a:ext uri="{FF2B5EF4-FFF2-40B4-BE49-F238E27FC236}">
                  <a16:creationId xmlns:a16="http://schemas.microsoft.com/office/drawing/2014/main" id="{1D9035F2-65F6-1A4F-80A1-965C590B1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700" y="2846388"/>
              <a:ext cx="1311275" cy="1308100"/>
            </a:xfrm>
            <a:custGeom>
              <a:avLst/>
              <a:gdLst>
                <a:gd name="T0" fmla="*/ 0 w 1436"/>
                <a:gd name="T1" fmla="*/ 2147483646 h 1436"/>
                <a:gd name="T2" fmla="*/ 0 w 1436"/>
                <a:gd name="T3" fmla="*/ 2147483646 h 1436"/>
                <a:gd name="T4" fmla="*/ 2147483646 w 1436"/>
                <a:gd name="T5" fmla="*/ 2147483646 h 1436"/>
                <a:gd name="T6" fmla="*/ 2147483646 w 1436"/>
                <a:gd name="T7" fmla="*/ 0 h 1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36"/>
                <a:gd name="T13" fmla="*/ 0 h 1436"/>
                <a:gd name="T14" fmla="*/ 1436 w 1436"/>
                <a:gd name="T15" fmla="*/ 1436 h 1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36" h="1436">
                  <a:moveTo>
                    <a:pt x="0" y="1436"/>
                  </a:moveTo>
                  <a:lnTo>
                    <a:pt x="0" y="1122"/>
                  </a:lnTo>
                  <a:lnTo>
                    <a:pt x="1436" y="314"/>
                  </a:lnTo>
                  <a:lnTo>
                    <a:pt x="143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8" name="Freeform 33">
              <a:extLst>
                <a:ext uri="{FF2B5EF4-FFF2-40B4-BE49-F238E27FC236}">
                  <a16:creationId xmlns:a16="http://schemas.microsoft.com/office/drawing/2014/main" id="{4A3B067D-7A51-F346-A0EA-D57539BD8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3363" y="2976563"/>
              <a:ext cx="588962" cy="1322387"/>
            </a:xfrm>
            <a:custGeom>
              <a:avLst/>
              <a:gdLst>
                <a:gd name="T0" fmla="*/ 0 w 314"/>
                <a:gd name="T1" fmla="*/ 2147483646 h 1436"/>
                <a:gd name="T2" fmla="*/ 0 w 314"/>
                <a:gd name="T3" fmla="*/ 2147483646 h 1436"/>
                <a:gd name="T4" fmla="*/ 0 w 314"/>
                <a:gd name="T5" fmla="*/ 0 h 1436"/>
                <a:gd name="T6" fmla="*/ 2147483646 w 314"/>
                <a:gd name="T7" fmla="*/ 0 h 1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4"/>
                <a:gd name="T13" fmla="*/ 0 h 1436"/>
                <a:gd name="T14" fmla="*/ 314 w 314"/>
                <a:gd name="T15" fmla="*/ 1436 h 1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4" h="1436">
                  <a:moveTo>
                    <a:pt x="0" y="1436"/>
                  </a:moveTo>
                  <a:lnTo>
                    <a:pt x="0" y="1436"/>
                  </a:lnTo>
                  <a:lnTo>
                    <a:pt x="0" y="0"/>
                  </a:lnTo>
                  <a:lnTo>
                    <a:pt x="314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9" name="Line 34">
              <a:extLst>
                <a:ext uri="{FF2B5EF4-FFF2-40B4-BE49-F238E27FC236}">
                  <a16:creationId xmlns:a16="http://schemas.microsoft.com/office/drawing/2014/main" id="{370D39CA-B65C-994A-8B56-DEBAECF655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1225" y="3644900"/>
              <a:ext cx="592138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0" name="Freeform 35">
              <a:extLst>
                <a:ext uri="{FF2B5EF4-FFF2-40B4-BE49-F238E27FC236}">
                  <a16:creationId xmlns:a16="http://schemas.microsoft.com/office/drawing/2014/main" id="{B82059A1-AB46-F344-8DBF-B9B00A698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313" y="3624263"/>
              <a:ext cx="41275" cy="39687"/>
            </a:xfrm>
            <a:custGeom>
              <a:avLst/>
              <a:gdLst>
                <a:gd name="T0" fmla="*/ 2147483646 w 45"/>
                <a:gd name="T1" fmla="*/ 2147483646 h 44"/>
                <a:gd name="T2" fmla="*/ 2147483646 w 45"/>
                <a:gd name="T3" fmla="*/ 2147483646 h 44"/>
                <a:gd name="T4" fmla="*/ 2147483646 w 45"/>
                <a:gd name="T5" fmla="*/ 2147483646 h 44"/>
                <a:gd name="T6" fmla="*/ 2147483646 w 45"/>
                <a:gd name="T7" fmla="*/ 2147483646 h 44"/>
                <a:gd name="T8" fmla="*/ 2147483646 w 45"/>
                <a:gd name="T9" fmla="*/ 2147483646 h 44"/>
                <a:gd name="T10" fmla="*/ 2147483646 w 45"/>
                <a:gd name="T11" fmla="*/ 2147483646 h 44"/>
                <a:gd name="T12" fmla="*/ 2147483646 w 45"/>
                <a:gd name="T13" fmla="*/ 2147483646 h 44"/>
                <a:gd name="T14" fmla="*/ 2147483646 w 45"/>
                <a:gd name="T15" fmla="*/ 2147483646 h 44"/>
                <a:gd name="T16" fmla="*/ 2147483646 w 45"/>
                <a:gd name="T17" fmla="*/ 2147483646 h 44"/>
                <a:gd name="T18" fmla="*/ 0 w 45"/>
                <a:gd name="T19" fmla="*/ 2147483646 h 44"/>
                <a:gd name="T20" fmla="*/ 0 w 45"/>
                <a:gd name="T21" fmla="*/ 2147483646 h 44"/>
                <a:gd name="T22" fmla="*/ 0 w 45"/>
                <a:gd name="T23" fmla="*/ 2147483646 h 44"/>
                <a:gd name="T24" fmla="*/ 0 w 45"/>
                <a:gd name="T25" fmla="*/ 2147483646 h 44"/>
                <a:gd name="T26" fmla="*/ 2147483646 w 45"/>
                <a:gd name="T27" fmla="*/ 2147483646 h 44"/>
                <a:gd name="T28" fmla="*/ 2147483646 w 45"/>
                <a:gd name="T29" fmla="*/ 2147483646 h 44"/>
                <a:gd name="T30" fmla="*/ 2147483646 w 45"/>
                <a:gd name="T31" fmla="*/ 2147483646 h 44"/>
                <a:gd name="T32" fmla="*/ 2147483646 w 45"/>
                <a:gd name="T33" fmla="*/ 2147483646 h 44"/>
                <a:gd name="T34" fmla="*/ 2147483646 w 45"/>
                <a:gd name="T35" fmla="*/ 2147483646 h 44"/>
                <a:gd name="T36" fmla="*/ 2147483646 w 45"/>
                <a:gd name="T37" fmla="*/ 2147483646 h 44"/>
                <a:gd name="T38" fmla="*/ 2147483646 w 45"/>
                <a:gd name="T39" fmla="*/ 2147483646 h 44"/>
                <a:gd name="T40" fmla="*/ 2147483646 w 45"/>
                <a:gd name="T41" fmla="*/ 2147483646 h 44"/>
                <a:gd name="T42" fmla="*/ 2147483646 w 45"/>
                <a:gd name="T43" fmla="*/ 2147483646 h 44"/>
                <a:gd name="T44" fmla="*/ 2147483646 w 45"/>
                <a:gd name="T45" fmla="*/ 2147483646 h 44"/>
                <a:gd name="T46" fmla="*/ 2147483646 w 45"/>
                <a:gd name="T47" fmla="*/ 2147483646 h 44"/>
                <a:gd name="T48" fmla="*/ 2147483646 w 45"/>
                <a:gd name="T49" fmla="*/ 2147483646 h 44"/>
                <a:gd name="T50" fmla="*/ 2147483646 w 45"/>
                <a:gd name="T51" fmla="*/ 2147483646 h 44"/>
                <a:gd name="T52" fmla="*/ 2147483646 w 45"/>
                <a:gd name="T53" fmla="*/ 2147483646 h 44"/>
                <a:gd name="T54" fmla="*/ 2147483646 w 45"/>
                <a:gd name="T55" fmla="*/ 2147483646 h 44"/>
                <a:gd name="T56" fmla="*/ 2147483646 w 45"/>
                <a:gd name="T57" fmla="*/ 2147483646 h 44"/>
                <a:gd name="T58" fmla="*/ 2147483646 w 45"/>
                <a:gd name="T59" fmla="*/ 2147483646 h 44"/>
                <a:gd name="T60" fmla="*/ 2147483646 w 45"/>
                <a:gd name="T61" fmla="*/ 2147483646 h 44"/>
                <a:gd name="T62" fmla="*/ 2147483646 w 45"/>
                <a:gd name="T63" fmla="*/ 2147483646 h 44"/>
                <a:gd name="T64" fmla="*/ 2147483646 w 45"/>
                <a:gd name="T65" fmla="*/ 2147483646 h 44"/>
                <a:gd name="T66" fmla="*/ 2147483646 w 45"/>
                <a:gd name="T67" fmla="*/ 2147483646 h 44"/>
                <a:gd name="T68" fmla="*/ 2147483646 w 45"/>
                <a:gd name="T69" fmla="*/ 2147483646 h 44"/>
                <a:gd name="T70" fmla="*/ 2147483646 w 45"/>
                <a:gd name="T71" fmla="*/ 2147483646 h 44"/>
                <a:gd name="T72" fmla="*/ 2147483646 w 45"/>
                <a:gd name="T73" fmla="*/ 2147483646 h 44"/>
                <a:gd name="T74" fmla="*/ 2147483646 w 45"/>
                <a:gd name="T75" fmla="*/ 2147483646 h 44"/>
                <a:gd name="T76" fmla="*/ 2147483646 w 45"/>
                <a:gd name="T77" fmla="*/ 2147483646 h 44"/>
                <a:gd name="T78" fmla="*/ 2147483646 w 45"/>
                <a:gd name="T79" fmla="*/ 2147483646 h 44"/>
                <a:gd name="T80" fmla="*/ 2147483646 w 45"/>
                <a:gd name="T81" fmla="*/ 2147483646 h 44"/>
                <a:gd name="T82" fmla="*/ 2147483646 w 45"/>
                <a:gd name="T83" fmla="*/ 2147483646 h 44"/>
                <a:gd name="T84" fmla="*/ 2147483646 w 45"/>
                <a:gd name="T85" fmla="*/ 2147483646 h 44"/>
                <a:gd name="T86" fmla="*/ 2147483646 w 45"/>
                <a:gd name="T87" fmla="*/ 2147483646 h 44"/>
                <a:gd name="T88" fmla="*/ 2147483646 w 45"/>
                <a:gd name="T89" fmla="*/ 2147483646 h 4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5"/>
                <a:gd name="T136" fmla="*/ 0 h 44"/>
                <a:gd name="T137" fmla="*/ 45 w 45"/>
                <a:gd name="T138" fmla="*/ 44 h 4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5" h="44">
                  <a:moveTo>
                    <a:pt x="23" y="22"/>
                  </a:moveTo>
                  <a:lnTo>
                    <a:pt x="23" y="0"/>
                  </a:lnTo>
                  <a:lnTo>
                    <a:pt x="22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7" y="1"/>
                  </a:lnTo>
                  <a:lnTo>
                    <a:pt x="16" y="1"/>
                  </a:lnTo>
                  <a:lnTo>
                    <a:pt x="15" y="2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4"/>
                  </a:lnTo>
                  <a:lnTo>
                    <a:pt x="9" y="4"/>
                  </a:lnTo>
                  <a:lnTo>
                    <a:pt x="8" y="5"/>
                  </a:lnTo>
                  <a:lnTo>
                    <a:pt x="8" y="6"/>
                  </a:lnTo>
                  <a:lnTo>
                    <a:pt x="7" y="6"/>
                  </a:lnTo>
                  <a:lnTo>
                    <a:pt x="6" y="7"/>
                  </a:lnTo>
                  <a:lnTo>
                    <a:pt x="6" y="9"/>
                  </a:lnTo>
                  <a:lnTo>
                    <a:pt x="5" y="10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3" y="31"/>
                  </a:lnTo>
                  <a:lnTo>
                    <a:pt x="3" y="32"/>
                  </a:lnTo>
                  <a:lnTo>
                    <a:pt x="4" y="33"/>
                  </a:lnTo>
                  <a:lnTo>
                    <a:pt x="4" y="34"/>
                  </a:lnTo>
                  <a:lnTo>
                    <a:pt x="5" y="35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7" y="39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9" y="41"/>
                  </a:lnTo>
                  <a:lnTo>
                    <a:pt x="10" y="41"/>
                  </a:lnTo>
                  <a:lnTo>
                    <a:pt x="12" y="42"/>
                  </a:lnTo>
                  <a:lnTo>
                    <a:pt x="13" y="42"/>
                  </a:lnTo>
                  <a:lnTo>
                    <a:pt x="13" y="43"/>
                  </a:lnTo>
                  <a:lnTo>
                    <a:pt x="14" y="43"/>
                  </a:lnTo>
                  <a:lnTo>
                    <a:pt x="15" y="43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18" y="44"/>
                  </a:lnTo>
                  <a:lnTo>
                    <a:pt x="19" y="44"/>
                  </a:lnTo>
                  <a:lnTo>
                    <a:pt x="21" y="44"/>
                  </a:lnTo>
                  <a:lnTo>
                    <a:pt x="22" y="44"/>
                  </a:lnTo>
                  <a:lnTo>
                    <a:pt x="23" y="44"/>
                  </a:lnTo>
                  <a:lnTo>
                    <a:pt x="24" y="44"/>
                  </a:lnTo>
                  <a:lnTo>
                    <a:pt x="25" y="44"/>
                  </a:lnTo>
                  <a:lnTo>
                    <a:pt x="26" y="44"/>
                  </a:lnTo>
                  <a:lnTo>
                    <a:pt x="27" y="44"/>
                  </a:lnTo>
                  <a:lnTo>
                    <a:pt x="28" y="44"/>
                  </a:lnTo>
                  <a:lnTo>
                    <a:pt x="30" y="44"/>
                  </a:lnTo>
                  <a:lnTo>
                    <a:pt x="31" y="43"/>
                  </a:lnTo>
                  <a:lnTo>
                    <a:pt x="32" y="43"/>
                  </a:lnTo>
                  <a:lnTo>
                    <a:pt x="33" y="43"/>
                  </a:lnTo>
                  <a:lnTo>
                    <a:pt x="34" y="42"/>
                  </a:lnTo>
                  <a:lnTo>
                    <a:pt x="35" y="41"/>
                  </a:lnTo>
                  <a:lnTo>
                    <a:pt x="36" y="41"/>
                  </a:lnTo>
                  <a:lnTo>
                    <a:pt x="37" y="40"/>
                  </a:lnTo>
                  <a:lnTo>
                    <a:pt x="38" y="39"/>
                  </a:lnTo>
                  <a:lnTo>
                    <a:pt x="40" y="38"/>
                  </a:lnTo>
                  <a:lnTo>
                    <a:pt x="41" y="37"/>
                  </a:lnTo>
                  <a:lnTo>
                    <a:pt x="41" y="35"/>
                  </a:lnTo>
                  <a:lnTo>
                    <a:pt x="42" y="35"/>
                  </a:lnTo>
                  <a:lnTo>
                    <a:pt x="42" y="34"/>
                  </a:lnTo>
                  <a:lnTo>
                    <a:pt x="43" y="33"/>
                  </a:lnTo>
                  <a:lnTo>
                    <a:pt x="43" y="32"/>
                  </a:lnTo>
                  <a:lnTo>
                    <a:pt x="44" y="31"/>
                  </a:lnTo>
                  <a:lnTo>
                    <a:pt x="44" y="30"/>
                  </a:lnTo>
                  <a:lnTo>
                    <a:pt x="44" y="29"/>
                  </a:lnTo>
                  <a:lnTo>
                    <a:pt x="44" y="28"/>
                  </a:lnTo>
                  <a:lnTo>
                    <a:pt x="45" y="28"/>
                  </a:lnTo>
                  <a:lnTo>
                    <a:pt x="45" y="27"/>
                  </a:lnTo>
                  <a:lnTo>
                    <a:pt x="45" y="25"/>
                  </a:lnTo>
                  <a:lnTo>
                    <a:pt x="45" y="24"/>
                  </a:lnTo>
                  <a:lnTo>
                    <a:pt x="45" y="22"/>
                  </a:lnTo>
                  <a:lnTo>
                    <a:pt x="45" y="21"/>
                  </a:lnTo>
                  <a:lnTo>
                    <a:pt x="45" y="20"/>
                  </a:lnTo>
                  <a:lnTo>
                    <a:pt x="45" y="19"/>
                  </a:lnTo>
                  <a:lnTo>
                    <a:pt x="45" y="18"/>
                  </a:lnTo>
                  <a:lnTo>
                    <a:pt x="44" y="16"/>
                  </a:lnTo>
                  <a:lnTo>
                    <a:pt x="44" y="15"/>
                  </a:lnTo>
                  <a:lnTo>
                    <a:pt x="44" y="14"/>
                  </a:lnTo>
                  <a:lnTo>
                    <a:pt x="43" y="13"/>
                  </a:lnTo>
                  <a:lnTo>
                    <a:pt x="43" y="12"/>
                  </a:lnTo>
                  <a:lnTo>
                    <a:pt x="42" y="11"/>
                  </a:lnTo>
                  <a:lnTo>
                    <a:pt x="42" y="10"/>
                  </a:lnTo>
                  <a:lnTo>
                    <a:pt x="41" y="10"/>
                  </a:lnTo>
                  <a:lnTo>
                    <a:pt x="41" y="9"/>
                  </a:lnTo>
                  <a:lnTo>
                    <a:pt x="40" y="7"/>
                  </a:lnTo>
                  <a:lnTo>
                    <a:pt x="38" y="6"/>
                  </a:lnTo>
                  <a:lnTo>
                    <a:pt x="37" y="5"/>
                  </a:lnTo>
                  <a:lnTo>
                    <a:pt x="36" y="4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2"/>
                  </a:lnTo>
                  <a:lnTo>
                    <a:pt x="31" y="2"/>
                  </a:lnTo>
                  <a:lnTo>
                    <a:pt x="30" y="1"/>
                  </a:lnTo>
                  <a:lnTo>
                    <a:pt x="28" y="1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3" y="2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1" name="Line 36">
              <a:extLst>
                <a:ext uri="{FF2B5EF4-FFF2-40B4-BE49-F238E27FC236}">
                  <a16:creationId xmlns:a16="http://schemas.microsoft.com/office/drawing/2014/main" id="{0618A302-17B3-BF40-A64D-655B99FA39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3775" y="4154488"/>
              <a:ext cx="61436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2" name="Freeform 37">
              <a:extLst>
                <a:ext uri="{FF2B5EF4-FFF2-40B4-BE49-F238E27FC236}">
                  <a16:creationId xmlns:a16="http://schemas.microsoft.com/office/drawing/2014/main" id="{4DC6B6F2-CD1C-5A4D-895C-F65A78699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9525" y="3133725"/>
              <a:ext cx="1311275" cy="1020763"/>
            </a:xfrm>
            <a:custGeom>
              <a:avLst/>
              <a:gdLst>
                <a:gd name="T0" fmla="*/ 2147483646 w 1435"/>
                <a:gd name="T1" fmla="*/ 2147483646 h 1122"/>
                <a:gd name="T2" fmla="*/ 2147483646 w 1435"/>
                <a:gd name="T3" fmla="*/ 2147483646 h 1122"/>
                <a:gd name="T4" fmla="*/ 0 w 1435"/>
                <a:gd name="T5" fmla="*/ 2147483646 h 1122"/>
                <a:gd name="T6" fmla="*/ 0 w 1435"/>
                <a:gd name="T7" fmla="*/ 0 h 11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35"/>
                <a:gd name="T13" fmla="*/ 0 h 1122"/>
                <a:gd name="T14" fmla="*/ 1435 w 1435"/>
                <a:gd name="T15" fmla="*/ 1122 h 11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35" h="1122">
                  <a:moveTo>
                    <a:pt x="1435" y="1122"/>
                  </a:moveTo>
                  <a:lnTo>
                    <a:pt x="1435" y="651"/>
                  </a:lnTo>
                  <a:lnTo>
                    <a:pt x="0" y="314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3" name="Freeform 38">
              <a:extLst>
                <a:ext uri="{FF2B5EF4-FFF2-40B4-BE49-F238E27FC236}">
                  <a16:creationId xmlns:a16="http://schemas.microsoft.com/office/drawing/2014/main" id="{34BF25B3-68F1-8843-BE59-532230FEC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413" y="2971800"/>
              <a:ext cx="1312862" cy="1042988"/>
            </a:xfrm>
            <a:custGeom>
              <a:avLst/>
              <a:gdLst>
                <a:gd name="T0" fmla="*/ 2147483646 w 827"/>
                <a:gd name="T1" fmla="*/ 0 h 657"/>
                <a:gd name="T2" fmla="*/ 2147483646 w 827"/>
                <a:gd name="T3" fmla="*/ 2147483646 h 657"/>
                <a:gd name="T4" fmla="*/ 2147483646 w 827"/>
                <a:gd name="T5" fmla="*/ 2147483646 h 657"/>
                <a:gd name="T6" fmla="*/ 0 w 827"/>
                <a:gd name="T7" fmla="*/ 2147483646 h 6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27"/>
                <a:gd name="T13" fmla="*/ 0 h 657"/>
                <a:gd name="T14" fmla="*/ 827 w 827"/>
                <a:gd name="T15" fmla="*/ 657 h 6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27" h="657">
                  <a:moveTo>
                    <a:pt x="827" y="0"/>
                  </a:moveTo>
                  <a:lnTo>
                    <a:pt x="827" y="271"/>
                  </a:lnTo>
                  <a:lnTo>
                    <a:pt x="1" y="464"/>
                  </a:lnTo>
                  <a:lnTo>
                    <a:pt x="0" y="65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4" name="Freeform 39">
              <a:extLst>
                <a:ext uri="{FF2B5EF4-FFF2-40B4-BE49-F238E27FC236}">
                  <a16:creationId xmlns:a16="http://schemas.microsoft.com/office/drawing/2014/main" id="{A6A461EC-299D-9744-A8B5-0B4B30E05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575" y="2968625"/>
              <a:ext cx="42863" cy="41275"/>
            </a:xfrm>
            <a:custGeom>
              <a:avLst/>
              <a:gdLst>
                <a:gd name="T0" fmla="*/ 2147483646 w 45"/>
                <a:gd name="T1" fmla="*/ 2147483646 h 45"/>
                <a:gd name="T2" fmla="*/ 2147483646 w 45"/>
                <a:gd name="T3" fmla="*/ 2147483646 h 45"/>
                <a:gd name="T4" fmla="*/ 2147483646 w 45"/>
                <a:gd name="T5" fmla="*/ 2147483646 h 45"/>
                <a:gd name="T6" fmla="*/ 2147483646 w 45"/>
                <a:gd name="T7" fmla="*/ 2147483646 h 45"/>
                <a:gd name="T8" fmla="*/ 2147483646 w 45"/>
                <a:gd name="T9" fmla="*/ 2147483646 h 45"/>
                <a:gd name="T10" fmla="*/ 2147483646 w 45"/>
                <a:gd name="T11" fmla="*/ 2147483646 h 45"/>
                <a:gd name="T12" fmla="*/ 2147483646 w 45"/>
                <a:gd name="T13" fmla="*/ 2147483646 h 45"/>
                <a:gd name="T14" fmla="*/ 2147483646 w 45"/>
                <a:gd name="T15" fmla="*/ 2147483646 h 45"/>
                <a:gd name="T16" fmla="*/ 2147483646 w 45"/>
                <a:gd name="T17" fmla="*/ 2147483646 h 45"/>
                <a:gd name="T18" fmla="*/ 0 w 45"/>
                <a:gd name="T19" fmla="*/ 2147483646 h 45"/>
                <a:gd name="T20" fmla="*/ 0 w 45"/>
                <a:gd name="T21" fmla="*/ 2147483646 h 45"/>
                <a:gd name="T22" fmla="*/ 0 w 45"/>
                <a:gd name="T23" fmla="*/ 2147483646 h 45"/>
                <a:gd name="T24" fmla="*/ 0 w 45"/>
                <a:gd name="T25" fmla="*/ 2147483646 h 45"/>
                <a:gd name="T26" fmla="*/ 2147483646 w 45"/>
                <a:gd name="T27" fmla="*/ 2147483646 h 45"/>
                <a:gd name="T28" fmla="*/ 2147483646 w 45"/>
                <a:gd name="T29" fmla="*/ 2147483646 h 45"/>
                <a:gd name="T30" fmla="*/ 2147483646 w 45"/>
                <a:gd name="T31" fmla="*/ 2147483646 h 45"/>
                <a:gd name="T32" fmla="*/ 2147483646 w 45"/>
                <a:gd name="T33" fmla="*/ 2147483646 h 45"/>
                <a:gd name="T34" fmla="*/ 2147483646 w 45"/>
                <a:gd name="T35" fmla="*/ 2147483646 h 45"/>
                <a:gd name="T36" fmla="*/ 2147483646 w 45"/>
                <a:gd name="T37" fmla="*/ 2147483646 h 45"/>
                <a:gd name="T38" fmla="*/ 2147483646 w 45"/>
                <a:gd name="T39" fmla="*/ 2147483646 h 45"/>
                <a:gd name="T40" fmla="*/ 2147483646 w 45"/>
                <a:gd name="T41" fmla="*/ 2147483646 h 45"/>
                <a:gd name="T42" fmla="*/ 2147483646 w 45"/>
                <a:gd name="T43" fmla="*/ 2147483646 h 45"/>
                <a:gd name="T44" fmla="*/ 2147483646 w 45"/>
                <a:gd name="T45" fmla="*/ 2147483646 h 45"/>
                <a:gd name="T46" fmla="*/ 2147483646 w 45"/>
                <a:gd name="T47" fmla="*/ 2147483646 h 45"/>
                <a:gd name="T48" fmla="*/ 2147483646 w 45"/>
                <a:gd name="T49" fmla="*/ 2147483646 h 45"/>
                <a:gd name="T50" fmla="*/ 2147483646 w 45"/>
                <a:gd name="T51" fmla="*/ 2147483646 h 45"/>
                <a:gd name="T52" fmla="*/ 2147483646 w 45"/>
                <a:gd name="T53" fmla="*/ 2147483646 h 45"/>
                <a:gd name="T54" fmla="*/ 2147483646 w 45"/>
                <a:gd name="T55" fmla="*/ 2147483646 h 45"/>
                <a:gd name="T56" fmla="*/ 2147483646 w 45"/>
                <a:gd name="T57" fmla="*/ 2147483646 h 45"/>
                <a:gd name="T58" fmla="*/ 2147483646 w 45"/>
                <a:gd name="T59" fmla="*/ 2147483646 h 45"/>
                <a:gd name="T60" fmla="*/ 2147483646 w 45"/>
                <a:gd name="T61" fmla="*/ 2147483646 h 45"/>
                <a:gd name="T62" fmla="*/ 2147483646 w 45"/>
                <a:gd name="T63" fmla="*/ 2147483646 h 45"/>
                <a:gd name="T64" fmla="*/ 2147483646 w 45"/>
                <a:gd name="T65" fmla="*/ 2147483646 h 45"/>
                <a:gd name="T66" fmla="*/ 2147483646 w 45"/>
                <a:gd name="T67" fmla="*/ 2147483646 h 45"/>
                <a:gd name="T68" fmla="*/ 2147483646 w 45"/>
                <a:gd name="T69" fmla="*/ 2147483646 h 45"/>
                <a:gd name="T70" fmla="*/ 2147483646 w 45"/>
                <a:gd name="T71" fmla="*/ 2147483646 h 45"/>
                <a:gd name="T72" fmla="*/ 2147483646 w 45"/>
                <a:gd name="T73" fmla="*/ 2147483646 h 45"/>
                <a:gd name="T74" fmla="*/ 2147483646 w 45"/>
                <a:gd name="T75" fmla="*/ 2147483646 h 45"/>
                <a:gd name="T76" fmla="*/ 2147483646 w 45"/>
                <a:gd name="T77" fmla="*/ 2147483646 h 45"/>
                <a:gd name="T78" fmla="*/ 2147483646 w 45"/>
                <a:gd name="T79" fmla="*/ 2147483646 h 45"/>
                <a:gd name="T80" fmla="*/ 2147483646 w 45"/>
                <a:gd name="T81" fmla="*/ 2147483646 h 45"/>
                <a:gd name="T82" fmla="*/ 2147483646 w 45"/>
                <a:gd name="T83" fmla="*/ 2147483646 h 45"/>
                <a:gd name="T84" fmla="*/ 2147483646 w 45"/>
                <a:gd name="T85" fmla="*/ 2147483646 h 45"/>
                <a:gd name="T86" fmla="*/ 2147483646 w 45"/>
                <a:gd name="T87" fmla="*/ 2147483646 h 45"/>
                <a:gd name="T88" fmla="*/ 2147483646 w 45"/>
                <a:gd name="T89" fmla="*/ 2147483646 h 4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5"/>
                <a:gd name="T136" fmla="*/ 0 h 45"/>
                <a:gd name="T137" fmla="*/ 45 w 45"/>
                <a:gd name="T138" fmla="*/ 45 h 4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5" h="45">
                  <a:moveTo>
                    <a:pt x="22" y="22"/>
                  </a:moveTo>
                  <a:lnTo>
                    <a:pt x="22" y="0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7" y="1"/>
                  </a:lnTo>
                  <a:lnTo>
                    <a:pt x="16" y="1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10" y="4"/>
                  </a:lnTo>
                  <a:lnTo>
                    <a:pt x="9" y="4"/>
                  </a:lnTo>
                  <a:lnTo>
                    <a:pt x="8" y="6"/>
                  </a:lnTo>
                  <a:lnTo>
                    <a:pt x="8" y="7"/>
                  </a:lnTo>
                  <a:lnTo>
                    <a:pt x="7" y="7"/>
                  </a:lnTo>
                  <a:lnTo>
                    <a:pt x="5" y="8"/>
                  </a:lnTo>
                  <a:lnTo>
                    <a:pt x="5" y="9"/>
                  </a:lnTo>
                  <a:lnTo>
                    <a:pt x="4" y="10"/>
                  </a:lnTo>
                  <a:lnTo>
                    <a:pt x="3" y="11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1" y="16"/>
                  </a:lnTo>
                  <a:lnTo>
                    <a:pt x="1" y="17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2" y="31"/>
                  </a:lnTo>
                  <a:lnTo>
                    <a:pt x="2" y="33"/>
                  </a:lnTo>
                  <a:lnTo>
                    <a:pt x="2" y="34"/>
                  </a:lnTo>
                  <a:lnTo>
                    <a:pt x="3" y="35"/>
                  </a:lnTo>
                  <a:lnTo>
                    <a:pt x="4" y="36"/>
                  </a:lnTo>
                  <a:lnTo>
                    <a:pt x="5" y="37"/>
                  </a:lnTo>
                  <a:lnTo>
                    <a:pt x="5" y="38"/>
                  </a:lnTo>
                  <a:lnTo>
                    <a:pt x="7" y="39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9" y="41"/>
                  </a:lnTo>
                  <a:lnTo>
                    <a:pt x="10" y="41"/>
                  </a:lnTo>
                  <a:lnTo>
                    <a:pt x="11" y="43"/>
                  </a:lnTo>
                  <a:lnTo>
                    <a:pt x="12" y="43"/>
                  </a:lnTo>
                  <a:lnTo>
                    <a:pt x="12" y="44"/>
                  </a:lnTo>
                  <a:lnTo>
                    <a:pt x="13" y="44"/>
                  </a:lnTo>
                  <a:lnTo>
                    <a:pt x="14" y="44"/>
                  </a:lnTo>
                  <a:lnTo>
                    <a:pt x="16" y="45"/>
                  </a:lnTo>
                  <a:lnTo>
                    <a:pt x="17" y="45"/>
                  </a:lnTo>
                  <a:lnTo>
                    <a:pt x="18" y="45"/>
                  </a:lnTo>
                  <a:lnTo>
                    <a:pt x="19" y="45"/>
                  </a:lnTo>
                  <a:lnTo>
                    <a:pt x="20" y="45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23" y="45"/>
                  </a:lnTo>
                  <a:lnTo>
                    <a:pt x="25" y="45"/>
                  </a:lnTo>
                  <a:lnTo>
                    <a:pt x="26" y="45"/>
                  </a:lnTo>
                  <a:lnTo>
                    <a:pt x="27" y="45"/>
                  </a:lnTo>
                  <a:lnTo>
                    <a:pt x="28" y="45"/>
                  </a:lnTo>
                  <a:lnTo>
                    <a:pt x="29" y="45"/>
                  </a:lnTo>
                  <a:lnTo>
                    <a:pt x="30" y="44"/>
                  </a:lnTo>
                  <a:lnTo>
                    <a:pt x="31" y="44"/>
                  </a:lnTo>
                  <a:lnTo>
                    <a:pt x="32" y="44"/>
                  </a:lnTo>
                  <a:lnTo>
                    <a:pt x="34" y="43"/>
                  </a:lnTo>
                  <a:lnTo>
                    <a:pt x="35" y="41"/>
                  </a:lnTo>
                  <a:lnTo>
                    <a:pt x="36" y="41"/>
                  </a:lnTo>
                  <a:lnTo>
                    <a:pt x="37" y="40"/>
                  </a:lnTo>
                  <a:lnTo>
                    <a:pt x="38" y="39"/>
                  </a:lnTo>
                  <a:lnTo>
                    <a:pt x="39" y="38"/>
                  </a:lnTo>
                  <a:lnTo>
                    <a:pt x="40" y="37"/>
                  </a:lnTo>
                  <a:lnTo>
                    <a:pt x="40" y="36"/>
                  </a:lnTo>
                  <a:lnTo>
                    <a:pt x="41" y="36"/>
                  </a:lnTo>
                  <a:lnTo>
                    <a:pt x="41" y="35"/>
                  </a:lnTo>
                  <a:lnTo>
                    <a:pt x="42" y="34"/>
                  </a:lnTo>
                  <a:lnTo>
                    <a:pt x="42" y="33"/>
                  </a:lnTo>
                  <a:lnTo>
                    <a:pt x="44" y="31"/>
                  </a:lnTo>
                  <a:lnTo>
                    <a:pt x="44" y="30"/>
                  </a:lnTo>
                  <a:lnTo>
                    <a:pt x="44" y="29"/>
                  </a:lnTo>
                  <a:lnTo>
                    <a:pt x="44" y="28"/>
                  </a:lnTo>
                  <a:lnTo>
                    <a:pt x="45" y="28"/>
                  </a:lnTo>
                  <a:lnTo>
                    <a:pt x="45" y="27"/>
                  </a:lnTo>
                  <a:lnTo>
                    <a:pt x="45" y="26"/>
                  </a:lnTo>
                  <a:lnTo>
                    <a:pt x="45" y="25"/>
                  </a:lnTo>
                  <a:lnTo>
                    <a:pt x="45" y="22"/>
                  </a:lnTo>
                  <a:lnTo>
                    <a:pt x="45" y="21"/>
                  </a:lnTo>
                  <a:lnTo>
                    <a:pt x="45" y="20"/>
                  </a:lnTo>
                  <a:lnTo>
                    <a:pt x="45" y="19"/>
                  </a:lnTo>
                  <a:lnTo>
                    <a:pt x="45" y="18"/>
                  </a:lnTo>
                  <a:lnTo>
                    <a:pt x="44" y="17"/>
                  </a:lnTo>
                  <a:lnTo>
                    <a:pt x="44" y="16"/>
                  </a:lnTo>
                  <a:lnTo>
                    <a:pt x="44" y="15"/>
                  </a:lnTo>
                  <a:lnTo>
                    <a:pt x="42" y="13"/>
                  </a:lnTo>
                  <a:lnTo>
                    <a:pt x="42" y="12"/>
                  </a:lnTo>
                  <a:lnTo>
                    <a:pt x="41" y="11"/>
                  </a:lnTo>
                  <a:lnTo>
                    <a:pt x="41" y="10"/>
                  </a:lnTo>
                  <a:lnTo>
                    <a:pt x="40" y="10"/>
                  </a:lnTo>
                  <a:lnTo>
                    <a:pt x="40" y="9"/>
                  </a:lnTo>
                  <a:lnTo>
                    <a:pt x="39" y="8"/>
                  </a:lnTo>
                  <a:lnTo>
                    <a:pt x="38" y="7"/>
                  </a:lnTo>
                  <a:lnTo>
                    <a:pt x="37" y="6"/>
                  </a:lnTo>
                  <a:lnTo>
                    <a:pt x="36" y="4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2" y="2"/>
                  </a:lnTo>
                  <a:lnTo>
                    <a:pt x="31" y="2"/>
                  </a:lnTo>
                  <a:lnTo>
                    <a:pt x="30" y="2"/>
                  </a:lnTo>
                  <a:lnTo>
                    <a:pt x="29" y="1"/>
                  </a:lnTo>
                  <a:lnTo>
                    <a:pt x="28" y="1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5" name="Freeform 40">
              <a:extLst>
                <a:ext uri="{FF2B5EF4-FFF2-40B4-BE49-F238E27FC236}">
                  <a16:creationId xmlns:a16="http://schemas.microsoft.com/office/drawing/2014/main" id="{0D0FD557-0EA2-1541-975F-7D497E09D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575" y="4135438"/>
              <a:ext cx="42863" cy="41275"/>
            </a:xfrm>
            <a:custGeom>
              <a:avLst/>
              <a:gdLst>
                <a:gd name="T0" fmla="*/ 2147483646 w 45"/>
                <a:gd name="T1" fmla="*/ 2147483646 h 45"/>
                <a:gd name="T2" fmla="*/ 2147483646 w 45"/>
                <a:gd name="T3" fmla="*/ 2147483646 h 45"/>
                <a:gd name="T4" fmla="*/ 2147483646 w 45"/>
                <a:gd name="T5" fmla="*/ 2147483646 h 45"/>
                <a:gd name="T6" fmla="*/ 2147483646 w 45"/>
                <a:gd name="T7" fmla="*/ 2147483646 h 45"/>
                <a:gd name="T8" fmla="*/ 2147483646 w 45"/>
                <a:gd name="T9" fmla="*/ 2147483646 h 45"/>
                <a:gd name="T10" fmla="*/ 2147483646 w 45"/>
                <a:gd name="T11" fmla="*/ 2147483646 h 45"/>
                <a:gd name="T12" fmla="*/ 2147483646 w 45"/>
                <a:gd name="T13" fmla="*/ 2147483646 h 45"/>
                <a:gd name="T14" fmla="*/ 2147483646 w 45"/>
                <a:gd name="T15" fmla="*/ 2147483646 h 45"/>
                <a:gd name="T16" fmla="*/ 2147483646 w 45"/>
                <a:gd name="T17" fmla="*/ 2147483646 h 45"/>
                <a:gd name="T18" fmla="*/ 0 w 45"/>
                <a:gd name="T19" fmla="*/ 2147483646 h 45"/>
                <a:gd name="T20" fmla="*/ 0 w 45"/>
                <a:gd name="T21" fmla="*/ 2147483646 h 45"/>
                <a:gd name="T22" fmla="*/ 0 w 45"/>
                <a:gd name="T23" fmla="*/ 2147483646 h 45"/>
                <a:gd name="T24" fmla="*/ 0 w 45"/>
                <a:gd name="T25" fmla="*/ 2147483646 h 45"/>
                <a:gd name="T26" fmla="*/ 2147483646 w 45"/>
                <a:gd name="T27" fmla="*/ 2147483646 h 45"/>
                <a:gd name="T28" fmla="*/ 2147483646 w 45"/>
                <a:gd name="T29" fmla="*/ 2147483646 h 45"/>
                <a:gd name="T30" fmla="*/ 2147483646 w 45"/>
                <a:gd name="T31" fmla="*/ 2147483646 h 45"/>
                <a:gd name="T32" fmla="*/ 2147483646 w 45"/>
                <a:gd name="T33" fmla="*/ 2147483646 h 45"/>
                <a:gd name="T34" fmla="*/ 2147483646 w 45"/>
                <a:gd name="T35" fmla="*/ 2147483646 h 45"/>
                <a:gd name="T36" fmla="*/ 2147483646 w 45"/>
                <a:gd name="T37" fmla="*/ 2147483646 h 45"/>
                <a:gd name="T38" fmla="*/ 2147483646 w 45"/>
                <a:gd name="T39" fmla="*/ 2147483646 h 45"/>
                <a:gd name="T40" fmla="*/ 2147483646 w 45"/>
                <a:gd name="T41" fmla="*/ 2147483646 h 45"/>
                <a:gd name="T42" fmla="*/ 2147483646 w 45"/>
                <a:gd name="T43" fmla="*/ 2147483646 h 45"/>
                <a:gd name="T44" fmla="*/ 2147483646 w 45"/>
                <a:gd name="T45" fmla="*/ 2147483646 h 45"/>
                <a:gd name="T46" fmla="*/ 2147483646 w 45"/>
                <a:gd name="T47" fmla="*/ 2147483646 h 45"/>
                <a:gd name="T48" fmla="*/ 2147483646 w 45"/>
                <a:gd name="T49" fmla="*/ 2147483646 h 45"/>
                <a:gd name="T50" fmla="*/ 2147483646 w 45"/>
                <a:gd name="T51" fmla="*/ 2147483646 h 45"/>
                <a:gd name="T52" fmla="*/ 2147483646 w 45"/>
                <a:gd name="T53" fmla="*/ 2147483646 h 45"/>
                <a:gd name="T54" fmla="*/ 2147483646 w 45"/>
                <a:gd name="T55" fmla="*/ 2147483646 h 45"/>
                <a:gd name="T56" fmla="*/ 2147483646 w 45"/>
                <a:gd name="T57" fmla="*/ 2147483646 h 45"/>
                <a:gd name="T58" fmla="*/ 2147483646 w 45"/>
                <a:gd name="T59" fmla="*/ 2147483646 h 45"/>
                <a:gd name="T60" fmla="*/ 2147483646 w 45"/>
                <a:gd name="T61" fmla="*/ 2147483646 h 45"/>
                <a:gd name="T62" fmla="*/ 2147483646 w 45"/>
                <a:gd name="T63" fmla="*/ 2147483646 h 45"/>
                <a:gd name="T64" fmla="*/ 2147483646 w 45"/>
                <a:gd name="T65" fmla="*/ 2147483646 h 45"/>
                <a:gd name="T66" fmla="*/ 2147483646 w 45"/>
                <a:gd name="T67" fmla="*/ 2147483646 h 45"/>
                <a:gd name="T68" fmla="*/ 2147483646 w 45"/>
                <a:gd name="T69" fmla="*/ 2147483646 h 45"/>
                <a:gd name="T70" fmla="*/ 2147483646 w 45"/>
                <a:gd name="T71" fmla="*/ 2147483646 h 45"/>
                <a:gd name="T72" fmla="*/ 2147483646 w 45"/>
                <a:gd name="T73" fmla="*/ 2147483646 h 45"/>
                <a:gd name="T74" fmla="*/ 2147483646 w 45"/>
                <a:gd name="T75" fmla="*/ 2147483646 h 45"/>
                <a:gd name="T76" fmla="*/ 2147483646 w 45"/>
                <a:gd name="T77" fmla="*/ 2147483646 h 45"/>
                <a:gd name="T78" fmla="*/ 2147483646 w 45"/>
                <a:gd name="T79" fmla="*/ 2147483646 h 45"/>
                <a:gd name="T80" fmla="*/ 2147483646 w 45"/>
                <a:gd name="T81" fmla="*/ 2147483646 h 45"/>
                <a:gd name="T82" fmla="*/ 2147483646 w 45"/>
                <a:gd name="T83" fmla="*/ 2147483646 h 45"/>
                <a:gd name="T84" fmla="*/ 2147483646 w 45"/>
                <a:gd name="T85" fmla="*/ 2147483646 h 45"/>
                <a:gd name="T86" fmla="*/ 2147483646 w 45"/>
                <a:gd name="T87" fmla="*/ 2147483646 h 45"/>
                <a:gd name="T88" fmla="*/ 2147483646 w 45"/>
                <a:gd name="T89" fmla="*/ 2147483646 h 4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5"/>
                <a:gd name="T136" fmla="*/ 0 h 45"/>
                <a:gd name="T137" fmla="*/ 45 w 45"/>
                <a:gd name="T138" fmla="*/ 45 h 4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5" h="45">
                  <a:moveTo>
                    <a:pt x="22" y="23"/>
                  </a:moveTo>
                  <a:lnTo>
                    <a:pt x="22" y="0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7" y="1"/>
                  </a:lnTo>
                  <a:lnTo>
                    <a:pt x="16" y="1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1" y="4"/>
                  </a:lnTo>
                  <a:lnTo>
                    <a:pt x="10" y="5"/>
                  </a:lnTo>
                  <a:lnTo>
                    <a:pt x="9" y="5"/>
                  </a:lnTo>
                  <a:lnTo>
                    <a:pt x="8" y="6"/>
                  </a:lnTo>
                  <a:lnTo>
                    <a:pt x="8" y="7"/>
                  </a:lnTo>
                  <a:lnTo>
                    <a:pt x="7" y="7"/>
                  </a:lnTo>
                  <a:lnTo>
                    <a:pt x="5" y="8"/>
                  </a:lnTo>
                  <a:lnTo>
                    <a:pt x="5" y="9"/>
                  </a:lnTo>
                  <a:lnTo>
                    <a:pt x="4" y="10"/>
                  </a:lnTo>
                  <a:lnTo>
                    <a:pt x="3" y="11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1" y="16"/>
                  </a:lnTo>
                  <a:lnTo>
                    <a:pt x="1" y="17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1" y="29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2" y="34"/>
                  </a:lnTo>
                  <a:lnTo>
                    <a:pt x="3" y="35"/>
                  </a:lnTo>
                  <a:lnTo>
                    <a:pt x="4" y="36"/>
                  </a:lnTo>
                  <a:lnTo>
                    <a:pt x="5" y="37"/>
                  </a:lnTo>
                  <a:lnTo>
                    <a:pt x="5" y="38"/>
                  </a:lnTo>
                  <a:lnTo>
                    <a:pt x="7" y="39"/>
                  </a:lnTo>
                  <a:lnTo>
                    <a:pt x="8" y="39"/>
                  </a:lnTo>
                  <a:lnTo>
                    <a:pt x="8" y="41"/>
                  </a:lnTo>
                  <a:lnTo>
                    <a:pt x="9" y="42"/>
                  </a:lnTo>
                  <a:lnTo>
                    <a:pt x="10" y="42"/>
                  </a:lnTo>
                  <a:lnTo>
                    <a:pt x="11" y="43"/>
                  </a:lnTo>
                  <a:lnTo>
                    <a:pt x="12" y="43"/>
                  </a:lnTo>
                  <a:lnTo>
                    <a:pt x="12" y="44"/>
                  </a:lnTo>
                  <a:lnTo>
                    <a:pt x="13" y="44"/>
                  </a:lnTo>
                  <a:lnTo>
                    <a:pt x="14" y="44"/>
                  </a:lnTo>
                  <a:lnTo>
                    <a:pt x="16" y="45"/>
                  </a:lnTo>
                  <a:lnTo>
                    <a:pt x="17" y="45"/>
                  </a:lnTo>
                  <a:lnTo>
                    <a:pt x="18" y="45"/>
                  </a:lnTo>
                  <a:lnTo>
                    <a:pt x="19" y="45"/>
                  </a:lnTo>
                  <a:lnTo>
                    <a:pt x="20" y="45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23" y="45"/>
                  </a:lnTo>
                  <a:lnTo>
                    <a:pt x="25" y="45"/>
                  </a:lnTo>
                  <a:lnTo>
                    <a:pt x="26" y="45"/>
                  </a:lnTo>
                  <a:lnTo>
                    <a:pt x="27" y="45"/>
                  </a:lnTo>
                  <a:lnTo>
                    <a:pt x="28" y="45"/>
                  </a:lnTo>
                  <a:lnTo>
                    <a:pt x="29" y="45"/>
                  </a:lnTo>
                  <a:lnTo>
                    <a:pt x="30" y="44"/>
                  </a:lnTo>
                  <a:lnTo>
                    <a:pt x="31" y="44"/>
                  </a:lnTo>
                  <a:lnTo>
                    <a:pt x="32" y="44"/>
                  </a:lnTo>
                  <a:lnTo>
                    <a:pt x="34" y="43"/>
                  </a:lnTo>
                  <a:lnTo>
                    <a:pt x="35" y="42"/>
                  </a:lnTo>
                  <a:lnTo>
                    <a:pt x="36" y="42"/>
                  </a:lnTo>
                  <a:lnTo>
                    <a:pt x="37" y="41"/>
                  </a:lnTo>
                  <a:lnTo>
                    <a:pt x="38" y="39"/>
                  </a:lnTo>
                  <a:lnTo>
                    <a:pt x="39" y="38"/>
                  </a:lnTo>
                  <a:lnTo>
                    <a:pt x="40" y="37"/>
                  </a:lnTo>
                  <a:lnTo>
                    <a:pt x="40" y="36"/>
                  </a:lnTo>
                  <a:lnTo>
                    <a:pt x="41" y="36"/>
                  </a:lnTo>
                  <a:lnTo>
                    <a:pt x="41" y="35"/>
                  </a:lnTo>
                  <a:lnTo>
                    <a:pt x="42" y="34"/>
                  </a:lnTo>
                  <a:lnTo>
                    <a:pt x="42" y="33"/>
                  </a:lnTo>
                  <a:lnTo>
                    <a:pt x="44" y="32"/>
                  </a:lnTo>
                  <a:lnTo>
                    <a:pt x="44" y="31"/>
                  </a:lnTo>
                  <a:lnTo>
                    <a:pt x="44" y="29"/>
                  </a:lnTo>
                  <a:lnTo>
                    <a:pt x="44" y="28"/>
                  </a:lnTo>
                  <a:lnTo>
                    <a:pt x="45" y="28"/>
                  </a:lnTo>
                  <a:lnTo>
                    <a:pt x="45" y="27"/>
                  </a:lnTo>
                  <a:lnTo>
                    <a:pt x="45" y="26"/>
                  </a:lnTo>
                  <a:lnTo>
                    <a:pt x="45" y="25"/>
                  </a:lnTo>
                  <a:lnTo>
                    <a:pt x="45" y="23"/>
                  </a:lnTo>
                  <a:lnTo>
                    <a:pt x="45" y="22"/>
                  </a:lnTo>
                  <a:lnTo>
                    <a:pt x="45" y="20"/>
                  </a:lnTo>
                  <a:lnTo>
                    <a:pt x="45" y="19"/>
                  </a:lnTo>
                  <a:lnTo>
                    <a:pt x="45" y="18"/>
                  </a:lnTo>
                  <a:lnTo>
                    <a:pt x="44" y="17"/>
                  </a:lnTo>
                  <a:lnTo>
                    <a:pt x="44" y="16"/>
                  </a:lnTo>
                  <a:lnTo>
                    <a:pt x="44" y="15"/>
                  </a:lnTo>
                  <a:lnTo>
                    <a:pt x="42" y="14"/>
                  </a:lnTo>
                  <a:lnTo>
                    <a:pt x="42" y="13"/>
                  </a:lnTo>
                  <a:lnTo>
                    <a:pt x="41" y="11"/>
                  </a:lnTo>
                  <a:lnTo>
                    <a:pt x="41" y="10"/>
                  </a:lnTo>
                  <a:lnTo>
                    <a:pt x="40" y="10"/>
                  </a:lnTo>
                  <a:lnTo>
                    <a:pt x="40" y="9"/>
                  </a:lnTo>
                  <a:lnTo>
                    <a:pt x="39" y="8"/>
                  </a:lnTo>
                  <a:lnTo>
                    <a:pt x="38" y="7"/>
                  </a:lnTo>
                  <a:lnTo>
                    <a:pt x="37" y="6"/>
                  </a:lnTo>
                  <a:lnTo>
                    <a:pt x="36" y="5"/>
                  </a:lnTo>
                  <a:lnTo>
                    <a:pt x="35" y="5"/>
                  </a:lnTo>
                  <a:lnTo>
                    <a:pt x="34" y="4"/>
                  </a:lnTo>
                  <a:lnTo>
                    <a:pt x="32" y="2"/>
                  </a:lnTo>
                  <a:lnTo>
                    <a:pt x="31" y="2"/>
                  </a:lnTo>
                  <a:lnTo>
                    <a:pt x="30" y="2"/>
                  </a:lnTo>
                  <a:lnTo>
                    <a:pt x="29" y="1"/>
                  </a:lnTo>
                  <a:lnTo>
                    <a:pt x="28" y="1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6" name="Line 41">
              <a:extLst>
                <a:ext uri="{FF2B5EF4-FFF2-40B4-BE49-F238E27FC236}">
                  <a16:creationId xmlns:a16="http://schemas.microsoft.com/office/drawing/2014/main" id="{0F472CB3-84B3-C844-B12B-D34DF93DA2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2188" y="2989263"/>
              <a:ext cx="6159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7" name="Rectangle 42">
              <a:extLst>
                <a:ext uri="{FF2B5EF4-FFF2-40B4-BE49-F238E27FC236}">
                  <a16:creationId xmlns:a16="http://schemas.microsoft.com/office/drawing/2014/main" id="{DF00C6C8-D0C4-0843-9E20-6A52B39C6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850" y="5505450"/>
              <a:ext cx="165100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  <a:latin typeface="Times-Roman" pitchFamily="2" charset="0"/>
                  <a:ea typeface="SimSun" panose="02010600030101010101" pitchFamily="2" charset="-122"/>
                </a:rPr>
                <a:t>D 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3588" name="Rectangle 43">
              <a:extLst>
                <a:ext uri="{FF2B5EF4-FFF2-40B4-BE49-F238E27FC236}">
                  <a16:creationId xmlns:a16="http://schemas.microsoft.com/office/drawing/2014/main" id="{2A933876-4596-6743-8AFD-A557B3DA8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3546475"/>
              <a:ext cx="458788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  <a:latin typeface="Times-Roman" pitchFamily="2" charset="0"/>
                  <a:ea typeface="SimSun" panose="02010600030101010101" pitchFamily="2" charset="-122"/>
                </a:rPr>
                <a:t>Clock 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3589" name="Rectangle 44">
              <a:extLst>
                <a:ext uri="{FF2B5EF4-FFF2-40B4-BE49-F238E27FC236}">
                  <a16:creationId xmlns:a16="http://schemas.microsoft.com/office/drawing/2014/main" id="{A7475BA6-318E-5E47-AF0B-3A0B6FF01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9925" y="5357813"/>
              <a:ext cx="201613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  <a:latin typeface="Times-Roman" pitchFamily="2" charset="0"/>
                  <a:ea typeface="SimSun" panose="02010600030101010101" pitchFamily="2" charset="-122"/>
                </a:rPr>
                <a:t>P4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3590" name="Rectangle 45">
              <a:extLst>
                <a:ext uri="{FF2B5EF4-FFF2-40B4-BE49-F238E27FC236}">
                  <a16:creationId xmlns:a16="http://schemas.microsoft.com/office/drawing/2014/main" id="{8DF3A354-BA46-B148-801A-2A915AE32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9925" y="1597025"/>
              <a:ext cx="201613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  <a:latin typeface="Times-Roman" pitchFamily="2" charset="0"/>
                  <a:ea typeface="SimSun" panose="02010600030101010101" pitchFamily="2" charset="-122"/>
                </a:rPr>
                <a:t>P3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3591" name="Rectangle 46">
              <a:extLst>
                <a:ext uri="{FF2B5EF4-FFF2-40B4-BE49-F238E27FC236}">
                  <a16:creationId xmlns:a16="http://schemas.microsoft.com/office/drawing/2014/main" id="{C6E2A023-23BC-CC42-9B23-AFCA6D347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700" y="2620963"/>
              <a:ext cx="201613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  <a:latin typeface="Times-Roman" pitchFamily="2" charset="0"/>
                  <a:ea typeface="SimSun" panose="02010600030101010101" pitchFamily="2" charset="-122"/>
                </a:rPr>
                <a:t>P1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3592" name="Line 47">
              <a:extLst>
                <a:ext uri="{FF2B5EF4-FFF2-40B4-BE49-F238E27FC236}">
                  <a16:creationId xmlns:a16="http://schemas.microsoft.com/office/drawing/2014/main" id="{7B9A67D3-B11B-C049-A05F-9B70001C73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19525" y="3135313"/>
              <a:ext cx="3063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3" name="Rectangle 48">
              <a:extLst>
                <a:ext uri="{FF2B5EF4-FFF2-40B4-BE49-F238E27FC236}">
                  <a16:creationId xmlns:a16="http://schemas.microsoft.com/office/drawing/2014/main" id="{FE93E480-0CB8-304D-AA26-665158207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700" y="4070350"/>
              <a:ext cx="201613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  <a:latin typeface="Times-Roman" pitchFamily="2" charset="0"/>
                  <a:ea typeface="SimSun" panose="02010600030101010101" pitchFamily="2" charset="-122"/>
                </a:rPr>
                <a:t>P2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3594" name="Freeform 49">
              <a:extLst>
                <a:ext uri="{FF2B5EF4-FFF2-40B4-BE49-F238E27FC236}">
                  <a16:creationId xmlns:a16="http://schemas.microsoft.com/office/drawing/2014/main" id="{7BAC71B7-38C7-6641-BFE2-9D99FEA3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650" y="2941638"/>
              <a:ext cx="111125" cy="109537"/>
            </a:xfrm>
            <a:custGeom>
              <a:avLst/>
              <a:gdLst>
                <a:gd name="T0" fmla="*/ 2147483646 w 122"/>
                <a:gd name="T1" fmla="*/ 2147483646 h 121"/>
                <a:gd name="T2" fmla="*/ 2147483646 w 122"/>
                <a:gd name="T3" fmla="*/ 2147483646 h 121"/>
                <a:gd name="T4" fmla="*/ 2147483646 w 122"/>
                <a:gd name="T5" fmla="*/ 2147483646 h 121"/>
                <a:gd name="T6" fmla="*/ 2147483646 w 122"/>
                <a:gd name="T7" fmla="*/ 2147483646 h 121"/>
                <a:gd name="T8" fmla="*/ 2147483646 w 122"/>
                <a:gd name="T9" fmla="*/ 2147483646 h 121"/>
                <a:gd name="T10" fmla="*/ 2147483646 w 122"/>
                <a:gd name="T11" fmla="*/ 2147483646 h 121"/>
                <a:gd name="T12" fmla="*/ 2147483646 w 122"/>
                <a:gd name="T13" fmla="*/ 2147483646 h 121"/>
                <a:gd name="T14" fmla="*/ 2147483646 w 122"/>
                <a:gd name="T15" fmla="*/ 2147483646 h 121"/>
                <a:gd name="T16" fmla="*/ 2147483646 w 122"/>
                <a:gd name="T17" fmla="*/ 2147483646 h 121"/>
                <a:gd name="T18" fmla="*/ 2147483646 w 122"/>
                <a:gd name="T19" fmla="*/ 2147483646 h 121"/>
                <a:gd name="T20" fmla="*/ 0 w 122"/>
                <a:gd name="T21" fmla="*/ 2147483646 h 121"/>
                <a:gd name="T22" fmla="*/ 0 w 122"/>
                <a:gd name="T23" fmla="*/ 2147483646 h 121"/>
                <a:gd name="T24" fmla="*/ 2147483646 w 122"/>
                <a:gd name="T25" fmla="*/ 2147483646 h 121"/>
                <a:gd name="T26" fmla="*/ 2147483646 w 122"/>
                <a:gd name="T27" fmla="*/ 2147483646 h 121"/>
                <a:gd name="T28" fmla="*/ 2147483646 w 122"/>
                <a:gd name="T29" fmla="*/ 2147483646 h 121"/>
                <a:gd name="T30" fmla="*/ 2147483646 w 122"/>
                <a:gd name="T31" fmla="*/ 2147483646 h 121"/>
                <a:gd name="T32" fmla="*/ 2147483646 w 122"/>
                <a:gd name="T33" fmla="*/ 2147483646 h 121"/>
                <a:gd name="T34" fmla="*/ 2147483646 w 122"/>
                <a:gd name="T35" fmla="*/ 2147483646 h 121"/>
                <a:gd name="T36" fmla="*/ 2147483646 w 122"/>
                <a:gd name="T37" fmla="*/ 2147483646 h 121"/>
                <a:gd name="T38" fmla="*/ 2147483646 w 122"/>
                <a:gd name="T39" fmla="*/ 2147483646 h 121"/>
                <a:gd name="T40" fmla="*/ 2147483646 w 122"/>
                <a:gd name="T41" fmla="*/ 2147483646 h 121"/>
                <a:gd name="T42" fmla="*/ 2147483646 w 122"/>
                <a:gd name="T43" fmla="*/ 2147483646 h 121"/>
                <a:gd name="T44" fmla="*/ 2147483646 w 122"/>
                <a:gd name="T45" fmla="*/ 2147483646 h 121"/>
                <a:gd name="T46" fmla="*/ 2147483646 w 122"/>
                <a:gd name="T47" fmla="*/ 2147483646 h 121"/>
                <a:gd name="T48" fmla="*/ 2147483646 w 122"/>
                <a:gd name="T49" fmla="*/ 2147483646 h 121"/>
                <a:gd name="T50" fmla="*/ 2147483646 w 122"/>
                <a:gd name="T51" fmla="*/ 2147483646 h 121"/>
                <a:gd name="T52" fmla="*/ 2147483646 w 122"/>
                <a:gd name="T53" fmla="*/ 2147483646 h 121"/>
                <a:gd name="T54" fmla="*/ 2147483646 w 122"/>
                <a:gd name="T55" fmla="*/ 2147483646 h 121"/>
                <a:gd name="T56" fmla="*/ 2147483646 w 122"/>
                <a:gd name="T57" fmla="*/ 2147483646 h 121"/>
                <a:gd name="T58" fmla="*/ 2147483646 w 122"/>
                <a:gd name="T59" fmla="*/ 2147483646 h 121"/>
                <a:gd name="T60" fmla="*/ 2147483646 w 122"/>
                <a:gd name="T61" fmla="*/ 2147483646 h 121"/>
                <a:gd name="T62" fmla="*/ 2147483646 w 122"/>
                <a:gd name="T63" fmla="*/ 2147483646 h 121"/>
                <a:gd name="T64" fmla="*/ 2147483646 w 122"/>
                <a:gd name="T65" fmla="*/ 2147483646 h 121"/>
                <a:gd name="T66" fmla="*/ 2147483646 w 122"/>
                <a:gd name="T67" fmla="*/ 2147483646 h 121"/>
                <a:gd name="T68" fmla="*/ 2147483646 w 122"/>
                <a:gd name="T69" fmla="*/ 2147483646 h 121"/>
                <a:gd name="T70" fmla="*/ 2147483646 w 122"/>
                <a:gd name="T71" fmla="*/ 2147483646 h 121"/>
                <a:gd name="T72" fmla="*/ 2147483646 w 122"/>
                <a:gd name="T73" fmla="*/ 2147483646 h 121"/>
                <a:gd name="T74" fmla="*/ 2147483646 w 122"/>
                <a:gd name="T75" fmla="*/ 2147483646 h 121"/>
                <a:gd name="T76" fmla="*/ 2147483646 w 122"/>
                <a:gd name="T77" fmla="*/ 2147483646 h 121"/>
                <a:gd name="T78" fmla="*/ 2147483646 w 122"/>
                <a:gd name="T79" fmla="*/ 2147483646 h 121"/>
                <a:gd name="T80" fmla="*/ 2147483646 w 122"/>
                <a:gd name="T81" fmla="*/ 2147483646 h 121"/>
                <a:gd name="T82" fmla="*/ 2147483646 w 122"/>
                <a:gd name="T83" fmla="*/ 2147483646 h 121"/>
                <a:gd name="T84" fmla="*/ 2147483646 w 122"/>
                <a:gd name="T85" fmla="*/ 2147483646 h 121"/>
                <a:gd name="T86" fmla="*/ 2147483646 w 122"/>
                <a:gd name="T87" fmla="*/ 0 h 12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22"/>
                <a:gd name="T133" fmla="*/ 0 h 121"/>
                <a:gd name="T134" fmla="*/ 122 w 122"/>
                <a:gd name="T135" fmla="*/ 121 h 12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22" h="121">
                  <a:moveTo>
                    <a:pt x="61" y="0"/>
                  </a:moveTo>
                  <a:lnTo>
                    <a:pt x="58" y="1"/>
                  </a:lnTo>
                  <a:lnTo>
                    <a:pt x="55" y="1"/>
                  </a:lnTo>
                  <a:lnTo>
                    <a:pt x="52" y="1"/>
                  </a:lnTo>
                  <a:lnTo>
                    <a:pt x="49" y="2"/>
                  </a:lnTo>
                  <a:lnTo>
                    <a:pt x="46" y="2"/>
                  </a:lnTo>
                  <a:lnTo>
                    <a:pt x="43" y="3"/>
                  </a:lnTo>
                  <a:lnTo>
                    <a:pt x="41" y="4"/>
                  </a:lnTo>
                  <a:lnTo>
                    <a:pt x="37" y="5"/>
                  </a:lnTo>
                  <a:lnTo>
                    <a:pt x="35" y="6"/>
                  </a:lnTo>
                  <a:lnTo>
                    <a:pt x="32" y="8"/>
                  </a:lnTo>
                  <a:lnTo>
                    <a:pt x="30" y="9"/>
                  </a:lnTo>
                  <a:lnTo>
                    <a:pt x="27" y="11"/>
                  </a:lnTo>
                  <a:lnTo>
                    <a:pt x="25" y="12"/>
                  </a:lnTo>
                  <a:lnTo>
                    <a:pt x="23" y="14"/>
                  </a:lnTo>
                  <a:lnTo>
                    <a:pt x="21" y="17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10" y="27"/>
                  </a:lnTo>
                  <a:lnTo>
                    <a:pt x="9" y="29"/>
                  </a:lnTo>
                  <a:lnTo>
                    <a:pt x="8" y="32"/>
                  </a:lnTo>
                  <a:lnTo>
                    <a:pt x="6" y="34"/>
                  </a:lnTo>
                  <a:lnTo>
                    <a:pt x="5" y="37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3" y="46"/>
                  </a:lnTo>
                  <a:lnTo>
                    <a:pt x="1" y="49"/>
                  </a:lnTo>
                  <a:lnTo>
                    <a:pt x="1" y="51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1" y="73"/>
                  </a:lnTo>
                  <a:lnTo>
                    <a:pt x="3" y="76"/>
                  </a:lnTo>
                  <a:lnTo>
                    <a:pt x="4" y="79"/>
                  </a:lnTo>
                  <a:lnTo>
                    <a:pt x="4" y="82"/>
                  </a:lnTo>
                  <a:lnTo>
                    <a:pt x="5" y="85"/>
                  </a:lnTo>
                  <a:lnTo>
                    <a:pt x="6" y="87"/>
                  </a:lnTo>
                  <a:lnTo>
                    <a:pt x="8" y="89"/>
                  </a:lnTo>
                  <a:lnTo>
                    <a:pt x="9" y="92"/>
                  </a:lnTo>
                  <a:lnTo>
                    <a:pt x="10" y="95"/>
                  </a:lnTo>
                  <a:lnTo>
                    <a:pt x="13" y="97"/>
                  </a:lnTo>
                  <a:lnTo>
                    <a:pt x="14" y="100"/>
                  </a:lnTo>
                  <a:lnTo>
                    <a:pt x="16" y="102"/>
                  </a:lnTo>
                  <a:lnTo>
                    <a:pt x="18" y="104"/>
                  </a:lnTo>
                  <a:lnTo>
                    <a:pt x="21" y="105"/>
                  </a:lnTo>
                  <a:lnTo>
                    <a:pt x="23" y="107"/>
                  </a:lnTo>
                  <a:lnTo>
                    <a:pt x="25" y="110"/>
                  </a:lnTo>
                  <a:lnTo>
                    <a:pt x="27" y="111"/>
                  </a:lnTo>
                  <a:lnTo>
                    <a:pt x="30" y="113"/>
                  </a:lnTo>
                  <a:lnTo>
                    <a:pt x="32" y="114"/>
                  </a:lnTo>
                  <a:lnTo>
                    <a:pt x="35" y="115"/>
                  </a:lnTo>
                  <a:lnTo>
                    <a:pt x="37" y="116"/>
                  </a:lnTo>
                  <a:lnTo>
                    <a:pt x="41" y="117"/>
                  </a:lnTo>
                  <a:lnTo>
                    <a:pt x="43" y="119"/>
                  </a:lnTo>
                  <a:lnTo>
                    <a:pt x="46" y="120"/>
                  </a:lnTo>
                  <a:lnTo>
                    <a:pt x="49" y="120"/>
                  </a:lnTo>
                  <a:lnTo>
                    <a:pt x="52" y="121"/>
                  </a:lnTo>
                  <a:lnTo>
                    <a:pt x="55" y="121"/>
                  </a:lnTo>
                  <a:lnTo>
                    <a:pt x="58" y="121"/>
                  </a:lnTo>
                  <a:lnTo>
                    <a:pt x="61" y="121"/>
                  </a:lnTo>
                  <a:lnTo>
                    <a:pt x="64" y="121"/>
                  </a:lnTo>
                  <a:lnTo>
                    <a:pt x="68" y="121"/>
                  </a:lnTo>
                  <a:lnTo>
                    <a:pt x="70" y="121"/>
                  </a:lnTo>
                  <a:lnTo>
                    <a:pt x="73" y="120"/>
                  </a:lnTo>
                  <a:lnTo>
                    <a:pt x="77" y="120"/>
                  </a:lnTo>
                  <a:lnTo>
                    <a:pt x="79" y="119"/>
                  </a:lnTo>
                  <a:lnTo>
                    <a:pt x="82" y="117"/>
                  </a:lnTo>
                  <a:lnTo>
                    <a:pt x="84" y="116"/>
                  </a:lnTo>
                  <a:lnTo>
                    <a:pt x="87" y="115"/>
                  </a:lnTo>
                  <a:lnTo>
                    <a:pt x="90" y="114"/>
                  </a:lnTo>
                  <a:lnTo>
                    <a:pt x="92" y="113"/>
                  </a:lnTo>
                  <a:lnTo>
                    <a:pt x="95" y="111"/>
                  </a:lnTo>
                  <a:lnTo>
                    <a:pt x="97" y="110"/>
                  </a:lnTo>
                  <a:lnTo>
                    <a:pt x="99" y="107"/>
                  </a:lnTo>
                  <a:lnTo>
                    <a:pt x="101" y="105"/>
                  </a:lnTo>
                  <a:lnTo>
                    <a:pt x="104" y="104"/>
                  </a:lnTo>
                  <a:lnTo>
                    <a:pt x="106" y="102"/>
                  </a:lnTo>
                  <a:lnTo>
                    <a:pt x="108" y="100"/>
                  </a:lnTo>
                  <a:lnTo>
                    <a:pt x="109" y="97"/>
                  </a:lnTo>
                  <a:lnTo>
                    <a:pt x="111" y="95"/>
                  </a:lnTo>
                  <a:lnTo>
                    <a:pt x="113" y="92"/>
                  </a:lnTo>
                  <a:lnTo>
                    <a:pt x="115" y="89"/>
                  </a:lnTo>
                  <a:lnTo>
                    <a:pt x="116" y="87"/>
                  </a:lnTo>
                  <a:lnTo>
                    <a:pt x="117" y="85"/>
                  </a:lnTo>
                  <a:lnTo>
                    <a:pt x="118" y="82"/>
                  </a:lnTo>
                  <a:lnTo>
                    <a:pt x="119" y="79"/>
                  </a:lnTo>
                  <a:lnTo>
                    <a:pt x="119" y="76"/>
                  </a:lnTo>
                  <a:lnTo>
                    <a:pt x="120" y="73"/>
                  </a:lnTo>
                  <a:lnTo>
                    <a:pt x="120" y="70"/>
                  </a:lnTo>
                  <a:lnTo>
                    <a:pt x="122" y="67"/>
                  </a:lnTo>
                  <a:lnTo>
                    <a:pt x="122" y="64"/>
                  </a:lnTo>
                  <a:lnTo>
                    <a:pt x="122" y="60"/>
                  </a:lnTo>
                  <a:lnTo>
                    <a:pt x="122" y="58"/>
                  </a:lnTo>
                  <a:lnTo>
                    <a:pt x="122" y="55"/>
                  </a:lnTo>
                  <a:lnTo>
                    <a:pt x="120" y="51"/>
                  </a:lnTo>
                  <a:lnTo>
                    <a:pt x="120" y="49"/>
                  </a:lnTo>
                  <a:lnTo>
                    <a:pt x="119" y="46"/>
                  </a:lnTo>
                  <a:lnTo>
                    <a:pt x="119" y="42"/>
                  </a:lnTo>
                  <a:lnTo>
                    <a:pt x="118" y="40"/>
                  </a:lnTo>
                  <a:lnTo>
                    <a:pt x="117" y="37"/>
                  </a:lnTo>
                  <a:lnTo>
                    <a:pt x="116" y="34"/>
                  </a:lnTo>
                  <a:lnTo>
                    <a:pt x="115" y="32"/>
                  </a:lnTo>
                  <a:lnTo>
                    <a:pt x="113" y="29"/>
                  </a:lnTo>
                  <a:lnTo>
                    <a:pt x="111" y="27"/>
                  </a:lnTo>
                  <a:lnTo>
                    <a:pt x="109" y="24"/>
                  </a:lnTo>
                  <a:lnTo>
                    <a:pt x="108" y="22"/>
                  </a:lnTo>
                  <a:lnTo>
                    <a:pt x="106" y="20"/>
                  </a:lnTo>
                  <a:lnTo>
                    <a:pt x="104" y="18"/>
                  </a:lnTo>
                  <a:lnTo>
                    <a:pt x="101" y="17"/>
                  </a:lnTo>
                  <a:lnTo>
                    <a:pt x="99" y="14"/>
                  </a:lnTo>
                  <a:lnTo>
                    <a:pt x="97" y="12"/>
                  </a:lnTo>
                  <a:lnTo>
                    <a:pt x="95" y="11"/>
                  </a:lnTo>
                  <a:lnTo>
                    <a:pt x="92" y="9"/>
                  </a:lnTo>
                  <a:lnTo>
                    <a:pt x="90" y="8"/>
                  </a:lnTo>
                  <a:lnTo>
                    <a:pt x="87" y="6"/>
                  </a:lnTo>
                  <a:lnTo>
                    <a:pt x="84" y="5"/>
                  </a:lnTo>
                  <a:lnTo>
                    <a:pt x="82" y="4"/>
                  </a:lnTo>
                  <a:lnTo>
                    <a:pt x="79" y="3"/>
                  </a:lnTo>
                  <a:lnTo>
                    <a:pt x="77" y="2"/>
                  </a:lnTo>
                  <a:lnTo>
                    <a:pt x="73" y="2"/>
                  </a:lnTo>
                  <a:lnTo>
                    <a:pt x="70" y="1"/>
                  </a:lnTo>
                  <a:lnTo>
                    <a:pt x="68" y="1"/>
                  </a:lnTo>
                  <a:lnTo>
                    <a:pt x="64" y="1"/>
                  </a:lnTo>
                  <a:lnTo>
                    <a:pt x="61" y="0"/>
                  </a:lnTo>
                </a:path>
              </a:pathLst>
            </a:custGeom>
            <a:solidFill>
              <a:schemeClr val="bg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5" name="Line 50">
              <a:extLst>
                <a:ext uri="{FF2B5EF4-FFF2-40B4-BE49-F238E27FC236}">
                  <a16:creationId xmlns:a16="http://schemas.microsoft.com/office/drawing/2014/main" id="{4A5D050D-1EA4-C543-B793-1D91007ED0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19525" y="4014788"/>
              <a:ext cx="3063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6" name="Rectangle 51">
              <a:extLst>
                <a:ext uri="{FF2B5EF4-FFF2-40B4-BE49-F238E27FC236}">
                  <a16:creationId xmlns:a16="http://schemas.microsoft.com/office/drawing/2014/main" id="{66DFE90F-270E-5143-AF45-A348B447E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475" y="2881313"/>
              <a:ext cx="138113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  <a:latin typeface="Times-Roman" pitchFamily="2" charset="0"/>
                  <a:ea typeface="SimSun" panose="02010600030101010101" pitchFamily="2" charset="-122"/>
                </a:rPr>
                <a:t>5 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3597" name="Freeform 52">
              <a:extLst>
                <a:ext uri="{FF2B5EF4-FFF2-40B4-BE49-F238E27FC236}">
                  <a16:creationId xmlns:a16="http://schemas.microsoft.com/office/drawing/2014/main" id="{DFAFBEF5-D384-244F-BD4E-899B45CC6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650" y="4094163"/>
              <a:ext cx="111125" cy="109537"/>
            </a:xfrm>
            <a:custGeom>
              <a:avLst/>
              <a:gdLst>
                <a:gd name="T0" fmla="*/ 2147483646 w 122"/>
                <a:gd name="T1" fmla="*/ 2147483646 h 121"/>
                <a:gd name="T2" fmla="*/ 2147483646 w 122"/>
                <a:gd name="T3" fmla="*/ 2147483646 h 121"/>
                <a:gd name="T4" fmla="*/ 2147483646 w 122"/>
                <a:gd name="T5" fmla="*/ 2147483646 h 121"/>
                <a:gd name="T6" fmla="*/ 2147483646 w 122"/>
                <a:gd name="T7" fmla="*/ 2147483646 h 121"/>
                <a:gd name="T8" fmla="*/ 2147483646 w 122"/>
                <a:gd name="T9" fmla="*/ 2147483646 h 121"/>
                <a:gd name="T10" fmla="*/ 2147483646 w 122"/>
                <a:gd name="T11" fmla="*/ 2147483646 h 121"/>
                <a:gd name="T12" fmla="*/ 2147483646 w 122"/>
                <a:gd name="T13" fmla="*/ 2147483646 h 121"/>
                <a:gd name="T14" fmla="*/ 2147483646 w 122"/>
                <a:gd name="T15" fmla="*/ 2147483646 h 121"/>
                <a:gd name="T16" fmla="*/ 2147483646 w 122"/>
                <a:gd name="T17" fmla="*/ 2147483646 h 121"/>
                <a:gd name="T18" fmla="*/ 2147483646 w 122"/>
                <a:gd name="T19" fmla="*/ 2147483646 h 121"/>
                <a:gd name="T20" fmla="*/ 0 w 122"/>
                <a:gd name="T21" fmla="*/ 2147483646 h 121"/>
                <a:gd name="T22" fmla="*/ 0 w 122"/>
                <a:gd name="T23" fmla="*/ 2147483646 h 121"/>
                <a:gd name="T24" fmla="*/ 2147483646 w 122"/>
                <a:gd name="T25" fmla="*/ 2147483646 h 121"/>
                <a:gd name="T26" fmla="*/ 2147483646 w 122"/>
                <a:gd name="T27" fmla="*/ 2147483646 h 121"/>
                <a:gd name="T28" fmla="*/ 2147483646 w 122"/>
                <a:gd name="T29" fmla="*/ 2147483646 h 121"/>
                <a:gd name="T30" fmla="*/ 2147483646 w 122"/>
                <a:gd name="T31" fmla="*/ 2147483646 h 121"/>
                <a:gd name="T32" fmla="*/ 2147483646 w 122"/>
                <a:gd name="T33" fmla="*/ 2147483646 h 121"/>
                <a:gd name="T34" fmla="*/ 2147483646 w 122"/>
                <a:gd name="T35" fmla="*/ 2147483646 h 121"/>
                <a:gd name="T36" fmla="*/ 2147483646 w 122"/>
                <a:gd name="T37" fmla="*/ 2147483646 h 121"/>
                <a:gd name="T38" fmla="*/ 2147483646 w 122"/>
                <a:gd name="T39" fmla="*/ 2147483646 h 121"/>
                <a:gd name="T40" fmla="*/ 2147483646 w 122"/>
                <a:gd name="T41" fmla="*/ 2147483646 h 121"/>
                <a:gd name="T42" fmla="*/ 2147483646 w 122"/>
                <a:gd name="T43" fmla="*/ 2147483646 h 121"/>
                <a:gd name="T44" fmla="*/ 2147483646 w 122"/>
                <a:gd name="T45" fmla="*/ 2147483646 h 121"/>
                <a:gd name="T46" fmla="*/ 2147483646 w 122"/>
                <a:gd name="T47" fmla="*/ 2147483646 h 121"/>
                <a:gd name="T48" fmla="*/ 2147483646 w 122"/>
                <a:gd name="T49" fmla="*/ 2147483646 h 121"/>
                <a:gd name="T50" fmla="*/ 2147483646 w 122"/>
                <a:gd name="T51" fmla="*/ 2147483646 h 121"/>
                <a:gd name="T52" fmla="*/ 2147483646 w 122"/>
                <a:gd name="T53" fmla="*/ 2147483646 h 121"/>
                <a:gd name="T54" fmla="*/ 2147483646 w 122"/>
                <a:gd name="T55" fmla="*/ 2147483646 h 121"/>
                <a:gd name="T56" fmla="*/ 2147483646 w 122"/>
                <a:gd name="T57" fmla="*/ 2147483646 h 121"/>
                <a:gd name="T58" fmla="*/ 2147483646 w 122"/>
                <a:gd name="T59" fmla="*/ 2147483646 h 121"/>
                <a:gd name="T60" fmla="*/ 2147483646 w 122"/>
                <a:gd name="T61" fmla="*/ 2147483646 h 121"/>
                <a:gd name="T62" fmla="*/ 2147483646 w 122"/>
                <a:gd name="T63" fmla="*/ 2147483646 h 121"/>
                <a:gd name="T64" fmla="*/ 2147483646 w 122"/>
                <a:gd name="T65" fmla="*/ 2147483646 h 121"/>
                <a:gd name="T66" fmla="*/ 2147483646 w 122"/>
                <a:gd name="T67" fmla="*/ 2147483646 h 121"/>
                <a:gd name="T68" fmla="*/ 2147483646 w 122"/>
                <a:gd name="T69" fmla="*/ 2147483646 h 121"/>
                <a:gd name="T70" fmla="*/ 2147483646 w 122"/>
                <a:gd name="T71" fmla="*/ 2147483646 h 121"/>
                <a:gd name="T72" fmla="*/ 2147483646 w 122"/>
                <a:gd name="T73" fmla="*/ 2147483646 h 121"/>
                <a:gd name="T74" fmla="*/ 2147483646 w 122"/>
                <a:gd name="T75" fmla="*/ 2147483646 h 121"/>
                <a:gd name="T76" fmla="*/ 2147483646 w 122"/>
                <a:gd name="T77" fmla="*/ 2147483646 h 121"/>
                <a:gd name="T78" fmla="*/ 2147483646 w 122"/>
                <a:gd name="T79" fmla="*/ 2147483646 h 121"/>
                <a:gd name="T80" fmla="*/ 2147483646 w 122"/>
                <a:gd name="T81" fmla="*/ 2147483646 h 121"/>
                <a:gd name="T82" fmla="*/ 2147483646 w 122"/>
                <a:gd name="T83" fmla="*/ 2147483646 h 121"/>
                <a:gd name="T84" fmla="*/ 2147483646 w 122"/>
                <a:gd name="T85" fmla="*/ 2147483646 h 121"/>
                <a:gd name="T86" fmla="*/ 2147483646 w 122"/>
                <a:gd name="T87" fmla="*/ 0 h 12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22"/>
                <a:gd name="T133" fmla="*/ 0 h 121"/>
                <a:gd name="T134" fmla="*/ 122 w 122"/>
                <a:gd name="T135" fmla="*/ 121 h 12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22" h="121">
                  <a:moveTo>
                    <a:pt x="61" y="0"/>
                  </a:moveTo>
                  <a:lnTo>
                    <a:pt x="58" y="1"/>
                  </a:lnTo>
                  <a:lnTo>
                    <a:pt x="55" y="1"/>
                  </a:lnTo>
                  <a:lnTo>
                    <a:pt x="52" y="1"/>
                  </a:lnTo>
                  <a:lnTo>
                    <a:pt x="49" y="2"/>
                  </a:lnTo>
                  <a:lnTo>
                    <a:pt x="46" y="2"/>
                  </a:lnTo>
                  <a:lnTo>
                    <a:pt x="43" y="3"/>
                  </a:lnTo>
                  <a:lnTo>
                    <a:pt x="41" y="4"/>
                  </a:lnTo>
                  <a:lnTo>
                    <a:pt x="37" y="5"/>
                  </a:lnTo>
                  <a:lnTo>
                    <a:pt x="35" y="6"/>
                  </a:lnTo>
                  <a:lnTo>
                    <a:pt x="32" y="7"/>
                  </a:lnTo>
                  <a:lnTo>
                    <a:pt x="30" y="9"/>
                  </a:lnTo>
                  <a:lnTo>
                    <a:pt x="27" y="11"/>
                  </a:lnTo>
                  <a:lnTo>
                    <a:pt x="25" y="12"/>
                  </a:lnTo>
                  <a:lnTo>
                    <a:pt x="23" y="14"/>
                  </a:lnTo>
                  <a:lnTo>
                    <a:pt x="21" y="16"/>
                  </a:lnTo>
                  <a:lnTo>
                    <a:pt x="18" y="17"/>
                  </a:lnTo>
                  <a:lnTo>
                    <a:pt x="16" y="20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10" y="26"/>
                  </a:lnTo>
                  <a:lnTo>
                    <a:pt x="9" y="29"/>
                  </a:lnTo>
                  <a:lnTo>
                    <a:pt x="8" y="32"/>
                  </a:lnTo>
                  <a:lnTo>
                    <a:pt x="6" y="34"/>
                  </a:lnTo>
                  <a:lnTo>
                    <a:pt x="5" y="37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3" y="46"/>
                  </a:lnTo>
                  <a:lnTo>
                    <a:pt x="1" y="49"/>
                  </a:lnTo>
                  <a:lnTo>
                    <a:pt x="1" y="51"/>
                  </a:lnTo>
                  <a:lnTo>
                    <a:pt x="0" y="54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1" y="72"/>
                  </a:lnTo>
                  <a:lnTo>
                    <a:pt x="3" y="76"/>
                  </a:lnTo>
                  <a:lnTo>
                    <a:pt x="4" y="79"/>
                  </a:lnTo>
                  <a:lnTo>
                    <a:pt x="4" y="81"/>
                  </a:lnTo>
                  <a:lnTo>
                    <a:pt x="5" y="85"/>
                  </a:lnTo>
                  <a:lnTo>
                    <a:pt x="6" y="87"/>
                  </a:lnTo>
                  <a:lnTo>
                    <a:pt x="8" y="89"/>
                  </a:lnTo>
                  <a:lnTo>
                    <a:pt x="9" y="91"/>
                  </a:lnTo>
                  <a:lnTo>
                    <a:pt x="10" y="95"/>
                  </a:lnTo>
                  <a:lnTo>
                    <a:pt x="13" y="97"/>
                  </a:lnTo>
                  <a:lnTo>
                    <a:pt x="14" y="99"/>
                  </a:lnTo>
                  <a:lnTo>
                    <a:pt x="16" y="102"/>
                  </a:lnTo>
                  <a:lnTo>
                    <a:pt x="18" y="104"/>
                  </a:lnTo>
                  <a:lnTo>
                    <a:pt x="21" y="105"/>
                  </a:lnTo>
                  <a:lnTo>
                    <a:pt x="23" y="107"/>
                  </a:lnTo>
                  <a:lnTo>
                    <a:pt x="25" y="109"/>
                  </a:lnTo>
                  <a:lnTo>
                    <a:pt x="27" y="111"/>
                  </a:lnTo>
                  <a:lnTo>
                    <a:pt x="30" y="113"/>
                  </a:lnTo>
                  <a:lnTo>
                    <a:pt x="32" y="114"/>
                  </a:lnTo>
                  <a:lnTo>
                    <a:pt x="35" y="115"/>
                  </a:lnTo>
                  <a:lnTo>
                    <a:pt x="37" y="116"/>
                  </a:lnTo>
                  <a:lnTo>
                    <a:pt x="41" y="117"/>
                  </a:lnTo>
                  <a:lnTo>
                    <a:pt x="43" y="118"/>
                  </a:lnTo>
                  <a:lnTo>
                    <a:pt x="46" y="120"/>
                  </a:lnTo>
                  <a:lnTo>
                    <a:pt x="49" y="120"/>
                  </a:lnTo>
                  <a:lnTo>
                    <a:pt x="52" y="121"/>
                  </a:lnTo>
                  <a:lnTo>
                    <a:pt x="55" y="121"/>
                  </a:lnTo>
                  <a:lnTo>
                    <a:pt x="58" y="121"/>
                  </a:lnTo>
                  <a:lnTo>
                    <a:pt x="61" y="121"/>
                  </a:lnTo>
                  <a:lnTo>
                    <a:pt x="64" y="121"/>
                  </a:lnTo>
                  <a:lnTo>
                    <a:pt x="68" y="121"/>
                  </a:lnTo>
                  <a:lnTo>
                    <a:pt x="70" y="121"/>
                  </a:lnTo>
                  <a:lnTo>
                    <a:pt x="73" y="120"/>
                  </a:lnTo>
                  <a:lnTo>
                    <a:pt x="77" y="120"/>
                  </a:lnTo>
                  <a:lnTo>
                    <a:pt x="79" y="118"/>
                  </a:lnTo>
                  <a:lnTo>
                    <a:pt x="82" y="117"/>
                  </a:lnTo>
                  <a:lnTo>
                    <a:pt x="84" y="116"/>
                  </a:lnTo>
                  <a:lnTo>
                    <a:pt x="87" y="115"/>
                  </a:lnTo>
                  <a:lnTo>
                    <a:pt x="90" y="114"/>
                  </a:lnTo>
                  <a:lnTo>
                    <a:pt x="92" y="113"/>
                  </a:lnTo>
                  <a:lnTo>
                    <a:pt x="95" y="111"/>
                  </a:lnTo>
                  <a:lnTo>
                    <a:pt x="97" y="109"/>
                  </a:lnTo>
                  <a:lnTo>
                    <a:pt x="99" y="107"/>
                  </a:lnTo>
                  <a:lnTo>
                    <a:pt x="101" y="105"/>
                  </a:lnTo>
                  <a:lnTo>
                    <a:pt x="104" y="104"/>
                  </a:lnTo>
                  <a:lnTo>
                    <a:pt x="106" y="102"/>
                  </a:lnTo>
                  <a:lnTo>
                    <a:pt x="108" y="99"/>
                  </a:lnTo>
                  <a:lnTo>
                    <a:pt x="109" y="97"/>
                  </a:lnTo>
                  <a:lnTo>
                    <a:pt x="111" y="95"/>
                  </a:lnTo>
                  <a:lnTo>
                    <a:pt x="113" y="91"/>
                  </a:lnTo>
                  <a:lnTo>
                    <a:pt x="115" y="89"/>
                  </a:lnTo>
                  <a:lnTo>
                    <a:pt x="116" y="87"/>
                  </a:lnTo>
                  <a:lnTo>
                    <a:pt x="117" y="85"/>
                  </a:lnTo>
                  <a:lnTo>
                    <a:pt x="118" y="81"/>
                  </a:lnTo>
                  <a:lnTo>
                    <a:pt x="119" y="79"/>
                  </a:lnTo>
                  <a:lnTo>
                    <a:pt x="119" y="76"/>
                  </a:lnTo>
                  <a:lnTo>
                    <a:pt x="120" y="72"/>
                  </a:lnTo>
                  <a:lnTo>
                    <a:pt x="120" y="70"/>
                  </a:lnTo>
                  <a:lnTo>
                    <a:pt x="122" y="67"/>
                  </a:lnTo>
                  <a:lnTo>
                    <a:pt x="122" y="63"/>
                  </a:lnTo>
                  <a:lnTo>
                    <a:pt x="122" y="60"/>
                  </a:lnTo>
                  <a:lnTo>
                    <a:pt x="122" y="58"/>
                  </a:lnTo>
                  <a:lnTo>
                    <a:pt x="122" y="54"/>
                  </a:lnTo>
                  <a:lnTo>
                    <a:pt x="120" y="51"/>
                  </a:lnTo>
                  <a:lnTo>
                    <a:pt x="120" y="49"/>
                  </a:lnTo>
                  <a:lnTo>
                    <a:pt x="119" y="46"/>
                  </a:lnTo>
                  <a:lnTo>
                    <a:pt x="119" y="42"/>
                  </a:lnTo>
                  <a:lnTo>
                    <a:pt x="118" y="40"/>
                  </a:lnTo>
                  <a:lnTo>
                    <a:pt x="117" y="37"/>
                  </a:lnTo>
                  <a:lnTo>
                    <a:pt x="116" y="34"/>
                  </a:lnTo>
                  <a:lnTo>
                    <a:pt x="115" y="32"/>
                  </a:lnTo>
                  <a:lnTo>
                    <a:pt x="113" y="29"/>
                  </a:lnTo>
                  <a:lnTo>
                    <a:pt x="111" y="26"/>
                  </a:lnTo>
                  <a:lnTo>
                    <a:pt x="109" y="24"/>
                  </a:lnTo>
                  <a:lnTo>
                    <a:pt x="108" y="22"/>
                  </a:lnTo>
                  <a:lnTo>
                    <a:pt x="106" y="20"/>
                  </a:lnTo>
                  <a:lnTo>
                    <a:pt x="104" y="17"/>
                  </a:lnTo>
                  <a:lnTo>
                    <a:pt x="101" y="16"/>
                  </a:lnTo>
                  <a:lnTo>
                    <a:pt x="99" y="14"/>
                  </a:lnTo>
                  <a:lnTo>
                    <a:pt x="97" y="12"/>
                  </a:lnTo>
                  <a:lnTo>
                    <a:pt x="95" y="11"/>
                  </a:lnTo>
                  <a:lnTo>
                    <a:pt x="92" y="9"/>
                  </a:lnTo>
                  <a:lnTo>
                    <a:pt x="90" y="7"/>
                  </a:lnTo>
                  <a:lnTo>
                    <a:pt x="87" y="6"/>
                  </a:lnTo>
                  <a:lnTo>
                    <a:pt x="84" y="5"/>
                  </a:lnTo>
                  <a:lnTo>
                    <a:pt x="82" y="4"/>
                  </a:lnTo>
                  <a:lnTo>
                    <a:pt x="79" y="3"/>
                  </a:lnTo>
                  <a:lnTo>
                    <a:pt x="77" y="2"/>
                  </a:lnTo>
                  <a:lnTo>
                    <a:pt x="73" y="2"/>
                  </a:lnTo>
                  <a:lnTo>
                    <a:pt x="70" y="1"/>
                  </a:lnTo>
                  <a:lnTo>
                    <a:pt x="68" y="1"/>
                  </a:lnTo>
                  <a:lnTo>
                    <a:pt x="64" y="1"/>
                  </a:lnTo>
                  <a:lnTo>
                    <a:pt x="61" y="0"/>
                  </a:lnTo>
                </a:path>
              </a:pathLst>
            </a:custGeom>
            <a:solidFill>
              <a:schemeClr val="bg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8" name="Line 53">
              <a:extLst>
                <a:ext uri="{FF2B5EF4-FFF2-40B4-BE49-F238E27FC236}">
                  <a16:creationId xmlns:a16="http://schemas.microsoft.com/office/drawing/2014/main" id="{BDEA7D1B-A006-3948-AC75-06AE7370D5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0700" y="1536700"/>
              <a:ext cx="287338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9" name="Line 54">
              <a:extLst>
                <a:ext uri="{FF2B5EF4-FFF2-40B4-BE49-F238E27FC236}">
                  <a16:creationId xmlns:a16="http://schemas.microsoft.com/office/drawing/2014/main" id="{72231DFE-1855-9549-A2C1-3F3A009945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0700" y="1825625"/>
              <a:ext cx="28733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0" name="Line 55">
              <a:extLst>
                <a:ext uri="{FF2B5EF4-FFF2-40B4-BE49-F238E27FC236}">
                  <a16:creationId xmlns:a16="http://schemas.microsoft.com/office/drawing/2014/main" id="{E410772E-5334-5348-BD7D-51917111C2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51125" y="1681163"/>
              <a:ext cx="288925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1" name="Rectangle 56">
              <a:extLst>
                <a:ext uri="{FF2B5EF4-FFF2-40B4-BE49-F238E27FC236}">
                  <a16:creationId xmlns:a16="http://schemas.microsoft.com/office/drawing/2014/main" id="{770CCB92-D6EC-464A-B4F6-213F5F450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763" y="4025900"/>
              <a:ext cx="138112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  <a:latin typeface="Times-Roman" pitchFamily="2" charset="0"/>
                  <a:ea typeface="SimSun" panose="02010600030101010101" pitchFamily="2" charset="-122"/>
                </a:rPr>
                <a:t>6 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3602" name="Freeform 57">
              <a:extLst>
                <a:ext uri="{FF2B5EF4-FFF2-40B4-BE49-F238E27FC236}">
                  <a16:creationId xmlns:a16="http://schemas.microsoft.com/office/drawing/2014/main" id="{F6D55BDE-4570-914E-8F23-DF84CD84D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413" y="1628775"/>
              <a:ext cx="109537" cy="111125"/>
            </a:xfrm>
            <a:custGeom>
              <a:avLst/>
              <a:gdLst>
                <a:gd name="T0" fmla="*/ 2147483646 w 121"/>
                <a:gd name="T1" fmla="*/ 2147483646 h 122"/>
                <a:gd name="T2" fmla="*/ 2147483646 w 121"/>
                <a:gd name="T3" fmla="*/ 2147483646 h 122"/>
                <a:gd name="T4" fmla="*/ 2147483646 w 121"/>
                <a:gd name="T5" fmla="*/ 2147483646 h 122"/>
                <a:gd name="T6" fmla="*/ 2147483646 w 121"/>
                <a:gd name="T7" fmla="*/ 2147483646 h 122"/>
                <a:gd name="T8" fmla="*/ 2147483646 w 121"/>
                <a:gd name="T9" fmla="*/ 2147483646 h 122"/>
                <a:gd name="T10" fmla="*/ 2147483646 w 121"/>
                <a:gd name="T11" fmla="*/ 2147483646 h 122"/>
                <a:gd name="T12" fmla="*/ 2147483646 w 121"/>
                <a:gd name="T13" fmla="*/ 2147483646 h 122"/>
                <a:gd name="T14" fmla="*/ 2147483646 w 121"/>
                <a:gd name="T15" fmla="*/ 2147483646 h 122"/>
                <a:gd name="T16" fmla="*/ 2147483646 w 121"/>
                <a:gd name="T17" fmla="*/ 2147483646 h 122"/>
                <a:gd name="T18" fmla="*/ 2147483646 w 121"/>
                <a:gd name="T19" fmla="*/ 2147483646 h 122"/>
                <a:gd name="T20" fmla="*/ 0 w 121"/>
                <a:gd name="T21" fmla="*/ 2147483646 h 122"/>
                <a:gd name="T22" fmla="*/ 0 w 121"/>
                <a:gd name="T23" fmla="*/ 2147483646 h 122"/>
                <a:gd name="T24" fmla="*/ 2147483646 w 121"/>
                <a:gd name="T25" fmla="*/ 2147483646 h 122"/>
                <a:gd name="T26" fmla="*/ 2147483646 w 121"/>
                <a:gd name="T27" fmla="*/ 2147483646 h 122"/>
                <a:gd name="T28" fmla="*/ 2147483646 w 121"/>
                <a:gd name="T29" fmla="*/ 2147483646 h 122"/>
                <a:gd name="T30" fmla="*/ 2147483646 w 121"/>
                <a:gd name="T31" fmla="*/ 2147483646 h 122"/>
                <a:gd name="T32" fmla="*/ 2147483646 w 121"/>
                <a:gd name="T33" fmla="*/ 2147483646 h 122"/>
                <a:gd name="T34" fmla="*/ 2147483646 w 121"/>
                <a:gd name="T35" fmla="*/ 2147483646 h 122"/>
                <a:gd name="T36" fmla="*/ 2147483646 w 121"/>
                <a:gd name="T37" fmla="*/ 2147483646 h 122"/>
                <a:gd name="T38" fmla="*/ 2147483646 w 121"/>
                <a:gd name="T39" fmla="*/ 2147483646 h 122"/>
                <a:gd name="T40" fmla="*/ 2147483646 w 121"/>
                <a:gd name="T41" fmla="*/ 2147483646 h 122"/>
                <a:gd name="T42" fmla="*/ 2147483646 w 121"/>
                <a:gd name="T43" fmla="*/ 2147483646 h 122"/>
                <a:gd name="T44" fmla="*/ 2147483646 w 121"/>
                <a:gd name="T45" fmla="*/ 2147483646 h 122"/>
                <a:gd name="T46" fmla="*/ 2147483646 w 121"/>
                <a:gd name="T47" fmla="*/ 2147483646 h 122"/>
                <a:gd name="T48" fmla="*/ 2147483646 w 121"/>
                <a:gd name="T49" fmla="*/ 2147483646 h 122"/>
                <a:gd name="T50" fmla="*/ 2147483646 w 121"/>
                <a:gd name="T51" fmla="*/ 2147483646 h 122"/>
                <a:gd name="T52" fmla="*/ 2147483646 w 121"/>
                <a:gd name="T53" fmla="*/ 2147483646 h 122"/>
                <a:gd name="T54" fmla="*/ 2147483646 w 121"/>
                <a:gd name="T55" fmla="*/ 2147483646 h 122"/>
                <a:gd name="T56" fmla="*/ 2147483646 w 121"/>
                <a:gd name="T57" fmla="*/ 2147483646 h 122"/>
                <a:gd name="T58" fmla="*/ 2147483646 w 121"/>
                <a:gd name="T59" fmla="*/ 2147483646 h 122"/>
                <a:gd name="T60" fmla="*/ 2147483646 w 121"/>
                <a:gd name="T61" fmla="*/ 2147483646 h 122"/>
                <a:gd name="T62" fmla="*/ 2147483646 w 121"/>
                <a:gd name="T63" fmla="*/ 2147483646 h 122"/>
                <a:gd name="T64" fmla="*/ 2147483646 w 121"/>
                <a:gd name="T65" fmla="*/ 2147483646 h 122"/>
                <a:gd name="T66" fmla="*/ 2147483646 w 121"/>
                <a:gd name="T67" fmla="*/ 2147483646 h 122"/>
                <a:gd name="T68" fmla="*/ 2147483646 w 121"/>
                <a:gd name="T69" fmla="*/ 2147483646 h 122"/>
                <a:gd name="T70" fmla="*/ 2147483646 w 121"/>
                <a:gd name="T71" fmla="*/ 2147483646 h 122"/>
                <a:gd name="T72" fmla="*/ 2147483646 w 121"/>
                <a:gd name="T73" fmla="*/ 2147483646 h 122"/>
                <a:gd name="T74" fmla="*/ 2147483646 w 121"/>
                <a:gd name="T75" fmla="*/ 2147483646 h 122"/>
                <a:gd name="T76" fmla="*/ 2147483646 w 121"/>
                <a:gd name="T77" fmla="*/ 2147483646 h 122"/>
                <a:gd name="T78" fmla="*/ 2147483646 w 121"/>
                <a:gd name="T79" fmla="*/ 2147483646 h 122"/>
                <a:gd name="T80" fmla="*/ 2147483646 w 121"/>
                <a:gd name="T81" fmla="*/ 2147483646 h 122"/>
                <a:gd name="T82" fmla="*/ 2147483646 w 121"/>
                <a:gd name="T83" fmla="*/ 2147483646 h 122"/>
                <a:gd name="T84" fmla="*/ 2147483646 w 121"/>
                <a:gd name="T85" fmla="*/ 2147483646 h 122"/>
                <a:gd name="T86" fmla="*/ 2147483646 w 121"/>
                <a:gd name="T87" fmla="*/ 0 h 12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21"/>
                <a:gd name="T133" fmla="*/ 0 h 122"/>
                <a:gd name="T134" fmla="*/ 121 w 121"/>
                <a:gd name="T135" fmla="*/ 122 h 12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21" h="122">
                  <a:moveTo>
                    <a:pt x="60" y="0"/>
                  </a:moveTo>
                  <a:lnTo>
                    <a:pt x="57" y="2"/>
                  </a:lnTo>
                  <a:lnTo>
                    <a:pt x="55" y="2"/>
                  </a:lnTo>
                  <a:lnTo>
                    <a:pt x="51" y="2"/>
                  </a:lnTo>
                  <a:lnTo>
                    <a:pt x="48" y="3"/>
                  </a:lnTo>
                  <a:lnTo>
                    <a:pt x="46" y="3"/>
                  </a:lnTo>
                  <a:lnTo>
                    <a:pt x="42" y="4"/>
                  </a:lnTo>
                  <a:lnTo>
                    <a:pt x="40" y="5"/>
                  </a:lnTo>
                  <a:lnTo>
                    <a:pt x="37" y="6"/>
                  </a:lnTo>
                  <a:lnTo>
                    <a:pt x="34" y="7"/>
                  </a:lnTo>
                  <a:lnTo>
                    <a:pt x="31" y="8"/>
                  </a:lnTo>
                  <a:lnTo>
                    <a:pt x="29" y="9"/>
                  </a:lnTo>
                  <a:lnTo>
                    <a:pt x="26" y="12"/>
                  </a:lnTo>
                  <a:lnTo>
                    <a:pt x="24" y="13"/>
                  </a:lnTo>
                  <a:lnTo>
                    <a:pt x="22" y="15"/>
                  </a:lnTo>
                  <a:lnTo>
                    <a:pt x="20" y="17"/>
                  </a:lnTo>
                  <a:lnTo>
                    <a:pt x="18" y="18"/>
                  </a:lnTo>
                  <a:lnTo>
                    <a:pt x="15" y="21"/>
                  </a:lnTo>
                  <a:lnTo>
                    <a:pt x="13" y="23"/>
                  </a:lnTo>
                  <a:lnTo>
                    <a:pt x="12" y="25"/>
                  </a:lnTo>
                  <a:lnTo>
                    <a:pt x="10" y="27"/>
                  </a:lnTo>
                  <a:lnTo>
                    <a:pt x="9" y="30"/>
                  </a:lnTo>
                  <a:lnTo>
                    <a:pt x="7" y="33"/>
                  </a:lnTo>
                  <a:lnTo>
                    <a:pt x="5" y="35"/>
                  </a:lnTo>
                  <a:lnTo>
                    <a:pt x="4" y="37"/>
                  </a:lnTo>
                  <a:lnTo>
                    <a:pt x="3" y="41"/>
                  </a:lnTo>
                  <a:lnTo>
                    <a:pt x="3" y="43"/>
                  </a:lnTo>
                  <a:lnTo>
                    <a:pt x="2" y="46"/>
                  </a:lnTo>
                  <a:lnTo>
                    <a:pt x="1" y="50"/>
                  </a:lnTo>
                  <a:lnTo>
                    <a:pt x="1" y="52"/>
                  </a:lnTo>
                  <a:lnTo>
                    <a:pt x="0" y="55"/>
                  </a:lnTo>
                  <a:lnTo>
                    <a:pt x="0" y="59"/>
                  </a:lnTo>
                  <a:lnTo>
                    <a:pt x="0" y="61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1" y="71"/>
                  </a:lnTo>
                  <a:lnTo>
                    <a:pt x="1" y="73"/>
                  </a:lnTo>
                  <a:lnTo>
                    <a:pt x="2" y="77"/>
                  </a:lnTo>
                  <a:lnTo>
                    <a:pt x="3" y="80"/>
                  </a:lnTo>
                  <a:lnTo>
                    <a:pt x="3" y="82"/>
                  </a:lnTo>
                  <a:lnTo>
                    <a:pt x="4" y="86"/>
                  </a:lnTo>
                  <a:lnTo>
                    <a:pt x="5" y="88"/>
                  </a:lnTo>
                  <a:lnTo>
                    <a:pt x="7" y="90"/>
                  </a:lnTo>
                  <a:lnTo>
                    <a:pt x="9" y="94"/>
                  </a:lnTo>
                  <a:lnTo>
                    <a:pt x="10" y="96"/>
                  </a:lnTo>
                  <a:lnTo>
                    <a:pt x="12" y="98"/>
                  </a:lnTo>
                  <a:lnTo>
                    <a:pt x="13" y="100"/>
                  </a:lnTo>
                  <a:lnTo>
                    <a:pt x="15" y="103"/>
                  </a:lnTo>
                  <a:lnTo>
                    <a:pt x="18" y="105"/>
                  </a:lnTo>
                  <a:lnTo>
                    <a:pt x="20" y="106"/>
                  </a:lnTo>
                  <a:lnTo>
                    <a:pt x="22" y="108"/>
                  </a:lnTo>
                  <a:lnTo>
                    <a:pt x="24" y="110"/>
                  </a:lnTo>
                  <a:lnTo>
                    <a:pt x="26" y="112"/>
                  </a:lnTo>
                  <a:lnTo>
                    <a:pt x="29" y="114"/>
                  </a:lnTo>
                  <a:lnTo>
                    <a:pt x="31" y="115"/>
                  </a:lnTo>
                  <a:lnTo>
                    <a:pt x="34" y="116"/>
                  </a:lnTo>
                  <a:lnTo>
                    <a:pt x="37" y="117"/>
                  </a:lnTo>
                  <a:lnTo>
                    <a:pt x="40" y="118"/>
                  </a:lnTo>
                  <a:lnTo>
                    <a:pt x="42" y="119"/>
                  </a:lnTo>
                  <a:lnTo>
                    <a:pt x="46" y="120"/>
                  </a:lnTo>
                  <a:lnTo>
                    <a:pt x="48" y="120"/>
                  </a:lnTo>
                  <a:lnTo>
                    <a:pt x="51" y="122"/>
                  </a:lnTo>
                  <a:lnTo>
                    <a:pt x="55" y="122"/>
                  </a:lnTo>
                  <a:lnTo>
                    <a:pt x="57" y="122"/>
                  </a:lnTo>
                  <a:lnTo>
                    <a:pt x="60" y="122"/>
                  </a:lnTo>
                  <a:lnTo>
                    <a:pt x="64" y="122"/>
                  </a:lnTo>
                  <a:lnTo>
                    <a:pt x="67" y="122"/>
                  </a:lnTo>
                  <a:lnTo>
                    <a:pt x="69" y="122"/>
                  </a:lnTo>
                  <a:lnTo>
                    <a:pt x="72" y="120"/>
                  </a:lnTo>
                  <a:lnTo>
                    <a:pt x="76" y="120"/>
                  </a:lnTo>
                  <a:lnTo>
                    <a:pt x="78" y="119"/>
                  </a:lnTo>
                  <a:lnTo>
                    <a:pt x="81" y="118"/>
                  </a:lnTo>
                  <a:lnTo>
                    <a:pt x="84" y="117"/>
                  </a:lnTo>
                  <a:lnTo>
                    <a:pt x="86" y="116"/>
                  </a:lnTo>
                  <a:lnTo>
                    <a:pt x="89" y="115"/>
                  </a:lnTo>
                  <a:lnTo>
                    <a:pt x="92" y="114"/>
                  </a:lnTo>
                  <a:lnTo>
                    <a:pt x="94" y="112"/>
                  </a:lnTo>
                  <a:lnTo>
                    <a:pt x="96" y="110"/>
                  </a:lnTo>
                  <a:lnTo>
                    <a:pt x="98" y="108"/>
                  </a:lnTo>
                  <a:lnTo>
                    <a:pt x="101" y="106"/>
                  </a:lnTo>
                  <a:lnTo>
                    <a:pt x="103" y="105"/>
                  </a:lnTo>
                  <a:lnTo>
                    <a:pt x="105" y="103"/>
                  </a:lnTo>
                  <a:lnTo>
                    <a:pt x="107" y="100"/>
                  </a:lnTo>
                  <a:lnTo>
                    <a:pt x="108" y="98"/>
                  </a:lnTo>
                  <a:lnTo>
                    <a:pt x="111" y="96"/>
                  </a:lnTo>
                  <a:lnTo>
                    <a:pt x="112" y="94"/>
                  </a:lnTo>
                  <a:lnTo>
                    <a:pt x="114" y="90"/>
                  </a:lnTo>
                  <a:lnTo>
                    <a:pt x="115" y="88"/>
                  </a:lnTo>
                  <a:lnTo>
                    <a:pt x="116" y="86"/>
                  </a:lnTo>
                  <a:lnTo>
                    <a:pt x="117" y="82"/>
                  </a:lnTo>
                  <a:lnTo>
                    <a:pt x="118" y="80"/>
                  </a:lnTo>
                  <a:lnTo>
                    <a:pt x="118" y="77"/>
                  </a:lnTo>
                  <a:lnTo>
                    <a:pt x="120" y="73"/>
                  </a:lnTo>
                  <a:lnTo>
                    <a:pt x="120" y="71"/>
                  </a:lnTo>
                  <a:lnTo>
                    <a:pt x="121" y="68"/>
                  </a:lnTo>
                  <a:lnTo>
                    <a:pt x="121" y="64"/>
                  </a:lnTo>
                  <a:lnTo>
                    <a:pt x="121" y="61"/>
                  </a:lnTo>
                  <a:lnTo>
                    <a:pt x="121" y="59"/>
                  </a:lnTo>
                  <a:lnTo>
                    <a:pt x="121" y="55"/>
                  </a:lnTo>
                  <a:lnTo>
                    <a:pt x="120" y="52"/>
                  </a:lnTo>
                  <a:lnTo>
                    <a:pt x="120" y="50"/>
                  </a:lnTo>
                  <a:lnTo>
                    <a:pt x="118" y="46"/>
                  </a:lnTo>
                  <a:lnTo>
                    <a:pt x="118" y="43"/>
                  </a:lnTo>
                  <a:lnTo>
                    <a:pt x="117" y="41"/>
                  </a:lnTo>
                  <a:lnTo>
                    <a:pt x="116" y="37"/>
                  </a:lnTo>
                  <a:lnTo>
                    <a:pt x="115" y="35"/>
                  </a:lnTo>
                  <a:lnTo>
                    <a:pt x="114" y="33"/>
                  </a:lnTo>
                  <a:lnTo>
                    <a:pt x="112" y="30"/>
                  </a:lnTo>
                  <a:lnTo>
                    <a:pt x="111" y="27"/>
                  </a:lnTo>
                  <a:lnTo>
                    <a:pt x="108" y="25"/>
                  </a:lnTo>
                  <a:lnTo>
                    <a:pt x="107" y="23"/>
                  </a:lnTo>
                  <a:lnTo>
                    <a:pt x="105" y="21"/>
                  </a:lnTo>
                  <a:lnTo>
                    <a:pt x="103" y="18"/>
                  </a:lnTo>
                  <a:lnTo>
                    <a:pt x="101" y="17"/>
                  </a:lnTo>
                  <a:lnTo>
                    <a:pt x="98" y="15"/>
                  </a:lnTo>
                  <a:lnTo>
                    <a:pt x="96" y="13"/>
                  </a:lnTo>
                  <a:lnTo>
                    <a:pt x="94" y="12"/>
                  </a:lnTo>
                  <a:lnTo>
                    <a:pt x="92" y="9"/>
                  </a:lnTo>
                  <a:lnTo>
                    <a:pt x="89" y="8"/>
                  </a:lnTo>
                  <a:lnTo>
                    <a:pt x="86" y="7"/>
                  </a:lnTo>
                  <a:lnTo>
                    <a:pt x="84" y="6"/>
                  </a:lnTo>
                  <a:lnTo>
                    <a:pt x="81" y="5"/>
                  </a:lnTo>
                  <a:lnTo>
                    <a:pt x="78" y="4"/>
                  </a:lnTo>
                  <a:lnTo>
                    <a:pt x="76" y="3"/>
                  </a:lnTo>
                  <a:lnTo>
                    <a:pt x="72" y="3"/>
                  </a:lnTo>
                  <a:lnTo>
                    <a:pt x="69" y="2"/>
                  </a:lnTo>
                  <a:lnTo>
                    <a:pt x="67" y="2"/>
                  </a:lnTo>
                  <a:lnTo>
                    <a:pt x="64" y="2"/>
                  </a:lnTo>
                  <a:lnTo>
                    <a:pt x="60" y="0"/>
                  </a:lnTo>
                </a:path>
              </a:pathLst>
            </a:custGeom>
            <a:solidFill>
              <a:schemeClr val="bg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3" name="Line 58">
              <a:extLst>
                <a:ext uri="{FF2B5EF4-FFF2-40B4-BE49-F238E27FC236}">
                  <a16:creationId xmlns:a16="http://schemas.microsoft.com/office/drawing/2014/main" id="{D8CB0851-4889-7E4F-A27C-C2D5A1897A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0700" y="2703513"/>
              <a:ext cx="287338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4" name="Line 59">
              <a:extLst>
                <a:ext uri="{FF2B5EF4-FFF2-40B4-BE49-F238E27FC236}">
                  <a16:creationId xmlns:a16="http://schemas.microsoft.com/office/drawing/2014/main" id="{32C203B8-4676-4B46-B4EA-E06F2A929D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51125" y="2846388"/>
              <a:ext cx="288925" cy="3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5" name="Rectangle 60">
              <a:extLst>
                <a:ext uri="{FF2B5EF4-FFF2-40B4-BE49-F238E27FC236}">
                  <a16:creationId xmlns:a16="http://schemas.microsoft.com/office/drawing/2014/main" id="{C6E35658-891E-4C40-9423-4036D2234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763" y="1568450"/>
              <a:ext cx="138112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  <a:latin typeface="Times-Roman" pitchFamily="2" charset="0"/>
                  <a:ea typeface="SimSun" panose="02010600030101010101" pitchFamily="2" charset="-122"/>
                </a:rPr>
                <a:t>1 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3606" name="Freeform 61">
              <a:extLst>
                <a:ext uri="{FF2B5EF4-FFF2-40B4-BE49-F238E27FC236}">
                  <a16:creationId xmlns:a16="http://schemas.microsoft.com/office/drawing/2014/main" id="{5219E14C-0C4B-BD4B-AE6D-C2AE4888C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413" y="2794000"/>
              <a:ext cx="109537" cy="111125"/>
            </a:xfrm>
            <a:custGeom>
              <a:avLst/>
              <a:gdLst>
                <a:gd name="T0" fmla="*/ 2147483646 w 121"/>
                <a:gd name="T1" fmla="*/ 2147483646 h 121"/>
                <a:gd name="T2" fmla="*/ 2147483646 w 121"/>
                <a:gd name="T3" fmla="*/ 2147483646 h 121"/>
                <a:gd name="T4" fmla="*/ 2147483646 w 121"/>
                <a:gd name="T5" fmla="*/ 2147483646 h 121"/>
                <a:gd name="T6" fmla="*/ 2147483646 w 121"/>
                <a:gd name="T7" fmla="*/ 2147483646 h 121"/>
                <a:gd name="T8" fmla="*/ 2147483646 w 121"/>
                <a:gd name="T9" fmla="*/ 2147483646 h 121"/>
                <a:gd name="T10" fmla="*/ 2147483646 w 121"/>
                <a:gd name="T11" fmla="*/ 2147483646 h 121"/>
                <a:gd name="T12" fmla="*/ 2147483646 w 121"/>
                <a:gd name="T13" fmla="*/ 2147483646 h 121"/>
                <a:gd name="T14" fmla="*/ 2147483646 w 121"/>
                <a:gd name="T15" fmla="*/ 2147483646 h 121"/>
                <a:gd name="T16" fmla="*/ 2147483646 w 121"/>
                <a:gd name="T17" fmla="*/ 2147483646 h 121"/>
                <a:gd name="T18" fmla="*/ 2147483646 w 121"/>
                <a:gd name="T19" fmla="*/ 2147483646 h 121"/>
                <a:gd name="T20" fmla="*/ 0 w 121"/>
                <a:gd name="T21" fmla="*/ 2147483646 h 121"/>
                <a:gd name="T22" fmla="*/ 0 w 121"/>
                <a:gd name="T23" fmla="*/ 2147483646 h 121"/>
                <a:gd name="T24" fmla="*/ 2147483646 w 121"/>
                <a:gd name="T25" fmla="*/ 2147483646 h 121"/>
                <a:gd name="T26" fmla="*/ 2147483646 w 121"/>
                <a:gd name="T27" fmla="*/ 2147483646 h 121"/>
                <a:gd name="T28" fmla="*/ 2147483646 w 121"/>
                <a:gd name="T29" fmla="*/ 2147483646 h 121"/>
                <a:gd name="T30" fmla="*/ 2147483646 w 121"/>
                <a:gd name="T31" fmla="*/ 2147483646 h 121"/>
                <a:gd name="T32" fmla="*/ 2147483646 w 121"/>
                <a:gd name="T33" fmla="*/ 2147483646 h 121"/>
                <a:gd name="T34" fmla="*/ 2147483646 w 121"/>
                <a:gd name="T35" fmla="*/ 2147483646 h 121"/>
                <a:gd name="T36" fmla="*/ 2147483646 w 121"/>
                <a:gd name="T37" fmla="*/ 2147483646 h 121"/>
                <a:gd name="T38" fmla="*/ 2147483646 w 121"/>
                <a:gd name="T39" fmla="*/ 2147483646 h 121"/>
                <a:gd name="T40" fmla="*/ 2147483646 w 121"/>
                <a:gd name="T41" fmla="*/ 2147483646 h 121"/>
                <a:gd name="T42" fmla="*/ 2147483646 w 121"/>
                <a:gd name="T43" fmla="*/ 2147483646 h 121"/>
                <a:gd name="T44" fmla="*/ 2147483646 w 121"/>
                <a:gd name="T45" fmla="*/ 2147483646 h 121"/>
                <a:gd name="T46" fmla="*/ 2147483646 w 121"/>
                <a:gd name="T47" fmla="*/ 2147483646 h 121"/>
                <a:gd name="T48" fmla="*/ 2147483646 w 121"/>
                <a:gd name="T49" fmla="*/ 2147483646 h 121"/>
                <a:gd name="T50" fmla="*/ 2147483646 w 121"/>
                <a:gd name="T51" fmla="*/ 2147483646 h 121"/>
                <a:gd name="T52" fmla="*/ 2147483646 w 121"/>
                <a:gd name="T53" fmla="*/ 2147483646 h 121"/>
                <a:gd name="T54" fmla="*/ 2147483646 w 121"/>
                <a:gd name="T55" fmla="*/ 2147483646 h 121"/>
                <a:gd name="T56" fmla="*/ 2147483646 w 121"/>
                <a:gd name="T57" fmla="*/ 2147483646 h 121"/>
                <a:gd name="T58" fmla="*/ 2147483646 w 121"/>
                <a:gd name="T59" fmla="*/ 2147483646 h 121"/>
                <a:gd name="T60" fmla="*/ 2147483646 w 121"/>
                <a:gd name="T61" fmla="*/ 2147483646 h 121"/>
                <a:gd name="T62" fmla="*/ 2147483646 w 121"/>
                <a:gd name="T63" fmla="*/ 2147483646 h 121"/>
                <a:gd name="T64" fmla="*/ 2147483646 w 121"/>
                <a:gd name="T65" fmla="*/ 2147483646 h 121"/>
                <a:gd name="T66" fmla="*/ 2147483646 w 121"/>
                <a:gd name="T67" fmla="*/ 2147483646 h 121"/>
                <a:gd name="T68" fmla="*/ 2147483646 w 121"/>
                <a:gd name="T69" fmla="*/ 2147483646 h 121"/>
                <a:gd name="T70" fmla="*/ 2147483646 w 121"/>
                <a:gd name="T71" fmla="*/ 2147483646 h 121"/>
                <a:gd name="T72" fmla="*/ 2147483646 w 121"/>
                <a:gd name="T73" fmla="*/ 2147483646 h 121"/>
                <a:gd name="T74" fmla="*/ 2147483646 w 121"/>
                <a:gd name="T75" fmla="*/ 2147483646 h 121"/>
                <a:gd name="T76" fmla="*/ 2147483646 w 121"/>
                <a:gd name="T77" fmla="*/ 2147483646 h 121"/>
                <a:gd name="T78" fmla="*/ 2147483646 w 121"/>
                <a:gd name="T79" fmla="*/ 2147483646 h 121"/>
                <a:gd name="T80" fmla="*/ 2147483646 w 121"/>
                <a:gd name="T81" fmla="*/ 2147483646 h 121"/>
                <a:gd name="T82" fmla="*/ 2147483646 w 121"/>
                <a:gd name="T83" fmla="*/ 2147483646 h 121"/>
                <a:gd name="T84" fmla="*/ 2147483646 w 121"/>
                <a:gd name="T85" fmla="*/ 2147483646 h 121"/>
                <a:gd name="T86" fmla="*/ 2147483646 w 121"/>
                <a:gd name="T87" fmla="*/ 0 h 12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21"/>
                <a:gd name="T133" fmla="*/ 0 h 121"/>
                <a:gd name="T134" fmla="*/ 121 w 121"/>
                <a:gd name="T135" fmla="*/ 121 h 12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21" h="121">
                  <a:moveTo>
                    <a:pt x="60" y="0"/>
                  </a:moveTo>
                  <a:lnTo>
                    <a:pt x="57" y="1"/>
                  </a:lnTo>
                  <a:lnTo>
                    <a:pt x="55" y="1"/>
                  </a:lnTo>
                  <a:lnTo>
                    <a:pt x="51" y="1"/>
                  </a:lnTo>
                  <a:lnTo>
                    <a:pt x="48" y="2"/>
                  </a:lnTo>
                  <a:lnTo>
                    <a:pt x="46" y="2"/>
                  </a:lnTo>
                  <a:lnTo>
                    <a:pt x="42" y="3"/>
                  </a:lnTo>
                  <a:lnTo>
                    <a:pt x="40" y="4"/>
                  </a:lnTo>
                  <a:lnTo>
                    <a:pt x="37" y="5"/>
                  </a:lnTo>
                  <a:lnTo>
                    <a:pt x="34" y="6"/>
                  </a:lnTo>
                  <a:lnTo>
                    <a:pt x="31" y="8"/>
                  </a:lnTo>
                  <a:lnTo>
                    <a:pt x="29" y="9"/>
                  </a:lnTo>
                  <a:lnTo>
                    <a:pt x="26" y="11"/>
                  </a:lnTo>
                  <a:lnTo>
                    <a:pt x="24" y="12"/>
                  </a:lnTo>
                  <a:lnTo>
                    <a:pt x="22" y="14"/>
                  </a:lnTo>
                  <a:lnTo>
                    <a:pt x="20" y="17"/>
                  </a:lnTo>
                  <a:lnTo>
                    <a:pt x="18" y="18"/>
                  </a:lnTo>
                  <a:lnTo>
                    <a:pt x="15" y="20"/>
                  </a:lnTo>
                  <a:lnTo>
                    <a:pt x="13" y="22"/>
                  </a:lnTo>
                  <a:lnTo>
                    <a:pt x="12" y="24"/>
                  </a:lnTo>
                  <a:lnTo>
                    <a:pt x="10" y="27"/>
                  </a:lnTo>
                  <a:lnTo>
                    <a:pt x="9" y="29"/>
                  </a:lnTo>
                  <a:lnTo>
                    <a:pt x="7" y="32"/>
                  </a:lnTo>
                  <a:lnTo>
                    <a:pt x="5" y="35"/>
                  </a:lnTo>
                  <a:lnTo>
                    <a:pt x="4" y="37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2" y="46"/>
                  </a:lnTo>
                  <a:lnTo>
                    <a:pt x="1" y="49"/>
                  </a:lnTo>
                  <a:lnTo>
                    <a:pt x="1" y="51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1" y="73"/>
                  </a:lnTo>
                  <a:lnTo>
                    <a:pt x="2" y="76"/>
                  </a:lnTo>
                  <a:lnTo>
                    <a:pt x="3" y="79"/>
                  </a:lnTo>
                  <a:lnTo>
                    <a:pt x="3" y="82"/>
                  </a:lnTo>
                  <a:lnTo>
                    <a:pt x="4" y="85"/>
                  </a:lnTo>
                  <a:lnTo>
                    <a:pt x="5" y="87"/>
                  </a:lnTo>
                  <a:lnTo>
                    <a:pt x="7" y="89"/>
                  </a:lnTo>
                  <a:lnTo>
                    <a:pt x="9" y="92"/>
                  </a:lnTo>
                  <a:lnTo>
                    <a:pt x="10" y="95"/>
                  </a:lnTo>
                  <a:lnTo>
                    <a:pt x="12" y="97"/>
                  </a:lnTo>
                  <a:lnTo>
                    <a:pt x="13" y="100"/>
                  </a:lnTo>
                  <a:lnTo>
                    <a:pt x="15" y="102"/>
                  </a:lnTo>
                  <a:lnTo>
                    <a:pt x="18" y="104"/>
                  </a:lnTo>
                  <a:lnTo>
                    <a:pt x="20" y="105"/>
                  </a:lnTo>
                  <a:lnTo>
                    <a:pt x="22" y="107"/>
                  </a:lnTo>
                  <a:lnTo>
                    <a:pt x="24" y="110"/>
                  </a:lnTo>
                  <a:lnTo>
                    <a:pt x="26" y="111"/>
                  </a:lnTo>
                  <a:lnTo>
                    <a:pt x="29" y="113"/>
                  </a:lnTo>
                  <a:lnTo>
                    <a:pt x="31" y="114"/>
                  </a:lnTo>
                  <a:lnTo>
                    <a:pt x="34" y="115"/>
                  </a:lnTo>
                  <a:lnTo>
                    <a:pt x="37" y="116"/>
                  </a:lnTo>
                  <a:lnTo>
                    <a:pt x="40" y="117"/>
                  </a:lnTo>
                  <a:lnTo>
                    <a:pt x="42" y="119"/>
                  </a:lnTo>
                  <a:lnTo>
                    <a:pt x="46" y="120"/>
                  </a:lnTo>
                  <a:lnTo>
                    <a:pt x="48" y="120"/>
                  </a:lnTo>
                  <a:lnTo>
                    <a:pt x="51" y="121"/>
                  </a:lnTo>
                  <a:lnTo>
                    <a:pt x="55" y="121"/>
                  </a:lnTo>
                  <a:lnTo>
                    <a:pt x="57" y="121"/>
                  </a:lnTo>
                  <a:lnTo>
                    <a:pt x="60" y="121"/>
                  </a:lnTo>
                  <a:lnTo>
                    <a:pt x="64" y="121"/>
                  </a:lnTo>
                  <a:lnTo>
                    <a:pt x="67" y="121"/>
                  </a:lnTo>
                  <a:lnTo>
                    <a:pt x="69" y="121"/>
                  </a:lnTo>
                  <a:lnTo>
                    <a:pt x="72" y="120"/>
                  </a:lnTo>
                  <a:lnTo>
                    <a:pt x="76" y="120"/>
                  </a:lnTo>
                  <a:lnTo>
                    <a:pt x="78" y="119"/>
                  </a:lnTo>
                  <a:lnTo>
                    <a:pt x="81" y="117"/>
                  </a:lnTo>
                  <a:lnTo>
                    <a:pt x="84" y="116"/>
                  </a:lnTo>
                  <a:lnTo>
                    <a:pt x="86" y="115"/>
                  </a:lnTo>
                  <a:lnTo>
                    <a:pt x="89" y="114"/>
                  </a:lnTo>
                  <a:lnTo>
                    <a:pt x="92" y="113"/>
                  </a:lnTo>
                  <a:lnTo>
                    <a:pt x="94" y="111"/>
                  </a:lnTo>
                  <a:lnTo>
                    <a:pt x="96" y="110"/>
                  </a:lnTo>
                  <a:lnTo>
                    <a:pt x="98" y="107"/>
                  </a:lnTo>
                  <a:lnTo>
                    <a:pt x="101" y="105"/>
                  </a:lnTo>
                  <a:lnTo>
                    <a:pt x="103" y="104"/>
                  </a:lnTo>
                  <a:lnTo>
                    <a:pt x="105" y="102"/>
                  </a:lnTo>
                  <a:lnTo>
                    <a:pt x="107" y="100"/>
                  </a:lnTo>
                  <a:lnTo>
                    <a:pt x="108" y="97"/>
                  </a:lnTo>
                  <a:lnTo>
                    <a:pt x="111" y="95"/>
                  </a:lnTo>
                  <a:lnTo>
                    <a:pt x="112" y="92"/>
                  </a:lnTo>
                  <a:lnTo>
                    <a:pt x="114" y="89"/>
                  </a:lnTo>
                  <a:lnTo>
                    <a:pt x="115" y="87"/>
                  </a:lnTo>
                  <a:lnTo>
                    <a:pt x="116" y="85"/>
                  </a:lnTo>
                  <a:lnTo>
                    <a:pt x="117" y="82"/>
                  </a:lnTo>
                  <a:lnTo>
                    <a:pt x="118" y="79"/>
                  </a:lnTo>
                  <a:lnTo>
                    <a:pt x="118" y="76"/>
                  </a:lnTo>
                  <a:lnTo>
                    <a:pt x="120" y="73"/>
                  </a:lnTo>
                  <a:lnTo>
                    <a:pt x="120" y="70"/>
                  </a:lnTo>
                  <a:lnTo>
                    <a:pt x="121" y="67"/>
                  </a:lnTo>
                  <a:lnTo>
                    <a:pt x="121" y="64"/>
                  </a:lnTo>
                  <a:lnTo>
                    <a:pt x="121" y="60"/>
                  </a:lnTo>
                  <a:lnTo>
                    <a:pt x="121" y="58"/>
                  </a:lnTo>
                  <a:lnTo>
                    <a:pt x="121" y="55"/>
                  </a:lnTo>
                  <a:lnTo>
                    <a:pt x="120" y="51"/>
                  </a:lnTo>
                  <a:lnTo>
                    <a:pt x="120" y="49"/>
                  </a:lnTo>
                  <a:lnTo>
                    <a:pt x="118" y="46"/>
                  </a:lnTo>
                  <a:lnTo>
                    <a:pt x="118" y="42"/>
                  </a:lnTo>
                  <a:lnTo>
                    <a:pt x="117" y="40"/>
                  </a:lnTo>
                  <a:lnTo>
                    <a:pt x="116" y="37"/>
                  </a:lnTo>
                  <a:lnTo>
                    <a:pt x="115" y="35"/>
                  </a:lnTo>
                  <a:lnTo>
                    <a:pt x="114" y="32"/>
                  </a:lnTo>
                  <a:lnTo>
                    <a:pt x="112" y="29"/>
                  </a:lnTo>
                  <a:lnTo>
                    <a:pt x="111" y="27"/>
                  </a:lnTo>
                  <a:lnTo>
                    <a:pt x="108" y="24"/>
                  </a:lnTo>
                  <a:lnTo>
                    <a:pt x="107" y="22"/>
                  </a:lnTo>
                  <a:lnTo>
                    <a:pt x="105" y="20"/>
                  </a:lnTo>
                  <a:lnTo>
                    <a:pt x="103" y="18"/>
                  </a:lnTo>
                  <a:lnTo>
                    <a:pt x="101" y="17"/>
                  </a:lnTo>
                  <a:lnTo>
                    <a:pt x="98" y="14"/>
                  </a:lnTo>
                  <a:lnTo>
                    <a:pt x="96" y="12"/>
                  </a:lnTo>
                  <a:lnTo>
                    <a:pt x="94" y="11"/>
                  </a:lnTo>
                  <a:lnTo>
                    <a:pt x="92" y="9"/>
                  </a:lnTo>
                  <a:lnTo>
                    <a:pt x="89" y="8"/>
                  </a:lnTo>
                  <a:lnTo>
                    <a:pt x="86" y="6"/>
                  </a:lnTo>
                  <a:lnTo>
                    <a:pt x="84" y="5"/>
                  </a:lnTo>
                  <a:lnTo>
                    <a:pt x="81" y="4"/>
                  </a:lnTo>
                  <a:lnTo>
                    <a:pt x="78" y="3"/>
                  </a:lnTo>
                  <a:lnTo>
                    <a:pt x="76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7" y="1"/>
                  </a:lnTo>
                  <a:lnTo>
                    <a:pt x="64" y="1"/>
                  </a:lnTo>
                  <a:lnTo>
                    <a:pt x="60" y="0"/>
                  </a:lnTo>
                </a:path>
              </a:pathLst>
            </a:custGeom>
            <a:solidFill>
              <a:schemeClr val="bg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7" name="Line 62">
              <a:extLst>
                <a:ext uri="{FF2B5EF4-FFF2-40B4-BE49-F238E27FC236}">
                  <a16:creationId xmlns:a16="http://schemas.microsoft.com/office/drawing/2014/main" id="{090B087C-EA06-8640-AC51-77188CA5B0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12925" y="4154488"/>
              <a:ext cx="2651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8" name="Line 63">
              <a:extLst>
                <a:ext uri="{FF2B5EF4-FFF2-40B4-BE49-F238E27FC236}">
                  <a16:creationId xmlns:a16="http://schemas.microsoft.com/office/drawing/2014/main" id="{44ED903C-7D95-3B4A-8B64-C482AFE1ED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51125" y="4298950"/>
              <a:ext cx="288925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9" name="Rectangle 64">
              <a:extLst>
                <a:ext uri="{FF2B5EF4-FFF2-40B4-BE49-F238E27FC236}">
                  <a16:creationId xmlns:a16="http://schemas.microsoft.com/office/drawing/2014/main" id="{E4CD82BF-8E2F-E647-91A5-9A12C159B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763" y="2728913"/>
              <a:ext cx="138112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  <a:latin typeface="Times-Roman" pitchFamily="2" charset="0"/>
                  <a:ea typeface="SimSun" panose="02010600030101010101" pitchFamily="2" charset="-122"/>
                </a:rPr>
                <a:t>2 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3610" name="Freeform 65">
              <a:extLst>
                <a:ext uri="{FF2B5EF4-FFF2-40B4-BE49-F238E27FC236}">
                  <a16:creationId xmlns:a16="http://schemas.microsoft.com/office/drawing/2014/main" id="{67DDF377-E1EC-C247-8DDB-6597DBC62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413" y="4249738"/>
              <a:ext cx="109537" cy="111125"/>
            </a:xfrm>
            <a:custGeom>
              <a:avLst/>
              <a:gdLst>
                <a:gd name="T0" fmla="*/ 2147483646 w 121"/>
                <a:gd name="T1" fmla="*/ 2147483646 h 121"/>
                <a:gd name="T2" fmla="*/ 2147483646 w 121"/>
                <a:gd name="T3" fmla="*/ 2147483646 h 121"/>
                <a:gd name="T4" fmla="*/ 2147483646 w 121"/>
                <a:gd name="T5" fmla="*/ 2147483646 h 121"/>
                <a:gd name="T6" fmla="*/ 2147483646 w 121"/>
                <a:gd name="T7" fmla="*/ 2147483646 h 121"/>
                <a:gd name="T8" fmla="*/ 2147483646 w 121"/>
                <a:gd name="T9" fmla="*/ 2147483646 h 121"/>
                <a:gd name="T10" fmla="*/ 2147483646 w 121"/>
                <a:gd name="T11" fmla="*/ 2147483646 h 121"/>
                <a:gd name="T12" fmla="*/ 2147483646 w 121"/>
                <a:gd name="T13" fmla="*/ 2147483646 h 121"/>
                <a:gd name="T14" fmla="*/ 2147483646 w 121"/>
                <a:gd name="T15" fmla="*/ 2147483646 h 121"/>
                <a:gd name="T16" fmla="*/ 2147483646 w 121"/>
                <a:gd name="T17" fmla="*/ 2147483646 h 121"/>
                <a:gd name="T18" fmla="*/ 2147483646 w 121"/>
                <a:gd name="T19" fmla="*/ 2147483646 h 121"/>
                <a:gd name="T20" fmla="*/ 0 w 121"/>
                <a:gd name="T21" fmla="*/ 2147483646 h 121"/>
                <a:gd name="T22" fmla="*/ 0 w 121"/>
                <a:gd name="T23" fmla="*/ 2147483646 h 121"/>
                <a:gd name="T24" fmla="*/ 2147483646 w 121"/>
                <a:gd name="T25" fmla="*/ 2147483646 h 121"/>
                <a:gd name="T26" fmla="*/ 2147483646 w 121"/>
                <a:gd name="T27" fmla="*/ 2147483646 h 121"/>
                <a:gd name="T28" fmla="*/ 2147483646 w 121"/>
                <a:gd name="T29" fmla="*/ 2147483646 h 121"/>
                <a:gd name="T30" fmla="*/ 2147483646 w 121"/>
                <a:gd name="T31" fmla="*/ 2147483646 h 121"/>
                <a:gd name="T32" fmla="*/ 2147483646 w 121"/>
                <a:gd name="T33" fmla="*/ 2147483646 h 121"/>
                <a:gd name="T34" fmla="*/ 2147483646 w 121"/>
                <a:gd name="T35" fmla="*/ 2147483646 h 121"/>
                <a:gd name="T36" fmla="*/ 2147483646 w 121"/>
                <a:gd name="T37" fmla="*/ 2147483646 h 121"/>
                <a:gd name="T38" fmla="*/ 2147483646 w 121"/>
                <a:gd name="T39" fmla="*/ 2147483646 h 121"/>
                <a:gd name="T40" fmla="*/ 2147483646 w 121"/>
                <a:gd name="T41" fmla="*/ 2147483646 h 121"/>
                <a:gd name="T42" fmla="*/ 2147483646 w 121"/>
                <a:gd name="T43" fmla="*/ 2147483646 h 121"/>
                <a:gd name="T44" fmla="*/ 2147483646 w 121"/>
                <a:gd name="T45" fmla="*/ 2147483646 h 121"/>
                <a:gd name="T46" fmla="*/ 2147483646 w 121"/>
                <a:gd name="T47" fmla="*/ 2147483646 h 121"/>
                <a:gd name="T48" fmla="*/ 2147483646 w 121"/>
                <a:gd name="T49" fmla="*/ 2147483646 h 121"/>
                <a:gd name="T50" fmla="*/ 2147483646 w 121"/>
                <a:gd name="T51" fmla="*/ 2147483646 h 121"/>
                <a:gd name="T52" fmla="*/ 2147483646 w 121"/>
                <a:gd name="T53" fmla="*/ 2147483646 h 121"/>
                <a:gd name="T54" fmla="*/ 2147483646 w 121"/>
                <a:gd name="T55" fmla="*/ 2147483646 h 121"/>
                <a:gd name="T56" fmla="*/ 2147483646 w 121"/>
                <a:gd name="T57" fmla="*/ 2147483646 h 121"/>
                <a:gd name="T58" fmla="*/ 2147483646 w 121"/>
                <a:gd name="T59" fmla="*/ 2147483646 h 121"/>
                <a:gd name="T60" fmla="*/ 2147483646 w 121"/>
                <a:gd name="T61" fmla="*/ 2147483646 h 121"/>
                <a:gd name="T62" fmla="*/ 2147483646 w 121"/>
                <a:gd name="T63" fmla="*/ 2147483646 h 121"/>
                <a:gd name="T64" fmla="*/ 2147483646 w 121"/>
                <a:gd name="T65" fmla="*/ 2147483646 h 121"/>
                <a:gd name="T66" fmla="*/ 2147483646 w 121"/>
                <a:gd name="T67" fmla="*/ 2147483646 h 121"/>
                <a:gd name="T68" fmla="*/ 2147483646 w 121"/>
                <a:gd name="T69" fmla="*/ 2147483646 h 121"/>
                <a:gd name="T70" fmla="*/ 2147483646 w 121"/>
                <a:gd name="T71" fmla="*/ 2147483646 h 121"/>
                <a:gd name="T72" fmla="*/ 2147483646 w 121"/>
                <a:gd name="T73" fmla="*/ 2147483646 h 121"/>
                <a:gd name="T74" fmla="*/ 2147483646 w 121"/>
                <a:gd name="T75" fmla="*/ 2147483646 h 121"/>
                <a:gd name="T76" fmla="*/ 2147483646 w 121"/>
                <a:gd name="T77" fmla="*/ 2147483646 h 121"/>
                <a:gd name="T78" fmla="*/ 2147483646 w 121"/>
                <a:gd name="T79" fmla="*/ 2147483646 h 121"/>
                <a:gd name="T80" fmla="*/ 2147483646 w 121"/>
                <a:gd name="T81" fmla="*/ 2147483646 h 121"/>
                <a:gd name="T82" fmla="*/ 2147483646 w 121"/>
                <a:gd name="T83" fmla="*/ 2147483646 h 121"/>
                <a:gd name="T84" fmla="*/ 2147483646 w 121"/>
                <a:gd name="T85" fmla="*/ 2147483646 h 121"/>
                <a:gd name="T86" fmla="*/ 2147483646 w 121"/>
                <a:gd name="T87" fmla="*/ 0 h 12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21"/>
                <a:gd name="T133" fmla="*/ 0 h 121"/>
                <a:gd name="T134" fmla="*/ 121 w 121"/>
                <a:gd name="T135" fmla="*/ 121 h 12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21" h="121">
                  <a:moveTo>
                    <a:pt x="60" y="0"/>
                  </a:moveTo>
                  <a:lnTo>
                    <a:pt x="57" y="1"/>
                  </a:lnTo>
                  <a:lnTo>
                    <a:pt x="55" y="1"/>
                  </a:lnTo>
                  <a:lnTo>
                    <a:pt x="51" y="1"/>
                  </a:lnTo>
                  <a:lnTo>
                    <a:pt x="48" y="2"/>
                  </a:lnTo>
                  <a:lnTo>
                    <a:pt x="46" y="2"/>
                  </a:lnTo>
                  <a:lnTo>
                    <a:pt x="42" y="3"/>
                  </a:lnTo>
                  <a:lnTo>
                    <a:pt x="40" y="4"/>
                  </a:lnTo>
                  <a:lnTo>
                    <a:pt x="37" y="6"/>
                  </a:lnTo>
                  <a:lnTo>
                    <a:pt x="34" y="7"/>
                  </a:lnTo>
                  <a:lnTo>
                    <a:pt x="31" y="8"/>
                  </a:lnTo>
                  <a:lnTo>
                    <a:pt x="29" y="9"/>
                  </a:lnTo>
                  <a:lnTo>
                    <a:pt x="26" y="11"/>
                  </a:lnTo>
                  <a:lnTo>
                    <a:pt x="24" y="12"/>
                  </a:lnTo>
                  <a:lnTo>
                    <a:pt x="22" y="15"/>
                  </a:lnTo>
                  <a:lnTo>
                    <a:pt x="20" y="17"/>
                  </a:lnTo>
                  <a:lnTo>
                    <a:pt x="18" y="18"/>
                  </a:lnTo>
                  <a:lnTo>
                    <a:pt x="15" y="20"/>
                  </a:lnTo>
                  <a:lnTo>
                    <a:pt x="13" y="22"/>
                  </a:lnTo>
                  <a:lnTo>
                    <a:pt x="12" y="25"/>
                  </a:lnTo>
                  <a:lnTo>
                    <a:pt x="10" y="27"/>
                  </a:lnTo>
                  <a:lnTo>
                    <a:pt x="9" y="29"/>
                  </a:lnTo>
                  <a:lnTo>
                    <a:pt x="7" y="32"/>
                  </a:lnTo>
                  <a:lnTo>
                    <a:pt x="5" y="35"/>
                  </a:lnTo>
                  <a:lnTo>
                    <a:pt x="4" y="37"/>
                  </a:lnTo>
                  <a:lnTo>
                    <a:pt x="3" y="40"/>
                  </a:lnTo>
                  <a:lnTo>
                    <a:pt x="3" y="43"/>
                  </a:lnTo>
                  <a:lnTo>
                    <a:pt x="2" y="46"/>
                  </a:lnTo>
                  <a:lnTo>
                    <a:pt x="1" y="49"/>
                  </a:lnTo>
                  <a:lnTo>
                    <a:pt x="1" y="52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0" y="67"/>
                  </a:lnTo>
                  <a:lnTo>
                    <a:pt x="1" y="71"/>
                  </a:lnTo>
                  <a:lnTo>
                    <a:pt x="1" y="73"/>
                  </a:lnTo>
                  <a:lnTo>
                    <a:pt x="2" y="76"/>
                  </a:lnTo>
                  <a:lnTo>
                    <a:pt x="3" y="80"/>
                  </a:lnTo>
                  <a:lnTo>
                    <a:pt x="3" y="82"/>
                  </a:lnTo>
                  <a:lnTo>
                    <a:pt x="4" y="85"/>
                  </a:lnTo>
                  <a:lnTo>
                    <a:pt x="5" y="87"/>
                  </a:lnTo>
                  <a:lnTo>
                    <a:pt x="7" y="90"/>
                  </a:lnTo>
                  <a:lnTo>
                    <a:pt x="9" y="92"/>
                  </a:lnTo>
                  <a:lnTo>
                    <a:pt x="10" y="95"/>
                  </a:lnTo>
                  <a:lnTo>
                    <a:pt x="12" y="97"/>
                  </a:lnTo>
                  <a:lnTo>
                    <a:pt x="13" y="100"/>
                  </a:lnTo>
                  <a:lnTo>
                    <a:pt x="15" y="102"/>
                  </a:lnTo>
                  <a:lnTo>
                    <a:pt x="18" y="104"/>
                  </a:lnTo>
                  <a:lnTo>
                    <a:pt x="20" y="105"/>
                  </a:lnTo>
                  <a:lnTo>
                    <a:pt x="22" y="108"/>
                  </a:lnTo>
                  <a:lnTo>
                    <a:pt x="24" y="110"/>
                  </a:lnTo>
                  <a:lnTo>
                    <a:pt x="26" y="111"/>
                  </a:lnTo>
                  <a:lnTo>
                    <a:pt x="29" y="113"/>
                  </a:lnTo>
                  <a:lnTo>
                    <a:pt x="31" y="114"/>
                  </a:lnTo>
                  <a:lnTo>
                    <a:pt x="34" y="115"/>
                  </a:lnTo>
                  <a:lnTo>
                    <a:pt x="37" y="117"/>
                  </a:lnTo>
                  <a:lnTo>
                    <a:pt x="40" y="118"/>
                  </a:lnTo>
                  <a:lnTo>
                    <a:pt x="42" y="119"/>
                  </a:lnTo>
                  <a:lnTo>
                    <a:pt x="46" y="120"/>
                  </a:lnTo>
                  <a:lnTo>
                    <a:pt x="48" y="120"/>
                  </a:lnTo>
                  <a:lnTo>
                    <a:pt x="51" y="121"/>
                  </a:lnTo>
                  <a:lnTo>
                    <a:pt x="55" y="121"/>
                  </a:lnTo>
                  <a:lnTo>
                    <a:pt x="57" y="121"/>
                  </a:lnTo>
                  <a:lnTo>
                    <a:pt x="60" y="121"/>
                  </a:lnTo>
                  <a:lnTo>
                    <a:pt x="64" y="121"/>
                  </a:lnTo>
                  <a:lnTo>
                    <a:pt x="67" y="121"/>
                  </a:lnTo>
                  <a:lnTo>
                    <a:pt x="69" y="121"/>
                  </a:lnTo>
                  <a:lnTo>
                    <a:pt x="72" y="120"/>
                  </a:lnTo>
                  <a:lnTo>
                    <a:pt x="76" y="120"/>
                  </a:lnTo>
                  <a:lnTo>
                    <a:pt x="78" y="119"/>
                  </a:lnTo>
                  <a:lnTo>
                    <a:pt x="81" y="118"/>
                  </a:lnTo>
                  <a:lnTo>
                    <a:pt x="84" y="117"/>
                  </a:lnTo>
                  <a:lnTo>
                    <a:pt x="86" y="115"/>
                  </a:lnTo>
                  <a:lnTo>
                    <a:pt x="89" y="114"/>
                  </a:lnTo>
                  <a:lnTo>
                    <a:pt x="92" y="113"/>
                  </a:lnTo>
                  <a:lnTo>
                    <a:pt x="94" y="111"/>
                  </a:lnTo>
                  <a:lnTo>
                    <a:pt x="96" y="110"/>
                  </a:lnTo>
                  <a:lnTo>
                    <a:pt x="98" y="108"/>
                  </a:lnTo>
                  <a:lnTo>
                    <a:pt x="101" y="105"/>
                  </a:lnTo>
                  <a:lnTo>
                    <a:pt x="103" y="104"/>
                  </a:lnTo>
                  <a:lnTo>
                    <a:pt x="105" y="102"/>
                  </a:lnTo>
                  <a:lnTo>
                    <a:pt x="107" y="100"/>
                  </a:lnTo>
                  <a:lnTo>
                    <a:pt x="108" y="97"/>
                  </a:lnTo>
                  <a:lnTo>
                    <a:pt x="111" y="95"/>
                  </a:lnTo>
                  <a:lnTo>
                    <a:pt x="112" y="92"/>
                  </a:lnTo>
                  <a:lnTo>
                    <a:pt x="114" y="90"/>
                  </a:lnTo>
                  <a:lnTo>
                    <a:pt x="115" y="87"/>
                  </a:lnTo>
                  <a:lnTo>
                    <a:pt x="116" y="85"/>
                  </a:lnTo>
                  <a:lnTo>
                    <a:pt x="117" y="82"/>
                  </a:lnTo>
                  <a:lnTo>
                    <a:pt x="118" y="80"/>
                  </a:lnTo>
                  <a:lnTo>
                    <a:pt x="118" y="76"/>
                  </a:lnTo>
                  <a:lnTo>
                    <a:pt x="120" y="73"/>
                  </a:lnTo>
                  <a:lnTo>
                    <a:pt x="120" y="71"/>
                  </a:lnTo>
                  <a:lnTo>
                    <a:pt x="121" y="67"/>
                  </a:lnTo>
                  <a:lnTo>
                    <a:pt x="121" y="64"/>
                  </a:lnTo>
                  <a:lnTo>
                    <a:pt x="121" y="60"/>
                  </a:lnTo>
                  <a:lnTo>
                    <a:pt x="121" y="58"/>
                  </a:lnTo>
                  <a:lnTo>
                    <a:pt x="121" y="55"/>
                  </a:lnTo>
                  <a:lnTo>
                    <a:pt x="120" y="52"/>
                  </a:lnTo>
                  <a:lnTo>
                    <a:pt x="120" y="49"/>
                  </a:lnTo>
                  <a:lnTo>
                    <a:pt x="118" y="46"/>
                  </a:lnTo>
                  <a:lnTo>
                    <a:pt x="118" y="43"/>
                  </a:lnTo>
                  <a:lnTo>
                    <a:pt x="117" y="40"/>
                  </a:lnTo>
                  <a:lnTo>
                    <a:pt x="116" y="37"/>
                  </a:lnTo>
                  <a:lnTo>
                    <a:pt x="115" y="35"/>
                  </a:lnTo>
                  <a:lnTo>
                    <a:pt x="114" y="32"/>
                  </a:lnTo>
                  <a:lnTo>
                    <a:pt x="112" y="29"/>
                  </a:lnTo>
                  <a:lnTo>
                    <a:pt x="111" y="27"/>
                  </a:lnTo>
                  <a:lnTo>
                    <a:pt x="108" y="25"/>
                  </a:lnTo>
                  <a:lnTo>
                    <a:pt x="107" y="22"/>
                  </a:lnTo>
                  <a:lnTo>
                    <a:pt x="105" y="20"/>
                  </a:lnTo>
                  <a:lnTo>
                    <a:pt x="103" y="18"/>
                  </a:lnTo>
                  <a:lnTo>
                    <a:pt x="101" y="17"/>
                  </a:lnTo>
                  <a:lnTo>
                    <a:pt x="98" y="15"/>
                  </a:lnTo>
                  <a:lnTo>
                    <a:pt x="96" y="12"/>
                  </a:lnTo>
                  <a:lnTo>
                    <a:pt x="94" y="11"/>
                  </a:lnTo>
                  <a:lnTo>
                    <a:pt x="92" y="9"/>
                  </a:lnTo>
                  <a:lnTo>
                    <a:pt x="89" y="8"/>
                  </a:lnTo>
                  <a:lnTo>
                    <a:pt x="86" y="7"/>
                  </a:lnTo>
                  <a:lnTo>
                    <a:pt x="84" y="6"/>
                  </a:lnTo>
                  <a:lnTo>
                    <a:pt x="81" y="4"/>
                  </a:lnTo>
                  <a:lnTo>
                    <a:pt x="78" y="3"/>
                  </a:lnTo>
                  <a:lnTo>
                    <a:pt x="76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7" y="1"/>
                  </a:lnTo>
                  <a:lnTo>
                    <a:pt x="64" y="1"/>
                  </a:lnTo>
                  <a:lnTo>
                    <a:pt x="60" y="0"/>
                  </a:lnTo>
                </a:path>
              </a:pathLst>
            </a:custGeom>
            <a:solidFill>
              <a:schemeClr val="bg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1" name="Line 66">
              <a:extLst>
                <a:ext uri="{FF2B5EF4-FFF2-40B4-BE49-F238E27FC236}">
                  <a16:creationId xmlns:a16="http://schemas.microsoft.com/office/drawing/2014/main" id="{DA35139C-4EB3-6C42-8578-11FBBEFB1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0700" y="5322888"/>
              <a:ext cx="3016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2" name="Rectangle 67">
              <a:extLst>
                <a:ext uri="{FF2B5EF4-FFF2-40B4-BE49-F238E27FC236}">
                  <a16:creationId xmlns:a16="http://schemas.microsoft.com/office/drawing/2014/main" id="{F1BFD4A1-ABA4-014F-B921-2F3EB6551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763" y="4176713"/>
              <a:ext cx="138112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  <a:latin typeface="Times-Roman" pitchFamily="2" charset="0"/>
                  <a:ea typeface="SimSun" panose="02010600030101010101" pitchFamily="2" charset="-122"/>
                </a:rPr>
                <a:t>3 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3613" name="Freeform 68">
              <a:extLst>
                <a:ext uri="{FF2B5EF4-FFF2-40B4-BE49-F238E27FC236}">
                  <a16:creationId xmlns:a16="http://schemas.microsoft.com/office/drawing/2014/main" id="{35BA11DD-E732-8B46-83FF-8A22AC7BC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413" y="5407025"/>
              <a:ext cx="109537" cy="111125"/>
            </a:xfrm>
            <a:custGeom>
              <a:avLst/>
              <a:gdLst>
                <a:gd name="T0" fmla="*/ 2147483646 w 121"/>
                <a:gd name="T1" fmla="*/ 2147483646 h 121"/>
                <a:gd name="T2" fmla="*/ 2147483646 w 121"/>
                <a:gd name="T3" fmla="*/ 2147483646 h 121"/>
                <a:gd name="T4" fmla="*/ 2147483646 w 121"/>
                <a:gd name="T5" fmla="*/ 2147483646 h 121"/>
                <a:gd name="T6" fmla="*/ 2147483646 w 121"/>
                <a:gd name="T7" fmla="*/ 2147483646 h 121"/>
                <a:gd name="T8" fmla="*/ 2147483646 w 121"/>
                <a:gd name="T9" fmla="*/ 2147483646 h 121"/>
                <a:gd name="T10" fmla="*/ 2147483646 w 121"/>
                <a:gd name="T11" fmla="*/ 2147483646 h 121"/>
                <a:gd name="T12" fmla="*/ 2147483646 w 121"/>
                <a:gd name="T13" fmla="*/ 2147483646 h 121"/>
                <a:gd name="T14" fmla="*/ 2147483646 w 121"/>
                <a:gd name="T15" fmla="*/ 2147483646 h 121"/>
                <a:gd name="T16" fmla="*/ 2147483646 w 121"/>
                <a:gd name="T17" fmla="*/ 2147483646 h 121"/>
                <a:gd name="T18" fmla="*/ 2147483646 w 121"/>
                <a:gd name="T19" fmla="*/ 2147483646 h 121"/>
                <a:gd name="T20" fmla="*/ 0 w 121"/>
                <a:gd name="T21" fmla="*/ 2147483646 h 121"/>
                <a:gd name="T22" fmla="*/ 0 w 121"/>
                <a:gd name="T23" fmla="*/ 2147483646 h 121"/>
                <a:gd name="T24" fmla="*/ 2147483646 w 121"/>
                <a:gd name="T25" fmla="*/ 2147483646 h 121"/>
                <a:gd name="T26" fmla="*/ 2147483646 w 121"/>
                <a:gd name="T27" fmla="*/ 2147483646 h 121"/>
                <a:gd name="T28" fmla="*/ 2147483646 w 121"/>
                <a:gd name="T29" fmla="*/ 2147483646 h 121"/>
                <a:gd name="T30" fmla="*/ 2147483646 w 121"/>
                <a:gd name="T31" fmla="*/ 2147483646 h 121"/>
                <a:gd name="T32" fmla="*/ 2147483646 w 121"/>
                <a:gd name="T33" fmla="*/ 2147483646 h 121"/>
                <a:gd name="T34" fmla="*/ 2147483646 w 121"/>
                <a:gd name="T35" fmla="*/ 2147483646 h 121"/>
                <a:gd name="T36" fmla="*/ 2147483646 w 121"/>
                <a:gd name="T37" fmla="*/ 2147483646 h 121"/>
                <a:gd name="T38" fmla="*/ 2147483646 w 121"/>
                <a:gd name="T39" fmla="*/ 2147483646 h 121"/>
                <a:gd name="T40" fmla="*/ 2147483646 w 121"/>
                <a:gd name="T41" fmla="*/ 2147483646 h 121"/>
                <a:gd name="T42" fmla="*/ 2147483646 w 121"/>
                <a:gd name="T43" fmla="*/ 2147483646 h 121"/>
                <a:gd name="T44" fmla="*/ 2147483646 w 121"/>
                <a:gd name="T45" fmla="*/ 2147483646 h 121"/>
                <a:gd name="T46" fmla="*/ 2147483646 w 121"/>
                <a:gd name="T47" fmla="*/ 2147483646 h 121"/>
                <a:gd name="T48" fmla="*/ 2147483646 w 121"/>
                <a:gd name="T49" fmla="*/ 2147483646 h 121"/>
                <a:gd name="T50" fmla="*/ 2147483646 w 121"/>
                <a:gd name="T51" fmla="*/ 2147483646 h 121"/>
                <a:gd name="T52" fmla="*/ 2147483646 w 121"/>
                <a:gd name="T53" fmla="*/ 2147483646 h 121"/>
                <a:gd name="T54" fmla="*/ 2147483646 w 121"/>
                <a:gd name="T55" fmla="*/ 2147483646 h 121"/>
                <a:gd name="T56" fmla="*/ 2147483646 w 121"/>
                <a:gd name="T57" fmla="*/ 2147483646 h 121"/>
                <a:gd name="T58" fmla="*/ 2147483646 w 121"/>
                <a:gd name="T59" fmla="*/ 2147483646 h 121"/>
                <a:gd name="T60" fmla="*/ 2147483646 w 121"/>
                <a:gd name="T61" fmla="*/ 2147483646 h 121"/>
                <a:gd name="T62" fmla="*/ 2147483646 w 121"/>
                <a:gd name="T63" fmla="*/ 2147483646 h 121"/>
                <a:gd name="T64" fmla="*/ 2147483646 w 121"/>
                <a:gd name="T65" fmla="*/ 2147483646 h 121"/>
                <a:gd name="T66" fmla="*/ 2147483646 w 121"/>
                <a:gd name="T67" fmla="*/ 2147483646 h 121"/>
                <a:gd name="T68" fmla="*/ 2147483646 w 121"/>
                <a:gd name="T69" fmla="*/ 2147483646 h 121"/>
                <a:gd name="T70" fmla="*/ 2147483646 w 121"/>
                <a:gd name="T71" fmla="*/ 2147483646 h 121"/>
                <a:gd name="T72" fmla="*/ 2147483646 w 121"/>
                <a:gd name="T73" fmla="*/ 2147483646 h 121"/>
                <a:gd name="T74" fmla="*/ 2147483646 w 121"/>
                <a:gd name="T75" fmla="*/ 2147483646 h 121"/>
                <a:gd name="T76" fmla="*/ 2147483646 w 121"/>
                <a:gd name="T77" fmla="*/ 2147483646 h 121"/>
                <a:gd name="T78" fmla="*/ 2147483646 w 121"/>
                <a:gd name="T79" fmla="*/ 2147483646 h 121"/>
                <a:gd name="T80" fmla="*/ 2147483646 w 121"/>
                <a:gd name="T81" fmla="*/ 2147483646 h 121"/>
                <a:gd name="T82" fmla="*/ 2147483646 w 121"/>
                <a:gd name="T83" fmla="*/ 2147483646 h 121"/>
                <a:gd name="T84" fmla="*/ 2147483646 w 121"/>
                <a:gd name="T85" fmla="*/ 2147483646 h 121"/>
                <a:gd name="T86" fmla="*/ 2147483646 w 121"/>
                <a:gd name="T87" fmla="*/ 0 h 12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21"/>
                <a:gd name="T133" fmla="*/ 0 h 121"/>
                <a:gd name="T134" fmla="*/ 121 w 121"/>
                <a:gd name="T135" fmla="*/ 121 h 12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21" h="121">
                  <a:moveTo>
                    <a:pt x="60" y="0"/>
                  </a:moveTo>
                  <a:lnTo>
                    <a:pt x="57" y="1"/>
                  </a:lnTo>
                  <a:lnTo>
                    <a:pt x="55" y="1"/>
                  </a:lnTo>
                  <a:lnTo>
                    <a:pt x="51" y="1"/>
                  </a:lnTo>
                  <a:lnTo>
                    <a:pt x="48" y="2"/>
                  </a:lnTo>
                  <a:lnTo>
                    <a:pt x="46" y="2"/>
                  </a:lnTo>
                  <a:lnTo>
                    <a:pt x="42" y="3"/>
                  </a:lnTo>
                  <a:lnTo>
                    <a:pt x="40" y="4"/>
                  </a:lnTo>
                  <a:lnTo>
                    <a:pt x="37" y="5"/>
                  </a:lnTo>
                  <a:lnTo>
                    <a:pt x="34" y="7"/>
                  </a:lnTo>
                  <a:lnTo>
                    <a:pt x="31" y="8"/>
                  </a:lnTo>
                  <a:lnTo>
                    <a:pt x="29" y="9"/>
                  </a:lnTo>
                  <a:lnTo>
                    <a:pt x="26" y="11"/>
                  </a:lnTo>
                  <a:lnTo>
                    <a:pt x="24" y="12"/>
                  </a:lnTo>
                  <a:lnTo>
                    <a:pt x="22" y="14"/>
                  </a:lnTo>
                  <a:lnTo>
                    <a:pt x="20" y="17"/>
                  </a:lnTo>
                  <a:lnTo>
                    <a:pt x="18" y="18"/>
                  </a:lnTo>
                  <a:lnTo>
                    <a:pt x="15" y="20"/>
                  </a:lnTo>
                  <a:lnTo>
                    <a:pt x="13" y="22"/>
                  </a:lnTo>
                  <a:lnTo>
                    <a:pt x="12" y="24"/>
                  </a:lnTo>
                  <a:lnTo>
                    <a:pt x="10" y="27"/>
                  </a:lnTo>
                  <a:lnTo>
                    <a:pt x="9" y="29"/>
                  </a:lnTo>
                  <a:lnTo>
                    <a:pt x="7" y="32"/>
                  </a:lnTo>
                  <a:lnTo>
                    <a:pt x="5" y="35"/>
                  </a:lnTo>
                  <a:lnTo>
                    <a:pt x="4" y="37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2" y="46"/>
                  </a:lnTo>
                  <a:lnTo>
                    <a:pt x="1" y="49"/>
                  </a:lnTo>
                  <a:lnTo>
                    <a:pt x="1" y="51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1" y="73"/>
                  </a:lnTo>
                  <a:lnTo>
                    <a:pt x="2" y="76"/>
                  </a:lnTo>
                  <a:lnTo>
                    <a:pt x="3" y="79"/>
                  </a:lnTo>
                  <a:lnTo>
                    <a:pt x="3" y="82"/>
                  </a:lnTo>
                  <a:lnTo>
                    <a:pt x="4" y="85"/>
                  </a:lnTo>
                  <a:lnTo>
                    <a:pt x="5" y="87"/>
                  </a:lnTo>
                  <a:lnTo>
                    <a:pt x="7" y="89"/>
                  </a:lnTo>
                  <a:lnTo>
                    <a:pt x="9" y="92"/>
                  </a:lnTo>
                  <a:lnTo>
                    <a:pt x="10" y="95"/>
                  </a:lnTo>
                  <a:lnTo>
                    <a:pt x="12" y="97"/>
                  </a:lnTo>
                  <a:lnTo>
                    <a:pt x="13" y="100"/>
                  </a:lnTo>
                  <a:lnTo>
                    <a:pt x="15" y="102"/>
                  </a:lnTo>
                  <a:lnTo>
                    <a:pt x="18" y="104"/>
                  </a:lnTo>
                  <a:lnTo>
                    <a:pt x="20" y="105"/>
                  </a:lnTo>
                  <a:lnTo>
                    <a:pt x="22" y="107"/>
                  </a:lnTo>
                  <a:lnTo>
                    <a:pt x="24" y="110"/>
                  </a:lnTo>
                  <a:lnTo>
                    <a:pt x="26" y="111"/>
                  </a:lnTo>
                  <a:lnTo>
                    <a:pt x="29" y="113"/>
                  </a:lnTo>
                  <a:lnTo>
                    <a:pt x="31" y="114"/>
                  </a:lnTo>
                  <a:lnTo>
                    <a:pt x="34" y="115"/>
                  </a:lnTo>
                  <a:lnTo>
                    <a:pt x="37" y="116"/>
                  </a:lnTo>
                  <a:lnTo>
                    <a:pt x="40" y="118"/>
                  </a:lnTo>
                  <a:lnTo>
                    <a:pt x="42" y="119"/>
                  </a:lnTo>
                  <a:lnTo>
                    <a:pt x="46" y="120"/>
                  </a:lnTo>
                  <a:lnTo>
                    <a:pt x="48" y="120"/>
                  </a:lnTo>
                  <a:lnTo>
                    <a:pt x="51" y="121"/>
                  </a:lnTo>
                  <a:lnTo>
                    <a:pt x="55" y="121"/>
                  </a:lnTo>
                  <a:lnTo>
                    <a:pt x="57" y="121"/>
                  </a:lnTo>
                  <a:lnTo>
                    <a:pt x="60" y="121"/>
                  </a:lnTo>
                  <a:lnTo>
                    <a:pt x="64" y="121"/>
                  </a:lnTo>
                  <a:lnTo>
                    <a:pt x="67" y="121"/>
                  </a:lnTo>
                  <a:lnTo>
                    <a:pt x="69" y="121"/>
                  </a:lnTo>
                  <a:lnTo>
                    <a:pt x="72" y="120"/>
                  </a:lnTo>
                  <a:lnTo>
                    <a:pt x="76" y="120"/>
                  </a:lnTo>
                  <a:lnTo>
                    <a:pt x="78" y="119"/>
                  </a:lnTo>
                  <a:lnTo>
                    <a:pt x="81" y="118"/>
                  </a:lnTo>
                  <a:lnTo>
                    <a:pt x="84" y="116"/>
                  </a:lnTo>
                  <a:lnTo>
                    <a:pt x="86" y="115"/>
                  </a:lnTo>
                  <a:lnTo>
                    <a:pt x="89" y="114"/>
                  </a:lnTo>
                  <a:lnTo>
                    <a:pt x="92" y="113"/>
                  </a:lnTo>
                  <a:lnTo>
                    <a:pt x="94" y="111"/>
                  </a:lnTo>
                  <a:lnTo>
                    <a:pt x="96" y="110"/>
                  </a:lnTo>
                  <a:lnTo>
                    <a:pt x="98" y="107"/>
                  </a:lnTo>
                  <a:lnTo>
                    <a:pt x="101" y="105"/>
                  </a:lnTo>
                  <a:lnTo>
                    <a:pt x="103" y="104"/>
                  </a:lnTo>
                  <a:lnTo>
                    <a:pt x="105" y="102"/>
                  </a:lnTo>
                  <a:lnTo>
                    <a:pt x="107" y="100"/>
                  </a:lnTo>
                  <a:lnTo>
                    <a:pt x="108" y="97"/>
                  </a:lnTo>
                  <a:lnTo>
                    <a:pt x="111" y="95"/>
                  </a:lnTo>
                  <a:lnTo>
                    <a:pt x="112" y="92"/>
                  </a:lnTo>
                  <a:lnTo>
                    <a:pt x="114" y="89"/>
                  </a:lnTo>
                  <a:lnTo>
                    <a:pt x="115" y="87"/>
                  </a:lnTo>
                  <a:lnTo>
                    <a:pt x="116" y="85"/>
                  </a:lnTo>
                  <a:lnTo>
                    <a:pt x="117" y="82"/>
                  </a:lnTo>
                  <a:lnTo>
                    <a:pt x="118" y="79"/>
                  </a:lnTo>
                  <a:lnTo>
                    <a:pt x="118" y="76"/>
                  </a:lnTo>
                  <a:lnTo>
                    <a:pt x="120" y="73"/>
                  </a:lnTo>
                  <a:lnTo>
                    <a:pt x="120" y="70"/>
                  </a:lnTo>
                  <a:lnTo>
                    <a:pt x="121" y="67"/>
                  </a:lnTo>
                  <a:lnTo>
                    <a:pt x="121" y="64"/>
                  </a:lnTo>
                  <a:lnTo>
                    <a:pt x="121" y="60"/>
                  </a:lnTo>
                  <a:lnTo>
                    <a:pt x="121" y="58"/>
                  </a:lnTo>
                  <a:lnTo>
                    <a:pt x="121" y="55"/>
                  </a:lnTo>
                  <a:lnTo>
                    <a:pt x="120" y="51"/>
                  </a:lnTo>
                  <a:lnTo>
                    <a:pt x="120" y="49"/>
                  </a:lnTo>
                  <a:lnTo>
                    <a:pt x="118" y="46"/>
                  </a:lnTo>
                  <a:lnTo>
                    <a:pt x="118" y="42"/>
                  </a:lnTo>
                  <a:lnTo>
                    <a:pt x="117" y="40"/>
                  </a:lnTo>
                  <a:lnTo>
                    <a:pt x="116" y="37"/>
                  </a:lnTo>
                  <a:lnTo>
                    <a:pt x="115" y="35"/>
                  </a:lnTo>
                  <a:lnTo>
                    <a:pt x="114" y="32"/>
                  </a:lnTo>
                  <a:lnTo>
                    <a:pt x="112" y="29"/>
                  </a:lnTo>
                  <a:lnTo>
                    <a:pt x="111" y="27"/>
                  </a:lnTo>
                  <a:lnTo>
                    <a:pt x="108" y="24"/>
                  </a:lnTo>
                  <a:lnTo>
                    <a:pt x="107" y="22"/>
                  </a:lnTo>
                  <a:lnTo>
                    <a:pt x="105" y="20"/>
                  </a:lnTo>
                  <a:lnTo>
                    <a:pt x="103" y="18"/>
                  </a:lnTo>
                  <a:lnTo>
                    <a:pt x="101" y="17"/>
                  </a:lnTo>
                  <a:lnTo>
                    <a:pt x="98" y="14"/>
                  </a:lnTo>
                  <a:lnTo>
                    <a:pt x="96" y="12"/>
                  </a:lnTo>
                  <a:lnTo>
                    <a:pt x="94" y="11"/>
                  </a:lnTo>
                  <a:lnTo>
                    <a:pt x="92" y="9"/>
                  </a:lnTo>
                  <a:lnTo>
                    <a:pt x="89" y="8"/>
                  </a:lnTo>
                  <a:lnTo>
                    <a:pt x="86" y="7"/>
                  </a:lnTo>
                  <a:lnTo>
                    <a:pt x="84" y="5"/>
                  </a:lnTo>
                  <a:lnTo>
                    <a:pt x="81" y="4"/>
                  </a:lnTo>
                  <a:lnTo>
                    <a:pt x="78" y="3"/>
                  </a:lnTo>
                  <a:lnTo>
                    <a:pt x="76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7" y="1"/>
                  </a:lnTo>
                  <a:lnTo>
                    <a:pt x="64" y="1"/>
                  </a:lnTo>
                  <a:lnTo>
                    <a:pt x="60" y="0"/>
                  </a:lnTo>
                </a:path>
              </a:pathLst>
            </a:custGeom>
            <a:solidFill>
              <a:schemeClr val="bg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4" name="Line 69">
              <a:extLst>
                <a:ext uri="{FF2B5EF4-FFF2-40B4-BE49-F238E27FC236}">
                  <a16:creationId xmlns:a16="http://schemas.microsoft.com/office/drawing/2014/main" id="{1BC10978-77B4-E34E-B8F4-2502C91281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1225" y="5607050"/>
              <a:ext cx="11811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5" name="Freeform 70">
              <a:extLst>
                <a:ext uri="{FF2B5EF4-FFF2-40B4-BE49-F238E27FC236}">
                  <a16:creationId xmlns:a16="http://schemas.microsoft.com/office/drawing/2014/main" id="{BE25AD9B-089C-AC48-904F-B5B71B457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975" y="1536700"/>
              <a:ext cx="881063" cy="2905125"/>
            </a:xfrm>
            <a:custGeom>
              <a:avLst/>
              <a:gdLst>
                <a:gd name="T0" fmla="*/ 0 w 651"/>
                <a:gd name="T1" fmla="*/ 0 h 3185"/>
                <a:gd name="T2" fmla="*/ 0 w 651"/>
                <a:gd name="T3" fmla="*/ 2147483646 h 3185"/>
                <a:gd name="T4" fmla="*/ 2147483646 w 651"/>
                <a:gd name="T5" fmla="*/ 2147483646 h 3185"/>
                <a:gd name="T6" fmla="*/ 0 60000 65536"/>
                <a:gd name="T7" fmla="*/ 0 60000 65536"/>
                <a:gd name="T8" fmla="*/ 0 60000 65536"/>
                <a:gd name="T9" fmla="*/ 0 w 651"/>
                <a:gd name="T10" fmla="*/ 0 h 3185"/>
                <a:gd name="T11" fmla="*/ 651 w 651"/>
                <a:gd name="T12" fmla="*/ 3185 h 3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1" h="3185">
                  <a:moveTo>
                    <a:pt x="0" y="0"/>
                  </a:moveTo>
                  <a:lnTo>
                    <a:pt x="0" y="3185"/>
                  </a:lnTo>
                  <a:lnTo>
                    <a:pt x="651" y="318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6" name="Freeform 71">
              <a:extLst>
                <a:ext uri="{FF2B5EF4-FFF2-40B4-BE49-F238E27FC236}">
                  <a16:creationId xmlns:a16="http://schemas.microsoft.com/office/drawing/2014/main" id="{87D91E20-7C3D-C847-9F5D-54296D9C6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0063" y="4421188"/>
              <a:ext cx="42862" cy="42862"/>
            </a:xfrm>
            <a:custGeom>
              <a:avLst/>
              <a:gdLst>
                <a:gd name="T0" fmla="*/ 2147483646 w 45"/>
                <a:gd name="T1" fmla="*/ 2147483646 h 45"/>
                <a:gd name="T2" fmla="*/ 2147483646 w 45"/>
                <a:gd name="T3" fmla="*/ 2147483646 h 45"/>
                <a:gd name="T4" fmla="*/ 2147483646 w 45"/>
                <a:gd name="T5" fmla="*/ 2147483646 h 45"/>
                <a:gd name="T6" fmla="*/ 2147483646 w 45"/>
                <a:gd name="T7" fmla="*/ 2147483646 h 45"/>
                <a:gd name="T8" fmla="*/ 2147483646 w 45"/>
                <a:gd name="T9" fmla="*/ 2147483646 h 45"/>
                <a:gd name="T10" fmla="*/ 2147483646 w 45"/>
                <a:gd name="T11" fmla="*/ 2147483646 h 45"/>
                <a:gd name="T12" fmla="*/ 2147483646 w 45"/>
                <a:gd name="T13" fmla="*/ 2147483646 h 45"/>
                <a:gd name="T14" fmla="*/ 2147483646 w 45"/>
                <a:gd name="T15" fmla="*/ 2147483646 h 45"/>
                <a:gd name="T16" fmla="*/ 2147483646 w 45"/>
                <a:gd name="T17" fmla="*/ 2147483646 h 45"/>
                <a:gd name="T18" fmla="*/ 0 w 45"/>
                <a:gd name="T19" fmla="*/ 2147483646 h 45"/>
                <a:gd name="T20" fmla="*/ 0 w 45"/>
                <a:gd name="T21" fmla="*/ 2147483646 h 45"/>
                <a:gd name="T22" fmla="*/ 0 w 45"/>
                <a:gd name="T23" fmla="*/ 2147483646 h 45"/>
                <a:gd name="T24" fmla="*/ 0 w 45"/>
                <a:gd name="T25" fmla="*/ 2147483646 h 45"/>
                <a:gd name="T26" fmla="*/ 2147483646 w 45"/>
                <a:gd name="T27" fmla="*/ 2147483646 h 45"/>
                <a:gd name="T28" fmla="*/ 2147483646 w 45"/>
                <a:gd name="T29" fmla="*/ 2147483646 h 45"/>
                <a:gd name="T30" fmla="*/ 2147483646 w 45"/>
                <a:gd name="T31" fmla="*/ 2147483646 h 45"/>
                <a:gd name="T32" fmla="*/ 2147483646 w 45"/>
                <a:gd name="T33" fmla="*/ 2147483646 h 45"/>
                <a:gd name="T34" fmla="*/ 2147483646 w 45"/>
                <a:gd name="T35" fmla="*/ 2147483646 h 45"/>
                <a:gd name="T36" fmla="*/ 2147483646 w 45"/>
                <a:gd name="T37" fmla="*/ 2147483646 h 45"/>
                <a:gd name="T38" fmla="*/ 2147483646 w 45"/>
                <a:gd name="T39" fmla="*/ 2147483646 h 45"/>
                <a:gd name="T40" fmla="*/ 2147483646 w 45"/>
                <a:gd name="T41" fmla="*/ 2147483646 h 45"/>
                <a:gd name="T42" fmla="*/ 2147483646 w 45"/>
                <a:gd name="T43" fmla="*/ 2147483646 h 45"/>
                <a:gd name="T44" fmla="*/ 2147483646 w 45"/>
                <a:gd name="T45" fmla="*/ 2147483646 h 45"/>
                <a:gd name="T46" fmla="*/ 2147483646 w 45"/>
                <a:gd name="T47" fmla="*/ 2147483646 h 45"/>
                <a:gd name="T48" fmla="*/ 2147483646 w 45"/>
                <a:gd name="T49" fmla="*/ 2147483646 h 45"/>
                <a:gd name="T50" fmla="*/ 2147483646 w 45"/>
                <a:gd name="T51" fmla="*/ 2147483646 h 45"/>
                <a:gd name="T52" fmla="*/ 2147483646 w 45"/>
                <a:gd name="T53" fmla="*/ 2147483646 h 45"/>
                <a:gd name="T54" fmla="*/ 2147483646 w 45"/>
                <a:gd name="T55" fmla="*/ 2147483646 h 45"/>
                <a:gd name="T56" fmla="*/ 2147483646 w 45"/>
                <a:gd name="T57" fmla="*/ 2147483646 h 45"/>
                <a:gd name="T58" fmla="*/ 2147483646 w 45"/>
                <a:gd name="T59" fmla="*/ 2147483646 h 45"/>
                <a:gd name="T60" fmla="*/ 2147483646 w 45"/>
                <a:gd name="T61" fmla="*/ 2147483646 h 45"/>
                <a:gd name="T62" fmla="*/ 2147483646 w 45"/>
                <a:gd name="T63" fmla="*/ 2147483646 h 45"/>
                <a:gd name="T64" fmla="*/ 2147483646 w 45"/>
                <a:gd name="T65" fmla="*/ 2147483646 h 45"/>
                <a:gd name="T66" fmla="*/ 2147483646 w 45"/>
                <a:gd name="T67" fmla="*/ 2147483646 h 45"/>
                <a:gd name="T68" fmla="*/ 2147483646 w 45"/>
                <a:gd name="T69" fmla="*/ 2147483646 h 45"/>
                <a:gd name="T70" fmla="*/ 2147483646 w 45"/>
                <a:gd name="T71" fmla="*/ 2147483646 h 45"/>
                <a:gd name="T72" fmla="*/ 2147483646 w 45"/>
                <a:gd name="T73" fmla="*/ 2147483646 h 45"/>
                <a:gd name="T74" fmla="*/ 2147483646 w 45"/>
                <a:gd name="T75" fmla="*/ 2147483646 h 45"/>
                <a:gd name="T76" fmla="*/ 2147483646 w 45"/>
                <a:gd name="T77" fmla="*/ 2147483646 h 45"/>
                <a:gd name="T78" fmla="*/ 2147483646 w 45"/>
                <a:gd name="T79" fmla="*/ 2147483646 h 45"/>
                <a:gd name="T80" fmla="*/ 2147483646 w 45"/>
                <a:gd name="T81" fmla="*/ 2147483646 h 45"/>
                <a:gd name="T82" fmla="*/ 2147483646 w 45"/>
                <a:gd name="T83" fmla="*/ 2147483646 h 45"/>
                <a:gd name="T84" fmla="*/ 2147483646 w 45"/>
                <a:gd name="T85" fmla="*/ 2147483646 h 45"/>
                <a:gd name="T86" fmla="*/ 2147483646 w 45"/>
                <a:gd name="T87" fmla="*/ 2147483646 h 45"/>
                <a:gd name="T88" fmla="*/ 2147483646 w 45"/>
                <a:gd name="T89" fmla="*/ 2147483646 h 4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5"/>
                <a:gd name="T136" fmla="*/ 0 h 45"/>
                <a:gd name="T137" fmla="*/ 45 w 45"/>
                <a:gd name="T138" fmla="*/ 45 h 4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5" h="45">
                  <a:moveTo>
                    <a:pt x="23" y="23"/>
                  </a:moveTo>
                  <a:lnTo>
                    <a:pt x="23" y="0"/>
                  </a:lnTo>
                  <a:lnTo>
                    <a:pt x="22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7" y="1"/>
                  </a:lnTo>
                  <a:lnTo>
                    <a:pt x="16" y="1"/>
                  </a:lnTo>
                  <a:lnTo>
                    <a:pt x="15" y="2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9" y="5"/>
                  </a:lnTo>
                  <a:lnTo>
                    <a:pt x="8" y="6"/>
                  </a:lnTo>
                  <a:lnTo>
                    <a:pt x="8" y="7"/>
                  </a:lnTo>
                  <a:lnTo>
                    <a:pt x="7" y="7"/>
                  </a:lnTo>
                  <a:lnTo>
                    <a:pt x="6" y="8"/>
                  </a:lnTo>
                  <a:lnTo>
                    <a:pt x="6" y="9"/>
                  </a:lnTo>
                  <a:lnTo>
                    <a:pt x="5" y="10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2" y="16"/>
                  </a:lnTo>
                  <a:lnTo>
                    <a:pt x="2" y="17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3" y="32"/>
                  </a:lnTo>
                  <a:lnTo>
                    <a:pt x="3" y="33"/>
                  </a:lnTo>
                  <a:lnTo>
                    <a:pt x="4" y="34"/>
                  </a:lnTo>
                  <a:lnTo>
                    <a:pt x="4" y="35"/>
                  </a:lnTo>
                  <a:lnTo>
                    <a:pt x="5" y="36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7" y="39"/>
                  </a:lnTo>
                  <a:lnTo>
                    <a:pt x="8" y="39"/>
                  </a:lnTo>
                  <a:lnTo>
                    <a:pt x="8" y="41"/>
                  </a:lnTo>
                  <a:lnTo>
                    <a:pt x="9" y="42"/>
                  </a:lnTo>
                  <a:lnTo>
                    <a:pt x="11" y="42"/>
                  </a:lnTo>
                  <a:lnTo>
                    <a:pt x="12" y="43"/>
                  </a:lnTo>
                  <a:lnTo>
                    <a:pt x="13" y="43"/>
                  </a:lnTo>
                  <a:lnTo>
                    <a:pt x="13" y="44"/>
                  </a:lnTo>
                  <a:lnTo>
                    <a:pt x="14" y="44"/>
                  </a:lnTo>
                  <a:lnTo>
                    <a:pt x="15" y="44"/>
                  </a:lnTo>
                  <a:lnTo>
                    <a:pt x="16" y="45"/>
                  </a:lnTo>
                  <a:lnTo>
                    <a:pt x="17" y="45"/>
                  </a:lnTo>
                  <a:lnTo>
                    <a:pt x="18" y="45"/>
                  </a:lnTo>
                  <a:lnTo>
                    <a:pt x="19" y="45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23" y="45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6" y="45"/>
                  </a:lnTo>
                  <a:lnTo>
                    <a:pt x="27" y="45"/>
                  </a:lnTo>
                  <a:lnTo>
                    <a:pt x="28" y="45"/>
                  </a:lnTo>
                  <a:lnTo>
                    <a:pt x="30" y="45"/>
                  </a:lnTo>
                  <a:lnTo>
                    <a:pt x="31" y="44"/>
                  </a:lnTo>
                  <a:lnTo>
                    <a:pt x="32" y="44"/>
                  </a:lnTo>
                  <a:lnTo>
                    <a:pt x="33" y="44"/>
                  </a:lnTo>
                  <a:lnTo>
                    <a:pt x="34" y="43"/>
                  </a:lnTo>
                  <a:lnTo>
                    <a:pt x="35" y="42"/>
                  </a:lnTo>
                  <a:lnTo>
                    <a:pt x="36" y="42"/>
                  </a:lnTo>
                  <a:lnTo>
                    <a:pt x="37" y="41"/>
                  </a:lnTo>
                  <a:lnTo>
                    <a:pt x="39" y="39"/>
                  </a:lnTo>
                  <a:lnTo>
                    <a:pt x="40" y="38"/>
                  </a:lnTo>
                  <a:lnTo>
                    <a:pt x="41" y="37"/>
                  </a:lnTo>
                  <a:lnTo>
                    <a:pt x="41" y="36"/>
                  </a:lnTo>
                  <a:lnTo>
                    <a:pt x="42" y="36"/>
                  </a:lnTo>
                  <a:lnTo>
                    <a:pt x="42" y="35"/>
                  </a:lnTo>
                  <a:lnTo>
                    <a:pt x="43" y="34"/>
                  </a:lnTo>
                  <a:lnTo>
                    <a:pt x="43" y="33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44" y="29"/>
                  </a:lnTo>
                  <a:lnTo>
                    <a:pt x="44" y="28"/>
                  </a:lnTo>
                  <a:lnTo>
                    <a:pt x="45" y="28"/>
                  </a:lnTo>
                  <a:lnTo>
                    <a:pt x="45" y="27"/>
                  </a:lnTo>
                  <a:lnTo>
                    <a:pt x="45" y="26"/>
                  </a:lnTo>
                  <a:lnTo>
                    <a:pt x="45" y="25"/>
                  </a:lnTo>
                  <a:lnTo>
                    <a:pt x="45" y="23"/>
                  </a:lnTo>
                  <a:lnTo>
                    <a:pt x="45" y="22"/>
                  </a:lnTo>
                  <a:lnTo>
                    <a:pt x="45" y="20"/>
                  </a:lnTo>
                  <a:lnTo>
                    <a:pt x="45" y="19"/>
                  </a:lnTo>
                  <a:lnTo>
                    <a:pt x="45" y="18"/>
                  </a:lnTo>
                  <a:lnTo>
                    <a:pt x="44" y="17"/>
                  </a:lnTo>
                  <a:lnTo>
                    <a:pt x="44" y="16"/>
                  </a:lnTo>
                  <a:lnTo>
                    <a:pt x="44" y="15"/>
                  </a:lnTo>
                  <a:lnTo>
                    <a:pt x="43" y="14"/>
                  </a:lnTo>
                  <a:lnTo>
                    <a:pt x="43" y="13"/>
                  </a:lnTo>
                  <a:lnTo>
                    <a:pt x="42" y="11"/>
                  </a:lnTo>
                  <a:lnTo>
                    <a:pt x="42" y="10"/>
                  </a:lnTo>
                  <a:lnTo>
                    <a:pt x="41" y="10"/>
                  </a:lnTo>
                  <a:lnTo>
                    <a:pt x="41" y="9"/>
                  </a:lnTo>
                  <a:lnTo>
                    <a:pt x="40" y="8"/>
                  </a:lnTo>
                  <a:lnTo>
                    <a:pt x="39" y="7"/>
                  </a:lnTo>
                  <a:lnTo>
                    <a:pt x="37" y="6"/>
                  </a:lnTo>
                  <a:lnTo>
                    <a:pt x="36" y="5"/>
                  </a:lnTo>
                  <a:lnTo>
                    <a:pt x="35" y="5"/>
                  </a:lnTo>
                  <a:lnTo>
                    <a:pt x="34" y="4"/>
                  </a:lnTo>
                  <a:lnTo>
                    <a:pt x="33" y="2"/>
                  </a:lnTo>
                  <a:lnTo>
                    <a:pt x="32" y="2"/>
                  </a:lnTo>
                  <a:lnTo>
                    <a:pt x="31" y="2"/>
                  </a:lnTo>
                  <a:lnTo>
                    <a:pt x="30" y="1"/>
                  </a:lnTo>
                  <a:lnTo>
                    <a:pt x="28" y="1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7" name="Rectangle 72">
              <a:extLst>
                <a:ext uri="{FF2B5EF4-FFF2-40B4-BE49-F238E27FC236}">
                  <a16:creationId xmlns:a16="http://schemas.microsoft.com/office/drawing/2014/main" id="{E9A35BC4-C306-DC47-9A0E-AAE704C96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038600"/>
              <a:ext cx="211138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  <a:latin typeface="Times-Roman" pitchFamily="2" charset="0"/>
                  <a:ea typeface="SimSun" panose="02010600030101010101" pitchFamily="2" charset="-122"/>
                </a:rPr>
                <a:t>Q’ 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3618" name="Rectangle 73">
              <a:extLst>
                <a:ext uri="{FF2B5EF4-FFF2-40B4-BE49-F238E27FC236}">
                  <a16:creationId xmlns:a16="http://schemas.microsoft.com/office/drawing/2014/main" id="{71741035-8FA3-1C43-B504-76052C732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5450" y="2889250"/>
              <a:ext cx="17462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  <a:latin typeface="Times-Roman" pitchFamily="2" charset="0"/>
                  <a:ea typeface="SimSun" panose="02010600030101010101" pitchFamily="2" charset="-122"/>
                </a:rPr>
                <a:t>Q 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3619" name="Rectangle 74">
              <a:extLst>
                <a:ext uri="{FF2B5EF4-FFF2-40B4-BE49-F238E27FC236}">
                  <a16:creationId xmlns:a16="http://schemas.microsoft.com/office/drawing/2014/main" id="{D49C72AD-4F5F-A248-83FF-D9773B88E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413" y="5357813"/>
              <a:ext cx="138112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  <a:latin typeface="Times-Roman" pitchFamily="2" charset="0"/>
                  <a:ea typeface="SimSun" panose="02010600030101010101" pitchFamily="2" charset="-122"/>
                </a:rPr>
                <a:t>4 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3">
            <a:extLst>
              <a:ext uri="{FF2B5EF4-FFF2-40B4-BE49-F238E27FC236}">
                <a16:creationId xmlns:a16="http://schemas.microsoft.com/office/drawing/2014/main" id="{C6C320F1-CE3F-BE4D-9E70-73805D8385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0FA1D7-B2A9-9348-AB18-0AF47064CA8D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039B33A6-563C-F641-9237-AA78E43FD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SimSun" panose="02010600030101010101" pitchFamily="2" charset="-122"/>
              </a:rPr>
              <a:t>Asynchronous Inputs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D2E0E1AF-62D9-5746-9993-0DF43DFE6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/>
            <a:r>
              <a:rPr lang="en-US" altLang="zh-CN" sz="1800">
                <a:ea typeface="SimSun" panose="02010600030101010101" pitchFamily="2" charset="-122"/>
              </a:rPr>
              <a:t>In a fully synchronous system, all circuits are driven by a common clock, and the state registers may change only under the control of the clock</a:t>
            </a:r>
          </a:p>
          <a:p>
            <a:pPr lvl="1" eaLnBrk="1" hangingPunct="1"/>
            <a:r>
              <a:rPr lang="en-US" altLang="zh-CN" sz="1600">
                <a:ea typeface="SimSun" panose="02010600030101010101" pitchFamily="2" charset="-122"/>
              </a:rPr>
              <a:t>Synchronous system may be driven by asynchronous inputs which may put flip flops into the metastable state</a:t>
            </a:r>
          </a:p>
          <a:p>
            <a:pPr eaLnBrk="1" hangingPunct="1"/>
            <a:r>
              <a:rPr lang="en-US" altLang="zh-CN" sz="1800">
                <a:ea typeface="SimSun" panose="02010600030101010101" pitchFamily="2" charset="-122"/>
              </a:rPr>
              <a:t>Examples:  Keyboard activity, push buttons, and interrupts to a computer.</a:t>
            </a:r>
          </a:p>
          <a:p>
            <a:pPr eaLnBrk="1" hangingPunct="1"/>
            <a:r>
              <a:rPr lang="en-US" altLang="zh-CN" sz="1800">
                <a:ea typeface="SimSun" panose="02010600030101010101" pitchFamily="2" charset="-122"/>
              </a:rPr>
              <a:t>Problems caused by asynchronous inputs</a:t>
            </a:r>
          </a:p>
          <a:p>
            <a:pPr lvl="1" eaLnBrk="1" hangingPunct="1"/>
            <a:r>
              <a:rPr lang="en-US" altLang="zh-CN" sz="1600">
                <a:ea typeface="SimSun" panose="02010600030101010101" pitchFamily="2" charset="-122"/>
              </a:rPr>
              <a:t>The </a:t>
            </a:r>
            <a:r>
              <a:rPr lang="en-US" altLang="zh-CN" sz="1600" b="1">
                <a:ea typeface="SimSun" panose="02010600030101010101" pitchFamily="2" charset="-122"/>
              </a:rPr>
              <a:t>unpredictable arrival </a:t>
            </a:r>
            <a:r>
              <a:rPr lang="en-US" altLang="zh-CN" sz="1600">
                <a:ea typeface="SimSun" panose="02010600030101010101" pitchFamily="2" charset="-122"/>
              </a:rPr>
              <a:t>of an asynchronous input may cause a setup condition to be violated.   </a:t>
            </a:r>
          </a:p>
          <a:p>
            <a:pPr lvl="1" eaLnBrk="1" hangingPunct="1"/>
            <a:r>
              <a:rPr lang="en-US" altLang="zh-CN" sz="1600" b="1">
                <a:ea typeface="SimSun" panose="02010600030101010101" pitchFamily="2" charset="-122"/>
              </a:rPr>
              <a:t>Glitches</a:t>
            </a:r>
            <a:r>
              <a:rPr lang="en-US" altLang="zh-CN" sz="1600">
                <a:ea typeface="SimSun" panose="02010600030101010101" pitchFamily="2" charset="-122"/>
              </a:rPr>
              <a:t> on the asynchronous inputs may cause system failure.</a:t>
            </a:r>
          </a:p>
          <a:p>
            <a:pPr lvl="1" eaLnBrk="1" hangingPunct="1"/>
            <a:r>
              <a:rPr lang="en-US" altLang="zh-CN" sz="1600">
                <a:ea typeface="SimSun" panose="02010600030101010101" pitchFamily="2" charset="-122"/>
              </a:rPr>
              <a:t>Asynchronous </a:t>
            </a:r>
            <a:r>
              <a:rPr lang="en-US" altLang="zh-CN" sz="1600" b="1">
                <a:ea typeface="SimSun" panose="02010600030101010101" pitchFamily="2" charset="-122"/>
              </a:rPr>
              <a:t>fanout path delays </a:t>
            </a:r>
            <a:r>
              <a:rPr lang="en-US" altLang="zh-CN" sz="1600">
                <a:ea typeface="SimSun" panose="02010600030101010101" pitchFamily="2" charset="-122"/>
              </a:rPr>
              <a:t>might cause some input transitions to be "caught " by some devices and "missed" by others.</a:t>
            </a:r>
            <a:endParaRPr lang="en-US" altLang="zh-CN" sz="1600" b="1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1800" b="1">
                <a:ea typeface="SimSun" panose="02010600030101010101" pitchFamily="2" charset="-122"/>
              </a:rPr>
              <a:t>General rule</a:t>
            </a:r>
            <a:r>
              <a:rPr lang="en-US" altLang="zh-CN" sz="1800">
                <a:ea typeface="SimSun" panose="02010600030101010101" pitchFamily="2" charset="-122"/>
              </a:rPr>
              <a:t>:  Ensure that all inputs are synchronous, i.e. synchronize them to the clock signal. Reset and set can be exceptions.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AAAAFF"/>
      </a:accent5>
      <a:accent6>
        <a:srgbClr val="E70000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1833</Words>
  <Application>Microsoft Office PowerPoint</Application>
  <PresentationFormat>全屏显示(4:3)</PresentationFormat>
  <Paragraphs>589</Paragraphs>
  <Slides>32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Default Design</vt:lpstr>
      <vt:lpstr>PowerPoint 演示文稿</vt:lpstr>
      <vt:lpstr>Outline</vt:lpstr>
      <vt:lpstr>State Machine</vt:lpstr>
      <vt:lpstr>Clocking Methodology for FSM</vt:lpstr>
      <vt:lpstr>Hardware Constraints – Setup and Hold</vt:lpstr>
      <vt:lpstr>Hardware Constraints – Setup and Hold</vt:lpstr>
      <vt:lpstr>Metastability and Asynchronous Inputs</vt:lpstr>
      <vt:lpstr>Metastable State</vt:lpstr>
      <vt:lpstr>Asynchronous Inputs</vt:lpstr>
      <vt:lpstr>Synchronizer</vt:lpstr>
      <vt:lpstr>Synchronizer Failure</vt:lpstr>
      <vt:lpstr>Double DFF Synchronizer</vt:lpstr>
      <vt:lpstr>Double DFF Synchronizer</vt:lpstr>
      <vt:lpstr>Synchronizer with More FFs</vt:lpstr>
      <vt:lpstr>Bouncing Switch</vt:lpstr>
      <vt:lpstr>Switch Debouncing</vt:lpstr>
      <vt:lpstr>Switch Debouncing</vt:lpstr>
      <vt:lpstr>Switch Debouncing</vt:lpstr>
      <vt:lpstr>Clock Skew</vt:lpstr>
      <vt:lpstr>Clock Skew</vt:lpstr>
      <vt:lpstr>Glitches and Static Hazards</vt:lpstr>
      <vt:lpstr>Static Hazards</vt:lpstr>
      <vt:lpstr>Static Hazards Example</vt:lpstr>
      <vt:lpstr>Static Hazards</vt:lpstr>
      <vt:lpstr>Static Hazards Example</vt:lpstr>
      <vt:lpstr>Static Hazards</vt:lpstr>
      <vt:lpstr>Dynamic Hazards</vt:lpstr>
      <vt:lpstr>Dynamic Hazards Example</vt:lpstr>
      <vt:lpstr>Dynamic Hazards Example</vt:lpstr>
      <vt:lpstr>Functional Hazard</vt:lpstr>
      <vt:lpstr>Functional Hazard</vt:lpstr>
      <vt:lpstr>Functional Hazard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尹郭馨</cp:lastModifiedBy>
  <cp:revision>4</cp:revision>
  <dcterms:created xsi:type="dcterms:W3CDTF">2018-07-06T00:42:32Z</dcterms:created>
  <dcterms:modified xsi:type="dcterms:W3CDTF">2018-11-27T09:33:45Z</dcterms:modified>
</cp:coreProperties>
</file>