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9" r:id="rId4"/>
    <p:sldId id="258" r:id="rId5"/>
    <p:sldId id="270" r:id="rId6"/>
    <p:sldId id="271" r:id="rId7"/>
    <p:sldId id="263" r:id="rId8"/>
    <p:sldId id="264" r:id="rId9"/>
    <p:sldId id="265" r:id="rId10"/>
    <p:sldId id="261" r:id="rId11"/>
    <p:sldId id="272" r:id="rId12"/>
    <p:sldId id="282" r:id="rId13"/>
    <p:sldId id="279" r:id="rId14"/>
    <p:sldId id="268" r:id="rId15"/>
    <p:sldId id="269" r:id="rId1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B0F0"/>
    <a:srgbClr val="DB71D5"/>
    <a:srgbClr val="FFFFFF"/>
    <a:srgbClr val="595959"/>
    <a:srgbClr val="F2880C"/>
    <a:srgbClr val="FFF9E6"/>
    <a:srgbClr val="E15B27"/>
    <a:srgbClr val="E915DD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howGuides="1">
      <p:cViewPr>
        <p:scale>
          <a:sx n="125" d="100"/>
          <a:sy n="125" d="100"/>
        </p:scale>
        <p:origin x="-24" y="-174"/>
      </p:cViewPr>
      <p:guideLst>
        <p:guide pos="7542"/>
        <p:guide orient="horz" pos="3938"/>
        <p:guide orient="horz" pos="39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4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26.png"/><Relationship Id="rId11" Type="http://schemas.openxmlformats.org/officeDocument/2006/relationships/image" Target="../media/image25.png"/><Relationship Id="rId10" Type="http://schemas.openxmlformats.org/officeDocument/2006/relationships/image" Target="../media/image24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26.png"/><Relationship Id="rId11" Type="http://schemas.openxmlformats.org/officeDocument/2006/relationships/image" Target="../media/image25.png"/><Relationship Id="rId10" Type="http://schemas.openxmlformats.org/officeDocument/2006/relationships/image" Target="../media/image24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4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roup 350"/>
          <p:cNvGrpSpPr/>
          <p:nvPr/>
        </p:nvGrpSpPr>
        <p:grpSpPr>
          <a:xfrm>
            <a:off x="3201035" y="817880"/>
            <a:ext cx="5956300" cy="4745990"/>
            <a:chOff x="916" y="1333"/>
            <a:chExt cx="9380" cy="7474"/>
          </a:xfrm>
        </p:grpSpPr>
        <p:grpSp>
          <p:nvGrpSpPr>
            <p:cNvPr id="27" name="Group 26"/>
            <p:cNvGrpSpPr/>
            <p:nvPr/>
          </p:nvGrpSpPr>
          <p:grpSpPr>
            <a:xfrm>
              <a:off x="916" y="1333"/>
              <a:ext cx="2084" cy="1823"/>
              <a:chOff x="1975" y="1054"/>
              <a:chExt cx="2084" cy="1823"/>
            </a:xfrm>
          </p:grpSpPr>
          <p:sp>
            <p:nvSpPr>
              <p:cNvPr id="13" name="Parallelogram 12"/>
              <p:cNvSpPr/>
              <p:nvPr/>
            </p:nvSpPr>
            <p:spPr>
              <a:xfrm rot="5400000" flipV="1">
                <a:off x="1777" y="1918"/>
                <a:ext cx="1213" cy="705"/>
              </a:xfrm>
              <a:prstGeom prst="parallelogram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Parallelogram 13"/>
              <p:cNvSpPr/>
              <p:nvPr/>
            </p:nvSpPr>
            <p:spPr>
              <a:xfrm rot="5400000" flipV="1">
                <a:off x="2106" y="1918"/>
                <a:ext cx="1213" cy="705"/>
              </a:xfrm>
              <a:prstGeom prst="parallelogram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Parallelogram 14"/>
              <p:cNvSpPr/>
              <p:nvPr/>
            </p:nvSpPr>
            <p:spPr>
              <a:xfrm rot="5400000" flipV="1">
                <a:off x="2430" y="1918"/>
                <a:ext cx="1213" cy="705"/>
              </a:xfrm>
              <a:prstGeom prst="parallelogram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Parallelogram 15"/>
              <p:cNvSpPr/>
              <p:nvPr/>
            </p:nvSpPr>
            <p:spPr>
              <a:xfrm rot="5400000" flipV="1">
                <a:off x="2772" y="1918"/>
                <a:ext cx="1213" cy="705"/>
              </a:xfrm>
              <a:prstGeom prst="parallelogram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Parallelogram 16"/>
              <p:cNvSpPr/>
              <p:nvPr/>
            </p:nvSpPr>
            <p:spPr>
              <a:xfrm rot="5400000" flipV="1">
                <a:off x="3100" y="1918"/>
                <a:ext cx="1213" cy="705"/>
              </a:xfrm>
              <a:prstGeom prst="parallelogram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 Box 18"/>
              <p:cNvSpPr txBox="1"/>
              <p:nvPr/>
            </p:nvSpPr>
            <p:spPr>
              <a:xfrm>
                <a:off x="1975" y="1230"/>
                <a:ext cx="916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= 0</a:t>
                </a:r>
                <a:endPara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 Box 19"/>
              <p:cNvSpPr txBox="1"/>
              <p:nvPr/>
            </p:nvSpPr>
            <p:spPr>
              <a:xfrm>
                <a:off x="2793" y="1054"/>
                <a:ext cx="563" cy="5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Text Box 20"/>
            <p:cNvSpPr txBox="1"/>
            <p:nvPr/>
          </p:nvSpPr>
          <p:spPr>
            <a:xfrm>
              <a:off x="2330" y="1509"/>
              <a:ext cx="814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T = 4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014" y="6788"/>
              <a:ext cx="2078" cy="1200"/>
              <a:chOff x="1981" y="2948"/>
              <a:chExt cx="2078" cy="12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981" y="3360"/>
                <a:ext cx="2078" cy="78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 Box 21"/>
              <p:cNvSpPr txBox="1"/>
              <p:nvPr/>
            </p:nvSpPr>
            <p:spPr>
              <a:xfrm>
                <a:off x="2604" y="2948"/>
                <a:ext cx="814" cy="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= 0</a:t>
                </a:r>
                <a:endPara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" name="Right Arrow 22"/>
            <p:cNvSpPr/>
            <p:nvPr/>
          </p:nvSpPr>
          <p:spPr>
            <a:xfrm>
              <a:off x="3704" y="2427"/>
              <a:ext cx="785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24"/>
            <p:cNvSpPr txBox="1"/>
            <p:nvPr/>
          </p:nvSpPr>
          <p:spPr>
            <a:xfrm>
              <a:off x="1140" y="3331"/>
              <a:ext cx="1545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Multi-frame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 point clouds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946" y="8072"/>
              <a:ext cx="2197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Single frame image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3500" y="7489"/>
              <a:ext cx="892" cy="288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ube 29"/>
            <p:cNvSpPr/>
            <p:nvPr/>
          </p:nvSpPr>
          <p:spPr>
            <a:xfrm>
              <a:off x="5144" y="1968"/>
              <a:ext cx="1816" cy="1121"/>
            </a:xfrm>
            <a:prstGeom prst="cube">
              <a:avLst>
                <a:gd name="adj" fmla="val 13436"/>
              </a:avLst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Cube 31"/>
            <p:cNvSpPr/>
            <p:nvPr/>
          </p:nvSpPr>
          <p:spPr>
            <a:xfrm>
              <a:off x="4901" y="7170"/>
              <a:ext cx="2078" cy="971"/>
            </a:xfrm>
            <a:prstGeom prst="cube">
              <a:avLst>
                <a:gd name="adj" fmla="val 15345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32"/>
            <p:cNvSpPr txBox="1"/>
            <p:nvPr/>
          </p:nvSpPr>
          <p:spPr>
            <a:xfrm>
              <a:off x="5198" y="2228"/>
              <a:ext cx="1602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Intergrated 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BEV features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33"/>
            <p:cNvSpPr txBox="1"/>
            <p:nvPr/>
          </p:nvSpPr>
          <p:spPr>
            <a:xfrm>
              <a:off x="5025" y="7489"/>
              <a:ext cx="1730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features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34"/>
            <p:cNvSpPr txBox="1"/>
            <p:nvPr/>
          </p:nvSpPr>
          <p:spPr>
            <a:xfrm>
              <a:off x="3423" y="2602"/>
              <a:ext cx="1258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eature</a:t>
              </a:r>
              <a:endPara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Extractor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36"/>
            <p:cNvSpPr txBox="1"/>
            <p:nvPr/>
          </p:nvSpPr>
          <p:spPr>
            <a:xfrm>
              <a:off x="2974" y="1727"/>
              <a:ext cx="1945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 BEV maps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ight Arrow 37"/>
            <p:cNvSpPr/>
            <p:nvPr/>
          </p:nvSpPr>
          <p:spPr>
            <a:xfrm>
              <a:off x="3274" y="2161"/>
              <a:ext cx="778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 Box 47"/>
            <p:cNvSpPr txBox="1"/>
            <p:nvPr/>
          </p:nvSpPr>
          <p:spPr>
            <a:xfrm>
              <a:off x="9408" y="6531"/>
              <a:ext cx="807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NMS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305" y="7354"/>
              <a:ext cx="1836" cy="1453"/>
              <a:chOff x="13444" y="2512"/>
              <a:chExt cx="1836" cy="1453"/>
            </a:xfrm>
          </p:grpSpPr>
          <p:sp>
            <p:nvSpPr>
              <p:cNvPr id="53" name="Cube 52"/>
              <p:cNvSpPr/>
              <p:nvPr/>
            </p:nvSpPr>
            <p:spPr>
              <a:xfrm>
                <a:off x="13444" y="2684"/>
                <a:ext cx="372" cy="408"/>
              </a:xfrm>
              <a:prstGeom prst="cub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Cube 53"/>
              <p:cNvSpPr/>
              <p:nvPr/>
            </p:nvSpPr>
            <p:spPr>
              <a:xfrm>
                <a:off x="13888" y="2694"/>
                <a:ext cx="372" cy="408"/>
              </a:xfrm>
              <a:prstGeom prst="cub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Cube 55"/>
              <p:cNvSpPr/>
              <p:nvPr/>
            </p:nvSpPr>
            <p:spPr>
              <a:xfrm>
                <a:off x="14908" y="2684"/>
                <a:ext cx="372" cy="408"/>
              </a:xfrm>
              <a:prstGeom prst="cub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Text Box 56"/>
              <p:cNvSpPr txBox="1"/>
              <p:nvPr/>
            </p:nvSpPr>
            <p:spPr>
              <a:xfrm>
                <a:off x="14296" y="2512"/>
                <a:ext cx="563" cy="582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Text Box 57"/>
              <p:cNvSpPr txBox="1"/>
              <p:nvPr/>
            </p:nvSpPr>
            <p:spPr>
              <a:xfrm>
                <a:off x="13756" y="3240"/>
                <a:ext cx="1281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 K 3D</a:t>
                </a:r>
                <a:endPara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Proposals</a:t>
                </a:r>
                <a:endPara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7" name="Group 276"/>
            <p:cNvGrpSpPr/>
            <p:nvPr/>
          </p:nvGrpSpPr>
          <p:grpSpPr>
            <a:xfrm>
              <a:off x="984" y="4573"/>
              <a:ext cx="1955" cy="1110"/>
              <a:chOff x="5619" y="4262"/>
              <a:chExt cx="1955" cy="1110"/>
            </a:xfrm>
            <a:solidFill>
              <a:schemeClr val="bg1">
                <a:lumMod val="85000"/>
              </a:schemeClr>
            </a:solidFill>
          </p:grpSpPr>
          <p:sp>
            <p:nvSpPr>
              <p:cNvPr id="259" name="Cube 258"/>
              <p:cNvSpPr/>
              <p:nvPr/>
            </p:nvSpPr>
            <p:spPr>
              <a:xfrm>
                <a:off x="5619" y="4262"/>
                <a:ext cx="1955" cy="1110"/>
              </a:xfrm>
              <a:prstGeom prst="cub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" name="Text Box 259"/>
              <p:cNvSpPr txBox="1"/>
              <p:nvPr/>
            </p:nvSpPr>
            <p:spPr>
              <a:xfrm>
                <a:off x="5776" y="4574"/>
                <a:ext cx="1360" cy="72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3D Anchor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grid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>
              <a:off x="4757" y="4453"/>
              <a:ext cx="2190" cy="1370"/>
              <a:chOff x="9360" y="4098"/>
              <a:chExt cx="2190" cy="1370"/>
            </a:xfrm>
          </p:grpSpPr>
          <p:sp>
            <p:nvSpPr>
              <p:cNvPr id="275" name="Rectangle 274"/>
              <p:cNvSpPr/>
              <p:nvPr/>
            </p:nvSpPr>
            <p:spPr>
              <a:xfrm>
                <a:off x="9360" y="4150"/>
                <a:ext cx="2190" cy="13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" name="Cube 266"/>
              <p:cNvSpPr/>
              <p:nvPr/>
            </p:nvSpPr>
            <p:spPr>
              <a:xfrm>
                <a:off x="9521" y="4270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" name="Cube 267"/>
              <p:cNvSpPr/>
              <p:nvPr/>
            </p:nvSpPr>
            <p:spPr>
              <a:xfrm>
                <a:off x="9965" y="4280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" name="Cube 268"/>
              <p:cNvSpPr/>
              <p:nvPr/>
            </p:nvSpPr>
            <p:spPr>
              <a:xfrm>
                <a:off x="10985" y="4270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" name="Text Box 269"/>
              <p:cNvSpPr txBox="1"/>
              <p:nvPr/>
            </p:nvSpPr>
            <p:spPr>
              <a:xfrm>
                <a:off x="10361" y="4098"/>
                <a:ext cx="588" cy="58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" name="Cube 270"/>
              <p:cNvSpPr/>
              <p:nvPr/>
            </p:nvSpPr>
            <p:spPr>
              <a:xfrm>
                <a:off x="9497" y="4920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" name="Cube 271"/>
              <p:cNvSpPr/>
              <p:nvPr/>
            </p:nvSpPr>
            <p:spPr>
              <a:xfrm>
                <a:off x="9941" y="4930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" name="Cube 272"/>
              <p:cNvSpPr/>
              <p:nvPr/>
            </p:nvSpPr>
            <p:spPr>
              <a:xfrm>
                <a:off x="10961" y="4920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" name="Text Box 273"/>
              <p:cNvSpPr txBox="1"/>
              <p:nvPr/>
            </p:nvSpPr>
            <p:spPr>
              <a:xfrm>
                <a:off x="10337" y="4748"/>
                <a:ext cx="588" cy="58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6" name="Group 345"/>
            <p:cNvGrpSpPr/>
            <p:nvPr/>
          </p:nvGrpSpPr>
          <p:grpSpPr>
            <a:xfrm>
              <a:off x="8778" y="5864"/>
              <a:ext cx="630" cy="1334"/>
              <a:chOff x="9269" y="7288"/>
              <a:chExt cx="630" cy="1334"/>
            </a:xfrm>
          </p:grpSpPr>
          <p:sp>
            <p:nvSpPr>
              <p:cNvPr id="47" name="Right Arrow 46"/>
              <p:cNvSpPr/>
              <p:nvPr/>
            </p:nvSpPr>
            <p:spPr>
              <a:xfrm rot="5400000">
                <a:off x="8969" y="7588"/>
                <a:ext cx="900" cy="300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8" name="Right Arrow 277"/>
              <p:cNvSpPr/>
              <p:nvPr/>
            </p:nvSpPr>
            <p:spPr>
              <a:xfrm rot="5400000">
                <a:off x="9299" y="8022"/>
                <a:ext cx="900" cy="300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9" name="Text Box 278"/>
            <p:cNvSpPr txBox="1"/>
            <p:nvPr/>
          </p:nvSpPr>
          <p:spPr>
            <a:xfrm>
              <a:off x="8220" y="5985"/>
              <a:ext cx="58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9" name="Right Arrow 288"/>
            <p:cNvSpPr/>
            <p:nvPr/>
          </p:nvSpPr>
          <p:spPr>
            <a:xfrm>
              <a:off x="3473" y="4950"/>
              <a:ext cx="900" cy="3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0" name="Text Box 289"/>
            <p:cNvSpPr txBox="1"/>
            <p:nvPr/>
          </p:nvSpPr>
          <p:spPr>
            <a:xfrm>
              <a:off x="6061" y="6120"/>
              <a:ext cx="1470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RoI Pooling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Right Arrow 291"/>
            <p:cNvSpPr/>
            <p:nvPr/>
          </p:nvSpPr>
          <p:spPr>
            <a:xfrm>
              <a:off x="7218" y="4960"/>
              <a:ext cx="900" cy="3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4" name="Text Box 293"/>
            <p:cNvSpPr txBox="1"/>
            <p:nvPr/>
          </p:nvSpPr>
          <p:spPr>
            <a:xfrm>
              <a:off x="7198" y="4565"/>
              <a:ext cx="941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Fusion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5" name="Group 294"/>
            <p:cNvGrpSpPr/>
            <p:nvPr/>
          </p:nvGrpSpPr>
          <p:grpSpPr>
            <a:xfrm>
              <a:off x="8324" y="4605"/>
              <a:ext cx="1680" cy="582"/>
              <a:chOff x="12343" y="5421"/>
              <a:chExt cx="1680" cy="582"/>
            </a:xfrm>
          </p:grpSpPr>
          <p:sp>
            <p:nvSpPr>
              <p:cNvPr id="296" name="Cube 295"/>
              <p:cNvSpPr/>
              <p:nvPr/>
            </p:nvSpPr>
            <p:spPr>
              <a:xfrm>
                <a:off x="12343" y="5593"/>
                <a:ext cx="372" cy="408"/>
              </a:xfrm>
              <a:prstGeom prst="cube">
                <a:avLst/>
              </a:prstGeom>
              <a:solidFill>
                <a:srgbClr val="E915DD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" name="Cube 296"/>
              <p:cNvSpPr/>
              <p:nvPr/>
            </p:nvSpPr>
            <p:spPr>
              <a:xfrm>
                <a:off x="12751" y="5593"/>
                <a:ext cx="372" cy="408"/>
              </a:xfrm>
              <a:prstGeom prst="cube">
                <a:avLst/>
              </a:prstGeom>
              <a:solidFill>
                <a:srgbClr val="E915DD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" name="Cube 297"/>
              <p:cNvSpPr/>
              <p:nvPr/>
            </p:nvSpPr>
            <p:spPr>
              <a:xfrm>
                <a:off x="13651" y="5580"/>
                <a:ext cx="372" cy="408"/>
              </a:xfrm>
              <a:prstGeom prst="cube">
                <a:avLst/>
              </a:prstGeom>
              <a:solidFill>
                <a:srgbClr val="E915DD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9" name="Text Box 298"/>
              <p:cNvSpPr txBox="1"/>
              <p:nvPr/>
            </p:nvSpPr>
            <p:spPr>
              <a:xfrm>
                <a:off x="13109" y="5421"/>
                <a:ext cx="563" cy="582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1" name="Text Box 300"/>
            <p:cNvSpPr txBox="1"/>
            <p:nvPr/>
          </p:nvSpPr>
          <p:spPr>
            <a:xfrm>
              <a:off x="8172" y="5309"/>
              <a:ext cx="2124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Fused RoI features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3" name="Text Box 312"/>
            <p:cNvSpPr txBox="1"/>
            <p:nvPr/>
          </p:nvSpPr>
          <p:spPr>
            <a:xfrm>
              <a:off x="4291" y="6554"/>
              <a:ext cx="122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1x1 Conv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0" name="Group 339"/>
            <p:cNvGrpSpPr/>
            <p:nvPr/>
          </p:nvGrpSpPr>
          <p:grpSpPr>
            <a:xfrm>
              <a:off x="5540" y="3273"/>
              <a:ext cx="602" cy="1149"/>
              <a:chOff x="6005" y="3918"/>
              <a:chExt cx="602" cy="1149"/>
            </a:xfrm>
          </p:grpSpPr>
          <p:sp>
            <p:nvSpPr>
              <p:cNvPr id="262" name="Right Arrow 261"/>
              <p:cNvSpPr/>
              <p:nvPr/>
            </p:nvSpPr>
            <p:spPr>
              <a:xfrm rot="16200000" flipH="1">
                <a:off x="5773" y="4150"/>
                <a:ext cx="753" cy="288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9" name="Right Arrow 338"/>
              <p:cNvSpPr/>
              <p:nvPr/>
            </p:nvSpPr>
            <p:spPr>
              <a:xfrm rot="16200000" flipH="1">
                <a:off x="6087" y="4547"/>
                <a:ext cx="753" cy="288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1" name="Group 340"/>
            <p:cNvGrpSpPr/>
            <p:nvPr/>
          </p:nvGrpSpPr>
          <p:grpSpPr>
            <a:xfrm rot="10800000" flipH="1">
              <a:off x="5458" y="5913"/>
              <a:ext cx="602" cy="1149"/>
              <a:chOff x="6005" y="3918"/>
              <a:chExt cx="602" cy="1149"/>
            </a:xfrm>
          </p:grpSpPr>
          <p:sp>
            <p:nvSpPr>
              <p:cNvPr id="342" name="Right Arrow 341"/>
              <p:cNvSpPr/>
              <p:nvPr/>
            </p:nvSpPr>
            <p:spPr>
              <a:xfrm rot="16200000" flipH="1">
                <a:off x="5773" y="4150"/>
                <a:ext cx="753" cy="288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3" name="Right Arrow 342"/>
              <p:cNvSpPr/>
              <p:nvPr/>
            </p:nvSpPr>
            <p:spPr>
              <a:xfrm rot="16200000" flipH="1">
                <a:off x="6087" y="4547"/>
                <a:ext cx="753" cy="288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4" name="Text Box 343"/>
            <p:cNvSpPr txBox="1"/>
            <p:nvPr/>
          </p:nvSpPr>
          <p:spPr>
            <a:xfrm>
              <a:off x="4388" y="3342"/>
              <a:ext cx="122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1x1 Conv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5" name="Text Box 344"/>
            <p:cNvSpPr txBox="1"/>
            <p:nvPr/>
          </p:nvSpPr>
          <p:spPr>
            <a:xfrm>
              <a:off x="6061" y="3776"/>
              <a:ext cx="1470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RoI Pooling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Text Box 34"/>
            <p:cNvSpPr txBox="1"/>
            <p:nvPr/>
          </p:nvSpPr>
          <p:spPr>
            <a:xfrm>
              <a:off x="3267" y="7664"/>
              <a:ext cx="1258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eature</a:t>
              </a:r>
              <a:endPara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Extractor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418465" y="1088390"/>
            <a:ext cx="10971530" cy="4699000"/>
            <a:chOff x="1251" y="1700"/>
            <a:chExt cx="17278" cy="7400"/>
          </a:xfrm>
        </p:grpSpPr>
        <p:grpSp>
          <p:nvGrpSpPr>
            <p:cNvPr id="31" name="Group 30"/>
            <p:cNvGrpSpPr/>
            <p:nvPr/>
          </p:nvGrpSpPr>
          <p:grpSpPr>
            <a:xfrm>
              <a:off x="1251" y="1700"/>
              <a:ext cx="17278" cy="7400"/>
              <a:chOff x="1266" y="1742"/>
              <a:chExt cx="17278" cy="740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8885" y="3109"/>
                <a:ext cx="9659" cy="4503"/>
                <a:chOff x="9047" y="3110"/>
                <a:chExt cx="8965" cy="4503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11093" y="3966"/>
                  <a:ext cx="6919" cy="287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9047" y="3110"/>
                  <a:ext cx="2145" cy="4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4567" y="5076"/>
                <a:ext cx="2724" cy="1207"/>
                <a:chOff x="13012" y="2512"/>
                <a:chExt cx="2724" cy="1207"/>
              </a:xfrm>
            </p:grpSpPr>
            <p:sp>
              <p:nvSpPr>
                <p:cNvPr id="52" name="Cube 51"/>
                <p:cNvSpPr/>
                <p:nvPr/>
              </p:nvSpPr>
              <p:spPr>
                <a:xfrm>
                  <a:off x="13012" y="2684"/>
                  <a:ext cx="372" cy="408"/>
                </a:xfrm>
                <a:prstGeom prst="cube">
                  <a:avLst/>
                </a:prstGeom>
                <a:solidFill>
                  <a:srgbClr val="FF0000">
                    <a:alpha val="55000"/>
                  </a:srgb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Cube 52"/>
                <p:cNvSpPr/>
                <p:nvPr/>
              </p:nvSpPr>
              <p:spPr>
                <a:xfrm>
                  <a:off x="13444" y="2684"/>
                  <a:ext cx="372" cy="408"/>
                </a:xfrm>
                <a:prstGeom prst="cube">
                  <a:avLst/>
                </a:prstGeom>
                <a:solidFill>
                  <a:srgbClr val="FF0000">
                    <a:alpha val="55000"/>
                  </a:srgb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Cube 53"/>
                <p:cNvSpPr/>
                <p:nvPr/>
              </p:nvSpPr>
              <p:spPr>
                <a:xfrm>
                  <a:off x="13888" y="2694"/>
                  <a:ext cx="372" cy="408"/>
                </a:xfrm>
                <a:prstGeom prst="cube">
                  <a:avLst/>
                </a:prstGeom>
                <a:solidFill>
                  <a:srgbClr val="FF0000">
                    <a:alpha val="55000"/>
                  </a:srgb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Cube 54"/>
                <p:cNvSpPr/>
                <p:nvPr/>
              </p:nvSpPr>
              <p:spPr>
                <a:xfrm>
                  <a:off x="15364" y="2681"/>
                  <a:ext cx="372" cy="408"/>
                </a:xfrm>
                <a:prstGeom prst="cube">
                  <a:avLst/>
                </a:prstGeom>
                <a:solidFill>
                  <a:srgbClr val="FF0000">
                    <a:alpha val="55000"/>
                  </a:srgb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Cube 55"/>
                <p:cNvSpPr/>
                <p:nvPr/>
              </p:nvSpPr>
              <p:spPr>
                <a:xfrm>
                  <a:off x="14908" y="2684"/>
                  <a:ext cx="372" cy="408"/>
                </a:xfrm>
                <a:prstGeom prst="cube">
                  <a:avLst/>
                </a:prstGeom>
                <a:solidFill>
                  <a:srgbClr val="FF0000">
                    <a:alpha val="55000"/>
                  </a:srgb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Text Box 56"/>
                <p:cNvSpPr txBox="1"/>
                <p:nvPr/>
              </p:nvSpPr>
              <p:spPr>
                <a:xfrm>
                  <a:off x="14296" y="2512"/>
                  <a:ext cx="563" cy="5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...</a:t>
                  </a:r>
                  <a:endPara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Text Box 57"/>
                <p:cNvSpPr txBox="1"/>
                <p:nvPr/>
              </p:nvSpPr>
              <p:spPr>
                <a:xfrm>
                  <a:off x="13127" y="3236"/>
                  <a:ext cx="2562" cy="4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Top K 3D Proposals</a:t>
                  </a:r>
                  <a:endPara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0" name="Rectangle 59"/>
              <p:cNvSpPr/>
              <p:nvPr/>
            </p:nvSpPr>
            <p:spPr>
              <a:xfrm>
                <a:off x="1555" y="2054"/>
                <a:ext cx="2024" cy="1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508" y="6664"/>
                <a:ext cx="2024" cy="1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Right Arrow 80"/>
              <p:cNvSpPr/>
              <p:nvPr/>
            </p:nvSpPr>
            <p:spPr>
              <a:xfrm>
                <a:off x="7750" y="2834"/>
                <a:ext cx="892" cy="288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3656" y="2834"/>
                <a:ext cx="1435" cy="5576"/>
                <a:chOff x="4397" y="5999"/>
                <a:chExt cx="1435" cy="5576"/>
              </a:xfrm>
            </p:grpSpPr>
            <p:sp>
              <p:nvSpPr>
                <p:cNvPr id="79" name="Right Arrow 78"/>
                <p:cNvSpPr/>
                <p:nvPr/>
              </p:nvSpPr>
              <p:spPr>
                <a:xfrm>
                  <a:off x="4694" y="5999"/>
                  <a:ext cx="1007" cy="293"/>
                </a:xfrm>
                <a:prstGeom prst="rightArrow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" name="Text Box 82"/>
                <p:cNvSpPr txBox="1"/>
                <p:nvPr/>
              </p:nvSpPr>
              <p:spPr>
                <a:xfrm>
                  <a:off x="4503" y="6197"/>
                  <a:ext cx="1329" cy="8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Feature </a:t>
                  </a:r>
                  <a:endParaRPr lang="en-US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alt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Extractor</a:t>
                  </a:r>
                  <a:endParaRPr lang="en-US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7" name="Text Box 82"/>
                <p:cNvSpPr txBox="1"/>
                <p:nvPr/>
              </p:nvSpPr>
              <p:spPr>
                <a:xfrm>
                  <a:off x="4397" y="10753"/>
                  <a:ext cx="1329" cy="8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Feature </a:t>
                  </a:r>
                  <a:endParaRPr lang="en-US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alt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Extractor</a:t>
                  </a:r>
                  <a:endParaRPr lang="en-US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4" name="Text Box 83"/>
              <p:cNvSpPr txBox="1"/>
              <p:nvPr/>
            </p:nvSpPr>
            <p:spPr>
              <a:xfrm>
                <a:off x="7323" y="3085"/>
                <a:ext cx="1650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RoI Pooling</a:t>
                </a:r>
                <a:endPara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Text Box 84"/>
              <p:cNvSpPr txBox="1"/>
              <p:nvPr/>
            </p:nvSpPr>
            <p:spPr>
              <a:xfrm>
                <a:off x="1471" y="3902"/>
                <a:ext cx="2095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Keyframe: </a:t>
                </a:r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= t</a:t>
                </a:r>
                <a:endPara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85"/>
              <p:cNvSpPr txBox="1"/>
              <p:nvPr/>
            </p:nvSpPr>
            <p:spPr>
              <a:xfrm>
                <a:off x="1266" y="8500"/>
                <a:ext cx="2646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Keyframe: </a:t>
                </a:r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=  t + τ </a:t>
                </a:r>
                <a:endPara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" name="Group 90"/>
              <p:cNvGrpSpPr/>
              <p:nvPr/>
            </p:nvGrpSpPr>
            <p:grpSpPr>
              <a:xfrm>
                <a:off x="5314" y="2054"/>
                <a:ext cx="2024" cy="1848"/>
                <a:chOff x="6093" y="5335"/>
                <a:chExt cx="2024" cy="1848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6093" y="5335"/>
                  <a:ext cx="2024" cy="1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" name="Cube 86"/>
                <p:cNvSpPr/>
                <p:nvPr/>
              </p:nvSpPr>
              <p:spPr>
                <a:xfrm>
                  <a:off x="6378" y="6442"/>
                  <a:ext cx="1454" cy="586"/>
                </a:xfrm>
                <a:prstGeom prst="cube">
                  <a:avLst/>
                </a:prstGeom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Cube 87"/>
                <p:cNvSpPr/>
                <p:nvPr/>
              </p:nvSpPr>
              <p:spPr>
                <a:xfrm>
                  <a:off x="6490" y="5471"/>
                  <a:ext cx="1204" cy="842"/>
                </a:xfrm>
                <a:prstGeom prst="cub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noFill/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1" name="Right Arrow 100"/>
              <p:cNvSpPr/>
              <p:nvPr/>
            </p:nvSpPr>
            <p:spPr>
              <a:xfrm>
                <a:off x="7686" y="7444"/>
                <a:ext cx="892" cy="288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101"/>
              <p:cNvSpPr txBox="1"/>
              <p:nvPr/>
            </p:nvSpPr>
            <p:spPr>
              <a:xfrm>
                <a:off x="7376" y="7760"/>
                <a:ext cx="1650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RoI Pooling</a:t>
                </a:r>
                <a:endPara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3" name="Group 102"/>
              <p:cNvGrpSpPr/>
              <p:nvPr/>
            </p:nvGrpSpPr>
            <p:grpSpPr>
              <a:xfrm>
                <a:off x="5250" y="6664"/>
                <a:ext cx="2024" cy="1848"/>
                <a:chOff x="6093" y="5335"/>
                <a:chExt cx="2024" cy="1848"/>
              </a:xfrm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6093" y="5335"/>
                  <a:ext cx="2024" cy="1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" name="Cube 104"/>
                <p:cNvSpPr/>
                <p:nvPr/>
              </p:nvSpPr>
              <p:spPr>
                <a:xfrm>
                  <a:off x="6331" y="6457"/>
                  <a:ext cx="1454" cy="560"/>
                </a:xfrm>
                <a:prstGeom prst="cube">
                  <a:avLst/>
                </a:prstGeom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7" name="Text Box 106"/>
              <p:cNvSpPr txBox="1"/>
              <p:nvPr/>
            </p:nvSpPr>
            <p:spPr>
              <a:xfrm>
                <a:off x="5310" y="8555"/>
                <a:ext cx="2030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eature </a:t>
                </a:r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maps</a:t>
                </a:r>
                <a:endPara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Right Arrow 114"/>
              <p:cNvSpPr/>
              <p:nvPr/>
            </p:nvSpPr>
            <p:spPr>
              <a:xfrm>
                <a:off x="3897" y="7371"/>
                <a:ext cx="1040" cy="259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" name="Group 134"/>
              <p:cNvGrpSpPr/>
              <p:nvPr/>
            </p:nvGrpSpPr>
            <p:grpSpPr>
              <a:xfrm>
                <a:off x="9218" y="2292"/>
                <a:ext cx="1690" cy="1357"/>
                <a:chOff x="9296" y="5327"/>
                <a:chExt cx="1690" cy="1357"/>
              </a:xfrm>
            </p:grpSpPr>
            <p:grpSp>
              <p:nvGrpSpPr>
                <p:cNvPr id="128" name="Group 127"/>
                <p:cNvGrpSpPr/>
                <p:nvPr/>
              </p:nvGrpSpPr>
              <p:grpSpPr>
                <a:xfrm>
                  <a:off x="9296" y="6102"/>
                  <a:ext cx="1680" cy="582"/>
                  <a:chOff x="9332" y="5024"/>
                  <a:chExt cx="1680" cy="582"/>
                </a:xfrm>
              </p:grpSpPr>
              <p:sp>
                <p:nvSpPr>
                  <p:cNvPr id="124" name="Cube 123"/>
                  <p:cNvSpPr/>
                  <p:nvPr/>
                </p:nvSpPr>
                <p:spPr>
                  <a:xfrm>
                    <a:off x="9332" y="5196"/>
                    <a:ext cx="372" cy="408"/>
                  </a:xfrm>
                  <a:prstGeom prst="cube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5" name="Cube 124"/>
                  <p:cNvSpPr/>
                  <p:nvPr/>
                </p:nvSpPr>
                <p:spPr>
                  <a:xfrm>
                    <a:off x="9740" y="5196"/>
                    <a:ext cx="372" cy="408"/>
                  </a:xfrm>
                  <a:prstGeom prst="cube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6" name="Cube 125"/>
                  <p:cNvSpPr/>
                  <p:nvPr/>
                </p:nvSpPr>
                <p:spPr>
                  <a:xfrm>
                    <a:off x="10640" y="5183"/>
                    <a:ext cx="372" cy="408"/>
                  </a:xfrm>
                  <a:prstGeom prst="cube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7" name="Text Box 126"/>
                  <p:cNvSpPr txBox="1"/>
                  <p:nvPr/>
                </p:nvSpPr>
                <p:spPr>
                  <a:xfrm>
                    <a:off x="10098" y="5024"/>
                    <a:ext cx="563" cy="58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...</a:t>
                    </a:r>
                    <a:endPara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9306" y="5327"/>
                  <a:ext cx="1680" cy="582"/>
                  <a:chOff x="9332" y="5024"/>
                  <a:chExt cx="1680" cy="582"/>
                </a:xfrm>
              </p:grpSpPr>
              <p:sp>
                <p:nvSpPr>
                  <p:cNvPr id="131" name="Cube 130"/>
                  <p:cNvSpPr/>
                  <p:nvPr/>
                </p:nvSpPr>
                <p:spPr>
                  <a:xfrm>
                    <a:off x="9332" y="5196"/>
                    <a:ext cx="372" cy="408"/>
                  </a:xfrm>
                  <a:prstGeom prst="cube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" name="Cube 131"/>
                  <p:cNvSpPr/>
                  <p:nvPr/>
                </p:nvSpPr>
                <p:spPr>
                  <a:xfrm>
                    <a:off x="9740" y="5196"/>
                    <a:ext cx="372" cy="408"/>
                  </a:xfrm>
                  <a:prstGeom prst="cube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" name="Cube 132"/>
                  <p:cNvSpPr/>
                  <p:nvPr/>
                </p:nvSpPr>
                <p:spPr>
                  <a:xfrm>
                    <a:off x="10640" y="5183"/>
                    <a:ext cx="372" cy="408"/>
                  </a:xfrm>
                  <a:prstGeom prst="cube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" name="Text Box 133"/>
                  <p:cNvSpPr txBox="1"/>
                  <p:nvPr/>
                </p:nvSpPr>
                <p:spPr>
                  <a:xfrm>
                    <a:off x="10098" y="5024"/>
                    <a:ext cx="563" cy="58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...</a:t>
                    </a:r>
                    <a:endPara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36" name="Group 135"/>
              <p:cNvGrpSpPr/>
              <p:nvPr/>
            </p:nvGrpSpPr>
            <p:grpSpPr>
              <a:xfrm>
                <a:off x="9175" y="6887"/>
                <a:ext cx="1690" cy="1357"/>
                <a:chOff x="9296" y="5327"/>
                <a:chExt cx="1690" cy="1357"/>
              </a:xfrm>
            </p:grpSpPr>
            <p:grpSp>
              <p:nvGrpSpPr>
                <p:cNvPr id="137" name="Group 136"/>
                <p:cNvGrpSpPr/>
                <p:nvPr/>
              </p:nvGrpSpPr>
              <p:grpSpPr>
                <a:xfrm>
                  <a:off x="9296" y="6102"/>
                  <a:ext cx="1680" cy="582"/>
                  <a:chOff x="9332" y="5024"/>
                  <a:chExt cx="1680" cy="582"/>
                </a:xfrm>
              </p:grpSpPr>
              <p:sp>
                <p:nvSpPr>
                  <p:cNvPr id="138" name="Cube 137"/>
                  <p:cNvSpPr/>
                  <p:nvPr/>
                </p:nvSpPr>
                <p:spPr>
                  <a:xfrm>
                    <a:off x="9332" y="5196"/>
                    <a:ext cx="372" cy="408"/>
                  </a:xfrm>
                  <a:prstGeom prst="cube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9" name="Cube 138"/>
                  <p:cNvSpPr/>
                  <p:nvPr/>
                </p:nvSpPr>
                <p:spPr>
                  <a:xfrm>
                    <a:off x="9740" y="5196"/>
                    <a:ext cx="372" cy="408"/>
                  </a:xfrm>
                  <a:prstGeom prst="cube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" name="Cube 139"/>
                  <p:cNvSpPr/>
                  <p:nvPr/>
                </p:nvSpPr>
                <p:spPr>
                  <a:xfrm>
                    <a:off x="10640" y="5183"/>
                    <a:ext cx="372" cy="408"/>
                  </a:xfrm>
                  <a:prstGeom prst="cube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" name="Text Box 140"/>
                  <p:cNvSpPr txBox="1"/>
                  <p:nvPr/>
                </p:nvSpPr>
                <p:spPr>
                  <a:xfrm>
                    <a:off x="10098" y="5024"/>
                    <a:ext cx="563" cy="58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...</a:t>
                    </a:r>
                    <a:endPara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2" name="Group 141"/>
                <p:cNvGrpSpPr/>
                <p:nvPr/>
              </p:nvGrpSpPr>
              <p:grpSpPr>
                <a:xfrm>
                  <a:off x="9306" y="5327"/>
                  <a:ext cx="1680" cy="582"/>
                  <a:chOff x="9332" y="5024"/>
                  <a:chExt cx="1680" cy="582"/>
                </a:xfrm>
              </p:grpSpPr>
              <p:sp>
                <p:nvSpPr>
                  <p:cNvPr id="143" name="Cube 142"/>
                  <p:cNvSpPr/>
                  <p:nvPr/>
                </p:nvSpPr>
                <p:spPr>
                  <a:xfrm>
                    <a:off x="9332" y="5196"/>
                    <a:ext cx="372" cy="408"/>
                  </a:xfrm>
                  <a:prstGeom prst="cube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" name="Cube 143"/>
                  <p:cNvSpPr/>
                  <p:nvPr/>
                </p:nvSpPr>
                <p:spPr>
                  <a:xfrm>
                    <a:off x="9740" y="5196"/>
                    <a:ext cx="372" cy="408"/>
                  </a:xfrm>
                  <a:prstGeom prst="cube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" name="Cube 144"/>
                  <p:cNvSpPr/>
                  <p:nvPr/>
                </p:nvSpPr>
                <p:spPr>
                  <a:xfrm>
                    <a:off x="10640" y="5183"/>
                    <a:ext cx="372" cy="408"/>
                  </a:xfrm>
                  <a:prstGeom prst="cube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6" name="Text Box 145"/>
                  <p:cNvSpPr txBox="1"/>
                  <p:nvPr/>
                </p:nvSpPr>
                <p:spPr>
                  <a:xfrm>
                    <a:off x="10098" y="5024"/>
                    <a:ext cx="563" cy="58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...</a:t>
                    </a:r>
                    <a:endPara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54" name="Group 153"/>
              <p:cNvGrpSpPr/>
              <p:nvPr/>
            </p:nvGrpSpPr>
            <p:grpSpPr>
              <a:xfrm>
                <a:off x="11177" y="2929"/>
                <a:ext cx="1051" cy="693"/>
                <a:chOff x="11158" y="5791"/>
                <a:chExt cx="1051" cy="693"/>
              </a:xfrm>
            </p:grpSpPr>
            <p:sp>
              <p:nvSpPr>
                <p:cNvPr id="152" name="Right Arrow 151"/>
                <p:cNvSpPr/>
                <p:nvPr/>
              </p:nvSpPr>
              <p:spPr>
                <a:xfrm>
                  <a:off x="11270" y="5791"/>
                  <a:ext cx="892" cy="288"/>
                </a:xfrm>
                <a:prstGeom prst="rightArrow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" name="Text Box 152"/>
                <p:cNvSpPr txBox="1"/>
                <p:nvPr/>
              </p:nvSpPr>
              <p:spPr>
                <a:xfrm>
                  <a:off x="11158" y="6001"/>
                  <a:ext cx="1051" cy="4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Fusion</a:t>
                  </a:r>
                  <a:endPara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>
                <a:off x="12369" y="2607"/>
                <a:ext cx="1680" cy="582"/>
                <a:chOff x="12343" y="5421"/>
                <a:chExt cx="1680" cy="582"/>
              </a:xfrm>
            </p:grpSpPr>
            <p:sp>
              <p:nvSpPr>
                <p:cNvPr id="155" name="Cube 154"/>
                <p:cNvSpPr/>
                <p:nvPr/>
              </p:nvSpPr>
              <p:spPr>
                <a:xfrm>
                  <a:off x="12343" y="5593"/>
                  <a:ext cx="372" cy="408"/>
                </a:xfrm>
                <a:prstGeom prst="cube">
                  <a:avLst/>
                </a:prstGeom>
                <a:solidFill>
                  <a:srgbClr val="E915DD">
                    <a:alpha val="50000"/>
                  </a:srgb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" name="Cube 155"/>
                <p:cNvSpPr/>
                <p:nvPr/>
              </p:nvSpPr>
              <p:spPr>
                <a:xfrm>
                  <a:off x="12751" y="5593"/>
                  <a:ext cx="372" cy="408"/>
                </a:xfrm>
                <a:prstGeom prst="cube">
                  <a:avLst/>
                </a:prstGeom>
                <a:solidFill>
                  <a:srgbClr val="E915DD">
                    <a:alpha val="50000"/>
                  </a:srgb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" name="Cube 156"/>
                <p:cNvSpPr/>
                <p:nvPr/>
              </p:nvSpPr>
              <p:spPr>
                <a:xfrm>
                  <a:off x="13651" y="5580"/>
                  <a:ext cx="372" cy="408"/>
                </a:xfrm>
                <a:prstGeom prst="cube">
                  <a:avLst/>
                </a:prstGeom>
                <a:solidFill>
                  <a:srgbClr val="E915DD">
                    <a:alpha val="50000"/>
                  </a:srgb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8" name="Text Box 157"/>
                <p:cNvSpPr txBox="1"/>
                <p:nvPr/>
              </p:nvSpPr>
              <p:spPr>
                <a:xfrm>
                  <a:off x="13109" y="5421"/>
                  <a:ext cx="563" cy="5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...</a:t>
                  </a:r>
                  <a:endPara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11201" y="7504"/>
                <a:ext cx="1051" cy="680"/>
                <a:chOff x="11184" y="5791"/>
                <a:chExt cx="1051" cy="680"/>
              </a:xfrm>
            </p:grpSpPr>
            <p:sp>
              <p:nvSpPr>
                <p:cNvPr id="170" name="Right Arrow 169"/>
                <p:cNvSpPr/>
                <p:nvPr/>
              </p:nvSpPr>
              <p:spPr>
                <a:xfrm>
                  <a:off x="11255" y="5791"/>
                  <a:ext cx="892" cy="288"/>
                </a:xfrm>
                <a:prstGeom prst="rightArrow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1" name="Text Box 170"/>
                <p:cNvSpPr txBox="1"/>
                <p:nvPr/>
              </p:nvSpPr>
              <p:spPr>
                <a:xfrm>
                  <a:off x="11184" y="5988"/>
                  <a:ext cx="1051" cy="4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Fusion</a:t>
                  </a:r>
                  <a:endPara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2" name="Group 171"/>
              <p:cNvGrpSpPr/>
              <p:nvPr/>
            </p:nvGrpSpPr>
            <p:grpSpPr>
              <a:xfrm>
                <a:off x="12386" y="7199"/>
                <a:ext cx="1680" cy="582"/>
                <a:chOff x="12343" y="5421"/>
                <a:chExt cx="1680" cy="582"/>
              </a:xfrm>
            </p:grpSpPr>
            <p:sp>
              <p:nvSpPr>
                <p:cNvPr id="173" name="Cube 172"/>
                <p:cNvSpPr/>
                <p:nvPr/>
              </p:nvSpPr>
              <p:spPr>
                <a:xfrm>
                  <a:off x="12343" y="5593"/>
                  <a:ext cx="372" cy="408"/>
                </a:xfrm>
                <a:prstGeom prst="cube">
                  <a:avLst/>
                </a:prstGeom>
                <a:solidFill>
                  <a:srgbClr val="E915DD">
                    <a:alpha val="50000"/>
                  </a:srgb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" name="Cube 173"/>
                <p:cNvSpPr/>
                <p:nvPr/>
              </p:nvSpPr>
              <p:spPr>
                <a:xfrm>
                  <a:off x="12751" y="5593"/>
                  <a:ext cx="372" cy="408"/>
                </a:xfrm>
                <a:prstGeom prst="cube">
                  <a:avLst/>
                </a:prstGeom>
                <a:solidFill>
                  <a:srgbClr val="E915DD">
                    <a:alpha val="50000"/>
                  </a:srgb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Cube 174"/>
                <p:cNvSpPr/>
                <p:nvPr/>
              </p:nvSpPr>
              <p:spPr>
                <a:xfrm>
                  <a:off x="13651" y="5580"/>
                  <a:ext cx="372" cy="408"/>
                </a:xfrm>
                <a:prstGeom prst="cube">
                  <a:avLst/>
                </a:prstGeom>
                <a:solidFill>
                  <a:srgbClr val="E915DD">
                    <a:alpha val="50000"/>
                  </a:srgb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175"/>
                <p:cNvSpPr txBox="1"/>
                <p:nvPr/>
              </p:nvSpPr>
              <p:spPr>
                <a:xfrm>
                  <a:off x="13109" y="5421"/>
                  <a:ext cx="563" cy="5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...</a:t>
                  </a:r>
                  <a:endPara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77" name="Text Box 176"/>
              <p:cNvSpPr txBox="1"/>
              <p:nvPr/>
            </p:nvSpPr>
            <p:spPr>
              <a:xfrm>
                <a:off x="12302" y="3265"/>
                <a:ext cx="1912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Fused f</a:t>
                </a:r>
                <a:r>
                  <a:rPr lang="en-US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eatures</a:t>
                </a:r>
                <a:endParaRPr lang="en-US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177"/>
              <p:cNvSpPr txBox="1"/>
              <p:nvPr/>
            </p:nvSpPr>
            <p:spPr>
              <a:xfrm>
                <a:off x="12386" y="7875"/>
                <a:ext cx="1912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Fused </a:t>
                </a:r>
                <a:r>
                  <a:rPr lang="en-US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features</a:t>
                </a:r>
                <a:endParaRPr lang="en-US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3" name="Straight Arrow Connector 182"/>
              <p:cNvCxnSpPr/>
              <p:nvPr/>
            </p:nvCxnSpPr>
            <p:spPr>
              <a:xfrm flipH="1">
                <a:off x="10093" y="3650"/>
                <a:ext cx="8" cy="896"/>
              </a:xfrm>
              <a:prstGeom prst="straightConnector1">
                <a:avLst/>
              </a:prstGeom>
              <a:ln w="57150">
                <a:noFill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/>
              <p:cNvCxnSpPr/>
              <p:nvPr/>
            </p:nvCxnSpPr>
            <p:spPr>
              <a:xfrm flipV="1">
                <a:off x="10101" y="6061"/>
                <a:ext cx="0" cy="808"/>
              </a:xfrm>
              <a:prstGeom prst="straightConnector1">
                <a:avLst/>
              </a:prstGeom>
              <a:ln w="57150">
                <a:noFill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ight Arrow 186"/>
              <p:cNvSpPr/>
              <p:nvPr/>
            </p:nvSpPr>
            <p:spPr>
              <a:xfrm>
                <a:off x="11224" y="5182"/>
                <a:ext cx="957" cy="288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9" name="Group 188"/>
              <p:cNvGrpSpPr/>
              <p:nvPr/>
            </p:nvGrpSpPr>
            <p:grpSpPr>
              <a:xfrm>
                <a:off x="12386" y="4963"/>
                <a:ext cx="1680" cy="582"/>
                <a:chOff x="12343" y="5421"/>
                <a:chExt cx="1680" cy="582"/>
              </a:xfrm>
            </p:grpSpPr>
            <p:sp>
              <p:nvSpPr>
                <p:cNvPr id="190" name="Cube 189"/>
                <p:cNvSpPr/>
                <p:nvPr/>
              </p:nvSpPr>
              <p:spPr>
                <a:xfrm>
                  <a:off x="12343" y="5593"/>
                  <a:ext cx="372" cy="408"/>
                </a:xfrm>
                <a:prstGeom prst="cube">
                  <a:avLst/>
                </a:prstGeom>
                <a:solidFill>
                  <a:srgbClr val="FFB2B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1" name="Cube 190"/>
                <p:cNvSpPr/>
                <p:nvPr/>
              </p:nvSpPr>
              <p:spPr>
                <a:xfrm>
                  <a:off x="12751" y="5593"/>
                  <a:ext cx="372" cy="408"/>
                </a:xfrm>
                <a:prstGeom prst="cube">
                  <a:avLst/>
                </a:prstGeom>
                <a:solidFill>
                  <a:srgbClr val="FFB2B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2" name="Cube 191"/>
                <p:cNvSpPr/>
                <p:nvPr/>
              </p:nvSpPr>
              <p:spPr>
                <a:xfrm>
                  <a:off x="13651" y="5580"/>
                  <a:ext cx="372" cy="408"/>
                </a:xfrm>
                <a:prstGeom prst="cube">
                  <a:avLst/>
                </a:prstGeom>
                <a:solidFill>
                  <a:srgbClr val="FFB2B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3" name="Text Box 192"/>
                <p:cNvSpPr txBox="1"/>
                <p:nvPr/>
              </p:nvSpPr>
              <p:spPr>
                <a:xfrm>
                  <a:off x="13109" y="5421"/>
                  <a:ext cx="563" cy="5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...</a:t>
                  </a:r>
                  <a:endPara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94" name="Text Box 193"/>
              <p:cNvSpPr txBox="1"/>
              <p:nvPr/>
            </p:nvSpPr>
            <p:spPr>
              <a:xfrm>
                <a:off x="12426" y="5676"/>
                <a:ext cx="1563" cy="8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Correlation</a:t>
                </a:r>
                <a:endPara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eatures</a:t>
                </a:r>
                <a:endParaRPr lang="en-US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1" name="Group 200"/>
              <p:cNvGrpSpPr/>
              <p:nvPr/>
            </p:nvGrpSpPr>
            <p:grpSpPr>
              <a:xfrm>
                <a:off x="14363" y="2425"/>
                <a:ext cx="1244" cy="1349"/>
                <a:chOff x="14363" y="4940"/>
                <a:chExt cx="1244" cy="1349"/>
              </a:xfrm>
            </p:grpSpPr>
            <p:sp>
              <p:nvSpPr>
                <p:cNvPr id="196" name="Right Arrow 195"/>
                <p:cNvSpPr/>
                <p:nvPr/>
              </p:nvSpPr>
              <p:spPr>
                <a:xfrm>
                  <a:off x="14363" y="5354"/>
                  <a:ext cx="892" cy="288"/>
                </a:xfrm>
                <a:prstGeom prst="rightArrow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8" name="Text Box 197"/>
                <p:cNvSpPr txBox="1"/>
                <p:nvPr/>
              </p:nvSpPr>
              <p:spPr>
                <a:xfrm>
                  <a:off x="14453" y="4940"/>
                  <a:ext cx="631" cy="4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FC</a:t>
                  </a:r>
                  <a:endPara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Right Arrow 198"/>
                <p:cNvSpPr/>
                <p:nvPr/>
              </p:nvSpPr>
              <p:spPr>
                <a:xfrm>
                  <a:off x="14623" y="5585"/>
                  <a:ext cx="892" cy="288"/>
                </a:xfrm>
                <a:prstGeom prst="rightArrow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199"/>
                <p:cNvSpPr txBox="1"/>
                <p:nvPr/>
              </p:nvSpPr>
              <p:spPr>
                <a:xfrm>
                  <a:off x="14712" y="5806"/>
                  <a:ext cx="895" cy="4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NMS</a:t>
                  </a:r>
                  <a:endPara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4" name="Group 203"/>
              <p:cNvGrpSpPr/>
              <p:nvPr/>
            </p:nvGrpSpPr>
            <p:grpSpPr>
              <a:xfrm>
                <a:off x="14360" y="4711"/>
                <a:ext cx="1218" cy="1336"/>
                <a:chOff x="14363" y="4953"/>
                <a:chExt cx="1218" cy="1336"/>
              </a:xfrm>
            </p:grpSpPr>
            <p:sp>
              <p:nvSpPr>
                <p:cNvPr id="205" name="Right Arrow 204"/>
                <p:cNvSpPr/>
                <p:nvPr/>
              </p:nvSpPr>
              <p:spPr>
                <a:xfrm>
                  <a:off x="14363" y="5354"/>
                  <a:ext cx="892" cy="288"/>
                </a:xfrm>
                <a:prstGeom prst="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" name="Text Box 205"/>
                <p:cNvSpPr txBox="1"/>
                <p:nvPr/>
              </p:nvSpPr>
              <p:spPr>
                <a:xfrm>
                  <a:off x="14440" y="4953"/>
                  <a:ext cx="631" cy="4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FC</a:t>
                  </a:r>
                  <a:endPara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" name="Right Arrow 206"/>
                <p:cNvSpPr/>
                <p:nvPr/>
              </p:nvSpPr>
              <p:spPr>
                <a:xfrm>
                  <a:off x="14623" y="5585"/>
                  <a:ext cx="892" cy="288"/>
                </a:xfrm>
                <a:prstGeom prst="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Text Box 207"/>
                <p:cNvSpPr txBox="1"/>
                <p:nvPr/>
              </p:nvSpPr>
              <p:spPr>
                <a:xfrm>
                  <a:off x="14686" y="5806"/>
                  <a:ext cx="895" cy="4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NMS</a:t>
                  </a:r>
                  <a:endPara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" name="Group 208"/>
              <p:cNvGrpSpPr/>
              <p:nvPr/>
            </p:nvGrpSpPr>
            <p:grpSpPr>
              <a:xfrm>
                <a:off x="14364" y="7022"/>
                <a:ext cx="1192" cy="1323"/>
                <a:chOff x="14363" y="4966"/>
                <a:chExt cx="1192" cy="1323"/>
              </a:xfrm>
            </p:grpSpPr>
            <p:sp>
              <p:nvSpPr>
                <p:cNvPr id="210" name="Right Arrow 209"/>
                <p:cNvSpPr/>
                <p:nvPr/>
              </p:nvSpPr>
              <p:spPr>
                <a:xfrm>
                  <a:off x="14363" y="5354"/>
                  <a:ext cx="892" cy="288"/>
                </a:xfrm>
                <a:prstGeom prst="rightArrow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210"/>
                <p:cNvSpPr txBox="1"/>
                <p:nvPr/>
              </p:nvSpPr>
              <p:spPr>
                <a:xfrm>
                  <a:off x="14453" y="4966"/>
                  <a:ext cx="631" cy="4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FC</a:t>
                  </a:r>
                  <a:endPara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Right Arrow 211"/>
                <p:cNvSpPr/>
                <p:nvPr/>
              </p:nvSpPr>
              <p:spPr>
                <a:xfrm>
                  <a:off x="14623" y="5585"/>
                  <a:ext cx="892" cy="288"/>
                </a:xfrm>
                <a:prstGeom prst="rightArrow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" name="Text Box 212"/>
                <p:cNvSpPr txBox="1"/>
                <p:nvPr/>
              </p:nvSpPr>
              <p:spPr>
                <a:xfrm>
                  <a:off x="14660" y="5806"/>
                  <a:ext cx="895" cy="4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NMS</a:t>
                  </a:r>
                  <a:endPara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4" name="Text Box 213"/>
              <p:cNvSpPr txBox="1"/>
              <p:nvPr/>
            </p:nvSpPr>
            <p:spPr>
              <a:xfrm>
                <a:off x="5419" y="3928"/>
                <a:ext cx="1788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eature </a:t>
                </a:r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maps</a:t>
                </a:r>
                <a:endPara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1" name="Group 230"/>
              <p:cNvGrpSpPr/>
              <p:nvPr/>
            </p:nvGrpSpPr>
            <p:grpSpPr>
              <a:xfrm>
                <a:off x="15903" y="1742"/>
                <a:ext cx="2146" cy="1923"/>
                <a:chOff x="15903" y="4569"/>
                <a:chExt cx="2146" cy="1923"/>
              </a:xfrm>
            </p:grpSpPr>
            <p:sp>
              <p:nvSpPr>
                <p:cNvPr id="215" name="Rectangle 214"/>
                <p:cNvSpPr/>
                <p:nvPr/>
              </p:nvSpPr>
              <p:spPr>
                <a:xfrm>
                  <a:off x="15903" y="4914"/>
                  <a:ext cx="2147" cy="145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16250" y="4755"/>
                  <a:ext cx="245" cy="448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16853" y="5539"/>
                  <a:ext cx="245" cy="448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 rot="20160000">
                  <a:off x="16170" y="5740"/>
                  <a:ext cx="245" cy="44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17616" y="6044"/>
                  <a:ext cx="245" cy="448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 rot="5400000">
                  <a:off x="17469" y="5066"/>
                  <a:ext cx="245" cy="44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26" name="Straight Arrow Connector 225"/>
                <p:cNvCxnSpPr/>
                <p:nvPr/>
              </p:nvCxnSpPr>
              <p:spPr>
                <a:xfrm flipV="1">
                  <a:off x="16373" y="4569"/>
                  <a:ext cx="0" cy="308"/>
                </a:xfrm>
                <a:prstGeom prst="straightConnector1">
                  <a:avLst/>
                </a:prstGeom>
                <a:ln w="12700">
                  <a:solidFill>
                    <a:srgbClr val="70AD47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Arrow Connector 226"/>
                <p:cNvCxnSpPr/>
                <p:nvPr/>
              </p:nvCxnSpPr>
              <p:spPr>
                <a:xfrm flipV="1">
                  <a:off x="16976" y="5329"/>
                  <a:ext cx="0" cy="308"/>
                </a:xfrm>
                <a:prstGeom prst="straightConnector1">
                  <a:avLst/>
                </a:prstGeom>
                <a:ln w="12700">
                  <a:solidFill>
                    <a:srgbClr val="AE5A2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Arrow Connector 227"/>
                <p:cNvCxnSpPr/>
                <p:nvPr/>
              </p:nvCxnSpPr>
              <p:spPr>
                <a:xfrm flipH="1" flipV="1">
                  <a:off x="16130" y="5558"/>
                  <a:ext cx="120" cy="295"/>
                </a:xfrm>
                <a:prstGeom prst="straightConnector1">
                  <a:avLst/>
                </a:prstGeom>
                <a:ln w="12700">
                  <a:solidFill>
                    <a:srgbClr val="BC8C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Arrow Connector 228"/>
                <p:cNvCxnSpPr/>
                <p:nvPr/>
              </p:nvCxnSpPr>
              <p:spPr>
                <a:xfrm flipV="1">
                  <a:off x="17738" y="5853"/>
                  <a:ext cx="0" cy="308"/>
                </a:xfrm>
                <a:prstGeom prst="straightConnector1">
                  <a:avLst/>
                </a:prstGeom>
                <a:ln w="12700">
                  <a:solidFill>
                    <a:srgbClr val="787878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Arrow Connector 229"/>
                <p:cNvCxnSpPr/>
                <p:nvPr/>
              </p:nvCxnSpPr>
              <p:spPr>
                <a:xfrm rot="5400000" flipV="1">
                  <a:off x="17890" y="5125"/>
                  <a:ext cx="0" cy="308"/>
                </a:xfrm>
                <a:prstGeom prst="straightConnector1">
                  <a:avLst/>
                </a:prstGeom>
                <a:ln w="12700">
                  <a:solidFill>
                    <a:srgbClr val="41719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/>
            </p:nvGrpSpPr>
            <p:grpSpPr>
              <a:xfrm>
                <a:off x="15917" y="7130"/>
                <a:ext cx="2549" cy="1451"/>
                <a:chOff x="15903" y="4914"/>
                <a:chExt cx="2549" cy="1451"/>
              </a:xfrm>
            </p:grpSpPr>
            <p:sp>
              <p:nvSpPr>
                <p:cNvPr id="236" name="Rectangle 235"/>
                <p:cNvSpPr/>
                <p:nvPr/>
              </p:nvSpPr>
              <p:spPr>
                <a:xfrm>
                  <a:off x="15903" y="4914"/>
                  <a:ext cx="2147" cy="145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16853" y="5154"/>
                  <a:ext cx="245" cy="448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 rot="20160000">
                  <a:off x="16002" y="5565"/>
                  <a:ext cx="245" cy="44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17616" y="5848"/>
                  <a:ext cx="245" cy="448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 rot="5400000">
                  <a:off x="17877" y="5066"/>
                  <a:ext cx="245" cy="44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43" name="Straight Arrow Connector 242"/>
                <p:cNvCxnSpPr/>
                <p:nvPr/>
              </p:nvCxnSpPr>
              <p:spPr>
                <a:xfrm flipV="1">
                  <a:off x="16976" y="4944"/>
                  <a:ext cx="0" cy="308"/>
                </a:xfrm>
                <a:prstGeom prst="straightConnector1">
                  <a:avLst/>
                </a:prstGeom>
                <a:ln w="12700">
                  <a:solidFill>
                    <a:srgbClr val="AE5A2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Arrow Connector 243"/>
                <p:cNvCxnSpPr/>
                <p:nvPr/>
              </p:nvCxnSpPr>
              <p:spPr>
                <a:xfrm flipH="1" flipV="1">
                  <a:off x="15962" y="5383"/>
                  <a:ext cx="120" cy="295"/>
                </a:xfrm>
                <a:prstGeom prst="straightConnector1">
                  <a:avLst/>
                </a:prstGeom>
                <a:ln w="12700">
                  <a:solidFill>
                    <a:srgbClr val="BC8C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Arrow Connector 244"/>
                <p:cNvCxnSpPr/>
                <p:nvPr/>
              </p:nvCxnSpPr>
              <p:spPr>
                <a:xfrm flipV="1">
                  <a:off x="17738" y="5657"/>
                  <a:ext cx="0" cy="308"/>
                </a:xfrm>
                <a:prstGeom prst="straightConnector1">
                  <a:avLst/>
                </a:prstGeom>
                <a:ln w="12700">
                  <a:solidFill>
                    <a:srgbClr val="787878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Arrow Connector 245"/>
                <p:cNvCxnSpPr/>
                <p:nvPr/>
              </p:nvCxnSpPr>
              <p:spPr>
                <a:xfrm rot="5400000" flipV="1">
                  <a:off x="18298" y="5125"/>
                  <a:ext cx="0" cy="308"/>
                </a:xfrm>
                <a:prstGeom prst="straightConnector1">
                  <a:avLst/>
                </a:prstGeom>
                <a:ln w="12700">
                  <a:solidFill>
                    <a:srgbClr val="41719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/>
            </p:nvGrpSpPr>
            <p:grpSpPr>
              <a:xfrm>
                <a:off x="15903" y="4011"/>
                <a:ext cx="2542" cy="2220"/>
                <a:chOff x="15886" y="4272"/>
                <a:chExt cx="2542" cy="2220"/>
              </a:xfrm>
            </p:grpSpPr>
            <p:sp>
              <p:nvSpPr>
                <p:cNvPr id="248" name="Rectangle 247"/>
                <p:cNvSpPr/>
                <p:nvPr/>
              </p:nvSpPr>
              <p:spPr>
                <a:xfrm>
                  <a:off x="15886" y="4914"/>
                  <a:ext cx="2147" cy="145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16250" y="4755"/>
                  <a:ext cx="245" cy="448"/>
                </a:xfrm>
                <a:prstGeom prst="rect">
                  <a:avLst/>
                </a:prstGeom>
                <a:solidFill>
                  <a:srgbClr val="FFFFFF">
                    <a:alpha val="47000"/>
                  </a:srgbClr>
                </a:solidFill>
                <a:ln>
                  <a:prstDash val="dashDot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16853" y="5539"/>
                  <a:ext cx="245" cy="448"/>
                </a:xfrm>
                <a:prstGeom prst="rect">
                  <a:avLst/>
                </a:prstGeom>
                <a:solidFill>
                  <a:srgbClr val="FFFFFF">
                    <a:alpha val="47000"/>
                  </a:srgbClr>
                </a:solidFill>
                <a:ln>
                  <a:prstDash val="dashDot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 rot="20160000">
                  <a:off x="16170" y="5740"/>
                  <a:ext cx="245" cy="448"/>
                </a:xfrm>
                <a:prstGeom prst="rect">
                  <a:avLst/>
                </a:prstGeom>
                <a:solidFill>
                  <a:srgbClr val="FFFFFF">
                    <a:alpha val="47000"/>
                  </a:srgbClr>
                </a:solidFill>
                <a:ln>
                  <a:prstDash val="dashDot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17616" y="6044"/>
                  <a:ext cx="245" cy="448"/>
                </a:xfrm>
                <a:prstGeom prst="rect">
                  <a:avLst/>
                </a:prstGeom>
                <a:solidFill>
                  <a:srgbClr val="FFFFFF">
                    <a:alpha val="47000"/>
                  </a:srgbClr>
                </a:solidFill>
                <a:ln>
                  <a:prstDash val="dashDot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 rot="5400000">
                  <a:off x="17853" y="5066"/>
                  <a:ext cx="245" cy="448"/>
                </a:xfrm>
                <a:prstGeom prst="rect">
                  <a:avLst/>
                </a:prstGeom>
                <a:solidFill>
                  <a:srgbClr val="FFFFFF">
                    <a:alpha val="47000"/>
                  </a:srgbClr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58" name="Straight Arrow Connector 257"/>
                <p:cNvCxnSpPr/>
                <p:nvPr/>
              </p:nvCxnSpPr>
              <p:spPr>
                <a:xfrm rot="5400000" flipV="1">
                  <a:off x="18274" y="5132"/>
                  <a:ext cx="0" cy="308"/>
                </a:xfrm>
                <a:prstGeom prst="straightConnector1">
                  <a:avLst/>
                </a:prstGeom>
                <a:ln w="12700">
                  <a:solidFill>
                    <a:srgbClr val="41719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ectangle 38"/>
                <p:cNvSpPr/>
                <p:nvPr/>
              </p:nvSpPr>
              <p:spPr>
                <a:xfrm rot="20160000">
                  <a:off x="16039" y="5452"/>
                  <a:ext cx="245" cy="448"/>
                </a:xfrm>
                <a:prstGeom prst="rect">
                  <a:avLst/>
                </a:prstGeom>
                <a:solidFill>
                  <a:srgbClr val="FFFFFF">
                    <a:alpha val="47000"/>
                  </a:srgbClr>
                </a:solidFill>
                <a:ln>
                  <a:prstDash val="soli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16851" y="5156"/>
                  <a:ext cx="245" cy="448"/>
                </a:xfrm>
                <a:prstGeom prst="rect">
                  <a:avLst/>
                </a:prstGeom>
                <a:solidFill>
                  <a:srgbClr val="FFFFFF">
                    <a:alpha val="47000"/>
                  </a:srgbClr>
                </a:solidFill>
                <a:ln>
                  <a:prstDash val="soli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flipV="1">
                  <a:off x="16974" y="4946"/>
                  <a:ext cx="0" cy="308"/>
                </a:xfrm>
                <a:prstGeom prst="straightConnector1">
                  <a:avLst/>
                </a:prstGeom>
                <a:ln w="12700">
                  <a:solidFill>
                    <a:srgbClr val="AE5A2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77"/>
                <p:cNvSpPr/>
                <p:nvPr/>
              </p:nvSpPr>
              <p:spPr>
                <a:xfrm>
                  <a:off x="17613" y="5852"/>
                  <a:ext cx="245" cy="448"/>
                </a:xfrm>
                <a:prstGeom prst="rect">
                  <a:avLst/>
                </a:prstGeom>
                <a:solidFill>
                  <a:srgbClr val="FFFFFF">
                    <a:alpha val="47000"/>
                  </a:srgbClr>
                </a:solidFill>
                <a:ln>
                  <a:prstDash val="solid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80" name="Straight Arrow Connector 79"/>
                <p:cNvCxnSpPr/>
                <p:nvPr/>
              </p:nvCxnSpPr>
              <p:spPr>
                <a:xfrm flipV="1">
                  <a:off x="17744" y="5648"/>
                  <a:ext cx="0" cy="308"/>
                </a:xfrm>
                <a:prstGeom prst="straightConnector1">
                  <a:avLst/>
                </a:prstGeom>
                <a:ln w="12700">
                  <a:solidFill>
                    <a:srgbClr val="787878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Rectangle 88"/>
                <p:cNvSpPr/>
                <p:nvPr/>
              </p:nvSpPr>
              <p:spPr>
                <a:xfrm>
                  <a:off x="16251" y="4452"/>
                  <a:ext cx="245" cy="448"/>
                </a:xfrm>
                <a:prstGeom prst="rect">
                  <a:avLst/>
                </a:prstGeom>
                <a:solidFill>
                  <a:srgbClr val="FFFFFF">
                    <a:alpha val="47000"/>
                  </a:srgbClr>
                </a:solidFill>
                <a:ln>
                  <a:prstDash val="solid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92" name="Straight Arrow Connector 91"/>
                <p:cNvCxnSpPr/>
                <p:nvPr/>
              </p:nvCxnSpPr>
              <p:spPr>
                <a:xfrm flipV="1">
                  <a:off x="16373" y="4272"/>
                  <a:ext cx="0" cy="308"/>
                </a:xfrm>
                <a:prstGeom prst="straightConnector1">
                  <a:avLst/>
                </a:prstGeom>
                <a:ln w="12700">
                  <a:solidFill>
                    <a:srgbClr val="70AD47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/>
            </p:nvGrpSpPr>
            <p:grpSpPr>
              <a:xfrm>
                <a:off x="1274" y="4930"/>
                <a:ext cx="2017" cy="976"/>
                <a:chOff x="1487" y="4892"/>
                <a:chExt cx="1933" cy="1057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Cube 10"/>
                <p:cNvSpPr/>
                <p:nvPr/>
              </p:nvSpPr>
              <p:spPr>
                <a:xfrm>
                  <a:off x="1487" y="4892"/>
                  <a:ext cx="1933" cy="1057"/>
                </a:xfrm>
                <a:prstGeom prst="cub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Text Box 11"/>
                <p:cNvSpPr txBox="1"/>
                <p:nvPr/>
              </p:nvSpPr>
              <p:spPr>
                <a:xfrm>
                  <a:off x="1487" y="5308"/>
                  <a:ext cx="1697" cy="4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Shared </a:t>
                  </a:r>
                  <a:r>
                    <a:rPr lang="en-US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RPN</a:t>
                  </a:r>
                  <a:endPara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68" name="Straight Arrow Connector 67"/>
              <p:cNvCxnSpPr/>
              <p:nvPr/>
            </p:nvCxnSpPr>
            <p:spPr>
              <a:xfrm flipH="1" flipV="1">
                <a:off x="16002" y="5014"/>
                <a:ext cx="120" cy="295"/>
              </a:xfrm>
              <a:prstGeom prst="straightConnector1">
                <a:avLst/>
              </a:prstGeom>
              <a:ln w="12700">
                <a:solidFill>
                  <a:srgbClr val="BC8C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ectangle 81"/>
              <p:cNvSpPr/>
              <p:nvPr/>
            </p:nvSpPr>
            <p:spPr>
              <a:xfrm rot="5400000">
                <a:off x="17574" y="4809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Text Box 94"/>
              <p:cNvSpPr txBox="1"/>
              <p:nvPr/>
            </p:nvSpPr>
            <p:spPr>
              <a:xfrm>
                <a:off x="16467" y="6171"/>
                <a:ext cx="1090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Offsets</a:t>
                </a:r>
                <a:endPara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 Box 95"/>
              <p:cNvSpPr txBox="1"/>
              <p:nvPr/>
            </p:nvSpPr>
            <p:spPr>
              <a:xfrm>
                <a:off x="16301" y="8659"/>
                <a:ext cx="154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Predictions</a:t>
                </a:r>
                <a:endPara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 Box 96"/>
              <p:cNvSpPr txBox="1"/>
              <p:nvPr/>
            </p:nvSpPr>
            <p:spPr>
              <a:xfrm>
                <a:off x="16079" y="3486"/>
                <a:ext cx="154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Predictions</a:t>
                </a:r>
                <a:endPara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ight Arrow 5"/>
              <p:cNvSpPr/>
              <p:nvPr/>
            </p:nvSpPr>
            <p:spPr>
              <a:xfrm>
                <a:off x="3532" y="5256"/>
                <a:ext cx="892" cy="288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ight Arrow 14"/>
              <p:cNvSpPr/>
              <p:nvPr/>
            </p:nvSpPr>
            <p:spPr>
              <a:xfrm rot="5400000">
                <a:off x="9655" y="4063"/>
                <a:ext cx="892" cy="288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ight Arrow 15"/>
              <p:cNvSpPr/>
              <p:nvPr/>
            </p:nvSpPr>
            <p:spPr>
              <a:xfrm rot="16200000" flipV="1">
                <a:off x="9655" y="6363"/>
                <a:ext cx="892" cy="288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 Box 17"/>
              <p:cNvSpPr txBox="1"/>
              <p:nvPr/>
            </p:nvSpPr>
            <p:spPr>
              <a:xfrm>
                <a:off x="10932" y="4772"/>
                <a:ext cx="156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Correlation</a:t>
                </a:r>
                <a:endPara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9094" y="4750"/>
                <a:ext cx="1890" cy="12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" name="Cube 19"/>
              <p:cNvSpPr/>
              <p:nvPr/>
            </p:nvSpPr>
            <p:spPr>
              <a:xfrm>
                <a:off x="9218" y="4893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Cube 20"/>
              <p:cNvSpPr/>
              <p:nvPr/>
            </p:nvSpPr>
            <p:spPr>
              <a:xfrm>
                <a:off x="9626" y="4893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Cube 21"/>
              <p:cNvSpPr/>
              <p:nvPr/>
            </p:nvSpPr>
            <p:spPr>
              <a:xfrm>
                <a:off x="10526" y="4880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Text Box 22"/>
              <p:cNvSpPr txBox="1"/>
              <p:nvPr/>
            </p:nvSpPr>
            <p:spPr>
              <a:xfrm>
                <a:off x="9984" y="4721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Cube 24"/>
              <p:cNvSpPr/>
              <p:nvPr/>
            </p:nvSpPr>
            <p:spPr>
              <a:xfrm>
                <a:off x="9218" y="5453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Cube 25"/>
              <p:cNvSpPr/>
              <p:nvPr/>
            </p:nvSpPr>
            <p:spPr>
              <a:xfrm>
                <a:off x="9626" y="5450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Cube 26"/>
              <p:cNvSpPr/>
              <p:nvPr/>
            </p:nvSpPr>
            <p:spPr>
              <a:xfrm>
                <a:off x="10526" y="5437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 Box 27"/>
              <p:cNvSpPr txBox="1"/>
              <p:nvPr/>
            </p:nvSpPr>
            <p:spPr>
              <a:xfrm>
                <a:off x="9984" y="5278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Up-Down Arrow 28"/>
              <p:cNvSpPr/>
              <p:nvPr/>
            </p:nvSpPr>
            <p:spPr>
              <a:xfrm>
                <a:off x="9290" y="5152"/>
                <a:ext cx="144" cy="521"/>
              </a:xfrm>
              <a:prstGeom prst="upDownArrow">
                <a:avLst>
                  <a:gd name="adj1" fmla="val 50000"/>
                  <a:gd name="adj2" fmla="val 46666"/>
                </a:avLst>
              </a:prstGeom>
              <a:solidFill>
                <a:srgbClr val="E15B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" name="Up-Down Arrow 34"/>
              <p:cNvSpPr/>
              <p:nvPr/>
            </p:nvSpPr>
            <p:spPr>
              <a:xfrm>
                <a:off x="9683" y="5164"/>
                <a:ext cx="144" cy="521"/>
              </a:xfrm>
              <a:prstGeom prst="upDownArrow">
                <a:avLst>
                  <a:gd name="adj1" fmla="val 50000"/>
                  <a:gd name="adj2" fmla="val 46666"/>
                </a:avLst>
              </a:prstGeom>
              <a:solidFill>
                <a:srgbClr val="E15B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" name="Up-Down Arrow 35"/>
              <p:cNvSpPr/>
              <p:nvPr/>
            </p:nvSpPr>
            <p:spPr>
              <a:xfrm>
                <a:off x="10613" y="5164"/>
                <a:ext cx="144" cy="521"/>
              </a:xfrm>
              <a:prstGeom prst="upDownArrow">
                <a:avLst>
                  <a:gd name="adj1" fmla="val 50000"/>
                  <a:gd name="adj2" fmla="val 46666"/>
                </a:avLst>
              </a:prstGeom>
              <a:solidFill>
                <a:srgbClr val="E15B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" name="Text Box 36"/>
              <p:cNvSpPr txBox="1"/>
              <p:nvPr/>
            </p:nvSpPr>
            <p:spPr>
              <a:xfrm>
                <a:off x="11430" y="4101"/>
                <a:ext cx="245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" altLang="en-US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emporal</a:t>
                </a:r>
                <a:r>
                  <a:rPr lang="en-US" altLang="en-US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Module</a:t>
                </a:r>
                <a:endParaRPr lang="en-US" altLang="en-US" sz="1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15438" y="7990"/>
                <a:ext cx="1059" cy="1095"/>
                <a:chOff x="15438" y="5518"/>
                <a:chExt cx="1059" cy="1095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5763" y="5518"/>
                  <a:ext cx="734" cy="734"/>
                  <a:chOff x="15763" y="5518"/>
                  <a:chExt cx="734" cy="734"/>
                </a:xfrm>
              </p:grpSpPr>
              <p:cxnSp>
                <p:nvCxnSpPr>
                  <p:cNvPr id="108" name="Straight Arrow Connector 107"/>
                  <p:cNvCxnSpPr/>
                  <p:nvPr/>
                </p:nvCxnSpPr>
                <p:spPr>
                  <a:xfrm>
                    <a:off x="15763" y="6248"/>
                    <a:ext cx="734" cy="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headEnd type="none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Arrow Connector 108"/>
                  <p:cNvCxnSpPr/>
                  <p:nvPr/>
                </p:nvCxnSpPr>
                <p:spPr>
                  <a:xfrm rot="16200000">
                    <a:off x="15399" y="5885"/>
                    <a:ext cx="734" cy="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headEnd type="none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0" name="Text Box 109"/>
                <p:cNvSpPr txBox="1"/>
                <p:nvPr/>
              </p:nvSpPr>
              <p:spPr>
                <a:xfrm>
                  <a:off x="15871" y="6130"/>
                  <a:ext cx="428" cy="4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Text Box 110"/>
                <p:cNvSpPr txBox="1"/>
                <p:nvPr/>
              </p:nvSpPr>
              <p:spPr>
                <a:xfrm>
                  <a:off x="15438" y="5700"/>
                  <a:ext cx="412" cy="4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6" name="Cube 115"/>
              <p:cNvSpPr/>
              <p:nvPr/>
            </p:nvSpPr>
            <p:spPr>
              <a:xfrm>
                <a:off x="5660" y="6825"/>
                <a:ext cx="1204" cy="842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n>
                    <a:noFill/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 rot="18840000">
                <a:off x="15701" y="8658"/>
                <a:ext cx="120" cy="120"/>
                <a:chOff x="14979" y="9766"/>
                <a:chExt cx="190" cy="19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4979" y="9766"/>
                  <a:ext cx="191" cy="191"/>
                </a:xfrm>
                <a:prstGeom prst="ellipse">
                  <a:avLst/>
                </a:prstGeom>
                <a:noFill/>
                <a:ln w="6350">
                  <a:solidFill>
                    <a:srgbClr val="FF000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cxnSp>
              <p:nvCxnSpPr>
                <p:cNvPr id="5" name="Straight Connector 4"/>
                <p:cNvCxnSpPr>
                  <a:stCxn id="4" idx="1"/>
                  <a:endCxn id="4" idx="5"/>
                </p:cNvCxnSpPr>
                <p:nvPr/>
              </p:nvCxnSpPr>
              <p:spPr>
                <a:xfrm>
                  <a:off x="15007" y="9794"/>
                  <a:ext cx="135" cy="135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>
                  <a:stCxn id="4" idx="7"/>
                  <a:endCxn id="4" idx="3"/>
                </p:cNvCxnSpPr>
                <p:nvPr/>
              </p:nvCxnSpPr>
              <p:spPr>
                <a:xfrm flipH="1">
                  <a:off x="15007" y="9794"/>
                  <a:ext cx="135" cy="135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 Box 29"/>
              <p:cNvSpPr txBox="1"/>
              <p:nvPr/>
            </p:nvSpPr>
            <p:spPr>
              <a:xfrm>
                <a:off x="15326" y="8654"/>
                <a:ext cx="42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401" name="Picture 400" descr="000054"/>
            <p:cNvPicPr>
              <a:picLocks noChangeAspect="1"/>
            </p:cNvPicPr>
            <p:nvPr/>
          </p:nvPicPr>
          <p:blipFill>
            <a:blip r:embed="rId1"/>
            <a:srcRect l="21642" t="33762" r="27358" b="6124"/>
            <a:stretch>
              <a:fillRect/>
            </a:stretch>
          </p:blipFill>
          <p:spPr>
            <a:xfrm>
              <a:off x="2091" y="2093"/>
              <a:ext cx="922" cy="95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33" name="Group 32"/>
            <p:cNvGrpSpPr/>
            <p:nvPr/>
          </p:nvGrpSpPr>
          <p:grpSpPr>
            <a:xfrm>
              <a:off x="1760" y="6706"/>
              <a:ext cx="1514" cy="1692"/>
              <a:chOff x="1774" y="2129"/>
              <a:chExt cx="1514" cy="1692"/>
            </a:xfrm>
          </p:grpSpPr>
          <p:pic>
            <p:nvPicPr>
              <p:cNvPr id="34" name="Picture 33" descr="000050"/>
              <p:cNvPicPr>
                <a:picLocks noChangeAspect="1"/>
              </p:cNvPicPr>
              <p:nvPr/>
            </p:nvPicPr>
            <p:blipFill>
              <a:blip r:embed="rId2"/>
              <a:srcRect l="23787" t="8996" r="17431" b="9432"/>
              <a:stretch>
                <a:fillRect/>
              </a:stretch>
            </p:blipFill>
            <p:spPr>
              <a:xfrm>
                <a:off x="1774" y="3187"/>
                <a:ext cx="1515" cy="635"/>
              </a:xfrm>
              <a:prstGeom prst="rect">
                <a:avLst/>
              </a:prstGeom>
            </p:spPr>
          </p:pic>
          <p:pic>
            <p:nvPicPr>
              <p:cNvPr id="38" name="Picture 37" descr="000054"/>
              <p:cNvPicPr>
                <a:picLocks noChangeAspect="1"/>
              </p:cNvPicPr>
              <p:nvPr/>
            </p:nvPicPr>
            <p:blipFill>
              <a:blip r:embed="rId1"/>
              <a:srcRect l="21642" t="33762" r="27358" b="6124"/>
              <a:stretch>
                <a:fillRect/>
              </a:stretch>
            </p:blipFill>
            <p:spPr>
              <a:xfrm>
                <a:off x="2055" y="2129"/>
                <a:ext cx="922" cy="95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0" name="Text Box 39"/>
            <p:cNvSpPr txBox="1"/>
            <p:nvPr/>
          </p:nvSpPr>
          <p:spPr>
            <a:xfrm>
              <a:off x="5775" y="2460"/>
              <a:ext cx="84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BEV</a:t>
              </a:r>
              <a:endPara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 Box 40"/>
            <p:cNvSpPr txBox="1"/>
            <p:nvPr/>
          </p:nvSpPr>
          <p:spPr>
            <a:xfrm>
              <a:off x="5696" y="7088"/>
              <a:ext cx="849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BEV</a:t>
              </a:r>
              <a:endPara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 Box 41"/>
            <p:cNvSpPr txBox="1"/>
            <p:nvPr/>
          </p:nvSpPr>
          <p:spPr>
            <a:xfrm>
              <a:off x="5714" y="3236"/>
              <a:ext cx="106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</a:t>
              </a:r>
              <a:endPara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 Box 42"/>
            <p:cNvSpPr txBox="1"/>
            <p:nvPr/>
          </p:nvSpPr>
          <p:spPr>
            <a:xfrm>
              <a:off x="5587" y="7828"/>
              <a:ext cx="106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</a:t>
              </a:r>
              <a:endPara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05" name="Picture 404" descr="000045"/>
            <p:cNvPicPr>
              <a:picLocks noChangeAspect="1"/>
            </p:cNvPicPr>
            <p:nvPr/>
          </p:nvPicPr>
          <p:blipFill>
            <a:blip r:embed="rId3"/>
            <a:srcRect r="27054"/>
            <a:stretch>
              <a:fillRect/>
            </a:stretch>
          </p:blipFill>
          <p:spPr>
            <a:xfrm>
              <a:off x="1810" y="3151"/>
              <a:ext cx="1534" cy="635"/>
            </a:xfrm>
            <a:prstGeom prst="rect">
              <a:avLst/>
            </a:prstGeom>
          </p:spPr>
        </p:pic>
      </p:grpSp>
      <p:sp>
        <p:nvSpPr>
          <p:cNvPr id="46" name="Bent-Up Arrow 45"/>
          <p:cNvSpPr/>
          <p:nvPr/>
        </p:nvSpPr>
        <p:spPr>
          <a:xfrm flipV="1">
            <a:off x="4447540" y="3446780"/>
            <a:ext cx="509905" cy="1167765"/>
          </a:xfrm>
          <a:prstGeom prst="bentUpArrow">
            <a:avLst>
              <a:gd name="adj1" fmla="val 18555"/>
              <a:gd name="adj2" fmla="val 25000"/>
              <a:gd name="adj3" fmla="val 25000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Bent-Up Arrow 46"/>
          <p:cNvSpPr/>
          <p:nvPr/>
        </p:nvSpPr>
        <p:spPr>
          <a:xfrm>
            <a:off x="4447540" y="2381250"/>
            <a:ext cx="509905" cy="1167765"/>
          </a:xfrm>
          <a:prstGeom prst="bentUpArrow">
            <a:avLst>
              <a:gd name="adj1" fmla="val 18555"/>
              <a:gd name="adj2" fmla="val 25000"/>
              <a:gd name="adj3" fmla="val 25000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1"/>
          <p:cNvSpPr txBox="1"/>
          <p:nvPr/>
        </p:nvSpPr>
        <p:spPr>
          <a:xfrm>
            <a:off x="8059420" y="625475"/>
            <a:ext cx="6400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t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ight Arrow 28"/>
          <p:cNvSpPr/>
          <p:nvPr/>
        </p:nvSpPr>
        <p:spPr>
          <a:xfrm rot="5400000">
            <a:off x="7940675" y="2127885"/>
            <a:ext cx="566420" cy="1828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ube 29"/>
          <p:cNvSpPr/>
          <p:nvPr/>
        </p:nvSpPr>
        <p:spPr>
          <a:xfrm>
            <a:off x="2632075" y="2818765"/>
            <a:ext cx="1459230" cy="857250"/>
          </a:xfrm>
          <a:prstGeom prst="cube">
            <a:avLst>
              <a:gd name="adj" fmla="val 13436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ube 31"/>
          <p:cNvSpPr/>
          <p:nvPr/>
        </p:nvSpPr>
        <p:spPr>
          <a:xfrm>
            <a:off x="7684770" y="2759710"/>
            <a:ext cx="1415415" cy="756285"/>
          </a:xfrm>
          <a:prstGeom prst="cube">
            <a:avLst>
              <a:gd name="adj" fmla="val 15345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2631758" y="3025140"/>
            <a:ext cx="12795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Intergrated 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BEV features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7621270" y="3049905"/>
            <a:ext cx="13855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Image features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3755708" y="2028190"/>
            <a:ext cx="9899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Extractor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2328545" y="1913255"/>
            <a:ext cx="12547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BEV maps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 rot="0">
            <a:off x="3432175" y="1955165"/>
            <a:ext cx="379730" cy="690245"/>
            <a:chOff x="2947" y="2501"/>
            <a:chExt cx="598" cy="10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3" name="Right Arrow 22"/>
            <p:cNvSpPr/>
            <p:nvPr/>
          </p:nvSpPr>
          <p:spPr>
            <a:xfrm rot="5400000">
              <a:off x="3008" y="3051"/>
              <a:ext cx="785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ight Arrow 37"/>
            <p:cNvSpPr/>
            <p:nvPr/>
          </p:nvSpPr>
          <p:spPr>
            <a:xfrm rot="5400000">
              <a:off x="2702" y="2746"/>
              <a:ext cx="778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Text Box 47"/>
          <p:cNvSpPr txBox="1"/>
          <p:nvPr/>
        </p:nvSpPr>
        <p:spPr>
          <a:xfrm>
            <a:off x="6037580" y="5222875"/>
            <a:ext cx="623570" cy="33718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NMS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5074920" y="2655570"/>
            <a:ext cx="1563370" cy="951230"/>
          </a:xfrm>
          <a:prstGeom prst="rect">
            <a:avLst/>
          </a:prstGeom>
          <a:noFill/>
          <a:ln w="28575">
            <a:solidFill>
              <a:srgbClr val="E15B27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6" name="Group 345"/>
          <p:cNvGrpSpPr/>
          <p:nvPr/>
        </p:nvGrpSpPr>
        <p:grpSpPr>
          <a:xfrm rot="0">
            <a:off x="5664200" y="4799330"/>
            <a:ext cx="400050" cy="847090"/>
            <a:chOff x="9269" y="7288"/>
            <a:chExt cx="630" cy="133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7" name="Right Arrow 46"/>
            <p:cNvSpPr/>
            <p:nvPr/>
          </p:nvSpPr>
          <p:spPr>
            <a:xfrm rot="5400000">
              <a:off x="8969" y="7588"/>
              <a:ext cx="900" cy="30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Right Arrow 277"/>
            <p:cNvSpPr/>
            <p:nvPr/>
          </p:nvSpPr>
          <p:spPr>
            <a:xfrm rot="5400000">
              <a:off x="9299" y="8022"/>
              <a:ext cx="900" cy="30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9" name="Text Box 278"/>
          <p:cNvSpPr txBox="1"/>
          <p:nvPr/>
        </p:nvSpPr>
        <p:spPr>
          <a:xfrm>
            <a:off x="5290185" y="4885690"/>
            <a:ext cx="431165" cy="33718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Right Arrow 288"/>
          <p:cNvSpPr/>
          <p:nvPr/>
        </p:nvSpPr>
        <p:spPr>
          <a:xfrm rot="5400000" flipV="1">
            <a:off x="5586095" y="2194560"/>
            <a:ext cx="571500" cy="1905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Text Box 289"/>
          <p:cNvSpPr txBox="1"/>
          <p:nvPr/>
        </p:nvSpPr>
        <p:spPr>
          <a:xfrm>
            <a:off x="6633528" y="3435985"/>
            <a:ext cx="8661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Pooling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Right Arrow 291"/>
          <p:cNvSpPr/>
          <p:nvPr/>
        </p:nvSpPr>
        <p:spPr>
          <a:xfrm rot="5400000">
            <a:off x="5614035" y="3867150"/>
            <a:ext cx="571500" cy="1905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Text Box 293"/>
          <p:cNvSpPr txBox="1"/>
          <p:nvPr/>
        </p:nvSpPr>
        <p:spPr>
          <a:xfrm>
            <a:off x="5941060" y="3794125"/>
            <a:ext cx="7366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Fusion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5" name="Group 294"/>
          <p:cNvGrpSpPr/>
          <p:nvPr/>
        </p:nvGrpSpPr>
        <p:grpSpPr>
          <a:xfrm rot="0">
            <a:off x="5176836" y="3161376"/>
            <a:ext cx="1332266" cy="356524"/>
            <a:chOff x="12237" y="5552"/>
            <a:chExt cx="1861" cy="461"/>
          </a:xfrm>
        </p:grpSpPr>
        <p:sp>
          <p:nvSpPr>
            <p:cNvPr id="296" name="Cube 295"/>
            <p:cNvSpPr/>
            <p:nvPr/>
          </p:nvSpPr>
          <p:spPr>
            <a:xfrm>
              <a:off x="12237" y="5605"/>
              <a:ext cx="447" cy="408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Cube 296"/>
            <p:cNvSpPr/>
            <p:nvPr/>
          </p:nvSpPr>
          <p:spPr>
            <a:xfrm>
              <a:off x="12751" y="5593"/>
              <a:ext cx="447" cy="408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Cube 297"/>
            <p:cNvSpPr/>
            <p:nvPr/>
          </p:nvSpPr>
          <p:spPr>
            <a:xfrm>
              <a:off x="13651" y="5580"/>
              <a:ext cx="447" cy="408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Text Box 298"/>
            <p:cNvSpPr txBox="1"/>
            <p:nvPr/>
          </p:nvSpPr>
          <p:spPr>
            <a:xfrm>
              <a:off x="13123" y="5552"/>
              <a:ext cx="528" cy="43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1" name="Text Box 300"/>
          <p:cNvSpPr txBox="1"/>
          <p:nvPr/>
        </p:nvSpPr>
        <p:spPr>
          <a:xfrm>
            <a:off x="6638290" y="4402455"/>
            <a:ext cx="1860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Fused RoI features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3" name="Text Box 312"/>
          <p:cNvSpPr txBox="1"/>
          <p:nvPr/>
        </p:nvSpPr>
        <p:spPr>
          <a:xfrm>
            <a:off x="6677660" y="2819400"/>
            <a:ext cx="9785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1x1 Conv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0" name="Group 339"/>
          <p:cNvGrpSpPr/>
          <p:nvPr/>
        </p:nvGrpSpPr>
        <p:grpSpPr>
          <a:xfrm rot="5400000" flipV="1">
            <a:off x="4413250" y="2875915"/>
            <a:ext cx="382270" cy="729615"/>
            <a:chOff x="6005" y="3918"/>
            <a:chExt cx="602" cy="114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62" name="Right Arrow 261"/>
            <p:cNvSpPr/>
            <p:nvPr/>
          </p:nvSpPr>
          <p:spPr>
            <a:xfrm rot="16200000" flipH="1">
              <a:off x="5773" y="4150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9" name="Right Arrow 338"/>
            <p:cNvSpPr/>
            <p:nvPr/>
          </p:nvSpPr>
          <p:spPr>
            <a:xfrm rot="16200000" flipH="1">
              <a:off x="6087" y="4547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1" name="Group 340"/>
          <p:cNvGrpSpPr/>
          <p:nvPr/>
        </p:nvGrpSpPr>
        <p:grpSpPr>
          <a:xfrm rot="16200000" flipH="1" flipV="1">
            <a:off x="6925945" y="2912745"/>
            <a:ext cx="382270" cy="729615"/>
            <a:chOff x="6005" y="3918"/>
            <a:chExt cx="602" cy="114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42" name="Right Arrow 341"/>
            <p:cNvSpPr/>
            <p:nvPr/>
          </p:nvSpPr>
          <p:spPr>
            <a:xfrm rot="16200000" flipH="1">
              <a:off x="5773" y="4150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Right Arrow 342"/>
            <p:cNvSpPr/>
            <p:nvPr/>
          </p:nvSpPr>
          <p:spPr>
            <a:xfrm rot="16200000" flipH="1">
              <a:off x="6087" y="4547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4" name="Text Box 343"/>
          <p:cNvSpPr txBox="1"/>
          <p:nvPr/>
        </p:nvSpPr>
        <p:spPr>
          <a:xfrm>
            <a:off x="4091305" y="2749550"/>
            <a:ext cx="9785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1x1 Conv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5" name="Text Box 344"/>
          <p:cNvSpPr txBox="1"/>
          <p:nvPr/>
        </p:nvSpPr>
        <p:spPr>
          <a:xfrm>
            <a:off x="4322763" y="3399155"/>
            <a:ext cx="8153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RoI 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 Box 34"/>
          <p:cNvSpPr txBox="1"/>
          <p:nvPr/>
        </p:nvSpPr>
        <p:spPr>
          <a:xfrm>
            <a:off x="8304213" y="1936115"/>
            <a:ext cx="9899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Extractor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677660" y="5731510"/>
            <a:ext cx="19799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K 3D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Proposals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12085" y="981075"/>
            <a:ext cx="2064385" cy="748665"/>
            <a:chOff x="5253" y="3972"/>
            <a:chExt cx="4331" cy="2644"/>
          </a:xfrm>
        </p:grpSpPr>
        <p:pic>
          <p:nvPicPr>
            <p:cNvPr id="8" name="Picture 7" descr="000050"/>
            <p:cNvPicPr>
              <a:picLocks noChangeAspect="1"/>
            </p:cNvPicPr>
            <p:nvPr/>
          </p:nvPicPr>
          <p:blipFill>
            <a:blip r:embed="rId1"/>
            <a:srcRect l="21508" t="33610" r="26650" b="6962"/>
            <a:stretch>
              <a:fillRect/>
            </a:stretch>
          </p:blipFill>
          <p:spPr>
            <a:xfrm>
              <a:off x="5253" y="4009"/>
              <a:ext cx="2566" cy="25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ight" fov="2700000">
                <a:rot lat="600000" lon="18600000" rev="0"/>
              </a:camera>
              <a:lightRig rig="threePt" dir="t"/>
            </a:scene3d>
          </p:spPr>
        </p:pic>
        <p:pic>
          <p:nvPicPr>
            <p:cNvPr id="24" name="Picture 23" descr="000051"/>
            <p:cNvPicPr>
              <a:picLocks noChangeAspect="1"/>
            </p:cNvPicPr>
            <p:nvPr/>
          </p:nvPicPr>
          <p:blipFill>
            <a:blip r:embed="rId2"/>
            <a:srcRect l="21642" t="33610" r="26742" b="6962"/>
            <a:stretch>
              <a:fillRect/>
            </a:stretch>
          </p:blipFill>
          <p:spPr>
            <a:xfrm>
              <a:off x="5684" y="4009"/>
              <a:ext cx="2555" cy="25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ight" fov="2700000">
                <a:rot lat="600000" lon="18600000" rev="0"/>
              </a:camera>
              <a:lightRig rig="threePt" dir="t"/>
            </a:scene3d>
          </p:spPr>
        </p:pic>
        <p:pic>
          <p:nvPicPr>
            <p:cNvPr id="31" name="Picture 30" descr="000052"/>
            <p:cNvPicPr>
              <a:picLocks noChangeAspect="1"/>
            </p:cNvPicPr>
            <p:nvPr/>
          </p:nvPicPr>
          <p:blipFill>
            <a:blip r:embed="rId3"/>
            <a:srcRect l="21642" t="33610" r="26717" b="6124"/>
            <a:stretch>
              <a:fillRect/>
            </a:stretch>
          </p:blipFill>
          <p:spPr>
            <a:xfrm>
              <a:off x="6141" y="3972"/>
              <a:ext cx="2557" cy="261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ight" fov="2700000">
                <a:rot lat="600000" lon="18600000" rev="0"/>
              </a:camera>
              <a:lightRig rig="threePt" dir="t"/>
            </a:scene3d>
          </p:spPr>
        </p:pic>
        <p:pic>
          <p:nvPicPr>
            <p:cNvPr id="36" name="Picture 35" descr="000053"/>
            <p:cNvPicPr>
              <a:picLocks noChangeAspect="1"/>
            </p:cNvPicPr>
            <p:nvPr/>
          </p:nvPicPr>
          <p:blipFill>
            <a:blip r:embed="rId4"/>
            <a:srcRect l="21775" t="33571" r="27450" b="7114"/>
            <a:stretch>
              <a:fillRect/>
            </a:stretch>
          </p:blipFill>
          <p:spPr>
            <a:xfrm>
              <a:off x="6604" y="4012"/>
              <a:ext cx="2514" cy="25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ight" fov="2700000">
                <a:rot lat="600000" lon="18600000" rev="0"/>
              </a:camera>
              <a:lightRig rig="threePt" dir="t"/>
            </a:scene3d>
          </p:spPr>
        </p:pic>
        <p:pic>
          <p:nvPicPr>
            <p:cNvPr id="39" name="Picture 38" descr="000054"/>
            <p:cNvPicPr>
              <a:picLocks noChangeAspect="1"/>
            </p:cNvPicPr>
            <p:nvPr/>
          </p:nvPicPr>
          <p:blipFill>
            <a:blip r:embed="rId5"/>
            <a:srcRect l="21642" t="33762" r="27358" b="6124"/>
            <a:stretch>
              <a:fillRect/>
            </a:stretch>
          </p:blipFill>
          <p:spPr>
            <a:xfrm>
              <a:off x="7060" y="4012"/>
              <a:ext cx="2525" cy="26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ight" fov="2700000">
                <a:rot lat="600000" lon="18600000" rev="0"/>
              </a:camera>
              <a:lightRig rig="threePt" dir="t"/>
            </a:scene3d>
          </p:spPr>
        </p:pic>
      </p:grpSp>
      <p:pic>
        <p:nvPicPr>
          <p:cNvPr id="42" name="Picture 41" descr="000050"/>
          <p:cNvPicPr>
            <a:picLocks noChangeAspect="1"/>
          </p:cNvPicPr>
          <p:nvPr/>
        </p:nvPicPr>
        <p:blipFill>
          <a:blip r:embed="rId6"/>
          <a:srcRect l="23787" t="8996" r="17431" b="9432"/>
          <a:stretch>
            <a:fillRect/>
          </a:stretch>
        </p:blipFill>
        <p:spPr>
          <a:xfrm>
            <a:off x="7472045" y="1028700"/>
            <a:ext cx="1534795" cy="643255"/>
          </a:xfrm>
          <a:prstGeom prst="rect">
            <a:avLst/>
          </a:prstGeom>
        </p:spPr>
      </p:pic>
      <p:sp>
        <p:nvSpPr>
          <p:cNvPr id="61" name="Text Box 60"/>
          <p:cNvSpPr txBox="1"/>
          <p:nvPr/>
        </p:nvSpPr>
        <p:spPr>
          <a:xfrm>
            <a:off x="6037580" y="1776730"/>
            <a:ext cx="15614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3D Anchor grid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116580" y="625475"/>
            <a:ext cx="13747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t ... t + τ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rcRect t="15899" b="8129"/>
          <a:stretch>
            <a:fillRect/>
          </a:stretch>
        </p:blipFill>
        <p:spPr>
          <a:xfrm>
            <a:off x="5152390" y="527050"/>
            <a:ext cx="1684655" cy="134112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5100955" y="5722620"/>
            <a:ext cx="1474470" cy="338455"/>
            <a:chOff x="14722" y="7965"/>
            <a:chExt cx="2322" cy="533"/>
          </a:xfrm>
        </p:grpSpPr>
        <p:sp>
          <p:nvSpPr>
            <p:cNvPr id="14" name="Cube 13"/>
            <p:cNvSpPr/>
            <p:nvPr/>
          </p:nvSpPr>
          <p:spPr>
            <a:xfrm>
              <a:off x="14722" y="7992"/>
              <a:ext cx="504" cy="504"/>
            </a:xfrm>
            <a:prstGeom prst="cube">
              <a:avLst/>
            </a:prstGeom>
            <a:solidFill>
              <a:srgbClr val="FF0000">
                <a:alpha val="55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ube 14"/>
            <p:cNvSpPr/>
            <p:nvPr/>
          </p:nvSpPr>
          <p:spPr>
            <a:xfrm>
              <a:off x="15326" y="7993"/>
              <a:ext cx="504" cy="504"/>
            </a:xfrm>
            <a:prstGeom prst="cube">
              <a:avLst/>
            </a:prstGeom>
            <a:solidFill>
              <a:srgbClr val="FF0000">
                <a:alpha val="55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ube 16"/>
            <p:cNvSpPr/>
            <p:nvPr/>
          </p:nvSpPr>
          <p:spPr>
            <a:xfrm>
              <a:off x="16540" y="7994"/>
              <a:ext cx="504" cy="504"/>
            </a:xfrm>
            <a:prstGeom prst="cube">
              <a:avLst/>
            </a:prstGeom>
            <a:solidFill>
              <a:srgbClr val="FF0000">
                <a:alpha val="55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5830" y="7965"/>
              <a:ext cx="661" cy="5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p>
              <a:pPr algn="ctr"/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089525" y="4371340"/>
            <a:ext cx="1474470" cy="338455"/>
            <a:chOff x="14722" y="7965"/>
            <a:chExt cx="2322" cy="533"/>
          </a:xfrm>
        </p:grpSpPr>
        <p:sp>
          <p:nvSpPr>
            <p:cNvPr id="46" name="Cube 45"/>
            <p:cNvSpPr/>
            <p:nvPr/>
          </p:nvSpPr>
          <p:spPr>
            <a:xfrm>
              <a:off x="14722" y="7992"/>
              <a:ext cx="504" cy="504"/>
            </a:xfrm>
            <a:prstGeom prst="cube">
              <a:avLst/>
            </a:prstGeom>
            <a:solidFill>
              <a:srgbClr val="DB71D5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Cube 48"/>
            <p:cNvSpPr/>
            <p:nvPr/>
          </p:nvSpPr>
          <p:spPr>
            <a:xfrm>
              <a:off x="15326" y="7993"/>
              <a:ext cx="504" cy="504"/>
            </a:xfrm>
            <a:prstGeom prst="cube">
              <a:avLst/>
            </a:prstGeom>
            <a:solidFill>
              <a:srgbClr val="DB71D5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Cube 49"/>
            <p:cNvSpPr/>
            <p:nvPr/>
          </p:nvSpPr>
          <p:spPr>
            <a:xfrm>
              <a:off x="16540" y="7994"/>
              <a:ext cx="504" cy="504"/>
            </a:xfrm>
            <a:prstGeom prst="cube">
              <a:avLst/>
            </a:prstGeom>
            <a:solidFill>
              <a:srgbClr val="DB71D5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 Box 50"/>
            <p:cNvSpPr txBox="1"/>
            <p:nvPr/>
          </p:nvSpPr>
          <p:spPr>
            <a:xfrm>
              <a:off x="15830" y="7965"/>
              <a:ext cx="661" cy="5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p>
              <a:pPr algn="ctr"/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 rot="0">
            <a:off x="5180011" y="2712431"/>
            <a:ext cx="1332266" cy="356524"/>
            <a:chOff x="12237" y="5552"/>
            <a:chExt cx="1861" cy="461"/>
          </a:xfrm>
        </p:grpSpPr>
        <p:sp>
          <p:nvSpPr>
            <p:cNvPr id="58" name="Cube 57"/>
            <p:cNvSpPr/>
            <p:nvPr/>
          </p:nvSpPr>
          <p:spPr>
            <a:xfrm>
              <a:off x="12237" y="5605"/>
              <a:ext cx="447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Cube 59"/>
            <p:cNvSpPr/>
            <p:nvPr/>
          </p:nvSpPr>
          <p:spPr>
            <a:xfrm>
              <a:off x="12751" y="5593"/>
              <a:ext cx="447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Cube 70"/>
            <p:cNvSpPr/>
            <p:nvPr/>
          </p:nvSpPr>
          <p:spPr>
            <a:xfrm>
              <a:off x="13651" y="5580"/>
              <a:ext cx="447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Text Box 71"/>
            <p:cNvSpPr txBox="1"/>
            <p:nvPr/>
          </p:nvSpPr>
          <p:spPr>
            <a:xfrm>
              <a:off x="13123" y="5552"/>
              <a:ext cx="528" cy="43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p>
              <a:pPr algn="ctr"/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418465" y="1079500"/>
            <a:ext cx="11042650" cy="4729480"/>
            <a:chOff x="659" y="1700"/>
            <a:chExt cx="17390" cy="7448"/>
          </a:xfrm>
        </p:grpSpPr>
        <p:grpSp>
          <p:nvGrpSpPr>
            <p:cNvPr id="44" name="Group 43"/>
            <p:cNvGrpSpPr/>
            <p:nvPr/>
          </p:nvGrpSpPr>
          <p:grpSpPr>
            <a:xfrm>
              <a:off x="1013" y="1700"/>
              <a:ext cx="17036" cy="7448"/>
              <a:chOff x="1493" y="1700"/>
              <a:chExt cx="17036" cy="7448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493" y="1700"/>
                <a:ext cx="17036" cy="7448"/>
                <a:chOff x="1508" y="1742"/>
                <a:chExt cx="17036" cy="7448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8918" y="3109"/>
                  <a:ext cx="9626" cy="4503"/>
                  <a:chOff x="9078" y="3110"/>
                  <a:chExt cx="8934" cy="4503"/>
                </a:xfrm>
              </p:grpSpPr>
              <p:sp>
                <p:nvSpPr>
                  <p:cNvPr id="2" name="Rectangle 1"/>
                  <p:cNvSpPr/>
                  <p:nvPr/>
                </p:nvSpPr>
                <p:spPr>
                  <a:xfrm>
                    <a:off x="11093" y="3966"/>
                    <a:ext cx="6919" cy="2878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5" name="Rectangle 184"/>
                  <p:cNvSpPr/>
                  <p:nvPr/>
                </p:nvSpPr>
                <p:spPr>
                  <a:xfrm>
                    <a:off x="9078" y="3110"/>
                    <a:ext cx="2114" cy="4503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4562" y="5076"/>
                  <a:ext cx="3184" cy="1276"/>
                  <a:chOff x="13007" y="2512"/>
                  <a:chExt cx="3184" cy="1276"/>
                </a:xfrm>
              </p:grpSpPr>
              <p:sp>
                <p:nvSpPr>
                  <p:cNvPr id="52" name="Cube 51"/>
                  <p:cNvSpPr/>
                  <p:nvPr/>
                </p:nvSpPr>
                <p:spPr>
                  <a:xfrm>
                    <a:off x="13012" y="2684"/>
                    <a:ext cx="372" cy="408"/>
                  </a:xfrm>
                  <a:prstGeom prst="cube">
                    <a:avLst/>
                  </a:prstGeom>
                  <a:solidFill>
                    <a:srgbClr val="FF0000">
                      <a:alpha val="55000"/>
                    </a:srgbClr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" name="Cube 52"/>
                  <p:cNvSpPr/>
                  <p:nvPr/>
                </p:nvSpPr>
                <p:spPr>
                  <a:xfrm>
                    <a:off x="13444" y="2684"/>
                    <a:ext cx="372" cy="408"/>
                  </a:xfrm>
                  <a:prstGeom prst="cube">
                    <a:avLst/>
                  </a:prstGeom>
                  <a:solidFill>
                    <a:srgbClr val="FF0000">
                      <a:alpha val="55000"/>
                    </a:srgbClr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" name="Cube 53"/>
                  <p:cNvSpPr/>
                  <p:nvPr/>
                </p:nvSpPr>
                <p:spPr>
                  <a:xfrm>
                    <a:off x="13888" y="2694"/>
                    <a:ext cx="372" cy="408"/>
                  </a:xfrm>
                  <a:prstGeom prst="cube">
                    <a:avLst/>
                  </a:prstGeom>
                  <a:solidFill>
                    <a:srgbClr val="FF0000">
                      <a:alpha val="55000"/>
                    </a:srgbClr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" name="Cube 54"/>
                  <p:cNvSpPr/>
                  <p:nvPr/>
                </p:nvSpPr>
                <p:spPr>
                  <a:xfrm>
                    <a:off x="15364" y="2681"/>
                    <a:ext cx="372" cy="408"/>
                  </a:xfrm>
                  <a:prstGeom prst="cube">
                    <a:avLst/>
                  </a:prstGeom>
                  <a:solidFill>
                    <a:srgbClr val="FF0000">
                      <a:alpha val="55000"/>
                    </a:srgbClr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" name="Cube 55"/>
                  <p:cNvSpPr/>
                  <p:nvPr/>
                </p:nvSpPr>
                <p:spPr>
                  <a:xfrm>
                    <a:off x="14908" y="2684"/>
                    <a:ext cx="372" cy="408"/>
                  </a:xfrm>
                  <a:prstGeom prst="cube">
                    <a:avLst/>
                  </a:prstGeom>
                  <a:solidFill>
                    <a:srgbClr val="FF0000">
                      <a:alpha val="55000"/>
                    </a:srgbClr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7" name="Text Box 56"/>
                  <p:cNvSpPr txBox="1"/>
                  <p:nvPr/>
                </p:nvSpPr>
                <p:spPr>
                  <a:xfrm>
                    <a:off x="14314" y="2512"/>
                    <a:ext cx="528" cy="5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...</a:t>
                    </a:r>
                    <a:endPara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8" name="Text Box 57"/>
                  <p:cNvSpPr txBox="1"/>
                  <p:nvPr/>
                </p:nvSpPr>
                <p:spPr>
                  <a:xfrm>
                    <a:off x="13007" y="3236"/>
                    <a:ext cx="3184" cy="5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Top K 3D Proposals</a:t>
                    </a:r>
                    <a:endPara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0" name="Rectangle 59"/>
                <p:cNvSpPr/>
                <p:nvPr/>
              </p:nvSpPr>
              <p:spPr>
                <a:xfrm>
                  <a:off x="1555" y="2054"/>
                  <a:ext cx="2024" cy="1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1508" y="6664"/>
                  <a:ext cx="2024" cy="1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" name="Right Arrow 80"/>
                <p:cNvSpPr/>
                <p:nvPr/>
              </p:nvSpPr>
              <p:spPr>
                <a:xfrm>
                  <a:off x="7750" y="2834"/>
                  <a:ext cx="892" cy="288"/>
                </a:xfrm>
                <a:prstGeom prst="rightArrow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2" name="Group 111"/>
                <p:cNvGrpSpPr/>
                <p:nvPr/>
              </p:nvGrpSpPr>
              <p:grpSpPr>
                <a:xfrm>
                  <a:off x="3525" y="2834"/>
                  <a:ext cx="1687" cy="5689"/>
                  <a:chOff x="4266" y="5999"/>
                  <a:chExt cx="1687" cy="5689"/>
                </a:xfrm>
              </p:grpSpPr>
              <p:sp>
                <p:nvSpPr>
                  <p:cNvPr id="79" name="Right Arrow 78"/>
                  <p:cNvSpPr/>
                  <p:nvPr/>
                </p:nvSpPr>
                <p:spPr>
                  <a:xfrm>
                    <a:off x="4694" y="5999"/>
                    <a:ext cx="1007" cy="293"/>
                  </a:xfrm>
                  <a:prstGeom prst="rightArrow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" name="Text Box 82"/>
                  <p:cNvSpPr txBox="1"/>
                  <p:nvPr/>
                </p:nvSpPr>
                <p:spPr>
                  <a:xfrm>
                    <a:off x="4389" y="6197"/>
                    <a:ext cx="1556" cy="9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Feature </a:t>
                    </a:r>
                    <a:endParaRPr lang="en-US" altLang="en-US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n-US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Extractor</a:t>
                    </a:r>
                    <a:endParaRPr lang="en-US" altLang="en-US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7" name="Text Box 82"/>
                  <p:cNvSpPr txBox="1"/>
                  <p:nvPr/>
                </p:nvSpPr>
                <p:spPr>
                  <a:xfrm>
                    <a:off x="4266" y="10753"/>
                    <a:ext cx="1687" cy="9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Feature </a:t>
                    </a:r>
                    <a:endParaRPr lang="en-US" altLang="en-US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n-US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Extractor</a:t>
                    </a:r>
                    <a:endParaRPr lang="en-US" altLang="en-US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4" name="Text Box 83"/>
                <p:cNvSpPr txBox="1"/>
                <p:nvPr/>
              </p:nvSpPr>
              <p:spPr>
                <a:xfrm>
                  <a:off x="7323" y="3085"/>
                  <a:ext cx="1844" cy="5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RoI Pooling</a:t>
                  </a:r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1" name="Group 90"/>
                <p:cNvGrpSpPr/>
                <p:nvPr/>
              </p:nvGrpSpPr>
              <p:grpSpPr>
                <a:xfrm>
                  <a:off x="5314" y="2054"/>
                  <a:ext cx="2024" cy="1848"/>
                  <a:chOff x="6093" y="5335"/>
                  <a:chExt cx="2024" cy="1848"/>
                </a:xfrm>
              </p:grpSpPr>
              <p:sp>
                <p:nvSpPr>
                  <p:cNvPr id="90" name="Rectangle 89"/>
                  <p:cNvSpPr/>
                  <p:nvPr/>
                </p:nvSpPr>
                <p:spPr>
                  <a:xfrm>
                    <a:off x="6093" y="5335"/>
                    <a:ext cx="2024" cy="1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7" name="Cube 86"/>
                  <p:cNvSpPr/>
                  <p:nvPr/>
                </p:nvSpPr>
                <p:spPr>
                  <a:xfrm>
                    <a:off x="6378" y="6442"/>
                    <a:ext cx="1454" cy="586"/>
                  </a:xfrm>
                  <a:prstGeom prst="cube">
                    <a:avLst/>
                  </a:prstGeom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" name="Cube 87"/>
                  <p:cNvSpPr/>
                  <p:nvPr/>
                </p:nvSpPr>
                <p:spPr>
                  <a:xfrm>
                    <a:off x="6490" y="5471"/>
                    <a:ext cx="1204" cy="842"/>
                  </a:xfrm>
                  <a:prstGeom prst="cube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n>
                        <a:noFill/>
                      </a:ln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01" name="Right Arrow 100"/>
                <p:cNvSpPr/>
                <p:nvPr/>
              </p:nvSpPr>
              <p:spPr>
                <a:xfrm>
                  <a:off x="7686" y="7444"/>
                  <a:ext cx="892" cy="288"/>
                </a:xfrm>
                <a:prstGeom prst="rightArrow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" name="Text Box 101"/>
                <p:cNvSpPr txBox="1"/>
                <p:nvPr/>
              </p:nvSpPr>
              <p:spPr>
                <a:xfrm>
                  <a:off x="7315" y="7760"/>
                  <a:ext cx="1844" cy="5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RoI Pooling</a:t>
                  </a:r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03" name="Group 102"/>
                <p:cNvGrpSpPr/>
                <p:nvPr/>
              </p:nvGrpSpPr>
              <p:grpSpPr>
                <a:xfrm>
                  <a:off x="5250" y="6664"/>
                  <a:ext cx="2024" cy="1848"/>
                  <a:chOff x="6093" y="5335"/>
                  <a:chExt cx="2024" cy="1848"/>
                </a:xfrm>
              </p:grpSpPr>
              <p:sp>
                <p:nvSpPr>
                  <p:cNvPr id="104" name="Rectangle 103"/>
                  <p:cNvSpPr/>
                  <p:nvPr/>
                </p:nvSpPr>
                <p:spPr>
                  <a:xfrm>
                    <a:off x="6093" y="5335"/>
                    <a:ext cx="2024" cy="1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5" name="Cube 104"/>
                  <p:cNvSpPr/>
                  <p:nvPr/>
                </p:nvSpPr>
                <p:spPr>
                  <a:xfrm>
                    <a:off x="6331" y="6457"/>
                    <a:ext cx="1454" cy="560"/>
                  </a:xfrm>
                  <a:prstGeom prst="cube">
                    <a:avLst/>
                  </a:prstGeom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07" name="Text Box 106"/>
                <p:cNvSpPr txBox="1"/>
                <p:nvPr/>
              </p:nvSpPr>
              <p:spPr>
                <a:xfrm>
                  <a:off x="5310" y="8555"/>
                  <a:ext cx="2030" cy="5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altLang="en-US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eature 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maps</a:t>
                  </a:r>
                  <a:endParaRPr lang="en-US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" name="Right Arrow 114"/>
                <p:cNvSpPr/>
                <p:nvPr/>
              </p:nvSpPr>
              <p:spPr>
                <a:xfrm>
                  <a:off x="3897" y="7371"/>
                  <a:ext cx="1040" cy="259"/>
                </a:xfrm>
                <a:prstGeom prst="rightArrow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5" name="Group 134"/>
                <p:cNvGrpSpPr/>
                <p:nvPr/>
              </p:nvGrpSpPr>
              <p:grpSpPr>
                <a:xfrm>
                  <a:off x="9218" y="2292"/>
                  <a:ext cx="1690" cy="1355"/>
                  <a:chOff x="9296" y="5327"/>
                  <a:chExt cx="1690" cy="1355"/>
                </a:xfrm>
              </p:grpSpPr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9296" y="6102"/>
                    <a:ext cx="1680" cy="580"/>
                    <a:chOff x="9332" y="5024"/>
                    <a:chExt cx="1680" cy="580"/>
                  </a:xfrm>
                </p:grpSpPr>
                <p:sp>
                  <p:nvSpPr>
                    <p:cNvPr id="124" name="Cube 123"/>
                    <p:cNvSpPr/>
                    <p:nvPr/>
                  </p:nvSpPr>
                  <p:spPr>
                    <a:xfrm>
                      <a:off x="9332" y="5196"/>
                      <a:ext cx="372" cy="408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>
                      <a:noFill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5" name="Cube 124"/>
                    <p:cNvSpPr/>
                    <p:nvPr/>
                  </p:nvSpPr>
                  <p:spPr>
                    <a:xfrm>
                      <a:off x="9740" y="5196"/>
                      <a:ext cx="372" cy="408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>
                      <a:noFill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6" name="Cube 125"/>
                    <p:cNvSpPr/>
                    <p:nvPr/>
                  </p:nvSpPr>
                  <p:spPr>
                    <a:xfrm>
                      <a:off x="10640" y="5183"/>
                      <a:ext cx="372" cy="408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>
                      <a:noFill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7" name="Text Box 126"/>
                    <p:cNvSpPr txBox="1"/>
                    <p:nvPr/>
                  </p:nvSpPr>
                  <p:spPr>
                    <a:xfrm>
                      <a:off x="10116" y="5024"/>
                      <a:ext cx="528" cy="5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30" name="Group 129"/>
                  <p:cNvGrpSpPr/>
                  <p:nvPr/>
                </p:nvGrpSpPr>
                <p:grpSpPr>
                  <a:xfrm>
                    <a:off x="9306" y="5327"/>
                    <a:ext cx="1680" cy="580"/>
                    <a:chOff x="9332" y="5024"/>
                    <a:chExt cx="1680" cy="580"/>
                  </a:xfrm>
                </p:grpSpPr>
                <p:sp>
                  <p:nvSpPr>
                    <p:cNvPr id="131" name="Cube 130"/>
                    <p:cNvSpPr/>
                    <p:nvPr/>
                  </p:nvSpPr>
                  <p:spPr>
                    <a:xfrm>
                      <a:off x="9332" y="5196"/>
                      <a:ext cx="372" cy="408"/>
                    </a:xfrm>
                    <a:prstGeom prst="cube">
                      <a:avLst/>
                    </a:prstGeom>
                    <a:solidFill>
                      <a:srgbClr val="FFC000"/>
                    </a:solidFill>
                    <a:ln>
                      <a:noFill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2" name="Cube 131"/>
                    <p:cNvSpPr/>
                    <p:nvPr/>
                  </p:nvSpPr>
                  <p:spPr>
                    <a:xfrm>
                      <a:off x="9740" y="5196"/>
                      <a:ext cx="372" cy="408"/>
                    </a:xfrm>
                    <a:prstGeom prst="cube">
                      <a:avLst/>
                    </a:prstGeom>
                    <a:solidFill>
                      <a:srgbClr val="FFC000"/>
                    </a:solidFill>
                    <a:ln>
                      <a:noFill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3" name="Cube 132"/>
                    <p:cNvSpPr/>
                    <p:nvPr/>
                  </p:nvSpPr>
                  <p:spPr>
                    <a:xfrm>
                      <a:off x="10640" y="5183"/>
                      <a:ext cx="372" cy="408"/>
                    </a:xfrm>
                    <a:prstGeom prst="cube">
                      <a:avLst/>
                    </a:prstGeom>
                    <a:solidFill>
                      <a:srgbClr val="FFC000"/>
                    </a:solidFill>
                    <a:ln>
                      <a:noFill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4" name="Text Box 133"/>
                    <p:cNvSpPr txBox="1"/>
                    <p:nvPr/>
                  </p:nvSpPr>
                  <p:spPr>
                    <a:xfrm>
                      <a:off x="10116" y="5024"/>
                      <a:ext cx="528" cy="5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9175" y="6887"/>
                  <a:ext cx="1690" cy="1355"/>
                  <a:chOff x="9296" y="5327"/>
                  <a:chExt cx="1690" cy="1355"/>
                </a:xfrm>
              </p:grpSpPr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9296" y="6102"/>
                    <a:ext cx="1680" cy="580"/>
                    <a:chOff x="9332" y="5024"/>
                    <a:chExt cx="1680" cy="580"/>
                  </a:xfrm>
                </p:grpSpPr>
                <p:sp>
                  <p:nvSpPr>
                    <p:cNvPr id="138" name="Cube 137"/>
                    <p:cNvSpPr/>
                    <p:nvPr/>
                  </p:nvSpPr>
                  <p:spPr>
                    <a:xfrm>
                      <a:off x="9332" y="5196"/>
                      <a:ext cx="372" cy="408"/>
                    </a:xfrm>
                    <a:prstGeom prst="cube">
                      <a:avLst/>
                    </a:prstGeom>
                    <a:solidFill>
                      <a:srgbClr val="FFC000"/>
                    </a:solidFill>
                    <a:ln>
                      <a:noFill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9" name="Cube 138"/>
                    <p:cNvSpPr/>
                    <p:nvPr/>
                  </p:nvSpPr>
                  <p:spPr>
                    <a:xfrm>
                      <a:off x="9740" y="5196"/>
                      <a:ext cx="372" cy="408"/>
                    </a:xfrm>
                    <a:prstGeom prst="cube">
                      <a:avLst/>
                    </a:prstGeom>
                    <a:solidFill>
                      <a:srgbClr val="FFC000"/>
                    </a:solidFill>
                    <a:ln>
                      <a:noFill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0" name="Cube 139"/>
                    <p:cNvSpPr/>
                    <p:nvPr/>
                  </p:nvSpPr>
                  <p:spPr>
                    <a:xfrm>
                      <a:off x="10640" y="5183"/>
                      <a:ext cx="372" cy="408"/>
                    </a:xfrm>
                    <a:prstGeom prst="cube">
                      <a:avLst/>
                    </a:prstGeom>
                    <a:solidFill>
                      <a:srgbClr val="FFC000"/>
                    </a:solidFill>
                    <a:ln>
                      <a:noFill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1" name="Text Box 140"/>
                    <p:cNvSpPr txBox="1"/>
                    <p:nvPr/>
                  </p:nvSpPr>
                  <p:spPr>
                    <a:xfrm>
                      <a:off x="10116" y="5024"/>
                      <a:ext cx="528" cy="5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42" name="Group 141"/>
                  <p:cNvGrpSpPr/>
                  <p:nvPr/>
                </p:nvGrpSpPr>
                <p:grpSpPr>
                  <a:xfrm>
                    <a:off x="9306" y="5327"/>
                    <a:ext cx="1680" cy="580"/>
                    <a:chOff x="9332" y="5024"/>
                    <a:chExt cx="1680" cy="580"/>
                  </a:xfrm>
                </p:grpSpPr>
                <p:sp>
                  <p:nvSpPr>
                    <p:cNvPr id="143" name="Cube 142"/>
                    <p:cNvSpPr/>
                    <p:nvPr/>
                  </p:nvSpPr>
                  <p:spPr>
                    <a:xfrm>
                      <a:off x="9332" y="5196"/>
                      <a:ext cx="372" cy="408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>
                      <a:noFill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4" name="Cube 143"/>
                    <p:cNvSpPr/>
                    <p:nvPr/>
                  </p:nvSpPr>
                  <p:spPr>
                    <a:xfrm>
                      <a:off x="9740" y="5196"/>
                      <a:ext cx="372" cy="408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>
                      <a:noFill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5" name="Cube 144"/>
                    <p:cNvSpPr/>
                    <p:nvPr/>
                  </p:nvSpPr>
                  <p:spPr>
                    <a:xfrm>
                      <a:off x="10640" y="5183"/>
                      <a:ext cx="372" cy="408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>
                      <a:noFill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6" name="Text Box 145"/>
                    <p:cNvSpPr txBox="1"/>
                    <p:nvPr/>
                  </p:nvSpPr>
                  <p:spPr>
                    <a:xfrm>
                      <a:off x="10116" y="5024"/>
                      <a:ext cx="528" cy="5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54" name="Group 153"/>
                <p:cNvGrpSpPr/>
                <p:nvPr/>
              </p:nvGrpSpPr>
              <p:grpSpPr>
                <a:xfrm>
                  <a:off x="11177" y="2929"/>
                  <a:ext cx="1280" cy="778"/>
                  <a:chOff x="11158" y="5791"/>
                  <a:chExt cx="1280" cy="778"/>
                </a:xfrm>
              </p:grpSpPr>
              <p:sp>
                <p:nvSpPr>
                  <p:cNvPr id="152" name="Right Arrow 151"/>
                  <p:cNvSpPr/>
                  <p:nvPr/>
                </p:nvSpPr>
                <p:spPr>
                  <a:xfrm>
                    <a:off x="11270" y="5791"/>
                    <a:ext cx="892" cy="288"/>
                  </a:xfrm>
                  <a:prstGeom prst="rightArrow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" name="Text Box 152"/>
                  <p:cNvSpPr txBox="1"/>
                  <p:nvPr/>
                </p:nvSpPr>
                <p:spPr>
                  <a:xfrm>
                    <a:off x="11158" y="6001"/>
                    <a:ext cx="1280" cy="56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Fusion</a:t>
                    </a:r>
                    <a:endPara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9" name="Group 158"/>
                <p:cNvGrpSpPr/>
                <p:nvPr/>
              </p:nvGrpSpPr>
              <p:grpSpPr>
                <a:xfrm>
                  <a:off x="12369" y="2607"/>
                  <a:ext cx="1680" cy="580"/>
                  <a:chOff x="12343" y="5421"/>
                  <a:chExt cx="1680" cy="580"/>
                </a:xfrm>
              </p:grpSpPr>
              <p:sp>
                <p:nvSpPr>
                  <p:cNvPr id="155" name="Cube 154"/>
                  <p:cNvSpPr/>
                  <p:nvPr/>
                </p:nvSpPr>
                <p:spPr>
                  <a:xfrm>
                    <a:off x="12343" y="5593"/>
                    <a:ext cx="372" cy="408"/>
                  </a:xfrm>
                  <a:prstGeom prst="cube">
                    <a:avLst/>
                  </a:prstGeom>
                  <a:solidFill>
                    <a:srgbClr val="E915DD">
                      <a:alpha val="50000"/>
                    </a:srgbClr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" name="Cube 155"/>
                  <p:cNvSpPr/>
                  <p:nvPr/>
                </p:nvSpPr>
                <p:spPr>
                  <a:xfrm>
                    <a:off x="12751" y="5593"/>
                    <a:ext cx="372" cy="408"/>
                  </a:xfrm>
                  <a:prstGeom prst="cube">
                    <a:avLst/>
                  </a:prstGeom>
                  <a:solidFill>
                    <a:srgbClr val="E915DD">
                      <a:alpha val="50000"/>
                    </a:srgbClr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" name="Cube 156"/>
                  <p:cNvSpPr/>
                  <p:nvPr/>
                </p:nvSpPr>
                <p:spPr>
                  <a:xfrm>
                    <a:off x="13651" y="5580"/>
                    <a:ext cx="372" cy="408"/>
                  </a:xfrm>
                  <a:prstGeom prst="cube">
                    <a:avLst/>
                  </a:prstGeom>
                  <a:solidFill>
                    <a:srgbClr val="E915DD">
                      <a:alpha val="50000"/>
                    </a:srgbClr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" name="Text Box 157"/>
                  <p:cNvSpPr txBox="1"/>
                  <p:nvPr/>
                </p:nvSpPr>
                <p:spPr>
                  <a:xfrm>
                    <a:off x="13127" y="5421"/>
                    <a:ext cx="528" cy="52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...</a:t>
                    </a:r>
                    <a:endPara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69" name="Group 168"/>
                <p:cNvGrpSpPr/>
                <p:nvPr/>
              </p:nvGrpSpPr>
              <p:grpSpPr>
                <a:xfrm>
                  <a:off x="11081" y="7504"/>
                  <a:ext cx="1280" cy="765"/>
                  <a:chOff x="11064" y="5791"/>
                  <a:chExt cx="1280" cy="765"/>
                </a:xfrm>
              </p:grpSpPr>
              <p:sp>
                <p:nvSpPr>
                  <p:cNvPr id="170" name="Right Arrow 169"/>
                  <p:cNvSpPr/>
                  <p:nvPr/>
                </p:nvSpPr>
                <p:spPr>
                  <a:xfrm>
                    <a:off x="11255" y="5791"/>
                    <a:ext cx="892" cy="288"/>
                  </a:xfrm>
                  <a:prstGeom prst="rightArrow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1" name="Text Box 170"/>
                  <p:cNvSpPr txBox="1"/>
                  <p:nvPr/>
                </p:nvSpPr>
                <p:spPr>
                  <a:xfrm>
                    <a:off x="11064" y="5988"/>
                    <a:ext cx="1280" cy="56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Fusion</a:t>
                    </a:r>
                    <a:endPara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72" name="Group 171"/>
                <p:cNvGrpSpPr/>
                <p:nvPr/>
              </p:nvGrpSpPr>
              <p:grpSpPr>
                <a:xfrm>
                  <a:off x="12386" y="7199"/>
                  <a:ext cx="1680" cy="580"/>
                  <a:chOff x="12343" y="5421"/>
                  <a:chExt cx="1680" cy="580"/>
                </a:xfrm>
              </p:grpSpPr>
              <p:sp>
                <p:nvSpPr>
                  <p:cNvPr id="173" name="Cube 172"/>
                  <p:cNvSpPr/>
                  <p:nvPr/>
                </p:nvSpPr>
                <p:spPr>
                  <a:xfrm>
                    <a:off x="12343" y="5593"/>
                    <a:ext cx="372" cy="408"/>
                  </a:xfrm>
                  <a:prstGeom prst="cube">
                    <a:avLst/>
                  </a:prstGeom>
                  <a:solidFill>
                    <a:srgbClr val="E915DD">
                      <a:alpha val="50000"/>
                    </a:srgbClr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4" name="Cube 173"/>
                  <p:cNvSpPr/>
                  <p:nvPr/>
                </p:nvSpPr>
                <p:spPr>
                  <a:xfrm>
                    <a:off x="12751" y="5593"/>
                    <a:ext cx="372" cy="408"/>
                  </a:xfrm>
                  <a:prstGeom prst="cube">
                    <a:avLst/>
                  </a:prstGeom>
                  <a:solidFill>
                    <a:srgbClr val="E915DD">
                      <a:alpha val="50000"/>
                    </a:srgbClr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5" name="Cube 174"/>
                  <p:cNvSpPr/>
                  <p:nvPr/>
                </p:nvSpPr>
                <p:spPr>
                  <a:xfrm>
                    <a:off x="13651" y="5580"/>
                    <a:ext cx="372" cy="408"/>
                  </a:xfrm>
                  <a:prstGeom prst="cube">
                    <a:avLst/>
                  </a:prstGeom>
                  <a:solidFill>
                    <a:srgbClr val="E915DD">
                      <a:alpha val="50000"/>
                    </a:srgbClr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6" name="Text Box 175"/>
                  <p:cNvSpPr txBox="1"/>
                  <p:nvPr/>
                </p:nvSpPr>
                <p:spPr>
                  <a:xfrm>
                    <a:off x="13127" y="5421"/>
                    <a:ext cx="528" cy="52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...</a:t>
                    </a:r>
                    <a:endPara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77" name="Text Box 176"/>
                <p:cNvSpPr txBox="1"/>
                <p:nvPr/>
              </p:nvSpPr>
              <p:spPr>
                <a:xfrm>
                  <a:off x="12182" y="3265"/>
                  <a:ext cx="2147" cy="5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Fused f</a:t>
                  </a:r>
                  <a:r>
                    <a:rPr lang="en-US" altLang="en-US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eatures</a:t>
                  </a:r>
                  <a:endParaRPr lang="en-US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8" name="Text Box 177"/>
                <p:cNvSpPr txBox="1"/>
                <p:nvPr/>
              </p:nvSpPr>
              <p:spPr>
                <a:xfrm>
                  <a:off x="12266" y="7875"/>
                  <a:ext cx="2147" cy="5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Fused </a:t>
                  </a:r>
                  <a:r>
                    <a:rPr lang="en-US" altLang="en-US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features</a:t>
                  </a:r>
                  <a:endParaRPr lang="en-US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83" name="Straight Arrow Connector 182"/>
                <p:cNvCxnSpPr/>
                <p:nvPr/>
              </p:nvCxnSpPr>
              <p:spPr>
                <a:xfrm flipH="1">
                  <a:off x="10093" y="3650"/>
                  <a:ext cx="8" cy="896"/>
                </a:xfrm>
                <a:prstGeom prst="straightConnector1">
                  <a:avLst/>
                </a:prstGeom>
                <a:ln w="57150">
                  <a:noFill/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/>
                <p:cNvCxnSpPr/>
                <p:nvPr/>
              </p:nvCxnSpPr>
              <p:spPr>
                <a:xfrm flipV="1">
                  <a:off x="10101" y="6061"/>
                  <a:ext cx="0" cy="808"/>
                </a:xfrm>
                <a:prstGeom prst="straightConnector1">
                  <a:avLst/>
                </a:prstGeom>
                <a:ln w="57150">
                  <a:noFill/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7" name="Right Arrow 186"/>
                <p:cNvSpPr/>
                <p:nvPr/>
              </p:nvSpPr>
              <p:spPr>
                <a:xfrm>
                  <a:off x="11224" y="5182"/>
                  <a:ext cx="957" cy="288"/>
                </a:xfrm>
                <a:prstGeom prst="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89" name="Group 188"/>
                <p:cNvGrpSpPr/>
                <p:nvPr/>
              </p:nvGrpSpPr>
              <p:grpSpPr>
                <a:xfrm>
                  <a:off x="12506" y="4963"/>
                  <a:ext cx="1698" cy="580"/>
                  <a:chOff x="12463" y="5421"/>
                  <a:chExt cx="1698" cy="580"/>
                </a:xfrm>
              </p:grpSpPr>
              <p:sp>
                <p:nvSpPr>
                  <p:cNvPr id="190" name="Cube 189"/>
                  <p:cNvSpPr/>
                  <p:nvPr/>
                </p:nvSpPr>
                <p:spPr>
                  <a:xfrm>
                    <a:off x="12463" y="5593"/>
                    <a:ext cx="372" cy="408"/>
                  </a:xfrm>
                  <a:prstGeom prst="cube">
                    <a:avLst/>
                  </a:prstGeom>
                  <a:solidFill>
                    <a:srgbClr val="FFB2B2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1" name="Cube 190"/>
                  <p:cNvSpPr/>
                  <p:nvPr/>
                </p:nvSpPr>
                <p:spPr>
                  <a:xfrm>
                    <a:off x="12953" y="5593"/>
                    <a:ext cx="372" cy="408"/>
                  </a:xfrm>
                  <a:prstGeom prst="cube">
                    <a:avLst/>
                  </a:prstGeom>
                  <a:solidFill>
                    <a:srgbClr val="FFB2B2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2" name="Cube 191"/>
                  <p:cNvSpPr/>
                  <p:nvPr/>
                </p:nvSpPr>
                <p:spPr>
                  <a:xfrm>
                    <a:off x="13789" y="5580"/>
                    <a:ext cx="372" cy="408"/>
                  </a:xfrm>
                  <a:prstGeom prst="cube">
                    <a:avLst/>
                  </a:prstGeom>
                  <a:solidFill>
                    <a:srgbClr val="FFB2B2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3" name="Text Box 192"/>
                  <p:cNvSpPr txBox="1"/>
                  <p:nvPr/>
                </p:nvSpPr>
                <p:spPr>
                  <a:xfrm>
                    <a:off x="13257" y="5421"/>
                    <a:ext cx="528" cy="52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...</a:t>
                    </a:r>
                    <a:endPara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94" name="Text Box 193"/>
                <p:cNvSpPr txBox="1"/>
                <p:nvPr/>
              </p:nvSpPr>
              <p:spPr>
                <a:xfrm>
                  <a:off x="12335" y="5676"/>
                  <a:ext cx="1746" cy="9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Correlation</a:t>
                  </a:r>
                  <a:endParaRPr lang="en-US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f</a:t>
                  </a:r>
                  <a:r>
                    <a:rPr lang="en-US" altLang="en-US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eatures</a:t>
                  </a:r>
                  <a:endParaRPr lang="en-US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01" name="Group 200"/>
                <p:cNvGrpSpPr/>
                <p:nvPr/>
              </p:nvGrpSpPr>
              <p:grpSpPr>
                <a:xfrm>
                  <a:off x="14333" y="2425"/>
                  <a:ext cx="1310" cy="1416"/>
                  <a:chOff x="14333" y="4940"/>
                  <a:chExt cx="1310" cy="1416"/>
                </a:xfrm>
              </p:grpSpPr>
              <p:sp>
                <p:nvSpPr>
                  <p:cNvPr id="196" name="Right Arrow 195"/>
                  <p:cNvSpPr/>
                  <p:nvPr/>
                </p:nvSpPr>
                <p:spPr>
                  <a:xfrm>
                    <a:off x="14363" y="5354"/>
                    <a:ext cx="892" cy="288"/>
                  </a:xfrm>
                  <a:prstGeom prst="rightArrow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8" name="Text Box 197"/>
                  <p:cNvSpPr txBox="1"/>
                  <p:nvPr/>
                </p:nvSpPr>
                <p:spPr>
                  <a:xfrm>
                    <a:off x="14333" y="4940"/>
                    <a:ext cx="679" cy="5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FC</a:t>
                    </a:r>
                    <a:endPara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9" name="Right Arrow 198"/>
                  <p:cNvSpPr/>
                  <p:nvPr/>
                </p:nvSpPr>
                <p:spPr>
                  <a:xfrm>
                    <a:off x="14623" y="5585"/>
                    <a:ext cx="892" cy="288"/>
                  </a:xfrm>
                  <a:prstGeom prst="rightArrow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0" name="Text Box 199"/>
                  <p:cNvSpPr txBox="1"/>
                  <p:nvPr/>
                </p:nvSpPr>
                <p:spPr>
                  <a:xfrm>
                    <a:off x="14592" y="5806"/>
                    <a:ext cx="1051" cy="5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NMS</a:t>
                    </a:r>
                    <a:endPara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4" name="Group 203"/>
                <p:cNvGrpSpPr/>
                <p:nvPr/>
              </p:nvGrpSpPr>
              <p:grpSpPr>
                <a:xfrm>
                  <a:off x="14317" y="4711"/>
                  <a:ext cx="1298" cy="1403"/>
                  <a:chOff x="14320" y="4953"/>
                  <a:chExt cx="1298" cy="1403"/>
                </a:xfrm>
              </p:grpSpPr>
              <p:sp>
                <p:nvSpPr>
                  <p:cNvPr id="205" name="Right Arrow 204"/>
                  <p:cNvSpPr/>
                  <p:nvPr/>
                </p:nvSpPr>
                <p:spPr>
                  <a:xfrm>
                    <a:off x="14363" y="5354"/>
                    <a:ext cx="892" cy="288"/>
                  </a:xfrm>
                  <a:prstGeom prst="rightArrow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6" name="Text Box 205"/>
                  <p:cNvSpPr txBox="1"/>
                  <p:nvPr/>
                </p:nvSpPr>
                <p:spPr>
                  <a:xfrm>
                    <a:off x="14320" y="4953"/>
                    <a:ext cx="679" cy="5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FC</a:t>
                    </a:r>
                    <a:endPara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7" name="Right Arrow 206"/>
                  <p:cNvSpPr/>
                  <p:nvPr/>
                </p:nvSpPr>
                <p:spPr>
                  <a:xfrm>
                    <a:off x="14623" y="5585"/>
                    <a:ext cx="892" cy="288"/>
                  </a:xfrm>
                  <a:prstGeom prst="rightArrow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" name="Text Box 207"/>
                  <p:cNvSpPr txBox="1"/>
                  <p:nvPr/>
                </p:nvSpPr>
                <p:spPr>
                  <a:xfrm>
                    <a:off x="14566" y="5806"/>
                    <a:ext cx="1052" cy="5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NMS</a:t>
                    </a:r>
                    <a:endPara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14334" y="7022"/>
                  <a:ext cx="1261" cy="1390"/>
                  <a:chOff x="14333" y="4966"/>
                  <a:chExt cx="1261" cy="1390"/>
                </a:xfrm>
              </p:grpSpPr>
              <p:sp>
                <p:nvSpPr>
                  <p:cNvPr id="210" name="Right Arrow 209"/>
                  <p:cNvSpPr/>
                  <p:nvPr/>
                </p:nvSpPr>
                <p:spPr>
                  <a:xfrm>
                    <a:off x="14363" y="5354"/>
                    <a:ext cx="892" cy="288"/>
                  </a:xfrm>
                  <a:prstGeom prst="rightArrow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" name="Text Box 210"/>
                  <p:cNvSpPr txBox="1"/>
                  <p:nvPr/>
                </p:nvSpPr>
                <p:spPr>
                  <a:xfrm>
                    <a:off x="14333" y="4966"/>
                    <a:ext cx="679" cy="5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FC</a:t>
                    </a:r>
                    <a:endPara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" name="Right Arrow 211"/>
                  <p:cNvSpPr/>
                  <p:nvPr/>
                </p:nvSpPr>
                <p:spPr>
                  <a:xfrm>
                    <a:off x="14623" y="5585"/>
                    <a:ext cx="892" cy="288"/>
                  </a:xfrm>
                  <a:prstGeom prst="rightArrow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" name="Text Box 212"/>
                  <p:cNvSpPr txBox="1"/>
                  <p:nvPr/>
                </p:nvSpPr>
                <p:spPr>
                  <a:xfrm>
                    <a:off x="14540" y="5806"/>
                    <a:ext cx="1054" cy="5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NMS</a:t>
                    </a:r>
                    <a:endPara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14" name="Text Box 213"/>
                <p:cNvSpPr txBox="1"/>
                <p:nvPr/>
              </p:nvSpPr>
              <p:spPr>
                <a:xfrm>
                  <a:off x="5311" y="3928"/>
                  <a:ext cx="2004" cy="5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altLang="en-US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eature </a:t>
                  </a:r>
                  <a:r>
                    <a:rPr lang="en-US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maps</a:t>
                  </a:r>
                  <a:endParaRPr lang="en-US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1" name="Group 230"/>
                <p:cNvGrpSpPr/>
                <p:nvPr/>
              </p:nvGrpSpPr>
              <p:grpSpPr>
                <a:xfrm>
                  <a:off x="15903" y="1742"/>
                  <a:ext cx="2146" cy="1923"/>
                  <a:chOff x="15903" y="4569"/>
                  <a:chExt cx="2146" cy="1923"/>
                </a:xfrm>
              </p:grpSpPr>
              <p:sp>
                <p:nvSpPr>
                  <p:cNvPr id="215" name="Rectangle 214"/>
                  <p:cNvSpPr/>
                  <p:nvPr/>
                </p:nvSpPr>
                <p:spPr>
                  <a:xfrm>
                    <a:off x="15903" y="4914"/>
                    <a:ext cx="2147" cy="145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9" name="Rectangle 218"/>
                  <p:cNvSpPr/>
                  <p:nvPr/>
                </p:nvSpPr>
                <p:spPr>
                  <a:xfrm>
                    <a:off x="16250" y="4755"/>
                    <a:ext cx="245" cy="448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0" name="Rectangle 219"/>
                  <p:cNvSpPr/>
                  <p:nvPr/>
                </p:nvSpPr>
                <p:spPr>
                  <a:xfrm>
                    <a:off x="16853" y="5539"/>
                    <a:ext cx="245" cy="448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1" name="Rectangle 220"/>
                  <p:cNvSpPr/>
                  <p:nvPr/>
                </p:nvSpPr>
                <p:spPr>
                  <a:xfrm rot="20160000">
                    <a:off x="16170" y="5740"/>
                    <a:ext cx="245" cy="448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2" name="Rectangle 221"/>
                  <p:cNvSpPr/>
                  <p:nvPr/>
                </p:nvSpPr>
                <p:spPr>
                  <a:xfrm>
                    <a:off x="17616" y="6044"/>
                    <a:ext cx="245" cy="448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" name="Rectangle 223"/>
                  <p:cNvSpPr/>
                  <p:nvPr/>
                </p:nvSpPr>
                <p:spPr>
                  <a:xfrm rot="5400000">
                    <a:off x="17469" y="5066"/>
                    <a:ext cx="245" cy="44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26" name="Straight Arrow Connector 225"/>
                  <p:cNvCxnSpPr/>
                  <p:nvPr/>
                </p:nvCxnSpPr>
                <p:spPr>
                  <a:xfrm flipV="1">
                    <a:off x="16373" y="4569"/>
                    <a:ext cx="0" cy="308"/>
                  </a:xfrm>
                  <a:prstGeom prst="straightConnector1">
                    <a:avLst/>
                  </a:prstGeom>
                  <a:ln w="12700">
                    <a:solidFill>
                      <a:srgbClr val="70AD47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Arrow Connector 226"/>
                  <p:cNvCxnSpPr/>
                  <p:nvPr/>
                </p:nvCxnSpPr>
                <p:spPr>
                  <a:xfrm flipV="1">
                    <a:off x="16976" y="5329"/>
                    <a:ext cx="0" cy="308"/>
                  </a:xfrm>
                  <a:prstGeom prst="straightConnector1">
                    <a:avLst/>
                  </a:prstGeom>
                  <a:ln w="12700">
                    <a:solidFill>
                      <a:srgbClr val="AE5A2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Arrow Connector 227"/>
                  <p:cNvCxnSpPr/>
                  <p:nvPr/>
                </p:nvCxnSpPr>
                <p:spPr>
                  <a:xfrm flipH="1" flipV="1">
                    <a:off x="16130" y="5558"/>
                    <a:ext cx="120" cy="295"/>
                  </a:xfrm>
                  <a:prstGeom prst="straightConnector1">
                    <a:avLst/>
                  </a:prstGeom>
                  <a:ln w="12700">
                    <a:solidFill>
                      <a:srgbClr val="BC8C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Straight Arrow Connector 228"/>
                  <p:cNvCxnSpPr/>
                  <p:nvPr/>
                </p:nvCxnSpPr>
                <p:spPr>
                  <a:xfrm flipV="1">
                    <a:off x="17738" y="5853"/>
                    <a:ext cx="0" cy="308"/>
                  </a:xfrm>
                  <a:prstGeom prst="straightConnector1">
                    <a:avLst/>
                  </a:prstGeom>
                  <a:ln w="12700">
                    <a:solidFill>
                      <a:srgbClr val="787878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Straight Arrow Connector 229"/>
                  <p:cNvCxnSpPr/>
                  <p:nvPr/>
                </p:nvCxnSpPr>
                <p:spPr>
                  <a:xfrm rot="5400000" flipV="1">
                    <a:off x="17890" y="5125"/>
                    <a:ext cx="0" cy="308"/>
                  </a:xfrm>
                  <a:prstGeom prst="straightConnector1">
                    <a:avLst/>
                  </a:prstGeom>
                  <a:ln w="12700">
                    <a:solidFill>
                      <a:srgbClr val="41719C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15917" y="7130"/>
                  <a:ext cx="2549" cy="1451"/>
                  <a:chOff x="15903" y="4914"/>
                  <a:chExt cx="2549" cy="1451"/>
                </a:xfrm>
              </p:grpSpPr>
              <p:sp>
                <p:nvSpPr>
                  <p:cNvPr id="236" name="Rectangle 235"/>
                  <p:cNvSpPr/>
                  <p:nvPr/>
                </p:nvSpPr>
                <p:spPr>
                  <a:xfrm>
                    <a:off x="15903" y="4914"/>
                    <a:ext cx="2147" cy="145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8" name="Rectangle 237"/>
                  <p:cNvSpPr/>
                  <p:nvPr/>
                </p:nvSpPr>
                <p:spPr>
                  <a:xfrm>
                    <a:off x="16853" y="5154"/>
                    <a:ext cx="245" cy="448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9" name="Rectangle 238"/>
                  <p:cNvSpPr/>
                  <p:nvPr/>
                </p:nvSpPr>
                <p:spPr>
                  <a:xfrm rot="20160000">
                    <a:off x="16002" y="5565"/>
                    <a:ext cx="245" cy="448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>
                  <a:xfrm>
                    <a:off x="17616" y="5848"/>
                    <a:ext cx="245" cy="448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" name="Rectangle 240"/>
                  <p:cNvSpPr/>
                  <p:nvPr/>
                </p:nvSpPr>
                <p:spPr>
                  <a:xfrm rot="5400000">
                    <a:off x="17877" y="5066"/>
                    <a:ext cx="245" cy="44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43" name="Straight Arrow Connector 242"/>
                  <p:cNvCxnSpPr/>
                  <p:nvPr/>
                </p:nvCxnSpPr>
                <p:spPr>
                  <a:xfrm flipV="1">
                    <a:off x="16976" y="4944"/>
                    <a:ext cx="0" cy="308"/>
                  </a:xfrm>
                  <a:prstGeom prst="straightConnector1">
                    <a:avLst/>
                  </a:prstGeom>
                  <a:ln w="12700">
                    <a:solidFill>
                      <a:srgbClr val="AE5A2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Straight Arrow Connector 243"/>
                  <p:cNvCxnSpPr/>
                  <p:nvPr/>
                </p:nvCxnSpPr>
                <p:spPr>
                  <a:xfrm flipH="1" flipV="1">
                    <a:off x="15962" y="5383"/>
                    <a:ext cx="120" cy="295"/>
                  </a:xfrm>
                  <a:prstGeom prst="straightConnector1">
                    <a:avLst/>
                  </a:prstGeom>
                  <a:ln w="12700">
                    <a:solidFill>
                      <a:srgbClr val="BC8C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Straight Arrow Connector 244"/>
                  <p:cNvCxnSpPr/>
                  <p:nvPr/>
                </p:nvCxnSpPr>
                <p:spPr>
                  <a:xfrm flipV="1">
                    <a:off x="17738" y="5657"/>
                    <a:ext cx="0" cy="308"/>
                  </a:xfrm>
                  <a:prstGeom prst="straightConnector1">
                    <a:avLst/>
                  </a:prstGeom>
                  <a:ln w="12700">
                    <a:solidFill>
                      <a:srgbClr val="787878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Straight Arrow Connector 245"/>
                  <p:cNvCxnSpPr/>
                  <p:nvPr/>
                </p:nvCxnSpPr>
                <p:spPr>
                  <a:xfrm rot="5400000" flipV="1">
                    <a:off x="18298" y="5125"/>
                    <a:ext cx="0" cy="308"/>
                  </a:xfrm>
                  <a:prstGeom prst="straightConnector1">
                    <a:avLst/>
                  </a:prstGeom>
                  <a:ln w="12700">
                    <a:solidFill>
                      <a:srgbClr val="41719C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7" name="Group 246"/>
                <p:cNvGrpSpPr/>
                <p:nvPr/>
              </p:nvGrpSpPr>
              <p:grpSpPr>
                <a:xfrm>
                  <a:off x="15903" y="4011"/>
                  <a:ext cx="2542" cy="2220"/>
                  <a:chOff x="15886" y="4272"/>
                  <a:chExt cx="2542" cy="2220"/>
                </a:xfrm>
              </p:grpSpPr>
              <p:sp>
                <p:nvSpPr>
                  <p:cNvPr id="248" name="Rectangle 247"/>
                  <p:cNvSpPr/>
                  <p:nvPr/>
                </p:nvSpPr>
                <p:spPr>
                  <a:xfrm>
                    <a:off x="15886" y="4914"/>
                    <a:ext cx="2147" cy="145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" name="Rectangle 248"/>
                  <p:cNvSpPr/>
                  <p:nvPr/>
                </p:nvSpPr>
                <p:spPr>
                  <a:xfrm>
                    <a:off x="16250" y="4755"/>
                    <a:ext cx="245" cy="448"/>
                  </a:xfrm>
                  <a:prstGeom prst="rect">
                    <a:avLst/>
                  </a:prstGeom>
                  <a:solidFill>
                    <a:srgbClr val="FFFFFF">
                      <a:alpha val="47000"/>
                    </a:srgbClr>
                  </a:solidFill>
                  <a:ln>
                    <a:prstDash val="dashDot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0" name="Rectangle 249"/>
                  <p:cNvSpPr/>
                  <p:nvPr/>
                </p:nvSpPr>
                <p:spPr>
                  <a:xfrm>
                    <a:off x="16853" y="5539"/>
                    <a:ext cx="245" cy="448"/>
                  </a:xfrm>
                  <a:prstGeom prst="rect">
                    <a:avLst/>
                  </a:prstGeom>
                  <a:solidFill>
                    <a:srgbClr val="FFFFFF">
                      <a:alpha val="47000"/>
                    </a:srgbClr>
                  </a:solidFill>
                  <a:ln>
                    <a:prstDash val="dashDot"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1" name="Rectangle 250"/>
                  <p:cNvSpPr/>
                  <p:nvPr/>
                </p:nvSpPr>
                <p:spPr>
                  <a:xfrm rot="20160000">
                    <a:off x="16170" y="5740"/>
                    <a:ext cx="245" cy="448"/>
                  </a:xfrm>
                  <a:prstGeom prst="rect">
                    <a:avLst/>
                  </a:prstGeom>
                  <a:solidFill>
                    <a:srgbClr val="FFFFFF">
                      <a:alpha val="47000"/>
                    </a:srgbClr>
                  </a:solidFill>
                  <a:ln>
                    <a:prstDash val="dashDot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2" name="Rectangle 251"/>
                  <p:cNvSpPr/>
                  <p:nvPr/>
                </p:nvSpPr>
                <p:spPr>
                  <a:xfrm>
                    <a:off x="17616" y="6044"/>
                    <a:ext cx="245" cy="448"/>
                  </a:xfrm>
                  <a:prstGeom prst="rect">
                    <a:avLst/>
                  </a:prstGeom>
                  <a:solidFill>
                    <a:srgbClr val="FFFFFF">
                      <a:alpha val="47000"/>
                    </a:srgbClr>
                  </a:solidFill>
                  <a:ln>
                    <a:prstDash val="dashDot"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>
                  <a:xfrm rot="5400000">
                    <a:off x="17853" y="5066"/>
                    <a:ext cx="245" cy="448"/>
                  </a:xfrm>
                  <a:prstGeom prst="rect">
                    <a:avLst/>
                  </a:prstGeom>
                  <a:solidFill>
                    <a:srgbClr val="FFFFFF">
                      <a:alpha val="47000"/>
                    </a:srgb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58" name="Straight Arrow Connector 257"/>
                  <p:cNvCxnSpPr/>
                  <p:nvPr/>
                </p:nvCxnSpPr>
                <p:spPr>
                  <a:xfrm rot="5400000" flipV="1">
                    <a:off x="18274" y="5132"/>
                    <a:ext cx="0" cy="308"/>
                  </a:xfrm>
                  <a:prstGeom prst="straightConnector1">
                    <a:avLst/>
                  </a:prstGeom>
                  <a:ln w="12700">
                    <a:solidFill>
                      <a:srgbClr val="41719C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Rectangle 38"/>
                  <p:cNvSpPr/>
                  <p:nvPr/>
                </p:nvSpPr>
                <p:spPr>
                  <a:xfrm rot="20160000">
                    <a:off x="16039" y="5452"/>
                    <a:ext cx="245" cy="448"/>
                  </a:xfrm>
                  <a:prstGeom prst="rect">
                    <a:avLst/>
                  </a:prstGeom>
                  <a:solidFill>
                    <a:srgbClr val="FFFFFF">
                      <a:alpha val="47000"/>
                    </a:srgbClr>
                  </a:solidFill>
                  <a:ln>
                    <a:prstDash val="soli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16851" y="5156"/>
                    <a:ext cx="245" cy="448"/>
                  </a:xfrm>
                  <a:prstGeom prst="rect">
                    <a:avLst/>
                  </a:prstGeom>
                  <a:solidFill>
                    <a:srgbClr val="FFFFFF">
                      <a:alpha val="47000"/>
                    </a:srgbClr>
                  </a:solidFill>
                  <a:ln>
                    <a:prstDash val="solid"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50" name="Straight Arrow Connector 49"/>
                  <p:cNvCxnSpPr/>
                  <p:nvPr/>
                </p:nvCxnSpPr>
                <p:spPr>
                  <a:xfrm flipV="1">
                    <a:off x="16974" y="4946"/>
                    <a:ext cx="0" cy="308"/>
                  </a:xfrm>
                  <a:prstGeom prst="straightConnector1">
                    <a:avLst/>
                  </a:prstGeom>
                  <a:ln w="12700">
                    <a:solidFill>
                      <a:srgbClr val="AE5A2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Rectangle 77"/>
                  <p:cNvSpPr/>
                  <p:nvPr/>
                </p:nvSpPr>
                <p:spPr>
                  <a:xfrm>
                    <a:off x="17613" y="5852"/>
                    <a:ext cx="245" cy="448"/>
                  </a:xfrm>
                  <a:prstGeom prst="rect">
                    <a:avLst/>
                  </a:prstGeom>
                  <a:solidFill>
                    <a:srgbClr val="FFFFFF">
                      <a:alpha val="47000"/>
                    </a:srgbClr>
                  </a:solidFill>
                  <a:ln>
                    <a:prstDash val="solid"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80" name="Straight Arrow Connector 79"/>
                  <p:cNvCxnSpPr/>
                  <p:nvPr/>
                </p:nvCxnSpPr>
                <p:spPr>
                  <a:xfrm flipV="1">
                    <a:off x="17744" y="5648"/>
                    <a:ext cx="0" cy="308"/>
                  </a:xfrm>
                  <a:prstGeom prst="straightConnector1">
                    <a:avLst/>
                  </a:prstGeom>
                  <a:ln w="12700">
                    <a:solidFill>
                      <a:srgbClr val="787878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Rectangle 88"/>
                  <p:cNvSpPr/>
                  <p:nvPr/>
                </p:nvSpPr>
                <p:spPr>
                  <a:xfrm>
                    <a:off x="16251" y="4452"/>
                    <a:ext cx="245" cy="448"/>
                  </a:xfrm>
                  <a:prstGeom prst="rect">
                    <a:avLst/>
                  </a:prstGeom>
                  <a:solidFill>
                    <a:srgbClr val="FFFFFF">
                      <a:alpha val="47000"/>
                    </a:srgbClr>
                  </a:solidFill>
                  <a:ln>
                    <a:prstDash val="solid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92" name="Straight Arrow Connector 91"/>
                  <p:cNvCxnSpPr/>
                  <p:nvPr/>
                </p:nvCxnSpPr>
                <p:spPr>
                  <a:xfrm flipV="1">
                    <a:off x="16373" y="4272"/>
                    <a:ext cx="0" cy="308"/>
                  </a:xfrm>
                  <a:prstGeom prst="straightConnector1">
                    <a:avLst/>
                  </a:prstGeom>
                  <a:ln w="12700">
                    <a:solidFill>
                      <a:srgbClr val="70AD47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8" name="Straight Arrow Connector 67"/>
                <p:cNvCxnSpPr/>
                <p:nvPr/>
              </p:nvCxnSpPr>
              <p:spPr>
                <a:xfrm flipH="1" flipV="1">
                  <a:off x="16002" y="5014"/>
                  <a:ext cx="120" cy="295"/>
                </a:xfrm>
                <a:prstGeom prst="straightConnector1">
                  <a:avLst/>
                </a:prstGeom>
                <a:ln w="12700">
                  <a:solidFill>
                    <a:srgbClr val="BC8C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Rectangle 81"/>
                <p:cNvSpPr/>
                <p:nvPr/>
              </p:nvSpPr>
              <p:spPr>
                <a:xfrm rot="5400000">
                  <a:off x="17574" y="4809"/>
                  <a:ext cx="245" cy="448"/>
                </a:xfrm>
                <a:prstGeom prst="rect">
                  <a:avLst/>
                </a:prstGeom>
                <a:solidFill>
                  <a:srgbClr val="FFFFFF">
                    <a:alpha val="47000"/>
                  </a:srgbClr>
                </a:solidFill>
                <a:ln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" name="Text Box 94"/>
                <p:cNvSpPr txBox="1"/>
                <p:nvPr/>
              </p:nvSpPr>
              <p:spPr>
                <a:xfrm>
                  <a:off x="16467" y="6171"/>
                  <a:ext cx="1208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Offsets</a:t>
                  </a:r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" name="Text Box 95"/>
                <p:cNvSpPr txBox="1"/>
                <p:nvPr/>
              </p:nvSpPr>
              <p:spPr>
                <a:xfrm>
                  <a:off x="16301" y="8659"/>
                  <a:ext cx="1729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Predictions</a:t>
                  </a:r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" name="Text Box 96"/>
                <p:cNvSpPr txBox="1"/>
                <p:nvPr/>
              </p:nvSpPr>
              <p:spPr>
                <a:xfrm>
                  <a:off x="16079" y="3486"/>
                  <a:ext cx="1729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Predictions</a:t>
                  </a:r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" name="Right Arrow 5"/>
                <p:cNvSpPr/>
                <p:nvPr/>
              </p:nvSpPr>
              <p:spPr>
                <a:xfrm>
                  <a:off x="3525" y="5327"/>
                  <a:ext cx="892" cy="288"/>
                </a:xfrm>
                <a:prstGeom prst="rightArrow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Right Arrow 14"/>
                <p:cNvSpPr/>
                <p:nvPr/>
              </p:nvSpPr>
              <p:spPr>
                <a:xfrm rot="5400000">
                  <a:off x="9655" y="4063"/>
                  <a:ext cx="892" cy="288"/>
                </a:xfrm>
                <a:prstGeom prst="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Right Arrow 15"/>
                <p:cNvSpPr/>
                <p:nvPr/>
              </p:nvSpPr>
              <p:spPr>
                <a:xfrm rot="16200000" flipV="1">
                  <a:off x="9655" y="6363"/>
                  <a:ext cx="892" cy="288"/>
                </a:xfrm>
                <a:prstGeom prst="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Text Box 17"/>
                <p:cNvSpPr txBox="1"/>
                <p:nvPr/>
              </p:nvSpPr>
              <p:spPr>
                <a:xfrm>
                  <a:off x="10932" y="4772"/>
                  <a:ext cx="1746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Correlation</a:t>
                  </a:r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9094" y="4750"/>
                  <a:ext cx="1890" cy="1212"/>
                </a:xfrm>
                <a:prstGeom prst="rect">
                  <a:avLst/>
                </a:prstGeom>
                <a:noFill/>
                <a:ln w="28575">
                  <a:solidFill>
                    <a:srgbClr val="E15B27"/>
                  </a:solidFill>
                  <a:prstDash val="sysDash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>
                          <a:lumMod val="85000"/>
                        </a:schemeClr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600"/>
                </a:p>
              </p:txBody>
            </p:sp>
            <p:sp>
              <p:nvSpPr>
                <p:cNvPr id="20" name="Cube 19"/>
                <p:cNvSpPr/>
                <p:nvPr/>
              </p:nvSpPr>
              <p:spPr>
                <a:xfrm>
                  <a:off x="9218" y="4893"/>
                  <a:ext cx="372" cy="408"/>
                </a:xfrm>
                <a:prstGeom prst="cub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Cube 20"/>
                <p:cNvSpPr/>
                <p:nvPr/>
              </p:nvSpPr>
              <p:spPr>
                <a:xfrm>
                  <a:off x="9626" y="4893"/>
                  <a:ext cx="372" cy="408"/>
                </a:xfrm>
                <a:prstGeom prst="cub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Cube 21"/>
                <p:cNvSpPr/>
                <p:nvPr/>
              </p:nvSpPr>
              <p:spPr>
                <a:xfrm>
                  <a:off x="10526" y="4880"/>
                  <a:ext cx="372" cy="408"/>
                </a:xfrm>
                <a:prstGeom prst="cub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Text Box 22"/>
                <p:cNvSpPr txBox="1"/>
                <p:nvPr/>
              </p:nvSpPr>
              <p:spPr>
                <a:xfrm>
                  <a:off x="10002" y="4721"/>
                  <a:ext cx="528" cy="5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>
                  <a:spAutoFit/>
                </a:bodyPr>
                <a:p>
                  <a:pPr algn="ctr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...</a:t>
                  </a:r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Cube 24"/>
                <p:cNvSpPr/>
                <p:nvPr/>
              </p:nvSpPr>
              <p:spPr>
                <a:xfrm>
                  <a:off x="9218" y="5453"/>
                  <a:ext cx="372" cy="408"/>
                </a:xfrm>
                <a:prstGeom prst="cub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Cube 25"/>
                <p:cNvSpPr/>
                <p:nvPr/>
              </p:nvSpPr>
              <p:spPr>
                <a:xfrm>
                  <a:off x="9626" y="5450"/>
                  <a:ext cx="372" cy="408"/>
                </a:xfrm>
                <a:prstGeom prst="cub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Cube 26"/>
                <p:cNvSpPr/>
                <p:nvPr/>
              </p:nvSpPr>
              <p:spPr>
                <a:xfrm>
                  <a:off x="10526" y="5437"/>
                  <a:ext cx="372" cy="408"/>
                </a:xfrm>
                <a:prstGeom prst="cub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Text Box 27"/>
                <p:cNvSpPr txBox="1"/>
                <p:nvPr/>
              </p:nvSpPr>
              <p:spPr>
                <a:xfrm>
                  <a:off x="10002" y="5278"/>
                  <a:ext cx="528" cy="5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>
                  <a:spAutoFit/>
                </a:bodyPr>
                <a:p>
                  <a:pPr algn="ctr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...</a:t>
                  </a:r>
                  <a:endPara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Up-Down Arrow 28"/>
                <p:cNvSpPr/>
                <p:nvPr/>
              </p:nvSpPr>
              <p:spPr>
                <a:xfrm>
                  <a:off x="9290" y="5152"/>
                  <a:ext cx="144" cy="521"/>
                </a:xfrm>
                <a:prstGeom prst="upDownArrow">
                  <a:avLst>
                    <a:gd name="adj1" fmla="val 50000"/>
                    <a:gd name="adj2" fmla="val 46666"/>
                  </a:avLst>
                </a:prstGeom>
                <a:solidFill>
                  <a:srgbClr val="E15B2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600"/>
                </a:p>
              </p:txBody>
            </p:sp>
            <p:sp>
              <p:nvSpPr>
                <p:cNvPr id="35" name="Up-Down Arrow 34"/>
                <p:cNvSpPr/>
                <p:nvPr/>
              </p:nvSpPr>
              <p:spPr>
                <a:xfrm>
                  <a:off x="9683" y="5164"/>
                  <a:ext cx="144" cy="521"/>
                </a:xfrm>
                <a:prstGeom prst="upDownArrow">
                  <a:avLst>
                    <a:gd name="adj1" fmla="val 50000"/>
                    <a:gd name="adj2" fmla="val 46666"/>
                  </a:avLst>
                </a:prstGeom>
                <a:solidFill>
                  <a:srgbClr val="E15B2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600"/>
                </a:p>
              </p:txBody>
            </p:sp>
            <p:sp>
              <p:nvSpPr>
                <p:cNvPr id="36" name="Up-Down Arrow 35"/>
                <p:cNvSpPr/>
                <p:nvPr/>
              </p:nvSpPr>
              <p:spPr>
                <a:xfrm>
                  <a:off x="10613" y="5164"/>
                  <a:ext cx="144" cy="521"/>
                </a:xfrm>
                <a:prstGeom prst="upDownArrow">
                  <a:avLst>
                    <a:gd name="adj1" fmla="val 50000"/>
                    <a:gd name="adj2" fmla="val 46666"/>
                  </a:avLst>
                </a:prstGeom>
                <a:solidFill>
                  <a:srgbClr val="E15B2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600"/>
                </a:p>
              </p:txBody>
            </p:sp>
            <p:sp>
              <p:nvSpPr>
                <p:cNvPr id="37" name="Text Box 36"/>
                <p:cNvSpPr txBox="1"/>
                <p:nvPr/>
              </p:nvSpPr>
              <p:spPr>
                <a:xfrm>
                  <a:off x="11430" y="4101"/>
                  <a:ext cx="2768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</a:t>
                  </a:r>
                  <a:r>
                    <a:rPr lang="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emporal</a:t>
                  </a:r>
                  <a:r>
                    <a:rPr lang="en-US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Module</a:t>
                  </a:r>
                  <a:endParaRPr lang="en-US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9" name="Group 98"/>
                <p:cNvGrpSpPr/>
                <p:nvPr/>
              </p:nvGrpSpPr>
              <p:grpSpPr>
                <a:xfrm>
                  <a:off x="15438" y="7990"/>
                  <a:ext cx="1059" cy="1133"/>
                  <a:chOff x="15438" y="5518"/>
                  <a:chExt cx="1059" cy="1133"/>
                </a:xfrm>
              </p:grpSpPr>
              <p:grpSp>
                <p:nvGrpSpPr>
                  <p:cNvPr id="100" name="Group 99"/>
                  <p:cNvGrpSpPr/>
                  <p:nvPr/>
                </p:nvGrpSpPr>
                <p:grpSpPr>
                  <a:xfrm>
                    <a:off x="15763" y="5518"/>
                    <a:ext cx="734" cy="734"/>
                    <a:chOff x="15763" y="5518"/>
                    <a:chExt cx="734" cy="734"/>
                  </a:xfrm>
                </p:grpSpPr>
                <p:cxnSp>
                  <p:nvCxnSpPr>
                    <p:cNvPr id="108" name="Straight Arrow Connector 107"/>
                    <p:cNvCxnSpPr/>
                    <p:nvPr/>
                  </p:nvCxnSpPr>
                  <p:spPr>
                    <a:xfrm>
                      <a:off x="15763" y="6248"/>
                      <a:ext cx="734" cy="0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headEnd type="none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Straight Arrow Connector 108"/>
                    <p:cNvCxnSpPr/>
                    <p:nvPr/>
                  </p:nvCxnSpPr>
                  <p:spPr>
                    <a:xfrm rot="16200000">
                      <a:off x="15399" y="5885"/>
                      <a:ext cx="734" cy="0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headEnd type="none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0" name="Text Box 109"/>
                  <p:cNvSpPr txBox="1"/>
                  <p:nvPr/>
                </p:nvSpPr>
                <p:spPr>
                  <a:xfrm>
                    <a:off x="15871" y="6130"/>
                    <a:ext cx="448" cy="5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x</a:t>
                    </a:r>
                    <a:endPara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1" name="Text Box 110"/>
                  <p:cNvSpPr txBox="1"/>
                  <p:nvPr/>
                </p:nvSpPr>
                <p:spPr>
                  <a:xfrm>
                    <a:off x="15438" y="5712"/>
                    <a:ext cx="430" cy="5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z</a:t>
                    </a:r>
                    <a:endPara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6" name="Cube 115"/>
                <p:cNvSpPr/>
                <p:nvPr/>
              </p:nvSpPr>
              <p:spPr>
                <a:xfrm>
                  <a:off x="5660" y="6825"/>
                  <a:ext cx="1204" cy="842"/>
                </a:xfrm>
                <a:prstGeom prst="cub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600">
                    <a:ln>
                      <a:noFill/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0" name="Group 9"/>
                <p:cNvGrpSpPr/>
                <p:nvPr/>
              </p:nvGrpSpPr>
              <p:grpSpPr>
                <a:xfrm rot="18840000">
                  <a:off x="15701" y="8658"/>
                  <a:ext cx="120" cy="120"/>
                  <a:chOff x="14979" y="9766"/>
                  <a:chExt cx="190" cy="190"/>
                </a:xfrm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14979" y="9766"/>
                    <a:ext cx="191" cy="191"/>
                  </a:xfrm>
                  <a:prstGeom prst="ellipse">
                    <a:avLst/>
                  </a:prstGeom>
                  <a:noFill/>
                  <a:ln w="6350">
                    <a:solidFill>
                      <a:srgbClr val="FF0000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600"/>
                  </a:p>
                </p:txBody>
              </p:sp>
              <p:cxnSp>
                <p:nvCxnSpPr>
                  <p:cNvPr id="5" name="Straight Connector 4"/>
                  <p:cNvCxnSpPr>
                    <a:stCxn id="4" idx="1"/>
                    <a:endCxn id="4" idx="5"/>
                  </p:cNvCxnSpPr>
                  <p:nvPr/>
                </p:nvCxnSpPr>
                <p:spPr>
                  <a:xfrm>
                    <a:off x="15007" y="9794"/>
                    <a:ext cx="135" cy="135"/>
                  </a:xfrm>
                  <a:prstGeom prst="line">
                    <a:avLst/>
                  </a:prstGeom>
                  <a:ln w="63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/>
                  <p:cNvCxnSpPr>
                    <a:stCxn id="4" idx="7"/>
                    <a:endCxn id="4" idx="3"/>
                  </p:cNvCxnSpPr>
                  <p:nvPr/>
                </p:nvCxnSpPr>
                <p:spPr>
                  <a:xfrm flipH="1">
                    <a:off x="15007" y="9794"/>
                    <a:ext cx="135" cy="135"/>
                  </a:xfrm>
                  <a:prstGeom prst="line">
                    <a:avLst/>
                  </a:prstGeom>
                  <a:ln w="63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Text Box 29"/>
                <p:cNvSpPr txBox="1"/>
                <p:nvPr/>
              </p:nvSpPr>
              <p:spPr>
                <a:xfrm>
                  <a:off x="15326" y="8654"/>
                  <a:ext cx="424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401" name="Picture 400" descr="000054"/>
              <p:cNvPicPr>
                <a:picLocks noChangeAspect="1"/>
              </p:cNvPicPr>
              <p:nvPr/>
            </p:nvPicPr>
            <p:blipFill>
              <a:blip r:embed="rId1"/>
              <a:srcRect l="21642" t="33762" r="27358" b="6124"/>
              <a:stretch>
                <a:fillRect/>
              </a:stretch>
            </p:blipFill>
            <p:spPr>
              <a:xfrm>
                <a:off x="2091" y="2093"/>
                <a:ext cx="922" cy="95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33" name="Group 32"/>
              <p:cNvGrpSpPr/>
              <p:nvPr/>
            </p:nvGrpSpPr>
            <p:grpSpPr>
              <a:xfrm>
                <a:off x="1760" y="6706"/>
                <a:ext cx="1514" cy="1692"/>
                <a:chOff x="1774" y="2129"/>
                <a:chExt cx="1514" cy="1692"/>
              </a:xfrm>
            </p:grpSpPr>
            <p:pic>
              <p:nvPicPr>
                <p:cNvPr id="34" name="Picture 33" descr="000050"/>
                <p:cNvPicPr>
                  <a:picLocks noChangeAspect="1"/>
                </p:cNvPicPr>
                <p:nvPr/>
              </p:nvPicPr>
              <p:blipFill>
                <a:blip r:embed="rId2"/>
                <a:srcRect l="23787" t="8996" r="17431" b="9432"/>
                <a:stretch>
                  <a:fillRect/>
                </a:stretch>
              </p:blipFill>
              <p:spPr>
                <a:xfrm>
                  <a:off x="1774" y="3187"/>
                  <a:ext cx="1515" cy="635"/>
                </a:xfrm>
                <a:prstGeom prst="rect">
                  <a:avLst/>
                </a:prstGeom>
              </p:spPr>
            </p:pic>
            <p:pic>
              <p:nvPicPr>
                <p:cNvPr id="38" name="Picture 37" descr="000054"/>
                <p:cNvPicPr>
                  <a:picLocks noChangeAspect="1"/>
                </p:cNvPicPr>
                <p:nvPr/>
              </p:nvPicPr>
              <p:blipFill>
                <a:blip r:embed="rId1"/>
                <a:srcRect l="21642" t="33762" r="27358" b="6124"/>
                <a:stretch>
                  <a:fillRect/>
                </a:stretch>
              </p:blipFill>
              <p:spPr>
                <a:xfrm>
                  <a:off x="2055" y="2129"/>
                  <a:ext cx="922" cy="95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40" name="Text Box 39"/>
              <p:cNvSpPr txBox="1"/>
              <p:nvPr/>
            </p:nvSpPr>
            <p:spPr>
              <a:xfrm>
                <a:off x="5753" y="2460"/>
                <a:ext cx="927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BEV</a:t>
                </a:r>
                <a:endPara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Text Box 40"/>
              <p:cNvSpPr txBox="1"/>
              <p:nvPr/>
            </p:nvSpPr>
            <p:spPr>
              <a:xfrm>
                <a:off x="5696" y="7088"/>
                <a:ext cx="927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BEV</a:t>
                </a:r>
                <a:endPara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 Box 41"/>
              <p:cNvSpPr txBox="1"/>
              <p:nvPr/>
            </p:nvSpPr>
            <p:spPr>
              <a:xfrm>
                <a:off x="5753" y="3223"/>
                <a:ext cx="108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</a:t>
                </a:r>
                <a:endPara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 Box 42"/>
              <p:cNvSpPr txBox="1"/>
              <p:nvPr/>
            </p:nvSpPr>
            <p:spPr>
              <a:xfrm>
                <a:off x="5645" y="7820"/>
                <a:ext cx="108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</a:t>
                </a:r>
                <a:endPara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05" name="Picture 404" descr="000045"/>
              <p:cNvPicPr>
                <a:picLocks noChangeAspect="1"/>
              </p:cNvPicPr>
              <p:nvPr/>
            </p:nvPicPr>
            <p:blipFill>
              <a:blip r:embed="rId3"/>
              <a:srcRect r="27054"/>
              <a:stretch>
                <a:fillRect/>
              </a:stretch>
            </p:blipFill>
            <p:spPr>
              <a:xfrm>
                <a:off x="1810" y="3151"/>
                <a:ext cx="1534" cy="635"/>
              </a:xfrm>
              <a:prstGeom prst="rect">
                <a:avLst/>
              </a:prstGeom>
            </p:spPr>
          </p:pic>
          <p:sp>
            <p:nvSpPr>
              <p:cNvPr id="7" name="Bent Arrow 6"/>
              <p:cNvSpPr/>
              <p:nvPr/>
            </p:nvSpPr>
            <p:spPr>
              <a:xfrm rot="5400000" flipH="1">
                <a:off x="7162" y="4145"/>
                <a:ext cx="1772" cy="627"/>
              </a:xfrm>
              <a:prstGeom prst="bentArrow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Bent Arrow 31"/>
              <p:cNvSpPr/>
              <p:nvPr/>
            </p:nvSpPr>
            <p:spPr>
              <a:xfrm rot="16200000" flipH="1" flipV="1">
                <a:off x="7162" y="6145"/>
                <a:ext cx="1772" cy="627"/>
              </a:xfrm>
              <a:prstGeom prst="bentArrow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Cube 8"/>
            <p:cNvSpPr/>
            <p:nvPr/>
          </p:nvSpPr>
          <p:spPr>
            <a:xfrm>
              <a:off x="787" y="4902"/>
              <a:ext cx="2077" cy="976"/>
            </a:xfrm>
            <a:prstGeom prst="cub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864" y="3874"/>
              <a:ext cx="2349" cy="5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Keyframe: T = t</a:t>
              </a:r>
              <a:endPara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659" y="8472"/>
              <a:ext cx="2978" cy="5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Keyframe: T =  t + τ </a:t>
              </a:r>
              <a:endPara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 Box 44"/>
            <p:cNvSpPr txBox="1"/>
            <p:nvPr/>
          </p:nvSpPr>
          <p:spPr>
            <a:xfrm>
              <a:off x="787" y="5246"/>
              <a:ext cx="2000" cy="5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p>
              <a:r>
                <a:rPr lang="en-US" altLang="en-US" sz="1600">
                  <a:ln/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Shared RPN</a:t>
              </a:r>
              <a:endParaRPr lang="en-US" altLang="en-US" sz="1600">
                <a:ln/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725805" y="361315"/>
            <a:ext cx="10556846" cy="6232775"/>
            <a:chOff x="975" y="330"/>
            <a:chExt cx="16204" cy="9690"/>
          </a:xfrm>
        </p:grpSpPr>
        <p:grpSp>
          <p:nvGrpSpPr>
            <p:cNvPr id="2" name="Group 1"/>
            <p:cNvGrpSpPr/>
            <p:nvPr/>
          </p:nvGrpSpPr>
          <p:grpSpPr>
            <a:xfrm>
              <a:off x="975" y="330"/>
              <a:ext cx="16204" cy="9690"/>
              <a:chOff x="975" y="330"/>
              <a:chExt cx="16962" cy="10926"/>
            </a:xfrm>
          </p:grpSpPr>
          <p:pic>
            <p:nvPicPr>
              <p:cNvPr id="14" name="Picture 13" descr="000118"/>
              <p:cNvPicPr>
                <a:picLocks noChangeAspect="1"/>
              </p:cNvPicPr>
              <p:nvPr/>
            </p:nvPicPr>
            <p:blipFill>
              <a:blip r:embed="rId1"/>
              <a:srcRect l="34784" t="26929" r="39783" b="6250"/>
              <a:stretch>
                <a:fillRect/>
              </a:stretch>
            </p:blipFill>
            <p:spPr>
              <a:xfrm rot="5400000">
                <a:off x="2552" y="-1247"/>
                <a:ext cx="2427" cy="5581"/>
              </a:xfrm>
              <a:prstGeom prst="rect">
                <a:avLst/>
              </a:prstGeom>
            </p:spPr>
          </p:pic>
          <p:pic>
            <p:nvPicPr>
              <p:cNvPr id="15" name="Picture 14" descr="000120"/>
              <p:cNvPicPr>
                <a:picLocks noChangeAspect="1"/>
              </p:cNvPicPr>
              <p:nvPr/>
            </p:nvPicPr>
            <p:blipFill>
              <a:blip r:embed="rId2"/>
              <a:srcRect l="34875" t="26964" r="39888" b="6287"/>
              <a:stretch>
                <a:fillRect/>
              </a:stretch>
            </p:blipFill>
            <p:spPr>
              <a:xfrm rot="5400000">
                <a:off x="8239" y="-1235"/>
                <a:ext cx="2409" cy="5575"/>
              </a:xfrm>
              <a:prstGeom prst="rect">
                <a:avLst/>
              </a:prstGeom>
            </p:spPr>
          </p:pic>
          <p:pic>
            <p:nvPicPr>
              <p:cNvPr id="16" name="Picture 15" descr="000128"/>
              <p:cNvPicPr>
                <a:picLocks noChangeAspect="1"/>
              </p:cNvPicPr>
              <p:nvPr/>
            </p:nvPicPr>
            <p:blipFill>
              <a:blip r:embed="rId3"/>
              <a:srcRect l="34840" t="26987" r="39816" b="6215"/>
              <a:stretch>
                <a:fillRect/>
              </a:stretch>
            </p:blipFill>
            <p:spPr>
              <a:xfrm rot="5400000">
                <a:off x="13938" y="-1232"/>
                <a:ext cx="2419" cy="5579"/>
              </a:xfrm>
              <a:prstGeom prst="rect">
                <a:avLst/>
              </a:prstGeom>
            </p:spPr>
          </p:pic>
          <p:pic>
            <p:nvPicPr>
              <p:cNvPr id="22" name="Picture 21" descr="000118"/>
              <p:cNvPicPr>
                <a:picLocks noChangeAspect="1"/>
              </p:cNvPicPr>
              <p:nvPr/>
            </p:nvPicPr>
            <p:blipFill>
              <a:blip r:embed="rId4"/>
              <a:srcRect l="34808" t="26925" r="39800" b="6359"/>
              <a:stretch>
                <a:fillRect/>
              </a:stretch>
            </p:blipFill>
            <p:spPr>
              <a:xfrm rot="5400000">
                <a:off x="2558" y="1293"/>
                <a:ext cx="2423" cy="5572"/>
              </a:xfrm>
              <a:prstGeom prst="rect">
                <a:avLst/>
              </a:prstGeom>
            </p:spPr>
          </p:pic>
          <p:pic>
            <p:nvPicPr>
              <p:cNvPr id="23" name="Picture 22" descr="000120"/>
              <p:cNvPicPr>
                <a:picLocks noChangeAspect="1"/>
              </p:cNvPicPr>
              <p:nvPr/>
            </p:nvPicPr>
            <p:blipFill>
              <a:blip r:embed="rId5"/>
              <a:srcRect l="34725" t="26948" r="39883" b="6278"/>
              <a:stretch>
                <a:fillRect/>
              </a:stretch>
            </p:blipFill>
            <p:spPr>
              <a:xfrm rot="5400000">
                <a:off x="8242" y="1291"/>
                <a:ext cx="2423" cy="5577"/>
              </a:xfrm>
              <a:prstGeom prst="rect">
                <a:avLst/>
              </a:prstGeom>
            </p:spPr>
          </p:pic>
          <p:pic>
            <p:nvPicPr>
              <p:cNvPr id="24" name="Picture 23" descr="000128"/>
              <p:cNvPicPr>
                <a:picLocks noChangeAspect="1"/>
              </p:cNvPicPr>
              <p:nvPr/>
            </p:nvPicPr>
            <p:blipFill>
              <a:blip r:embed="rId6"/>
              <a:srcRect l="34971" t="26982" r="39842" b="6298"/>
              <a:stretch>
                <a:fillRect/>
              </a:stretch>
            </p:blipFill>
            <p:spPr>
              <a:xfrm rot="5400000">
                <a:off x="13942" y="1303"/>
                <a:ext cx="2404" cy="5572"/>
              </a:xfrm>
              <a:prstGeom prst="rect">
                <a:avLst/>
              </a:prstGeom>
            </p:spPr>
          </p:pic>
          <p:sp>
            <p:nvSpPr>
              <p:cNvPr id="28" name="Text Box 27"/>
              <p:cNvSpPr txBox="1"/>
              <p:nvPr/>
            </p:nvSpPr>
            <p:spPr>
              <a:xfrm>
                <a:off x="3236" y="5309"/>
                <a:ext cx="1922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Frame: 118</a:t>
                </a:r>
                <a:endParaRPr lang="en-US" altLang="en-US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Text Box 3"/>
              <p:cNvSpPr txBox="1"/>
              <p:nvPr/>
            </p:nvSpPr>
            <p:spPr>
              <a:xfrm>
                <a:off x="8441" y="5309"/>
                <a:ext cx="1922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Frame: 1</a:t>
                </a:r>
                <a:r>
                  <a:rPr lang="" altLang="en-US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</a:t>
                </a:r>
                <a:endParaRPr lang="" altLang="en-US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Text Box 4"/>
              <p:cNvSpPr txBox="1"/>
              <p:nvPr/>
            </p:nvSpPr>
            <p:spPr>
              <a:xfrm>
                <a:off x="14352" y="5308"/>
                <a:ext cx="1922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Frame: 1</a:t>
                </a:r>
                <a:r>
                  <a:rPr lang="" altLang="en-US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28</a:t>
                </a:r>
                <a:endParaRPr lang="" altLang="en-US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Text Box 11"/>
              <p:cNvSpPr txBox="1"/>
              <p:nvPr/>
            </p:nvSpPr>
            <p:spPr>
              <a:xfrm>
                <a:off x="3236" y="10773"/>
                <a:ext cx="1922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Frame: 1</a:t>
                </a:r>
                <a:r>
                  <a:rPr lang="" altLang="en-US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34</a:t>
                </a:r>
                <a:endParaRPr lang="" altLang="en-US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Text Box 12"/>
              <p:cNvSpPr txBox="1"/>
              <p:nvPr/>
            </p:nvSpPr>
            <p:spPr>
              <a:xfrm>
                <a:off x="8441" y="10773"/>
                <a:ext cx="1922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Frame: 1</a:t>
                </a:r>
                <a:r>
                  <a:rPr lang="" altLang="en-US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35</a:t>
                </a:r>
                <a:endParaRPr lang="" altLang="en-US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Text Box 19"/>
              <p:cNvSpPr txBox="1"/>
              <p:nvPr/>
            </p:nvSpPr>
            <p:spPr>
              <a:xfrm>
                <a:off x="14352" y="10772"/>
                <a:ext cx="1922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Frame: 1</a:t>
                </a:r>
                <a:r>
                  <a:rPr lang="" altLang="en-US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36</a:t>
                </a:r>
                <a:endParaRPr lang="" altLang="en-US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975" y="5189"/>
              <a:ext cx="16198" cy="4411"/>
              <a:chOff x="975" y="5429"/>
              <a:chExt cx="16946" cy="4958"/>
            </a:xfrm>
          </p:grpSpPr>
          <p:pic>
            <p:nvPicPr>
              <p:cNvPr id="17" name="Picture 16" descr="000134"/>
              <p:cNvPicPr>
                <a:picLocks noChangeAspect="1"/>
              </p:cNvPicPr>
              <p:nvPr/>
            </p:nvPicPr>
            <p:blipFill>
              <a:blip r:embed="rId7"/>
              <a:srcRect l="34875" t="26919" r="39783" b="6218"/>
              <a:stretch>
                <a:fillRect/>
              </a:stretch>
            </p:blipFill>
            <p:spPr>
              <a:xfrm rot="5400000">
                <a:off x="2557" y="3856"/>
                <a:ext cx="2418" cy="5583"/>
              </a:xfrm>
              <a:prstGeom prst="rect">
                <a:avLst/>
              </a:prstGeom>
            </p:spPr>
          </p:pic>
          <p:pic>
            <p:nvPicPr>
              <p:cNvPr id="18" name="Picture 17" descr="000135"/>
              <p:cNvPicPr>
                <a:picLocks noChangeAspect="1"/>
              </p:cNvPicPr>
              <p:nvPr/>
            </p:nvPicPr>
            <p:blipFill>
              <a:blip r:embed="rId8"/>
              <a:srcRect l="34725" t="26888" r="39837" b="6468"/>
              <a:stretch>
                <a:fillRect/>
              </a:stretch>
            </p:blipFill>
            <p:spPr>
              <a:xfrm rot="5400000">
                <a:off x="8225" y="3860"/>
                <a:ext cx="2428" cy="5566"/>
              </a:xfrm>
              <a:prstGeom prst="rect">
                <a:avLst/>
              </a:prstGeom>
            </p:spPr>
          </p:pic>
          <p:pic>
            <p:nvPicPr>
              <p:cNvPr id="19" name="Picture 18" descr="000136"/>
              <p:cNvPicPr>
                <a:picLocks noChangeAspect="1"/>
              </p:cNvPicPr>
              <p:nvPr/>
            </p:nvPicPr>
            <p:blipFill>
              <a:blip r:embed="rId9"/>
              <a:srcRect l="34783" t="26985" r="39925" b="6216"/>
              <a:stretch>
                <a:fillRect/>
              </a:stretch>
            </p:blipFill>
            <p:spPr>
              <a:xfrm rot="5400000">
                <a:off x="13924" y="3846"/>
                <a:ext cx="2414" cy="5579"/>
              </a:xfrm>
              <a:prstGeom prst="rect">
                <a:avLst/>
              </a:prstGeom>
            </p:spPr>
          </p:pic>
          <p:pic>
            <p:nvPicPr>
              <p:cNvPr id="25" name="Picture 24" descr="000134"/>
              <p:cNvPicPr>
                <a:picLocks noChangeAspect="1"/>
              </p:cNvPicPr>
              <p:nvPr/>
            </p:nvPicPr>
            <p:blipFill>
              <a:blip r:embed="rId10"/>
              <a:srcRect l="34775" t="26964" r="39967" b="6316"/>
              <a:stretch>
                <a:fillRect/>
              </a:stretch>
            </p:blipFill>
            <p:spPr>
              <a:xfrm rot="5400000">
                <a:off x="2566" y="6395"/>
                <a:ext cx="2410" cy="5573"/>
              </a:xfrm>
              <a:prstGeom prst="rect">
                <a:avLst/>
              </a:prstGeom>
            </p:spPr>
          </p:pic>
          <p:pic>
            <p:nvPicPr>
              <p:cNvPr id="26" name="Picture 25" descr="000135"/>
              <p:cNvPicPr>
                <a:picLocks noChangeAspect="1"/>
              </p:cNvPicPr>
              <p:nvPr/>
            </p:nvPicPr>
            <p:blipFill>
              <a:blip r:embed="rId11"/>
              <a:srcRect l="34797" t="26955" r="39967" b="6316"/>
              <a:stretch>
                <a:fillRect/>
              </a:stretch>
            </p:blipFill>
            <p:spPr>
              <a:xfrm rot="5400000">
                <a:off x="8238" y="6394"/>
                <a:ext cx="2408" cy="5573"/>
              </a:xfrm>
              <a:prstGeom prst="rect">
                <a:avLst/>
              </a:prstGeom>
            </p:spPr>
          </p:pic>
          <p:pic>
            <p:nvPicPr>
              <p:cNvPr id="27" name="Picture 26" descr="000136"/>
              <p:cNvPicPr>
                <a:picLocks noChangeAspect="1"/>
              </p:cNvPicPr>
              <p:nvPr/>
            </p:nvPicPr>
            <p:blipFill>
              <a:blip r:embed="rId12"/>
              <a:srcRect l="34875" t="27060" r="39873" b="6471"/>
              <a:stretch>
                <a:fillRect/>
              </a:stretch>
            </p:blipFill>
            <p:spPr>
              <a:xfrm rot="5400000">
                <a:off x="13926" y="6406"/>
                <a:ext cx="2410" cy="5552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000118"/>
          <p:cNvPicPr>
            <a:picLocks noChangeAspect="1"/>
          </p:cNvPicPr>
          <p:nvPr/>
        </p:nvPicPr>
        <p:blipFill>
          <a:blip r:embed="rId1"/>
          <a:srcRect l="34784" t="26929" r="39783" b="6250"/>
          <a:stretch>
            <a:fillRect/>
          </a:stretch>
        </p:blipFill>
        <p:spPr>
          <a:xfrm rot="5400000">
            <a:off x="4481274" y="143510"/>
            <a:ext cx="1937941" cy="4455795"/>
          </a:xfrm>
          <a:prstGeom prst="rect">
            <a:avLst/>
          </a:prstGeom>
        </p:spPr>
      </p:pic>
      <p:pic>
        <p:nvPicPr>
          <p:cNvPr id="21" name="Picture 20" descr="000120"/>
          <p:cNvPicPr>
            <a:picLocks noChangeAspect="1"/>
          </p:cNvPicPr>
          <p:nvPr/>
        </p:nvPicPr>
        <p:blipFill>
          <a:blip r:embed="rId2"/>
          <a:srcRect l="34875" t="26964" r="39888" b="6287"/>
          <a:stretch>
            <a:fillRect/>
          </a:stretch>
        </p:blipFill>
        <p:spPr>
          <a:xfrm rot="5400000">
            <a:off x="4488180" y="146050"/>
            <a:ext cx="1923415" cy="4450636"/>
          </a:xfrm>
          <a:prstGeom prst="rect">
            <a:avLst/>
          </a:prstGeom>
        </p:spPr>
      </p:pic>
      <p:pic>
        <p:nvPicPr>
          <p:cNvPr id="22" name="Picture 21" descr="000128"/>
          <p:cNvPicPr>
            <a:picLocks noChangeAspect="1"/>
          </p:cNvPicPr>
          <p:nvPr/>
        </p:nvPicPr>
        <p:blipFill>
          <a:blip r:embed="rId3"/>
          <a:srcRect l="34840" t="26987" r="39816" b="6215"/>
          <a:stretch>
            <a:fillRect/>
          </a:stretch>
        </p:blipFill>
        <p:spPr>
          <a:xfrm rot="5400000">
            <a:off x="4481195" y="145415"/>
            <a:ext cx="1931400" cy="4453890"/>
          </a:xfrm>
          <a:prstGeom prst="rect">
            <a:avLst/>
          </a:prstGeom>
        </p:spPr>
      </p:pic>
      <p:pic>
        <p:nvPicPr>
          <p:cNvPr id="23" name="Picture 22" descr="000134"/>
          <p:cNvPicPr>
            <a:picLocks noChangeAspect="1"/>
          </p:cNvPicPr>
          <p:nvPr/>
        </p:nvPicPr>
        <p:blipFill>
          <a:blip r:embed="rId4"/>
          <a:srcRect l="34875" t="26919" r="39783" b="6218"/>
          <a:stretch>
            <a:fillRect/>
          </a:stretch>
        </p:blipFill>
        <p:spPr>
          <a:xfrm rot="5400000">
            <a:off x="4483735" y="145871"/>
            <a:ext cx="1931035" cy="4457879"/>
          </a:xfrm>
          <a:prstGeom prst="rect">
            <a:avLst/>
          </a:prstGeom>
        </p:spPr>
      </p:pic>
      <p:pic>
        <p:nvPicPr>
          <p:cNvPr id="24" name="Picture 23" descr="000135"/>
          <p:cNvPicPr>
            <a:picLocks noChangeAspect="1"/>
          </p:cNvPicPr>
          <p:nvPr/>
        </p:nvPicPr>
        <p:blipFill>
          <a:blip r:embed="rId5"/>
          <a:srcRect l="34725" t="26888" r="39837" b="6468"/>
          <a:stretch>
            <a:fillRect/>
          </a:stretch>
        </p:blipFill>
        <p:spPr>
          <a:xfrm rot="5400000">
            <a:off x="4486910" y="146685"/>
            <a:ext cx="1938655" cy="4443720"/>
          </a:xfrm>
          <a:prstGeom prst="rect">
            <a:avLst/>
          </a:prstGeom>
        </p:spPr>
      </p:pic>
      <p:pic>
        <p:nvPicPr>
          <p:cNvPr id="25" name="Picture 24" descr="000136"/>
          <p:cNvPicPr>
            <a:picLocks noChangeAspect="1"/>
          </p:cNvPicPr>
          <p:nvPr/>
        </p:nvPicPr>
        <p:blipFill>
          <a:blip r:embed="rId6"/>
          <a:srcRect l="34783" t="26985" r="39925" b="6216"/>
          <a:stretch>
            <a:fillRect/>
          </a:stretch>
        </p:blipFill>
        <p:spPr>
          <a:xfrm rot="5400000">
            <a:off x="4483100" y="139452"/>
            <a:ext cx="1927225" cy="4454138"/>
          </a:xfrm>
          <a:prstGeom prst="rect">
            <a:avLst/>
          </a:prstGeom>
        </p:spPr>
      </p:pic>
      <p:pic>
        <p:nvPicPr>
          <p:cNvPr id="26" name="Picture 25" descr="000118"/>
          <p:cNvPicPr>
            <a:picLocks noChangeAspect="1"/>
          </p:cNvPicPr>
          <p:nvPr/>
        </p:nvPicPr>
        <p:blipFill>
          <a:blip r:embed="rId7"/>
          <a:srcRect l="34808" t="26925" r="39800" b="6359"/>
          <a:stretch>
            <a:fillRect/>
          </a:stretch>
        </p:blipFill>
        <p:spPr>
          <a:xfrm rot="5400000">
            <a:off x="4478655" y="2547382"/>
            <a:ext cx="1934845" cy="4448413"/>
          </a:xfrm>
          <a:prstGeom prst="rect">
            <a:avLst/>
          </a:prstGeom>
        </p:spPr>
      </p:pic>
      <p:pic>
        <p:nvPicPr>
          <p:cNvPr id="27" name="Picture 26" descr="000120"/>
          <p:cNvPicPr>
            <a:picLocks noChangeAspect="1"/>
          </p:cNvPicPr>
          <p:nvPr/>
        </p:nvPicPr>
        <p:blipFill>
          <a:blip r:embed="rId8"/>
          <a:srcRect l="34725" t="26948" r="39883" b="6278"/>
          <a:stretch>
            <a:fillRect/>
          </a:stretch>
        </p:blipFill>
        <p:spPr>
          <a:xfrm rot="5400000">
            <a:off x="4475480" y="2538730"/>
            <a:ext cx="1934845" cy="4452461"/>
          </a:xfrm>
          <a:prstGeom prst="rect">
            <a:avLst/>
          </a:prstGeom>
        </p:spPr>
      </p:pic>
      <p:pic>
        <p:nvPicPr>
          <p:cNvPr id="28" name="Picture 27" descr="000128"/>
          <p:cNvPicPr>
            <a:picLocks noChangeAspect="1"/>
          </p:cNvPicPr>
          <p:nvPr/>
        </p:nvPicPr>
        <p:blipFill>
          <a:blip r:embed="rId9"/>
          <a:srcRect l="34971" t="26982" r="39842" b="6298"/>
          <a:stretch>
            <a:fillRect/>
          </a:stretch>
        </p:blipFill>
        <p:spPr>
          <a:xfrm rot="5400000">
            <a:off x="4482465" y="2553156"/>
            <a:ext cx="1919605" cy="4448354"/>
          </a:xfrm>
          <a:prstGeom prst="rect">
            <a:avLst/>
          </a:prstGeom>
        </p:spPr>
      </p:pic>
      <p:pic>
        <p:nvPicPr>
          <p:cNvPr id="29" name="Picture 28" descr="000134"/>
          <p:cNvPicPr>
            <a:picLocks noChangeAspect="1"/>
          </p:cNvPicPr>
          <p:nvPr/>
        </p:nvPicPr>
        <p:blipFill>
          <a:blip r:embed="rId10"/>
          <a:srcRect l="34775" t="26964" r="39967" b="6316"/>
          <a:stretch>
            <a:fillRect/>
          </a:stretch>
        </p:blipFill>
        <p:spPr>
          <a:xfrm rot="5400000">
            <a:off x="4481830" y="2539563"/>
            <a:ext cx="1924685" cy="4449247"/>
          </a:xfrm>
          <a:prstGeom prst="rect">
            <a:avLst/>
          </a:prstGeom>
        </p:spPr>
      </p:pic>
      <p:pic>
        <p:nvPicPr>
          <p:cNvPr id="30" name="Picture 29" descr="000135"/>
          <p:cNvPicPr>
            <a:picLocks noChangeAspect="1"/>
          </p:cNvPicPr>
          <p:nvPr/>
        </p:nvPicPr>
        <p:blipFill>
          <a:blip r:embed="rId11"/>
          <a:srcRect l="34797" t="26955" r="39967" b="6316"/>
          <a:stretch>
            <a:fillRect/>
          </a:stretch>
        </p:blipFill>
        <p:spPr>
          <a:xfrm rot="5400000">
            <a:off x="4483100" y="2539881"/>
            <a:ext cx="1922780" cy="4449564"/>
          </a:xfrm>
          <a:prstGeom prst="rect">
            <a:avLst/>
          </a:prstGeom>
        </p:spPr>
      </p:pic>
      <p:pic>
        <p:nvPicPr>
          <p:cNvPr id="31" name="Picture 30" descr="000136"/>
          <p:cNvPicPr>
            <a:picLocks noChangeAspect="1"/>
          </p:cNvPicPr>
          <p:nvPr/>
        </p:nvPicPr>
        <p:blipFill>
          <a:blip r:embed="rId12"/>
          <a:srcRect l="34875" t="27060" r="39873" b="6471"/>
          <a:stretch>
            <a:fillRect/>
          </a:stretch>
        </p:blipFill>
        <p:spPr>
          <a:xfrm rot="5400000">
            <a:off x="4483100" y="2554605"/>
            <a:ext cx="1924211" cy="4432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ight Arrow 28"/>
          <p:cNvSpPr/>
          <p:nvPr/>
        </p:nvSpPr>
        <p:spPr>
          <a:xfrm rot="5400000">
            <a:off x="7864475" y="2127885"/>
            <a:ext cx="566420" cy="18288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ube 29"/>
          <p:cNvSpPr/>
          <p:nvPr/>
        </p:nvSpPr>
        <p:spPr>
          <a:xfrm>
            <a:off x="2956560" y="2827655"/>
            <a:ext cx="1061085" cy="680085"/>
          </a:xfrm>
          <a:prstGeom prst="cube">
            <a:avLst>
              <a:gd name="adj" fmla="val 13436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ube 31"/>
          <p:cNvSpPr/>
          <p:nvPr/>
        </p:nvSpPr>
        <p:spPr>
          <a:xfrm>
            <a:off x="7608570" y="2838450"/>
            <a:ext cx="1221105" cy="616585"/>
          </a:xfrm>
          <a:prstGeom prst="cube">
            <a:avLst>
              <a:gd name="adj" fmla="val 15345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2956560" y="2992755"/>
            <a:ext cx="101727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Intergrated 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BEV features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7609840" y="3039745"/>
            <a:ext cx="1098550" cy="27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Image features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3776980" y="2097405"/>
            <a:ext cx="79883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Extractor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2656205" y="1913255"/>
            <a:ext cx="864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BEV maps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 rot="0">
            <a:off x="3432175" y="1955165"/>
            <a:ext cx="379730" cy="690245"/>
            <a:chOff x="2947" y="2501"/>
            <a:chExt cx="598" cy="1087"/>
          </a:xfrm>
        </p:grpSpPr>
        <p:sp>
          <p:nvSpPr>
            <p:cNvPr id="23" name="Right Arrow 22"/>
            <p:cNvSpPr/>
            <p:nvPr/>
          </p:nvSpPr>
          <p:spPr>
            <a:xfrm rot="5400000">
              <a:off x="3008" y="3051"/>
              <a:ext cx="785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ight Arrow 37"/>
            <p:cNvSpPr/>
            <p:nvPr/>
          </p:nvSpPr>
          <p:spPr>
            <a:xfrm rot="5400000">
              <a:off x="2702" y="2746"/>
              <a:ext cx="778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Text Box 47"/>
          <p:cNvSpPr txBox="1"/>
          <p:nvPr/>
        </p:nvSpPr>
        <p:spPr>
          <a:xfrm>
            <a:off x="6037580" y="5222875"/>
            <a:ext cx="512445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NMS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 rot="0">
            <a:off x="5339080" y="5588635"/>
            <a:ext cx="1165860" cy="374650"/>
            <a:chOff x="13444" y="2512"/>
            <a:chExt cx="1836" cy="590"/>
          </a:xfrm>
        </p:grpSpPr>
        <p:sp>
          <p:nvSpPr>
            <p:cNvPr id="53" name="Cube 52"/>
            <p:cNvSpPr/>
            <p:nvPr/>
          </p:nvSpPr>
          <p:spPr>
            <a:xfrm>
              <a:off x="13444" y="268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Cube 53"/>
            <p:cNvSpPr/>
            <p:nvPr/>
          </p:nvSpPr>
          <p:spPr>
            <a:xfrm>
              <a:off x="13888" y="269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Cube 55"/>
            <p:cNvSpPr/>
            <p:nvPr/>
          </p:nvSpPr>
          <p:spPr>
            <a:xfrm>
              <a:off x="14908" y="268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56"/>
            <p:cNvSpPr txBox="1"/>
            <p:nvPr/>
          </p:nvSpPr>
          <p:spPr>
            <a:xfrm>
              <a:off x="14296" y="2512"/>
              <a:ext cx="563" cy="58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6" name="Group 275"/>
          <p:cNvGrpSpPr/>
          <p:nvPr/>
        </p:nvGrpSpPr>
        <p:grpSpPr>
          <a:xfrm rot="0">
            <a:off x="5187950" y="2726690"/>
            <a:ext cx="1390650" cy="869950"/>
            <a:chOff x="9360" y="4098"/>
            <a:chExt cx="2190" cy="1370"/>
          </a:xfrm>
        </p:grpSpPr>
        <p:sp>
          <p:nvSpPr>
            <p:cNvPr id="275" name="Rectangle 274"/>
            <p:cNvSpPr/>
            <p:nvPr/>
          </p:nvSpPr>
          <p:spPr>
            <a:xfrm>
              <a:off x="9360" y="4150"/>
              <a:ext cx="2190" cy="13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Cube 266"/>
            <p:cNvSpPr/>
            <p:nvPr/>
          </p:nvSpPr>
          <p:spPr>
            <a:xfrm>
              <a:off x="9521" y="4270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Cube 267"/>
            <p:cNvSpPr/>
            <p:nvPr/>
          </p:nvSpPr>
          <p:spPr>
            <a:xfrm>
              <a:off x="9965" y="4280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Cube 268"/>
            <p:cNvSpPr/>
            <p:nvPr/>
          </p:nvSpPr>
          <p:spPr>
            <a:xfrm>
              <a:off x="10985" y="4270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Text Box 269"/>
            <p:cNvSpPr txBox="1"/>
            <p:nvPr/>
          </p:nvSpPr>
          <p:spPr>
            <a:xfrm>
              <a:off x="10361" y="4098"/>
              <a:ext cx="588" cy="5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Cube 270"/>
            <p:cNvSpPr/>
            <p:nvPr/>
          </p:nvSpPr>
          <p:spPr>
            <a:xfrm>
              <a:off x="9497" y="4920"/>
              <a:ext cx="372" cy="408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Cube 271"/>
            <p:cNvSpPr/>
            <p:nvPr/>
          </p:nvSpPr>
          <p:spPr>
            <a:xfrm>
              <a:off x="9941" y="4930"/>
              <a:ext cx="372" cy="408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Cube 272"/>
            <p:cNvSpPr/>
            <p:nvPr/>
          </p:nvSpPr>
          <p:spPr>
            <a:xfrm>
              <a:off x="10961" y="4920"/>
              <a:ext cx="372" cy="408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Text Box 273"/>
            <p:cNvSpPr txBox="1"/>
            <p:nvPr/>
          </p:nvSpPr>
          <p:spPr>
            <a:xfrm>
              <a:off x="10337" y="4748"/>
              <a:ext cx="588" cy="5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6" name="Group 345"/>
          <p:cNvGrpSpPr/>
          <p:nvPr/>
        </p:nvGrpSpPr>
        <p:grpSpPr>
          <a:xfrm rot="0">
            <a:off x="5664200" y="4799330"/>
            <a:ext cx="400050" cy="847090"/>
            <a:chOff x="9269" y="7288"/>
            <a:chExt cx="630" cy="1334"/>
          </a:xfrm>
          <a:solidFill>
            <a:srgbClr val="E915DD"/>
          </a:solidFill>
        </p:grpSpPr>
        <p:sp>
          <p:nvSpPr>
            <p:cNvPr id="47" name="Right Arrow 46"/>
            <p:cNvSpPr/>
            <p:nvPr/>
          </p:nvSpPr>
          <p:spPr>
            <a:xfrm rot="5400000">
              <a:off x="8969" y="7588"/>
              <a:ext cx="900" cy="30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Right Arrow 277"/>
            <p:cNvSpPr/>
            <p:nvPr/>
          </p:nvSpPr>
          <p:spPr>
            <a:xfrm rot="5400000">
              <a:off x="9299" y="8022"/>
              <a:ext cx="900" cy="30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9" name="Text Box 278"/>
          <p:cNvSpPr txBox="1"/>
          <p:nvPr/>
        </p:nvSpPr>
        <p:spPr>
          <a:xfrm>
            <a:off x="5334635" y="4891405"/>
            <a:ext cx="368935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Right Arrow 288"/>
          <p:cNvSpPr/>
          <p:nvPr/>
        </p:nvSpPr>
        <p:spPr>
          <a:xfrm rot="5400000" flipV="1">
            <a:off x="5586095" y="2194560"/>
            <a:ext cx="571500" cy="1905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Text Box 289"/>
          <p:cNvSpPr txBox="1"/>
          <p:nvPr/>
        </p:nvSpPr>
        <p:spPr>
          <a:xfrm>
            <a:off x="6718935" y="3435985"/>
            <a:ext cx="6953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Pooling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Right Arrow 291"/>
          <p:cNvSpPr/>
          <p:nvPr/>
        </p:nvSpPr>
        <p:spPr>
          <a:xfrm rot="5400000">
            <a:off x="5614035" y="3867150"/>
            <a:ext cx="571500" cy="1905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Text Box 293"/>
          <p:cNvSpPr txBox="1"/>
          <p:nvPr/>
        </p:nvSpPr>
        <p:spPr>
          <a:xfrm>
            <a:off x="5995035" y="3914775"/>
            <a:ext cx="5975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Fusion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5" name="Group 294"/>
          <p:cNvGrpSpPr/>
          <p:nvPr/>
        </p:nvGrpSpPr>
        <p:grpSpPr>
          <a:xfrm rot="0">
            <a:off x="5375910" y="4330065"/>
            <a:ext cx="1066800" cy="369570"/>
            <a:chOff x="12343" y="5421"/>
            <a:chExt cx="1680" cy="582"/>
          </a:xfrm>
        </p:grpSpPr>
        <p:sp>
          <p:nvSpPr>
            <p:cNvPr id="296" name="Cube 295"/>
            <p:cNvSpPr/>
            <p:nvPr/>
          </p:nvSpPr>
          <p:spPr>
            <a:xfrm>
              <a:off x="12343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Cube 296"/>
            <p:cNvSpPr/>
            <p:nvPr/>
          </p:nvSpPr>
          <p:spPr>
            <a:xfrm>
              <a:off x="12751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Cube 297"/>
            <p:cNvSpPr/>
            <p:nvPr/>
          </p:nvSpPr>
          <p:spPr>
            <a:xfrm>
              <a:off x="13651" y="5580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Text Box 298"/>
            <p:cNvSpPr txBox="1"/>
            <p:nvPr/>
          </p:nvSpPr>
          <p:spPr>
            <a:xfrm>
              <a:off x="13109" y="5421"/>
              <a:ext cx="563" cy="58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1" name="Text Box 300"/>
          <p:cNvSpPr txBox="1"/>
          <p:nvPr/>
        </p:nvSpPr>
        <p:spPr>
          <a:xfrm>
            <a:off x="6529705" y="4348480"/>
            <a:ext cx="8134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Fused RoI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features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3" name="Text Box 312"/>
          <p:cNvSpPr txBox="1"/>
          <p:nvPr/>
        </p:nvSpPr>
        <p:spPr>
          <a:xfrm>
            <a:off x="6852920" y="2827655"/>
            <a:ext cx="7797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1x1 Conv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0" name="Group 339"/>
          <p:cNvGrpSpPr/>
          <p:nvPr/>
        </p:nvGrpSpPr>
        <p:grpSpPr>
          <a:xfrm rot="5400000" flipV="1">
            <a:off x="4413250" y="2875915"/>
            <a:ext cx="382270" cy="729615"/>
            <a:chOff x="6005" y="3918"/>
            <a:chExt cx="602" cy="1149"/>
          </a:xfrm>
        </p:grpSpPr>
        <p:sp>
          <p:nvSpPr>
            <p:cNvPr id="262" name="Right Arrow 261"/>
            <p:cNvSpPr/>
            <p:nvPr/>
          </p:nvSpPr>
          <p:spPr>
            <a:xfrm rot="16200000" flipH="1">
              <a:off x="5773" y="4150"/>
              <a:ext cx="753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9" name="Right Arrow 338"/>
            <p:cNvSpPr/>
            <p:nvPr/>
          </p:nvSpPr>
          <p:spPr>
            <a:xfrm rot="16200000" flipH="1">
              <a:off x="6087" y="4547"/>
              <a:ext cx="753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1" name="Group 340"/>
          <p:cNvGrpSpPr/>
          <p:nvPr/>
        </p:nvGrpSpPr>
        <p:grpSpPr>
          <a:xfrm rot="16200000" flipH="1" flipV="1">
            <a:off x="6925945" y="2912745"/>
            <a:ext cx="382270" cy="729615"/>
            <a:chOff x="6005" y="3918"/>
            <a:chExt cx="602" cy="1149"/>
          </a:xfrm>
          <a:solidFill>
            <a:srgbClr val="FFC000"/>
          </a:solidFill>
        </p:grpSpPr>
        <p:sp>
          <p:nvSpPr>
            <p:cNvPr id="342" name="Right Arrow 341"/>
            <p:cNvSpPr/>
            <p:nvPr/>
          </p:nvSpPr>
          <p:spPr>
            <a:xfrm rot="16200000" flipH="1">
              <a:off x="5773" y="4150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Right Arrow 342"/>
            <p:cNvSpPr/>
            <p:nvPr/>
          </p:nvSpPr>
          <p:spPr>
            <a:xfrm rot="16200000" flipH="1">
              <a:off x="6087" y="4547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4" name="Text Box 343"/>
          <p:cNvSpPr txBox="1"/>
          <p:nvPr/>
        </p:nvSpPr>
        <p:spPr>
          <a:xfrm>
            <a:off x="4189730" y="2795270"/>
            <a:ext cx="7797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1x1 Conv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5" name="Text Box 344"/>
          <p:cNvSpPr txBox="1"/>
          <p:nvPr/>
        </p:nvSpPr>
        <p:spPr>
          <a:xfrm>
            <a:off x="4401820" y="3399155"/>
            <a:ext cx="6572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RoI 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 Box 34"/>
          <p:cNvSpPr txBox="1"/>
          <p:nvPr/>
        </p:nvSpPr>
        <p:spPr>
          <a:xfrm>
            <a:off x="8171180" y="1936115"/>
            <a:ext cx="79883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Extractor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751955" y="5704205"/>
            <a:ext cx="1556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K 3D 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Proposals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12085" y="981075"/>
            <a:ext cx="2064385" cy="748665"/>
            <a:chOff x="5253" y="3972"/>
            <a:chExt cx="4331" cy="2644"/>
          </a:xfrm>
        </p:grpSpPr>
        <p:pic>
          <p:nvPicPr>
            <p:cNvPr id="8" name="Picture 7" descr="000050"/>
            <p:cNvPicPr>
              <a:picLocks noChangeAspect="1"/>
            </p:cNvPicPr>
            <p:nvPr/>
          </p:nvPicPr>
          <p:blipFill>
            <a:blip r:embed="rId1"/>
            <a:srcRect l="21508" t="33610" r="26650" b="6962"/>
            <a:stretch>
              <a:fillRect/>
            </a:stretch>
          </p:blipFill>
          <p:spPr>
            <a:xfrm>
              <a:off x="5253" y="4009"/>
              <a:ext cx="2566" cy="25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ight" fov="2700000">
                <a:rot lat="600000" lon="18600000" rev="0"/>
              </a:camera>
              <a:lightRig rig="threePt" dir="t"/>
            </a:scene3d>
          </p:spPr>
        </p:pic>
        <p:pic>
          <p:nvPicPr>
            <p:cNvPr id="24" name="Picture 23" descr="000051"/>
            <p:cNvPicPr>
              <a:picLocks noChangeAspect="1"/>
            </p:cNvPicPr>
            <p:nvPr/>
          </p:nvPicPr>
          <p:blipFill>
            <a:blip r:embed="rId2"/>
            <a:srcRect l="21642" t="33610" r="26742" b="6962"/>
            <a:stretch>
              <a:fillRect/>
            </a:stretch>
          </p:blipFill>
          <p:spPr>
            <a:xfrm>
              <a:off x="5684" y="4009"/>
              <a:ext cx="2555" cy="25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ight" fov="2700000">
                <a:rot lat="600000" lon="18600000" rev="0"/>
              </a:camera>
              <a:lightRig rig="threePt" dir="t"/>
            </a:scene3d>
          </p:spPr>
        </p:pic>
        <p:pic>
          <p:nvPicPr>
            <p:cNvPr id="31" name="Picture 30" descr="000052"/>
            <p:cNvPicPr>
              <a:picLocks noChangeAspect="1"/>
            </p:cNvPicPr>
            <p:nvPr/>
          </p:nvPicPr>
          <p:blipFill>
            <a:blip r:embed="rId3"/>
            <a:srcRect l="21642" t="33610" r="26717" b="6124"/>
            <a:stretch>
              <a:fillRect/>
            </a:stretch>
          </p:blipFill>
          <p:spPr>
            <a:xfrm>
              <a:off x="6141" y="3972"/>
              <a:ext cx="2557" cy="261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ight" fov="2700000">
                <a:rot lat="600000" lon="18600000" rev="0"/>
              </a:camera>
              <a:lightRig rig="threePt" dir="t"/>
            </a:scene3d>
          </p:spPr>
        </p:pic>
        <p:pic>
          <p:nvPicPr>
            <p:cNvPr id="36" name="Picture 35" descr="000053"/>
            <p:cNvPicPr>
              <a:picLocks noChangeAspect="1"/>
            </p:cNvPicPr>
            <p:nvPr/>
          </p:nvPicPr>
          <p:blipFill>
            <a:blip r:embed="rId4"/>
            <a:srcRect l="21775" t="33571" r="27450" b="7114"/>
            <a:stretch>
              <a:fillRect/>
            </a:stretch>
          </p:blipFill>
          <p:spPr>
            <a:xfrm>
              <a:off x="6604" y="4012"/>
              <a:ext cx="2514" cy="25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ight" fov="2700000">
                <a:rot lat="600000" lon="18600000" rev="0"/>
              </a:camera>
              <a:lightRig rig="threePt" dir="t"/>
            </a:scene3d>
          </p:spPr>
        </p:pic>
        <p:pic>
          <p:nvPicPr>
            <p:cNvPr id="39" name="Picture 38" descr="000054"/>
            <p:cNvPicPr>
              <a:picLocks noChangeAspect="1"/>
            </p:cNvPicPr>
            <p:nvPr/>
          </p:nvPicPr>
          <p:blipFill>
            <a:blip r:embed="rId5"/>
            <a:srcRect l="21642" t="33762" r="27358" b="6124"/>
            <a:stretch>
              <a:fillRect/>
            </a:stretch>
          </p:blipFill>
          <p:spPr>
            <a:xfrm>
              <a:off x="7060" y="4012"/>
              <a:ext cx="2525" cy="26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ight" fov="2700000">
                <a:rot lat="600000" lon="18600000" rev="0"/>
              </a:camera>
              <a:lightRig rig="threePt" dir="t"/>
            </a:scene3d>
          </p:spPr>
        </p:pic>
      </p:grpSp>
      <p:pic>
        <p:nvPicPr>
          <p:cNvPr id="42" name="Picture 41" descr="000050"/>
          <p:cNvPicPr>
            <a:picLocks noChangeAspect="1"/>
          </p:cNvPicPr>
          <p:nvPr/>
        </p:nvPicPr>
        <p:blipFill>
          <a:blip r:embed="rId6"/>
          <a:srcRect l="23787" t="8996" r="17431" b="9432"/>
          <a:stretch>
            <a:fillRect/>
          </a:stretch>
        </p:blipFill>
        <p:spPr>
          <a:xfrm>
            <a:off x="7435215" y="1122680"/>
            <a:ext cx="1534795" cy="643255"/>
          </a:xfrm>
          <a:prstGeom prst="rect">
            <a:avLst/>
          </a:prstGeom>
        </p:spPr>
      </p:pic>
      <p:sp>
        <p:nvSpPr>
          <p:cNvPr id="61" name="Text Box 60"/>
          <p:cNvSpPr txBox="1"/>
          <p:nvPr/>
        </p:nvSpPr>
        <p:spPr>
          <a:xfrm>
            <a:off x="6141720" y="1955165"/>
            <a:ext cx="137414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3D Anchor grid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399" name="Group 398"/>
          <p:cNvGrpSpPr/>
          <p:nvPr/>
        </p:nvGrpSpPr>
        <p:grpSpPr>
          <a:xfrm>
            <a:off x="5426075" y="637540"/>
            <a:ext cx="1261110" cy="1372235"/>
            <a:chOff x="8251" y="1511"/>
            <a:chExt cx="2366" cy="2575"/>
          </a:xfrm>
          <a:effectLst/>
          <a:scene3d>
            <a:camera prst="orthographicFront">
              <a:rot lat="2400000" lon="0" rev="0"/>
            </a:camera>
            <a:lightRig rig="threePt" dir="t"/>
          </a:scene3d>
        </p:grpSpPr>
        <p:grpSp>
          <p:nvGrpSpPr>
            <p:cNvPr id="162" name="Group 161"/>
            <p:cNvGrpSpPr/>
            <p:nvPr/>
          </p:nvGrpSpPr>
          <p:grpSpPr>
            <a:xfrm>
              <a:off x="8251" y="1511"/>
              <a:ext cx="2367" cy="1762"/>
              <a:chOff x="9698" y="3942"/>
              <a:chExt cx="5990" cy="4458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10898" y="3942"/>
                <a:ext cx="4791" cy="3258"/>
                <a:chOff x="10898" y="3942"/>
                <a:chExt cx="4791" cy="3258"/>
              </a:xfrm>
            </p:grpSpPr>
            <p:grpSp>
              <p:nvGrpSpPr>
                <p:cNvPr id="164" name="Group 163"/>
                <p:cNvGrpSpPr/>
                <p:nvPr/>
              </p:nvGrpSpPr>
              <p:grpSpPr>
                <a:xfrm>
                  <a:off x="11491" y="3942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165" name="Group 164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166" name="Cube 165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" name="Cube 166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" name="Cube 167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" name="Cube 168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" name="Cube 169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1" name="Cube 170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" name="Cube 171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" name="Cube 172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" name="Group 173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175" name="Cube 174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" name="Cube 175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" name="Cube 176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" name="Cube 177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" name="Cube 178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0" name="Cube 179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" name="Cube 180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" name="Cube 181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83" name="Group 182"/>
                <p:cNvGrpSpPr/>
                <p:nvPr/>
              </p:nvGrpSpPr>
              <p:grpSpPr>
                <a:xfrm>
                  <a:off x="10898" y="4534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184" name="Group 183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185" name="Cube 184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" name="Cube 185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7" name="Cube 186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" name="Cube 187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" name="Cube 188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" name="Cube 189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" name="Cube 190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" name="Cube 191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3" name="Group 192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194" name="Cube 193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" name="Cube 194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" name="Cube 195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7" name="Cube 196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" name="Cube 197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" name="Cube 198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0" name="Cube 199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" name="Cube 200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9698" y="5142"/>
                <a:ext cx="4791" cy="3258"/>
                <a:chOff x="10898" y="3942"/>
                <a:chExt cx="4791" cy="3258"/>
              </a:xfrm>
            </p:grpSpPr>
            <p:grpSp>
              <p:nvGrpSpPr>
                <p:cNvPr id="203" name="Group 202"/>
                <p:cNvGrpSpPr/>
                <p:nvPr/>
              </p:nvGrpSpPr>
              <p:grpSpPr>
                <a:xfrm>
                  <a:off x="11491" y="3942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205" name="Cube 204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6" name="Cube 205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7" name="Cube 206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" name="Cube 207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9" name="Cube 208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0" name="Cube 209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" name="Cube 210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2" name="Cube 211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3" name="Group 212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214" name="Cube 213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" name="Cube 214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6" name="Cube 215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" name="Cube 216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" name="Cube 217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9" name="Cube 218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" name="Cube 219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" name="Cube 220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2" name="Group 221"/>
                <p:cNvGrpSpPr/>
                <p:nvPr/>
              </p:nvGrpSpPr>
              <p:grpSpPr>
                <a:xfrm>
                  <a:off x="10898" y="4534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223" name="Group 222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224" name="Cube 223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5" name="Cube 224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6" name="Cube 225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" name="Cube 226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8" name="Cube 227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9" name="Cube 228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0" name="Cube 229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" name="Cube 230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2" name="Group 231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233" name="Cube 232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4" name="Cube 233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5" name="Cube 234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6" name="Cube 235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7" name="Cube 236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8" name="Cube 237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9" name="Cube 238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0" name="Cube 239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320" name="Group 319"/>
            <p:cNvGrpSpPr/>
            <p:nvPr/>
          </p:nvGrpSpPr>
          <p:grpSpPr>
            <a:xfrm>
              <a:off x="8251" y="2324"/>
              <a:ext cx="2367" cy="1762"/>
              <a:chOff x="9698" y="3942"/>
              <a:chExt cx="5990" cy="4458"/>
            </a:xfrm>
          </p:grpSpPr>
          <p:grpSp>
            <p:nvGrpSpPr>
              <p:cNvPr id="321" name="Group 320"/>
              <p:cNvGrpSpPr/>
              <p:nvPr/>
            </p:nvGrpSpPr>
            <p:grpSpPr>
              <a:xfrm>
                <a:off x="10898" y="3942"/>
                <a:ext cx="4791" cy="3258"/>
                <a:chOff x="10898" y="3942"/>
                <a:chExt cx="4791" cy="3258"/>
              </a:xfrm>
            </p:grpSpPr>
            <p:grpSp>
              <p:nvGrpSpPr>
                <p:cNvPr id="322" name="Group 321"/>
                <p:cNvGrpSpPr/>
                <p:nvPr/>
              </p:nvGrpSpPr>
              <p:grpSpPr>
                <a:xfrm>
                  <a:off x="11491" y="3942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323" name="Group 322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324" name="Cube 323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5" name="Cube 324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6" name="Cube 325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7" name="Cube 326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8" name="Cube 327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9" name="Cube 328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0" name="Cube 329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1" name="Cube 330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2" name="Group 331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333" name="Cube 332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4" name="Cube 333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5" name="Cube 334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6" name="Cube 335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7" name="Cube 336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8" name="Cube 337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Cube 61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Cube 62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4" name="Group 63"/>
                <p:cNvGrpSpPr/>
                <p:nvPr/>
              </p:nvGrpSpPr>
              <p:grpSpPr>
                <a:xfrm>
                  <a:off x="10898" y="4534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65" name="Group 64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66" name="Cube 65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Cube 66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" name="Cube 67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Cube 68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7" name="Cube 346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8" name="Cube 347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9" name="Cube 348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0" name="Cube 349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51" name="Group 350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352" name="Cube 351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3" name="Cube 352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4" name="Cube 353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5" name="Cube 354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6" name="Cube 355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7" name="Cube 356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8" name="Cube 357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9" name="Cube 358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360" name="Group 359"/>
              <p:cNvGrpSpPr/>
              <p:nvPr/>
            </p:nvGrpSpPr>
            <p:grpSpPr>
              <a:xfrm>
                <a:off x="9698" y="5142"/>
                <a:ext cx="4791" cy="3258"/>
                <a:chOff x="10898" y="3942"/>
                <a:chExt cx="4791" cy="3258"/>
              </a:xfrm>
            </p:grpSpPr>
            <p:grpSp>
              <p:nvGrpSpPr>
                <p:cNvPr id="361" name="Group 360"/>
                <p:cNvGrpSpPr/>
                <p:nvPr/>
              </p:nvGrpSpPr>
              <p:grpSpPr>
                <a:xfrm>
                  <a:off x="11491" y="3942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362" name="Group 361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363" name="Cube 362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4" name="Cube 363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5" name="Cube 364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6" name="Cube 365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7" name="Cube 366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8" name="Cube 367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9" name="Cube 368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0" name="Cube 369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71" name="Group 370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372" name="Cube 371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3" name="Cube 372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4" name="Cube 373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5" name="Cube 374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6" name="Cube 375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7" name="Cube 376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8" name="Cube 377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9" name="Cube 378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80" name="Group 379"/>
                <p:cNvGrpSpPr/>
                <p:nvPr/>
              </p:nvGrpSpPr>
              <p:grpSpPr>
                <a:xfrm>
                  <a:off x="10898" y="4534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381" name="Group 380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382" name="Cube 381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3" name="Cube 382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Cube 383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5" name="Cube 384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6" name="Cube 385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7" name="Cube 386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8" name="Cube 387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9" name="Cube 388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90" name="Group 389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391" name="Cube 390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2" name="Cube 391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3" name="Cube 392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4" name="Cube 393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5" name="Cube 394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6" name="Cube 395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7" name="Cube 396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8" name="Cube 397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666726" y="1978025"/>
            <a:ext cx="6132209" cy="2859405"/>
            <a:chOff x="9047" y="3110"/>
            <a:chExt cx="9010" cy="4503"/>
          </a:xfrm>
        </p:grpSpPr>
        <p:sp>
          <p:nvSpPr>
            <p:cNvPr id="2" name="Rectangle 1"/>
            <p:cNvSpPr/>
            <p:nvPr/>
          </p:nvSpPr>
          <p:spPr>
            <a:xfrm>
              <a:off x="11093" y="3966"/>
              <a:ext cx="6964" cy="287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9047" y="3110"/>
              <a:ext cx="2145" cy="45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900045" y="3223260"/>
            <a:ext cx="1729740" cy="735330"/>
            <a:chOff x="13012" y="2512"/>
            <a:chExt cx="2724" cy="1158"/>
          </a:xfrm>
        </p:grpSpPr>
        <p:sp>
          <p:nvSpPr>
            <p:cNvPr id="52" name="Cube 51"/>
            <p:cNvSpPr/>
            <p:nvPr/>
          </p:nvSpPr>
          <p:spPr>
            <a:xfrm>
              <a:off x="13012" y="268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Cube 52"/>
            <p:cNvSpPr/>
            <p:nvPr/>
          </p:nvSpPr>
          <p:spPr>
            <a:xfrm>
              <a:off x="13444" y="268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Cube 53"/>
            <p:cNvSpPr/>
            <p:nvPr/>
          </p:nvSpPr>
          <p:spPr>
            <a:xfrm>
              <a:off x="13888" y="269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Cube 54"/>
            <p:cNvSpPr/>
            <p:nvPr/>
          </p:nvSpPr>
          <p:spPr>
            <a:xfrm>
              <a:off x="15364" y="2681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Cube 55"/>
            <p:cNvSpPr/>
            <p:nvPr/>
          </p:nvSpPr>
          <p:spPr>
            <a:xfrm>
              <a:off x="14908" y="268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56"/>
            <p:cNvSpPr txBox="1"/>
            <p:nvPr/>
          </p:nvSpPr>
          <p:spPr>
            <a:xfrm>
              <a:off x="14296" y="2512"/>
              <a:ext cx="563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57"/>
            <p:cNvSpPr txBox="1"/>
            <p:nvPr/>
          </p:nvSpPr>
          <p:spPr>
            <a:xfrm>
              <a:off x="13127" y="3236"/>
              <a:ext cx="2237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 K 3D Proposals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34645" y="1304290"/>
            <a:ext cx="1938020" cy="1173480"/>
            <a:chOff x="1268" y="5219"/>
            <a:chExt cx="3052" cy="1848"/>
          </a:xfrm>
        </p:grpSpPr>
        <p:grpSp>
          <p:nvGrpSpPr>
            <p:cNvPr id="65" name="Group 64"/>
            <p:cNvGrpSpPr/>
            <p:nvPr/>
          </p:nvGrpSpPr>
          <p:grpSpPr>
            <a:xfrm>
              <a:off x="2296" y="5219"/>
              <a:ext cx="2024" cy="1848"/>
              <a:chOff x="809" y="5161"/>
              <a:chExt cx="2024" cy="1848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809" y="5161"/>
                <a:ext cx="2024" cy="1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285" y="5337"/>
                <a:ext cx="1011" cy="707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063" y="6343"/>
                <a:ext cx="1454" cy="48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Text Box 62"/>
              <p:cNvSpPr txBox="1"/>
              <p:nvPr/>
            </p:nvSpPr>
            <p:spPr>
              <a:xfrm>
                <a:off x="1378" y="5332"/>
                <a:ext cx="832" cy="7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BEV 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maps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Text Box 63"/>
              <p:cNvSpPr txBox="1"/>
              <p:nvPr/>
            </p:nvSpPr>
            <p:spPr>
              <a:xfrm>
                <a:off x="1330" y="6356"/>
                <a:ext cx="899" cy="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6" name="Text Box 65"/>
            <p:cNvSpPr txBox="1"/>
            <p:nvPr/>
          </p:nvSpPr>
          <p:spPr>
            <a:xfrm>
              <a:off x="1268" y="5926"/>
              <a:ext cx="1094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0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92735" y="4231640"/>
            <a:ext cx="1950085" cy="1173480"/>
            <a:chOff x="1249" y="5219"/>
            <a:chExt cx="3071" cy="1848"/>
          </a:xfrm>
        </p:grpSpPr>
        <p:grpSp>
          <p:nvGrpSpPr>
            <p:cNvPr id="70" name="Group 69"/>
            <p:cNvGrpSpPr/>
            <p:nvPr/>
          </p:nvGrpSpPr>
          <p:grpSpPr>
            <a:xfrm>
              <a:off x="2296" y="5219"/>
              <a:ext cx="2024" cy="1848"/>
              <a:chOff x="809" y="5161"/>
              <a:chExt cx="2024" cy="1848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809" y="5161"/>
                <a:ext cx="2024" cy="1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285" y="5337"/>
                <a:ext cx="1011" cy="707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63" y="6343"/>
                <a:ext cx="1454" cy="48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Text Box 73"/>
              <p:cNvSpPr txBox="1"/>
              <p:nvPr/>
            </p:nvSpPr>
            <p:spPr>
              <a:xfrm>
                <a:off x="1378" y="5332"/>
                <a:ext cx="832" cy="7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BEV 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maps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Text Box 74"/>
              <p:cNvSpPr txBox="1"/>
              <p:nvPr/>
            </p:nvSpPr>
            <p:spPr>
              <a:xfrm>
                <a:off x="1330" y="6356"/>
                <a:ext cx="899" cy="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</a:t>
                </a:r>
                <a:endPara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" name="Text Box 75"/>
            <p:cNvSpPr txBox="1"/>
            <p:nvPr/>
          </p:nvSpPr>
          <p:spPr>
            <a:xfrm>
              <a:off x="1249" y="5942"/>
              <a:ext cx="1094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1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1" name="Right Arrow 80"/>
          <p:cNvSpPr/>
          <p:nvPr/>
        </p:nvSpPr>
        <p:spPr>
          <a:xfrm>
            <a:off x="4921250" y="1799590"/>
            <a:ext cx="566420" cy="18288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363470" y="1799590"/>
            <a:ext cx="827405" cy="3480435"/>
            <a:chOff x="4463" y="5999"/>
            <a:chExt cx="1303" cy="5481"/>
          </a:xfrm>
        </p:grpSpPr>
        <p:sp>
          <p:nvSpPr>
            <p:cNvPr id="79" name="Right Arrow 78"/>
            <p:cNvSpPr/>
            <p:nvPr/>
          </p:nvSpPr>
          <p:spPr>
            <a:xfrm>
              <a:off x="4694" y="5999"/>
              <a:ext cx="1007" cy="293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 Box 82"/>
            <p:cNvSpPr txBox="1"/>
            <p:nvPr/>
          </p:nvSpPr>
          <p:spPr>
            <a:xfrm>
              <a:off x="4569" y="6197"/>
              <a:ext cx="1197" cy="7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</a:t>
              </a:r>
              <a:endPara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Extractor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Text Box 82"/>
            <p:cNvSpPr txBox="1"/>
            <p:nvPr/>
          </p:nvSpPr>
          <p:spPr>
            <a:xfrm>
              <a:off x="4463" y="10753"/>
              <a:ext cx="1197" cy="7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</a:t>
              </a:r>
              <a:endPara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Extractor</a:t>
              </a:r>
              <a:endPara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Text Box 83"/>
          <p:cNvSpPr txBox="1"/>
          <p:nvPr/>
        </p:nvSpPr>
        <p:spPr>
          <a:xfrm>
            <a:off x="4765675" y="2016760"/>
            <a:ext cx="93326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RoI Pooling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 Box 84"/>
          <p:cNvSpPr txBox="1"/>
          <p:nvPr/>
        </p:nvSpPr>
        <p:spPr>
          <a:xfrm>
            <a:off x="1315085" y="2477770"/>
            <a:ext cx="51693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 = 0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 Box 85"/>
          <p:cNvSpPr txBox="1"/>
          <p:nvPr/>
        </p:nvSpPr>
        <p:spPr>
          <a:xfrm>
            <a:off x="1324610" y="5405120"/>
            <a:ext cx="51693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 = 4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3374390" y="1304290"/>
            <a:ext cx="1285240" cy="1173480"/>
            <a:chOff x="6093" y="5335"/>
            <a:chExt cx="2024" cy="1848"/>
          </a:xfrm>
        </p:grpSpPr>
        <p:sp>
          <p:nvSpPr>
            <p:cNvPr id="90" name="Rectangle 89"/>
            <p:cNvSpPr/>
            <p:nvPr/>
          </p:nvSpPr>
          <p:spPr>
            <a:xfrm>
              <a:off x="6093" y="5335"/>
              <a:ext cx="2024" cy="18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Cube 86"/>
            <p:cNvSpPr/>
            <p:nvPr/>
          </p:nvSpPr>
          <p:spPr>
            <a:xfrm>
              <a:off x="6331" y="6457"/>
              <a:ext cx="1454" cy="489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Cube 87"/>
            <p:cNvSpPr/>
            <p:nvPr/>
          </p:nvSpPr>
          <p:spPr>
            <a:xfrm>
              <a:off x="6612" y="5507"/>
              <a:ext cx="1011" cy="707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1" name="Right Arrow 100"/>
          <p:cNvSpPr/>
          <p:nvPr/>
        </p:nvSpPr>
        <p:spPr>
          <a:xfrm>
            <a:off x="4880610" y="4726940"/>
            <a:ext cx="566420" cy="18288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 Box 101"/>
          <p:cNvSpPr txBox="1"/>
          <p:nvPr/>
        </p:nvSpPr>
        <p:spPr>
          <a:xfrm>
            <a:off x="4725035" y="4944110"/>
            <a:ext cx="93326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RoI Pooling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3333750" y="4231640"/>
            <a:ext cx="1285240" cy="1173480"/>
            <a:chOff x="6093" y="5335"/>
            <a:chExt cx="2024" cy="1848"/>
          </a:xfrm>
        </p:grpSpPr>
        <p:sp>
          <p:nvSpPr>
            <p:cNvPr id="104" name="Rectangle 103"/>
            <p:cNvSpPr/>
            <p:nvPr/>
          </p:nvSpPr>
          <p:spPr>
            <a:xfrm>
              <a:off x="6093" y="5335"/>
              <a:ext cx="2024" cy="18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Cube 104"/>
            <p:cNvSpPr/>
            <p:nvPr/>
          </p:nvSpPr>
          <p:spPr>
            <a:xfrm>
              <a:off x="6331" y="6457"/>
              <a:ext cx="1454" cy="489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Cube 105"/>
            <p:cNvSpPr/>
            <p:nvPr/>
          </p:nvSpPr>
          <p:spPr>
            <a:xfrm>
              <a:off x="6612" y="5507"/>
              <a:ext cx="1011" cy="707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7" name="Text Box 106"/>
          <p:cNvSpPr txBox="1"/>
          <p:nvPr/>
        </p:nvSpPr>
        <p:spPr>
          <a:xfrm>
            <a:off x="3134995" y="5448935"/>
            <a:ext cx="168338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 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Right Arrow 114"/>
          <p:cNvSpPr/>
          <p:nvPr/>
        </p:nvSpPr>
        <p:spPr>
          <a:xfrm>
            <a:off x="2474595" y="4680585"/>
            <a:ext cx="660400" cy="16446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53430" y="1455420"/>
            <a:ext cx="1073150" cy="861695"/>
            <a:chOff x="9296" y="5327"/>
            <a:chExt cx="1690" cy="1357"/>
          </a:xfrm>
        </p:grpSpPr>
        <p:grpSp>
          <p:nvGrpSpPr>
            <p:cNvPr id="128" name="Group 127"/>
            <p:cNvGrpSpPr/>
            <p:nvPr/>
          </p:nvGrpSpPr>
          <p:grpSpPr>
            <a:xfrm>
              <a:off x="9296" y="6102"/>
              <a:ext cx="1680" cy="582"/>
              <a:chOff x="9332" y="5024"/>
              <a:chExt cx="1680" cy="582"/>
            </a:xfrm>
          </p:grpSpPr>
          <p:sp>
            <p:nvSpPr>
              <p:cNvPr id="124" name="Cube 123"/>
              <p:cNvSpPr/>
              <p:nvPr/>
            </p:nvSpPr>
            <p:spPr>
              <a:xfrm>
                <a:off x="9332" y="5196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Cube 124"/>
              <p:cNvSpPr/>
              <p:nvPr/>
            </p:nvSpPr>
            <p:spPr>
              <a:xfrm>
                <a:off x="9740" y="5196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Cube 125"/>
              <p:cNvSpPr/>
              <p:nvPr/>
            </p:nvSpPr>
            <p:spPr>
              <a:xfrm>
                <a:off x="10640" y="5183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Text Box 126"/>
              <p:cNvSpPr txBox="1"/>
              <p:nvPr/>
            </p:nvSpPr>
            <p:spPr>
              <a:xfrm>
                <a:off x="10098" y="5024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9306" y="5327"/>
              <a:ext cx="1680" cy="582"/>
              <a:chOff x="9332" y="5024"/>
              <a:chExt cx="1680" cy="582"/>
            </a:xfrm>
          </p:grpSpPr>
          <p:sp>
            <p:nvSpPr>
              <p:cNvPr id="131" name="Cube 130"/>
              <p:cNvSpPr/>
              <p:nvPr/>
            </p:nvSpPr>
            <p:spPr>
              <a:xfrm>
                <a:off x="9332" y="5196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Cube 131"/>
              <p:cNvSpPr/>
              <p:nvPr/>
            </p:nvSpPr>
            <p:spPr>
              <a:xfrm>
                <a:off x="9740" y="5196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Cube 132"/>
              <p:cNvSpPr/>
              <p:nvPr/>
            </p:nvSpPr>
            <p:spPr>
              <a:xfrm>
                <a:off x="10640" y="5183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Text Box 133"/>
              <p:cNvSpPr txBox="1"/>
              <p:nvPr/>
            </p:nvSpPr>
            <p:spPr>
              <a:xfrm>
                <a:off x="10098" y="5024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6" name="Group 135"/>
          <p:cNvGrpSpPr/>
          <p:nvPr/>
        </p:nvGrpSpPr>
        <p:grpSpPr>
          <a:xfrm>
            <a:off x="5826125" y="4373245"/>
            <a:ext cx="1073150" cy="861695"/>
            <a:chOff x="9296" y="5327"/>
            <a:chExt cx="1690" cy="1357"/>
          </a:xfrm>
        </p:grpSpPr>
        <p:grpSp>
          <p:nvGrpSpPr>
            <p:cNvPr id="137" name="Group 136"/>
            <p:cNvGrpSpPr/>
            <p:nvPr/>
          </p:nvGrpSpPr>
          <p:grpSpPr>
            <a:xfrm>
              <a:off x="9296" y="6102"/>
              <a:ext cx="1680" cy="582"/>
              <a:chOff x="9332" y="5024"/>
              <a:chExt cx="1680" cy="582"/>
            </a:xfrm>
          </p:grpSpPr>
          <p:sp>
            <p:nvSpPr>
              <p:cNvPr id="138" name="Cube 137"/>
              <p:cNvSpPr/>
              <p:nvPr/>
            </p:nvSpPr>
            <p:spPr>
              <a:xfrm>
                <a:off x="9332" y="5196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Cube 138"/>
              <p:cNvSpPr/>
              <p:nvPr/>
            </p:nvSpPr>
            <p:spPr>
              <a:xfrm>
                <a:off x="9740" y="5196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Cube 139"/>
              <p:cNvSpPr/>
              <p:nvPr/>
            </p:nvSpPr>
            <p:spPr>
              <a:xfrm>
                <a:off x="10640" y="5183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Text Box 140"/>
              <p:cNvSpPr txBox="1"/>
              <p:nvPr/>
            </p:nvSpPr>
            <p:spPr>
              <a:xfrm>
                <a:off x="10098" y="5024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9306" y="5327"/>
              <a:ext cx="1680" cy="582"/>
              <a:chOff x="9332" y="5024"/>
              <a:chExt cx="1680" cy="582"/>
            </a:xfrm>
          </p:grpSpPr>
          <p:sp>
            <p:nvSpPr>
              <p:cNvPr id="143" name="Cube 142"/>
              <p:cNvSpPr/>
              <p:nvPr/>
            </p:nvSpPr>
            <p:spPr>
              <a:xfrm>
                <a:off x="9332" y="5196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Cube 143"/>
              <p:cNvSpPr/>
              <p:nvPr/>
            </p:nvSpPr>
            <p:spPr>
              <a:xfrm>
                <a:off x="9740" y="5196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Cube 144"/>
              <p:cNvSpPr/>
              <p:nvPr/>
            </p:nvSpPr>
            <p:spPr>
              <a:xfrm>
                <a:off x="10640" y="5183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Text Box 145"/>
              <p:cNvSpPr txBox="1"/>
              <p:nvPr/>
            </p:nvSpPr>
            <p:spPr>
              <a:xfrm>
                <a:off x="10098" y="5024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4" name="Group 153"/>
          <p:cNvGrpSpPr/>
          <p:nvPr/>
        </p:nvGrpSpPr>
        <p:grpSpPr>
          <a:xfrm>
            <a:off x="7126605" y="1849120"/>
            <a:ext cx="596900" cy="400685"/>
            <a:chOff x="11223" y="5791"/>
            <a:chExt cx="940" cy="631"/>
          </a:xfrm>
        </p:grpSpPr>
        <p:sp>
          <p:nvSpPr>
            <p:cNvPr id="152" name="Right Arrow 151"/>
            <p:cNvSpPr/>
            <p:nvPr/>
          </p:nvSpPr>
          <p:spPr>
            <a:xfrm>
              <a:off x="11270" y="5791"/>
              <a:ext cx="892" cy="28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Text Box 152"/>
            <p:cNvSpPr txBox="1"/>
            <p:nvPr/>
          </p:nvSpPr>
          <p:spPr>
            <a:xfrm>
              <a:off x="11223" y="5988"/>
              <a:ext cx="94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Fusion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7854315" y="1655445"/>
            <a:ext cx="1066800" cy="369570"/>
            <a:chOff x="12343" y="5421"/>
            <a:chExt cx="1680" cy="582"/>
          </a:xfrm>
        </p:grpSpPr>
        <p:sp>
          <p:nvSpPr>
            <p:cNvPr id="155" name="Cube 154"/>
            <p:cNvSpPr/>
            <p:nvPr/>
          </p:nvSpPr>
          <p:spPr>
            <a:xfrm>
              <a:off x="12343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Cube 155"/>
            <p:cNvSpPr/>
            <p:nvPr/>
          </p:nvSpPr>
          <p:spPr>
            <a:xfrm>
              <a:off x="12751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Cube 156"/>
            <p:cNvSpPr/>
            <p:nvPr/>
          </p:nvSpPr>
          <p:spPr>
            <a:xfrm>
              <a:off x="13651" y="5580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Text Box 157"/>
            <p:cNvSpPr txBox="1"/>
            <p:nvPr/>
          </p:nvSpPr>
          <p:spPr>
            <a:xfrm>
              <a:off x="13109" y="5421"/>
              <a:ext cx="563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7137400" y="4765040"/>
            <a:ext cx="597535" cy="400685"/>
            <a:chOff x="11223" y="5791"/>
            <a:chExt cx="941" cy="631"/>
          </a:xfrm>
        </p:grpSpPr>
        <p:sp>
          <p:nvSpPr>
            <p:cNvPr id="170" name="Right Arrow 169"/>
            <p:cNvSpPr/>
            <p:nvPr/>
          </p:nvSpPr>
          <p:spPr>
            <a:xfrm>
              <a:off x="11255" y="5791"/>
              <a:ext cx="892" cy="28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Text Box 170"/>
            <p:cNvSpPr txBox="1"/>
            <p:nvPr/>
          </p:nvSpPr>
          <p:spPr>
            <a:xfrm>
              <a:off x="11223" y="5988"/>
              <a:ext cx="94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Fusion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7865110" y="4571365"/>
            <a:ext cx="1066800" cy="369570"/>
            <a:chOff x="12343" y="5421"/>
            <a:chExt cx="1680" cy="582"/>
          </a:xfrm>
        </p:grpSpPr>
        <p:sp>
          <p:nvSpPr>
            <p:cNvPr id="173" name="Cube 172"/>
            <p:cNvSpPr/>
            <p:nvPr/>
          </p:nvSpPr>
          <p:spPr>
            <a:xfrm>
              <a:off x="12343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Cube 173"/>
            <p:cNvSpPr/>
            <p:nvPr/>
          </p:nvSpPr>
          <p:spPr>
            <a:xfrm>
              <a:off x="12751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Cube 174"/>
            <p:cNvSpPr/>
            <p:nvPr/>
          </p:nvSpPr>
          <p:spPr>
            <a:xfrm>
              <a:off x="13651" y="5580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 Box 175"/>
            <p:cNvSpPr txBox="1"/>
            <p:nvPr/>
          </p:nvSpPr>
          <p:spPr>
            <a:xfrm>
              <a:off x="13109" y="5421"/>
              <a:ext cx="563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7" name="Text Box 176"/>
          <p:cNvSpPr txBox="1"/>
          <p:nvPr/>
        </p:nvSpPr>
        <p:spPr>
          <a:xfrm>
            <a:off x="7853045" y="2073275"/>
            <a:ext cx="10791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Fused f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eatures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Text Box 177"/>
          <p:cNvSpPr txBox="1"/>
          <p:nvPr/>
        </p:nvSpPr>
        <p:spPr>
          <a:xfrm>
            <a:off x="7865110" y="5000625"/>
            <a:ext cx="10791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Fused 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3" name="Straight Arrow Connector 182"/>
          <p:cNvCxnSpPr/>
          <p:nvPr/>
        </p:nvCxnSpPr>
        <p:spPr>
          <a:xfrm flipH="1">
            <a:off x="6409055" y="2317750"/>
            <a:ext cx="5080" cy="568960"/>
          </a:xfrm>
          <a:prstGeom prst="straightConnector1">
            <a:avLst/>
          </a:prstGeom>
          <a:ln w="57150">
            <a:noFill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6414135" y="3848735"/>
            <a:ext cx="0" cy="513080"/>
          </a:xfrm>
          <a:prstGeom prst="straightConnector1">
            <a:avLst/>
          </a:prstGeom>
          <a:ln w="57150">
            <a:noFill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ight Arrow 186"/>
          <p:cNvSpPr/>
          <p:nvPr/>
        </p:nvSpPr>
        <p:spPr>
          <a:xfrm>
            <a:off x="7127240" y="3290570"/>
            <a:ext cx="607695" cy="182880"/>
          </a:xfrm>
          <a:prstGeom prst="rightArrow">
            <a:avLst/>
          </a:prstGeom>
          <a:solidFill>
            <a:srgbClr val="E15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7865110" y="3151505"/>
            <a:ext cx="1066800" cy="369570"/>
            <a:chOff x="12343" y="5421"/>
            <a:chExt cx="1680" cy="582"/>
          </a:xfrm>
        </p:grpSpPr>
        <p:sp>
          <p:nvSpPr>
            <p:cNvPr id="190" name="Cube 189"/>
            <p:cNvSpPr/>
            <p:nvPr/>
          </p:nvSpPr>
          <p:spPr>
            <a:xfrm>
              <a:off x="12343" y="5593"/>
              <a:ext cx="372" cy="408"/>
            </a:xfrm>
            <a:prstGeom prst="cube">
              <a:avLst/>
            </a:prstGeom>
            <a:solidFill>
              <a:srgbClr val="E15B27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Cube 190"/>
            <p:cNvSpPr/>
            <p:nvPr/>
          </p:nvSpPr>
          <p:spPr>
            <a:xfrm>
              <a:off x="12751" y="5593"/>
              <a:ext cx="372" cy="408"/>
            </a:xfrm>
            <a:prstGeom prst="cube">
              <a:avLst/>
            </a:prstGeom>
            <a:solidFill>
              <a:srgbClr val="E15B27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Cube 191"/>
            <p:cNvSpPr/>
            <p:nvPr/>
          </p:nvSpPr>
          <p:spPr>
            <a:xfrm>
              <a:off x="13651" y="5580"/>
              <a:ext cx="372" cy="408"/>
            </a:xfrm>
            <a:prstGeom prst="cube">
              <a:avLst/>
            </a:prstGeom>
            <a:solidFill>
              <a:srgbClr val="E15B27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Text Box 192"/>
            <p:cNvSpPr txBox="1"/>
            <p:nvPr/>
          </p:nvSpPr>
          <p:spPr>
            <a:xfrm>
              <a:off x="13109" y="5421"/>
              <a:ext cx="563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4" name="Text Box 193"/>
          <p:cNvSpPr txBox="1"/>
          <p:nvPr/>
        </p:nvSpPr>
        <p:spPr>
          <a:xfrm>
            <a:off x="7942570" y="3612515"/>
            <a:ext cx="88838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eatures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9120505" y="1564640"/>
            <a:ext cx="733425" cy="800735"/>
            <a:chOff x="14363" y="4979"/>
            <a:chExt cx="1155" cy="1261"/>
          </a:xfrm>
        </p:grpSpPr>
        <p:sp>
          <p:nvSpPr>
            <p:cNvPr id="196" name="Right Arrow 195"/>
            <p:cNvSpPr/>
            <p:nvPr/>
          </p:nvSpPr>
          <p:spPr>
            <a:xfrm>
              <a:off x="14363" y="5354"/>
              <a:ext cx="892" cy="288"/>
            </a:xfrm>
            <a:prstGeom prst="rightArrow">
              <a:avLst/>
            </a:prstGeom>
            <a:solidFill>
              <a:srgbClr val="E91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Text Box 197"/>
            <p:cNvSpPr txBox="1"/>
            <p:nvPr/>
          </p:nvSpPr>
          <p:spPr>
            <a:xfrm>
              <a:off x="14453" y="4979"/>
              <a:ext cx="58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Right Arrow 198"/>
            <p:cNvSpPr/>
            <p:nvPr/>
          </p:nvSpPr>
          <p:spPr>
            <a:xfrm>
              <a:off x="14623" y="5585"/>
              <a:ext cx="892" cy="288"/>
            </a:xfrm>
            <a:prstGeom prst="rightArrow">
              <a:avLst/>
            </a:prstGeom>
            <a:solidFill>
              <a:srgbClr val="E91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Text Box 199"/>
            <p:cNvSpPr txBox="1"/>
            <p:nvPr/>
          </p:nvSpPr>
          <p:spPr>
            <a:xfrm>
              <a:off x="14712" y="5806"/>
              <a:ext cx="807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NMS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9118600" y="3007995"/>
            <a:ext cx="733425" cy="800735"/>
            <a:chOff x="14363" y="4979"/>
            <a:chExt cx="1155" cy="1261"/>
          </a:xfrm>
        </p:grpSpPr>
        <p:sp>
          <p:nvSpPr>
            <p:cNvPr id="205" name="Right Arrow 204"/>
            <p:cNvSpPr/>
            <p:nvPr/>
          </p:nvSpPr>
          <p:spPr>
            <a:xfrm>
              <a:off x="14363" y="5354"/>
              <a:ext cx="892" cy="288"/>
            </a:xfrm>
            <a:prstGeom prst="rightArrow">
              <a:avLst/>
            </a:prstGeom>
            <a:solidFill>
              <a:srgbClr val="E15B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Text Box 205"/>
            <p:cNvSpPr txBox="1"/>
            <p:nvPr/>
          </p:nvSpPr>
          <p:spPr>
            <a:xfrm>
              <a:off x="14453" y="4979"/>
              <a:ext cx="58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Right Arrow 206"/>
            <p:cNvSpPr/>
            <p:nvPr/>
          </p:nvSpPr>
          <p:spPr>
            <a:xfrm>
              <a:off x="14623" y="5585"/>
              <a:ext cx="892" cy="288"/>
            </a:xfrm>
            <a:prstGeom prst="rightArrow">
              <a:avLst/>
            </a:prstGeom>
            <a:solidFill>
              <a:srgbClr val="E15B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Text Box 207"/>
            <p:cNvSpPr txBox="1"/>
            <p:nvPr/>
          </p:nvSpPr>
          <p:spPr>
            <a:xfrm>
              <a:off x="14712" y="5806"/>
              <a:ext cx="807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NMS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9121140" y="4467225"/>
            <a:ext cx="733425" cy="800735"/>
            <a:chOff x="14363" y="4979"/>
            <a:chExt cx="1155" cy="1261"/>
          </a:xfrm>
        </p:grpSpPr>
        <p:sp>
          <p:nvSpPr>
            <p:cNvPr id="210" name="Right Arrow 209"/>
            <p:cNvSpPr/>
            <p:nvPr/>
          </p:nvSpPr>
          <p:spPr>
            <a:xfrm>
              <a:off x="14363" y="5354"/>
              <a:ext cx="892" cy="288"/>
            </a:xfrm>
            <a:prstGeom prst="rightArrow">
              <a:avLst/>
            </a:prstGeom>
            <a:solidFill>
              <a:srgbClr val="E91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Text Box 210"/>
            <p:cNvSpPr txBox="1"/>
            <p:nvPr/>
          </p:nvSpPr>
          <p:spPr>
            <a:xfrm>
              <a:off x="14453" y="4979"/>
              <a:ext cx="58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Right Arrow 211"/>
            <p:cNvSpPr/>
            <p:nvPr/>
          </p:nvSpPr>
          <p:spPr>
            <a:xfrm>
              <a:off x="14623" y="5585"/>
              <a:ext cx="892" cy="288"/>
            </a:xfrm>
            <a:prstGeom prst="rightArrow">
              <a:avLst/>
            </a:prstGeom>
            <a:solidFill>
              <a:srgbClr val="E91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Text Box 212"/>
            <p:cNvSpPr txBox="1"/>
            <p:nvPr/>
          </p:nvSpPr>
          <p:spPr>
            <a:xfrm>
              <a:off x="14712" y="5806"/>
              <a:ext cx="807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NMS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4" name="Text Box 213"/>
          <p:cNvSpPr txBox="1"/>
          <p:nvPr/>
        </p:nvSpPr>
        <p:spPr>
          <a:xfrm>
            <a:off x="3516630" y="2510790"/>
            <a:ext cx="100076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 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1" name="Group 230"/>
          <p:cNvGrpSpPr/>
          <p:nvPr/>
        </p:nvGrpSpPr>
        <p:grpSpPr>
          <a:xfrm>
            <a:off x="10098405" y="1106170"/>
            <a:ext cx="1362710" cy="1221105"/>
            <a:chOff x="15903" y="4569"/>
            <a:chExt cx="2146" cy="1923"/>
          </a:xfrm>
        </p:grpSpPr>
        <p:sp>
          <p:nvSpPr>
            <p:cNvPr id="215" name="Rectangle 214"/>
            <p:cNvSpPr/>
            <p:nvPr/>
          </p:nvSpPr>
          <p:spPr>
            <a:xfrm>
              <a:off x="15903" y="4914"/>
              <a:ext cx="2147" cy="14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6250" y="4755"/>
              <a:ext cx="245" cy="44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6853" y="5539"/>
              <a:ext cx="245" cy="4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 rot="20160000">
              <a:off x="16170" y="5740"/>
              <a:ext cx="245" cy="44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7616" y="6044"/>
              <a:ext cx="245" cy="4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 rot="5400000">
              <a:off x="17469" y="5066"/>
              <a:ext cx="245" cy="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6" name="Straight Arrow Connector 225"/>
            <p:cNvCxnSpPr/>
            <p:nvPr/>
          </p:nvCxnSpPr>
          <p:spPr>
            <a:xfrm flipV="1">
              <a:off x="16373" y="4569"/>
              <a:ext cx="0" cy="308"/>
            </a:xfrm>
            <a:prstGeom prst="straightConnector1">
              <a:avLst/>
            </a:prstGeom>
            <a:ln w="12700">
              <a:solidFill>
                <a:srgbClr val="70AD47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 flipV="1">
              <a:off x="16976" y="5329"/>
              <a:ext cx="0" cy="308"/>
            </a:xfrm>
            <a:prstGeom prst="straightConnector1">
              <a:avLst/>
            </a:prstGeom>
            <a:ln w="12700">
              <a:solidFill>
                <a:srgbClr val="AE5A2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flipH="1" flipV="1">
              <a:off x="16130" y="5558"/>
              <a:ext cx="120" cy="295"/>
            </a:xfrm>
            <a:prstGeom prst="straightConnector1">
              <a:avLst/>
            </a:prstGeom>
            <a:ln w="12700">
              <a:solidFill>
                <a:srgbClr val="BC8C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 flipV="1">
              <a:off x="17738" y="5853"/>
              <a:ext cx="0" cy="308"/>
            </a:xfrm>
            <a:prstGeom prst="straightConnector1">
              <a:avLst/>
            </a:prstGeom>
            <a:ln w="12700">
              <a:solidFill>
                <a:srgbClr val="787878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 rot="5400000" flipV="1">
              <a:off x="17890" y="5125"/>
              <a:ext cx="0" cy="308"/>
            </a:xfrm>
            <a:prstGeom prst="straightConnector1">
              <a:avLst/>
            </a:prstGeom>
            <a:ln w="12700">
              <a:solidFill>
                <a:srgbClr val="41719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234"/>
          <p:cNvGrpSpPr/>
          <p:nvPr/>
        </p:nvGrpSpPr>
        <p:grpSpPr>
          <a:xfrm>
            <a:off x="10107295" y="4527550"/>
            <a:ext cx="1618615" cy="921385"/>
            <a:chOff x="15903" y="4914"/>
            <a:chExt cx="2549" cy="1451"/>
          </a:xfrm>
        </p:grpSpPr>
        <p:sp>
          <p:nvSpPr>
            <p:cNvPr id="236" name="Rectangle 235"/>
            <p:cNvSpPr/>
            <p:nvPr/>
          </p:nvSpPr>
          <p:spPr>
            <a:xfrm>
              <a:off x="15903" y="4914"/>
              <a:ext cx="2147" cy="14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16853" y="5154"/>
              <a:ext cx="245" cy="4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 rot="20160000">
              <a:off x="16002" y="5565"/>
              <a:ext cx="245" cy="44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7616" y="5848"/>
              <a:ext cx="245" cy="4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 rot="5400000">
              <a:off x="17877" y="5066"/>
              <a:ext cx="245" cy="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 flipV="1">
              <a:off x="16976" y="4944"/>
              <a:ext cx="0" cy="308"/>
            </a:xfrm>
            <a:prstGeom prst="straightConnector1">
              <a:avLst/>
            </a:prstGeom>
            <a:ln w="12700">
              <a:solidFill>
                <a:srgbClr val="AE5A2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flipH="1" flipV="1">
              <a:off x="15962" y="5383"/>
              <a:ext cx="120" cy="295"/>
            </a:xfrm>
            <a:prstGeom prst="straightConnector1">
              <a:avLst/>
            </a:prstGeom>
            <a:ln w="12700">
              <a:solidFill>
                <a:srgbClr val="BC8C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V="1">
              <a:off x="17738" y="5657"/>
              <a:ext cx="0" cy="308"/>
            </a:xfrm>
            <a:prstGeom prst="straightConnector1">
              <a:avLst/>
            </a:prstGeom>
            <a:ln w="12700">
              <a:solidFill>
                <a:srgbClr val="787878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rot="5400000" flipV="1">
              <a:off x="18298" y="5125"/>
              <a:ext cx="0" cy="308"/>
            </a:xfrm>
            <a:prstGeom prst="straightConnector1">
              <a:avLst/>
            </a:prstGeom>
            <a:ln w="12700">
              <a:solidFill>
                <a:srgbClr val="41719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>
            <a:off x="10098405" y="2546985"/>
            <a:ext cx="1614170" cy="1409700"/>
            <a:chOff x="15886" y="4272"/>
            <a:chExt cx="2542" cy="2220"/>
          </a:xfrm>
        </p:grpSpPr>
        <p:sp>
          <p:nvSpPr>
            <p:cNvPr id="248" name="Rectangle 247"/>
            <p:cNvSpPr/>
            <p:nvPr/>
          </p:nvSpPr>
          <p:spPr>
            <a:xfrm>
              <a:off x="15886" y="4914"/>
              <a:ext cx="2147" cy="14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16250" y="4755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dash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16853" y="5539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dash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 rot="20160000">
              <a:off x="16170" y="5740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dashDot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17616" y="6044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dashDot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 rot="5400000">
              <a:off x="17853" y="5066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8" name="Straight Arrow Connector 257"/>
            <p:cNvCxnSpPr/>
            <p:nvPr/>
          </p:nvCxnSpPr>
          <p:spPr>
            <a:xfrm rot="5400000" flipV="1">
              <a:off x="18274" y="5132"/>
              <a:ext cx="0" cy="308"/>
            </a:xfrm>
            <a:prstGeom prst="straightConnector1">
              <a:avLst/>
            </a:prstGeom>
            <a:ln w="12700">
              <a:solidFill>
                <a:srgbClr val="41719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 rot="20160000">
              <a:off x="16039" y="5452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soli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6851" y="5156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soli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V="1">
              <a:off x="16974" y="4946"/>
              <a:ext cx="0" cy="308"/>
            </a:xfrm>
            <a:prstGeom prst="straightConnector1">
              <a:avLst/>
            </a:prstGeom>
            <a:ln w="12700">
              <a:solidFill>
                <a:srgbClr val="AE5A2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17613" y="5852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soli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V="1">
              <a:off x="17744" y="5648"/>
              <a:ext cx="0" cy="308"/>
            </a:xfrm>
            <a:prstGeom prst="straightConnector1">
              <a:avLst/>
            </a:prstGeom>
            <a:ln w="12700">
              <a:solidFill>
                <a:srgbClr val="787878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16251" y="4452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16373" y="4272"/>
              <a:ext cx="0" cy="308"/>
            </a:xfrm>
            <a:prstGeom prst="straightConnector1">
              <a:avLst/>
            </a:prstGeom>
            <a:ln w="12700">
              <a:solidFill>
                <a:srgbClr val="70AD47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040765" y="3103880"/>
            <a:ext cx="1079500" cy="670560"/>
            <a:chOff x="1717" y="4948"/>
            <a:chExt cx="1700" cy="1056"/>
          </a:xfrm>
        </p:grpSpPr>
        <p:sp>
          <p:nvSpPr>
            <p:cNvPr id="11" name="Cube 10"/>
            <p:cNvSpPr/>
            <p:nvPr/>
          </p:nvSpPr>
          <p:spPr>
            <a:xfrm>
              <a:off x="1717" y="4948"/>
              <a:ext cx="1701" cy="1057"/>
            </a:xfrm>
            <a:prstGeom prst="cube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071" y="5357"/>
              <a:ext cx="754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RPN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 flipH="1" flipV="1">
            <a:off x="10161270" y="3183890"/>
            <a:ext cx="76200" cy="187325"/>
          </a:xfrm>
          <a:prstGeom prst="straightConnector1">
            <a:avLst/>
          </a:prstGeom>
          <a:ln w="12700">
            <a:solidFill>
              <a:srgbClr val="BC8C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 rot="5400000">
            <a:off x="11159490" y="3053715"/>
            <a:ext cx="155575" cy="284480"/>
          </a:xfrm>
          <a:prstGeom prst="rect">
            <a:avLst/>
          </a:prstGeom>
          <a:solidFill>
            <a:srgbClr val="FFFFFF">
              <a:alpha val="47000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 Box 94"/>
          <p:cNvSpPr txBox="1"/>
          <p:nvPr/>
        </p:nvSpPr>
        <p:spPr>
          <a:xfrm>
            <a:off x="10456545" y="3943350"/>
            <a:ext cx="625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Offsets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 Box 95"/>
          <p:cNvSpPr txBox="1"/>
          <p:nvPr/>
        </p:nvSpPr>
        <p:spPr>
          <a:xfrm>
            <a:off x="10377805" y="5451475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 Box 96"/>
          <p:cNvSpPr txBox="1"/>
          <p:nvPr/>
        </p:nvSpPr>
        <p:spPr>
          <a:xfrm>
            <a:off x="10264140" y="2277745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242820" y="3337560"/>
            <a:ext cx="566420" cy="18288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5400000">
            <a:off x="6130925" y="2580005"/>
            <a:ext cx="566420" cy="18288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16200000" flipV="1">
            <a:off x="6130925" y="4040505"/>
            <a:ext cx="566420" cy="18288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974840" y="3054985"/>
            <a:ext cx="8782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74690" y="3016250"/>
            <a:ext cx="1200150" cy="769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5853430" y="3107055"/>
            <a:ext cx="236220" cy="259080"/>
          </a:xfrm>
          <a:prstGeom prst="cub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ube 20"/>
          <p:cNvSpPr/>
          <p:nvPr/>
        </p:nvSpPr>
        <p:spPr>
          <a:xfrm>
            <a:off x="6112510" y="3107055"/>
            <a:ext cx="236220" cy="259080"/>
          </a:xfrm>
          <a:prstGeom prst="cub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ube 21"/>
          <p:cNvSpPr/>
          <p:nvPr/>
        </p:nvSpPr>
        <p:spPr>
          <a:xfrm>
            <a:off x="6684010" y="3098800"/>
            <a:ext cx="236220" cy="259080"/>
          </a:xfrm>
          <a:prstGeom prst="cub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6339840" y="2997835"/>
            <a:ext cx="35750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ube 24"/>
          <p:cNvSpPr/>
          <p:nvPr/>
        </p:nvSpPr>
        <p:spPr>
          <a:xfrm>
            <a:off x="5853430" y="3462655"/>
            <a:ext cx="236220" cy="259080"/>
          </a:xfrm>
          <a:prstGeom prst="cub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ube 25"/>
          <p:cNvSpPr/>
          <p:nvPr/>
        </p:nvSpPr>
        <p:spPr>
          <a:xfrm>
            <a:off x="6112510" y="3460750"/>
            <a:ext cx="236220" cy="259080"/>
          </a:xfrm>
          <a:prstGeom prst="cub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ube 26"/>
          <p:cNvSpPr/>
          <p:nvPr/>
        </p:nvSpPr>
        <p:spPr>
          <a:xfrm>
            <a:off x="6684010" y="3452495"/>
            <a:ext cx="236220" cy="259080"/>
          </a:xfrm>
          <a:prstGeom prst="cub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6339840" y="3351530"/>
            <a:ext cx="35750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Up-Down Arrow 28"/>
          <p:cNvSpPr/>
          <p:nvPr/>
        </p:nvSpPr>
        <p:spPr>
          <a:xfrm>
            <a:off x="5899150" y="3271520"/>
            <a:ext cx="91440" cy="330835"/>
          </a:xfrm>
          <a:prstGeom prst="upDownArrow">
            <a:avLst>
              <a:gd name="adj1" fmla="val 50000"/>
              <a:gd name="adj2" fmla="val 46666"/>
            </a:avLst>
          </a:prstGeom>
          <a:solidFill>
            <a:srgbClr val="E15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Up-Down Arrow 34"/>
          <p:cNvSpPr/>
          <p:nvPr/>
        </p:nvSpPr>
        <p:spPr>
          <a:xfrm>
            <a:off x="6148705" y="3279140"/>
            <a:ext cx="91440" cy="330835"/>
          </a:xfrm>
          <a:prstGeom prst="upDownArrow">
            <a:avLst>
              <a:gd name="adj1" fmla="val 50000"/>
              <a:gd name="adj2" fmla="val 46666"/>
            </a:avLst>
          </a:prstGeom>
          <a:solidFill>
            <a:srgbClr val="E15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Up-Down Arrow 35"/>
          <p:cNvSpPr/>
          <p:nvPr/>
        </p:nvSpPr>
        <p:spPr>
          <a:xfrm>
            <a:off x="6739255" y="3279140"/>
            <a:ext cx="91440" cy="330835"/>
          </a:xfrm>
          <a:prstGeom prst="upDownArrow">
            <a:avLst>
              <a:gd name="adj1" fmla="val 50000"/>
              <a:gd name="adj2" fmla="val 46666"/>
            </a:avLst>
          </a:prstGeom>
          <a:solidFill>
            <a:srgbClr val="E15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7258050" y="2604135"/>
            <a:ext cx="14986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Tracking Module</a:t>
            </a:r>
            <a:endParaRPr lang="en-US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765675" y="2362835"/>
            <a:ext cx="505460" cy="2346325"/>
            <a:chOff x="7505" y="3721"/>
            <a:chExt cx="796" cy="3695"/>
          </a:xfrm>
          <a:solidFill>
            <a:srgbClr val="FF0000"/>
          </a:solidFill>
        </p:grpSpPr>
        <p:sp>
          <p:nvSpPr>
            <p:cNvPr id="40" name="Up-Down Arrow 39"/>
            <p:cNvSpPr/>
            <p:nvPr/>
          </p:nvSpPr>
          <p:spPr>
            <a:xfrm>
              <a:off x="8013" y="3721"/>
              <a:ext cx="288" cy="3695"/>
            </a:xfrm>
            <a:prstGeom prst="up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7505" y="5302"/>
              <a:ext cx="650" cy="288"/>
            </a:xfrm>
            <a:prstGeom prst="rightArrow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827895" y="3503930"/>
            <a:ext cx="647700" cy="647700"/>
            <a:chOff x="15477" y="5518"/>
            <a:chExt cx="1020" cy="1020"/>
          </a:xfrm>
        </p:grpSpPr>
        <p:grpSp>
          <p:nvGrpSpPr>
            <p:cNvPr id="44" name="Group 43"/>
            <p:cNvGrpSpPr/>
            <p:nvPr/>
          </p:nvGrpSpPr>
          <p:grpSpPr>
            <a:xfrm>
              <a:off x="15763" y="5518"/>
              <a:ext cx="734" cy="734"/>
              <a:chOff x="15763" y="5518"/>
              <a:chExt cx="734" cy="734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>
                <a:off x="15763" y="6248"/>
                <a:ext cx="73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rot="16200000">
                <a:off x="15399" y="5885"/>
                <a:ext cx="73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 Box 44"/>
            <p:cNvSpPr txBox="1"/>
            <p:nvPr/>
          </p:nvSpPr>
          <p:spPr>
            <a:xfrm>
              <a:off x="15858" y="6104"/>
              <a:ext cx="4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 Box 45"/>
            <p:cNvSpPr txBox="1"/>
            <p:nvPr/>
          </p:nvSpPr>
          <p:spPr>
            <a:xfrm>
              <a:off x="15477" y="5726"/>
              <a:ext cx="4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9817735" y="1867535"/>
            <a:ext cx="647700" cy="647700"/>
            <a:chOff x="15477" y="5518"/>
            <a:chExt cx="1020" cy="1020"/>
          </a:xfrm>
        </p:grpSpPr>
        <p:grpSp>
          <p:nvGrpSpPr>
            <p:cNvPr id="51" name="Group 50"/>
            <p:cNvGrpSpPr/>
            <p:nvPr/>
          </p:nvGrpSpPr>
          <p:grpSpPr>
            <a:xfrm>
              <a:off x="15763" y="5518"/>
              <a:ext cx="734" cy="734"/>
              <a:chOff x="15763" y="5518"/>
              <a:chExt cx="734" cy="734"/>
            </a:xfrm>
          </p:grpSpPr>
          <p:cxnSp>
            <p:nvCxnSpPr>
              <p:cNvPr id="77" name="Straight Arrow Connector 76"/>
              <p:cNvCxnSpPr/>
              <p:nvPr/>
            </p:nvCxnSpPr>
            <p:spPr>
              <a:xfrm>
                <a:off x="15763" y="6248"/>
                <a:ext cx="73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rot="16200000">
                <a:off x="15399" y="5885"/>
                <a:ext cx="73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 Box 93"/>
            <p:cNvSpPr txBox="1"/>
            <p:nvPr/>
          </p:nvSpPr>
          <p:spPr>
            <a:xfrm>
              <a:off x="15858" y="6104"/>
              <a:ext cx="4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Text Box 97"/>
            <p:cNvSpPr txBox="1"/>
            <p:nvPr/>
          </p:nvSpPr>
          <p:spPr>
            <a:xfrm>
              <a:off x="15477" y="5726"/>
              <a:ext cx="4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842500" y="5087620"/>
            <a:ext cx="647700" cy="647700"/>
            <a:chOff x="15477" y="5518"/>
            <a:chExt cx="1020" cy="1020"/>
          </a:xfrm>
        </p:grpSpPr>
        <p:grpSp>
          <p:nvGrpSpPr>
            <p:cNvPr id="100" name="Group 99"/>
            <p:cNvGrpSpPr/>
            <p:nvPr/>
          </p:nvGrpSpPr>
          <p:grpSpPr>
            <a:xfrm>
              <a:off x="15763" y="5518"/>
              <a:ext cx="734" cy="734"/>
              <a:chOff x="15763" y="5518"/>
              <a:chExt cx="734" cy="734"/>
            </a:xfrm>
          </p:grpSpPr>
          <p:cxnSp>
            <p:nvCxnSpPr>
              <p:cNvPr id="108" name="Straight Arrow Connector 107"/>
              <p:cNvCxnSpPr/>
              <p:nvPr/>
            </p:nvCxnSpPr>
            <p:spPr>
              <a:xfrm>
                <a:off x="15763" y="6248"/>
                <a:ext cx="73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rot="16200000">
                <a:off x="15399" y="5885"/>
                <a:ext cx="73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 Box 109"/>
            <p:cNvSpPr txBox="1"/>
            <p:nvPr/>
          </p:nvSpPr>
          <p:spPr>
            <a:xfrm>
              <a:off x="15858" y="6104"/>
              <a:ext cx="4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Text Box 110"/>
            <p:cNvSpPr txBox="1"/>
            <p:nvPr/>
          </p:nvSpPr>
          <p:spPr>
            <a:xfrm>
              <a:off x="15477" y="5726"/>
              <a:ext cx="4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Group 14"/>
          <p:cNvGrpSpPr/>
          <p:nvPr/>
        </p:nvGrpSpPr>
        <p:grpSpPr>
          <a:xfrm>
            <a:off x="1531620" y="2576830"/>
            <a:ext cx="2750820" cy="1678940"/>
            <a:chOff x="5253" y="3972"/>
            <a:chExt cx="4332" cy="2644"/>
          </a:xfrm>
        </p:grpSpPr>
        <p:pic>
          <p:nvPicPr>
            <p:cNvPr id="9" name="Picture 8" descr="000050"/>
            <p:cNvPicPr>
              <a:picLocks noChangeAspect="1"/>
            </p:cNvPicPr>
            <p:nvPr/>
          </p:nvPicPr>
          <p:blipFill>
            <a:blip r:embed="rId1"/>
            <a:srcRect l="21508" t="33610" r="26650" b="6962"/>
            <a:stretch>
              <a:fillRect/>
            </a:stretch>
          </p:blipFill>
          <p:spPr>
            <a:xfrm>
              <a:off x="5253" y="4009"/>
              <a:ext cx="2566" cy="25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ight" fov="2700000">
                <a:rot lat="600000" lon="18600000" rev="0"/>
              </a:camera>
              <a:lightRig rig="threePt" dir="t"/>
            </a:scene3d>
          </p:spPr>
        </p:pic>
        <p:pic>
          <p:nvPicPr>
            <p:cNvPr id="10" name="Picture 9" descr="000051"/>
            <p:cNvPicPr>
              <a:picLocks noChangeAspect="1"/>
            </p:cNvPicPr>
            <p:nvPr/>
          </p:nvPicPr>
          <p:blipFill>
            <a:blip r:embed="rId2"/>
            <a:srcRect l="21642" t="33610" r="26742" b="6962"/>
            <a:stretch>
              <a:fillRect/>
            </a:stretch>
          </p:blipFill>
          <p:spPr>
            <a:xfrm>
              <a:off x="5684" y="4009"/>
              <a:ext cx="2555" cy="25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ight" fov="2700000">
                <a:rot lat="600000" lon="18600000" rev="0"/>
              </a:camera>
              <a:lightRig rig="threePt" dir="t"/>
            </a:scene3d>
          </p:spPr>
        </p:pic>
        <p:pic>
          <p:nvPicPr>
            <p:cNvPr id="11" name="Picture 10" descr="000052"/>
            <p:cNvPicPr>
              <a:picLocks noChangeAspect="1"/>
            </p:cNvPicPr>
            <p:nvPr/>
          </p:nvPicPr>
          <p:blipFill>
            <a:blip r:embed="rId3"/>
            <a:srcRect l="21642" t="33610" r="26717" b="6124"/>
            <a:stretch>
              <a:fillRect/>
            </a:stretch>
          </p:blipFill>
          <p:spPr>
            <a:xfrm>
              <a:off x="6141" y="3972"/>
              <a:ext cx="2557" cy="261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ight" fov="2700000">
                <a:rot lat="600000" lon="18600000" rev="0"/>
              </a:camera>
              <a:lightRig rig="threePt" dir="t"/>
            </a:scene3d>
          </p:spPr>
        </p:pic>
        <p:pic>
          <p:nvPicPr>
            <p:cNvPr id="12" name="Picture 11" descr="000053"/>
            <p:cNvPicPr>
              <a:picLocks noChangeAspect="1"/>
            </p:cNvPicPr>
            <p:nvPr/>
          </p:nvPicPr>
          <p:blipFill>
            <a:blip r:embed="rId4"/>
            <a:srcRect l="21775" t="33571" r="27450" b="7114"/>
            <a:stretch>
              <a:fillRect/>
            </a:stretch>
          </p:blipFill>
          <p:spPr>
            <a:xfrm>
              <a:off x="6604" y="4012"/>
              <a:ext cx="2514" cy="25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ight" fov="2700000">
                <a:rot lat="600000" lon="18600000" rev="0"/>
              </a:camera>
              <a:lightRig rig="threePt" dir="t"/>
            </a:scene3d>
          </p:spPr>
        </p:pic>
        <p:pic>
          <p:nvPicPr>
            <p:cNvPr id="13" name="Picture 12" descr="000054"/>
            <p:cNvPicPr>
              <a:picLocks noChangeAspect="1"/>
            </p:cNvPicPr>
            <p:nvPr/>
          </p:nvPicPr>
          <p:blipFill>
            <a:blip r:embed="rId5"/>
            <a:srcRect l="21642" t="33762" r="27358" b="6124"/>
            <a:stretch>
              <a:fillRect/>
            </a:stretch>
          </p:blipFill>
          <p:spPr>
            <a:xfrm>
              <a:off x="7060" y="4012"/>
              <a:ext cx="2525" cy="26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ight" fov="2700000">
                <a:rot lat="600000" lon="18600000" rev="0"/>
              </a:camera>
              <a:lightRig rig="threePt" dir="t"/>
            </a:scene3d>
          </p:spPr>
        </p:pic>
      </p:grpSp>
      <p:pic>
        <p:nvPicPr>
          <p:cNvPr id="16" name="Picture 15" descr="000050"/>
          <p:cNvPicPr>
            <a:picLocks noChangeAspect="1"/>
          </p:cNvPicPr>
          <p:nvPr/>
        </p:nvPicPr>
        <p:blipFill>
          <a:blip r:embed="rId6"/>
          <a:srcRect l="23787" t="8996" r="17431" b="9432"/>
          <a:stretch>
            <a:fillRect/>
          </a:stretch>
        </p:blipFill>
        <p:spPr>
          <a:xfrm>
            <a:off x="2570480" y="1328420"/>
            <a:ext cx="1415415" cy="593090"/>
          </a:xfrm>
          <a:prstGeom prst="rect">
            <a:avLst/>
          </a:prstGeom>
        </p:spPr>
      </p:pic>
      <p:grpSp>
        <p:nvGrpSpPr>
          <p:cNvPr id="399" name="Group 398"/>
          <p:cNvGrpSpPr/>
          <p:nvPr/>
        </p:nvGrpSpPr>
        <p:grpSpPr>
          <a:xfrm>
            <a:off x="4305935" y="2759710"/>
            <a:ext cx="2763520" cy="3008630"/>
            <a:chOff x="8251" y="1511"/>
            <a:chExt cx="2366" cy="2575"/>
          </a:xfrm>
          <a:effectLst/>
          <a:scene3d>
            <a:camera prst="orthographicFront">
              <a:rot lat="2400000" lon="0" rev="0"/>
            </a:camera>
            <a:lightRig rig="threePt" dir="t"/>
          </a:scene3d>
        </p:grpSpPr>
        <p:grpSp>
          <p:nvGrpSpPr>
            <p:cNvPr id="162" name="Group 161"/>
            <p:cNvGrpSpPr/>
            <p:nvPr/>
          </p:nvGrpSpPr>
          <p:grpSpPr>
            <a:xfrm>
              <a:off x="8251" y="1511"/>
              <a:ext cx="2367" cy="1762"/>
              <a:chOff x="9698" y="3942"/>
              <a:chExt cx="5990" cy="4458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10898" y="3942"/>
                <a:ext cx="4791" cy="3258"/>
                <a:chOff x="10898" y="3942"/>
                <a:chExt cx="4791" cy="3258"/>
              </a:xfrm>
            </p:grpSpPr>
            <p:grpSp>
              <p:nvGrpSpPr>
                <p:cNvPr id="164" name="Group 163"/>
                <p:cNvGrpSpPr/>
                <p:nvPr/>
              </p:nvGrpSpPr>
              <p:grpSpPr>
                <a:xfrm>
                  <a:off x="11491" y="3942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165" name="Group 164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166" name="Cube 165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" name="Cube 166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" name="Cube 167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" name="Cube 168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" name="Cube 169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1" name="Cube 170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" name="Cube 171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" name="Cube 172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" name="Group 173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175" name="Cube 174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" name="Cube 175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" name="Cube 176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" name="Cube 177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" name="Cube 178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0" name="Cube 179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" name="Cube 180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" name="Cube 181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83" name="Group 182"/>
                <p:cNvGrpSpPr/>
                <p:nvPr/>
              </p:nvGrpSpPr>
              <p:grpSpPr>
                <a:xfrm>
                  <a:off x="10898" y="4534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184" name="Group 183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185" name="Cube 184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" name="Cube 185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7" name="Cube 186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" name="Cube 187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" name="Cube 188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" name="Cube 189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" name="Cube 190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" name="Cube 191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3" name="Group 192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194" name="Cube 193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" name="Cube 194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" name="Cube 195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7" name="Cube 196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" name="Cube 197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" name="Cube 198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0" name="Cube 199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" name="Cube 200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9698" y="5142"/>
                <a:ext cx="4791" cy="3258"/>
                <a:chOff x="10898" y="3942"/>
                <a:chExt cx="4791" cy="3258"/>
              </a:xfrm>
            </p:grpSpPr>
            <p:grpSp>
              <p:nvGrpSpPr>
                <p:cNvPr id="203" name="Group 202"/>
                <p:cNvGrpSpPr/>
                <p:nvPr/>
              </p:nvGrpSpPr>
              <p:grpSpPr>
                <a:xfrm>
                  <a:off x="11491" y="3942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205" name="Cube 204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6" name="Cube 205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7" name="Cube 206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" name="Cube 207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9" name="Cube 208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0" name="Cube 209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" name="Cube 210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2" name="Cube 211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3" name="Group 212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214" name="Cube 213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" name="Cube 214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6" name="Cube 215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" name="Cube 216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" name="Cube 217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9" name="Cube 218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" name="Cube 219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" name="Cube 220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2" name="Group 221"/>
                <p:cNvGrpSpPr/>
                <p:nvPr/>
              </p:nvGrpSpPr>
              <p:grpSpPr>
                <a:xfrm>
                  <a:off x="10898" y="4534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223" name="Group 222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224" name="Cube 223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5" name="Cube 224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6" name="Cube 225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" name="Cube 226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8" name="Cube 227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9" name="Cube 228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0" name="Cube 229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" name="Cube 230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2" name="Group 231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233" name="Cube 232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4" name="Cube 233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5" name="Cube 234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6" name="Cube 235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7" name="Cube 236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8" name="Cube 237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9" name="Cube 238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0" name="Cube 239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320" name="Group 319"/>
            <p:cNvGrpSpPr/>
            <p:nvPr/>
          </p:nvGrpSpPr>
          <p:grpSpPr>
            <a:xfrm>
              <a:off x="8251" y="2324"/>
              <a:ext cx="2367" cy="1762"/>
              <a:chOff x="9698" y="3942"/>
              <a:chExt cx="5990" cy="4458"/>
            </a:xfrm>
          </p:grpSpPr>
          <p:grpSp>
            <p:nvGrpSpPr>
              <p:cNvPr id="321" name="Group 320"/>
              <p:cNvGrpSpPr/>
              <p:nvPr/>
            </p:nvGrpSpPr>
            <p:grpSpPr>
              <a:xfrm>
                <a:off x="10898" y="3942"/>
                <a:ext cx="4791" cy="3258"/>
                <a:chOff x="10898" y="3942"/>
                <a:chExt cx="4791" cy="3258"/>
              </a:xfrm>
            </p:grpSpPr>
            <p:grpSp>
              <p:nvGrpSpPr>
                <p:cNvPr id="322" name="Group 321"/>
                <p:cNvGrpSpPr/>
                <p:nvPr/>
              </p:nvGrpSpPr>
              <p:grpSpPr>
                <a:xfrm>
                  <a:off x="11491" y="3942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323" name="Group 322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324" name="Cube 323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5" name="Cube 324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6" name="Cube 325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7" name="Cube 326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8" name="Cube 327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9" name="Cube 328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0" name="Cube 329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1" name="Cube 330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2" name="Group 331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333" name="Cube 332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4" name="Cube 333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5" name="Cube 334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6" name="Cube 335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7" name="Cube 336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8" name="Cube 337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9" name="Cube 338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0" name="Cube 339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41" name="Group 340"/>
                <p:cNvGrpSpPr/>
                <p:nvPr/>
              </p:nvGrpSpPr>
              <p:grpSpPr>
                <a:xfrm>
                  <a:off x="10898" y="4534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342" name="Group 341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343" name="Cube 342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4" name="Cube 343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5" name="Cube 344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6" name="Cube 345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7" name="Cube 346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8" name="Cube 347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9" name="Cube 348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0" name="Cube 349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51" name="Group 350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352" name="Cube 351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3" name="Cube 352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4" name="Cube 353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5" name="Cube 354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6" name="Cube 355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7" name="Cube 356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8" name="Cube 357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9" name="Cube 358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360" name="Group 359"/>
              <p:cNvGrpSpPr/>
              <p:nvPr/>
            </p:nvGrpSpPr>
            <p:grpSpPr>
              <a:xfrm>
                <a:off x="9698" y="5142"/>
                <a:ext cx="4791" cy="3258"/>
                <a:chOff x="10898" y="3942"/>
                <a:chExt cx="4791" cy="3258"/>
              </a:xfrm>
            </p:grpSpPr>
            <p:grpSp>
              <p:nvGrpSpPr>
                <p:cNvPr id="361" name="Group 360"/>
                <p:cNvGrpSpPr/>
                <p:nvPr/>
              </p:nvGrpSpPr>
              <p:grpSpPr>
                <a:xfrm>
                  <a:off x="11491" y="3942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362" name="Group 361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363" name="Cube 362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4" name="Cube 363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5" name="Cube 364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6" name="Cube 365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7" name="Cube 366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8" name="Cube 367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9" name="Cube 368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0" name="Cube 369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71" name="Group 370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372" name="Cube 371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3" name="Cube 372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4" name="Cube 373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5" name="Cube 374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6" name="Cube 375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7" name="Cube 376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8" name="Cube 377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9" name="Cube 378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80" name="Group 379"/>
                <p:cNvGrpSpPr/>
                <p:nvPr/>
              </p:nvGrpSpPr>
              <p:grpSpPr>
                <a:xfrm>
                  <a:off x="10898" y="4534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381" name="Group 380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382" name="Cube 381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3" name="Cube 382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Cube 383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5" name="Cube 384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6" name="Cube 385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7" name="Cube 386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8" name="Cube 387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9" name="Cube 388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90" name="Group 389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391" name="Cube 390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2" name="Cube 391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3" name="Cube 392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4" name="Cube 393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5" name="Cube 394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6" name="Cube 395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7" name="Cube 396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8" name="Cube 397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3175">
                      <a:solidFill>
                        <a:srgbClr val="E915DD"/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</p:grpSp>
      <p:pic>
        <p:nvPicPr>
          <p:cNvPr id="401" name="Picture 400" descr="000054"/>
          <p:cNvPicPr>
            <a:picLocks noChangeAspect="1"/>
          </p:cNvPicPr>
          <p:nvPr/>
        </p:nvPicPr>
        <p:blipFill>
          <a:blip r:embed="rId5"/>
          <a:srcRect l="21642" t="33762" r="27358" b="6124"/>
          <a:stretch>
            <a:fillRect/>
          </a:stretch>
        </p:blipFill>
        <p:spPr>
          <a:xfrm>
            <a:off x="7948295" y="1407160"/>
            <a:ext cx="1603375" cy="16535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3" name="Picture 402" descr="000050"/>
          <p:cNvPicPr>
            <a:picLocks noChangeAspect="1"/>
          </p:cNvPicPr>
          <p:nvPr/>
        </p:nvPicPr>
        <p:blipFill>
          <a:blip r:embed="rId1"/>
          <a:srcRect l="21508" t="33610" r="26650" b="6962"/>
          <a:stretch>
            <a:fillRect/>
          </a:stretch>
        </p:blipFill>
        <p:spPr>
          <a:xfrm>
            <a:off x="7922260" y="3729990"/>
            <a:ext cx="1629410" cy="16344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5" name="Picture 404" descr="000045"/>
          <p:cNvPicPr>
            <a:picLocks noChangeAspect="1"/>
          </p:cNvPicPr>
          <p:nvPr/>
        </p:nvPicPr>
        <p:blipFill>
          <a:blip r:embed="rId7"/>
          <a:srcRect r="27054"/>
          <a:stretch>
            <a:fillRect/>
          </a:stretch>
        </p:blipFill>
        <p:spPr>
          <a:xfrm>
            <a:off x="8004810" y="5497195"/>
            <a:ext cx="1463675" cy="6057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80005" y="612775"/>
            <a:ext cx="6583045" cy="5456555"/>
          </a:xfrm>
          <a:prstGeom prst="rect">
            <a:avLst/>
          </a:prstGeom>
          <a:solidFill>
            <a:srgbClr val="FFF2CC">
              <a:alpha val="49000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 rot="0">
            <a:off x="2940685" y="723900"/>
            <a:ext cx="1028065" cy="1137920"/>
            <a:chOff x="1849" y="1097"/>
            <a:chExt cx="1619" cy="1792"/>
          </a:xfrm>
        </p:grpSpPr>
        <p:sp>
          <p:nvSpPr>
            <p:cNvPr id="13" name="Parallelogram 12"/>
            <p:cNvSpPr/>
            <p:nvPr/>
          </p:nvSpPr>
          <p:spPr>
            <a:xfrm rot="5400000" flipV="1">
              <a:off x="1595" y="1918"/>
              <a:ext cx="1213" cy="705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Parallelogram 13"/>
            <p:cNvSpPr/>
            <p:nvPr/>
          </p:nvSpPr>
          <p:spPr>
            <a:xfrm rot="5400000" flipV="1">
              <a:off x="1808" y="1918"/>
              <a:ext cx="1213" cy="705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Parallelogram 14"/>
            <p:cNvSpPr/>
            <p:nvPr/>
          </p:nvSpPr>
          <p:spPr>
            <a:xfrm rot="5400000" flipV="1">
              <a:off x="2027" y="1918"/>
              <a:ext cx="1213" cy="705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Parallelogram 15"/>
            <p:cNvSpPr/>
            <p:nvPr/>
          </p:nvSpPr>
          <p:spPr>
            <a:xfrm rot="5400000" flipV="1">
              <a:off x="2252" y="1918"/>
              <a:ext cx="1213" cy="705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Parallelogram 16"/>
            <p:cNvSpPr/>
            <p:nvPr/>
          </p:nvSpPr>
          <p:spPr>
            <a:xfrm rot="5400000" flipV="1">
              <a:off x="2509" y="1930"/>
              <a:ext cx="1213" cy="705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861" y="1236"/>
              <a:ext cx="916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= 0</a:t>
              </a:r>
              <a:endPara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2631" y="1097"/>
              <a:ext cx="563" cy="5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 Box 20"/>
          <p:cNvSpPr txBox="1"/>
          <p:nvPr/>
        </p:nvSpPr>
        <p:spPr>
          <a:xfrm>
            <a:off x="3776980" y="810895"/>
            <a:ext cx="5657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 = 4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 rot="0">
            <a:off x="7540625" y="873760"/>
            <a:ext cx="1191260" cy="811530"/>
            <a:chOff x="1981" y="2870"/>
            <a:chExt cx="2078" cy="1278"/>
          </a:xfrm>
        </p:grpSpPr>
        <p:sp>
          <p:nvSpPr>
            <p:cNvPr id="18" name="Rectangle 17"/>
            <p:cNvSpPr/>
            <p:nvPr/>
          </p:nvSpPr>
          <p:spPr>
            <a:xfrm>
              <a:off x="1981" y="3360"/>
              <a:ext cx="2078" cy="7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2548" y="2870"/>
              <a:ext cx="99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= 0</a:t>
              </a:r>
              <a:endPara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Text Box 24"/>
          <p:cNvSpPr txBox="1"/>
          <p:nvPr/>
        </p:nvSpPr>
        <p:spPr>
          <a:xfrm>
            <a:off x="4025900" y="1391285"/>
            <a:ext cx="6915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Point 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clouds 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7823835" y="1292225"/>
            <a:ext cx="6267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ight Arrow 28"/>
          <p:cNvSpPr/>
          <p:nvPr/>
        </p:nvSpPr>
        <p:spPr>
          <a:xfrm rot="5400000">
            <a:off x="7864475" y="2127885"/>
            <a:ext cx="566420" cy="1828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ube 29"/>
          <p:cNvSpPr/>
          <p:nvPr/>
        </p:nvSpPr>
        <p:spPr>
          <a:xfrm>
            <a:off x="2857500" y="2811145"/>
            <a:ext cx="1233805" cy="848995"/>
          </a:xfrm>
          <a:prstGeom prst="cube">
            <a:avLst>
              <a:gd name="adj" fmla="val 13436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ube 31"/>
          <p:cNvSpPr/>
          <p:nvPr/>
        </p:nvSpPr>
        <p:spPr>
          <a:xfrm>
            <a:off x="7608570" y="2838450"/>
            <a:ext cx="1342390" cy="677545"/>
          </a:xfrm>
          <a:prstGeom prst="cube">
            <a:avLst>
              <a:gd name="adj" fmla="val 15345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2841308" y="3023235"/>
            <a:ext cx="11410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Intergrated 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BEV features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7600315" y="3082290"/>
            <a:ext cx="12331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Image features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3732213" y="2113915"/>
            <a:ext cx="8883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Extractor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2557145" y="1913255"/>
            <a:ext cx="958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BEV maps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 rot="0">
            <a:off x="3432175" y="1955165"/>
            <a:ext cx="379730" cy="690245"/>
            <a:chOff x="2947" y="2501"/>
            <a:chExt cx="598" cy="10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3" name="Right Arrow 22"/>
            <p:cNvSpPr/>
            <p:nvPr/>
          </p:nvSpPr>
          <p:spPr>
            <a:xfrm rot="5400000">
              <a:off x="3008" y="3051"/>
              <a:ext cx="785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ight Arrow 37"/>
            <p:cNvSpPr/>
            <p:nvPr/>
          </p:nvSpPr>
          <p:spPr>
            <a:xfrm rot="5400000">
              <a:off x="2702" y="2746"/>
              <a:ext cx="778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Text Box 47"/>
          <p:cNvSpPr txBox="1"/>
          <p:nvPr/>
        </p:nvSpPr>
        <p:spPr>
          <a:xfrm>
            <a:off x="6037580" y="5222875"/>
            <a:ext cx="56832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NMS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 rot="0">
            <a:off x="5339080" y="5588635"/>
            <a:ext cx="1165860" cy="375920"/>
            <a:chOff x="13444" y="2512"/>
            <a:chExt cx="1836" cy="592"/>
          </a:xfrm>
        </p:grpSpPr>
        <p:sp>
          <p:nvSpPr>
            <p:cNvPr id="53" name="Cube 52"/>
            <p:cNvSpPr/>
            <p:nvPr/>
          </p:nvSpPr>
          <p:spPr>
            <a:xfrm>
              <a:off x="13444" y="2696"/>
              <a:ext cx="372" cy="408"/>
            </a:xfrm>
            <a:prstGeom prst="cube">
              <a:avLst/>
            </a:prstGeom>
            <a:solidFill>
              <a:srgbClr val="FF0000">
                <a:alpha val="55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Cube 53"/>
            <p:cNvSpPr/>
            <p:nvPr/>
          </p:nvSpPr>
          <p:spPr>
            <a:xfrm>
              <a:off x="13888" y="2694"/>
              <a:ext cx="372" cy="408"/>
            </a:xfrm>
            <a:prstGeom prst="cube">
              <a:avLst/>
            </a:prstGeom>
            <a:solidFill>
              <a:srgbClr val="FF0000">
                <a:alpha val="55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Cube 55"/>
            <p:cNvSpPr/>
            <p:nvPr/>
          </p:nvSpPr>
          <p:spPr>
            <a:xfrm>
              <a:off x="14908" y="2684"/>
              <a:ext cx="372" cy="408"/>
            </a:xfrm>
            <a:prstGeom prst="cube">
              <a:avLst/>
            </a:prstGeom>
            <a:solidFill>
              <a:srgbClr val="FF0000">
                <a:alpha val="55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56"/>
            <p:cNvSpPr txBox="1"/>
            <p:nvPr/>
          </p:nvSpPr>
          <p:spPr>
            <a:xfrm>
              <a:off x="14296" y="2512"/>
              <a:ext cx="563" cy="58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7" name="Group 276"/>
          <p:cNvGrpSpPr/>
          <p:nvPr/>
        </p:nvGrpSpPr>
        <p:grpSpPr>
          <a:xfrm rot="0">
            <a:off x="5267960" y="1042035"/>
            <a:ext cx="1447800" cy="822325"/>
            <a:chOff x="5619" y="4262"/>
            <a:chExt cx="1955" cy="1110"/>
          </a:xfr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59" name="Cube 258"/>
            <p:cNvSpPr/>
            <p:nvPr/>
          </p:nvSpPr>
          <p:spPr>
            <a:xfrm>
              <a:off x="5619" y="4262"/>
              <a:ext cx="1955" cy="1110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Text Box 259"/>
            <p:cNvSpPr txBox="1"/>
            <p:nvPr/>
          </p:nvSpPr>
          <p:spPr>
            <a:xfrm>
              <a:off x="5638" y="4644"/>
              <a:ext cx="1624" cy="70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3D Anchor</a:t>
              </a:r>
              <a:endPara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grid</a:t>
              </a:r>
              <a:endPara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6" name="Group 275"/>
          <p:cNvGrpSpPr/>
          <p:nvPr/>
        </p:nvGrpSpPr>
        <p:grpSpPr>
          <a:xfrm rot="0">
            <a:off x="5187950" y="2726690"/>
            <a:ext cx="1390650" cy="869950"/>
            <a:chOff x="9360" y="4098"/>
            <a:chExt cx="2190" cy="1370"/>
          </a:xfrm>
        </p:grpSpPr>
        <p:sp>
          <p:nvSpPr>
            <p:cNvPr id="275" name="Rectangle 274"/>
            <p:cNvSpPr/>
            <p:nvPr/>
          </p:nvSpPr>
          <p:spPr>
            <a:xfrm>
              <a:off x="9360" y="4150"/>
              <a:ext cx="2190" cy="13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Cube 266"/>
            <p:cNvSpPr/>
            <p:nvPr/>
          </p:nvSpPr>
          <p:spPr>
            <a:xfrm>
              <a:off x="9521" y="4282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Cube 267"/>
            <p:cNvSpPr/>
            <p:nvPr/>
          </p:nvSpPr>
          <p:spPr>
            <a:xfrm>
              <a:off x="9965" y="4280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Cube 268"/>
            <p:cNvSpPr/>
            <p:nvPr/>
          </p:nvSpPr>
          <p:spPr>
            <a:xfrm>
              <a:off x="10985" y="4270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Text Box 269"/>
            <p:cNvSpPr txBox="1"/>
            <p:nvPr/>
          </p:nvSpPr>
          <p:spPr>
            <a:xfrm>
              <a:off x="10361" y="4098"/>
              <a:ext cx="588" cy="5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Cube 270"/>
            <p:cNvSpPr/>
            <p:nvPr/>
          </p:nvSpPr>
          <p:spPr>
            <a:xfrm>
              <a:off x="9497" y="4932"/>
              <a:ext cx="372" cy="408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Cube 271"/>
            <p:cNvSpPr/>
            <p:nvPr/>
          </p:nvSpPr>
          <p:spPr>
            <a:xfrm>
              <a:off x="9941" y="4930"/>
              <a:ext cx="372" cy="408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Cube 272"/>
            <p:cNvSpPr/>
            <p:nvPr/>
          </p:nvSpPr>
          <p:spPr>
            <a:xfrm>
              <a:off x="10961" y="4920"/>
              <a:ext cx="372" cy="408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Text Box 273"/>
            <p:cNvSpPr txBox="1"/>
            <p:nvPr/>
          </p:nvSpPr>
          <p:spPr>
            <a:xfrm>
              <a:off x="10337" y="4748"/>
              <a:ext cx="588" cy="5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6" name="Group 345"/>
          <p:cNvGrpSpPr/>
          <p:nvPr/>
        </p:nvGrpSpPr>
        <p:grpSpPr>
          <a:xfrm rot="0">
            <a:off x="5664200" y="4799330"/>
            <a:ext cx="400050" cy="847090"/>
            <a:chOff x="9269" y="7288"/>
            <a:chExt cx="630" cy="133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7" name="Right Arrow 46"/>
            <p:cNvSpPr/>
            <p:nvPr/>
          </p:nvSpPr>
          <p:spPr>
            <a:xfrm rot="5400000">
              <a:off x="8969" y="7588"/>
              <a:ext cx="900" cy="30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Right Arrow 277"/>
            <p:cNvSpPr/>
            <p:nvPr/>
          </p:nvSpPr>
          <p:spPr>
            <a:xfrm rot="5400000">
              <a:off x="9299" y="8022"/>
              <a:ext cx="900" cy="30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9" name="Text Box 278"/>
          <p:cNvSpPr txBox="1"/>
          <p:nvPr/>
        </p:nvSpPr>
        <p:spPr>
          <a:xfrm>
            <a:off x="5334635" y="4891405"/>
            <a:ext cx="4006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Right Arrow 288"/>
          <p:cNvSpPr/>
          <p:nvPr/>
        </p:nvSpPr>
        <p:spPr>
          <a:xfrm rot="5400000" flipV="1">
            <a:off x="5586095" y="2194560"/>
            <a:ext cx="571500" cy="1905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Text Box 289"/>
          <p:cNvSpPr txBox="1"/>
          <p:nvPr/>
        </p:nvSpPr>
        <p:spPr>
          <a:xfrm>
            <a:off x="6676073" y="3435985"/>
            <a:ext cx="7810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Pooling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Right Arrow 291"/>
          <p:cNvSpPr/>
          <p:nvPr/>
        </p:nvSpPr>
        <p:spPr>
          <a:xfrm rot="5400000">
            <a:off x="5614035" y="3867150"/>
            <a:ext cx="571500" cy="1905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Text Box 293"/>
          <p:cNvSpPr txBox="1"/>
          <p:nvPr/>
        </p:nvSpPr>
        <p:spPr>
          <a:xfrm>
            <a:off x="5972810" y="3816350"/>
            <a:ext cx="6673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Fusion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5" name="Group 294"/>
          <p:cNvGrpSpPr/>
          <p:nvPr/>
        </p:nvGrpSpPr>
        <p:grpSpPr>
          <a:xfrm rot="0">
            <a:off x="5375910" y="4330065"/>
            <a:ext cx="1066800" cy="375920"/>
            <a:chOff x="12343" y="5421"/>
            <a:chExt cx="1680" cy="592"/>
          </a:xfrm>
        </p:grpSpPr>
        <p:sp>
          <p:nvSpPr>
            <p:cNvPr id="296" name="Cube 295"/>
            <p:cNvSpPr/>
            <p:nvPr/>
          </p:nvSpPr>
          <p:spPr>
            <a:xfrm>
              <a:off x="12343" y="5605"/>
              <a:ext cx="372" cy="408"/>
            </a:xfrm>
            <a:prstGeom prst="cube">
              <a:avLst/>
            </a:prstGeom>
            <a:solidFill>
              <a:srgbClr val="FFB2B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Cube 296"/>
            <p:cNvSpPr/>
            <p:nvPr/>
          </p:nvSpPr>
          <p:spPr>
            <a:xfrm>
              <a:off x="12751" y="5593"/>
              <a:ext cx="372" cy="408"/>
            </a:xfrm>
            <a:prstGeom prst="cube">
              <a:avLst/>
            </a:prstGeom>
            <a:solidFill>
              <a:srgbClr val="FFB2B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Cube 297"/>
            <p:cNvSpPr/>
            <p:nvPr/>
          </p:nvSpPr>
          <p:spPr>
            <a:xfrm>
              <a:off x="13651" y="5580"/>
              <a:ext cx="372" cy="408"/>
            </a:xfrm>
            <a:prstGeom prst="cube">
              <a:avLst/>
            </a:prstGeom>
            <a:solidFill>
              <a:srgbClr val="FFB2B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Text Box 298"/>
            <p:cNvSpPr txBox="1"/>
            <p:nvPr/>
          </p:nvSpPr>
          <p:spPr>
            <a:xfrm>
              <a:off x="13109" y="5421"/>
              <a:ext cx="563" cy="58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1" name="Text Box 300"/>
          <p:cNvSpPr txBox="1"/>
          <p:nvPr/>
        </p:nvSpPr>
        <p:spPr>
          <a:xfrm>
            <a:off x="6477000" y="4348480"/>
            <a:ext cx="9188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Fused RoI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features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3" name="Text Box 312"/>
          <p:cNvSpPr txBox="1"/>
          <p:nvPr/>
        </p:nvSpPr>
        <p:spPr>
          <a:xfrm>
            <a:off x="6753860" y="2819400"/>
            <a:ext cx="8794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1x1 Conv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0" name="Group 339"/>
          <p:cNvGrpSpPr/>
          <p:nvPr/>
        </p:nvGrpSpPr>
        <p:grpSpPr>
          <a:xfrm rot="5400000" flipV="1">
            <a:off x="4413250" y="2875915"/>
            <a:ext cx="382270" cy="729615"/>
            <a:chOff x="6005" y="3918"/>
            <a:chExt cx="602" cy="114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62" name="Right Arrow 261"/>
            <p:cNvSpPr/>
            <p:nvPr/>
          </p:nvSpPr>
          <p:spPr>
            <a:xfrm rot="16200000" flipH="1">
              <a:off x="5773" y="4150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9" name="Right Arrow 338"/>
            <p:cNvSpPr/>
            <p:nvPr/>
          </p:nvSpPr>
          <p:spPr>
            <a:xfrm rot="16200000" flipH="1">
              <a:off x="6087" y="4547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1" name="Group 340"/>
          <p:cNvGrpSpPr/>
          <p:nvPr/>
        </p:nvGrpSpPr>
        <p:grpSpPr>
          <a:xfrm rot="16200000" flipH="1" flipV="1">
            <a:off x="6925945" y="2912745"/>
            <a:ext cx="382270" cy="729615"/>
            <a:chOff x="6005" y="3918"/>
            <a:chExt cx="602" cy="114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42" name="Right Arrow 341"/>
            <p:cNvSpPr/>
            <p:nvPr/>
          </p:nvSpPr>
          <p:spPr>
            <a:xfrm rot="16200000" flipH="1">
              <a:off x="5773" y="4150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Right Arrow 342"/>
            <p:cNvSpPr/>
            <p:nvPr/>
          </p:nvSpPr>
          <p:spPr>
            <a:xfrm rot="16200000" flipH="1">
              <a:off x="6087" y="4547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4" name="Text Box 343"/>
          <p:cNvSpPr txBox="1"/>
          <p:nvPr/>
        </p:nvSpPr>
        <p:spPr>
          <a:xfrm>
            <a:off x="4098925" y="2795270"/>
            <a:ext cx="8794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1x1 Conv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5" name="Text Box 344"/>
          <p:cNvSpPr txBox="1"/>
          <p:nvPr/>
        </p:nvSpPr>
        <p:spPr>
          <a:xfrm>
            <a:off x="4362133" y="3399155"/>
            <a:ext cx="7366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RoI 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 Box 34"/>
          <p:cNvSpPr txBox="1"/>
          <p:nvPr/>
        </p:nvSpPr>
        <p:spPr>
          <a:xfrm>
            <a:off x="8126413" y="1936115"/>
            <a:ext cx="8883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Extractor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751955" y="5704205"/>
            <a:ext cx="1979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K 3D 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Proposals</a:t>
            </a:r>
            <a:endParaRPr lang="en-US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62255" y="1051560"/>
            <a:ext cx="11668760" cy="4752975"/>
            <a:chOff x="413" y="1656"/>
            <a:chExt cx="18376" cy="7485"/>
          </a:xfrm>
        </p:grpSpPr>
        <p:sp>
          <p:nvSpPr>
            <p:cNvPr id="7" name="Rectangle 6"/>
            <p:cNvSpPr/>
            <p:nvPr/>
          </p:nvSpPr>
          <p:spPr>
            <a:xfrm>
              <a:off x="413" y="1656"/>
              <a:ext cx="18376" cy="7457"/>
            </a:xfrm>
            <a:prstGeom prst="rect">
              <a:avLst/>
            </a:prstGeom>
            <a:solidFill>
              <a:srgbClr val="FFF9E6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8885" y="3109"/>
              <a:ext cx="9659" cy="4503"/>
              <a:chOff x="9047" y="3110"/>
              <a:chExt cx="8965" cy="4503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1093" y="3966"/>
                <a:ext cx="6919" cy="287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9047" y="3110"/>
                <a:ext cx="2145" cy="45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67" y="5076"/>
              <a:ext cx="2724" cy="1207"/>
              <a:chOff x="13012" y="2512"/>
              <a:chExt cx="2724" cy="1207"/>
            </a:xfrm>
          </p:grpSpPr>
          <p:sp>
            <p:nvSpPr>
              <p:cNvPr id="52" name="Cube 51"/>
              <p:cNvSpPr/>
              <p:nvPr/>
            </p:nvSpPr>
            <p:spPr>
              <a:xfrm>
                <a:off x="13012" y="2684"/>
                <a:ext cx="372" cy="408"/>
              </a:xfrm>
              <a:prstGeom prst="cube">
                <a:avLst/>
              </a:prstGeom>
              <a:solidFill>
                <a:srgbClr val="FF0000">
                  <a:alpha val="55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Cube 52"/>
              <p:cNvSpPr/>
              <p:nvPr/>
            </p:nvSpPr>
            <p:spPr>
              <a:xfrm>
                <a:off x="13444" y="2684"/>
                <a:ext cx="372" cy="408"/>
              </a:xfrm>
              <a:prstGeom prst="cube">
                <a:avLst/>
              </a:prstGeom>
              <a:solidFill>
                <a:srgbClr val="FF0000">
                  <a:alpha val="55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Cube 53"/>
              <p:cNvSpPr/>
              <p:nvPr/>
            </p:nvSpPr>
            <p:spPr>
              <a:xfrm>
                <a:off x="13888" y="2694"/>
                <a:ext cx="372" cy="408"/>
              </a:xfrm>
              <a:prstGeom prst="cube">
                <a:avLst/>
              </a:prstGeom>
              <a:solidFill>
                <a:srgbClr val="FF0000">
                  <a:alpha val="55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Cube 54"/>
              <p:cNvSpPr/>
              <p:nvPr/>
            </p:nvSpPr>
            <p:spPr>
              <a:xfrm>
                <a:off x="15364" y="2681"/>
                <a:ext cx="372" cy="408"/>
              </a:xfrm>
              <a:prstGeom prst="cube">
                <a:avLst/>
              </a:prstGeom>
              <a:solidFill>
                <a:srgbClr val="FF0000">
                  <a:alpha val="55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Cube 55"/>
              <p:cNvSpPr/>
              <p:nvPr/>
            </p:nvSpPr>
            <p:spPr>
              <a:xfrm>
                <a:off x="14908" y="2684"/>
                <a:ext cx="372" cy="408"/>
              </a:xfrm>
              <a:prstGeom prst="cube">
                <a:avLst/>
              </a:prstGeom>
              <a:solidFill>
                <a:srgbClr val="FF0000">
                  <a:alpha val="55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Text Box 56"/>
              <p:cNvSpPr txBox="1"/>
              <p:nvPr/>
            </p:nvSpPr>
            <p:spPr>
              <a:xfrm>
                <a:off x="14296" y="2512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Text Box 57"/>
              <p:cNvSpPr txBox="1"/>
              <p:nvPr/>
            </p:nvSpPr>
            <p:spPr>
              <a:xfrm>
                <a:off x="13127" y="3236"/>
                <a:ext cx="2562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 K 3D Proposals</a:t>
                </a:r>
                <a:endPara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467" y="2054"/>
              <a:ext cx="3112" cy="1848"/>
              <a:chOff x="1208" y="5219"/>
              <a:chExt cx="3112" cy="1848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2296" y="5219"/>
                <a:ext cx="2024" cy="1848"/>
                <a:chOff x="809" y="5161"/>
                <a:chExt cx="2024" cy="1848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809" y="5161"/>
                  <a:ext cx="2024" cy="1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1207" y="5272"/>
                  <a:ext cx="1185" cy="84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noFill/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1063" y="6343"/>
                  <a:ext cx="1454" cy="489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Text Box 62"/>
                <p:cNvSpPr txBox="1"/>
                <p:nvPr/>
              </p:nvSpPr>
              <p:spPr>
                <a:xfrm>
                  <a:off x="1326" y="5254"/>
                  <a:ext cx="912" cy="8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BEV </a:t>
                  </a:r>
                  <a:endPara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maps</a:t>
                  </a:r>
                  <a:endPara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" name="Text Box 63"/>
                <p:cNvSpPr txBox="1"/>
                <p:nvPr/>
              </p:nvSpPr>
              <p:spPr>
                <a:xfrm>
                  <a:off x="1278" y="6343"/>
                  <a:ext cx="987" cy="4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Image</a:t>
                  </a:r>
                  <a:endPara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" name="Text Box 65"/>
              <p:cNvSpPr txBox="1"/>
              <p:nvPr/>
            </p:nvSpPr>
            <p:spPr>
              <a:xfrm>
                <a:off x="1208" y="5926"/>
                <a:ext cx="1213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 0</a:t>
                </a:r>
                <a:endPara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413" y="6664"/>
              <a:ext cx="3119" cy="1848"/>
              <a:chOff x="1201" y="5219"/>
              <a:chExt cx="3119" cy="1848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2296" y="5219"/>
                <a:ext cx="2024" cy="1848"/>
                <a:chOff x="809" y="5161"/>
                <a:chExt cx="2024" cy="1848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809" y="5161"/>
                  <a:ext cx="2024" cy="1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1063" y="6343"/>
                  <a:ext cx="1454" cy="489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Text Box 74"/>
                <p:cNvSpPr txBox="1"/>
                <p:nvPr/>
              </p:nvSpPr>
              <p:spPr>
                <a:xfrm>
                  <a:off x="1278" y="6356"/>
                  <a:ext cx="987" cy="4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Image</a:t>
                  </a:r>
                  <a:endPara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6" name="Text Box 75"/>
              <p:cNvSpPr txBox="1"/>
              <p:nvPr/>
            </p:nvSpPr>
            <p:spPr>
              <a:xfrm>
                <a:off x="1201" y="5942"/>
                <a:ext cx="1213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 1</a:t>
                </a:r>
                <a:endPara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" name="Right Arrow 80"/>
            <p:cNvSpPr/>
            <p:nvPr/>
          </p:nvSpPr>
          <p:spPr>
            <a:xfrm>
              <a:off x="7750" y="2834"/>
              <a:ext cx="892" cy="28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3656" y="2834"/>
              <a:ext cx="1435" cy="5576"/>
              <a:chOff x="4397" y="5999"/>
              <a:chExt cx="1435" cy="5576"/>
            </a:xfrm>
          </p:grpSpPr>
          <p:sp>
            <p:nvSpPr>
              <p:cNvPr id="79" name="Right Arrow 78"/>
              <p:cNvSpPr/>
              <p:nvPr/>
            </p:nvSpPr>
            <p:spPr>
              <a:xfrm>
                <a:off x="4694" y="5999"/>
                <a:ext cx="1007" cy="293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Text Box 82"/>
              <p:cNvSpPr txBox="1"/>
              <p:nvPr/>
            </p:nvSpPr>
            <p:spPr>
              <a:xfrm>
                <a:off x="4503" y="6197"/>
                <a:ext cx="1329" cy="8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</a:t>
                </a:r>
                <a:endParaRPr lang="en-US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Extractor</a:t>
                </a:r>
                <a:endParaRPr lang="en-US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82"/>
              <p:cNvSpPr txBox="1"/>
              <p:nvPr/>
            </p:nvSpPr>
            <p:spPr>
              <a:xfrm>
                <a:off x="4397" y="10753"/>
                <a:ext cx="1329" cy="8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</a:t>
                </a:r>
                <a:endParaRPr lang="en-US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Extractor</a:t>
                </a:r>
                <a:endParaRPr lang="en-US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" name="Text Box 83"/>
            <p:cNvSpPr txBox="1"/>
            <p:nvPr/>
          </p:nvSpPr>
          <p:spPr>
            <a:xfrm>
              <a:off x="7323" y="3085"/>
              <a:ext cx="1650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RoI Pooling</a:t>
              </a:r>
              <a:endPara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Text Box 84"/>
            <p:cNvSpPr txBox="1"/>
            <p:nvPr/>
          </p:nvSpPr>
          <p:spPr>
            <a:xfrm>
              <a:off x="2071" y="3902"/>
              <a:ext cx="891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T = 0</a:t>
              </a:r>
              <a:endPara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85"/>
            <p:cNvSpPr txBox="1"/>
            <p:nvPr/>
          </p:nvSpPr>
          <p:spPr>
            <a:xfrm>
              <a:off x="2086" y="8512"/>
              <a:ext cx="814" cy="43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T = 4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5314" y="2054"/>
              <a:ext cx="2024" cy="1848"/>
              <a:chOff x="6093" y="5335"/>
              <a:chExt cx="2024" cy="1848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6093" y="5335"/>
                <a:ext cx="2024" cy="1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Cube 86"/>
              <p:cNvSpPr/>
              <p:nvPr/>
            </p:nvSpPr>
            <p:spPr>
              <a:xfrm>
                <a:off x="6331" y="6457"/>
                <a:ext cx="1454" cy="489"/>
              </a:xfrm>
              <a:prstGeom prst="cube">
                <a:avLst/>
              </a:prstGeom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Cube 87"/>
              <p:cNvSpPr/>
              <p:nvPr/>
            </p:nvSpPr>
            <p:spPr>
              <a:xfrm>
                <a:off x="6451" y="5465"/>
                <a:ext cx="1204" cy="842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" name="Right Arrow 100"/>
            <p:cNvSpPr/>
            <p:nvPr/>
          </p:nvSpPr>
          <p:spPr>
            <a:xfrm>
              <a:off x="7686" y="7444"/>
              <a:ext cx="892" cy="28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Text Box 101"/>
            <p:cNvSpPr txBox="1"/>
            <p:nvPr/>
          </p:nvSpPr>
          <p:spPr>
            <a:xfrm>
              <a:off x="7376" y="7760"/>
              <a:ext cx="1650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RoI Pooling</a:t>
              </a:r>
              <a:endPara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5250" y="6664"/>
              <a:ext cx="2024" cy="1848"/>
              <a:chOff x="6093" y="5335"/>
              <a:chExt cx="2024" cy="1848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6093" y="5335"/>
                <a:ext cx="2024" cy="1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Cube 104"/>
              <p:cNvSpPr/>
              <p:nvPr/>
            </p:nvSpPr>
            <p:spPr>
              <a:xfrm>
                <a:off x="6331" y="6457"/>
                <a:ext cx="1454" cy="489"/>
              </a:xfrm>
              <a:prstGeom prst="cube">
                <a:avLst/>
              </a:prstGeom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7" name="Text Box 106"/>
            <p:cNvSpPr txBox="1"/>
            <p:nvPr/>
          </p:nvSpPr>
          <p:spPr>
            <a:xfrm>
              <a:off x="5310" y="8555"/>
              <a:ext cx="2030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eature </a:t>
              </a:r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maps</a:t>
              </a:r>
              <a:endPara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Right Arrow 114"/>
            <p:cNvSpPr/>
            <p:nvPr/>
          </p:nvSpPr>
          <p:spPr>
            <a:xfrm>
              <a:off x="3897" y="7371"/>
              <a:ext cx="1040" cy="259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9218" y="2292"/>
              <a:ext cx="1690" cy="1357"/>
              <a:chOff x="9296" y="5327"/>
              <a:chExt cx="1690" cy="1357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9296" y="6102"/>
                <a:ext cx="1680" cy="582"/>
                <a:chOff x="9332" y="5024"/>
                <a:chExt cx="1680" cy="582"/>
              </a:xfrm>
            </p:grpSpPr>
            <p:sp>
              <p:nvSpPr>
                <p:cNvPr id="124" name="Cube 123"/>
                <p:cNvSpPr/>
                <p:nvPr/>
              </p:nvSpPr>
              <p:spPr>
                <a:xfrm>
                  <a:off x="9332" y="5196"/>
                  <a:ext cx="372" cy="408"/>
                </a:xfrm>
                <a:prstGeom prst="cub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5" name="Cube 124"/>
                <p:cNvSpPr/>
                <p:nvPr/>
              </p:nvSpPr>
              <p:spPr>
                <a:xfrm>
                  <a:off x="9740" y="5196"/>
                  <a:ext cx="372" cy="408"/>
                </a:xfrm>
                <a:prstGeom prst="cub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" name="Cube 125"/>
                <p:cNvSpPr/>
                <p:nvPr/>
              </p:nvSpPr>
              <p:spPr>
                <a:xfrm>
                  <a:off x="10640" y="5183"/>
                  <a:ext cx="372" cy="408"/>
                </a:xfrm>
                <a:prstGeom prst="cub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" name="Text Box 126"/>
                <p:cNvSpPr txBox="1"/>
                <p:nvPr/>
              </p:nvSpPr>
              <p:spPr>
                <a:xfrm>
                  <a:off x="10098" y="5024"/>
                  <a:ext cx="563" cy="5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...</a:t>
                  </a:r>
                  <a:endPara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9306" y="5327"/>
                <a:ext cx="1680" cy="582"/>
                <a:chOff x="9332" y="5024"/>
                <a:chExt cx="1680" cy="582"/>
              </a:xfrm>
            </p:grpSpPr>
            <p:sp>
              <p:nvSpPr>
                <p:cNvPr id="131" name="Cube 130"/>
                <p:cNvSpPr/>
                <p:nvPr/>
              </p:nvSpPr>
              <p:spPr>
                <a:xfrm>
                  <a:off x="9332" y="5196"/>
                  <a:ext cx="372" cy="408"/>
                </a:xfrm>
                <a:prstGeom prst="cub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" name="Cube 131"/>
                <p:cNvSpPr/>
                <p:nvPr/>
              </p:nvSpPr>
              <p:spPr>
                <a:xfrm>
                  <a:off x="9740" y="5196"/>
                  <a:ext cx="372" cy="408"/>
                </a:xfrm>
                <a:prstGeom prst="cub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" name="Cube 132"/>
                <p:cNvSpPr/>
                <p:nvPr/>
              </p:nvSpPr>
              <p:spPr>
                <a:xfrm>
                  <a:off x="10640" y="5183"/>
                  <a:ext cx="372" cy="408"/>
                </a:xfrm>
                <a:prstGeom prst="cub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" name="Text Box 133"/>
                <p:cNvSpPr txBox="1"/>
                <p:nvPr/>
              </p:nvSpPr>
              <p:spPr>
                <a:xfrm>
                  <a:off x="10098" y="5024"/>
                  <a:ext cx="563" cy="5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...</a:t>
                  </a:r>
                  <a:endPara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9175" y="6887"/>
              <a:ext cx="1690" cy="1357"/>
              <a:chOff x="9296" y="5327"/>
              <a:chExt cx="1690" cy="1357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9296" y="6102"/>
                <a:ext cx="1680" cy="582"/>
                <a:chOff x="9332" y="5024"/>
                <a:chExt cx="1680" cy="582"/>
              </a:xfrm>
            </p:grpSpPr>
            <p:sp>
              <p:nvSpPr>
                <p:cNvPr id="138" name="Cube 137"/>
                <p:cNvSpPr/>
                <p:nvPr/>
              </p:nvSpPr>
              <p:spPr>
                <a:xfrm>
                  <a:off x="9332" y="5196"/>
                  <a:ext cx="372" cy="408"/>
                </a:xfrm>
                <a:prstGeom prst="cub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Cube 138"/>
                <p:cNvSpPr/>
                <p:nvPr/>
              </p:nvSpPr>
              <p:spPr>
                <a:xfrm>
                  <a:off x="9740" y="5196"/>
                  <a:ext cx="372" cy="408"/>
                </a:xfrm>
                <a:prstGeom prst="cub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" name="Cube 139"/>
                <p:cNvSpPr/>
                <p:nvPr/>
              </p:nvSpPr>
              <p:spPr>
                <a:xfrm>
                  <a:off x="10640" y="5183"/>
                  <a:ext cx="372" cy="408"/>
                </a:xfrm>
                <a:prstGeom prst="cub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" name="Text Box 140"/>
                <p:cNvSpPr txBox="1"/>
                <p:nvPr/>
              </p:nvSpPr>
              <p:spPr>
                <a:xfrm>
                  <a:off x="10098" y="5024"/>
                  <a:ext cx="563" cy="5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...</a:t>
                  </a:r>
                  <a:endPara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>
                <a:off x="9306" y="5327"/>
                <a:ext cx="1680" cy="582"/>
                <a:chOff x="9332" y="5024"/>
                <a:chExt cx="1680" cy="582"/>
              </a:xfrm>
            </p:grpSpPr>
            <p:sp>
              <p:nvSpPr>
                <p:cNvPr id="143" name="Cube 142"/>
                <p:cNvSpPr/>
                <p:nvPr/>
              </p:nvSpPr>
              <p:spPr>
                <a:xfrm>
                  <a:off x="9332" y="5196"/>
                  <a:ext cx="372" cy="408"/>
                </a:xfrm>
                <a:prstGeom prst="cub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" name="Cube 143"/>
                <p:cNvSpPr/>
                <p:nvPr/>
              </p:nvSpPr>
              <p:spPr>
                <a:xfrm>
                  <a:off x="9740" y="5196"/>
                  <a:ext cx="372" cy="408"/>
                </a:xfrm>
                <a:prstGeom prst="cub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" name="Cube 144"/>
                <p:cNvSpPr/>
                <p:nvPr/>
              </p:nvSpPr>
              <p:spPr>
                <a:xfrm>
                  <a:off x="10640" y="5183"/>
                  <a:ext cx="372" cy="408"/>
                </a:xfrm>
                <a:prstGeom prst="cub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" name="Text Box 145"/>
                <p:cNvSpPr txBox="1"/>
                <p:nvPr/>
              </p:nvSpPr>
              <p:spPr>
                <a:xfrm>
                  <a:off x="10098" y="5024"/>
                  <a:ext cx="563" cy="5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...</a:t>
                  </a:r>
                  <a:endPara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4" name="Group 153"/>
            <p:cNvGrpSpPr/>
            <p:nvPr/>
          </p:nvGrpSpPr>
          <p:grpSpPr>
            <a:xfrm>
              <a:off x="11177" y="2929"/>
              <a:ext cx="1051" cy="693"/>
              <a:chOff x="11158" y="5791"/>
              <a:chExt cx="1051" cy="693"/>
            </a:xfrm>
          </p:grpSpPr>
          <p:sp>
            <p:nvSpPr>
              <p:cNvPr id="152" name="Right Arrow 151"/>
              <p:cNvSpPr/>
              <p:nvPr/>
            </p:nvSpPr>
            <p:spPr>
              <a:xfrm>
                <a:off x="11270" y="5791"/>
                <a:ext cx="892" cy="288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Text Box 152"/>
              <p:cNvSpPr txBox="1"/>
              <p:nvPr/>
            </p:nvSpPr>
            <p:spPr>
              <a:xfrm>
                <a:off x="11158" y="6001"/>
                <a:ext cx="1051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Fusion</a:t>
                </a:r>
                <a:endPara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12369" y="2607"/>
              <a:ext cx="1680" cy="582"/>
              <a:chOff x="12343" y="5421"/>
              <a:chExt cx="1680" cy="582"/>
            </a:xfrm>
          </p:grpSpPr>
          <p:sp>
            <p:nvSpPr>
              <p:cNvPr id="155" name="Cube 154"/>
              <p:cNvSpPr/>
              <p:nvPr/>
            </p:nvSpPr>
            <p:spPr>
              <a:xfrm>
                <a:off x="12343" y="5593"/>
                <a:ext cx="372" cy="408"/>
              </a:xfrm>
              <a:prstGeom prst="cube">
                <a:avLst/>
              </a:prstGeom>
              <a:solidFill>
                <a:srgbClr val="E915DD">
                  <a:alpha val="50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" name="Cube 155"/>
              <p:cNvSpPr/>
              <p:nvPr/>
            </p:nvSpPr>
            <p:spPr>
              <a:xfrm>
                <a:off x="12751" y="5593"/>
                <a:ext cx="372" cy="408"/>
              </a:xfrm>
              <a:prstGeom prst="cube">
                <a:avLst/>
              </a:prstGeom>
              <a:solidFill>
                <a:srgbClr val="E915DD">
                  <a:alpha val="50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Cube 156"/>
              <p:cNvSpPr/>
              <p:nvPr/>
            </p:nvSpPr>
            <p:spPr>
              <a:xfrm>
                <a:off x="13651" y="5580"/>
                <a:ext cx="372" cy="408"/>
              </a:xfrm>
              <a:prstGeom prst="cube">
                <a:avLst/>
              </a:prstGeom>
              <a:solidFill>
                <a:srgbClr val="E915DD">
                  <a:alpha val="50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Text Box 157"/>
              <p:cNvSpPr txBox="1"/>
              <p:nvPr/>
            </p:nvSpPr>
            <p:spPr>
              <a:xfrm>
                <a:off x="13109" y="5421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11201" y="7504"/>
              <a:ext cx="1051" cy="680"/>
              <a:chOff x="11184" y="5791"/>
              <a:chExt cx="1051" cy="680"/>
            </a:xfrm>
          </p:grpSpPr>
          <p:sp>
            <p:nvSpPr>
              <p:cNvPr id="170" name="Right Arrow 169"/>
              <p:cNvSpPr/>
              <p:nvPr/>
            </p:nvSpPr>
            <p:spPr>
              <a:xfrm>
                <a:off x="11255" y="5791"/>
                <a:ext cx="892" cy="288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Text Box 170"/>
              <p:cNvSpPr txBox="1"/>
              <p:nvPr/>
            </p:nvSpPr>
            <p:spPr>
              <a:xfrm>
                <a:off x="11184" y="5988"/>
                <a:ext cx="1051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Fusion</a:t>
                </a:r>
                <a:endPara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12386" y="7199"/>
              <a:ext cx="1680" cy="582"/>
              <a:chOff x="12343" y="5421"/>
              <a:chExt cx="1680" cy="582"/>
            </a:xfrm>
          </p:grpSpPr>
          <p:sp>
            <p:nvSpPr>
              <p:cNvPr id="173" name="Cube 172"/>
              <p:cNvSpPr/>
              <p:nvPr/>
            </p:nvSpPr>
            <p:spPr>
              <a:xfrm>
                <a:off x="12343" y="5593"/>
                <a:ext cx="372" cy="408"/>
              </a:xfrm>
              <a:prstGeom prst="cube">
                <a:avLst/>
              </a:prstGeom>
              <a:solidFill>
                <a:srgbClr val="E915DD">
                  <a:alpha val="50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" name="Cube 173"/>
              <p:cNvSpPr/>
              <p:nvPr/>
            </p:nvSpPr>
            <p:spPr>
              <a:xfrm>
                <a:off x="12751" y="5593"/>
                <a:ext cx="372" cy="408"/>
              </a:xfrm>
              <a:prstGeom prst="cube">
                <a:avLst/>
              </a:prstGeom>
              <a:solidFill>
                <a:srgbClr val="E915DD">
                  <a:alpha val="50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Cube 174"/>
              <p:cNvSpPr/>
              <p:nvPr/>
            </p:nvSpPr>
            <p:spPr>
              <a:xfrm>
                <a:off x="13651" y="5580"/>
                <a:ext cx="372" cy="408"/>
              </a:xfrm>
              <a:prstGeom prst="cube">
                <a:avLst/>
              </a:prstGeom>
              <a:solidFill>
                <a:srgbClr val="E915DD">
                  <a:alpha val="50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Text Box 175"/>
              <p:cNvSpPr txBox="1"/>
              <p:nvPr/>
            </p:nvSpPr>
            <p:spPr>
              <a:xfrm>
                <a:off x="13109" y="5421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7" name="Text Box 176"/>
            <p:cNvSpPr txBox="1"/>
            <p:nvPr/>
          </p:nvSpPr>
          <p:spPr>
            <a:xfrm>
              <a:off x="12302" y="3265"/>
              <a:ext cx="1912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Fused f</a:t>
              </a:r>
              <a:r>
                <a:rPr lang="en-US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eatures</a:t>
              </a:r>
              <a:endPara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Text Box 177"/>
            <p:cNvSpPr txBox="1"/>
            <p:nvPr/>
          </p:nvSpPr>
          <p:spPr>
            <a:xfrm>
              <a:off x="12386" y="7875"/>
              <a:ext cx="1912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Fused </a:t>
              </a:r>
              <a:r>
                <a:rPr lang="en-US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</a:t>
              </a:r>
              <a:endPara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3" name="Straight Arrow Connector 182"/>
            <p:cNvCxnSpPr/>
            <p:nvPr/>
          </p:nvCxnSpPr>
          <p:spPr>
            <a:xfrm flipH="1">
              <a:off x="10093" y="3650"/>
              <a:ext cx="8" cy="896"/>
            </a:xfrm>
            <a:prstGeom prst="straightConnector1">
              <a:avLst/>
            </a:prstGeom>
            <a:ln w="57150">
              <a:noFill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V="1">
              <a:off x="10101" y="6061"/>
              <a:ext cx="0" cy="808"/>
            </a:xfrm>
            <a:prstGeom prst="straightConnector1">
              <a:avLst/>
            </a:prstGeom>
            <a:ln w="57150">
              <a:noFill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ight Arrow 186"/>
            <p:cNvSpPr/>
            <p:nvPr/>
          </p:nvSpPr>
          <p:spPr>
            <a:xfrm>
              <a:off x="11224" y="5182"/>
              <a:ext cx="957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89" name="Group 188"/>
            <p:cNvGrpSpPr/>
            <p:nvPr/>
          </p:nvGrpSpPr>
          <p:grpSpPr>
            <a:xfrm>
              <a:off x="12386" y="4963"/>
              <a:ext cx="1680" cy="582"/>
              <a:chOff x="12343" y="5421"/>
              <a:chExt cx="1680" cy="582"/>
            </a:xfrm>
          </p:grpSpPr>
          <p:sp>
            <p:nvSpPr>
              <p:cNvPr id="190" name="Cube 189"/>
              <p:cNvSpPr/>
              <p:nvPr/>
            </p:nvSpPr>
            <p:spPr>
              <a:xfrm>
                <a:off x="12343" y="5593"/>
                <a:ext cx="372" cy="408"/>
              </a:xfrm>
              <a:prstGeom prst="cube">
                <a:avLst/>
              </a:prstGeom>
              <a:solidFill>
                <a:srgbClr val="FFB2B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1" name="Cube 190"/>
              <p:cNvSpPr/>
              <p:nvPr/>
            </p:nvSpPr>
            <p:spPr>
              <a:xfrm>
                <a:off x="12751" y="5593"/>
                <a:ext cx="372" cy="408"/>
              </a:xfrm>
              <a:prstGeom prst="cube">
                <a:avLst/>
              </a:prstGeom>
              <a:solidFill>
                <a:srgbClr val="FFB2B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Cube 191"/>
              <p:cNvSpPr/>
              <p:nvPr/>
            </p:nvSpPr>
            <p:spPr>
              <a:xfrm>
                <a:off x="13651" y="5580"/>
                <a:ext cx="372" cy="408"/>
              </a:xfrm>
              <a:prstGeom prst="cube">
                <a:avLst/>
              </a:prstGeom>
              <a:solidFill>
                <a:srgbClr val="FFB2B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Text Box 192"/>
              <p:cNvSpPr txBox="1"/>
              <p:nvPr/>
            </p:nvSpPr>
            <p:spPr>
              <a:xfrm>
                <a:off x="13109" y="5421"/>
                <a:ext cx="563" cy="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4" name="Text Box 193"/>
            <p:cNvSpPr txBox="1"/>
            <p:nvPr/>
          </p:nvSpPr>
          <p:spPr>
            <a:xfrm>
              <a:off x="12426" y="5676"/>
              <a:ext cx="1563" cy="82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Correlation</a:t>
              </a:r>
              <a:endPara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f</a:t>
              </a:r>
              <a:r>
                <a:rPr lang="en-US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eatures</a:t>
              </a:r>
              <a:endPara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14363" y="2425"/>
              <a:ext cx="1244" cy="1349"/>
              <a:chOff x="14363" y="4940"/>
              <a:chExt cx="1244" cy="1349"/>
            </a:xfrm>
          </p:grpSpPr>
          <p:sp>
            <p:nvSpPr>
              <p:cNvPr id="196" name="Right Arrow 195"/>
              <p:cNvSpPr/>
              <p:nvPr/>
            </p:nvSpPr>
            <p:spPr>
              <a:xfrm>
                <a:off x="14363" y="5354"/>
                <a:ext cx="892" cy="288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8" name="Text Box 197"/>
              <p:cNvSpPr txBox="1"/>
              <p:nvPr/>
            </p:nvSpPr>
            <p:spPr>
              <a:xfrm>
                <a:off x="14453" y="4940"/>
                <a:ext cx="631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FC</a:t>
                </a:r>
                <a:endPara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9" name="Right Arrow 198"/>
              <p:cNvSpPr/>
              <p:nvPr/>
            </p:nvSpPr>
            <p:spPr>
              <a:xfrm>
                <a:off x="14623" y="5585"/>
                <a:ext cx="892" cy="288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Text Box 199"/>
              <p:cNvSpPr txBox="1"/>
              <p:nvPr/>
            </p:nvSpPr>
            <p:spPr>
              <a:xfrm>
                <a:off x="14712" y="5806"/>
                <a:ext cx="895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NMS</a:t>
                </a:r>
                <a:endPara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>
              <a:off x="14360" y="4711"/>
              <a:ext cx="1218" cy="1336"/>
              <a:chOff x="14363" y="4953"/>
              <a:chExt cx="1218" cy="1336"/>
            </a:xfrm>
          </p:grpSpPr>
          <p:sp>
            <p:nvSpPr>
              <p:cNvPr id="205" name="Right Arrow 204"/>
              <p:cNvSpPr/>
              <p:nvPr/>
            </p:nvSpPr>
            <p:spPr>
              <a:xfrm>
                <a:off x="14363" y="5354"/>
                <a:ext cx="892" cy="288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05"/>
              <p:cNvSpPr txBox="1"/>
              <p:nvPr/>
            </p:nvSpPr>
            <p:spPr>
              <a:xfrm>
                <a:off x="14440" y="4953"/>
                <a:ext cx="631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FC</a:t>
                </a:r>
                <a:endPara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Right Arrow 206"/>
              <p:cNvSpPr/>
              <p:nvPr/>
            </p:nvSpPr>
            <p:spPr>
              <a:xfrm>
                <a:off x="14623" y="5585"/>
                <a:ext cx="892" cy="288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07"/>
              <p:cNvSpPr txBox="1"/>
              <p:nvPr/>
            </p:nvSpPr>
            <p:spPr>
              <a:xfrm>
                <a:off x="14686" y="5806"/>
                <a:ext cx="895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NMS</a:t>
                </a:r>
                <a:endPara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14364" y="7022"/>
              <a:ext cx="1192" cy="1323"/>
              <a:chOff x="14363" y="4966"/>
              <a:chExt cx="1192" cy="1323"/>
            </a:xfrm>
          </p:grpSpPr>
          <p:sp>
            <p:nvSpPr>
              <p:cNvPr id="210" name="Right Arrow 209"/>
              <p:cNvSpPr/>
              <p:nvPr/>
            </p:nvSpPr>
            <p:spPr>
              <a:xfrm>
                <a:off x="14363" y="5354"/>
                <a:ext cx="892" cy="288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" name="Text Box 210"/>
              <p:cNvSpPr txBox="1"/>
              <p:nvPr/>
            </p:nvSpPr>
            <p:spPr>
              <a:xfrm>
                <a:off x="14453" y="4966"/>
                <a:ext cx="631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FC</a:t>
                </a:r>
                <a:endPara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" name="Right Arrow 211"/>
              <p:cNvSpPr/>
              <p:nvPr/>
            </p:nvSpPr>
            <p:spPr>
              <a:xfrm>
                <a:off x="14623" y="5585"/>
                <a:ext cx="892" cy="288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" name="Text Box 212"/>
              <p:cNvSpPr txBox="1"/>
              <p:nvPr/>
            </p:nvSpPr>
            <p:spPr>
              <a:xfrm>
                <a:off x="14660" y="5806"/>
                <a:ext cx="895" cy="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NMS</a:t>
                </a:r>
                <a:endPara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4" name="Text Box 213"/>
            <p:cNvSpPr txBox="1"/>
            <p:nvPr/>
          </p:nvSpPr>
          <p:spPr>
            <a:xfrm>
              <a:off x="5419" y="3928"/>
              <a:ext cx="1788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eature </a:t>
              </a:r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maps</a:t>
              </a:r>
              <a:endPara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15903" y="1742"/>
              <a:ext cx="2146" cy="1923"/>
              <a:chOff x="15903" y="4569"/>
              <a:chExt cx="2146" cy="1923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15903" y="4914"/>
                <a:ext cx="2147" cy="14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16250" y="4755"/>
                <a:ext cx="245" cy="448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16853" y="5539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 rot="20160000">
                <a:off x="16170" y="5740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17616" y="6044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 rot="5400000">
                <a:off x="17469" y="5066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6" name="Straight Arrow Connector 225"/>
              <p:cNvCxnSpPr/>
              <p:nvPr/>
            </p:nvCxnSpPr>
            <p:spPr>
              <a:xfrm flipV="1">
                <a:off x="16373" y="4569"/>
                <a:ext cx="0" cy="308"/>
              </a:xfrm>
              <a:prstGeom prst="straightConnector1">
                <a:avLst/>
              </a:prstGeom>
              <a:ln w="12700">
                <a:solidFill>
                  <a:srgbClr val="70AD47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/>
              <p:cNvCxnSpPr/>
              <p:nvPr/>
            </p:nvCxnSpPr>
            <p:spPr>
              <a:xfrm flipV="1">
                <a:off x="16976" y="5329"/>
                <a:ext cx="0" cy="308"/>
              </a:xfrm>
              <a:prstGeom prst="straightConnector1">
                <a:avLst/>
              </a:prstGeom>
              <a:ln w="12700">
                <a:solidFill>
                  <a:srgbClr val="AE5A2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/>
              <p:nvPr/>
            </p:nvCxnSpPr>
            <p:spPr>
              <a:xfrm flipH="1" flipV="1">
                <a:off x="16130" y="5558"/>
                <a:ext cx="120" cy="295"/>
              </a:xfrm>
              <a:prstGeom prst="straightConnector1">
                <a:avLst/>
              </a:prstGeom>
              <a:ln w="12700">
                <a:solidFill>
                  <a:srgbClr val="BC8C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/>
              <p:cNvCxnSpPr/>
              <p:nvPr/>
            </p:nvCxnSpPr>
            <p:spPr>
              <a:xfrm flipV="1">
                <a:off x="17738" y="5853"/>
                <a:ext cx="0" cy="308"/>
              </a:xfrm>
              <a:prstGeom prst="straightConnector1">
                <a:avLst/>
              </a:prstGeom>
              <a:ln w="12700">
                <a:solidFill>
                  <a:srgbClr val="787878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/>
              <p:cNvCxnSpPr/>
              <p:nvPr/>
            </p:nvCxnSpPr>
            <p:spPr>
              <a:xfrm rot="5400000" flipV="1">
                <a:off x="17890" y="5125"/>
                <a:ext cx="0" cy="308"/>
              </a:xfrm>
              <a:prstGeom prst="straightConnector1">
                <a:avLst/>
              </a:prstGeom>
              <a:ln w="12700">
                <a:solidFill>
                  <a:srgbClr val="41719C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Group 234"/>
            <p:cNvGrpSpPr/>
            <p:nvPr/>
          </p:nvGrpSpPr>
          <p:grpSpPr>
            <a:xfrm>
              <a:off x="15917" y="7130"/>
              <a:ext cx="2549" cy="1451"/>
              <a:chOff x="15903" y="4914"/>
              <a:chExt cx="2549" cy="1451"/>
            </a:xfrm>
          </p:grpSpPr>
          <p:sp>
            <p:nvSpPr>
              <p:cNvPr id="236" name="Rectangle 235"/>
              <p:cNvSpPr/>
              <p:nvPr/>
            </p:nvSpPr>
            <p:spPr>
              <a:xfrm>
                <a:off x="15903" y="4914"/>
                <a:ext cx="2147" cy="14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16853" y="5154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 rot="20160000">
                <a:off x="16002" y="5565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17616" y="5848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>
              <a:xfrm rot="5400000">
                <a:off x="17877" y="5066"/>
                <a:ext cx="245" cy="4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3" name="Straight Arrow Connector 242"/>
              <p:cNvCxnSpPr/>
              <p:nvPr/>
            </p:nvCxnSpPr>
            <p:spPr>
              <a:xfrm flipV="1">
                <a:off x="16976" y="4944"/>
                <a:ext cx="0" cy="308"/>
              </a:xfrm>
              <a:prstGeom prst="straightConnector1">
                <a:avLst/>
              </a:prstGeom>
              <a:ln w="12700">
                <a:solidFill>
                  <a:srgbClr val="AE5A2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/>
              <p:nvPr/>
            </p:nvCxnSpPr>
            <p:spPr>
              <a:xfrm flipH="1" flipV="1">
                <a:off x="15962" y="5383"/>
                <a:ext cx="120" cy="295"/>
              </a:xfrm>
              <a:prstGeom prst="straightConnector1">
                <a:avLst/>
              </a:prstGeom>
              <a:ln w="12700">
                <a:solidFill>
                  <a:srgbClr val="BC8C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/>
              <p:cNvCxnSpPr/>
              <p:nvPr/>
            </p:nvCxnSpPr>
            <p:spPr>
              <a:xfrm flipV="1">
                <a:off x="17738" y="5657"/>
                <a:ext cx="0" cy="308"/>
              </a:xfrm>
              <a:prstGeom prst="straightConnector1">
                <a:avLst/>
              </a:prstGeom>
              <a:ln w="12700">
                <a:solidFill>
                  <a:srgbClr val="787878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Arrow Connector 245"/>
              <p:cNvCxnSpPr/>
              <p:nvPr/>
            </p:nvCxnSpPr>
            <p:spPr>
              <a:xfrm rot="5400000" flipV="1">
                <a:off x="18298" y="5125"/>
                <a:ext cx="0" cy="308"/>
              </a:xfrm>
              <a:prstGeom prst="straightConnector1">
                <a:avLst/>
              </a:prstGeom>
              <a:ln w="12700">
                <a:solidFill>
                  <a:srgbClr val="41719C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7" name="Group 246"/>
            <p:cNvGrpSpPr/>
            <p:nvPr/>
          </p:nvGrpSpPr>
          <p:grpSpPr>
            <a:xfrm>
              <a:off x="15903" y="4011"/>
              <a:ext cx="2542" cy="2220"/>
              <a:chOff x="15886" y="4272"/>
              <a:chExt cx="2542" cy="2220"/>
            </a:xfrm>
          </p:grpSpPr>
          <p:sp>
            <p:nvSpPr>
              <p:cNvPr id="248" name="Rectangle 247"/>
              <p:cNvSpPr/>
              <p:nvPr/>
            </p:nvSpPr>
            <p:spPr>
              <a:xfrm>
                <a:off x="15886" y="4914"/>
                <a:ext cx="2147" cy="14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16250" y="4755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dash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16853" y="5539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dashDot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>
              <a:xfrm rot="20160000">
                <a:off x="16170" y="5740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dashDot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17616" y="6044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dashDot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>
              <a:xfrm rot="5400000">
                <a:off x="17853" y="5066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8" name="Straight Arrow Connector 257"/>
              <p:cNvCxnSpPr/>
              <p:nvPr/>
            </p:nvCxnSpPr>
            <p:spPr>
              <a:xfrm rot="5400000" flipV="1">
                <a:off x="18274" y="5132"/>
                <a:ext cx="0" cy="308"/>
              </a:xfrm>
              <a:prstGeom prst="straightConnector1">
                <a:avLst/>
              </a:prstGeom>
              <a:ln w="12700">
                <a:solidFill>
                  <a:srgbClr val="41719C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 rot="20160000">
                <a:off x="16039" y="5452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soli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6851" y="5156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soli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16974" y="4946"/>
                <a:ext cx="0" cy="308"/>
              </a:xfrm>
              <a:prstGeom prst="straightConnector1">
                <a:avLst/>
              </a:prstGeom>
              <a:ln w="12700">
                <a:solidFill>
                  <a:srgbClr val="AE5A2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17613" y="5852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soli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 flipV="1">
                <a:off x="17744" y="5648"/>
                <a:ext cx="0" cy="308"/>
              </a:xfrm>
              <a:prstGeom prst="straightConnector1">
                <a:avLst/>
              </a:prstGeom>
              <a:ln w="12700">
                <a:solidFill>
                  <a:srgbClr val="787878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16251" y="4452"/>
                <a:ext cx="245" cy="448"/>
              </a:xfrm>
              <a:prstGeom prst="rect">
                <a:avLst/>
              </a:prstGeom>
              <a:solidFill>
                <a:srgbClr val="FFFFFF">
                  <a:alpha val="47000"/>
                </a:srgbClr>
              </a:solidFill>
              <a:ln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 flipV="1">
                <a:off x="16373" y="4272"/>
                <a:ext cx="0" cy="308"/>
              </a:xfrm>
              <a:prstGeom prst="straightConnector1">
                <a:avLst/>
              </a:prstGeom>
              <a:ln w="12700">
                <a:solidFill>
                  <a:srgbClr val="70AD47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1514" y="4930"/>
              <a:ext cx="1775" cy="976"/>
              <a:chOff x="1717" y="4892"/>
              <a:chExt cx="1701" cy="1057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Cube 10"/>
              <p:cNvSpPr/>
              <p:nvPr/>
            </p:nvSpPr>
            <p:spPr>
              <a:xfrm>
                <a:off x="1717" y="4892"/>
                <a:ext cx="1701" cy="1057"/>
              </a:xfrm>
              <a:prstGeom prst="cub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 Box 11"/>
              <p:cNvSpPr txBox="1"/>
              <p:nvPr/>
            </p:nvSpPr>
            <p:spPr>
              <a:xfrm>
                <a:off x="2003" y="5302"/>
                <a:ext cx="998" cy="5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RPN</a:t>
                </a:r>
                <a:endPara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8" name="Straight Arrow Connector 67"/>
            <p:cNvCxnSpPr/>
            <p:nvPr/>
          </p:nvCxnSpPr>
          <p:spPr>
            <a:xfrm flipH="1" flipV="1">
              <a:off x="16002" y="5014"/>
              <a:ext cx="120" cy="295"/>
            </a:xfrm>
            <a:prstGeom prst="straightConnector1">
              <a:avLst/>
            </a:prstGeom>
            <a:ln w="12700">
              <a:solidFill>
                <a:srgbClr val="BC8C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 rot="5400000">
              <a:off x="17574" y="4809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Text Box 94"/>
            <p:cNvSpPr txBox="1"/>
            <p:nvPr/>
          </p:nvSpPr>
          <p:spPr>
            <a:xfrm>
              <a:off x="16467" y="6171"/>
              <a:ext cx="109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Offsets</a:t>
              </a:r>
              <a:endPara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Text Box 95"/>
            <p:cNvSpPr txBox="1"/>
            <p:nvPr/>
          </p:nvSpPr>
          <p:spPr>
            <a:xfrm>
              <a:off x="16301" y="8659"/>
              <a:ext cx="154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Predictions</a:t>
              </a:r>
              <a:endPara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Text Box 96"/>
            <p:cNvSpPr txBox="1"/>
            <p:nvPr/>
          </p:nvSpPr>
          <p:spPr>
            <a:xfrm>
              <a:off x="16079" y="3486"/>
              <a:ext cx="154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Predictions</a:t>
              </a:r>
              <a:endPara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3532" y="5256"/>
              <a:ext cx="892" cy="28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 rot="5400000">
              <a:off x="9655" y="4063"/>
              <a:ext cx="892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 rot="16200000" flipV="1">
              <a:off x="9655" y="6363"/>
              <a:ext cx="892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0932" y="4772"/>
              <a:ext cx="156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Correlation</a:t>
              </a:r>
              <a:endPara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94" y="4750"/>
              <a:ext cx="1890" cy="12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9218" y="4893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Cube 20"/>
            <p:cNvSpPr/>
            <p:nvPr/>
          </p:nvSpPr>
          <p:spPr>
            <a:xfrm>
              <a:off x="9626" y="4893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ube 21"/>
            <p:cNvSpPr/>
            <p:nvPr/>
          </p:nvSpPr>
          <p:spPr>
            <a:xfrm>
              <a:off x="10526" y="4880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9984" y="4721"/>
              <a:ext cx="563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Cube 24"/>
            <p:cNvSpPr/>
            <p:nvPr/>
          </p:nvSpPr>
          <p:spPr>
            <a:xfrm>
              <a:off x="9218" y="5453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Cube 25"/>
            <p:cNvSpPr/>
            <p:nvPr/>
          </p:nvSpPr>
          <p:spPr>
            <a:xfrm>
              <a:off x="9626" y="5450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Cube 26"/>
            <p:cNvSpPr/>
            <p:nvPr/>
          </p:nvSpPr>
          <p:spPr>
            <a:xfrm>
              <a:off x="10526" y="5437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9984" y="5278"/>
              <a:ext cx="563" cy="5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Up-Down Arrow 28"/>
            <p:cNvSpPr/>
            <p:nvPr/>
          </p:nvSpPr>
          <p:spPr>
            <a:xfrm>
              <a:off x="9290" y="5152"/>
              <a:ext cx="144" cy="521"/>
            </a:xfrm>
            <a:prstGeom prst="upDownArrow">
              <a:avLst>
                <a:gd name="adj1" fmla="val 50000"/>
                <a:gd name="adj2" fmla="val 46666"/>
              </a:avLst>
            </a:prstGeom>
            <a:solidFill>
              <a:srgbClr val="E15B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" name="Up-Down Arrow 34"/>
            <p:cNvSpPr/>
            <p:nvPr/>
          </p:nvSpPr>
          <p:spPr>
            <a:xfrm>
              <a:off x="9683" y="5164"/>
              <a:ext cx="144" cy="521"/>
            </a:xfrm>
            <a:prstGeom prst="upDownArrow">
              <a:avLst>
                <a:gd name="adj1" fmla="val 50000"/>
                <a:gd name="adj2" fmla="val 46666"/>
              </a:avLst>
            </a:prstGeom>
            <a:solidFill>
              <a:srgbClr val="E15B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" name="Up-Down Arrow 35"/>
            <p:cNvSpPr/>
            <p:nvPr/>
          </p:nvSpPr>
          <p:spPr>
            <a:xfrm>
              <a:off x="10613" y="5164"/>
              <a:ext cx="144" cy="521"/>
            </a:xfrm>
            <a:prstGeom prst="upDownArrow">
              <a:avLst>
                <a:gd name="adj1" fmla="val 50000"/>
                <a:gd name="adj2" fmla="val 46666"/>
              </a:avLst>
            </a:prstGeom>
            <a:solidFill>
              <a:srgbClr val="E15B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" name="Text Box 36"/>
            <p:cNvSpPr txBox="1"/>
            <p:nvPr/>
          </p:nvSpPr>
          <p:spPr>
            <a:xfrm>
              <a:off x="11430" y="4101"/>
              <a:ext cx="236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Tracking Module</a:t>
              </a:r>
              <a:endPara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505" y="3721"/>
              <a:ext cx="796" cy="3695"/>
              <a:chOff x="7505" y="3721"/>
              <a:chExt cx="796" cy="3695"/>
            </a:xfrm>
          </p:grpSpPr>
          <p:sp>
            <p:nvSpPr>
              <p:cNvPr id="9" name="Up-Down Arrow 8"/>
              <p:cNvSpPr/>
              <p:nvPr/>
            </p:nvSpPr>
            <p:spPr>
              <a:xfrm>
                <a:off x="8013" y="3721"/>
                <a:ext cx="288" cy="3695"/>
              </a:xfrm>
              <a:prstGeom prst="upDown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" name="Right Arrow 12"/>
              <p:cNvSpPr/>
              <p:nvPr/>
            </p:nvSpPr>
            <p:spPr>
              <a:xfrm>
                <a:off x="7505" y="5302"/>
                <a:ext cx="650" cy="288"/>
              </a:xfrm>
              <a:prstGeom prst="rightArrow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5438" y="7990"/>
              <a:ext cx="1059" cy="1095"/>
              <a:chOff x="15438" y="5518"/>
              <a:chExt cx="1059" cy="1095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15763" y="5518"/>
                <a:ext cx="734" cy="734"/>
                <a:chOff x="15763" y="5518"/>
                <a:chExt cx="734" cy="734"/>
              </a:xfrm>
            </p:grpSpPr>
            <p:cxnSp>
              <p:nvCxnSpPr>
                <p:cNvPr id="108" name="Straight Arrow Connector 107"/>
                <p:cNvCxnSpPr/>
                <p:nvPr/>
              </p:nvCxnSpPr>
              <p:spPr>
                <a:xfrm>
                  <a:off x="15763" y="6248"/>
                  <a:ext cx="734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rot="16200000">
                  <a:off x="15399" y="5885"/>
                  <a:ext cx="734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Text Box 109"/>
              <p:cNvSpPr txBox="1"/>
              <p:nvPr/>
            </p:nvSpPr>
            <p:spPr>
              <a:xfrm>
                <a:off x="15871" y="6130"/>
                <a:ext cx="42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110"/>
              <p:cNvSpPr txBox="1"/>
              <p:nvPr/>
            </p:nvSpPr>
            <p:spPr>
              <a:xfrm>
                <a:off x="15438" y="5700"/>
                <a:ext cx="412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3" name="Rectangle 112"/>
            <p:cNvSpPr/>
            <p:nvPr/>
          </p:nvSpPr>
          <p:spPr>
            <a:xfrm>
              <a:off x="1910" y="6869"/>
              <a:ext cx="1185" cy="8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Text Box 113"/>
            <p:cNvSpPr txBox="1"/>
            <p:nvPr/>
          </p:nvSpPr>
          <p:spPr>
            <a:xfrm>
              <a:off x="2042" y="6864"/>
              <a:ext cx="912" cy="8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BEV </a:t>
              </a:r>
              <a:endPara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maps</a:t>
              </a:r>
              <a:endPara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Cube 115"/>
            <p:cNvSpPr/>
            <p:nvPr/>
          </p:nvSpPr>
          <p:spPr>
            <a:xfrm>
              <a:off x="5660" y="6825"/>
              <a:ext cx="1204" cy="842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 rot="18840000">
              <a:off x="15701" y="8658"/>
              <a:ext cx="120" cy="120"/>
              <a:chOff x="14979" y="9766"/>
              <a:chExt cx="190" cy="19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4979" y="9766"/>
                <a:ext cx="191" cy="191"/>
              </a:xfrm>
              <a:prstGeom prst="ellipse">
                <a:avLst/>
              </a:prstGeom>
              <a:noFill/>
              <a:ln w="6350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5" name="Straight Connector 4"/>
              <p:cNvCxnSpPr>
                <a:stCxn id="4" idx="1"/>
                <a:endCxn id="4" idx="5"/>
              </p:cNvCxnSpPr>
              <p:nvPr/>
            </p:nvCxnSpPr>
            <p:spPr>
              <a:xfrm>
                <a:off x="15007" y="9794"/>
                <a:ext cx="135" cy="135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>
                <a:stCxn id="4" idx="7"/>
                <a:endCxn id="4" idx="3"/>
              </p:cNvCxnSpPr>
              <p:nvPr/>
            </p:nvCxnSpPr>
            <p:spPr>
              <a:xfrm flipH="1">
                <a:off x="15007" y="9794"/>
                <a:ext cx="135" cy="135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 Box 29"/>
            <p:cNvSpPr txBox="1"/>
            <p:nvPr/>
          </p:nvSpPr>
          <p:spPr>
            <a:xfrm>
              <a:off x="15326" y="8654"/>
              <a:ext cx="424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96335" y="1252855"/>
            <a:ext cx="5488305" cy="4266565"/>
            <a:chOff x="5821" y="1973"/>
            <a:chExt cx="8643" cy="6719"/>
          </a:xfrm>
        </p:grpSpPr>
        <p:grpSp>
          <p:nvGrpSpPr>
            <p:cNvPr id="38" name="Group 37"/>
            <p:cNvGrpSpPr/>
            <p:nvPr/>
          </p:nvGrpSpPr>
          <p:grpSpPr>
            <a:xfrm>
              <a:off x="6276" y="2198"/>
              <a:ext cx="6824" cy="5954"/>
              <a:chOff x="6184" y="2129"/>
              <a:chExt cx="6824" cy="595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203" y="2138"/>
                <a:ext cx="6794" cy="59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6184" y="2129"/>
                <a:ext cx="6824" cy="5954"/>
              </a:xfrm>
              <a:custGeom>
                <a:avLst/>
                <a:gdLst>
                  <a:gd name="connsiteX0" fmla="*/ 0 w 6824"/>
                  <a:gd name="connsiteY0" fmla="*/ 3 h 5954"/>
                  <a:gd name="connsiteX1" fmla="*/ 6824 w 6824"/>
                  <a:gd name="connsiteY1" fmla="*/ 0 h 5954"/>
                  <a:gd name="connsiteX2" fmla="*/ 6824 w 6824"/>
                  <a:gd name="connsiteY2" fmla="*/ 2870 h 5954"/>
                  <a:gd name="connsiteX3" fmla="*/ 3399 w 6824"/>
                  <a:gd name="connsiteY3" fmla="*/ 5954 h 5954"/>
                  <a:gd name="connsiteX4" fmla="*/ 10 w 6824"/>
                  <a:gd name="connsiteY4" fmla="*/ 2881 h 5954"/>
                  <a:gd name="connsiteX5" fmla="*/ 0 w 6824"/>
                  <a:gd name="connsiteY5" fmla="*/ 3 h 5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824" h="5954">
                    <a:moveTo>
                      <a:pt x="0" y="3"/>
                    </a:moveTo>
                    <a:lnTo>
                      <a:pt x="6824" y="0"/>
                    </a:lnTo>
                    <a:lnTo>
                      <a:pt x="6824" y="2870"/>
                    </a:lnTo>
                    <a:lnTo>
                      <a:pt x="3399" y="5954"/>
                    </a:lnTo>
                    <a:lnTo>
                      <a:pt x="10" y="288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9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217" name="Group 216"/>
            <p:cNvGrpSpPr/>
            <p:nvPr/>
          </p:nvGrpSpPr>
          <p:grpSpPr>
            <a:xfrm>
              <a:off x="9267" y="7296"/>
              <a:ext cx="1289" cy="1349"/>
              <a:chOff x="15347" y="5386"/>
              <a:chExt cx="1289" cy="1349"/>
            </a:xfrm>
          </p:grpSpPr>
          <p:grpSp>
            <p:nvGrpSpPr>
              <p:cNvPr id="218" name="Group 217"/>
              <p:cNvGrpSpPr/>
              <p:nvPr/>
            </p:nvGrpSpPr>
            <p:grpSpPr>
              <a:xfrm>
                <a:off x="15743" y="5518"/>
                <a:ext cx="734" cy="734"/>
                <a:chOff x="15743" y="5518"/>
                <a:chExt cx="734" cy="734"/>
              </a:xfrm>
            </p:grpSpPr>
            <p:cxnSp>
              <p:nvCxnSpPr>
                <p:cNvPr id="223" name="Straight Arrow Connector 222"/>
                <p:cNvCxnSpPr/>
                <p:nvPr/>
              </p:nvCxnSpPr>
              <p:spPr>
                <a:xfrm>
                  <a:off x="15743" y="6248"/>
                  <a:ext cx="734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Arrow Connector 224"/>
                <p:cNvCxnSpPr/>
                <p:nvPr/>
              </p:nvCxnSpPr>
              <p:spPr>
                <a:xfrm rot="16200000">
                  <a:off x="15399" y="5885"/>
                  <a:ext cx="734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2" name="Text Box 231"/>
              <p:cNvSpPr txBox="1"/>
              <p:nvPr/>
            </p:nvSpPr>
            <p:spPr>
              <a:xfrm>
                <a:off x="16188" y="6204"/>
                <a:ext cx="448" cy="5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p>
                <a:r>
                  <a:rPr lang="en-US" altLang="en-US" sz="16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altLang="en-US" sz="16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3" name="Text Box 232"/>
              <p:cNvSpPr txBox="1"/>
              <p:nvPr/>
            </p:nvSpPr>
            <p:spPr>
              <a:xfrm>
                <a:off x="15347" y="5386"/>
                <a:ext cx="430" cy="5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p>
                <a:r>
                  <a:rPr lang="en-US" altLang="en-US" sz="16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altLang="en-US" sz="16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4" name="Text Box 233"/>
            <p:cNvSpPr txBox="1"/>
            <p:nvPr/>
          </p:nvSpPr>
          <p:spPr>
            <a:xfrm>
              <a:off x="9442" y="8105"/>
              <a:ext cx="519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236"/>
            <p:cNvSpPr txBox="1"/>
            <p:nvPr/>
          </p:nvSpPr>
          <p:spPr>
            <a:xfrm>
              <a:off x="12842" y="8152"/>
              <a:ext cx="466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2" name="Text Box 241"/>
            <p:cNvSpPr txBox="1"/>
            <p:nvPr/>
          </p:nvSpPr>
          <p:spPr>
            <a:xfrm>
              <a:off x="13092" y="5003"/>
              <a:ext cx="519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4" name="Text Box 253"/>
            <p:cNvSpPr txBox="1"/>
            <p:nvPr/>
          </p:nvSpPr>
          <p:spPr>
            <a:xfrm>
              <a:off x="13093" y="1983"/>
              <a:ext cx="501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" name="Text Box 254"/>
            <p:cNvSpPr txBox="1"/>
            <p:nvPr/>
          </p:nvSpPr>
          <p:spPr>
            <a:xfrm>
              <a:off x="5821" y="1973"/>
              <a:ext cx="501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Text Box 255"/>
            <p:cNvSpPr txBox="1"/>
            <p:nvPr/>
          </p:nvSpPr>
          <p:spPr>
            <a:xfrm>
              <a:off x="5830" y="5003"/>
              <a:ext cx="519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7" name="Text Box 256"/>
            <p:cNvSpPr txBox="1"/>
            <p:nvPr/>
          </p:nvSpPr>
          <p:spPr>
            <a:xfrm>
              <a:off x="5940" y="8162"/>
              <a:ext cx="483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1" name="Group 320"/>
            <p:cNvGrpSpPr/>
            <p:nvPr/>
          </p:nvGrpSpPr>
          <p:grpSpPr>
            <a:xfrm>
              <a:off x="10818" y="2340"/>
              <a:ext cx="3646" cy="2921"/>
              <a:chOff x="10818" y="2340"/>
              <a:chExt cx="3646" cy="2921"/>
            </a:xfrm>
          </p:grpSpPr>
          <p:cxnSp>
            <p:nvCxnSpPr>
              <p:cNvPr id="293" name="Straight Connector 292"/>
              <p:cNvCxnSpPr/>
              <p:nvPr/>
            </p:nvCxnSpPr>
            <p:spPr>
              <a:xfrm flipH="1" flipV="1">
                <a:off x="10818" y="3352"/>
                <a:ext cx="3421" cy="1909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flipH="1" flipV="1">
                <a:off x="11058" y="2916"/>
                <a:ext cx="3406" cy="1895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 flipH="1" flipV="1">
                <a:off x="10945" y="3134"/>
                <a:ext cx="3429" cy="1894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6" name="Oval 295"/>
              <p:cNvSpPr/>
              <p:nvPr/>
            </p:nvSpPr>
            <p:spPr>
              <a:xfrm rot="7140000">
                <a:off x="13639" y="4595"/>
                <a:ext cx="115" cy="1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97" name="Oval 296"/>
              <p:cNvSpPr/>
              <p:nvPr/>
            </p:nvSpPr>
            <p:spPr>
              <a:xfrm rot="7140000">
                <a:off x="13056" y="4274"/>
                <a:ext cx="115" cy="1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98" name="Oval 297"/>
              <p:cNvSpPr/>
              <p:nvPr/>
            </p:nvSpPr>
            <p:spPr>
              <a:xfrm rot="7140000">
                <a:off x="11758" y="3559"/>
                <a:ext cx="115" cy="1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 rot="7140000">
                <a:off x="13419" y="4179"/>
                <a:ext cx="497" cy="948"/>
              </a:xfrm>
              <a:prstGeom prst="rect">
                <a:avLst/>
              </a:prstGeom>
              <a:noFill/>
              <a:ln w="12700">
                <a:solidFill>
                  <a:srgbClr val="00B0F0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 rot="7140000">
                <a:off x="11562" y="3139"/>
                <a:ext cx="497" cy="948"/>
              </a:xfrm>
              <a:prstGeom prst="rect">
                <a:avLst/>
              </a:prstGeom>
              <a:noFill/>
              <a:ln w="12700">
                <a:solidFill>
                  <a:srgbClr val="00B0F0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01" name="Oval 300"/>
              <p:cNvSpPr/>
              <p:nvPr/>
            </p:nvSpPr>
            <p:spPr>
              <a:xfrm rot="7140000">
                <a:off x="13205" y="4355"/>
                <a:ext cx="115" cy="1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302" name="Straight Arrow Connector 301"/>
              <p:cNvCxnSpPr/>
              <p:nvPr/>
            </p:nvCxnSpPr>
            <p:spPr>
              <a:xfrm rot="7800000" flipH="1" flipV="1">
                <a:off x="12109" y="3458"/>
                <a:ext cx="139" cy="709"/>
              </a:xfrm>
              <a:prstGeom prst="straightConnector1">
                <a:avLst/>
              </a:prstGeom>
              <a:ln w="12700">
                <a:solidFill>
                  <a:srgbClr val="00B0F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3" name="Text Box 302"/>
              <p:cNvSpPr txBox="1"/>
              <p:nvPr/>
            </p:nvSpPr>
            <p:spPr>
              <a:xfrm>
                <a:off x="13308" y="3774"/>
                <a:ext cx="104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 1'</a:t>
                </a:r>
                <a:endPara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" name="Text Box 303"/>
              <p:cNvSpPr txBox="1"/>
              <p:nvPr/>
            </p:nvSpPr>
            <p:spPr>
              <a:xfrm>
                <a:off x="11402" y="4160"/>
                <a:ext cx="990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 1</a:t>
                </a:r>
                <a:endPara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" name="Text Box 304"/>
              <p:cNvSpPr txBox="1"/>
              <p:nvPr/>
            </p:nvSpPr>
            <p:spPr>
              <a:xfrm>
                <a:off x="11374" y="3327"/>
                <a:ext cx="48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a'</a:t>
                </a:r>
                <a:endPara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6" name="Text Box 305"/>
              <p:cNvSpPr txBox="1"/>
              <p:nvPr/>
            </p:nvSpPr>
            <p:spPr>
              <a:xfrm>
                <a:off x="13631" y="4527"/>
                <a:ext cx="506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d'</a:t>
                </a:r>
                <a:endPara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7" name="Text Box 306"/>
              <p:cNvSpPr txBox="1"/>
              <p:nvPr/>
            </p:nvSpPr>
            <p:spPr>
              <a:xfrm rot="21420000">
                <a:off x="12651" y="4034"/>
                <a:ext cx="506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b'</a:t>
                </a:r>
                <a:endPara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8" name="Text Box 307"/>
              <p:cNvSpPr txBox="1"/>
              <p:nvPr/>
            </p:nvSpPr>
            <p:spPr>
              <a:xfrm rot="21300000">
                <a:off x="13140" y="4263"/>
                <a:ext cx="48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c'</a:t>
                </a:r>
                <a:endPara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0" name="Text Box 309"/>
              <p:cNvSpPr txBox="1"/>
              <p:nvPr/>
            </p:nvSpPr>
            <p:spPr>
              <a:xfrm>
                <a:off x="12681" y="3374"/>
                <a:ext cx="499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θ'</a:t>
                </a:r>
                <a:endPara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" name="Arc 310"/>
              <p:cNvSpPr/>
              <p:nvPr/>
            </p:nvSpPr>
            <p:spPr>
              <a:xfrm rot="20160000">
                <a:off x="12874" y="3827"/>
                <a:ext cx="290" cy="210"/>
              </a:xfrm>
              <a:prstGeom prst="arc">
                <a:avLst>
                  <a:gd name="adj1" fmla="val 12539361"/>
                  <a:gd name="adj2" fmla="val 20091744"/>
                </a:avLst>
              </a:prstGeom>
              <a:noFill/>
              <a:ln w="127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13" name="Text Box 312"/>
              <p:cNvSpPr txBox="1"/>
              <p:nvPr/>
            </p:nvSpPr>
            <p:spPr>
              <a:xfrm>
                <a:off x="12129" y="2474"/>
                <a:ext cx="613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ry'</a:t>
                </a:r>
                <a:endPara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5" name="Group 314"/>
              <p:cNvGrpSpPr/>
              <p:nvPr/>
            </p:nvGrpSpPr>
            <p:grpSpPr>
              <a:xfrm>
                <a:off x="12048" y="2340"/>
                <a:ext cx="709" cy="827"/>
                <a:chOff x="12597" y="2500"/>
                <a:chExt cx="709" cy="827"/>
              </a:xfrm>
            </p:grpSpPr>
            <p:cxnSp>
              <p:nvCxnSpPr>
                <p:cNvPr id="312" name="Straight Connector 311"/>
                <p:cNvCxnSpPr/>
                <p:nvPr/>
              </p:nvCxnSpPr>
              <p:spPr>
                <a:xfrm flipV="1">
                  <a:off x="12630" y="2500"/>
                  <a:ext cx="0" cy="588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Arrow Connector 313"/>
                <p:cNvCxnSpPr/>
                <p:nvPr/>
              </p:nvCxnSpPr>
              <p:spPr>
                <a:xfrm rot="7800000" flipH="1" flipV="1">
                  <a:off x="12882" y="2903"/>
                  <a:ext cx="139" cy="709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0" name="Arc 319"/>
              <p:cNvSpPr/>
              <p:nvPr/>
            </p:nvSpPr>
            <p:spPr>
              <a:xfrm rot="14160000">
                <a:off x="11922" y="2757"/>
                <a:ext cx="317" cy="316"/>
              </a:xfrm>
              <a:prstGeom prst="arc">
                <a:avLst>
                  <a:gd name="adj1" fmla="val 9455998"/>
                  <a:gd name="adj2" fmla="val 2491729"/>
                </a:avLst>
              </a:prstGeom>
              <a:noFill/>
              <a:ln w="127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324" name="Group 323"/>
            <p:cNvGrpSpPr/>
            <p:nvPr/>
          </p:nvGrpSpPr>
          <p:grpSpPr>
            <a:xfrm>
              <a:off x="6498" y="3880"/>
              <a:ext cx="2769" cy="4763"/>
              <a:chOff x="6498" y="3880"/>
              <a:chExt cx="2769" cy="4763"/>
            </a:xfrm>
          </p:grpSpPr>
          <p:grpSp>
            <p:nvGrpSpPr>
              <p:cNvPr id="322" name="Group 321"/>
              <p:cNvGrpSpPr/>
              <p:nvPr/>
            </p:nvGrpSpPr>
            <p:grpSpPr>
              <a:xfrm>
                <a:off x="6498" y="3880"/>
                <a:ext cx="2769" cy="4763"/>
                <a:chOff x="6498" y="3880"/>
                <a:chExt cx="2769" cy="4763"/>
              </a:xfrm>
            </p:grpSpPr>
            <p:grpSp>
              <p:nvGrpSpPr>
                <p:cNvPr id="289" name="Group 288"/>
                <p:cNvGrpSpPr/>
                <p:nvPr/>
              </p:nvGrpSpPr>
              <p:grpSpPr>
                <a:xfrm>
                  <a:off x="7060" y="3880"/>
                  <a:ext cx="2207" cy="4763"/>
                  <a:chOff x="7060" y="3880"/>
                  <a:chExt cx="2207" cy="4763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>
                    <a:off x="7852" y="3880"/>
                    <a:ext cx="898" cy="4667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7360" y="3997"/>
                    <a:ext cx="902" cy="4646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7591" y="3945"/>
                    <a:ext cx="911" cy="464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3" name="Oval 162"/>
                  <p:cNvSpPr/>
                  <p:nvPr/>
                </p:nvSpPr>
                <p:spPr>
                  <a:xfrm rot="20940000">
                    <a:off x="7839" y="5448"/>
                    <a:ext cx="115" cy="1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Oval 163"/>
                  <p:cNvSpPr/>
                  <p:nvPr/>
                </p:nvSpPr>
                <p:spPr>
                  <a:xfrm rot="20940000">
                    <a:off x="8088" y="6700"/>
                    <a:ext cx="115" cy="1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 rot="20940000">
                    <a:off x="8252" y="7488"/>
                    <a:ext cx="115" cy="1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Rectangle 112"/>
                  <p:cNvSpPr/>
                  <p:nvPr/>
                </p:nvSpPr>
                <p:spPr>
                  <a:xfrm rot="20940000">
                    <a:off x="7659" y="5036"/>
                    <a:ext cx="497" cy="948"/>
                  </a:xfrm>
                  <a:prstGeom prst="rect">
                    <a:avLst/>
                  </a:prstGeom>
                  <a:noFill/>
                  <a:ln w="12700">
                    <a:solidFill>
                      <a:srgbClr val="00B0F0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>
                  <a:xfrm rot="20940000">
                    <a:off x="8052" y="7072"/>
                    <a:ext cx="497" cy="948"/>
                  </a:xfrm>
                  <a:prstGeom prst="rect">
                    <a:avLst/>
                  </a:prstGeom>
                  <a:noFill/>
                  <a:ln w="12700">
                    <a:solidFill>
                      <a:srgbClr val="00B0F0"/>
                    </a:solidFill>
                    <a:prstDash val="sysDash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Oval 185"/>
                  <p:cNvSpPr/>
                  <p:nvPr/>
                </p:nvSpPr>
                <p:spPr>
                  <a:xfrm rot="20940000">
                    <a:off x="8144" y="7029"/>
                    <a:ext cx="115" cy="1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cxnSp>
                <p:nvCxnSpPr>
                  <p:cNvPr id="203" name="Straight Arrow Connector 202"/>
                  <p:cNvCxnSpPr/>
                  <p:nvPr/>
                </p:nvCxnSpPr>
                <p:spPr>
                  <a:xfrm flipH="1" flipV="1">
                    <a:off x="7750" y="4743"/>
                    <a:ext cx="139" cy="709"/>
                  </a:xfrm>
                  <a:prstGeom prst="straightConnector1">
                    <a:avLst/>
                  </a:prstGeom>
                  <a:ln w="12700">
                    <a:solidFill>
                      <a:srgbClr val="00B0F0"/>
                    </a:solidFill>
                    <a:headEnd type="none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1" name="Text Box 260"/>
                  <p:cNvSpPr txBox="1"/>
                  <p:nvPr/>
                </p:nvSpPr>
                <p:spPr>
                  <a:xfrm>
                    <a:off x="8277" y="5298"/>
                    <a:ext cx="990" cy="5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Car 0</a:t>
                    </a:r>
                    <a:endPara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" name="Text Box 261"/>
                  <p:cNvSpPr txBox="1"/>
                  <p:nvPr/>
                </p:nvSpPr>
                <p:spPr>
                  <a:xfrm>
                    <a:off x="7060" y="7449"/>
                    <a:ext cx="1048" cy="5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Car 0'</a:t>
                    </a:r>
                    <a:endPara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3" name="Text Box 262"/>
                  <p:cNvSpPr txBox="1"/>
                  <p:nvPr/>
                </p:nvSpPr>
                <p:spPr>
                  <a:xfrm>
                    <a:off x="7839" y="5367"/>
                    <a:ext cx="430" cy="5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" name="Text Box 263"/>
                  <p:cNvSpPr txBox="1"/>
                  <p:nvPr/>
                </p:nvSpPr>
                <p:spPr>
                  <a:xfrm>
                    <a:off x="8244" y="7477"/>
                    <a:ext cx="448" cy="5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endPara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5" name="Text Box 264"/>
                  <p:cNvSpPr txBox="1"/>
                  <p:nvPr/>
                </p:nvSpPr>
                <p:spPr>
                  <a:xfrm>
                    <a:off x="8016" y="6263"/>
                    <a:ext cx="448" cy="5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</a:t>
                    </a:r>
                    <a:endPara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6" name="Text Box 265"/>
                  <p:cNvSpPr txBox="1"/>
                  <p:nvPr/>
                </p:nvSpPr>
                <p:spPr>
                  <a:xfrm>
                    <a:off x="7910" y="7008"/>
                    <a:ext cx="430" cy="5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endPara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8" name="Arc 267"/>
                  <p:cNvSpPr/>
                  <p:nvPr/>
                </p:nvSpPr>
                <p:spPr>
                  <a:xfrm rot="17400000">
                    <a:off x="7464" y="6316"/>
                    <a:ext cx="900" cy="902"/>
                  </a:xfrm>
                  <a:prstGeom prst="arc">
                    <a:avLst>
                      <a:gd name="adj1" fmla="val 18777715"/>
                      <a:gd name="adj2" fmla="val 19583036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Text Box 268"/>
                  <p:cNvSpPr txBox="1"/>
                  <p:nvPr/>
                </p:nvSpPr>
                <p:spPr>
                  <a:xfrm>
                    <a:off x="7397" y="5856"/>
                    <a:ext cx="441" cy="5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θ</a:t>
                    </a:r>
                    <a:endPara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6" name="Group 315"/>
                <p:cNvGrpSpPr/>
                <p:nvPr/>
              </p:nvGrpSpPr>
              <p:grpSpPr>
                <a:xfrm>
                  <a:off x="6498" y="4589"/>
                  <a:ext cx="650" cy="753"/>
                  <a:chOff x="8582" y="6615"/>
                  <a:chExt cx="650" cy="753"/>
                </a:xfrm>
              </p:grpSpPr>
              <p:cxnSp>
                <p:nvCxnSpPr>
                  <p:cNvPr id="270" name="Straight Connector 269"/>
                  <p:cNvCxnSpPr/>
                  <p:nvPr/>
                </p:nvCxnSpPr>
                <p:spPr>
                  <a:xfrm flipV="1">
                    <a:off x="9232" y="6730"/>
                    <a:ext cx="0" cy="588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Arrow Connector 286"/>
                  <p:cNvCxnSpPr/>
                  <p:nvPr/>
                </p:nvCxnSpPr>
                <p:spPr>
                  <a:xfrm flipH="1" flipV="1">
                    <a:off x="9091" y="6615"/>
                    <a:ext cx="139" cy="709"/>
                  </a:xfrm>
                  <a:prstGeom prst="straightConnector1">
                    <a:avLst/>
                  </a:prstGeom>
                  <a:ln w="12700">
                    <a:solidFill>
                      <a:srgbClr val="00B0F0"/>
                    </a:solidFill>
                    <a:headEnd type="none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8" name="Text Box 287"/>
                  <p:cNvSpPr txBox="1"/>
                  <p:nvPr/>
                </p:nvSpPr>
                <p:spPr>
                  <a:xfrm>
                    <a:off x="8582" y="6837"/>
                    <a:ext cx="555" cy="5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ry</a:t>
                    </a:r>
                    <a:endPara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323" name="Arc 322"/>
              <p:cNvSpPr/>
              <p:nvPr/>
            </p:nvSpPr>
            <p:spPr>
              <a:xfrm rot="3300000">
                <a:off x="7012" y="4992"/>
                <a:ext cx="176" cy="210"/>
              </a:xfrm>
              <a:prstGeom prst="arc">
                <a:avLst>
                  <a:gd name="adj1" fmla="val 12539361"/>
                  <a:gd name="adj2" fmla="val 14744998"/>
                </a:avLst>
              </a:prstGeom>
              <a:noFill/>
              <a:ln w="127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325" name="Text Box 324"/>
            <p:cNvSpPr txBox="1"/>
            <p:nvPr/>
          </p:nvSpPr>
          <p:spPr>
            <a:xfrm>
              <a:off x="6237" y="5491"/>
              <a:ext cx="736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45°</a:t>
              </a:r>
              <a:endPara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0" name="Arc 329"/>
            <p:cNvSpPr/>
            <p:nvPr/>
          </p:nvSpPr>
          <p:spPr>
            <a:xfrm rot="8940000">
              <a:off x="6264" y="5205"/>
              <a:ext cx="290" cy="185"/>
            </a:xfrm>
            <a:prstGeom prst="arc">
              <a:avLst>
                <a:gd name="adj1" fmla="val 12539361"/>
                <a:gd name="adj2" fmla="val 21056352"/>
              </a:avLst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2" name="Text Box 331"/>
            <p:cNvSpPr txBox="1"/>
            <p:nvPr/>
          </p:nvSpPr>
          <p:spPr>
            <a:xfrm>
              <a:off x="7336" y="5391"/>
              <a:ext cx="45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400">
                  <a:latin typeface="DejaVu Sans Mono" panose="020B0609030804020204" charset="0"/>
                  <a:cs typeface="DejaVu Sans Mono" panose="020B0609030804020204" charset="0"/>
                </a:rPr>
                <a:t>l</a:t>
              </a:r>
              <a:endParaRPr lang="en-US" altLang="en-US" sz="1400">
                <a:latin typeface="DejaVu Sans Mono" panose="020B0609030804020204" charset="0"/>
                <a:cs typeface="DejaVu Sans Mono" panose="020B0609030804020204" charset="0"/>
              </a:endParaRPr>
            </a:p>
          </p:txBody>
        </p:sp>
        <p:sp>
          <p:nvSpPr>
            <p:cNvPr id="333" name="Text Box 332"/>
            <p:cNvSpPr txBox="1"/>
            <p:nvPr/>
          </p:nvSpPr>
          <p:spPr>
            <a:xfrm>
              <a:off x="7701" y="4600"/>
              <a:ext cx="45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400">
                  <a:latin typeface="DejaVu Sans Mono" panose="020B0609030804020204" charset="0"/>
                  <a:cs typeface="DejaVu Sans Mono" panose="020B0609030804020204" charset="0"/>
                </a:rPr>
                <a:t>w</a:t>
              </a:r>
              <a:endParaRPr lang="en-US" altLang="en-US" sz="1400">
                <a:latin typeface="DejaVu Sans Mono" panose="020B0609030804020204" charset="0"/>
                <a:cs typeface="DejaVu Sans Mono" panose="020B0609030804020204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116330" y="1153160"/>
            <a:ext cx="9745980" cy="4563110"/>
            <a:chOff x="1758" y="1816"/>
            <a:chExt cx="15348" cy="7186"/>
          </a:xfrm>
        </p:grpSpPr>
        <p:pic>
          <p:nvPicPr>
            <p:cNvPr id="20" name="Picture 19" descr="pc_01"/>
            <p:cNvPicPr>
              <a:picLocks noChangeAspect="1"/>
            </p:cNvPicPr>
            <p:nvPr/>
          </p:nvPicPr>
          <p:blipFill>
            <a:blip r:embed="rId1"/>
            <a:srcRect l="22200" b="23442"/>
            <a:stretch>
              <a:fillRect/>
            </a:stretch>
          </p:blipFill>
          <p:spPr>
            <a:xfrm>
              <a:off x="1758" y="6644"/>
              <a:ext cx="6932" cy="2358"/>
            </a:xfrm>
            <a:prstGeom prst="rect">
              <a:avLst/>
            </a:prstGeom>
          </p:spPr>
        </p:pic>
        <p:pic>
          <p:nvPicPr>
            <p:cNvPr id="21" name="Picture 20" descr="pc_02"/>
            <p:cNvPicPr>
              <a:picLocks noChangeAspect="1"/>
            </p:cNvPicPr>
            <p:nvPr/>
          </p:nvPicPr>
          <p:blipFill>
            <a:blip r:embed="rId2"/>
            <a:srcRect l="22031" b="23474"/>
            <a:stretch>
              <a:fillRect/>
            </a:stretch>
          </p:blipFill>
          <p:spPr>
            <a:xfrm>
              <a:off x="1758" y="4235"/>
              <a:ext cx="6947" cy="2357"/>
            </a:xfrm>
            <a:prstGeom prst="rect">
              <a:avLst/>
            </a:prstGeom>
          </p:spPr>
        </p:pic>
        <p:pic>
          <p:nvPicPr>
            <p:cNvPr id="22" name="Picture 21" descr="pc_03"/>
            <p:cNvPicPr>
              <a:picLocks noChangeAspect="1"/>
            </p:cNvPicPr>
            <p:nvPr/>
          </p:nvPicPr>
          <p:blipFill>
            <a:blip r:embed="rId3"/>
            <a:srcRect l="22332" b="22952"/>
            <a:stretch>
              <a:fillRect/>
            </a:stretch>
          </p:blipFill>
          <p:spPr>
            <a:xfrm>
              <a:off x="1771" y="1816"/>
              <a:ext cx="6921" cy="2380"/>
            </a:xfrm>
            <a:prstGeom prst="rect">
              <a:avLst/>
            </a:prstGeom>
          </p:spPr>
        </p:pic>
        <p:pic>
          <p:nvPicPr>
            <p:cNvPr id="24" name="Picture 23" descr="img_01"/>
            <p:cNvPicPr>
              <a:picLocks noChangeAspect="1"/>
            </p:cNvPicPr>
            <p:nvPr/>
          </p:nvPicPr>
          <p:blipFill>
            <a:blip r:embed="rId4"/>
            <a:srcRect l="21047" b="26378"/>
            <a:stretch>
              <a:fillRect/>
            </a:stretch>
          </p:blipFill>
          <p:spPr>
            <a:xfrm>
              <a:off x="8822" y="6645"/>
              <a:ext cx="8285" cy="2357"/>
            </a:xfrm>
            <a:prstGeom prst="rect">
              <a:avLst/>
            </a:prstGeom>
          </p:spPr>
        </p:pic>
        <p:pic>
          <p:nvPicPr>
            <p:cNvPr id="25" name="Picture 24" descr="img_02"/>
            <p:cNvPicPr>
              <a:picLocks noChangeAspect="1"/>
            </p:cNvPicPr>
            <p:nvPr/>
          </p:nvPicPr>
          <p:blipFill>
            <a:blip r:embed="rId5"/>
            <a:srcRect l="21049" b="24695"/>
            <a:stretch>
              <a:fillRect/>
            </a:stretch>
          </p:blipFill>
          <p:spPr>
            <a:xfrm>
              <a:off x="8822" y="4235"/>
              <a:ext cx="8285" cy="2358"/>
            </a:xfrm>
            <a:prstGeom prst="rect">
              <a:avLst/>
            </a:prstGeom>
          </p:spPr>
        </p:pic>
        <p:pic>
          <p:nvPicPr>
            <p:cNvPr id="26" name="Picture 25" descr="img_03"/>
            <p:cNvPicPr>
              <a:picLocks noChangeAspect="1"/>
            </p:cNvPicPr>
            <p:nvPr/>
          </p:nvPicPr>
          <p:blipFill>
            <a:blip r:embed="rId6"/>
            <a:srcRect l="21201" b="24034"/>
            <a:stretch>
              <a:fillRect/>
            </a:stretch>
          </p:blipFill>
          <p:spPr>
            <a:xfrm>
              <a:off x="8822" y="1816"/>
              <a:ext cx="8276" cy="2381"/>
            </a:xfrm>
            <a:prstGeom prst="rect">
              <a:avLst/>
            </a:prstGeom>
          </p:spPr>
        </p:pic>
      </p:grpSp>
      <p:sp>
        <p:nvSpPr>
          <p:cNvPr id="28" name="Text Box 27"/>
          <p:cNvSpPr txBox="1"/>
          <p:nvPr/>
        </p:nvSpPr>
        <p:spPr>
          <a:xfrm>
            <a:off x="5807075" y="4218940"/>
            <a:ext cx="5772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0</a:t>
            </a:r>
            <a:endParaRPr lang="en-US" altLang="en-US" sz="1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5807710" y="2689225"/>
            <a:ext cx="5772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1</a:t>
            </a:r>
            <a:endParaRPr lang="en-US" altLang="en-US" sz="1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5807075" y="1153160"/>
            <a:ext cx="5772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2</a:t>
            </a:r>
            <a:endParaRPr lang="en-US" altLang="en-US" sz="1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1"/>
          <p:cNvSpPr txBox="1"/>
          <p:nvPr/>
        </p:nvSpPr>
        <p:spPr>
          <a:xfrm>
            <a:off x="7878445" y="625475"/>
            <a:ext cx="570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</a:t>
            </a:r>
            <a:r>
              <a:rPr lang="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ight Arrow 28"/>
          <p:cNvSpPr/>
          <p:nvPr/>
        </p:nvSpPr>
        <p:spPr>
          <a:xfrm rot="5400000">
            <a:off x="7864475" y="2127885"/>
            <a:ext cx="566420" cy="1828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ube 29"/>
          <p:cNvSpPr/>
          <p:nvPr/>
        </p:nvSpPr>
        <p:spPr>
          <a:xfrm>
            <a:off x="2857500" y="2811145"/>
            <a:ext cx="1233805" cy="848995"/>
          </a:xfrm>
          <a:prstGeom prst="cube">
            <a:avLst>
              <a:gd name="adj" fmla="val 13436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ube 31"/>
          <p:cNvSpPr/>
          <p:nvPr/>
        </p:nvSpPr>
        <p:spPr>
          <a:xfrm>
            <a:off x="7608570" y="2759710"/>
            <a:ext cx="1362075" cy="748030"/>
          </a:xfrm>
          <a:prstGeom prst="cube">
            <a:avLst>
              <a:gd name="adj" fmla="val 15345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2841308" y="3023235"/>
            <a:ext cx="11410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Intergrated 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BEV features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7610475" y="3025140"/>
            <a:ext cx="12331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Image features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3732213" y="2113915"/>
            <a:ext cx="8883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Extractor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2557145" y="1913255"/>
            <a:ext cx="958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BEV maps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 rot="0">
            <a:off x="3432175" y="1955165"/>
            <a:ext cx="379730" cy="690245"/>
            <a:chOff x="2947" y="2501"/>
            <a:chExt cx="598" cy="10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3" name="Right Arrow 22"/>
            <p:cNvSpPr/>
            <p:nvPr/>
          </p:nvSpPr>
          <p:spPr>
            <a:xfrm rot="5400000">
              <a:off x="3008" y="3051"/>
              <a:ext cx="785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ight Arrow 37"/>
            <p:cNvSpPr/>
            <p:nvPr/>
          </p:nvSpPr>
          <p:spPr>
            <a:xfrm rot="5400000">
              <a:off x="2702" y="2746"/>
              <a:ext cx="778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Text Box 47"/>
          <p:cNvSpPr txBox="1"/>
          <p:nvPr/>
        </p:nvSpPr>
        <p:spPr>
          <a:xfrm>
            <a:off x="6037580" y="5222875"/>
            <a:ext cx="56832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NMS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 rot="0">
            <a:off x="5339080" y="5588635"/>
            <a:ext cx="1165860" cy="375920"/>
            <a:chOff x="13444" y="2512"/>
            <a:chExt cx="1836" cy="592"/>
          </a:xfrm>
        </p:grpSpPr>
        <p:sp>
          <p:nvSpPr>
            <p:cNvPr id="53" name="Cube 52"/>
            <p:cNvSpPr/>
            <p:nvPr/>
          </p:nvSpPr>
          <p:spPr>
            <a:xfrm>
              <a:off x="13444" y="2696"/>
              <a:ext cx="372" cy="408"/>
            </a:xfrm>
            <a:prstGeom prst="cube">
              <a:avLst/>
            </a:prstGeom>
            <a:solidFill>
              <a:srgbClr val="FF0000">
                <a:alpha val="55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Cube 53"/>
            <p:cNvSpPr/>
            <p:nvPr/>
          </p:nvSpPr>
          <p:spPr>
            <a:xfrm>
              <a:off x="13888" y="2694"/>
              <a:ext cx="372" cy="408"/>
            </a:xfrm>
            <a:prstGeom prst="cube">
              <a:avLst/>
            </a:prstGeom>
            <a:solidFill>
              <a:srgbClr val="FF0000">
                <a:alpha val="55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Cube 55"/>
            <p:cNvSpPr/>
            <p:nvPr/>
          </p:nvSpPr>
          <p:spPr>
            <a:xfrm>
              <a:off x="14908" y="2684"/>
              <a:ext cx="372" cy="408"/>
            </a:xfrm>
            <a:prstGeom prst="cube">
              <a:avLst/>
            </a:prstGeom>
            <a:solidFill>
              <a:srgbClr val="FF0000">
                <a:alpha val="55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56"/>
            <p:cNvSpPr txBox="1"/>
            <p:nvPr/>
          </p:nvSpPr>
          <p:spPr>
            <a:xfrm>
              <a:off x="14296" y="2512"/>
              <a:ext cx="563" cy="58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6" name="Group 275"/>
          <p:cNvGrpSpPr/>
          <p:nvPr/>
        </p:nvGrpSpPr>
        <p:grpSpPr>
          <a:xfrm rot="0">
            <a:off x="5187950" y="2726690"/>
            <a:ext cx="1390650" cy="869950"/>
            <a:chOff x="9360" y="4098"/>
            <a:chExt cx="2190" cy="1370"/>
          </a:xfrm>
        </p:grpSpPr>
        <p:sp>
          <p:nvSpPr>
            <p:cNvPr id="275" name="Rectangle 274"/>
            <p:cNvSpPr/>
            <p:nvPr/>
          </p:nvSpPr>
          <p:spPr>
            <a:xfrm>
              <a:off x="9360" y="4150"/>
              <a:ext cx="2190" cy="13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Cube 266"/>
            <p:cNvSpPr/>
            <p:nvPr/>
          </p:nvSpPr>
          <p:spPr>
            <a:xfrm>
              <a:off x="9521" y="4282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Cube 267"/>
            <p:cNvSpPr/>
            <p:nvPr/>
          </p:nvSpPr>
          <p:spPr>
            <a:xfrm>
              <a:off x="9965" y="4280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Cube 268"/>
            <p:cNvSpPr/>
            <p:nvPr/>
          </p:nvSpPr>
          <p:spPr>
            <a:xfrm>
              <a:off x="10985" y="4270"/>
              <a:ext cx="372" cy="408"/>
            </a:xfrm>
            <a:prstGeom prst="cub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Text Box 269"/>
            <p:cNvSpPr txBox="1"/>
            <p:nvPr/>
          </p:nvSpPr>
          <p:spPr>
            <a:xfrm>
              <a:off x="10361" y="4098"/>
              <a:ext cx="588" cy="5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Cube 270"/>
            <p:cNvSpPr/>
            <p:nvPr/>
          </p:nvSpPr>
          <p:spPr>
            <a:xfrm>
              <a:off x="9497" y="4932"/>
              <a:ext cx="372" cy="408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Cube 271"/>
            <p:cNvSpPr/>
            <p:nvPr/>
          </p:nvSpPr>
          <p:spPr>
            <a:xfrm>
              <a:off x="9941" y="4930"/>
              <a:ext cx="372" cy="408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Cube 272"/>
            <p:cNvSpPr/>
            <p:nvPr/>
          </p:nvSpPr>
          <p:spPr>
            <a:xfrm>
              <a:off x="10961" y="4920"/>
              <a:ext cx="372" cy="408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Text Box 273"/>
            <p:cNvSpPr txBox="1"/>
            <p:nvPr/>
          </p:nvSpPr>
          <p:spPr>
            <a:xfrm>
              <a:off x="10337" y="4748"/>
              <a:ext cx="588" cy="5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6" name="Group 345"/>
          <p:cNvGrpSpPr/>
          <p:nvPr/>
        </p:nvGrpSpPr>
        <p:grpSpPr>
          <a:xfrm rot="0">
            <a:off x="5664200" y="4799330"/>
            <a:ext cx="400050" cy="847090"/>
            <a:chOff x="9269" y="7288"/>
            <a:chExt cx="630" cy="133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7" name="Right Arrow 46"/>
            <p:cNvSpPr/>
            <p:nvPr/>
          </p:nvSpPr>
          <p:spPr>
            <a:xfrm rot="5400000">
              <a:off x="8969" y="7588"/>
              <a:ext cx="900" cy="30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Right Arrow 277"/>
            <p:cNvSpPr/>
            <p:nvPr/>
          </p:nvSpPr>
          <p:spPr>
            <a:xfrm rot="5400000">
              <a:off x="9299" y="8022"/>
              <a:ext cx="900" cy="30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9" name="Text Box 278"/>
          <p:cNvSpPr txBox="1"/>
          <p:nvPr/>
        </p:nvSpPr>
        <p:spPr>
          <a:xfrm>
            <a:off x="5334635" y="4891405"/>
            <a:ext cx="4006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Right Arrow 288"/>
          <p:cNvSpPr/>
          <p:nvPr/>
        </p:nvSpPr>
        <p:spPr>
          <a:xfrm rot="5400000" flipV="1">
            <a:off x="5586095" y="2194560"/>
            <a:ext cx="571500" cy="1905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Text Box 289"/>
          <p:cNvSpPr txBox="1"/>
          <p:nvPr/>
        </p:nvSpPr>
        <p:spPr>
          <a:xfrm>
            <a:off x="6676073" y="3435985"/>
            <a:ext cx="7810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Pooling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Right Arrow 291"/>
          <p:cNvSpPr/>
          <p:nvPr/>
        </p:nvSpPr>
        <p:spPr>
          <a:xfrm rot="5400000">
            <a:off x="5614035" y="3867150"/>
            <a:ext cx="571500" cy="1905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Text Box 293"/>
          <p:cNvSpPr txBox="1"/>
          <p:nvPr/>
        </p:nvSpPr>
        <p:spPr>
          <a:xfrm>
            <a:off x="5972810" y="3816350"/>
            <a:ext cx="6673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Fusion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5" name="Group 294"/>
          <p:cNvGrpSpPr/>
          <p:nvPr/>
        </p:nvGrpSpPr>
        <p:grpSpPr>
          <a:xfrm rot="0">
            <a:off x="5375910" y="4330065"/>
            <a:ext cx="1066800" cy="375920"/>
            <a:chOff x="12343" y="5421"/>
            <a:chExt cx="1680" cy="592"/>
          </a:xfrm>
        </p:grpSpPr>
        <p:sp>
          <p:nvSpPr>
            <p:cNvPr id="296" name="Cube 295"/>
            <p:cNvSpPr/>
            <p:nvPr/>
          </p:nvSpPr>
          <p:spPr>
            <a:xfrm>
              <a:off x="12343" y="5605"/>
              <a:ext cx="372" cy="408"/>
            </a:xfrm>
            <a:prstGeom prst="cube">
              <a:avLst/>
            </a:prstGeom>
            <a:solidFill>
              <a:srgbClr val="E915DD">
                <a:alpha val="5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Cube 296"/>
            <p:cNvSpPr/>
            <p:nvPr/>
          </p:nvSpPr>
          <p:spPr>
            <a:xfrm>
              <a:off x="12751" y="5593"/>
              <a:ext cx="372" cy="408"/>
            </a:xfrm>
            <a:prstGeom prst="cube">
              <a:avLst/>
            </a:prstGeom>
            <a:solidFill>
              <a:srgbClr val="E915DD">
                <a:alpha val="5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Cube 297"/>
            <p:cNvSpPr/>
            <p:nvPr/>
          </p:nvSpPr>
          <p:spPr>
            <a:xfrm>
              <a:off x="13651" y="5580"/>
              <a:ext cx="372" cy="408"/>
            </a:xfrm>
            <a:prstGeom prst="cube">
              <a:avLst/>
            </a:prstGeom>
            <a:solidFill>
              <a:srgbClr val="E915DD">
                <a:alpha val="5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Text Box 298"/>
            <p:cNvSpPr txBox="1"/>
            <p:nvPr/>
          </p:nvSpPr>
          <p:spPr>
            <a:xfrm>
              <a:off x="13109" y="5421"/>
              <a:ext cx="563" cy="58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1" name="Text Box 300"/>
          <p:cNvSpPr txBox="1"/>
          <p:nvPr/>
        </p:nvSpPr>
        <p:spPr>
          <a:xfrm>
            <a:off x="6456045" y="4392930"/>
            <a:ext cx="1860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Fused RoI features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3" name="Text Box 312"/>
          <p:cNvSpPr txBox="1"/>
          <p:nvPr/>
        </p:nvSpPr>
        <p:spPr>
          <a:xfrm>
            <a:off x="6753860" y="2819400"/>
            <a:ext cx="8794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1x1 Conv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0" name="Group 339"/>
          <p:cNvGrpSpPr/>
          <p:nvPr/>
        </p:nvGrpSpPr>
        <p:grpSpPr>
          <a:xfrm rot="5400000" flipV="1">
            <a:off x="4413250" y="2875915"/>
            <a:ext cx="382270" cy="729615"/>
            <a:chOff x="6005" y="3918"/>
            <a:chExt cx="602" cy="114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62" name="Right Arrow 261"/>
            <p:cNvSpPr/>
            <p:nvPr/>
          </p:nvSpPr>
          <p:spPr>
            <a:xfrm rot="16200000" flipH="1">
              <a:off x="5773" y="4150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9" name="Right Arrow 338"/>
            <p:cNvSpPr/>
            <p:nvPr/>
          </p:nvSpPr>
          <p:spPr>
            <a:xfrm rot="16200000" flipH="1">
              <a:off x="6087" y="4547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1" name="Group 340"/>
          <p:cNvGrpSpPr/>
          <p:nvPr/>
        </p:nvGrpSpPr>
        <p:grpSpPr>
          <a:xfrm rot="16200000" flipH="1" flipV="1">
            <a:off x="6925945" y="2912745"/>
            <a:ext cx="382270" cy="729615"/>
            <a:chOff x="6005" y="3918"/>
            <a:chExt cx="602" cy="114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42" name="Right Arrow 341"/>
            <p:cNvSpPr/>
            <p:nvPr/>
          </p:nvSpPr>
          <p:spPr>
            <a:xfrm rot="16200000" flipH="1">
              <a:off x="5773" y="4150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Right Arrow 342"/>
            <p:cNvSpPr/>
            <p:nvPr/>
          </p:nvSpPr>
          <p:spPr>
            <a:xfrm rot="16200000" flipH="1">
              <a:off x="6087" y="4547"/>
              <a:ext cx="753" cy="28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4" name="Text Box 343"/>
          <p:cNvSpPr txBox="1"/>
          <p:nvPr/>
        </p:nvSpPr>
        <p:spPr>
          <a:xfrm>
            <a:off x="4098925" y="2795270"/>
            <a:ext cx="8794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1x1 Conv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5" name="Text Box 344"/>
          <p:cNvSpPr txBox="1"/>
          <p:nvPr/>
        </p:nvSpPr>
        <p:spPr>
          <a:xfrm>
            <a:off x="4362133" y="3399155"/>
            <a:ext cx="7366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RoI 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 Box 34"/>
          <p:cNvSpPr txBox="1"/>
          <p:nvPr/>
        </p:nvSpPr>
        <p:spPr>
          <a:xfrm>
            <a:off x="8202613" y="1936115"/>
            <a:ext cx="8883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Extractor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751955" y="5704205"/>
            <a:ext cx="1979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K 3D 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Proposals</a:t>
            </a:r>
            <a:endParaRPr lang="en-US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12085" y="981075"/>
            <a:ext cx="2064385" cy="748665"/>
            <a:chOff x="5253" y="3972"/>
            <a:chExt cx="4331" cy="2644"/>
          </a:xfrm>
        </p:grpSpPr>
        <p:pic>
          <p:nvPicPr>
            <p:cNvPr id="8" name="Picture 7" descr="000050"/>
            <p:cNvPicPr>
              <a:picLocks noChangeAspect="1"/>
            </p:cNvPicPr>
            <p:nvPr/>
          </p:nvPicPr>
          <p:blipFill>
            <a:blip r:embed="rId1"/>
            <a:srcRect l="21508" t="33610" r="26650" b="6962"/>
            <a:stretch>
              <a:fillRect/>
            </a:stretch>
          </p:blipFill>
          <p:spPr>
            <a:xfrm>
              <a:off x="5253" y="4009"/>
              <a:ext cx="2566" cy="25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ight" fov="2700000">
                <a:rot lat="600000" lon="18600000" rev="0"/>
              </a:camera>
              <a:lightRig rig="threePt" dir="t"/>
            </a:scene3d>
          </p:spPr>
        </p:pic>
        <p:pic>
          <p:nvPicPr>
            <p:cNvPr id="24" name="Picture 23" descr="000051"/>
            <p:cNvPicPr>
              <a:picLocks noChangeAspect="1"/>
            </p:cNvPicPr>
            <p:nvPr/>
          </p:nvPicPr>
          <p:blipFill>
            <a:blip r:embed="rId2"/>
            <a:srcRect l="21642" t="33610" r="26742" b="6962"/>
            <a:stretch>
              <a:fillRect/>
            </a:stretch>
          </p:blipFill>
          <p:spPr>
            <a:xfrm>
              <a:off x="5684" y="4009"/>
              <a:ext cx="2555" cy="25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ight" fov="2700000">
                <a:rot lat="600000" lon="18600000" rev="0"/>
              </a:camera>
              <a:lightRig rig="threePt" dir="t"/>
            </a:scene3d>
          </p:spPr>
        </p:pic>
        <p:pic>
          <p:nvPicPr>
            <p:cNvPr id="31" name="Picture 30" descr="000052"/>
            <p:cNvPicPr>
              <a:picLocks noChangeAspect="1"/>
            </p:cNvPicPr>
            <p:nvPr/>
          </p:nvPicPr>
          <p:blipFill>
            <a:blip r:embed="rId3"/>
            <a:srcRect l="21642" t="33610" r="26717" b="6124"/>
            <a:stretch>
              <a:fillRect/>
            </a:stretch>
          </p:blipFill>
          <p:spPr>
            <a:xfrm>
              <a:off x="6141" y="3972"/>
              <a:ext cx="2557" cy="261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ight" fov="2700000">
                <a:rot lat="600000" lon="18600000" rev="0"/>
              </a:camera>
              <a:lightRig rig="threePt" dir="t"/>
            </a:scene3d>
          </p:spPr>
        </p:pic>
        <p:pic>
          <p:nvPicPr>
            <p:cNvPr id="36" name="Picture 35" descr="000053"/>
            <p:cNvPicPr>
              <a:picLocks noChangeAspect="1"/>
            </p:cNvPicPr>
            <p:nvPr/>
          </p:nvPicPr>
          <p:blipFill>
            <a:blip r:embed="rId4"/>
            <a:srcRect l="21775" t="33571" r="27450" b="7114"/>
            <a:stretch>
              <a:fillRect/>
            </a:stretch>
          </p:blipFill>
          <p:spPr>
            <a:xfrm>
              <a:off x="6604" y="4012"/>
              <a:ext cx="2514" cy="25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ight" fov="2700000">
                <a:rot lat="600000" lon="18600000" rev="0"/>
              </a:camera>
              <a:lightRig rig="threePt" dir="t"/>
            </a:scene3d>
          </p:spPr>
        </p:pic>
        <p:pic>
          <p:nvPicPr>
            <p:cNvPr id="39" name="Picture 38" descr="000054"/>
            <p:cNvPicPr>
              <a:picLocks noChangeAspect="1"/>
            </p:cNvPicPr>
            <p:nvPr/>
          </p:nvPicPr>
          <p:blipFill>
            <a:blip r:embed="rId5"/>
            <a:srcRect l="21642" t="33762" r="27358" b="6124"/>
            <a:stretch>
              <a:fillRect/>
            </a:stretch>
          </p:blipFill>
          <p:spPr>
            <a:xfrm>
              <a:off x="7060" y="4012"/>
              <a:ext cx="2525" cy="26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ight" fov="2700000">
                <a:rot lat="600000" lon="18600000" rev="0"/>
              </a:camera>
              <a:lightRig rig="threePt" dir="t"/>
            </a:scene3d>
          </p:spPr>
        </p:pic>
      </p:grpSp>
      <p:pic>
        <p:nvPicPr>
          <p:cNvPr id="42" name="Picture 41" descr="000050"/>
          <p:cNvPicPr>
            <a:picLocks noChangeAspect="1"/>
          </p:cNvPicPr>
          <p:nvPr/>
        </p:nvPicPr>
        <p:blipFill>
          <a:blip r:embed="rId6"/>
          <a:srcRect l="23787" t="8996" r="17431" b="9432"/>
          <a:stretch>
            <a:fillRect/>
          </a:stretch>
        </p:blipFill>
        <p:spPr>
          <a:xfrm>
            <a:off x="7395845" y="1028700"/>
            <a:ext cx="1534795" cy="643255"/>
          </a:xfrm>
          <a:prstGeom prst="rect">
            <a:avLst/>
          </a:prstGeom>
        </p:spPr>
      </p:pic>
      <p:grpSp>
        <p:nvGrpSpPr>
          <p:cNvPr id="399" name="Group 398"/>
          <p:cNvGrpSpPr/>
          <p:nvPr/>
        </p:nvGrpSpPr>
        <p:grpSpPr>
          <a:xfrm>
            <a:off x="5426075" y="713740"/>
            <a:ext cx="1261110" cy="1372235"/>
            <a:chOff x="8251" y="1511"/>
            <a:chExt cx="2366" cy="2575"/>
          </a:xfrm>
          <a:effectLst/>
          <a:scene3d>
            <a:camera prst="orthographicFront">
              <a:rot lat="2400000" lon="0" rev="0"/>
            </a:camera>
            <a:lightRig rig="threePt" dir="t"/>
          </a:scene3d>
        </p:grpSpPr>
        <p:grpSp>
          <p:nvGrpSpPr>
            <p:cNvPr id="162" name="Group 161"/>
            <p:cNvGrpSpPr/>
            <p:nvPr/>
          </p:nvGrpSpPr>
          <p:grpSpPr>
            <a:xfrm>
              <a:off x="8251" y="1511"/>
              <a:ext cx="2367" cy="1762"/>
              <a:chOff x="9698" y="3942"/>
              <a:chExt cx="5990" cy="4458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10898" y="3942"/>
                <a:ext cx="4791" cy="3258"/>
                <a:chOff x="10898" y="3942"/>
                <a:chExt cx="4791" cy="3258"/>
              </a:xfrm>
            </p:grpSpPr>
            <p:grpSp>
              <p:nvGrpSpPr>
                <p:cNvPr id="164" name="Group 163"/>
                <p:cNvGrpSpPr/>
                <p:nvPr/>
              </p:nvGrpSpPr>
              <p:grpSpPr>
                <a:xfrm>
                  <a:off x="11491" y="3942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165" name="Group 164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166" name="Cube 165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" name="Cube 166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" name="Cube 167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" name="Cube 168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" name="Cube 169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1" name="Cube 170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" name="Cube 171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" name="Cube 172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" name="Group 173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175" name="Cube 174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" name="Cube 175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" name="Cube 176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" name="Cube 177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" name="Cube 178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0" name="Cube 179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" name="Cube 180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" name="Cube 181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83" name="Group 182"/>
                <p:cNvGrpSpPr/>
                <p:nvPr/>
              </p:nvGrpSpPr>
              <p:grpSpPr>
                <a:xfrm>
                  <a:off x="10898" y="4534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184" name="Group 183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185" name="Cube 184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" name="Cube 185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7" name="Cube 186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" name="Cube 187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" name="Cube 188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" name="Cube 189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" name="Cube 190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" name="Cube 191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3" name="Group 192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194" name="Cube 193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" name="Cube 194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" name="Cube 195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7" name="Cube 196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" name="Cube 197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" name="Cube 198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0" name="Cube 199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" name="Cube 200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9698" y="5142"/>
                <a:ext cx="4791" cy="3258"/>
                <a:chOff x="10898" y="3942"/>
                <a:chExt cx="4791" cy="3258"/>
              </a:xfrm>
            </p:grpSpPr>
            <p:grpSp>
              <p:nvGrpSpPr>
                <p:cNvPr id="203" name="Group 202"/>
                <p:cNvGrpSpPr/>
                <p:nvPr/>
              </p:nvGrpSpPr>
              <p:grpSpPr>
                <a:xfrm>
                  <a:off x="11491" y="3942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205" name="Cube 204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6" name="Cube 205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7" name="Cube 206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" name="Cube 207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9" name="Cube 208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0" name="Cube 209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" name="Cube 210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2" name="Cube 211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3" name="Group 212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214" name="Cube 213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" name="Cube 214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6" name="Cube 215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" name="Cube 216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" name="Cube 217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9" name="Cube 218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" name="Cube 219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" name="Cube 220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2" name="Group 221"/>
                <p:cNvGrpSpPr/>
                <p:nvPr/>
              </p:nvGrpSpPr>
              <p:grpSpPr>
                <a:xfrm>
                  <a:off x="10898" y="4534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223" name="Group 222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224" name="Cube 223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5" name="Cube 224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6" name="Cube 225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" name="Cube 226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8" name="Cube 227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9" name="Cube 228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0" name="Cube 229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" name="Cube 230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2" name="Group 231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233" name="Cube 232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4" name="Cube 233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5" name="Cube 234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6" name="Cube 235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7" name="Cube 236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8" name="Cube 237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9" name="Cube 238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0" name="Cube 239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320" name="Group 319"/>
            <p:cNvGrpSpPr/>
            <p:nvPr/>
          </p:nvGrpSpPr>
          <p:grpSpPr>
            <a:xfrm>
              <a:off x="8251" y="2324"/>
              <a:ext cx="2367" cy="1762"/>
              <a:chOff x="9698" y="3942"/>
              <a:chExt cx="5990" cy="4458"/>
            </a:xfrm>
          </p:grpSpPr>
          <p:grpSp>
            <p:nvGrpSpPr>
              <p:cNvPr id="321" name="Group 320"/>
              <p:cNvGrpSpPr/>
              <p:nvPr/>
            </p:nvGrpSpPr>
            <p:grpSpPr>
              <a:xfrm>
                <a:off x="10898" y="3942"/>
                <a:ext cx="4791" cy="3258"/>
                <a:chOff x="10898" y="3942"/>
                <a:chExt cx="4791" cy="3258"/>
              </a:xfrm>
            </p:grpSpPr>
            <p:grpSp>
              <p:nvGrpSpPr>
                <p:cNvPr id="322" name="Group 321"/>
                <p:cNvGrpSpPr/>
                <p:nvPr/>
              </p:nvGrpSpPr>
              <p:grpSpPr>
                <a:xfrm>
                  <a:off x="11491" y="3942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323" name="Group 322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324" name="Cube 323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5" name="Cube 324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6" name="Cube 325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7" name="Cube 326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8" name="Cube 327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9" name="Cube 328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0" name="Cube 329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1" name="Cube 330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2" name="Group 331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333" name="Cube 332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4" name="Cube 333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5" name="Cube 334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6" name="Cube 335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7" name="Cube 336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8" name="Cube 337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Cube 61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Cube 62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4" name="Group 63"/>
                <p:cNvGrpSpPr/>
                <p:nvPr/>
              </p:nvGrpSpPr>
              <p:grpSpPr>
                <a:xfrm>
                  <a:off x="10898" y="4534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65" name="Group 64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66" name="Cube 65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Cube 66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" name="Cube 67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Cube 68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7" name="Cube 346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8" name="Cube 347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9" name="Cube 348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0" name="Cube 349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51" name="Group 350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352" name="Cube 351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3" name="Cube 352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4" name="Cube 353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5" name="Cube 354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6" name="Cube 355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7" name="Cube 356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8" name="Cube 357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9" name="Cube 358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360" name="Group 359"/>
              <p:cNvGrpSpPr/>
              <p:nvPr/>
            </p:nvGrpSpPr>
            <p:grpSpPr>
              <a:xfrm>
                <a:off x="9698" y="5142"/>
                <a:ext cx="4791" cy="3258"/>
                <a:chOff x="10898" y="3942"/>
                <a:chExt cx="4791" cy="3258"/>
              </a:xfrm>
            </p:grpSpPr>
            <p:grpSp>
              <p:nvGrpSpPr>
                <p:cNvPr id="361" name="Group 360"/>
                <p:cNvGrpSpPr/>
                <p:nvPr/>
              </p:nvGrpSpPr>
              <p:grpSpPr>
                <a:xfrm>
                  <a:off x="11491" y="3942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362" name="Group 361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363" name="Cube 362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4" name="Cube 363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5" name="Cube 364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6" name="Cube 365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7" name="Cube 366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8" name="Cube 367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9" name="Cube 368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0" name="Cube 369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71" name="Group 370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372" name="Cube 371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3" name="Cube 372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4" name="Cube 373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5" name="Cube 374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6" name="Cube 375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7" name="Cube 376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8" name="Cube 377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9" name="Cube 378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80" name="Group 379"/>
                <p:cNvGrpSpPr/>
                <p:nvPr/>
              </p:nvGrpSpPr>
              <p:grpSpPr>
                <a:xfrm>
                  <a:off x="10898" y="4534"/>
                  <a:ext cx="4199" cy="2667"/>
                  <a:chOff x="11491" y="3942"/>
                  <a:chExt cx="4199" cy="2667"/>
                </a:xfrm>
              </p:grpSpPr>
              <p:grpSp>
                <p:nvGrpSpPr>
                  <p:cNvPr id="381" name="Group 380"/>
                  <p:cNvGrpSpPr/>
                  <p:nvPr/>
                </p:nvGrpSpPr>
                <p:grpSpPr>
                  <a:xfrm>
                    <a:off x="11794" y="3942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382" name="Cube 381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3" name="Cube 382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Cube 383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5" name="Cube 384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6" name="Cube 385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7" name="Cube 386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8" name="Cube 387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9" name="Cube 388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90" name="Group 389"/>
                  <p:cNvGrpSpPr/>
                  <p:nvPr/>
                </p:nvGrpSpPr>
                <p:grpSpPr>
                  <a:xfrm>
                    <a:off x="11491" y="4247"/>
                    <a:ext cx="3897" cy="2362"/>
                    <a:chOff x="11794" y="3942"/>
                    <a:chExt cx="3897" cy="2362"/>
                  </a:xfrm>
                </p:grpSpPr>
                <p:sp>
                  <p:nvSpPr>
                    <p:cNvPr id="391" name="Cube 390"/>
                    <p:cNvSpPr/>
                    <p:nvPr/>
                  </p:nvSpPr>
                  <p:spPr>
                    <a:xfrm>
                      <a:off x="11794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2" name="Cube 391"/>
                    <p:cNvSpPr/>
                    <p:nvPr/>
                  </p:nvSpPr>
                  <p:spPr>
                    <a:xfrm>
                      <a:off x="1269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3" name="Cube 392"/>
                    <p:cNvSpPr/>
                    <p:nvPr/>
                  </p:nvSpPr>
                  <p:spPr>
                    <a:xfrm>
                      <a:off x="13600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4" name="Cube 393"/>
                    <p:cNvSpPr/>
                    <p:nvPr/>
                  </p:nvSpPr>
                  <p:spPr>
                    <a:xfrm>
                      <a:off x="14493" y="3942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5" name="Cube 394"/>
                    <p:cNvSpPr/>
                    <p:nvPr/>
                  </p:nvSpPr>
                  <p:spPr>
                    <a:xfrm>
                      <a:off x="14493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6" name="Cube 395"/>
                    <p:cNvSpPr/>
                    <p:nvPr/>
                  </p:nvSpPr>
                  <p:spPr>
                    <a:xfrm>
                      <a:off x="1360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7" name="Cube 396"/>
                    <p:cNvSpPr/>
                    <p:nvPr/>
                  </p:nvSpPr>
                  <p:spPr>
                    <a:xfrm>
                      <a:off x="12690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8" name="Cube 397"/>
                    <p:cNvSpPr/>
                    <p:nvPr/>
                  </p:nvSpPr>
                  <p:spPr>
                    <a:xfrm>
                      <a:off x="11794" y="4978"/>
                      <a:ext cx="1199" cy="1327"/>
                    </a:xfrm>
                    <a:prstGeom prst="cube">
                      <a:avLst/>
                    </a:prstGeom>
                    <a:noFill/>
                    <a:ln w="12700" cmpd="sng">
                      <a:solidFill>
                        <a:srgbClr val="E915DD">
                          <a:alpha val="43000"/>
                        </a:srgbClr>
                      </a:solidFill>
                      <a:prstDash val="sysDot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</p:grpSp>
      <p:sp>
        <p:nvSpPr>
          <p:cNvPr id="61" name="Text Box 60"/>
          <p:cNvSpPr txBox="1"/>
          <p:nvPr/>
        </p:nvSpPr>
        <p:spPr>
          <a:xfrm>
            <a:off x="5995670" y="1868170"/>
            <a:ext cx="13741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3D Anchor 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grid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402330" y="596265"/>
            <a:ext cx="11055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t ... t + τ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9415" y="3139440"/>
            <a:ext cx="2097405" cy="21977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2531</Words>
  <Application>WPS Presentation</Application>
  <PresentationFormat>宽屏</PresentationFormat>
  <Paragraphs>705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Times New Roman</vt:lpstr>
      <vt:lpstr>DejaVu Sans Mono</vt:lpstr>
      <vt:lpstr>微软雅黑</vt:lpstr>
      <vt:lpstr>文泉驿微米黑</vt:lpstr>
      <vt:lpstr>宋体</vt:lpstr>
      <vt:lpstr>Arial Unicode MS</vt:lpstr>
      <vt:lpstr>Calibri Light</vt:lpstr>
      <vt:lpstr>Calibri</vt:lpstr>
      <vt:lpstr>Webdings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mooyu</dc:creator>
  <cp:lastModifiedBy>mooyu</cp:lastModifiedBy>
  <cp:revision>181</cp:revision>
  <dcterms:created xsi:type="dcterms:W3CDTF">2019-08-26T13:00:27Z</dcterms:created>
  <dcterms:modified xsi:type="dcterms:W3CDTF">2019-08-26T13:00:27Z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