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8" r:id="rId5"/>
    <p:sldId id="260" r:id="rId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5B27"/>
    <a:srgbClr val="E915DD"/>
    <a:srgbClr val="FFF2CC"/>
    <a:srgbClr val="FFB2B2"/>
    <a:srgbClr val="FFFFFF"/>
    <a:srgbClr val="70AD47"/>
    <a:srgbClr val="BC8C00"/>
    <a:srgbClr val="787878"/>
    <a:srgbClr val="41719C"/>
    <a:srgbClr val="AE5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>
        <p:scale>
          <a:sx n="125" d="100"/>
          <a:sy n="125" d="100"/>
        </p:scale>
        <p:origin x="-24" y="-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319" cy="7631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roup 350"/>
          <p:cNvGrpSpPr/>
          <p:nvPr/>
        </p:nvGrpSpPr>
        <p:grpSpPr>
          <a:xfrm>
            <a:off x="3201035" y="817880"/>
            <a:ext cx="5956300" cy="4745990"/>
            <a:chOff x="916" y="1333"/>
            <a:chExt cx="9380" cy="7474"/>
          </a:xfrm>
        </p:grpSpPr>
        <p:grpSp>
          <p:nvGrpSpPr>
            <p:cNvPr id="27" name="Group 26"/>
            <p:cNvGrpSpPr/>
            <p:nvPr/>
          </p:nvGrpSpPr>
          <p:grpSpPr>
            <a:xfrm>
              <a:off x="916" y="1333"/>
              <a:ext cx="2084" cy="1823"/>
              <a:chOff x="1975" y="1054"/>
              <a:chExt cx="2084" cy="1823"/>
            </a:xfrm>
          </p:grpSpPr>
          <p:sp>
            <p:nvSpPr>
              <p:cNvPr id="13" name="Parallelogram 12"/>
              <p:cNvSpPr/>
              <p:nvPr/>
            </p:nvSpPr>
            <p:spPr>
              <a:xfrm rot="5400000" flipV="1">
                <a:off x="1777" y="1918"/>
                <a:ext cx="1213" cy="705"/>
              </a:xfrm>
              <a:prstGeom prst="parallelogram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Parallelogram 13"/>
              <p:cNvSpPr/>
              <p:nvPr/>
            </p:nvSpPr>
            <p:spPr>
              <a:xfrm rot="5400000" flipV="1">
                <a:off x="2106" y="1918"/>
                <a:ext cx="1213" cy="705"/>
              </a:xfrm>
              <a:prstGeom prst="parallelogram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Parallelogram 14"/>
              <p:cNvSpPr/>
              <p:nvPr/>
            </p:nvSpPr>
            <p:spPr>
              <a:xfrm rot="5400000" flipV="1">
                <a:off x="2430" y="1918"/>
                <a:ext cx="1213" cy="705"/>
              </a:xfrm>
              <a:prstGeom prst="parallelogram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Parallelogram 15"/>
              <p:cNvSpPr/>
              <p:nvPr/>
            </p:nvSpPr>
            <p:spPr>
              <a:xfrm rot="5400000" flipV="1">
                <a:off x="2772" y="1918"/>
                <a:ext cx="1213" cy="705"/>
              </a:xfrm>
              <a:prstGeom prst="parallelogram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Parallelogram 16"/>
              <p:cNvSpPr/>
              <p:nvPr/>
            </p:nvSpPr>
            <p:spPr>
              <a:xfrm rot="5400000" flipV="1">
                <a:off x="3100" y="1918"/>
                <a:ext cx="1213" cy="705"/>
              </a:xfrm>
              <a:prstGeom prst="parallelogram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 Box 18"/>
              <p:cNvSpPr txBox="1"/>
              <p:nvPr/>
            </p:nvSpPr>
            <p:spPr>
              <a:xfrm>
                <a:off x="1975" y="1230"/>
                <a:ext cx="916" cy="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= 0</a:t>
                </a:r>
                <a:endPara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 Box 19"/>
              <p:cNvSpPr txBox="1"/>
              <p:nvPr/>
            </p:nvSpPr>
            <p:spPr>
              <a:xfrm>
                <a:off x="2793" y="1054"/>
                <a:ext cx="563" cy="5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Text Box 20"/>
            <p:cNvSpPr txBox="1"/>
            <p:nvPr/>
          </p:nvSpPr>
          <p:spPr>
            <a:xfrm>
              <a:off x="2330" y="1509"/>
              <a:ext cx="814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T = 4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014" y="6788"/>
              <a:ext cx="2078" cy="1200"/>
              <a:chOff x="1981" y="2948"/>
              <a:chExt cx="2078" cy="12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981" y="3360"/>
                <a:ext cx="2078" cy="78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Text Box 21"/>
              <p:cNvSpPr txBox="1"/>
              <p:nvPr/>
            </p:nvSpPr>
            <p:spPr>
              <a:xfrm>
                <a:off x="2604" y="2948"/>
                <a:ext cx="814" cy="4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= 0</a:t>
                </a:r>
                <a:endPara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" name="Right Arrow 22"/>
            <p:cNvSpPr/>
            <p:nvPr/>
          </p:nvSpPr>
          <p:spPr>
            <a:xfrm>
              <a:off x="3704" y="2427"/>
              <a:ext cx="785" cy="288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 Box 24"/>
            <p:cNvSpPr txBox="1"/>
            <p:nvPr/>
          </p:nvSpPr>
          <p:spPr>
            <a:xfrm>
              <a:off x="1140" y="3331"/>
              <a:ext cx="1545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Multi-frame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 point clouds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 Box 25"/>
            <p:cNvSpPr txBox="1"/>
            <p:nvPr/>
          </p:nvSpPr>
          <p:spPr>
            <a:xfrm>
              <a:off x="946" y="8072"/>
              <a:ext cx="2197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Single frame image</a:t>
              </a:r>
              <a:endPara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3500" y="7489"/>
              <a:ext cx="892" cy="288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Cube 29"/>
            <p:cNvSpPr/>
            <p:nvPr/>
          </p:nvSpPr>
          <p:spPr>
            <a:xfrm>
              <a:off x="5144" y="1968"/>
              <a:ext cx="1816" cy="1121"/>
            </a:xfrm>
            <a:prstGeom prst="cube">
              <a:avLst>
                <a:gd name="adj" fmla="val 13436"/>
              </a:avLst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Cube 31"/>
            <p:cNvSpPr/>
            <p:nvPr/>
          </p:nvSpPr>
          <p:spPr>
            <a:xfrm>
              <a:off x="4901" y="7170"/>
              <a:ext cx="2078" cy="971"/>
            </a:xfrm>
            <a:prstGeom prst="cube">
              <a:avLst>
                <a:gd name="adj" fmla="val 15345"/>
              </a:avLst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32"/>
            <p:cNvSpPr txBox="1"/>
            <p:nvPr/>
          </p:nvSpPr>
          <p:spPr>
            <a:xfrm>
              <a:off x="5198" y="2228"/>
              <a:ext cx="1602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Intergrated 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BEV features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33"/>
            <p:cNvSpPr txBox="1"/>
            <p:nvPr/>
          </p:nvSpPr>
          <p:spPr>
            <a:xfrm>
              <a:off x="5025" y="7489"/>
              <a:ext cx="1730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 features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34"/>
            <p:cNvSpPr txBox="1"/>
            <p:nvPr/>
          </p:nvSpPr>
          <p:spPr>
            <a:xfrm>
              <a:off x="3423" y="2602"/>
              <a:ext cx="1258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eature</a:t>
              </a:r>
              <a:endPara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Extractor</a:t>
              </a:r>
              <a:endPara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36"/>
            <p:cNvSpPr txBox="1"/>
            <p:nvPr/>
          </p:nvSpPr>
          <p:spPr>
            <a:xfrm>
              <a:off x="2974" y="1727"/>
              <a:ext cx="1945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Build BEV maps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ight Arrow 37"/>
            <p:cNvSpPr/>
            <p:nvPr/>
          </p:nvSpPr>
          <p:spPr>
            <a:xfrm>
              <a:off x="3274" y="2161"/>
              <a:ext cx="778" cy="288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Text Box 47"/>
            <p:cNvSpPr txBox="1"/>
            <p:nvPr/>
          </p:nvSpPr>
          <p:spPr>
            <a:xfrm>
              <a:off x="9408" y="6531"/>
              <a:ext cx="807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NMS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305" y="7354"/>
              <a:ext cx="1836" cy="1453"/>
              <a:chOff x="13444" y="2512"/>
              <a:chExt cx="1836" cy="1453"/>
            </a:xfrm>
          </p:grpSpPr>
          <p:sp>
            <p:nvSpPr>
              <p:cNvPr id="53" name="Cube 52"/>
              <p:cNvSpPr/>
              <p:nvPr/>
            </p:nvSpPr>
            <p:spPr>
              <a:xfrm>
                <a:off x="13444" y="2684"/>
                <a:ext cx="372" cy="408"/>
              </a:xfrm>
              <a:prstGeom prst="cub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Cube 53"/>
              <p:cNvSpPr/>
              <p:nvPr/>
            </p:nvSpPr>
            <p:spPr>
              <a:xfrm>
                <a:off x="13888" y="2694"/>
                <a:ext cx="372" cy="408"/>
              </a:xfrm>
              <a:prstGeom prst="cub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Cube 55"/>
              <p:cNvSpPr/>
              <p:nvPr/>
            </p:nvSpPr>
            <p:spPr>
              <a:xfrm>
                <a:off x="14908" y="2684"/>
                <a:ext cx="372" cy="408"/>
              </a:xfrm>
              <a:prstGeom prst="cub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Text Box 56"/>
              <p:cNvSpPr txBox="1"/>
              <p:nvPr/>
            </p:nvSpPr>
            <p:spPr>
              <a:xfrm>
                <a:off x="14296" y="2512"/>
                <a:ext cx="563" cy="582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Text Box 57"/>
              <p:cNvSpPr txBox="1"/>
              <p:nvPr/>
            </p:nvSpPr>
            <p:spPr>
              <a:xfrm>
                <a:off x="13756" y="3240"/>
                <a:ext cx="1281" cy="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 K 3D</a:t>
                </a:r>
                <a:endPara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Proposals</a:t>
                </a:r>
                <a:endPara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7" name="Group 276"/>
            <p:cNvGrpSpPr/>
            <p:nvPr/>
          </p:nvGrpSpPr>
          <p:grpSpPr>
            <a:xfrm>
              <a:off x="984" y="4573"/>
              <a:ext cx="1955" cy="1110"/>
              <a:chOff x="5619" y="4262"/>
              <a:chExt cx="1955" cy="1110"/>
            </a:xfrm>
            <a:solidFill>
              <a:schemeClr val="bg1">
                <a:lumMod val="85000"/>
              </a:schemeClr>
            </a:solidFill>
          </p:grpSpPr>
          <p:sp>
            <p:nvSpPr>
              <p:cNvPr id="259" name="Cube 258"/>
              <p:cNvSpPr/>
              <p:nvPr/>
            </p:nvSpPr>
            <p:spPr>
              <a:xfrm>
                <a:off x="5619" y="4262"/>
                <a:ext cx="1955" cy="1110"/>
              </a:xfrm>
              <a:prstGeom prst="cub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" name="Text Box 259"/>
              <p:cNvSpPr txBox="1"/>
              <p:nvPr/>
            </p:nvSpPr>
            <p:spPr>
              <a:xfrm>
                <a:off x="5776" y="4574"/>
                <a:ext cx="1360" cy="72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3D Anchor</a:t>
                </a:r>
                <a:endPara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grid</a:t>
                </a:r>
                <a:endPara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6" name="Group 275"/>
            <p:cNvGrpSpPr/>
            <p:nvPr/>
          </p:nvGrpSpPr>
          <p:grpSpPr>
            <a:xfrm>
              <a:off x="4757" y="4453"/>
              <a:ext cx="2190" cy="1370"/>
              <a:chOff x="9360" y="4098"/>
              <a:chExt cx="2190" cy="1370"/>
            </a:xfrm>
          </p:grpSpPr>
          <p:sp>
            <p:nvSpPr>
              <p:cNvPr id="275" name="Rectangle 274"/>
              <p:cNvSpPr/>
              <p:nvPr/>
            </p:nvSpPr>
            <p:spPr>
              <a:xfrm>
                <a:off x="9360" y="4150"/>
                <a:ext cx="2190" cy="13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" name="Cube 266"/>
              <p:cNvSpPr/>
              <p:nvPr/>
            </p:nvSpPr>
            <p:spPr>
              <a:xfrm>
                <a:off x="9521" y="4270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" name="Cube 267"/>
              <p:cNvSpPr/>
              <p:nvPr/>
            </p:nvSpPr>
            <p:spPr>
              <a:xfrm>
                <a:off x="9965" y="4280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" name="Cube 268"/>
              <p:cNvSpPr/>
              <p:nvPr/>
            </p:nvSpPr>
            <p:spPr>
              <a:xfrm>
                <a:off x="10985" y="4270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0" name="Text Box 269"/>
              <p:cNvSpPr txBox="1"/>
              <p:nvPr/>
            </p:nvSpPr>
            <p:spPr>
              <a:xfrm>
                <a:off x="10361" y="4098"/>
                <a:ext cx="588" cy="58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" name="Cube 270"/>
              <p:cNvSpPr/>
              <p:nvPr/>
            </p:nvSpPr>
            <p:spPr>
              <a:xfrm>
                <a:off x="9497" y="4920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" name="Cube 271"/>
              <p:cNvSpPr/>
              <p:nvPr/>
            </p:nvSpPr>
            <p:spPr>
              <a:xfrm>
                <a:off x="9941" y="4930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" name="Cube 272"/>
              <p:cNvSpPr/>
              <p:nvPr/>
            </p:nvSpPr>
            <p:spPr>
              <a:xfrm>
                <a:off x="10961" y="4920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" name="Text Box 273"/>
              <p:cNvSpPr txBox="1"/>
              <p:nvPr/>
            </p:nvSpPr>
            <p:spPr>
              <a:xfrm>
                <a:off x="10337" y="4748"/>
                <a:ext cx="588" cy="58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6" name="Group 345"/>
            <p:cNvGrpSpPr/>
            <p:nvPr/>
          </p:nvGrpSpPr>
          <p:grpSpPr>
            <a:xfrm>
              <a:off x="8778" y="5864"/>
              <a:ext cx="630" cy="1334"/>
              <a:chOff x="9269" y="7288"/>
              <a:chExt cx="630" cy="1334"/>
            </a:xfrm>
          </p:grpSpPr>
          <p:sp>
            <p:nvSpPr>
              <p:cNvPr id="47" name="Right Arrow 46"/>
              <p:cNvSpPr/>
              <p:nvPr/>
            </p:nvSpPr>
            <p:spPr>
              <a:xfrm rot="5400000">
                <a:off x="8969" y="7588"/>
                <a:ext cx="900" cy="300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8" name="Right Arrow 277"/>
              <p:cNvSpPr/>
              <p:nvPr/>
            </p:nvSpPr>
            <p:spPr>
              <a:xfrm rot="5400000">
                <a:off x="9299" y="8022"/>
                <a:ext cx="900" cy="300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9" name="Text Box 278"/>
            <p:cNvSpPr txBox="1"/>
            <p:nvPr/>
          </p:nvSpPr>
          <p:spPr>
            <a:xfrm>
              <a:off x="8220" y="5985"/>
              <a:ext cx="58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FC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9" name="Right Arrow 288"/>
            <p:cNvSpPr/>
            <p:nvPr/>
          </p:nvSpPr>
          <p:spPr>
            <a:xfrm>
              <a:off x="3473" y="4950"/>
              <a:ext cx="900" cy="300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0" name="Text Box 289"/>
            <p:cNvSpPr txBox="1"/>
            <p:nvPr/>
          </p:nvSpPr>
          <p:spPr>
            <a:xfrm>
              <a:off x="6061" y="6120"/>
              <a:ext cx="1470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RoI Pooling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2" name="Right Arrow 291"/>
            <p:cNvSpPr/>
            <p:nvPr/>
          </p:nvSpPr>
          <p:spPr>
            <a:xfrm>
              <a:off x="7218" y="4960"/>
              <a:ext cx="900" cy="300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4" name="Text Box 293"/>
            <p:cNvSpPr txBox="1"/>
            <p:nvPr/>
          </p:nvSpPr>
          <p:spPr>
            <a:xfrm>
              <a:off x="7198" y="4565"/>
              <a:ext cx="941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Fusion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5" name="Group 294"/>
            <p:cNvGrpSpPr/>
            <p:nvPr/>
          </p:nvGrpSpPr>
          <p:grpSpPr>
            <a:xfrm>
              <a:off x="8324" y="4605"/>
              <a:ext cx="1680" cy="582"/>
              <a:chOff x="12343" y="5421"/>
              <a:chExt cx="1680" cy="582"/>
            </a:xfrm>
          </p:grpSpPr>
          <p:sp>
            <p:nvSpPr>
              <p:cNvPr id="296" name="Cube 295"/>
              <p:cNvSpPr/>
              <p:nvPr/>
            </p:nvSpPr>
            <p:spPr>
              <a:xfrm>
                <a:off x="12343" y="5593"/>
                <a:ext cx="372" cy="408"/>
              </a:xfrm>
              <a:prstGeom prst="cube">
                <a:avLst/>
              </a:prstGeom>
              <a:solidFill>
                <a:srgbClr val="E915DD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7" name="Cube 296"/>
              <p:cNvSpPr/>
              <p:nvPr/>
            </p:nvSpPr>
            <p:spPr>
              <a:xfrm>
                <a:off x="12751" y="5593"/>
                <a:ext cx="372" cy="408"/>
              </a:xfrm>
              <a:prstGeom prst="cube">
                <a:avLst/>
              </a:prstGeom>
              <a:solidFill>
                <a:srgbClr val="E915DD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" name="Cube 297"/>
              <p:cNvSpPr/>
              <p:nvPr/>
            </p:nvSpPr>
            <p:spPr>
              <a:xfrm>
                <a:off x="13651" y="5580"/>
                <a:ext cx="372" cy="408"/>
              </a:xfrm>
              <a:prstGeom prst="cube">
                <a:avLst/>
              </a:prstGeom>
              <a:solidFill>
                <a:srgbClr val="E915DD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9" name="Text Box 298"/>
              <p:cNvSpPr txBox="1"/>
              <p:nvPr/>
            </p:nvSpPr>
            <p:spPr>
              <a:xfrm>
                <a:off x="13109" y="5421"/>
                <a:ext cx="563" cy="582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01" name="Text Box 300"/>
            <p:cNvSpPr txBox="1"/>
            <p:nvPr/>
          </p:nvSpPr>
          <p:spPr>
            <a:xfrm>
              <a:off x="8172" y="5309"/>
              <a:ext cx="2124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Fused RoI features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3" name="Text Box 312"/>
            <p:cNvSpPr txBox="1"/>
            <p:nvPr/>
          </p:nvSpPr>
          <p:spPr>
            <a:xfrm>
              <a:off x="4291" y="6554"/>
              <a:ext cx="122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1x1 Conv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0" name="Group 339"/>
            <p:cNvGrpSpPr/>
            <p:nvPr/>
          </p:nvGrpSpPr>
          <p:grpSpPr>
            <a:xfrm>
              <a:off x="5540" y="3273"/>
              <a:ext cx="602" cy="1149"/>
              <a:chOff x="6005" y="3918"/>
              <a:chExt cx="602" cy="1149"/>
            </a:xfrm>
          </p:grpSpPr>
          <p:sp>
            <p:nvSpPr>
              <p:cNvPr id="262" name="Right Arrow 261"/>
              <p:cNvSpPr/>
              <p:nvPr/>
            </p:nvSpPr>
            <p:spPr>
              <a:xfrm rot="16200000" flipH="1">
                <a:off x="5773" y="4150"/>
                <a:ext cx="753" cy="288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9" name="Right Arrow 338"/>
              <p:cNvSpPr/>
              <p:nvPr/>
            </p:nvSpPr>
            <p:spPr>
              <a:xfrm rot="16200000" flipH="1">
                <a:off x="6087" y="4547"/>
                <a:ext cx="753" cy="288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1" name="Group 340"/>
            <p:cNvGrpSpPr/>
            <p:nvPr/>
          </p:nvGrpSpPr>
          <p:grpSpPr>
            <a:xfrm rot="10800000" flipH="1">
              <a:off x="5458" y="5913"/>
              <a:ext cx="602" cy="1149"/>
              <a:chOff x="6005" y="3918"/>
              <a:chExt cx="602" cy="1149"/>
            </a:xfrm>
          </p:grpSpPr>
          <p:sp>
            <p:nvSpPr>
              <p:cNvPr id="342" name="Right Arrow 341"/>
              <p:cNvSpPr/>
              <p:nvPr/>
            </p:nvSpPr>
            <p:spPr>
              <a:xfrm rot="16200000" flipH="1">
                <a:off x="5773" y="4150"/>
                <a:ext cx="753" cy="288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3" name="Right Arrow 342"/>
              <p:cNvSpPr/>
              <p:nvPr/>
            </p:nvSpPr>
            <p:spPr>
              <a:xfrm rot="16200000" flipH="1">
                <a:off x="6087" y="4547"/>
                <a:ext cx="753" cy="288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44" name="Text Box 343"/>
            <p:cNvSpPr txBox="1"/>
            <p:nvPr/>
          </p:nvSpPr>
          <p:spPr>
            <a:xfrm>
              <a:off x="4388" y="3342"/>
              <a:ext cx="122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1x1 Conv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5" name="Text Box 344"/>
            <p:cNvSpPr txBox="1"/>
            <p:nvPr/>
          </p:nvSpPr>
          <p:spPr>
            <a:xfrm>
              <a:off x="6061" y="3776"/>
              <a:ext cx="1470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RoI Pooling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Text Box 34"/>
            <p:cNvSpPr txBox="1"/>
            <p:nvPr/>
          </p:nvSpPr>
          <p:spPr>
            <a:xfrm>
              <a:off x="3267" y="7664"/>
              <a:ext cx="1258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eature</a:t>
              </a:r>
              <a:endPara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Extractor</a:t>
              </a:r>
              <a:endPara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580005" y="612775"/>
            <a:ext cx="6583045" cy="5456555"/>
          </a:xfrm>
          <a:prstGeom prst="rect">
            <a:avLst/>
          </a:prstGeom>
          <a:solidFill>
            <a:srgbClr val="FFF2CC">
              <a:alpha val="49000"/>
            </a:srgb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 rot="0">
            <a:off x="2940685" y="723900"/>
            <a:ext cx="1028065" cy="1137920"/>
            <a:chOff x="1849" y="1097"/>
            <a:chExt cx="1619" cy="1792"/>
          </a:xfrm>
        </p:grpSpPr>
        <p:sp>
          <p:nvSpPr>
            <p:cNvPr id="13" name="Parallelogram 12"/>
            <p:cNvSpPr/>
            <p:nvPr/>
          </p:nvSpPr>
          <p:spPr>
            <a:xfrm rot="5400000" flipV="1">
              <a:off x="1595" y="1918"/>
              <a:ext cx="1213" cy="705"/>
            </a:xfrm>
            <a:prstGeom prst="parallelogram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Parallelogram 13"/>
            <p:cNvSpPr/>
            <p:nvPr/>
          </p:nvSpPr>
          <p:spPr>
            <a:xfrm rot="5400000" flipV="1">
              <a:off x="1808" y="1918"/>
              <a:ext cx="1213" cy="705"/>
            </a:xfrm>
            <a:prstGeom prst="parallelogram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Parallelogram 14"/>
            <p:cNvSpPr/>
            <p:nvPr/>
          </p:nvSpPr>
          <p:spPr>
            <a:xfrm rot="5400000" flipV="1">
              <a:off x="2027" y="1918"/>
              <a:ext cx="1213" cy="705"/>
            </a:xfrm>
            <a:prstGeom prst="parallelogram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Parallelogram 15"/>
            <p:cNvSpPr/>
            <p:nvPr/>
          </p:nvSpPr>
          <p:spPr>
            <a:xfrm rot="5400000" flipV="1">
              <a:off x="2252" y="1918"/>
              <a:ext cx="1213" cy="705"/>
            </a:xfrm>
            <a:prstGeom prst="parallelogram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Parallelogram 16"/>
            <p:cNvSpPr/>
            <p:nvPr/>
          </p:nvSpPr>
          <p:spPr>
            <a:xfrm rot="5400000" flipV="1">
              <a:off x="2509" y="1930"/>
              <a:ext cx="1213" cy="705"/>
            </a:xfrm>
            <a:prstGeom prst="parallelogram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874" y="1275"/>
              <a:ext cx="916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 = 0</a:t>
              </a:r>
              <a:endPara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2631" y="1097"/>
              <a:ext cx="563" cy="5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 Box 20"/>
          <p:cNvSpPr txBox="1"/>
          <p:nvPr/>
        </p:nvSpPr>
        <p:spPr>
          <a:xfrm>
            <a:off x="3776980" y="835660"/>
            <a:ext cx="516890" cy="276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 = 4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 rot="0">
            <a:off x="7540625" y="923290"/>
            <a:ext cx="1191260" cy="762000"/>
            <a:chOff x="1981" y="2948"/>
            <a:chExt cx="2078" cy="1200"/>
          </a:xfrm>
        </p:grpSpPr>
        <p:sp>
          <p:nvSpPr>
            <p:cNvPr id="18" name="Rectangle 17"/>
            <p:cNvSpPr/>
            <p:nvPr/>
          </p:nvSpPr>
          <p:spPr>
            <a:xfrm>
              <a:off x="1981" y="3360"/>
              <a:ext cx="2078" cy="78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2604" y="2948"/>
              <a:ext cx="95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 = 0</a:t>
              </a:r>
              <a:endPara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Text Box 24"/>
          <p:cNvSpPr txBox="1"/>
          <p:nvPr/>
        </p:nvSpPr>
        <p:spPr>
          <a:xfrm>
            <a:off x="3776980" y="1751330"/>
            <a:ext cx="9328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point clouds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7865110" y="1292225"/>
            <a:ext cx="5645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mage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ight Arrow 28"/>
          <p:cNvSpPr/>
          <p:nvPr/>
        </p:nvSpPr>
        <p:spPr>
          <a:xfrm rot="5400000">
            <a:off x="7864475" y="2127885"/>
            <a:ext cx="566420" cy="18288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ube 29"/>
          <p:cNvSpPr/>
          <p:nvPr/>
        </p:nvSpPr>
        <p:spPr>
          <a:xfrm>
            <a:off x="2956560" y="2827655"/>
            <a:ext cx="1061085" cy="680085"/>
          </a:xfrm>
          <a:prstGeom prst="cube">
            <a:avLst>
              <a:gd name="adj" fmla="val 13436"/>
            </a:avLst>
          </a:prstGeom>
          <a:solidFill>
            <a:srgbClr val="00B0F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ube 31"/>
          <p:cNvSpPr/>
          <p:nvPr/>
        </p:nvSpPr>
        <p:spPr>
          <a:xfrm>
            <a:off x="7608570" y="2838450"/>
            <a:ext cx="1221105" cy="616585"/>
          </a:xfrm>
          <a:prstGeom prst="cube">
            <a:avLst>
              <a:gd name="adj" fmla="val 15345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2956560" y="2992755"/>
            <a:ext cx="1017270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Intergrated 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BEV features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7609840" y="3039745"/>
            <a:ext cx="1098550" cy="276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Image features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3776980" y="2097405"/>
            <a:ext cx="798830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Extractor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2656205" y="1913255"/>
            <a:ext cx="864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BEV maps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 rot="0">
            <a:off x="3432175" y="1955165"/>
            <a:ext cx="379730" cy="690245"/>
            <a:chOff x="2947" y="2501"/>
            <a:chExt cx="598" cy="1087"/>
          </a:xfrm>
        </p:grpSpPr>
        <p:sp>
          <p:nvSpPr>
            <p:cNvPr id="23" name="Right Arrow 22"/>
            <p:cNvSpPr/>
            <p:nvPr/>
          </p:nvSpPr>
          <p:spPr>
            <a:xfrm rot="5400000">
              <a:off x="3008" y="3051"/>
              <a:ext cx="785" cy="288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ight Arrow 37"/>
            <p:cNvSpPr/>
            <p:nvPr/>
          </p:nvSpPr>
          <p:spPr>
            <a:xfrm rot="5400000">
              <a:off x="2702" y="2746"/>
              <a:ext cx="778" cy="288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Text Box 47"/>
          <p:cNvSpPr txBox="1"/>
          <p:nvPr/>
        </p:nvSpPr>
        <p:spPr>
          <a:xfrm>
            <a:off x="6037580" y="5222875"/>
            <a:ext cx="512445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NMS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 rot="0">
            <a:off x="5339080" y="5588635"/>
            <a:ext cx="1165860" cy="374650"/>
            <a:chOff x="13444" y="2512"/>
            <a:chExt cx="1836" cy="590"/>
          </a:xfrm>
        </p:grpSpPr>
        <p:sp>
          <p:nvSpPr>
            <p:cNvPr id="53" name="Cube 52"/>
            <p:cNvSpPr/>
            <p:nvPr/>
          </p:nvSpPr>
          <p:spPr>
            <a:xfrm>
              <a:off x="13444" y="2684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Cube 53"/>
            <p:cNvSpPr/>
            <p:nvPr/>
          </p:nvSpPr>
          <p:spPr>
            <a:xfrm>
              <a:off x="13888" y="2694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Cube 55"/>
            <p:cNvSpPr/>
            <p:nvPr/>
          </p:nvSpPr>
          <p:spPr>
            <a:xfrm>
              <a:off x="14908" y="2684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 Box 56"/>
            <p:cNvSpPr txBox="1"/>
            <p:nvPr/>
          </p:nvSpPr>
          <p:spPr>
            <a:xfrm>
              <a:off x="14296" y="2512"/>
              <a:ext cx="563" cy="58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7" name="Group 276"/>
          <p:cNvGrpSpPr/>
          <p:nvPr/>
        </p:nvGrpSpPr>
        <p:grpSpPr>
          <a:xfrm rot="0">
            <a:off x="5267960" y="1091565"/>
            <a:ext cx="1241425" cy="704850"/>
            <a:chOff x="5619" y="4262"/>
            <a:chExt cx="1955" cy="1110"/>
          </a:xfrm>
          <a:solidFill>
            <a:schemeClr val="bg1">
              <a:lumMod val="85000"/>
            </a:schemeClr>
          </a:solidFill>
        </p:grpSpPr>
        <p:sp>
          <p:nvSpPr>
            <p:cNvPr id="259" name="Cube 258"/>
            <p:cNvSpPr/>
            <p:nvPr/>
          </p:nvSpPr>
          <p:spPr>
            <a:xfrm>
              <a:off x="5619" y="4262"/>
              <a:ext cx="1955" cy="111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0" name="Text Box 259"/>
            <p:cNvSpPr txBox="1"/>
            <p:nvPr/>
          </p:nvSpPr>
          <p:spPr>
            <a:xfrm>
              <a:off x="5776" y="4574"/>
              <a:ext cx="1360" cy="7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3D Anchor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grid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6" name="Group 275"/>
          <p:cNvGrpSpPr/>
          <p:nvPr/>
        </p:nvGrpSpPr>
        <p:grpSpPr>
          <a:xfrm rot="0">
            <a:off x="5187950" y="2726690"/>
            <a:ext cx="1390650" cy="869950"/>
            <a:chOff x="9360" y="4098"/>
            <a:chExt cx="2190" cy="1370"/>
          </a:xfrm>
        </p:grpSpPr>
        <p:sp>
          <p:nvSpPr>
            <p:cNvPr id="275" name="Rectangle 274"/>
            <p:cNvSpPr/>
            <p:nvPr/>
          </p:nvSpPr>
          <p:spPr>
            <a:xfrm>
              <a:off x="9360" y="4150"/>
              <a:ext cx="2190" cy="13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Cube 266"/>
            <p:cNvSpPr/>
            <p:nvPr/>
          </p:nvSpPr>
          <p:spPr>
            <a:xfrm>
              <a:off x="9521" y="4270"/>
              <a:ext cx="372" cy="408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Cube 267"/>
            <p:cNvSpPr/>
            <p:nvPr/>
          </p:nvSpPr>
          <p:spPr>
            <a:xfrm>
              <a:off x="9965" y="4280"/>
              <a:ext cx="372" cy="408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Cube 268"/>
            <p:cNvSpPr/>
            <p:nvPr/>
          </p:nvSpPr>
          <p:spPr>
            <a:xfrm>
              <a:off x="10985" y="4270"/>
              <a:ext cx="372" cy="408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Text Box 269"/>
            <p:cNvSpPr txBox="1"/>
            <p:nvPr/>
          </p:nvSpPr>
          <p:spPr>
            <a:xfrm>
              <a:off x="10361" y="4098"/>
              <a:ext cx="588" cy="58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Cube 270"/>
            <p:cNvSpPr/>
            <p:nvPr/>
          </p:nvSpPr>
          <p:spPr>
            <a:xfrm>
              <a:off x="9497" y="4920"/>
              <a:ext cx="372" cy="408"/>
            </a:xfrm>
            <a:prstGeom prst="cube">
              <a:avLst/>
            </a:prstGeom>
            <a:solidFill>
              <a:srgbClr val="FFC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2" name="Cube 271"/>
            <p:cNvSpPr/>
            <p:nvPr/>
          </p:nvSpPr>
          <p:spPr>
            <a:xfrm>
              <a:off x="9941" y="4930"/>
              <a:ext cx="372" cy="408"/>
            </a:xfrm>
            <a:prstGeom prst="cube">
              <a:avLst/>
            </a:prstGeom>
            <a:solidFill>
              <a:srgbClr val="FFC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3" name="Cube 272"/>
            <p:cNvSpPr/>
            <p:nvPr/>
          </p:nvSpPr>
          <p:spPr>
            <a:xfrm>
              <a:off x="10961" y="4920"/>
              <a:ext cx="372" cy="408"/>
            </a:xfrm>
            <a:prstGeom prst="cube">
              <a:avLst/>
            </a:prstGeom>
            <a:solidFill>
              <a:srgbClr val="FFC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4" name="Text Box 273"/>
            <p:cNvSpPr txBox="1"/>
            <p:nvPr/>
          </p:nvSpPr>
          <p:spPr>
            <a:xfrm>
              <a:off x="10337" y="4748"/>
              <a:ext cx="588" cy="58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6" name="Group 345"/>
          <p:cNvGrpSpPr/>
          <p:nvPr/>
        </p:nvGrpSpPr>
        <p:grpSpPr>
          <a:xfrm rot="0">
            <a:off x="5664200" y="4799330"/>
            <a:ext cx="400050" cy="847090"/>
            <a:chOff x="9269" y="7288"/>
            <a:chExt cx="630" cy="1334"/>
          </a:xfrm>
          <a:solidFill>
            <a:srgbClr val="E915DD"/>
          </a:solidFill>
        </p:grpSpPr>
        <p:sp>
          <p:nvSpPr>
            <p:cNvPr id="47" name="Right Arrow 46"/>
            <p:cNvSpPr/>
            <p:nvPr/>
          </p:nvSpPr>
          <p:spPr>
            <a:xfrm rot="5400000">
              <a:off x="8969" y="7588"/>
              <a:ext cx="900" cy="30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8" name="Right Arrow 277"/>
            <p:cNvSpPr/>
            <p:nvPr/>
          </p:nvSpPr>
          <p:spPr>
            <a:xfrm rot="5400000">
              <a:off x="9299" y="8022"/>
              <a:ext cx="900" cy="30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9" name="Text Box 278"/>
          <p:cNvSpPr txBox="1"/>
          <p:nvPr/>
        </p:nvSpPr>
        <p:spPr>
          <a:xfrm>
            <a:off x="5334635" y="4891405"/>
            <a:ext cx="368935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FC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9" name="Right Arrow 288"/>
          <p:cNvSpPr/>
          <p:nvPr/>
        </p:nvSpPr>
        <p:spPr>
          <a:xfrm rot="5400000" flipV="1">
            <a:off x="5586095" y="2194560"/>
            <a:ext cx="571500" cy="1905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0" name="Text Box 289"/>
          <p:cNvSpPr txBox="1"/>
          <p:nvPr/>
        </p:nvSpPr>
        <p:spPr>
          <a:xfrm>
            <a:off x="6718935" y="3435985"/>
            <a:ext cx="6953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Pooling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2" name="Right Arrow 291"/>
          <p:cNvSpPr/>
          <p:nvPr/>
        </p:nvSpPr>
        <p:spPr>
          <a:xfrm rot="5400000">
            <a:off x="5614035" y="3867150"/>
            <a:ext cx="571500" cy="1905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4" name="Text Box 293"/>
          <p:cNvSpPr txBox="1"/>
          <p:nvPr/>
        </p:nvSpPr>
        <p:spPr>
          <a:xfrm>
            <a:off x="5995035" y="3914775"/>
            <a:ext cx="5975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Fusion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5" name="Group 294"/>
          <p:cNvGrpSpPr/>
          <p:nvPr/>
        </p:nvGrpSpPr>
        <p:grpSpPr>
          <a:xfrm rot="0">
            <a:off x="5375910" y="4330065"/>
            <a:ext cx="1066800" cy="369570"/>
            <a:chOff x="12343" y="5421"/>
            <a:chExt cx="1680" cy="582"/>
          </a:xfrm>
        </p:grpSpPr>
        <p:sp>
          <p:nvSpPr>
            <p:cNvPr id="296" name="Cube 295"/>
            <p:cNvSpPr/>
            <p:nvPr/>
          </p:nvSpPr>
          <p:spPr>
            <a:xfrm>
              <a:off x="12343" y="5593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" name="Cube 296"/>
            <p:cNvSpPr/>
            <p:nvPr/>
          </p:nvSpPr>
          <p:spPr>
            <a:xfrm>
              <a:off x="12751" y="5593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" name="Cube 297"/>
            <p:cNvSpPr/>
            <p:nvPr/>
          </p:nvSpPr>
          <p:spPr>
            <a:xfrm>
              <a:off x="13651" y="5580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Text Box 298"/>
            <p:cNvSpPr txBox="1"/>
            <p:nvPr/>
          </p:nvSpPr>
          <p:spPr>
            <a:xfrm>
              <a:off x="13109" y="5421"/>
              <a:ext cx="563" cy="58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1" name="Text Box 300"/>
          <p:cNvSpPr txBox="1"/>
          <p:nvPr/>
        </p:nvSpPr>
        <p:spPr>
          <a:xfrm>
            <a:off x="6529705" y="4348480"/>
            <a:ext cx="8134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Fused RoI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features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3" name="Text Box 312"/>
          <p:cNvSpPr txBox="1"/>
          <p:nvPr/>
        </p:nvSpPr>
        <p:spPr>
          <a:xfrm>
            <a:off x="6852920" y="2827655"/>
            <a:ext cx="7797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1x1 Conv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0" name="Group 339"/>
          <p:cNvGrpSpPr/>
          <p:nvPr/>
        </p:nvGrpSpPr>
        <p:grpSpPr>
          <a:xfrm rot="5400000" flipV="1">
            <a:off x="4413250" y="2875915"/>
            <a:ext cx="382270" cy="729615"/>
            <a:chOff x="6005" y="3918"/>
            <a:chExt cx="602" cy="1149"/>
          </a:xfrm>
        </p:grpSpPr>
        <p:sp>
          <p:nvSpPr>
            <p:cNvPr id="262" name="Right Arrow 261"/>
            <p:cNvSpPr/>
            <p:nvPr/>
          </p:nvSpPr>
          <p:spPr>
            <a:xfrm rot="16200000" flipH="1">
              <a:off x="5773" y="4150"/>
              <a:ext cx="753" cy="288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9" name="Right Arrow 338"/>
            <p:cNvSpPr/>
            <p:nvPr/>
          </p:nvSpPr>
          <p:spPr>
            <a:xfrm rot="16200000" flipH="1">
              <a:off x="6087" y="4547"/>
              <a:ext cx="753" cy="288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1" name="Group 340"/>
          <p:cNvGrpSpPr/>
          <p:nvPr/>
        </p:nvGrpSpPr>
        <p:grpSpPr>
          <a:xfrm rot="16200000" flipH="1" flipV="1">
            <a:off x="6925945" y="2912745"/>
            <a:ext cx="382270" cy="729615"/>
            <a:chOff x="6005" y="3918"/>
            <a:chExt cx="602" cy="1149"/>
          </a:xfrm>
          <a:solidFill>
            <a:srgbClr val="FFC000"/>
          </a:solidFill>
        </p:grpSpPr>
        <p:sp>
          <p:nvSpPr>
            <p:cNvPr id="342" name="Right Arrow 341"/>
            <p:cNvSpPr/>
            <p:nvPr/>
          </p:nvSpPr>
          <p:spPr>
            <a:xfrm rot="16200000" flipH="1">
              <a:off x="5773" y="4150"/>
              <a:ext cx="753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Right Arrow 342"/>
            <p:cNvSpPr/>
            <p:nvPr/>
          </p:nvSpPr>
          <p:spPr>
            <a:xfrm rot="16200000" flipH="1">
              <a:off x="6087" y="4547"/>
              <a:ext cx="753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4" name="Text Box 343"/>
          <p:cNvSpPr txBox="1"/>
          <p:nvPr/>
        </p:nvSpPr>
        <p:spPr>
          <a:xfrm>
            <a:off x="4189730" y="2795270"/>
            <a:ext cx="7797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1x1 Conv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5" name="Text Box 344"/>
          <p:cNvSpPr txBox="1"/>
          <p:nvPr/>
        </p:nvSpPr>
        <p:spPr>
          <a:xfrm>
            <a:off x="4401820" y="3399155"/>
            <a:ext cx="6572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RoI 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 Box 34"/>
          <p:cNvSpPr txBox="1"/>
          <p:nvPr/>
        </p:nvSpPr>
        <p:spPr>
          <a:xfrm>
            <a:off x="8171180" y="1936115"/>
            <a:ext cx="798830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Extractor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751955" y="5704205"/>
            <a:ext cx="15563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K 3D </a:t>
            </a: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Proposals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62255" y="1051560"/>
            <a:ext cx="11668760" cy="4857750"/>
          </a:xfrm>
          <a:prstGeom prst="rect">
            <a:avLst/>
          </a:prstGeom>
          <a:solidFill>
            <a:srgbClr val="FFF2CC">
              <a:alpha val="49000"/>
            </a:srgb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666726" y="1974215"/>
            <a:ext cx="6132209" cy="2859405"/>
            <a:chOff x="9047" y="3110"/>
            <a:chExt cx="9010" cy="4503"/>
          </a:xfrm>
        </p:grpSpPr>
        <p:sp>
          <p:nvSpPr>
            <p:cNvPr id="2" name="Rectangle 1"/>
            <p:cNvSpPr/>
            <p:nvPr/>
          </p:nvSpPr>
          <p:spPr>
            <a:xfrm>
              <a:off x="11093" y="3966"/>
              <a:ext cx="6964" cy="287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9047" y="3110"/>
              <a:ext cx="2145" cy="45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900045" y="3223260"/>
            <a:ext cx="1729740" cy="735330"/>
            <a:chOff x="13012" y="2512"/>
            <a:chExt cx="2724" cy="1158"/>
          </a:xfrm>
        </p:grpSpPr>
        <p:sp>
          <p:nvSpPr>
            <p:cNvPr id="52" name="Cube 51"/>
            <p:cNvSpPr/>
            <p:nvPr/>
          </p:nvSpPr>
          <p:spPr>
            <a:xfrm>
              <a:off x="13012" y="2684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Cube 52"/>
            <p:cNvSpPr/>
            <p:nvPr/>
          </p:nvSpPr>
          <p:spPr>
            <a:xfrm>
              <a:off x="13444" y="2684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Cube 53"/>
            <p:cNvSpPr/>
            <p:nvPr/>
          </p:nvSpPr>
          <p:spPr>
            <a:xfrm>
              <a:off x="13888" y="2694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Cube 54"/>
            <p:cNvSpPr/>
            <p:nvPr/>
          </p:nvSpPr>
          <p:spPr>
            <a:xfrm>
              <a:off x="15364" y="2681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Cube 55"/>
            <p:cNvSpPr/>
            <p:nvPr/>
          </p:nvSpPr>
          <p:spPr>
            <a:xfrm>
              <a:off x="14908" y="2684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 Box 56"/>
            <p:cNvSpPr txBox="1"/>
            <p:nvPr/>
          </p:nvSpPr>
          <p:spPr>
            <a:xfrm>
              <a:off x="14296" y="2512"/>
              <a:ext cx="563" cy="5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57"/>
            <p:cNvSpPr txBox="1"/>
            <p:nvPr/>
          </p:nvSpPr>
          <p:spPr>
            <a:xfrm>
              <a:off x="13127" y="3236"/>
              <a:ext cx="2237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 K 3D Proposals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34645" y="1304290"/>
            <a:ext cx="1938020" cy="1173480"/>
            <a:chOff x="1268" y="5219"/>
            <a:chExt cx="3052" cy="1848"/>
          </a:xfrm>
        </p:grpSpPr>
        <p:grpSp>
          <p:nvGrpSpPr>
            <p:cNvPr id="65" name="Group 64"/>
            <p:cNvGrpSpPr/>
            <p:nvPr/>
          </p:nvGrpSpPr>
          <p:grpSpPr>
            <a:xfrm>
              <a:off x="2296" y="5219"/>
              <a:ext cx="2024" cy="1848"/>
              <a:chOff x="809" y="5161"/>
              <a:chExt cx="2024" cy="1848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809" y="5161"/>
                <a:ext cx="2024" cy="1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285" y="5337"/>
                <a:ext cx="1011" cy="707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063" y="6343"/>
                <a:ext cx="1454" cy="48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Text Box 62"/>
              <p:cNvSpPr txBox="1"/>
              <p:nvPr/>
            </p:nvSpPr>
            <p:spPr>
              <a:xfrm>
                <a:off x="1378" y="5332"/>
                <a:ext cx="832" cy="7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BEV </a:t>
                </a:r>
                <a:endPara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maps</a:t>
                </a:r>
                <a:endPara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Text Box 63"/>
              <p:cNvSpPr txBox="1"/>
              <p:nvPr/>
            </p:nvSpPr>
            <p:spPr>
              <a:xfrm>
                <a:off x="1330" y="6356"/>
                <a:ext cx="899" cy="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</a:t>
                </a:r>
                <a:endPara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6" name="Text Box 65"/>
            <p:cNvSpPr txBox="1"/>
            <p:nvPr/>
          </p:nvSpPr>
          <p:spPr>
            <a:xfrm>
              <a:off x="1268" y="5926"/>
              <a:ext cx="1094" cy="43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 0</a:t>
              </a:r>
              <a:endPara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92735" y="4231640"/>
            <a:ext cx="1950085" cy="1173480"/>
            <a:chOff x="1249" y="5219"/>
            <a:chExt cx="3071" cy="1848"/>
          </a:xfrm>
        </p:grpSpPr>
        <p:grpSp>
          <p:nvGrpSpPr>
            <p:cNvPr id="70" name="Group 69"/>
            <p:cNvGrpSpPr/>
            <p:nvPr/>
          </p:nvGrpSpPr>
          <p:grpSpPr>
            <a:xfrm>
              <a:off x="2296" y="5219"/>
              <a:ext cx="2024" cy="1848"/>
              <a:chOff x="809" y="5161"/>
              <a:chExt cx="2024" cy="1848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809" y="5161"/>
                <a:ext cx="2024" cy="1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285" y="5337"/>
                <a:ext cx="1011" cy="707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63" y="6343"/>
                <a:ext cx="1454" cy="48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Text Box 73"/>
              <p:cNvSpPr txBox="1"/>
              <p:nvPr/>
            </p:nvSpPr>
            <p:spPr>
              <a:xfrm>
                <a:off x="1378" y="5332"/>
                <a:ext cx="832" cy="7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BEV </a:t>
                </a:r>
                <a:endPara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maps</a:t>
                </a:r>
                <a:endPara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Text Box 74"/>
              <p:cNvSpPr txBox="1"/>
              <p:nvPr/>
            </p:nvSpPr>
            <p:spPr>
              <a:xfrm>
                <a:off x="1330" y="6356"/>
                <a:ext cx="899" cy="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</a:t>
                </a:r>
                <a:endPara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" name="Text Box 75"/>
            <p:cNvSpPr txBox="1"/>
            <p:nvPr/>
          </p:nvSpPr>
          <p:spPr>
            <a:xfrm>
              <a:off x="1249" y="5942"/>
              <a:ext cx="1094" cy="43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 1</a:t>
              </a:r>
              <a:endPara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1" name="Right Arrow 80"/>
          <p:cNvSpPr/>
          <p:nvPr/>
        </p:nvSpPr>
        <p:spPr>
          <a:xfrm>
            <a:off x="4921250" y="1799590"/>
            <a:ext cx="566420" cy="18288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2363470" y="1799590"/>
            <a:ext cx="827405" cy="3480435"/>
            <a:chOff x="4463" y="5999"/>
            <a:chExt cx="1303" cy="5481"/>
          </a:xfrm>
        </p:grpSpPr>
        <p:sp>
          <p:nvSpPr>
            <p:cNvPr id="79" name="Right Arrow 78"/>
            <p:cNvSpPr/>
            <p:nvPr/>
          </p:nvSpPr>
          <p:spPr>
            <a:xfrm>
              <a:off x="4694" y="5999"/>
              <a:ext cx="1007" cy="293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Text Box 82"/>
            <p:cNvSpPr txBox="1"/>
            <p:nvPr/>
          </p:nvSpPr>
          <p:spPr>
            <a:xfrm>
              <a:off x="4569" y="6197"/>
              <a:ext cx="1197" cy="7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</a:t>
              </a:r>
              <a:endPara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Extractor</a:t>
              </a:r>
              <a:endPara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Text Box 82"/>
            <p:cNvSpPr txBox="1"/>
            <p:nvPr/>
          </p:nvSpPr>
          <p:spPr>
            <a:xfrm>
              <a:off x="4463" y="10753"/>
              <a:ext cx="1197" cy="7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</a:t>
              </a:r>
              <a:endPara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Extractor</a:t>
              </a:r>
              <a:endPara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4" name="Text Box 83"/>
          <p:cNvSpPr txBox="1"/>
          <p:nvPr/>
        </p:nvSpPr>
        <p:spPr>
          <a:xfrm>
            <a:off x="4765675" y="2016760"/>
            <a:ext cx="93326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RoI Pooling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 Box 84"/>
          <p:cNvSpPr txBox="1"/>
          <p:nvPr/>
        </p:nvSpPr>
        <p:spPr>
          <a:xfrm>
            <a:off x="1315085" y="2477770"/>
            <a:ext cx="51693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 = 0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 Box 85"/>
          <p:cNvSpPr txBox="1"/>
          <p:nvPr/>
        </p:nvSpPr>
        <p:spPr>
          <a:xfrm>
            <a:off x="1324610" y="5405120"/>
            <a:ext cx="51693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 = 4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3374390" y="1304290"/>
            <a:ext cx="1285240" cy="1173480"/>
            <a:chOff x="6093" y="5335"/>
            <a:chExt cx="2024" cy="1848"/>
          </a:xfrm>
        </p:grpSpPr>
        <p:sp>
          <p:nvSpPr>
            <p:cNvPr id="90" name="Rectangle 89"/>
            <p:cNvSpPr/>
            <p:nvPr/>
          </p:nvSpPr>
          <p:spPr>
            <a:xfrm>
              <a:off x="6093" y="5335"/>
              <a:ext cx="2024" cy="18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Cube 86"/>
            <p:cNvSpPr/>
            <p:nvPr/>
          </p:nvSpPr>
          <p:spPr>
            <a:xfrm>
              <a:off x="6331" y="6457"/>
              <a:ext cx="1454" cy="489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Cube 87"/>
            <p:cNvSpPr/>
            <p:nvPr/>
          </p:nvSpPr>
          <p:spPr>
            <a:xfrm>
              <a:off x="6612" y="5507"/>
              <a:ext cx="1011" cy="707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1" name="Right Arrow 100"/>
          <p:cNvSpPr/>
          <p:nvPr/>
        </p:nvSpPr>
        <p:spPr>
          <a:xfrm>
            <a:off x="4880610" y="4726940"/>
            <a:ext cx="566420" cy="18288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 Box 101"/>
          <p:cNvSpPr txBox="1"/>
          <p:nvPr/>
        </p:nvSpPr>
        <p:spPr>
          <a:xfrm>
            <a:off x="4725035" y="4944110"/>
            <a:ext cx="93326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RoI Pooling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3333750" y="4231640"/>
            <a:ext cx="1285240" cy="1173480"/>
            <a:chOff x="6093" y="5335"/>
            <a:chExt cx="2024" cy="1848"/>
          </a:xfrm>
        </p:grpSpPr>
        <p:sp>
          <p:nvSpPr>
            <p:cNvPr id="104" name="Rectangle 103"/>
            <p:cNvSpPr/>
            <p:nvPr/>
          </p:nvSpPr>
          <p:spPr>
            <a:xfrm>
              <a:off x="6093" y="5335"/>
              <a:ext cx="2024" cy="18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Cube 104"/>
            <p:cNvSpPr/>
            <p:nvPr/>
          </p:nvSpPr>
          <p:spPr>
            <a:xfrm>
              <a:off x="6331" y="6457"/>
              <a:ext cx="1454" cy="489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Cube 105"/>
            <p:cNvSpPr/>
            <p:nvPr/>
          </p:nvSpPr>
          <p:spPr>
            <a:xfrm>
              <a:off x="6612" y="5507"/>
              <a:ext cx="1011" cy="707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7" name="Text Box 106"/>
          <p:cNvSpPr txBox="1"/>
          <p:nvPr/>
        </p:nvSpPr>
        <p:spPr>
          <a:xfrm>
            <a:off x="3134995" y="5448935"/>
            <a:ext cx="1683385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resolution 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Right Arrow 114"/>
          <p:cNvSpPr/>
          <p:nvPr/>
        </p:nvSpPr>
        <p:spPr>
          <a:xfrm>
            <a:off x="2474595" y="4680585"/>
            <a:ext cx="660400" cy="16446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5853430" y="1455420"/>
            <a:ext cx="1073150" cy="861695"/>
            <a:chOff x="9296" y="5327"/>
            <a:chExt cx="1690" cy="1357"/>
          </a:xfrm>
        </p:grpSpPr>
        <p:grpSp>
          <p:nvGrpSpPr>
            <p:cNvPr id="128" name="Group 127"/>
            <p:cNvGrpSpPr/>
            <p:nvPr/>
          </p:nvGrpSpPr>
          <p:grpSpPr>
            <a:xfrm>
              <a:off x="9296" y="6102"/>
              <a:ext cx="1680" cy="582"/>
              <a:chOff x="9332" y="5024"/>
              <a:chExt cx="1680" cy="582"/>
            </a:xfrm>
          </p:grpSpPr>
          <p:sp>
            <p:nvSpPr>
              <p:cNvPr id="124" name="Cube 123"/>
              <p:cNvSpPr/>
              <p:nvPr/>
            </p:nvSpPr>
            <p:spPr>
              <a:xfrm>
                <a:off x="9332" y="5196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Cube 124"/>
              <p:cNvSpPr/>
              <p:nvPr/>
            </p:nvSpPr>
            <p:spPr>
              <a:xfrm>
                <a:off x="9740" y="5196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Cube 125"/>
              <p:cNvSpPr/>
              <p:nvPr/>
            </p:nvSpPr>
            <p:spPr>
              <a:xfrm>
                <a:off x="10640" y="5183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Text Box 126"/>
              <p:cNvSpPr txBox="1"/>
              <p:nvPr/>
            </p:nvSpPr>
            <p:spPr>
              <a:xfrm>
                <a:off x="10098" y="5024"/>
                <a:ext cx="563" cy="5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9306" y="5327"/>
              <a:ext cx="1680" cy="582"/>
              <a:chOff x="9332" y="5024"/>
              <a:chExt cx="1680" cy="582"/>
            </a:xfrm>
          </p:grpSpPr>
          <p:sp>
            <p:nvSpPr>
              <p:cNvPr id="131" name="Cube 130"/>
              <p:cNvSpPr/>
              <p:nvPr/>
            </p:nvSpPr>
            <p:spPr>
              <a:xfrm>
                <a:off x="9332" y="5196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Cube 131"/>
              <p:cNvSpPr/>
              <p:nvPr/>
            </p:nvSpPr>
            <p:spPr>
              <a:xfrm>
                <a:off x="9740" y="5196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Cube 132"/>
              <p:cNvSpPr/>
              <p:nvPr/>
            </p:nvSpPr>
            <p:spPr>
              <a:xfrm>
                <a:off x="10640" y="5183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Text Box 133"/>
              <p:cNvSpPr txBox="1"/>
              <p:nvPr/>
            </p:nvSpPr>
            <p:spPr>
              <a:xfrm>
                <a:off x="10098" y="5024"/>
                <a:ext cx="563" cy="5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6" name="Group 135"/>
          <p:cNvGrpSpPr/>
          <p:nvPr/>
        </p:nvGrpSpPr>
        <p:grpSpPr>
          <a:xfrm>
            <a:off x="5826125" y="4373245"/>
            <a:ext cx="1073150" cy="861695"/>
            <a:chOff x="9296" y="5327"/>
            <a:chExt cx="1690" cy="1357"/>
          </a:xfrm>
        </p:grpSpPr>
        <p:grpSp>
          <p:nvGrpSpPr>
            <p:cNvPr id="137" name="Group 136"/>
            <p:cNvGrpSpPr/>
            <p:nvPr/>
          </p:nvGrpSpPr>
          <p:grpSpPr>
            <a:xfrm>
              <a:off x="9296" y="6102"/>
              <a:ext cx="1680" cy="582"/>
              <a:chOff x="9332" y="5024"/>
              <a:chExt cx="1680" cy="582"/>
            </a:xfrm>
          </p:grpSpPr>
          <p:sp>
            <p:nvSpPr>
              <p:cNvPr id="138" name="Cube 137"/>
              <p:cNvSpPr/>
              <p:nvPr/>
            </p:nvSpPr>
            <p:spPr>
              <a:xfrm>
                <a:off x="9332" y="5196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" name="Cube 138"/>
              <p:cNvSpPr/>
              <p:nvPr/>
            </p:nvSpPr>
            <p:spPr>
              <a:xfrm>
                <a:off x="9740" y="5196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Cube 139"/>
              <p:cNvSpPr/>
              <p:nvPr/>
            </p:nvSpPr>
            <p:spPr>
              <a:xfrm>
                <a:off x="10640" y="5183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" name="Text Box 140"/>
              <p:cNvSpPr txBox="1"/>
              <p:nvPr/>
            </p:nvSpPr>
            <p:spPr>
              <a:xfrm>
                <a:off x="10098" y="5024"/>
                <a:ext cx="563" cy="5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9306" y="5327"/>
              <a:ext cx="1680" cy="582"/>
              <a:chOff x="9332" y="5024"/>
              <a:chExt cx="1680" cy="582"/>
            </a:xfrm>
          </p:grpSpPr>
          <p:sp>
            <p:nvSpPr>
              <p:cNvPr id="143" name="Cube 142"/>
              <p:cNvSpPr/>
              <p:nvPr/>
            </p:nvSpPr>
            <p:spPr>
              <a:xfrm>
                <a:off x="9332" y="5196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Cube 143"/>
              <p:cNvSpPr/>
              <p:nvPr/>
            </p:nvSpPr>
            <p:spPr>
              <a:xfrm>
                <a:off x="9740" y="5196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Cube 144"/>
              <p:cNvSpPr/>
              <p:nvPr/>
            </p:nvSpPr>
            <p:spPr>
              <a:xfrm>
                <a:off x="10640" y="5183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6" name="Text Box 145"/>
              <p:cNvSpPr txBox="1"/>
              <p:nvPr/>
            </p:nvSpPr>
            <p:spPr>
              <a:xfrm>
                <a:off x="10098" y="5024"/>
                <a:ext cx="563" cy="5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60" name="Group 159"/>
          <p:cNvGrpSpPr/>
          <p:nvPr/>
        </p:nvGrpSpPr>
        <p:grpSpPr>
          <a:xfrm>
            <a:off x="5899150" y="3075940"/>
            <a:ext cx="1009015" cy="612140"/>
            <a:chOff x="12058" y="6960"/>
            <a:chExt cx="1589" cy="964"/>
          </a:xfrm>
          <a:solidFill>
            <a:srgbClr val="E15B27"/>
          </a:solidFill>
        </p:grpSpPr>
        <p:sp>
          <p:nvSpPr>
            <p:cNvPr id="150" name="Cube 149"/>
            <p:cNvSpPr/>
            <p:nvPr/>
          </p:nvSpPr>
          <p:spPr>
            <a:xfrm>
              <a:off x="12058" y="6960"/>
              <a:ext cx="1589" cy="964"/>
            </a:xfrm>
            <a:prstGeom prst="cube">
              <a:avLst>
                <a:gd name="adj" fmla="val 17946"/>
              </a:avLst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Text Box 150"/>
            <p:cNvSpPr txBox="1"/>
            <p:nvPr/>
          </p:nvSpPr>
          <p:spPr>
            <a:xfrm>
              <a:off x="12155" y="7170"/>
              <a:ext cx="1221" cy="72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Tracking </a:t>
              </a:r>
              <a:endPara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odule</a:t>
              </a:r>
              <a:endPara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7126605" y="1849120"/>
            <a:ext cx="596900" cy="400685"/>
            <a:chOff x="11223" y="5791"/>
            <a:chExt cx="940" cy="631"/>
          </a:xfrm>
        </p:grpSpPr>
        <p:sp>
          <p:nvSpPr>
            <p:cNvPr id="152" name="Right Arrow 151"/>
            <p:cNvSpPr/>
            <p:nvPr/>
          </p:nvSpPr>
          <p:spPr>
            <a:xfrm>
              <a:off x="11270" y="5791"/>
              <a:ext cx="892" cy="28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Text Box 152"/>
            <p:cNvSpPr txBox="1"/>
            <p:nvPr/>
          </p:nvSpPr>
          <p:spPr>
            <a:xfrm>
              <a:off x="11223" y="5988"/>
              <a:ext cx="94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Fusion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7854315" y="1655445"/>
            <a:ext cx="1066800" cy="369570"/>
            <a:chOff x="12343" y="5421"/>
            <a:chExt cx="1680" cy="582"/>
          </a:xfrm>
        </p:grpSpPr>
        <p:sp>
          <p:nvSpPr>
            <p:cNvPr id="155" name="Cube 154"/>
            <p:cNvSpPr/>
            <p:nvPr/>
          </p:nvSpPr>
          <p:spPr>
            <a:xfrm>
              <a:off x="12343" y="5593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Cube 155"/>
            <p:cNvSpPr/>
            <p:nvPr/>
          </p:nvSpPr>
          <p:spPr>
            <a:xfrm>
              <a:off x="12751" y="5593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Cube 156"/>
            <p:cNvSpPr/>
            <p:nvPr/>
          </p:nvSpPr>
          <p:spPr>
            <a:xfrm>
              <a:off x="13651" y="5580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Text Box 157"/>
            <p:cNvSpPr txBox="1"/>
            <p:nvPr/>
          </p:nvSpPr>
          <p:spPr>
            <a:xfrm>
              <a:off x="13109" y="5421"/>
              <a:ext cx="563" cy="5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7137400" y="4765040"/>
            <a:ext cx="597535" cy="400685"/>
            <a:chOff x="11223" y="5791"/>
            <a:chExt cx="941" cy="631"/>
          </a:xfrm>
        </p:grpSpPr>
        <p:sp>
          <p:nvSpPr>
            <p:cNvPr id="170" name="Right Arrow 169"/>
            <p:cNvSpPr/>
            <p:nvPr/>
          </p:nvSpPr>
          <p:spPr>
            <a:xfrm>
              <a:off x="11255" y="5791"/>
              <a:ext cx="892" cy="28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Text Box 170"/>
            <p:cNvSpPr txBox="1"/>
            <p:nvPr/>
          </p:nvSpPr>
          <p:spPr>
            <a:xfrm>
              <a:off x="11223" y="5988"/>
              <a:ext cx="94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Fusion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7865110" y="4571365"/>
            <a:ext cx="1066800" cy="369570"/>
            <a:chOff x="12343" y="5421"/>
            <a:chExt cx="1680" cy="582"/>
          </a:xfrm>
        </p:grpSpPr>
        <p:sp>
          <p:nvSpPr>
            <p:cNvPr id="173" name="Cube 172"/>
            <p:cNvSpPr/>
            <p:nvPr/>
          </p:nvSpPr>
          <p:spPr>
            <a:xfrm>
              <a:off x="12343" y="5593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" name="Cube 173"/>
            <p:cNvSpPr/>
            <p:nvPr/>
          </p:nvSpPr>
          <p:spPr>
            <a:xfrm>
              <a:off x="12751" y="5593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" name="Cube 174"/>
            <p:cNvSpPr/>
            <p:nvPr/>
          </p:nvSpPr>
          <p:spPr>
            <a:xfrm>
              <a:off x="13651" y="5580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 Box 175"/>
            <p:cNvSpPr txBox="1"/>
            <p:nvPr/>
          </p:nvSpPr>
          <p:spPr>
            <a:xfrm>
              <a:off x="13109" y="5421"/>
              <a:ext cx="563" cy="5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7" name="Text Box 176"/>
          <p:cNvSpPr txBox="1"/>
          <p:nvPr/>
        </p:nvSpPr>
        <p:spPr>
          <a:xfrm>
            <a:off x="7853045" y="2073275"/>
            <a:ext cx="10791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Fused f</a:t>
            </a: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eatures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Text Box 177"/>
          <p:cNvSpPr txBox="1"/>
          <p:nvPr/>
        </p:nvSpPr>
        <p:spPr>
          <a:xfrm>
            <a:off x="7865110" y="5000625"/>
            <a:ext cx="10791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Fused </a:t>
            </a: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3" name="Straight Arrow Connector 182"/>
          <p:cNvCxnSpPr/>
          <p:nvPr/>
        </p:nvCxnSpPr>
        <p:spPr>
          <a:xfrm flipH="1">
            <a:off x="6409055" y="2317750"/>
            <a:ext cx="5080" cy="568960"/>
          </a:xfrm>
          <a:prstGeom prst="straightConnector1">
            <a:avLst/>
          </a:prstGeom>
          <a:ln w="57150">
            <a:noFill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V="1">
            <a:off x="6414135" y="3848735"/>
            <a:ext cx="0" cy="513080"/>
          </a:xfrm>
          <a:prstGeom prst="straightConnector1">
            <a:avLst/>
          </a:prstGeom>
          <a:ln w="57150">
            <a:noFill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ight Arrow 186"/>
          <p:cNvSpPr/>
          <p:nvPr/>
        </p:nvSpPr>
        <p:spPr>
          <a:xfrm>
            <a:off x="7127240" y="3290570"/>
            <a:ext cx="607695" cy="182880"/>
          </a:xfrm>
          <a:prstGeom prst="rightArrow">
            <a:avLst/>
          </a:prstGeom>
          <a:solidFill>
            <a:srgbClr val="E15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7865110" y="3151505"/>
            <a:ext cx="1066800" cy="369570"/>
            <a:chOff x="12343" y="5421"/>
            <a:chExt cx="1680" cy="582"/>
          </a:xfrm>
        </p:grpSpPr>
        <p:sp>
          <p:nvSpPr>
            <p:cNvPr id="190" name="Cube 189"/>
            <p:cNvSpPr/>
            <p:nvPr/>
          </p:nvSpPr>
          <p:spPr>
            <a:xfrm>
              <a:off x="12343" y="5593"/>
              <a:ext cx="372" cy="408"/>
            </a:xfrm>
            <a:prstGeom prst="cube">
              <a:avLst/>
            </a:prstGeom>
            <a:solidFill>
              <a:srgbClr val="E15B27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" name="Cube 190"/>
            <p:cNvSpPr/>
            <p:nvPr/>
          </p:nvSpPr>
          <p:spPr>
            <a:xfrm>
              <a:off x="12751" y="5593"/>
              <a:ext cx="372" cy="408"/>
            </a:xfrm>
            <a:prstGeom prst="cube">
              <a:avLst/>
            </a:prstGeom>
            <a:solidFill>
              <a:srgbClr val="E15B27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Cube 191"/>
            <p:cNvSpPr/>
            <p:nvPr/>
          </p:nvSpPr>
          <p:spPr>
            <a:xfrm>
              <a:off x="13651" y="5580"/>
              <a:ext cx="372" cy="408"/>
            </a:xfrm>
            <a:prstGeom prst="cube">
              <a:avLst/>
            </a:prstGeom>
            <a:solidFill>
              <a:srgbClr val="E15B27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" name="Text Box 192"/>
            <p:cNvSpPr txBox="1"/>
            <p:nvPr/>
          </p:nvSpPr>
          <p:spPr>
            <a:xfrm>
              <a:off x="13109" y="5421"/>
              <a:ext cx="563" cy="5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4" name="Text Box 193"/>
          <p:cNvSpPr txBox="1"/>
          <p:nvPr/>
        </p:nvSpPr>
        <p:spPr>
          <a:xfrm>
            <a:off x="7942570" y="3612515"/>
            <a:ext cx="88838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eatures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1" name="Group 200"/>
          <p:cNvGrpSpPr/>
          <p:nvPr/>
        </p:nvGrpSpPr>
        <p:grpSpPr>
          <a:xfrm>
            <a:off x="9120505" y="1564640"/>
            <a:ext cx="733425" cy="800735"/>
            <a:chOff x="14363" y="4979"/>
            <a:chExt cx="1155" cy="1261"/>
          </a:xfrm>
        </p:grpSpPr>
        <p:sp>
          <p:nvSpPr>
            <p:cNvPr id="196" name="Right Arrow 195"/>
            <p:cNvSpPr/>
            <p:nvPr/>
          </p:nvSpPr>
          <p:spPr>
            <a:xfrm>
              <a:off x="14363" y="5354"/>
              <a:ext cx="892" cy="288"/>
            </a:xfrm>
            <a:prstGeom prst="rightArrow">
              <a:avLst/>
            </a:prstGeom>
            <a:solidFill>
              <a:srgbClr val="E91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" name="Text Box 197"/>
            <p:cNvSpPr txBox="1"/>
            <p:nvPr/>
          </p:nvSpPr>
          <p:spPr>
            <a:xfrm>
              <a:off x="14453" y="4979"/>
              <a:ext cx="58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FC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" name="Right Arrow 198"/>
            <p:cNvSpPr/>
            <p:nvPr/>
          </p:nvSpPr>
          <p:spPr>
            <a:xfrm>
              <a:off x="14623" y="5585"/>
              <a:ext cx="892" cy="288"/>
            </a:xfrm>
            <a:prstGeom prst="rightArrow">
              <a:avLst/>
            </a:prstGeom>
            <a:solidFill>
              <a:srgbClr val="E91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" name="Text Box 199"/>
            <p:cNvSpPr txBox="1"/>
            <p:nvPr/>
          </p:nvSpPr>
          <p:spPr>
            <a:xfrm>
              <a:off x="14712" y="5806"/>
              <a:ext cx="807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NMS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9118600" y="3007995"/>
            <a:ext cx="733425" cy="800735"/>
            <a:chOff x="14363" y="4979"/>
            <a:chExt cx="1155" cy="1261"/>
          </a:xfrm>
        </p:grpSpPr>
        <p:sp>
          <p:nvSpPr>
            <p:cNvPr id="205" name="Right Arrow 204"/>
            <p:cNvSpPr/>
            <p:nvPr/>
          </p:nvSpPr>
          <p:spPr>
            <a:xfrm>
              <a:off x="14363" y="5354"/>
              <a:ext cx="892" cy="288"/>
            </a:xfrm>
            <a:prstGeom prst="rightArrow">
              <a:avLst/>
            </a:prstGeom>
            <a:solidFill>
              <a:srgbClr val="E15B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" name="Text Box 205"/>
            <p:cNvSpPr txBox="1"/>
            <p:nvPr/>
          </p:nvSpPr>
          <p:spPr>
            <a:xfrm>
              <a:off x="14453" y="4979"/>
              <a:ext cx="58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FC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Right Arrow 206"/>
            <p:cNvSpPr/>
            <p:nvPr/>
          </p:nvSpPr>
          <p:spPr>
            <a:xfrm>
              <a:off x="14623" y="5585"/>
              <a:ext cx="892" cy="288"/>
            </a:xfrm>
            <a:prstGeom prst="rightArrow">
              <a:avLst/>
            </a:prstGeom>
            <a:solidFill>
              <a:srgbClr val="E15B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Text Box 207"/>
            <p:cNvSpPr txBox="1"/>
            <p:nvPr/>
          </p:nvSpPr>
          <p:spPr>
            <a:xfrm>
              <a:off x="14712" y="5806"/>
              <a:ext cx="807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NMS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9121140" y="4467225"/>
            <a:ext cx="733425" cy="800735"/>
            <a:chOff x="14363" y="4979"/>
            <a:chExt cx="1155" cy="1261"/>
          </a:xfrm>
        </p:grpSpPr>
        <p:sp>
          <p:nvSpPr>
            <p:cNvPr id="210" name="Right Arrow 209"/>
            <p:cNvSpPr/>
            <p:nvPr/>
          </p:nvSpPr>
          <p:spPr>
            <a:xfrm>
              <a:off x="14363" y="5354"/>
              <a:ext cx="892" cy="288"/>
            </a:xfrm>
            <a:prstGeom prst="rightArrow">
              <a:avLst/>
            </a:prstGeom>
            <a:solidFill>
              <a:srgbClr val="E91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Text Box 210"/>
            <p:cNvSpPr txBox="1"/>
            <p:nvPr/>
          </p:nvSpPr>
          <p:spPr>
            <a:xfrm>
              <a:off x="14453" y="4979"/>
              <a:ext cx="58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FC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Right Arrow 211"/>
            <p:cNvSpPr/>
            <p:nvPr/>
          </p:nvSpPr>
          <p:spPr>
            <a:xfrm>
              <a:off x="14623" y="5585"/>
              <a:ext cx="892" cy="288"/>
            </a:xfrm>
            <a:prstGeom prst="rightArrow">
              <a:avLst/>
            </a:prstGeom>
            <a:solidFill>
              <a:srgbClr val="E91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Text Box 212"/>
            <p:cNvSpPr txBox="1"/>
            <p:nvPr/>
          </p:nvSpPr>
          <p:spPr>
            <a:xfrm>
              <a:off x="14712" y="5806"/>
              <a:ext cx="807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NMS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4" name="Text Box 213"/>
          <p:cNvSpPr txBox="1"/>
          <p:nvPr/>
        </p:nvSpPr>
        <p:spPr>
          <a:xfrm>
            <a:off x="3453394" y="2510790"/>
            <a:ext cx="112723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resolution 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 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1" name="Group 230"/>
          <p:cNvGrpSpPr/>
          <p:nvPr/>
        </p:nvGrpSpPr>
        <p:grpSpPr>
          <a:xfrm>
            <a:off x="10098405" y="1106170"/>
            <a:ext cx="1362710" cy="1221105"/>
            <a:chOff x="15903" y="4569"/>
            <a:chExt cx="2146" cy="1923"/>
          </a:xfrm>
        </p:grpSpPr>
        <p:sp>
          <p:nvSpPr>
            <p:cNvPr id="215" name="Rectangle 214"/>
            <p:cNvSpPr/>
            <p:nvPr/>
          </p:nvSpPr>
          <p:spPr>
            <a:xfrm>
              <a:off x="15903" y="4914"/>
              <a:ext cx="2147" cy="14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16250" y="4755"/>
              <a:ext cx="245" cy="44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16853" y="5539"/>
              <a:ext cx="245" cy="4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 rot="20160000">
              <a:off x="16170" y="5740"/>
              <a:ext cx="245" cy="44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7616" y="6044"/>
              <a:ext cx="245" cy="4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 rot="5400000">
              <a:off x="17469" y="5066"/>
              <a:ext cx="245" cy="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6" name="Straight Arrow Connector 225"/>
            <p:cNvCxnSpPr/>
            <p:nvPr/>
          </p:nvCxnSpPr>
          <p:spPr>
            <a:xfrm flipV="1">
              <a:off x="16373" y="4569"/>
              <a:ext cx="0" cy="308"/>
            </a:xfrm>
            <a:prstGeom prst="straightConnector1">
              <a:avLst/>
            </a:prstGeom>
            <a:ln w="12700">
              <a:solidFill>
                <a:srgbClr val="70AD47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/>
            <p:nvPr/>
          </p:nvCxnSpPr>
          <p:spPr>
            <a:xfrm flipV="1">
              <a:off x="16976" y="5329"/>
              <a:ext cx="0" cy="308"/>
            </a:xfrm>
            <a:prstGeom prst="straightConnector1">
              <a:avLst/>
            </a:prstGeom>
            <a:ln w="12700">
              <a:solidFill>
                <a:srgbClr val="AE5A2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 flipH="1" flipV="1">
              <a:off x="16130" y="5558"/>
              <a:ext cx="120" cy="295"/>
            </a:xfrm>
            <a:prstGeom prst="straightConnector1">
              <a:avLst/>
            </a:prstGeom>
            <a:ln w="12700">
              <a:solidFill>
                <a:srgbClr val="BC8C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/>
            <p:nvPr/>
          </p:nvCxnSpPr>
          <p:spPr>
            <a:xfrm flipV="1">
              <a:off x="17738" y="5853"/>
              <a:ext cx="0" cy="308"/>
            </a:xfrm>
            <a:prstGeom prst="straightConnector1">
              <a:avLst/>
            </a:prstGeom>
            <a:ln w="12700">
              <a:solidFill>
                <a:srgbClr val="787878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/>
            <p:nvPr/>
          </p:nvCxnSpPr>
          <p:spPr>
            <a:xfrm rot="5400000" flipV="1">
              <a:off x="17890" y="5125"/>
              <a:ext cx="0" cy="308"/>
            </a:xfrm>
            <a:prstGeom prst="straightConnector1">
              <a:avLst/>
            </a:prstGeom>
            <a:ln w="12700">
              <a:solidFill>
                <a:srgbClr val="41719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234"/>
          <p:cNvGrpSpPr/>
          <p:nvPr/>
        </p:nvGrpSpPr>
        <p:grpSpPr>
          <a:xfrm>
            <a:off x="10107295" y="4527550"/>
            <a:ext cx="1618615" cy="921385"/>
            <a:chOff x="15903" y="4914"/>
            <a:chExt cx="2549" cy="1451"/>
          </a:xfrm>
        </p:grpSpPr>
        <p:sp>
          <p:nvSpPr>
            <p:cNvPr id="236" name="Rectangle 235"/>
            <p:cNvSpPr/>
            <p:nvPr/>
          </p:nvSpPr>
          <p:spPr>
            <a:xfrm>
              <a:off x="15903" y="4914"/>
              <a:ext cx="2147" cy="14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16853" y="5154"/>
              <a:ext cx="245" cy="4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 rot="20160000">
              <a:off x="16002" y="5565"/>
              <a:ext cx="245" cy="44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17616" y="5848"/>
              <a:ext cx="245" cy="4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 rot="5400000">
              <a:off x="17877" y="5066"/>
              <a:ext cx="245" cy="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3" name="Straight Arrow Connector 242"/>
            <p:cNvCxnSpPr/>
            <p:nvPr/>
          </p:nvCxnSpPr>
          <p:spPr>
            <a:xfrm flipV="1">
              <a:off x="16976" y="4944"/>
              <a:ext cx="0" cy="308"/>
            </a:xfrm>
            <a:prstGeom prst="straightConnector1">
              <a:avLst/>
            </a:prstGeom>
            <a:ln w="12700">
              <a:solidFill>
                <a:srgbClr val="AE5A2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/>
            <p:nvPr/>
          </p:nvCxnSpPr>
          <p:spPr>
            <a:xfrm flipH="1" flipV="1">
              <a:off x="15962" y="5383"/>
              <a:ext cx="120" cy="295"/>
            </a:xfrm>
            <a:prstGeom prst="straightConnector1">
              <a:avLst/>
            </a:prstGeom>
            <a:ln w="12700">
              <a:solidFill>
                <a:srgbClr val="BC8C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V="1">
              <a:off x="17738" y="5657"/>
              <a:ext cx="0" cy="308"/>
            </a:xfrm>
            <a:prstGeom prst="straightConnector1">
              <a:avLst/>
            </a:prstGeom>
            <a:ln w="12700">
              <a:solidFill>
                <a:srgbClr val="787878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 rot="5400000" flipV="1">
              <a:off x="18298" y="5125"/>
              <a:ext cx="0" cy="308"/>
            </a:xfrm>
            <a:prstGeom prst="straightConnector1">
              <a:avLst/>
            </a:prstGeom>
            <a:ln w="12700">
              <a:solidFill>
                <a:srgbClr val="41719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>
            <a:off x="10098405" y="2546985"/>
            <a:ext cx="1614170" cy="1409700"/>
            <a:chOff x="15886" y="4272"/>
            <a:chExt cx="2542" cy="2220"/>
          </a:xfrm>
        </p:grpSpPr>
        <p:sp>
          <p:nvSpPr>
            <p:cNvPr id="248" name="Rectangle 247"/>
            <p:cNvSpPr/>
            <p:nvPr/>
          </p:nvSpPr>
          <p:spPr>
            <a:xfrm>
              <a:off x="15886" y="4914"/>
              <a:ext cx="2147" cy="14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16250" y="4755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dash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16853" y="5539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dash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1" name="Rectangle 250"/>
            <p:cNvSpPr/>
            <p:nvPr/>
          </p:nvSpPr>
          <p:spPr>
            <a:xfrm rot="20160000">
              <a:off x="16170" y="5740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dashDot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17616" y="6044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dashDot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3" name="Rectangle 252"/>
            <p:cNvSpPr/>
            <p:nvPr/>
          </p:nvSpPr>
          <p:spPr>
            <a:xfrm rot="5400000">
              <a:off x="17853" y="5066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8" name="Straight Arrow Connector 257"/>
            <p:cNvCxnSpPr/>
            <p:nvPr/>
          </p:nvCxnSpPr>
          <p:spPr>
            <a:xfrm rot="5400000" flipV="1">
              <a:off x="18274" y="5132"/>
              <a:ext cx="0" cy="308"/>
            </a:xfrm>
            <a:prstGeom prst="straightConnector1">
              <a:avLst/>
            </a:prstGeom>
            <a:ln w="12700">
              <a:solidFill>
                <a:srgbClr val="41719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 rot="20160000">
              <a:off x="16039" y="5452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soli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6851" y="5156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soli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V="1">
              <a:off x="16974" y="4946"/>
              <a:ext cx="0" cy="308"/>
            </a:xfrm>
            <a:prstGeom prst="straightConnector1">
              <a:avLst/>
            </a:prstGeom>
            <a:ln w="12700">
              <a:solidFill>
                <a:srgbClr val="AE5A2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17613" y="5852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soli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V="1">
              <a:off x="17744" y="5648"/>
              <a:ext cx="0" cy="308"/>
            </a:xfrm>
            <a:prstGeom prst="straightConnector1">
              <a:avLst/>
            </a:prstGeom>
            <a:ln w="12700">
              <a:solidFill>
                <a:srgbClr val="787878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16251" y="4452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V="1">
              <a:off x="16373" y="4272"/>
              <a:ext cx="0" cy="308"/>
            </a:xfrm>
            <a:prstGeom prst="straightConnector1">
              <a:avLst/>
            </a:prstGeom>
            <a:ln w="12700">
              <a:solidFill>
                <a:srgbClr val="70AD47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040765" y="3103880"/>
            <a:ext cx="1079500" cy="670560"/>
            <a:chOff x="1717" y="4948"/>
            <a:chExt cx="1700" cy="1056"/>
          </a:xfrm>
        </p:grpSpPr>
        <p:sp>
          <p:nvSpPr>
            <p:cNvPr id="11" name="Cube 10"/>
            <p:cNvSpPr/>
            <p:nvPr/>
          </p:nvSpPr>
          <p:spPr>
            <a:xfrm>
              <a:off x="1717" y="4948"/>
              <a:ext cx="1701" cy="1057"/>
            </a:xfrm>
            <a:prstGeom prst="cube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071" y="5357"/>
              <a:ext cx="754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RPN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8" name="Straight Arrow Connector 67"/>
          <p:cNvCxnSpPr/>
          <p:nvPr/>
        </p:nvCxnSpPr>
        <p:spPr>
          <a:xfrm flipH="1" flipV="1">
            <a:off x="10161270" y="3183890"/>
            <a:ext cx="76200" cy="187325"/>
          </a:xfrm>
          <a:prstGeom prst="straightConnector1">
            <a:avLst/>
          </a:prstGeom>
          <a:ln w="12700">
            <a:solidFill>
              <a:srgbClr val="BC8C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 rot="5400000">
            <a:off x="11159490" y="3053715"/>
            <a:ext cx="155575" cy="284480"/>
          </a:xfrm>
          <a:prstGeom prst="rect">
            <a:avLst/>
          </a:prstGeom>
          <a:solidFill>
            <a:srgbClr val="FFFFFF">
              <a:alpha val="47000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 Box 94"/>
          <p:cNvSpPr txBox="1"/>
          <p:nvPr/>
        </p:nvSpPr>
        <p:spPr>
          <a:xfrm>
            <a:off x="10456545" y="3943350"/>
            <a:ext cx="625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Offsets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Text Box 95"/>
          <p:cNvSpPr txBox="1"/>
          <p:nvPr/>
        </p:nvSpPr>
        <p:spPr>
          <a:xfrm>
            <a:off x="10377805" y="5451475"/>
            <a:ext cx="878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 Box 96"/>
          <p:cNvSpPr txBox="1"/>
          <p:nvPr/>
        </p:nvSpPr>
        <p:spPr>
          <a:xfrm>
            <a:off x="10264140" y="2244725"/>
            <a:ext cx="878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Bent-Up Arrow 3"/>
          <p:cNvSpPr/>
          <p:nvPr/>
        </p:nvSpPr>
        <p:spPr>
          <a:xfrm flipV="1">
            <a:off x="4765675" y="3600450"/>
            <a:ext cx="500380" cy="920750"/>
          </a:xfrm>
          <a:prstGeom prst="bentUpArrow">
            <a:avLst>
              <a:gd name="adj1" fmla="val 13235"/>
              <a:gd name="adj2" fmla="val 13823"/>
              <a:gd name="adj3" fmla="val 2382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Bent-Up Arrow 4"/>
          <p:cNvSpPr/>
          <p:nvPr/>
        </p:nvSpPr>
        <p:spPr>
          <a:xfrm>
            <a:off x="4765675" y="2534285"/>
            <a:ext cx="500380" cy="823595"/>
          </a:xfrm>
          <a:prstGeom prst="bentUpArrow">
            <a:avLst>
              <a:gd name="adj1" fmla="val 13235"/>
              <a:gd name="adj2" fmla="val 13823"/>
              <a:gd name="adj3" fmla="val 2382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242820" y="3312795"/>
            <a:ext cx="566420" cy="18288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62255" y="1051560"/>
            <a:ext cx="11668760" cy="4857750"/>
          </a:xfrm>
          <a:prstGeom prst="rect">
            <a:avLst/>
          </a:prstGeom>
          <a:solidFill>
            <a:srgbClr val="FFF2CC">
              <a:alpha val="49000"/>
            </a:srgb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666726" y="1974215"/>
            <a:ext cx="6132209" cy="2859405"/>
            <a:chOff x="9047" y="3110"/>
            <a:chExt cx="9010" cy="4503"/>
          </a:xfrm>
        </p:grpSpPr>
        <p:sp>
          <p:nvSpPr>
            <p:cNvPr id="2" name="Rectangle 1"/>
            <p:cNvSpPr/>
            <p:nvPr/>
          </p:nvSpPr>
          <p:spPr>
            <a:xfrm>
              <a:off x="11093" y="3966"/>
              <a:ext cx="6964" cy="287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9047" y="3110"/>
              <a:ext cx="2145" cy="45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900045" y="3223260"/>
            <a:ext cx="1729740" cy="735330"/>
            <a:chOff x="13012" y="2512"/>
            <a:chExt cx="2724" cy="1158"/>
          </a:xfrm>
        </p:grpSpPr>
        <p:sp>
          <p:nvSpPr>
            <p:cNvPr id="52" name="Cube 51"/>
            <p:cNvSpPr/>
            <p:nvPr/>
          </p:nvSpPr>
          <p:spPr>
            <a:xfrm>
              <a:off x="13012" y="2684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Cube 52"/>
            <p:cNvSpPr/>
            <p:nvPr/>
          </p:nvSpPr>
          <p:spPr>
            <a:xfrm>
              <a:off x="13444" y="2684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Cube 53"/>
            <p:cNvSpPr/>
            <p:nvPr/>
          </p:nvSpPr>
          <p:spPr>
            <a:xfrm>
              <a:off x="13888" y="2694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Cube 54"/>
            <p:cNvSpPr/>
            <p:nvPr/>
          </p:nvSpPr>
          <p:spPr>
            <a:xfrm>
              <a:off x="15364" y="2681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Cube 55"/>
            <p:cNvSpPr/>
            <p:nvPr/>
          </p:nvSpPr>
          <p:spPr>
            <a:xfrm>
              <a:off x="14908" y="2684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 Box 56"/>
            <p:cNvSpPr txBox="1"/>
            <p:nvPr/>
          </p:nvSpPr>
          <p:spPr>
            <a:xfrm>
              <a:off x="14296" y="2512"/>
              <a:ext cx="563" cy="5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57"/>
            <p:cNvSpPr txBox="1"/>
            <p:nvPr/>
          </p:nvSpPr>
          <p:spPr>
            <a:xfrm>
              <a:off x="13127" y="3236"/>
              <a:ext cx="2237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 K 3D Proposals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34645" y="1304290"/>
            <a:ext cx="1938020" cy="1173480"/>
            <a:chOff x="1268" y="5219"/>
            <a:chExt cx="3052" cy="1848"/>
          </a:xfrm>
        </p:grpSpPr>
        <p:grpSp>
          <p:nvGrpSpPr>
            <p:cNvPr id="65" name="Group 64"/>
            <p:cNvGrpSpPr/>
            <p:nvPr/>
          </p:nvGrpSpPr>
          <p:grpSpPr>
            <a:xfrm>
              <a:off x="2296" y="5219"/>
              <a:ext cx="2024" cy="1848"/>
              <a:chOff x="809" y="5161"/>
              <a:chExt cx="2024" cy="1848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809" y="5161"/>
                <a:ext cx="2024" cy="1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285" y="5337"/>
                <a:ext cx="1011" cy="707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063" y="6343"/>
                <a:ext cx="1454" cy="48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Text Box 62"/>
              <p:cNvSpPr txBox="1"/>
              <p:nvPr/>
            </p:nvSpPr>
            <p:spPr>
              <a:xfrm>
                <a:off x="1378" y="5332"/>
                <a:ext cx="832" cy="7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BEV </a:t>
                </a:r>
                <a:endPara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maps</a:t>
                </a:r>
                <a:endPara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Text Box 63"/>
              <p:cNvSpPr txBox="1"/>
              <p:nvPr/>
            </p:nvSpPr>
            <p:spPr>
              <a:xfrm>
                <a:off x="1330" y="6356"/>
                <a:ext cx="899" cy="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</a:t>
                </a:r>
                <a:endPara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6" name="Text Box 65"/>
            <p:cNvSpPr txBox="1"/>
            <p:nvPr/>
          </p:nvSpPr>
          <p:spPr>
            <a:xfrm>
              <a:off x="1268" y="5926"/>
              <a:ext cx="1094" cy="43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 0</a:t>
              </a:r>
              <a:endPara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92735" y="4231640"/>
            <a:ext cx="1950085" cy="1173480"/>
            <a:chOff x="1249" y="5219"/>
            <a:chExt cx="3071" cy="1848"/>
          </a:xfrm>
        </p:grpSpPr>
        <p:grpSp>
          <p:nvGrpSpPr>
            <p:cNvPr id="70" name="Group 69"/>
            <p:cNvGrpSpPr/>
            <p:nvPr/>
          </p:nvGrpSpPr>
          <p:grpSpPr>
            <a:xfrm>
              <a:off x="2296" y="5219"/>
              <a:ext cx="2024" cy="1848"/>
              <a:chOff x="809" y="5161"/>
              <a:chExt cx="2024" cy="1848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809" y="5161"/>
                <a:ext cx="2024" cy="1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285" y="5337"/>
                <a:ext cx="1011" cy="707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63" y="6343"/>
                <a:ext cx="1454" cy="48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Text Box 73"/>
              <p:cNvSpPr txBox="1"/>
              <p:nvPr/>
            </p:nvSpPr>
            <p:spPr>
              <a:xfrm>
                <a:off x="1378" y="5332"/>
                <a:ext cx="832" cy="7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BEV </a:t>
                </a:r>
                <a:endPara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maps</a:t>
                </a:r>
                <a:endPara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Text Box 74"/>
              <p:cNvSpPr txBox="1"/>
              <p:nvPr/>
            </p:nvSpPr>
            <p:spPr>
              <a:xfrm>
                <a:off x="1330" y="6356"/>
                <a:ext cx="899" cy="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</a:t>
                </a:r>
                <a:endPara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" name="Text Box 75"/>
            <p:cNvSpPr txBox="1"/>
            <p:nvPr/>
          </p:nvSpPr>
          <p:spPr>
            <a:xfrm>
              <a:off x="1249" y="5942"/>
              <a:ext cx="1094" cy="43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 1</a:t>
              </a:r>
              <a:endPara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1" name="Right Arrow 80"/>
          <p:cNvSpPr/>
          <p:nvPr/>
        </p:nvSpPr>
        <p:spPr>
          <a:xfrm>
            <a:off x="4921250" y="1799590"/>
            <a:ext cx="566420" cy="18288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2363470" y="1799590"/>
            <a:ext cx="827405" cy="3480435"/>
            <a:chOff x="4463" y="5999"/>
            <a:chExt cx="1303" cy="5481"/>
          </a:xfrm>
        </p:grpSpPr>
        <p:sp>
          <p:nvSpPr>
            <p:cNvPr id="79" name="Right Arrow 78"/>
            <p:cNvSpPr/>
            <p:nvPr/>
          </p:nvSpPr>
          <p:spPr>
            <a:xfrm>
              <a:off x="4668" y="5999"/>
              <a:ext cx="1007" cy="293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Text Box 82"/>
            <p:cNvSpPr txBox="1"/>
            <p:nvPr/>
          </p:nvSpPr>
          <p:spPr>
            <a:xfrm>
              <a:off x="4569" y="6197"/>
              <a:ext cx="1197" cy="7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</a:t>
              </a:r>
              <a:endPara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Extractor</a:t>
              </a:r>
              <a:endPara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Text Box 82"/>
            <p:cNvSpPr txBox="1"/>
            <p:nvPr/>
          </p:nvSpPr>
          <p:spPr>
            <a:xfrm>
              <a:off x="4463" y="10753"/>
              <a:ext cx="1197" cy="7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</a:t>
              </a:r>
              <a:endPara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Extractor</a:t>
              </a:r>
              <a:endPara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4" name="Text Box 83"/>
          <p:cNvSpPr txBox="1"/>
          <p:nvPr/>
        </p:nvSpPr>
        <p:spPr>
          <a:xfrm>
            <a:off x="4765675" y="2016760"/>
            <a:ext cx="93326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RoI Pooling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 Box 84"/>
          <p:cNvSpPr txBox="1"/>
          <p:nvPr/>
        </p:nvSpPr>
        <p:spPr>
          <a:xfrm>
            <a:off x="1315085" y="2477770"/>
            <a:ext cx="51693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 = 0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 Box 85"/>
          <p:cNvSpPr txBox="1"/>
          <p:nvPr/>
        </p:nvSpPr>
        <p:spPr>
          <a:xfrm>
            <a:off x="1324610" y="5405120"/>
            <a:ext cx="51693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 = 4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3374390" y="1304290"/>
            <a:ext cx="1285240" cy="1173480"/>
            <a:chOff x="6093" y="5335"/>
            <a:chExt cx="2024" cy="1848"/>
          </a:xfrm>
        </p:grpSpPr>
        <p:sp>
          <p:nvSpPr>
            <p:cNvPr id="90" name="Rectangle 89"/>
            <p:cNvSpPr/>
            <p:nvPr/>
          </p:nvSpPr>
          <p:spPr>
            <a:xfrm>
              <a:off x="6093" y="5335"/>
              <a:ext cx="2024" cy="18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Cube 86"/>
            <p:cNvSpPr/>
            <p:nvPr/>
          </p:nvSpPr>
          <p:spPr>
            <a:xfrm>
              <a:off x="6331" y="6457"/>
              <a:ext cx="1454" cy="489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Cube 87"/>
            <p:cNvSpPr/>
            <p:nvPr/>
          </p:nvSpPr>
          <p:spPr>
            <a:xfrm>
              <a:off x="6612" y="5507"/>
              <a:ext cx="1011" cy="707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1" name="Right Arrow 100"/>
          <p:cNvSpPr/>
          <p:nvPr/>
        </p:nvSpPr>
        <p:spPr>
          <a:xfrm>
            <a:off x="4880610" y="4726940"/>
            <a:ext cx="566420" cy="18288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 Box 101"/>
          <p:cNvSpPr txBox="1"/>
          <p:nvPr/>
        </p:nvSpPr>
        <p:spPr>
          <a:xfrm>
            <a:off x="4725035" y="4944110"/>
            <a:ext cx="93326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RoI Pooling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3333750" y="4231640"/>
            <a:ext cx="1285240" cy="1173480"/>
            <a:chOff x="6093" y="5335"/>
            <a:chExt cx="2024" cy="1848"/>
          </a:xfrm>
        </p:grpSpPr>
        <p:sp>
          <p:nvSpPr>
            <p:cNvPr id="104" name="Rectangle 103"/>
            <p:cNvSpPr/>
            <p:nvPr/>
          </p:nvSpPr>
          <p:spPr>
            <a:xfrm>
              <a:off x="6093" y="5335"/>
              <a:ext cx="2024" cy="18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Cube 104"/>
            <p:cNvSpPr/>
            <p:nvPr/>
          </p:nvSpPr>
          <p:spPr>
            <a:xfrm>
              <a:off x="6331" y="6457"/>
              <a:ext cx="1454" cy="489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Cube 105"/>
            <p:cNvSpPr/>
            <p:nvPr/>
          </p:nvSpPr>
          <p:spPr>
            <a:xfrm>
              <a:off x="6612" y="5507"/>
              <a:ext cx="1011" cy="707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7" name="Text Box 106"/>
          <p:cNvSpPr txBox="1"/>
          <p:nvPr/>
        </p:nvSpPr>
        <p:spPr>
          <a:xfrm>
            <a:off x="3134995" y="5448935"/>
            <a:ext cx="1683385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resolution 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Right Arrow 114"/>
          <p:cNvSpPr/>
          <p:nvPr/>
        </p:nvSpPr>
        <p:spPr>
          <a:xfrm>
            <a:off x="2433320" y="4680585"/>
            <a:ext cx="660400" cy="16446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5853430" y="1455420"/>
            <a:ext cx="1073150" cy="861695"/>
            <a:chOff x="9296" y="5327"/>
            <a:chExt cx="1690" cy="1357"/>
          </a:xfrm>
        </p:grpSpPr>
        <p:grpSp>
          <p:nvGrpSpPr>
            <p:cNvPr id="128" name="Group 127"/>
            <p:cNvGrpSpPr/>
            <p:nvPr/>
          </p:nvGrpSpPr>
          <p:grpSpPr>
            <a:xfrm>
              <a:off x="9296" y="6102"/>
              <a:ext cx="1680" cy="582"/>
              <a:chOff x="9332" y="5024"/>
              <a:chExt cx="1680" cy="582"/>
            </a:xfrm>
          </p:grpSpPr>
          <p:sp>
            <p:nvSpPr>
              <p:cNvPr id="124" name="Cube 123"/>
              <p:cNvSpPr/>
              <p:nvPr/>
            </p:nvSpPr>
            <p:spPr>
              <a:xfrm>
                <a:off x="9332" y="5196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Cube 124"/>
              <p:cNvSpPr/>
              <p:nvPr/>
            </p:nvSpPr>
            <p:spPr>
              <a:xfrm>
                <a:off x="9740" y="5196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Cube 125"/>
              <p:cNvSpPr/>
              <p:nvPr/>
            </p:nvSpPr>
            <p:spPr>
              <a:xfrm>
                <a:off x="10640" y="5183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Text Box 126"/>
              <p:cNvSpPr txBox="1"/>
              <p:nvPr/>
            </p:nvSpPr>
            <p:spPr>
              <a:xfrm>
                <a:off x="10098" y="5024"/>
                <a:ext cx="563" cy="5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9306" y="5327"/>
              <a:ext cx="1680" cy="582"/>
              <a:chOff x="9332" y="5024"/>
              <a:chExt cx="1680" cy="582"/>
            </a:xfrm>
          </p:grpSpPr>
          <p:sp>
            <p:nvSpPr>
              <p:cNvPr id="131" name="Cube 130"/>
              <p:cNvSpPr/>
              <p:nvPr/>
            </p:nvSpPr>
            <p:spPr>
              <a:xfrm>
                <a:off x="9332" y="5196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Cube 131"/>
              <p:cNvSpPr/>
              <p:nvPr/>
            </p:nvSpPr>
            <p:spPr>
              <a:xfrm>
                <a:off x="9740" y="5196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Cube 132"/>
              <p:cNvSpPr/>
              <p:nvPr/>
            </p:nvSpPr>
            <p:spPr>
              <a:xfrm>
                <a:off x="10640" y="5183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Text Box 133"/>
              <p:cNvSpPr txBox="1"/>
              <p:nvPr/>
            </p:nvSpPr>
            <p:spPr>
              <a:xfrm>
                <a:off x="10098" y="5024"/>
                <a:ext cx="563" cy="5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6" name="Group 135"/>
          <p:cNvGrpSpPr/>
          <p:nvPr/>
        </p:nvGrpSpPr>
        <p:grpSpPr>
          <a:xfrm>
            <a:off x="5826125" y="4373245"/>
            <a:ext cx="1073150" cy="861695"/>
            <a:chOff x="9296" y="5327"/>
            <a:chExt cx="1690" cy="1357"/>
          </a:xfrm>
        </p:grpSpPr>
        <p:grpSp>
          <p:nvGrpSpPr>
            <p:cNvPr id="137" name="Group 136"/>
            <p:cNvGrpSpPr/>
            <p:nvPr/>
          </p:nvGrpSpPr>
          <p:grpSpPr>
            <a:xfrm>
              <a:off x="9296" y="6102"/>
              <a:ext cx="1680" cy="582"/>
              <a:chOff x="9332" y="5024"/>
              <a:chExt cx="1680" cy="582"/>
            </a:xfrm>
          </p:grpSpPr>
          <p:sp>
            <p:nvSpPr>
              <p:cNvPr id="138" name="Cube 137"/>
              <p:cNvSpPr/>
              <p:nvPr/>
            </p:nvSpPr>
            <p:spPr>
              <a:xfrm>
                <a:off x="9332" y="5196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" name="Cube 138"/>
              <p:cNvSpPr/>
              <p:nvPr/>
            </p:nvSpPr>
            <p:spPr>
              <a:xfrm>
                <a:off x="9740" y="5196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Cube 139"/>
              <p:cNvSpPr/>
              <p:nvPr/>
            </p:nvSpPr>
            <p:spPr>
              <a:xfrm>
                <a:off x="10640" y="5183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" name="Text Box 140"/>
              <p:cNvSpPr txBox="1"/>
              <p:nvPr/>
            </p:nvSpPr>
            <p:spPr>
              <a:xfrm>
                <a:off x="10098" y="5024"/>
                <a:ext cx="563" cy="5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9306" y="5327"/>
              <a:ext cx="1680" cy="582"/>
              <a:chOff x="9332" y="5024"/>
              <a:chExt cx="1680" cy="582"/>
            </a:xfrm>
          </p:grpSpPr>
          <p:sp>
            <p:nvSpPr>
              <p:cNvPr id="143" name="Cube 142"/>
              <p:cNvSpPr/>
              <p:nvPr/>
            </p:nvSpPr>
            <p:spPr>
              <a:xfrm>
                <a:off x="9332" y="5196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Cube 143"/>
              <p:cNvSpPr/>
              <p:nvPr/>
            </p:nvSpPr>
            <p:spPr>
              <a:xfrm>
                <a:off x="9740" y="5196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Cube 144"/>
              <p:cNvSpPr/>
              <p:nvPr/>
            </p:nvSpPr>
            <p:spPr>
              <a:xfrm>
                <a:off x="10640" y="5183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6" name="Text Box 145"/>
              <p:cNvSpPr txBox="1"/>
              <p:nvPr/>
            </p:nvSpPr>
            <p:spPr>
              <a:xfrm>
                <a:off x="10098" y="5024"/>
                <a:ext cx="563" cy="5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60" name="Group 159"/>
          <p:cNvGrpSpPr/>
          <p:nvPr/>
        </p:nvGrpSpPr>
        <p:grpSpPr>
          <a:xfrm>
            <a:off x="5899150" y="3075940"/>
            <a:ext cx="1009015" cy="612140"/>
            <a:chOff x="12058" y="6960"/>
            <a:chExt cx="1589" cy="964"/>
          </a:xfrm>
          <a:solidFill>
            <a:srgbClr val="E15B27"/>
          </a:solidFill>
        </p:grpSpPr>
        <p:sp>
          <p:nvSpPr>
            <p:cNvPr id="150" name="Cube 149"/>
            <p:cNvSpPr/>
            <p:nvPr/>
          </p:nvSpPr>
          <p:spPr>
            <a:xfrm>
              <a:off x="12058" y="6960"/>
              <a:ext cx="1589" cy="964"/>
            </a:xfrm>
            <a:prstGeom prst="cube">
              <a:avLst>
                <a:gd name="adj" fmla="val 17946"/>
              </a:avLst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Text Box 150"/>
            <p:cNvSpPr txBox="1"/>
            <p:nvPr/>
          </p:nvSpPr>
          <p:spPr>
            <a:xfrm>
              <a:off x="12155" y="7170"/>
              <a:ext cx="1221" cy="72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Tracking </a:t>
              </a:r>
              <a:endPara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odule</a:t>
              </a:r>
              <a:endPara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7126605" y="1849120"/>
            <a:ext cx="596900" cy="400685"/>
            <a:chOff x="11223" y="5791"/>
            <a:chExt cx="940" cy="631"/>
          </a:xfrm>
        </p:grpSpPr>
        <p:sp>
          <p:nvSpPr>
            <p:cNvPr id="152" name="Right Arrow 151"/>
            <p:cNvSpPr/>
            <p:nvPr/>
          </p:nvSpPr>
          <p:spPr>
            <a:xfrm>
              <a:off x="11270" y="5791"/>
              <a:ext cx="892" cy="288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Text Box 152"/>
            <p:cNvSpPr txBox="1"/>
            <p:nvPr/>
          </p:nvSpPr>
          <p:spPr>
            <a:xfrm>
              <a:off x="11223" y="5988"/>
              <a:ext cx="94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Fusion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7854315" y="1655445"/>
            <a:ext cx="1066800" cy="369570"/>
            <a:chOff x="12343" y="5421"/>
            <a:chExt cx="1680" cy="582"/>
          </a:xfrm>
        </p:grpSpPr>
        <p:sp>
          <p:nvSpPr>
            <p:cNvPr id="155" name="Cube 154"/>
            <p:cNvSpPr/>
            <p:nvPr/>
          </p:nvSpPr>
          <p:spPr>
            <a:xfrm>
              <a:off x="12343" y="5593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Cube 155"/>
            <p:cNvSpPr/>
            <p:nvPr/>
          </p:nvSpPr>
          <p:spPr>
            <a:xfrm>
              <a:off x="12751" y="5593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Cube 156"/>
            <p:cNvSpPr/>
            <p:nvPr/>
          </p:nvSpPr>
          <p:spPr>
            <a:xfrm>
              <a:off x="13651" y="5580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Text Box 157"/>
            <p:cNvSpPr txBox="1"/>
            <p:nvPr/>
          </p:nvSpPr>
          <p:spPr>
            <a:xfrm>
              <a:off x="13109" y="5421"/>
              <a:ext cx="563" cy="5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7137400" y="4765040"/>
            <a:ext cx="597535" cy="400685"/>
            <a:chOff x="11223" y="5791"/>
            <a:chExt cx="941" cy="631"/>
          </a:xfrm>
        </p:grpSpPr>
        <p:sp>
          <p:nvSpPr>
            <p:cNvPr id="170" name="Right Arrow 169"/>
            <p:cNvSpPr/>
            <p:nvPr/>
          </p:nvSpPr>
          <p:spPr>
            <a:xfrm>
              <a:off x="11255" y="5791"/>
              <a:ext cx="892" cy="288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Text Box 170"/>
            <p:cNvSpPr txBox="1"/>
            <p:nvPr/>
          </p:nvSpPr>
          <p:spPr>
            <a:xfrm>
              <a:off x="11223" y="5988"/>
              <a:ext cx="94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Fusion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7865110" y="4571365"/>
            <a:ext cx="1066800" cy="369570"/>
            <a:chOff x="12343" y="5421"/>
            <a:chExt cx="1680" cy="582"/>
          </a:xfrm>
        </p:grpSpPr>
        <p:sp>
          <p:nvSpPr>
            <p:cNvPr id="173" name="Cube 172"/>
            <p:cNvSpPr/>
            <p:nvPr/>
          </p:nvSpPr>
          <p:spPr>
            <a:xfrm>
              <a:off x="12343" y="5593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" name="Cube 173"/>
            <p:cNvSpPr/>
            <p:nvPr/>
          </p:nvSpPr>
          <p:spPr>
            <a:xfrm>
              <a:off x="12751" y="5593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" name="Cube 174"/>
            <p:cNvSpPr/>
            <p:nvPr/>
          </p:nvSpPr>
          <p:spPr>
            <a:xfrm>
              <a:off x="13651" y="5580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 Box 175"/>
            <p:cNvSpPr txBox="1"/>
            <p:nvPr/>
          </p:nvSpPr>
          <p:spPr>
            <a:xfrm>
              <a:off x="13109" y="5421"/>
              <a:ext cx="563" cy="5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7" name="Text Box 176"/>
          <p:cNvSpPr txBox="1"/>
          <p:nvPr/>
        </p:nvSpPr>
        <p:spPr>
          <a:xfrm>
            <a:off x="7853045" y="2073275"/>
            <a:ext cx="10791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Fused f</a:t>
            </a: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eatures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Text Box 177"/>
          <p:cNvSpPr txBox="1"/>
          <p:nvPr/>
        </p:nvSpPr>
        <p:spPr>
          <a:xfrm>
            <a:off x="7865110" y="5000625"/>
            <a:ext cx="10791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Fused </a:t>
            </a: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3" name="Straight Arrow Connector 182"/>
          <p:cNvCxnSpPr/>
          <p:nvPr/>
        </p:nvCxnSpPr>
        <p:spPr>
          <a:xfrm flipH="1">
            <a:off x="6409055" y="2317750"/>
            <a:ext cx="5080" cy="568960"/>
          </a:xfrm>
          <a:prstGeom prst="straightConnector1">
            <a:avLst/>
          </a:prstGeom>
          <a:ln w="57150">
            <a:noFill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V="1">
            <a:off x="6414135" y="3848735"/>
            <a:ext cx="0" cy="513080"/>
          </a:xfrm>
          <a:prstGeom prst="straightConnector1">
            <a:avLst/>
          </a:prstGeom>
          <a:ln w="57150">
            <a:noFill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ight Arrow 186"/>
          <p:cNvSpPr/>
          <p:nvPr/>
        </p:nvSpPr>
        <p:spPr>
          <a:xfrm>
            <a:off x="7127240" y="3290570"/>
            <a:ext cx="607695" cy="18288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7865110" y="3151505"/>
            <a:ext cx="1066800" cy="369570"/>
            <a:chOff x="12343" y="5421"/>
            <a:chExt cx="1680" cy="582"/>
          </a:xfrm>
        </p:grpSpPr>
        <p:sp>
          <p:nvSpPr>
            <p:cNvPr id="190" name="Cube 189"/>
            <p:cNvSpPr/>
            <p:nvPr/>
          </p:nvSpPr>
          <p:spPr>
            <a:xfrm>
              <a:off x="12343" y="5593"/>
              <a:ext cx="372" cy="408"/>
            </a:xfrm>
            <a:prstGeom prst="cube">
              <a:avLst/>
            </a:prstGeom>
            <a:solidFill>
              <a:srgbClr val="E15B27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" name="Cube 190"/>
            <p:cNvSpPr/>
            <p:nvPr/>
          </p:nvSpPr>
          <p:spPr>
            <a:xfrm>
              <a:off x="12751" y="5593"/>
              <a:ext cx="372" cy="408"/>
            </a:xfrm>
            <a:prstGeom prst="cube">
              <a:avLst/>
            </a:prstGeom>
            <a:solidFill>
              <a:srgbClr val="E15B27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Cube 191"/>
            <p:cNvSpPr/>
            <p:nvPr/>
          </p:nvSpPr>
          <p:spPr>
            <a:xfrm>
              <a:off x="13651" y="5580"/>
              <a:ext cx="372" cy="408"/>
            </a:xfrm>
            <a:prstGeom prst="cube">
              <a:avLst/>
            </a:prstGeom>
            <a:solidFill>
              <a:srgbClr val="E15B27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" name="Text Box 192"/>
            <p:cNvSpPr txBox="1"/>
            <p:nvPr/>
          </p:nvSpPr>
          <p:spPr>
            <a:xfrm>
              <a:off x="13109" y="5421"/>
              <a:ext cx="563" cy="5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4" name="Text Box 193"/>
          <p:cNvSpPr txBox="1"/>
          <p:nvPr/>
        </p:nvSpPr>
        <p:spPr>
          <a:xfrm>
            <a:off x="7942570" y="3612515"/>
            <a:ext cx="88838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eatures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1" name="Group 200"/>
          <p:cNvGrpSpPr/>
          <p:nvPr/>
        </p:nvGrpSpPr>
        <p:grpSpPr>
          <a:xfrm>
            <a:off x="9120505" y="1564640"/>
            <a:ext cx="733425" cy="800735"/>
            <a:chOff x="14363" y="4979"/>
            <a:chExt cx="1155" cy="1261"/>
          </a:xfrm>
        </p:grpSpPr>
        <p:sp>
          <p:nvSpPr>
            <p:cNvPr id="196" name="Right Arrow 195"/>
            <p:cNvSpPr/>
            <p:nvPr/>
          </p:nvSpPr>
          <p:spPr>
            <a:xfrm>
              <a:off x="14363" y="5354"/>
              <a:ext cx="892" cy="288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" name="Text Box 197"/>
            <p:cNvSpPr txBox="1"/>
            <p:nvPr/>
          </p:nvSpPr>
          <p:spPr>
            <a:xfrm>
              <a:off x="14453" y="4979"/>
              <a:ext cx="58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FC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" name="Right Arrow 198"/>
            <p:cNvSpPr/>
            <p:nvPr/>
          </p:nvSpPr>
          <p:spPr>
            <a:xfrm>
              <a:off x="14623" y="5585"/>
              <a:ext cx="892" cy="288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" name="Text Box 199"/>
            <p:cNvSpPr txBox="1"/>
            <p:nvPr/>
          </p:nvSpPr>
          <p:spPr>
            <a:xfrm>
              <a:off x="14712" y="5806"/>
              <a:ext cx="807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NMS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9118600" y="3007995"/>
            <a:ext cx="733425" cy="800735"/>
            <a:chOff x="14363" y="4979"/>
            <a:chExt cx="1155" cy="1261"/>
          </a:xfrm>
        </p:grpSpPr>
        <p:sp>
          <p:nvSpPr>
            <p:cNvPr id="205" name="Right Arrow 204"/>
            <p:cNvSpPr/>
            <p:nvPr/>
          </p:nvSpPr>
          <p:spPr>
            <a:xfrm>
              <a:off x="14363" y="5354"/>
              <a:ext cx="892" cy="288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" name="Text Box 205"/>
            <p:cNvSpPr txBox="1"/>
            <p:nvPr/>
          </p:nvSpPr>
          <p:spPr>
            <a:xfrm>
              <a:off x="14453" y="4979"/>
              <a:ext cx="58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FC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Right Arrow 206"/>
            <p:cNvSpPr/>
            <p:nvPr/>
          </p:nvSpPr>
          <p:spPr>
            <a:xfrm>
              <a:off x="14623" y="5585"/>
              <a:ext cx="892" cy="288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Text Box 207"/>
            <p:cNvSpPr txBox="1"/>
            <p:nvPr/>
          </p:nvSpPr>
          <p:spPr>
            <a:xfrm>
              <a:off x="14712" y="5806"/>
              <a:ext cx="807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NMS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9121140" y="4467225"/>
            <a:ext cx="733425" cy="800735"/>
            <a:chOff x="14363" y="4979"/>
            <a:chExt cx="1155" cy="1261"/>
          </a:xfrm>
        </p:grpSpPr>
        <p:sp>
          <p:nvSpPr>
            <p:cNvPr id="210" name="Right Arrow 209"/>
            <p:cNvSpPr/>
            <p:nvPr/>
          </p:nvSpPr>
          <p:spPr>
            <a:xfrm>
              <a:off x="14363" y="5354"/>
              <a:ext cx="892" cy="288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Text Box 210"/>
            <p:cNvSpPr txBox="1"/>
            <p:nvPr/>
          </p:nvSpPr>
          <p:spPr>
            <a:xfrm>
              <a:off x="14453" y="4979"/>
              <a:ext cx="58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FC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Right Arrow 211"/>
            <p:cNvSpPr/>
            <p:nvPr/>
          </p:nvSpPr>
          <p:spPr>
            <a:xfrm>
              <a:off x="14623" y="5585"/>
              <a:ext cx="892" cy="288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Text Box 212"/>
            <p:cNvSpPr txBox="1"/>
            <p:nvPr/>
          </p:nvSpPr>
          <p:spPr>
            <a:xfrm>
              <a:off x="14712" y="5806"/>
              <a:ext cx="807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NMS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4" name="Text Box 213"/>
          <p:cNvSpPr txBox="1"/>
          <p:nvPr/>
        </p:nvSpPr>
        <p:spPr>
          <a:xfrm>
            <a:off x="3453394" y="2510790"/>
            <a:ext cx="112723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resolution 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 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1" name="Group 230"/>
          <p:cNvGrpSpPr/>
          <p:nvPr/>
        </p:nvGrpSpPr>
        <p:grpSpPr>
          <a:xfrm>
            <a:off x="10098405" y="1106170"/>
            <a:ext cx="1362710" cy="1221105"/>
            <a:chOff x="15903" y="4569"/>
            <a:chExt cx="2146" cy="1923"/>
          </a:xfrm>
        </p:grpSpPr>
        <p:sp>
          <p:nvSpPr>
            <p:cNvPr id="215" name="Rectangle 214"/>
            <p:cNvSpPr/>
            <p:nvPr/>
          </p:nvSpPr>
          <p:spPr>
            <a:xfrm>
              <a:off x="15903" y="4914"/>
              <a:ext cx="2147" cy="14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16250" y="4755"/>
              <a:ext cx="245" cy="44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16853" y="5539"/>
              <a:ext cx="245" cy="4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 rot="20160000">
              <a:off x="16170" y="5740"/>
              <a:ext cx="245" cy="44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7616" y="6044"/>
              <a:ext cx="245" cy="4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 rot="5400000">
              <a:off x="17469" y="5066"/>
              <a:ext cx="245" cy="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6" name="Straight Arrow Connector 225"/>
            <p:cNvCxnSpPr/>
            <p:nvPr/>
          </p:nvCxnSpPr>
          <p:spPr>
            <a:xfrm flipV="1">
              <a:off x="16373" y="4569"/>
              <a:ext cx="0" cy="308"/>
            </a:xfrm>
            <a:prstGeom prst="straightConnector1">
              <a:avLst/>
            </a:prstGeom>
            <a:ln w="12700">
              <a:solidFill>
                <a:srgbClr val="70AD47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/>
            <p:nvPr/>
          </p:nvCxnSpPr>
          <p:spPr>
            <a:xfrm flipV="1">
              <a:off x="16976" y="5329"/>
              <a:ext cx="0" cy="308"/>
            </a:xfrm>
            <a:prstGeom prst="straightConnector1">
              <a:avLst/>
            </a:prstGeom>
            <a:ln w="12700">
              <a:solidFill>
                <a:srgbClr val="AE5A2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 flipH="1" flipV="1">
              <a:off x="16130" y="5558"/>
              <a:ext cx="120" cy="295"/>
            </a:xfrm>
            <a:prstGeom prst="straightConnector1">
              <a:avLst/>
            </a:prstGeom>
            <a:ln w="12700">
              <a:solidFill>
                <a:srgbClr val="BC8C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/>
            <p:nvPr/>
          </p:nvCxnSpPr>
          <p:spPr>
            <a:xfrm flipV="1">
              <a:off x="17738" y="5853"/>
              <a:ext cx="0" cy="308"/>
            </a:xfrm>
            <a:prstGeom prst="straightConnector1">
              <a:avLst/>
            </a:prstGeom>
            <a:ln w="12700">
              <a:solidFill>
                <a:srgbClr val="787878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/>
            <p:nvPr/>
          </p:nvCxnSpPr>
          <p:spPr>
            <a:xfrm rot="5400000" flipV="1">
              <a:off x="17890" y="5125"/>
              <a:ext cx="0" cy="308"/>
            </a:xfrm>
            <a:prstGeom prst="straightConnector1">
              <a:avLst/>
            </a:prstGeom>
            <a:ln w="12700">
              <a:solidFill>
                <a:srgbClr val="41719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234"/>
          <p:cNvGrpSpPr/>
          <p:nvPr/>
        </p:nvGrpSpPr>
        <p:grpSpPr>
          <a:xfrm>
            <a:off x="10107295" y="4527550"/>
            <a:ext cx="1618615" cy="921385"/>
            <a:chOff x="15903" y="4914"/>
            <a:chExt cx="2549" cy="1451"/>
          </a:xfrm>
        </p:grpSpPr>
        <p:sp>
          <p:nvSpPr>
            <p:cNvPr id="236" name="Rectangle 235"/>
            <p:cNvSpPr/>
            <p:nvPr/>
          </p:nvSpPr>
          <p:spPr>
            <a:xfrm>
              <a:off x="15903" y="4914"/>
              <a:ext cx="2147" cy="14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16853" y="5154"/>
              <a:ext cx="245" cy="4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 rot="20160000">
              <a:off x="16002" y="5565"/>
              <a:ext cx="245" cy="44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17616" y="5848"/>
              <a:ext cx="245" cy="4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 rot="5400000">
              <a:off x="17877" y="5066"/>
              <a:ext cx="245" cy="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3" name="Straight Arrow Connector 242"/>
            <p:cNvCxnSpPr/>
            <p:nvPr/>
          </p:nvCxnSpPr>
          <p:spPr>
            <a:xfrm flipV="1">
              <a:off x="16976" y="4944"/>
              <a:ext cx="0" cy="308"/>
            </a:xfrm>
            <a:prstGeom prst="straightConnector1">
              <a:avLst/>
            </a:prstGeom>
            <a:ln w="12700">
              <a:solidFill>
                <a:srgbClr val="AE5A2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/>
            <p:nvPr/>
          </p:nvCxnSpPr>
          <p:spPr>
            <a:xfrm flipH="1" flipV="1">
              <a:off x="15962" y="5383"/>
              <a:ext cx="120" cy="295"/>
            </a:xfrm>
            <a:prstGeom prst="straightConnector1">
              <a:avLst/>
            </a:prstGeom>
            <a:ln w="12700">
              <a:solidFill>
                <a:srgbClr val="BC8C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V="1">
              <a:off x="17738" y="5657"/>
              <a:ext cx="0" cy="308"/>
            </a:xfrm>
            <a:prstGeom prst="straightConnector1">
              <a:avLst/>
            </a:prstGeom>
            <a:ln w="12700">
              <a:solidFill>
                <a:srgbClr val="787878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 rot="5400000" flipV="1">
              <a:off x="18298" y="5125"/>
              <a:ext cx="0" cy="308"/>
            </a:xfrm>
            <a:prstGeom prst="straightConnector1">
              <a:avLst/>
            </a:prstGeom>
            <a:ln w="12700">
              <a:solidFill>
                <a:srgbClr val="41719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>
            <a:off x="10098405" y="2546985"/>
            <a:ext cx="1614170" cy="1409700"/>
            <a:chOff x="15886" y="4272"/>
            <a:chExt cx="2542" cy="2220"/>
          </a:xfrm>
        </p:grpSpPr>
        <p:sp>
          <p:nvSpPr>
            <p:cNvPr id="248" name="Rectangle 247"/>
            <p:cNvSpPr/>
            <p:nvPr/>
          </p:nvSpPr>
          <p:spPr>
            <a:xfrm>
              <a:off x="15886" y="4914"/>
              <a:ext cx="2147" cy="14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16250" y="4755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dash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16853" y="5539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dash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1" name="Rectangle 250"/>
            <p:cNvSpPr/>
            <p:nvPr/>
          </p:nvSpPr>
          <p:spPr>
            <a:xfrm rot="20160000">
              <a:off x="16170" y="5740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dashDot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17616" y="6044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dashDot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3" name="Rectangle 252"/>
            <p:cNvSpPr/>
            <p:nvPr/>
          </p:nvSpPr>
          <p:spPr>
            <a:xfrm rot="5400000">
              <a:off x="17853" y="5066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8" name="Straight Arrow Connector 257"/>
            <p:cNvCxnSpPr/>
            <p:nvPr/>
          </p:nvCxnSpPr>
          <p:spPr>
            <a:xfrm rot="5400000" flipV="1">
              <a:off x="18274" y="5132"/>
              <a:ext cx="0" cy="308"/>
            </a:xfrm>
            <a:prstGeom prst="straightConnector1">
              <a:avLst/>
            </a:prstGeom>
            <a:ln w="12700">
              <a:solidFill>
                <a:srgbClr val="41719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 rot="20160000">
              <a:off x="16039" y="5452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soli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6851" y="5156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soli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V="1">
              <a:off x="16974" y="4946"/>
              <a:ext cx="0" cy="308"/>
            </a:xfrm>
            <a:prstGeom prst="straightConnector1">
              <a:avLst/>
            </a:prstGeom>
            <a:ln w="12700">
              <a:solidFill>
                <a:srgbClr val="AE5A2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17613" y="5852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soli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V="1">
              <a:off x="17744" y="5648"/>
              <a:ext cx="0" cy="308"/>
            </a:xfrm>
            <a:prstGeom prst="straightConnector1">
              <a:avLst/>
            </a:prstGeom>
            <a:ln w="12700">
              <a:solidFill>
                <a:srgbClr val="787878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16251" y="4452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V="1">
              <a:off x="16373" y="4272"/>
              <a:ext cx="0" cy="308"/>
            </a:xfrm>
            <a:prstGeom prst="straightConnector1">
              <a:avLst/>
            </a:prstGeom>
            <a:ln w="12700">
              <a:solidFill>
                <a:srgbClr val="70AD47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040765" y="3103880"/>
            <a:ext cx="1079500" cy="670560"/>
            <a:chOff x="1717" y="4948"/>
            <a:chExt cx="1700" cy="1056"/>
          </a:xfrm>
        </p:grpSpPr>
        <p:sp>
          <p:nvSpPr>
            <p:cNvPr id="11" name="Cube 10"/>
            <p:cNvSpPr/>
            <p:nvPr/>
          </p:nvSpPr>
          <p:spPr>
            <a:xfrm>
              <a:off x="1717" y="4948"/>
              <a:ext cx="1701" cy="1057"/>
            </a:xfrm>
            <a:prstGeom prst="cube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071" y="5357"/>
              <a:ext cx="754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RPN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8" name="Straight Arrow Connector 67"/>
          <p:cNvCxnSpPr/>
          <p:nvPr/>
        </p:nvCxnSpPr>
        <p:spPr>
          <a:xfrm flipH="1" flipV="1">
            <a:off x="10161270" y="3183890"/>
            <a:ext cx="76200" cy="187325"/>
          </a:xfrm>
          <a:prstGeom prst="straightConnector1">
            <a:avLst/>
          </a:prstGeom>
          <a:ln w="12700">
            <a:solidFill>
              <a:srgbClr val="BC8C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 rot="5400000">
            <a:off x="11159490" y="3053715"/>
            <a:ext cx="155575" cy="284480"/>
          </a:xfrm>
          <a:prstGeom prst="rect">
            <a:avLst/>
          </a:prstGeom>
          <a:solidFill>
            <a:srgbClr val="FFFFFF">
              <a:alpha val="47000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 Box 94"/>
          <p:cNvSpPr txBox="1"/>
          <p:nvPr/>
        </p:nvSpPr>
        <p:spPr>
          <a:xfrm>
            <a:off x="10456545" y="3943350"/>
            <a:ext cx="625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Offsets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Text Box 95"/>
          <p:cNvSpPr txBox="1"/>
          <p:nvPr/>
        </p:nvSpPr>
        <p:spPr>
          <a:xfrm>
            <a:off x="10377805" y="5451475"/>
            <a:ext cx="878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 Box 96"/>
          <p:cNvSpPr txBox="1"/>
          <p:nvPr/>
        </p:nvSpPr>
        <p:spPr>
          <a:xfrm>
            <a:off x="10264140" y="2244725"/>
            <a:ext cx="878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Bent-Up Arrow 3"/>
          <p:cNvSpPr/>
          <p:nvPr/>
        </p:nvSpPr>
        <p:spPr>
          <a:xfrm flipV="1">
            <a:off x="4765675" y="3600450"/>
            <a:ext cx="500380" cy="920750"/>
          </a:xfrm>
          <a:prstGeom prst="bentUpArrow">
            <a:avLst>
              <a:gd name="adj1" fmla="val 13235"/>
              <a:gd name="adj2" fmla="val 13823"/>
              <a:gd name="adj3" fmla="val 23823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Bent-Up Arrow 4"/>
          <p:cNvSpPr/>
          <p:nvPr/>
        </p:nvSpPr>
        <p:spPr>
          <a:xfrm>
            <a:off x="4765675" y="2534285"/>
            <a:ext cx="500380" cy="823595"/>
          </a:xfrm>
          <a:prstGeom prst="bentUpArrow">
            <a:avLst>
              <a:gd name="adj1" fmla="val 13235"/>
              <a:gd name="adj2" fmla="val 13823"/>
              <a:gd name="adj3" fmla="val 23823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242820" y="3312795"/>
            <a:ext cx="566420" cy="18288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1136</Words>
  <Application>WPS Presentation</Application>
  <PresentationFormat>宽屏</PresentationFormat>
  <Paragraphs>286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宋体</vt:lpstr>
      <vt:lpstr>Wingdings</vt:lpstr>
      <vt:lpstr>Times New Roman</vt:lpstr>
      <vt:lpstr>微软雅黑</vt:lpstr>
      <vt:lpstr>文泉驿微米黑</vt:lpstr>
      <vt:lpstr>宋体</vt:lpstr>
      <vt:lpstr>Arial Unicode MS</vt:lpstr>
      <vt:lpstr>Calibri Light</vt:lpstr>
      <vt:lpstr>Calibri</vt:lpstr>
      <vt:lpstr>Webdings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mooyu</dc:creator>
  <cp:lastModifiedBy>mooyu</cp:lastModifiedBy>
  <cp:revision>67</cp:revision>
  <dcterms:created xsi:type="dcterms:W3CDTF">2019-07-20T12:17:24Z</dcterms:created>
  <dcterms:modified xsi:type="dcterms:W3CDTF">2019-07-20T12:17:24Z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