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B27"/>
    <a:srgbClr val="E915DD"/>
    <a:srgbClr val="FFF2CC"/>
    <a:srgbClr val="FFB2B2"/>
    <a:srgbClr val="FFFFFF"/>
    <a:srgbClr val="70AD47"/>
    <a:srgbClr val="BC8C00"/>
    <a:srgbClr val="787878"/>
    <a:srgbClr val="41719C"/>
    <a:srgbClr val="AE5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320" cy="7632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1" name="Group 350"/>
          <p:cNvGrpSpPr/>
          <p:nvPr/>
        </p:nvGrpSpPr>
        <p:grpSpPr>
          <a:xfrm>
            <a:off x="3201035" y="817880"/>
            <a:ext cx="5942330" cy="4778375"/>
            <a:chOff x="916" y="1333"/>
            <a:chExt cx="9358" cy="7525"/>
          </a:xfrm>
        </p:grpSpPr>
        <p:grpSp>
          <p:nvGrpSpPr>
            <p:cNvPr id="27" name="Group 26"/>
            <p:cNvGrpSpPr/>
            <p:nvPr/>
          </p:nvGrpSpPr>
          <p:grpSpPr>
            <a:xfrm rot="0">
              <a:off x="916" y="1333"/>
              <a:ext cx="2084" cy="1823"/>
              <a:chOff x="1975" y="1054"/>
              <a:chExt cx="2084" cy="1823"/>
            </a:xfrm>
          </p:grpSpPr>
          <p:sp>
            <p:nvSpPr>
              <p:cNvPr id="13" name="Parallelogram 12"/>
              <p:cNvSpPr/>
              <p:nvPr/>
            </p:nvSpPr>
            <p:spPr>
              <a:xfrm rot="5400000" flipV="1">
                <a:off x="1777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Parallelogram 13"/>
              <p:cNvSpPr/>
              <p:nvPr/>
            </p:nvSpPr>
            <p:spPr>
              <a:xfrm rot="5400000" flipV="1">
                <a:off x="2106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Parallelogram 14"/>
              <p:cNvSpPr/>
              <p:nvPr/>
            </p:nvSpPr>
            <p:spPr>
              <a:xfrm rot="5400000" flipV="1">
                <a:off x="2430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Parallelogram 15"/>
              <p:cNvSpPr/>
              <p:nvPr/>
            </p:nvSpPr>
            <p:spPr>
              <a:xfrm rot="5400000" flipV="1">
                <a:off x="2772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Parallelogram 16"/>
              <p:cNvSpPr/>
              <p:nvPr/>
            </p:nvSpPr>
            <p:spPr>
              <a:xfrm rot="5400000" flipV="1">
                <a:off x="3100" y="1918"/>
                <a:ext cx="1213" cy="705"/>
              </a:xfrm>
              <a:prstGeom prst="parallelogram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1975" y="1230"/>
                <a:ext cx="80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" altLang="en-US" sz="1200">
                    <a:latin typeface="Times New Roman" panose="02020603050405020304" charset="0"/>
                    <a:cs typeface="Times New Roman" panose="02020603050405020304" charset="0"/>
                  </a:rPr>
                  <a:t>T = 0</a:t>
                </a:r>
                <a:endParaRPr lang="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0" name="Text Box 19"/>
              <p:cNvSpPr txBox="1"/>
              <p:nvPr/>
            </p:nvSpPr>
            <p:spPr>
              <a:xfrm>
                <a:off x="2793" y="1054"/>
                <a:ext cx="588" cy="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p>
                <a:r>
                  <a:rPr lang="" altLang="en-US"/>
                  <a:t>...</a:t>
                </a:r>
                <a:endParaRPr lang="" altLang="en-US"/>
              </a:p>
            </p:txBody>
          </p:sp>
        </p:grpSp>
        <p:sp>
          <p:nvSpPr>
            <p:cNvPr id="21" name="Text Box 20"/>
            <p:cNvSpPr txBox="1"/>
            <p:nvPr/>
          </p:nvSpPr>
          <p:spPr>
            <a:xfrm>
              <a:off x="2330" y="1509"/>
              <a:ext cx="80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T = </a:t>
              </a:r>
              <a:r>
                <a:rPr lang="" altLang="en-US" sz="1200"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0">
              <a:off x="1014" y="6814"/>
              <a:ext cx="2078" cy="1174"/>
              <a:chOff x="1981" y="2974"/>
              <a:chExt cx="2078" cy="117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981" y="3360"/>
                <a:ext cx="2078" cy="78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Text Box 21"/>
              <p:cNvSpPr txBox="1"/>
              <p:nvPr/>
            </p:nvSpPr>
            <p:spPr>
              <a:xfrm>
                <a:off x="2604" y="2974"/>
                <a:ext cx="805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200">
                    <a:latin typeface="Times New Roman" panose="02020603050405020304" charset="0"/>
                    <a:cs typeface="Times New Roman" panose="02020603050405020304" charset="0"/>
                  </a:rPr>
                  <a:t>T = 0</a:t>
                </a:r>
                <a:endParaRPr lang="en-US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3" name="Right Arrow 22"/>
            <p:cNvSpPr/>
            <p:nvPr/>
          </p:nvSpPr>
          <p:spPr>
            <a:xfrm>
              <a:off x="3704" y="2427"/>
              <a:ext cx="785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148" y="3331"/>
              <a:ext cx="152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" altLang="en-US" sz="1200">
                  <a:latin typeface="Times New Roman" panose="02020603050405020304" charset="0"/>
                  <a:cs typeface="Times New Roman" panose="02020603050405020304" charset="0"/>
                </a:rPr>
                <a:t>Multi-frame</a:t>
              </a:r>
              <a:endParaRPr lang="" altLang="en-US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" altLang="en-US" sz="1200">
                  <a:latin typeface="Times New Roman" panose="02020603050405020304" charset="0"/>
                  <a:cs typeface="Times New Roman" panose="02020603050405020304" charset="0"/>
                </a:rPr>
                <a:t> point clouds</a:t>
              </a:r>
              <a:endParaRPr lang="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946" y="8111"/>
              <a:ext cx="217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200">
                  <a:latin typeface="Times New Roman" panose="02020603050405020304" charset="0"/>
                  <a:cs typeface="Times New Roman" panose="02020603050405020304" charset="0"/>
                </a:rPr>
                <a:t>Single frame image</a:t>
              </a:r>
              <a:endParaRPr lang="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3448" y="7450"/>
              <a:ext cx="892" cy="28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Cube 29"/>
            <p:cNvSpPr/>
            <p:nvPr/>
          </p:nvSpPr>
          <p:spPr>
            <a:xfrm>
              <a:off x="5144" y="1968"/>
              <a:ext cx="1816" cy="1121"/>
            </a:xfrm>
            <a:prstGeom prst="cube">
              <a:avLst>
                <a:gd name="adj" fmla="val 1343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2" name="Cube 31"/>
            <p:cNvSpPr/>
            <p:nvPr/>
          </p:nvSpPr>
          <p:spPr>
            <a:xfrm>
              <a:off x="4901" y="7170"/>
              <a:ext cx="2078" cy="971"/>
            </a:xfrm>
            <a:prstGeom prst="cube">
              <a:avLst>
                <a:gd name="adj" fmla="val 15345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5207" y="2228"/>
              <a:ext cx="158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" altLang="en-US" sz="1200">
                  <a:latin typeface="Times New Roman" panose="02020603050405020304" charset="0"/>
                  <a:cs typeface="Times New Roman" panose="02020603050405020304" charset="0"/>
                </a:rPr>
                <a:t>Intergrated </a:t>
              </a:r>
              <a:endParaRPr lang="" altLang="en-US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" altLang="en-US" sz="1200">
                  <a:latin typeface="Times New Roman" panose="02020603050405020304" charset="0"/>
                  <a:cs typeface="Times New Roman" panose="02020603050405020304" charset="0"/>
                </a:rPr>
                <a:t>BEV features</a:t>
              </a:r>
              <a:endParaRPr lang="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5035" y="7489"/>
              <a:ext cx="171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" altLang="en-US" sz="1200">
                  <a:latin typeface="Times New Roman" panose="02020603050405020304" charset="0"/>
                  <a:cs typeface="Times New Roman" panose="02020603050405020304" charset="0"/>
                </a:rPr>
                <a:t>Image </a:t>
              </a:r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features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3428" y="2722"/>
              <a:ext cx="1623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200">
                  <a:latin typeface="Times New Roman" panose="02020603050405020304" charset="0"/>
                  <a:cs typeface="Times New Roman" panose="02020603050405020304" charset="0"/>
                </a:rPr>
                <a:t>pyrimid VGG</a:t>
              </a:r>
              <a:endParaRPr lang="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3083" y="7738"/>
              <a:ext cx="1623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pyrimid VGG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2961" y="1727"/>
              <a:ext cx="192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200">
                  <a:latin typeface="Times New Roman" panose="02020603050405020304" charset="0"/>
                  <a:cs typeface="Times New Roman" panose="02020603050405020304" charset="0"/>
                </a:rPr>
                <a:t>Build BEV maps</a:t>
              </a:r>
              <a:endParaRPr lang="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3274" y="2161"/>
              <a:ext cx="778" cy="2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9408" y="6531"/>
              <a:ext cx="807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r>
                <a:rPr lang="" altLang="en-US" sz="1200">
                  <a:latin typeface="Times New Roman" panose="02020603050405020304" charset="0"/>
                  <a:cs typeface="Times New Roman" panose="02020603050405020304" charset="0"/>
                </a:rPr>
                <a:t>NMS</a:t>
              </a:r>
              <a:endParaRPr lang="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 rot="0">
              <a:off x="8305" y="7354"/>
              <a:ext cx="1836" cy="1505"/>
              <a:chOff x="13444" y="2512"/>
              <a:chExt cx="1836" cy="1505"/>
            </a:xfrm>
          </p:grpSpPr>
          <p:sp>
            <p:nvSpPr>
              <p:cNvPr id="53" name="Cube 52"/>
              <p:cNvSpPr/>
              <p:nvPr/>
            </p:nvSpPr>
            <p:spPr>
              <a:xfrm>
                <a:off x="13444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Cube 53"/>
              <p:cNvSpPr/>
              <p:nvPr/>
            </p:nvSpPr>
            <p:spPr>
              <a:xfrm>
                <a:off x="13888" y="269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Cube 55"/>
              <p:cNvSpPr/>
              <p:nvPr/>
            </p:nvSpPr>
            <p:spPr>
              <a:xfrm>
                <a:off x="14908" y="2684"/>
                <a:ext cx="372" cy="408"/>
              </a:xfrm>
              <a:prstGeom prst="cub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>
                <a:off x="14284" y="2512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p>
                <a:pPr algn="ctr"/>
                <a:r>
                  <a:rPr lang="" altLang="en-US"/>
                  <a:t>...</a:t>
                </a:r>
                <a:endParaRPr lang="" altLang="en-US"/>
              </a:p>
            </p:txBody>
          </p:sp>
          <p:sp>
            <p:nvSpPr>
              <p:cNvPr id="58" name="Text Box 57"/>
              <p:cNvSpPr txBox="1"/>
              <p:nvPr/>
            </p:nvSpPr>
            <p:spPr>
              <a:xfrm>
                <a:off x="13687" y="3292"/>
                <a:ext cx="1281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" altLang="en-US" sz="1200">
                    <a:latin typeface="Times New Roman" panose="02020603050405020304" charset="0"/>
                    <a:cs typeface="Times New Roman" panose="02020603050405020304" charset="0"/>
                  </a:rPr>
                  <a:t>Top K 3D</a:t>
                </a:r>
                <a:endParaRPr lang="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" altLang="en-US" sz="1200">
                    <a:latin typeface="Times New Roman" panose="02020603050405020304" charset="0"/>
                    <a:cs typeface="Times New Roman" panose="02020603050405020304" charset="0"/>
                  </a:rPr>
                  <a:t> Proposals</a:t>
                </a:r>
                <a:endParaRPr lang="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 rot="0">
              <a:off x="1021" y="4545"/>
              <a:ext cx="1955" cy="1110"/>
              <a:chOff x="5656" y="4234"/>
              <a:chExt cx="1955" cy="1110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Cube 258"/>
              <p:cNvSpPr/>
              <p:nvPr/>
            </p:nvSpPr>
            <p:spPr>
              <a:xfrm>
                <a:off x="5656" y="4234"/>
                <a:ext cx="1955" cy="1110"/>
              </a:xfrm>
              <a:prstGeom prst="cub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0" name="Text Box 259"/>
              <p:cNvSpPr txBox="1"/>
              <p:nvPr/>
            </p:nvSpPr>
            <p:spPr>
              <a:xfrm>
                <a:off x="5783" y="4574"/>
                <a:ext cx="1347" cy="72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p>
                <a:pPr algn="ctr"/>
                <a:r>
                  <a:rPr lang="" altLang="en-US" sz="1200">
                    <a:latin typeface="Times New Roman" panose="02020603050405020304" charset="0"/>
                    <a:cs typeface="Times New Roman" panose="02020603050405020304" charset="0"/>
                  </a:rPr>
                  <a:t>3D Anchor</a:t>
                </a:r>
                <a:endParaRPr lang="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" altLang="en-US" sz="1200">
                    <a:latin typeface="Times New Roman" panose="02020603050405020304" charset="0"/>
                    <a:cs typeface="Times New Roman" panose="02020603050405020304" charset="0"/>
                  </a:rPr>
                  <a:t>grid</a:t>
                </a:r>
                <a:endParaRPr lang="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64" name="Text Box 263"/>
            <p:cNvSpPr txBox="1"/>
            <p:nvPr/>
          </p:nvSpPr>
          <p:spPr>
            <a:xfrm>
              <a:off x="3035" y="7018"/>
              <a:ext cx="12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1x1 Conv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76" name="Group 275"/>
            <p:cNvGrpSpPr/>
            <p:nvPr/>
          </p:nvGrpSpPr>
          <p:grpSpPr>
            <a:xfrm rot="0">
              <a:off x="4757" y="4453"/>
              <a:ext cx="2190" cy="1370"/>
              <a:chOff x="9360" y="4098"/>
              <a:chExt cx="2190" cy="137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9360" y="4150"/>
                <a:ext cx="2190" cy="13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7" name="Cube 266"/>
              <p:cNvSpPr/>
              <p:nvPr/>
            </p:nvSpPr>
            <p:spPr>
              <a:xfrm>
                <a:off x="9521" y="427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8" name="Cube 267"/>
              <p:cNvSpPr/>
              <p:nvPr/>
            </p:nvSpPr>
            <p:spPr>
              <a:xfrm>
                <a:off x="9965" y="428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9" name="Cube 268"/>
              <p:cNvSpPr/>
              <p:nvPr/>
            </p:nvSpPr>
            <p:spPr>
              <a:xfrm>
                <a:off x="10985" y="4270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0" name="Text Box 269"/>
              <p:cNvSpPr txBox="1"/>
              <p:nvPr/>
            </p:nvSpPr>
            <p:spPr>
              <a:xfrm>
                <a:off x="10361" y="4098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/>
                  <a:t>...</a:t>
                </a:r>
                <a:endParaRPr lang="en-US" altLang="en-US"/>
              </a:p>
            </p:txBody>
          </p:sp>
          <p:sp>
            <p:nvSpPr>
              <p:cNvPr id="271" name="Cube 270"/>
              <p:cNvSpPr/>
              <p:nvPr/>
            </p:nvSpPr>
            <p:spPr>
              <a:xfrm>
                <a:off x="9497" y="492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2" name="Cube 271"/>
              <p:cNvSpPr/>
              <p:nvPr/>
            </p:nvSpPr>
            <p:spPr>
              <a:xfrm>
                <a:off x="9941" y="493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3" name="Cube 272"/>
              <p:cNvSpPr/>
              <p:nvPr/>
            </p:nvSpPr>
            <p:spPr>
              <a:xfrm>
                <a:off x="10961" y="4920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4" name="Text Box 273"/>
              <p:cNvSpPr txBox="1"/>
              <p:nvPr/>
            </p:nvSpPr>
            <p:spPr>
              <a:xfrm>
                <a:off x="10337" y="4748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/>
                  <a:t>...</a:t>
                </a:r>
                <a:endParaRPr lang="en-US" altLang="en-US"/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 rot="0">
              <a:off x="8778" y="5864"/>
              <a:ext cx="630" cy="1334"/>
              <a:chOff x="9269" y="7288"/>
              <a:chExt cx="630" cy="1334"/>
            </a:xfrm>
          </p:grpSpPr>
          <p:sp>
            <p:nvSpPr>
              <p:cNvPr id="47" name="Right Arrow 46"/>
              <p:cNvSpPr/>
              <p:nvPr/>
            </p:nvSpPr>
            <p:spPr>
              <a:xfrm rot="5400000">
                <a:off x="8969" y="7588"/>
                <a:ext cx="900" cy="30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8" name="Right Arrow 277"/>
              <p:cNvSpPr/>
              <p:nvPr/>
            </p:nvSpPr>
            <p:spPr>
              <a:xfrm rot="5400000">
                <a:off x="9299" y="8022"/>
                <a:ext cx="900" cy="30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79" name="Text Box 278"/>
            <p:cNvSpPr txBox="1"/>
            <p:nvPr/>
          </p:nvSpPr>
          <p:spPr>
            <a:xfrm>
              <a:off x="8220" y="5985"/>
              <a:ext cx="58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r>
                <a:rPr lang="" altLang="en-US" sz="1200">
                  <a:latin typeface="Times New Roman" panose="02020603050405020304" charset="0"/>
                  <a:cs typeface="Times New Roman" panose="02020603050405020304" charset="0"/>
                </a:rPr>
                <a:t>FC</a:t>
              </a:r>
              <a:endParaRPr lang="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9" name="Right Arrow 288"/>
            <p:cNvSpPr/>
            <p:nvPr/>
          </p:nvSpPr>
          <p:spPr>
            <a:xfrm>
              <a:off x="3473" y="4950"/>
              <a:ext cx="900" cy="3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0" name="Text Box 289"/>
            <p:cNvSpPr txBox="1"/>
            <p:nvPr/>
          </p:nvSpPr>
          <p:spPr>
            <a:xfrm>
              <a:off x="6061" y="6120"/>
              <a:ext cx="145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200">
                  <a:latin typeface="Times New Roman" panose="02020603050405020304" charset="0"/>
                  <a:cs typeface="Times New Roman" panose="02020603050405020304" charset="0"/>
                </a:rPr>
                <a:t>RoI Pooling</a:t>
              </a:r>
              <a:endParaRPr lang="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2" name="Right Arrow 291"/>
            <p:cNvSpPr/>
            <p:nvPr/>
          </p:nvSpPr>
          <p:spPr>
            <a:xfrm>
              <a:off x="7218" y="4960"/>
              <a:ext cx="900" cy="3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4" name="Text Box 293"/>
            <p:cNvSpPr txBox="1"/>
            <p:nvPr/>
          </p:nvSpPr>
          <p:spPr>
            <a:xfrm>
              <a:off x="7198" y="4565"/>
              <a:ext cx="94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200">
                  <a:latin typeface="Times New Roman" panose="02020603050405020304" charset="0"/>
                  <a:cs typeface="Times New Roman" panose="02020603050405020304" charset="0"/>
                </a:rPr>
                <a:t>Fusion</a:t>
              </a:r>
              <a:endParaRPr lang="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95" name="Group 294"/>
            <p:cNvGrpSpPr/>
            <p:nvPr/>
          </p:nvGrpSpPr>
          <p:grpSpPr>
            <a:xfrm rot="0">
              <a:off x="8324" y="4605"/>
              <a:ext cx="1680" cy="580"/>
              <a:chOff x="12343" y="5421"/>
              <a:chExt cx="1680" cy="580"/>
            </a:xfrm>
          </p:grpSpPr>
          <p:sp>
            <p:nvSpPr>
              <p:cNvPr id="296" name="Cube 295"/>
              <p:cNvSpPr/>
              <p:nvPr/>
            </p:nvSpPr>
            <p:spPr>
              <a:xfrm>
                <a:off x="12343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solidFill>
                  <a:srgbClr val="E915DD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7" name="Cube 296"/>
              <p:cNvSpPr/>
              <p:nvPr/>
            </p:nvSpPr>
            <p:spPr>
              <a:xfrm>
                <a:off x="12751" y="5593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solidFill>
                  <a:srgbClr val="E915DD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8" name="Cube 297"/>
              <p:cNvSpPr/>
              <p:nvPr/>
            </p:nvSpPr>
            <p:spPr>
              <a:xfrm>
                <a:off x="13651" y="5580"/>
                <a:ext cx="372" cy="408"/>
              </a:xfrm>
              <a:prstGeom prst="cube">
                <a:avLst/>
              </a:prstGeom>
              <a:solidFill>
                <a:srgbClr val="E915DD"/>
              </a:solidFill>
              <a:ln>
                <a:solidFill>
                  <a:srgbClr val="E915DD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9" name="Text Box 298"/>
              <p:cNvSpPr txBox="1"/>
              <p:nvPr/>
            </p:nvSpPr>
            <p:spPr>
              <a:xfrm>
                <a:off x="13097" y="5421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p>
                <a:pPr algn="ctr"/>
                <a:r>
                  <a:rPr lang="en-US" altLang="en-US"/>
                  <a:t>...</a:t>
                </a:r>
                <a:endParaRPr lang="en-US" altLang="en-US"/>
              </a:p>
            </p:txBody>
          </p:sp>
        </p:grpSp>
        <p:sp>
          <p:nvSpPr>
            <p:cNvPr id="301" name="Text Box 300"/>
            <p:cNvSpPr txBox="1"/>
            <p:nvPr/>
          </p:nvSpPr>
          <p:spPr>
            <a:xfrm>
              <a:off x="8172" y="5309"/>
              <a:ext cx="210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 sz="1200">
                  <a:latin typeface="Times New Roman" panose="02020603050405020304" charset="0"/>
                  <a:cs typeface="Times New Roman" panose="02020603050405020304" charset="0"/>
                </a:rPr>
                <a:t>Fused RoI features</a:t>
              </a:r>
              <a:endParaRPr lang="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3" name="Text Box 312"/>
            <p:cNvSpPr txBox="1"/>
            <p:nvPr/>
          </p:nvSpPr>
          <p:spPr>
            <a:xfrm>
              <a:off x="4291" y="6554"/>
              <a:ext cx="12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1x1 Conv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340" name="Group 339"/>
            <p:cNvGrpSpPr/>
            <p:nvPr/>
          </p:nvGrpSpPr>
          <p:grpSpPr>
            <a:xfrm rot="0">
              <a:off x="5540" y="3273"/>
              <a:ext cx="602" cy="1149"/>
              <a:chOff x="6005" y="3918"/>
              <a:chExt cx="602" cy="1149"/>
            </a:xfrm>
          </p:grpSpPr>
          <p:sp>
            <p:nvSpPr>
              <p:cNvPr id="262" name="Right Arrow 261"/>
              <p:cNvSpPr/>
              <p:nvPr/>
            </p:nvSpPr>
            <p:spPr>
              <a:xfrm rot="16200000" flipH="1">
                <a:off x="5773" y="4150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9" name="Right Arrow 338"/>
              <p:cNvSpPr/>
              <p:nvPr/>
            </p:nvSpPr>
            <p:spPr>
              <a:xfrm rot="16200000" flipH="1">
                <a:off x="6087" y="4547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10800000" flipH="1">
              <a:off x="5458" y="5913"/>
              <a:ext cx="602" cy="1149"/>
              <a:chOff x="6005" y="3918"/>
              <a:chExt cx="602" cy="1149"/>
            </a:xfrm>
          </p:grpSpPr>
          <p:sp>
            <p:nvSpPr>
              <p:cNvPr id="342" name="Right Arrow 341"/>
              <p:cNvSpPr/>
              <p:nvPr/>
            </p:nvSpPr>
            <p:spPr>
              <a:xfrm rot="16200000" flipH="1">
                <a:off x="5773" y="4150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3" name="Right Arrow 342"/>
              <p:cNvSpPr/>
              <p:nvPr/>
            </p:nvSpPr>
            <p:spPr>
              <a:xfrm rot="16200000" flipH="1">
                <a:off x="6087" y="4547"/>
                <a:ext cx="753" cy="288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44" name="Text Box 343"/>
            <p:cNvSpPr txBox="1"/>
            <p:nvPr/>
          </p:nvSpPr>
          <p:spPr>
            <a:xfrm>
              <a:off x="4388" y="3342"/>
              <a:ext cx="12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1x1 Conv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45" name="Text Box 344"/>
            <p:cNvSpPr txBox="1"/>
            <p:nvPr/>
          </p:nvSpPr>
          <p:spPr>
            <a:xfrm>
              <a:off x="6061" y="3776"/>
              <a:ext cx="145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RoI Pooling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>
          <a:xfrm>
            <a:off x="243840" y="1016000"/>
            <a:ext cx="11668760" cy="4727575"/>
          </a:xfrm>
          <a:prstGeom prst="rect">
            <a:avLst/>
          </a:prstGeom>
          <a:solidFill>
            <a:srgbClr val="FFF2CC">
              <a:alpha val="49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666726" y="1879600"/>
            <a:ext cx="6132209" cy="2929255"/>
            <a:chOff x="9047" y="2961"/>
            <a:chExt cx="9010" cy="4613"/>
          </a:xfrm>
        </p:grpSpPr>
        <p:sp>
          <p:nvSpPr>
            <p:cNvPr id="2" name="Rectangle 1"/>
            <p:cNvSpPr/>
            <p:nvPr/>
          </p:nvSpPr>
          <p:spPr>
            <a:xfrm>
              <a:off x="11093" y="3979"/>
              <a:ext cx="6964" cy="29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047" y="2961"/>
              <a:ext cx="2145" cy="46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 rot="0">
            <a:off x="2883535" y="3140710"/>
            <a:ext cx="1729740" cy="735330"/>
            <a:chOff x="13012" y="2512"/>
            <a:chExt cx="2724" cy="1158"/>
          </a:xfrm>
        </p:grpSpPr>
        <p:sp>
          <p:nvSpPr>
            <p:cNvPr id="52" name="Cube 51"/>
            <p:cNvSpPr/>
            <p:nvPr/>
          </p:nvSpPr>
          <p:spPr>
            <a:xfrm>
              <a:off x="13012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Cube 52"/>
            <p:cNvSpPr/>
            <p:nvPr/>
          </p:nvSpPr>
          <p:spPr>
            <a:xfrm>
              <a:off x="13444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Cube 53"/>
            <p:cNvSpPr/>
            <p:nvPr/>
          </p:nvSpPr>
          <p:spPr>
            <a:xfrm>
              <a:off x="13888" y="269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Cube 54"/>
            <p:cNvSpPr/>
            <p:nvPr/>
          </p:nvSpPr>
          <p:spPr>
            <a:xfrm>
              <a:off x="15364" y="2681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Cube 55"/>
            <p:cNvSpPr/>
            <p:nvPr/>
          </p:nvSpPr>
          <p:spPr>
            <a:xfrm>
              <a:off x="14908" y="2684"/>
              <a:ext cx="372" cy="408"/>
            </a:xfrm>
            <a:prstGeom prst="cub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14284" y="2512"/>
              <a:ext cx="588" cy="58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3127" y="3236"/>
              <a:ext cx="223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Top K 3D Proposals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43205" y="1263015"/>
            <a:ext cx="2029460" cy="1173480"/>
            <a:chOff x="1124" y="5219"/>
            <a:chExt cx="3196" cy="1848"/>
          </a:xfrm>
        </p:grpSpPr>
        <p:grpSp>
          <p:nvGrpSpPr>
            <p:cNvPr id="65" name="Group 64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>
                <a:off x="1378" y="5332"/>
                <a:ext cx="823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200">
                    <a:latin typeface="Times New Roman" panose="02020603050405020304" charset="0"/>
                    <a:cs typeface="Times New Roman" panose="02020603050405020304" charset="0"/>
                  </a:rPr>
                  <a:t>BEV </a:t>
                </a:r>
                <a:endParaRPr lang="en-US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en-US" altLang="en-US" sz="1200">
                    <a:latin typeface="Times New Roman" panose="02020603050405020304" charset="0"/>
                    <a:cs typeface="Times New Roman" panose="02020603050405020304" charset="0"/>
                  </a:rPr>
                  <a:t>maps</a:t>
                </a:r>
                <a:endParaRPr lang="en-US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4" name="Text Box 63"/>
              <p:cNvSpPr txBox="1"/>
              <p:nvPr/>
            </p:nvSpPr>
            <p:spPr>
              <a:xfrm>
                <a:off x="1330" y="6356"/>
                <a:ext cx="88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200">
                    <a:latin typeface="Times New Roman" panose="02020603050405020304" charset="0"/>
                    <a:cs typeface="Times New Roman" panose="02020603050405020304" charset="0"/>
                  </a:rPr>
                  <a:t>Image</a:t>
                </a:r>
                <a:endParaRPr lang="en-US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66" name="Text Box 65"/>
            <p:cNvSpPr txBox="1"/>
            <p:nvPr/>
          </p:nvSpPr>
          <p:spPr>
            <a:xfrm>
              <a:off x="1124" y="5926"/>
              <a:ext cx="118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/>
                <a:t>Frame 0</a:t>
              </a:r>
              <a:endParaRPr lang="en-US" altLang="en-US" sz="12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62255" y="4231640"/>
            <a:ext cx="1980565" cy="1173480"/>
            <a:chOff x="1201" y="5219"/>
            <a:chExt cx="3119" cy="1848"/>
          </a:xfrm>
        </p:grpSpPr>
        <p:grpSp>
          <p:nvGrpSpPr>
            <p:cNvPr id="70" name="Group 69"/>
            <p:cNvGrpSpPr/>
            <p:nvPr/>
          </p:nvGrpSpPr>
          <p:grpSpPr>
            <a:xfrm>
              <a:off x="2296" y="5219"/>
              <a:ext cx="2024" cy="1848"/>
              <a:chOff x="809" y="5161"/>
              <a:chExt cx="2024" cy="184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809" y="5161"/>
                <a:ext cx="2024" cy="1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285" y="5337"/>
                <a:ext cx="1011" cy="7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>
                  <a:ln>
                    <a:noFill/>
                  </a:ln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63" y="6343"/>
                <a:ext cx="1454" cy="4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1378" y="5332"/>
                <a:ext cx="823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200">
                    <a:latin typeface="Times New Roman" panose="02020603050405020304" charset="0"/>
                    <a:cs typeface="Times New Roman" panose="02020603050405020304" charset="0"/>
                  </a:rPr>
                  <a:t>BEV </a:t>
                </a:r>
                <a:endParaRPr lang="en-US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en-US" altLang="en-US" sz="1200">
                    <a:latin typeface="Times New Roman" panose="02020603050405020304" charset="0"/>
                    <a:cs typeface="Times New Roman" panose="02020603050405020304" charset="0"/>
                  </a:rPr>
                  <a:t>maps</a:t>
                </a:r>
                <a:endParaRPr lang="en-US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>
                <a:off x="1330" y="6356"/>
                <a:ext cx="88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200">
                    <a:latin typeface="Times New Roman" panose="02020603050405020304" charset="0"/>
                    <a:cs typeface="Times New Roman" panose="02020603050405020304" charset="0"/>
                  </a:rPr>
                  <a:t>Image</a:t>
                </a:r>
                <a:endParaRPr lang="en-US" altLang="en-US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76" name="Text Box 75"/>
            <p:cNvSpPr txBox="1"/>
            <p:nvPr/>
          </p:nvSpPr>
          <p:spPr>
            <a:xfrm>
              <a:off x="1201" y="5942"/>
              <a:ext cx="118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/>
                <a:t>Frame 1</a:t>
              </a:r>
              <a:endParaRPr lang="en-US" altLang="en-US" sz="1200"/>
            </a:p>
          </p:txBody>
        </p:sp>
      </p:grpSp>
      <p:sp>
        <p:nvSpPr>
          <p:cNvPr id="81" name="Right Arrow 80"/>
          <p:cNvSpPr/>
          <p:nvPr/>
        </p:nvSpPr>
        <p:spPr>
          <a:xfrm>
            <a:off x="4921250" y="1758315"/>
            <a:ext cx="566420" cy="1828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2303145" y="1758315"/>
            <a:ext cx="1029970" cy="492760"/>
            <a:chOff x="4368" y="5999"/>
            <a:chExt cx="1622" cy="776"/>
          </a:xfrm>
        </p:grpSpPr>
        <p:sp>
          <p:nvSpPr>
            <p:cNvPr id="79" name="Right Arrow 78"/>
            <p:cNvSpPr/>
            <p:nvPr/>
          </p:nvSpPr>
          <p:spPr>
            <a:xfrm>
              <a:off x="4733" y="5999"/>
              <a:ext cx="892" cy="2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4368" y="6341"/>
              <a:ext cx="1623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pyrimid VGG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84" name="Text Box 83"/>
          <p:cNvSpPr txBox="1"/>
          <p:nvPr/>
        </p:nvSpPr>
        <p:spPr>
          <a:xfrm>
            <a:off x="4765675" y="1975485"/>
            <a:ext cx="923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RoI Pooling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5" name="Text Box 84"/>
          <p:cNvSpPr txBox="1"/>
          <p:nvPr/>
        </p:nvSpPr>
        <p:spPr>
          <a:xfrm>
            <a:off x="1315085" y="2436495"/>
            <a:ext cx="5111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T = 0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1324610" y="5405120"/>
            <a:ext cx="5111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T = 4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374390" y="1263015"/>
            <a:ext cx="1285240" cy="1173480"/>
            <a:chOff x="6093" y="5335"/>
            <a:chExt cx="2024" cy="1848"/>
          </a:xfrm>
        </p:grpSpPr>
        <p:sp>
          <p:nvSpPr>
            <p:cNvPr id="90" name="Rectangle 89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Cube 86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Cube 87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01" name="Right Arrow 100"/>
          <p:cNvSpPr/>
          <p:nvPr/>
        </p:nvSpPr>
        <p:spPr>
          <a:xfrm>
            <a:off x="4880610" y="4726940"/>
            <a:ext cx="566420" cy="18288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Text Box 101"/>
          <p:cNvSpPr txBox="1"/>
          <p:nvPr/>
        </p:nvSpPr>
        <p:spPr>
          <a:xfrm>
            <a:off x="4725035" y="4944110"/>
            <a:ext cx="923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RoI Pooling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3333750" y="4231640"/>
            <a:ext cx="1285240" cy="1173480"/>
            <a:chOff x="6093" y="5335"/>
            <a:chExt cx="2024" cy="1848"/>
          </a:xfrm>
        </p:grpSpPr>
        <p:sp>
          <p:nvSpPr>
            <p:cNvPr id="104" name="Rectangle 103"/>
            <p:cNvSpPr/>
            <p:nvPr/>
          </p:nvSpPr>
          <p:spPr>
            <a:xfrm>
              <a:off x="6093" y="5335"/>
              <a:ext cx="2024" cy="1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Cube 104"/>
            <p:cNvSpPr/>
            <p:nvPr/>
          </p:nvSpPr>
          <p:spPr>
            <a:xfrm>
              <a:off x="6331" y="6457"/>
              <a:ext cx="1454" cy="489"/>
            </a:xfrm>
            <a:prstGeom prst="cub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Cube 105"/>
            <p:cNvSpPr/>
            <p:nvPr/>
          </p:nvSpPr>
          <p:spPr>
            <a:xfrm>
              <a:off x="6612" y="5507"/>
              <a:ext cx="1011" cy="707"/>
            </a:xfrm>
            <a:prstGeom prst="cub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07" name="Text Box 106"/>
          <p:cNvSpPr txBox="1"/>
          <p:nvPr/>
        </p:nvSpPr>
        <p:spPr>
          <a:xfrm>
            <a:off x="3134995" y="5448935"/>
            <a:ext cx="1683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Full resolution Features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242820" y="4680585"/>
            <a:ext cx="1029970" cy="492760"/>
            <a:chOff x="4368" y="5999"/>
            <a:chExt cx="1622" cy="776"/>
          </a:xfrm>
        </p:grpSpPr>
        <p:sp>
          <p:nvSpPr>
            <p:cNvPr id="115" name="Right Arrow 114"/>
            <p:cNvSpPr/>
            <p:nvPr/>
          </p:nvSpPr>
          <p:spPr>
            <a:xfrm>
              <a:off x="4733" y="5999"/>
              <a:ext cx="892" cy="2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Text Box 115"/>
            <p:cNvSpPr txBox="1"/>
            <p:nvPr/>
          </p:nvSpPr>
          <p:spPr>
            <a:xfrm>
              <a:off x="4368" y="6341"/>
              <a:ext cx="1623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pyrimid VGG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853430" y="1381125"/>
            <a:ext cx="1073150" cy="860425"/>
            <a:chOff x="9296" y="5327"/>
            <a:chExt cx="1690" cy="1355"/>
          </a:xfrm>
        </p:grpSpPr>
        <p:grpSp>
          <p:nvGrpSpPr>
            <p:cNvPr id="128" name="Group 127"/>
            <p:cNvGrpSpPr/>
            <p:nvPr/>
          </p:nvGrpSpPr>
          <p:grpSpPr>
            <a:xfrm>
              <a:off x="9296" y="6102"/>
              <a:ext cx="1680" cy="580"/>
              <a:chOff x="9332" y="5024"/>
              <a:chExt cx="1680" cy="580"/>
            </a:xfrm>
          </p:grpSpPr>
          <p:sp>
            <p:nvSpPr>
              <p:cNvPr id="124" name="Cube 123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5" name="Cube 124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6" name="Cube 125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7" name="Text Box 126"/>
              <p:cNvSpPr txBox="1"/>
              <p:nvPr/>
            </p:nvSpPr>
            <p:spPr>
              <a:xfrm>
                <a:off x="10086" y="5024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p>
                <a:pPr algn="ctr"/>
                <a:r>
                  <a:rPr lang="en-US" altLang="en-US"/>
                  <a:t>...</a:t>
                </a:r>
                <a:endParaRPr lang="en-US" alt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9306" y="5327"/>
              <a:ext cx="1680" cy="580"/>
              <a:chOff x="9332" y="5024"/>
              <a:chExt cx="1680" cy="580"/>
            </a:xfrm>
          </p:grpSpPr>
          <p:sp>
            <p:nvSpPr>
              <p:cNvPr id="131" name="Cube 130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2" name="Cube 131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3" name="Cube 132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4" name="Text Box 133"/>
              <p:cNvSpPr txBox="1"/>
              <p:nvPr/>
            </p:nvSpPr>
            <p:spPr>
              <a:xfrm>
                <a:off x="10086" y="5024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p>
                <a:pPr algn="ctr"/>
                <a:r>
                  <a:rPr lang="en-US" altLang="en-US"/>
                  <a:t>...</a:t>
                </a:r>
                <a:endParaRPr lang="en-US" altLang="en-US"/>
              </a:p>
            </p:txBody>
          </p:sp>
        </p:grpSp>
      </p:grpSp>
      <p:grpSp>
        <p:nvGrpSpPr>
          <p:cNvPr id="136" name="Group 135"/>
          <p:cNvGrpSpPr/>
          <p:nvPr/>
        </p:nvGrpSpPr>
        <p:grpSpPr>
          <a:xfrm>
            <a:off x="5826125" y="4364990"/>
            <a:ext cx="1073150" cy="860425"/>
            <a:chOff x="9296" y="5327"/>
            <a:chExt cx="1690" cy="1355"/>
          </a:xfrm>
        </p:grpSpPr>
        <p:grpSp>
          <p:nvGrpSpPr>
            <p:cNvPr id="137" name="Group 136"/>
            <p:cNvGrpSpPr/>
            <p:nvPr/>
          </p:nvGrpSpPr>
          <p:grpSpPr>
            <a:xfrm>
              <a:off x="9296" y="6102"/>
              <a:ext cx="1680" cy="580"/>
              <a:chOff x="9332" y="5024"/>
              <a:chExt cx="1680" cy="580"/>
            </a:xfrm>
          </p:grpSpPr>
          <p:sp>
            <p:nvSpPr>
              <p:cNvPr id="138" name="Cube 137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9" name="Cube 138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0" name="Cube 139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1" name="Text Box 140"/>
              <p:cNvSpPr txBox="1"/>
              <p:nvPr/>
            </p:nvSpPr>
            <p:spPr>
              <a:xfrm>
                <a:off x="10086" y="5024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p>
                <a:pPr algn="ctr"/>
                <a:r>
                  <a:rPr lang="en-US" altLang="en-US"/>
                  <a:t>...</a:t>
                </a:r>
                <a:endParaRPr lang="en-US" alt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9306" y="5327"/>
              <a:ext cx="1680" cy="580"/>
              <a:chOff x="9332" y="5024"/>
              <a:chExt cx="1680" cy="580"/>
            </a:xfrm>
          </p:grpSpPr>
          <p:sp>
            <p:nvSpPr>
              <p:cNvPr id="143" name="Cube 142"/>
              <p:cNvSpPr/>
              <p:nvPr/>
            </p:nvSpPr>
            <p:spPr>
              <a:xfrm>
                <a:off x="9332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4" name="Cube 143"/>
              <p:cNvSpPr/>
              <p:nvPr/>
            </p:nvSpPr>
            <p:spPr>
              <a:xfrm>
                <a:off x="9740" y="5196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5" name="Cube 144"/>
              <p:cNvSpPr/>
              <p:nvPr/>
            </p:nvSpPr>
            <p:spPr>
              <a:xfrm>
                <a:off x="10640" y="5183"/>
                <a:ext cx="372" cy="408"/>
              </a:xfrm>
              <a:prstGeom prst="cub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6" name="Text Box 145"/>
              <p:cNvSpPr txBox="1"/>
              <p:nvPr/>
            </p:nvSpPr>
            <p:spPr>
              <a:xfrm>
                <a:off x="10086" y="5024"/>
                <a:ext cx="588" cy="58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p>
                <a:pPr algn="ctr"/>
                <a:r>
                  <a:rPr lang="en-US" altLang="en-US"/>
                  <a:t>...</a:t>
                </a:r>
                <a:endParaRPr lang="en-US" altLang="en-US"/>
              </a:p>
            </p:txBody>
          </p:sp>
        </p:grpSp>
      </p:grpSp>
      <p:grpSp>
        <p:nvGrpSpPr>
          <p:cNvPr id="160" name="Group 159"/>
          <p:cNvGrpSpPr/>
          <p:nvPr/>
        </p:nvGrpSpPr>
        <p:grpSpPr>
          <a:xfrm>
            <a:off x="5899150" y="3075940"/>
            <a:ext cx="1009015" cy="612140"/>
            <a:chOff x="12058" y="6960"/>
            <a:chExt cx="1589" cy="964"/>
          </a:xfrm>
          <a:solidFill>
            <a:srgbClr val="E15B27"/>
          </a:solidFill>
        </p:grpSpPr>
        <p:sp>
          <p:nvSpPr>
            <p:cNvPr id="150" name="Cube 149"/>
            <p:cNvSpPr/>
            <p:nvPr/>
          </p:nvSpPr>
          <p:spPr>
            <a:xfrm>
              <a:off x="12058" y="6960"/>
              <a:ext cx="1589" cy="964"/>
            </a:xfrm>
            <a:prstGeom prst="cube">
              <a:avLst>
                <a:gd name="adj" fmla="val 17946"/>
              </a:avLst>
            </a:prstGeom>
            <a:grpFill/>
            <a:ln>
              <a:solidFill>
                <a:srgbClr val="E15B2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1" name="Text Box 150"/>
            <p:cNvSpPr txBox="1"/>
            <p:nvPr/>
          </p:nvSpPr>
          <p:spPr>
            <a:xfrm>
              <a:off x="12162" y="7170"/>
              <a:ext cx="1207" cy="725"/>
            </a:xfrm>
            <a:prstGeom prst="rect">
              <a:avLst/>
            </a:prstGeom>
            <a:grpFill/>
            <a:ln>
              <a:solidFill>
                <a:srgbClr val="E15B27"/>
              </a:solidFill>
            </a:ln>
          </p:spPr>
          <p:txBody>
            <a:bodyPr wrap="none" rtlCol="0">
              <a:spAutoFit/>
            </a:bodyPr>
            <a:p>
              <a:pPr algn="ctr"/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Tracking 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module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126605" y="1758315"/>
            <a:ext cx="596900" cy="400685"/>
            <a:chOff x="11223" y="5791"/>
            <a:chExt cx="940" cy="631"/>
          </a:xfrm>
        </p:grpSpPr>
        <p:sp>
          <p:nvSpPr>
            <p:cNvPr id="152" name="Right Arrow 151"/>
            <p:cNvSpPr/>
            <p:nvPr/>
          </p:nvSpPr>
          <p:spPr>
            <a:xfrm>
              <a:off x="11270" y="5791"/>
              <a:ext cx="892" cy="2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Fusion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7854315" y="1614170"/>
            <a:ext cx="1066800" cy="368300"/>
            <a:chOff x="12343" y="5421"/>
            <a:chExt cx="1680" cy="580"/>
          </a:xfrm>
        </p:grpSpPr>
        <p:sp>
          <p:nvSpPr>
            <p:cNvPr id="155" name="Cube 154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solidFill>
                <a:srgbClr val="E915DD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6" name="Cube 155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solidFill>
                <a:srgbClr val="E915DD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7" name="Cube 156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solidFill>
                <a:srgbClr val="E915DD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8" name="Text Box 157"/>
            <p:cNvSpPr txBox="1"/>
            <p:nvPr/>
          </p:nvSpPr>
          <p:spPr>
            <a:xfrm>
              <a:off x="13097" y="5421"/>
              <a:ext cx="588" cy="58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137400" y="4715510"/>
            <a:ext cx="597535" cy="400685"/>
            <a:chOff x="11223" y="5791"/>
            <a:chExt cx="941" cy="631"/>
          </a:xfrm>
        </p:grpSpPr>
        <p:sp>
          <p:nvSpPr>
            <p:cNvPr id="170" name="Right Arrow 169"/>
            <p:cNvSpPr/>
            <p:nvPr/>
          </p:nvSpPr>
          <p:spPr>
            <a:xfrm>
              <a:off x="11255" y="5791"/>
              <a:ext cx="892" cy="2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1" name="Text Box 170"/>
            <p:cNvSpPr txBox="1"/>
            <p:nvPr/>
          </p:nvSpPr>
          <p:spPr>
            <a:xfrm>
              <a:off x="11223" y="5988"/>
              <a:ext cx="94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Fusion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865110" y="4571365"/>
            <a:ext cx="1066800" cy="368300"/>
            <a:chOff x="12343" y="5421"/>
            <a:chExt cx="1680" cy="580"/>
          </a:xfrm>
        </p:grpSpPr>
        <p:sp>
          <p:nvSpPr>
            <p:cNvPr id="173" name="Cube 172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solidFill>
                <a:srgbClr val="E915DD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4" name="Cube 173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solidFill>
                <a:srgbClr val="E915DD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5" name="Cube 174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915DD"/>
            </a:solidFill>
            <a:ln>
              <a:solidFill>
                <a:srgbClr val="E915DD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6" name="Text Box 175"/>
            <p:cNvSpPr txBox="1"/>
            <p:nvPr/>
          </p:nvSpPr>
          <p:spPr>
            <a:xfrm>
              <a:off x="13097" y="5421"/>
              <a:ext cx="588" cy="58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7853045" y="2032000"/>
            <a:ext cx="10680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Fused features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7865110" y="5000625"/>
            <a:ext cx="10680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Fused features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6409055" y="2284730"/>
            <a:ext cx="5080" cy="568960"/>
          </a:xfrm>
          <a:prstGeom prst="straightConnector1">
            <a:avLst/>
          </a:prstGeom>
          <a:ln w="57150">
            <a:solidFill>
              <a:srgbClr val="00B0F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6414135" y="3840480"/>
            <a:ext cx="0" cy="513080"/>
          </a:xfrm>
          <a:prstGeom prst="straightConnector1">
            <a:avLst/>
          </a:prstGeom>
          <a:ln w="57150">
            <a:solidFill>
              <a:srgbClr val="00B0F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ight Arrow 186"/>
          <p:cNvSpPr/>
          <p:nvPr/>
        </p:nvSpPr>
        <p:spPr>
          <a:xfrm>
            <a:off x="7168515" y="3290570"/>
            <a:ext cx="566420" cy="182880"/>
          </a:xfrm>
          <a:prstGeom prst="rightArrow">
            <a:avLst/>
          </a:prstGeom>
          <a:solidFill>
            <a:srgbClr val="E15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89" name="Group 188"/>
          <p:cNvGrpSpPr/>
          <p:nvPr/>
        </p:nvGrpSpPr>
        <p:grpSpPr>
          <a:xfrm>
            <a:off x="7865110" y="3151505"/>
            <a:ext cx="1066800" cy="368300"/>
            <a:chOff x="12343" y="5421"/>
            <a:chExt cx="1680" cy="580"/>
          </a:xfrm>
        </p:grpSpPr>
        <p:sp>
          <p:nvSpPr>
            <p:cNvPr id="190" name="Cube 189"/>
            <p:cNvSpPr/>
            <p:nvPr/>
          </p:nvSpPr>
          <p:spPr>
            <a:xfrm>
              <a:off x="12343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solidFill>
                <a:srgbClr val="E15B27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1" name="Cube 190"/>
            <p:cNvSpPr/>
            <p:nvPr/>
          </p:nvSpPr>
          <p:spPr>
            <a:xfrm>
              <a:off x="12751" y="5593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solidFill>
                <a:srgbClr val="E15B27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2" name="Cube 191"/>
            <p:cNvSpPr/>
            <p:nvPr/>
          </p:nvSpPr>
          <p:spPr>
            <a:xfrm>
              <a:off x="13651" y="5580"/>
              <a:ext cx="372" cy="408"/>
            </a:xfrm>
            <a:prstGeom prst="cube">
              <a:avLst/>
            </a:prstGeom>
            <a:solidFill>
              <a:srgbClr val="E15B27"/>
            </a:solidFill>
            <a:ln>
              <a:solidFill>
                <a:srgbClr val="E15B27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3" name="Text Box 192"/>
            <p:cNvSpPr txBox="1"/>
            <p:nvPr/>
          </p:nvSpPr>
          <p:spPr>
            <a:xfrm>
              <a:off x="13097" y="5421"/>
              <a:ext cx="588" cy="58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</p:grpSp>
      <p:sp>
        <p:nvSpPr>
          <p:cNvPr id="194" name="Text Box 193"/>
          <p:cNvSpPr txBox="1"/>
          <p:nvPr/>
        </p:nvSpPr>
        <p:spPr>
          <a:xfrm>
            <a:off x="7947660" y="3612515"/>
            <a:ext cx="878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Correlation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 features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9120505" y="1523365"/>
            <a:ext cx="733425" cy="800735"/>
            <a:chOff x="14363" y="4979"/>
            <a:chExt cx="1155" cy="1261"/>
          </a:xfrm>
        </p:grpSpPr>
        <p:sp>
          <p:nvSpPr>
            <p:cNvPr id="196" name="Right Arrow 195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8" name="Text Box 197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FC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9" name="Right Arrow 198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0" name="Text Box 199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NMS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9118600" y="3007995"/>
            <a:ext cx="733425" cy="800735"/>
            <a:chOff x="14363" y="4979"/>
            <a:chExt cx="1155" cy="1261"/>
          </a:xfrm>
        </p:grpSpPr>
        <p:sp>
          <p:nvSpPr>
            <p:cNvPr id="205" name="Right Arrow 204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6" name="Text Box 205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FC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7" name="Right Arrow 206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15B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8" name="Text Box 207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NMS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9121140" y="4467225"/>
            <a:ext cx="733425" cy="800735"/>
            <a:chOff x="14363" y="4979"/>
            <a:chExt cx="1155" cy="1261"/>
          </a:xfrm>
        </p:grpSpPr>
        <p:sp>
          <p:nvSpPr>
            <p:cNvPr id="210" name="Right Arrow 209"/>
            <p:cNvSpPr/>
            <p:nvPr/>
          </p:nvSpPr>
          <p:spPr>
            <a:xfrm>
              <a:off x="14363" y="5354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1" name="Text Box 210"/>
            <p:cNvSpPr txBox="1"/>
            <p:nvPr/>
          </p:nvSpPr>
          <p:spPr>
            <a:xfrm>
              <a:off x="14453" y="4979"/>
              <a:ext cx="58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FC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2" name="Right Arrow 211"/>
            <p:cNvSpPr/>
            <p:nvPr/>
          </p:nvSpPr>
          <p:spPr>
            <a:xfrm>
              <a:off x="14623" y="5585"/>
              <a:ext cx="892" cy="288"/>
            </a:xfrm>
            <a:prstGeom prst="rightArrow">
              <a:avLst/>
            </a:prstGeom>
            <a:solidFill>
              <a:srgbClr val="E91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3" name="Text Box 212"/>
            <p:cNvSpPr txBox="1"/>
            <p:nvPr/>
          </p:nvSpPr>
          <p:spPr>
            <a:xfrm>
              <a:off x="14712" y="5806"/>
              <a:ext cx="807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NMS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14" name="Text Box 213"/>
          <p:cNvSpPr txBox="1"/>
          <p:nvPr/>
        </p:nvSpPr>
        <p:spPr>
          <a:xfrm>
            <a:off x="3201035" y="2469515"/>
            <a:ext cx="1631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Full resolution Features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10098405" y="1064895"/>
            <a:ext cx="1362710" cy="1221105"/>
            <a:chOff x="15903" y="4569"/>
            <a:chExt cx="2146" cy="1923"/>
          </a:xfrm>
        </p:grpSpPr>
        <p:sp>
          <p:nvSpPr>
            <p:cNvPr id="215" name="Rectangle 214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5400000">
              <a:off x="17469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16373" y="4569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16976" y="5329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 flipV="1">
              <a:off x="16130" y="5558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V="1">
              <a:off x="17738" y="5853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rot="5400000" flipV="1">
              <a:off x="17890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10107295" y="4527550"/>
            <a:ext cx="1618615" cy="921385"/>
            <a:chOff x="15903" y="4914"/>
            <a:chExt cx="2549" cy="1451"/>
          </a:xfrm>
        </p:grpSpPr>
        <p:sp>
          <p:nvSpPr>
            <p:cNvPr id="236" name="Rectangle 235"/>
            <p:cNvSpPr/>
            <p:nvPr/>
          </p:nvSpPr>
          <p:spPr>
            <a:xfrm>
              <a:off x="15903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6853" y="5154"/>
              <a:ext cx="245" cy="4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 rot="20160000">
              <a:off x="16002" y="5565"/>
              <a:ext cx="245" cy="44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616" y="5848"/>
              <a:ext cx="245" cy="4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5400000">
              <a:off x="17877" y="5066"/>
              <a:ext cx="245" cy="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flipV="1">
              <a:off x="16976" y="4944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 flipV="1">
              <a:off x="15962" y="5383"/>
              <a:ext cx="120" cy="295"/>
            </a:xfrm>
            <a:prstGeom prst="straightConnector1">
              <a:avLst/>
            </a:prstGeom>
            <a:ln w="12700">
              <a:solidFill>
                <a:srgbClr val="BC8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17738" y="5657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rot="5400000" flipV="1">
              <a:off x="18298" y="5125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10098405" y="2546985"/>
            <a:ext cx="1614170" cy="1409700"/>
            <a:chOff x="15886" y="4272"/>
            <a:chExt cx="2542" cy="2220"/>
          </a:xfrm>
        </p:grpSpPr>
        <p:sp>
          <p:nvSpPr>
            <p:cNvPr id="248" name="Rectangle 247"/>
            <p:cNvSpPr/>
            <p:nvPr/>
          </p:nvSpPr>
          <p:spPr>
            <a:xfrm>
              <a:off x="15886" y="4914"/>
              <a:ext cx="2147" cy="1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6250" y="4755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6853" y="5539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 rot="20160000">
              <a:off x="16170" y="5740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7616" y="6044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dashDot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 rot="5400000">
              <a:off x="17853" y="506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rot="5400000" flipV="1">
              <a:off x="18274" y="5132"/>
              <a:ext cx="0" cy="308"/>
            </a:xfrm>
            <a:prstGeom prst="straightConnector1">
              <a:avLst/>
            </a:prstGeom>
            <a:ln w="12700">
              <a:solidFill>
                <a:srgbClr val="41719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 rot="20160000">
              <a:off x="16039" y="5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851" y="5156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6974" y="4946"/>
              <a:ext cx="0" cy="308"/>
            </a:xfrm>
            <a:prstGeom prst="straightConnector1">
              <a:avLst/>
            </a:prstGeom>
            <a:ln w="12700">
              <a:solidFill>
                <a:srgbClr val="AE5A2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17613" y="58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17744" y="5648"/>
              <a:ext cx="0" cy="308"/>
            </a:xfrm>
            <a:prstGeom prst="straightConnector1">
              <a:avLst/>
            </a:prstGeom>
            <a:ln w="12700">
              <a:solidFill>
                <a:srgbClr val="787878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6251" y="4452"/>
              <a:ext cx="245" cy="448"/>
            </a:xfrm>
            <a:prstGeom prst="rect">
              <a:avLst/>
            </a:prstGeom>
            <a:solidFill>
              <a:srgbClr val="FFFFFF">
                <a:alpha val="47000"/>
              </a:srgbClr>
            </a:solidFill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16373" y="4272"/>
              <a:ext cx="0" cy="308"/>
            </a:xfrm>
            <a:prstGeom prst="straightConnector1">
              <a:avLst/>
            </a:prstGeom>
            <a:ln w="12700">
              <a:solidFill>
                <a:srgbClr val="70AD4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Bent-Up Arrow 6"/>
          <p:cNvSpPr/>
          <p:nvPr/>
        </p:nvSpPr>
        <p:spPr>
          <a:xfrm flipV="1">
            <a:off x="4766310" y="3571240"/>
            <a:ext cx="500380" cy="920750"/>
          </a:xfrm>
          <a:prstGeom prst="bentUpArrow">
            <a:avLst>
              <a:gd name="adj1" fmla="val 13235"/>
              <a:gd name="adj2" fmla="val 13823"/>
              <a:gd name="adj3" fmla="val 238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Bent-Up Arrow 8"/>
          <p:cNvSpPr/>
          <p:nvPr/>
        </p:nvSpPr>
        <p:spPr>
          <a:xfrm>
            <a:off x="4766310" y="2505075"/>
            <a:ext cx="500380" cy="823595"/>
          </a:xfrm>
          <a:prstGeom prst="bentUpArrow">
            <a:avLst>
              <a:gd name="adj1" fmla="val 13235"/>
              <a:gd name="adj2" fmla="val 13823"/>
              <a:gd name="adj3" fmla="val 238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40765" y="3103880"/>
            <a:ext cx="1079500" cy="670560"/>
            <a:chOff x="1717" y="4948"/>
            <a:chExt cx="1700" cy="1056"/>
          </a:xfrm>
        </p:grpSpPr>
        <p:sp>
          <p:nvSpPr>
            <p:cNvPr id="11" name="Cube 10"/>
            <p:cNvSpPr/>
            <p:nvPr/>
          </p:nvSpPr>
          <p:spPr>
            <a:xfrm>
              <a:off x="1717" y="4948"/>
              <a:ext cx="1701" cy="1057"/>
            </a:xfrm>
            <a:prstGeom prst="cub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071" y="5357"/>
              <a:ext cx="754" cy="43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none" rtlCol="0">
              <a:spAutoFit/>
            </a:bodyPr>
            <a:p>
              <a:r>
                <a:rPr lang="en-US" altLang="en-US" sz="1200">
                  <a:latin typeface="Times New Roman" panose="02020603050405020304" charset="0"/>
                  <a:cs typeface="Times New Roman" panose="02020603050405020304" charset="0"/>
                </a:rPr>
                <a:t>RPN</a:t>
              </a:r>
              <a:endParaRPr lang="en-US" altLang="en-US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2234565" y="3307080"/>
            <a:ext cx="566420" cy="1828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10161270" y="3183890"/>
            <a:ext cx="76200" cy="187325"/>
          </a:xfrm>
          <a:prstGeom prst="straightConnector1">
            <a:avLst/>
          </a:prstGeom>
          <a:ln w="12700">
            <a:solidFill>
              <a:srgbClr val="BC8C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5400000">
            <a:off x="11159490" y="3053715"/>
            <a:ext cx="155575" cy="284480"/>
          </a:xfrm>
          <a:prstGeom prst="rect">
            <a:avLst/>
          </a:prstGeom>
          <a:solidFill>
            <a:srgbClr val="FFFFFF">
              <a:alpha val="47000"/>
            </a:srgb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Text Box 94"/>
          <p:cNvSpPr txBox="1"/>
          <p:nvPr/>
        </p:nvSpPr>
        <p:spPr>
          <a:xfrm>
            <a:off x="10456545" y="3943350"/>
            <a:ext cx="6197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>
                <a:latin typeface="Times New Roman" panose="02020603050405020304" charset="0"/>
                <a:cs typeface="Times New Roman" panose="02020603050405020304" charset="0"/>
              </a:rPr>
              <a:t>Offsets</a:t>
            </a:r>
            <a:endParaRPr lang="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10377805" y="5467985"/>
            <a:ext cx="8693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>
                <a:latin typeface="Times New Roman" panose="02020603050405020304" charset="0"/>
                <a:cs typeface="Times New Roman" panose="02020603050405020304" charset="0"/>
              </a:rPr>
              <a:t>Predictions</a:t>
            </a:r>
            <a:endParaRPr lang="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10264140" y="2203450"/>
            <a:ext cx="8693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Times New Roman" panose="02020603050405020304" charset="0"/>
                <a:cs typeface="Times New Roman" panose="02020603050405020304" charset="0"/>
              </a:rPr>
              <a:t>Predictions</a:t>
            </a:r>
            <a:endParaRPr lang="en-US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WPS Presentation</Application>
  <PresentationFormat>Widescreen</PresentationFormat>
  <Paragraphs>138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文泉驿微米黑</vt:lpstr>
      <vt:lpstr>宋体</vt:lpstr>
      <vt:lpstr>Arial Unicode MS</vt:lpstr>
      <vt:lpstr>Calibri Light</vt:lpstr>
      <vt:lpstr>Calibri</vt:lpstr>
      <vt:lpstr>Accanthis ADF Std No3</vt:lpstr>
      <vt:lpstr>Amiri</vt:lpstr>
      <vt:lpstr>AR PL UMing TW MBE</vt:lpstr>
      <vt:lpstr>Century Schoolbook L</vt:lpstr>
      <vt:lpstr>cmex10</vt:lpstr>
      <vt:lpstr>Courier 10 Pitch</vt:lpstr>
      <vt:lpstr>Comfortaa</vt:lpstr>
      <vt:lpstr>Comic Sans MS</vt:lpstr>
      <vt:lpstr>Courier</vt:lpstr>
      <vt:lpstr>DroidSansMonoForPowerline Nerd Font</vt:lpstr>
      <vt:lpstr>Garuda</vt:lpstr>
      <vt:lpstr>cmr10</vt:lpstr>
      <vt:lpstr>Dingbats</vt:lpstr>
      <vt:lpstr>Gentium Basic</vt:lpstr>
      <vt:lpstr>GFS Didot Classic</vt:lpstr>
      <vt:lpstr>KacstNaskh</vt:lpstr>
      <vt:lpstr>KacstDigital</vt:lpstr>
      <vt:lpstr>Webdings</vt:lpstr>
      <vt:lpstr>wasy10</vt:lpstr>
      <vt:lpstr>Waree</vt:lpstr>
      <vt:lpstr>URW Bookman L</vt:lpstr>
      <vt:lpstr>AR PL UKai TW MBE</vt:lpstr>
      <vt:lpstr>AR PL UKai CN</vt:lpstr>
      <vt:lpstr>AR PL UMing TW</vt:lpstr>
      <vt:lpstr>AR PL UMing HK</vt:lpstr>
      <vt:lpstr>Arial Black</vt:lpstr>
      <vt:lpstr>DejaVu Sans Mono for Powerline</vt:lpstr>
      <vt:lpstr>Tlwg Mono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mooyu</dc:creator>
  <cp:lastModifiedBy>mooyu</cp:lastModifiedBy>
  <cp:revision>32</cp:revision>
  <dcterms:created xsi:type="dcterms:W3CDTF">2019-07-20T06:37:20Z</dcterms:created>
  <dcterms:modified xsi:type="dcterms:W3CDTF">2019-07-20T06:37:20Z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