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マスタ タイトルの書式設定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408A524-C794-4349-8AE4-FE958CC8AF7B}" type="slidenum"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04640" y="228600"/>
            <a:ext cx="8457840" cy="1041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altLang="en-US" sz="2800" b="1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  <a:sym typeface="+mn-ea"/>
              </a:rPr>
              <a:t>3D Object Detection and Tracking </a:t>
            </a:r>
            <a:r>
              <a:rPr lang="" altLang="en-US" sz="2800" b="1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  <a:sym typeface="+mn-ea"/>
              </a:rPr>
              <a:t>B</a:t>
            </a:r>
            <a:r>
              <a:rPr lang="en-US" altLang="en-US" sz="2800" b="1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  <a:sym typeface="+mn-ea"/>
              </a:rPr>
              <a:t>ased on Streaming Data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91770" y="3033395"/>
            <a:ext cx="5654040" cy="318960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196850" indent="-196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" altLang="en-US" sz="20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A dual-way framework DODT for 3D object detection and tracking with streaming data.</a:t>
            </a:r>
            <a:endParaRPr lang="" altLang="en-US" sz="2000" b="0" strike="noStrike" spc="-1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  <a:p>
            <a:pPr marL="196850" indent="-196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" altLang="en-US" sz="20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Propose </a:t>
            </a:r>
            <a:r>
              <a:rPr lang="" altLang="en-US" sz="2000" b="0" i="1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Temporal module</a:t>
            </a:r>
            <a:r>
              <a:rPr lang="" altLang="en-US" sz="20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 to encode temporal information across frames in proposal level.</a:t>
            </a:r>
            <a:endParaRPr lang="en-US" sz="2000" b="0" strike="noStrike" spc="-1">
              <a:latin typeface="Arial" panose="020B0604020202020204"/>
            </a:endParaRPr>
          </a:p>
          <a:p>
            <a:pPr marL="196850" indent="-196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" altLang="en-US" sz="20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Develop a motion based interpolation algorithm for prediction propagation.</a:t>
            </a:r>
            <a:endParaRPr lang="" altLang="en-US" sz="2000" b="0" strike="noStrike" spc="-1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  <a:p>
            <a:pPr marL="196850" indent="-19685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" altLang="en-US" sz="2000" b="0" strike="noStrike" spc="-1">
                <a:latin typeface="Arial" panose="020B0604020202020204"/>
              </a:rPr>
              <a:t>Obtain significant performance improvements on both detection and tracking tasks. </a:t>
            </a:r>
            <a:endParaRPr lang="" altLang="en-US" sz="2000" b="0" strike="noStrike" spc="-1">
              <a:latin typeface="Arial" panose="020B0604020202020204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0" y="1328760"/>
            <a:ext cx="9143640" cy="1523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" altLang="en-US" sz="2400" b="0" strike="noStrike" spc="-1">
                <a:latin typeface="Arial" panose="020B0604020202020204"/>
              </a:rPr>
              <a:t>Xusen Guo, JiangFeng Gu, Silu Guo, Zixiao Xu,</a:t>
            </a:r>
            <a:endParaRPr lang="" altLang="en-US" sz="24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" altLang="en-US" sz="24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Chengzhang Yang, Shanghua Liu, Kai Huang, and Long Cheng*</a:t>
            </a:r>
            <a:b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</a:b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 </a:t>
            </a:r>
            <a:r>
              <a:rPr lang="" altLang="en-US" sz="20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Data and Computer </a:t>
            </a:r>
            <a:r>
              <a:rPr lang="en-US" altLang="en-US" sz="2000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  <a:sym typeface="+mn-ea"/>
              </a:rPr>
              <a:t>Science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, </a:t>
            </a:r>
            <a:r>
              <a:rPr lang="" altLang="en-US" sz="20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Sun Yat-sen University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, </a:t>
            </a:r>
            <a:r>
              <a:rPr lang="" altLang="en-US" sz="20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China</a:t>
            </a:r>
            <a:endParaRPr lang="" altLang="en-US" sz="2000" b="0" strike="noStrike" spc="-1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5868670" y="5580380"/>
            <a:ext cx="3241040" cy="6426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" altLang="en-US" sz="1800" b="0" strike="noStrike" spc="-1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DODT propagation keyframe predictions to non-key frames</a:t>
            </a:r>
            <a:endParaRPr lang="" altLang="en-US" sz="1800" b="0" strike="noStrike" spc="-1">
              <a:latin typeface="Arial" panose="020B0604020202020204"/>
            </a:endParaRPr>
          </a:p>
        </p:txBody>
      </p:sp>
      <p:pic>
        <p:nvPicPr>
          <p:cNvPr id="3" name="Picture 2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670" y="3208655"/>
            <a:ext cx="3168650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0" name="Group 109"/>
          <p:cNvGrpSpPr/>
          <p:nvPr/>
        </p:nvGrpSpPr>
        <p:grpSpPr>
          <a:xfrm>
            <a:off x="1442720" y="1014095"/>
            <a:ext cx="6258560" cy="4438650"/>
            <a:chOff x="1944" y="1165"/>
            <a:chExt cx="9856" cy="6990"/>
          </a:xfrm>
        </p:grpSpPr>
        <p:sp>
          <p:nvSpPr>
            <p:cNvPr id="109" name="Rectangle 108"/>
            <p:cNvSpPr/>
            <p:nvPr/>
          </p:nvSpPr>
          <p:spPr>
            <a:xfrm>
              <a:off x="1944" y="1165"/>
              <a:ext cx="9856" cy="699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6746" y="1998"/>
              <a:ext cx="1" cy="680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5" idx="0"/>
              <a:endCxn id="76" idx="0"/>
            </p:cNvCxnSpPr>
            <p:nvPr/>
          </p:nvCxnSpPr>
          <p:spPr>
            <a:xfrm rot="16200000">
              <a:off x="6720" y="-380"/>
              <a:ext cx="5" cy="6144"/>
            </a:xfrm>
            <a:prstGeom prst="bentConnector3">
              <a:avLst>
                <a:gd name="adj1" fmla="val 13950000"/>
              </a:avLst>
            </a:prstGeom>
            <a:ln w="57150"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 rot="0">
              <a:off x="2161" y="6934"/>
              <a:ext cx="9398" cy="551"/>
              <a:chOff x="1250" y="9371"/>
              <a:chExt cx="16820" cy="551"/>
            </a:xfrm>
          </p:grpSpPr>
          <p:sp>
            <p:nvSpPr>
              <p:cNvPr id="58" name="Right Arrow 57"/>
              <p:cNvSpPr/>
              <p:nvPr/>
            </p:nvSpPr>
            <p:spPr>
              <a:xfrm>
                <a:off x="1250" y="9371"/>
                <a:ext cx="16820" cy="551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927" y="9587"/>
                <a:ext cx="2678" cy="1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729" y="9587"/>
                <a:ext cx="2678" cy="12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9531" y="9586"/>
                <a:ext cx="2678" cy="12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323" y="9587"/>
                <a:ext cx="2678" cy="1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927" y="9587"/>
                <a:ext cx="2678" cy="1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729" y="9587"/>
                <a:ext cx="2678" cy="12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9526" y="9586"/>
                <a:ext cx="2678" cy="12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922" y="9587"/>
                <a:ext cx="2678" cy="1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724" y="9587"/>
                <a:ext cx="2678" cy="12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2336" y="9587"/>
                <a:ext cx="2678" cy="1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5154" y="9586"/>
                <a:ext cx="2108" cy="12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9539" y="9586"/>
                <a:ext cx="2678" cy="12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935" y="9587"/>
                <a:ext cx="2678" cy="1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737" y="9587"/>
                <a:ext cx="2678" cy="12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500" y="9587"/>
                <a:ext cx="2341" cy="12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65" name="Text Box 64"/>
            <p:cNvSpPr txBox="1"/>
            <p:nvPr/>
          </p:nvSpPr>
          <p:spPr>
            <a:xfrm>
              <a:off x="2702" y="7485"/>
              <a:ext cx="18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b="1">
                  <a:solidFill>
                    <a:srgbClr val="FF0000"/>
                  </a:solidFill>
                </a:rPr>
                <a:t>Keyframe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66" name="Text Box 65"/>
            <p:cNvSpPr txBox="1"/>
            <p:nvPr/>
          </p:nvSpPr>
          <p:spPr>
            <a:xfrm>
              <a:off x="5270" y="7485"/>
              <a:ext cx="291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b="1">
                  <a:solidFill>
                    <a:srgbClr val="00B0F0"/>
                  </a:solidFill>
                </a:rPr>
                <a:t>Non-key frames</a:t>
              </a:r>
              <a:endParaRPr lang="en-US" altLang="en-US" b="1">
                <a:solidFill>
                  <a:srgbClr val="00B0F0"/>
                </a:solidFill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8845" y="7485"/>
              <a:ext cx="18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b="1">
                  <a:solidFill>
                    <a:srgbClr val="FF0000"/>
                  </a:solidFill>
                </a:rPr>
                <a:t>Keyframe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3754" y="6414"/>
              <a:ext cx="572" cy="52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9315" y="6414"/>
              <a:ext cx="642" cy="52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5913" y="6414"/>
              <a:ext cx="647" cy="520"/>
            </a:xfrm>
            <a:prstGeom prst="straightConnector1">
              <a:avLst/>
            </a:prstGeom>
            <a:solidFill>
              <a:srgbClr val="00B0F0"/>
            </a:solidFill>
            <a:ln w="76200">
              <a:solidFill>
                <a:srgbClr val="00B0F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7024" y="6414"/>
              <a:ext cx="590" cy="520"/>
            </a:xfrm>
            <a:prstGeom prst="straightConnector1">
              <a:avLst/>
            </a:prstGeom>
            <a:solidFill>
              <a:srgbClr val="00B0F0"/>
            </a:solidFill>
            <a:ln w="76200">
              <a:solidFill>
                <a:srgbClr val="00B0F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 rot="0">
              <a:off x="2416" y="2692"/>
              <a:ext cx="8587" cy="3562"/>
              <a:chOff x="2283" y="3091"/>
              <a:chExt cx="8587" cy="3562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83" y="3091"/>
                <a:ext cx="2463" cy="356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pic>
            <p:nvPicPr>
              <p:cNvPr id="76" name="Picture 75" descr="000111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8446" y="3091"/>
                <a:ext cx="2425" cy="356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pic>
            <p:nvPicPr>
              <p:cNvPr id="77" name="Picture 76" descr="000110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5388" y="3091"/>
                <a:ext cx="2417" cy="3562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</p:spPr>
          </p:pic>
        </p:grpSp>
        <p:sp>
          <p:nvSpPr>
            <p:cNvPr id="106" name="Text Box 105"/>
            <p:cNvSpPr txBox="1"/>
            <p:nvPr/>
          </p:nvSpPr>
          <p:spPr>
            <a:xfrm>
              <a:off x="4949" y="1275"/>
              <a:ext cx="3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Boxes Propagation</a:t>
              </a:r>
              <a:endParaRPr lang="" altLang="en-US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WPS Presentation</Application>
  <PresentationFormat/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Arial</vt:lpstr>
      <vt:lpstr>MS PGothic</vt:lpstr>
      <vt:lpstr>Times New Roman</vt:lpstr>
      <vt:lpstr>PMingLiU</vt:lpstr>
      <vt:lpstr>Symbol</vt:lpstr>
      <vt:lpstr>微软雅黑</vt:lpstr>
      <vt:lpstr>宋体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ICRA Digest Template</dc:title>
  <dc:creator>Atsushi Yamashita</dc:creator>
  <cp:lastModifiedBy>guoxs</cp:lastModifiedBy>
  <cp:revision>37</cp:revision>
  <dcterms:created xsi:type="dcterms:W3CDTF">2020-02-21T08:29:35Z</dcterms:created>
  <dcterms:modified xsi:type="dcterms:W3CDTF">2020-02-21T08:29:35Z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The University of Tokyo</vt:lpwstr>
  </property>
  <property fmtid="{D5CDD505-2E9C-101B-9397-08002B2CF9AE}" pid="3" name="HiddenSlides">
    <vt:i4>0</vt:i4>
  </property>
  <property fmtid="{D5CDD505-2E9C-101B-9397-08002B2CF9AE}" pid="4" name="KSOProductBuildVer">
    <vt:lpwstr>1033-11.1.0.8865</vt:lpwstr>
  </property>
</Properties>
</file>