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4394200" y="604520"/>
            <a:ext cx="2765425" cy="7131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 b="1"/>
              <a:t>三维物体检测</a:t>
            </a:r>
            <a:endParaRPr lang="" altLang="en-US" sz="2800" b="1"/>
          </a:p>
        </p:txBody>
      </p:sp>
      <p:sp>
        <p:nvSpPr>
          <p:cNvPr id="5" name="Rounded Rectangle 4"/>
          <p:cNvSpPr/>
          <p:nvPr/>
        </p:nvSpPr>
        <p:spPr>
          <a:xfrm>
            <a:off x="550545" y="2061210"/>
            <a:ext cx="2765425" cy="7131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 b="1"/>
              <a:t>基于图像数据</a:t>
            </a:r>
            <a:endParaRPr lang="" altLang="en-US" sz="2800" b="1"/>
          </a:p>
        </p:txBody>
      </p:sp>
      <p:sp>
        <p:nvSpPr>
          <p:cNvPr id="6" name="Rounded Rectangle 5"/>
          <p:cNvSpPr/>
          <p:nvPr/>
        </p:nvSpPr>
        <p:spPr>
          <a:xfrm>
            <a:off x="4394200" y="2061210"/>
            <a:ext cx="2765425" cy="7131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 b="1"/>
              <a:t>基于点云数据</a:t>
            </a:r>
            <a:endParaRPr lang="" altLang="en-US" sz="2800" b="1"/>
          </a:p>
        </p:txBody>
      </p:sp>
      <p:sp>
        <p:nvSpPr>
          <p:cNvPr id="7" name="Rounded Rectangle 6"/>
          <p:cNvSpPr/>
          <p:nvPr/>
        </p:nvSpPr>
        <p:spPr>
          <a:xfrm>
            <a:off x="8803640" y="2061210"/>
            <a:ext cx="2765425" cy="7131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 b="1"/>
              <a:t>基于融合数据</a:t>
            </a:r>
            <a:endParaRPr lang="" altLang="en-US" sz="2800" b="1"/>
          </a:p>
        </p:txBody>
      </p:sp>
      <p:cxnSp>
        <p:nvCxnSpPr>
          <p:cNvPr id="8" name="Straight Connector 7"/>
          <p:cNvCxnSpPr>
            <a:stCxn id="4" idx="2"/>
            <a:endCxn id="5" idx="0"/>
          </p:cNvCxnSpPr>
          <p:nvPr/>
        </p:nvCxnSpPr>
        <p:spPr>
          <a:xfrm flipH="1">
            <a:off x="1933575" y="1317625"/>
            <a:ext cx="3843655" cy="743585"/>
          </a:xfrm>
          <a:prstGeom prst="line">
            <a:avLst/>
          </a:prstGeom>
          <a:solidFill>
            <a:srgbClr val="00B0F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6" idx="0"/>
          </p:cNvCxnSpPr>
          <p:nvPr/>
        </p:nvCxnSpPr>
        <p:spPr>
          <a:xfrm>
            <a:off x="5772785" y="1297940"/>
            <a:ext cx="4445" cy="763270"/>
          </a:xfrm>
          <a:prstGeom prst="line">
            <a:avLst/>
          </a:prstGeom>
          <a:solidFill>
            <a:srgbClr val="00B0F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  <a:endCxn id="7" idx="0"/>
          </p:cNvCxnSpPr>
          <p:nvPr/>
        </p:nvCxnSpPr>
        <p:spPr>
          <a:xfrm>
            <a:off x="5777230" y="1317625"/>
            <a:ext cx="4409440" cy="743585"/>
          </a:xfrm>
          <a:prstGeom prst="line">
            <a:avLst/>
          </a:prstGeom>
          <a:solidFill>
            <a:srgbClr val="00B0F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41020" y="3489960"/>
            <a:ext cx="1252220" cy="63627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 b="1"/>
              <a:t>单目</a:t>
            </a:r>
            <a:endParaRPr lang="" altLang="en-US" sz="2800" b="1"/>
          </a:p>
        </p:txBody>
      </p:sp>
      <p:sp>
        <p:nvSpPr>
          <p:cNvPr id="12" name="Rounded Rectangle 11"/>
          <p:cNvSpPr/>
          <p:nvPr/>
        </p:nvSpPr>
        <p:spPr>
          <a:xfrm>
            <a:off x="2054225" y="3489960"/>
            <a:ext cx="1252220" cy="63627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 b="1"/>
              <a:t>双</a:t>
            </a:r>
            <a:r>
              <a:rPr lang="en-US" altLang="en-US" sz="2800" b="1"/>
              <a:t>目</a:t>
            </a:r>
            <a:endParaRPr lang="en-US" altLang="en-US" sz="2800" b="1"/>
          </a:p>
        </p:txBody>
      </p:sp>
      <p:cxnSp>
        <p:nvCxnSpPr>
          <p:cNvPr id="13" name="Straight Connector 12"/>
          <p:cNvCxnSpPr>
            <a:stCxn id="5" idx="2"/>
            <a:endCxn id="11" idx="0"/>
          </p:cNvCxnSpPr>
          <p:nvPr/>
        </p:nvCxnSpPr>
        <p:spPr>
          <a:xfrm flipH="1">
            <a:off x="1167130" y="2774315"/>
            <a:ext cx="766445" cy="715645"/>
          </a:xfrm>
          <a:prstGeom prst="line">
            <a:avLst/>
          </a:prstGeom>
          <a:solidFill>
            <a:srgbClr val="00B0F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2"/>
            <a:endCxn id="12" idx="0"/>
          </p:cNvCxnSpPr>
          <p:nvPr/>
        </p:nvCxnSpPr>
        <p:spPr>
          <a:xfrm>
            <a:off x="1933575" y="2774315"/>
            <a:ext cx="746760" cy="715645"/>
          </a:xfrm>
          <a:prstGeom prst="line">
            <a:avLst/>
          </a:prstGeom>
          <a:solidFill>
            <a:srgbClr val="00B0F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494405" y="3441700"/>
            <a:ext cx="1445260" cy="7321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 b="1"/>
              <a:t>基于点</a:t>
            </a:r>
            <a:endParaRPr lang="" altLang="en-US" sz="2800" b="1"/>
          </a:p>
        </p:txBody>
      </p:sp>
      <p:sp>
        <p:nvSpPr>
          <p:cNvPr id="16" name="Rounded Rectangle 15"/>
          <p:cNvSpPr/>
          <p:nvPr/>
        </p:nvSpPr>
        <p:spPr>
          <a:xfrm>
            <a:off x="5232400" y="3442335"/>
            <a:ext cx="1727200" cy="7321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 b="1"/>
              <a:t>基于体素</a:t>
            </a:r>
            <a:endParaRPr lang="" altLang="en-US" sz="2800" b="1"/>
          </a:p>
        </p:txBody>
      </p:sp>
      <p:sp>
        <p:nvSpPr>
          <p:cNvPr id="17" name="Rounded Rectangle 16"/>
          <p:cNvSpPr/>
          <p:nvPr/>
        </p:nvSpPr>
        <p:spPr>
          <a:xfrm>
            <a:off x="7249795" y="3441700"/>
            <a:ext cx="1925955" cy="7321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 b="1"/>
              <a:t>基于投影</a:t>
            </a:r>
            <a:endParaRPr lang="" altLang="en-US" sz="2800" b="1"/>
          </a:p>
        </p:txBody>
      </p:sp>
      <p:cxnSp>
        <p:nvCxnSpPr>
          <p:cNvPr id="18" name="Straight Connector 17"/>
          <p:cNvCxnSpPr>
            <a:stCxn id="6" idx="2"/>
            <a:endCxn id="15" idx="0"/>
          </p:cNvCxnSpPr>
          <p:nvPr/>
        </p:nvCxnSpPr>
        <p:spPr>
          <a:xfrm flipH="1">
            <a:off x="4217035" y="2774315"/>
            <a:ext cx="1560195" cy="667385"/>
          </a:xfrm>
          <a:prstGeom prst="line">
            <a:avLst/>
          </a:prstGeom>
          <a:solidFill>
            <a:srgbClr val="00B0F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2"/>
            <a:endCxn id="16" idx="0"/>
          </p:cNvCxnSpPr>
          <p:nvPr/>
        </p:nvCxnSpPr>
        <p:spPr>
          <a:xfrm>
            <a:off x="5777230" y="2774315"/>
            <a:ext cx="318770" cy="668020"/>
          </a:xfrm>
          <a:prstGeom prst="line">
            <a:avLst/>
          </a:prstGeom>
          <a:solidFill>
            <a:srgbClr val="00B0F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17" idx="0"/>
          </p:cNvCxnSpPr>
          <p:nvPr/>
        </p:nvCxnSpPr>
        <p:spPr>
          <a:xfrm>
            <a:off x="5777230" y="2774315"/>
            <a:ext cx="2435860" cy="667385"/>
          </a:xfrm>
          <a:prstGeom prst="line">
            <a:avLst/>
          </a:prstGeom>
          <a:solidFill>
            <a:srgbClr val="00B0F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598170" y="4752975"/>
            <a:ext cx="10318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Mono3D</a:t>
            </a:r>
            <a:endParaRPr lang="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GS3D</a:t>
            </a:r>
            <a:endParaRPr lang="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AM3D</a:t>
            </a:r>
            <a:endParaRPr lang="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1883410" y="4756150"/>
            <a:ext cx="14986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3DOP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Stereo-RCNN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Pseudo-LiDAR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3437255" y="4765675"/>
            <a:ext cx="14986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PointRCNN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3DSSD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5308600" y="4758055"/>
            <a:ext cx="14986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3D FCN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Vote3Deep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VoxelNet</a:t>
            </a:r>
            <a:endParaRPr lang="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Part-A</a:t>
            </a:r>
            <a:r>
              <a:rPr lang="" altLang="en-US" sz="1600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endParaRPr lang="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PointPillar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7368540" y="4758055"/>
            <a:ext cx="17119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PIXOR</a:t>
            </a:r>
            <a:endParaRPr lang="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RT3D</a:t>
            </a:r>
            <a:endParaRPr lang="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Complex-YOLO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9432925" y="4758055"/>
            <a:ext cx="17119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F-PointNet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PointFusion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ontFuse</a:t>
            </a:r>
            <a:endParaRPr lang="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MV3D</a:t>
            </a:r>
            <a:endParaRPr lang="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" altLang="en-US" sz="1600">
                <a:latin typeface="Arial" panose="020B0604020202020204" pitchFamily="34" charset="0"/>
                <a:cs typeface="Arial" panose="020B0604020202020204" pitchFamily="34" charset="0"/>
              </a:rPr>
              <a:t>AVOD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95325" y="4686300"/>
            <a:ext cx="934720" cy="755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207260" y="4686300"/>
            <a:ext cx="934720" cy="755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749675" y="4686300"/>
            <a:ext cx="934720" cy="755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628640" y="4686300"/>
            <a:ext cx="934720" cy="755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40015" y="4686300"/>
            <a:ext cx="934720" cy="755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759315" y="4686300"/>
            <a:ext cx="934720" cy="755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/>
          <p:cNvCxnSpPr>
            <a:stCxn id="11" idx="2"/>
            <a:endCxn id="32" idx="0"/>
          </p:cNvCxnSpPr>
          <p:nvPr/>
        </p:nvCxnSpPr>
        <p:spPr>
          <a:xfrm flipH="1">
            <a:off x="1162685" y="4126230"/>
            <a:ext cx="4445" cy="56007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2"/>
            <a:endCxn id="33" idx="0"/>
          </p:cNvCxnSpPr>
          <p:nvPr/>
        </p:nvCxnSpPr>
        <p:spPr>
          <a:xfrm flipH="1">
            <a:off x="2674620" y="4126230"/>
            <a:ext cx="5715" cy="56007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5" idx="2"/>
            <a:endCxn id="34" idx="0"/>
          </p:cNvCxnSpPr>
          <p:nvPr/>
        </p:nvCxnSpPr>
        <p:spPr>
          <a:xfrm>
            <a:off x="4217035" y="4173855"/>
            <a:ext cx="0" cy="51244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2"/>
            <a:endCxn id="35" idx="0"/>
          </p:cNvCxnSpPr>
          <p:nvPr/>
        </p:nvCxnSpPr>
        <p:spPr>
          <a:xfrm>
            <a:off x="6096000" y="4174490"/>
            <a:ext cx="0" cy="51181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2"/>
            <a:endCxn id="36" idx="0"/>
          </p:cNvCxnSpPr>
          <p:nvPr/>
        </p:nvCxnSpPr>
        <p:spPr>
          <a:xfrm flipH="1">
            <a:off x="8207375" y="4173855"/>
            <a:ext cx="5715" cy="51244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2"/>
            <a:endCxn id="39" idx="0"/>
          </p:cNvCxnSpPr>
          <p:nvPr/>
        </p:nvCxnSpPr>
        <p:spPr>
          <a:xfrm>
            <a:off x="10186670" y="2774315"/>
            <a:ext cx="40005" cy="191198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WPS Presentation</Application>
  <PresentationFormat>宽屏</PresentationFormat>
  <Paragraphs>52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宋体</vt:lpstr>
      <vt:lpstr>Arial Unicode MS</vt:lpstr>
      <vt:lpstr>Calibri Light</vt:lpstr>
      <vt:lpstr>Calibri</vt:lpstr>
      <vt:lpstr>微软雅黑</vt:lpstr>
      <vt:lpstr>Times New Roman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guoxs</cp:lastModifiedBy>
  <cp:revision>5</cp:revision>
  <dcterms:created xsi:type="dcterms:W3CDTF">2020-03-29T15:15:54Z</dcterms:created>
  <dcterms:modified xsi:type="dcterms:W3CDTF">2020-03-29T15:15:54Z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