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39" r:id="rId5"/>
    <p:sldId id="271" r:id="rId6"/>
    <p:sldId id="272" r:id="rId7"/>
    <p:sldId id="273" r:id="rId8"/>
    <p:sldId id="274" r:id="rId9"/>
    <p:sldId id="261" r:id="rId10"/>
    <p:sldId id="263" r:id="rId11"/>
    <p:sldId id="275" r:id="rId12"/>
    <p:sldId id="262" r:id="rId13"/>
    <p:sldId id="264" r:id="rId14"/>
    <p:sldId id="265" r:id="rId15"/>
    <p:sldId id="266" r:id="rId16"/>
    <p:sldId id="267" r:id="rId17"/>
    <p:sldId id="286" r:id="rId18"/>
    <p:sldId id="317" r:id="rId19"/>
    <p:sldId id="338" r:id="rId20"/>
    <p:sldId id="306" r:id="rId21"/>
    <p:sldId id="268" r:id="rId22"/>
    <p:sldId id="269" r:id="rId23"/>
    <p:sldId id="340" r:id="rId24"/>
    <p:sldId id="3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66FF"/>
    <a:srgbClr val="BD0000"/>
    <a:srgbClr val="FE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>
        <p:scale>
          <a:sx n="100" d="100"/>
          <a:sy n="100" d="100"/>
        </p:scale>
        <p:origin x="125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hdphoto" Target="../media/image26.wdp"/><Relationship Id="rId7" Type="http://schemas.openxmlformats.org/officeDocument/2006/relationships/image" Target="../media/image25.png"/><Relationship Id="rId6" Type="http://schemas.microsoft.com/office/2007/relationships/hdphoto" Target="../media/image24.wdp"/><Relationship Id="rId5" Type="http://schemas.openxmlformats.org/officeDocument/2006/relationships/image" Target="../media/image23.png"/><Relationship Id="rId4" Type="http://schemas.microsoft.com/office/2007/relationships/hdphoto" Target="../media/image22.wdp"/><Relationship Id="rId3" Type="http://schemas.openxmlformats.org/officeDocument/2006/relationships/image" Target="../media/image21.png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6" Type="http://schemas.microsoft.com/office/2007/relationships/hdphoto" Target="../media/image35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94200" y="60452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 dirty="0"/>
              <a:t>三维物体检测</a:t>
            </a:r>
            <a:endParaRPr lang="en-US" alt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50545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基于图像数据</a:t>
            </a:r>
            <a:endParaRPr lang="en-US" altLang="en-US" sz="2800" b="1"/>
          </a:p>
        </p:txBody>
      </p:sp>
      <p:sp>
        <p:nvSpPr>
          <p:cNvPr id="6" name="Rounded Rectangle 5"/>
          <p:cNvSpPr/>
          <p:nvPr/>
        </p:nvSpPr>
        <p:spPr>
          <a:xfrm>
            <a:off x="4394200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基于点云数据</a:t>
            </a:r>
            <a:endParaRPr lang="en-US" alt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8803640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基于融合数据</a:t>
            </a:r>
            <a:endParaRPr lang="en-US" altLang="en-US" sz="2800" b="1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1933575" y="1317625"/>
            <a:ext cx="3843655" cy="7435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5772785" y="1297940"/>
            <a:ext cx="4445" cy="763270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7" idx="0"/>
          </p:cNvCxnSpPr>
          <p:nvPr/>
        </p:nvCxnSpPr>
        <p:spPr>
          <a:xfrm>
            <a:off x="5777230" y="1317625"/>
            <a:ext cx="4409440" cy="7435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41020" y="3489960"/>
            <a:ext cx="1252220" cy="6362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单目</a:t>
            </a:r>
            <a:endParaRPr lang="en-US" altLang="en-US" sz="2800" b="1"/>
          </a:p>
        </p:txBody>
      </p:sp>
      <p:sp>
        <p:nvSpPr>
          <p:cNvPr id="12" name="Rounded Rectangle 11"/>
          <p:cNvSpPr/>
          <p:nvPr/>
        </p:nvSpPr>
        <p:spPr>
          <a:xfrm>
            <a:off x="2054225" y="3489960"/>
            <a:ext cx="1252220" cy="6362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双</a:t>
            </a:r>
            <a:r>
              <a:rPr lang="en-US" altLang="en-US" sz="2800" b="1" dirty="0"/>
              <a:t>目</a:t>
            </a:r>
            <a:endParaRPr lang="en-US" altLang="en-US" sz="2800" b="1" dirty="0"/>
          </a:p>
        </p:txBody>
      </p:sp>
      <p:cxnSp>
        <p:nvCxnSpPr>
          <p:cNvPr id="13" name="Straight Connector 12"/>
          <p:cNvCxnSpPr>
            <a:stCxn id="5" idx="2"/>
            <a:endCxn id="11" idx="0"/>
          </p:cNvCxnSpPr>
          <p:nvPr/>
        </p:nvCxnSpPr>
        <p:spPr>
          <a:xfrm flipH="1">
            <a:off x="1167130" y="2774315"/>
            <a:ext cx="766445" cy="71564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12" idx="0"/>
          </p:cNvCxnSpPr>
          <p:nvPr/>
        </p:nvCxnSpPr>
        <p:spPr>
          <a:xfrm>
            <a:off x="1933575" y="2774315"/>
            <a:ext cx="746760" cy="71564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94405" y="3441700"/>
            <a:ext cx="1445260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基于点</a:t>
            </a:r>
            <a:endParaRPr lang="en-US" altLang="en-US" sz="2800" b="1"/>
          </a:p>
        </p:txBody>
      </p:sp>
      <p:sp>
        <p:nvSpPr>
          <p:cNvPr id="16" name="Rounded Rectangle 15"/>
          <p:cNvSpPr/>
          <p:nvPr/>
        </p:nvSpPr>
        <p:spPr>
          <a:xfrm>
            <a:off x="5232400" y="3442335"/>
            <a:ext cx="1727200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基于体素</a:t>
            </a:r>
            <a:endParaRPr lang="en-US" altLang="en-US" sz="2800" b="1"/>
          </a:p>
        </p:txBody>
      </p:sp>
      <p:sp>
        <p:nvSpPr>
          <p:cNvPr id="17" name="Rounded Rectangle 16"/>
          <p:cNvSpPr/>
          <p:nvPr/>
        </p:nvSpPr>
        <p:spPr>
          <a:xfrm>
            <a:off x="7249795" y="3441700"/>
            <a:ext cx="1925955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/>
              <a:t>基于投影</a:t>
            </a:r>
            <a:endParaRPr lang="en-US" altLang="en-US" sz="2800" b="1"/>
          </a:p>
        </p:txBody>
      </p:sp>
      <p:cxnSp>
        <p:nvCxnSpPr>
          <p:cNvPr id="18" name="Straight Connector 17"/>
          <p:cNvCxnSpPr>
            <a:stCxn id="6" idx="2"/>
            <a:endCxn id="15" idx="0"/>
          </p:cNvCxnSpPr>
          <p:nvPr/>
        </p:nvCxnSpPr>
        <p:spPr>
          <a:xfrm flipH="1">
            <a:off x="4217035" y="2774315"/>
            <a:ext cx="1560195" cy="6673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6" idx="0"/>
          </p:cNvCxnSpPr>
          <p:nvPr/>
        </p:nvCxnSpPr>
        <p:spPr>
          <a:xfrm>
            <a:off x="5777230" y="2774315"/>
            <a:ext cx="318770" cy="668020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7" idx="0"/>
          </p:cNvCxnSpPr>
          <p:nvPr/>
        </p:nvCxnSpPr>
        <p:spPr>
          <a:xfrm>
            <a:off x="5777230" y="2774315"/>
            <a:ext cx="2435860" cy="6673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98170" y="4752975"/>
            <a:ext cx="1031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Mono3D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GS3D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AM3D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883410" y="4756150"/>
            <a:ext cx="1498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3DOP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Stereo-RCNN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Pseudo-LiDAR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437255" y="4765675"/>
            <a:ext cx="1498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PointRCNN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3DSSD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308600" y="4758055"/>
            <a:ext cx="1498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3D FCN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Vote3Deep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VoxelNet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Part-A</a:t>
            </a:r>
            <a:r>
              <a:rPr lang="en-US" altLang="en-US" sz="16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PointPillar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368540" y="4758055"/>
            <a:ext cx="1711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PIXOR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RT3D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Complex-YOLO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432925" y="4758055"/>
            <a:ext cx="17119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F-PointNet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PointFusion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ontFuse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MV3D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AVOD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532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7260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4967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28640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001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5931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>
            <a:stCxn id="11" idx="2"/>
            <a:endCxn id="32" idx="0"/>
          </p:cNvCxnSpPr>
          <p:nvPr/>
        </p:nvCxnSpPr>
        <p:spPr>
          <a:xfrm flipH="1">
            <a:off x="1162685" y="4126230"/>
            <a:ext cx="4445" cy="5600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33" idx="0"/>
          </p:cNvCxnSpPr>
          <p:nvPr/>
        </p:nvCxnSpPr>
        <p:spPr>
          <a:xfrm flipH="1">
            <a:off x="2674620" y="4126230"/>
            <a:ext cx="5715" cy="5600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  <a:endCxn id="34" idx="0"/>
          </p:cNvCxnSpPr>
          <p:nvPr/>
        </p:nvCxnSpPr>
        <p:spPr>
          <a:xfrm>
            <a:off x="4217035" y="4173855"/>
            <a:ext cx="0" cy="512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  <a:endCxn id="35" idx="0"/>
          </p:cNvCxnSpPr>
          <p:nvPr/>
        </p:nvCxnSpPr>
        <p:spPr>
          <a:xfrm>
            <a:off x="6096000" y="4174490"/>
            <a:ext cx="0" cy="51181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6" idx="0"/>
          </p:cNvCxnSpPr>
          <p:nvPr/>
        </p:nvCxnSpPr>
        <p:spPr>
          <a:xfrm flipH="1">
            <a:off x="8207375" y="4173855"/>
            <a:ext cx="5715" cy="512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39" idx="0"/>
          </p:cNvCxnSpPr>
          <p:nvPr/>
        </p:nvCxnSpPr>
        <p:spPr>
          <a:xfrm>
            <a:off x="10186670" y="2774315"/>
            <a:ext cx="40005" cy="191198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>
            <a:off x="321326" y="1240394"/>
            <a:ext cx="11476073" cy="4383826"/>
            <a:chOff x="321326" y="1240394"/>
            <a:chExt cx="11476073" cy="4383826"/>
          </a:xfrm>
        </p:grpSpPr>
        <p:sp>
          <p:nvSpPr>
            <p:cNvPr id="102" name="矩形 101"/>
            <p:cNvSpPr/>
            <p:nvPr/>
          </p:nvSpPr>
          <p:spPr>
            <a:xfrm>
              <a:off x="383177" y="2287085"/>
              <a:ext cx="7859756" cy="1844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Picture 1" descr="avod"/>
            <p:cNvPicPr>
              <a:picLocks noChangeAspect="1"/>
            </p:cNvPicPr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523874" y="1633538"/>
              <a:ext cx="1581150" cy="476250"/>
            </a:xfrm>
            <a:prstGeom prst="rect">
              <a:avLst/>
            </a:prstGeom>
          </p:spPr>
        </p:pic>
        <p:pic>
          <p:nvPicPr>
            <p:cNvPr id="3" name="Picture 1" descr="avod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23873" y="2990849"/>
              <a:ext cx="1581151" cy="420733"/>
            </a:xfrm>
            <a:prstGeom prst="rect">
              <a:avLst/>
            </a:prstGeom>
          </p:spPr>
        </p:pic>
        <p:pic>
          <p:nvPicPr>
            <p:cNvPr id="4" name="Picture 1" descr="avod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857250" y="4223937"/>
              <a:ext cx="914400" cy="866775"/>
            </a:xfrm>
            <a:prstGeom prst="rect">
              <a:avLst/>
            </a:prstGeom>
          </p:spPr>
        </p:pic>
        <p:pic>
          <p:nvPicPr>
            <p:cNvPr id="5" name="Picture 1" descr="avod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048124" y="1609725"/>
              <a:ext cx="1581151" cy="542925"/>
            </a:xfrm>
            <a:prstGeom prst="rect">
              <a:avLst/>
            </a:prstGeom>
          </p:spPr>
        </p:pic>
        <p:pic>
          <p:nvPicPr>
            <p:cNvPr id="6" name="Picture 1" descr="avod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381499" y="4223937"/>
              <a:ext cx="914401" cy="866775"/>
            </a:xfrm>
            <a:prstGeom prst="rect">
              <a:avLst/>
            </a:prstGeom>
          </p:spPr>
        </p:pic>
        <p:pic>
          <p:nvPicPr>
            <p:cNvPr id="8" name="Picture 1" descr="avod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492474" y="2802934"/>
              <a:ext cx="1304925" cy="723900"/>
            </a:xfrm>
            <a:prstGeom prst="rect">
              <a:avLst/>
            </a:prstGeom>
          </p:spPr>
        </p:pic>
        <p:sp>
          <p:nvSpPr>
            <p:cNvPr id="10" name="立方体 9"/>
            <p:cNvSpPr/>
            <p:nvPr/>
          </p:nvSpPr>
          <p:spPr>
            <a:xfrm>
              <a:off x="2333624" y="1614488"/>
              <a:ext cx="742950" cy="5715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2314575" y="4385863"/>
              <a:ext cx="742950" cy="5715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7029450" y="1581150"/>
              <a:ext cx="666750" cy="57150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7029450" y="4385863"/>
              <a:ext cx="666750" cy="57150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立方体 13"/>
            <p:cNvSpPr/>
            <p:nvPr/>
          </p:nvSpPr>
          <p:spPr>
            <a:xfrm>
              <a:off x="8997044" y="2840082"/>
              <a:ext cx="695325" cy="57150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/>
            <p:cNvSpPr/>
            <p:nvPr/>
          </p:nvSpPr>
          <p:spPr>
            <a:xfrm>
              <a:off x="5324474" y="2888659"/>
              <a:ext cx="695325" cy="571500"/>
            </a:xfrm>
            <a:prstGeom prst="cub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/>
            <p:cNvSpPr/>
            <p:nvPr/>
          </p:nvSpPr>
          <p:spPr>
            <a:xfrm>
              <a:off x="3860756" y="2475135"/>
              <a:ext cx="695324" cy="458152"/>
            </a:xfrm>
            <a:prstGeom prst="cub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立方体 16"/>
            <p:cNvSpPr/>
            <p:nvPr/>
          </p:nvSpPr>
          <p:spPr>
            <a:xfrm>
              <a:off x="3860756" y="3483980"/>
              <a:ext cx="695324" cy="458152"/>
            </a:xfrm>
            <a:prstGeom prst="cub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3057524" y="2561811"/>
              <a:ext cx="678657" cy="284799"/>
            </a:xfrm>
            <a:prstGeom prst="cub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3057524" y="3553034"/>
              <a:ext cx="678657" cy="284799"/>
            </a:xfrm>
            <a:prstGeom prst="cub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6172203" y="3041059"/>
              <a:ext cx="438147" cy="247650"/>
            </a:xfrm>
            <a:prstGeom prst="cub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9873348" y="3050584"/>
              <a:ext cx="438147" cy="24765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555393" y="2846882"/>
              <a:ext cx="590550" cy="59055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融合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" idx="3"/>
            </p:cNvCxnSpPr>
            <p:nvPr/>
          </p:nvCxnSpPr>
          <p:spPr>
            <a:xfrm>
              <a:off x="2105024" y="1871663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5" idx="1"/>
            </p:cNvCxnSpPr>
            <p:nvPr/>
          </p:nvCxnSpPr>
          <p:spPr>
            <a:xfrm>
              <a:off x="3076574" y="1871663"/>
              <a:ext cx="971550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5" idx="3"/>
            </p:cNvCxnSpPr>
            <p:nvPr/>
          </p:nvCxnSpPr>
          <p:spPr>
            <a:xfrm flipV="1">
              <a:off x="5629275" y="1866900"/>
              <a:ext cx="140017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" idx="3"/>
            </p:cNvCxnSpPr>
            <p:nvPr/>
          </p:nvCxnSpPr>
          <p:spPr>
            <a:xfrm flipV="1">
              <a:off x="1771650" y="4657324"/>
              <a:ext cx="5429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6" idx="1"/>
            </p:cNvCxnSpPr>
            <p:nvPr/>
          </p:nvCxnSpPr>
          <p:spPr>
            <a:xfrm flipV="1">
              <a:off x="3076574" y="4657325"/>
              <a:ext cx="130492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 flipV="1">
              <a:off x="5295900" y="4657324"/>
              <a:ext cx="17335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" idx="3"/>
            </p:cNvCxnSpPr>
            <p:nvPr/>
          </p:nvCxnSpPr>
          <p:spPr>
            <a:xfrm flipV="1">
              <a:off x="2105024" y="3190877"/>
              <a:ext cx="2066926" cy="103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18" idx="0"/>
            </p:cNvCxnSpPr>
            <p:nvPr/>
          </p:nvCxnSpPr>
          <p:spPr>
            <a:xfrm>
              <a:off x="3432452" y="1881187"/>
              <a:ext cx="0" cy="680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3391397" y="3874097"/>
              <a:ext cx="0" cy="7832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3701658" y="2687664"/>
              <a:ext cx="197644" cy="1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3701658" y="3713170"/>
              <a:ext cx="197644" cy="1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4171950" y="2939957"/>
              <a:ext cx="10528" cy="54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肘形 75"/>
            <p:cNvCxnSpPr>
              <a:stCxn id="16" idx="5"/>
              <a:endCxn id="22" idx="0"/>
            </p:cNvCxnSpPr>
            <p:nvPr/>
          </p:nvCxnSpPr>
          <p:spPr>
            <a:xfrm>
              <a:off x="4556080" y="2646942"/>
              <a:ext cx="294588" cy="1999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肘形 77"/>
            <p:cNvCxnSpPr>
              <a:endCxn id="22" idx="4"/>
            </p:cNvCxnSpPr>
            <p:nvPr/>
          </p:nvCxnSpPr>
          <p:spPr>
            <a:xfrm flipV="1">
              <a:off x="4555393" y="3437432"/>
              <a:ext cx="295275" cy="21431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22" idx="6"/>
            </p:cNvCxnSpPr>
            <p:nvPr/>
          </p:nvCxnSpPr>
          <p:spPr>
            <a:xfrm>
              <a:off x="5145943" y="3142157"/>
              <a:ext cx="178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5943603" y="3182982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577694" y="3164884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8014333" y="3174409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8768444" y="3190876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9644748" y="3164884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10263874" y="3164884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1" descr="avod"/>
            <p:cNvPicPr>
              <a:picLocks noChangeAspect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06294" y="2821032"/>
              <a:ext cx="1304925" cy="723900"/>
            </a:xfrm>
            <a:prstGeom prst="rect">
              <a:avLst/>
            </a:prstGeom>
          </p:spPr>
        </p:pic>
        <p:sp>
          <p:nvSpPr>
            <p:cNvPr id="23" name="椭圆 22"/>
            <p:cNvSpPr/>
            <p:nvPr/>
          </p:nvSpPr>
          <p:spPr>
            <a:xfrm>
              <a:off x="8242933" y="2888659"/>
              <a:ext cx="590550" cy="5905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融合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连接符: 肘形 98"/>
            <p:cNvCxnSpPr>
              <a:stCxn id="13" idx="5"/>
              <a:endCxn id="23" idx="4"/>
            </p:cNvCxnSpPr>
            <p:nvPr/>
          </p:nvCxnSpPr>
          <p:spPr>
            <a:xfrm flipV="1">
              <a:off x="7696200" y="3479209"/>
              <a:ext cx="842008" cy="11209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/>
            <p:cNvCxnSpPr>
              <a:stCxn id="12" idx="5"/>
              <a:endCxn id="23" idx="0"/>
            </p:cNvCxnSpPr>
            <p:nvPr/>
          </p:nvCxnSpPr>
          <p:spPr>
            <a:xfrm>
              <a:off x="7696200" y="1795463"/>
              <a:ext cx="842008" cy="109319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60450" y="12403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图像输入</a:t>
              </a:r>
              <a:endParaRPr lang="zh-CN" altLang="en-US" sz="16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46637" y="5285666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点云</a:t>
              </a:r>
              <a:r>
                <a:rPr lang="en-US" altLang="zh-CN" sz="1600" dirty="0"/>
                <a:t>BEV</a:t>
              </a:r>
              <a:r>
                <a:rPr lang="zh-CN" altLang="en-US" sz="1600" dirty="0"/>
                <a:t>输入</a:t>
              </a:r>
              <a:endParaRPr lang="zh-CN" altLang="en-US" sz="1600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24381" y="3482468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3D </a:t>
              </a:r>
              <a:r>
                <a:rPr lang="zh-CN" altLang="en-US" sz="1600" dirty="0"/>
                <a:t>锚点框</a:t>
              </a:r>
              <a:endParaRPr lang="zh-CN" altLang="en-US" sz="1600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233405" y="1240394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图像特征图</a:t>
              </a:r>
              <a:endParaRPr lang="zh-CN" altLang="en-US" sz="16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233405" y="518350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点云特征图</a:t>
              </a:r>
              <a:endParaRPr lang="zh-CN" altLang="en-US" sz="1600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180809" y="12503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特征提取器</a:t>
              </a:r>
              <a:endParaRPr lang="zh-CN" altLang="en-US" sz="16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105024" y="499763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特征提取器</a:t>
              </a:r>
              <a:endParaRPr lang="zh-CN" altLang="en-US" sz="1600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400737" y="3050584"/>
              <a:ext cx="466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FCs</a:t>
              </a:r>
              <a:endParaRPr lang="zh-CN" altLang="en-US" sz="1600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095180" y="3281338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NMS</a:t>
              </a:r>
              <a:endParaRPr lang="zh-CN" altLang="en-US" sz="1600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9857695" y="3327208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NMS</a:t>
              </a:r>
              <a:endParaRPr lang="zh-CN" altLang="en-US" sz="1600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059017" y="3021599"/>
              <a:ext cx="466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FCs</a:t>
              </a:r>
              <a:endParaRPr lang="zh-CN" altLang="en-US" sz="1600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902932" y="2597380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C&amp;R</a:t>
              </a:r>
              <a:endParaRPr lang="zh-CN" altLang="en-US" sz="1600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3885361" y="360760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C&amp;R</a:t>
              </a:r>
              <a:endParaRPr lang="zh-CN" altLang="en-US" sz="16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029450" y="4589679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C&amp;R</a:t>
              </a:r>
              <a:endParaRPr lang="zh-CN" altLang="en-US" sz="1600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7029450" y="1768645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C&amp;R</a:t>
              </a:r>
              <a:endParaRPr lang="zh-CN" altLang="en-US" sz="1600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2640969" y="2800518"/>
              <a:ext cx="960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1X1 Conv</a:t>
              </a:r>
              <a:endParaRPr lang="zh-CN" altLang="en-US" sz="16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633486" y="3211825"/>
              <a:ext cx="960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1X1 Conv</a:t>
              </a:r>
              <a:endParaRPr lang="zh-CN" altLang="en-US" sz="16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321326" y="2289172"/>
              <a:ext cx="3070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三维候选框提取网络（</a:t>
              </a:r>
              <a:r>
                <a:rPr lang="en-US" altLang="zh-CN" sz="1600" b="1" dirty="0"/>
                <a:t>3D RPN</a:t>
              </a:r>
              <a:r>
                <a:rPr lang="zh-CN" altLang="en-US" sz="1600" b="1" dirty="0"/>
                <a:t>）</a:t>
              </a:r>
              <a:endParaRPr lang="zh-CN" altLang="en-US" sz="1600" b="1" dirty="0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>
              <a:off x="7303396" y="2159458"/>
              <a:ext cx="0" cy="680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V="1">
              <a:off x="7302121" y="3535543"/>
              <a:ext cx="0" cy="85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6744401" y="3816393"/>
              <a:ext cx="148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Top K Proposals</a:t>
              </a:r>
              <a:endParaRPr lang="zh-CN" altLang="en-US" sz="16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745425" y="2301807"/>
              <a:ext cx="148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Top K Proposals</a:t>
              </a:r>
              <a:endParaRPr lang="zh-CN" altLang="en-US" sz="16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710143" y="360760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检测结果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" name="组合 5119"/>
          <p:cNvGrpSpPr/>
          <p:nvPr/>
        </p:nvGrpSpPr>
        <p:grpSpPr>
          <a:xfrm>
            <a:off x="488106" y="2163991"/>
            <a:ext cx="11215787" cy="2445097"/>
            <a:chOff x="266699" y="2945026"/>
            <a:chExt cx="11215787" cy="2445097"/>
          </a:xfrm>
        </p:grpSpPr>
        <p:pic>
          <p:nvPicPr>
            <p:cNvPr id="5122" name="Picture 2" descr="http://img1.tbcdn.cn/tfscom/i3/TB1pyQJGXXXXXX0XXXXXXXXXXXX_%21%210-item_pic.jpg"/>
            <p:cNvPicPr>
              <a:picLocks noChangeAspect="1" noChangeArrowheads="1"/>
            </p:cNvPicPr>
            <p:nvPr/>
          </p:nvPicPr>
          <p:blipFill rotWithShape="1">
            <a:blip r:embed="rId1" cstate="print"/>
            <a:srcRect/>
            <a:stretch>
              <a:fillRect/>
            </a:stretch>
          </p:blipFill>
          <p:spPr bwMode="auto">
            <a:xfrm>
              <a:off x="266699" y="3049057"/>
              <a:ext cx="1485901" cy="188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img1.tbcdn.cn/tfscom/i3/TB1pyQJGXXXXXX0XXXXXXXXXXXX_%21%210-item_pic.jpg"/>
            <p:cNvPicPr>
              <a:picLocks noChangeAspect="1" noChangeArrowheads="1"/>
            </p:cNvPicPr>
            <p:nvPr/>
          </p:nvPicPr>
          <p:blipFill rotWithShape="1">
            <a:blip r:embed="rId1" cstate="print"/>
            <a:srcRect/>
            <a:stretch>
              <a:fillRect/>
            </a:stretch>
          </p:blipFill>
          <p:spPr bwMode="auto">
            <a:xfrm>
              <a:off x="2352674" y="3049056"/>
              <a:ext cx="1485901" cy="18848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371975" y="3167062"/>
              <a:ext cx="1409700" cy="428625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71975" y="3776237"/>
              <a:ext cx="1409700" cy="428625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71975" y="4385412"/>
              <a:ext cx="1409700" cy="428625"/>
            </a:xfrm>
            <a:prstGeom prst="rect">
              <a:avLst/>
            </a:prstGeom>
            <a:pattFill prst="shingle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准备 5"/>
            <p:cNvSpPr/>
            <p:nvPr/>
          </p:nvSpPr>
          <p:spPr>
            <a:xfrm>
              <a:off x="6229350" y="3713899"/>
              <a:ext cx="1314450" cy="538588"/>
            </a:xfrm>
            <a:prstGeom prst="flowChartPreparatio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手动操作 8"/>
            <p:cNvSpPr/>
            <p:nvPr/>
          </p:nvSpPr>
          <p:spPr>
            <a:xfrm rot="16200000">
              <a:off x="8627368" y="3623624"/>
              <a:ext cx="1219200" cy="719138"/>
            </a:xfrm>
            <a:prstGeom prst="flowChartManualOperation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 descr="http://img1.tbcdn.cn/tfscom/i3/TB1pyQJGXXXXXX0XXXXXXXXXXXX_%21%210-item_pic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 bwMode="auto">
            <a:xfrm>
              <a:off x="10072786" y="3040746"/>
              <a:ext cx="1409700" cy="188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673281" y="3305175"/>
              <a:ext cx="612594" cy="609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285656" y="3338512"/>
              <a:ext cx="612594" cy="609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63994" y="3338512"/>
              <a:ext cx="612594" cy="609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7831" y="3373593"/>
              <a:ext cx="734037" cy="609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60141" y="3124200"/>
              <a:ext cx="612594" cy="6996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744663" y="3581187"/>
              <a:ext cx="734037" cy="4569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19896" y="3603681"/>
              <a:ext cx="885280" cy="6221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5122" idx="3"/>
              <a:endCxn id="5" idx="1"/>
            </p:cNvCxnSpPr>
            <p:nvPr/>
          </p:nvCxnSpPr>
          <p:spPr>
            <a:xfrm flipV="1">
              <a:off x="1752600" y="3991503"/>
              <a:ext cx="60007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3"/>
              <a:endCxn id="7" idx="1"/>
            </p:cNvCxnSpPr>
            <p:nvPr/>
          </p:nvCxnSpPr>
          <p:spPr>
            <a:xfrm flipV="1">
              <a:off x="3838575" y="3990550"/>
              <a:ext cx="533400" cy="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3"/>
              <a:endCxn id="6" idx="1"/>
            </p:cNvCxnSpPr>
            <p:nvPr/>
          </p:nvCxnSpPr>
          <p:spPr>
            <a:xfrm flipV="1">
              <a:off x="5781675" y="3983193"/>
              <a:ext cx="447675" cy="7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" idx="3"/>
              <a:endCxn id="9" idx="0"/>
            </p:cNvCxnSpPr>
            <p:nvPr/>
          </p:nvCxnSpPr>
          <p:spPr>
            <a:xfrm>
              <a:off x="7543800" y="3983193"/>
              <a:ext cx="133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2"/>
              <a:endCxn id="11" idx="1"/>
            </p:cNvCxnSpPr>
            <p:nvPr/>
          </p:nvCxnSpPr>
          <p:spPr>
            <a:xfrm>
              <a:off x="9596537" y="3983193"/>
              <a:ext cx="4762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47603" y="3359254"/>
              <a:ext cx="0" cy="1262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7977055" y="3373593"/>
              <a:ext cx="570548" cy="7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977055" y="4625493"/>
              <a:ext cx="5705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/>
            <p:cNvCxnSpPr>
              <a:stCxn id="6" idx="3"/>
              <a:endCxn id="6" idx="0"/>
            </p:cNvCxnSpPr>
            <p:nvPr/>
          </p:nvCxnSpPr>
          <p:spPr>
            <a:xfrm flipH="1" flipV="1">
              <a:off x="6886575" y="3713899"/>
              <a:ext cx="657225" cy="269294"/>
            </a:xfrm>
            <a:prstGeom prst="bentConnector4">
              <a:avLst>
                <a:gd name="adj1" fmla="val -34783"/>
                <a:gd name="adj2" fmla="val 22369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812983" y="34475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ea"/>
                  <a:ea typeface="+mj-ea"/>
                </a:rPr>
                <a:t>…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12983" y="406430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ea"/>
                  <a:ea typeface="+mj-ea"/>
                </a:rPr>
                <a:t>…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2524" y="499001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输入帧</a:t>
              </a:r>
              <a:endParaRPr lang="zh-CN" altLang="en-US" sz="20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506387" y="49900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运动模型</a:t>
              </a:r>
              <a:endParaRPr lang="zh-CN" altLang="en-US" sz="20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43291" y="499001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特征提取器</a:t>
              </a:r>
              <a:endParaRPr lang="zh-CN" altLang="en-US" sz="20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81281" y="49900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观测模型</a:t>
              </a:r>
              <a:endParaRPr lang="zh-CN" altLang="en-US" sz="2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888154" y="499001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集成</a:t>
              </a:r>
              <a:endParaRPr lang="zh-CN" altLang="en-US" sz="20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171786" y="49900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最终预测</a:t>
              </a:r>
              <a:endParaRPr lang="zh-CN" altLang="en-US" sz="20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834412" y="3675670"/>
              <a:ext cx="707245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预测</a:t>
              </a:r>
              <a:r>
                <a:rPr lang="en-US" altLang="zh-CN" sz="1600" dirty="0"/>
                <a:t>B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26025" y="3017621"/>
              <a:ext cx="7136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预测</a:t>
              </a:r>
              <a:r>
                <a:rPr lang="en-US" altLang="zh-CN" sz="1600" dirty="0"/>
                <a:t>A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26025" y="4268780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预测</a:t>
              </a:r>
              <a:r>
                <a:rPr lang="en-US" altLang="zh-CN" sz="1600" dirty="0"/>
                <a:t>C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700025" y="294502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模型更新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2155535" y="1460514"/>
            <a:ext cx="7880929" cy="3936972"/>
            <a:chOff x="834498" y="498764"/>
            <a:chExt cx="7880929" cy="3936972"/>
          </a:xfrm>
        </p:grpSpPr>
        <p:sp>
          <p:nvSpPr>
            <p:cNvPr id="4" name="立方体 3"/>
            <p:cNvSpPr/>
            <p:nvPr/>
          </p:nvSpPr>
          <p:spPr>
            <a:xfrm>
              <a:off x="834498" y="818133"/>
              <a:ext cx="1082949" cy="2367286"/>
            </a:xfrm>
            <a:prstGeom prst="cube">
              <a:avLst>
                <a:gd name="adj" fmla="val 86101"/>
              </a:avLst>
            </a:prstGeom>
            <a:blipFill>
              <a:blip r:embed="rId1"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1816596" y="789708"/>
              <a:ext cx="1082949" cy="2367286"/>
            </a:xfrm>
            <a:prstGeom prst="cube">
              <a:avLst>
                <a:gd name="adj" fmla="val 86101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2742842" y="995254"/>
              <a:ext cx="920895" cy="2013043"/>
            </a:xfrm>
            <a:prstGeom prst="cube">
              <a:avLst>
                <a:gd name="adj" fmla="val 86101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3467386" y="1167991"/>
              <a:ext cx="762854" cy="1667570"/>
            </a:xfrm>
            <a:prstGeom prst="cube">
              <a:avLst>
                <a:gd name="adj" fmla="val 86101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085610" y="1301401"/>
              <a:ext cx="640792" cy="1400750"/>
            </a:xfrm>
            <a:prstGeom prst="cube">
              <a:avLst>
                <a:gd name="adj" fmla="val 86101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5201901" y="1167991"/>
              <a:ext cx="762854" cy="1667570"/>
            </a:xfrm>
            <a:prstGeom prst="cube">
              <a:avLst>
                <a:gd name="adj" fmla="val 86101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5872935" y="995254"/>
              <a:ext cx="920895" cy="2013043"/>
            </a:xfrm>
            <a:prstGeom prst="cube">
              <a:avLst>
                <a:gd name="adj" fmla="val 86101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6679757" y="856273"/>
              <a:ext cx="1082949" cy="2367286"/>
            </a:xfrm>
            <a:prstGeom prst="cube">
              <a:avLst>
                <a:gd name="adj" fmla="val 86101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7632478" y="869025"/>
              <a:ext cx="1082949" cy="2367286"/>
            </a:xfrm>
            <a:prstGeom prst="cube">
              <a:avLst>
                <a:gd name="adj" fmla="val 86101"/>
              </a:avLst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2257788" y="2182896"/>
              <a:ext cx="38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994222" y="2182896"/>
              <a:ext cx="38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663737" y="2182896"/>
              <a:ext cx="38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433135" y="2182896"/>
              <a:ext cx="3862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194836" y="2182896"/>
              <a:ext cx="3862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450915" y="498764"/>
              <a:ext cx="0" cy="168413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186009" y="723207"/>
              <a:ext cx="0" cy="145968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3848813" y="995254"/>
              <a:ext cx="0" cy="118764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927975" y="995254"/>
              <a:ext cx="0" cy="118764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20184" y="723207"/>
              <a:ext cx="0" cy="145968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6369998" y="498764"/>
              <a:ext cx="0" cy="168413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848813" y="995254"/>
              <a:ext cx="107916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186009" y="723207"/>
              <a:ext cx="243417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450915" y="498764"/>
              <a:ext cx="391908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4737982" y="2181263"/>
              <a:ext cx="414519" cy="32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1760683" y="3429000"/>
              <a:ext cx="4919074" cy="1006736"/>
              <a:chOff x="2056215" y="3329730"/>
              <a:chExt cx="4919074" cy="1006736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056215" y="3826220"/>
                <a:ext cx="403146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465989" y="3589763"/>
                <a:ext cx="1391054" cy="4729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77408" y="3589763"/>
                <a:ext cx="1391054" cy="4729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271383" y="3583646"/>
                <a:ext cx="491684" cy="4916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>
                <a:endCxn id="46" idx="2"/>
              </p:cNvCxnSpPr>
              <p:nvPr/>
            </p:nvCxnSpPr>
            <p:spPr>
              <a:xfrm>
                <a:off x="3856864" y="3826220"/>
                <a:ext cx="414519" cy="326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endCxn id="45" idx="1"/>
              </p:cNvCxnSpPr>
              <p:nvPr/>
            </p:nvCxnSpPr>
            <p:spPr>
              <a:xfrm>
                <a:off x="4762978" y="3826220"/>
                <a:ext cx="41443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6560859" y="3826220"/>
                <a:ext cx="41443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2702494" y="364155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上采样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331532" y="3641554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 3 </a:t>
                </a:r>
                <a:r>
                  <a:rPr lang="zh-CN" altLang="en-US" dirty="0"/>
                  <a:t>卷积</a:t>
                </a:r>
                <a:endParaRPr lang="zh-CN" altLang="en-US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4362455" y="364155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94560" y="3329730"/>
                <a:ext cx="4485197" cy="10067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6194836" y="1973351"/>
              <a:ext cx="386255" cy="4124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1"/>
            </p:cNvCxnSpPr>
            <p:nvPr/>
          </p:nvCxnSpPr>
          <p:spPr>
            <a:xfrm flipH="1">
              <a:off x="1899028" y="2179552"/>
              <a:ext cx="4295808" cy="12575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6386623" y="2176284"/>
              <a:ext cx="213456" cy="12837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1619597" y="2440824"/>
            <a:ext cx="8952806" cy="1976351"/>
            <a:chOff x="1562793" y="3042458"/>
            <a:chExt cx="8952806" cy="1976351"/>
          </a:xfrm>
        </p:grpSpPr>
        <p:grpSp>
          <p:nvGrpSpPr>
            <p:cNvPr id="88" name="组合 87"/>
            <p:cNvGrpSpPr/>
            <p:nvPr/>
          </p:nvGrpSpPr>
          <p:grpSpPr>
            <a:xfrm>
              <a:off x="1562793" y="3042458"/>
              <a:ext cx="5448066" cy="1845426"/>
              <a:chOff x="1562793" y="3042458"/>
              <a:chExt cx="5448066" cy="1845426"/>
            </a:xfrm>
          </p:grpSpPr>
          <p:sp>
            <p:nvSpPr>
              <p:cNvPr id="3" name="立方体 2"/>
              <p:cNvSpPr/>
              <p:nvPr/>
            </p:nvSpPr>
            <p:spPr>
              <a:xfrm>
                <a:off x="1562793" y="3042458"/>
                <a:ext cx="224444" cy="74814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立方体 3"/>
              <p:cNvSpPr/>
              <p:nvPr/>
            </p:nvSpPr>
            <p:spPr>
              <a:xfrm>
                <a:off x="1562793" y="4139738"/>
                <a:ext cx="224444" cy="74814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105429" y="3738649"/>
                <a:ext cx="448888" cy="4488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72509" y="3054927"/>
                <a:ext cx="224444" cy="748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72509" y="4139738"/>
                <a:ext cx="224444" cy="748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415145" y="3730336"/>
                <a:ext cx="448888" cy="4488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182225" y="3054927"/>
                <a:ext cx="224444" cy="748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82225" y="4139738"/>
                <a:ext cx="224444" cy="748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724861" y="3730336"/>
                <a:ext cx="448888" cy="4488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491941" y="3054927"/>
                <a:ext cx="224444" cy="748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91941" y="4139738"/>
                <a:ext cx="224444" cy="748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4577" y="3730336"/>
                <a:ext cx="448888" cy="4488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86415" y="3580707"/>
                <a:ext cx="224444" cy="7481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连接符: 肘形 17"/>
              <p:cNvCxnSpPr>
                <a:stCxn id="3" idx="5"/>
                <a:endCxn id="5" idx="0"/>
              </p:cNvCxnSpPr>
              <p:nvPr/>
            </p:nvCxnSpPr>
            <p:spPr>
              <a:xfrm>
                <a:off x="1787237" y="3388476"/>
                <a:ext cx="542636" cy="35017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19"/>
              <p:cNvCxnSpPr>
                <a:stCxn id="4" idx="5"/>
                <a:endCxn id="5" idx="4"/>
              </p:cNvCxnSpPr>
              <p:nvPr/>
            </p:nvCxnSpPr>
            <p:spPr>
              <a:xfrm flipV="1">
                <a:off x="1787237" y="4187537"/>
                <a:ext cx="542636" cy="29821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连接符: 肘形 25"/>
              <p:cNvCxnSpPr>
                <a:stCxn id="5" idx="6"/>
                <a:endCxn id="6" idx="1"/>
              </p:cNvCxnSpPr>
              <p:nvPr/>
            </p:nvCxnSpPr>
            <p:spPr>
              <a:xfrm flipV="1">
                <a:off x="2554317" y="3429000"/>
                <a:ext cx="318192" cy="53409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/>
              <p:cNvCxnSpPr>
                <a:stCxn id="5" idx="6"/>
                <a:endCxn id="7" idx="1"/>
              </p:cNvCxnSpPr>
              <p:nvPr/>
            </p:nvCxnSpPr>
            <p:spPr>
              <a:xfrm>
                <a:off x="2554317" y="3963093"/>
                <a:ext cx="318192" cy="550718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连接符: 肘形 29"/>
              <p:cNvCxnSpPr>
                <a:stCxn id="6" idx="3"/>
                <a:endCxn id="8" idx="0"/>
              </p:cNvCxnSpPr>
              <p:nvPr/>
            </p:nvCxnSpPr>
            <p:spPr>
              <a:xfrm>
                <a:off x="3096953" y="3429000"/>
                <a:ext cx="542636" cy="30133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肘形 31"/>
              <p:cNvCxnSpPr>
                <a:stCxn id="7" idx="3"/>
                <a:endCxn id="8" idx="4"/>
              </p:cNvCxnSpPr>
              <p:nvPr/>
            </p:nvCxnSpPr>
            <p:spPr>
              <a:xfrm flipV="1">
                <a:off x="3096953" y="4179224"/>
                <a:ext cx="542636" cy="33458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连接符: 肘形 33"/>
              <p:cNvCxnSpPr>
                <a:stCxn id="8" idx="6"/>
                <a:endCxn id="9" idx="1"/>
              </p:cNvCxnSpPr>
              <p:nvPr/>
            </p:nvCxnSpPr>
            <p:spPr>
              <a:xfrm flipV="1">
                <a:off x="3864033" y="3429000"/>
                <a:ext cx="318192" cy="5257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/>
              <p:cNvCxnSpPr>
                <a:stCxn id="8" idx="6"/>
                <a:endCxn id="10" idx="1"/>
              </p:cNvCxnSpPr>
              <p:nvPr/>
            </p:nvCxnSpPr>
            <p:spPr>
              <a:xfrm>
                <a:off x="3864033" y="3954780"/>
                <a:ext cx="318192" cy="55903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/>
              <p:cNvCxnSpPr>
                <a:stCxn id="9" idx="3"/>
                <a:endCxn id="11" idx="0"/>
              </p:cNvCxnSpPr>
              <p:nvPr/>
            </p:nvCxnSpPr>
            <p:spPr>
              <a:xfrm>
                <a:off x="4406669" y="3429000"/>
                <a:ext cx="542636" cy="30133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连接符: 肘形 39"/>
              <p:cNvCxnSpPr>
                <a:stCxn id="10" idx="3"/>
                <a:endCxn id="11" idx="4"/>
              </p:cNvCxnSpPr>
              <p:nvPr/>
            </p:nvCxnSpPr>
            <p:spPr>
              <a:xfrm flipV="1">
                <a:off x="4406669" y="4179224"/>
                <a:ext cx="542636" cy="33458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/>
              <p:cNvCxnSpPr>
                <a:stCxn id="11" idx="6"/>
                <a:endCxn id="12" idx="1"/>
              </p:cNvCxnSpPr>
              <p:nvPr/>
            </p:nvCxnSpPr>
            <p:spPr>
              <a:xfrm flipV="1">
                <a:off x="5173749" y="3429000"/>
                <a:ext cx="318192" cy="5257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连接符: 肘形 43"/>
              <p:cNvCxnSpPr>
                <a:stCxn id="11" idx="6"/>
                <a:endCxn id="13" idx="1"/>
              </p:cNvCxnSpPr>
              <p:nvPr/>
            </p:nvCxnSpPr>
            <p:spPr>
              <a:xfrm>
                <a:off x="5173749" y="3954780"/>
                <a:ext cx="318192" cy="55903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连接符: 肘形 45"/>
              <p:cNvCxnSpPr>
                <a:stCxn id="12" idx="3"/>
                <a:endCxn id="14" idx="2"/>
              </p:cNvCxnSpPr>
              <p:nvPr/>
            </p:nvCxnSpPr>
            <p:spPr>
              <a:xfrm>
                <a:off x="5716385" y="3429000"/>
                <a:ext cx="318192" cy="5257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连接符: 肘形 47"/>
              <p:cNvCxnSpPr>
                <a:stCxn id="13" idx="3"/>
                <a:endCxn id="14" idx="2"/>
              </p:cNvCxnSpPr>
              <p:nvPr/>
            </p:nvCxnSpPr>
            <p:spPr>
              <a:xfrm flipV="1">
                <a:off x="5716385" y="3954780"/>
                <a:ext cx="318192" cy="55903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4" idx="6"/>
                <a:endCxn id="15" idx="1"/>
              </p:cNvCxnSpPr>
              <p:nvPr/>
            </p:nvCxnSpPr>
            <p:spPr>
              <a:xfrm>
                <a:off x="6483465" y="3954780"/>
                <a:ext cx="302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7448203" y="3065318"/>
              <a:ext cx="3067396" cy="1953491"/>
              <a:chOff x="7464829" y="2934393"/>
              <a:chExt cx="3067396" cy="1953491"/>
            </a:xfrm>
          </p:grpSpPr>
          <p:sp>
            <p:nvSpPr>
              <p:cNvPr id="78" name="立方体 77"/>
              <p:cNvSpPr/>
              <p:nvPr/>
            </p:nvSpPr>
            <p:spPr>
              <a:xfrm>
                <a:off x="7898477" y="3042458"/>
                <a:ext cx="224444" cy="74814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871527" y="3054927"/>
                <a:ext cx="224444" cy="748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9844577" y="3042458"/>
                <a:ext cx="224444" cy="7481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7786255" y="4328853"/>
                <a:ext cx="448888" cy="4488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endParaRPr lang="zh-CN" altLang="en-US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687533" y="388632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输入</a:t>
                </a:r>
                <a:endParaRPr lang="zh-CN" altLang="en-US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8546791" y="388632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中间层</a:t>
                </a:r>
                <a:endParaRPr lang="zh-CN" altLang="en-US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9647502" y="388632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输出</a:t>
                </a:r>
                <a:endParaRPr lang="zh-CN" altLang="en-US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8419244" y="4368631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逐元素平均操作</a:t>
                </a:r>
                <a:endParaRPr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464829" y="2934393"/>
                <a:ext cx="3067396" cy="1953491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895475" y="1725747"/>
            <a:ext cx="8430171" cy="3777798"/>
            <a:chOff x="1895475" y="1725747"/>
            <a:chExt cx="8430171" cy="3777798"/>
          </a:xfrm>
        </p:grpSpPr>
        <p:sp>
          <p:nvSpPr>
            <p:cNvPr id="3" name="平行四边形 2"/>
            <p:cNvSpPr/>
            <p:nvPr/>
          </p:nvSpPr>
          <p:spPr>
            <a:xfrm>
              <a:off x="1895475" y="4846320"/>
              <a:ext cx="8401050" cy="657225"/>
            </a:xfrm>
            <a:prstGeom prst="parallelogram">
              <a:avLst>
                <a:gd name="adj" fmla="val 481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7649864" y="4068807"/>
              <a:ext cx="156754" cy="156754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245449" y="2205719"/>
              <a:ext cx="2585667" cy="2303578"/>
              <a:chOff x="2245449" y="2205719"/>
              <a:chExt cx="2585667" cy="2303578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318113" y="2263140"/>
                <a:ext cx="2152650" cy="1905000"/>
                <a:chOff x="2152650" y="1714500"/>
                <a:chExt cx="2152650" cy="1905000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2628900" y="1714500"/>
                  <a:ext cx="0" cy="1438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 flipH="1">
                  <a:off x="2160985" y="3152775"/>
                  <a:ext cx="459581" cy="4452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620566" y="3152775"/>
                  <a:ext cx="1676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立方体 3"/>
                <p:cNvSpPr/>
                <p:nvPr/>
              </p:nvSpPr>
              <p:spPr>
                <a:xfrm>
                  <a:off x="2152650" y="1714500"/>
                  <a:ext cx="2152650" cy="1905000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  <a:alpha val="5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2715986" y="2205719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245449" y="2649856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6203" y="2649856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353197" y="2205719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715986" y="3624670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245449" y="4068807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6203" y="4068807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4353197" y="3624670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296123" y="4109187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c1</a:t>
                </a:r>
                <a:endParaRPr lang="zh-CN" altLang="en-US" sz="20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004580" y="4109187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c2</a:t>
                </a:r>
                <a:endParaRPr lang="zh-CN" altLang="en-US" sz="20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4407602" y="3684510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c3</a:t>
                </a:r>
                <a:endParaRPr lang="zh-CN" altLang="en-US" sz="2000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746841" y="3642853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c4</a:t>
                </a:r>
                <a:endParaRPr lang="zh-CN" altLang="en-US" sz="20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296123" y="2728233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c5</a:t>
                </a:r>
                <a:endParaRPr lang="zh-CN" altLang="en-US" sz="20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004580" y="2661948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c6</a:t>
                </a:r>
                <a:endParaRPr lang="zh-CN" altLang="en-US" sz="20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404048" y="2263140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c7</a:t>
                </a:r>
                <a:endParaRPr lang="zh-CN" altLang="en-US" sz="20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747728" y="2289325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c8</a:t>
                </a:r>
                <a:endParaRPr lang="zh-CN" altLang="en-US" sz="20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5019675" y="2263140"/>
              <a:ext cx="2530960" cy="2004071"/>
              <a:chOff x="5019675" y="2263140"/>
              <a:chExt cx="2530960" cy="2004071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5019675" y="2263140"/>
                <a:ext cx="2152650" cy="1905000"/>
                <a:chOff x="2152650" y="1714500"/>
                <a:chExt cx="2152650" cy="19050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>
                  <a:off x="2628900" y="1714500"/>
                  <a:ext cx="0" cy="1438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>
                  <a:off x="2160985" y="3152775"/>
                  <a:ext cx="459581" cy="4452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620566" y="3152775"/>
                  <a:ext cx="1676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立方体 21"/>
                <p:cNvSpPr/>
                <p:nvPr/>
              </p:nvSpPr>
              <p:spPr>
                <a:xfrm>
                  <a:off x="2152650" y="1714500"/>
                  <a:ext cx="2152650" cy="1905000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  <a:alpha val="5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cxnSp>
            <p:nvCxnSpPr>
              <p:cNvPr id="52" name="直接箭头连接符 51"/>
              <p:cNvCxnSpPr>
                <a:endCxn id="22" idx="3"/>
              </p:cNvCxnSpPr>
              <p:nvPr/>
            </p:nvCxnSpPr>
            <p:spPr>
              <a:xfrm flipH="1">
                <a:off x="5857875" y="3701415"/>
                <a:ext cx="394879" cy="466725"/>
              </a:xfrm>
              <a:prstGeom prst="straightConnector1">
                <a:avLst/>
              </a:prstGeom>
              <a:ln w="28575">
                <a:solidFill>
                  <a:srgbClr val="FF6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5259942" y="3924062"/>
                <a:ext cx="1693126" cy="0"/>
              </a:xfrm>
              <a:prstGeom prst="straightConnector1">
                <a:avLst/>
              </a:prstGeom>
              <a:ln w="28575">
                <a:solidFill>
                  <a:srgbClr val="FF6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/>
            </p:nvSpPr>
            <p:spPr>
              <a:xfrm>
                <a:off x="5989116" y="3847114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 flipV="1">
                <a:off x="6953068" y="2473991"/>
                <a:ext cx="0" cy="1450071"/>
              </a:xfrm>
              <a:prstGeom prst="straightConnector1">
                <a:avLst/>
              </a:prstGeom>
              <a:ln w="28575">
                <a:solidFill>
                  <a:srgbClr val="FF6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6098578" y="3867101"/>
                <a:ext cx="271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t</a:t>
                </a:r>
                <a:endParaRPr lang="zh-CN" altLang="en-US" sz="200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5438711" y="3819448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</a:t>
                </a:r>
                <a:r>
                  <a:rPr lang="en-US" altLang="zh-CN" sz="2000" baseline="-25000" dirty="0"/>
                  <a:t>x</a:t>
                </a:r>
                <a:endParaRPr lang="zh-CN" altLang="en-US" sz="2000" baseline="-250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092336" y="3283091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</a:t>
                </a:r>
                <a:r>
                  <a:rPr lang="en-US" altLang="zh-CN" sz="2000" baseline="-25000" dirty="0"/>
                  <a:t>y</a:t>
                </a:r>
                <a:endParaRPr lang="zh-CN" altLang="en-US" sz="2000" baseline="-250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163991" y="2962785"/>
                <a:ext cx="386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</a:t>
                </a:r>
                <a:r>
                  <a:rPr lang="en-US" altLang="zh-CN" sz="2000" baseline="-25000" dirty="0"/>
                  <a:t>z</a:t>
                </a:r>
                <a:endParaRPr lang="zh-CN" altLang="en-US" sz="2000" baseline="-250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7721239" y="2263140"/>
              <a:ext cx="2604407" cy="2921701"/>
              <a:chOff x="7721239" y="2263140"/>
              <a:chExt cx="2604407" cy="2921701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7721239" y="2263140"/>
                <a:ext cx="2152650" cy="1905000"/>
                <a:chOff x="2152650" y="1714500"/>
                <a:chExt cx="2152650" cy="1905000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2628900" y="1714500"/>
                  <a:ext cx="0" cy="1438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flipH="1">
                  <a:off x="2160985" y="3152775"/>
                  <a:ext cx="459581" cy="4452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2620566" y="3152775"/>
                  <a:ext cx="1676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立方体 26"/>
                <p:cNvSpPr/>
                <p:nvPr/>
              </p:nvSpPr>
              <p:spPr>
                <a:xfrm>
                  <a:off x="2152650" y="1714500"/>
                  <a:ext cx="2152650" cy="1905000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  <a:alpha val="5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8120401" y="3624670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330618" y="4068807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757612" y="3624670"/>
                <a:ext cx="156754" cy="156754"/>
              </a:xfrm>
              <a:prstGeom prst="ellips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7790653" y="4109187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c1</a:t>
                </a:r>
                <a:endParaRPr lang="zh-CN" altLang="en-US" sz="20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9499110" y="4109187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c2</a:t>
                </a:r>
                <a:endParaRPr lang="zh-CN" altLang="en-US" sz="20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902132" y="3684510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c3</a:t>
                </a:r>
                <a:endParaRPr lang="zh-CN" altLang="en-US" sz="2000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241371" y="3642853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c4</a:t>
                </a:r>
                <a:endParaRPr lang="zh-CN" altLang="en-US" sz="2000" dirty="0"/>
              </a:p>
            </p:txBody>
          </p:sp>
          <p:cxnSp>
            <p:nvCxnSpPr>
              <p:cNvPr id="82" name="直接箭头连接符 81"/>
              <p:cNvCxnSpPr>
                <a:stCxn id="27" idx="3"/>
              </p:cNvCxnSpPr>
              <p:nvPr/>
            </p:nvCxnSpPr>
            <p:spPr>
              <a:xfrm>
                <a:off x="8559439" y="4168140"/>
                <a:ext cx="9795" cy="1006792"/>
              </a:xfrm>
              <a:prstGeom prst="straightConnector1">
                <a:avLst/>
              </a:prstGeom>
              <a:ln w="28575">
                <a:solidFill>
                  <a:srgbClr val="FF6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>
                <a:off x="8951505" y="2743218"/>
                <a:ext cx="0" cy="2441623"/>
              </a:xfrm>
              <a:prstGeom prst="straightConnector1">
                <a:avLst/>
              </a:prstGeom>
              <a:ln w="28575">
                <a:solidFill>
                  <a:srgbClr val="FF6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/>
              <p:cNvSpPr txBox="1"/>
              <p:nvPr/>
            </p:nvSpPr>
            <p:spPr>
              <a:xfrm>
                <a:off x="8160866" y="4458160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h1</a:t>
                </a:r>
                <a:endParaRPr lang="zh-CN" altLang="en-US" sz="2000" dirty="0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8931045" y="3274015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h2</a:t>
                </a:r>
                <a:endParaRPr lang="zh-CN" altLang="en-US" sz="2000" dirty="0"/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826578" y="172574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八点编码法</a:t>
              </a:r>
              <a:endParaRPr lang="zh-CN" altLang="en-US" sz="20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464016" y="172574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轴对齐编码法</a:t>
              </a:r>
              <a:endParaRPr lang="zh-CN" altLang="en-US" sz="20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8165580" y="172574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十参数编码法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899549" y="1974225"/>
            <a:ext cx="5530410" cy="2839597"/>
            <a:chOff x="2899549" y="1974225"/>
            <a:chExt cx="5530410" cy="2839597"/>
          </a:xfrm>
        </p:grpSpPr>
        <p:grpSp>
          <p:nvGrpSpPr>
            <p:cNvPr id="18" name="组合 17"/>
            <p:cNvGrpSpPr/>
            <p:nvPr/>
          </p:nvGrpSpPr>
          <p:grpSpPr>
            <a:xfrm>
              <a:off x="3333975" y="2320893"/>
              <a:ext cx="5095984" cy="2449309"/>
              <a:chOff x="3333975" y="2320893"/>
              <a:chExt cx="5095984" cy="244930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t="29212" b="25697"/>
              <a:stretch>
                <a:fillRect/>
              </a:stretch>
            </p:blipFill>
            <p:spPr>
              <a:xfrm>
                <a:off x="3514973" y="2320893"/>
                <a:ext cx="4914986" cy="2216213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3333975" y="2384499"/>
                <a:ext cx="2632141" cy="2385703"/>
                <a:chOff x="4058565" y="2959948"/>
                <a:chExt cx="2632141" cy="2385703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6582641" y="3568122"/>
                  <a:ext cx="108065" cy="1080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箭头连接符 6"/>
                <p:cNvCxnSpPr/>
                <p:nvPr/>
              </p:nvCxnSpPr>
              <p:spPr>
                <a:xfrm flipH="1">
                  <a:off x="4058565" y="3618467"/>
                  <a:ext cx="2584458" cy="838787"/>
                </a:xfrm>
                <a:prstGeom prst="straightConnector1">
                  <a:avLst/>
                </a:prstGeom>
                <a:ln w="190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 flipH="1" flipV="1">
                  <a:off x="5546542" y="2959948"/>
                  <a:ext cx="1096481" cy="655856"/>
                </a:xfrm>
                <a:prstGeom prst="straightConnector1">
                  <a:avLst/>
                </a:prstGeom>
                <a:ln w="190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6643023" y="3615804"/>
                  <a:ext cx="38206" cy="1729847"/>
                </a:xfrm>
                <a:prstGeom prst="straightConnector1">
                  <a:avLst/>
                </a:prstGeom>
                <a:ln w="190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" name="Picture 1" descr="euler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804" b="94118" l="9699" r="89632">
                            <a14:foregroundMark x1="39799" y1="89216" x2="39799" y2="89216"/>
                            <a14:foregroundMark x1="49164" y1="94608" x2="49164" y2="94608"/>
                            <a14:foregroundMark x1="27425" y1="37745" x2="27425" y2="37745"/>
                            <a14:foregroundMark x1="32776" y1="36765" x2="32776" y2="36765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704164" y="4229188"/>
                <a:ext cx="504949" cy="343705"/>
              </a:xfrm>
              <a:prstGeom prst="rect">
                <a:avLst/>
              </a:prstGeom>
            </p:spPr>
          </p:pic>
          <p:pic>
            <p:nvPicPr>
              <p:cNvPr id="21" name="Picture 1" descr="euler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129" b="90456" l="1478" r="89163">
                            <a14:foregroundMark x1="5911" y1="43983" x2="5911" y2="43983"/>
                            <a14:foregroundMark x1="1478" y1="41909" x2="1478" y2="41909"/>
                            <a14:foregroundMark x1="90148" y1="71784" x2="90148" y2="71784"/>
                            <a14:foregroundMark x1="80296" y1="90456" x2="80296" y2="90456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699113" y="3467968"/>
                <a:ext cx="367896" cy="437310"/>
              </a:xfrm>
              <a:prstGeom prst="rect">
                <a:avLst/>
              </a:prstGeom>
            </p:spPr>
          </p:pic>
          <p:pic>
            <p:nvPicPr>
              <p:cNvPr id="22" name="Picture 1" descr="euler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250" b="89286" l="9589" r="95890">
                            <a14:foregroundMark x1="86758" y1="39732" x2="86758" y2="39732"/>
                            <a14:foregroundMark x1="68037" y1="6250" x2="68037" y2="6250"/>
                            <a14:foregroundMark x1="95890" y1="34375" x2="95890" y2="34375"/>
                            <a14:foregroundMark x1="26027" y1="89286" x2="26027" y2="89286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821952" y="2348712"/>
                <a:ext cx="485420" cy="496452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096000" y="4444490"/>
              <a:ext cx="1710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偏航角（</a:t>
              </a:r>
              <a:r>
                <a:rPr lang="en-US" altLang="zh-CN" dirty="0"/>
                <a:t>Yaw</a:t>
              </a:r>
              <a:r>
                <a:rPr lang="zh-CN" altLang="en-US" dirty="0"/>
                <a:t>）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01628" y="1974225"/>
              <a:ext cx="1804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俯仰角（</a:t>
              </a:r>
              <a:r>
                <a:rPr lang="en-US" altLang="zh-CN" dirty="0"/>
                <a:t>Pitch</a:t>
              </a:r>
              <a:r>
                <a:rPr lang="zh-CN" altLang="en-US" dirty="0"/>
                <a:t>）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99549" y="4179511"/>
              <a:ext cx="1686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翻滚角（</a:t>
              </a:r>
              <a:r>
                <a:rPr lang="en-US" altLang="zh-CN" dirty="0"/>
                <a:t>Roll</a:t>
              </a:r>
              <a:r>
                <a:rPr lang="zh-CN" altLang="en-US" dirty="0"/>
                <a:t>）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55" y="1068547"/>
            <a:ext cx="11014060" cy="4814251"/>
            <a:chOff x="447055" y="1068547"/>
            <a:chExt cx="11014060" cy="4814251"/>
          </a:xfrm>
        </p:grpSpPr>
        <p:grpSp>
          <p:nvGrpSpPr>
            <p:cNvPr id="12" name="组合 11"/>
            <p:cNvGrpSpPr/>
            <p:nvPr/>
          </p:nvGrpSpPr>
          <p:grpSpPr>
            <a:xfrm>
              <a:off x="447055" y="1068547"/>
              <a:ext cx="11014060" cy="4814251"/>
              <a:chOff x="447055" y="1068547"/>
              <a:chExt cx="11014060" cy="481425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5348605" y="1784350"/>
                <a:ext cx="6112510" cy="3110230"/>
                <a:chOff x="9078" y="2853"/>
                <a:chExt cx="8934" cy="489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1093" y="3966"/>
                  <a:ext cx="6919" cy="2878"/>
                </a:xfrm>
                <a:prstGeom prst="rect">
                  <a:avLst/>
                </a:prstGeom>
                <a:solidFill>
                  <a:srgbClr val="FFF2CC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9078" y="2853"/>
                  <a:ext cx="2114" cy="4898"/>
                </a:xfrm>
                <a:prstGeom prst="rect">
                  <a:avLst/>
                </a:prstGeom>
                <a:solidFill>
                  <a:srgbClr val="FFF2CC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2539330" y="3196590"/>
                <a:ext cx="1729740" cy="821690"/>
                <a:chOff x="13012" y="2512"/>
                <a:chExt cx="2724" cy="1294"/>
              </a:xfrm>
            </p:grpSpPr>
            <p:sp>
              <p:nvSpPr>
                <p:cNvPr id="52" name="Cube 51"/>
                <p:cNvSpPr/>
                <p:nvPr/>
              </p:nvSpPr>
              <p:spPr>
                <a:xfrm>
                  <a:off x="13012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Cube 52"/>
                <p:cNvSpPr/>
                <p:nvPr/>
              </p:nvSpPr>
              <p:spPr>
                <a:xfrm>
                  <a:off x="13444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Cube 53"/>
                <p:cNvSpPr/>
                <p:nvPr/>
              </p:nvSpPr>
              <p:spPr>
                <a:xfrm>
                  <a:off x="13888" y="269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Cube 54"/>
                <p:cNvSpPr/>
                <p:nvPr/>
              </p:nvSpPr>
              <p:spPr>
                <a:xfrm>
                  <a:off x="15364" y="2681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Cube 55"/>
                <p:cNvSpPr/>
                <p:nvPr/>
              </p:nvSpPr>
              <p:spPr>
                <a:xfrm>
                  <a:off x="14908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56"/>
                <p:cNvSpPr txBox="1"/>
                <p:nvPr/>
              </p:nvSpPr>
              <p:spPr>
                <a:xfrm>
                  <a:off x="14314" y="2512"/>
                  <a:ext cx="528" cy="5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 Box 57"/>
                <p:cNvSpPr txBox="1"/>
                <p:nvPr/>
              </p:nvSpPr>
              <p:spPr>
                <a:xfrm>
                  <a:off x="13098" y="3273"/>
                  <a:ext cx="2626" cy="5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Top K 3D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候选框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596865" y="4344828"/>
                <a:ext cx="1285240" cy="1173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4484216" y="1693865"/>
                <a:ext cx="565200" cy="18360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106895" y="1701165"/>
                <a:ext cx="632460" cy="3778885"/>
                <a:chOff x="4627" y="5886"/>
                <a:chExt cx="996" cy="5951"/>
              </a:xfrm>
            </p:grpSpPr>
            <p:sp>
              <p:nvSpPr>
                <p:cNvPr id="79" name="Right Arrow 78"/>
                <p:cNvSpPr/>
                <p:nvPr/>
              </p:nvSpPr>
              <p:spPr>
                <a:xfrm>
                  <a:off x="4638" y="5886"/>
                  <a:ext cx="890" cy="289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Box 82"/>
                <p:cNvSpPr txBox="1"/>
                <p:nvPr/>
              </p:nvSpPr>
              <p:spPr>
                <a:xfrm>
                  <a:off x="4686" y="6080"/>
                  <a:ext cx="937" cy="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特征</a:t>
                  </a:r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提取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Text Box 82"/>
                <p:cNvSpPr txBox="1"/>
                <p:nvPr/>
              </p:nvSpPr>
              <p:spPr>
                <a:xfrm>
                  <a:off x="4627" y="10916"/>
                  <a:ext cx="937" cy="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特征</a:t>
                  </a:r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提取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Text Box 83"/>
              <p:cNvSpPr txBox="1"/>
              <p:nvPr/>
            </p:nvSpPr>
            <p:spPr>
              <a:xfrm>
                <a:off x="4297093" y="1853602"/>
                <a:ext cx="9541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RoI</a:t>
                </a:r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池化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2931242" y="1198565"/>
                <a:ext cx="1285240" cy="1173480"/>
                <a:chOff x="6093" y="5335"/>
                <a:chExt cx="2024" cy="184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6093" y="5335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Cube 86"/>
                <p:cNvSpPr/>
                <p:nvPr/>
              </p:nvSpPr>
              <p:spPr>
                <a:xfrm>
                  <a:off x="6378" y="6442"/>
                  <a:ext cx="1454" cy="586"/>
                </a:xfrm>
                <a:prstGeom prst="cube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Cube 87"/>
                <p:cNvSpPr/>
                <p:nvPr/>
              </p:nvSpPr>
              <p:spPr>
                <a:xfrm>
                  <a:off x="6490" y="5471"/>
                  <a:ext cx="1204" cy="842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" name="Right Arrow 100"/>
              <p:cNvSpPr/>
              <p:nvPr/>
            </p:nvSpPr>
            <p:spPr>
              <a:xfrm>
                <a:off x="4443576" y="4840128"/>
                <a:ext cx="566420" cy="18288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101"/>
              <p:cNvSpPr txBox="1"/>
              <p:nvPr/>
            </p:nvSpPr>
            <p:spPr>
              <a:xfrm>
                <a:off x="4249732" y="5039399"/>
                <a:ext cx="9541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RoI</a:t>
                </a:r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池化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2890485" y="4344828"/>
                <a:ext cx="1285240" cy="1173480"/>
                <a:chOff x="6093" y="5335"/>
                <a:chExt cx="2024" cy="1848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93" y="5335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Cube 104"/>
                <p:cNvSpPr/>
                <p:nvPr/>
              </p:nvSpPr>
              <p:spPr>
                <a:xfrm>
                  <a:off x="6331" y="6457"/>
                  <a:ext cx="1454" cy="560"/>
                </a:xfrm>
                <a:prstGeom prst="cube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7" name="Text Box 106"/>
              <p:cNvSpPr txBox="1"/>
              <p:nvPr/>
            </p:nvSpPr>
            <p:spPr>
              <a:xfrm>
                <a:off x="2928585" y="5545613"/>
                <a:ext cx="1289050" cy="337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特征图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ight Arrow 114"/>
              <p:cNvSpPr/>
              <p:nvPr/>
            </p:nvSpPr>
            <p:spPr>
              <a:xfrm>
                <a:off x="2113880" y="4793772"/>
                <a:ext cx="565200" cy="18360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5539105" y="1292068"/>
                <a:ext cx="1073150" cy="860425"/>
                <a:chOff x="9296" y="5327"/>
                <a:chExt cx="1690" cy="1355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9296" y="6102"/>
                  <a:ext cx="1680" cy="580"/>
                  <a:chOff x="9332" y="5024"/>
                  <a:chExt cx="1680" cy="580"/>
                </a:xfrm>
              </p:grpSpPr>
              <p:sp>
                <p:nvSpPr>
                  <p:cNvPr id="124" name="Cube 123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Cube 124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Cube 125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 Box 126"/>
                  <p:cNvSpPr txBox="1"/>
                  <p:nvPr/>
                </p:nvSpPr>
                <p:spPr>
                  <a:xfrm>
                    <a:off x="10116" y="5024"/>
                    <a:ext cx="528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9306" y="5327"/>
                  <a:ext cx="1680" cy="580"/>
                  <a:chOff x="9332" y="5024"/>
                  <a:chExt cx="1680" cy="580"/>
                </a:xfrm>
              </p:grpSpPr>
              <p:sp>
                <p:nvSpPr>
                  <p:cNvPr id="131" name="Cube 130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" name="Cube 131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" name="Cube 132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" name="Text Box 133"/>
                  <p:cNvSpPr txBox="1"/>
                  <p:nvPr/>
                </p:nvSpPr>
                <p:spPr>
                  <a:xfrm>
                    <a:off x="10116" y="5024"/>
                    <a:ext cx="528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5511800" y="4411821"/>
                <a:ext cx="1073150" cy="860425"/>
                <a:chOff x="9296" y="5327"/>
                <a:chExt cx="1690" cy="1355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9296" y="6102"/>
                  <a:ext cx="1680" cy="580"/>
                  <a:chOff x="9332" y="5024"/>
                  <a:chExt cx="1680" cy="580"/>
                </a:xfrm>
              </p:grpSpPr>
              <p:sp>
                <p:nvSpPr>
                  <p:cNvPr id="138" name="Cube 137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Cube 138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Cube 139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" name="Text Box 140"/>
                  <p:cNvSpPr txBox="1"/>
                  <p:nvPr/>
                </p:nvSpPr>
                <p:spPr>
                  <a:xfrm>
                    <a:off x="10116" y="5024"/>
                    <a:ext cx="528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9306" y="5327"/>
                  <a:ext cx="1680" cy="580"/>
                  <a:chOff x="9332" y="5024"/>
                  <a:chExt cx="1680" cy="580"/>
                </a:xfrm>
              </p:grpSpPr>
              <p:sp>
                <p:nvSpPr>
                  <p:cNvPr id="143" name="Cube 142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Cube 143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Cube 144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" name="Text Box 145"/>
                  <p:cNvSpPr txBox="1"/>
                  <p:nvPr/>
                </p:nvSpPr>
                <p:spPr>
                  <a:xfrm>
                    <a:off x="10116" y="5024"/>
                    <a:ext cx="528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6824345" y="1688427"/>
                <a:ext cx="596265" cy="716915"/>
                <a:chOff x="11223" y="5791"/>
                <a:chExt cx="939" cy="1129"/>
              </a:xfrm>
            </p:grpSpPr>
            <p:sp>
              <p:nvSpPr>
                <p:cNvPr id="152" name="Right Arrow 151"/>
                <p:cNvSpPr/>
                <p:nvPr/>
              </p:nvSpPr>
              <p:spPr>
                <a:xfrm>
                  <a:off x="11270" y="5791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152"/>
                <p:cNvSpPr txBox="1"/>
                <p:nvPr/>
              </p:nvSpPr>
              <p:spPr>
                <a:xfrm>
                  <a:off x="11223" y="5999"/>
                  <a:ext cx="937" cy="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特征</a:t>
                  </a:r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融合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7539990" y="1483957"/>
                <a:ext cx="1066800" cy="368300"/>
                <a:chOff x="12343" y="5421"/>
                <a:chExt cx="1680" cy="580"/>
              </a:xfrm>
            </p:grpSpPr>
            <p:sp>
              <p:nvSpPr>
                <p:cNvPr id="155" name="Cube 154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Cube 155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Cube 156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Text Box 157"/>
                <p:cNvSpPr txBox="1"/>
                <p:nvPr/>
              </p:nvSpPr>
              <p:spPr>
                <a:xfrm>
                  <a:off x="13127" y="5421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815455" y="4738013"/>
                <a:ext cx="594995" cy="704850"/>
                <a:chOff x="11211" y="5791"/>
                <a:chExt cx="937" cy="1110"/>
              </a:xfrm>
            </p:grpSpPr>
            <p:sp>
              <p:nvSpPr>
                <p:cNvPr id="170" name="Right Arrow 169"/>
                <p:cNvSpPr/>
                <p:nvPr/>
              </p:nvSpPr>
              <p:spPr>
                <a:xfrm>
                  <a:off x="11255" y="5791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Text Box 170"/>
                <p:cNvSpPr txBox="1"/>
                <p:nvPr/>
              </p:nvSpPr>
              <p:spPr>
                <a:xfrm>
                  <a:off x="11211" y="5980"/>
                  <a:ext cx="937" cy="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特征</a:t>
                  </a:r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融合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7550785" y="4575849"/>
                <a:ext cx="1066800" cy="368300"/>
                <a:chOff x="12343" y="5421"/>
                <a:chExt cx="1680" cy="580"/>
              </a:xfrm>
            </p:grpSpPr>
            <p:sp>
              <p:nvSpPr>
                <p:cNvPr id="173" name="Cube 172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Cube 173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Cube 174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175"/>
                <p:cNvSpPr txBox="1"/>
                <p:nvPr/>
              </p:nvSpPr>
              <p:spPr>
                <a:xfrm>
                  <a:off x="13127" y="5421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7" name="Text Box 176"/>
              <p:cNvSpPr txBox="1"/>
              <p:nvPr/>
            </p:nvSpPr>
            <p:spPr>
              <a:xfrm>
                <a:off x="7531100" y="1901510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融合特征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177"/>
              <p:cNvSpPr txBox="1"/>
              <p:nvPr/>
            </p:nvSpPr>
            <p:spPr>
              <a:xfrm>
                <a:off x="7580127" y="5006193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融合特征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6094730" y="2291080"/>
                <a:ext cx="5080" cy="568960"/>
              </a:xfrm>
              <a:prstGeom prst="straightConnector1">
                <a:avLst/>
              </a:prstGeom>
              <a:ln w="57150">
                <a:noFill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6099810" y="3822065"/>
                <a:ext cx="0" cy="513080"/>
              </a:xfrm>
              <a:prstGeom prst="straightConnector1">
                <a:avLst/>
              </a:prstGeom>
              <a:ln w="57150">
                <a:noFill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ight Arrow 186"/>
              <p:cNvSpPr/>
              <p:nvPr/>
            </p:nvSpPr>
            <p:spPr>
              <a:xfrm>
                <a:off x="6845263" y="3280352"/>
                <a:ext cx="565200" cy="18288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7651753" y="3133032"/>
                <a:ext cx="1078230" cy="368300"/>
                <a:chOff x="12463" y="5421"/>
                <a:chExt cx="1698" cy="580"/>
              </a:xfrm>
            </p:grpSpPr>
            <p:sp>
              <p:nvSpPr>
                <p:cNvPr id="190" name="Cube 189"/>
                <p:cNvSpPr/>
                <p:nvPr/>
              </p:nvSpPr>
              <p:spPr>
                <a:xfrm>
                  <a:off x="12463" y="5593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Cube 190"/>
                <p:cNvSpPr/>
                <p:nvPr/>
              </p:nvSpPr>
              <p:spPr>
                <a:xfrm>
                  <a:off x="12953" y="5593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Cube 191"/>
                <p:cNvSpPr/>
                <p:nvPr/>
              </p:nvSpPr>
              <p:spPr>
                <a:xfrm>
                  <a:off x="13789" y="5580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Text Box 192"/>
                <p:cNvSpPr txBox="1"/>
                <p:nvPr/>
              </p:nvSpPr>
              <p:spPr>
                <a:xfrm>
                  <a:off x="13257" y="5421"/>
                  <a:ext cx="528" cy="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" name="Text Box 193"/>
              <p:cNvSpPr txBox="1"/>
              <p:nvPr/>
            </p:nvSpPr>
            <p:spPr>
              <a:xfrm>
                <a:off x="7567319" y="3575685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互相关特征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8787130" y="1368387"/>
                <a:ext cx="831850" cy="899160"/>
                <a:chOff x="14333" y="4940"/>
                <a:chExt cx="1310" cy="1416"/>
              </a:xfrm>
            </p:grpSpPr>
            <p:sp>
              <p:nvSpPr>
                <p:cNvPr id="196" name="Right Arrow 195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>
                  <a:off x="14333" y="4940"/>
                  <a:ext cx="679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Right Arrow 198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199"/>
                <p:cNvSpPr txBox="1"/>
                <p:nvPr/>
              </p:nvSpPr>
              <p:spPr>
                <a:xfrm>
                  <a:off x="14592" y="5806"/>
                  <a:ext cx="1051" cy="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8776970" y="2964815"/>
                <a:ext cx="824230" cy="890905"/>
                <a:chOff x="14320" y="4953"/>
                <a:chExt cx="1298" cy="1403"/>
              </a:xfrm>
            </p:grpSpPr>
            <p:sp>
              <p:nvSpPr>
                <p:cNvPr id="205" name="Right Arrow 204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Text Box 205"/>
                <p:cNvSpPr txBox="1"/>
                <p:nvPr/>
              </p:nvSpPr>
              <p:spPr>
                <a:xfrm>
                  <a:off x="14320" y="4953"/>
                  <a:ext cx="679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Right Arrow 206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207"/>
                <p:cNvSpPr txBox="1"/>
                <p:nvPr/>
              </p:nvSpPr>
              <p:spPr>
                <a:xfrm>
                  <a:off x="14566" y="5806"/>
                  <a:ext cx="1052" cy="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8787765" y="4463454"/>
                <a:ext cx="800735" cy="882650"/>
                <a:chOff x="14333" y="4966"/>
                <a:chExt cx="1261" cy="1390"/>
              </a:xfrm>
            </p:grpSpPr>
            <p:sp>
              <p:nvSpPr>
                <p:cNvPr id="210" name="Right Arrow 209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210"/>
                <p:cNvSpPr txBox="1"/>
                <p:nvPr/>
              </p:nvSpPr>
              <p:spPr>
                <a:xfrm>
                  <a:off x="14333" y="4966"/>
                  <a:ext cx="679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>
                  <a:off x="14540" y="5806"/>
                  <a:ext cx="1054" cy="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Text Box 213"/>
              <p:cNvSpPr txBox="1"/>
              <p:nvPr/>
            </p:nvSpPr>
            <p:spPr>
              <a:xfrm>
                <a:off x="3165497" y="2404944"/>
                <a:ext cx="8002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特征图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9784080" y="1068547"/>
                <a:ext cx="1362710" cy="1221105"/>
                <a:chOff x="15903" y="4569"/>
                <a:chExt cx="2146" cy="1923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5903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Cube 218"/>
                <p:cNvSpPr/>
                <p:nvPr/>
              </p:nvSpPr>
              <p:spPr>
                <a:xfrm>
                  <a:off x="16250" y="4755"/>
                  <a:ext cx="245" cy="448"/>
                </a:xfrm>
                <a:prstGeom prst="cub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Cube 219"/>
                <p:cNvSpPr/>
                <p:nvPr/>
              </p:nvSpPr>
              <p:spPr>
                <a:xfrm>
                  <a:off x="16853" y="5539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Cube 220"/>
                <p:cNvSpPr/>
                <p:nvPr/>
              </p:nvSpPr>
              <p:spPr>
                <a:xfrm rot="20160000">
                  <a:off x="16170" y="5740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Cube 221"/>
                <p:cNvSpPr/>
                <p:nvPr/>
              </p:nvSpPr>
              <p:spPr>
                <a:xfrm>
                  <a:off x="17616" y="6044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Cube 223"/>
                <p:cNvSpPr/>
                <p:nvPr/>
              </p:nvSpPr>
              <p:spPr>
                <a:xfrm rot="5400000">
                  <a:off x="17469" y="5066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6373" y="4569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0AD47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6976" y="5329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H="1" flipV="1">
                  <a:off x="16130" y="5558"/>
                  <a:ext cx="120" cy="295"/>
                </a:xfrm>
                <a:prstGeom prst="straightConnector1">
                  <a:avLst/>
                </a:prstGeom>
                <a:ln w="12700">
                  <a:solidFill>
                    <a:srgbClr val="BC8C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7738" y="5853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rot="5400000" flipV="1">
                  <a:off x="17890" y="5125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>
                <a:off x="9804400" y="4426626"/>
                <a:ext cx="1607185" cy="921385"/>
                <a:chOff x="15921" y="4899"/>
                <a:chExt cx="2531" cy="1451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15921" y="4899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Cube 237"/>
                <p:cNvSpPr/>
                <p:nvPr/>
              </p:nvSpPr>
              <p:spPr>
                <a:xfrm>
                  <a:off x="16853" y="5154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Cube 238"/>
                <p:cNvSpPr/>
                <p:nvPr/>
              </p:nvSpPr>
              <p:spPr>
                <a:xfrm rot="20160000">
                  <a:off x="16002" y="5565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Cube 239"/>
                <p:cNvSpPr/>
                <p:nvPr/>
              </p:nvSpPr>
              <p:spPr>
                <a:xfrm>
                  <a:off x="17616" y="5848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Cube 240"/>
                <p:cNvSpPr/>
                <p:nvPr/>
              </p:nvSpPr>
              <p:spPr>
                <a:xfrm rot="5400000">
                  <a:off x="17877" y="5066"/>
                  <a:ext cx="245" cy="448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3" name="Straight Arrow Connector 242"/>
                <p:cNvCxnSpPr/>
                <p:nvPr/>
              </p:nvCxnSpPr>
              <p:spPr>
                <a:xfrm flipV="1">
                  <a:off x="16976" y="4944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/>
                <p:cNvCxnSpPr/>
                <p:nvPr/>
              </p:nvCxnSpPr>
              <p:spPr>
                <a:xfrm flipH="1" flipV="1">
                  <a:off x="15962" y="5383"/>
                  <a:ext cx="120" cy="295"/>
                </a:xfrm>
                <a:prstGeom prst="straightConnector1">
                  <a:avLst/>
                </a:prstGeom>
                <a:ln w="12700">
                  <a:solidFill>
                    <a:srgbClr val="BC8C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17738" y="5657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rot="5400000" flipV="1">
                  <a:off x="18298" y="5125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>
                <a:off x="9784080" y="2520315"/>
                <a:ext cx="1614170" cy="1409700"/>
                <a:chOff x="15886" y="4272"/>
                <a:chExt cx="2542" cy="2220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15886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6250" y="4755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6853" y="5539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 rot="20160000">
                  <a:off x="16170" y="5740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17616" y="6044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 rot="5400000">
                  <a:off x="17853" y="5066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8" name="Straight Arrow Connector 257"/>
                <p:cNvCxnSpPr/>
                <p:nvPr/>
              </p:nvCxnSpPr>
              <p:spPr>
                <a:xfrm rot="5400000" flipV="1">
                  <a:off x="18274" y="5132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 rot="20160000">
                  <a:off x="16039" y="54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6851" y="5156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6974" y="4946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17613" y="58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V="1">
                  <a:off x="17744" y="5648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16251" y="44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16373" y="4272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0AD47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9846945" y="3157220"/>
                <a:ext cx="76200" cy="18732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 rot="5400000">
                <a:off x="10845165" y="3027045"/>
                <a:ext cx="155575" cy="284480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>
                <a:off x="10142220" y="3891915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偏移量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>
                <a:off x="10064588" y="5392975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预测结果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>
                <a:off x="9895840" y="2175987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预测结果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1877660" y="3355975"/>
                <a:ext cx="566420" cy="18288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5816600" y="2553335"/>
                <a:ext cx="566420" cy="18288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6200000" flipV="1">
                <a:off x="5816600" y="4013835"/>
                <a:ext cx="566420" cy="182880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6680408" y="2976594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互相关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460365" y="2989580"/>
                <a:ext cx="1200150" cy="769620"/>
              </a:xfrm>
              <a:prstGeom prst="rect">
                <a:avLst/>
              </a:prstGeom>
              <a:noFill/>
              <a:ln w="28575">
                <a:solidFill>
                  <a:srgbClr val="E15B27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lumMod val="8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5539105" y="3080385"/>
                <a:ext cx="236220" cy="25908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5798185" y="3080385"/>
                <a:ext cx="236220" cy="25908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6369685" y="3072130"/>
                <a:ext cx="236220" cy="25908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036945" y="2971165"/>
                <a:ext cx="335280" cy="3371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5539105" y="3435985"/>
                <a:ext cx="236220" cy="25908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5798185" y="3434080"/>
                <a:ext cx="236220" cy="25908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6369685" y="3425825"/>
                <a:ext cx="236220" cy="25908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036945" y="3324860"/>
                <a:ext cx="335280" cy="3371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Up-Down Arrow 28"/>
              <p:cNvSpPr/>
              <p:nvPr/>
            </p:nvSpPr>
            <p:spPr>
              <a:xfrm>
                <a:off x="5584825" y="3244850"/>
                <a:ext cx="91440" cy="330835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5834380" y="3252470"/>
                <a:ext cx="91440" cy="330835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Up-Down Arrow 35"/>
              <p:cNvSpPr/>
              <p:nvPr/>
            </p:nvSpPr>
            <p:spPr>
              <a:xfrm>
                <a:off x="6424930" y="3252470"/>
                <a:ext cx="91440" cy="330835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6968490" y="2568785"/>
                <a:ext cx="18389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时序信息处理模块</a:t>
                </a:r>
                <a:endParaRPr lang="en-US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9517535" y="4959267"/>
                <a:ext cx="672465" cy="719455"/>
                <a:chOff x="15438" y="5518"/>
                <a:chExt cx="1059" cy="113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5763" y="5518"/>
                  <a:ext cx="734" cy="734"/>
                  <a:chOff x="15763" y="5518"/>
                  <a:chExt cx="734" cy="734"/>
                </a:xfrm>
              </p:grpSpPr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5763" y="6248"/>
                    <a:ext cx="734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rot="16200000">
                    <a:off x="15399" y="5885"/>
                    <a:ext cx="734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 Box 109"/>
                <p:cNvSpPr txBox="1"/>
                <p:nvPr/>
              </p:nvSpPr>
              <p:spPr>
                <a:xfrm>
                  <a:off x="15871" y="6130"/>
                  <a:ext cx="448" cy="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15438" y="5712"/>
                  <a:ext cx="430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Cube 115"/>
              <p:cNvSpPr/>
              <p:nvPr/>
            </p:nvSpPr>
            <p:spPr>
              <a:xfrm>
                <a:off x="3150835" y="4447063"/>
                <a:ext cx="764540" cy="53467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766410" y="4398168"/>
                <a:ext cx="961390" cy="1074420"/>
                <a:chOff x="1774" y="2129"/>
                <a:chExt cx="1514" cy="1692"/>
              </a:xfrm>
            </p:grpSpPr>
            <p:pic>
              <p:nvPicPr>
                <p:cNvPr id="34" name="Picture 33" descr="000050"/>
                <p:cNvPicPr>
                  <a:picLocks noChangeAspect="1"/>
                </p:cNvPicPr>
                <p:nvPr/>
              </p:nvPicPr>
              <p:blipFill>
                <a:blip r:embed="rId1" cstate="hqprint">
                  <a:lum contrast="24000"/>
                </a:blip>
                <a:srcRect/>
                <a:stretch>
                  <a:fillRect/>
                </a:stretch>
              </p:blipFill>
              <p:spPr>
                <a:xfrm>
                  <a:off x="1774" y="3187"/>
                  <a:ext cx="1515" cy="635"/>
                </a:xfrm>
                <a:prstGeom prst="rect">
                  <a:avLst/>
                </a:prstGeom>
              </p:spPr>
            </p:pic>
            <p:pic>
              <p:nvPicPr>
                <p:cNvPr id="38" name="Picture 37" descr="000054"/>
                <p:cNvPicPr>
                  <a:picLocks noChangeAspect="1"/>
                </p:cNvPicPr>
                <p:nvPr/>
              </p:nvPicPr>
              <p:blipFill>
                <a:blip r:embed="rId2" cstate="hqprint">
                  <a:lum bright="60000" contrast="72000"/>
                </a:blip>
                <a:srcRect/>
                <a:stretch>
                  <a:fillRect/>
                </a:stretch>
              </p:blipFill>
              <p:spPr>
                <a:xfrm>
                  <a:off x="2055" y="2129"/>
                  <a:ext cx="922" cy="95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40" name="Text Box 39"/>
              <p:cNvSpPr txBox="1"/>
              <p:nvPr/>
            </p:nvSpPr>
            <p:spPr>
              <a:xfrm>
                <a:off x="3219532" y="1483045"/>
                <a:ext cx="588645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3183220" y="4640738"/>
                <a:ext cx="588645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3219532" y="1967550"/>
                <a:ext cx="690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3150835" y="5105558"/>
                <a:ext cx="690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453355" y="3112770"/>
                <a:ext cx="1318895" cy="619760"/>
              </a:xfrm>
              <a:prstGeom prst="cub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84905" y="1198565"/>
                <a:ext cx="1409700" cy="1537313"/>
                <a:chOff x="502250" y="1198565"/>
                <a:chExt cx="1409700" cy="1537313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26710" y="1198565"/>
                  <a:ext cx="1285240" cy="1173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1" name="Picture 400" descr="000054"/>
                <p:cNvPicPr>
                  <a:picLocks noChangeAspect="1"/>
                </p:cNvPicPr>
                <p:nvPr/>
              </p:nvPicPr>
              <p:blipFill>
                <a:blip r:embed="rId2" cstate="hqprint">
                  <a:lum bright="60000" contrast="72000"/>
                </a:blip>
                <a:srcRect/>
                <a:stretch>
                  <a:fillRect/>
                </a:stretch>
              </p:blipFill>
              <p:spPr>
                <a:xfrm>
                  <a:off x="976595" y="1250000"/>
                  <a:ext cx="585470" cy="6038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05" name="Picture 404" descr="000045"/>
                <p:cNvPicPr>
                  <a:picLocks noChangeAspect="1"/>
                </p:cNvPicPr>
                <p:nvPr/>
              </p:nvPicPr>
              <p:blipFill>
                <a:blip r:embed="rId3" cstate="hqprint">
                  <a:lum contrast="24000"/>
                </a:blip>
                <a:srcRect/>
                <a:stretch>
                  <a:fillRect/>
                </a:stretch>
              </p:blipFill>
              <p:spPr>
                <a:xfrm>
                  <a:off x="798160" y="1921830"/>
                  <a:ext cx="974090" cy="403225"/>
                </a:xfrm>
                <a:prstGeom prst="rect">
                  <a:avLst/>
                </a:prstGeom>
              </p:spPr>
            </p:pic>
            <p:sp>
              <p:nvSpPr>
                <p:cNvPr id="14" name="Text Box 13"/>
                <p:cNvSpPr txBox="1"/>
                <p:nvPr/>
              </p:nvSpPr>
              <p:spPr>
                <a:xfrm>
                  <a:off x="502250" y="2397324"/>
                  <a:ext cx="130253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关键帧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T = t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xt Box 16"/>
              <p:cNvSpPr txBox="1"/>
              <p:nvPr/>
            </p:nvSpPr>
            <p:spPr>
              <a:xfrm>
                <a:off x="447055" y="5541168"/>
                <a:ext cx="170489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关键帧</a:t>
                </a:r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 =  t + τ 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>
                <a:off x="453355" y="3331210"/>
                <a:ext cx="1270000" cy="3371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 RPN</a:t>
                </a:r>
                <a:endParaRPr lang="en-US" alt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4447540" y="2340490"/>
              <a:ext cx="510350" cy="2245162"/>
              <a:chOff x="4447540" y="2340490"/>
              <a:chExt cx="510350" cy="2245162"/>
            </a:xfrm>
          </p:grpSpPr>
          <p:sp>
            <p:nvSpPr>
              <p:cNvPr id="181" name="Bent-Up Arrow 46"/>
              <p:cNvSpPr/>
              <p:nvPr/>
            </p:nvSpPr>
            <p:spPr>
              <a:xfrm>
                <a:off x="4447540" y="2340490"/>
                <a:ext cx="509905" cy="1167765"/>
              </a:xfrm>
              <a:prstGeom prst="bentUpArrow">
                <a:avLst>
                  <a:gd name="adj1" fmla="val 18555"/>
                  <a:gd name="adj2" fmla="val 25000"/>
                  <a:gd name="adj3" fmla="val 25000"/>
                </a:avLst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Bent-Up Arrow 46"/>
              <p:cNvSpPr/>
              <p:nvPr/>
            </p:nvSpPr>
            <p:spPr>
              <a:xfrm flipV="1">
                <a:off x="4447985" y="3417887"/>
                <a:ext cx="509905" cy="1167765"/>
              </a:xfrm>
              <a:prstGeom prst="bentUpArrow">
                <a:avLst>
                  <a:gd name="adj1" fmla="val 18555"/>
                  <a:gd name="adj2" fmla="val 25000"/>
                  <a:gd name="adj3" fmla="val 25000"/>
                </a:avLst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56485" y="935372"/>
            <a:ext cx="6962972" cy="4805055"/>
            <a:chOff x="2356485" y="794056"/>
            <a:chExt cx="6962972" cy="4805055"/>
          </a:xfrm>
        </p:grpSpPr>
        <p:sp>
          <p:nvSpPr>
            <p:cNvPr id="22" name="Text Box 21"/>
            <p:cNvSpPr txBox="1"/>
            <p:nvPr/>
          </p:nvSpPr>
          <p:spPr>
            <a:xfrm>
              <a:off x="8059420" y="798355"/>
              <a:ext cx="6400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t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7940675" y="2127885"/>
              <a:ext cx="566420" cy="18288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2632075" y="2818765"/>
              <a:ext cx="1459230" cy="857250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7684770" y="2759710"/>
              <a:ext cx="1415415" cy="756285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666227" y="3025140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集成的点云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特征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7811353" y="304990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图像特征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746501" y="230054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特征提取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356485" y="2058323"/>
              <a:ext cx="12547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创建点云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32175" y="2051884"/>
              <a:ext cx="379730" cy="690245"/>
              <a:chOff x="2947" y="2501"/>
              <a:chExt cx="598" cy="108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3" name="Right Arrow 22"/>
              <p:cNvSpPr/>
              <p:nvPr/>
            </p:nvSpPr>
            <p:spPr>
              <a:xfrm rot="5400000">
                <a:off x="3008" y="3051"/>
                <a:ext cx="785" cy="28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5400000">
                <a:off x="2702" y="2746"/>
                <a:ext cx="778" cy="28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Text Box 47"/>
            <p:cNvSpPr txBox="1"/>
            <p:nvPr/>
          </p:nvSpPr>
          <p:spPr>
            <a:xfrm>
              <a:off x="6037316" y="4861011"/>
              <a:ext cx="623570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074920" y="2655570"/>
              <a:ext cx="1563370" cy="951230"/>
            </a:xfrm>
            <a:prstGeom prst="rect">
              <a:avLst/>
            </a:prstGeom>
            <a:noFill/>
            <a:ln w="28575">
              <a:solidFill>
                <a:srgbClr val="E15B27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5664200" y="4650103"/>
              <a:ext cx="400050" cy="610346"/>
              <a:chOff x="9269" y="7288"/>
              <a:chExt cx="630" cy="122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7909"/>
                <a:ext cx="900" cy="300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5290185" y="4573785"/>
              <a:ext cx="43116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Right Arrow 288"/>
            <p:cNvSpPr/>
            <p:nvPr/>
          </p:nvSpPr>
          <p:spPr>
            <a:xfrm rot="5400000" flipV="1">
              <a:off x="5586095" y="2194560"/>
              <a:ext cx="571500" cy="1905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627123" y="3437523"/>
              <a:ext cx="954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池化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Right Arrow 291"/>
            <p:cNvSpPr/>
            <p:nvPr/>
          </p:nvSpPr>
          <p:spPr>
            <a:xfrm rot="5400000">
              <a:off x="5661977" y="3819208"/>
              <a:ext cx="447675" cy="16256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5930106" y="375852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特征融合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5176836" y="3161376"/>
              <a:ext cx="1332266" cy="356524"/>
              <a:chOff x="12237" y="5552"/>
              <a:chExt cx="1861" cy="461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237" y="5605"/>
                <a:ext cx="447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447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447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123" y="5552"/>
                <a:ext cx="528" cy="4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6751955" y="4209335"/>
              <a:ext cx="1005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融合特征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6677660" y="2819400"/>
              <a:ext cx="97853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 rot="5400000" flipV="1">
              <a:off x="4413250" y="2875915"/>
              <a:ext cx="382270" cy="729615"/>
              <a:chOff x="6005" y="3918"/>
              <a:chExt cx="602" cy="1149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6200000" flipH="1" flipV="1">
              <a:off x="6925945" y="2912745"/>
              <a:ext cx="382270" cy="729615"/>
              <a:chOff x="6005" y="3918"/>
              <a:chExt cx="602" cy="1149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091305" y="2749550"/>
              <a:ext cx="97853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4184977" y="34002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池化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34"/>
            <p:cNvSpPr txBox="1"/>
            <p:nvPr/>
          </p:nvSpPr>
          <p:spPr>
            <a:xfrm>
              <a:off x="8314054" y="204135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特征提取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6677660" y="5260656"/>
              <a:ext cx="197993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候选框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12086" y="1153955"/>
              <a:ext cx="2064862" cy="748665"/>
              <a:chOff x="5253" y="3972"/>
              <a:chExt cx="4332" cy="2644"/>
            </a:xfrm>
          </p:grpSpPr>
          <p:pic>
            <p:nvPicPr>
              <p:cNvPr id="8" name="Picture 7" descr="000050"/>
              <p:cNvPicPr>
                <a:picLocks noChangeAspect="1"/>
              </p:cNvPicPr>
              <p:nvPr/>
            </p:nvPicPr>
            <p:blipFill>
              <a:blip r:embed="rId1" cstate="hqprint">
                <a:lum bright="66000" contrast="84000"/>
              </a:blip>
              <a:srcRect/>
              <a:stretch>
                <a:fillRect/>
              </a:stretch>
            </p:blipFill>
            <p:spPr>
              <a:xfrm>
                <a:off x="5253" y="4009"/>
                <a:ext cx="2566" cy="25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perspectiveRight" fov="2700000">
                  <a:rot lat="600000" lon="18600000" rev="0"/>
                </a:camera>
                <a:lightRig rig="threePt" dir="t"/>
              </a:scene3d>
            </p:spPr>
          </p:pic>
          <p:pic>
            <p:nvPicPr>
              <p:cNvPr id="24" name="Picture 23" descr="000051"/>
              <p:cNvPicPr>
                <a:picLocks noChangeAspect="1"/>
              </p:cNvPicPr>
              <p:nvPr/>
            </p:nvPicPr>
            <p:blipFill>
              <a:blip r:embed="rId2" cstate="hqprint">
                <a:lum bright="66000" contrast="84000"/>
              </a:blip>
              <a:srcRect/>
              <a:stretch>
                <a:fillRect/>
              </a:stretch>
            </p:blipFill>
            <p:spPr>
              <a:xfrm>
                <a:off x="5684" y="4009"/>
                <a:ext cx="2555" cy="25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perspectiveRight" fov="2700000">
                  <a:rot lat="600000" lon="18600000" rev="0"/>
                </a:camera>
                <a:lightRig rig="threePt" dir="t"/>
              </a:scene3d>
            </p:spPr>
          </p:pic>
          <p:pic>
            <p:nvPicPr>
              <p:cNvPr id="31" name="Picture 30" descr="000052"/>
              <p:cNvPicPr>
                <a:picLocks noChangeAspect="1"/>
              </p:cNvPicPr>
              <p:nvPr/>
            </p:nvPicPr>
            <p:blipFill>
              <a:blip r:embed="rId3" cstate="hqprint">
                <a:lum bright="60000" contrast="84000"/>
              </a:blip>
              <a:srcRect/>
              <a:stretch>
                <a:fillRect/>
              </a:stretch>
            </p:blipFill>
            <p:spPr>
              <a:xfrm>
                <a:off x="6141" y="3972"/>
                <a:ext cx="2557" cy="26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perspectiveRight" fov="2700000">
                  <a:rot lat="600000" lon="18600000" rev="0"/>
                </a:camera>
                <a:lightRig rig="threePt" dir="t"/>
              </a:scene3d>
            </p:spPr>
          </p:pic>
          <p:pic>
            <p:nvPicPr>
              <p:cNvPr id="36" name="Picture 35" descr="000053"/>
              <p:cNvPicPr>
                <a:picLocks noChangeAspect="1"/>
              </p:cNvPicPr>
              <p:nvPr/>
            </p:nvPicPr>
            <p:blipFill>
              <a:blip r:embed="rId4" cstate="hqprint">
                <a:lum bright="72000" contrast="90000"/>
              </a:blip>
              <a:srcRect/>
              <a:stretch>
                <a:fillRect/>
              </a:stretch>
            </p:blipFill>
            <p:spPr>
              <a:xfrm>
                <a:off x="6604" y="4012"/>
                <a:ext cx="2514" cy="25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perspectiveRight" fov="2700000">
                  <a:rot lat="600000" lon="18600000" rev="0"/>
                </a:camera>
                <a:lightRig rig="threePt" dir="t"/>
              </a:scene3d>
            </p:spPr>
          </p:pic>
          <p:pic>
            <p:nvPicPr>
              <p:cNvPr id="39" name="Picture 38" descr="000054"/>
              <p:cNvPicPr>
                <a:picLocks noChangeAspect="1"/>
              </p:cNvPicPr>
              <p:nvPr/>
            </p:nvPicPr>
            <p:blipFill>
              <a:blip r:embed="rId5" cstate="hqprint">
                <a:lum bright="48000" contrast="66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5000" contrast="49000"/>
                        </a14:imgEffect>
                        <a14:imgEffect>
                          <a14:sharpenSoften amount="9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060" y="4012"/>
                <a:ext cx="2525" cy="26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perspectiveRight" fov="2700000">
                  <a:rot lat="600000" lon="18600000" rev="0"/>
                </a:camera>
                <a:lightRig rig="threePt" dir="t"/>
              </a:scene3d>
            </p:spPr>
          </p:pic>
        </p:grpSp>
        <p:pic>
          <p:nvPicPr>
            <p:cNvPr id="42" name="Picture 41" descr="000050"/>
            <p:cNvPicPr>
              <a:picLocks noChangeAspect="1"/>
            </p:cNvPicPr>
            <p:nvPr/>
          </p:nvPicPr>
          <p:blipFill>
            <a:blip r:embed="rId7" cstate="hqprint">
              <a:lum contrast="30000"/>
            </a:blip>
            <a:srcRect/>
            <a:stretch>
              <a:fillRect/>
            </a:stretch>
          </p:blipFill>
          <p:spPr>
            <a:xfrm>
              <a:off x="7472045" y="1201580"/>
              <a:ext cx="1534795" cy="643255"/>
            </a:xfrm>
            <a:prstGeom prst="rect">
              <a:avLst/>
            </a:prstGeom>
          </p:spPr>
        </p:pic>
        <p:sp>
          <p:nvSpPr>
            <p:cNvPr id="61" name="Text Box 60"/>
            <p:cNvSpPr txBox="1"/>
            <p:nvPr/>
          </p:nvSpPr>
          <p:spPr>
            <a:xfrm>
              <a:off x="5233669" y="794056"/>
              <a:ext cx="1561465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3D 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锚点网格框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116580" y="798355"/>
              <a:ext cx="137477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t ... t + τ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00955" y="5260656"/>
              <a:ext cx="1474470" cy="338455"/>
              <a:chOff x="14722" y="7965"/>
              <a:chExt cx="2322" cy="533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14722" y="7992"/>
                <a:ext cx="504" cy="504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15326" y="7993"/>
                <a:ext cx="504" cy="504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16540" y="7994"/>
                <a:ext cx="504" cy="504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15830" y="7965"/>
                <a:ext cx="661" cy="5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180172" y="4192190"/>
              <a:ext cx="1474470" cy="338455"/>
              <a:chOff x="14722" y="7965"/>
              <a:chExt cx="2322" cy="533"/>
            </a:xfrm>
          </p:grpSpPr>
          <p:sp>
            <p:nvSpPr>
              <p:cNvPr id="46" name="Cube 45"/>
              <p:cNvSpPr/>
              <p:nvPr/>
            </p:nvSpPr>
            <p:spPr>
              <a:xfrm>
                <a:off x="14722" y="7992"/>
                <a:ext cx="504" cy="504"/>
              </a:xfrm>
              <a:prstGeom prst="cube">
                <a:avLst/>
              </a:prstGeom>
              <a:solidFill>
                <a:srgbClr val="DB71D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Cube 48"/>
              <p:cNvSpPr/>
              <p:nvPr/>
            </p:nvSpPr>
            <p:spPr>
              <a:xfrm>
                <a:off x="15326" y="7993"/>
                <a:ext cx="504" cy="504"/>
              </a:xfrm>
              <a:prstGeom prst="cube">
                <a:avLst/>
              </a:prstGeom>
              <a:solidFill>
                <a:srgbClr val="DB71D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Cube 49"/>
              <p:cNvSpPr/>
              <p:nvPr/>
            </p:nvSpPr>
            <p:spPr>
              <a:xfrm>
                <a:off x="16540" y="7994"/>
                <a:ext cx="504" cy="504"/>
              </a:xfrm>
              <a:prstGeom prst="cube">
                <a:avLst/>
              </a:prstGeom>
              <a:solidFill>
                <a:srgbClr val="DB71D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>
                <a:off x="15830" y="7965"/>
                <a:ext cx="661" cy="5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180011" y="2712431"/>
              <a:ext cx="1332266" cy="356524"/>
              <a:chOff x="12237" y="5552"/>
              <a:chExt cx="1861" cy="461"/>
            </a:xfrm>
          </p:grpSpPr>
          <p:sp>
            <p:nvSpPr>
              <p:cNvPr id="58" name="Cube 57"/>
              <p:cNvSpPr/>
              <p:nvPr/>
            </p:nvSpPr>
            <p:spPr>
              <a:xfrm>
                <a:off x="12237" y="5605"/>
                <a:ext cx="447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Cube 59"/>
              <p:cNvSpPr/>
              <p:nvPr/>
            </p:nvSpPr>
            <p:spPr>
              <a:xfrm>
                <a:off x="12751" y="5593"/>
                <a:ext cx="447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13651" y="5580"/>
                <a:ext cx="447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 Box 71"/>
              <p:cNvSpPr txBox="1"/>
              <p:nvPr/>
            </p:nvSpPr>
            <p:spPr>
              <a:xfrm>
                <a:off x="13123" y="5552"/>
                <a:ext cx="528" cy="4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5027534" y="1159672"/>
              <a:ext cx="1907975" cy="737751"/>
              <a:chOff x="1745817" y="2665810"/>
              <a:chExt cx="1907975" cy="737751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1745817" y="2665810"/>
                <a:ext cx="1907975" cy="7377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2" name="组合 231"/>
              <p:cNvGrpSpPr/>
              <p:nvPr/>
            </p:nvGrpSpPr>
            <p:grpSpPr>
              <a:xfrm>
                <a:off x="1822136" y="2742219"/>
                <a:ext cx="1729897" cy="583683"/>
                <a:chOff x="1974774" y="2895037"/>
                <a:chExt cx="5189692" cy="1751048"/>
              </a:xfrm>
            </p:grpSpPr>
            <p:grpSp>
              <p:nvGrpSpPr>
                <p:cNvPr id="233" name="组合 232"/>
                <p:cNvGrpSpPr/>
                <p:nvPr/>
              </p:nvGrpSpPr>
              <p:grpSpPr>
                <a:xfrm>
                  <a:off x="1974774" y="3581800"/>
                  <a:ext cx="5189692" cy="1064285"/>
                  <a:chOff x="1974774" y="3581800"/>
                  <a:chExt cx="5189692" cy="1064285"/>
                </a:xfrm>
              </p:grpSpPr>
              <p:grpSp>
                <p:nvGrpSpPr>
                  <p:cNvPr id="920" name="组合 919"/>
                  <p:cNvGrpSpPr/>
                  <p:nvPr/>
                </p:nvGrpSpPr>
                <p:grpSpPr>
                  <a:xfrm>
                    <a:off x="1974774" y="434481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1121" name="立方体 1120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2" name="立方体 1121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3" name="立方体 1122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4" name="立方体 1123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5" name="立方体 1124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6" name="立方体 1125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7" name="立方体 1126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8" name="立方体 1127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9" name="立方体 1128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0" name="立方体 112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1" name="立方体 113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2" name="立方体 113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3" name="立方体 113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4" name="立方体 113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5" name="立方体 113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6" name="立方体 113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7" name="立方体 113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8" name="立方体 113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9" name="立方体 113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1" name="组合 920"/>
                  <p:cNvGrpSpPr/>
                  <p:nvPr/>
                </p:nvGrpSpPr>
                <p:grpSpPr>
                  <a:xfrm>
                    <a:off x="2051093" y="4268509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1102" name="立方体 1101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3" name="立方体 1102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4" name="立方体 1103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5" name="立方体 1104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6" name="立方体 1105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立方体 1106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8" name="立方体 1107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9" name="立方体 1108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0" name="立方体 1109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1" name="立方体 1110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2" name="立方体 1111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3" name="立方体 1112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4" name="立方体 1113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5" name="立方体 1114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6" name="立方体 1115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7" name="立方体 1116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8" name="立方体 1117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9" name="立方体 1118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0" name="立方体 1119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2" name="组合 921"/>
                  <p:cNvGrpSpPr/>
                  <p:nvPr/>
                </p:nvGrpSpPr>
                <p:grpSpPr>
                  <a:xfrm>
                    <a:off x="2127412" y="4192208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1083" name="立方体 1082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4" name="立方体 1083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5" name="立方体 1084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6" name="立方体 1085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7" name="立方体 1086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8" name="立方体 1087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9" name="立方体 1088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0" name="立方体 1089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1" name="立方体 1090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2" name="立方体 1091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3" name="立方体 1092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4" name="立方体 1093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5" name="立方体 1094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6" name="立方体 1095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7" name="立方体 1096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8" name="立方体 1097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9" name="立方体 1098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0" name="立方体 1099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1" name="立方体 1100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3" name="组合 922"/>
                  <p:cNvGrpSpPr/>
                  <p:nvPr/>
                </p:nvGrpSpPr>
                <p:grpSpPr>
                  <a:xfrm>
                    <a:off x="2203731" y="4115907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1064" name="立方体 1063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5" name="立方体 1064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6" name="立方体 1065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7" name="立方体 1066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8" name="立方体 1067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9" name="立方体 1068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0" name="立方体 1069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1" name="立方体 1070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2" name="立方体 1071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3" name="立方体 1072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4" name="立方体 1073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5" name="立方体 1074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6" name="立方体 1075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7" name="立方体 1076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8" name="立方体 1077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9" name="立方体 1078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0" name="立方体 1079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1" name="立方体 1080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2" name="立方体 1081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4" name="组合 923"/>
                  <p:cNvGrpSpPr/>
                  <p:nvPr/>
                </p:nvGrpSpPr>
                <p:grpSpPr>
                  <a:xfrm>
                    <a:off x="2280050" y="4039606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1045" name="立方体 1044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6" name="立方体 1045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7" name="立方体 1046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8" name="立方体 1047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" name="立方体 1048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0" name="立方体 1049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1" name="立方体 1050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立方体 1051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3" name="立方体 1052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4" name="立方体 1053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5" name="立方体 1054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6" name="立方体 1055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7" name="立方体 1056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8" name="立方体 1057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9" name="立方体 1058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0" name="立方体 1059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1" name="立方体 1060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2" name="立方体 1061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3" name="立方体 1062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5" name="组合 924"/>
                  <p:cNvGrpSpPr/>
                  <p:nvPr/>
                </p:nvGrpSpPr>
                <p:grpSpPr>
                  <a:xfrm>
                    <a:off x="2356369" y="3963305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1026" name="立方体 1025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7" name="立方体 1026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8" name="立方体 1027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9" name="立方体 1028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立方体 1029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立方体 1030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2" name="立方体 1031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3" name="立方体 1032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4" name="立方体 1033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5" name="立方体 1034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6" name="立方体 1035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7" name="立方体 1036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8" name="立方体 1037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9" name="立方体 1038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0" name="立方体 1039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1" name="立方体 1040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2" name="立方体 1041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3" name="立方体 1042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4" name="立方体 1043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6" name="组合 925"/>
                  <p:cNvGrpSpPr/>
                  <p:nvPr/>
                </p:nvGrpSpPr>
                <p:grpSpPr>
                  <a:xfrm>
                    <a:off x="2432688" y="3887004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1007" name="立方体 1006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8" name="立方体 1007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9" name="立方体 1008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0" name="立方体 1009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1" name="立方体 1010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2" name="立方体 1011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3" name="立方体 1012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4" name="立方体 1013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5" name="立方体 1014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6" name="立方体 1015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7" name="立方体 1016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8" name="立方体 1017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9" name="立方体 1018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0" name="立方体 1019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1" name="立方体 1020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2" name="立方体 1021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3" name="立方体 1022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4" name="立方体 1023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5" name="立方体 1024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7" name="组合 926"/>
                  <p:cNvGrpSpPr/>
                  <p:nvPr/>
                </p:nvGrpSpPr>
                <p:grpSpPr>
                  <a:xfrm>
                    <a:off x="2509007" y="3810703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988" name="立方体 987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9" name="立方体 988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0" name="立方体 989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1" name="立方体 990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2" name="立方体 991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3" name="立方体 992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4" name="立方体 993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5" name="立方体 994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6" name="立方体 995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7" name="立方体 996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8" name="立方体 997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9" name="立方体 998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0" name="立方体 999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1" name="立方体 1000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2" name="立方体 1001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3" name="立方体 1002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4" name="立方体 1003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5" name="立方体 1004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6" name="立方体 1005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8" name="组合 927"/>
                  <p:cNvGrpSpPr/>
                  <p:nvPr/>
                </p:nvGrpSpPr>
                <p:grpSpPr>
                  <a:xfrm>
                    <a:off x="2585326" y="3734402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969" name="立方体 968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0" name="立方体 969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1" name="立方体 970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2" name="立方体 971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3" name="立方体 972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4" name="立方体 973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5" name="立方体 974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6" name="立方体 975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7" name="立方体 976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8" name="立方体 977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9" name="立方体 978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0" name="立方体 979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1" name="立方体 980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2" name="立方体 981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3" name="立方体 982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4" name="立方体 983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5" name="立方体 984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6" name="立方体 985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7" name="立方体 986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9" name="组合 928"/>
                  <p:cNvGrpSpPr/>
                  <p:nvPr/>
                </p:nvGrpSpPr>
                <p:grpSpPr>
                  <a:xfrm>
                    <a:off x="2661645" y="3658101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950" name="立方体 949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1" name="立方体 950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2" name="立方体 951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3" name="立方体 952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4" name="立方体 953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5" name="立方体 954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6" name="立方体 955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7" name="立方体 956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8" name="立方体 957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9" name="立方体 958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0" name="立方体 959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1" name="立方体 960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2" name="立方体 961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3" name="立方体 962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4" name="立方体 963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5" name="立方体 964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6" name="立方体 965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7" name="立方体 966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8" name="立方体 967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0" name="组合 929"/>
                  <p:cNvGrpSpPr/>
                  <p:nvPr/>
                </p:nvGrpSpPr>
                <p:grpSpPr>
                  <a:xfrm>
                    <a:off x="2737964" y="358180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931" name="立方体 930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2" name="立方体 931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3" name="立方体 932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4" name="立方体 933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5" name="立方体 934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6" name="立方体 935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7" name="立方体 936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8" name="立方体 937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9" name="立方体 938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0" name="立方体 93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1" name="立方体 94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2" name="立方体 94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3" name="立方体 94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4" name="立方体 94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5" name="立方体 94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6" name="立方体 94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7" name="立方体 94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8" name="立方体 94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9" name="立方体 94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4" name="组合 233"/>
                <p:cNvGrpSpPr/>
                <p:nvPr/>
              </p:nvGrpSpPr>
              <p:grpSpPr>
                <a:xfrm>
                  <a:off x="1974774" y="3352879"/>
                  <a:ext cx="5189692" cy="1064285"/>
                  <a:chOff x="1974774" y="3581800"/>
                  <a:chExt cx="5189692" cy="1064285"/>
                </a:xfrm>
              </p:grpSpPr>
              <p:grpSp>
                <p:nvGrpSpPr>
                  <p:cNvPr id="700" name="组合 699"/>
                  <p:cNvGrpSpPr/>
                  <p:nvPr/>
                </p:nvGrpSpPr>
                <p:grpSpPr>
                  <a:xfrm>
                    <a:off x="1974774" y="434481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901" name="立方体 900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2" name="立方体 901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3" name="立方体 902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4" name="立方体 903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5" name="立方体 904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6" name="立方体 905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7" name="立方体 906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8" name="立方体 907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9" name="立方体 908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0" name="立方体 90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1" name="立方体 91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2" name="立方体 91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3" name="立方体 91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4" name="立方体 91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5" name="立方体 91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6" name="立方体 91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7" name="立方体 91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8" name="立方体 91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9" name="立方体 91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1" name="组合 700"/>
                  <p:cNvGrpSpPr/>
                  <p:nvPr/>
                </p:nvGrpSpPr>
                <p:grpSpPr>
                  <a:xfrm>
                    <a:off x="2051093" y="4268509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882" name="立方体 881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3" name="立方体 882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4" name="立方体 883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5" name="立方体 884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6" name="立方体 885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7" name="立方体 886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8" name="立方体 887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9" name="立方体 888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0" name="立方体 889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1" name="立方体 890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2" name="立方体 891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3" name="立方体 892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4" name="立方体 893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5" name="立方体 894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6" name="立方体 895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7" name="立方体 896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8" name="立方体 897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9" name="立方体 898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0" name="立方体 899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2" name="组合 701"/>
                  <p:cNvGrpSpPr/>
                  <p:nvPr/>
                </p:nvGrpSpPr>
                <p:grpSpPr>
                  <a:xfrm>
                    <a:off x="2127412" y="4192208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863" name="立方体 862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4" name="立方体 863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5" name="立方体 864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6" name="立方体 865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7" name="立方体 866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8" name="立方体 867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9" name="立方体 868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0" name="立方体 869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1" name="立方体 870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2" name="立方体 871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3" name="立方体 872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4" name="立方体 873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5" name="立方体 874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6" name="立方体 875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7" name="立方体 876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8" name="立方体 877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9" name="立方体 878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0" name="立方体 879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1" name="立方体 880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3" name="组合 702"/>
                  <p:cNvGrpSpPr/>
                  <p:nvPr/>
                </p:nvGrpSpPr>
                <p:grpSpPr>
                  <a:xfrm>
                    <a:off x="2203731" y="4115907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844" name="立方体 843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5" name="立方体 844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6" name="立方体 845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7" name="立方体 846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8" name="立方体 847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9" name="立方体 848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0" name="立方体 849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1" name="立方体 850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2" name="立方体 851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3" name="立方体 852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4" name="立方体 853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5" name="立方体 854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6" name="立方体 855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7" name="立方体 856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8" name="立方体 857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9" name="立方体 858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0" name="立方体 859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1" name="立方体 860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2" name="立方体 861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4" name="组合 703"/>
                  <p:cNvGrpSpPr/>
                  <p:nvPr/>
                </p:nvGrpSpPr>
                <p:grpSpPr>
                  <a:xfrm>
                    <a:off x="2280050" y="4039606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825" name="立方体 824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6" name="立方体 825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7" name="立方体 826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8" name="立方体 827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9" name="立方体 828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0" name="立方体 829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1" name="立方体 830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2" name="立方体 831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3" name="立方体 832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4" name="立方体 833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5" name="立方体 834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6" name="立方体 835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7" name="立方体 836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8" name="立方体 837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9" name="立方体 838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0" name="立方体 839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1" name="立方体 840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2" name="立方体 841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3" name="立方体 842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5" name="组合 704"/>
                  <p:cNvGrpSpPr/>
                  <p:nvPr/>
                </p:nvGrpSpPr>
                <p:grpSpPr>
                  <a:xfrm>
                    <a:off x="2356369" y="3963305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806" name="立方体 805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7" name="立方体 806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8" name="立方体 807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9" name="立方体 808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0" name="立方体 809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1" name="立方体 810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2" name="立方体 811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3" name="立方体 812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4" name="立方体 813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5" name="立方体 814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6" name="立方体 815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7" name="立方体 816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8" name="立方体 817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9" name="立方体 818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0" name="立方体 819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1" name="立方体 820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2" name="立方体 821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3" name="立方体 822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4" name="立方体 823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6" name="组合 705"/>
                  <p:cNvGrpSpPr/>
                  <p:nvPr/>
                </p:nvGrpSpPr>
                <p:grpSpPr>
                  <a:xfrm>
                    <a:off x="2432688" y="3887004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787" name="立方体 786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8" name="立方体 787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9" name="立方体 788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0" name="立方体 789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1" name="立方体 790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2" name="立方体 791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3" name="立方体 792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4" name="立方体 793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5" name="立方体 794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6" name="立方体 795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7" name="立方体 796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8" name="立方体 797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9" name="立方体 798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0" name="立方体 799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1" name="立方体 800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2" name="立方体 801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3" name="立方体 802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4" name="立方体 803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5" name="立方体 804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7" name="组合 706"/>
                  <p:cNvGrpSpPr/>
                  <p:nvPr/>
                </p:nvGrpSpPr>
                <p:grpSpPr>
                  <a:xfrm>
                    <a:off x="2509007" y="3810703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768" name="立方体 767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9" name="立方体 768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0" name="立方体 769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1" name="立方体 770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2" name="立方体 771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3" name="立方体 772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4" name="立方体 773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5" name="立方体 774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6" name="立方体 775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7" name="立方体 776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8" name="立方体 777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9" name="立方体 778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0" name="立方体 779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1" name="立方体 780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2" name="立方体 781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3" name="立方体 782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4" name="立方体 783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5" name="立方体 784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6" name="立方体 785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8" name="组合 707"/>
                  <p:cNvGrpSpPr/>
                  <p:nvPr/>
                </p:nvGrpSpPr>
                <p:grpSpPr>
                  <a:xfrm>
                    <a:off x="2585326" y="3734402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749" name="立方体 748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0" name="立方体 749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1" name="立方体 750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2" name="立方体 751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3" name="立方体 752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4" name="立方体 753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5" name="立方体 754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6" name="立方体 755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7" name="立方体 756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8" name="立方体 757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9" name="立方体 758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0" name="立方体 759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1" name="立方体 760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2" name="立方体 761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3" name="立方体 762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4" name="立方体 763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5" name="立方体 764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6" name="立方体 765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7" name="立方体 766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9" name="组合 708"/>
                  <p:cNvGrpSpPr/>
                  <p:nvPr/>
                </p:nvGrpSpPr>
                <p:grpSpPr>
                  <a:xfrm>
                    <a:off x="2661645" y="3658101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730" name="立方体 729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1" name="立方体 730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2" name="立方体 731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3" name="立方体 732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4" name="立方体 733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5" name="立方体 734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6" name="立方体 735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7" name="立方体 736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8" name="立方体 737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9" name="立方体 738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0" name="立方体 739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1" name="立方体 740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2" name="立方体 741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3" name="立方体 742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4" name="立方体 743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5" name="立方体 744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6" name="立方体 745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7" name="立方体 746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8" name="立方体 747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0" name="组合 709"/>
                  <p:cNvGrpSpPr/>
                  <p:nvPr/>
                </p:nvGrpSpPr>
                <p:grpSpPr>
                  <a:xfrm>
                    <a:off x="2737964" y="358180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711" name="立方体 710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2" name="立方体 711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3" name="立方体 712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4" name="立方体 713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5" name="立方体 714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6" name="立方体 715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7" name="立方体 716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8" name="立方体 717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9" name="立方体 718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0" name="立方体 71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1" name="立方体 72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2" name="立方体 72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3" name="立方体 72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4" name="立方体 72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5" name="立方体 72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6" name="立方体 72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7" name="立方体 72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8" name="立方体 72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9" name="立方体 72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5" name="组合 234"/>
                <p:cNvGrpSpPr/>
                <p:nvPr/>
              </p:nvGrpSpPr>
              <p:grpSpPr>
                <a:xfrm>
                  <a:off x="1974774" y="3123958"/>
                  <a:ext cx="5189692" cy="1064285"/>
                  <a:chOff x="1974774" y="3581800"/>
                  <a:chExt cx="5189692" cy="1064285"/>
                </a:xfrm>
              </p:grpSpPr>
              <p:grpSp>
                <p:nvGrpSpPr>
                  <p:cNvPr id="480" name="组合 479"/>
                  <p:cNvGrpSpPr/>
                  <p:nvPr/>
                </p:nvGrpSpPr>
                <p:grpSpPr>
                  <a:xfrm>
                    <a:off x="1974774" y="434481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681" name="立方体 680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2" name="立方体 681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3" name="立方体 682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4" name="立方体 683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5" name="立方体 684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6" name="立方体 685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7" name="立方体 686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8" name="立方体 687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9" name="立方体 688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0" name="立方体 68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1" name="立方体 69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2" name="立方体 69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3" name="立方体 69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4" name="立方体 69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5" name="立方体 69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6" name="立方体 69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7" name="立方体 69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8" name="立方体 69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9" name="立方体 69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1" name="组合 480"/>
                  <p:cNvGrpSpPr/>
                  <p:nvPr/>
                </p:nvGrpSpPr>
                <p:grpSpPr>
                  <a:xfrm>
                    <a:off x="2051093" y="4268509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662" name="立方体 661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3" name="立方体 662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4" name="立方体 663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5" name="立方体 664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6" name="立方体 665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7" name="立方体 666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8" name="立方体 667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9" name="立方体 668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0" name="立方体 669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1" name="立方体 670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2" name="立方体 671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3" name="立方体 672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4" name="立方体 673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5" name="立方体 674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6" name="立方体 675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7" name="立方体 676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8" name="立方体 677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9" name="立方体 678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0" name="立方体 679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2127412" y="4192208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643" name="立方体 642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4" name="立方体 643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5" name="立方体 644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6" name="立方体 645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7" name="立方体 646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8" name="立方体 647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9" name="立方体 648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0" name="立方体 649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1" name="立方体 650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2" name="立方体 651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3" name="立方体 652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4" name="立方体 653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5" name="立方体 654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6" name="立方体 655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7" name="立方体 656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8" name="立方体 657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9" name="立方体 658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0" name="立方体 659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1" name="立方体 660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/>
                  <p:cNvGrpSpPr/>
                  <p:nvPr/>
                </p:nvGrpSpPr>
                <p:grpSpPr>
                  <a:xfrm>
                    <a:off x="2203731" y="4115907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624" name="立方体 623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立方体 624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立方体 625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立方体 626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立方体 627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立方体 628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0" name="立方体 629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1" name="立方体 630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2" name="立方体 631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3" name="立方体 632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4" name="立方体 633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5" name="立方体 634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6" name="立方体 635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7" name="立方体 636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8" name="立方体 637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9" name="立方体 638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0" name="立方体 639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1" name="立方体 640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2" name="立方体 641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2280050" y="4039606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605" name="立方体 604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立方体 605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立方体 606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立方体 607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立方体 608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立方体 609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立方体 610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2" name="立方体 611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立方体 612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立方体 613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立方体 614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立方体 615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立方体 616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立方体 617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立方体 618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立方体 619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1" name="立方体 620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立方体 621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立方体 622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5" name="组合 484"/>
                  <p:cNvGrpSpPr/>
                  <p:nvPr/>
                </p:nvGrpSpPr>
                <p:grpSpPr>
                  <a:xfrm>
                    <a:off x="2356369" y="3963305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586" name="立方体 585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立方体 586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立方体 587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立方体 588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立方体 589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立方体 590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立方体 591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立方体 592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4" name="立方体 593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立方体 594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立方体 595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立方体 596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立方体 597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立方体 598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立方体 599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立方体 600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立方体 601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3" name="立方体 602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立方体 603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6" name="组合 485"/>
                  <p:cNvGrpSpPr/>
                  <p:nvPr/>
                </p:nvGrpSpPr>
                <p:grpSpPr>
                  <a:xfrm>
                    <a:off x="2432688" y="3887004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567" name="立方体 566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立方体 567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立方体 568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立方体 569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1" name="立方体 570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立方体 571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立方体 572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立方体 573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立方体 574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立方体 575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立方体 576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立方体 577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立方体 578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立方体 579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立方体 580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2" name="立方体 581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3" name="立方体 582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4" name="立方体 583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5" name="立方体 584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7" name="组合 486"/>
                  <p:cNvGrpSpPr/>
                  <p:nvPr/>
                </p:nvGrpSpPr>
                <p:grpSpPr>
                  <a:xfrm>
                    <a:off x="2509007" y="3810703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548" name="立方体 547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立方体 548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立方体 549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立方体 550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立方体 551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3" name="立方体 552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立方体 553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立方体 554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立方体 555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立方体 556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立方体 557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立方体 558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立方体 559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立方体 560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2" name="立方体 561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立方体 562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立方体 563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立方体 564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立方体 565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8" name="组合 487"/>
                  <p:cNvGrpSpPr/>
                  <p:nvPr/>
                </p:nvGrpSpPr>
                <p:grpSpPr>
                  <a:xfrm>
                    <a:off x="2585326" y="3734402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529" name="立方体 528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0" name="立方体 529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1" name="立方体 530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2" name="立方体 531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立方体 532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4" name="立方体 533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立方体 534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立方体 535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立方体 536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立方体 537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立方体 538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立方体 539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立方体 540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立方体 541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立方体 542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4" name="立方体 543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立方体 544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立方体 545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立方体 546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9" name="组合 488"/>
                  <p:cNvGrpSpPr/>
                  <p:nvPr/>
                </p:nvGrpSpPr>
                <p:grpSpPr>
                  <a:xfrm>
                    <a:off x="2661645" y="3658101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510" name="立方体 509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立方体 510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2" name="立方体 511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立方体 512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立方体 513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立方体 514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立方体 515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立方体 516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立方体 517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立方体 518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立方体 519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1" name="立方体 520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立方体 521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立方体 522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立方体 523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立方体 524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立方体 525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立方体 526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立方体 527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0" name="组合 489"/>
                  <p:cNvGrpSpPr/>
                  <p:nvPr/>
                </p:nvGrpSpPr>
                <p:grpSpPr>
                  <a:xfrm>
                    <a:off x="2737964" y="358180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491" name="立方体 490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立方体 491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立方体 492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4" name="立方体 493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立方体 494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立方体 495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立方体 496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立方体 497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立方体 498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立方体 49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立方体 50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立方体 50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立方体 50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立方体 50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立方体 50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立方体 50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立方体 50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立方体 50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立方体 50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6" name="组合 235"/>
                <p:cNvGrpSpPr/>
                <p:nvPr/>
              </p:nvGrpSpPr>
              <p:grpSpPr>
                <a:xfrm>
                  <a:off x="1974774" y="2895037"/>
                  <a:ext cx="5189692" cy="1064285"/>
                  <a:chOff x="1974774" y="3581800"/>
                  <a:chExt cx="5189692" cy="1064285"/>
                </a:xfrm>
              </p:grpSpPr>
              <p:grpSp>
                <p:nvGrpSpPr>
                  <p:cNvPr id="237" name="组合 236"/>
                  <p:cNvGrpSpPr/>
                  <p:nvPr/>
                </p:nvGrpSpPr>
                <p:grpSpPr>
                  <a:xfrm>
                    <a:off x="1974774" y="434481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461" name="立方体 460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立方体 461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立方体 462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立方体 463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立方体 464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立方体 465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立方体 466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立方体 467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立方体 468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0" name="立方体 46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立方体 47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立方体 47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立方体 47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立方体 47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立方体 47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立方体 47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7" name="立方体 47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立方体 47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9" name="立方体 47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8" name="组合 237"/>
                  <p:cNvGrpSpPr/>
                  <p:nvPr/>
                </p:nvGrpSpPr>
                <p:grpSpPr>
                  <a:xfrm>
                    <a:off x="2051093" y="4268509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442" name="立方体 441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立方体 442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立方体 443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立方体 444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立方体 445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立方体 446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立方体 447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立方体 448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0" name="立方体 449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立方体 450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立方体 451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立方体 452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立方体 453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立方体 454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立方体 455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立方体 456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立方体 457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9" name="立方体 458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立方体 459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9" name="组合 238"/>
                  <p:cNvGrpSpPr/>
                  <p:nvPr/>
                </p:nvGrpSpPr>
                <p:grpSpPr>
                  <a:xfrm>
                    <a:off x="2127412" y="4192208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423" name="立方体 422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立方体 423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立方体 424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立方体 425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7" name="立方体 426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8" name="立方体 427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9" name="立方体 428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0" name="立方体 429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立方体 430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2" name="立方体 431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立方体 432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立方体 433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立方体 434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立方体 435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立方体 436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立方体 437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立方体 438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立方体 439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1" name="立方体 440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0" name="组合 239"/>
                  <p:cNvGrpSpPr/>
                  <p:nvPr/>
                </p:nvGrpSpPr>
                <p:grpSpPr>
                  <a:xfrm>
                    <a:off x="2203731" y="4115907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404" name="立方体 403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立方体 404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立方体 405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立方体 406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立方体 407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立方体 408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立方体 409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立方体 410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立方体 411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立方体 412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立方体 413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立方体 414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立方体 415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立方体 416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8" name="立方体 417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立方体 418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0" name="立方体 419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立方体 420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立方体 421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1" name="组合 240"/>
                  <p:cNvGrpSpPr/>
                  <p:nvPr/>
                </p:nvGrpSpPr>
                <p:grpSpPr>
                  <a:xfrm>
                    <a:off x="2280050" y="4039606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385" name="立方体 384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立方体 385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立方体 386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立方体 387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9" name="立方体 388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0" name="立方体 389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1" name="立方体 390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2" name="立方体 391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立方体 392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立方体 393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立方体 394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立方体 395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立方体 396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立方体 397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立方体 398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0" name="立方体 399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立方体 400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立方体 401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立方体 402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2" name="组合 241"/>
                  <p:cNvGrpSpPr/>
                  <p:nvPr/>
                </p:nvGrpSpPr>
                <p:grpSpPr>
                  <a:xfrm>
                    <a:off x="2356369" y="3963305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366" name="立方体 365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立方体 366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立方体 367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立方体 368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立方体 369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立方体 370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立方体 371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立方体 372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立方体 373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立方体 374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立方体 375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7" name="立方体 376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8" name="立方体 377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9" name="立方体 378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0" name="立方体 379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1" name="立方体 380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2" name="立方体 381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立方体 382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立方体 383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3" name="组合 242"/>
                  <p:cNvGrpSpPr/>
                  <p:nvPr/>
                </p:nvGrpSpPr>
                <p:grpSpPr>
                  <a:xfrm>
                    <a:off x="2432688" y="3887004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347" name="立方体 346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立方体 347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立方体 348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立方体 349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立方体 350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立方体 351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立方体 352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立方体 353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立方体 354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立方体 355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立方体 356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立方体 357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立方体 358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立方体 359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立方体 360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立方体 361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立方体 362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立方体 363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立方体 364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4" name="组合 243"/>
                  <p:cNvGrpSpPr/>
                  <p:nvPr/>
                </p:nvGrpSpPr>
                <p:grpSpPr>
                  <a:xfrm>
                    <a:off x="2509007" y="3810703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320" name="立方体 319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立方体 320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立方体 321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立方体 322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立方体 323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立方体 324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立方体 325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立方体 326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立方体 327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立方体 328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立方体 329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立方体 330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立方体 331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立方体 332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立方体 333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立方体 334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立方体 335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立方体 336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立方体 337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5" name="组合 244"/>
                  <p:cNvGrpSpPr/>
                  <p:nvPr/>
                </p:nvGrpSpPr>
                <p:grpSpPr>
                  <a:xfrm>
                    <a:off x="2585326" y="3734402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293" name="立方体 292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立方体 299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立方体 301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立方体 302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立方体 303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立方体 304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立方体 305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立方体 306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立方体 307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立方体 308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立方体 309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立方体 310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立方体 311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立方体 31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立方体 31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立方体 31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立方体 31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立方体 31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立方体 318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/>
                  <p:cNvGrpSpPr/>
                  <p:nvPr/>
                </p:nvGrpSpPr>
                <p:grpSpPr>
                  <a:xfrm>
                    <a:off x="2661645" y="3658101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268" name="立方体 267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立方体 268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立方体 269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立方体 270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立方体 271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立方体 272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立方体 273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立方体 275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立方体 276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立方体 279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立方体 280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立方体 281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立方体 282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立方体 283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立方体 284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立方体 285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立方体 286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立方体 287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立方体 290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7" name="组合 246"/>
                  <p:cNvGrpSpPr/>
                  <p:nvPr/>
                </p:nvGrpSpPr>
                <p:grpSpPr>
                  <a:xfrm>
                    <a:off x="2737964" y="3581800"/>
                    <a:ext cx="4426502" cy="301275"/>
                    <a:chOff x="1974774" y="4344810"/>
                    <a:chExt cx="4426502" cy="301275"/>
                  </a:xfrm>
                </p:grpSpPr>
                <p:sp>
                  <p:nvSpPr>
                    <p:cNvPr id="248" name="立方体 247"/>
                    <p:cNvSpPr/>
                    <p:nvPr/>
                  </p:nvSpPr>
                  <p:spPr>
                    <a:xfrm>
                      <a:off x="1974774" y="434482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立方体 248"/>
                    <p:cNvSpPr/>
                    <p:nvPr/>
                  </p:nvSpPr>
                  <p:spPr>
                    <a:xfrm>
                      <a:off x="2203731" y="434482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立方体 249"/>
                    <p:cNvSpPr/>
                    <p:nvPr/>
                  </p:nvSpPr>
                  <p:spPr>
                    <a:xfrm>
                      <a:off x="2432688" y="434482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立方体 250"/>
                    <p:cNvSpPr/>
                    <p:nvPr/>
                  </p:nvSpPr>
                  <p:spPr>
                    <a:xfrm>
                      <a:off x="2661645" y="434482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立方体 251"/>
                    <p:cNvSpPr/>
                    <p:nvPr/>
                  </p:nvSpPr>
                  <p:spPr>
                    <a:xfrm>
                      <a:off x="2890602" y="434482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立方体 252"/>
                    <p:cNvSpPr/>
                    <p:nvPr/>
                  </p:nvSpPr>
                  <p:spPr>
                    <a:xfrm>
                      <a:off x="3119559" y="434482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立方体 253"/>
                    <p:cNvSpPr/>
                    <p:nvPr/>
                  </p:nvSpPr>
                  <p:spPr>
                    <a:xfrm>
                      <a:off x="3348516" y="434482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立方体 254"/>
                    <p:cNvSpPr/>
                    <p:nvPr/>
                  </p:nvSpPr>
                  <p:spPr>
                    <a:xfrm>
                      <a:off x="3577473" y="434482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立方体 255"/>
                    <p:cNvSpPr/>
                    <p:nvPr/>
                  </p:nvSpPr>
                  <p:spPr>
                    <a:xfrm>
                      <a:off x="3806430" y="434482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立方体 256"/>
                    <p:cNvSpPr/>
                    <p:nvPr/>
                  </p:nvSpPr>
                  <p:spPr>
                    <a:xfrm>
                      <a:off x="4035387" y="4344819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立方体 257"/>
                    <p:cNvSpPr/>
                    <p:nvPr/>
                  </p:nvSpPr>
                  <p:spPr>
                    <a:xfrm>
                      <a:off x="4264344" y="4344818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立方体 258"/>
                    <p:cNvSpPr/>
                    <p:nvPr/>
                  </p:nvSpPr>
                  <p:spPr>
                    <a:xfrm>
                      <a:off x="4493301" y="4344817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立方体 259"/>
                    <p:cNvSpPr/>
                    <p:nvPr/>
                  </p:nvSpPr>
                  <p:spPr>
                    <a:xfrm>
                      <a:off x="4722258" y="4344816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立方体 260"/>
                    <p:cNvSpPr/>
                    <p:nvPr/>
                  </p:nvSpPr>
                  <p:spPr>
                    <a:xfrm>
                      <a:off x="4951215" y="4344815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立方体 262"/>
                    <p:cNvSpPr/>
                    <p:nvPr/>
                  </p:nvSpPr>
                  <p:spPr>
                    <a:xfrm>
                      <a:off x="5180172" y="4344814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立方体 263"/>
                    <p:cNvSpPr/>
                    <p:nvPr/>
                  </p:nvSpPr>
                  <p:spPr>
                    <a:xfrm>
                      <a:off x="5409129" y="4344813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立方体 264"/>
                    <p:cNvSpPr/>
                    <p:nvPr/>
                  </p:nvSpPr>
                  <p:spPr>
                    <a:xfrm>
                      <a:off x="5638086" y="4344812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立方体 265"/>
                    <p:cNvSpPr/>
                    <p:nvPr/>
                  </p:nvSpPr>
                  <p:spPr>
                    <a:xfrm>
                      <a:off x="5867043" y="4344811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立方体 266"/>
                    <p:cNvSpPr/>
                    <p:nvPr/>
                  </p:nvSpPr>
                  <p:spPr>
                    <a:xfrm>
                      <a:off x="6096000" y="4344810"/>
                      <a:ext cx="305276" cy="30125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2814283" y="2380393"/>
            <a:ext cx="6302521" cy="2168454"/>
            <a:chOff x="3195878" y="2284215"/>
            <a:chExt cx="6302521" cy="21684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195878" y="2284215"/>
              <a:ext cx="2307900" cy="1632757"/>
              <a:chOff x="4258153" y="3657957"/>
              <a:chExt cx="2307900" cy="163275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264344" y="3677896"/>
                <a:ext cx="1755337" cy="6868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349951">
                <a:off x="4340663" y="3754096"/>
                <a:ext cx="1755337" cy="6868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687052">
                <a:off x="4523420" y="3867861"/>
                <a:ext cx="1755337" cy="6868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173088">
                <a:off x="4659712" y="4055103"/>
                <a:ext cx="1755337" cy="6868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613944">
                <a:off x="4750298" y="4231149"/>
                <a:ext cx="1755337" cy="6868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258153" y="3657957"/>
                <a:ext cx="2307900" cy="1632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096000" y="2346758"/>
              <a:ext cx="3402399" cy="1507670"/>
              <a:chOff x="6630233" y="3138380"/>
              <a:chExt cx="2060613" cy="717403"/>
            </a:xfrm>
          </p:grpSpPr>
          <p:sp>
            <p:nvSpPr>
              <p:cNvPr id="33" name="立方体 32"/>
              <p:cNvSpPr/>
              <p:nvPr/>
            </p:nvSpPr>
            <p:spPr>
              <a:xfrm>
                <a:off x="6654525" y="3138380"/>
                <a:ext cx="1643034" cy="716276"/>
              </a:xfrm>
              <a:prstGeom prst="cub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立方体 42"/>
              <p:cNvSpPr/>
              <p:nvPr/>
            </p:nvSpPr>
            <p:spPr>
              <a:xfrm>
                <a:off x="6741202" y="3138380"/>
                <a:ext cx="1653629" cy="716276"/>
              </a:xfrm>
              <a:prstGeom prst="cub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立方体 43"/>
              <p:cNvSpPr/>
              <p:nvPr/>
            </p:nvSpPr>
            <p:spPr>
              <a:xfrm>
                <a:off x="6827879" y="3138380"/>
                <a:ext cx="1653629" cy="716276"/>
              </a:xfrm>
              <a:prstGeom prst="cub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立方体 44"/>
              <p:cNvSpPr/>
              <p:nvPr/>
            </p:nvSpPr>
            <p:spPr>
              <a:xfrm>
                <a:off x="6914556" y="3138489"/>
                <a:ext cx="1653629" cy="716276"/>
              </a:xfrm>
              <a:prstGeom prst="cub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立方体 45"/>
              <p:cNvSpPr/>
              <p:nvPr/>
            </p:nvSpPr>
            <p:spPr>
              <a:xfrm>
                <a:off x="7011828" y="3139507"/>
                <a:ext cx="1653629" cy="716276"/>
              </a:xfrm>
              <a:prstGeom prst="cub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立方体 46"/>
              <p:cNvSpPr/>
              <p:nvPr/>
            </p:nvSpPr>
            <p:spPr>
              <a:xfrm>
                <a:off x="6630233" y="3138380"/>
                <a:ext cx="2060613" cy="716276"/>
              </a:xfrm>
              <a:prstGeom prst="cub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195878" y="4114115"/>
              <a:ext cx="2512228" cy="338554"/>
              <a:chOff x="7553837" y="2866084"/>
              <a:chExt cx="2512228" cy="33855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7553837" y="2994701"/>
                <a:ext cx="333584" cy="12597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034740" y="2866084"/>
                <a:ext cx="2031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连续五帧默认标签框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956818" y="4114115"/>
              <a:ext cx="1892202" cy="338554"/>
              <a:chOff x="8487348" y="3252943"/>
              <a:chExt cx="1892202" cy="33855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487348" y="3398505"/>
                <a:ext cx="333584" cy="11696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63778" y="3252943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轴对齐标签框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5786" y="653415"/>
            <a:ext cx="11074400" cy="5583555"/>
            <a:chOff x="1049" y="2075"/>
            <a:chExt cx="17440" cy="8793"/>
          </a:xfrm>
        </p:grpSpPr>
        <p:grpSp>
          <p:nvGrpSpPr>
            <p:cNvPr id="26" name="Group 25"/>
            <p:cNvGrpSpPr/>
            <p:nvPr/>
          </p:nvGrpSpPr>
          <p:grpSpPr>
            <a:xfrm>
              <a:off x="1049" y="8894"/>
              <a:ext cx="17440" cy="1974"/>
              <a:chOff x="1035" y="8654"/>
              <a:chExt cx="17440" cy="1974"/>
            </a:xfrm>
          </p:grpSpPr>
          <p:sp>
            <p:nvSpPr>
              <p:cNvPr id="14" name="Text Box 13"/>
              <p:cNvSpPr txBox="1"/>
              <p:nvPr/>
            </p:nvSpPr>
            <p:spPr>
              <a:xfrm>
                <a:off x="16292" y="9901"/>
                <a:ext cx="1752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时间线</a:t>
                </a: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035" y="9371"/>
                <a:ext cx="17440" cy="550"/>
                <a:chOff x="1035" y="9371"/>
                <a:chExt cx="17440" cy="550"/>
              </a:xfrm>
            </p:grpSpPr>
            <p:sp>
              <p:nvSpPr>
                <p:cNvPr id="4" name="Right Arrow 3"/>
                <p:cNvSpPr/>
                <p:nvPr/>
              </p:nvSpPr>
              <p:spPr>
                <a:xfrm>
                  <a:off x="1035" y="9371"/>
                  <a:ext cx="17441" cy="55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927" y="9587"/>
                  <a:ext cx="2678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6729" y="9587"/>
                  <a:ext cx="2678" cy="1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9531" y="9586"/>
                  <a:ext cx="2678" cy="1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323" y="9587"/>
                  <a:ext cx="2678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5141" y="9586"/>
                  <a:ext cx="2678" cy="1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56" y="9587"/>
                  <a:ext cx="2678" cy="1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 Box 10"/>
              <p:cNvSpPr txBox="1"/>
              <p:nvPr/>
            </p:nvSpPr>
            <p:spPr>
              <a:xfrm>
                <a:off x="4061" y="9901"/>
                <a:ext cx="1510" cy="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</a:rPr>
                  <a:t>关键帧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8587" y="9904"/>
                <a:ext cx="1917" cy="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非关键帧</a:t>
                </a:r>
                <a:endParaRPr lang="en-US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12907" y="9894"/>
                <a:ext cx="1510" cy="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</a:rPr>
                  <a:t>关键帧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4359" y="8654"/>
                <a:ext cx="914" cy="717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3694" y="8654"/>
                <a:ext cx="914" cy="717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8044" y="8654"/>
                <a:ext cx="914" cy="71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10091" y="8654"/>
                <a:ext cx="914" cy="71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 Box 27"/>
            <p:cNvSpPr txBox="1"/>
            <p:nvPr/>
          </p:nvSpPr>
          <p:spPr>
            <a:xfrm>
              <a:off x="2993" y="2098"/>
              <a:ext cx="2760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t </a:t>
              </a:r>
              <a:r>
                <a:rPr lang="zh-CN" altLang="en-US" dirty="0"/>
                <a:t>帧检测结果</a:t>
              </a:r>
              <a:endParaRPr lang="en-US" altLang="en-US" dirty="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706" y="2075"/>
              <a:ext cx="3926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插值出中间帧检测结果</a:t>
              </a:r>
              <a:endParaRPr lang="en-US" altLang="en-US" dirty="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3390" y="2096"/>
              <a:ext cx="324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t + τ </a:t>
              </a:r>
              <a:r>
                <a:rPr lang="zh-CN" altLang="en-US" dirty="0"/>
                <a:t>帧检测结果</a:t>
              </a:r>
              <a:endParaRPr lang="en-US" altLang="en-US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8" y="2788"/>
              <a:ext cx="4140" cy="598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33" name="Picture 32" descr="0001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2730" y="2731"/>
              <a:ext cx="4124" cy="605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34" name="Picture 33" descr="0001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421" y="2749"/>
              <a:ext cx="4116" cy="6063"/>
            </a:xfrm>
            <a:prstGeom prst="rect">
              <a:avLst/>
            </a:prstGeom>
            <a:ln w="28575">
              <a:solidFill>
                <a:srgbClr val="A6A6A6"/>
              </a:solidFill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327202" y="1434407"/>
            <a:ext cx="11262021" cy="4308884"/>
            <a:chOff x="13666" y="1796357"/>
            <a:chExt cx="11262021" cy="4308884"/>
          </a:xfrm>
        </p:grpSpPr>
        <p:sp>
          <p:nvSpPr>
            <p:cNvPr id="93" name="矩形 92"/>
            <p:cNvSpPr/>
            <p:nvPr/>
          </p:nvSpPr>
          <p:spPr>
            <a:xfrm>
              <a:off x="6344963" y="1796357"/>
              <a:ext cx="4930724" cy="4308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7723493" y="1978707"/>
              <a:ext cx="3306457" cy="1268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Picture 3" descr="fast-rcnn"/>
            <p:cNvPicPr>
              <a:picLocks noChangeAspect="1"/>
            </p:cNvPicPr>
            <p:nvPr/>
          </p:nvPicPr>
          <p:blipFill rotWithShape="1">
            <a:blip r:embed="rId1"/>
            <a:srcRect l="3389" t="5560" r="66114" b="5469"/>
            <a:stretch>
              <a:fillRect/>
            </a:stretch>
          </p:blipFill>
          <p:spPr>
            <a:xfrm>
              <a:off x="13666" y="1915489"/>
              <a:ext cx="3289721" cy="3735482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4612481" y="1796357"/>
              <a:ext cx="1574620" cy="4186226"/>
              <a:chOff x="5242558" y="1229688"/>
              <a:chExt cx="1776550" cy="4398623"/>
            </a:xfrm>
          </p:grpSpPr>
          <p:sp>
            <p:nvSpPr>
              <p:cNvPr id="5" name="立方体 4"/>
              <p:cNvSpPr/>
              <p:nvPr/>
            </p:nvSpPr>
            <p:spPr>
              <a:xfrm flipH="1">
                <a:off x="5242558" y="1229688"/>
                <a:ext cx="1776550" cy="4398623"/>
              </a:xfrm>
              <a:prstGeom prst="cube">
                <a:avLst>
                  <a:gd name="adj" fmla="val 86101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立方体 5"/>
              <p:cNvSpPr/>
              <p:nvPr/>
            </p:nvSpPr>
            <p:spPr>
              <a:xfrm flipH="1">
                <a:off x="5405099" y="1953786"/>
                <a:ext cx="1191641" cy="2950425"/>
              </a:xfrm>
              <a:prstGeom prst="cube">
                <a:avLst>
                  <a:gd name="adj" fmla="val 85121"/>
                </a:avLst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 flipV="1">
              <a:off x="3312928" y="2717584"/>
              <a:ext cx="1299553" cy="13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032216" y="4671038"/>
              <a:ext cx="231241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812741" y="4659077"/>
              <a:ext cx="10342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>
              <a:off x="6846989" y="3009365"/>
              <a:ext cx="4063205" cy="2562444"/>
              <a:chOff x="7134225" y="2803293"/>
              <a:chExt cx="4063205" cy="2562444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7134225" y="3540272"/>
                <a:ext cx="1581150" cy="1825465"/>
                <a:chOff x="7143749" y="2516266"/>
                <a:chExt cx="1581150" cy="1825465"/>
              </a:xfrm>
            </p:grpSpPr>
            <p:sp>
              <p:nvSpPr>
                <p:cNvPr id="16" name="立方体 15"/>
                <p:cNvSpPr/>
                <p:nvPr/>
              </p:nvSpPr>
              <p:spPr>
                <a:xfrm flipH="1">
                  <a:off x="7143749" y="3016736"/>
                  <a:ext cx="428626" cy="824527"/>
                </a:xfrm>
                <a:prstGeom prst="cube">
                  <a:avLst>
                    <a:gd name="adj" fmla="val 45673"/>
                  </a:avLst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7867853" y="3200399"/>
                  <a:ext cx="152400" cy="457200"/>
                </a:xfrm>
                <a:prstGeom prst="rect">
                  <a:avLst/>
                </a:prstGeom>
                <a:pattFill prst="openDmnd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8190419" y="3200399"/>
                  <a:ext cx="152400" cy="457200"/>
                </a:xfrm>
                <a:prstGeom prst="rect">
                  <a:avLst/>
                </a:prstGeom>
                <a:pattFill prst="openDmnd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8647619" y="2516266"/>
                  <a:ext cx="77280" cy="1825465"/>
                </a:xfrm>
                <a:prstGeom prst="rect">
                  <a:avLst/>
                </a:prstGeom>
                <a:pattFill prst="pct30">
                  <a:fgClr>
                    <a:schemeClr val="accent1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/>
                <p:cNvCxnSpPr>
                  <a:endCxn id="21" idx="1"/>
                </p:cNvCxnSpPr>
                <p:nvPr/>
              </p:nvCxnSpPr>
              <p:spPr>
                <a:xfrm>
                  <a:off x="7572375" y="3428999"/>
                  <a:ext cx="2954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21" idx="3"/>
                  <a:endCxn id="22" idx="1"/>
                </p:cNvCxnSpPr>
                <p:nvPr/>
              </p:nvCxnSpPr>
              <p:spPr>
                <a:xfrm>
                  <a:off x="8020253" y="3428999"/>
                  <a:ext cx="1701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2" idx="3"/>
                  <a:endCxn id="23" idx="1"/>
                </p:cNvCxnSpPr>
                <p:nvPr/>
              </p:nvCxnSpPr>
              <p:spPr>
                <a:xfrm>
                  <a:off x="8342819" y="3428999"/>
                  <a:ext cx="304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矩形 34"/>
              <p:cNvSpPr/>
              <p:nvPr/>
            </p:nvSpPr>
            <p:spPr>
              <a:xfrm rot="16200000">
                <a:off x="8600535" y="3006873"/>
                <a:ext cx="152400" cy="457200"/>
              </a:xfrm>
              <a:prstGeom prst="rect">
                <a:avLst/>
              </a:prstGeom>
              <a:pattFill prst="openDmnd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6200000">
                <a:off x="8636442" y="2390608"/>
                <a:ext cx="80586" cy="905955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6200000">
                <a:off x="10392277" y="3006872"/>
                <a:ext cx="152400" cy="457200"/>
              </a:xfrm>
              <a:prstGeom prst="rect">
                <a:avLst/>
              </a:prstGeom>
              <a:pattFill prst="openDmnd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rot="16200000">
                <a:off x="10434306" y="2108510"/>
                <a:ext cx="68341" cy="1457907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23" idx="0"/>
                <a:endCxn id="35" idx="1"/>
              </p:cNvCxnSpPr>
              <p:nvPr/>
            </p:nvCxnSpPr>
            <p:spPr>
              <a:xfrm flipV="1">
                <a:off x="8676735" y="3311673"/>
                <a:ext cx="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5" idx="3"/>
                <a:endCxn id="36" idx="1"/>
              </p:cNvCxnSpPr>
              <p:nvPr/>
            </p:nvCxnSpPr>
            <p:spPr>
              <a:xfrm flipV="1">
                <a:off x="8676735" y="2883879"/>
                <a:ext cx="1" cy="2753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7" idx="3"/>
                <a:endCxn id="38" idx="1"/>
              </p:cNvCxnSpPr>
              <p:nvPr/>
            </p:nvCxnSpPr>
            <p:spPr>
              <a:xfrm flipV="1">
                <a:off x="10468477" y="2871634"/>
                <a:ext cx="0" cy="2876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23" idx="3"/>
              </p:cNvCxnSpPr>
              <p:nvPr/>
            </p:nvCxnSpPr>
            <p:spPr>
              <a:xfrm>
                <a:off x="8715375" y="4453005"/>
                <a:ext cx="17531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37" idx="1"/>
              </p:cNvCxnSpPr>
              <p:nvPr/>
            </p:nvCxnSpPr>
            <p:spPr>
              <a:xfrm>
                <a:off x="10468477" y="3311671"/>
                <a:ext cx="0" cy="1155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/>
            <p:cNvSpPr txBox="1"/>
            <p:nvPr/>
          </p:nvSpPr>
          <p:spPr>
            <a:xfrm>
              <a:off x="3206584" y="1896142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/>
                <a:t>深度卷积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网络</a:t>
              </a:r>
              <a:endParaRPr lang="zh-CN" altLang="en-US" sz="24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296816" y="4209373"/>
              <a:ext cx="1286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RoI </a:t>
              </a:r>
              <a:r>
                <a:rPr lang="zh-CN" altLang="en-US" sz="2400" dirty="0"/>
                <a:t>投影</a:t>
              </a:r>
              <a:endParaRPr lang="zh-CN" altLang="en-US" sz="24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649038" y="5365737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卷积特征图</a:t>
              </a:r>
              <a:endParaRPr lang="zh-CN" altLang="en-US" sz="24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354665" y="5596569"/>
              <a:ext cx="1905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RoI </a:t>
              </a:r>
              <a:r>
                <a:rPr lang="zh-CN" altLang="en-US" sz="2400" dirty="0"/>
                <a:t>特征向量</a:t>
              </a:r>
              <a:endParaRPr lang="zh-CN" altLang="en-US" sz="24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344963" y="3435007"/>
              <a:ext cx="11128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RoI 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池化层</a:t>
              </a:r>
              <a:endParaRPr lang="zh-CN" altLang="en-US" sz="24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501932" y="4002656"/>
              <a:ext cx="61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FCs</a:t>
              </a:r>
              <a:endParaRPr lang="zh-CN" altLang="en-US" sz="24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618026" y="3212914"/>
              <a:ext cx="486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FC</a:t>
              </a:r>
              <a:endParaRPr lang="zh-CN" altLang="en-US" sz="24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400242" y="3203359"/>
              <a:ext cx="486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FC</a:t>
              </a:r>
              <a:endParaRPr lang="zh-CN" altLang="en-US" sz="24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768815" y="2559379"/>
              <a:ext cx="124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Softmax</a:t>
              </a:r>
              <a:endParaRPr lang="zh-CN" altLang="en-US" sz="24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467683" y="2223225"/>
              <a:ext cx="14425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bbox 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regressor </a:t>
              </a:r>
              <a:endParaRPr lang="zh-CN" altLang="en-US" sz="24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753525" y="2036232"/>
              <a:ext cx="1107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/>
                <a:t>输出：</a:t>
              </a:r>
              <a:endParaRPr lang="zh-CN" altLang="en-US" sz="2400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9712116" y="5671318"/>
              <a:ext cx="1563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/>
                <a:t>对于每个</a:t>
              </a:r>
              <a:r>
                <a:rPr lang="en-US" altLang="zh-CN" sz="2000" b="1" dirty="0"/>
                <a:t>RoI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1591310" y="1352550"/>
            <a:ext cx="9010015" cy="4153535"/>
            <a:chOff x="2098" y="3877"/>
            <a:chExt cx="14234" cy="6328"/>
          </a:xfrm>
        </p:grpSpPr>
        <p:pic>
          <p:nvPicPr>
            <p:cNvPr id="9" name="Picture 13" descr="WeChat Image_2019092123101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098" y="3877"/>
              <a:ext cx="14234" cy="6328"/>
            </a:xfrm>
            <a:prstGeom prst="rect">
              <a:avLst/>
            </a:prstGeom>
          </p:spPr>
        </p:pic>
        <p:sp>
          <p:nvSpPr>
            <p:cNvPr id="10" name="Freeform 6"/>
            <p:cNvSpPr/>
            <p:nvPr/>
          </p:nvSpPr>
          <p:spPr>
            <a:xfrm>
              <a:off x="7683" y="4615"/>
              <a:ext cx="2584" cy="1796"/>
            </a:xfrm>
            <a:custGeom>
              <a:avLst/>
              <a:gdLst>
                <a:gd name="connisteX0" fmla="*/ 92392 w 1527393"/>
                <a:gd name="connsiteY0" fmla="*/ 44938 h 1140263"/>
                <a:gd name="connisteX1" fmla="*/ 244792 w 1527393"/>
                <a:gd name="connsiteY1" fmla="*/ 44938 h 1140263"/>
                <a:gd name="connisteX2" fmla="*/ 423862 w 1527393"/>
                <a:gd name="connsiteY2" fmla="*/ 44938 h 1140263"/>
                <a:gd name="connisteX3" fmla="*/ 540702 w 1527393"/>
                <a:gd name="connsiteY3" fmla="*/ 44938 h 1140263"/>
                <a:gd name="connisteX4" fmla="*/ 612457 w 1527393"/>
                <a:gd name="connsiteY4" fmla="*/ 44938 h 1140263"/>
                <a:gd name="connisteX5" fmla="*/ 684212 w 1527393"/>
                <a:gd name="connsiteY5" fmla="*/ 44938 h 1140263"/>
                <a:gd name="connisteX6" fmla="*/ 782637 w 1527393"/>
                <a:gd name="connsiteY6" fmla="*/ 44938 h 1140263"/>
                <a:gd name="connisteX7" fmla="*/ 863282 w 1527393"/>
                <a:gd name="connsiteY7" fmla="*/ 36048 h 1140263"/>
                <a:gd name="connisteX8" fmla="*/ 952817 w 1527393"/>
                <a:gd name="connsiteY8" fmla="*/ 9378 h 1140263"/>
                <a:gd name="connisteX9" fmla="*/ 1042352 w 1527393"/>
                <a:gd name="connsiteY9" fmla="*/ 488 h 1140263"/>
                <a:gd name="connisteX10" fmla="*/ 1132522 w 1527393"/>
                <a:gd name="connsiteY10" fmla="*/ 18268 h 1140263"/>
                <a:gd name="connisteX11" fmla="*/ 1204277 w 1527393"/>
                <a:gd name="connsiteY11" fmla="*/ 27158 h 1140263"/>
                <a:gd name="connisteX12" fmla="*/ 1275397 w 1527393"/>
                <a:gd name="connsiteY12" fmla="*/ 54463 h 1140263"/>
                <a:gd name="connisteX13" fmla="*/ 1347152 w 1527393"/>
                <a:gd name="connsiteY13" fmla="*/ 126218 h 1140263"/>
                <a:gd name="connisteX14" fmla="*/ 1392237 w 1527393"/>
                <a:gd name="connsiteY14" fmla="*/ 206863 h 1140263"/>
                <a:gd name="connisteX15" fmla="*/ 1437322 w 1527393"/>
                <a:gd name="connsiteY15" fmla="*/ 287508 h 1140263"/>
                <a:gd name="connisteX16" fmla="*/ 1463992 w 1527393"/>
                <a:gd name="connsiteY16" fmla="*/ 368153 h 1140263"/>
                <a:gd name="connisteX17" fmla="*/ 1472882 w 1527393"/>
                <a:gd name="connsiteY17" fmla="*/ 457688 h 1140263"/>
                <a:gd name="connisteX18" fmla="*/ 1499552 w 1527393"/>
                <a:gd name="connsiteY18" fmla="*/ 529443 h 1140263"/>
                <a:gd name="connisteX19" fmla="*/ 1509077 w 1527393"/>
                <a:gd name="connsiteY19" fmla="*/ 601198 h 1140263"/>
                <a:gd name="connisteX20" fmla="*/ 1517967 w 1527393"/>
                <a:gd name="connsiteY20" fmla="*/ 681843 h 1140263"/>
                <a:gd name="connisteX21" fmla="*/ 1517967 w 1527393"/>
                <a:gd name="connsiteY21" fmla="*/ 753598 h 1140263"/>
                <a:gd name="connisteX22" fmla="*/ 1517967 w 1527393"/>
                <a:gd name="connsiteY22" fmla="*/ 825353 h 1140263"/>
                <a:gd name="connisteX23" fmla="*/ 1526857 w 1527393"/>
                <a:gd name="connsiteY23" fmla="*/ 897108 h 1140263"/>
                <a:gd name="connisteX24" fmla="*/ 1517967 w 1527393"/>
                <a:gd name="connsiteY24" fmla="*/ 968863 h 1140263"/>
                <a:gd name="connisteX25" fmla="*/ 1463992 w 1527393"/>
                <a:gd name="connsiteY25" fmla="*/ 1049508 h 1140263"/>
                <a:gd name="connisteX26" fmla="*/ 1383347 w 1527393"/>
                <a:gd name="connsiteY26" fmla="*/ 1093958 h 1140263"/>
                <a:gd name="connisteX27" fmla="*/ 1311592 w 1527393"/>
                <a:gd name="connsiteY27" fmla="*/ 1102848 h 1140263"/>
                <a:gd name="connisteX28" fmla="*/ 1230947 w 1527393"/>
                <a:gd name="connsiteY28" fmla="*/ 1130153 h 1140263"/>
                <a:gd name="connisteX29" fmla="*/ 1122997 w 1527393"/>
                <a:gd name="connsiteY29" fmla="*/ 1139043 h 1140263"/>
                <a:gd name="connisteX30" fmla="*/ 1051877 w 1527393"/>
                <a:gd name="connsiteY30" fmla="*/ 1111738 h 1140263"/>
                <a:gd name="connisteX31" fmla="*/ 989012 w 1527393"/>
                <a:gd name="connsiteY31" fmla="*/ 1040618 h 1140263"/>
                <a:gd name="connisteX32" fmla="*/ 980122 w 1527393"/>
                <a:gd name="connsiteY32" fmla="*/ 959338 h 1140263"/>
                <a:gd name="connisteX33" fmla="*/ 980122 w 1527393"/>
                <a:gd name="connsiteY33" fmla="*/ 878693 h 1140263"/>
                <a:gd name="connisteX34" fmla="*/ 989012 w 1527393"/>
                <a:gd name="connsiteY34" fmla="*/ 806938 h 1140263"/>
                <a:gd name="connisteX35" fmla="*/ 1006792 w 1527393"/>
                <a:gd name="connsiteY35" fmla="*/ 726293 h 1140263"/>
                <a:gd name="connisteX36" fmla="*/ 997902 w 1527393"/>
                <a:gd name="connsiteY36" fmla="*/ 645648 h 1140263"/>
                <a:gd name="connisteX37" fmla="*/ 943927 w 1527393"/>
                <a:gd name="connsiteY37" fmla="*/ 573893 h 1140263"/>
                <a:gd name="connisteX38" fmla="*/ 872172 w 1527393"/>
                <a:gd name="connsiteY38" fmla="*/ 529443 h 1140263"/>
                <a:gd name="connisteX39" fmla="*/ 782637 w 1527393"/>
                <a:gd name="connsiteY39" fmla="*/ 529443 h 1140263"/>
                <a:gd name="connisteX40" fmla="*/ 701992 w 1527393"/>
                <a:gd name="connsiteY40" fmla="*/ 529443 h 1140263"/>
                <a:gd name="connisteX41" fmla="*/ 612457 w 1527393"/>
                <a:gd name="connsiteY41" fmla="*/ 529443 h 1140263"/>
                <a:gd name="connisteX42" fmla="*/ 540702 w 1527393"/>
                <a:gd name="connsiteY42" fmla="*/ 529443 h 1140263"/>
                <a:gd name="connisteX43" fmla="*/ 468947 w 1527393"/>
                <a:gd name="connsiteY43" fmla="*/ 529443 h 1140263"/>
                <a:gd name="connisteX44" fmla="*/ 379412 w 1527393"/>
                <a:gd name="connsiteY44" fmla="*/ 529443 h 1140263"/>
                <a:gd name="connisteX45" fmla="*/ 298767 w 1527393"/>
                <a:gd name="connsiteY45" fmla="*/ 529443 h 1140263"/>
                <a:gd name="connisteX46" fmla="*/ 227012 w 1527393"/>
                <a:gd name="connsiteY46" fmla="*/ 529443 h 1140263"/>
                <a:gd name="connisteX47" fmla="*/ 155257 w 1527393"/>
                <a:gd name="connsiteY47" fmla="*/ 529443 h 1140263"/>
                <a:gd name="connisteX48" fmla="*/ 83502 w 1527393"/>
                <a:gd name="connsiteY48" fmla="*/ 520553 h 1140263"/>
                <a:gd name="connisteX49" fmla="*/ 38417 w 1527393"/>
                <a:gd name="connsiteY49" fmla="*/ 448798 h 1140263"/>
                <a:gd name="connisteX50" fmla="*/ 20637 w 1527393"/>
                <a:gd name="connsiteY50" fmla="*/ 377043 h 1140263"/>
                <a:gd name="connisteX51" fmla="*/ 2857 w 1527393"/>
                <a:gd name="connsiteY51" fmla="*/ 305288 h 1140263"/>
                <a:gd name="connisteX52" fmla="*/ 2857 w 1527393"/>
                <a:gd name="connsiteY52" fmla="*/ 233533 h 1140263"/>
                <a:gd name="connisteX53" fmla="*/ 20637 w 1527393"/>
                <a:gd name="connsiteY53" fmla="*/ 161778 h 1140263"/>
                <a:gd name="connisteX54" fmla="*/ 74612 w 1527393"/>
                <a:gd name="connsiteY54" fmla="*/ 90023 h 1140263"/>
                <a:gd name="connisteX55" fmla="*/ 92392 w 1527393"/>
                <a:gd name="connsiteY55" fmla="*/ 44938 h 114026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</a:cxnLst>
              <a:rect l="l" t="t" r="r" b="b"/>
              <a:pathLst>
                <a:path w="1527393" h="1140263">
                  <a:moveTo>
                    <a:pt x="92393" y="44939"/>
                  </a:moveTo>
                  <a:cubicBezTo>
                    <a:pt x="126683" y="36049"/>
                    <a:pt x="178753" y="44939"/>
                    <a:pt x="244793" y="44939"/>
                  </a:cubicBezTo>
                  <a:cubicBezTo>
                    <a:pt x="310833" y="44939"/>
                    <a:pt x="364808" y="44939"/>
                    <a:pt x="423863" y="44939"/>
                  </a:cubicBezTo>
                  <a:cubicBezTo>
                    <a:pt x="482918" y="44939"/>
                    <a:pt x="503238" y="44939"/>
                    <a:pt x="540703" y="44939"/>
                  </a:cubicBezTo>
                  <a:cubicBezTo>
                    <a:pt x="578168" y="44939"/>
                    <a:pt x="583883" y="44939"/>
                    <a:pt x="612458" y="44939"/>
                  </a:cubicBezTo>
                  <a:cubicBezTo>
                    <a:pt x="641033" y="44939"/>
                    <a:pt x="649923" y="44939"/>
                    <a:pt x="684213" y="44939"/>
                  </a:cubicBezTo>
                  <a:cubicBezTo>
                    <a:pt x="718503" y="44939"/>
                    <a:pt x="747078" y="46844"/>
                    <a:pt x="782638" y="44939"/>
                  </a:cubicBezTo>
                  <a:cubicBezTo>
                    <a:pt x="818198" y="43034"/>
                    <a:pt x="828993" y="43034"/>
                    <a:pt x="863283" y="36049"/>
                  </a:cubicBezTo>
                  <a:cubicBezTo>
                    <a:pt x="897573" y="29064"/>
                    <a:pt x="917258" y="16364"/>
                    <a:pt x="952818" y="9379"/>
                  </a:cubicBezTo>
                  <a:cubicBezTo>
                    <a:pt x="988378" y="2394"/>
                    <a:pt x="1006158" y="-1416"/>
                    <a:pt x="1042353" y="489"/>
                  </a:cubicBezTo>
                  <a:cubicBezTo>
                    <a:pt x="1078548" y="2394"/>
                    <a:pt x="1100138" y="13189"/>
                    <a:pt x="1132523" y="18269"/>
                  </a:cubicBezTo>
                  <a:cubicBezTo>
                    <a:pt x="1164908" y="23349"/>
                    <a:pt x="1175703" y="20174"/>
                    <a:pt x="1204278" y="27159"/>
                  </a:cubicBezTo>
                  <a:cubicBezTo>
                    <a:pt x="1232853" y="34144"/>
                    <a:pt x="1246823" y="34779"/>
                    <a:pt x="1275398" y="54464"/>
                  </a:cubicBezTo>
                  <a:cubicBezTo>
                    <a:pt x="1303973" y="74149"/>
                    <a:pt x="1323658" y="95739"/>
                    <a:pt x="1347153" y="126219"/>
                  </a:cubicBezTo>
                  <a:cubicBezTo>
                    <a:pt x="1370648" y="156699"/>
                    <a:pt x="1374458" y="174479"/>
                    <a:pt x="1392238" y="206864"/>
                  </a:cubicBezTo>
                  <a:cubicBezTo>
                    <a:pt x="1410018" y="239249"/>
                    <a:pt x="1422718" y="255124"/>
                    <a:pt x="1437323" y="287509"/>
                  </a:cubicBezTo>
                  <a:cubicBezTo>
                    <a:pt x="1451928" y="319894"/>
                    <a:pt x="1457008" y="333864"/>
                    <a:pt x="1463993" y="368154"/>
                  </a:cubicBezTo>
                  <a:cubicBezTo>
                    <a:pt x="1470978" y="402444"/>
                    <a:pt x="1465898" y="425304"/>
                    <a:pt x="1472883" y="457689"/>
                  </a:cubicBezTo>
                  <a:cubicBezTo>
                    <a:pt x="1479868" y="490074"/>
                    <a:pt x="1492568" y="500869"/>
                    <a:pt x="1499553" y="529444"/>
                  </a:cubicBezTo>
                  <a:cubicBezTo>
                    <a:pt x="1506538" y="558019"/>
                    <a:pt x="1505268" y="570719"/>
                    <a:pt x="1509078" y="601199"/>
                  </a:cubicBezTo>
                  <a:cubicBezTo>
                    <a:pt x="1512888" y="631679"/>
                    <a:pt x="1516063" y="651364"/>
                    <a:pt x="1517968" y="681844"/>
                  </a:cubicBezTo>
                  <a:cubicBezTo>
                    <a:pt x="1519873" y="712324"/>
                    <a:pt x="1517968" y="725024"/>
                    <a:pt x="1517968" y="753599"/>
                  </a:cubicBezTo>
                  <a:cubicBezTo>
                    <a:pt x="1517968" y="782174"/>
                    <a:pt x="1516063" y="796779"/>
                    <a:pt x="1517968" y="825354"/>
                  </a:cubicBezTo>
                  <a:cubicBezTo>
                    <a:pt x="1519873" y="853929"/>
                    <a:pt x="1526858" y="868534"/>
                    <a:pt x="1526858" y="897109"/>
                  </a:cubicBezTo>
                  <a:cubicBezTo>
                    <a:pt x="1526858" y="925684"/>
                    <a:pt x="1530668" y="938384"/>
                    <a:pt x="1517968" y="968864"/>
                  </a:cubicBezTo>
                  <a:cubicBezTo>
                    <a:pt x="1505268" y="999344"/>
                    <a:pt x="1490663" y="1024744"/>
                    <a:pt x="1463993" y="1049509"/>
                  </a:cubicBezTo>
                  <a:cubicBezTo>
                    <a:pt x="1437323" y="1074274"/>
                    <a:pt x="1413828" y="1083164"/>
                    <a:pt x="1383348" y="1093959"/>
                  </a:cubicBezTo>
                  <a:cubicBezTo>
                    <a:pt x="1352868" y="1104754"/>
                    <a:pt x="1342073" y="1095864"/>
                    <a:pt x="1311593" y="1102849"/>
                  </a:cubicBezTo>
                  <a:cubicBezTo>
                    <a:pt x="1281113" y="1109834"/>
                    <a:pt x="1268413" y="1123169"/>
                    <a:pt x="1230948" y="1130154"/>
                  </a:cubicBezTo>
                  <a:cubicBezTo>
                    <a:pt x="1193483" y="1137139"/>
                    <a:pt x="1158558" y="1142854"/>
                    <a:pt x="1122998" y="1139044"/>
                  </a:cubicBezTo>
                  <a:cubicBezTo>
                    <a:pt x="1087438" y="1135234"/>
                    <a:pt x="1078548" y="1131424"/>
                    <a:pt x="1051878" y="1111739"/>
                  </a:cubicBezTo>
                  <a:cubicBezTo>
                    <a:pt x="1025208" y="1092054"/>
                    <a:pt x="1003618" y="1071099"/>
                    <a:pt x="989013" y="1040619"/>
                  </a:cubicBezTo>
                  <a:cubicBezTo>
                    <a:pt x="974408" y="1010139"/>
                    <a:pt x="982028" y="991724"/>
                    <a:pt x="980123" y="959339"/>
                  </a:cubicBezTo>
                  <a:cubicBezTo>
                    <a:pt x="978218" y="926954"/>
                    <a:pt x="978218" y="909174"/>
                    <a:pt x="980123" y="878694"/>
                  </a:cubicBezTo>
                  <a:cubicBezTo>
                    <a:pt x="982028" y="848214"/>
                    <a:pt x="983933" y="837419"/>
                    <a:pt x="989013" y="806939"/>
                  </a:cubicBezTo>
                  <a:cubicBezTo>
                    <a:pt x="994093" y="776459"/>
                    <a:pt x="1004888" y="758679"/>
                    <a:pt x="1006793" y="726294"/>
                  </a:cubicBezTo>
                  <a:cubicBezTo>
                    <a:pt x="1008698" y="693909"/>
                    <a:pt x="1010603" y="676129"/>
                    <a:pt x="997903" y="645649"/>
                  </a:cubicBezTo>
                  <a:cubicBezTo>
                    <a:pt x="985203" y="615169"/>
                    <a:pt x="969328" y="597389"/>
                    <a:pt x="943928" y="573894"/>
                  </a:cubicBezTo>
                  <a:cubicBezTo>
                    <a:pt x="918528" y="550399"/>
                    <a:pt x="904558" y="538334"/>
                    <a:pt x="872173" y="529444"/>
                  </a:cubicBezTo>
                  <a:cubicBezTo>
                    <a:pt x="839788" y="520554"/>
                    <a:pt x="816928" y="529444"/>
                    <a:pt x="782638" y="529444"/>
                  </a:cubicBezTo>
                  <a:cubicBezTo>
                    <a:pt x="748348" y="529444"/>
                    <a:pt x="736283" y="529444"/>
                    <a:pt x="701993" y="529444"/>
                  </a:cubicBezTo>
                  <a:cubicBezTo>
                    <a:pt x="667703" y="529444"/>
                    <a:pt x="644843" y="529444"/>
                    <a:pt x="612458" y="529444"/>
                  </a:cubicBezTo>
                  <a:cubicBezTo>
                    <a:pt x="580073" y="529444"/>
                    <a:pt x="569278" y="529444"/>
                    <a:pt x="540703" y="529444"/>
                  </a:cubicBezTo>
                  <a:cubicBezTo>
                    <a:pt x="512128" y="529444"/>
                    <a:pt x="501333" y="529444"/>
                    <a:pt x="468948" y="529444"/>
                  </a:cubicBezTo>
                  <a:cubicBezTo>
                    <a:pt x="436563" y="529444"/>
                    <a:pt x="413703" y="529444"/>
                    <a:pt x="379413" y="529444"/>
                  </a:cubicBezTo>
                  <a:cubicBezTo>
                    <a:pt x="345123" y="529444"/>
                    <a:pt x="329248" y="529444"/>
                    <a:pt x="298768" y="529444"/>
                  </a:cubicBezTo>
                  <a:cubicBezTo>
                    <a:pt x="268288" y="529444"/>
                    <a:pt x="255588" y="529444"/>
                    <a:pt x="227013" y="529444"/>
                  </a:cubicBezTo>
                  <a:cubicBezTo>
                    <a:pt x="198438" y="529444"/>
                    <a:pt x="183833" y="531349"/>
                    <a:pt x="155258" y="529444"/>
                  </a:cubicBezTo>
                  <a:cubicBezTo>
                    <a:pt x="126683" y="527539"/>
                    <a:pt x="106998" y="536429"/>
                    <a:pt x="83503" y="520554"/>
                  </a:cubicBezTo>
                  <a:cubicBezTo>
                    <a:pt x="60008" y="504679"/>
                    <a:pt x="51118" y="477374"/>
                    <a:pt x="38418" y="448799"/>
                  </a:cubicBezTo>
                  <a:cubicBezTo>
                    <a:pt x="25718" y="420224"/>
                    <a:pt x="27623" y="405619"/>
                    <a:pt x="20638" y="377044"/>
                  </a:cubicBezTo>
                  <a:cubicBezTo>
                    <a:pt x="13653" y="348469"/>
                    <a:pt x="6668" y="333864"/>
                    <a:pt x="2858" y="305289"/>
                  </a:cubicBezTo>
                  <a:cubicBezTo>
                    <a:pt x="-952" y="276714"/>
                    <a:pt x="-952" y="262109"/>
                    <a:pt x="2858" y="233534"/>
                  </a:cubicBezTo>
                  <a:cubicBezTo>
                    <a:pt x="6668" y="204959"/>
                    <a:pt x="6033" y="190354"/>
                    <a:pt x="20638" y="161779"/>
                  </a:cubicBezTo>
                  <a:cubicBezTo>
                    <a:pt x="35243" y="133204"/>
                    <a:pt x="60008" y="113519"/>
                    <a:pt x="74613" y="90024"/>
                  </a:cubicBezTo>
                  <a:cubicBezTo>
                    <a:pt x="89218" y="66529"/>
                    <a:pt x="58103" y="53829"/>
                    <a:pt x="92393" y="44939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9"/>
            <p:cNvSpPr/>
            <p:nvPr/>
          </p:nvSpPr>
          <p:spPr>
            <a:xfrm>
              <a:off x="6555" y="5579"/>
              <a:ext cx="2121" cy="1069"/>
            </a:xfrm>
            <a:custGeom>
              <a:avLst/>
              <a:gdLst>
                <a:gd name="connsiteX0" fmla="*/ 242 w 1965"/>
                <a:gd name="connsiteY0" fmla="*/ 29 h 1208"/>
                <a:gd name="connsiteX1" fmla="*/ 228 w 1965"/>
                <a:gd name="connsiteY1" fmla="*/ 15 h 1208"/>
                <a:gd name="connsiteX2" fmla="*/ 341 w 1965"/>
                <a:gd name="connsiteY2" fmla="*/ 15 h 1208"/>
                <a:gd name="connsiteX3" fmla="*/ 468 w 1965"/>
                <a:gd name="connsiteY3" fmla="*/ 1 h 1208"/>
                <a:gd name="connsiteX4" fmla="*/ 595 w 1965"/>
                <a:gd name="connsiteY4" fmla="*/ 1 h 1208"/>
                <a:gd name="connsiteX5" fmla="*/ 722 w 1965"/>
                <a:gd name="connsiteY5" fmla="*/ 1 h 1208"/>
                <a:gd name="connsiteX6" fmla="*/ 835 w 1965"/>
                <a:gd name="connsiteY6" fmla="*/ 1 h 1208"/>
                <a:gd name="connsiteX7" fmla="*/ 948 w 1965"/>
                <a:gd name="connsiteY7" fmla="*/ 15 h 1208"/>
                <a:gd name="connsiteX8" fmla="*/ 1075 w 1965"/>
                <a:gd name="connsiteY8" fmla="*/ 71 h 1208"/>
                <a:gd name="connsiteX9" fmla="*/ 1202 w 1965"/>
                <a:gd name="connsiteY9" fmla="*/ 142 h 1208"/>
                <a:gd name="connsiteX10" fmla="*/ 1329 w 1965"/>
                <a:gd name="connsiteY10" fmla="*/ 213 h 1208"/>
                <a:gd name="connsiteX11" fmla="*/ 1442 w 1965"/>
                <a:gd name="connsiteY11" fmla="*/ 283 h 1208"/>
                <a:gd name="connsiteX12" fmla="*/ 1555 w 1965"/>
                <a:gd name="connsiteY12" fmla="*/ 326 h 1208"/>
                <a:gd name="connsiteX13" fmla="*/ 1668 w 1965"/>
                <a:gd name="connsiteY13" fmla="*/ 424 h 1208"/>
                <a:gd name="connsiteX14" fmla="*/ 1767 w 1965"/>
                <a:gd name="connsiteY14" fmla="*/ 538 h 1208"/>
                <a:gd name="connsiteX15" fmla="*/ 1837 w 1965"/>
                <a:gd name="connsiteY15" fmla="*/ 665 h 1208"/>
                <a:gd name="connsiteX16" fmla="*/ 1908 w 1965"/>
                <a:gd name="connsiteY16" fmla="*/ 778 h 1208"/>
                <a:gd name="connsiteX17" fmla="*/ 1950 w 1965"/>
                <a:gd name="connsiteY17" fmla="*/ 891 h 1208"/>
                <a:gd name="connsiteX18" fmla="*/ 1964 w 1965"/>
                <a:gd name="connsiteY18" fmla="*/ 1018 h 1208"/>
                <a:gd name="connsiteX19" fmla="*/ 1922 w 1965"/>
                <a:gd name="connsiteY19" fmla="*/ 1131 h 1208"/>
                <a:gd name="connsiteX20" fmla="*/ 1809 w 1965"/>
                <a:gd name="connsiteY20" fmla="*/ 1188 h 1208"/>
                <a:gd name="connsiteX21" fmla="*/ 1696 w 1965"/>
                <a:gd name="connsiteY21" fmla="*/ 1202 h 1208"/>
                <a:gd name="connsiteX22" fmla="*/ 1583 w 1965"/>
                <a:gd name="connsiteY22" fmla="*/ 1202 h 1208"/>
                <a:gd name="connsiteX23" fmla="*/ 1456 w 1965"/>
                <a:gd name="connsiteY23" fmla="*/ 1202 h 1208"/>
                <a:gd name="connsiteX24" fmla="*/ 1343 w 1965"/>
                <a:gd name="connsiteY24" fmla="*/ 1202 h 1208"/>
                <a:gd name="connsiteX25" fmla="*/ 1230 w 1965"/>
                <a:gd name="connsiteY25" fmla="*/ 1202 h 1208"/>
                <a:gd name="connsiteX26" fmla="*/ 1103 w 1965"/>
                <a:gd name="connsiteY26" fmla="*/ 1202 h 1208"/>
                <a:gd name="connsiteX27" fmla="*/ 990 w 1965"/>
                <a:gd name="connsiteY27" fmla="*/ 1202 h 1208"/>
                <a:gd name="connsiteX28" fmla="*/ 877 w 1965"/>
                <a:gd name="connsiteY28" fmla="*/ 1202 h 1208"/>
                <a:gd name="connsiteX29" fmla="*/ 750 w 1965"/>
                <a:gd name="connsiteY29" fmla="*/ 1131 h 1208"/>
                <a:gd name="connsiteX30" fmla="*/ 637 w 1965"/>
                <a:gd name="connsiteY30" fmla="*/ 1089 h 1208"/>
                <a:gd name="connsiteX31" fmla="*/ 524 w 1965"/>
                <a:gd name="connsiteY31" fmla="*/ 1061 h 1208"/>
                <a:gd name="connsiteX32" fmla="*/ 412 w 1965"/>
                <a:gd name="connsiteY32" fmla="*/ 990 h 1208"/>
                <a:gd name="connsiteX33" fmla="*/ 299 w 1965"/>
                <a:gd name="connsiteY33" fmla="*/ 948 h 1208"/>
                <a:gd name="connsiteX34" fmla="*/ 172 w 1965"/>
                <a:gd name="connsiteY34" fmla="*/ 863 h 1208"/>
                <a:gd name="connsiteX35" fmla="*/ 59 w 1965"/>
                <a:gd name="connsiteY35" fmla="*/ 764 h 1208"/>
                <a:gd name="connsiteX36" fmla="*/ 16 w 1965"/>
                <a:gd name="connsiteY36" fmla="*/ 651 h 1208"/>
                <a:gd name="connsiteX37" fmla="*/ 2 w 1965"/>
                <a:gd name="connsiteY37" fmla="*/ 538 h 1208"/>
                <a:gd name="connsiteX38" fmla="*/ 44 w 1965"/>
                <a:gd name="connsiteY38" fmla="*/ 410 h 1208"/>
                <a:gd name="connsiteX39" fmla="*/ 101 w 1965"/>
                <a:gd name="connsiteY39" fmla="*/ 297 h 1208"/>
                <a:gd name="connsiteX40" fmla="*/ 186 w 1965"/>
                <a:gd name="connsiteY40" fmla="*/ 170 h 1208"/>
                <a:gd name="connsiteX41" fmla="*/ 230 w 1965"/>
                <a:gd name="connsiteY41" fmla="*/ 14 h 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966" h="1209">
                  <a:moveTo>
                    <a:pt x="242" y="29"/>
                  </a:moveTo>
                  <a:cubicBezTo>
                    <a:pt x="268" y="23"/>
                    <a:pt x="177" y="21"/>
                    <a:pt x="228" y="15"/>
                  </a:cubicBezTo>
                  <a:cubicBezTo>
                    <a:pt x="279" y="9"/>
                    <a:pt x="293" y="18"/>
                    <a:pt x="341" y="15"/>
                  </a:cubicBezTo>
                  <a:cubicBezTo>
                    <a:pt x="389" y="12"/>
                    <a:pt x="417" y="4"/>
                    <a:pt x="468" y="1"/>
                  </a:cubicBezTo>
                  <a:cubicBezTo>
                    <a:pt x="519" y="-2"/>
                    <a:pt x="544" y="1"/>
                    <a:pt x="595" y="1"/>
                  </a:cubicBezTo>
                  <a:cubicBezTo>
                    <a:pt x="646" y="1"/>
                    <a:pt x="674" y="1"/>
                    <a:pt x="722" y="1"/>
                  </a:cubicBezTo>
                  <a:cubicBezTo>
                    <a:pt x="770" y="1"/>
                    <a:pt x="790" y="-2"/>
                    <a:pt x="835" y="1"/>
                  </a:cubicBezTo>
                  <a:cubicBezTo>
                    <a:pt x="880" y="4"/>
                    <a:pt x="900" y="1"/>
                    <a:pt x="948" y="15"/>
                  </a:cubicBezTo>
                  <a:cubicBezTo>
                    <a:pt x="996" y="29"/>
                    <a:pt x="1024" y="46"/>
                    <a:pt x="1075" y="71"/>
                  </a:cubicBezTo>
                  <a:cubicBezTo>
                    <a:pt x="1126" y="96"/>
                    <a:pt x="1151" y="114"/>
                    <a:pt x="1202" y="142"/>
                  </a:cubicBezTo>
                  <a:cubicBezTo>
                    <a:pt x="1253" y="170"/>
                    <a:pt x="1281" y="185"/>
                    <a:pt x="1329" y="213"/>
                  </a:cubicBezTo>
                  <a:cubicBezTo>
                    <a:pt x="1377" y="241"/>
                    <a:pt x="1397" y="260"/>
                    <a:pt x="1442" y="283"/>
                  </a:cubicBezTo>
                  <a:cubicBezTo>
                    <a:pt x="1487" y="306"/>
                    <a:pt x="1510" y="298"/>
                    <a:pt x="1555" y="326"/>
                  </a:cubicBezTo>
                  <a:cubicBezTo>
                    <a:pt x="1600" y="354"/>
                    <a:pt x="1626" y="382"/>
                    <a:pt x="1668" y="424"/>
                  </a:cubicBezTo>
                  <a:cubicBezTo>
                    <a:pt x="1710" y="467"/>
                    <a:pt x="1733" y="490"/>
                    <a:pt x="1767" y="538"/>
                  </a:cubicBezTo>
                  <a:cubicBezTo>
                    <a:pt x="1801" y="586"/>
                    <a:pt x="1809" y="617"/>
                    <a:pt x="1837" y="665"/>
                  </a:cubicBezTo>
                  <a:cubicBezTo>
                    <a:pt x="1865" y="713"/>
                    <a:pt x="1885" y="733"/>
                    <a:pt x="1908" y="778"/>
                  </a:cubicBezTo>
                  <a:cubicBezTo>
                    <a:pt x="1931" y="823"/>
                    <a:pt x="1939" y="843"/>
                    <a:pt x="1950" y="891"/>
                  </a:cubicBezTo>
                  <a:cubicBezTo>
                    <a:pt x="1961" y="939"/>
                    <a:pt x="1970" y="970"/>
                    <a:pt x="1964" y="1018"/>
                  </a:cubicBezTo>
                  <a:cubicBezTo>
                    <a:pt x="1958" y="1066"/>
                    <a:pt x="1953" y="1097"/>
                    <a:pt x="1922" y="1131"/>
                  </a:cubicBezTo>
                  <a:cubicBezTo>
                    <a:pt x="1891" y="1165"/>
                    <a:pt x="1854" y="1174"/>
                    <a:pt x="1809" y="1188"/>
                  </a:cubicBezTo>
                  <a:cubicBezTo>
                    <a:pt x="1764" y="1202"/>
                    <a:pt x="1741" y="1199"/>
                    <a:pt x="1696" y="1202"/>
                  </a:cubicBezTo>
                  <a:cubicBezTo>
                    <a:pt x="1651" y="1205"/>
                    <a:pt x="1631" y="1202"/>
                    <a:pt x="1583" y="1202"/>
                  </a:cubicBezTo>
                  <a:cubicBezTo>
                    <a:pt x="1535" y="1202"/>
                    <a:pt x="1504" y="1202"/>
                    <a:pt x="1456" y="1202"/>
                  </a:cubicBezTo>
                  <a:cubicBezTo>
                    <a:pt x="1408" y="1202"/>
                    <a:pt x="1388" y="1202"/>
                    <a:pt x="1343" y="1202"/>
                  </a:cubicBezTo>
                  <a:cubicBezTo>
                    <a:pt x="1298" y="1202"/>
                    <a:pt x="1278" y="1202"/>
                    <a:pt x="1230" y="1202"/>
                  </a:cubicBezTo>
                  <a:cubicBezTo>
                    <a:pt x="1182" y="1202"/>
                    <a:pt x="1151" y="1202"/>
                    <a:pt x="1103" y="1202"/>
                  </a:cubicBezTo>
                  <a:cubicBezTo>
                    <a:pt x="1055" y="1202"/>
                    <a:pt x="1035" y="1202"/>
                    <a:pt x="990" y="1202"/>
                  </a:cubicBezTo>
                  <a:cubicBezTo>
                    <a:pt x="945" y="1202"/>
                    <a:pt x="925" y="1216"/>
                    <a:pt x="877" y="1202"/>
                  </a:cubicBezTo>
                  <a:cubicBezTo>
                    <a:pt x="829" y="1188"/>
                    <a:pt x="798" y="1154"/>
                    <a:pt x="750" y="1131"/>
                  </a:cubicBezTo>
                  <a:cubicBezTo>
                    <a:pt x="702" y="1108"/>
                    <a:pt x="682" y="1103"/>
                    <a:pt x="637" y="1089"/>
                  </a:cubicBezTo>
                  <a:cubicBezTo>
                    <a:pt x="592" y="1075"/>
                    <a:pt x="569" y="1081"/>
                    <a:pt x="524" y="1061"/>
                  </a:cubicBezTo>
                  <a:cubicBezTo>
                    <a:pt x="479" y="1041"/>
                    <a:pt x="457" y="1013"/>
                    <a:pt x="412" y="990"/>
                  </a:cubicBezTo>
                  <a:cubicBezTo>
                    <a:pt x="367" y="967"/>
                    <a:pt x="347" y="973"/>
                    <a:pt x="299" y="948"/>
                  </a:cubicBezTo>
                  <a:cubicBezTo>
                    <a:pt x="251" y="923"/>
                    <a:pt x="220" y="900"/>
                    <a:pt x="172" y="863"/>
                  </a:cubicBezTo>
                  <a:cubicBezTo>
                    <a:pt x="124" y="826"/>
                    <a:pt x="90" y="806"/>
                    <a:pt x="59" y="764"/>
                  </a:cubicBezTo>
                  <a:cubicBezTo>
                    <a:pt x="28" y="722"/>
                    <a:pt x="27" y="696"/>
                    <a:pt x="16" y="651"/>
                  </a:cubicBezTo>
                  <a:cubicBezTo>
                    <a:pt x="5" y="606"/>
                    <a:pt x="-4" y="586"/>
                    <a:pt x="2" y="538"/>
                  </a:cubicBezTo>
                  <a:cubicBezTo>
                    <a:pt x="8" y="490"/>
                    <a:pt x="24" y="459"/>
                    <a:pt x="44" y="410"/>
                  </a:cubicBezTo>
                  <a:cubicBezTo>
                    <a:pt x="64" y="362"/>
                    <a:pt x="73" y="345"/>
                    <a:pt x="101" y="297"/>
                  </a:cubicBezTo>
                  <a:cubicBezTo>
                    <a:pt x="129" y="249"/>
                    <a:pt x="163" y="218"/>
                    <a:pt x="186" y="170"/>
                  </a:cubicBezTo>
                  <a:cubicBezTo>
                    <a:pt x="209" y="122"/>
                    <a:pt x="226" y="34"/>
                    <a:pt x="230" y="14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 Box 10"/>
            <p:cNvSpPr txBox="1"/>
            <p:nvPr/>
          </p:nvSpPr>
          <p:spPr>
            <a:xfrm>
              <a:off x="12028" y="4035"/>
              <a:ext cx="2964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视频</a:t>
              </a:r>
              <a:r>
                <a:rPr lang="en-US" altLang="en-US" dirty="0">
                  <a:solidFill>
                    <a:schemeClr val="bg1"/>
                  </a:solidFill>
                </a:rPr>
                <a:t> 20, </a:t>
              </a:r>
              <a:r>
                <a:rPr lang="zh-CN" altLang="en-US" dirty="0">
                  <a:solidFill>
                    <a:schemeClr val="bg1"/>
                  </a:solidFill>
                </a:rPr>
                <a:t>第</a:t>
              </a:r>
              <a:r>
                <a:rPr lang="en-US" altLang="en-US" dirty="0">
                  <a:solidFill>
                    <a:schemeClr val="bg1"/>
                  </a:solidFill>
                </a:rPr>
                <a:t> 6 </a:t>
              </a:r>
              <a:r>
                <a:rPr lang="zh-CN" altLang="en-US" dirty="0">
                  <a:solidFill>
                    <a:schemeClr val="bg1"/>
                  </a:solidFill>
                </a:rPr>
                <a:t>帧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999" y="6241"/>
              <a:ext cx="1923" cy="72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4"/>
            <p:cNvSpPr/>
            <p:nvPr/>
          </p:nvSpPr>
          <p:spPr>
            <a:xfrm>
              <a:off x="10953" y="6695"/>
              <a:ext cx="4500" cy="7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11"/>
            <p:cNvSpPr txBox="1"/>
            <p:nvPr/>
          </p:nvSpPr>
          <p:spPr>
            <a:xfrm>
              <a:off x="10922" y="6735"/>
              <a:ext cx="4500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</a:rPr>
                <a:t>DODT </a:t>
              </a:r>
              <a:r>
                <a:rPr lang="zh-CN" altLang="en-US" b="1" dirty="0">
                  <a:solidFill>
                    <a:schemeClr val="bg1"/>
                  </a:solidFill>
                </a:rPr>
                <a:t>比 </a:t>
              </a:r>
              <a:r>
                <a:rPr lang="en-US" altLang="en-US" b="1" dirty="0">
                  <a:solidFill>
                    <a:schemeClr val="bg1"/>
                  </a:solidFill>
                </a:rPr>
                <a:t>AVOD </a:t>
              </a:r>
              <a:r>
                <a:rPr lang="zh-CN" altLang="en-US" b="1" dirty="0">
                  <a:solidFill>
                    <a:schemeClr val="bg1"/>
                  </a:solidFill>
                </a:rPr>
                <a:t>表现要好</a:t>
              </a:r>
              <a:endParaRPr lang="en-US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591310" y="1420495"/>
            <a:ext cx="9009380" cy="4017645"/>
            <a:chOff x="1900" y="3001"/>
            <a:chExt cx="14188" cy="6327"/>
          </a:xfrm>
        </p:grpSpPr>
        <p:pic>
          <p:nvPicPr>
            <p:cNvPr id="3" name="Picture 21" descr="WeChat Image_2019092123100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900" y="3001"/>
              <a:ext cx="14188" cy="6327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11213" y="3274"/>
              <a:ext cx="3090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</a:rPr>
                <a:t>视频 </a:t>
              </a:r>
              <a:r>
                <a:rPr lang="en-US" altLang="en-US" dirty="0">
                  <a:solidFill>
                    <a:schemeClr val="bg1"/>
                  </a:solidFill>
                </a:rPr>
                <a:t>18, </a:t>
              </a:r>
              <a:r>
                <a:rPr lang="zh-CN" altLang="en-US" dirty="0">
                  <a:solidFill>
                    <a:schemeClr val="bg1"/>
                  </a:solidFill>
                </a:rPr>
                <a:t>第 </a:t>
              </a:r>
              <a:r>
                <a:rPr lang="en-US" altLang="en-US" dirty="0">
                  <a:solidFill>
                    <a:schemeClr val="bg1"/>
                  </a:solidFill>
                </a:rPr>
                <a:t>153 </a:t>
              </a:r>
              <a:r>
                <a:rPr lang="zh-CN" altLang="en-US" dirty="0">
                  <a:solidFill>
                    <a:schemeClr val="bg1"/>
                  </a:solidFill>
                </a:rPr>
                <a:t>帧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504" y="4525"/>
              <a:ext cx="1081" cy="1322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72" y="7536"/>
              <a:ext cx="1263" cy="17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 11"/>
            <p:cNvSpPr/>
            <p:nvPr/>
          </p:nvSpPr>
          <p:spPr>
            <a:xfrm>
              <a:off x="10605" y="7130"/>
              <a:ext cx="4547" cy="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7" name="Straight Arrow Connector 8"/>
            <p:cNvCxnSpPr/>
            <p:nvPr/>
          </p:nvCxnSpPr>
          <p:spPr>
            <a:xfrm>
              <a:off x="7436" y="5760"/>
              <a:ext cx="3005" cy="1683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9"/>
            <p:cNvCxnSpPr/>
            <p:nvPr/>
          </p:nvCxnSpPr>
          <p:spPr>
            <a:xfrm flipV="1">
              <a:off x="8037" y="7683"/>
              <a:ext cx="2404" cy="241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2"/>
            <p:cNvSpPr txBox="1"/>
            <p:nvPr/>
          </p:nvSpPr>
          <p:spPr>
            <a:xfrm>
              <a:off x="10605" y="7145"/>
              <a:ext cx="454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="1" dirty="0">
                  <a:solidFill>
                    <a:schemeClr val="bg1"/>
                  </a:solidFill>
                </a:rPr>
                <a:t>DODT </a:t>
              </a:r>
              <a:r>
                <a:rPr lang="zh-CN" altLang="en-US" b="1" dirty="0">
                  <a:solidFill>
                    <a:schemeClr val="bg1"/>
                  </a:solidFill>
                </a:rPr>
                <a:t>在大步长下效果更好</a:t>
              </a:r>
              <a:endParaRPr lang="en-US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"/>
          <p:cNvGrpSpPr/>
          <p:nvPr/>
        </p:nvGrpSpPr>
        <p:grpSpPr>
          <a:xfrm>
            <a:off x="1592580" y="1353185"/>
            <a:ext cx="9006840" cy="4151376"/>
            <a:chOff x="1339215" y="2352040"/>
            <a:chExt cx="8948420" cy="3861435"/>
          </a:xfrm>
        </p:grpSpPr>
        <p:pic>
          <p:nvPicPr>
            <p:cNvPr id="12" name="Picture 14" descr="WeChat Image_2019092122543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339215" y="2352040"/>
              <a:ext cx="8948420" cy="3861435"/>
            </a:xfrm>
            <a:prstGeom prst="rect">
              <a:avLst/>
            </a:prstGeom>
          </p:spPr>
        </p:pic>
        <p:sp>
          <p:nvSpPr>
            <p:cNvPr id="22" name="Rectangle 18"/>
            <p:cNvSpPr/>
            <p:nvPr/>
          </p:nvSpPr>
          <p:spPr>
            <a:xfrm>
              <a:off x="6287134" y="4017011"/>
              <a:ext cx="3432175" cy="427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" name="Group 8"/>
            <p:cNvGrpSpPr/>
            <p:nvPr/>
          </p:nvGrpSpPr>
          <p:grpSpPr>
            <a:xfrm>
              <a:off x="3830320" y="2519045"/>
              <a:ext cx="5822315" cy="1971040"/>
              <a:chOff x="6375" y="3940"/>
              <a:chExt cx="9169" cy="3104"/>
            </a:xfrm>
          </p:grpSpPr>
          <p:sp>
            <p:nvSpPr>
              <p:cNvPr id="24" name="Oval 2"/>
              <p:cNvSpPr/>
              <p:nvPr/>
            </p:nvSpPr>
            <p:spPr>
              <a:xfrm rot="1620000">
                <a:off x="7745" y="4201"/>
                <a:ext cx="961" cy="120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Text Box 6"/>
              <p:cNvSpPr txBox="1"/>
              <p:nvPr/>
            </p:nvSpPr>
            <p:spPr>
              <a:xfrm>
                <a:off x="10348" y="6380"/>
                <a:ext cx="5196" cy="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轨迹延伸有助于提高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DODT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性能</a:t>
                </a:r>
                <a:endParaRPr lang="en-US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 Box 7"/>
              <p:cNvSpPr txBox="1"/>
              <p:nvPr/>
            </p:nvSpPr>
            <p:spPr>
              <a:xfrm>
                <a:off x="12038" y="3940"/>
                <a:ext cx="2906" cy="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dirty="0">
                    <a:solidFill>
                      <a:schemeClr val="bg1"/>
                    </a:solidFill>
                  </a:rPr>
                  <a:t>视频</a:t>
                </a:r>
                <a:r>
                  <a:rPr lang="en-US" altLang="en-US" dirty="0">
                    <a:solidFill>
                      <a:schemeClr val="bg1"/>
                    </a:solidFill>
                  </a:rPr>
                  <a:t> 4,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第</a:t>
                </a:r>
                <a:r>
                  <a:rPr lang="en-US" altLang="en-US" dirty="0">
                    <a:solidFill>
                      <a:schemeClr val="bg1"/>
                    </a:solidFill>
                  </a:rPr>
                  <a:t> 208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帧</a:t>
                </a:r>
                <a:endParaRPr lang="en-US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17"/>
              <p:cNvSpPr/>
              <p:nvPr/>
            </p:nvSpPr>
            <p:spPr>
              <a:xfrm rot="1020000">
                <a:off x="6375" y="5627"/>
                <a:ext cx="1056" cy="1417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19"/>
            <p:cNvCxnSpPr/>
            <p:nvPr/>
          </p:nvCxnSpPr>
          <p:spPr>
            <a:xfrm>
              <a:off x="5104130" y="3429000"/>
              <a:ext cx="1144270" cy="839470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0"/>
            <p:cNvCxnSpPr/>
            <p:nvPr/>
          </p:nvCxnSpPr>
          <p:spPr>
            <a:xfrm>
              <a:off x="4569460" y="3963035"/>
              <a:ext cx="1602740" cy="381635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sual_trac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1471930"/>
            <a:ext cx="12193270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749733" y="731521"/>
            <a:ext cx="10692534" cy="5780860"/>
            <a:chOff x="749733" y="731521"/>
            <a:chExt cx="10692534" cy="5780860"/>
          </a:xfrm>
        </p:grpSpPr>
        <p:sp>
          <p:nvSpPr>
            <p:cNvPr id="4" name="Rounded Rectangle 3"/>
            <p:cNvSpPr/>
            <p:nvPr/>
          </p:nvSpPr>
          <p:spPr>
            <a:xfrm>
              <a:off x="4843116" y="731521"/>
              <a:ext cx="2128058" cy="5267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三维物体检测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99461" y="2188211"/>
              <a:ext cx="2128058" cy="5267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基于图像数据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843116" y="2188211"/>
              <a:ext cx="2128058" cy="5267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基于点云数据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14209" y="2188211"/>
              <a:ext cx="2128058" cy="5267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基于融合数据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2"/>
              <a:endCxn id="5" idx="0"/>
            </p:cNvCxnSpPr>
            <p:nvPr/>
          </p:nvCxnSpPr>
          <p:spPr>
            <a:xfrm flipH="1">
              <a:off x="2063490" y="1258233"/>
              <a:ext cx="3843655" cy="929978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2"/>
              <a:endCxn id="6" idx="0"/>
            </p:cNvCxnSpPr>
            <p:nvPr/>
          </p:nvCxnSpPr>
          <p:spPr>
            <a:xfrm>
              <a:off x="5907145" y="1258233"/>
              <a:ext cx="0" cy="929978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2"/>
              <a:endCxn id="7" idx="0"/>
            </p:cNvCxnSpPr>
            <p:nvPr/>
          </p:nvCxnSpPr>
          <p:spPr>
            <a:xfrm>
              <a:off x="5907145" y="1258233"/>
              <a:ext cx="4471093" cy="929978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27228" y="3603276"/>
              <a:ext cx="963612" cy="469960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单目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40433" y="3603276"/>
              <a:ext cx="963612" cy="469960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双目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5" idx="2"/>
              <a:endCxn id="11" idx="0"/>
            </p:cNvCxnSpPr>
            <p:nvPr/>
          </p:nvCxnSpPr>
          <p:spPr>
            <a:xfrm flipH="1">
              <a:off x="1309034" y="2714923"/>
              <a:ext cx="754456" cy="888353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12" idx="0"/>
            </p:cNvCxnSpPr>
            <p:nvPr/>
          </p:nvCxnSpPr>
          <p:spPr>
            <a:xfrm>
              <a:off x="2063490" y="2714923"/>
              <a:ext cx="758749" cy="888353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3775136" y="3572093"/>
              <a:ext cx="1186923" cy="54078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基于点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5618" y="3572728"/>
              <a:ext cx="1512313" cy="54078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基于体素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08447" y="3572093"/>
              <a:ext cx="1482066" cy="54078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基于投影</a:t>
              </a:r>
              <a:endParaRPr lang="en-US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6" idx="2"/>
              <a:endCxn id="15" idx="0"/>
            </p:cNvCxnSpPr>
            <p:nvPr/>
          </p:nvCxnSpPr>
          <p:spPr>
            <a:xfrm flipH="1">
              <a:off x="4368598" y="2714923"/>
              <a:ext cx="1538547" cy="857170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2"/>
              <a:endCxn id="16" idx="0"/>
            </p:cNvCxnSpPr>
            <p:nvPr/>
          </p:nvCxnSpPr>
          <p:spPr>
            <a:xfrm>
              <a:off x="5907145" y="2714923"/>
              <a:ext cx="334630" cy="857805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  <a:endCxn id="17" idx="0"/>
            </p:cNvCxnSpPr>
            <p:nvPr/>
          </p:nvCxnSpPr>
          <p:spPr>
            <a:xfrm>
              <a:off x="5907145" y="2714923"/>
              <a:ext cx="2442335" cy="857170"/>
            </a:xfrm>
            <a:prstGeom prst="lin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5"/>
            <p:cNvSpPr txBox="1"/>
            <p:nvPr/>
          </p:nvSpPr>
          <p:spPr>
            <a:xfrm>
              <a:off x="749733" y="4752975"/>
              <a:ext cx="103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Mono3D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GS3D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AM3D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...</a:t>
              </a:r>
              <a:endParaRPr lang="en-US" altLang="en-US" dirty="0">
                <a:cs typeface="Arial" panose="020B0604020202020204" pitchFamily="34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034973" y="4756150"/>
              <a:ext cx="1498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3DOP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Stereo-RCNN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Pseudo-LiDAR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...</a:t>
              </a:r>
              <a:endParaRPr lang="en-US" altLang="en-US" dirty="0">
                <a:cs typeface="Arial" panose="020B0604020202020204" pitchFamily="34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588818" y="4765675"/>
              <a:ext cx="1498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PointRCNN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STD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3DSSD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...</a:t>
              </a:r>
              <a:endParaRPr lang="en-US" altLang="en-US" dirty="0">
                <a:cs typeface="Arial" panose="020B0604020202020204" pitchFamily="34" charset="0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5460163" y="4758055"/>
              <a:ext cx="1498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3D FCN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Vote3Deep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VoxelNet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Part-A</a:t>
              </a:r>
              <a:r>
                <a:rPr lang="en-US" altLang="en-US" baseline="30000" dirty="0">
                  <a:cs typeface="Arial" panose="020B0604020202020204" pitchFamily="34" charset="0"/>
                </a:rPr>
                <a:t>2</a:t>
              </a:r>
              <a:r>
                <a:rPr lang="en-US" altLang="en-US" dirty="0">
                  <a:cs typeface="Arial" panose="020B0604020202020204" pitchFamily="34" charset="0"/>
                </a:rPr>
                <a:t>Net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PointPillar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...</a:t>
              </a:r>
              <a:endParaRPr lang="en-US" altLang="en-US" dirty="0">
                <a:cs typeface="Arial" panose="020B0604020202020204" pitchFamily="34" charset="0"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7520103" y="4758055"/>
              <a:ext cx="1711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PIXOR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RT3D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Complex-YOLO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...</a:t>
              </a:r>
              <a:endParaRPr lang="en-US" altLang="en-US" dirty="0">
                <a:cs typeface="Arial" panose="020B0604020202020204" pitchFamily="34" charset="0"/>
              </a:endParaRPr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9584488" y="4758055"/>
              <a:ext cx="17119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F-PointNet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PointFusion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ContFuse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MV3D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AVOD</a:t>
              </a:r>
              <a:endParaRPr lang="en-US" altLang="en-US" dirty="0">
                <a:cs typeface="Arial" panose="020B0604020202020204" pitchFamily="34" charset="0"/>
              </a:endParaRPr>
            </a:p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...</a:t>
              </a:r>
              <a:endParaRPr lang="en-US" altLang="en-US" dirty="0"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6888" y="4686300"/>
              <a:ext cx="934720" cy="75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58823" y="4686300"/>
              <a:ext cx="934720" cy="75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01238" y="4686300"/>
              <a:ext cx="934720" cy="75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0203" y="4686300"/>
              <a:ext cx="934720" cy="75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91578" y="4686300"/>
              <a:ext cx="934720" cy="75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10878" y="4686300"/>
              <a:ext cx="934720" cy="75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Straight Arrow Connector 44"/>
            <p:cNvCxnSpPr>
              <a:stCxn id="11" idx="2"/>
              <a:endCxn id="32" idx="0"/>
            </p:cNvCxnSpPr>
            <p:nvPr/>
          </p:nvCxnSpPr>
          <p:spPr>
            <a:xfrm>
              <a:off x="1309034" y="4073236"/>
              <a:ext cx="5214" cy="6130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2" idx="2"/>
              <a:endCxn id="33" idx="0"/>
            </p:cNvCxnSpPr>
            <p:nvPr/>
          </p:nvCxnSpPr>
          <p:spPr>
            <a:xfrm>
              <a:off x="2822239" y="4073236"/>
              <a:ext cx="3944" cy="6130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5" idx="2"/>
              <a:endCxn id="34" idx="0"/>
            </p:cNvCxnSpPr>
            <p:nvPr/>
          </p:nvCxnSpPr>
          <p:spPr>
            <a:xfrm>
              <a:off x="4368598" y="4112875"/>
              <a:ext cx="0" cy="5734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6" idx="2"/>
              <a:endCxn id="35" idx="0"/>
            </p:cNvCxnSpPr>
            <p:nvPr/>
          </p:nvCxnSpPr>
          <p:spPr>
            <a:xfrm>
              <a:off x="6241775" y="4113510"/>
              <a:ext cx="5788" cy="5727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2"/>
              <a:endCxn id="36" idx="0"/>
            </p:cNvCxnSpPr>
            <p:nvPr/>
          </p:nvCxnSpPr>
          <p:spPr>
            <a:xfrm>
              <a:off x="8349480" y="4112875"/>
              <a:ext cx="9458" cy="5734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2"/>
              <a:endCxn id="39" idx="0"/>
            </p:cNvCxnSpPr>
            <p:nvPr/>
          </p:nvCxnSpPr>
          <p:spPr>
            <a:xfrm>
              <a:off x="10378238" y="2714923"/>
              <a:ext cx="0" cy="19713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组合 1063"/>
          <p:cNvGrpSpPr/>
          <p:nvPr/>
        </p:nvGrpSpPr>
        <p:grpSpPr>
          <a:xfrm>
            <a:off x="1103708" y="1396208"/>
            <a:ext cx="9266641" cy="4122333"/>
            <a:chOff x="1103708" y="1396208"/>
            <a:chExt cx="9266641" cy="4122333"/>
          </a:xfrm>
        </p:grpSpPr>
        <p:grpSp>
          <p:nvGrpSpPr>
            <p:cNvPr id="8" name="组合 7"/>
            <p:cNvGrpSpPr/>
            <p:nvPr/>
          </p:nvGrpSpPr>
          <p:grpSpPr>
            <a:xfrm>
              <a:off x="1103708" y="2198171"/>
              <a:ext cx="3202782" cy="2319337"/>
              <a:chOff x="85725" y="2231231"/>
              <a:chExt cx="3202782" cy="2319337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1"/>
              <a:srcRect/>
              <a:stretch>
                <a:fillRect/>
              </a:stretch>
            </p:blipFill>
            <p:spPr>
              <a:xfrm>
                <a:off x="85725" y="2231231"/>
                <a:ext cx="3202782" cy="2319337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95287" y="2990532"/>
                <a:ext cx="1019175" cy="10575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513284" y="2269331"/>
                <a:ext cx="1676400" cy="21437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00200" y="2371406"/>
                <a:ext cx="1019175" cy="10575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086347" y="1838125"/>
              <a:ext cx="850109" cy="3208498"/>
              <a:chOff x="4076697" y="2195035"/>
              <a:chExt cx="850109" cy="320849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076697" y="4550887"/>
                <a:ext cx="850108" cy="852646"/>
                <a:chOff x="1513284" y="2269331"/>
                <a:chExt cx="1676401" cy="2143763"/>
              </a:xfrm>
            </p:grpSpPr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1513285" y="2288382"/>
                  <a:ext cx="1676400" cy="2124712"/>
                </a:xfrm>
                <a:prstGeom prst="rect">
                  <a:avLst/>
                </a:prstGeom>
              </p:spPr>
            </p:pic>
            <p:sp>
              <p:nvSpPr>
                <p:cNvPr id="16" name="矩形 15"/>
                <p:cNvSpPr/>
                <p:nvPr/>
              </p:nvSpPr>
              <p:spPr>
                <a:xfrm>
                  <a:off x="1513284" y="2269331"/>
                  <a:ext cx="1676400" cy="214376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4076697" y="2195035"/>
                <a:ext cx="850108" cy="852646"/>
                <a:chOff x="1600200" y="2371406"/>
                <a:chExt cx="1019175" cy="1057593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/>
                <a:stretch>
                  <a:fillRect/>
                </a:stretch>
              </p:blipFill>
              <p:spPr>
                <a:xfrm>
                  <a:off x="1600200" y="2371406"/>
                  <a:ext cx="1019175" cy="1057593"/>
                </a:xfrm>
                <a:prstGeom prst="rect">
                  <a:avLst/>
                </a:prstGeom>
              </p:spPr>
            </p:pic>
            <p:sp>
              <p:nvSpPr>
                <p:cNvPr id="22" name="矩形 21"/>
                <p:cNvSpPr/>
                <p:nvPr/>
              </p:nvSpPr>
              <p:spPr>
                <a:xfrm>
                  <a:off x="1600200" y="2371406"/>
                  <a:ext cx="1019175" cy="10575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076697" y="3355102"/>
                <a:ext cx="850109" cy="852646"/>
                <a:chOff x="395287" y="2990532"/>
                <a:chExt cx="1019175" cy="1057593"/>
              </a:xfrm>
            </p:grpSpPr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 rotWithShape="1">
                <a:blip r:embed="rId4" cstate="print"/>
                <a:srcRect/>
                <a:stretch>
                  <a:fillRect/>
                </a:stretch>
              </p:blipFill>
              <p:spPr>
                <a:xfrm>
                  <a:off x="395287" y="2990532"/>
                  <a:ext cx="1019175" cy="1057593"/>
                </a:xfrm>
                <a:prstGeom prst="rect">
                  <a:avLst/>
                </a:prstGeom>
              </p:spPr>
            </p:pic>
            <p:sp>
              <p:nvSpPr>
                <p:cNvPr id="27" name="矩形 26"/>
                <p:cNvSpPr/>
                <p:nvPr/>
              </p:nvSpPr>
              <p:spPr>
                <a:xfrm>
                  <a:off x="395287" y="2990532"/>
                  <a:ext cx="1019175" cy="10575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9" name="直接箭头连接符 28"/>
            <p:cNvCxnSpPr>
              <a:endCxn id="22" idx="1"/>
            </p:cNvCxnSpPr>
            <p:nvPr/>
          </p:nvCxnSpPr>
          <p:spPr>
            <a:xfrm flipV="1">
              <a:off x="3467100" y="2264448"/>
              <a:ext cx="1619247" cy="426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7" idx="1"/>
            </p:cNvCxnSpPr>
            <p:nvPr/>
          </p:nvCxnSpPr>
          <p:spPr>
            <a:xfrm flipV="1">
              <a:off x="2200275" y="3424515"/>
              <a:ext cx="2886072" cy="219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6" idx="1"/>
            </p:cNvCxnSpPr>
            <p:nvPr/>
          </p:nvCxnSpPr>
          <p:spPr>
            <a:xfrm>
              <a:off x="3810000" y="3914813"/>
              <a:ext cx="1276347" cy="705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671071" y="1947075"/>
              <a:ext cx="1453754" cy="628091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卷积特征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695483" y="3110509"/>
              <a:ext cx="1453753" cy="628012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卷积特征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695484" y="4303506"/>
              <a:ext cx="1453752" cy="628013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卷积特征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/>
            <p:cNvCxnSpPr>
              <a:stCxn id="22" idx="3"/>
              <a:endCxn id="35" idx="1"/>
            </p:cNvCxnSpPr>
            <p:nvPr/>
          </p:nvCxnSpPr>
          <p:spPr>
            <a:xfrm flipV="1">
              <a:off x="5936455" y="2261121"/>
              <a:ext cx="734616" cy="3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7" idx="3"/>
              <a:endCxn id="40" idx="1"/>
            </p:cNvCxnSpPr>
            <p:nvPr/>
          </p:nvCxnSpPr>
          <p:spPr>
            <a:xfrm>
              <a:off x="5936456" y="3424515"/>
              <a:ext cx="7590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6" idx="3"/>
              <a:endCxn id="41" idx="1"/>
            </p:cNvCxnSpPr>
            <p:nvPr/>
          </p:nvCxnSpPr>
          <p:spPr>
            <a:xfrm flipV="1">
              <a:off x="5936454" y="4617513"/>
              <a:ext cx="759030" cy="27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9142812" y="1396208"/>
              <a:ext cx="1219200" cy="1178958"/>
              <a:chOff x="7675962" y="1668779"/>
              <a:chExt cx="1219200" cy="117895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675962" y="1668779"/>
                <a:ext cx="1219200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SVMs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75962" y="2321481"/>
                <a:ext cx="1219200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Bbox </a:t>
                </a:r>
                <a:r>
                  <a:rPr lang="zh-CN" altLang="en-US" dirty="0"/>
                  <a:t>回归</a:t>
                </a:r>
                <a:endParaRPr lang="zh-CN" altLang="en-US" dirty="0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9151149" y="2867142"/>
              <a:ext cx="1219200" cy="1178958"/>
              <a:chOff x="7675962" y="1868723"/>
              <a:chExt cx="1219200" cy="1178958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675962" y="1868723"/>
                <a:ext cx="1219200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SVMs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675962" y="2521425"/>
                <a:ext cx="1219200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Bbox </a:t>
                </a:r>
                <a:r>
                  <a:rPr lang="zh-CN" altLang="en-US" dirty="0"/>
                  <a:t>回归</a:t>
                </a:r>
                <a:endParaRPr lang="zh-CN" altLang="en-US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151149" y="4338076"/>
              <a:ext cx="1219200" cy="1180465"/>
              <a:chOff x="7675962" y="1668779"/>
              <a:chExt cx="1219200" cy="118046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675962" y="1668779"/>
                <a:ext cx="1219200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SVMs</a:t>
                </a:r>
                <a:endParaRPr lang="zh-CN" altLang="en-US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675962" y="2322988"/>
                <a:ext cx="1219200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Bbox </a:t>
                </a:r>
                <a:r>
                  <a:rPr lang="zh-CN" altLang="en-US" dirty="0"/>
                  <a:t>回归</a:t>
                </a:r>
                <a:endParaRPr lang="zh-CN" altLang="en-US" dirty="0"/>
              </a:p>
            </p:txBody>
          </p:sp>
        </p:grpSp>
        <p:cxnSp>
          <p:nvCxnSpPr>
            <p:cNvPr id="52" name="直接箭头连接符 51"/>
            <p:cNvCxnSpPr>
              <a:stCxn id="35" idx="3"/>
              <a:endCxn id="48" idx="1"/>
            </p:cNvCxnSpPr>
            <p:nvPr/>
          </p:nvCxnSpPr>
          <p:spPr>
            <a:xfrm flipV="1">
              <a:off x="8124825" y="1659336"/>
              <a:ext cx="1017987" cy="60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5" idx="3"/>
              <a:endCxn id="51" idx="1"/>
            </p:cNvCxnSpPr>
            <p:nvPr/>
          </p:nvCxnSpPr>
          <p:spPr>
            <a:xfrm>
              <a:off x="8124825" y="2261121"/>
              <a:ext cx="1017987" cy="509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3"/>
              <a:endCxn id="54" idx="1"/>
            </p:cNvCxnSpPr>
            <p:nvPr/>
          </p:nvCxnSpPr>
          <p:spPr>
            <a:xfrm flipV="1">
              <a:off x="8149236" y="3130270"/>
              <a:ext cx="1001913" cy="2942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箭头连接符 1023"/>
            <p:cNvCxnSpPr>
              <a:stCxn id="40" idx="3"/>
              <a:endCxn id="55" idx="1"/>
            </p:cNvCxnSpPr>
            <p:nvPr/>
          </p:nvCxnSpPr>
          <p:spPr>
            <a:xfrm>
              <a:off x="8149236" y="3424515"/>
              <a:ext cx="1001913" cy="358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箭头连接符 1026"/>
            <p:cNvCxnSpPr>
              <a:stCxn id="41" idx="3"/>
              <a:endCxn id="57" idx="1"/>
            </p:cNvCxnSpPr>
            <p:nvPr/>
          </p:nvCxnSpPr>
          <p:spPr>
            <a:xfrm flipV="1">
              <a:off x="8149236" y="4601204"/>
              <a:ext cx="1001913" cy="16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箭头连接符 1028"/>
            <p:cNvCxnSpPr>
              <a:stCxn id="41" idx="3"/>
              <a:endCxn id="58" idx="1"/>
            </p:cNvCxnSpPr>
            <p:nvPr/>
          </p:nvCxnSpPr>
          <p:spPr>
            <a:xfrm>
              <a:off x="8149236" y="4617513"/>
              <a:ext cx="1001913" cy="637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41683" y="1300163"/>
            <a:ext cx="11718134" cy="3770508"/>
            <a:chOff x="179783" y="1109663"/>
            <a:chExt cx="11718134" cy="377050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79783" y="1109663"/>
              <a:ext cx="3202782" cy="2319337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4098592" y="1792006"/>
              <a:ext cx="1464129" cy="954650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卷积特征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0458448" y="1562098"/>
              <a:ext cx="1439469" cy="1414466"/>
              <a:chOff x="7675961" y="1668779"/>
              <a:chExt cx="1439469" cy="141446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675962" y="1668779"/>
                <a:ext cx="1439468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Softmax</a:t>
                </a:r>
                <a:endParaRPr lang="zh-CN" altLang="en-US" sz="20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75961" y="2556989"/>
                <a:ext cx="1439439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Bbox </a:t>
                </a:r>
                <a:r>
                  <a:rPr lang="zh-CN" altLang="en-US" sz="2000" dirty="0"/>
                  <a:t>回归</a:t>
                </a:r>
                <a:endParaRPr lang="zh-CN" altLang="en-US" sz="20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96929" y="3070506"/>
              <a:ext cx="2515509" cy="1809665"/>
              <a:chOff x="3743325" y="3810000"/>
              <a:chExt cx="3190875" cy="229552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743325" y="3810000"/>
                <a:ext cx="3190875" cy="2295525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4060028" y="3845996"/>
                <a:ext cx="2794397" cy="2143762"/>
                <a:chOff x="395287" y="2269331"/>
                <a:chExt cx="2794397" cy="2143762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395287" y="2990532"/>
                  <a:ext cx="1019175" cy="10575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513284" y="2269331"/>
                  <a:ext cx="1676400" cy="214376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600200" y="2371406"/>
                  <a:ext cx="1019175" cy="10575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5" name="直接箭头连接符 4"/>
            <p:cNvCxnSpPr>
              <a:stCxn id="6" idx="3"/>
              <a:endCxn id="35" idx="1"/>
            </p:cNvCxnSpPr>
            <p:nvPr/>
          </p:nvCxnSpPr>
          <p:spPr>
            <a:xfrm flipV="1">
              <a:off x="3382565" y="2269331"/>
              <a:ext cx="71602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5" idx="2"/>
              <a:endCxn id="2" idx="1"/>
            </p:cNvCxnSpPr>
            <p:nvPr/>
          </p:nvCxnSpPr>
          <p:spPr>
            <a:xfrm>
              <a:off x="4830657" y="2746656"/>
              <a:ext cx="866272" cy="1228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116484" y="1945481"/>
              <a:ext cx="1676401" cy="6477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RoI </a:t>
              </a:r>
              <a:r>
                <a:rPr lang="zh-CN" altLang="en-US" sz="2000" dirty="0">
                  <a:solidFill>
                    <a:schemeClr val="tx1"/>
                  </a:solidFill>
                </a:rPr>
                <a:t>池化层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2" idx="0"/>
              <a:endCxn id="17" idx="2"/>
            </p:cNvCxnSpPr>
            <p:nvPr/>
          </p:nvCxnSpPr>
          <p:spPr>
            <a:xfrm flipV="1">
              <a:off x="6954684" y="2593181"/>
              <a:ext cx="1" cy="477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5" idx="3"/>
              <a:endCxn id="17" idx="1"/>
            </p:cNvCxnSpPr>
            <p:nvPr/>
          </p:nvCxnSpPr>
          <p:spPr>
            <a:xfrm>
              <a:off x="5562721" y="2269331"/>
              <a:ext cx="553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8179558" y="1945481"/>
              <a:ext cx="1726441" cy="6477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密集特征向量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接箭头连接符 64"/>
            <p:cNvCxnSpPr>
              <a:stCxn id="69" idx="3"/>
              <a:endCxn id="48" idx="1"/>
            </p:cNvCxnSpPr>
            <p:nvPr/>
          </p:nvCxnSpPr>
          <p:spPr>
            <a:xfrm flipV="1">
              <a:off x="9905999" y="1825226"/>
              <a:ext cx="552450" cy="444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9" idx="3"/>
              <a:endCxn id="51" idx="1"/>
            </p:cNvCxnSpPr>
            <p:nvPr/>
          </p:nvCxnSpPr>
          <p:spPr>
            <a:xfrm>
              <a:off x="9905999" y="2269331"/>
              <a:ext cx="552449" cy="444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7" idx="3"/>
              <a:endCxn id="69" idx="1"/>
            </p:cNvCxnSpPr>
            <p:nvPr/>
          </p:nvCxnSpPr>
          <p:spPr>
            <a:xfrm>
              <a:off x="7792885" y="2269331"/>
              <a:ext cx="3866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8423460" y="373036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Selective Search 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算法提取的候选框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41683" y="1300163"/>
            <a:ext cx="11718134" cy="4694613"/>
            <a:chOff x="141683" y="1300163"/>
            <a:chExt cx="11718134" cy="4694613"/>
          </a:xfrm>
        </p:grpSpPr>
        <p:sp>
          <p:nvSpPr>
            <p:cNvPr id="26" name="矩形 25"/>
            <p:cNvSpPr/>
            <p:nvPr/>
          </p:nvSpPr>
          <p:spPr>
            <a:xfrm>
              <a:off x="3444668" y="3490913"/>
              <a:ext cx="7704771" cy="25038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41683" y="1300163"/>
              <a:ext cx="3202782" cy="2319337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4060492" y="1982506"/>
              <a:ext cx="1464129" cy="954650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卷积特征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0420348" y="1752598"/>
              <a:ext cx="1439469" cy="1414466"/>
              <a:chOff x="7675961" y="1668779"/>
              <a:chExt cx="1439469" cy="141446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675962" y="1668779"/>
                <a:ext cx="1439468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Softmax</a:t>
                </a:r>
                <a:endParaRPr lang="zh-CN" altLang="en-US" sz="20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75961" y="2556989"/>
                <a:ext cx="1439439" cy="5262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Bbox </a:t>
                </a:r>
                <a:r>
                  <a:rPr lang="zh-CN" altLang="en-US" sz="2000" dirty="0"/>
                  <a:t>回归</a:t>
                </a:r>
                <a:endParaRPr lang="zh-CN" altLang="en-US" sz="20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555281" y="3680106"/>
              <a:ext cx="2515509" cy="1809665"/>
              <a:chOff x="3743325" y="3810000"/>
              <a:chExt cx="3190875" cy="229552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743325" y="3810000"/>
                <a:ext cx="3190875" cy="2295525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4060028" y="3845996"/>
                <a:ext cx="2794397" cy="2143762"/>
                <a:chOff x="395287" y="2269331"/>
                <a:chExt cx="2794397" cy="2143762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395287" y="2990532"/>
                  <a:ext cx="1019175" cy="10575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513284" y="2269331"/>
                  <a:ext cx="1676400" cy="214376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600200" y="2371406"/>
                  <a:ext cx="1019175" cy="10575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5" name="直接箭头连接符 4"/>
            <p:cNvCxnSpPr>
              <a:stCxn id="6" idx="3"/>
              <a:endCxn id="35" idx="1"/>
            </p:cNvCxnSpPr>
            <p:nvPr/>
          </p:nvCxnSpPr>
          <p:spPr>
            <a:xfrm flipV="1">
              <a:off x="3344465" y="2459831"/>
              <a:ext cx="71602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078384" y="2135981"/>
              <a:ext cx="1676401" cy="6477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RoI </a:t>
              </a:r>
              <a:r>
                <a:rPr lang="zh-CN" altLang="en-US" sz="2000" dirty="0">
                  <a:solidFill>
                    <a:schemeClr val="tx1"/>
                  </a:solidFill>
                </a:rPr>
                <a:t>池化层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/>
            <p:cNvCxnSpPr>
              <a:stCxn id="35" idx="3"/>
              <a:endCxn id="17" idx="1"/>
            </p:cNvCxnSpPr>
            <p:nvPr/>
          </p:nvCxnSpPr>
          <p:spPr>
            <a:xfrm>
              <a:off x="5524621" y="2459831"/>
              <a:ext cx="553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8141458" y="2135981"/>
              <a:ext cx="1726441" cy="6477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密集特征向量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接箭头连接符 64"/>
            <p:cNvCxnSpPr>
              <a:stCxn id="69" idx="3"/>
              <a:endCxn id="48" idx="1"/>
            </p:cNvCxnSpPr>
            <p:nvPr/>
          </p:nvCxnSpPr>
          <p:spPr>
            <a:xfrm flipV="1">
              <a:off x="9867899" y="2015726"/>
              <a:ext cx="552450" cy="444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9" idx="3"/>
              <a:endCxn id="51" idx="1"/>
            </p:cNvCxnSpPr>
            <p:nvPr/>
          </p:nvCxnSpPr>
          <p:spPr>
            <a:xfrm>
              <a:off x="9867899" y="2459831"/>
              <a:ext cx="552449" cy="444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7" idx="3"/>
              <a:endCxn id="69" idx="1"/>
            </p:cNvCxnSpPr>
            <p:nvPr/>
          </p:nvCxnSpPr>
          <p:spPr>
            <a:xfrm>
              <a:off x="7754785" y="2459831"/>
              <a:ext cx="3866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31732" y="4263448"/>
              <a:ext cx="1676401" cy="6477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卷积特征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148164" y="3788953"/>
              <a:ext cx="1676401" cy="1503218"/>
              <a:chOff x="7675961" y="1668779"/>
              <a:chExt cx="1439469" cy="1414466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7675962" y="1668779"/>
                <a:ext cx="1439468" cy="5262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候选框回归</a:t>
                </a:r>
                <a:endParaRPr lang="zh-CN" altLang="en-US" sz="20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675961" y="2556989"/>
                <a:ext cx="1439439" cy="5262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Softmax</a:t>
                </a:r>
                <a:endParaRPr lang="zh-CN" altLang="en-US" sz="2000" dirty="0"/>
              </a:p>
            </p:txBody>
          </p:sp>
        </p:grpSp>
        <p:cxnSp>
          <p:nvCxnSpPr>
            <p:cNvPr id="9" name="直接箭头连接符 8"/>
            <p:cNvCxnSpPr>
              <a:stCxn id="35" idx="2"/>
            </p:cNvCxnSpPr>
            <p:nvPr/>
          </p:nvCxnSpPr>
          <p:spPr>
            <a:xfrm flipH="1">
              <a:off x="4792556" y="2937156"/>
              <a:ext cx="1" cy="7429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" idx="3"/>
              <a:endCxn id="28" idx="1"/>
            </p:cNvCxnSpPr>
            <p:nvPr/>
          </p:nvCxnSpPr>
          <p:spPr>
            <a:xfrm>
              <a:off x="6070790" y="4584939"/>
              <a:ext cx="460942" cy="23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8" idx="3"/>
              <a:endCxn id="30" idx="1"/>
            </p:cNvCxnSpPr>
            <p:nvPr/>
          </p:nvCxnSpPr>
          <p:spPr>
            <a:xfrm flipV="1">
              <a:off x="8208133" y="4068591"/>
              <a:ext cx="940032" cy="518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28" idx="3"/>
              <a:endCxn id="31" idx="1"/>
            </p:cNvCxnSpPr>
            <p:nvPr/>
          </p:nvCxnSpPr>
          <p:spPr>
            <a:xfrm>
              <a:off x="8208133" y="4587298"/>
              <a:ext cx="940031" cy="4252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/>
            <p:cNvCxnSpPr>
              <a:stCxn id="30" idx="0"/>
              <a:endCxn id="17" idx="2"/>
            </p:cNvCxnSpPr>
            <p:nvPr/>
          </p:nvCxnSpPr>
          <p:spPr>
            <a:xfrm rot="16200000" flipV="1">
              <a:off x="7948839" y="1751427"/>
              <a:ext cx="1005272" cy="306978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301261" y="5503379"/>
              <a:ext cx="2674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区域提取网络（</a:t>
              </a:r>
              <a:r>
                <a:rPr lang="en-US" altLang="zh-CN" sz="2000" b="1" dirty="0"/>
                <a:t>RPN</a:t>
              </a:r>
              <a:r>
                <a:rPr lang="zh-CN" altLang="en-US" sz="2000" b="1" dirty="0"/>
                <a:t>）</a:t>
              </a:r>
              <a:endParaRPr lang="zh-CN" altLang="en-US" sz="2000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483029" y="1096376"/>
            <a:ext cx="7225942" cy="4917499"/>
            <a:chOff x="1874262" y="1134476"/>
            <a:chExt cx="7225942" cy="4917499"/>
          </a:xfrm>
        </p:grpSpPr>
        <p:grpSp>
          <p:nvGrpSpPr>
            <p:cNvPr id="44" name="组合 43"/>
            <p:cNvGrpSpPr/>
            <p:nvPr/>
          </p:nvGrpSpPr>
          <p:grpSpPr>
            <a:xfrm>
              <a:off x="2324100" y="3524249"/>
              <a:ext cx="4772025" cy="2390776"/>
              <a:chOff x="2324100" y="3524249"/>
              <a:chExt cx="4772025" cy="2390776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324100" y="3524250"/>
                <a:ext cx="346710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581275" y="3933825"/>
                <a:ext cx="346710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2828925" y="4314825"/>
                <a:ext cx="346710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105150" y="4733925"/>
                <a:ext cx="346710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362325" y="5124450"/>
                <a:ext cx="346710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629025" y="5514975"/>
                <a:ext cx="346710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2324100" y="3524250"/>
                <a:ext cx="1562100" cy="239077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2886075" y="3524250"/>
                <a:ext cx="1562100" cy="239077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448050" y="3524249"/>
                <a:ext cx="1562100" cy="239077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4038600" y="3524249"/>
                <a:ext cx="1562100" cy="239077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629150" y="3524249"/>
                <a:ext cx="1562100" cy="239077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210175" y="3524249"/>
                <a:ext cx="1562100" cy="239077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平行四边形 16"/>
            <p:cNvSpPr/>
            <p:nvPr/>
          </p:nvSpPr>
          <p:spPr>
            <a:xfrm flipH="1">
              <a:off x="3167062" y="3943350"/>
              <a:ext cx="2505075" cy="1171578"/>
            </a:xfrm>
            <a:prstGeom prst="parallelogram">
              <a:avLst>
                <a:gd name="adj" fmla="val 64962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05150" y="2581275"/>
              <a:ext cx="2381250" cy="419096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66924" y="1200773"/>
              <a:ext cx="2038351" cy="419068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33899" y="1190642"/>
              <a:ext cx="2038351" cy="419068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右 35"/>
            <p:cNvSpPr/>
            <p:nvPr/>
          </p:nvSpPr>
          <p:spPr>
            <a:xfrm rot="16200000">
              <a:off x="3957636" y="3226601"/>
              <a:ext cx="685804" cy="40479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箭头: 右 36"/>
            <p:cNvSpPr/>
            <p:nvPr/>
          </p:nvSpPr>
          <p:spPr>
            <a:xfrm rot="17195596">
              <a:off x="5123747" y="1880614"/>
              <a:ext cx="685804" cy="40479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箭头: 右 37"/>
            <p:cNvSpPr/>
            <p:nvPr/>
          </p:nvSpPr>
          <p:spPr>
            <a:xfrm rot="14912427">
              <a:off x="2897973" y="1870821"/>
              <a:ext cx="685804" cy="40479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右 38"/>
            <p:cNvSpPr/>
            <p:nvPr/>
          </p:nvSpPr>
          <p:spPr>
            <a:xfrm rot="10800000">
              <a:off x="6791325" y="1179802"/>
              <a:ext cx="685804" cy="40479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>
              <a:spLocks noChangeAspect="1"/>
            </p:cNvSpPr>
            <p:nvPr/>
          </p:nvSpPr>
          <p:spPr>
            <a:xfrm flipH="1">
              <a:off x="4328297" y="4484331"/>
              <a:ext cx="145852" cy="68212"/>
            </a:xfrm>
            <a:prstGeom prst="parallelogram">
              <a:avLst>
                <a:gd name="adj" fmla="val 64962"/>
              </a:avLst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4401986" y="1998340"/>
              <a:ext cx="3909369" cy="2520097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401223" y="2879093"/>
              <a:ext cx="3929182" cy="1640116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4406748" y="3762377"/>
              <a:ext cx="3878412" cy="75606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09133" y="4513675"/>
              <a:ext cx="3861745" cy="15623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285603" y="5149034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滑动窗口</a:t>
              </a:r>
              <a:endParaRPr lang="zh-CN" altLang="en-US" sz="20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191250" y="5651865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卷积特征图</a:t>
              </a:r>
              <a:endParaRPr lang="zh-CN" altLang="en-US" sz="2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469882" y="2614953"/>
              <a:ext cx="168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256</a:t>
              </a:r>
              <a:r>
                <a:rPr lang="zh-CN" altLang="en-US" dirty="0"/>
                <a:t>维特征向量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8901" y="2888175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中间层</a:t>
              </a:r>
              <a:endParaRPr lang="zh-CN" altLang="en-US" sz="20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663344" y="4299398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锚点</a:t>
              </a:r>
              <a:endParaRPr lang="zh-CN" altLang="en-US" sz="2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388632" y="1239555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2k </a:t>
              </a:r>
              <a:r>
                <a:rPr lang="zh-CN" altLang="en-US" dirty="0"/>
                <a:t>个得分值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855607" y="1223399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4k </a:t>
              </a:r>
              <a:r>
                <a:rPr lang="zh-CN" altLang="en-US" dirty="0"/>
                <a:t>个坐标值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874262" y="2059614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分类分支</a:t>
              </a:r>
              <a:endParaRPr lang="zh-CN" altLang="en-US" sz="2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91200" y="2059614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回归分支</a:t>
              </a:r>
              <a:endParaRPr lang="zh-CN" altLang="en-US" sz="2000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7684432" y="1134476"/>
              <a:ext cx="1415772" cy="4697403"/>
              <a:chOff x="8586132" y="1134476"/>
              <a:chExt cx="1415772" cy="469740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691563" y="4095754"/>
                <a:ext cx="1152525" cy="11620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763000" y="3505204"/>
                <a:ext cx="1009650" cy="51434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020175" y="2395854"/>
                <a:ext cx="504825" cy="103314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905875" y="1619881"/>
                <a:ext cx="714375" cy="6997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215438" y="4638675"/>
                <a:ext cx="72000" cy="72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232105" y="3733802"/>
                <a:ext cx="61913" cy="571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232105" y="2883852"/>
                <a:ext cx="61913" cy="571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232105" y="1941190"/>
                <a:ext cx="61913" cy="571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8586132" y="1134476"/>
                <a:ext cx="1415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K </a:t>
                </a:r>
                <a:r>
                  <a:rPr lang="zh-CN" altLang="en-US" sz="2000" dirty="0"/>
                  <a:t>个锚点框</a:t>
                </a:r>
                <a:endParaRPr lang="zh-CN" altLang="en-US" sz="2000" dirty="0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9226460" y="5406481"/>
                <a:ext cx="68212" cy="425398"/>
                <a:chOff x="9226460" y="5381081"/>
                <a:chExt cx="68212" cy="425398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8" name="椭圆 67"/>
                <p:cNvSpPr>
                  <a:spLocks noChangeAspect="1"/>
                </p:cNvSpPr>
                <p:nvPr/>
              </p:nvSpPr>
              <p:spPr>
                <a:xfrm>
                  <a:off x="9226460" y="5381081"/>
                  <a:ext cx="68212" cy="6821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>
                  <a:spLocks noChangeAspect="1"/>
                </p:cNvSpPr>
                <p:nvPr/>
              </p:nvSpPr>
              <p:spPr>
                <a:xfrm>
                  <a:off x="9226460" y="5500143"/>
                  <a:ext cx="68212" cy="6821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>
                  <a:spLocks noChangeAspect="1"/>
                </p:cNvSpPr>
                <p:nvPr/>
              </p:nvSpPr>
              <p:spPr>
                <a:xfrm>
                  <a:off x="9226460" y="5619205"/>
                  <a:ext cx="68212" cy="6821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>
                  <a:spLocks noChangeAspect="1"/>
                </p:cNvSpPr>
                <p:nvPr/>
              </p:nvSpPr>
              <p:spPr>
                <a:xfrm>
                  <a:off x="9226460" y="5738267"/>
                  <a:ext cx="68212" cy="6821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6581776" y="3086099"/>
            <a:ext cx="2743200" cy="857251"/>
          </a:xfrm>
          <a:prstGeom prst="parallelogram">
            <a:avLst>
              <a:gd name="adj" fmla="val 86832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724026" y="3086099"/>
            <a:ext cx="2743200" cy="857251"/>
            <a:chOff x="1724026" y="3086099"/>
            <a:chExt cx="2743200" cy="857251"/>
          </a:xfrm>
          <a:noFill/>
        </p:grpSpPr>
        <p:sp>
          <p:nvSpPr>
            <p:cNvPr id="3" name="平行四边形 2"/>
            <p:cNvSpPr/>
            <p:nvPr/>
          </p:nvSpPr>
          <p:spPr>
            <a:xfrm>
              <a:off x="1724026" y="3086099"/>
              <a:ext cx="2743200" cy="857251"/>
            </a:xfrm>
            <a:prstGeom prst="parallelogram">
              <a:avLst>
                <a:gd name="adj" fmla="val 86832"/>
              </a:avLst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305050" y="3276600"/>
              <a:ext cx="2005014" cy="0"/>
            </a:xfrm>
            <a:prstGeom prst="lin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093119" y="3514724"/>
              <a:ext cx="2005014" cy="0"/>
            </a:xfrm>
            <a:prstGeom prst="lin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28019" y="3717924"/>
              <a:ext cx="2005014" cy="0"/>
            </a:xfrm>
            <a:prstGeom prst="lin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222500" y="3086100"/>
              <a:ext cx="736600" cy="857250"/>
            </a:xfrm>
            <a:prstGeom prst="lin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720181" y="3086100"/>
              <a:ext cx="736600" cy="857250"/>
            </a:xfrm>
            <a:prstGeom prst="lin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228182" y="3086100"/>
              <a:ext cx="736600" cy="857250"/>
            </a:xfrm>
            <a:prstGeom prst="lin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152901" y="3086099"/>
            <a:ext cx="2743200" cy="857251"/>
            <a:chOff x="4152901" y="3086099"/>
            <a:chExt cx="2743200" cy="857251"/>
          </a:xfrm>
        </p:grpSpPr>
        <p:sp>
          <p:nvSpPr>
            <p:cNvPr id="4" name="平行四边形 3"/>
            <p:cNvSpPr/>
            <p:nvPr/>
          </p:nvSpPr>
          <p:spPr>
            <a:xfrm>
              <a:off x="4152901" y="3086099"/>
              <a:ext cx="2743200" cy="857251"/>
            </a:xfrm>
            <a:prstGeom prst="parallelogram">
              <a:avLst>
                <a:gd name="adj" fmla="val 86832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5169695" y="3086100"/>
              <a:ext cx="736600" cy="85725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518819" y="3514724"/>
              <a:ext cx="2005014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730749" y="2410618"/>
            <a:ext cx="2263777" cy="109552"/>
            <a:chOff x="4730749" y="2410618"/>
            <a:chExt cx="2263777" cy="109552"/>
          </a:xfrm>
        </p:grpSpPr>
        <p:sp>
          <p:nvSpPr>
            <p:cNvPr id="29" name="矩形 28"/>
            <p:cNvSpPr/>
            <p:nvPr/>
          </p:nvSpPr>
          <p:spPr>
            <a:xfrm>
              <a:off x="4730749" y="2412220"/>
              <a:ext cx="531019" cy="1079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08600" y="2410618"/>
              <a:ext cx="531019" cy="1079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886451" y="2410618"/>
              <a:ext cx="531019" cy="1079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463507" y="2410618"/>
              <a:ext cx="531019" cy="1079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7899797" y="2410618"/>
            <a:ext cx="531019" cy="107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066178" y="500978"/>
            <a:ext cx="2896393" cy="5812731"/>
            <a:chOff x="4098132" y="-49200"/>
            <a:chExt cx="2896393" cy="6318413"/>
          </a:xfrm>
        </p:grpSpPr>
        <p:pic>
          <p:nvPicPr>
            <p:cNvPr id="2" name="Picture 1" descr="spp-net"/>
            <p:cNvPicPr>
              <a:picLocks noChangeAspect="1"/>
            </p:cNvPicPr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098132" y="4479924"/>
              <a:ext cx="2896393" cy="1206773"/>
            </a:xfrm>
            <a:prstGeom prst="rect">
              <a:avLst/>
            </a:prstGeom>
          </p:spPr>
        </p:pic>
        <p:sp>
          <p:nvSpPr>
            <p:cNvPr id="36" name="箭头: 下 35"/>
            <p:cNvSpPr/>
            <p:nvPr/>
          </p:nvSpPr>
          <p:spPr>
            <a:xfrm flipV="1">
              <a:off x="5370888" y="4436379"/>
              <a:ext cx="351632" cy="583204"/>
            </a:xfrm>
            <a:prstGeom prst="downArrow">
              <a:avLst>
                <a:gd name="adj1" fmla="val 50000"/>
                <a:gd name="adj2" fmla="val 7229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箭头: 下 68"/>
            <p:cNvSpPr/>
            <p:nvPr/>
          </p:nvSpPr>
          <p:spPr>
            <a:xfrm flipV="1">
              <a:off x="5370888" y="5686009"/>
              <a:ext cx="351632" cy="583204"/>
            </a:xfrm>
            <a:prstGeom prst="downArrow">
              <a:avLst>
                <a:gd name="adj1" fmla="val 50000"/>
                <a:gd name="adj2" fmla="val 7229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箭头: 下 71"/>
            <p:cNvSpPr/>
            <p:nvPr/>
          </p:nvSpPr>
          <p:spPr>
            <a:xfrm flipV="1">
              <a:off x="5370888" y="-49200"/>
              <a:ext cx="351632" cy="583204"/>
            </a:xfrm>
            <a:prstGeom prst="downArrow">
              <a:avLst>
                <a:gd name="adj1" fmla="val 50000"/>
                <a:gd name="adj2" fmla="val 7229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53766" y="2257364"/>
            <a:ext cx="2845594" cy="400110"/>
            <a:chOff x="1553766" y="2257364"/>
            <a:chExt cx="2845594" cy="400110"/>
          </a:xfrm>
        </p:grpSpPr>
        <p:sp>
          <p:nvSpPr>
            <p:cNvPr id="21" name="矩形 20"/>
            <p:cNvSpPr/>
            <p:nvPr/>
          </p:nvSpPr>
          <p:spPr>
            <a:xfrm>
              <a:off x="1553766" y="2410618"/>
              <a:ext cx="531019" cy="10795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33600" y="2413000"/>
              <a:ext cx="531019" cy="10795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88507" y="2413000"/>
              <a:ext cx="531019" cy="10795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68341" y="2413000"/>
              <a:ext cx="531019" cy="10795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644894" y="225736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n-ea"/>
                </a:rPr>
                <a:t>……</a:t>
              </a:r>
              <a:endParaRPr lang="zh-CN" altLang="en-US" sz="2000" dirty="0"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317771" y="1523181"/>
            <a:ext cx="5703847" cy="400110"/>
            <a:chOff x="1833209" y="1541342"/>
            <a:chExt cx="5703847" cy="40011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14026" y="1696978"/>
              <a:ext cx="2247957" cy="110332"/>
              <a:chOff x="4729560" y="2410618"/>
              <a:chExt cx="2247957" cy="11033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729560" y="2413000"/>
                <a:ext cx="531019" cy="1079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96352" y="2410618"/>
                <a:ext cx="531019" cy="1079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71425" y="2410618"/>
                <a:ext cx="531019" cy="1079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446498" y="2410618"/>
                <a:ext cx="531019" cy="1079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7006037" y="1687422"/>
              <a:ext cx="531019" cy="1079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833209" y="1541342"/>
              <a:ext cx="2836763" cy="400110"/>
              <a:chOff x="1562597" y="2257364"/>
              <a:chExt cx="2836763" cy="4001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562597" y="2413000"/>
                <a:ext cx="531019" cy="1079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133600" y="2413000"/>
                <a:ext cx="531019" cy="1079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288507" y="2413000"/>
                <a:ext cx="531019" cy="1079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868341" y="2413000"/>
                <a:ext cx="531019" cy="1079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644894" y="225736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+mn-ea"/>
                  </a:rPr>
                  <a:t>……</a:t>
                </a:r>
                <a:endParaRPr lang="zh-CN" altLang="en-US" sz="2000" dirty="0">
                  <a:latin typeface="+mn-ea"/>
                </a:endParaRPr>
              </a:p>
            </p:txBody>
          </p:sp>
        </p:grpSp>
      </p:grpSp>
      <p:sp>
        <p:nvSpPr>
          <p:cNvPr id="55" name="左大括号 54"/>
          <p:cNvSpPr/>
          <p:nvPr/>
        </p:nvSpPr>
        <p:spPr>
          <a:xfrm rot="5400000">
            <a:off x="5434392" y="-455090"/>
            <a:ext cx="400110" cy="5207729"/>
          </a:xfrm>
          <a:prstGeom prst="leftBrace">
            <a:avLst>
              <a:gd name="adj1" fmla="val 17512"/>
              <a:gd name="adj2" fmla="val 5262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大括号 55"/>
          <p:cNvSpPr/>
          <p:nvPr/>
        </p:nvSpPr>
        <p:spPr>
          <a:xfrm rot="16200000" flipV="1">
            <a:off x="5434187" y="1570303"/>
            <a:ext cx="437332" cy="5207729"/>
          </a:xfrm>
          <a:prstGeom prst="leftBrace">
            <a:avLst>
              <a:gd name="adj1" fmla="val 17512"/>
              <a:gd name="adj2" fmla="val 5262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/>
          <p:cNvSpPr/>
          <p:nvPr/>
        </p:nvSpPr>
        <p:spPr>
          <a:xfrm flipV="1">
            <a:off x="2913329" y="2579684"/>
            <a:ext cx="228599" cy="3810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/>
          <p:cNvSpPr/>
          <p:nvPr/>
        </p:nvSpPr>
        <p:spPr>
          <a:xfrm flipV="1">
            <a:off x="5756671" y="2579684"/>
            <a:ext cx="228599" cy="3810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/>
          <p:cNvSpPr/>
          <p:nvPr/>
        </p:nvSpPr>
        <p:spPr>
          <a:xfrm flipV="1">
            <a:off x="8051006" y="2579684"/>
            <a:ext cx="228599" cy="3810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3308428" y="2566928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16x256</a:t>
            </a:r>
            <a:r>
              <a:rPr lang="zh-CN" altLang="en-US" sz="2000" dirty="0"/>
              <a:t>维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1960" y="2566928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4x256</a:t>
            </a:r>
            <a:r>
              <a:rPr lang="zh-CN" altLang="en-US" sz="2000" dirty="0"/>
              <a:t>维</a:t>
            </a:r>
            <a:endParaRPr lang="zh-CN" altLang="en-US" sz="2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8440638" y="2566928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256</a:t>
            </a:r>
            <a:r>
              <a:rPr lang="zh-CN" altLang="en-US" sz="2000" dirty="0"/>
              <a:t>维</a:t>
            </a:r>
            <a:endParaRPr lang="zh-CN" altLang="en-US" sz="2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3256350" y="1182735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16+4+1</a:t>
            </a:r>
            <a:r>
              <a:rPr lang="zh-CN" altLang="en-US" sz="2000" dirty="0"/>
              <a:t>）</a:t>
            </a:r>
            <a:r>
              <a:rPr lang="en-US" altLang="zh-CN" sz="2000" dirty="0"/>
              <a:t>x256 </a:t>
            </a:r>
            <a:r>
              <a:rPr lang="zh-CN" altLang="en-US" sz="2000" dirty="0"/>
              <a:t>维密集特征向量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812537" y="498868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卷积特征图</a:t>
            </a:r>
            <a:endParaRPr lang="zh-CN" altLang="en-US" sz="2000" dirty="0"/>
          </a:p>
        </p:txBody>
      </p:sp>
      <p:sp>
        <p:nvSpPr>
          <p:cNvPr id="68" name="矩形 67"/>
          <p:cNvSpPr/>
          <p:nvPr/>
        </p:nvSpPr>
        <p:spPr>
          <a:xfrm>
            <a:off x="1479504" y="1112175"/>
            <a:ext cx="8069739" cy="34634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729607" y="58988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多层卷积操作</a:t>
            </a:r>
            <a:endParaRPr lang="zh-CN" alt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909080" y="63909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图像输入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910928" y="887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全连接层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7144717" y="4174167"/>
            <a:ext cx="239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多尺度</a:t>
            </a:r>
            <a:r>
              <a:rPr lang="en-US" altLang="zh-CN" sz="2000" b="1" dirty="0"/>
              <a:t>RoI </a:t>
            </a:r>
            <a:r>
              <a:rPr lang="zh-CN" altLang="en-US" sz="2000" b="1" dirty="0"/>
              <a:t>池化操作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立方体 16"/>
          <p:cNvSpPr/>
          <p:nvPr/>
        </p:nvSpPr>
        <p:spPr>
          <a:xfrm flipH="1">
            <a:off x="405087" y="3646735"/>
            <a:ext cx="1417661" cy="686617"/>
          </a:xfrm>
          <a:prstGeom prst="cube">
            <a:avLst/>
          </a:prstGeom>
          <a:solidFill>
            <a:schemeClr val="bg1">
              <a:lumMod val="85000"/>
              <a:alpha val="3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立方体 87"/>
          <p:cNvSpPr/>
          <p:nvPr/>
        </p:nvSpPr>
        <p:spPr>
          <a:xfrm flipH="1">
            <a:off x="472229" y="3906378"/>
            <a:ext cx="1283379" cy="167333"/>
          </a:xfrm>
          <a:prstGeom prst="cube">
            <a:avLst/>
          </a:prstGeom>
          <a:solidFill>
            <a:srgbClr val="00B0F0">
              <a:alpha val="39000"/>
            </a:srgb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 flipH="1">
            <a:off x="314284" y="445983"/>
            <a:ext cx="603925" cy="2022896"/>
          </a:xfrm>
          <a:prstGeom prst="cube">
            <a:avLst>
              <a:gd name="adj" fmla="val 846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梯形 1"/>
          <p:cNvSpPr/>
          <p:nvPr/>
        </p:nvSpPr>
        <p:spPr>
          <a:xfrm rot="5400000">
            <a:off x="978051" y="1245099"/>
            <a:ext cx="1085472" cy="603926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 flipH="1">
            <a:off x="2023599" y="1113437"/>
            <a:ext cx="1005719" cy="68797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 flipH="1">
            <a:off x="3399861" y="1122773"/>
            <a:ext cx="1005719" cy="68797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 flipH="1">
            <a:off x="4774657" y="1113436"/>
            <a:ext cx="1005719" cy="68797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 flipH="1">
            <a:off x="6150919" y="1188958"/>
            <a:ext cx="924687" cy="555606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 flipH="1">
            <a:off x="7403238" y="1188958"/>
            <a:ext cx="924687" cy="555606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35012" y="563852"/>
            <a:ext cx="148046" cy="1872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30905" y="856822"/>
            <a:ext cx="148046" cy="1280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 flipH="1">
            <a:off x="9486589" y="1321482"/>
            <a:ext cx="532425" cy="35830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34373" y="3196231"/>
            <a:ext cx="4013180" cy="100057"/>
          </a:xfrm>
          <a:prstGeom prst="rect">
            <a:avLst/>
          </a:prstGeom>
          <a:solidFill>
            <a:srgbClr val="00B0F0">
              <a:alpha val="42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2900249" y="3614492"/>
            <a:ext cx="2605924" cy="2609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2895486" y="3619255"/>
          <a:ext cx="2615445" cy="2609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635"/>
                <a:gridCol w="373635"/>
                <a:gridCol w="373635"/>
                <a:gridCol w="373635"/>
                <a:gridCol w="373635"/>
                <a:gridCol w="373635"/>
                <a:gridCol w="373635"/>
              </a:tblGrid>
              <a:tr h="372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27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7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7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27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7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7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0247552" y="530592"/>
            <a:ext cx="1798870" cy="1801049"/>
            <a:chOff x="3500847" y="3981451"/>
            <a:chExt cx="2172878" cy="217551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1" cstate="print"/>
            <a:srcRect/>
            <a:stretch>
              <a:fillRect/>
            </a:stretch>
          </p:blipFill>
          <p:spPr>
            <a:xfrm>
              <a:off x="3500847" y="3981451"/>
              <a:ext cx="2172878" cy="217551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3500847" y="4750712"/>
              <a:ext cx="904733" cy="9098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69868" y="4054026"/>
              <a:ext cx="1086439" cy="18678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箭头连接符 52"/>
          <p:cNvCxnSpPr/>
          <p:nvPr/>
        </p:nvCxnSpPr>
        <p:spPr>
          <a:xfrm>
            <a:off x="936137" y="1547062"/>
            <a:ext cx="270988" cy="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074904" y="1543983"/>
            <a:ext cx="270988" cy="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453892" y="1543983"/>
            <a:ext cx="270988" cy="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851609" y="1543983"/>
            <a:ext cx="270988" cy="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096739" y="1543983"/>
            <a:ext cx="270988" cy="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342269" y="1543983"/>
            <a:ext cx="270988" cy="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822745" y="1544068"/>
            <a:ext cx="200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9225858" y="1544068"/>
            <a:ext cx="200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0035164" y="1544068"/>
            <a:ext cx="200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/>
          <p:cNvCxnSpPr>
            <a:stCxn id="12" idx="3"/>
            <a:endCxn id="17" idx="0"/>
          </p:cNvCxnSpPr>
          <p:nvPr/>
        </p:nvCxnSpPr>
        <p:spPr>
          <a:xfrm rot="5400000">
            <a:off x="4429368" y="-1721488"/>
            <a:ext cx="1966945" cy="8769500"/>
          </a:xfrm>
          <a:prstGeom prst="bentConnector3">
            <a:avLst>
              <a:gd name="adj1" fmla="val 59201"/>
            </a:avLst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4220855" y="3757525"/>
            <a:ext cx="1285316" cy="22027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/>
          <p:cNvCxnSpPr>
            <a:stCxn id="88" idx="1"/>
            <a:endCxn id="18" idx="1"/>
          </p:cNvCxnSpPr>
          <p:nvPr/>
        </p:nvCxnSpPr>
        <p:spPr>
          <a:xfrm rot="5400000" flipH="1" flipV="1">
            <a:off x="3333629" y="1047467"/>
            <a:ext cx="701951" cy="5099538"/>
          </a:xfrm>
          <a:prstGeom prst="curvedConnector2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/>
          <p:cNvCxnSpPr>
            <a:stCxn id="88" idx="5"/>
          </p:cNvCxnSpPr>
          <p:nvPr/>
        </p:nvCxnSpPr>
        <p:spPr>
          <a:xfrm rot="10800000" flipH="1" flipV="1">
            <a:off x="472228" y="3969127"/>
            <a:ext cx="4437909" cy="952007"/>
          </a:xfrm>
          <a:prstGeom prst="curvedConnector3">
            <a:avLst>
              <a:gd name="adj1" fmla="val -5151"/>
            </a:avLst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69869" y="126345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输入</a:t>
            </a:r>
            <a:endParaRPr lang="en-US" altLang="zh-CN" sz="1600" dirty="0"/>
          </a:p>
          <a:p>
            <a:r>
              <a:rPr lang="zh-CN" altLang="en-US" sz="1600" dirty="0"/>
              <a:t>图像</a:t>
            </a:r>
            <a:endParaRPr lang="zh-CN" altLang="en-US" sz="16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161731" y="244064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448x448x3</a:t>
            </a:r>
            <a:endParaRPr lang="en-US" altLang="zh-CN" sz="16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000038" y="209057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GoogLeNet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（改进版）</a:t>
            </a:r>
            <a:endParaRPr lang="en-US" altLang="zh-CN" sz="1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993647" y="1899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14x14x1024</a:t>
            </a:r>
            <a:endParaRPr lang="en-US" altLang="zh-CN" sz="16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382157" y="1899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14x14x1024</a:t>
            </a:r>
            <a:endParaRPr lang="en-US" altLang="zh-CN" sz="16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4770667" y="1899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14x14x1024</a:t>
            </a:r>
            <a:endParaRPr lang="en-US" altLang="zh-CN" sz="16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6221527" y="1899921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7x7x1024</a:t>
            </a:r>
            <a:endParaRPr lang="en-US" altLang="zh-CN" sz="16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428269" y="1884840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7x7x1024</a:t>
            </a:r>
            <a:endParaRPr lang="en-US" altLang="zh-CN" sz="16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8265425" y="247740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4096X1</a:t>
            </a:r>
            <a:endParaRPr lang="en-US" altLang="zh-CN" sz="16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8801087" y="218280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1470X1</a:t>
            </a:r>
            <a:endParaRPr lang="en-US" altLang="zh-CN" sz="16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9388628" y="97702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7x7x30</a:t>
            </a:r>
            <a:endParaRPr lang="en-US" altLang="zh-CN" sz="16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945154" y="429389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30</a:t>
            </a:r>
            <a:endParaRPr lang="en-US" altLang="zh-CN" sz="16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297696" y="41722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7</a:t>
            </a:r>
            <a:endParaRPr lang="en-US" altLang="zh-CN" sz="16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125438" y="3735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7</a:t>
            </a:r>
            <a:endParaRPr lang="en-US" altLang="zh-CN" sz="16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614147" y="47545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网格单元</a:t>
            </a:r>
            <a:endParaRPr lang="en-US" altLang="zh-CN" sz="1600" dirty="0"/>
          </a:p>
        </p:txBody>
      </p:sp>
      <p:sp>
        <p:nvSpPr>
          <p:cNvPr id="139" name="文本框 138"/>
          <p:cNvSpPr txBox="1"/>
          <p:nvPr/>
        </p:nvSpPr>
        <p:spPr>
          <a:xfrm>
            <a:off x="4910138" y="24783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张量解释</a:t>
            </a:r>
            <a:endParaRPr lang="en-US" altLang="zh-CN" sz="16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10400556" y="3076982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1x30</a:t>
            </a:r>
            <a:endParaRPr lang="en-US" altLang="zh-CN" sz="1600" dirty="0"/>
          </a:p>
        </p:txBody>
      </p:sp>
      <p:sp>
        <p:nvSpPr>
          <p:cNvPr id="142" name="左大括号 141"/>
          <p:cNvSpPr/>
          <p:nvPr/>
        </p:nvSpPr>
        <p:spPr>
          <a:xfrm rot="16200000">
            <a:off x="6496939" y="3072557"/>
            <a:ext cx="232646" cy="742777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6983349" y="342471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1x5 </a:t>
            </a:r>
            <a:r>
              <a:rPr lang="zh-CN" altLang="en-US" sz="1600" dirty="0"/>
              <a:t>维向量</a:t>
            </a:r>
            <a:endParaRPr lang="en-US" altLang="zh-CN" sz="16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6150919" y="4073711"/>
            <a:ext cx="5972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x</a:t>
            </a:r>
            <a:r>
              <a:rPr lang="zh-CN" altLang="en-US" dirty="0"/>
              <a:t>  </a:t>
            </a:r>
            <a:r>
              <a:rPr lang="en-US" altLang="zh-CN" dirty="0"/>
              <a:t>- bbox </a:t>
            </a:r>
            <a:r>
              <a:rPr lang="zh-CN" altLang="en-US" dirty="0"/>
              <a:t>中心点 </a:t>
            </a:r>
            <a:r>
              <a:rPr lang="en-US" altLang="zh-CN" dirty="0"/>
              <a:t>X </a:t>
            </a:r>
            <a:r>
              <a:rPr lang="zh-CN" altLang="en-US" dirty="0"/>
              <a:t>轴坐标（由网格坐标归一化到</a:t>
            </a:r>
            <a:r>
              <a:rPr lang="en-US" altLang="zh-CN" dirty="0"/>
              <a:t>[0, 1]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y  - bbox </a:t>
            </a:r>
            <a:r>
              <a:rPr lang="zh-CN" altLang="en-US" dirty="0"/>
              <a:t>中心点 </a:t>
            </a:r>
            <a:r>
              <a:rPr lang="en-US" altLang="zh-CN" dirty="0"/>
              <a:t>Y </a:t>
            </a:r>
            <a:r>
              <a:rPr lang="zh-CN" altLang="en-US" dirty="0"/>
              <a:t>轴坐标（由网格坐标归一化到</a:t>
            </a:r>
            <a:r>
              <a:rPr lang="en-US" altLang="zh-CN" dirty="0"/>
              <a:t>[0, 1]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w - bbox </a:t>
            </a:r>
            <a:r>
              <a:rPr lang="zh-CN" altLang="en-US" dirty="0"/>
              <a:t>的宽度（由图像尺寸归一化到</a:t>
            </a:r>
            <a:r>
              <a:rPr lang="en-US" altLang="zh-CN" dirty="0"/>
              <a:t>[0, 1]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h  - bbox </a:t>
            </a:r>
            <a:r>
              <a:rPr lang="zh-CN" altLang="en-US" dirty="0"/>
              <a:t>的高度（由图像尺寸归一化到</a:t>
            </a:r>
            <a:r>
              <a:rPr lang="en-US" altLang="zh-CN" dirty="0"/>
              <a:t>[0, 1]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  - bbox</a:t>
            </a:r>
            <a:r>
              <a:rPr lang="zh-CN" altLang="en-US" dirty="0"/>
              <a:t> 的置信度</a:t>
            </a:r>
            <a:endParaRPr lang="en-US" altLang="zh-CN" dirty="0"/>
          </a:p>
        </p:txBody>
      </p:sp>
      <p:sp>
        <p:nvSpPr>
          <p:cNvPr id="145" name="文本框 144"/>
          <p:cNvSpPr txBox="1"/>
          <p:nvPr/>
        </p:nvSpPr>
        <p:spPr>
          <a:xfrm>
            <a:off x="10741250" y="23782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检测结果</a:t>
            </a:r>
            <a:endParaRPr lang="en-US" altLang="zh-CN" sz="1600" dirty="0"/>
          </a:p>
        </p:txBody>
      </p:sp>
      <p:cxnSp>
        <p:nvCxnSpPr>
          <p:cNvPr id="15" name="直接连接符 14"/>
          <p:cNvCxnSpPr>
            <a:stCxn id="142" idx="1"/>
          </p:cNvCxnSpPr>
          <p:nvPr/>
        </p:nvCxnSpPr>
        <p:spPr>
          <a:xfrm flipH="1">
            <a:off x="6417425" y="3560269"/>
            <a:ext cx="195838" cy="513442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sz="2800" b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Presentation</Application>
  <PresentationFormat>宽屏</PresentationFormat>
  <Paragraphs>572</Paragraphs>
  <Slides>23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Calibri</vt:lpstr>
      <vt:lpstr>宋体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guoxs</cp:lastModifiedBy>
  <cp:revision>115</cp:revision>
  <dcterms:created xsi:type="dcterms:W3CDTF">2020-04-05T15:40:59Z</dcterms:created>
  <dcterms:modified xsi:type="dcterms:W3CDTF">2020-04-05T15:40:59Z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